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Economica"/>
      <p:regular r:id="rId25"/>
      <p:bold r:id="rId26"/>
      <p:italic r:id="rId27"/>
      <p:boldItalic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conomica-bold.fntdata"/><Relationship Id="rId25" Type="http://schemas.openxmlformats.org/officeDocument/2006/relationships/font" Target="fonts/Economica-regular.fntdata"/><Relationship Id="rId28" Type="http://schemas.openxmlformats.org/officeDocument/2006/relationships/font" Target="fonts/Economica-boldItalic.fntdata"/><Relationship Id="rId27" Type="http://schemas.openxmlformats.org/officeDocument/2006/relationships/font" Target="fonts/Economica-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2751f717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2751f717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7ff128a9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7ff128a9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300 trees: accuracy will not increase more given more trees which means more cost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42073ddd5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42073ddd5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7ff128a9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7ff128a9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41dd28bcb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e41dd28bc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2751f717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2751f717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200"/>
              <a:t>Take the average loss of the regressor and yield a pretty good answer. </a:t>
            </a:r>
            <a:endParaRPr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2751f717b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e2751f717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ADADAD"/>
                </a:solidFill>
              </a:rPr>
              <a:t>1%,10%,50%,100%增加相对比</a:t>
            </a:r>
            <a:endParaRPr sz="1800">
              <a:solidFill>
                <a:srgbClr val="ADADAD"/>
              </a:solidFill>
            </a:endParaRPr>
          </a:p>
          <a:p>
            <a:pPr indent="0" lvl="0" marL="0" rtl="0" algn="l">
              <a:spcBef>
                <a:spcPts val="12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2751f717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e2751f717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42073dd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42073dd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42073ddd5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42073ddd5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e2751f717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e2751f717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that we understand increasing those values at the same scale does not represent the same amount of resources can be put in to achieve the same results, but that is our testing </a:t>
            </a:r>
            <a:r>
              <a:rPr lang="en"/>
              <a:t>methodology</a:t>
            </a:r>
            <a:r>
              <a:rPr lang="en"/>
              <a:t> regardless.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e16ef9970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e16ef9970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80% training data 20% testing data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e16ef9970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e16ef9970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172c10ae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172c10ae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423ee5c3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423ee5c3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16ef9970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16ef9970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2751f717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2751f717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2751f717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2751f717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Nonlinear:</a:t>
            </a:r>
            <a:endParaRPr/>
          </a:p>
          <a:p>
            <a:pPr indent="0" lvl="0" marL="0" rtl="0" algn="l">
              <a:spcBef>
                <a:spcPts val="0"/>
              </a:spcBef>
              <a:spcAft>
                <a:spcPts val="0"/>
              </a:spcAft>
              <a:buNone/>
            </a:pPr>
            <a:r>
              <a:rPr lang="en"/>
              <a:t>10 dollars in a needy family</a:t>
            </a:r>
            <a:endParaRPr/>
          </a:p>
          <a:p>
            <a:pPr indent="0" lvl="0" marL="0" rtl="0" algn="l">
              <a:spcBef>
                <a:spcPts val="0"/>
              </a:spcBef>
              <a:spcAft>
                <a:spcPts val="0"/>
              </a:spcAft>
              <a:buNone/>
            </a:pPr>
            <a:r>
              <a:rPr lang="en"/>
              <a:t>1 million for a billionaire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ajaypalsinghlo/world-happiness-report-2021"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608950" y="1444250"/>
            <a:ext cx="3926700" cy="153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Group 8 </a:t>
            </a:r>
            <a:endParaRPr/>
          </a:p>
          <a:p>
            <a:pPr indent="0" lvl="0" marL="0" rtl="0" algn="ctr">
              <a:spcBef>
                <a:spcPts val="0"/>
              </a:spcBef>
              <a:spcAft>
                <a:spcPts val="0"/>
              </a:spcAft>
              <a:buNone/>
            </a:pPr>
            <a:r>
              <a:rPr lang="en"/>
              <a:t>World Happiness Report</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Andy Lyu, Jax Luo, Shirley Yu, Morgan Zhang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123" name="Google Shape;123;p22"/>
          <p:cNvSpPr txBox="1"/>
          <p:nvPr>
            <p:ph idx="1" type="body"/>
          </p:nvPr>
        </p:nvSpPr>
        <p:spPr>
          <a:xfrm>
            <a:off x="311700" y="11217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265"/>
              <a:t>Random forests are an ensemble learning method for classification, regression and other tasks that operates by constructing a multitude of decision trees at training time.</a:t>
            </a:r>
            <a:endParaRPr sz="6265"/>
          </a:p>
          <a:p>
            <a:pPr indent="0" lvl="0" marL="0" rtl="0" algn="l">
              <a:spcBef>
                <a:spcPts val="1200"/>
              </a:spcBef>
              <a:spcAft>
                <a:spcPts val="0"/>
              </a:spcAft>
              <a:buNone/>
            </a:pPr>
            <a:r>
              <a:rPr lang="en" sz="6265"/>
              <a:t>What is the decision tree?</a:t>
            </a:r>
            <a:endParaRPr sz="6265"/>
          </a:p>
          <a:p>
            <a:pPr indent="-328062" lvl="0" marL="457200" rtl="0" algn="l">
              <a:spcBef>
                <a:spcPts val="1200"/>
              </a:spcBef>
              <a:spcAft>
                <a:spcPts val="0"/>
              </a:spcAft>
              <a:buSzPct val="100000"/>
              <a:buChar char="➢"/>
            </a:pPr>
            <a:r>
              <a:rPr lang="en" sz="6265"/>
              <a:t>A decision tree is a decision support tool that uses a tree-like model of decisions and their possible consequences, including chance event outcomes, resource costs, and utility.</a:t>
            </a:r>
            <a:endParaRPr sz="6265"/>
          </a:p>
          <a:p>
            <a:pPr indent="-328062" lvl="0" marL="457200" rtl="0" algn="l">
              <a:spcBef>
                <a:spcPts val="0"/>
              </a:spcBef>
              <a:spcAft>
                <a:spcPts val="0"/>
              </a:spcAft>
              <a:buSzPct val="100000"/>
              <a:buChar char="➢"/>
            </a:pPr>
            <a:r>
              <a:rPr lang="en" sz="6265"/>
              <a:t>Decision trees has low bias and high variance, the tradeoff depending on the depth of the tree and how it splits.</a:t>
            </a:r>
            <a:endParaRPr sz="6265"/>
          </a:p>
          <a:p>
            <a:pPr indent="-328062" lvl="1" marL="914400" rtl="0" algn="l">
              <a:spcBef>
                <a:spcPts val="0"/>
              </a:spcBef>
              <a:spcAft>
                <a:spcPts val="0"/>
              </a:spcAft>
              <a:buSzPct val="100000"/>
              <a:buChar char="○"/>
            </a:pPr>
            <a:r>
              <a:rPr lang="en" sz="6265"/>
              <a:t>Low bias high variance means each tree fits its training model too well, causing overfitting and learning the noise associated with the dataset.</a:t>
            </a:r>
            <a:endParaRPr sz="6265"/>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129" name="Google Shape;129;p23"/>
          <p:cNvSpPr txBox="1"/>
          <p:nvPr>
            <p:ph idx="1" type="body"/>
          </p:nvPr>
        </p:nvSpPr>
        <p:spPr>
          <a:xfrm>
            <a:off x="311700" y="1168900"/>
            <a:ext cx="8520600" cy="36726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sz="4915"/>
              <a:t>Why the name ‘random forest?’ </a:t>
            </a:r>
            <a:endParaRPr sz="4915"/>
          </a:p>
          <a:p>
            <a:pPr indent="-376860" lvl="0" marL="457200" rtl="0" algn="l">
              <a:spcBef>
                <a:spcPts val="1200"/>
              </a:spcBef>
              <a:spcAft>
                <a:spcPts val="0"/>
              </a:spcAft>
              <a:buSzPct val="100000"/>
              <a:buChar char="●"/>
            </a:pPr>
            <a:r>
              <a:rPr lang="en" sz="4915"/>
              <a:t>Each decision tree in the forest considers a random subset of features when forming questions and only has access to a random set of the training data points. </a:t>
            </a:r>
            <a:endParaRPr sz="4915"/>
          </a:p>
          <a:p>
            <a:pPr indent="-376860" lvl="0" marL="457200" rtl="0" algn="l">
              <a:spcBef>
                <a:spcPts val="0"/>
              </a:spcBef>
              <a:spcAft>
                <a:spcPts val="0"/>
              </a:spcAft>
              <a:buSzPct val="100000"/>
              <a:buChar char="●"/>
            </a:pPr>
            <a:r>
              <a:rPr lang="en" sz="4915"/>
              <a:t>The diversity in the forest leads to more robust overall predictions and the name ‘random forest.’ </a:t>
            </a:r>
            <a:endParaRPr sz="4915"/>
          </a:p>
          <a:p>
            <a:pPr indent="-376860" lvl="0" marL="457200" rtl="0" algn="l">
              <a:spcBef>
                <a:spcPts val="0"/>
              </a:spcBef>
              <a:spcAft>
                <a:spcPts val="0"/>
              </a:spcAft>
              <a:buSzPct val="100000"/>
              <a:buChar char="●"/>
            </a:pPr>
            <a:r>
              <a:rPr lang="en" sz="4915"/>
              <a:t>A random forest regressor aggregates each tree decision and takes an average</a:t>
            </a:r>
            <a:endParaRPr sz="4915"/>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135" name="Google Shape;135;p2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6" name="Google Shape;136;p24"/>
          <p:cNvPicPr preferRelativeResize="0"/>
          <p:nvPr/>
        </p:nvPicPr>
        <p:blipFill>
          <a:blip r:embed="rId3">
            <a:alphaModFix/>
          </a:blip>
          <a:stretch>
            <a:fillRect/>
          </a:stretch>
        </p:blipFill>
        <p:spPr>
          <a:xfrm>
            <a:off x="1972438" y="1225225"/>
            <a:ext cx="5199124" cy="3459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Implementation</a:t>
            </a:r>
            <a:endParaRPr/>
          </a:p>
        </p:txBody>
      </p:sp>
      <p:sp>
        <p:nvSpPr>
          <p:cNvPr id="142" name="Google Shape;142;p25"/>
          <p:cNvSpPr txBox="1"/>
          <p:nvPr>
            <p:ph idx="1" type="body"/>
          </p:nvPr>
        </p:nvSpPr>
        <p:spPr>
          <a:xfrm>
            <a:off x="311700" y="1152475"/>
            <a:ext cx="8520600" cy="1419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400"/>
              <a:t>To arrive at an estimate, we </a:t>
            </a:r>
            <a:endParaRPr sz="5400"/>
          </a:p>
          <a:p>
            <a:pPr indent="-314325" lvl="0" marL="457200" rtl="0" algn="l">
              <a:spcBef>
                <a:spcPts val="1200"/>
              </a:spcBef>
              <a:spcAft>
                <a:spcPts val="0"/>
              </a:spcAft>
              <a:buSzPct val="100000"/>
              <a:buChar char="●"/>
            </a:pPr>
            <a:r>
              <a:rPr lang="en" sz="5400"/>
              <a:t>set a series of questions to narrow possible values until reaching a single prediction.</a:t>
            </a:r>
            <a:endParaRPr sz="5400"/>
          </a:p>
          <a:p>
            <a:pPr indent="-314325" lvl="0" marL="457200" rtl="0" algn="l">
              <a:spcBef>
                <a:spcPts val="0"/>
              </a:spcBef>
              <a:spcAft>
                <a:spcPts val="0"/>
              </a:spcAft>
              <a:buSzPct val="100000"/>
              <a:buChar char="●"/>
            </a:pPr>
            <a:r>
              <a:rPr lang="en" sz="5400"/>
              <a:t>repeat this decision process over and over again.</a:t>
            </a:r>
            <a:endParaRPr sz="5400"/>
          </a:p>
          <a:p>
            <a:pPr indent="-314325" lvl="0" marL="457200" rtl="0" algn="l">
              <a:spcBef>
                <a:spcPts val="0"/>
              </a:spcBef>
              <a:spcAft>
                <a:spcPts val="0"/>
              </a:spcAft>
              <a:buSzPct val="109859"/>
              <a:buChar char="●"/>
            </a:pPr>
            <a:r>
              <a:rPr lang="en" sz="4915"/>
              <a:t>Optimal testing reveals 300 trees, each with 150 nodes max per tree</a:t>
            </a:r>
            <a:endParaRPr sz="5400"/>
          </a:p>
          <a:p>
            <a:pPr indent="0" lvl="0" marL="0" rtl="0" algn="l">
              <a:spcBef>
                <a:spcPts val="1200"/>
              </a:spcBef>
              <a:spcAft>
                <a:spcPts val="0"/>
              </a:spcAft>
              <a:buNone/>
            </a:pPr>
            <a:r>
              <a:rPr lang="en" sz="5400"/>
              <a:t>For example, here is a single tree in our model random forest visualized:</a:t>
            </a:r>
            <a:endParaRPr sz="5400"/>
          </a:p>
          <a:p>
            <a:pPr indent="0" lvl="0" marL="0" rtl="0" algn="l">
              <a:spcBef>
                <a:spcPts val="1200"/>
              </a:spcBef>
              <a:spcAft>
                <a:spcPts val="0"/>
              </a:spcAft>
              <a:buNone/>
            </a:pPr>
            <a:r>
              <a:t/>
            </a:r>
            <a:endParaRPr sz="54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3" name="Google Shape;143;p25"/>
          <p:cNvPicPr preferRelativeResize="0"/>
          <p:nvPr/>
        </p:nvPicPr>
        <p:blipFill>
          <a:blip r:embed="rId3">
            <a:alphaModFix/>
          </a:blip>
          <a:stretch>
            <a:fillRect/>
          </a:stretch>
        </p:blipFill>
        <p:spPr>
          <a:xfrm>
            <a:off x="0" y="2517825"/>
            <a:ext cx="9144003" cy="14198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49" name="Google Shape;149;p2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0" name="Google Shape;150;p26"/>
          <p:cNvPicPr preferRelativeResize="0"/>
          <p:nvPr/>
        </p:nvPicPr>
        <p:blipFill>
          <a:blip r:embed="rId3">
            <a:alphaModFix/>
          </a:blip>
          <a:stretch>
            <a:fillRect/>
          </a:stretch>
        </p:blipFill>
        <p:spPr>
          <a:xfrm>
            <a:off x="-184826" y="0"/>
            <a:ext cx="9730476" cy="60085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156" name="Google Shape;156;p2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Average difference on testing set: 3%</a:t>
            </a:r>
            <a:endParaRPr/>
          </a:p>
          <a:p>
            <a:pPr indent="-317500" lvl="1" marL="914400" rtl="0" algn="l">
              <a:spcBef>
                <a:spcPts val="0"/>
              </a:spcBef>
              <a:spcAft>
                <a:spcPts val="0"/>
              </a:spcAft>
              <a:buSzPts val="1400"/>
              <a:buChar char="○"/>
            </a:pPr>
            <a:r>
              <a:rPr lang="en"/>
              <a:t>Average of (abs(predicted_y - actual_y) / actual_y)</a:t>
            </a:r>
            <a:endParaRPr/>
          </a:p>
          <a:p>
            <a:pPr indent="-342900" lvl="0" marL="457200" rtl="0" algn="l">
              <a:spcBef>
                <a:spcPts val="0"/>
              </a:spcBef>
              <a:spcAft>
                <a:spcPts val="0"/>
              </a:spcAft>
              <a:buSzPts val="1800"/>
              <a:buChar char="●"/>
            </a:pPr>
            <a:r>
              <a:rPr lang="en"/>
              <a:t>C</a:t>
            </a:r>
            <a:r>
              <a:rPr lang="en"/>
              <a:t>oefficient of determination R² (forest score)</a:t>
            </a:r>
            <a:r>
              <a:rPr lang="en"/>
              <a:t>: 0.84</a:t>
            </a:r>
            <a:endParaRPr/>
          </a:p>
          <a:p>
            <a:pPr indent="-317500" lvl="1" marL="914400" rtl="0" algn="l">
              <a:spcBef>
                <a:spcPts val="0"/>
              </a:spcBef>
              <a:spcAft>
                <a:spcPts val="0"/>
              </a:spcAft>
              <a:buSzPts val="1400"/>
              <a:buChar char="○"/>
            </a:pPr>
            <a:r>
              <a:rPr lang="en"/>
              <a:t>Better accuracy the closer it is to 1</a:t>
            </a:r>
            <a:endParaRPr/>
          </a:p>
          <a:p>
            <a:pPr indent="-317500" lvl="1" marL="914400" rtl="0" algn="l">
              <a:spcBef>
                <a:spcPts val="0"/>
              </a:spcBef>
              <a:spcAft>
                <a:spcPts val="0"/>
              </a:spcAft>
              <a:buSzPts val="1400"/>
              <a:buChar char="○"/>
            </a:pPr>
            <a:r>
              <a:rPr lang="en"/>
              <a:t>R² = </a:t>
            </a:r>
            <a:r>
              <a:rPr lang="en"/>
              <a:t>(1 </a:t>
            </a:r>
            <a:r>
              <a:rPr lang="en"/>
              <a:t>-  u/v)</a:t>
            </a:r>
            <a:endParaRPr/>
          </a:p>
          <a:p>
            <a:pPr indent="-317500" lvl="2" marL="1371600" rtl="0" algn="l">
              <a:spcBef>
                <a:spcPts val="0"/>
              </a:spcBef>
              <a:spcAft>
                <a:spcPts val="0"/>
              </a:spcAft>
              <a:buSzPts val="1400"/>
              <a:buChar char="■"/>
            </a:pPr>
            <a:r>
              <a:rPr lang="en"/>
              <a:t>u</a:t>
            </a:r>
            <a:r>
              <a:rPr lang="en"/>
              <a:t> defined as the residual sum of squares ((y_true - y_pred) ** 2).sum()</a:t>
            </a:r>
            <a:endParaRPr/>
          </a:p>
          <a:p>
            <a:pPr indent="-317500" lvl="2" marL="1371600" rtl="0" algn="l">
              <a:spcBef>
                <a:spcPts val="0"/>
              </a:spcBef>
              <a:spcAft>
                <a:spcPts val="0"/>
              </a:spcAft>
              <a:buSzPts val="1400"/>
              <a:buChar char="■"/>
            </a:pPr>
            <a:r>
              <a:rPr lang="en"/>
              <a:t>v</a:t>
            </a:r>
            <a:r>
              <a:rPr lang="en"/>
              <a:t> defined as the total sum of squares ((y_true - y_true.mean()) ** 2).sum()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162" name="Google Shape;162;p28"/>
          <p:cNvSpPr txBox="1"/>
          <p:nvPr>
            <p:ph idx="1" type="body"/>
          </p:nvPr>
        </p:nvSpPr>
        <p:spPr>
          <a:xfrm>
            <a:off x="311700" y="1225225"/>
            <a:ext cx="88323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Feature best to improve the world with 1% scale up:</a:t>
            </a:r>
            <a:endParaRPr/>
          </a:p>
          <a:p>
            <a:pPr indent="-317500" lvl="1" marL="914400" rtl="0" algn="l">
              <a:spcBef>
                <a:spcPts val="0"/>
              </a:spcBef>
              <a:spcAft>
                <a:spcPts val="0"/>
              </a:spcAft>
              <a:buSzPts val="1400"/>
              <a:buChar char="○"/>
            </a:pPr>
            <a:r>
              <a:rPr lang="en"/>
              <a:t>Social support</a:t>
            </a:r>
            <a:endParaRPr/>
          </a:p>
          <a:p>
            <a:pPr indent="-342900" lvl="0" marL="457200" rtl="0" algn="l">
              <a:spcBef>
                <a:spcPts val="0"/>
              </a:spcBef>
              <a:spcAft>
                <a:spcPts val="0"/>
              </a:spcAft>
              <a:buSzPts val="1800"/>
              <a:buChar char="●"/>
            </a:pPr>
            <a:r>
              <a:rPr lang="en"/>
              <a:t>Feature best to improve the world with 10%, 50%, and 100% scale up:</a:t>
            </a:r>
            <a:endParaRPr/>
          </a:p>
          <a:p>
            <a:pPr indent="-317500" lvl="1" marL="914400" rtl="0" algn="l">
              <a:spcBef>
                <a:spcPts val="0"/>
              </a:spcBef>
              <a:spcAft>
                <a:spcPts val="0"/>
              </a:spcAft>
              <a:buSzPts val="1400"/>
              <a:buChar char="○"/>
            </a:pPr>
            <a:r>
              <a:rPr lang="en"/>
              <a:t>Log GDP per Capita</a:t>
            </a:r>
            <a:endParaRPr/>
          </a:p>
          <a:p>
            <a:pPr indent="-342900" lvl="0" marL="457200" rtl="0" algn="l">
              <a:spcBef>
                <a:spcPts val="0"/>
              </a:spcBef>
              <a:spcAft>
                <a:spcPts val="0"/>
              </a:spcAft>
              <a:buSzPts val="1800"/>
              <a:buChar char="●"/>
            </a:pPr>
            <a:r>
              <a:rPr lang="en"/>
              <a:t>Feature scaling needed to improve world happiness by 5%:</a:t>
            </a:r>
            <a:endParaRPr/>
          </a:p>
          <a:p>
            <a:pPr indent="-317500" lvl="1" marL="914400" rtl="0" algn="l">
              <a:spcBef>
                <a:spcPts val="0"/>
              </a:spcBef>
              <a:spcAft>
                <a:spcPts val="0"/>
              </a:spcAft>
              <a:buSzPts val="1400"/>
              <a:buChar char="○"/>
            </a:pPr>
            <a:r>
              <a:rPr lang="en"/>
              <a:t>Log GDP per Capita			: 6%</a:t>
            </a:r>
            <a:endParaRPr/>
          </a:p>
          <a:p>
            <a:pPr indent="-317500" lvl="1" marL="914400" rtl="0" algn="l">
              <a:spcBef>
                <a:spcPts val="0"/>
              </a:spcBef>
              <a:spcAft>
                <a:spcPts val="0"/>
              </a:spcAft>
              <a:buSzPts val="1400"/>
              <a:buChar char="○"/>
            </a:pPr>
            <a:r>
              <a:rPr lang="en"/>
              <a:t>Social Support 				: 8%</a:t>
            </a:r>
            <a:endParaRPr/>
          </a:p>
          <a:p>
            <a:pPr indent="-317500" lvl="1" marL="914400" rtl="0" algn="l">
              <a:spcBef>
                <a:spcPts val="0"/>
              </a:spcBef>
              <a:spcAft>
                <a:spcPts val="0"/>
              </a:spcAft>
              <a:buSzPts val="1400"/>
              <a:buChar char="○"/>
            </a:pPr>
            <a:r>
              <a:rPr lang="en"/>
              <a:t>Healthy life expectancy at birth:	: 7%</a:t>
            </a:r>
            <a:endParaRPr/>
          </a:p>
          <a:p>
            <a:pPr indent="-317500" lvl="1" marL="914400" rtl="0" algn="l">
              <a:spcBef>
                <a:spcPts val="0"/>
              </a:spcBef>
              <a:spcAft>
                <a:spcPts val="0"/>
              </a:spcAft>
              <a:buSzPts val="1400"/>
              <a:buChar char="○"/>
            </a:pPr>
            <a:r>
              <a:rPr lang="en"/>
              <a:t>All other features			: undetermined (will be explained later as a part of limitations)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Limitations</a:t>
            </a:r>
            <a:endParaRPr/>
          </a:p>
        </p:txBody>
      </p:sp>
      <p:sp>
        <p:nvSpPr>
          <p:cNvPr id="168" name="Google Shape;168;p2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Regressor outputs limited by the upper and lower bound of the given training data</a:t>
            </a:r>
            <a:endParaRPr/>
          </a:p>
          <a:p>
            <a:pPr indent="-317500" lvl="1" marL="914400" rtl="0" algn="l">
              <a:spcBef>
                <a:spcPts val="0"/>
              </a:spcBef>
              <a:spcAft>
                <a:spcPts val="0"/>
              </a:spcAft>
              <a:buSzPts val="1400"/>
              <a:buChar char="○"/>
            </a:pPr>
            <a:r>
              <a:rPr lang="en"/>
              <a:t>Acceptable for our purpose because we want to find realistic improvements the world need to make in order to achieve better happiness (i.e. what we need to improve to reach Finland levels)</a:t>
            </a:r>
            <a:endParaRPr/>
          </a:p>
          <a:p>
            <a:pPr indent="-342900" lvl="0" marL="457200" rtl="0" algn="l">
              <a:spcBef>
                <a:spcPts val="0"/>
              </a:spcBef>
              <a:spcAft>
                <a:spcPts val="0"/>
              </a:spcAft>
              <a:buSzPts val="1800"/>
              <a:buChar char="●"/>
            </a:pPr>
            <a:r>
              <a:rPr lang="en"/>
              <a:t>Cannot miss out on features</a:t>
            </a:r>
            <a:endParaRPr/>
          </a:p>
          <a:p>
            <a:pPr indent="-317500" lvl="1" marL="914400" rtl="0" algn="l">
              <a:spcBef>
                <a:spcPts val="0"/>
              </a:spcBef>
              <a:spcAft>
                <a:spcPts val="0"/>
              </a:spcAft>
              <a:buSzPts val="1400"/>
              <a:buChar char="○"/>
            </a:pPr>
            <a:r>
              <a:rPr lang="en"/>
              <a:t>If you disregard the individual decision trees that rely on the features which are missing, it is possible to arrive at a prediction however the result may be highly inaccurate.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2285400"/>
            <a:ext cx="85206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Questions?</a:t>
            </a:r>
            <a:endParaRPr/>
          </a:p>
        </p:txBody>
      </p:sp>
      <p:sp>
        <p:nvSpPr>
          <p:cNvPr id="174" name="Google Shape;174;p30"/>
          <p:cNvSpPr txBox="1"/>
          <p:nvPr>
            <p:ph idx="1" type="body"/>
          </p:nvPr>
        </p:nvSpPr>
        <p:spPr>
          <a:xfrm>
            <a:off x="373900" y="727750"/>
            <a:ext cx="6963900" cy="444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2156100"/>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 :)</a:t>
            </a:r>
            <a:endParaRPr/>
          </a:p>
        </p:txBody>
      </p:sp>
      <p:sp>
        <p:nvSpPr>
          <p:cNvPr id="180" name="Google Shape;180;p3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Our data</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Kaggle world happiness dataset</a:t>
            </a:r>
            <a:endParaRPr/>
          </a:p>
          <a:p>
            <a:pPr indent="-317500" lvl="1" marL="914400" rtl="0" algn="l">
              <a:spcBef>
                <a:spcPts val="0"/>
              </a:spcBef>
              <a:spcAft>
                <a:spcPts val="0"/>
              </a:spcAft>
              <a:buSzPts val="1400"/>
              <a:buChar char="○"/>
            </a:pPr>
            <a:r>
              <a:rPr lang="en" u="sng">
                <a:solidFill>
                  <a:schemeClr val="accent5"/>
                </a:solidFill>
                <a:hlinkClick r:id="rId3">
                  <a:extLst>
                    <a:ext uri="{A12FA001-AC4F-418D-AE19-62706E023703}">
                      <ahyp:hlinkClr val="tx"/>
                    </a:ext>
                  </a:extLst>
                </a:hlinkClick>
              </a:rPr>
              <a:t>https://www.kaggle.com/ajaypalsinghlo/world-happiness-report-2021</a:t>
            </a:r>
            <a:r>
              <a:rPr lang="en"/>
              <a:t> </a:t>
            </a:r>
            <a:endParaRPr/>
          </a:p>
          <a:p>
            <a:pPr indent="-342900" lvl="0" marL="457200" rtl="0" algn="l">
              <a:spcBef>
                <a:spcPts val="0"/>
              </a:spcBef>
              <a:spcAft>
                <a:spcPts val="0"/>
              </a:spcAft>
              <a:buSzPts val="1800"/>
              <a:buChar char="●"/>
            </a:pPr>
            <a:r>
              <a:rPr lang="en">
                <a:highlight>
                  <a:srgbClr val="FFFFFF"/>
                </a:highlight>
                <a:latin typeface="Arial"/>
                <a:ea typeface="Arial"/>
                <a:cs typeface="Arial"/>
                <a:sym typeface="Arial"/>
              </a:rPr>
              <a:t>The happiness scores and rankings use data from the Gallup World Poll . The columns following the happiness score estimate the extent to which each of six factors – </a:t>
            </a:r>
            <a:r>
              <a:rPr b="1" lang="en">
                <a:highlight>
                  <a:srgbClr val="FFFFFF"/>
                </a:highlight>
                <a:latin typeface="Arial"/>
                <a:ea typeface="Arial"/>
                <a:cs typeface="Arial"/>
                <a:sym typeface="Arial"/>
              </a:rPr>
              <a:t>economic production, social support, life expectancy, freedom, absence of corruption, </a:t>
            </a:r>
            <a:r>
              <a:rPr lang="en">
                <a:highlight>
                  <a:srgbClr val="FFFFFF"/>
                </a:highlight>
                <a:latin typeface="Arial"/>
                <a:ea typeface="Arial"/>
                <a:cs typeface="Arial"/>
                <a:sym typeface="Arial"/>
              </a:rPr>
              <a:t>and</a:t>
            </a:r>
            <a:r>
              <a:rPr b="1" lang="en">
                <a:highlight>
                  <a:srgbClr val="FFFFFF"/>
                </a:highlight>
                <a:latin typeface="Arial"/>
                <a:ea typeface="Arial"/>
                <a:cs typeface="Arial"/>
                <a:sym typeface="Arial"/>
              </a:rPr>
              <a:t> generosity</a:t>
            </a:r>
            <a:r>
              <a:rPr lang="en">
                <a:highlight>
                  <a:srgbClr val="FFFFFF"/>
                </a:highlight>
                <a:latin typeface="Arial"/>
                <a:ea typeface="Arial"/>
                <a:cs typeface="Arial"/>
                <a:sym typeface="Arial"/>
              </a:rPr>
              <a:t>. They have no impact on the total score reported for each country, but they do explain why some countries rank higher than others.</a:t>
            </a:r>
            <a:endParaRPr/>
          </a:p>
        </p:txBody>
      </p:sp>
      <p:pic>
        <p:nvPicPr>
          <p:cNvPr id="70" name="Google Shape;70;p14"/>
          <p:cNvPicPr preferRelativeResize="0"/>
          <p:nvPr/>
        </p:nvPicPr>
        <p:blipFill>
          <a:blip r:embed="rId4">
            <a:alphaModFix/>
          </a:blip>
          <a:stretch>
            <a:fillRect/>
          </a:stretch>
        </p:blipFill>
        <p:spPr>
          <a:xfrm>
            <a:off x="712700" y="111750"/>
            <a:ext cx="7952748" cy="49199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
                                        <p:tgtEl>
                                          <p:spTgt spid="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70"/>
                                        </p:tgtEl>
                                      </p:cBhvr>
                                    </p:animEffect>
                                    <p:set>
                                      <p:cBhvr>
                                        <p:cTn dur="1" fill="hold">
                                          <p:stCondLst>
                                            <p:cond delay="1000"/>
                                          </p:stCondLst>
                                        </p:cTn>
                                        <p:tgtEl>
                                          <p:spTgt spid="7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Processing Data</a:t>
            </a:r>
            <a:endParaRPr/>
          </a:p>
        </p:txBody>
      </p:sp>
      <p:sp>
        <p:nvSpPr>
          <p:cNvPr id="76" name="Google Shape;76;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7" name="Google Shape;77;p15"/>
          <p:cNvPicPr preferRelativeResize="0"/>
          <p:nvPr/>
        </p:nvPicPr>
        <p:blipFill>
          <a:blip r:embed="rId3">
            <a:alphaModFix/>
          </a:blip>
          <a:stretch>
            <a:fillRect/>
          </a:stretch>
        </p:blipFill>
        <p:spPr>
          <a:xfrm>
            <a:off x="152400" y="1293625"/>
            <a:ext cx="8925251" cy="33708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Processing Data</a:t>
            </a:r>
            <a:endParaRPr/>
          </a:p>
        </p:txBody>
      </p:sp>
      <p:sp>
        <p:nvSpPr>
          <p:cNvPr id="83" name="Google Shape;83;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4" name="Google Shape;84;p16"/>
          <p:cNvPicPr preferRelativeResize="0"/>
          <p:nvPr/>
        </p:nvPicPr>
        <p:blipFill>
          <a:blip r:embed="rId3">
            <a:alphaModFix/>
          </a:blip>
          <a:stretch>
            <a:fillRect/>
          </a:stretch>
        </p:blipFill>
        <p:spPr>
          <a:xfrm>
            <a:off x="223399" y="1296475"/>
            <a:ext cx="8318552" cy="29045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90" name="Google Shape;90;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1" name="Google Shape;91;p17"/>
          <p:cNvPicPr preferRelativeResize="0"/>
          <p:nvPr/>
        </p:nvPicPr>
        <p:blipFill>
          <a:blip r:embed="rId3">
            <a:alphaModFix/>
          </a:blip>
          <a:stretch>
            <a:fillRect/>
          </a:stretch>
        </p:blipFill>
        <p:spPr>
          <a:xfrm>
            <a:off x="1793175" y="-40675"/>
            <a:ext cx="5124175" cy="50386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97" name="Google Shape;97;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8" name="Google Shape;98;p18"/>
          <p:cNvPicPr preferRelativeResize="0"/>
          <p:nvPr/>
        </p:nvPicPr>
        <p:blipFill>
          <a:blip r:embed="rId3">
            <a:alphaModFix/>
          </a:blip>
          <a:stretch>
            <a:fillRect/>
          </a:stretch>
        </p:blipFill>
        <p:spPr>
          <a:xfrm>
            <a:off x="1322326" y="157962"/>
            <a:ext cx="6225540" cy="48275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Processing Data</a:t>
            </a:r>
            <a:endParaRPr/>
          </a:p>
        </p:txBody>
      </p:sp>
      <p:sp>
        <p:nvSpPr>
          <p:cNvPr id="104" name="Google Shape;104;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19"/>
          <p:cNvPicPr preferRelativeResize="0"/>
          <p:nvPr/>
        </p:nvPicPr>
        <p:blipFill>
          <a:blip r:embed="rId3">
            <a:alphaModFix/>
          </a:blip>
          <a:stretch>
            <a:fillRect/>
          </a:stretch>
        </p:blipFill>
        <p:spPr>
          <a:xfrm>
            <a:off x="585289" y="1311700"/>
            <a:ext cx="7973423" cy="3354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Goal</a:t>
            </a:r>
            <a:endParaRPr/>
          </a:p>
        </p:txBody>
      </p:sp>
      <p:sp>
        <p:nvSpPr>
          <p:cNvPr id="111" name="Google Shape;111;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find what the world needs to improve on the most to achieve a higher quality of life.</a:t>
            </a:r>
            <a:endParaRPr/>
          </a:p>
          <a:p>
            <a:pPr indent="-342900" lvl="0" marL="457200" rtl="0" algn="l">
              <a:spcBef>
                <a:spcPts val="0"/>
              </a:spcBef>
              <a:spcAft>
                <a:spcPts val="0"/>
              </a:spcAft>
              <a:buSzPts val="1800"/>
              <a:buChar char="●"/>
            </a:pPr>
            <a:r>
              <a:rPr lang="en"/>
              <a:t>Create a regression model that can predict the happiness score given certain social parameters.</a:t>
            </a:r>
            <a:endParaRPr/>
          </a:p>
          <a:p>
            <a:pPr indent="-342900" lvl="0" marL="457200" rtl="0" algn="l">
              <a:spcBef>
                <a:spcPts val="0"/>
              </a:spcBef>
              <a:spcAft>
                <a:spcPts val="0"/>
              </a:spcAft>
              <a:buSzPts val="1800"/>
              <a:buChar char="●"/>
            </a:pPr>
            <a:r>
              <a:rPr lang="en"/>
              <a:t>Explain some decisions the model took to arrive at a given conclusion.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Approach</a:t>
            </a:r>
            <a:endParaRPr/>
          </a:p>
        </p:txBody>
      </p:sp>
      <p:sp>
        <p:nvSpPr>
          <p:cNvPr id="117" name="Google Shape;117;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A random forest regressor trained on the world happiness dataset provided via Kaggle</a:t>
            </a:r>
            <a:endParaRPr/>
          </a:p>
          <a:p>
            <a:pPr indent="-317500" lvl="1" marL="914400" rtl="0" algn="l">
              <a:spcBef>
                <a:spcPts val="0"/>
              </a:spcBef>
              <a:spcAft>
                <a:spcPts val="0"/>
              </a:spcAft>
              <a:buSzPts val="1400"/>
              <a:buChar char="○"/>
            </a:pPr>
            <a:r>
              <a:rPr lang="en"/>
              <a:t>Why random forest?</a:t>
            </a:r>
            <a:endParaRPr/>
          </a:p>
          <a:p>
            <a:pPr indent="-317500" lvl="2" marL="1371600" rtl="0" algn="l">
              <a:spcBef>
                <a:spcPts val="0"/>
              </a:spcBef>
              <a:spcAft>
                <a:spcPts val="0"/>
              </a:spcAft>
              <a:buSzPts val="1400"/>
              <a:buChar char="■"/>
            </a:pPr>
            <a:r>
              <a:rPr lang="en"/>
              <a:t>We combine the low bias and high variance trait of decision trees, merge a “forest” of trees to arrive at a more desired outcome.</a:t>
            </a:r>
            <a:endParaRPr/>
          </a:p>
          <a:p>
            <a:pPr indent="-317500" lvl="2" marL="1371600" rtl="0" algn="l">
              <a:spcBef>
                <a:spcPts val="0"/>
              </a:spcBef>
              <a:spcAft>
                <a:spcPts val="0"/>
              </a:spcAft>
              <a:buSzPts val="1400"/>
              <a:buChar char="■"/>
            </a:pPr>
            <a:r>
              <a:rPr lang="en"/>
              <a:t>Through visualizing each individual decision tree, we can somewhat reason why the model decided on the decision that was outputted.</a:t>
            </a:r>
            <a:endParaRPr/>
          </a:p>
          <a:p>
            <a:pPr indent="-342900" lvl="0" marL="457200" rtl="0" algn="l">
              <a:spcBef>
                <a:spcPts val="0"/>
              </a:spcBef>
              <a:spcAft>
                <a:spcPts val="0"/>
              </a:spcAft>
              <a:buSzPts val="1800"/>
              <a:buChar char="●"/>
            </a:pPr>
            <a:r>
              <a:rPr lang="en"/>
              <a:t>Elevate each individual parameter by a percentage and seeing how much that would impact the happiness prediction outcome.</a:t>
            </a:r>
            <a:endParaRPr/>
          </a:p>
          <a:p>
            <a:pPr indent="-317500" lvl="1" marL="914400" rtl="0" algn="l">
              <a:spcBef>
                <a:spcPts val="0"/>
              </a:spcBef>
              <a:spcAft>
                <a:spcPts val="0"/>
              </a:spcAft>
              <a:buSzPts val="1400"/>
              <a:buChar char="○"/>
            </a:pPr>
            <a:r>
              <a:rPr lang="en"/>
              <a:t>Take the maximum happiness that is achieved through raising all parameters by the same scale factor.</a:t>
            </a:r>
            <a:endParaRPr/>
          </a:p>
          <a:p>
            <a:pPr indent="-342900" lvl="0" marL="457200" rtl="0" algn="l">
              <a:spcBef>
                <a:spcPts val="0"/>
              </a:spcBef>
              <a:spcAft>
                <a:spcPts val="0"/>
              </a:spcAft>
              <a:buSzPts val="1800"/>
              <a:buChar char="●"/>
            </a:pPr>
            <a:r>
              <a:rPr lang="en"/>
              <a:t>Why not use linear regression?</a:t>
            </a:r>
            <a:endParaRPr/>
          </a:p>
          <a:p>
            <a:pPr indent="-317500" lvl="1" marL="914400" rtl="0" algn="l">
              <a:spcBef>
                <a:spcPts val="0"/>
              </a:spcBef>
              <a:spcAft>
                <a:spcPts val="0"/>
              </a:spcAft>
              <a:buSzPts val="1400"/>
              <a:buChar char="○"/>
            </a:pPr>
            <a:r>
              <a:rPr lang="en"/>
              <a:t>The human mind returns to equilibrium</a:t>
            </a:r>
            <a:endParaRPr/>
          </a:p>
          <a:p>
            <a:pPr indent="-317500" lvl="1" marL="914400" rtl="0" algn="l">
              <a:spcBef>
                <a:spcPts val="0"/>
              </a:spcBef>
              <a:spcAft>
                <a:spcPts val="0"/>
              </a:spcAft>
              <a:buSzPts val="1400"/>
              <a:buChar char="○"/>
            </a:pPr>
            <a:r>
              <a:rPr lang="en"/>
              <a:t>Infinite</a:t>
            </a:r>
            <a:r>
              <a:rPr lang="en"/>
              <a:t> money does not correlate with infinite happiness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