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1" r:id="rId8"/>
    <p:sldId id="262" r:id="rId9"/>
    <p:sldId id="264" r:id="rId10"/>
    <p:sldId id="282" r:id="rId11"/>
    <p:sldId id="266" r:id="rId12"/>
    <p:sldId id="263" r:id="rId13"/>
    <p:sldId id="267" r:id="rId14"/>
    <p:sldId id="268" r:id="rId15"/>
    <p:sldId id="270" r:id="rId16"/>
    <p:sldId id="271" r:id="rId17"/>
    <p:sldId id="272" r:id="rId18"/>
    <p:sldId id="275" r:id="rId19"/>
    <p:sldId id="284" r:id="rId20"/>
    <p:sldId id="285" r:id="rId21"/>
    <p:sldId id="283" r:id="rId22"/>
    <p:sldId id="279" r:id="rId23"/>
    <p:sldId id="280" r:id="rId24"/>
    <p:sldId id="281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4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0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chart" idx="2"/>
          </p:nvPr>
        </p:nvSpPr>
        <p:spPr>
          <a:xfrm>
            <a:off x="914400" y="2362200"/>
            <a:ext cx="3924299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991100" y="2362200"/>
            <a:ext cx="3924299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0104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2936875" y="6529387"/>
            <a:ext cx="2895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136" y="6343650"/>
            <a:ext cx="587374" cy="488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116" name="Shape 116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010400" y="65532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936875" y="6529387"/>
            <a:ext cx="28956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136" y="6343650"/>
            <a:ext cx="587374" cy="488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lg.ulb.ac.be/" TargetMode="External"/><Relationship Id="rId7" Type="http://schemas.openxmlformats.org/officeDocument/2006/relationships/hyperlink" Target="http://dx.doi.org/10.1109/MCSE.2011.3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cipy.org/" TargetMode="External"/><Relationship Id="rId5" Type="http://schemas.openxmlformats.org/officeDocument/2006/relationships/hyperlink" Target="http://jmlr.csail.mit.edu/papers/v12/pedregosa11a.html" TargetMode="External"/><Relationship Id="rId4" Type="http://schemas.openxmlformats.org/officeDocument/2006/relationships/hyperlink" Target="http://www.almaden.ibm.com/cs/BlueEye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2867025" y="1828800"/>
            <a:ext cx="6254749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 Card Fraudulent Transaction Detection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2984500" y="447675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Rohith Reddy Bairi (A20526972)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1" dirty="0" err="1"/>
              <a:t>Pavitrasai</a:t>
            </a:r>
            <a:r>
              <a:rPr lang="en-US" sz="2000" b="1" dirty="0"/>
              <a:t> </a:t>
            </a:r>
            <a:r>
              <a:rPr lang="en-US" sz="2000" b="1" dirty="0" err="1"/>
              <a:t>Vegiraju</a:t>
            </a:r>
            <a:r>
              <a:rPr lang="en-US" sz="2000" b="1" dirty="0"/>
              <a:t> (A20525304 )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Brije</a:t>
            </a:r>
            <a:r>
              <a:rPr lang="en-US" sz="2000" b="1" dirty="0" err="1"/>
              <a:t>shkumaryadav</a:t>
            </a:r>
            <a:r>
              <a:rPr lang="en-US" sz="2000" b="1" dirty="0"/>
              <a:t> </a:t>
            </a:r>
            <a:r>
              <a:rPr lang="en-US" sz="2000" b="1" dirty="0" err="1"/>
              <a:t>Bandi</a:t>
            </a:r>
            <a:r>
              <a:rPr lang="en-US" sz="2000" b="1" dirty="0"/>
              <a:t> (A20528371)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478972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Dividing the dataset into Test &amp; Train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992086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To validate our model's prediction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Divide dataset into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dirty="0"/>
              <a:t>80%	for Training	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lang="en-US" dirty="0"/>
              <a:t>20%	for Testing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0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Logistic Regression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 dirty="0"/>
              <a:t>Logistic regression is a binary classifier based on the regression model, where the dependable variable is categorical.</a:t>
            </a:r>
          </a:p>
          <a:p>
            <a:pPr marL="3429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dirty="0"/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000" dirty="0"/>
              <a:t>In logistic regression, we find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dirty="0"/>
              <a:t>     logit(P) = a + b X,</a:t>
            </a:r>
          </a:p>
          <a:p>
            <a:pPr marL="3429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dirty="0"/>
          </a:p>
          <a:p>
            <a:pPr marL="3429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 dirty="0"/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501650" y="854767"/>
            <a:ext cx="8229600" cy="8845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400" i="1" spc="-12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en-US" sz="2400" i="1" spc="-12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sz="2400" i="1" spc="-12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SMOTE</a:t>
            </a:r>
            <a:r>
              <a:rPr lang="en-US" sz="2400" i="1" spc="-53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2400" dirty="0"/>
              <a:t>Logistic Regression</a:t>
            </a:r>
          </a:p>
        </p:txBody>
      </p:sp>
      <p:pic>
        <p:nvPicPr>
          <p:cNvPr id="2" name="image5.png">
            <a:extLst>
              <a:ext uri="{FF2B5EF4-FFF2-40B4-BE49-F238E27FC236}">
                <a16:creationId xmlns:a16="http://schemas.microsoft.com/office/drawing/2014/main" id="{5478C2D7-7E38-3647-94FE-EE2B02BB31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8413" y="1739351"/>
            <a:ext cx="2828152" cy="4040381"/>
          </a:xfrm>
          <a:prstGeom prst="rect">
            <a:avLst/>
          </a:prstGeom>
        </p:spPr>
      </p:pic>
      <p:pic>
        <p:nvPicPr>
          <p:cNvPr id="3" name="image6.png">
            <a:extLst>
              <a:ext uri="{FF2B5EF4-FFF2-40B4-BE49-F238E27FC236}">
                <a16:creationId xmlns:a16="http://schemas.microsoft.com/office/drawing/2014/main" id="{9B60879F-A053-54B1-CCAA-D006C3A973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9992" y="1709531"/>
            <a:ext cx="2915148" cy="41644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04055" y="875482"/>
            <a:ext cx="8229600" cy="4743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dirty="0"/>
              <a:t>LOGISTIC REGRESSION WITH SMOTE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595571"/>
            <a:ext cx="82296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2000" dirty="0"/>
              <a:t>SMOTE stands for Synthetic Minority Oversampling Technique to an input dataset</a:t>
            </a:r>
          </a:p>
          <a:p>
            <a:pPr marL="342900" lvl="0" indent="-381000" rtl="0">
              <a:lnSpc>
                <a:spcPct val="2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</a:rPr>
              <a:t>This is a statistical technique to increase the number of samples in minority class in the dataset to make it balanced.</a:t>
            </a:r>
          </a:p>
          <a:p>
            <a:pPr indent="-3810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It works by generating new instances of data from the existing by taking feature space of each target class and its nearest neighbors</a:t>
            </a:r>
            <a:endParaRPr lang="en-US" sz="20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653150"/>
            <a:ext cx="8229600" cy="10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2800" dirty="0"/>
              <a:t>LOGISTIC REGRESSION AFTER SMOTE</a:t>
            </a:r>
            <a:endParaRPr sz="2800" dirty="0"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5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3000" dirty="0"/>
          </a:p>
        </p:txBody>
      </p:sp>
      <p:pic>
        <p:nvPicPr>
          <p:cNvPr id="3" name="image10.png">
            <a:extLst>
              <a:ext uri="{FF2B5EF4-FFF2-40B4-BE49-F238E27FC236}">
                <a16:creationId xmlns:a16="http://schemas.microsoft.com/office/drawing/2014/main" id="{905082BD-4A02-4D76-4692-FFBA9BAABE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409" y="2106350"/>
            <a:ext cx="3399182" cy="4273999"/>
          </a:xfrm>
          <a:prstGeom prst="rect">
            <a:avLst/>
          </a:prstGeom>
        </p:spPr>
      </p:pic>
      <p:pic>
        <p:nvPicPr>
          <p:cNvPr id="4" name="image11.png">
            <a:extLst>
              <a:ext uri="{FF2B5EF4-FFF2-40B4-BE49-F238E27FC236}">
                <a16:creationId xmlns:a16="http://schemas.microsoft.com/office/drawing/2014/main" id="{62098558-6F22-FB59-C72B-B81743344EB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2163147"/>
            <a:ext cx="3289852" cy="41604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Decision</a:t>
            </a:r>
            <a:r>
              <a:rPr lang="en-US" sz="4000" i="1" spc="-8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4000" i="1" spc="-8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spc="-8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sz="4000" i="1" spc="-8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i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SMOTE</a:t>
            </a:r>
            <a:endParaRPr lang="en-US" sz="4000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5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endParaRPr lang="en-US" sz="2600" dirty="0"/>
          </a:p>
        </p:txBody>
      </p:sp>
      <p:pic>
        <p:nvPicPr>
          <p:cNvPr id="2" name="image12.png">
            <a:extLst>
              <a:ext uri="{FF2B5EF4-FFF2-40B4-BE49-F238E27FC236}">
                <a16:creationId xmlns:a16="http://schemas.microsoft.com/office/drawing/2014/main" id="{CAB11D3F-2B23-D80E-BF39-09E31DD679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853" y="2054967"/>
            <a:ext cx="7334817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BB6F0-449C-E9F1-50B5-F5AE883B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02261"/>
            <a:ext cx="1825211" cy="23291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EA236A-5BFD-6590-970F-AAD0A484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1055914"/>
          </a:xfrm>
        </p:spPr>
        <p:txBody>
          <a:bodyPr/>
          <a:lstStyle/>
          <a:p>
            <a:br>
              <a:rPr lang="en-US" sz="3600" b="1" i="1" dirty="0">
                <a:effectLst/>
                <a:latin typeface="+mn-lt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i="1" dirty="0">
                <a:effectLst/>
                <a:latin typeface="+mn-lt"/>
                <a:ea typeface="Consolas" panose="020B0609020204030204" pitchFamily="49" charset="0"/>
                <a:cs typeface="Consolas" panose="020B0609020204030204" pitchFamily="49" charset="0"/>
              </a:rPr>
              <a:t>Confusion</a:t>
            </a:r>
            <a:r>
              <a:rPr lang="en-US" sz="3600" b="1" i="1" spc="-90" dirty="0">
                <a:effectLst/>
                <a:latin typeface="+mn-lt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i="1" dirty="0">
                <a:effectLst/>
                <a:latin typeface="+mn-lt"/>
                <a:ea typeface="Consolas" panose="020B0609020204030204" pitchFamily="49" charset="0"/>
                <a:cs typeface="Consolas" panose="020B0609020204030204" pitchFamily="49" charset="0"/>
              </a:rPr>
              <a:t>matrices</a:t>
            </a:r>
            <a:r>
              <a:rPr lang="en-US" sz="3600" b="1" i="1" dirty="0">
                <a:latin typeface="+mn-lt"/>
                <a:ea typeface="Consolas" panose="020B0609020204030204" pitchFamily="49" charset="0"/>
                <a:cs typeface="Consolas" panose="020B0609020204030204" pitchFamily="49" charset="0"/>
              </a:rPr>
              <a:t> Before and After</a:t>
            </a:r>
            <a:r>
              <a:rPr lang="en-US" sz="3600" b="1" dirty="0">
                <a:latin typeface="+mn-lt"/>
              </a:rPr>
              <a:t> smote</a:t>
            </a:r>
            <a:br>
              <a:rPr lang="en-US" sz="3600" b="1" dirty="0">
                <a:latin typeface="+mn-lt"/>
              </a:rPr>
            </a:b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D9320-BF5A-3067-A9C8-2913A284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48" y="1378227"/>
            <a:ext cx="6561274" cy="2804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887E8-9118-3BC5-79EF-97C17310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259" y="4437877"/>
            <a:ext cx="3302970" cy="20578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4702F3-1E9C-5C4A-A8C4-4EC6F30241CA}"/>
              </a:ext>
            </a:extLst>
          </p:cNvPr>
          <p:cNvSpPr txBox="1"/>
          <p:nvPr/>
        </p:nvSpPr>
        <p:spPr>
          <a:xfrm>
            <a:off x="1175658" y="57694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Precision and Recall</a:t>
            </a:r>
          </a:p>
        </p:txBody>
      </p:sp>
      <p:pic>
        <p:nvPicPr>
          <p:cNvPr id="12" name="Picture 11" descr="A graph showing different colored bars">
            <a:extLst>
              <a:ext uri="{FF2B5EF4-FFF2-40B4-BE49-F238E27FC236}">
                <a16:creationId xmlns:a16="http://schemas.microsoft.com/office/drawing/2014/main" id="{C5D23745-88B1-7C8C-E483-07CA5B8F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0" y="1038611"/>
            <a:ext cx="7323281" cy="53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32BA4152-6E12-FCED-AA06-65C7AF19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" y="614363"/>
            <a:ext cx="8697711" cy="617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31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1653-C65E-3C20-8854-9437FBC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314"/>
            <a:ext cx="8229600" cy="1371599"/>
          </a:xfrm>
        </p:spPr>
        <p:txBody>
          <a:bodyPr/>
          <a:lstStyle/>
          <a:p>
            <a:r>
              <a:rPr lang="en-US" sz="3200" b="1" dirty="0"/>
              <a:t>Performance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A908-59DC-9D15-6D66-8749CA9F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09056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b="1" dirty="0"/>
              <a:t>Logistic Regression (SMOTE):</a:t>
            </a:r>
            <a:r>
              <a:rPr lang="en-US" sz="1700" dirty="0"/>
              <a:t> Achieves high precision (0.889) and recall (0.980), effectively identifying positive cases while minimizing false positives.</a:t>
            </a:r>
          </a:p>
          <a:p>
            <a:pPr>
              <a:lnSpc>
                <a:spcPct val="150000"/>
              </a:lnSpc>
            </a:pPr>
            <a:r>
              <a:rPr lang="en-US" sz="1700" b="1" dirty="0"/>
              <a:t>Decision Tree (SMOTE): </a:t>
            </a:r>
            <a:r>
              <a:rPr lang="en-US" sz="1700" dirty="0"/>
              <a:t>Demonstrates robustness with remarkable precision (0.969) and recall (0.962), effectively classifying both positive and negative instances.</a:t>
            </a:r>
          </a:p>
          <a:p>
            <a:pPr>
              <a:lnSpc>
                <a:spcPct val="150000"/>
              </a:lnSpc>
            </a:pPr>
            <a:r>
              <a:rPr lang="en-US" sz="1700" b="1" dirty="0"/>
              <a:t>Gradient Boosting (SMOTE):</a:t>
            </a:r>
            <a:r>
              <a:rPr lang="en-US" sz="1700" dirty="0"/>
              <a:t> Performs exceptionally well with near-perfect precision (0.982) and recall (0.996), effectively identifying positive cases while minimizing false negatives.</a:t>
            </a:r>
          </a:p>
          <a:p>
            <a:pPr>
              <a:lnSpc>
                <a:spcPct val="150000"/>
              </a:lnSpc>
            </a:pPr>
            <a:r>
              <a:rPr lang="en-US" sz="1700" b="1" dirty="0"/>
              <a:t>Conclusion: </a:t>
            </a:r>
            <a:r>
              <a:rPr lang="en-US" sz="1700" dirty="0"/>
              <a:t>SMOTE significantly improves predictive capabilities, effectively addressing class imbalance and enhancing model performance.</a:t>
            </a:r>
          </a:p>
        </p:txBody>
      </p:sp>
    </p:spTree>
    <p:extLst>
      <p:ext uri="{BB962C8B-B14F-4D97-AF65-F5344CB8AC3E}">
        <p14:creationId xmlns:p14="http://schemas.microsoft.com/office/powerpoint/2010/main" val="56076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08200" y="1828798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Global credit card fraud losses reached </a:t>
            </a: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$34.36 billion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2022, up from </a:t>
            </a: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$21.84 billion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2015.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U.S. card fraud losses are forecast to reach </a:t>
            </a: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$165.1 billion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over the next 10 years.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Fraudulent transactions account for a small fraction of all transactions, typically </a:t>
            </a: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less than 1%.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Our sample dataset shows: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284,315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Authentic Transactions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492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Fraudulent Transactions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7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0.172%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of Total Transactions were Fraudulent</a:t>
            </a:r>
            <a:endParaRPr lang="en-US" sz="2000" b="0" i="0" u="none" dirty="0">
              <a:solidFill>
                <a:srgbClr val="0000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914400" y="4746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b="1"/>
              <a:t>APPLICATIONS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34750" y="1820275"/>
            <a:ext cx="7772400" cy="44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These techniques of detecting the fraud transactions can be implemented to make the transactions through the credit cards more secure.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The learned models can be deployed on high-performance computers to monitor all the transactions in real time and stop the ongoing transaction while also alerting the owner about the steps required to further eliminate the risk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783775" y="461550"/>
            <a:ext cx="8001000" cy="822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b="1" dirty="0"/>
              <a:t>CONCLUSION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23713" y="1228091"/>
            <a:ext cx="8061061" cy="5303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</a:pPr>
            <a:r>
              <a:rPr lang="en-US" sz="1800" b="1" dirty="0">
                <a:solidFill>
                  <a:schemeClr val="dk1"/>
                </a:solidFill>
              </a:rPr>
              <a:t>SMOTE oversampling significantly elevated the performance of key algorithms: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Logistic Regression (After SMOTE):</a:t>
            </a:r>
            <a:r>
              <a:rPr lang="en-US" sz="1800" dirty="0">
                <a:solidFill>
                  <a:schemeClr val="dk1"/>
                </a:solidFill>
              </a:rPr>
              <a:t> Achieved top-tier performance, boasting exceptional precision (0.889) and recall (0.980).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Decision Tree (After SMOTE):</a:t>
            </a:r>
            <a:r>
              <a:rPr lang="en-US" sz="1800" dirty="0">
                <a:solidFill>
                  <a:schemeClr val="dk1"/>
                </a:solidFill>
              </a:rPr>
              <a:t> Demonstrated a substantial leap forward, showcasing notable precision (0.969) and recall (0.962).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GBM (After SMOTE):</a:t>
            </a:r>
            <a:r>
              <a:rPr lang="en-US" sz="1800" dirty="0">
                <a:solidFill>
                  <a:schemeClr val="dk1"/>
                </a:solidFill>
              </a:rPr>
              <a:t> Presented enhanced results, with precision (0.982) and recall (0.996) nearing perfection.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Before SMOTE, algorithms showed: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Logistic Regression (Before SMOTE):</a:t>
            </a:r>
            <a:r>
              <a:rPr lang="en-US" sz="1800" dirty="0">
                <a:solidFill>
                  <a:schemeClr val="dk1"/>
                </a:solidFill>
              </a:rPr>
              <a:t> Displayed commendable performance.</a:t>
            </a:r>
          </a:p>
          <a:p>
            <a:pPr marL="342900" lvl="0" indent="-342900">
              <a:lnSpc>
                <a:spcPct val="150000"/>
              </a:lnSpc>
              <a:spcBef>
                <a:spcPts val="115"/>
              </a:spcBef>
              <a:spcAft>
                <a:spcPts val="115"/>
              </a:spcAft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Decision Tree &amp; GBM (Before SMOTE): </a:t>
            </a:r>
            <a:r>
              <a:rPr lang="en-US" sz="1800" dirty="0">
                <a:solidFill>
                  <a:schemeClr val="dk1"/>
                </a:solidFill>
              </a:rPr>
              <a:t>Presented moderate results.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References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57200" y="1680750"/>
            <a:ext cx="8229600" cy="45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[1] G. O. [1]Andrea Dal </a:t>
            </a:r>
            <a:r>
              <a:rPr lang="en-US" sz="1200" dirty="0" err="1"/>
              <a:t>Pozzolo</a:t>
            </a:r>
            <a:r>
              <a:rPr lang="en-US" sz="1200" dirty="0"/>
              <a:t>, Olivier </a:t>
            </a:r>
            <a:r>
              <a:rPr lang="en-US" sz="1200" dirty="0" err="1"/>
              <a:t>Caelen</a:t>
            </a:r>
            <a:r>
              <a:rPr lang="en-US" sz="1200" dirty="0"/>
              <a:t>, Reid A. Johnson and Gianluca </a:t>
            </a:r>
            <a:r>
              <a:rPr lang="en-US" sz="1200" dirty="0" err="1"/>
              <a:t>Bontempi</a:t>
            </a:r>
            <a:r>
              <a:rPr lang="en-US" sz="1200" dirty="0"/>
              <a:t>. Calibrating Probability with </a:t>
            </a:r>
            <a:r>
              <a:rPr lang="en-US" sz="1200" dirty="0" err="1"/>
              <a:t>Undersampling</a:t>
            </a:r>
            <a:r>
              <a:rPr lang="en-US" sz="1200" dirty="0"/>
              <a:t> for Unbalanced Classification. In Symposium on Computational Intelligence and Data Mining (CIDM), IEEE, 2015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[2] [2]</a:t>
            </a:r>
            <a:r>
              <a:rPr lang="en-US" sz="1200" u="sng" dirty="0">
                <a:solidFill>
                  <a:schemeClr val="hlink"/>
                </a:solidFill>
                <a:hlinkClick r:id="rId3"/>
              </a:rPr>
              <a:t>http://mlg.ulb.ac.be</a:t>
            </a:r>
            <a:r>
              <a:rPr lang="en-US" sz="1200" dirty="0"/>
              <a:t>(URL).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[3] [3]http://www.businesswire.com/news/home/20150804007054/en/Global-Card-Fraud-Losses-Reach-16.31-Billion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[4] [4]</a:t>
            </a:r>
            <a:r>
              <a:rPr lang="en-US" sz="1200" u="sng" dirty="0">
                <a:solidFill>
                  <a:schemeClr val="hlink"/>
                </a:solidFill>
                <a:hlinkClick r:id="rId4"/>
              </a:rPr>
              <a:t>http://www.</a:t>
            </a:r>
            <a:r>
              <a:rPr lang="en-US" sz="1200" dirty="0"/>
              <a:t>kaggle.com(URL).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[5] [5]The </a:t>
            </a:r>
            <a:r>
              <a:rPr lang="en-US" sz="1200" dirty="0" err="1"/>
              <a:t>Nilson</a:t>
            </a:r>
            <a:r>
              <a:rPr lang="en-US" sz="1200" dirty="0"/>
              <a:t> Report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[6] [6]http://www.thinksaveretire.com/2015/09/14/how-credit-card-fraud-detection-works/(URL).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[7] [7]SMOTE: Synthetic Minority Over-sampling Technique. Nitesh V. Chawla chawla@csee.usf.edu. Department of Computer Science and Engineering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[8] [8]Area Under the Precision-Recall Curve: Point Estimates and Confidence Intervals Kendrick Boyd1 , Kevin H. Eng , and C. David Page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[9] [9]http://scikit-learn.org/stable/auto_examples/model_selection/plot_precision_recall.html(URL).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[10] [11]</a:t>
            </a:r>
            <a:r>
              <a:rPr lang="en-US" sz="1200" u="sng" dirty="0">
                <a:solidFill>
                  <a:schemeClr val="hlink"/>
                </a:solidFill>
                <a:hlinkClick r:id="rId5"/>
              </a:rPr>
              <a:t>Scikit-learn: Machine Learning in Python</a:t>
            </a:r>
            <a:r>
              <a:rPr lang="en-US" sz="1200" dirty="0"/>
              <a:t>, </a:t>
            </a:r>
            <a:r>
              <a:rPr lang="en-US" sz="1200" dirty="0" err="1"/>
              <a:t>Pedregosa</a:t>
            </a:r>
            <a:r>
              <a:rPr lang="en-US" sz="1200" dirty="0"/>
              <a:t> et al., JMLR 12, pp. 2825-2830, 2011.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/>
              <a:t>[11] [10]Jones E, Oliphant E, Peterson P, et al. SciPy: Open Source Scientific Tools for Python, 2001-, 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http://www.scipy.org/</a:t>
            </a:r>
            <a:r>
              <a:rPr lang="en-US" sz="1200" dirty="0"/>
              <a:t> [Online; accessed 2017-03-30]</a:t>
            </a:r>
          </a:p>
          <a:p>
            <a:pPr marL="228600" lvl="0" indent="-29845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-US" sz="1200" dirty="0"/>
              <a:t>[12] [11]</a:t>
            </a:r>
            <a:r>
              <a:rPr lang="en-US" sz="1200" dirty="0" err="1"/>
              <a:t>Stéfan</a:t>
            </a:r>
            <a:r>
              <a:rPr lang="en-US" sz="1200" dirty="0"/>
              <a:t> van der Walt, S. Chris Colbert and </a:t>
            </a:r>
            <a:r>
              <a:rPr lang="en-US" sz="1200" dirty="0" err="1"/>
              <a:t>Gaël</a:t>
            </a:r>
            <a:r>
              <a:rPr lang="en-US" sz="1200" dirty="0"/>
              <a:t> </a:t>
            </a:r>
            <a:r>
              <a:rPr lang="en-US" sz="1200" dirty="0" err="1"/>
              <a:t>Varoquaux</a:t>
            </a:r>
            <a:r>
              <a:rPr lang="en-US" sz="1200" dirty="0"/>
              <a:t>. The NumPy Array: A Structure for Efficient Numerical Computation, Computing in Science &amp; Engineering, 13, 22-30 (2011), </a:t>
            </a:r>
            <a:r>
              <a:rPr lang="en-US" sz="1200" u="sng" dirty="0">
                <a:solidFill>
                  <a:schemeClr val="hlink"/>
                </a:solidFill>
                <a:hlinkClick r:id="rId7"/>
              </a:rPr>
              <a:t>DOI:10.1109/MCSE.2011.37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How Frauds are Recognized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73600" y="1336949"/>
            <a:ext cx="8113200" cy="51727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Predefined rules to identify suspicious transactions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Advanced machine learning models trained on historical data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Analyzing transaction patterns to detect anomalies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Personalized models based on cardholder's spending habits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Real-time monitoring to quickly flag potential fraud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Challenges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8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Since the data is highly skewed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53582" y="6095853"/>
            <a:ext cx="22728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Authentic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938532" y="6095853"/>
            <a:ext cx="11757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1C3E6-4496-338E-21BF-A8157D69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71" y="2536371"/>
            <a:ext cx="3722915" cy="3717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Data Exploration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953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Dataset : creditcard.csv</a:t>
            </a:r>
          </a:p>
          <a:p>
            <a:pPr marL="4953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Features: Time, V1, V2,…., V28, Amount, Class.</a:t>
            </a:r>
          </a:p>
          <a:p>
            <a:pPr marL="495300" marR="0" lvl="0" indent="-571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72"/>
                </a:solidFill>
              </a:rPr>
              <a:t>Class Imbalance:</a:t>
            </a:r>
          </a:p>
          <a:p>
            <a:pPr marL="781050" lvl="1" indent="-45720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Majority of the transactions are non-fraudulent</a:t>
            </a:r>
          </a:p>
          <a:p>
            <a:pPr marL="781050" lvl="1" indent="-457200">
              <a:spcBef>
                <a:spcPts val="64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SMOTE oversampling required to balance the classes.</a:t>
            </a:r>
            <a:endParaRPr sz="32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25000"/>
              <a:buFont typeface="Arial" panose="020B0604020202020204" pitchFamily="34" charset="0"/>
              <a:buChar char="•"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Data Exploration</a:t>
            </a: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636967F2-2364-CBC6-B901-9404E2B45F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79" y="1691996"/>
            <a:ext cx="5890895" cy="4052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Resampling Methods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 dirty="0"/>
              <a:t>The resampling methods are used to adjust the class distribution of the data as the minority class is not equally represented.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 dirty="0"/>
              <a:t>There are two methods to perform the resampling.</a:t>
            </a:r>
          </a:p>
          <a:p>
            <a:pPr marL="742950" marR="0" lvl="1" indent="-3340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◻"/>
            </a:pPr>
            <a:r>
              <a:rPr lang="en-US" sz="3000" dirty="0"/>
              <a:t>Oversampling</a:t>
            </a:r>
          </a:p>
          <a:p>
            <a:pPr marL="742950" marR="0" lvl="1" indent="-33401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◻"/>
            </a:pPr>
            <a:r>
              <a:rPr lang="en-US" sz="3000" dirty="0" err="1"/>
              <a:t>Undersampling</a:t>
            </a:r>
            <a:endParaRPr lang="en-US" sz="30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6402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8A8234-FE4A-98C9-AF1F-C0D7C1A066FA}"/>
              </a:ext>
            </a:extLst>
          </p:cNvPr>
          <p:cNvSpPr txBox="1"/>
          <p:nvPr/>
        </p:nvSpPr>
        <p:spPr>
          <a:xfrm>
            <a:off x="1019819" y="1549796"/>
            <a:ext cx="55819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SMOTE (Synthetic Minority Over-Sampling Technique)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600" dirty="0"/>
              <a:t>Generates synthetic examples for minority class</a:t>
            </a:r>
          </a:p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600" dirty="0"/>
              <a:t>Balances the dataset by oversampling the minority class</a:t>
            </a:r>
          </a:p>
          <a:p>
            <a:endParaRPr lang="en-US" sz="1600" dirty="0"/>
          </a:p>
          <a:p>
            <a:r>
              <a:rPr lang="en-US" sz="1600" dirty="0"/>
              <a:t>Balanced dataset:  </a:t>
            </a:r>
            <a:r>
              <a:rPr lang="en-US" sz="1600" dirty="0" err="1"/>
              <a:t>creditcard_data_balanced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comparison of a number of numbers and a number of numbers">
            <a:extLst>
              <a:ext uri="{FF2B5EF4-FFF2-40B4-BE49-F238E27FC236}">
                <a16:creationId xmlns:a16="http://schemas.microsoft.com/office/drawing/2014/main" id="{4890EA7B-46A7-098E-8062-AF8C6D8E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22" y="3492322"/>
            <a:ext cx="4642618" cy="2896634"/>
          </a:xfrm>
          <a:prstGeom prst="rect">
            <a:avLst/>
          </a:prstGeom>
        </p:spPr>
      </p:pic>
      <p:sp>
        <p:nvSpPr>
          <p:cNvPr id="6" name="Shape 189">
            <a:extLst>
              <a:ext uri="{FF2B5EF4-FFF2-40B4-BE49-F238E27FC236}">
                <a16:creationId xmlns:a16="http://schemas.microsoft.com/office/drawing/2014/main" id="{6342B109-D882-DDE1-C72C-CCADE14A9FE8}"/>
              </a:ext>
            </a:extLst>
          </p:cNvPr>
          <p:cNvSpPr txBox="1">
            <a:spLocks/>
          </p:cNvSpPr>
          <p:nvPr/>
        </p:nvSpPr>
        <p:spPr>
          <a:xfrm>
            <a:off x="250375" y="230322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/>
              <a:t>SMOTE Oversampling</a:t>
            </a:r>
          </a:p>
        </p:txBody>
      </p:sp>
    </p:spTree>
    <p:extLst>
      <p:ext uri="{BB962C8B-B14F-4D97-AF65-F5344CB8AC3E}">
        <p14:creationId xmlns:p14="http://schemas.microsoft.com/office/powerpoint/2010/main" val="122238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86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Correlation Factor Among Features</a:t>
            </a:r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0CF0D936-B31E-76E5-4A00-F85D0CA89B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108" y="1153941"/>
            <a:ext cx="4886476" cy="4550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06836-A304-292B-D5F1-57A5DD3E6A62}"/>
              </a:ext>
            </a:extLst>
          </p:cNvPr>
          <p:cNvSpPr txBox="1"/>
          <p:nvPr/>
        </p:nvSpPr>
        <p:spPr>
          <a:xfrm>
            <a:off x="457200" y="3026229"/>
            <a:ext cx="571500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Observations: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V4, V11, V20, V22 highly positively correlated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V19 moderately correlated with V13, V23, Amount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Amount negatively correlated with V27, V15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V8, V24 strongly negatively correlated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V12, V14, V25, V28, V21 negatively correlated with positive group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1062</Words>
  <Application>Microsoft Office PowerPoint</Application>
  <PresentationFormat>On-screen Show (4:3)</PresentationFormat>
  <Paragraphs>99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Black</vt:lpstr>
      <vt:lpstr>Noto Sans Symbols</vt:lpstr>
      <vt:lpstr>Consolas</vt:lpstr>
      <vt:lpstr>Arial</vt:lpstr>
      <vt:lpstr>1_Pixel</vt:lpstr>
      <vt:lpstr>Pixel</vt:lpstr>
      <vt:lpstr>2_Pixel</vt:lpstr>
      <vt:lpstr>Credit Card Fraudulent Transaction Detection</vt:lpstr>
      <vt:lpstr>The Problem</vt:lpstr>
      <vt:lpstr>How Frauds are Recognized</vt:lpstr>
      <vt:lpstr>Challenges</vt:lpstr>
      <vt:lpstr>Data Exploration</vt:lpstr>
      <vt:lpstr>Data Exploration</vt:lpstr>
      <vt:lpstr>Resampling Methods</vt:lpstr>
      <vt:lpstr>PowerPoint Presentation</vt:lpstr>
      <vt:lpstr>Correlation Factor Among Features</vt:lpstr>
      <vt:lpstr>Dividing the dataset into Test &amp; Train</vt:lpstr>
      <vt:lpstr>Logistic Regression</vt:lpstr>
      <vt:lpstr>Model Implementation Before SMOTE - Logistic Regression</vt:lpstr>
      <vt:lpstr>LOGISTIC REGRESSION WITH SMOTE</vt:lpstr>
      <vt:lpstr>LOGISTIC REGRESSION AFTER SMOTE</vt:lpstr>
      <vt:lpstr>Decision Tree Model after SMOTE</vt:lpstr>
      <vt:lpstr> Confusion matrices Before and After smote </vt:lpstr>
      <vt:lpstr>PowerPoint Presentation</vt:lpstr>
      <vt:lpstr>PowerPoint Presentation</vt:lpstr>
      <vt:lpstr>Performance Analysis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Fraudulent Transaction Detection</dc:title>
  <cp:lastModifiedBy>Bairi Rohith Reddy</cp:lastModifiedBy>
  <cp:revision>12</cp:revision>
  <dcterms:modified xsi:type="dcterms:W3CDTF">2024-04-21T21:20:32Z</dcterms:modified>
</cp:coreProperties>
</file>