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E4474B-C0CD-43EC-93AE-7DBB960684F6}" v="3" dt="2025-02-22T13:54:07.3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Baishayansaha/aicte-python-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STEGANOGTAPHY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Student Name :   </a:t>
            </a:r>
            <a:r>
              <a:rPr lang="en-US" sz="2000" b="1" dirty="0">
                <a:solidFill>
                  <a:srgbClr val="FFFF00"/>
                </a:solidFill>
                <a:latin typeface="Arial"/>
                <a:cs typeface="Arial"/>
              </a:rPr>
              <a:t>BAISHAYAN SAHA</a:t>
            </a:r>
            <a:r>
              <a:rPr lang="en-US" sz="2000" b="1" dirty="0">
                <a:solidFill>
                  <a:schemeClr val="accent1">
                    <a:lumMod val="75000"/>
                  </a:schemeClr>
                </a:solidFill>
                <a:latin typeface="Arial"/>
                <a:cs typeface="Arial"/>
              </a:rPr>
              <a:t> </a:t>
            </a:r>
          </a:p>
          <a:p>
            <a:r>
              <a:rPr lang="en-US" sz="2000" b="1" dirty="0">
                <a:solidFill>
                  <a:schemeClr val="accent1">
                    <a:lumMod val="75000"/>
                  </a:schemeClr>
                </a:solidFill>
                <a:latin typeface="Arial"/>
                <a:cs typeface="Arial"/>
              </a:rPr>
              <a:t>College Name &amp; Department : </a:t>
            </a:r>
            <a:r>
              <a:rPr lang="en-US" sz="2000" b="1" dirty="0">
                <a:solidFill>
                  <a:srgbClr val="FFFF00"/>
                </a:solidFill>
                <a:latin typeface="Arial"/>
                <a:cs typeface="Arial"/>
              </a:rPr>
              <a:t>HERITAGE INSTITUTE OF TECHNOLOGY</a:t>
            </a:r>
          </a:p>
          <a:p>
            <a:r>
              <a:rPr lang="en-US" sz="2000" b="1" dirty="0">
                <a:solidFill>
                  <a:srgbClr val="FFFF00"/>
                </a:solidFill>
                <a:latin typeface="Arial"/>
                <a:cs typeface="Arial"/>
              </a:rPr>
              <a:t>ECE</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269464" y="1696881"/>
            <a:ext cx="11029615" cy="4673324"/>
          </a:xfrm>
        </p:spPr>
        <p:txBody>
          <a:bodyPr>
            <a:normAutofit fontScale="25000" lnSpcReduction="20000"/>
          </a:bodyPr>
          <a:lstStyle/>
          <a:p>
            <a:pPr marL="0" indent="0" algn="l">
              <a:buNone/>
            </a:pPr>
            <a:endParaRPr lang="en-US" sz="4500" b="0" i="0" dirty="0">
              <a:solidFill>
                <a:srgbClr val="800080"/>
              </a:solidFill>
              <a:effectLst/>
              <a:latin typeface="Congenial SemiBold" panose="02000503040000020004" pitchFamily="2" charset="0"/>
            </a:endParaRPr>
          </a:p>
          <a:p>
            <a:pPr algn="l">
              <a:buFont typeface="+mj-lt"/>
              <a:buAutoNum type="arabicPeriod"/>
            </a:pPr>
            <a:r>
              <a:rPr lang="en-US" sz="5600" b="1" i="0" dirty="0">
                <a:solidFill>
                  <a:schemeClr val="tx1"/>
                </a:solidFill>
                <a:effectLst/>
                <a:latin typeface="Congenial SemiBold" panose="02000503040000020004" pitchFamily="2" charset="0"/>
              </a:rPr>
              <a:t>Advanced Encryption Algorithms</a:t>
            </a:r>
            <a:r>
              <a:rPr lang="en-US" sz="5600" b="0" i="0" dirty="0">
                <a:solidFill>
                  <a:schemeClr val="tx1"/>
                </a:solidFill>
                <a:effectLst/>
                <a:latin typeface="Congenial SemiBold" panose="02000503040000020004" pitchFamily="2" charset="0"/>
              </a:rPr>
              <a:t>:</a:t>
            </a:r>
          </a:p>
          <a:p>
            <a:pPr marL="742950" lvl="1" indent="-285750" algn="l">
              <a:buFont typeface="+mj-lt"/>
              <a:buAutoNum type="arabicPeriod"/>
            </a:pPr>
            <a:r>
              <a:rPr lang="en-US" sz="5600" b="0" i="0" dirty="0">
                <a:solidFill>
                  <a:schemeClr val="tx1"/>
                </a:solidFill>
                <a:effectLst/>
                <a:latin typeface="Congenial SemiBold" panose="02000503040000020004" pitchFamily="2" charset="0"/>
              </a:rPr>
              <a:t>Integrate stronger encryption methods (e.g., AES, RSA) to further secure the hidden message during embedding and extraction.</a:t>
            </a:r>
          </a:p>
          <a:p>
            <a:pPr algn="l">
              <a:buFont typeface="+mj-lt"/>
              <a:buAutoNum type="arabicPeriod"/>
            </a:pPr>
            <a:r>
              <a:rPr lang="en-US" sz="5600" b="1" i="0" dirty="0">
                <a:solidFill>
                  <a:schemeClr val="tx1"/>
                </a:solidFill>
                <a:effectLst/>
                <a:latin typeface="Congenial SemiBold" panose="02000503040000020004" pitchFamily="2" charset="0"/>
              </a:rPr>
              <a:t>Graphical User Interface (GUI)</a:t>
            </a:r>
            <a:r>
              <a:rPr lang="en-US" sz="5600" b="0" i="0" dirty="0">
                <a:solidFill>
                  <a:schemeClr val="tx1"/>
                </a:solidFill>
                <a:effectLst/>
                <a:latin typeface="Congenial SemiBold" panose="02000503040000020004" pitchFamily="2" charset="0"/>
              </a:rPr>
              <a:t>:</a:t>
            </a:r>
          </a:p>
          <a:p>
            <a:pPr marL="742950" lvl="1" indent="-285750" algn="l">
              <a:buFont typeface="+mj-lt"/>
              <a:buAutoNum type="arabicPeriod"/>
            </a:pPr>
            <a:r>
              <a:rPr lang="en-US" sz="5600" b="0" i="0" dirty="0">
                <a:solidFill>
                  <a:schemeClr val="tx1"/>
                </a:solidFill>
                <a:effectLst/>
                <a:latin typeface="Congenial SemiBold" panose="02000503040000020004" pitchFamily="2" charset="0"/>
              </a:rPr>
              <a:t>Develop a user-friendly GUI using libraries like </a:t>
            </a:r>
            <a:r>
              <a:rPr lang="en-US" sz="5600" b="0" i="0" dirty="0" err="1">
                <a:solidFill>
                  <a:schemeClr val="tx1"/>
                </a:solidFill>
                <a:effectLst/>
                <a:latin typeface="Congenial SemiBold" panose="02000503040000020004" pitchFamily="2" charset="0"/>
              </a:rPr>
              <a:t>Tkinter</a:t>
            </a:r>
            <a:r>
              <a:rPr lang="en-US" sz="5600" b="0" i="0" dirty="0">
                <a:solidFill>
                  <a:schemeClr val="tx1"/>
                </a:solidFill>
                <a:effectLst/>
                <a:latin typeface="Congenial SemiBold" panose="02000503040000020004" pitchFamily="2" charset="0"/>
              </a:rPr>
              <a:t> or </a:t>
            </a:r>
            <a:r>
              <a:rPr lang="en-US" sz="5600" b="0" i="0" dirty="0" err="1">
                <a:solidFill>
                  <a:schemeClr val="tx1"/>
                </a:solidFill>
                <a:effectLst/>
                <a:latin typeface="Congenial SemiBold" panose="02000503040000020004" pitchFamily="2" charset="0"/>
              </a:rPr>
              <a:t>PyQt</a:t>
            </a:r>
            <a:r>
              <a:rPr lang="en-US" sz="5600" b="0" i="0" dirty="0">
                <a:solidFill>
                  <a:schemeClr val="tx1"/>
                </a:solidFill>
                <a:effectLst/>
                <a:latin typeface="Congenial SemiBold" panose="02000503040000020004" pitchFamily="2" charset="0"/>
              </a:rPr>
              <a:t> to make the tool accessible to non-technical users.</a:t>
            </a:r>
          </a:p>
          <a:p>
            <a:pPr algn="l">
              <a:buFont typeface="+mj-lt"/>
              <a:buAutoNum type="arabicPeriod"/>
            </a:pPr>
            <a:r>
              <a:rPr lang="en-US" sz="5600" b="1" i="0" dirty="0">
                <a:solidFill>
                  <a:schemeClr val="tx1"/>
                </a:solidFill>
                <a:effectLst/>
                <a:latin typeface="Congenial SemiBold" panose="02000503040000020004" pitchFamily="2" charset="0"/>
              </a:rPr>
              <a:t>Support for Multiple Image Formats</a:t>
            </a:r>
            <a:r>
              <a:rPr lang="en-US" sz="5600" b="0" i="0" dirty="0">
                <a:solidFill>
                  <a:schemeClr val="tx1"/>
                </a:solidFill>
                <a:effectLst/>
                <a:latin typeface="Congenial SemiBold" panose="02000503040000020004" pitchFamily="2" charset="0"/>
              </a:rPr>
              <a:t>:</a:t>
            </a:r>
          </a:p>
          <a:p>
            <a:pPr marL="742950" lvl="1" indent="-285750" algn="l">
              <a:buFont typeface="+mj-lt"/>
              <a:buAutoNum type="arabicPeriod"/>
            </a:pPr>
            <a:r>
              <a:rPr lang="en-US" sz="5600" b="0" i="0" dirty="0">
                <a:solidFill>
                  <a:schemeClr val="tx1"/>
                </a:solidFill>
                <a:effectLst/>
                <a:latin typeface="Congenial SemiBold" panose="02000503040000020004" pitchFamily="2" charset="0"/>
              </a:rPr>
              <a:t>Extend the project to work with various image formats (e.g., PNG, BMP, TIFF) beyond JPEG, increasing its versatility.</a:t>
            </a:r>
          </a:p>
          <a:p>
            <a:pPr algn="l">
              <a:buFont typeface="+mj-lt"/>
              <a:buAutoNum type="arabicPeriod"/>
            </a:pPr>
            <a:r>
              <a:rPr lang="en-US" sz="5600" b="1" i="0" dirty="0">
                <a:solidFill>
                  <a:schemeClr val="tx1"/>
                </a:solidFill>
                <a:effectLst/>
                <a:latin typeface="Congenial SemiBold" panose="02000503040000020004" pitchFamily="2" charset="0"/>
              </a:rPr>
              <a:t>Steganalysis Resistance</a:t>
            </a:r>
            <a:r>
              <a:rPr lang="en-US" sz="5600" b="0" i="0" dirty="0">
                <a:solidFill>
                  <a:schemeClr val="tx1"/>
                </a:solidFill>
                <a:effectLst/>
                <a:latin typeface="Congenial SemiBold" panose="02000503040000020004" pitchFamily="2" charset="0"/>
              </a:rPr>
              <a:t>:</a:t>
            </a:r>
          </a:p>
          <a:p>
            <a:pPr marL="742950" lvl="1" indent="-285750" algn="l">
              <a:buFont typeface="+mj-lt"/>
              <a:buAutoNum type="arabicPeriod"/>
            </a:pPr>
            <a:r>
              <a:rPr lang="en-US" sz="5600" b="0" i="0" dirty="0">
                <a:solidFill>
                  <a:schemeClr val="tx1"/>
                </a:solidFill>
                <a:effectLst/>
                <a:latin typeface="Congenial SemiBold" panose="02000503040000020004" pitchFamily="2" charset="0"/>
              </a:rPr>
              <a:t>Implement more sophisticated steganography techniques (e.g., LSB with randomization, frequency domain embedding) to make the hidden data harder to detect using steganalysis tools.</a:t>
            </a:r>
          </a:p>
          <a:p>
            <a:pPr algn="l">
              <a:buFont typeface="+mj-lt"/>
              <a:buAutoNum type="arabicPeriod"/>
            </a:pPr>
            <a:r>
              <a:rPr lang="en-US" sz="5600" b="1" i="0" dirty="0">
                <a:solidFill>
                  <a:schemeClr val="tx1"/>
                </a:solidFill>
                <a:effectLst/>
                <a:latin typeface="Congenial SemiBold" panose="02000503040000020004" pitchFamily="2" charset="0"/>
              </a:rPr>
              <a:t>Multi-Layer Security</a:t>
            </a:r>
            <a:r>
              <a:rPr lang="en-US" sz="5600" b="0" i="0" dirty="0">
                <a:solidFill>
                  <a:schemeClr val="tx1"/>
                </a:solidFill>
                <a:effectLst/>
                <a:latin typeface="Congenial SemiBold" panose="02000503040000020004" pitchFamily="2" charset="0"/>
              </a:rPr>
              <a:t>:</a:t>
            </a:r>
          </a:p>
          <a:p>
            <a:pPr marL="742950" lvl="1" indent="-285750" algn="l">
              <a:buFont typeface="+mj-lt"/>
              <a:buAutoNum type="arabicPeriod"/>
            </a:pPr>
            <a:r>
              <a:rPr lang="en-US" sz="5600" b="0" i="0" dirty="0">
                <a:solidFill>
                  <a:schemeClr val="tx1"/>
                </a:solidFill>
                <a:effectLst/>
                <a:latin typeface="Congenial SemiBold" panose="02000503040000020004" pitchFamily="2" charset="0"/>
              </a:rPr>
              <a:t>Combine steganography with other security measures, such as watermarking or digital signatures, to enhance data integrity and authenticity.</a:t>
            </a:r>
          </a:p>
          <a:p>
            <a:pPr algn="l">
              <a:buFont typeface="+mj-lt"/>
              <a:buAutoNum type="arabicPeriod"/>
            </a:pPr>
            <a:r>
              <a:rPr lang="en-US" sz="5600" b="1" i="0" dirty="0">
                <a:solidFill>
                  <a:schemeClr val="tx1"/>
                </a:solidFill>
                <a:effectLst/>
                <a:latin typeface="Congenial SemiBold" panose="02000503040000020004" pitchFamily="2" charset="0"/>
              </a:rPr>
              <a:t>Cross-Platform Compatibility</a:t>
            </a:r>
            <a:r>
              <a:rPr lang="en-US" sz="5600" b="0" i="0" dirty="0">
                <a:solidFill>
                  <a:schemeClr val="tx1"/>
                </a:solidFill>
                <a:effectLst/>
                <a:latin typeface="Congenial SemiBold" panose="02000503040000020004" pitchFamily="2" charset="0"/>
              </a:rPr>
              <a:t>:</a:t>
            </a:r>
          </a:p>
          <a:p>
            <a:pPr marL="742950" lvl="1" indent="-285750" algn="l">
              <a:buFont typeface="+mj-lt"/>
              <a:buAutoNum type="arabicPeriod"/>
            </a:pPr>
            <a:r>
              <a:rPr lang="en-US" sz="5600" b="0" i="0" dirty="0">
                <a:solidFill>
                  <a:schemeClr val="tx1"/>
                </a:solidFill>
                <a:effectLst/>
                <a:latin typeface="Congenial SemiBold" panose="02000503040000020004" pitchFamily="2" charset="0"/>
              </a:rPr>
              <a:t>Optimize the project to run seamlessly on different operating systems (Windows, macOS, Linux) and devices (desktop, mobile).</a:t>
            </a:r>
          </a:p>
          <a:p>
            <a:pPr algn="l">
              <a:buFont typeface="+mj-lt"/>
              <a:buAutoNum type="arabicPeriod"/>
            </a:pPr>
            <a:r>
              <a:rPr lang="en-US" sz="5600" b="1" i="0" dirty="0">
                <a:solidFill>
                  <a:schemeClr val="tx1"/>
                </a:solidFill>
                <a:effectLst/>
                <a:latin typeface="Congenial SemiBold" panose="02000503040000020004" pitchFamily="2" charset="0"/>
              </a:rPr>
              <a:t>Cloud Integration</a:t>
            </a:r>
            <a:r>
              <a:rPr lang="en-US" sz="5600" b="0" i="0" dirty="0">
                <a:solidFill>
                  <a:schemeClr val="tx1"/>
                </a:solidFill>
                <a:effectLst/>
                <a:latin typeface="Congenial SemiBold" panose="02000503040000020004" pitchFamily="2" charset="0"/>
              </a:rPr>
              <a:t>:</a:t>
            </a:r>
          </a:p>
          <a:p>
            <a:pPr marL="742950" lvl="1" indent="-285750" algn="l">
              <a:buFont typeface="+mj-lt"/>
              <a:buAutoNum type="arabicPeriod"/>
            </a:pPr>
            <a:r>
              <a:rPr lang="en-US" sz="5600" b="0" i="0" dirty="0">
                <a:solidFill>
                  <a:schemeClr val="tx1"/>
                </a:solidFill>
                <a:effectLst/>
                <a:latin typeface="Congenial SemiBold" panose="02000503040000020004" pitchFamily="2" charset="0"/>
              </a:rPr>
              <a:t>Enable users to upload and download encrypted images directly from cloud storage services (e.g., Google Drive, Dropbox) for easier sharing</a:t>
            </a:r>
            <a:r>
              <a:rPr lang="en-US" sz="4500" b="0" i="0" dirty="0">
                <a:solidFill>
                  <a:srgbClr val="800080"/>
                </a:solidFill>
                <a:effectLst/>
                <a:latin typeface="Congenial SemiBold" panose="02000503040000020004" pitchFamily="2" charset="0"/>
              </a:rPr>
              <a:t>.</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b="0" i="0" dirty="0">
                <a:solidFill>
                  <a:srgbClr val="404040"/>
                </a:solidFill>
                <a:effectLst/>
                <a:latin typeface="Congenial SemiBold" panose="020B0604020202020204" pitchFamily="2" charset="0"/>
              </a:rPr>
              <a:t>In the digital age, secure communication is paramount, especially when transmitting sensitive information. Traditional encryption methods protect data but often make it obvious that something is being hidden. This project focuses on </a:t>
            </a:r>
            <a:r>
              <a:rPr lang="en-US" sz="2400" b="1" i="0" dirty="0">
                <a:solidFill>
                  <a:srgbClr val="404040"/>
                </a:solidFill>
                <a:effectLst/>
                <a:latin typeface="Congenial SemiBold" panose="020B0604020202020204" pitchFamily="2" charset="0"/>
              </a:rPr>
              <a:t>steganography</a:t>
            </a:r>
            <a:r>
              <a:rPr lang="en-US" sz="2400" b="0" i="0" dirty="0">
                <a:solidFill>
                  <a:srgbClr val="404040"/>
                </a:solidFill>
                <a:effectLst/>
                <a:latin typeface="Congenial SemiBold" panose="020B0604020202020204" pitchFamily="2" charset="0"/>
              </a:rPr>
              <a:t>, a technique that hides secret data within an image, making it undetectable to the naked eye. The goal is to develop a secure data-hiding system using steganography, where a secret message is embedded into an image and can only be extracted with the correct passcode, ensuring both confidentiality and stealth in data transmission</a:t>
            </a:r>
            <a:r>
              <a:rPr lang="en-US" b="0" i="0" dirty="0">
                <a:solidFill>
                  <a:srgbClr val="404040"/>
                </a:solidFill>
                <a:effectLst/>
                <a:latin typeface="Inter"/>
              </a:rPr>
              <a:t>.</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39811"/>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E45D0CDF-7D0F-0B34-7F48-39CB061C9A62}"/>
              </a:ext>
            </a:extLst>
          </p:cNvPr>
          <p:cNvSpPr>
            <a:spLocks noGrp="1" noChangeArrowheads="1"/>
          </p:cNvSpPr>
          <p:nvPr>
            <p:ph idx="1"/>
          </p:nvPr>
        </p:nvSpPr>
        <p:spPr bwMode="auto">
          <a:xfrm>
            <a:off x="337415" y="1232452"/>
            <a:ext cx="11362748" cy="5682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040"/>
                </a:solidFill>
                <a:effectLst/>
                <a:latin typeface="Congenial SemiBold" panose="02000503040000020004" pitchFamily="2" charset="0"/>
              </a:rPr>
              <a:t>For the steganography project described, the following </a:t>
            </a:r>
            <a:r>
              <a:rPr kumimoji="0" lang="en-US" altLang="en-US" sz="2000" b="1" i="0" u="none" strike="noStrike" cap="none" normalizeH="0" baseline="0" dirty="0">
                <a:ln>
                  <a:noFill/>
                </a:ln>
                <a:solidFill>
                  <a:srgbClr val="404040"/>
                </a:solidFill>
                <a:effectLst/>
                <a:latin typeface="Congenial SemiBold" panose="02000503040000020004" pitchFamily="2" charset="0"/>
              </a:rPr>
              <a:t>libraries and technologies</a:t>
            </a:r>
            <a:r>
              <a:rPr kumimoji="0" lang="en-US" altLang="en-US" sz="2000" b="0" i="0" u="none" strike="noStrike" cap="none" normalizeH="0" baseline="0" dirty="0">
                <a:ln>
                  <a:noFill/>
                </a:ln>
                <a:solidFill>
                  <a:srgbClr val="404040"/>
                </a:solidFill>
                <a:effectLst/>
                <a:latin typeface="Congenial SemiBold" panose="02000503040000020004" pitchFamily="2" charset="0"/>
              </a:rPr>
              <a:t> are used:</a:t>
            </a:r>
            <a:endParaRPr kumimoji="0" lang="en-US" altLang="en-US" sz="2000" b="0" i="0" u="none" strike="noStrike" cap="none" normalizeH="0" baseline="0" dirty="0">
              <a:ln>
                <a:noFill/>
              </a:ln>
              <a:solidFill>
                <a:schemeClr val="tx1"/>
              </a:solidFill>
              <a:effectLst/>
              <a:latin typeface="Congenial SemiBold" panose="02000503040000020004"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rgbClr val="404040"/>
                </a:solidFill>
                <a:effectLst/>
                <a:latin typeface="Congenial SemiBold" panose="02000503040000020004" pitchFamily="2" charset="0"/>
              </a:rPr>
              <a:t>OpenCV (cv2)</a:t>
            </a:r>
            <a:r>
              <a:rPr kumimoji="0" lang="en-US" altLang="en-US" sz="2000" b="0" i="0" u="none" strike="noStrike" cap="none" normalizeH="0" baseline="0" dirty="0">
                <a:ln>
                  <a:noFill/>
                </a:ln>
                <a:solidFill>
                  <a:srgbClr val="404040"/>
                </a:solidFill>
                <a:effectLst/>
                <a:latin typeface="Congenial SemiBold" panose="02000503040000020004" pitchFamily="2"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404040"/>
                </a:solidFill>
                <a:effectLst/>
                <a:latin typeface="Congenial SemiBold" panose="02000503040000020004" pitchFamily="2" charset="0"/>
              </a:rPr>
              <a:t>Used for reading and writing image files, as well as manipulating pixel values to embed and extract the secret message.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rgbClr val="404040"/>
                </a:solidFill>
                <a:effectLst/>
                <a:latin typeface="Congenial SemiBold" panose="02000503040000020004" pitchFamily="2" charset="0"/>
              </a:rPr>
              <a:t>Python Standard Libraries</a:t>
            </a:r>
            <a:r>
              <a:rPr kumimoji="0" lang="en-US" altLang="en-US" sz="2000" b="0" i="0" u="none" strike="noStrike" cap="none" normalizeH="0" baseline="0" dirty="0">
                <a:ln>
                  <a:noFill/>
                </a:ln>
                <a:solidFill>
                  <a:srgbClr val="404040"/>
                </a:solidFill>
                <a:effectLst/>
                <a:latin typeface="Congenial SemiBold" panose="02000503040000020004" pitchFamily="2"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rgbClr val="404040"/>
                </a:solidFill>
                <a:effectLst/>
                <a:latin typeface="Congenial SemiBold" panose="02000503040000020004" pitchFamily="2" charset="0"/>
              </a:rPr>
              <a:t>os</a:t>
            </a:r>
            <a:r>
              <a:rPr kumimoji="0" lang="en-US" altLang="en-US" sz="2000" b="0" i="0" u="none" strike="noStrike" cap="none" normalizeH="0" baseline="0" dirty="0">
                <a:ln>
                  <a:noFill/>
                </a:ln>
                <a:solidFill>
                  <a:srgbClr val="404040"/>
                </a:solidFill>
                <a:effectLst/>
                <a:latin typeface="Congenial SemiBold" panose="02000503040000020004" pitchFamily="2" charset="0"/>
              </a:rPr>
              <a:t>: Used for system-level operations, such as opening the encrypted image file after creation.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404040"/>
                </a:solidFill>
                <a:effectLst/>
                <a:latin typeface="Congenial SemiBold" panose="02000503040000020004" pitchFamily="2" charset="0"/>
              </a:rPr>
              <a:t>string</a:t>
            </a:r>
            <a:r>
              <a:rPr kumimoji="0" lang="en-US" altLang="en-US" sz="2000" b="0" i="0" u="none" strike="noStrike" cap="none" normalizeH="0" baseline="0" dirty="0">
                <a:ln>
                  <a:noFill/>
                </a:ln>
                <a:solidFill>
                  <a:srgbClr val="404040"/>
                </a:solidFill>
                <a:effectLst/>
                <a:latin typeface="Congenial SemiBold" panose="02000503040000020004" pitchFamily="2" charset="0"/>
              </a:rPr>
              <a:t>: Provides utilities for working with strings, though it is not heavily utilized in this script.</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solidFill>
                  <a:srgbClr val="404040"/>
                </a:solidFill>
                <a:latin typeface="Congenial SemiBold" panose="02000503040000020004" pitchFamily="2" charset="0"/>
              </a:rPr>
              <a:t>3.	System requirements:</a:t>
            </a:r>
          </a:p>
          <a:p>
            <a:r>
              <a:rPr lang="en-US" sz="1800" b="1" dirty="0">
                <a:latin typeface="Congenial" panose="020B0604020202020204" pitchFamily="2" charset="0"/>
              </a:rPr>
              <a:t>For a Python-based Steganography Project</a:t>
            </a:r>
          </a:p>
          <a:p>
            <a:pPr>
              <a:buFont typeface="Arial" panose="020B0604020202020204" pitchFamily="34" charset="0"/>
              <a:buChar char="•"/>
            </a:pPr>
            <a:r>
              <a:rPr lang="en-US" sz="1800" b="1" dirty="0">
                <a:latin typeface="Congenial" panose="020B0604020202020204" pitchFamily="2" charset="0"/>
              </a:rPr>
              <a:t>Operating System:</a:t>
            </a:r>
            <a:r>
              <a:rPr lang="en-US" sz="1800" dirty="0">
                <a:latin typeface="Congenial" panose="020B0604020202020204" pitchFamily="2" charset="0"/>
              </a:rPr>
              <a:t> Windows 11</a:t>
            </a:r>
            <a:endParaRPr lang="en-US" sz="2800" dirty="0">
              <a:latin typeface="Congenial" panose="020B0604020202020204" pitchFamily="2" charset="0"/>
            </a:endParaRPr>
          </a:p>
          <a:p>
            <a:r>
              <a:rPr lang="en-US" sz="2000" b="1" dirty="0">
                <a:latin typeface="Congenial" panose="02000503040000020004" pitchFamily="2" charset="0"/>
              </a:rPr>
              <a:t>Hardware Requirements</a:t>
            </a:r>
          </a:p>
          <a:p>
            <a:pPr>
              <a:buFont typeface="Arial" panose="020B0604020202020204" pitchFamily="34" charset="0"/>
              <a:buChar char="•"/>
            </a:pPr>
            <a:r>
              <a:rPr lang="en-US" sz="2000" b="1" dirty="0">
                <a:latin typeface="Congenial" panose="02000503040000020004" pitchFamily="2" charset="0"/>
              </a:rPr>
              <a:t>Processor:</a:t>
            </a:r>
            <a:r>
              <a:rPr lang="en-US" sz="2000" dirty="0">
                <a:latin typeface="Congenial" panose="02000503040000020004" pitchFamily="2" charset="0"/>
              </a:rPr>
              <a:t> Intel Core i3 or higher (recommended i5/i7 for better performance)</a:t>
            </a:r>
          </a:p>
          <a:p>
            <a:pPr>
              <a:buFont typeface="Arial" panose="020B0604020202020204" pitchFamily="34" charset="0"/>
              <a:buChar char="•"/>
            </a:pPr>
            <a:r>
              <a:rPr lang="en-US" sz="2000" b="1" dirty="0">
                <a:latin typeface="Congenial" panose="02000503040000020004" pitchFamily="2" charset="0"/>
              </a:rPr>
              <a:t>RAM:</a:t>
            </a:r>
            <a:r>
              <a:rPr lang="en-US" sz="2000" dirty="0">
                <a:latin typeface="Congenial" panose="02000503040000020004" pitchFamily="2" charset="0"/>
              </a:rPr>
              <a:t> Minimum 4GB (8GB or more for handling large files)</a:t>
            </a:r>
          </a:p>
          <a:p>
            <a:pPr>
              <a:buFont typeface="Arial" panose="020B0604020202020204" pitchFamily="34" charset="0"/>
              <a:buChar char="•"/>
            </a:pPr>
            <a:endParaRPr lang="en-US" sz="2000" dirty="0">
              <a:latin typeface="Congenial" panose="02000503040000020004" pitchFamily="2"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altLang="en-US" sz="2000" dirty="0">
              <a:solidFill>
                <a:srgbClr val="404040"/>
              </a:solidFill>
              <a:latin typeface="Congenial SemiBold" panose="02000503040000020004" pitchFamily="2"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rgbClr val="404040"/>
              </a:solidFill>
              <a:effectLst/>
              <a:latin typeface="Congenial SemiBold" panose="02000503040000020004" pitchFamily="2"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B6311D8F-CF59-7E0F-E56A-8E018BD4A99C}"/>
              </a:ext>
            </a:extLst>
          </p:cNvPr>
          <p:cNvSpPr>
            <a:spLocks noGrp="1" noChangeArrowheads="1"/>
          </p:cNvSpPr>
          <p:nvPr>
            <p:ph idx="1"/>
          </p:nvPr>
        </p:nvSpPr>
        <p:spPr bwMode="auto">
          <a:xfrm>
            <a:off x="224786" y="1191703"/>
            <a:ext cx="11742426" cy="5302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steganography project stands out from others due to the following </a:t>
            </a:r>
            <a:r>
              <a:rPr kumimoji="0" lang="en-US" altLang="en-US" sz="1800" b="1" i="0" u="none" strike="noStrike" cap="none" normalizeH="0" baseline="0" dirty="0">
                <a:ln>
                  <a:noFill/>
                </a:ln>
                <a:solidFill>
                  <a:schemeClr val="tx1"/>
                </a:solidFill>
                <a:effectLst/>
                <a:latin typeface="Arial" panose="020B0604020202020204" pitchFamily="34" charset="0"/>
              </a:rPr>
              <a:t>unique features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Passcode Protection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Unlike many basic steganography implementations, this project incorporates a </a:t>
            </a:r>
            <a:r>
              <a:rPr kumimoji="0" lang="en-US" altLang="en-US" sz="1800" b="1" i="0" u="none" strike="noStrike" cap="none" normalizeH="0" baseline="0" dirty="0">
                <a:ln>
                  <a:noFill/>
                </a:ln>
                <a:solidFill>
                  <a:schemeClr val="tx1"/>
                </a:solidFill>
                <a:effectLst/>
                <a:latin typeface="Arial" panose="020B0604020202020204" pitchFamily="34" charset="0"/>
              </a:rPr>
              <a:t>passcode-based authentication system</a:t>
            </a:r>
            <a:r>
              <a:rPr kumimoji="0" lang="en-US" altLang="en-US" sz="1800" b="0" i="0" u="none" strike="noStrike" cap="none" normalizeH="0" baseline="0" dirty="0">
                <a:ln>
                  <a:noFill/>
                </a:ln>
                <a:solidFill>
                  <a:schemeClr val="tx1"/>
                </a:solidFill>
                <a:effectLst/>
                <a:latin typeface="Arial" panose="020B0604020202020204" pitchFamily="34" charset="0"/>
              </a:rPr>
              <a:t> for decryption. Only users with the correct passcode can extract the hidden message, adding an extra layer of security.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Simple and Lightweight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project uses minimal dependencies (only OpenCV and Python's standard libraries), making it </a:t>
            </a:r>
            <a:r>
              <a:rPr kumimoji="0" lang="en-US" altLang="en-US" sz="1800" b="1" i="0" u="none" strike="noStrike" cap="none" normalizeH="0" baseline="0" dirty="0">
                <a:ln>
                  <a:noFill/>
                </a:ln>
                <a:solidFill>
                  <a:schemeClr val="tx1"/>
                </a:solidFill>
                <a:effectLst/>
                <a:latin typeface="Arial" panose="020B0604020202020204" pitchFamily="34" charset="0"/>
              </a:rPr>
              <a:t>easy to set up and run</a:t>
            </a:r>
            <a:r>
              <a:rPr kumimoji="0" lang="en-US" altLang="en-US" sz="1800" b="0" i="0" u="none" strike="noStrike" cap="none" normalizeH="0" baseline="0" dirty="0">
                <a:ln>
                  <a:noFill/>
                </a:ln>
                <a:solidFill>
                  <a:schemeClr val="tx1"/>
                </a:solidFill>
                <a:effectLst/>
                <a:latin typeface="Arial" panose="020B0604020202020204" pitchFamily="34" charset="0"/>
              </a:rPr>
              <a:t> on any system without requiring complex installations.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Pixel-Level Embedding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secret message is embedded directly into the </a:t>
            </a:r>
            <a:r>
              <a:rPr kumimoji="0" lang="en-US" altLang="en-US" sz="1800" b="1" i="0" u="none" strike="noStrike" cap="none" normalizeH="0" baseline="0" dirty="0">
                <a:ln>
                  <a:noFill/>
                </a:ln>
                <a:solidFill>
                  <a:schemeClr val="tx1"/>
                </a:solidFill>
                <a:effectLst/>
                <a:latin typeface="Arial" panose="020B0604020202020204" pitchFamily="34" charset="0"/>
              </a:rPr>
              <a:t>RGB pixel values</a:t>
            </a:r>
            <a:r>
              <a:rPr kumimoji="0" lang="en-US" altLang="en-US" sz="1800" b="0" i="0" u="none" strike="noStrike" cap="none" normalizeH="0" baseline="0" dirty="0">
                <a:ln>
                  <a:noFill/>
                </a:ln>
                <a:solidFill>
                  <a:schemeClr val="tx1"/>
                </a:solidFill>
                <a:effectLst/>
                <a:latin typeface="Arial" panose="020B0604020202020204" pitchFamily="34" charset="0"/>
              </a:rPr>
              <a:t> of the image, ensuring that the hidden data is distributed across the image in a way that is </a:t>
            </a:r>
            <a:r>
              <a:rPr kumimoji="0" lang="en-US" altLang="en-US" sz="1800" b="1" i="0" u="none" strike="noStrike" cap="none" normalizeH="0" baseline="0" dirty="0">
                <a:ln>
                  <a:noFill/>
                </a:ln>
                <a:solidFill>
                  <a:schemeClr val="tx1"/>
                </a:solidFill>
                <a:effectLst/>
                <a:latin typeface="Arial" panose="020B0604020202020204" pitchFamily="34" charset="0"/>
              </a:rPr>
              <a:t>invisible to the naked </a:t>
            </a:r>
            <a:r>
              <a:rPr kumimoji="0" lang="en-US" altLang="en-US" sz="1800" b="1" i="0" u="none" strike="noStrike" cap="none" normalizeH="0" baseline="0" dirty="0" err="1">
                <a:ln>
                  <a:noFill/>
                </a:ln>
                <a:solidFill>
                  <a:schemeClr val="tx1"/>
                </a:solidFill>
                <a:effectLst/>
                <a:latin typeface="Arial" panose="020B0604020202020204" pitchFamily="34" charset="0"/>
              </a:rPr>
              <a:t>ey</a:t>
            </a:r>
            <a:endParaRPr lang="en-US" b="0" i="0" dirty="0">
              <a:solidFill>
                <a:srgbClr val="404040"/>
              </a:solidFill>
              <a:effectLst/>
              <a:latin typeface="Inter"/>
            </a:endParaRPr>
          </a:p>
          <a:p>
            <a:pPr marL="0" indent="0" algn="l">
              <a:buNone/>
            </a:pPr>
            <a:r>
              <a:rPr lang="en-US" b="1" i="0" dirty="0">
                <a:solidFill>
                  <a:srgbClr val="404040"/>
                </a:solidFill>
                <a:effectLst/>
                <a:latin typeface="Inter"/>
              </a:rPr>
              <a:t>4. Stealthy Data Hiding</a:t>
            </a:r>
            <a:r>
              <a:rPr lang="en-US" b="0" i="0" dirty="0">
                <a:solidFill>
                  <a:srgbClr val="404040"/>
                </a:solidFill>
                <a:effectLst/>
                <a:latin typeface="Inter"/>
              </a:rPr>
              <a:t>:</a:t>
            </a:r>
          </a:p>
          <a:p>
            <a:pPr marL="742950" lvl="1" indent="-285750" algn="l">
              <a:buFont typeface="+mj-lt"/>
              <a:buAutoNum type="arabicPeriod"/>
            </a:pPr>
            <a:r>
              <a:rPr lang="en-US" b="0" i="0" dirty="0">
                <a:solidFill>
                  <a:srgbClr val="404040"/>
                </a:solidFill>
                <a:effectLst/>
                <a:latin typeface="Inter"/>
              </a:rPr>
              <a:t>By embedding the message directly into the image, the project ensures that the presence of hidden data is </a:t>
            </a:r>
            <a:r>
              <a:rPr lang="en-US" b="1" i="0" dirty="0">
                <a:solidFill>
                  <a:srgbClr val="404040"/>
                </a:solidFill>
                <a:effectLst/>
                <a:latin typeface="Inter"/>
              </a:rPr>
              <a:t>not easily detectable</a:t>
            </a:r>
            <a:r>
              <a:rPr lang="en-US" b="0" i="0" dirty="0">
                <a:solidFill>
                  <a:srgbClr val="404040"/>
                </a:solidFill>
                <a:effectLst/>
                <a:latin typeface="Inter"/>
              </a:rPr>
              <a:t>, making it suitable for secure and covert communication.</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These features make the project </a:t>
            </a:r>
            <a:r>
              <a:rPr kumimoji="0" lang="en-US" altLang="en-US" sz="1800" b="1" i="0" u="none" strike="noStrike" cap="none" normalizeH="0" baseline="0" dirty="0">
                <a:ln>
                  <a:noFill/>
                </a:ln>
                <a:solidFill>
                  <a:schemeClr val="tx1"/>
                </a:solidFill>
                <a:effectLst/>
                <a:latin typeface="Arial" panose="020B0604020202020204" pitchFamily="34" charset="0"/>
              </a:rPr>
              <a:t>user-friendly, secure, and adaptable</a:t>
            </a:r>
            <a:r>
              <a:rPr kumimoji="0" lang="en-US" altLang="en-US" sz="1800" b="0" i="0" u="none" strike="noStrike" cap="none" normalizeH="0" baseline="0" dirty="0">
                <a:ln>
                  <a:noFill/>
                </a:ln>
                <a:solidFill>
                  <a:schemeClr val="tx1"/>
                </a:solidFill>
                <a:effectLst/>
                <a:latin typeface="Arial" panose="020B0604020202020204" pitchFamily="34" charset="0"/>
              </a:rPr>
              <a:t>, setting it apart from simpler steganography implementations that lack authentication or are harder to customize.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4D6BFE"/>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lvl="3"/>
            <a:r>
              <a:rPr lang="en-US" sz="2000" dirty="0">
                <a:latin typeface="Congenial SemiBold" panose="02000503040000020004" pitchFamily="2" charset="0"/>
              </a:rPr>
              <a:t>The end users of this steganography project can vary depending on the context in which it is applied. Here are some potential user groups</a:t>
            </a:r>
          </a:p>
          <a:p>
            <a:pPr lvl="3"/>
            <a:r>
              <a:rPr lang="en-IN" sz="2000" b="1" i="0" dirty="0">
                <a:solidFill>
                  <a:srgbClr val="404040"/>
                </a:solidFill>
                <a:effectLst/>
                <a:latin typeface="Inter"/>
              </a:rPr>
              <a:t>Individuals</a:t>
            </a:r>
            <a:r>
              <a:rPr lang="en-IN" sz="3600" b="1" i="0" dirty="0">
                <a:solidFill>
                  <a:srgbClr val="404040"/>
                </a:solidFill>
                <a:effectLst/>
                <a:latin typeface="Inter"/>
              </a:rPr>
              <a:t> </a:t>
            </a:r>
            <a:r>
              <a:rPr lang="en-IN" sz="2000" b="1" i="0" dirty="0">
                <a:solidFill>
                  <a:srgbClr val="404040"/>
                </a:solidFill>
                <a:effectLst/>
                <a:latin typeface="Inter"/>
              </a:rPr>
              <a:t>for Personal Use</a:t>
            </a:r>
            <a:endParaRPr lang="en-IN" sz="2000" dirty="0">
              <a:solidFill>
                <a:srgbClr val="404040"/>
              </a:solidFill>
              <a:latin typeface="Inter"/>
            </a:endParaRPr>
          </a:p>
          <a:p>
            <a:pPr algn="l">
              <a:buFont typeface="+mj-lt"/>
              <a:buAutoNum type="arabicPeriod"/>
            </a:pPr>
            <a:r>
              <a:rPr lang="en-US" b="1" i="0" dirty="0">
                <a:solidFill>
                  <a:srgbClr val="404040"/>
                </a:solidFill>
                <a:effectLst/>
                <a:latin typeface="Inter"/>
              </a:rPr>
              <a:t>Business Professionals</a:t>
            </a:r>
            <a:r>
              <a:rPr lang="en-US" b="0" i="0" dirty="0">
                <a:solidFill>
                  <a:srgbClr val="404040"/>
                </a:solidFill>
                <a:effectLst/>
                <a:latin typeface="Inter"/>
              </a:rPr>
              <a:t>:</a:t>
            </a:r>
          </a:p>
          <a:p>
            <a:pPr algn="l">
              <a:buFont typeface="+mj-lt"/>
              <a:buAutoNum type="arabicPeriod"/>
            </a:pPr>
            <a:r>
              <a:rPr lang="en-US" b="1" i="0" dirty="0">
                <a:solidFill>
                  <a:srgbClr val="404040"/>
                </a:solidFill>
                <a:effectLst/>
                <a:latin typeface="Inter"/>
              </a:rPr>
              <a:t>Journalists and Activists</a:t>
            </a:r>
            <a:endParaRPr lang="en-US" b="0" i="0" dirty="0">
              <a:solidFill>
                <a:srgbClr val="404040"/>
              </a:solidFill>
              <a:effectLst/>
              <a:latin typeface="Inter"/>
            </a:endParaRPr>
          </a:p>
          <a:p>
            <a:pPr algn="l">
              <a:buFont typeface="+mj-lt"/>
              <a:buAutoNum type="arabicPeriod"/>
            </a:pPr>
            <a:r>
              <a:rPr lang="en-US" b="1" i="0" dirty="0">
                <a:solidFill>
                  <a:srgbClr val="404040"/>
                </a:solidFill>
                <a:effectLst/>
                <a:latin typeface="Inter"/>
              </a:rPr>
              <a:t>Cybersecurity Enthusiasts</a:t>
            </a:r>
            <a:endParaRPr lang="en-US" b="0" i="0" dirty="0">
              <a:solidFill>
                <a:srgbClr val="404040"/>
              </a:solidFill>
              <a:effectLst/>
              <a:latin typeface="Inter"/>
            </a:endParaRPr>
          </a:p>
          <a:p>
            <a:pPr algn="l">
              <a:buFont typeface="+mj-lt"/>
              <a:buAutoNum type="arabicPeriod"/>
            </a:pPr>
            <a:r>
              <a:rPr lang="en-US" b="1" i="0" dirty="0">
                <a:solidFill>
                  <a:srgbClr val="404040"/>
                </a:solidFill>
                <a:effectLst/>
                <a:latin typeface="Inter"/>
              </a:rPr>
              <a:t>Educators and Students</a:t>
            </a:r>
            <a:r>
              <a:rPr lang="en-US" b="0" i="0" dirty="0">
                <a:solidFill>
                  <a:srgbClr val="404040"/>
                </a:solidFill>
                <a:effectLst/>
                <a:latin typeface="Inter"/>
              </a:rPr>
              <a:t>:</a:t>
            </a:r>
          </a:p>
          <a:p>
            <a:pPr lvl="3"/>
            <a:endParaRPr lang="en-US" sz="2000" dirty="0">
              <a:latin typeface="Congenial SemiBold" panose="02000503040000020004" pitchFamily="2" charset="0"/>
            </a:endParaRPr>
          </a:p>
          <a:p>
            <a:pPr marL="630000" lvl="2" indent="0">
              <a:buNone/>
            </a:pPr>
            <a:endParaRPr lang="en-US"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descr="A screen shot of a computer">
            <a:extLst>
              <a:ext uri="{FF2B5EF4-FFF2-40B4-BE49-F238E27FC236}">
                <a16:creationId xmlns:a16="http://schemas.microsoft.com/office/drawing/2014/main" id="{9C79F645-D4A9-9CE1-FD40-08E89FA06759}"/>
              </a:ext>
            </a:extLst>
          </p:cNvPr>
          <p:cNvPicPr>
            <a:picLocks noGrp="1" noChangeAspect="1"/>
          </p:cNvPicPr>
          <p:nvPr>
            <p:ph idx="1"/>
          </p:nvPr>
        </p:nvPicPr>
        <p:blipFill>
          <a:blip r:embed="rId2"/>
          <a:stretch>
            <a:fillRect/>
          </a:stretch>
        </p:blipFill>
        <p:spPr>
          <a:xfrm>
            <a:off x="667888" y="1074140"/>
            <a:ext cx="4891247" cy="2202873"/>
          </a:xfrm>
        </p:spPr>
      </p:pic>
      <p:pic>
        <p:nvPicPr>
          <p:cNvPr id="7" name="Picture 6" descr="A screen shot of a computer code">
            <a:extLst>
              <a:ext uri="{FF2B5EF4-FFF2-40B4-BE49-F238E27FC236}">
                <a16:creationId xmlns:a16="http://schemas.microsoft.com/office/drawing/2014/main" id="{44187E96-A15B-9146-E539-A56AE135520E}"/>
              </a:ext>
            </a:extLst>
          </p:cNvPr>
          <p:cNvPicPr>
            <a:picLocks noChangeAspect="1"/>
          </p:cNvPicPr>
          <p:nvPr/>
        </p:nvPicPr>
        <p:blipFill>
          <a:blip r:embed="rId3"/>
          <a:stretch>
            <a:fillRect/>
          </a:stretch>
        </p:blipFill>
        <p:spPr>
          <a:xfrm>
            <a:off x="2723295" y="3501736"/>
            <a:ext cx="4415259" cy="2654108"/>
          </a:xfrm>
          <a:prstGeom prst="rect">
            <a:avLst/>
          </a:prstGeom>
        </p:spPr>
      </p:pic>
      <p:pic>
        <p:nvPicPr>
          <p:cNvPr id="9" name="Picture 8" descr="A screen shot of a computer">
            <a:extLst>
              <a:ext uri="{FF2B5EF4-FFF2-40B4-BE49-F238E27FC236}">
                <a16:creationId xmlns:a16="http://schemas.microsoft.com/office/drawing/2014/main" id="{6DF0337B-3FE0-CC1F-8296-4F73C0BDD03E}"/>
              </a:ext>
            </a:extLst>
          </p:cNvPr>
          <p:cNvPicPr>
            <a:picLocks noChangeAspect="1"/>
          </p:cNvPicPr>
          <p:nvPr/>
        </p:nvPicPr>
        <p:blipFill>
          <a:blip r:embed="rId4"/>
          <a:stretch>
            <a:fillRect/>
          </a:stretch>
        </p:blipFill>
        <p:spPr>
          <a:xfrm>
            <a:off x="6954146" y="1444335"/>
            <a:ext cx="4110812" cy="220287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b="0" i="0" dirty="0">
                <a:solidFill>
                  <a:srgbClr val="404040"/>
                </a:solidFill>
                <a:effectLst/>
                <a:latin typeface="Congenial SemiBold" panose="02000503040000020004" pitchFamily="2" charset="0"/>
              </a:rPr>
              <a:t>This project addresses the need for </a:t>
            </a:r>
            <a:r>
              <a:rPr lang="en-US" b="1" i="0" dirty="0">
                <a:solidFill>
                  <a:srgbClr val="404040"/>
                </a:solidFill>
                <a:effectLst/>
                <a:latin typeface="Congenial SemiBold" panose="02000503040000020004" pitchFamily="2" charset="0"/>
              </a:rPr>
              <a:t>secure and covert data transmission</a:t>
            </a:r>
            <a:r>
              <a:rPr lang="en-US" b="0" i="0" dirty="0">
                <a:solidFill>
                  <a:srgbClr val="404040"/>
                </a:solidFill>
                <a:effectLst/>
                <a:latin typeface="Congenial SemiBold" panose="02000503040000020004" pitchFamily="2" charset="0"/>
              </a:rPr>
              <a:t> by implementing steganography to hide secret messages within images. Using </a:t>
            </a:r>
            <a:r>
              <a:rPr lang="en-US" b="1" i="0" dirty="0">
                <a:solidFill>
                  <a:srgbClr val="404040"/>
                </a:solidFill>
                <a:effectLst/>
                <a:latin typeface="Congenial SemiBold" panose="02000503040000020004" pitchFamily="2" charset="0"/>
              </a:rPr>
              <a:t>pixel-level embedding</a:t>
            </a:r>
            <a:r>
              <a:rPr lang="en-US" b="0" i="0" dirty="0">
                <a:solidFill>
                  <a:srgbClr val="404040"/>
                </a:solidFill>
                <a:effectLst/>
                <a:latin typeface="Congenial SemiBold" panose="02000503040000020004" pitchFamily="2" charset="0"/>
              </a:rPr>
              <a:t> and </a:t>
            </a:r>
            <a:r>
              <a:rPr lang="en-US" b="1" i="0" dirty="0">
                <a:solidFill>
                  <a:srgbClr val="404040"/>
                </a:solidFill>
                <a:effectLst/>
                <a:latin typeface="Congenial SemiBold" panose="02000503040000020004" pitchFamily="2" charset="0"/>
              </a:rPr>
              <a:t>passcode protection</a:t>
            </a:r>
            <a:r>
              <a:rPr lang="en-US" b="0" i="0" dirty="0">
                <a:solidFill>
                  <a:srgbClr val="404040"/>
                </a:solidFill>
                <a:effectLst/>
                <a:latin typeface="Congenial SemiBold" panose="02000503040000020004" pitchFamily="2" charset="0"/>
              </a:rPr>
              <a:t>, it ensures that only authorized users can access the hidden information. The project is </a:t>
            </a:r>
            <a:r>
              <a:rPr lang="en-US" b="1" i="0" dirty="0">
                <a:solidFill>
                  <a:srgbClr val="404040"/>
                </a:solidFill>
                <a:effectLst/>
                <a:latin typeface="Congenial SemiBold" panose="02000503040000020004" pitchFamily="2" charset="0"/>
              </a:rPr>
              <a:t>simple, lightweight, and adaptable</a:t>
            </a:r>
            <a:r>
              <a:rPr lang="en-US" b="0" i="0" dirty="0">
                <a:solidFill>
                  <a:srgbClr val="404040"/>
                </a:solidFill>
                <a:effectLst/>
                <a:latin typeface="Congenial SemiBold" panose="02000503040000020004" pitchFamily="2" charset="0"/>
              </a:rPr>
              <a:t>, making it suitable for individuals, professionals, and organizations. It stands out for its </a:t>
            </a:r>
            <a:r>
              <a:rPr lang="en-US" b="1" i="0" dirty="0">
                <a:solidFill>
                  <a:srgbClr val="404040"/>
                </a:solidFill>
                <a:effectLst/>
                <a:latin typeface="Congenial SemiBold" panose="02000503040000020004" pitchFamily="2" charset="0"/>
              </a:rPr>
              <a:t>stealthy data hiding</a:t>
            </a:r>
            <a:r>
              <a:rPr lang="en-US" b="0" i="0" dirty="0">
                <a:solidFill>
                  <a:srgbClr val="404040"/>
                </a:solidFill>
                <a:effectLst/>
                <a:latin typeface="Congenial SemiBold" panose="02000503040000020004" pitchFamily="2" charset="0"/>
              </a:rPr>
              <a:t> and </a:t>
            </a:r>
            <a:r>
              <a:rPr lang="en-US" b="1" i="0" dirty="0">
                <a:solidFill>
                  <a:srgbClr val="404040"/>
                </a:solidFill>
                <a:effectLst/>
                <a:latin typeface="Congenial SemiBold" panose="02000503040000020004" pitchFamily="2" charset="0"/>
              </a:rPr>
              <a:t>ease of use</a:t>
            </a:r>
            <a:r>
              <a:rPr lang="en-US" b="0" i="0" dirty="0">
                <a:solidFill>
                  <a:srgbClr val="404040"/>
                </a:solidFill>
                <a:effectLst/>
                <a:latin typeface="Congenial SemiBold" panose="02000503040000020004" pitchFamily="2" charset="0"/>
              </a:rPr>
              <a:t>, offering a practical solution for confidential communication. Future enhancements could include advanced encryption and a graphical interface, further expanding its usability and security.</a:t>
            </a:r>
            <a:endParaRPr lang="en-IN" dirty="0">
              <a:latin typeface="Congenial SemiBold" panose="02000503040000020004" pitchFamily="2"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7" name="Content Placeholder 6">
            <a:extLst>
              <a:ext uri="{FF2B5EF4-FFF2-40B4-BE49-F238E27FC236}">
                <a16:creationId xmlns:a16="http://schemas.microsoft.com/office/drawing/2014/main" id="{047C70DF-0476-0E4C-A109-A5DA6987D619}"/>
              </a:ext>
            </a:extLst>
          </p:cNvPr>
          <p:cNvSpPr>
            <a:spLocks noGrp="1"/>
          </p:cNvSpPr>
          <p:nvPr>
            <p:ph idx="1"/>
          </p:nvPr>
        </p:nvSpPr>
        <p:spPr/>
        <p:txBody>
          <a:bodyPr/>
          <a:lstStyle/>
          <a:p>
            <a:pPr marL="0" indent="0">
              <a:buNone/>
            </a:pPr>
            <a:r>
              <a:rPr lang="en-US" b="1" dirty="0">
                <a:hlinkClick r:id="rId2"/>
              </a:rPr>
              <a:t>https://github.com/Baishayansaha/aicte-python-project.git</a:t>
            </a:r>
            <a:endParaRPr lang="en-US" b="1"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102</TotalTime>
  <Words>827</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Calibri Light</vt:lpstr>
      <vt:lpstr>Congenial</vt:lpstr>
      <vt:lpstr>Congenial SemiBold</vt:lpstr>
      <vt:lpstr>Franklin Gothic Book</vt:lpstr>
      <vt:lpstr>Franklin Gothic Demi</vt:lpstr>
      <vt:lpstr>Inter</vt:lpstr>
      <vt:lpstr>Wingdings 2</vt:lpstr>
      <vt:lpstr>DividendVTI</vt:lpstr>
      <vt:lpstr>SECURE DATA HIDING IN IMAGES USING STEGANOGTAPHY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baishayan saha</cp:lastModifiedBy>
  <cp:revision>29</cp:revision>
  <dcterms:created xsi:type="dcterms:W3CDTF">2021-05-26T16:50:10Z</dcterms:created>
  <dcterms:modified xsi:type="dcterms:W3CDTF">2025-02-22T14:53:05Z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