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93" r:id="rId2"/>
    <p:sldId id="294" r:id="rId3"/>
    <p:sldId id="296" r:id="rId4"/>
    <p:sldId id="295" r:id="rId5"/>
    <p:sldId id="318" r:id="rId6"/>
    <p:sldId id="304" r:id="rId7"/>
    <p:sldId id="297" r:id="rId8"/>
    <p:sldId id="319" r:id="rId9"/>
    <p:sldId id="322" r:id="rId10"/>
    <p:sldId id="309" r:id="rId11"/>
    <p:sldId id="302" r:id="rId12"/>
    <p:sldId id="311" r:id="rId13"/>
    <p:sldId id="342" r:id="rId14"/>
    <p:sldId id="343" r:id="rId15"/>
    <p:sldId id="344" r:id="rId16"/>
    <p:sldId id="345" r:id="rId17"/>
    <p:sldId id="346" r:id="rId18"/>
    <p:sldId id="347" r:id="rId19"/>
    <p:sldId id="348" r:id="rId20"/>
    <p:sldId id="349" r:id="rId21"/>
    <p:sldId id="350" r:id="rId22"/>
    <p:sldId id="351" r:id="rId23"/>
    <p:sldId id="312" r:id="rId24"/>
    <p:sldId id="316"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guide id="3" pos="688" userDrawn="1">
          <p15:clr>
            <a:srgbClr val="A4A3A4"/>
          </p15:clr>
        </p15:guide>
        <p15:guide id="4" pos="69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B9E5"/>
    <a:srgbClr val="0F34AE"/>
    <a:srgbClr val="003399"/>
    <a:srgbClr val="3E3E3E"/>
    <a:srgbClr val="DDE2F4"/>
    <a:srgbClr val="000000"/>
    <a:srgbClr val="444444"/>
    <a:srgbClr val="D9D9D9"/>
    <a:srgbClr val="00B0F0"/>
    <a:srgbClr val="1044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9" autoAdjust="0"/>
    <p:restoredTop sz="97005" autoAdjust="0"/>
  </p:normalViewPr>
  <p:slideViewPr>
    <p:cSldViewPr snapToGrid="0" showGuides="1">
      <p:cViewPr varScale="1">
        <p:scale>
          <a:sx n="85" d="100"/>
          <a:sy n="85" d="100"/>
        </p:scale>
        <p:origin x="542" y="58"/>
      </p:cViewPr>
      <p:guideLst>
        <p:guide orient="horz" pos="2136"/>
        <p:guide pos="3840"/>
        <p:guide pos="688"/>
        <p:guide pos="6992"/>
      </p:guideLst>
    </p:cSldViewPr>
  </p:slideViewPr>
  <p:notesTextViewPr>
    <p:cViewPr>
      <p:scale>
        <a:sx n="20" d="100"/>
        <a:sy n="20" d="100"/>
      </p:scale>
      <p:origin x="0" y="0"/>
    </p:cViewPr>
  </p:notesTextViewPr>
  <p:sorterViewPr>
    <p:cViewPr>
      <p:scale>
        <a:sx n="66" d="100"/>
        <a:sy n="66" d="100"/>
      </p:scale>
      <p:origin x="0" y="-107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6342A0-7358-4771-98EA-7E0E18C05FEA}" type="datetimeFigureOut">
              <a:rPr lang="zh-CN" altLang="en-US" smtClean="0"/>
              <a:t>2023/4/6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5DD498-CB7E-4FC3-B88B-6CE0E0D4AA5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5DD498-CB7E-4FC3-B88B-6CE0E0D4AA56}"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5DD498-CB7E-4FC3-B88B-6CE0E0D4AA56}"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5DD498-CB7E-4FC3-B88B-6CE0E0D4AA56}"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5DD498-CB7E-4FC3-B88B-6CE0E0D4AA56}"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5DD498-CB7E-4FC3-B88B-6CE0E0D4AA56}"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5DD498-CB7E-4FC3-B88B-6CE0E0D4AA56}" type="slidenum">
              <a:rPr lang="zh-CN" altLang="en-US" smtClean="0"/>
              <a:t>10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5DD498-CB7E-4FC3-B88B-6CE0E0D4AA56}" type="slidenum">
              <a:rPr lang="zh-CN" altLang="en-US" smtClean="0"/>
              <a:t>23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51PPT</a:t>
            </a:r>
            <a:r>
              <a:rPr lang="zh-CN" altLang="en-US" dirty="0"/>
              <a:t>模板网 官网唯一网址：</a:t>
            </a:r>
            <a:r>
              <a:rPr lang="en-US" altLang="zh-CN" dirty="0"/>
              <a:t>www.51pptmoban.com</a:t>
            </a:r>
            <a:endParaRPr lang="zh-CN" altLang="en-US" dirty="0"/>
          </a:p>
        </p:txBody>
      </p:sp>
      <p:sp>
        <p:nvSpPr>
          <p:cNvPr id="4" name="灯片编号占位符 3"/>
          <p:cNvSpPr>
            <a:spLocks noGrp="1"/>
          </p:cNvSpPr>
          <p:nvPr>
            <p:ph type="sldNum" sz="quarter" idx="10"/>
          </p:nvPr>
        </p:nvSpPr>
        <p:spPr/>
        <p:txBody>
          <a:bodyPr/>
          <a:lstStyle/>
          <a:p>
            <a:fld id="{0C5DD498-CB7E-4FC3-B88B-6CE0E0D4AA56}" type="slidenum">
              <a:rPr lang="zh-CN" altLang="en-US" smtClean="0"/>
              <a:t>24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
        <p:nvSpPr>
          <p:cNvPr id="2" name="任意多边形: 形状 1"/>
          <p:cNvSpPr/>
          <p:nvPr userDrawn="1"/>
        </p:nvSpPr>
        <p:spPr>
          <a:xfrm>
            <a:off x="3830998" y="6147190"/>
            <a:ext cx="8361002" cy="710810"/>
          </a:xfrm>
          <a:custGeom>
            <a:avLst/>
            <a:gdLst>
              <a:gd name="connsiteX0" fmla="*/ 5702572 w 8361002"/>
              <a:gd name="connsiteY0" fmla="*/ 0 h 710810"/>
              <a:gd name="connsiteX1" fmla="*/ 7963688 w 8361002"/>
              <a:gd name="connsiteY1" fmla="*/ 96742 h 710810"/>
              <a:gd name="connsiteX2" fmla="*/ 8361002 w 8361002"/>
              <a:gd name="connsiteY2" fmla="*/ 137729 h 710810"/>
              <a:gd name="connsiteX3" fmla="*/ 8361002 w 8361002"/>
              <a:gd name="connsiteY3" fmla="*/ 710810 h 710810"/>
              <a:gd name="connsiteX4" fmla="*/ 0 w 8361002"/>
              <a:gd name="connsiteY4" fmla="*/ 710810 h 710810"/>
              <a:gd name="connsiteX5" fmla="*/ 266766 w 8361002"/>
              <a:gd name="connsiteY5" fmla="*/ 634028 h 710810"/>
              <a:gd name="connsiteX6" fmla="*/ 5702572 w 8361002"/>
              <a:gd name="connsiteY6" fmla="*/ 0 h 710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61002" h="710810">
                <a:moveTo>
                  <a:pt x="5702572" y="0"/>
                </a:moveTo>
                <a:cubicBezTo>
                  <a:pt x="6487422" y="0"/>
                  <a:pt x="7246149" y="33764"/>
                  <a:pt x="7963688" y="96742"/>
                </a:cubicBezTo>
                <a:lnTo>
                  <a:pt x="8361002" y="137729"/>
                </a:lnTo>
                <a:lnTo>
                  <a:pt x="8361002" y="710810"/>
                </a:lnTo>
                <a:lnTo>
                  <a:pt x="0" y="710810"/>
                </a:lnTo>
                <a:lnTo>
                  <a:pt x="266766" y="634028"/>
                </a:lnTo>
                <a:cubicBezTo>
                  <a:pt x="1702463" y="240095"/>
                  <a:pt x="3609640" y="0"/>
                  <a:pt x="5702572" y="0"/>
                </a:cubicBezTo>
                <a:close/>
              </a:path>
            </a:pathLst>
          </a:custGeom>
          <a:solidFill>
            <a:srgbClr val="0F34A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3" name="组合 2"/>
          <p:cNvGrpSpPr/>
          <p:nvPr userDrawn="1"/>
        </p:nvGrpSpPr>
        <p:grpSpPr>
          <a:xfrm>
            <a:off x="305944" y="252011"/>
            <a:ext cx="818896" cy="705945"/>
            <a:chOff x="1098804" y="5763171"/>
            <a:chExt cx="1270000" cy="1094828"/>
          </a:xfrm>
          <a:solidFill>
            <a:srgbClr val="0F34AE"/>
          </a:solidFill>
        </p:grpSpPr>
        <p:sp>
          <p:nvSpPr>
            <p:cNvPr id="4" name="等腰三角形 3"/>
            <p:cNvSpPr/>
            <p:nvPr/>
          </p:nvSpPr>
          <p:spPr>
            <a:xfrm rot="10800000">
              <a:off x="1098804" y="5763171"/>
              <a:ext cx="1270000" cy="1094828"/>
            </a:xfrm>
            <a:prstGeom prst="triangle">
              <a:avLst/>
            </a:prstGeom>
            <a:solidFill>
              <a:srgbClr val="0F34AE">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rot="10800000">
              <a:off x="1098804" y="6241831"/>
              <a:ext cx="457200" cy="394138"/>
            </a:xfrm>
            <a:prstGeom prst="triangle">
              <a:avLst/>
            </a:prstGeom>
            <a:solidFill>
              <a:srgbClr val="0F3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任意多边形: 形状 5"/>
          <p:cNvSpPr/>
          <p:nvPr userDrawn="1"/>
        </p:nvSpPr>
        <p:spPr>
          <a:xfrm>
            <a:off x="1" y="6297349"/>
            <a:ext cx="5155211" cy="560651"/>
          </a:xfrm>
          <a:custGeom>
            <a:avLst/>
            <a:gdLst>
              <a:gd name="connsiteX0" fmla="*/ 0 w 5155211"/>
              <a:gd name="connsiteY0" fmla="*/ 0 h 560651"/>
              <a:gd name="connsiteX1" fmla="*/ 5142466 w 5155211"/>
              <a:gd name="connsiteY1" fmla="*/ 557318 h 560651"/>
              <a:gd name="connsiteX2" fmla="*/ 5155211 w 5155211"/>
              <a:gd name="connsiteY2" fmla="*/ 560651 h 560651"/>
              <a:gd name="connsiteX3" fmla="*/ 0 w 5155211"/>
              <a:gd name="connsiteY3" fmla="*/ 560651 h 560651"/>
            </a:gdLst>
            <a:ahLst/>
            <a:cxnLst>
              <a:cxn ang="0">
                <a:pos x="connsiteX0" y="connsiteY0"/>
              </a:cxn>
              <a:cxn ang="0">
                <a:pos x="connsiteX1" y="connsiteY1"/>
              </a:cxn>
              <a:cxn ang="0">
                <a:pos x="connsiteX2" y="connsiteY2"/>
              </a:cxn>
              <a:cxn ang="0">
                <a:pos x="connsiteX3" y="connsiteY3"/>
              </a:cxn>
            </a:cxnLst>
            <a:rect l="l" t="t" r="r" b="b"/>
            <a:pathLst>
              <a:path w="5155211" h="560651">
                <a:moveTo>
                  <a:pt x="0" y="0"/>
                </a:moveTo>
                <a:cubicBezTo>
                  <a:pt x="1953404" y="0"/>
                  <a:pt x="3744995" y="209150"/>
                  <a:pt x="5142466" y="557318"/>
                </a:cubicBezTo>
                <a:lnTo>
                  <a:pt x="5155211" y="560651"/>
                </a:lnTo>
                <a:lnTo>
                  <a:pt x="0" y="560651"/>
                </a:lnTo>
                <a:close/>
              </a:path>
            </a:pathLst>
          </a:custGeom>
          <a:solidFill>
            <a:srgbClr val="0F34AE">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任意多边形: 形状 84"/>
          <p:cNvSpPr/>
          <p:nvPr/>
        </p:nvSpPr>
        <p:spPr>
          <a:xfrm>
            <a:off x="0" y="3320093"/>
            <a:ext cx="6096000" cy="2679931"/>
          </a:xfrm>
          <a:custGeom>
            <a:avLst/>
            <a:gdLst>
              <a:gd name="connsiteX0" fmla="*/ 0 w 6096000"/>
              <a:gd name="connsiteY0" fmla="*/ 0 h 2679931"/>
              <a:gd name="connsiteX1" fmla="*/ 5716574 w 6096000"/>
              <a:gd name="connsiteY1" fmla="*/ 714840 h 2679931"/>
              <a:gd name="connsiteX2" fmla="*/ 6096000 w 6096000"/>
              <a:gd name="connsiteY2" fmla="*/ 840871 h 2679931"/>
              <a:gd name="connsiteX3" fmla="*/ 6096000 w 6096000"/>
              <a:gd name="connsiteY3" fmla="*/ 2679931 h 2679931"/>
              <a:gd name="connsiteX4" fmla="*/ 0 w 6096000"/>
              <a:gd name="connsiteY4" fmla="*/ 2679931 h 267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2679931">
                <a:moveTo>
                  <a:pt x="0" y="0"/>
                </a:moveTo>
                <a:cubicBezTo>
                  <a:pt x="2232462" y="0"/>
                  <a:pt x="4253575" y="273175"/>
                  <a:pt x="5716574" y="714840"/>
                </a:cubicBezTo>
                <a:lnTo>
                  <a:pt x="6096000" y="840871"/>
                </a:lnTo>
                <a:lnTo>
                  <a:pt x="6096000" y="2679931"/>
                </a:lnTo>
                <a:lnTo>
                  <a:pt x="0" y="2679931"/>
                </a:lnTo>
                <a:close/>
              </a:path>
            </a:pathLst>
          </a:custGeom>
          <a:solidFill>
            <a:srgbClr val="0F34AE">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0" name="矩形: 圆角 79"/>
          <p:cNvSpPr/>
          <p:nvPr/>
        </p:nvSpPr>
        <p:spPr>
          <a:xfrm>
            <a:off x="6023517" y="1149881"/>
            <a:ext cx="3024573" cy="328150"/>
          </a:xfrm>
          <a:prstGeom prst="roundRect">
            <a:avLst>
              <a:gd name="adj" fmla="val 50000"/>
            </a:avLst>
          </a:prstGeom>
          <a:solidFill>
            <a:srgbClr val="0F3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3" name="任意多边形: 形状 82"/>
          <p:cNvSpPr/>
          <p:nvPr/>
        </p:nvSpPr>
        <p:spPr>
          <a:xfrm rot="10800000">
            <a:off x="6798756" y="0"/>
            <a:ext cx="5393244" cy="626125"/>
          </a:xfrm>
          <a:custGeom>
            <a:avLst/>
            <a:gdLst>
              <a:gd name="connsiteX0" fmla="*/ 5393244 w 5393244"/>
              <a:gd name="connsiteY0" fmla="*/ 626125 h 626125"/>
              <a:gd name="connsiteX1" fmla="*/ 0 w 5393244"/>
              <a:gd name="connsiteY1" fmla="*/ 626125 h 626125"/>
              <a:gd name="connsiteX2" fmla="*/ 0 w 5393244"/>
              <a:gd name="connsiteY2" fmla="*/ 0 h 626125"/>
              <a:gd name="connsiteX3" fmla="*/ 3 w 5393244"/>
              <a:gd name="connsiteY3" fmla="*/ 0 h 626125"/>
              <a:gd name="connsiteX4" fmla="*/ 5142468 w 5393244"/>
              <a:gd name="connsiteY4" fmla="*/ 557318 h 62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3244" h="626125">
                <a:moveTo>
                  <a:pt x="5393244" y="626125"/>
                </a:moveTo>
                <a:lnTo>
                  <a:pt x="0" y="626125"/>
                </a:lnTo>
                <a:lnTo>
                  <a:pt x="0" y="0"/>
                </a:lnTo>
                <a:lnTo>
                  <a:pt x="3" y="0"/>
                </a:lnTo>
                <a:cubicBezTo>
                  <a:pt x="1953406" y="0"/>
                  <a:pt x="3744997" y="209149"/>
                  <a:pt x="5142468" y="557318"/>
                </a:cubicBezTo>
                <a:close/>
              </a:path>
            </a:pathLst>
          </a:custGeom>
          <a:solidFill>
            <a:srgbClr val="0F34AE">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7" name="任意多边形: 形状 46"/>
          <p:cNvSpPr/>
          <p:nvPr/>
        </p:nvSpPr>
        <p:spPr>
          <a:xfrm>
            <a:off x="0" y="4178069"/>
            <a:ext cx="12192000" cy="2679931"/>
          </a:xfrm>
          <a:custGeom>
            <a:avLst/>
            <a:gdLst>
              <a:gd name="connsiteX0" fmla="*/ 6096000 w 12192000"/>
              <a:gd name="connsiteY0" fmla="*/ 0 h 2679931"/>
              <a:gd name="connsiteX1" fmla="*/ 11812574 w 12192000"/>
              <a:gd name="connsiteY1" fmla="*/ 714840 h 2679931"/>
              <a:gd name="connsiteX2" fmla="*/ 12192000 w 12192000"/>
              <a:gd name="connsiteY2" fmla="*/ 840871 h 2679931"/>
              <a:gd name="connsiteX3" fmla="*/ 12192000 w 12192000"/>
              <a:gd name="connsiteY3" fmla="*/ 2679931 h 2679931"/>
              <a:gd name="connsiteX4" fmla="*/ 0 w 12192000"/>
              <a:gd name="connsiteY4" fmla="*/ 2679931 h 2679931"/>
              <a:gd name="connsiteX5" fmla="*/ 0 w 12192000"/>
              <a:gd name="connsiteY5" fmla="*/ 840871 h 2679931"/>
              <a:gd name="connsiteX6" fmla="*/ 379426 w 12192000"/>
              <a:gd name="connsiteY6" fmla="*/ 714840 h 2679931"/>
              <a:gd name="connsiteX7" fmla="*/ 6096000 w 12192000"/>
              <a:gd name="connsiteY7" fmla="*/ 0 h 267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679931">
                <a:moveTo>
                  <a:pt x="6096000" y="0"/>
                </a:moveTo>
                <a:cubicBezTo>
                  <a:pt x="8328461" y="0"/>
                  <a:pt x="10349575" y="273175"/>
                  <a:pt x="11812574" y="714840"/>
                </a:cubicBezTo>
                <a:lnTo>
                  <a:pt x="12192000" y="840871"/>
                </a:lnTo>
                <a:lnTo>
                  <a:pt x="12192000" y="2679931"/>
                </a:lnTo>
                <a:lnTo>
                  <a:pt x="0" y="2679931"/>
                </a:lnTo>
                <a:lnTo>
                  <a:pt x="0" y="840871"/>
                </a:lnTo>
                <a:lnTo>
                  <a:pt x="379426" y="714840"/>
                </a:lnTo>
                <a:cubicBezTo>
                  <a:pt x="1842425" y="273175"/>
                  <a:pt x="3863539" y="0"/>
                  <a:pt x="6096000" y="0"/>
                </a:cubicBezTo>
                <a:close/>
              </a:path>
            </a:pathLst>
          </a:custGeom>
          <a:solidFill>
            <a:srgbClr val="0F34A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3" name="任意多边形: 形状 52"/>
          <p:cNvSpPr/>
          <p:nvPr/>
        </p:nvSpPr>
        <p:spPr>
          <a:xfrm>
            <a:off x="0" y="4819412"/>
            <a:ext cx="12192000" cy="2038588"/>
          </a:xfrm>
          <a:custGeom>
            <a:avLst/>
            <a:gdLst>
              <a:gd name="connsiteX0" fmla="*/ 7491123 w 12192000"/>
              <a:gd name="connsiteY0" fmla="*/ 1746359 h 2038588"/>
              <a:gd name="connsiteX1" fmla="*/ 7442402 w 12192000"/>
              <a:gd name="connsiteY1" fmla="*/ 1749912 h 2038588"/>
              <a:gd name="connsiteX2" fmla="*/ 7487063 w 12192000"/>
              <a:gd name="connsiteY2" fmla="*/ 1758032 h 2038588"/>
              <a:gd name="connsiteX3" fmla="*/ 7539845 w 12192000"/>
              <a:gd name="connsiteY3" fmla="*/ 1758032 h 2038588"/>
              <a:gd name="connsiteX4" fmla="*/ 7491123 w 12192000"/>
              <a:gd name="connsiteY4" fmla="*/ 1746359 h 2038588"/>
              <a:gd name="connsiteX5" fmla="*/ 7828114 w 12192000"/>
              <a:gd name="connsiteY5" fmla="*/ 1664649 h 2038588"/>
              <a:gd name="connsiteX6" fmla="*/ 7755031 w 12192000"/>
              <a:gd name="connsiteY6" fmla="*/ 1758032 h 2038588"/>
              <a:gd name="connsiteX7" fmla="*/ 7832174 w 12192000"/>
              <a:gd name="connsiteY7" fmla="*/ 1762092 h 2038588"/>
              <a:gd name="connsiteX8" fmla="*/ 7848414 w 12192000"/>
              <a:gd name="connsiteY8" fmla="*/ 1745852 h 2038588"/>
              <a:gd name="connsiteX9" fmla="*/ 7897135 w 12192000"/>
              <a:gd name="connsiteY9" fmla="*/ 1749912 h 2038588"/>
              <a:gd name="connsiteX10" fmla="*/ 7828114 w 12192000"/>
              <a:gd name="connsiteY10" fmla="*/ 1664649 h 2038588"/>
              <a:gd name="connsiteX11" fmla="*/ 7661648 w 12192000"/>
              <a:gd name="connsiteY11" fmla="*/ 1664649 h 2038588"/>
              <a:gd name="connsiteX12" fmla="*/ 7657588 w 12192000"/>
              <a:gd name="connsiteY12" fmla="*/ 1672769 h 2038588"/>
              <a:gd name="connsiteX13" fmla="*/ 7686009 w 12192000"/>
              <a:gd name="connsiteY13" fmla="*/ 1745852 h 2038588"/>
              <a:gd name="connsiteX14" fmla="*/ 7686009 w 12192000"/>
              <a:gd name="connsiteY14" fmla="*/ 1668709 h 2038588"/>
              <a:gd name="connsiteX15" fmla="*/ 7661648 w 12192000"/>
              <a:gd name="connsiteY15" fmla="*/ 1664649 h 2038588"/>
              <a:gd name="connsiteX16" fmla="*/ 7673829 w 12192000"/>
              <a:gd name="connsiteY16" fmla="*/ 1563146 h 2038588"/>
              <a:gd name="connsiteX17" fmla="*/ 7657588 w 12192000"/>
              <a:gd name="connsiteY17" fmla="*/ 1628108 h 2038588"/>
              <a:gd name="connsiteX18" fmla="*/ 7665708 w 12192000"/>
              <a:gd name="connsiteY18" fmla="*/ 1636229 h 2038588"/>
              <a:gd name="connsiteX19" fmla="*/ 7681949 w 12192000"/>
              <a:gd name="connsiteY19" fmla="*/ 1636229 h 2038588"/>
              <a:gd name="connsiteX20" fmla="*/ 7686009 w 12192000"/>
              <a:gd name="connsiteY20" fmla="*/ 1567206 h 2038588"/>
              <a:gd name="connsiteX21" fmla="*/ 7673829 w 12192000"/>
              <a:gd name="connsiteY21" fmla="*/ 1563146 h 2038588"/>
              <a:gd name="connsiteX22" fmla="*/ 7755031 w 12192000"/>
              <a:gd name="connsiteY22" fmla="*/ 1555026 h 2038588"/>
              <a:gd name="connsiteX23" fmla="*/ 7750971 w 12192000"/>
              <a:gd name="connsiteY23" fmla="*/ 1705251 h 2038588"/>
              <a:gd name="connsiteX24" fmla="*/ 7811874 w 12192000"/>
              <a:gd name="connsiteY24" fmla="*/ 1636229 h 2038588"/>
              <a:gd name="connsiteX25" fmla="*/ 7755031 w 12192000"/>
              <a:gd name="connsiteY25" fmla="*/ 1555026 h 2038588"/>
              <a:gd name="connsiteX26" fmla="*/ 7665708 w 12192000"/>
              <a:gd name="connsiteY26" fmla="*/ 1270818 h 2038588"/>
              <a:gd name="connsiteX27" fmla="*/ 7665708 w 12192000"/>
              <a:gd name="connsiteY27" fmla="*/ 1315479 h 2038588"/>
              <a:gd name="connsiteX28" fmla="*/ 7686009 w 12192000"/>
              <a:gd name="connsiteY28" fmla="*/ 1315479 h 2038588"/>
              <a:gd name="connsiteX29" fmla="*/ 7690069 w 12192000"/>
              <a:gd name="connsiteY29" fmla="*/ 1295179 h 2038588"/>
              <a:gd name="connsiteX30" fmla="*/ 7665708 w 12192000"/>
              <a:gd name="connsiteY30" fmla="*/ 1270818 h 2038588"/>
              <a:gd name="connsiteX31" fmla="*/ 10978768 w 12192000"/>
              <a:gd name="connsiteY31" fmla="*/ 1173375 h 2038588"/>
              <a:gd name="connsiteX32" fmla="*/ 10982829 w 12192000"/>
              <a:gd name="connsiteY32" fmla="*/ 1193676 h 2038588"/>
              <a:gd name="connsiteX33" fmla="*/ 10990949 w 12192000"/>
              <a:gd name="connsiteY33" fmla="*/ 1185555 h 2038588"/>
              <a:gd name="connsiteX34" fmla="*/ 10978768 w 12192000"/>
              <a:gd name="connsiteY34" fmla="*/ 1173375 h 2038588"/>
              <a:gd name="connsiteX35" fmla="*/ 7665708 w 12192000"/>
              <a:gd name="connsiteY35" fmla="*/ 1169315 h 2038588"/>
              <a:gd name="connsiteX36" fmla="*/ 7665708 w 12192000"/>
              <a:gd name="connsiteY36" fmla="*/ 1234276 h 2038588"/>
              <a:gd name="connsiteX37" fmla="*/ 7690069 w 12192000"/>
              <a:gd name="connsiteY37" fmla="*/ 1201796 h 2038588"/>
              <a:gd name="connsiteX38" fmla="*/ 7665708 w 12192000"/>
              <a:gd name="connsiteY38" fmla="*/ 1169315 h 2038588"/>
              <a:gd name="connsiteX39" fmla="*/ 10995008 w 12192000"/>
              <a:gd name="connsiteY39" fmla="*/ 1132774 h 2038588"/>
              <a:gd name="connsiteX40" fmla="*/ 10995008 w 12192000"/>
              <a:gd name="connsiteY40" fmla="*/ 1193676 h 2038588"/>
              <a:gd name="connsiteX41" fmla="*/ 10982829 w 12192000"/>
              <a:gd name="connsiteY41" fmla="*/ 1209916 h 2038588"/>
              <a:gd name="connsiteX42" fmla="*/ 10970646 w 12192000"/>
              <a:gd name="connsiteY42" fmla="*/ 1181495 h 2038588"/>
              <a:gd name="connsiteX43" fmla="*/ 10978768 w 12192000"/>
              <a:gd name="connsiteY43" fmla="*/ 1157135 h 2038588"/>
              <a:gd name="connsiteX44" fmla="*/ 10970646 w 12192000"/>
              <a:gd name="connsiteY44" fmla="*/ 1149015 h 2038588"/>
              <a:gd name="connsiteX45" fmla="*/ 10970646 w 12192000"/>
              <a:gd name="connsiteY45" fmla="*/ 1136835 h 2038588"/>
              <a:gd name="connsiteX46" fmla="*/ 10982829 w 12192000"/>
              <a:gd name="connsiteY46" fmla="*/ 1149015 h 2038588"/>
              <a:gd name="connsiteX47" fmla="*/ 10995008 w 12192000"/>
              <a:gd name="connsiteY47" fmla="*/ 1132774 h 2038588"/>
              <a:gd name="connsiteX48" fmla="*/ 7665708 w 12192000"/>
              <a:gd name="connsiteY48" fmla="*/ 1079992 h 2038588"/>
              <a:gd name="connsiteX49" fmla="*/ 7665708 w 12192000"/>
              <a:gd name="connsiteY49" fmla="*/ 1136835 h 2038588"/>
              <a:gd name="connsiteX50" fmla="*/ 7690069 w 12192000"/>
              <a:gd name="connsiteY50" fmla="*/ 1104353 h 2038588"/>
              <a:gd name="connsiteX51" fmla="*/ 7665708 w 12192000"/>
              <a:gd name="connsiteY51" fmla="*/ 1079992 h 2038588"/>
              <a:gd name="connsiteX52" fmla="*/ 7665708 w 12192000"/>
              <a:gd name="connsiteY52" fmla="*/ 986609 h 2038588"/>
              <a:gd name="connsiteX53" fmla="*/ 7665708 w 12192000"/>
              <a:gd name="connsiteY53" fmla="*/ 1043452 h 2038588"/>
              <a:gd name="connsiteX54" fmla="*/ 7690069 w 12192000"/>
              <a:gd name="connsiteY54" fmla="*/ 1015030 h 2038588"/>
              <a:gd name="connsiteX55" fmla="*/ 7665708 w 12192000"/>
              <a:gd name="connsiteY55" fmla="*/ 986609 h 2038588"/>
              <a:gd name="connsiteX56" fmla="*/ 7669769 w 12192000"/>
              <a:gd name="connsiteY56" fmla="*/ 905407 h 2038588"/>
              <a:gd name="connsiteX57" fmla="*/ 7665708 w 12192000"/>
              <a:gd name="connsiteY57" fmla="*/ 954129 h 2038588"/>
              <a:gd name="connsiteX58" fmla="*/ 7690069 w 12192000"/>
              <a:gd name="connsiteY58" fmla="*/ 929768 h 2038588"/>
              <a:gd name="connsiteX59" fmla="*/ 7669769 w 12192000"/>
              <a:gd name="connsiteY59" fmla="*/ 905407 h 2038588"/>
              <a:gd name="connsiteX60" fmla="*/ 7669769 w 12192000"/>
              <a:gd name="connsiteY60" fmla="*/ 820145 h 2038588"/>
              <a:gd name="connsiteX61" fmla="*/ 7669769 w 12192000"/>
              <a:gd name="connsiteY61" fmla="*/ 872926 h 2038588"/>
              <a:gd name="connsiteX62" fmla="*/ 7694129 w 12192000"/>
              <a:gd name="connsiteY62" fmla="*/ 840445 h 2038588"/>
              <a:gd name="connsiteX63" fmla="*/ 7690069 w 12192000"/>
              <a:gd name="connsiteY63" fmla="*/ 820145 h 2038588"/>
              <a:gd name="connsiteX64" fmla="*/ 7702249 w 12192000"/>
              <a:gd name="connsiteY64" fmla="*/ 0 h 2038588"/>
              <a:gd name="connsiteX65" fmla="*/ 7710369 w 12192000"/>
              <a:gd name="connsiteY65" fmla="*/ 4060 h 2038588"/>
              <a:gd name="connsiteX66" fmla="*/ 7706309 w 12192000"/>
              <a:gd name="connsiteY66" fmla="*/ 158346 h 2038588"/>
              <a:gd name="connsiteX67" fmla="*/ 7706309 w 12192000"/>
              <a:gd name="connsiteY67" fmla="*/ 182706 h 2038588"/>
              <a:gd name="connsiteX68" fmla="*/ 7718489 w 12192000"/>
              <a:gd name="connsiteY68" fmla="*/ 194886 h 2038588"/>
              <a:gd name="connsiteX69" fmla="*/ 7710369 w 12192000"/>
              <a:gd name="connsiteY69" fmla="*/ 203006 h 2038588"/>
              <a:gd name="connsiteX70" fmla="*/ 7710369 w 12192000"/>
              <a:gd name="connsiteY70" fmla="*/ 292329 h 2038588"/>
              <a:gd name="connsiteX71" fmla="*/ 7726610 w 12192000"/>
              <a:gd name="connsiteY71" fmla="*/ 304510 h 2038588"/>
              <a:gd name="connsiteX72" fmla="*/ 7714429 w 12192000"/>
              <a:gd name="connsiteY72" fmla="*/ 389772 h 2038588"/>
              <a:gd name="connsiteX73" fmla="*/ 7734731 w 12192000"/>
              <a:gd name="connsiteY73" fmla="*/ 410073 h 2038588"/>
              <a:gd name="connsiteX74" fmla="*/ 7742851 w 12192000"/>
              <a:gd name="connsiteY74" fmla="*/ 442553 h 2038588"/>
              <a:gd name="connsiteX75" fmla="*/ 7726610 w 12192000"/>
              <a:gd name="connsiteY75" fmla="*/ 466914 h 2038588"/>
              <a:gd name="connsiteX76" fmla="*/ 7726610 w 12192000"/>
              <a:gd name="connsiteY76" fmla="*/ 552176 h 2038588"/>
              <a:gd name="connsiteX77" fmla="*/ 7738791 w 12192000"/>
              <a:gd name="connsiteY77" fmla="*/ 568417 h 2038588"/>
              <a:gd name="connsiteX78" fmla="*/ 7726610 w 12192000"/>
              <a:gd name="connsiteY78" fmla="*/ 588718 h 2038588"/>
              <a:gd name="connsiteX79" fmla="*/ 7824054 w 12192000"/>
              <a:gd name="connsiteY79" fmla="*/ 714582 h 2038588"/>
              <a:gd name="connsiteX80" fmla="*/ 7819994 w 12192000"/>
              <a:gd name="connsiteY80" fmla="*/ 734882 h 2038588"/>
              <a:gd name="connsiteX81" fmla="*/ 7755031 w 12192000"/>
              <a:gd name="connsiteY81" fmla="*/ 807965 h 2038588"/>
              <a:gd name="connsiteX82" fmla="*/ 7750971 w 12192000"/>
              <a:gd name="connsiteY82" fmla="*/ 852626 h 2038588"/>
              <a:gd name="connsiteX83" fmla="*/ 7750971 w 12192000"/>
              <a:gd name="connsiteY83" fmla="*/ 1343900 h 2038588"/>
              <a:gd name="connsiteX84" fmla="*/ 7836234 w 12192000"/>
              <a:gd name="connsiteY84" fmla="*/ 1449463 h 2038588"/>
              <a:gd name="connsiteX85" fmla="*/ 7791573 w 12192000"/>
              <a:gd name="connsiteY85" fmla="*/ 1534726 h 2038588"/>
              <a:gd name="connsiteX86" fmla="*/ 7949917 w 12192000"/>
              <a:gd name="connsiteY86" fmla="*/ 1758032 h 2038588"/>
              <a:gd name="connsiteX87" fmla="*/ 7990518 w 12192000"/>
              <a:gd name="connsiteY87" fmla="*/ 1758032 h 2038588"/>
              <a:gd name="connsiteX88" fmla="*/ 8010820 w 12192000"/>
              <a:gd name="connsiteY88" fmla="*/ 1676829 h 2038588"/>
              <a:gd name="connsiteX89" fmla="*/ 8128562 w 12192000"/>
              <a:gd name="connsiteY89" fmla="*/ 1676829 h 2038588"/>
              <a:gd name="connsiteX90" fmla="*/ 8144802 w 12192000"/>
              <a:gd name="connsiteY90" fmla="*/ 1701191 h 2038588"/>
              <a:gd name="connsiteX91" fmla="*/ 8388410 w 12192000"/>
              <a:gd name="connsiteY91" fmla="*/ 1701191 h 2038588"/>
              <a:gd name="connsiteX92" fmla="*/ 8388410 w 12192000"/>
              <a:gd name="connsiteY92" fmla="*/ 1575328 h 2038588"/>
              <a:gd name="connsiteX93" fmla="*/ 7986458 w 12192000"/>
              <a:gd name="connsiteY93" fmla="*/ 1421042 h 2038588"/>
              <a:gd name="connsiteX94" fmla="*/ 8002700 w 12192000"/>
              <a:gd name="connsiteY94" fmla="*/ 1412922 h 2038588"/>
              <a:gd name="connsiteX95" fmla="*/ 8230066 w 12192000"/>
              <a:gd name="connsiteY95" fmla="*/ 1416982 h 2038588"/>
              <a:gd name="connsiteX96" fmla="*/ 8295028 w 12192000"/>
              <a:gd name="connsiteY96" fmla="*/ 1425102 h 2038588"/>
              <a:gd name="connsiteX97" fmla="*/ 8981188 w 12192000"/>
              <a:gd name="connsiteY97" fmla="*/ 1429162 h 2038588"/>
              <a:gd name="connsiteX98" fmla="*/ 8997428 w 12192000"/>
              <a:gd name="connsiteY98" fmla="*/ 1421042 h 2038588"/>
              <a:gd name="connsiteX99" fmla="*/ 9241036 w 12192000"/>
              <a:gd name="connsiteY99" fmla="*/ 1421042 h 2038588"/>
              <a:gd name="connsiteX100" fmla="*/ 9241036 w 12192000"/>
              <a:gd name="connsiteY100" fmla="*/ 1433222 h 2038588"/>
              <a:gd name="connsiteX101" fmla="*/ 9151713 w 12192000"/>
              <a:gd name="connsiteY101" fmla="*/ 1477884 h 2038588"/>
              <a:gd name="connsiteX102" fmla="*/ 8855324 w 12192000"/>
              <a:gd name="connsiteY102" fmla="*/ 1575328 h 2038588"/>
              <a:gd name="connsiteX103" fmla="*/ 8847204 w 12192000"/>
              <a:gd name="connsiteY103" fmla="*/ 1607808 h 2038588"/>
              <a:gd name="connsiteX104" fmla="*/ 8855324 w 12192000"/>
              <a:gd name="connsiteY104" fmla="*/ 1640289 h 2038588"/>
              <a:gd name="connsiteX105" fmla="*/ 9184194 w 12192000"/>
              <a:gd name="connsiteY105" fmla="*/ 1640289 h 2038588"/>
              <a:gd name="connsiteX106" fmla="*/ 9184194 w 12192000"/>
              <a:gd name="connsiteY106" fmla="*/ 1684951 h 2038588"/>
              <a:gd name="connsiteX107" fmla="*/ 9265397 w 12192000"/>
              <a:gd name="connsiteY107" fmla="*/ 1684951 h 2038588"/>
              <a:gd name="connsiteX108" fmla="*/ 9297878 w 12192000"/>
              <a:gd name="connsiteY108" fmla="*/ 1624048 h 2038588"/>
              <a:gd name="connsiteX109" fmla="*/ 9297878 w 12192000"/>
              <a:gd name="connsiteY109" fmla="*/ 1246458 h 2038588"/>
              <a:gd name="connsiteX110" fmla="*/ 9318179 w 12192000"/>
              <a:gd name="connsiteY110" fmla="*/ 1218036 h 2038588"/>
              <a:gd name="connsiteX111" fmla="*/ 9318179 w 12192000"/>
              <a:gd name="connsiteY111" fmla="*/ 1144955 h 2038588"/>
              <a:gd name="connsiteX112" fmla="*/ 9326299 w 12192000"/>
              <a:gd name="connsiteY112" fmla="*/ 1108413 h 2038588"/>
              <a:gd name="connsiteX113" fmla="*/ 9358779 w 12192000"/>
              <a:gd name="connsiteY113" fmla="*/ 1108413 h 2038588"/>
              <a:gd name="connsiteX114" fmla="*/ 9362840 w 12192000"/>
              <a:gd name="connsiteY114" fmla="*/ 1140895 h 2038588"/>
              <a:gd name="connsiteX115" fmla="*/ 9496823 w 12192000"/>
              <a:gd name="connsiteY115" fmla="*/ 1140895 h 2038588"/>
              <a:gd name="connsiteX116" fmla="*/ 9504945 w 12192000"/>
              <a:gd name="connsiteY116" fmla="*/ 1112473 h 2038588"/>
              <a:gd name="connsiteX117" fmla="*/ 9529305 w 12192000"/>
              <a:gd name="connsiteY117" fmla="*/ 1108413 h 2038588"/>
              <a:gd name="connsiteX118" fmla="*/ 9537425 w 12192000"/>
              <a:gd name="connsiteY118" fmla="*/ 1112473 h 2038588"/>
              <a:gd name="connsiteX119" fmla="*/ 9549605 w 12192000"/>
              <a:gd name="connsiteY119" fmla="*/ 1153075 h 2038588"/>
              <a:gd name="connsiteX120" fmla="*/ 9545545 w 12192000"/>
              <a:gd name="connsiteY120" fmla="*/ 1230216 h 2038588"/>
              <a:gd name="connsiteX121" fmla="*/ 9561786 w 12192000"/>
              <a:gd name="connsiteY121" fmla="*/ 1246458 h 2038588"/>
              <a:gd name="connsiteX122" fmla="*/ 9565846 w 12192000"/>
              <a:gd name="connsiteY122" fmla="*/ 1287059 h 2038588"/>
              <a:gd name="connsiteX123" fmla="*/ 9573966 w 12192000"/>
              <a:gd name="connsiteY123" fmla="*/ 1291119 h 2038588"/>
              <a:gd name="connsiteX124" fmla="*/ 9598326 w 12192000"/>
              <a:gd name="connsiteY124" fmla="*/ 1278938 h 2038588"/>
              <a:gd name="connsiteX125" fmla="*/ 9598326 w 12192000"/>
              <a:gd name="connsiteY125" fmla="*/ 994730 h 2038588"/>
              <a:gd name="connsiteX126" fmla="*/ 9614567 w 12192000"/>
              <a:gd name="connsiteY126" fmla="*/ 994730 h 2038588"/>
              <a:gd name="connsiteX127" fmla="*/ 9902836 w 12192000"/>
              <a:gd name="connsiteY127" fmla="*/ 1043452 h 2038588"/>
              <a:gd name="connsiteX128" fmla="*/ 9906896 w 12192000"/>
              <a:gd name="connsiteY128" fmla="*/ 1075932 h 2038588"/>
              <a:gd name="connsiteX129" fmla="*/ 9906896 w 12192000"/>
              <a:gd name="connsiteY129" fmla="*/ 1262698 h 2038588"/>
              <a:gd name="connsiteX130" fmla="*/ 10065240 w 12192000"/>
              <a:gd name="connsiteY130" fmla="*/ 1287059 h 2038588"/>
              <a:gd name="connsiteX131" fmla="*/ 10065240 w 12192000"/>
              <a:gd name="connsiteY131" fmla="*/ 1307359 h 2038588"/>
              <a:gd name="connsiteX132" fmla="*/ 10065240 w 12192000"/>
              <a:gd name="connsiteY132" fmla="*/ 1766152 h 2038588"/>
              <a:gd name="connsiteX133" fmla="*/ 10077420 w 12192000"/>
              <a:gd name="connsiteY133" fmla="*/ 1770212 h 2038588"/>
              <a:gd name="connsiteX134" fmla="*/ 10093662 w 12192000"/>
              <a:gd name="connsiteY134" fmla="*/ 1741792 h 2038588"/>
              <a:gd name="connsiteX135" fmla="*/ 10073360 w 12192000"/>
              <a:gd name="connsiteY135" fmla="*/ 921648 h 2038588"/>
              <a:gd name="connsiteX136" fmla="*/ 10369749 w 12192000"/>
              <a:gd name="connsiteY136" fmla="*/ 921648 h 2038588"/>
              <a:gd name="connsiteX137" fmla="*/ 10369749 w 12192000"/>
              <a:gd name="connsiteY137" fmla="*/ 1676829 h 2038588"/>
              <a:gd name="connsiteX138" fmla="*/ 10377869 w 12192000"/>
              <a:gd name="connsiteY138" fmla="*/ 1680889 h 2038588"/>
              <a:gd name="connsiteX139" fmla="*/ 10438772 w 12192000"/>
              <a:gd name="connsiteY139" fmla="*/ 1648409 h 2038588"/>
              <a:gd name="connsiteX140" fmla="*/ 10422531 w 12192000"/>
              <a:gd name="connsiteY140" fmla="*/ 946009 h 2038588"/>
              <a:gd name="connsiteX141" fmla="*/ 10479374 w 12192000"/>
              <a:gd name="connsiteY141" fmla="*/ 946009 h 2038588"/>
              <a:gd name="connsiteX142" fmla="*/ 10479374 w 12192000"/>
              <a:gd name="connsiteY142" fmla="*/ 828265 h 2038588"/>
              <a:gd name="connsiteX143" fmla="*/ 10532153 w 12192000"/>
              <a:gd name="connsiteY143" fmla="*/ 803905 h 2038588"/>
              <a:gd name="connsiteX144" fmla="*/ 10532153 w 12192000"/>
              <a:gd name="connsiteY144" fmla="*/ 763303 h 2038588"/>
              <a:gd name="connsiteX145" fmla="*/ 10540274 w 12192000"/>
              <a:gd name="connsiteY145" fmla="*/ 755183 h 2038588"/>
              <a:gd name="connsiteX146" fmla="*/ 10763583 w 12192000"/>
              <a:gd name="connsiteY146" fmla="*/ 751123 h 2038588"/>
              <a:gd name="connsiteX147" fmla="*/ 10763583 w 12192000"/>
              <a:gd name="connsiteY147" fmla="*/ 730822 h 2038588"/>
              <a:gd name="connsiteX148" fmla="*/ 10763583 w 12192000"/>
              <a:gd name="connsiteY148" fmla="*/ 718642 h 2038588"/>
              <a:gd name="connsiteX149" fmla="*/ 10763583 w 12192000"/>
              <a:gd name="connsiteY149" fmla="*/ 710522 h 2038588"/>
              <a:gd name="connsiteX150" fmla="*/ 10783882 w 12192000"/>
              <a:gd name="connsiteY150" fmla="*/ 698342 h 2038588"/>
              <a:gd name="connsiteX151" fmla="*/ 10783882 w 12192000"/>
              <a:gd name="connsiteY151" fmla="*/ 686160 h 2038588"/>
              <a:gd name="connsiteX152" fmla="*/ 10792002 w 12192000"/>
              <a:gd name="connsiteY152" fmla="*/ 678040 h 2038588"/>
              <a:gd name="connsiteX153" fmla="*/ 10792002 w 12192000"/>
              <a:gd name="connsiteY153" fmla="*/ 588718 h 2038588"/>
              <a:gd name="connsiteX154" fmla="*/ 10804183 w 12192000"/>
              <a:gd name="connsiteY154" fmla="*/ 588718 h 2038588"/>
              <a:gd name="connsiteX155" fmla="*/ 10804183 w 12192000"/>
              <a:gd name="connsiteY155" fmla="*/ 673980 h 2038588"/>
              <a:gd name="connsiteX156" fmla="*/ 10808242 w 12192000"/>
              <a:gd name="connsiteY156" fmla="*/ 702402 h 2038588"/>
              <a:gd name="connsiteX157" fmla="*/ 10824483 w 12192000"/>
              <a:gd name="connsiteY157" fmla="*/ 710522 h 2038588"/>
              <a:gd name="connsiteX158" fmla="*/ 10828544 w 12192000"/>
              <a:gd name="connsiteY158" fmla="*/ 759243 h 2038588"/>
              <a:gd name="connsiteX159" fmla="*/ 10852904 w 12192000"/>
              <a:gd name="connsiteY159" fmla="*/ 771423 h 2038588"/>
              <a:gd name="connsiteX160" fmla="*/ 10856963 w 12192000"/>
              <a:gd name="connsiteY160" fmla="*/ 832325 h 2038588"/>
              <a:gd name="connsiteX161" fmla="*/ 10873205 w 12192000"/>
              <a:gd name="connsiteY161" fmla="*/ 856686 h 2038588"/>
              <a:gd name="connsiteX162" fmla="*/ 10873205 w 12192000"/>
              <a:gd name="connsiteY162" fmla="*/ 958189 h 2038588"/>
              <a:gd name="connsiteX163" fmla="*/ 10889445 w 12192000"/>
              <a:gd name="connsiteY163" fmla="*/ 970369 h 2038588"/>
              <a:gd name="connsiteX164" fmla="*/ 10889445 w 12192000"/>
              <a:gd name="connsiteY164" fmla="*/ 1404802 h 2038588"/>
              <a:gd name="connsiteX165" fmla="*/ 10962526 w 12192000"/>
              <a:gd name="connsiteY165" fmla="*/ 1360141 h 2038588"/>
              <a:gd name="connsiteX166" fmla="*/ 10962526 w 12192000"/>
              <a:gd name="connsiteY166" fmla="*/ 1230216 h 2038588"/>
              <a:gd name="connsiteX167" fmla="*/ 10974708 w 12192000"/>
              <a:gd name="connsiteY167" fmla="*/ 1218036 h 2038588"/>
              <a:gd name="connsiteX168" fmla="*/ 10982829 w 12192000"/>
              <a:gd name="connsiteY168" fmla="*/ 1222096 h 2038588"/>
              <a:gd name="connsiteX169" fmla="*/ 10984979 w 12192000"/>
              <a:gd name="connsiteY169" fmla="*/ 1223882 h 2038588"/>
              <a:gd name="connsiteX170" fmla="*/ 10990949 w 12192000"/>
              <a:gd name="connsiteY170" fmla="*/ 1222096 h 2038588"/>
              <a:gd name="connsiteX171" fmla="*/ 11153354 w 12192000"/>
              <a:gd name="connsiteY171" fmla="*/ 1339839 h 2038588"/>
              <a:gd name="connsiteX172" fmla="*/ 11153354 w 12192000"/>
              <a:gd name="connsiteY172" fmla="*/ 1132774 h 2038588"/>
              <a:gd name="connsiteX173" fmla="*/ 11242676 w 12192000"/>
              <a:gd name="connsiteY173" fmla="*/ 1100293 h 2038588"/>
              <a:gd name="connsiteX174" fmla="*/ 11287336 w 12192000"/>
              <a:gd name="connsiteY174" fmla="*/ 1104353 h 2038588"/>
              <a:gd name="connsiteX175" fmla="*/ 11299519 w 12192000"/>
              <a:gd name="connsiteY175" fmla="*/ 1120593 h 2038588"/>
              <a:gd name="connsiteX176" fmla="*/ 11376659 w 12192000"/>
              <a:gd name="connsiteY176" fmla="*/ 1088112 h 2038588"/>
              <a:gd name="connsiteX177" fmla="*/ 11478163 w 12192000"/>
              <a:gd name="connsiteY177" fmla="*/ 1067812 h 2038588"/>
              <a:gd name="connsiteX178" fmla="*/ 11482222 w 12192000"/>
              <a:gd name="connsiteY178" fmla="*/ 1096233 h 2038588"/>
              <a:gd name="connsiteX179" fmla="*/ 11506583 w 12192000"/>
              <a:gd name="connsiteY179" fmla="*/ 1136835 h 2038588"/>
              <a:gd name="connsiteX180" fmla="*/ 11502524 w 12192000"/>
              <a:gd name="connsiteY180" fmla="*/ 1380441 h 2038588"/>
              <a:gd name="connsiteX181" fmla="*/ 11510644 w 12192000"/>
              <a:gd name="connsiteY181" fmla="*/ 1384502 h 2038588"/>
              <a:gd name="connsiteX182" fmla="*/ 11535006 w 12192000"/>
              <a:gd name="connsiteY182" fmla="*/ 1327659 h 2038588"/>
              <a:gd name="connsiteX183" fmla="*/ 11539064 w 12192000"/>
              <a:gd name="connsiteY183" fmla="*/ 1274878 h 2038588"/>
              <a:gd name="connsiteX184" fmla="*/ 11539064 w 12192000"/>
              <a:gd name="connsiteY184" fmla="*/ 1193676 h 2038588"/>
              <a:gd name="connsiteX185" fmla="*/ 11567486 w 12192000"/>
              <a:gd name="connsiteY185" fmla="*/ 1193676 h 2038588"/>
              <a:gd name="connsiteX186" fmla="*/ 11567486 w 12192000"/>
              <a:gd name="connsiteY186" fmla="*/ 978489 h 2038588"/>
              <a:gd name="connsiteX187" fmla="*/ 11575606 w 12192000"/>
              <a:gd name="connsiteY187" fmla="*/ 974429 h 2038588"/>
              <a:gd name="connsiteX188" fmla="*/ 11575606 w 12192000"/>
              <a:gd name="connsiteY188" fmla="*/ 1193676 h 2038588"/>
              <a:gd name="connsiteX189" fmla="*/ 11616207 w 12192000"/>
              <a:gd name="connsiteY189" fmla="*/ 1197736 h 2038588"/>
              <a:gd name="connsiteX190" fmla="*/ 11660868 w 12192000"/>
              <a:gd name="connsiteY190" fmla="*/ 1189616 h 2038588"/>
              <a:gd name="connsiteX191" fmla="*/ 11664929 w 12192000"/>
              <a:gd name="connsiteY191" fmla="*/ 974429 h 2038588"/>
              <a:gd name="connsiteX192" fmla="*/ 11668988 w 12192000"/>
              <a:gd name="connsiteY192" fmla="*/ 1189616 h 2038588"/>
              <a:gd name="connsiteX193" fmla="*/ 11697410 w 12192000"/>
              <a:gd name="connsiteY193" fmla="*/ 1197736 h 2038588"/>
              <a:gd name="connsiteX194" fmla="*/ 11693348 w 12192000"/>
              <a:gd name="connsiteY194" fmla="*/ 1356081 h 2038588"/>
              <a:gd name="connsiteX195" fmla="*/ 11721770 w 12192000"/>
              <a:gd name="connsiteY195" fmla="*/ 1392622 h 2038588"/>
              <a:gd name="connsiteX196" fmla="*/ 11729892 w 12192000"/>
              <a:gd name="connsiteY196" fmla="*/ 1364201 h 2038588"/>
              <a:gd name="connsiteX197" fmla="*/ 11733950 w 12192000"/>
              <a:gd name="connsiteY197" fmla="*/ 1092172 h 2038588"/>
              <a:gd name="connsiteX198" fmla="*/ 11750191 w 12192000"/>
              <a:gd name="connsiteY198" fmla="*/ 1079992 h 2038588"/>
              <a:gd name="connsiteX199" fmla="*/ 11733950 w 12192000"/>
              <a:gd name="connsiteY199" fmla="*/ 1063752 h 2038588"/>
              <a:gd name="connsiteX200" fmla="*/ 11945077 w 12192000"/>
              <a:gd name="connsiteY200" fmla="*/ 1015030 h 2038588"/>
              <a:gd name="connsiteX201" fmla="*/ 12046580 w 12192000"/>
              <a:gd name="connsiteY201" fmla="*/ 998790 h 2038588"/>
              <a:gd name="connsiteX202" fmla="*/ 12087182 w 12192000"/>
              <a:gd name="connsiteY202" fmla="*/ 1006910 h 2038588"/>
              <a:gd name="connsiteX203" fmla="*/ 12038460 w 12192000"/>
              <a:gd name="connsiteY203" fmla="*/ 1051572 h 2038588"/>
              <a:gd name="connsiteX204" fmla="*/ 12046580 w 12192000"/>
              <a:gd name="connsiteY204" fmla="*/ 1088112 h 2038588"/>
              <a:gd name="connsiteX205" fmla="*/ 12038460 w 12192000"/>
              <a:gd name="connsiteY205" fmla="*/ 1368261 h 2038588"/>
              <a:gd name="connsiteX206" fmla="*/ 12046580 w 12192000"/>
              <a:gd name="connsiteY206" fmla="*/ 1388562 h 2038588"/>
              <a:gd name="connsiteX207" fmla="*/ 12054701 w 12192000"/>
              <a:gd name="connsiteY207" fmla="*/ 1384502 h 2038588"/>
              <a:gd name="connsiteX208" fmla="*/ 12058760 w 12192000"/>
              <a:gd name="connsiteY208" fmla="*/ 1360141 h 2038588"/>
              <a:gd name="connsiteX209" fmla="*/ 12164323 w 12192000"/>
              <a:gd name="connsiteY209" fmla="*/ 1327659 h 2038588"/>
              <a:gd name="connsiteX210" fmla="*/ 12192000 w 12192000"/>
              <a:gd name="connsiteY210" fmla="*/ 1331319 h 2038588"/>
              <a:gd name="connsiteX211" fmla="*/ 12192000 w 12192000"/>
              <a:gd name="connsiteY211" fmla="*/ 2038588 h 2038588"/>
              <a:gd name="connsiteX212" fmla="*/ 0 w 12192000"/>
              <a:gd name="connsiteY212" fmla="*/ 2038588 h 2038588"/>
              <a:gd name="connsiteX213" fmla="*/ 0 w 12192000"/>
              <a:gd name="connsiteY213" fmla="*/ 1613549 h 2038588"/>
              <a:gd name="connsiteX214" fmla="*/ 27098 w 12192000"/>
              <a:gd name="connsiteY214" fmla="*/ 1605778 h 2038588"/>
              <a:gd name="connsiteX215" fmla="*/ 126063 w 12192000"/>
              <a:gd name="connsiteY215" fmla="*/ 1591568 h 2038588"/>
              <a:gd name="connsiteX216" fmla="*/ 219446 w 12192000"/>
              <a:gd name="connsiteY216" fmla="*/ 1599688 h 2038588"/>
              <a:gd name="connsiteX217" fmla="*/ 255987 w 12192000"/>
              <a:gd name="connsiteY217" fmla="*/ 1591568 h 2038588"/>
              <a:gd name="connsiteX218" fmla="*/ 316889 w 12192000"/>
              <a:gd name="connsiteY218" fmla="*/ 1652469 h 2038588"/>
              <a:gd name="connsiteX219" fmla="*/ 333130 w 12192000"/>
              <a:gd name="connsiteY219" fmla="*/ 1652469 h 2038588"/>
              <a:gd name="connsiteX220" fmla="*/ 341250 w 12192000"/>
              <a:gd name="connsiteY220" fmla="*/ 1607808 h 2038588"/>
              <a:gd name="connsiteX221" fmla="*/ 341250 w 12192000"/>
              <a:gd name="connsiteY221" fmla="*/ 1506305 h 2038588"/>
              <a:gd name="connsiteX222" fmla="*/ 345310 w 12192000"/>
              <a:gd name="connsiteY222" fmla="*/ 1457583 h 2038588"/>
              <a:gd name="connsiteX223" fmla="*/ 349370 w 12192000"/>
              <a:gd name="connsiteY223" fmla="*/ 1396682 h 2038588"/>
              <a:gd name="connsiteX224" fmla="*/ 353430 w 12192000"/>
              <a:gd name="connsiteY224" fmla="*/ 1352020 h 2038588"/>
              <a:gd name="connsiteX225" fmla="*/ 442753 w 12192000"/>
              <a:gd name="connsiteY225" fmla="*/ 1303299 h 2038588"/>
              <a:gd name="connsiteX226" fmla="*/ 507715 w 12192000"/>
              <a:gd name="connsiteY226" fmla="*/ 1352020 h 2038588"/>
              <a:gd name="connsiteX227" fmla="*/ 515835 w 12192000"/>
              <a:gd name="connsiteY227" fmla="*/ 1437283 h 2038588"/>
              <a:gd name="connsiteX228" fmla="*/ 515835 w 12192000"/>
              <a:gd name="connsiteY228" fmla="*/ 1684951 h 2038588"/>
              <a:gd name="connsiteX229" fmla="*/ 556436 w 12192000"/>
              <a:gd name="connsiteY229" fmla="*/ 1770212 h 2038588"/>
              <a:gd name="connsiteX230" fmla="*/ 568616 w 12192000"/>
              <a:gd name="connsiteY230" fmla="*/ 1770212 h 2038588"/>
              <a:gd name="connsiteX231" fmla="*/ 572676 w 12192000"/>
              <a:gd name="connsiteY231" fmla="*/ 1733672 h 2038588"/>
              <a:gd name="connsiteX232" fmla="*/ 564556 w 12192000"/>
              <a:gd name="connsiteY232" fmla="*/ 1619988 h 2038588"/>
              <a:gd name="connsiteX233" fmla="*/ 670120 w 12192000"/>
              <a:gd name="connsiteY233" fmla="*/ 1619988 h 2038588"/>
              <a:gd name="connsiteX234" fmla="*/ 653879 w 12192000"/>
              <a:gd name="connsiteY234" fmla="*/ 1526605 h 2038588"/>
              <a:gd name="connsiteX235" fmla="*/ 804103 w 12192000"/>
              <a:gd name="connsiteY235" fmla="*/ 1530665 h 2038588"/>
              <a:gd name="connsiteX236" fmla="*/ 824405 w 12192000"/>
              <a:gd name="connsiteY236" fmla="*/ 1542846 h 2038588"/>
              <a:gd name="connsiteX237" fmla="*/ 840645 w 12192000"/>
              <a:gd name="connsiteY237" fmla="*/ 1542846 h 2038588"/>
              <a:gd name="connsiteX238" fmla="*/ 844705 w 12192000"/>
              <a:gd name="connsiteY238" fmla="*/ 1453523 h 2038588"/>
              <a:gd name="connsiteX239" fmla="*/ 860945 w 12192000"/>
              <a:gd name="connsiteY239" fmla="*/ 1457583 h 2038588"/>
              <a:gd name="connsiteX240" fmla="*/ 889366 w 12192000"/>
              <a:gd name="connsiteY240" fmla="*/ 1429162 h 2038588"/>
              <a:gd name="connsiteX241" fmla="*/ 978689 w 12192000"/>
              <a:gd name="connsiteY241" fmla="*/ 1433222 h 2038588"/>
              <a:gd name="connsiteX242" fmla="*/ 994929 w 12192000"/>
              <a:gd name="connsiteY242" fmla="*/ 1453523 h 2038588"/>
              <a:gd name="connsiteX243" fmla="*/ 1084252 w 12192000"/>
              <a:gd name="connsiteY243" fmla="*/ 1465704 h 2038588"/>
              <a:gd name="connsiteX244" fmla="*/ 1084252 w 12192000"/>
              <a:gd name="connsiteY244" fmla="*/ 1481945 h 2038588"/>
              <a:gd name="connsiteX245" fmla="*/ 1084252 w 12192000"/>
              <a:gd name="connsiteY245" fmla="*/ 1749912 h 2038588"/>
              <a:gd name="connsiteX246" fmla="*/ 1092372 w 12192000"/>
              <a:gd name="connsiteY246" fmla="*/ 1806754 h 2038588"/>
              <a:gd name="connsiteX247" fmla="*/ 1153275 w 12192000"/>
              <a:gd name="connsiteY247" fmla="*/ 1806754 h 2038588"/>
              <a:gd name="connsiteX248" fmla="*/ 1165455 w 12192000"/>
              <a:gd name="connsiteY248" fmla="*/ 1741792 h 2038588"/>
              <a:gd name="connsiteX249" fmla="*/ 1177635 w 12192000"/>
              <a:gd name="connsiteY249" fmla="*/ 1615928 h 2038588"/>
              <a:gd name="connsiteX250" fmla="*/ 1157334 w 12192000"/>
              <a:gd name="connsiteY250" fmla="*/ 1453523 h 2038588"/>
              <a:gd name="connsiteX251" fmla="*/ 1238536 w 12192000"/>
              <a:gd name="connsiteY251" fmla="*/ 1453523 h 2038588"/>
              <a:gd name="connsiteX252" fmla="*/ 1238536 w 12192000"/>
              <a:gd name="connsiteY252" fmla="*/ 1429162 h 2038588"/>
              <a:gd name="connsiteX253" fmla="*/ 1331919 w 12192000"/>
              <a:gd name="connsiteY253" fmla="*/ 1429162 h 2038588"/>
              <a:gd name="connsiteX254" fmla="*/ 1396882 w 12192000"/>
              <a:gd name="connsiteY254" fmla="*/ 1449463 h 2038588"/>
              <a:gd name="connsiteX255" fmla="*/ 1506505 w 12192000"/>
              <a:gd name="connsiteY255" fmla="*/ 1449463 h 2038588"/>
              <a:gd name="connsiteX256" fmla="*/ 1478084 w 12192000"/>
              <a:gd name="connsiteY256" fmla="*/ 1619988 h 2038588"/>
              <a:gd name="connsiteX257" fmla="*/ 1490264 w 12192000"/>
              <a:gd name="connsiteY257" fmla="*/ 1835175 h 2038588"/>
              <a:gd name="connsiteX258" fmla="*/ 1526805 w 12192000"/>
              <a:gd name="connsiteY258" fmla="*/ 1766152 h 2038588"/>
              <a:gd name="connsiteX259" fmla="*/ 1591768 w 12192000"/>
              <a:gd name="connsiteY259" fmla="*/ 1766152 h 2038588"/>
              <a:gd name="connsiteX260" fmla="*/ 1608008 w 12192000"/>
              <a:gd name="connsiteY260" fmla="*/ 1717431 h 2038588"/>
              <a:gd name="connsiteX261" fmla="*/ 1616128 w 12192000"/>
              <a:gd name="connsiteY261" fmla="*/ 1672769 h 2038588"/>
              <a:gd name="connsiteX262" fmla="*/ 1624248 w 12192000"/>
              <a:gd name="connsiteY262" fmla="*/ 1624048 h 2038588"/>
              <a:gd name="connsiteX263" fmla="*/ 1656729 w 12192000"/>
              <a:gd name="connsiteY263" fmla="*/ 1384502 h 2038588"/>
              <a:gd name="connsiteX264" fmla="*/ 1668909 w 12192000"/>
              <a:gd name="connsiteY264" fmla="*/ 1266758 h 2038588"/>
              <a:gd name="connsiteX265" fmla="*/ 1668909 w 12192000"/>
              <a:gd name="connsiteY265" fmla="*/ 1031271 h 2038588"/>
              <a:gd name="connsiteX266" fmla="*/ 1644549 w 12192000"/>
              <a:gd name="connsiteY266" fmla="*/ 836385 h 2038588"/>
              <a:gd name="connsiteX267" fmla="*/ 1624248 w 12192000"/>
              <a:gd name="connsiteY267" fmla="*/ 706462 h 2038588"/>
              <a:gd name="connsiteX268" fmla="*/ 1701391 w 12192000"/>
              <a:gd name="connsiteY268" fmla="*/ 665860 h 2038588"/>
              <a:gd name="connsiteX269" fmla="*/ 1709511 w 12192000"/>
              <a:gd name="connsiteY269" fmla="*/ 625259 h 2038588"/>
              <a:gd name="connsiteX270" fmla="*/ 1709511 w 12192000"/>
              <a:gd name="connsiteY270" fmla="*/ 596839 h 2038588"/>
              <a:gd name="connsiteX271" fmla="*/ 1717631 w 12192000"/>
              <a:gd name="connsiteY271" fmla="*/ 495335 h 2038588"/>
              <a:gd name="connsiteX272" fmla="*/ 1733871 w 12192000"/>
              <a:gd name="connsiteY272" fmla="*/ 669920 h 2038588"/>
              <a:gd name="connsiteX273" fmla="*/ 1794774 w 12192000"/>
              <a:gd name="connsiteY273" fmla="*/ 730822 h 2038588"/>
              <a:gd name="connsiteX274" fmla="*/ 1758232 w 12192000"/>
              <a:gd name="connsiteY274" fmla="*/ 1096233 h 2038588"/>
              <a:gd name="connsiteX275" fmla="*/ 1758232 w 12192000"/>
              <a:gd name="connsiteY275" fmla="*/ 1319539 h 2038588"/>
              <a:gd name="connsiteX276" fmla="*/ 1786654 w 12192000"/>
              <a:gd name="connsiteY276" fmla="*/ 1770212 h 2038588"/>
              <a:gd name="connsiteX277" fmla="*/ 1928758 w 12192000"/>
              <a:gd name="connsiteY277" fmla="*/ 1770212 h 2038588"/>
              <a:gd name="connsiteX278" fmla="*/ 1949058 w 12192000"/>
              <a:gd name="connsiteY278" fmla="*/ 1157135 h 2038588"/>
              <a:gd name="connsiteX279" fmla="*/ 1920637 w 12192000"/>
              <a:gd name="connsiteY279" fmla="*/ 1136835 h 2038588"/>
              <a:gd name="connsiteX280" fmla="*/ 1924698 w 12192000"/>
              <a:gd name="connsiteY280" fmla="*/ 1128713 h 2038588"/>
              <a:gd name="connsiteX281" fmla="*/ 1969358 w 12192000"/>
              <a:gd name="connsiteY281" fmla="*/ 1108413 h 2038588"/>
              <a:gd name="connsiteX282" fmla="*/ 2156124 w 12192000"/>
              <a:gd name="connsiteY282" fmla="*/ 1108413 h 2038588"/>
              <a:gd name="connsiteX283" fmla="*/ 2200786 w 12192000"/>
              <a:gd name="connsiteY283" fmla="*/ 1132774 h 2038588"/>
              <a:gd name="connsiteX284" fmla="*/ 2180486 w 12192000"/>
              <a:gd name="connsiteY284" fmla="*/ 1165255 h 2038588"/>
              <a:gd name="connsiteX285" fmla="*/ 2188605 w 12192000"/>
              <a:gd name="connsiteY285" fmla="*/ 1177435 h 2038588"/>
              <a:gd name="connsiteX286" fmla="*/ 2176424 w 12192000"/>
              <a:gd name="connsiteY286" fmla="*/ 1209916 h 2038588"/>
              <a:gd name="connsiteX287" fmla="*/ 2188605 w 12192000"/>
              <a:gd name="connsiteY287" fmla="*/ 1238336 h 2038588"/>
              <a:gd name="connsiteX288" fmla="*/ 2188605 w 12192000"/>
              <a:gd name="connsiteY288" fmla="*/ 1372321 h 2038588"/>
              <a:gd name="connsiteX289" fmla="*/ 2180486 w 12192000"/>
              <a:gd name="connsiteY289" fmla="*/ 1416982 h 2038588"/>
              <a:gd name="connsiteX290" fmla="*/ 2188605 w 12192000"/>
              <a:gd name="connsiteY290" fmla="*/ 1437283 h 2038588"/>
              <a:gd name="connsiteX291" fmla="*/ 2180486 w 12192000"/>
              <a:gd name="connsiteY291" fmla="*/ 1449463 h 2038588"/>
              <a:gd name="connsiteX292" fmla="*/ 2180486 w 12192000"/>
              <a:gd name="connsiteY292" fmla="*/ 1770212 h 2038588"/>
              <a:gd name="connsiteX293" fmla="*/ 2253567 w 12192000"/>
              <a:gd name="connsiteY293" fmla="*/ 1770212 h 2038588"/>
              <a:gd name="connsiteX294" fmla="*/ 2265749 w 12192000"/>
              <a:gd name="connsiteY294" fmla="*/ 1270818 h 2038588"/>
              <a:gd name="connsiteX295" fmla="*/ 2257627 w 12192000"/>
              <a:gd name="connsiteY295" fmla="*/ 1254578 h 2038588"/>
              <a:gd name="connsiteX296" fmla="*/ 2269807 w 12192000"/>
              <a:gd name="connsiteY296" fmla="*/ 1230216 h 2038588"/>
              <a:gd name="connsiteX297" fmla="*/ 2269807 w 12192000"/>
              <a:gd name="connsiteY297" fmla="*/ 1201796 h 2038588"/>
              <a:gd name="connsiteX298" fmla="*/ 2269807 w 12192000"/>
              <a:gd name="connsiteY298" fmla="*/ 1181495 h 2038588"/>
              <a:gd name="connsiteX299" fmla="*/ 2444393 w 12192000"/>
              <a:gd name="connsiteY299" fmla="*/ 1181495 h 2038588"/>
              <a:gd name="connsiteX300" fmla="*/ 2444393 w 12192000"/>
              <a:gd name="connsiteY300" fmla="*/ 1242398 h 2038588"/>
              <a:gd name="connsiteX301" fmla="*/ 2468754 w 12192000"/>
              <a:gd name="connsiteY301" fmla="*/ 1282998 h 2038588"/>
              <a:gd name="connsiteX302" fmla="*/ 2468754 w 12192000"/>
              <a:gd name="connsiteY302" fmla="*/ 1770212 h 2038588"/>
              <a:gd name="connsiteX303" fmla="*/ 2480934 w 12192000"/>
              <a:gd name="connsiteY303" fmla="*/ 1774272 h 2038588"/>
              <a:gd name="connsiteX304" fmla="*/ 2501235 w 12192000"/>
              <a:gd name="connsiteY304" fmla="*/ 1672769 h 2038588"/>
              <a:gd name="connsiteX305" fmla="*/ 2501235 w 12192000"/>
              <a:gd name="connsiteY305" fmla="*/ 966309 h 2038588"/>
              <a:gd name="connsiteX306" fmla="*/ 2675820 w 12192000"/>
              <a:gd name="connsiteY306" fmla="*/ 966309 h 2038588"/>
              <a:gd name="connsiteX307" fmla="*/ 2696120 w 12192000"/>
              <a:gd name="connsiteY307" fmla="*/ 1019090 h 2038588"/>
              <a:gd name="connsiteX308" fmla="*/ 2692061 w 12192000"/>
              <a:gd name="connsiteY308" fmla="*/ 1693071 h 2038588"/>
              <a:gd name="connsiteX309" fmla="*/ 2724542 w 12192000"/>
              <a:gd name="connsiteY309" fmla="*/ 1709311 h 2038588"/>
              <a:gd name="connsiteX310" fmla="*/ 2748902 w 12192000"/>
              <a:gd name="connsiteY310" fmla="*/ 1705251 h 2038588"/>
              <a:gd name="connsiteX311" fmla="*/ 2748902 w 12192000"/>
              <a:gd name="connsiteY311" fmla="*/ 738942 h 2038588"/>
              <a:gd name="connsiteX312" fmla="*/ 2886946 w 12192000"/>
              <a:gd name="connsiteY312" fmla="*/ 738942 h 2038588"/>
              <a:gd name="connsiteX313" fmla="*/ 2886946 w 12192000"/>
              <a:gd name="connsiteY313" fmla="*/ 1705251 h 2038588"/>
              <a:gd name="connsiteX314" fmla="*/ 2899126 w 12192000"/>
              <a:gd name="connsiteY314" fmla="*/ 1709311 h 2038588"/>
              <a:gd name="connsiteX315" fmla="*/ 2939727 w 12192000"/>
              <a:gd name="connsiteY315" fmla="*/ 1697131 h 2038588"/>
              <a:gd name="connsiteX316" fmla="*/ 2943787 w 12192000"/>
              <a:gd name="connsiteY316" fmla="*/ 1071872 h 2038588"/>
              <a:gd name="connsiteX317" fmla="*/ 2939727 w 12192000"/>
              <a:gd name="connsiteY317" fmla="*/ 1039392 h 2038588"/>
              <a:gd name="connsiteX318" fmla="*/ 2939727 w 12192000"/>
              <a:gd name="connsiteY318" fmla="*/ 1002850 h 2038588"/>
              <a:gd name="connsiteX319" fmla="*/ 2955968 w 12192000"/>
              <a:gd name="connsiteY319" fmla="*/ 954129 h 2038588"/>
              <a:gd name="connsiteX320" fmla="*/ 3029051 w 12192000"/>
              <a:gd name="connsiteY320" fmla="*/ 950069 h 2038588"/>
              <a:gd name="connsiteX321" fmla="*/ 3134615 w 12192000"/>
              <a:gd name="connsiteY321" fmla="*/ 950069 h 2038588"/>
              <a:gd name="connsiteX322" fmla="*/ 3134615 w 12192000"/>
              <a:gd name="connsiteY322" fmla="*/ 1445403 h 2038588"/>
              <a:gd name="connsiteX323" fmla="*/ 3146794 w 12192000"/>
              <a:gd name="connsiteY323" fmla="*/ 1733672 h 2038588"/>
              <a:gd name="connsiteX324" fmla="*/ 3163034 w 12192000"/>
              <a:gd name="connsiteY324" fmla="*/ 1709311 h 2038588"/>
              <a:gd name="connsiteX325" fmla="*/ 3195516 w 12192000"/>
              <a:gd name="connsiteY325" fmla="*/ 1709311 h 2038588"/>
              <a:gd name="connsiteX326" fmla="*/ 3195516 w 12192000"/>
              <a:gd name="connsiteY326" fmla="*/ 1291119 h 2038588"/>
              <a:gd name="connsiteX327" fmla="*/ 3215816 w 12192000"/>
              <a:gd name="connsiteY327" fmla="*/ 1258638 h 2038588"/>
              <a:gd name="connsiteX328" fmla="*/ 3244237 w 12192000"/>
              <a:gd name="connsiteY328" fmla="*/ 1234276 h 2038588"/>
              <a:gd name="connsiteX329" fmla="*/ 3260477 w 12192000"/>
              <a:gd name="connsiteY329" fmla="*/ 1213976 h 2038588"/>
              <a:gd name="connsiteX330" fmla="*/ 3305139 w 12192000"/>
              <a:gd name="connsiteY330" fmla="*/ 1157135 h 2038588"/>
              <a:gd name="connsiteX331" fmla="*/ 3349800 w 12192000"/>
              <a:gd name="connsiteY331" fmla="*/ 1071872 h 2038588"/>
              <a:gd name="connsiteX332" fmla="*/ 3349800 w 12192000"/>
              <a:gd name="connsiteY332" fmla="*/ 958189 h 2038588"/>
              <a:gd name="connsiteX333" fmla="*/ 3366040 w 12192000"/>
              <a:gd name="connsiteY333" fmla="*/ 958189 h 2038588"/>
              <a:gd name="connsiteX334" fmla="*/ 3370101 w 12192000"/>
              <a:gd name="connsiteY334" fmla="*/ 1136835 h 2038588"/>
              <a:gd name="connsiteX335" fmla="*/ 3406642 w 12192000"/>
              <a:gd name="connsiteY335" fmla="*/ 1157135 h 2038588"/>
              <a:gd name="connsiteX336" fmla="*/ 3406642 w 12192000"/>
              <a:gd name="connsiteY336" fmla="*/ 1197736 h 2038588"/>
              <a:gd name="connsiteX337" fmla="*/ 3447243 w 12192000"/>
              <a:gd name="connsiteY337" fmla="*/ 1213976 h 2038588"/>
              <a:gd name="connsiteX338" fmla="*/ 3475665 w 12192000"/>
              <a:gd name="connsiteY338" fmla="*/ 1234276 h 2038588"/>
              <a:gd name="connsiteX339" fmla="*/ 3487843 w 12192000"/>
              <a:gd name="connsiteY339" fmla="*/ 1291119 h 2038588"/>
              <a:gd name="connsiteX340" fmla="*/ 3500024 w 12192000"/>
              <a:gd name="connsiteY340" fmla="*/ 1299239 h 2038588"/>
              <a:gd name="connsiteX341" fmla="*/ 3508145 w 12192000"/>
              <a:gd name="connsiteY341" fmla="*/ 1396682 h 2038588"/>
              <a:gd name="connsiteX342" fmla="*/ 3508145 w 12192000"/>
              <a:gd name="connsiteY342" fmla="*/ 1526605 h 2038588"/>
              <a:gd name="connsiteX343" fmla="*/ 3516265 w 12192000"/>
              <a:gd name="connsiteY343" fmla="*/ 1530665 h 2038588"/>
              <a:gd name="connsiteX344" fmla="*/ 3548746 w 12192000"/>
              <a:gd name="connsiteY344" fmla="*/ 1514425 h 2038588"/>
              <a:gd name="connsiteX345" fmla="*/ 3548746 w 12192000"/>
              <a:gd name="connsiteY345" fmla="*/ 1486005 h 2038588"/>
              <a:gd name="connsiteX346" fmla="*/ 3556867 w 12192000"/>
              <a:gd name="connsiteY346" fmla="*/ 1486005 h 2038588"/>
              <a:gd name="connsiteX347" fmla="*/ 3556867 w 12192000"/>
              <a:gd name="connsiteY347" fmla="*/ 1514425 h 2038588"/>
              <a:gd name="connsiteX348" fmla="*/ 3569046 w 12192000"/>
              <a:gd name="connsiteY348" fmla="*/ 1522545 h 2038588"/>
              <a:gd name="connsiteX349" fmla="*/ 3573106 w 12192000"/>
              <a:gd name="connsiteY349" fmla="*/ 1498185 h 2038588"/>
              <a:gd name="connsiteX350" fmla="*/ 3573106 w 12192000"/>
              <a:gd name="connsiteY350" fmla="*/ 1429162 h 2038588"/>
              <a:gd name="connsiteX351" fmla="*/ 3605587 w 12192000"/>
              <a:gd name="connsiteY351" fmla="*/ 1400742 h 2038588"/>
              <a:gd name="connsiteX352" fmla="*/ 3678671 w 12192000"/>
              <a:gd name="connsiteY352" fmla="*/ 1400742 h 2038588"/>
              <a:gd name="connsiteX353" fmla="*/ 3686790 w 12192000"/>
              <a:gd name="connsiteY353" fmla="*/ 1416982 h 2038588"/>
              <a:gd name="connsiteX354" fmla="*/ 3698971 w 12192000"/>
              <a:gd name="connsiteY354" fmla="*/ 1408862 h 2038588"/>
              <a:gd name="connsiteX355" fmla="*/ 3735512 w 12192000"/>
              <a:gd name="connsiteY355" fmla="*/ 1356081 h 2038588"/>
              <a:gd name="connsiteX356" fmla="*/ 3739572 w 12192000"/>
              <a:gd name="connsiteY356" fmla="*/ 1339839 h 2038588"/>
              <a:gd name="connsiteX357" fmla="*/ 3739572 w 12192000"/>
              <a:gd name="connsiteY357" fmla="*/ 1311419 h 2038588"/>
              <a:gd name="connsiteX358" fmla="*/ 3743632 w 12192000"/>
              <a:gd name="connsiteY358" fmla="*/ 1291119 h 2038588"/>
              <a:gd name="connsiteX359" fmla="*/ 3751752 w 12192000"/>
              <a:gd name="connsiteY359" fmla="*/ 1356081 h 2038588"/>
              <a:gd name="connsiteX360" fmla="*/ 3820773 w 12192000"/>
              <a:gd name="connsiteY360" fmla="*/ 1372321 h 2038588"/>
              <a:gd name="connsiteX361" fmla="*/ 3816715 w 12192000"/>
              <a:gd name="connsiteY361" fmla="*/ 1388562 h 2038588"/>
              <a:gd name="connsiteX362" fmla="*/ 3832955 w 12192000"/>
              <a:gd name="connsiteY362" fmla="*/ 1404802 h 2038588"/>
              <a:gd name="connsiteX363" fmla="*/ 3865437 w 12192000"/>
              <a:gd name="connsiteY363" fmla="*/ 1583448 h 2038588"/>
              <a:gd name="connsiteX364" fmla="*/ 3869495 w 12192000"/>
              <a:gd name="connsiteY364" fmla="*/ 1640289 h 2038588"/>
              <a:gd name="connsiteX365" fmla="*/ 3889796 w 12192000"/>
              <a:gd name="connsiteY365" fmla="*/ 1660589 h 2038588"/>
              <a:gd name="connsiteX366" fmla="*/ 3910096 w 12192000"/>
              <a:gd name="connsiteY366" fmla="*/ 1644349 h 2038588"/>
              <a:gd name="connsiteX367" fmla="*/ 3910096 w 12192000"/>
              <a:gd name="connsiteY367" fmla="*/ 1567206 h 2038588"/>
              <a:gd name="connsiteX368" fmla="*/ 3934458 w 12192000"/>
              <a:gd name="connsiteY368" fmla="*/ 1546906 h 2038588"/>
              <a:gd name="connsiteX369" fmla="*/ 4052201 w 12192000"/>
              <a:gd name="connsiteY369" fmla="*/ 1550966 h 2038588"/>
              <a:gd name="connsiteX370" fmla="*/ 4068442 w 12192000"/>
              <a:gd name="connsiteY370" fmla="*/ 1546906 h 2038588"/>
              <a:gd name="connsiteX371" fmla="*/ 4068442 w 12192000"/>
              <a:gd name="connsiteY371" fmla="*/ 1205856 h 2038588"/>
              <a:gd name="connsiteX372" fmla="*/ 4133403 w 12192000"/>
              <a:gd name="connsiteY372" fmla="*/ 1136835 h 2038588"/>
              <a:gd name="connsiteX373" fmla="*/ 4133403 w 12192000"/>
              <a:gd name="connsiteY373" fmla="*/ 1120593 h 2038588"/>
              <a:gd name="connsiteX374" fmla="*/ 4141524 w 12192000"/>
              <a:gd name="connsiteY374" fmla="*/ 1067812 h 2038588"/>
              <a:gd name="connsiteX375" fmla="*/ 4198365 w 12192000"/>
              <a:gd name="connsiteY375" fmla="*/ 1136835 h 2038588"/>
              <a:gd name="connsiteX376" fmla="*/ 4226788 w 12192000"/>
              <a:gd name="connsiteY376" fmla="*/ 1136835 h 2038588"/>
              <a:gd name="connsiteX377" fmla="*/ 4230846 w 12192000"/>
              <a:gd name="connsiteY377" fmla="*/ 1096233 h 2038588"/>
              <a:gd name="connsiteX378" fmla="*/ 4312049 w 12192000"/>
              <a:gd name="connsiteY378" fmla="*/ 1177435 h 2038588"/>
              <a:gd name="connsiteX379" fmla="*/ 4303928 w 12192000"/>
              <a:gd name="connsiteY379" fmla="*/ 1315479 h 2038588"/>
              <a:gd name="connsiteX380" fmla="*/ 4307990 w 12192000"/>
              <a:gd name="connsiteY380" fmla="*/ 1477884 h 2038588"/>
              <a:gd name="connsiteX381" fmla="*/ 4328290 w 12192000"/>
              <a:gd name="connsiteY381" fmla="*/ 1490065 h 2038588"/>
              <a:gd name="connsiteX382" fmla="*/ 4348589 w 12192000"/>
              <a:gd name="connsiteY382" fmla="*/ 1473824 h 2038588"/>
              <a:gd name="connsiteX383" fmla="*/ 4389191 w 12192000"/>
              <a:gd name="connsiteY383" fmla="*/ 1469764 h 2038588"/>
              <a:gd name="connsiteX384" fmla="*/ 4389191 w 12192000"/>
              <a:gd name="connsiteY384" fmla="*/ 1331719 h 2038588"/>
              <a:gd name="connsiteX385" fmla="*/ 4462274 w 12192000"/>
              <a:gd name="connsiteY385" fmla="*/ 1295179 h 2038588"/>
              <a:gd name="connsiteX386" fmla="*/ 4571896 w 12192000"/>
              <a:gd name="connsiteY386" fmla="*/ 1295179 h 2038588"/>
              <a:gd name="connsiteX387" fmla="*/ 4584077 w 12192000"/>
              <a:gd name="connsiteY387" fmla="*/ 1315479 h 2038588"/>
              <a:gd name="connsiteX388" fmla="*/ 4600318 w 12192000"/>
              <a:gd name="connsiteY388" fmla="*/ 1315479 h 2038588"/>
              <a:gd name="connsiteX389" fmla="*/ 4612498 w 12192000"/>
              <a:gd name="connsiteY389" fmla="*/ 1055632 h 2038588"/>
              <a:gd name="connsiteX390" fmla="*/ 4616558 w 12192000"/>
              <a:gd name="connsiteY390" fmla="*/ 1031271 h 2038588"/>
              <a:gd name="connsiteX391" fmla="*/ 4620618 w 12192000"/>
              <a:gd name="connsiteY391" fmla="*/ 998790 h 2038588"/>
              <a:gd name="connsiteX392" fmla="*/ 4714001 w 12192000"/>
              <a:gd name="connsiteY392" fmla="*/ 974429 h 2038588"/>
              <a:gd name="connsiteX393" fmla="*/ 4774902 w 12192000"/>
              <a:gd name="connsiteY393" fmla="*/ 1010970 h 2038588"/>
              <a:gd name="connsiteX394" fmla="*/ 4774902 w 12192000"/>
              <a:gd name="connsiteY394" fmla="*/ 1242398 h 2038588"/>
              <a:gd name="connsiteX395" fmla="*/ 4791143 w 12192000"/>
              <a:gd name="connsiteY395" fmla="*/ 1274878 h 2038588"/>
              <a:gd name="connsiteX396" fmla="*/ 4791143 w 12192000"/>
              <a:gd name="connsiteY396" fmla="*/ 1498185 h 2038588"/>
              <a:gd name="connsiteX397" fmla="*/ 4839865 w 12192000"/>
              <a:gd name="connsiteY397" fmla="*/ 1660589 h 2038588"/>
              <a:gd name="connsiteX398" fmla="*/ 4852046 w 12192000"/>
              <a:gd name="connsiteY398" fmla="*/ 1660589 h 2038588"/>
              <a:gd name="connsiteX399" fmla="*/ 4856107 w 12192000"/>
              <a:gd name="connsiteY399" fmla="*/ 1624048 h 2038588"/>
              <a:gd name="connsiteX400" fmla="*/ 4933247 w 12192000"/>
              <a:gd name="connsiteY400" fmla="*/ 1506305 h 2038588"/>
              <a:gd name="connsiteX401" fmla="*/ 4986028 w 12192000"/>
              <a:gd name="connsiteY401" fmla="*/ 1510365 h 2038588"/>
              <a:gd name="connsiteX402" fmla="*/ 4998209 w 12192000"/>
              <a:gd name="connsiteY402" fmla="*/ 1705251 h 2038588"/>
              <a:gd name="connsiteX403" fmla="*/ 5018510 w 12192000"/>
              <a:gd name="connsiteY403" fmla="*/ 1713371 h 2038588"/>
              <a:gd name="connsiteX404" fmla="*/ 5079412 w 12192000"/>
              <a:gd name="connsiteY404" fmla="*/ 1693071 h 2038588"/>
              <a:gd name="connsiteX405" fmla="*/ 5087532 w 12192000"/>
              <a:gd name="connsiteY405" fmla="*/ 1664649 h 2038588"/>
              <a:gd name="connsiteX406" fmla="*/ 5087532 w 12192000"/>
              <a:gd name="connsiteY406" fmla="*/ 1339839 h 2038588"/>
              <a:gd name="connsiteX407" fmla="*/ 5392041 w 12192000"/>
              <a:gd name="connsiteY407" fmla="*/ 1246458 h 2038588"/>
              <a:gd name="connsiteX408" fmla="*/ 5505725 w 12192000"/>
              <a:gd name="connsiteY408" fmla="*/ 1287059 h 2038588"/>
              <a:gd name="connsiteX409" fmla="*/ 5505725 w 12192000"/>
              <a:gd name="connsiteY409" fmla="*/ 1644349 h 2038588"/>
              <a:gd name="connsiteX410" fmla="*/ 5517906 w 12192000"/>
              <a:gd name="connsiteY410" fmla="*/ 1656529 h 2038588"/>
              <a:gd name="connsiteX411" fmla="*/ 5603169 w 12192000"/>
              <a:gd name="connsiteY411" fmla="*/ 1636229 h 2038588"/>
              <a:gd name="connsiteX412" fmla="*/ 5619409 w 12192000"/>
              <a:gd name="connsiteY412" fmla="*/ 1611868 h 2038588"/>
              <a:gd name="connsiteX413" fmla="*/ 5619409 w 12192000"/>
              <a:gd name="connsiteY413" fmla="*/ 1632169 h 2038588"/>
              <a:gd name="connsiteX414" fmla="*/ 5627528 w 12192000"/>
              <a:gd name="connsiteY414" fmla="*/ 1640289 h 2038588"/>
              <a:gd name="connsiteX415" fmla="*/ 5668130 w 12192000"/>
              <a:gd name="connsiteY415" fmla="*/ 1579388 h 2038588"/>
              <a:gd name="connsiteX416" fmla="*/ 5668130 w 12192000"/>
              <a:gd name="connsiteY416" fmla="*/ 1437283 h 2038588"/>
              <a:gd name="connsiteX417" fmla="*/ 5704672 w 12192000"/>
              <a:gd name="connsiteY417" fmla="*/ 1388562 h 2038588"/>
              <a:gd name="connsiteX418" fmla="*/ 5899557 w 12192000"/>
              <a:gd name="connsiteY418" fmla="*/ 1388562 h 2038588"/>
              <a:gd name="connsiteX419" fmla="*/ 5948277 w 12192000"/>
              <a:gd name="connsiteY419" fmla="*/ 1441343 h 2038588"/>
              <a:gd name="connsiteX420" fmla="*/ 5948277 w 12192000"/>
              <a:gd name="connsiteY420" fmla="*/ 1530665 h 2038588"/>
              <a:gd name="connsiteX421" fmla="*/ 5997000 w 12192000"/>
              <a:gd name="connsiteY421" fmla="*/ 1542846 h 2038588"/>
              <a:gd name="connsiteX422" fmla="*/ 6025420 w 12192000"/>
              <a:gd name="connsiteY422" fmla="*/ 1502245 h 2038588"/>
              <a:gd name="connsiteX423" fmla="*/ 6163464 w 12192000"/>
              <a:gd name="connsiteY423" fmla="*/ 1502245 h 2038588"/>
              <a:gd name="connsiteX424" fmla="*/ 6183765 w 12192000"/>
              <a:gd name="connsiteY424" fmla="*/ 1534726 h 2038588"/>
              <a:gd name="connsiteX425" fmla="*/ 6187826 w 12192000"/>
              <a:gd name="connsiteY425" fmla="*/ 1563146 h 2038588"/>
              <a:gd name="connsiteX426" fmla="*/ 6204066 w 12192000"/>
              <a:gd name="connsiteY426" fmla="*/ 1571266 h 2038588"/>
              <a:gd name="connsiteX427" fmla="*/ 6228427 w 12192000"/>
              <a:gd name="connsiteY427" fmla="*/ 1486005 h 2038588"/>
              <a:gd name="connsiteX428" fmla="*/ 6236546 w 12192000"/>
              <a:gd name="connsiteY428" fmla="*/ 1404802 h 2038588"/>
              <a:gd name="connsiteX429" fmla="*/ 6248727 w 12192000"/>
              <a:gd name="connsiteY429" fmla="*/ 1335779 h 2038588"/>
              <a:gd name="connsiteX430" fmla="*/ 6273087 w 12192000"/>
              <a:gd name="connsiteY430" fmla="*/ 1254578 h 2038588"/>
              <a:gd name="connsiteX431" fmla="*/ 6366471 w 12192000"/>
              <a:gd name="connsiteY431" fmla="*/ 1161195 h 2038588"/>
              <a:gd name="connsiteX432" fmla="*/ 6415192 w 12192000"/>
              <a:gd name="connsiteY432" fmla="*/ 1104353 h 2038588"/>
              <a:gd name="connsiteX433" fmla="*/ 6439552 w 12192000"/>
              <a:gd name="connsiteY433" fmla="*/ 1157135 h 2038588"/>
              <a:gd name="connsiteX434" fmla="*/ 6467973 w 12192000"/>
              <a:gd name="connsiteY434" fmla="*/ 1364201 h 2038588"/>
              <a:gd name="connsiteX435" fmla="*/ 6476094 w 12192000"/>
              <a:gd name="connsiteY435" fmla="*/ 1693071 h 2038588"/>
              <a:gd name="connsiteX436" fmla="*/ 6488273 w 12192000"/>
              <a:gd name="connsiteY436" fmla="*/ 1697131 h 2038588"/>
              <a:gd name="connsiteX437" fmla="*/ 6589776 w 12192000"/>
              <a:gd name="connsiteY437" fmla="*/ 1676829 h 2038588"/>
              <a:gd name="connsiteX438" fmla="*/ 6593836 w 12192000"/>
              <a:gd name="connsiteY438" fmla="*/ 1624048 h 2038588"/>
              <a:gd name="connsiteX439" fmla="*/ 6654739 w 12192000"/>
              <a:gd name="connsiteY439" fmla="*/ 1567206 h 2038588"/>
              <a:gd name="connsiteX440" fmla="*/ 6719701 w 12192000"/>
              <a:gd name="connsiteY440" fmla="*/ 1514425 h 2038588"/>
              <a:gd name="connsiteX441" fmla="*/ 6723761 w 12192000"/>
              <a:gd name="connsiteY441" fmla="*/ 1490065 h 2038588"/>
              <a:gd name="connsiteX442" fmla="*/ 6723761 w 12192000"/>
              <a:gd name="connsiteY442" fmla="*/ 1563146 h 2038588"/>
              <a:gd name="connsiteX443" fmla="*/ 6780602 w 12192000"/>
              <a:gd name="connsiteY443" fmla="*/ 1563146 h 2038588"/>
              <a:gd name="connsiteX444" fmla="*/ 6788722 w 12192000"/>
              <a:gd name="connsiteY444" fmla="*/ 1587508 h 2038588"/>
              <a:gd name="connsiteX445" fmla="*/ 6829324 w 12192000"/>
              <a:gd name="connsiteY445" fmla="*/ 1587508 h 2038588"/>
              <a:gd name="connsiteX446" fmla="*/ 6829324 w 12192000"/>
              <a:gd name="connsiteY446" fmla="*/ 1352020 h 2038588"/>
              <a:gd name="connsiteX447" fmla="*/ 6882105 w 12192000"/>
              <a:gd name="connsiteY447" fmla="*/ 1299239 h 2038588"/>
              <a:gd name="connsiteX448" fmla="*/ 6930828 w 12192000"/>
              <a:gd name="connsiteY448" fmla="*/ 1258638 h 2038588"/>
              <a:gd name="connsiteX449" fmla="*/ 7056691 w 12192000"/>
              <a:gd name="connsiteY449" fmla="*/ 1295179 h 2038588"/>
              <a:gd name="connsiteX450" fmla="*/ 7064811 w 12192000"/>
              <a:gd name="connsiteY450" fmla="*/ 1323599 h 2038588"/>
              <a:gd name="connsiteX451" fmla="*/ 7068871 w 12192000"/>
              <a:gd name="connsiteY451" fmla="*/ 1579388 h 2038588"/>
              <a:gd name="connsiteX452" fmla="*/ 7081052 w 12192000"/>
              <a:gd name="connsiteY452" fmla="*/ 1648409 h 2038588"/>
              <a:gd name="connsiteX453" fmla="*/ 7072931 w 12192000"/>
              <a:gd name="connsiteY453" fmla="*/ 1713371 h 2038588"/>
              <a:gd name="connsiteX454" fmla="*/ 7105412 w 12192000"/>
              <a:gd name="connsiteY454" fmla="*/ 1766152 h 2038588"/>
              <a:gd name="connsiteX455" fmla="*/ 7146014 w 12192000"/>
              <a:gd name="connsiteY455" fmla="*/ 1758032 h 2038588"/>
              <a:gd name="connsiteX456" fmla="*/ 7336839 w 12192000"/>
              <a:gd name="connsiteY456" fmla="*/ 1762092 h 2038588"/>
              <a:gd name="connsiteX457" fmla="*/ 7393681 w 12192000"/>
              <a:gd name="connsiteY457" fmla="*/ 1749912 h 2038588"/>
              <a:gd name="connsiteX458" fmla="*/ 7434282 w 12192000"/>
              <a:gd name="connsiteY458" fmla="*/ 1749912 h 2038588"/>
              <a:gd name="connsiteX459" fmla="*/ 7450522 w 12192000"/>
              <a:gd name="connsiteY459" fmla="*/ 1733672 h 2038588"/>
              <a:gd name="connsiteX460" fmla="*/ 7552025 w 12192000"/>
              <a:gd name="connsiteY460" fmla="*/ 1733672 h 2038588"/>
              <a:gd name="connsiteX461" fmla="*/ 7588567 w 12192000"/>
              <a:gd name="connsiteY461" fmla="*/ 1636229 h 2038588"/>
              <a:gd name="connsiteX462" fmla="*/ 7604807 w 12192000"/>
              <a:gd name="connsiteY462" fmla="*/ 1599688 h 2038588"/>
              <a:gd name="connsiteX463" fmla="*/ 7608867 w 12192000"/>
              <a:gd name="connsiteY463" fmla="*/ 1571266 h 2038588"/>
              <a:gd name="connsiteX464" fmla="*/ 7547965 w 12192000"/>
              <a:gd name="connsiteY464" fmla="*/ 1449463 h 2038588"/>
              <a:gd name="connsiteX465" fmla="*/ 7608867 w 12192000"/>
              <a:gd name="connsiteY465" fmla="*/ 1356081 h 2038588"/>
              <a:gd name="connsiteX466" fmla="*/ 7616988 w 12192000"/>
              <a:gd name="connsiteY466" fmla="*/ 803905 h 2038588"/>
              <a:gd name="connsiteX467" fmla="*/ 7588567 w 12192000"/>
              <a:gd name="connsiteY467" fmla="*/ 775483 h 2038588"/>
              <a:gd name="connsiteX468" fmla="*/ 7564205 w 12192000"/>
              <a:gd name="connsiteY468" fmla="*/ 714582 h 2038588"/>
              <a:gd name="connsiteX469" fmla="*/ 7669769 w 12192000"/>
              <a:gd name="connsiteY469" fmla="*/ 584658 h 2038588"/>
              <a:gd name="connsiteX470" fmla="*/ 7657588 w 12192000"/>
              <a:gd name="connsiteY470" fmla="*/ 568417 h 2038588"/>
              <a:gd name="connsiteX471" fmla="*/ 7673829 w 12192000"/>
              <a:gd name="connsiteY471" fmla="*/ 552176 h 2038588"/>
              <a:gd name="connsiteX472" fmla="*/ 7673829 w 12192000"/>
              <a:gd name="connsiteY472" fmla="*/ 470974 h 2038588"/>
              <a:gd name="connsiteX473" fmla="*/ 7657588 w 12192000"/>
              <a:gd name="connsiteY473" fmla="*/ 442553 h 2038588"/>
              <a:gd name="connsiteX474" fmla="*/ 7661648 w 12192000"/>
              <a:gd name="connsiteY474" fmla="*/ 406013 h 2038588"/>
              <a:gd name="connsiteX475" fmla="*/ 7681949 w 12192000"/>
              <a:gd name="connsiteY475" fmla="*/ 365411 h 2038588"/>
              <a:gd name="connsiteX476" fmla="*/ 7686009 w 12192000"/>
              <a:gd name="connsiteY476" fmla="*/ 328870 h 2038588"/>
              <a:gd name="connsiteX477" fmla="*/ 7673829 w 12192000"/>
              <a:gd name="connsiteY477" fmla="*/ 300449 h 2038588"/>
              <a:gd name="connsiteX478" fmla="*/ 7694129 w 12192000"/>
              <a:gd name="connsiteY478" fmla="*/ 292329 h 2038588"/>
              <a:gd name="connsiteX479" fmla="*/ 7694129 w 12192000"/>
              <a:gd name="connsiteY479" fmla="*/ 198946 h 2038588"/>
              <a:gd name="connsiteX480" fmla="*/ 7686009 w 12192000"/>
              <a:gd name="connsiteY480" fmla="*/ 194886 h 2038588"/>
              <a:gd name="connsiteX481" fmla="*/ 7694129 w 12192000"/>
              <a:gd name="connsiteY481" fmla="*/ 174586 h 2038588"/>
              <a:gd name="connsiteX482" fmla="*/ 7694129 w 12192000"/>
              <a:gd name="connsiteY482" fmla="*/ 154286 h 2038588"/>
              <a:gd name="connsiteX483" fmla="*/ 7698189 w 12192000"/>
              <a:gd name="connsiteY483" fmla="*/ 129924 h 2038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Lst>
            <a:rect l="l" t="t" r="r" b="b"/>
            <a:pathLst>
              <a:path w="12192000" h="2038588">
                <a:moveTo>
                  <a:pt x="7491123" y="1746359"/>
                </a:moveTo>
                <a:cubicBezTo>
                  <a:pt x="7474882" y="1746867"/>
                  <a:pt x="7458642" y="1749912"/>
                  <a:pt x="7442402" y="1749912"/>
                </a:cubicBezTo>
                <a:cubicBezTo>
                  <a:pt x="7458642" y="1753972"/>
                  <a:pt x="7474882" y="1753972"/>
                  <a:pt x="7487063" y="1758032"/>
                </a:cubicBezTo>
                <a:lnTo>
                  <a:pt x="7539845" y="1758032"/>
                </a:lnTo>
                <a:cubicBezTo>
                  <a:pt x="7523603" y="1747882"/>
                  <a:pt x="7507363" y="1745852"/>
                  <a:pt x="7491123" y="1746359"/>
                </a:cubicBezTo>
                <a:close/>
                <a:moveTo>
                  <a:pt x="7828114" y="1664649"/>
                </a:moveTo>
                <a:cubicBezTo>
                  <a:pt x="7799693" y="1697131"/>
                  <a:pt x="7775332" y="1729612"/>
                  <a:pt x="7755031" y="1758032"/>
                </a:cubicBezTo>
                <a:cubicBezTo>
                  <a:pt x="7779392" y="1758032"/>
                  <a:pt x="7819994" y="1762092"/>
                  <a:pt x="7832174" y="1762092"/>
                </a:cubicBezTo>
                <a:cubicBezTo>
                  <a:pt x="7840294" y="1762092"/>
                  <a:pt x="7844354" y="1753972"/>
                  <a:pt x="7848414" y="1745852"/>
                </a:cubicBezTo>
                <a:cubicBezTo>
                  <a:pt x="7864655" y="1745852"/>
                  <a:pt x="7880895" y="1745852"/>
                  <a:pt x="7897135" y="1749912"/>
                </a:cubicBezTo>
                <a:cubicBezTo>
                  <a:pt x="7868715" y="1721491"/>
                  <a:pt x="7844354" y="1672769"/>
                  <a:pt x="7828114" y="1664649"/>
                </a:cubicBezTo>
                <a:close/>
                <a:moveTo>
                  <a:pt x="7661648" y="1664649"/>
                </a:moveTo>
                <a:lnTo>
                  <a:pt x="7657588" y="1672769"/>
                </a:lnTo>
                <a:cubicBezTo>
                  <a:pt x="7657588" y="1680889"/>
                  <a:pt x="7673829" y="1725551"/>
                  <a:pt x="7686009" y="1745852"/>
                </a:cubicBezTo>
                <a:lnTo>
                  <a:pt x="7686009" y="1668709"/>
                </a:lnTo>
                <a:cubicBezTo>
                  <a:pt x="7677889" y="1664649"/>
                  <a:pt x="7669769" y="1664649"/>
                  <a:pt x="7661648" y="1664649"/>
                </a:cubicBezTo>
                <a:close/>
                <a:moveTo>
                  <a:pt x="7673829" y="1563146"/>
                </a:moveTo>
                <a:cubicBezTo>
                  <a:pt x="7649468" y="1575328"/>
                  <a:pt x="7665708" y="1611868"/>
                  <a:pt x="7657588" y="1628108"/>
                </a:cubicBezTo>
                <a:lnTo>
                  <a:pt x="7665708" y="1636229"/>
                </a:lnTo>
                <a:lnTo>
                  <a:pt x="7681949" y="1636229"/>
                </a:lnTo>
                <a:lnTo>
                  <a:pt x="7686009" y="1567206"/>
                </a:lnTo>
                <a:cubicBezTo>
                  <a:pt x="7681949" y="1567206"/>
                  <a:pt x="7677889" y="1563146"/>
                  <a:pt x="7673829" y="1563146"/>
                </a:cubicBezTo>
                <a:close/>
                <a:moveTo>
                  <a:pt x="7755031" y="1555026"/>
                </a:moveTo>
                <a:lnTo>
                  <a:pt x="7750971" y="1705251"/>
                </a:lnTo>
                <a:cubicBezTo>
                  <a:pt x="7771272" y="1684951"/>
                  <a:pt x="7811874" y="1644349"/>
                  <a:pt x="7811874" y="1636229"/>
                </a:cubicBezTo>
                <a:cubicBezTo>
                  <a:pt x="7811874" y="1624048"/>
                  <a:pt x="7771272" y="1579388"/>
                  <a:pt x="7755031" y="1555026"/>
                </a:cubicBezTo>
                <a:close/>
                <a:moveTo>
                  <a:pt x="7665708" y="1270818"/>
                </a:moveTo>
                <a:lnTo>
                  <a:pt x="7665708" y="1315479"/>
                </a:lnTo>
                <a:lnTo>
                  <a:pt x="7686009" y="1315479"/>
                </a:lnTo>
                <a:cubicBezTo>
                  <a:pt x="7690069" y="1307359"/>
                  <a:pt x="7690069" y="1307359"/>
                  <a:pt x="7690069" y="1295179"/>
                </a:cubicBezTo>
                <a:cubicBezTo>
                  <a:pt x="7690069" y="1282998"/>
                  <a:pt x="7686009" y="1278938"/>
                  <a:pt x="7665708" y="1270818"/>
                </a:cubicBezTo>
                <a:close/>
                <a:moveTo>
                  <a:pt x="10978768" y="1173375"/>
                </a:moveTo>
                <a:lnTo>
                  <a:pt x="10982829" y="1193676"/>
                </a:lnTo>
                <a:cubicBezTo>
                  <a:pt x="10986888" y="1193676"/>
                  <a:pt x="10986888" y="1189616"/>
                  <a:pt x="10990949" y="1185555"/>
                </a:cubicBezTo>
                <a:cubicBezTo>
                  <a:pt x="10986888" y="1181495"/>
                  <a:pt x="10986888" y="1177435"/>
                  <a:pt x="10978768" y="1173375"/>
                </a:cubicBezTo>
                <a:close/>
                <a:moveTo>
                  <a:pt x="7665708" y="1169315"/>
                </a:moveTo>
                <a:lnTo>
                  <a:pt x="7665708" y="1234276"/>
                </a:lnTo>
                <a:cubicBezTo>
                  <a:pt x="7694129" y="1226156"/>
                  <a:pt x="7690069" y="1209916"/>
                  <a:pt x="7690069" y="1201796"/>
                </a:cubicBezTo>
                <a:cubicBezTo>
                  <a:pt x="7690069" y="1177435"/>
                  <a:pt x="7694129" y="1177435"/>
                  <a:pt x="7665708" y="1169315"/>
                </a:cubicBezTo>
                <a:close/>
                <a:moveTo>
                  <a:pt x="10995008" y="1132774"/>
                </a:moveTo>
                <a:cubicBezTo>
                  <a:pt x="10990949" y="1153075"/>
                  <a:pt x="10995008" y="1173375"/>
                  <a:pt x="10995008" y="1193676"/>
                </a:cubicBezTo>
                <a:cubicBezTo>
                  <a:pt x="10995008" y="1197736"/>
                  <a:pt x="10986888" y="1205856"/>
                  <a:pt x="10982829" y="1209916"/>
                </a:cubicBezTo>
                <a:cubicBezTo>
                  <a:pt x="10978768" y="1205856"/>
                  <a:pt x="10970646" y="1193676"/>
                  <a:pt x="10970646" y="1181495"/>
                </a:cubicBezTo>
                <a:cubicBezTo>
                  <a:pt x="10970646" y="1173375"/>
                  <a:pt x="10978768" y="1169315"/>
                  <a:pt x="10978768" y="1157135"/>
                </a:cubicBezTo>
                <a:lnTo>
                  <a:pt x="10970646" y="1149015"/>
                </a:lnTo>
                <a:lnTo>
                  <a:pt x="10970646" y="1136835"/>
                </a:lnTo>
                <a:cubicBezTo>
                  <a:pt x="10974708" y="1136835"/>
                  <a:pt x="10978768" y="1144955"/>
                  <a:pt x="10982829" y="1149015"/>
                </a:cubicBezTo>
                <a:cubicBezTo>
                  <a:pt x="10986888" y="1149015"/>
                  <a:pt x="10990949" y="1140895"/>
                  <a:pt x="10995008" y="1132774"/>
                </a:cubicBezTo>
                <a:close/>
                <a:moveTo>
                  <a:pt x="7665708" y="1079992"/>
                </a:moveTo>
                <a:lnTo>
                  <a:pt x="7665708" y="1136835"/>
                </a:lnTo>
                <a:cubicBezTo>
                  <a:pt x="7681949" y="1116533"/>
                  <a:pt x="7690069" y="1124653"/>
                  <a:pt x="7690069" y="1104353"/>
                </a:cubicBezTo>
                <a:cubicBezTo>
                  <a:pt x="7690069" y="1092172"/>
                  <a:pt x="7694129" y="1088112"/>
                  <a:pt x="7665708" y="1079992"/>
                </a:cubicBezTo>
                <a:close/>
                <a:moveTo>
                  <a:pt x="7665708" y="986609"/>
                </a:moveTo>
                <a:lnTo>
                  <a:pt x="7665708" y="1043452"/>
                </a:lnTo>
                <a:cubicBezTo>
                  <a:pt x="7686009" y="1039392"/>
                  <a:pt x="7690069" y="1031271"/>
                  <a:pt x="7690069" y="1015030"/>
                </a:cubicBezTo>
                <a:cubicBezTo>
                  <a:pt x="7690069" y="1006910"/>
                  <a:pt x="7694129" y="990669"/>
                  <a:pt x="7665708" y="986609"/>
                </a:cubicBezTo>
                <a:close/>
                <a:moveTo>
                  <a:pt x="7669769" y="905407"/>
                </a:moveTo>
                <a:lnTo>
                  <a:pt x="7665708" y="954129"/>
                </a:lnTo>
                <a:cubicBezTo>
                  <a:pt x="7694129" y="946009"/>
                  <a:pt x="7690069" y="937888"/>
                  <a:pt x="7690069" y="929768"/>
                </a:cubicBezTo>
                <a:cubicBezTo>
                  <a:pt x="7690069" y="913528"/>
                  <a:pt x="7686009" y="905407"/>
                  <a:pt x="7669769" y="905407"/>
                </a:cubicBezTo>
                <a:close/>
                <a:moveTo>
                  <a:pt x="7669769" y="820145"/>
                </a:moveTo>
                <a:lnTo>
                  <a:pt x="7669769" y="872926"/>
                </a:lnTo>
                <a:cubicBezTo>
                  <a:pt x="7690069" y="848566"/>
                  <a:pt x="7694129" y="856686"/>
                  <a:pt x="7694129" y="840445"/>
                </a:cubicBezTo>
                <a:cubicBezTo>
                  <a:pt x="7694129" y="828265"/>
                  <a:pt x="7694129" y="824205"/>
                  <a:pt x="7690069" y="820145"/>
                </a:cubicBezTo>
                <a:close/>
                <a:moveTo>
                  <a:pt x="7702249" y="0"/>
                </a:moveTo>
                <a:cubicBezTo>
                  <a:pt x="7702249" y="0"/>
                  <a:pt x="7706309" y="4060"/>
                  <a:pt x="7710369" y="4060"/>
                </a:cubicBezTo>
                <a:cubicBezTo>
                  <a:pt x="7710369" y="133984"/>
                  <a:pt x="7706309" y="150224"/>
                  <a:pt x="7706309" y="158346"/>
                </a:cubicBezTo>
                <a:lnTo>
                  <a:pt x="7706309" y="182706"/>
                </a:lnTo>
                <a:cubicBezTo>
                  <a:pt x="7710369" y="186766"/>
                  <a:pt x="7718489" y="186766"/>
                  <a:pt x="7718489" y="194886"/>
                </a:cubicBezTo>
                <a:cubicBezTo>
                  <a:pt x="7718489" y="207066"/>
                  <a:pt x="7710369" y="194886"/>
                  <a:pt x="7710369" y="203006"/>
                </a:cubicBezTo>
                <a:lnTo>
                  <a:pt x="7710369" y="292329"/>
                </a:lnTo>
                <a:cubicBezTo>
                  <a:pt x="7714429" y="296389"/>
                  <a:pt x="7722550" y="300449"/>
                  <a:pt x="7726610" y="304510"/>
                </a:cubicBezTo>
                <a:cubicBezTo>
                  <a:pt x="7710369" y="328870"/>
                  <a:pt x="7714429" y="361351"/>
                  <a:pt x="7714429" y="389772"/>
                </a:cubicBezTo>
                <a:lnTo>
                  <a:pt x="7734731" y="410073"/>
                </a:lnTo>
                <a:cubicBezTo>
                  <a:pt x="7734731" y="418193"/>
                  <a:pt x="7742851" y="430373"/>
                  <a:pt x="7742851" y="442553"/>
                </a:cubicBezTo>
                <a:cubicBezTo>
                  <a:pt x="7742851" y="450673"/>
                  <a:pt x="7734731" y="462854"/>
                  <a:pt x="7726610" y="466914"/>
                </a:cubicBezTo>
                <a:lnTo>
                  <a:pt x="7726610" y="552176"/>
                </a:lnTo>
                <a:cubicBezTo>
                  <a:pt x="7730670" y="560297"/>
                  <a:pt x="7734731" y="564357"/>
                  <a:pt x="7738791" y="568417"/>
                </a:cubicBezTo>
                <a:cubicBezTo>
                  <a:pt x="7730670" y="576537"/>
                  <a:pt x="7726610" y="580598"/>
                  <a:pt x="7726610" y="588718"/>
                </a:cubicBezTo>
                <a:cubicBezTo>
                  <a:pt x="7726610" y="633379"/>
                  <a:pt x="7824054" y="633379"/>
                  <a:pt x="7824054" y="714582"/>
                </a:cubicBezTo>
                <a:cubicBezTo>
                  <a:pt x="7824054" y="726762"/>
                  <a:pt x="7824054" y="730822"/>
                  <a:pt x="7819994" y="734882"/>
                </a:cubicBezTo>
                <a:cubicBezTo>
                  <a:pt x="7815934" y="759243"/>
                  <a:pt x="7779392" y="795783"/>
                  <a:pt x="7755031" y="807965"/>
                </a:cubicBezTo>
                <a:cubicBezTo>
                  <a:pt x="7755031" y="820145"/>
                  <a:pt x="7750971" y="840445"/>
                  <a:pt x="7750971" y="852626"/>
                </a:cubicBezTo>
                <a:lnTo>
                  <a:pt x="7750971" y="1343900"/>
                </a:lnTo>
                <a:cubicBezTo>
                  <a:pt x="7811874" y="1372321"/>
                  <a:pt x="7836234" y="1412922"/>
                  <a:pt x="7836234" y="1449463"/>
                </a:cubicBezTo>
                <a:cubicBezTo>
                  <a:pt x="7836234" y="1498185"/>
                  <a:pt x="7791573" y="1526605"/>
                  <a:pt x="7791573" y="1534726"/>
                </a:cubicBezTo>
                <a:cubicBezTo>
                  <a:pt x="7791573" y="1546906"/>
                  <a:pt x="7897135" y="1684951"/>
                  <a:pt x="7949917" y="1758032"/>
                </a:cubicBezTo>
                <a:lnTo>
                  <a:pt x="7990518" y="1758032"/>
                </a:lnTo>
                <a:cubicBezTo>
                  <a:pt x="7998638" y="1733672"/>
                  <a:pt x="8006760" y="1705251"/>
                  <a:pt x="8010820" y="1676829"/>
                </a:cubicBezTo>
                <a:lnTo>
                  <a:pt x="8128562" y="1676829"/>
                </a:lnTo>
                <a:cubicBezTo>
                  <a:pt x="8132622" y="1684951"/>
                  <a:pt x="8136682" y="1693071"/>
                  <a:pt x="8144802" y="1701191"/>
                </a:cubicBezTo>
                <a:lnTo>
                  <a:pt x="8388410" y="1701191"/>
                </a:lnTo>
                <a:lnTo>
                  <a:pt x="8388410" y="1575328"/>
                </a:lnTo>
                <a:cubicBezTo>
                  <a:pt x="8254427" y="1538786"/>
                  <a:pt x="8120442" y="1502245"/>
                  <a:pt x="7986458" y="1421042"/>
                </a:cubicBezTo>
                <a:cubicBezTo>
                  <a:pt x="7990518" y="1416982"/>
                  <a:pt x="7998638" y="1412922"/>
                  <a:pt x="8002700" y="1412922"/>
                </a:cubicBezTo>
                <a:lnTo>
                  <a:pt x="8230066" y="1416982"/>
                </a:lnTo>
                <a:cubicBezTo>
                  <a:pt x="8250367" y="1421042"/>
                  <a:pt x="8274727" y="1425102"/>
                  <a:pt x="8295028" y="1425102"/>
                </a:cubicBezTo>
                <a:lnTo>
                  <a:pt x="8981188" y="1429162"/>
                </a:lnTo>
                <a:cubicBezTo>
                  <a:pt x="8985248" y="1429162"/>
                  <a:pt x="8985248" y="1421042"/>
                  <a:pt x="8997428" y="1421042"/>
                </a:cubicBezTo>
                <a:lnTo>
                  <a:pt x="9241036" y="1421042"/>
                </a:lnTo>
                <a:lnTo>
                  <a:pt x="9241036" y="1433222"/>
                </a:lnTo>
                <a:cubicBezTo>
                  <a:pt x="9212614" y="1449463"/>
                  <a:pt x="9180134" y="1465704"/>
                  <a:pt x="9151713" y="1477884"/>
                </a:cubicBezTo>
                <a:cubicBezTo>
                  <a:pt x="9058330" y="1522545"/>
                  <a:pt x="8944647" y="1563146"/>
                  <a:pt x="8855324" y="1575328"/>
                </a:cubicBezTo>
                <a:cubicBezTo>
                  <a:pt x="8847204" y="1583448"/>
                  <a:pt x="8847204" y="1595628"/>
                  <a:pt x="8847204" y="1607808"/>
                </a:cubicBezTo>
                <a:cubicBezTo>
                  <a:pt x="8847204" y="1615928"/>
                  <a:pt x="8847204" y="1628108"/>
                  <a:pt x="8855324" y="1640289"/>
                </a:cubicBezTo>
                <a:lnTo>
                  <a:pt x="9184194" y="1640289"/>
                </a:lnTo>
                <a:lnTo>
                  <a:pt x="9184194" y="1684951"/>
                </a:lnTo>
                <a:lnTo>
                  <a:pt x="9265397" y="1684951"/>
                </a:lnTo>
                <a:cubicBezTo>
                  <a:pt x="9273517" y="1668709"/>
                  <a:pt x="9236976" y="1611868"/>
                  <a:pt x="9297878" y="1624048"/>
                </a:cubicBezTo>
                <a:lnTo>
                  <a:pt x="9297878" y="1246458"/>
                </a:lnTo>
                <a:cubicBezTo>
                  <a:pt x="9326299" y="1230216"/>
                  <a:pt x="9318179" y="1226156"/>
                  <a:pt x="9318179" y="1218036"/>
                </a:cubicBezTo>
                <a:lnTo>
                  <a:pt x="9318179" y="1144955"/>
                </a:lnTo>
                <a:cubicBezTo>
                  <a:pt x="9326299" y="1136835"/>
                  <a:pt x="9322239" y="1124653"/>
                  <a:pt x="9326299" y="1108413"/>
                </a:cubicBezTo>
                <a:lnTo>
                  <a:pt x="9358779" y="1108413"/>
                </a:lnTo>
                <a:cubicBezTo>
                  <a:pt x="9362840" y="1116533"/>
                  <a:pt x="9358779" y="1128713"/>
                  <a:pt x="9362840" y="1140895"/>
                </a:cubicBezTo>
                <a:lnTo>
                  <a:pt x="9496823" y="1140895"/>
                </a:lnTo>
                <a:cubicBezTo>
                  <a:pt x="9504945" y="1132774"/>
                  <a:pt x="9504945" y="1124653"/>
                  <a:pt x="9504945" y="1112473"/>
                </a:cubicBezTo>
                <a:cubicBezTo>
                  <a:pt x="9513065" y="1112473"/>
                  <a:pt x="9517125" y="1108413"/>
                  <a:pt x="9529305" y="1108413"/>
                </a:cubicBezTo>
                <a:cubicBezTo>
                  <a:pt x="9537425" y="1108413"/>
                  <a:pt x="9537425" y="1112473"/>
                  <a:pt x="9537425" y="1112473"/>
                </a:cubicBezTo>
                <a:cubicBezTo>
                  <a:pt x="9541485" y="1124653"/>
                  <a:pt x="9545545" y="1136835"/>
                  <a:pt x="9549605" y="1153075"/>
                </a:cubicBezTo>
                <a:cubicBezTo>
                  <a:pt x="9549605" y="1218036"/>
                  <a:pt x="9545545" y="1222096"/>
                  <a:pt x="9545545" y="1230216"/>
                </a:cubicBezTo>
                <a:lnTo>
                  <a:pt x="9561786" y="1246458"/>
                </a:lnTo>
                <a:cubicBezTo>
                  <a:pt x="9565846" y="1258638"/>
                  <a:pt x="9565846" y="1270818"/>
                  <a:pt x="9565846" y="1287059"/>
                </a:cubicBezTo>
                <a:cubicBezTo>
                  <a:pt x="9569906" y="1287059"/>
                  <a:pt x="9565846" y="1291119"/>
                  <a:pt x="9573966" y="1291119"/>
                </a:cubicBezTo>
                <a:cubicBezTo>
                  <a:pt x="9586146" y="1291119"/>
                  <a:pt x="9594266" y="1287059"/>
                  <a:pt x="9598326" y="1278938"/>
                </a:cubicBezTo>
                <a:lnTo>
                  <a:pt x="9598326" y="994730"/>
                </a:lnTo>
                <a:lnTo>
                  <a:pt x="9614567" y="994730"/>
                </a:lnTo>
                <a:cubicBezTo>
                  <a:pt x="9712010" y="1010970"/>
                  <a:pt x="9809453" y="1031271"/>
                  <a:pt x="9902836" y="1043452"/>
                </a:cubicBezTo>
                <a:cubicBezTo>
                  <a:pt x="9910956" y="1063752"/>
                  <a:pt x="9906896" y="1063752"/>
                  <a:pt x="9906896" y="1075932"/>
                </a:cubicBezTo>
                <a:lnTo>
                  <a:pt x="9906896" y="1262698"/>
                </a:lnTo>
                <a:cubicBezTo>
                  <a:pt x="9951558" y="1266758"/>
                  <a:pt x="10020579" y="1254578"/>
                  <a:pt x="10065240" y="1287059"/>
                </a:cubicBezTo>
                <a:lnTo>
                  <a:pt x="10065240" y="1307359"/>
                </a:lnTo>
                <a:lnTo>
                  <a:pt x="10065240" y="1766152"/>
                </a:lnTo>
                <a:cubicBezTo>
                  <a:pt x="10069300" y="1766152"/>
                  <a:pt x="10069300" y="1770212"/>
                  <a:pt x="10077420" y="1770212"/>
                </a:cubicBezTo>
                <a:cubicBezTo>
                  <a:pt x="10097722" y="1770212"/>
                  <a:pt x="10093662" y="1745852"/>
                  <a:pt x="10093662" y="1741792"/>
                </a:cubicBezTo>
                <a:lnTo>
                  <a:pt x="10073360" y="921648"/>
                </a:lnTo>
                <a:lnTo>
                  <a:pt x="10369749" y="921648"/>
                </a:lnTo>
                <a:lnTo>
                  <a:pt x="10369749" y="1676829"/>
                </a:lnTo>
                <a:cubicBezTo>
                  <a:pt x="10369749" y="1676829"/>
                  <a:pt x="10365690" y="1680889"/>
                  <a:pt x="10377869" y="1680889"/>
                </a:cubicBezTo>
                <a:cubicBezTo>
                  <a:pt x="10381931" y="1680889"/>
                  <a:pt x="10438772" y="1656529"/>
                  <a:pt x="10438772" y="1648409"/>
                </a:cubicBezTo>
                <a:lnTo>
                  <a:pt x="10422531" y="946009"/>
                </a:lnTo>
                <a:cubicBezTo>
                  <a:pt x="10438772" y="950069"/>
                  <a:pt x="10459072" y="946009"/>
                  <a:pt x="10479374" y="946009"/>
                </a:cubicBezTo>
                <a:lnTo>
                  <a:pt x="10479374" y="828265"/>
                </a:lnTo>
                <a:cubicBezTo>
                  <a:pt x="10503734" y="812025"/>
                  <a:pt x="10532153" y="840445"/>
                  <a:pt x="10532153" y="803905"/>
                </a:cubicBezTo>
                <a:lnTo>
                  <a:pt x="10532153" y="763303"/>
                </a:lnTo>
                <a:lnTo>
                  <a:pt x="10540274" y="755183"/>
                </a:lnTo>
                <a:cubicBezTo>
                  <a:pt x="10613356" y="755183"/>
                  <a:pt x="10686439" y="755183"/>
                  <a:pt x="10763583" y="751123"/>
                </a:cubicBezTo>
                <a:lnTo>
                  <a:pt x="10763583" y="730822"/>
                </a:lnTo>
                <a:lnTo>
                  <a:pt x="10763583" y="718642"/>
                </a:lnTo>
                <a:lnTo>
                  <a:pt x="10763583" y="710522"/>
                </a:lnTo>
                <a:cubicBezTo>
                  <a:pt x="10771703" y="706462"/>
                  <a:pt x="10779823" y="706462"/>
                  <a:pt x="10783882" y="698342"/>
                </a:cubicBezTo>
                <a:lnTo>
                  <a:pt x="10783882" y="686160"/>
                </a:lnTo>
                <a:lnTo>
                  <a:pt x="10792002" y="678040"/>
                </a:lnTo>
                <a:lnTo>
                  <a:pt x="10792002" y="588718"/>
                </a:lnTo>
                <a:lnTo>
                  <a:pt x="10804183" y="588718"/>
                </a:lnTo>
                <a:lnTo>
                  <a:pt x="10804183" y="673980"/>
                </a:lnTo>
                <a:cubicBezTo>
                  <a:pt x="10808242" y="686160"/>
                  <a:pt x="10808242" y="694282"/>
                  <a:pt x="10808242" y="702402"/>
                </a:cubicBezTo>
                <a:cubicBezTo>
                  <a:pt x="10812304" y="706462"/>
                  <a:pt x="10820424" y="710522"/>
                  <a:pt x="10824483" y="710522"/>
                </a:cubicBezTo>
                <a:cubicBezTo>
                  <a:pt x="10828544" y="726762"/>
                  <a:pt x="10828544" y="743002"/>
                  <a:pt x="10828544" y="759243"/>
                </a:cubicBezTo>
                <a:cubicBezTo>
                  <a:pt x="10836664" y="763303"/>
                  <a:pt x="10848843" y="767363"/>
                  <a:pt x="10852904" y="771423"/>
                </a:cubicBezTo>
                <a:cubicBezTo>
                  <a:pt x="10856963" y="791723"/>
                  <a:pt x="10856963" y="812025"/>
                  <a:pt x="10856963" y="832325"/>
                </a:cubicBezTo>
                <a:cubicBezTo>
                  <a:pt x="10881325" y="852626"/>
                  <a:pt x="10873205" y="840445"/>
                  <a:pt x="10873205" y="856686"/>
                </a:cubicBezTo>
                <a:lnTo>
                  <a:pt x="10873205" y="958189"/>
                </a:lnTo>
                <a:cubicBezTo>
                  <a:pt x="10877266" y="962249"/>
                  <a:pt x="10885386" y="966309"/>
                  <a:pt x="10889445" y="970369"/>
                </a:cubicBezTo>
                <a:lnTo>
                  <a:pt x="10889445" y="1404802"/>
                </a:lnTo>
                <a:cubicBezTo>
                  <a:pt x="10917867" y="1392622"/>
                  <a:pt x="10942227" y="1376381"/>
                  <a:pt x="10962526" y="1360141"/>
                </a:cubicBezTo>
                <a:lnTo>
                  <a:pt x="10962526" y="1230216"/>
                </a:lnTo>
                <a:cubicBezTo>
                  <a:pt x="10966588" y="1226156"/>
                  <a:pt x="10966588" y="1218036"/>
                  <a:pt x="10974708" y="1218036"/>
                </a:cubicBezTo>
                <a:cubicBezTo>
                  <a:pt x="10986888" y="1218036"/>
                  <a:pt x="10978768" y="1222096"/>
                  <a:pt x="10982829" y="1222096"/>
                </a:cubicBezTo>
                <a:cubicBezTo>
                  <a:pt x="10984289" y="1223558"/>
                  <a:pt x="10984695" y="1223965"/>
                  <a:pt x="10984979" y="1223882"/>
                </a:cubicBezTo>
                <a:cubicBezTo>
                  <a:pt x="10985547" y="1223761"/>
                  <a:pt x="10985752" y="1222096"/>
                  <a:pt x="10990949" y="1222096"/>
                </a:cubicBezTo>
                <a:cubicBezTo>
                  <a:pt x="11003128" y="1222096"/>
                  <a:pt x="11096513" y="1299239"/>
                  <a:pt x="11153354" y="1339839"/>
                </a:cubicBezTo>
                <a:lnTo>
                  <a:pt x="11153354" y="1132774"/>
                </a:lnTo>
                <a:cubicBezTo>
                  <a:pt x="11173653" y="1104353"/>
                  <a:pt x="11218316" y="1100293"/>
                  <a:pt x="11242676" y="1100293"/>
                </a:cubicBezTo>
                <a:cubicBezTo>
                  <a:pt x="11250797" y="1100293"/>
                  <a:pt x="11271096" y="1104353"/>
                  <a:pt x="11287336" y="1104353"/>
                </a:cubicBezTo>
                <a:cubicBezTo>
                  <a:pt x="11291397" y="1108413"/>
                  <a:pt x="11287336" y="1120593"/>
                  <a:pt x="11299519" y="1120593"/>
                </a:cubicBezTo>
                <a:cubicBezTo>
                  <a:pt x="11307639" y="1120593"/>
                  <a:pt x="11348240" y="1096233"/>
                  <a:pt x="11376659" y="1088112"/>
                </a:cubicBezTo>
                <a:cubicBezTo>
                  <a:pt x="11405082" y="1079992"/>
                  <a:pt x="11445683" y="1075932"/>
                  <a:pt x="11478163" y="1067812"/>
                </a:cubicBezTo>
                <a:cubicBezTo>
                  <a:pt x="11482222" y="1075932"/>
                  <a:pt x="11478163" y="1088112"/>
                  <a:pt x="11482222" y="1096233"/>
                </a:cubicBezTo>
                <a:cubicBezTo>
                  <a:pt x="11486283" y="1108413"/>
                  <a:pt x="11502524" y="1124653"/>
                  <a:pt x="11506583" y="1136835"/>
                </a:cubicBezTo>
                <a:cubicBezTo>
                  <a:pt x="11505229" y="1218037"/>
                  <a:pt x="11503877" y="1299239"/>
                  <a:pt x="11502524" y="1380441"/>
                </a:cubicBezTo>
                <a:cubicBezTo>
                  <a:pt x="11502524" y="1380441"/>
                  <a:pt x="11498462" y="1384502"/>
                  <a:pt x="11510644" y="1384502"/>
                </a:cubicBezTo>
                <a:cubicBezTo>
                  <a:pt x="11543126" y="1384502"/>
                  <a:pt x="11535006" y="1331719"/>
                  <a:pt x="11535006" y="1327659"/>
                </a:cubicBezTo>
                <a:cubicBezTo>
                  <a:pt x="11535006" y="1311419"/>
                  <a:pt x="11535006" y="1291119"/>
                  <a:pt x="11539064" y="1274878"/>
                </a:cubicBezTo>
                <a:lnTo>
                  <a:pt x="11539064" y="1193676"/>
                </a:lnTo>
                <a:lnTo>
                  <a:pt x="11567486" y="1193676"/>
                </a:lnTo>
                <a:lnTo>
                  <a:pt x="11567486" y="978489"/>
                </a:lnTo>
                <a:cubicBezTo>
                  <a:pt x="11567486" y="978489"/>
                  <a:pt x="11571545" y="974429"/>
                  <a:pt x="11575606" y="974429"/>
                </a:cubicBezTo>
                <a:lnTo>
                  <a:pt x="11575606" y="1193676"/>
                </a:lnTo>
                <a:cubicBezTo>
                  <a:pt x="11587785" y="1193676"/>
                  <a:pt x="11608087" y="1197736"/>
                  <a:pt x="11616207" y="1197736"/>
                </a:cubicBezTo>
                <a:cubicBezTo>
                  <a:pt x="11628387" y="1197736"/>
                  <a:pt x="11648689" y="1197736"/>
                  <a:pt x="11660868" y="1189616"/>
                </a:cubicBezTo>
                <a:cubicBezTo>
                  <a:pt x="11662221" y="1117886"/>
                  <a:pt x="11663576" y="1046158"/>
                  <a:pt x="11664929" y="974429"/>
                </a:cubicBezTo>
                <a:cubicBezTo>
                  <a:pt x="11668988" y="990669"/>
                  <a:pt x="11668988" y="1010970"/>
                  <a:pt x="11668988" y="1189616"/>
                </a:cubicBezTo>
                <a:cubicBezTo>
                  <a:pt x="11677108" y="1197736"/>
                  <a:pt x="11685228" y="1197736"/>
                  <a:pt x="11697410" y="1197736"/>
                </a:cubicBezTo>
                <a:cubicBezTo>
                  <a:pt x="11697410" y="1213976"/>
                  <a:pt x="11693348" y="1230216"/>
                  <a:pt x="11693348" y="1356081"/>
                </a:cubicBezTo>
                <a:cubicBezTo>
                  <a:pt x="11693348" y="1368261"/>
                  <a:pt x="11709589" y="1380441"/>
                  <a:pt x="11721770" y="1392622"/>
                </a:cubicBezTo>
                <a:cubicBezTo>
                  <a:pt x="11729892" y="1384502"/>
                  <a:pt x="11725829" y="1372321"/>
                  <a:pt x="11729892" y="1364201"/>
                </a:cubicBezTo>
                <a:cubicBezTo>
                  <a:pt x="11731244" y="1273525"/>
                  <a:pt x="11732597" y="1182849"/>
                  <a:pt x="11733950" y="1092172"/>
                </a:cubicBezTo>
                <a:cubicBezTo>
                  <a:pt x="11738012" y="1088112"/>
                  <a:pt x="11746132" y="1084052"/>
                  <a:pt x="11750191" y="1079992"/>
                </a:cubicBezTo>
                <a:cubicBezTo>
                  <a:pt x="11750191" y="1071872"/>
                  <a:pt x="11742071" y="1067812"/>
                  <a:pt x="11733950" y="1063752"/>
                </a:cubicBezTo>
                <a:cubicBezTo>
                  <a:pt x="11790792" y="1027211"/>
                  <a:pt x="11871994" y="1027211"/>
                  <a:pt x="11945077" y="1015030"/>
                </a:cubicBezTo>
                <a:cubicBezTo>
                  <a:pt x="11977557" y="1010970"/>
                  <a:pt x="12034398" y="998790"/>
                  <a:pt x="12046580" y="998790"/>
                </a:cubicBezTo>
                <a:cubicBezTo>
                  <a:pt x="12054701" y="998790"/>
                  <a:pt x="12075000" y="1002850"/>
                  <a:pt x="12087182" y="1006910"/>
                </a:cubicBezTo>
                <a:cubicBezTo>
                  <a:pt x="12066880" y="1023151"/>
                  <a:pt x="12038460" y="1015030"/>
                  <a:pt x="12038460" y="1051572"/>
                </a:cubicBezTo>
                <a:cubicBezTo>
                  <a:pt x="12038460" y="1059692"/>
                  <a:pt x="12046580" y="1079992"/>
                  <a:pt x="12046580" y="1088112"/>
                </a:cubicBezTo>
                <a:lnTo>
                  <a:pt x="12038460" y="1368261"/>
                </a:lnTo>
                <a:cubicBezTo>
                  <a:pt x="12038460" y="1376381"/>
                  <a:pt x="12042519" y="1384502"/>
                  <a:pt x="12046580" y="1388562"/>
                </a:cubicBezTo>
                <a:cubicBezTo>
                  <a:pt x="12046580" y="1388562"/>
                  <a:pt x="12054701" y="1388562"/>
                  <a:pt x="12054701" y="1384502"/>
                </a:cubicBezTo>
                <a:cubicBezTo>
                  <a:pt x="12058760" y="1376381"/>
                  <a:pt x="12054701" y="1368261"/>
                  <a:pt x="12058760" y="1360141"/>
                </a:cubicBezTo>
                <a:cubicBezTo>
                  <a:pt x="12115601" y="1331719"/>
                  <a:pt x="12119663" y="1327659"/>
                  <a:pt x="12164323" y="1327659"/>
                </a:cubicBezTo>
                <a:lnTo>
                  <a:pt x="12192000" y="1331319"/>
                </a:lnTo>
                <a:lnTo>
                  <a:pt x="12192000" y="2038588"/>
                </a:lnTo>
                <a:lnTo>
                  <a:pt x="0" y="2038588"/>
                </a:lnTo>
                <a:lnTo>
                  <a:pt x="0" y="1613549"/>
                </a:lnTo>
                <a:lnTo>
                  <a:pt x="27098" y="1605778"/>
                </a:lnTo>
                <a:cubicBezTo>
                  <a:pt x="52981" y="1598673"/>
                  <a:pt x="85462" y="1591568"/>
                  <a:pt x="126063" y="1591568"/>
                </a:cubicBezTo>
                <a:cubicBezTo>
                  <a:pt x="138244" y="1591568"/>
                  <a:pt x="207266" y="1599688"/>
                  <a:pt x="219446" y="1599688"/>
                </a:cubicBezTo>
                <a:cubicBezTo>
                  <a:pt x="227566" y="1599688"/>
                  <a:pt x="243807" y="1595628"/>
                  <a:pt x="255987" y="1591568"/>
                </a:cubicBezTo>
                <a:cubicBezTo>
                  <a:pt x="247867" y="1632169"/>
                  <a:pt x="292529" y="1632169"/>
                  <a:pt x="316889" y="1652469"/>
                </a:cubicBezTo>
                <a:lnTo>
                  <a:pt x="333130" y="1652469"/>
                </a:lnTo>
                <a:cubicBezTo>
                  <a:pt x="337189" y="1640289"/>
                  <a:pt x="337189" y="1624048"/>
                  <a:pt x="341250" y="1607808"/>
                </a:cubicBezTo>
                <a:lnTo>
                  <a:pt x="341250" y="1506305"/>
                </a:lnTo>
                <a:cubicBezTo>
                  <a:pt x="345310" y="1490065"/>
                  <a:pt x="345310" y="1473824"/>
                  <a:pt x="345310" y="1457583"/>
                </a:cubicBezTo>
                <a:cubicBezTo>
                  <a:pt x="345310" y="1437283"/>
                  <a:pt x="349370" y="1416982"/>
                  <a:pt x="349370" y="1396682"/>
                </a:cubicBezTo>
                <a:cubicBezTo>
                  <a:pt x="349370" y="1384502"/>
                  <a:pt x="353430" y="1368261"/>
                  <a:pt x="353430" y="1352020"/>
                </a:cubicBezTo>
                <a:cubicBezTo>
                  <a:pt x="381851" y="1331719"/>
                  <a:pt x="430572" y="1303299"/>
                  <a:pt x="442753" y="1303299"/>
                </a:cubicBezTo>
                <a:cubicBezTo>
                  <a:pt x="450873" y="1303299"/>
                  <a:pt x="503655" y="1339839"/>
                  <a:pt x="507715" y="1352020"/>
                </a:cubicBezTo>
                <a:cubicBezTo>
                  <a:pt x="515835" y="1376381"/>
                  <a:pt x="515835" y="1425102"/>
                  <a:pt x="515835" y="1437283"/>
                </a:cubicBezTo>
                <a:lnTo>
                  <a:pt x="515835" y="1684951"/>
                </a:lnTo>
                <a:cubicBezTo>
                  <a:pt x="511775" y="1758032"/>
                  <a:pt x="499595" y="1770212"/>
                  <a:pt x="556436" y="1770212"/>
                </a:cubicBezTo>
                <a:lnTo>
                  <a:pt x="568616" y="1770212"/>
                </a:lnTo>
                <a:cubicBezTo>
                  <a:pt x="572676" y="1758032"/>
                  <a:pt x="572676" y="1745852"/>
                  <a:pt x="572676" y="1733672"/>
                </a:cubicBezTo>
                <a:cubicBezTo>
                  <a:pt x="572676" y="1725551"/>
                  <a:pt x="568616" y="1680889"/>
                  <a:pt x="564556" y="1619988"/>
                </a:cubicBezTo>
                <a:cubicBezTo>
                  <a:pt x="597037" y="1624048"/>
                  <a:pt x="633579" y="1619988"/>
                  <a:pt x="670120" y="1619988"/>
                </a:cubicBezTo>
                <a:cubicBezTo>
                  <a:pt x="666059" y="1579388"/>
                  <a:pt x="657939" y="1555026"/>
                  <a:pt x="653879" y="1526605"/>
                </a:cubicBezTo>
                <a:cubicBezTo>
                  <a:pt x="686360" y="1530665"/>
                  <a:pt x="714782" y="1530665"/>
                  <a:pt x="804103" y="1530665"/>
                </a:cubicBezTo>
                <a:cubicBezTo>
                  <a:pt x="808163" y="1530665"/>
                  <a:pt x="816284" y="1534726"/>
                  <a:pt x="824405" y="1542846"/>
                </a:cubicBezTo>
                <a:lnTo>
                  <a:pt x="840645" y="1542846"/>
                </a:lnTo>
                <a:cubicBezTo>
                  <a:pt x="824405" y="1518485"/>
                  <a:pt x="840645" y="1473824"/>
                  <a:pt x="844705" y="1453523"/>
                </a:cubicBezTo>
                <a:cubicBezTo>
                  <a:pt x="848765" y="1453523"/>
                  <a:pt x="852825" y="1457583"/>
                  <a:pt x="860945" y="1457583"/>
                </a:cubicBezTo>
                <a:cubicBezTo>
                  <a:pt x="873126" y="1457583"/>
                  <a:pt x="877186" y="1429162"/>
                  <a:pt x="889366" y="1429162"/>
                </a:cubicBezTo>
                <a:cubicBezTo>
                  <a:pt x="897486" y="1429162"/>
                  <a:pt x="901546" y="1433222"/>
                  <a:pt x="978689" y="1433222"/>
                </a:cubicBezTo>
                <a:cubicBezTo>
                  <a:pt x="982749" y="1441343"/>
                  <a:pt x="986809" y="1449463"/>
                  <a:pt x="994929" y="1453523"/>
                </a:cubicBezTo>
                <a:cubicBezTo>
                  <a:pt x="1019289" y="1453523"/>
                  <a:pt x="1055832" y="1441343"/>
                  <a:pt x="1084252" y="1465704"/>
                </a:cubicBezTo>
                <a:lnTo>
                  <a:pt x="1084252" y="1481945"/>
                </a:lnTo>
                <a:lnTo>
                  <a:pt x="1084252" y="1749912"/>
                </a:lnTo>
                <a:cubicBezTo>
                  <a:pt x="1088312" y="1770212"/>
                  <a:pt x="1088312" y="1790513"/>
                  <a:pt x="1092372" y="1806754"/>
                </a:cubicBezTo>
                <a:lnTo>
                  <a:pt x="1153275" y="1806754"/>
                </a:lnTo>
                <a:cubicBezTo>
                  <a:pt x="1161395" y="1786453"/>
                  <a:pt x="1165455" y="1762092"/>
                  <a:pt x="1165455" y="1741792"/>
                </a:cubicBezTo>
                <a:cubicBezTo>
                  <a:pt x="1169515" y="1701191"/>
                  <a:pt x="1177635" y="1628108"/>
                  <a:pt x="1177635" y="1615928"/>
                </a:cubicBezTo>
                <a:cubicBezTo>
                  <a:pt x="1177635" y="1575328"/>
                  <a:pt x="1161395" y="1494125"/>
                  <a:pt x="1157334" y="1453523"/>
                </a:cubicBezTo>
                <a:lnTo>
                  <a:pt x="1238536" y="1453523"/>
                </a:lnTo>
                <a:lnTo>
                  <a:pt x="1238536" y="1429162"/>
                </a:lnTo>
                <a:lnTo>
                  <a:pt x="1331919" y="1429162"/>
                </a:lnTo>
                <a:cubicBezTo>
                  <a:pt x="1340039" y="1469764"/>
                  <a:pt x="1372521" y="1449463"/>
                  <a:pt x="1396882" y="1449463"/>
                </a:cubicBezTo>
                <a:lnTo>
                  <a:pt x="1506505" y="1449463"/>
                </a:lnTo>
                <a:cubicBezTo>
                  <a:pt x="1494325" y="1518485"/>
                  <a:pt x="1486204" y="1571266"/>
                  <a:pt x="1478084" y="1619988"/>
                </a:cubicBezTo>
                <a:lnTo>
                  <a:pt x="1490264" y="1835175"/>
                </a:lnTo>
                <a:cubicBezTo>
                  <a:pt x="1502445" y="1827055"/>
                  <a:pt x="1510565" y="1778332"/>
                  <a:pt x="1526805" y="1766152"/>
                </a:cubicBezTo>
                <a:cubicBezTo>
                  <a:pt x="1547106" y="1766152"/>
                  <a:pt x="1571467" y="1770212"/>
                  <a:pt x="1591768" y="1766152"/>
                </a:cubicBezTo>
                <a:cubicBezTo>
                  <a:pt x="1608008" y="1758032"/>
                  <a:pt x="1603948" y="1725551"/>
                  <a:pt x="1608008" y="1717431"/>
                </a:cubicBezTo>
                <a:cubicBezTo>
                  <a:pt x="1612068" y="1705251"/>
                  <a:pt x="1616128" y="1689011"/>
                  <a:pt x="1616128" y="1672769"/>
                </a:cubicBezTo>
                <a:cubicBezTo>
                  <a:pt x="1620188" y="1656529"/>
                  <a:pt x="1624248" y="1640289"/>
                  <a:pt x="1624248" y="1624048"/>
                </a:cubicBezTo>
                <a:cubicBezTo>
                  <a:pt x="1636428" y="1546906"/>
                  <a:pt x="1648608" y="1465704"/>
                  <a:pt x="1656729" y="1384502"/>
                </a:cubicBezTo>
                <a:cubicBezTo>
                  <a:pt x="1660789" y="1347960"/>
                  <a:pt x="1664849" y="1307359"/>
                  <a:pt x="1668909" y="1266758"/>
                </a:cubicBezTo>
                <a:lnTo>
                  <a:pt x="1668909" y="1031271"/>
                </a:lnTo>
                <a:cubicBezTo>
                  <a:pt x="1660789" y="970369"/>
                  <a:pt x="1656729" y="897286"/>
                  <a:pt x="1644549" y="836385"/>
                </a:cubicBezTo>
                <a:cubicBezTo>
                  <a:pt x="1640489" y="795783"/>
                  <a:pt x="1624248" y="718642"/>
                  <a:pt x="1624248" y="706462"/>
                </a:cubicBezTo>
                <a:cubicBezTo>
                  <a:pt x="1624248" y="682100"/>
                  <a:pt x="1693271" y="682100"/>
                  <a:pt x="1701391" y="665860"/>
                </a:cubicBezTo>
                <a:cubicBezTo>
                  <a:pt x="1705451" y="653680"/>
                  <a:pt x="1709511" y="637439"/>
                  <a:pt x="1709511" y="625259"/>
                </a:cubicBezTo>
                <a:lnTo>
                  <a:pt x="1709511" y="596839"/>
                </a:lnTo>
                <a:cubicBezTo>
                  <a:pt x="1713571" y="564357"/>
                  <a:pt x="1713571" y="527816"/>
                  <a:pt x="1717631" y="495335"/>
                </a:cubicBezTo>
                <a:cubicBezTo>
                  <a:pt x="1725751" y="552176"/>
                  <a:pt x="1717631" y="613079"/>
                  <a:pt x="1733871" y="669920"/>
                </a:cubicBezTo>
                <a:cubicBezTo>
                  <a:pt x="1737932" y="690220"/>
                  <a:pt x="1794774" y="718642"/>
                  <a:pt x="1794774" y="730822"/>
                </a:cubicBezTo>
                <a:lnTo>
                  <a:pt x="1758232" y="1096233"/>
                </a:lnTo>
                <a:lnTo>
                  <a:pt x="1758232" y="1319539"/>
                </a:lnTo>
                <a:lnTo>
                  <a:pt x="1786654" y="1770212"/>
                </a:lnTo>
                <a:lnTo>
                  <a:pt x="1928758" y="1770212"/>
                </a:lnTo>
                <a:lnTo>
                  <a:pt x="1949058" y="1157135"/>
                </a:lnTo>
                <a:cubicBezTo>
                  <a:pt x="1940938" y="1149015"/>
                  <a:pt x="1928758" y="1140895"/>
                  <a:pt x="1920637" y="1136835"/>
                </a:cubicBezTo>
                <a:cubicBezTo>
                  <a:pt x="1920637" y="1136835"/>
                  <a:pt x="1920637" y="1132774"/>
                  <a:pt x="1924698" y="1128713"/>
                </a:cubicBezTo>
                <a:cubicBezTo>
                  <a:pt x="1932818" y="1124653"/>
                  <a:pt x="1969358" y="1136835"/>
                  <a:pt x="1969358" y="1108413"/>
                </a:cubicBezTo>
                <a:lnTo>
                  <a:pt x="2156124" y="1108413"/>
                </a:lnTo>
                <a:cubicBezTo>
                  <a:pt x="2164246" y="1112473"/>
                  <a:pt x="2176424" y="1140895"/>
                  <a:pt x="2200786" y="1132774"/>
                </a:cubicBezTo>
                <a:cubicBezTo>
                  <a:pt x="2196726" y="1144955"/>
                  <a:pt x="2180486" y="1153075"/>
                  <a:pt x="2180486" y="1165255"/>
                </a:cubicBezTo>
                <a:cubicBezTo>
                  <a:pt x="2180486" y="1173375"/>
                  <a:pt x="2188605" y="1169315"/>
                  <a:pt x="2188605" y="1177435"/>
                </a:cubicBezTo>
                <a:cubicBezTo>
                  <a:pt x="2188605" y="1189616"/>
                  <a:pt x="2176424" y="1201796"/>
                  <a:pt x="2176424" y="1209916"/>
                </a:cubicBezTo>
                <a:cubicBezTo>
                  <a:pt x="2176424" y="1222096"/>
                  <a:pt x="2180486" y="1230216"/>
                  <a:pt x="2188605" y="1238336"/>
                </a:cubicBezTo>
                <a:cubicBezTo>
                  <a:pt x="2184545" y="1364201"/>
                  <a:pt x="2184545" y="1368261"/>
                  <a:pt x="2188605" y="1372321"/>
                </a:cubicBezTo>
                <a:cubicBezTo>
                  <a:pt x="2184545" y="1384502"/>
                  <a:pt x="2180486" y="1404802"/>
                  <a:pt x="2180486" y="1416982"/>
                </a:cubicBezTo>
                <a:cubicBezTo>
                  <a:pt x="2180486" y="1425102"/>
                  <a:pt x="2188605" y="1425102"/>
                  <a:pt x="2188605" y="1437283"/>
                </a:cubicBezTo>
                <a:cubicBezTo>
                  <a:pt x="2188605" y="1445403"/>
                  <a:pt x="2180486" y="1437283"/>
                  <a:pt x="2180486" y="1449463"/>
                </a:cubicBezTo>
                <a:lnTo>
                  <a:pt x="2180486" y="1770212"/>
                </a:lnTo>
                <a:lnTo>
                  <a:pt x="2253567" y="1770212"/>
                </a:lnTo>
                <a:lnTo>
                  <a:pt x="2265749" y="1270818"/>
                </a:lnTo>
                <a:cubicBezTo>
                  <a:pt x="2261689" y="1266758"/>
                  <a:pt x="2257627" y="1266758"/>
                  <a:pt x="2257627" y="1254578"/>
                </a:cubicBezTo>
                <a:cubicBezTo>
                  <a:pt x="2257627" y="1254578"/>
                  <a:pt x="2269807" y="1250518"/>
                  <a:pt x="2269807" y="1230216"/>
                </a:cubicBezTo>
                <a:lnTo>
                  <a:pt x="2269807" y="1201796"/>
                </a:lnTo>
                <a:lnTo>
                  <a:pt x="2269807" y="1181495"/>
                </a:lnTo>
                <a:lnTo>
                  <a:pt x="2444393" y="1181495"/>
                </a:lnTo>
                <a:cubicBezTo>
                  <a:pt x="2448453" y="1201796"/>
                  <a:pt x="2448453" y="1222096"/>
                  <a:pt x="2444393" y="1242398"/>
                </a:cubicBezTo>
                <a:cubicBezTo>
                  <a:pt x="2456573" y="1254578"/>
                  <a:pt x="2468754" y="1270818"/>
                  <a:pt x="2468754" y="1282998"/>
                </a:cubicBezTo>
                <a:lnTo>
                  <a:pt x="2468754" y="1770212"/>
                </a:lnTo>
                <a:cubicBezTo>
                  <a:pt x="2472814" y="1770212"/>
                  <a:pt x="2472814" y="1774272"/>
                  <a:pt x="2480934" y="1774272"/>
                </a:cubicBezTo>
                <a:cubicBezTo>
                  <a:pt x="2509354" y="1774272"/>
                  <a:pt x="2484995" y="1729612"/>
                  <a:pt x="2501235" y="1672769"/>
                </a:cubicBezTo>
                <a:lnTo>
                  <a:pt x="2501235" y="966309"/>
                </a:lnTo>
                <a:lnTo>
                  <a:pt x="2675820" y="966309"/>
                </a:lnTo>
                <a:cubicBezTo>
                  <a:pt x="2683940" y="982549"/>
                  <a:pt x="2692061" y="1002850"/>
                  <a:pt x="2696120" y="1019090"/>
                </a:cubicBezTo>
                <a:cubicBezTo>
                  <a:pt x="2694767" y="1243751"/>
                  <a:pt x="2693414" y="1468410"/>
                  <a:pt x="2692061" y="1693071"/>
                </a:cubicBezTo>
                <a:cubicBezTo>
                  <a:pt x="2700180" y="1689011"/>
                  <a:pt x="2720481" y="1689011"/>
                  <a:pt x="2724542" y="1709311"/>
                </a:cubicBezTo>
                <a:lnTo>
                  <a:pt x="2748902" y="1705251"/>
                </a:lnTo>
                <a:lnTo>
                  <a:pt x="2748902" y="738942"/>
                </a:lnTo>
                <a:cubicBezTo>
                  <a:pt x="2765143" y="730822"/>
                  <a:pt x="2846346" y="730822"/>
                  <a:pt x="2886946" y="738942"/>
                </a:cubicBezTo>
                <a:lnTo>
                  <a:pt x="2886946" y="1705251"/>
                </a:lnTo>
                <a:cubicBezTo>
                  <a:pt x="2891006" y="1709311"/>
                  <a:pt x="2886946" y="1709311"/>
                  <a:pt x="2899126" y="1709311"/>
                </a:cubicBezTo>
                <a:cubicBezTo>
                  <a:pt x="2911308" y="1709311"/>
                  <a:pt x="2919427" y="1693071"/>
                  <a:pt x="2939727" y="1697131"/>
                </a:cubicBezTo>
                <a:lnTo>
                  <a:pt x="2943787" y="1071872"/>
                </a:lnTo>
                <a:cubicBezTo>
                  <a:pt x="2943787" y="1063752"/>
                  <a:pt x="2939727" y="1051572"/>
                  <a:pt x="2939727" y="1039392"/>
                </a:cubicBezTo>
                <a:cubicBezTo>
                  <a:pt x="2943787" y="1027211"/>
                  <a:pt x="2935667" y="1015030"/>
                  <a:pt x="2939727" y="1002850"/>
                </a:cubicBezTo>
                <a:cubicBezTo>
                  <a:pt x="2939727" y="982549"/>
                  <a:pt x="2951907" y="970369"/>
                  <a:pt x="2955968" y="954129"/>
                </a:cubicBezTo>
                <a:cubicBezTo>
                  <a:pt x="2980329" y="954129"/>
                  <a:pt x="3016870" y="950069"/>
                  <a:pt x="3029051" y="950069"/>
                </a:cubicBezTo>
                <a:lnTo>
                  <a:pt x="3134615" y="950069"/>
                </a:lnTo>
                <a:lnTo>
                  <a:pt x="3134615" y="1445403"/>
                </a:lnTo>
                <a:cubicBezTo>
                  <a:pt x="3146794" y="1591568"/>
                  <a:pt x="3114314" y="1733672"/>
                  <a:pt x="3146794" y="1733672"/>
                </a:cubicBezTo>
                <a:cubicBezTo>
                  <a:pt x="3163034" y="1733672"/>
                  <a:pt x="3163034" y="1717431"/>
                  <a:pt x="3163034" y="1709311"/>
                </a:cubicBezTo>
                <a:lnTo>
                  <a:pt x="3195516" y="1709311"/>
                </a:lnTo>
                <a:lnTo>
                  <a:pt x="3195516" y="1291119"/>
                </a:lnTo>
                <a:cubicBezTo>
                  <a:pt x="3215816" y="1282998"/>
                  <a:pt x="3211756" y="1266758"/>
                  <a:pt x="3215816" y="1258638"/>
                </a:cubicBezTo>
                <a:cubicBezTo>
                  <a:pt x="3236118" y="1218036"/>
                  <a:pt x="3223936" y="1242398"/>
                  <a:pt x="3244237" y="1234276"/>
                </a:cubicBezTo>
                <a:cubicBezTo>
                  <a:pt x="3252358" y="1230216"/>
                  <a:pt x="3256417" y="1222096"/>
                  <a:pt x="3260477" y="1213976"/>
                </a:cubicBezTo>
                <a:cubicBezTo>
                  <a:pt x="3292957" y="1226156"/>
                  <a:pt x="3317319" y="1177435"/>
                  <a:pt x="3305139" y="1157135"/>
                </a:cubicBezTo>
                <a:cubicBezTo>
                  <a:pt x="3366040" y="1177435"/>
                  <a:pt x="3341680" y="1096233"/>
                  <a:pt x="3349800" y="1071872"/>
                </a:cubicBezTo>
                <a:cubicBezTo>
                  <a:pt x="3353861" y="986609"/>
                  <a:pt x="3353861" y="970369"/>
                  <a:pt x="3349800" y="958189"/>
                </a:cubicBezTo>
                <a:lnTo>
                  <a:pt x="3366040" y="958189"/>
                </a:lnTo>
                <a:cubicBezTo>
                  <a:pt x="3367393" y="1017738"/>
                  <a:pt x="3368748" y="1077286"/>
                  <a:pt x="3370101" y="1136835"/>
                </a:cubicBezTo>
                <a:cubicBezTo>
                  <a:pt x="3374161" y="1165255"/>
                  <a:pt x="3374161" y="1157135"/>
                  <a:pt x="3406642" y="1157135"/>
                </a:cubicBezTo>
                <a:cubicBezTo>
                  <a:pt x="3406642" y="1169315"/>
                  <a:pt x="3410702" y="1185555"/>
                  <a:pt x="3406642" y="1197736"/>
                </a:cubicBezTo>
                <a:cubicBezTo>
                  <a:pt x="3410702" y="1213976"/>
                  <a:pt x="3439124" y="1209916"/>
                  <a:pt x="3447243" y="1213976"/>
                </a:cubicBezTo>
                <a:cubicBezTo>
                  <a:pt x="3451303" y="1226156"/>
                  <a:pt x="3459424" y="1238336"/>
                  <a:pt x="3475665" y="1234276"/>
                </a:cubicBezTo>
                <a:cubicBezTo>
                  <a:pt x="3479723" y="1242398"/>
                  <a:pt x="3483783" y="1270818"/>
                  <a:pt x="3487843" y="1291119"/>
                </a:cubicBezTo>
                <a:cubicBezTo>
                  <a:pt x="3491905" y="1295179"/>
                  <a:pt x="3500024" y="1295179"/>
                  <a:pt x="3500024" y="1299239"/>
                </a:cubicBezTo>
                <a:cubicBezTo>
                  <a:pt x="3504084" y="1331719"/>
                  <a:pt x="3508145" y="1384502"/>
                  <a:pt x="3508145" y="1396682"/>
                </a:cubicBezTo>
                <a:lnTo>
                  <a:pt x="3508145" y="1526605"/>
                </a:lnTo>
                <a:cubicBezTo>
                  <a:pt x="3508145" y="1526605"/>
                  <a:pt x="3504084" y="1530665"/>
                  <a:pt x="3516265" y="1530665"/>
                </a:cubicBezTo>
                <a:cubicBezTo>
                  <a:pt x="3524385" y="1530665"/>
                  <a:pt x="3520325" y="1514425"/>
                  <a:pt x="3548746" y="1514425"/>
                </a:cubicBezTo>
                <a:lnTo>
                  <a:pt x="3548746" y="1486005"/>
                </a:lnTo>
                <a:lnTo>
                  <a:pt x="3556867" y="1486005"/>
                </a:lnTo>
                <a:lnTo>
                  <a:pt x="3556867" y="1514425"/>
                </a:lnTo>
                <a:cubicBezTo>
                  <a:pt x="3560928" y="1514425"/>
                  <a:pt x="3564986" y="1518485"/>
                  <a:pt x="3569046" y="1522545"/>
                </a:cubicBezTo>
                <a:cubicBezTo>
                  <a:pt x="3573106" y="1514425"/>
                  <a:pt x="3573106" y="1506305"/>
                  <a:pt x="3573106" y="1498185"/>
                </a:cubicBezTo>
                <a:lnTo>
                  <a:pt x="3573106" y="1429162"/>
                </a:lnTo>
                <a:cubicBezTo>
                  <a:pt x="3581226" y="1421042"/>
                  <a:pt x="3597468" y="1412922"/>
                  <a:pt x="3605587" y="1400742"/>
                </a:cubicBezTo>
                <a:lnTo>
                  <a:pt x="3678671" y="1400742"/>
                </a:lnTo>
                <a:cubicBezTo>
                  <a:pt x="3678671" y="1404802"/>
                  <a:pt x="3682730" y="1412922"/>
                  <a:pt x="3686790" y="1416982"/>
                </a:cubicBezTo>
                <a:cubicBezTo>
                  <a:pt x="3690850" y="1416982"/>
                  <a:pt x="3698971" y="1412922"/>
                  <a:pt x="3698971" y="1408862"/>
                </a:cubicBezTo>
                <a:cubicBezTo>
                  <a:pt x="3703030" y="1388562"/>
                  <a:pt x="3727390" y="1364201"/>
                  <a:pt x="3735512" y="1356081"/>
                </a:cubicBezTo>
                <a:cubicBezTo>
                  <a:pt x="3739572" y="1352020"/>
                  <a:pt x="3739572" y="1343900"/>
                  <a:pt x="3739572" y="1339839"/>
                </a:cubicBezTo>
                <a:lnTo>
                  <a:pt x="3739572" y="1311419"/>
                </a:lnTo>
                <a:cubicBezTo>
                  <a:pt x="3739572" y="1303299"/>
                  <a:pt x="3739572" y="1295179"/>
                  <a:pt x="3743632" y="1291119"/>
                </a:cubicBezTo>
                <a:cubicBezTo>
                  <a:pt x="3747692" y="1311419"/>
                  <a:pt x="3743632" y="1335779"/>
                  <a:pt x="3751752" y="1356081"/>
                </a:cubicBezTo>
                <a:cubicBezTo>
                  <a:pt x="3763934" y="1384502"/>
                  <a:pt x="3796414" y="1364201"/>
                  <a:pt x="3820773" y="1372321"/>
                </a:cubicBezTo>
                <a:cubicBezTo>
                  <a:pt x="3820773" y="1376381"/>
                  <a:pt x="3816715" y="1384502"/>
                  <a:pt x="3816715" y="1388562"/>
                </a:cubicBezTo>
                <a:cubicBezTo>
                  <a:pt x="3820773" y="1392622"/>
                  <a:pt x="3832955" y="1392622"/>
                  <a:pt x="3832955" y="1404802"/>
                </a:cubicBezTo>
                <a:cubicBezTo>
                  <a:pt x="3849195" y="1461643"/>
                  <a:pt x="3849195" y="1526605"/>
                  <a:pt x="3865437" y="1583448"/>
                </a:cubicBezTo>
                <a:cubicBezTo>
                  <a:pt x="3869495" y="1595628"/>
                  <a:pt x="3865437" y="1619988"/>
                  <a:pt x="3869495" y="1640289"/>
                </a:cubicBezTo>
                <a:cubicBezTo>
                  <a:pt x="3869495" y="1648409"/>
                  <a:pt x="3877616" y="1660589"/>
                  <a:pt x="3889796" y="1660589"/>
                </a:cubicBezTo>
                <a:cubicBezTo>
                  <a:pt x="3897917" y="1660589"/>
                  <a:pt x="3901978" y="1652469"/>
                  <a:pt x="3910096" y="1644349"/>
                </a:cubicBezTo>
                <a:lnTo>
                  <a:pt x="3910096" y="1567206"/>
                </a:lnTo>
                <a:cubicBezTo>
                  <a:pt x="3910096" y="1546906"/>
                  <a:pt x="3918218" y="1546906"/>
                  <a:pt x="3934458" y="1546906"/>
                </a:cubicBezTo>
                <a:cubicBezTo>
                  <a:pt x="3942577" y="1546906"/>
                  <a:pt x="4044080" y="1550966"/>
                  <a:pt x="4052201" y="1550966"/>
                </a:cubicBezTo>
                <a:cubicBezTo>
                  <a:pt x="4052201" y="1550966"/>
                  <a:pt x="4056261" y="1555026"/>
                  <a:pt x="4068442" y="1546906"/>
                </a:cubicBezTo>
                <a:lnTo>
                  <a:pt x="4068442" y="1205856"/>
                </a:lnTo>
                <a:cubicBezTo>
                  <a:pt x="4084683" y="1181495"/>
                  <a:pt x="4113102" y="1161195"/>
                  <a:pt x="4133403" y="1136835"/>
                </a:cubicBezTo>
                <a:lnTo>
                  <a:pt x="4133403" y="1120593"/>
                </a:lnTo>
                <a:cubicBezTo>
                  <a:pt x="4133403" y="1104353"/>
                  <a:pt x="4137464" y="1084052"/>
                  <a:pt x="4141524" y="1067812"/>
                </a:cubicBezTo>
                <a:cubicBezTo>
                  <a:pt x="4133403" y="1120593"/>
                  <a:pt x="4157765" y="1136835"/>
                  <a:pt x="4198365" y="1136835"/>
                </a:cubicBezTo>
                <a:lnTo>
                  <a:pt x="4226788" y="1136835"/>
                </a:lnTo>
                <a:cubicBezTo>
                  <a:pt x="4226788" y="1124653"/>
                  <a:pt x="4226788" y="1108413"/>
                  <a:pt x="4230846" y="1096233"/>
                </a:cubicBezTo>
                <a:cubicBezTo>
                  <a:pt x="4214606" y="1177435"/>
                  <a:pt x="4312049" y="1116533"/>
                  <a:pt x="4312049" y="1177435"/>
                </a:cubicBezTo>
                <a:cubicBezTo>
                  <a:pt x="4312049" y="1222096"/>
                  <a:pt x="4291748" y="1149015"/>
                  <a:pt x="4303928" y="1315479"/>
                </a:cubicBezTo>
                <a:cubicBezTo>
                  <a:pt x="4305282" y="1369615"/>
                  <a:pt x="4306636" y="1423749"/>
                  <a:pt x="4307990" y="1477884"/>
                </a:cubicBezTo>
                <a:cubicBezTo>
                  <a:pt x="4312049" y="1481945"/>
                  <a:pt x="4316109" y="1490065"/>
                  <a:pt x="4328290" y="1490065"/>
                </a:cubicBezTo>
                <a:cubicBezTo>
                  <a:pt x="4336409" y="1490065"/>
                  <a:pt x="4340470" y="1481945"/>
                  <a:pt x="4348589" y="1473824"/>
                </a:cubicBezTo>
                <a:cubicBezTo>
                  <a:pt x="4356709" y="1469764"/>
                  <a:pt x="4368890" y="1477884"/>
                  <a:pt x="4389191" y="1469764"/>
                </a:cubicBezTo>
                <a:lnTo>
                  <a:pt x="4389191" y="1331719"/>
                </a:lnTo>
                <a:cubicBezTo>
                  <a:pt x="4413552" y="1319539"/>
                  <a:pt x="4450093" y="1295179"/>
                  <a:pt x="4462274" y="1295179"/>
                </a:cubicBezTo>
                <a:lnTo>
                  <a:pt x="4571896" y="1295179"/>
                </a:lnTo>
                <a:cubicBezTo>
                  <a:pt x="4575956" y="1299239"/>
                  <a:pt x="4575956" y="1307359"/>
                  <a:pt x="4584077" y="1315479"/>
                </a:cubicBezTo>
                <a:lnTo>
                  <a:pt x="4600318" y="1315479"/>
                </a:lnTo>
                <a:lnTo>
                  <a:pt x="4612498" y="1055632"/>
                </a:lnTo>
                <a:cubicBezTo>
                  <a:pt x="4616558" y="1047512"/>
                  <a:pt x="4616558" y="1039392"/>
                  <a:pt x="4616558" y="1031271"/>
                </a:cubicBezTo>
                <a:cubicBezTo>
                  <a:pt x="4616558" y="1023151"/>
                  <a:pt x="4620618" y="1010970"/>
                  <a:pt x="4620618" y="998790"/>
                </a:cubicBezTo>
                <a:cubicBezTo>
                  <a:pt x="4636858" y="986609"/>
                  <a:pt x="4693700" y="974429"/>
                  <a:pt x="4714001" y="974429"/>
                </a:cubicBezTo>
                <a:cubicBezTo>
                  <a:pt x="4738362" y="974429"/>
                  <a:pt x="4774902" y="978489"/>
                  <a:pt x="4774902" y="1010970"/>
                </a:cubicBezTo>
                <a:lnTo>
                  <a:pt x="4774902" y="1242398"/>
                </a:lnTo>
                <a:cubicBezTo>
                  <a:pt x="4791143" y="1270818"/>
                  <a:pt x="4791143" y="1254578"/>
                  <a:pt x="4791143" y="1274878"/>
                </a:cubicBezTo>
                <a:lnTo>
                  <a:pt x="4791143" y="1498185"/>
                </a:lnTo>
                <a:cubicBezTo>
                  <a:pt x="4795202" y="1522545"/>
                  <a:pt x="4787084" y="1660589"/>
                  <a:pt x="4839865" y="1660589"/>
                </a:cubicBezTo>
                <a:lnTo>
                  <a:pt x="4852046" y="1660589"/>
                </a:lnTo>
                <a:cubicBezTo>
                  <a:pt x="4856107" y="1652469"/>
                  <a:pt x="4856107" y="1640289"/>
                  <a:pt x="4856107" y="1624048"/>
                </a:cubicBezTo>
                <a:cubicBezTo>
                  <a:pt x="4856107" y="1538786"/>
                  <a:pt x="4839865" y="1506305"/>
                  <a:pt x="4933247" y="1506305"/>
                </a:cubicBezTo>
                <a:cubicBezTo>
                  <a:pt x="4945428" y="1506305"/>
                  <a:pt x="4965728" y="1510365"/>
                  <a:pt x="4986028" y="1510365"/>
                </a:cubicBezTo>
                <a:cubicBezTo>
                  <a:pt x="4986028" y="1575328"/>
                  <a:pt x="4994150" y="1640289"/>
                  <a:pt x="4998209" y="1705251"/>
                </a:cubicBezTo>
                <a:cubicBezTo>
                  <a:pt x="5002270" y="1709311"/>
                  <a:pt x="5006330" y="1713371"/>
                  <a:pt x="5018510" y="1713371"/>
                </a:cubicBezTo>
                <a:cubicBezTo>
                  <a:pt x="5026631" y="1713371"/>
                  <a:pt x="5059113" y="1697131"/>
                  <a:pt x="5079412" y="1693071"/>
                </a:cubicBezTo>
                <a:cubicBezTo>
                  <a:pt x="5087532" y="1689011"/>
                  <a:pt x="5087532" y="1676829"/>
                  <a:pt x="5087532" y="1664649"/>
                </a:cubicBezTo>
                <a:lnTo>
                  <a:pt x="5087532" y="1339839"/>
                </a:lnTo>
                <a:lnTo>
                  <a:pt x="5392041" y="1246458"/>
                </a:lnTo>
                <a:cubicBezTo>
                  <a:pt x="5424521" y="1258638"/>
                  <a:pt x="5469184" y="1254578"/>
                  <a:pt x="5505725" y="1287059"/>
                </a:cubicBezTo>
                <a:lnTo>
                  <a:pt x="5505725" y="1644349"/>
                </a:lnTo>
                <a:lnTo>
                  <a:pt x="5517906" y="1656529"/>
                </a:lnTo>
                <a:cubicBezTo>
                  <a:pt x="5526025" y="1619988"/>
                  <a:pt x="5574747" y="1640289"/>
                  <a:pt x="5603169" y="1636229"/>
                </a:cubicBezTo>
                <a:cubicBezTo>
                  <a:pt x="5611288" y="1632169"/>
                  <a:pt x="5611288" y="1619988"/>
                  <a:pt x="5619409" y="1611868"/>
                </a:cubicBezTo>
                <a:lnTo>
                  <a:pt x="5619409" y="1632169"/>
                </a:lnTo>
                <a:lnTo>
                  <a:pt x="5627528" y="1640289"/>
                </a:lnTo>
                <a:cubicBezTo>
                  <a:pt x="5639709" y="1619988"/>
                  <a:pt x="5651890" y="1599688"/>
                  <a:pt x="5668130" y="1579388"/>
                </a:cubicBezTo>
                <a:lnTo>
                  <a:pt x="5668130" y="1437283"/>
                </a:lnTo>
                <a:cubicBezTo>
                  <a:pt x="5676250" y="1425102"/>
                  <a:pt x="5704672" y="1408862"/>
                  <a:pt x="5704672" y="1388562"/>
                </a:cubicBezTo>
                <a:lnTo>
                  <a:pt x="5899557" y="1388562"/>
                </a:lnTo>
                <a:cubicBezTo>
                  <a:pt x="5883316" y="1421042"/>
                  <a:pt x="5936097" y="1412922"/>
                  <a:pt x="5948277" y="1441343"/>
                </a:cubicBezTo>
                <a:cubicBezTo>
                  <a:pt x="5960459" y="1465704"/>
                  <a:pt x="5952338" y="1502245"/>
                  <a:pt x="5948277" y="1530665"/>
                </a:cubicBezTo>
                <a:cubicBezTo>
                  <a:pt x="5964519" y="1538786"/>
                  <a:pt x="5984820" y="1542846"/>
                  <a:pt x="5997000" y="1542846"/>
                </a:cubicBezTo>
                <a:cubicBezTo>
                  <a:pt x="6017300" y="1542846"/>
                  <a:pt x="6017300" y="1510365"/>
                  <a:pt x="6025420" y="1502245"/>
                </a:cubicBezTo>
                <a:lnTo>
                  <a:pt x="6163464" y="1502245"/>
                </a:lnTo>
                <a:cubicBezTo>
                  <a:pt x="6167524" y="1514425"/>
                  <a:pt x="6179704" y="1518485"/>
                  <a:pt x="6183765" y="1534726"/>
                </a:cubicBezTo>
                <a:cubicBezTo>
                  <a:pt x="6187826" y="1538786"/>
                  <a:pt x="6187826" y="1555026"/>
                  <a:pt x="6187826" y="1563146"/>
                </a:cubicBezTo>
                <a:cubicBezTo>
                  <a:pt x="6191886" y="1567206"/>
                  <a:pt x="6195946" y="1571266"/>
                  <a:pt x="6204066" y="1571266"/>
                </a:cubicBezTo>
                <a:cubicBezTo>
                  <a:pt x="6232487" y="1571266"/>
                  <a:pt x="6228427" y="1494125"/>
                  <a:pt x="6228427" y="1486005"/>
                </a:cubicBezTo>
                <a:cubicBezTo>
                  <a:pt x="6232487" y="1461643"/>
                  <a:pt x="6232487" y="1433222"/>
                  <a:pt x="6236546" y="1404802"/>
                </a:cubicBezTo>
                <a:cubicBezTo>
                  <a:pt x="6240607" y="1384502"/>
                  <a:pt x="6244666" y="1360141"/>
                  <a:pt x="6248727" y="1335779"/>
                </a:cubicBezTo>
                <a:cubicBezTo>
                  <a:pt x="6256847" y="1311419"/>
                  <a:pt x="6256847" y="1278938"/>
                  <a:pt x="6273087" y="1254578"/>
                </a:cubicBezTo>
                <a:cubicBezTo>
                  <a:pt x="6293389" y="1218036"/>
                  <a:pt x="6338050" y="1185555"/>
                  <a:pt x="6366471" y="1161195"/>
                </a:cubicBezTo>
                <a:cubicBezTo>
                  <a:pt x="6370531" y="1157135"/>
                  <a:pt x="6390831" y="1104353"/>
                  <a:pt x="6415192" y="1104353"/>
                </a:cubicBezTo>
                <a:cubicBezTo>
                  <a:pt x="6427372" y="1104353"/>
                  <a:pt x="6439552" y="1144955"/>
                  <a:pt x="6439552" y="1157135"/>
                </a:cubicBezTo>
                <a:cubicBezTo>
                  <a:pt x="6451734" y="1226156"/>
                  <a:pt x="6459853" y="1295179"/>
                  <a:pt x="6467973" y="1364201"/>
                </a:cubicBezTo>
                <a:lnTo>
                  <a:pt x="6476094" y="1693071"/>
                </a:lnTo>
                <a:cubicBezTo>
                  <a:pt x="6480153" y="1693071"/>
                  <a:pt x="6480153" y="1697131"/>
                  <a:pt x="6488273" y="1697131"/>
                </a:cubicBezTo>
                <a:cubicBezTo>
                  <a:pt x="6512635" y="1697131"/>
                  <a:pt x="6500453" y="1648409"/>
                  <a:pt x="6589776" y="1676829"/>
                </a:cubicBezTo>
                <a:cubicBezTo>
                  <a:pt x="6593836" y="1664649"/>
                  <a:pt x="6593836" y="1632169"/>
                  <a:pt x="6593836" y="1624048"/>
                </a:cubicBezTo>
                <a:cubicBezTo>
                  <a:pt x="6581656" y="1559086"/>
                  <a:pt x="6658799" y="1607808"/>
                  <a:pt x="6654739" y="1567206"/>
                </a:cubicBezTo>
                <a:cubicBezTo>
                  <a:pt x="6666919" y="1559086"/>
                  <a:pt x="6735941" y="1575328"/>
                  <a:pt x="6719701" y="1514425"/>
                </a:cubicBezTo>
                <a:cubicBezTo>
                  <a:pt x="6719701" y="1506305"/>
                  <a:pt x="6719701" y="1498185"/>
                  <a:pt x="6723761" y="1490065"/>
                </a:cubicBezTo>
                <a:cubicBezTo>
                  <a:pt x="6727821" y="1510365"/>
                  <a:pt x="6727821" y="1534726"/>
                  <a:pt x="6723761" y="1563146"/>
                </a:cubicBezTo>
                <a:lnTo>
                  <a:pt x="6780602" y="1563146"/>
                </a:lnTo>
                <a:cubicBezTo>
                  <a:pt x="6780602" y="1571266"/>
                  <a:pt x="6780602" y="1579388"/>
                  <a:pt x="6788722" y="1587508"/>
                </a:cubicBezTo>
                <a:lnTo>
                  <a:pt x="6829324" y="1587508"/>
                </a:lnTo>
                <a:lnTo>
                  <a:pt x="6829324" y="1352020"/>
                </a:lnTo>
                <a:cubicBezTo>
                  <a:pt x="6853685" y="1335779"/>
                  <a:pt x="6890226" y="1327659"/>
                  <a:pt x="6882105" y="1299239"/>
                </a:cubicBezTo>
                <a:cubicBezTo>
                  <a:pt x="6878045" y="1274878"/>
                  <a:pt x="6914586" y="1258638"/>
                  <a:pt x="6930828" y="1258638"/>
                </a:cubicBezTo>
                <a:cubicBezTo>
                  <a:pt x="6938948" y="1258638"/>
                  <a:pt x="7016089" y="1278938"/>
                  <a:pt x="7056691" y="1295179"/>
                </a:cubicBezTo>
                <a:cubicBezTo>
                  <a:pt x="7064811" y="1299239"/>
                  <a:pt x="7064811" y="1319539"/>
                  <a:pt x="7064811" y="1323599"/>
                </a:cubicBezTo>
                <a:lnTo>
                  <a:pt x="7068871" y="1579388"/>
                </a:lnTo>
                <a:cubicBezTo>
                  <a:pt x="7060751" y="1603748"/>
                  <a:pt x="7081052" y="1624048"/>
                  <a:pt x="7081052" y="1648409"/>
                </a:cubicBezTo>
                <a:cubicBezTo>
                  <a:pt x="7081052" y="1656529"/>
                  <a:pt x="7072931" y="1701191"/>
                  <a:pt x="7072931" y="1713371"/>
                </a:cubicBezTo>
                <a:cubicBezTo>
                  <a:pt x="7072931" y="1749912"/>
                  <a:pt x="7068871" y="1766152"/>
                  <a:pt x="7105412" y="1766152"/>
                </a:cubicBezTo>
                <a:cubicBezTo>
                  <a:pt x="7117592" y="1766152"/>
                  <a:pt x="7133832" y="1762092"/>
                  <a:pt x="7146014" y="1758032"/>
                </a:cubicBezTo>
                <a:lnTo>
                  <a:pt x="7336839" y="1762092"/>
                </a:lnTo>
                <a:cubicBezTo>
                  <a:pt x="7353079" y="1758032"/>
                  <a:pt x="7373381" y="1749912"/>
                  <a:pt x="7393681" y="1749912"/>
                </a:cubicBezTo>
                <a:cubicBezTo>
                  <a:pt x="7405861" y="1745852"/>
                  <a:pt x="7422102" y="1753972"/>
                  <a:pt x="7434282" y="1749912"/>
                </a:cubicBezTo>
                <a:lnTo>
                  <a:pt x="7450522" y="1733672"/>
                </a:lnTo>
                <a:lnTo>
                  <a:pt x="7552025" y="1733672"/>
                </a:lnTo>
                <a:cubicBezTo>
                  <a:pt x="7568265" y="1701191"/>
                  <a:pt x="7580447" y="1668709"/>
                  <a:pt x="7588567" y="1636229"/>
                </a:cubicBezTo>
                <a:cubicBezTo>
                  <a:pt x="7592627" y="1624048"/>
                  <a:pt x="7600747" y="1611868"/>
                  <a:pt x="7604807" y="1599688"/>
                </a:cubicBezTo>
                <a:cubicBezTo>
                  <a:pt x="7608867" y="1591568"/>
                  <a:pt x="7608867" y="1583448"/>
                  <a:pt x="7608867" y="1571266"/>
                </a:cubicBezTo>
                <a:cubicBezTo>
                  <a:pt x="7608867" y="1510365"/>
                  <a:pt x="7547965" y="1526605"/>
                  <a:pt x="7547965" y="1449463"/>
                </a:cubicBezTo>
                <a:cubicBezTo>
                  <a:pt x="7547965" y="1416982"/>
                  <a:pt x="7560145" y="1380441"/>
                  <a:pt x="7608867" y="1356081"/>
                </a:cubicBezTo>
                <a:lnTo>
                  <a:pt x="7616988" y="803905"/>
                </a:lnTo>
                <a:cubicBezTo>
                  <a:pt x="7612928" y="795783"/>
                  <a:pt x="7596687" y="783603"/>
                  <a:pt x="7588567" y="775483"/>
                </a:cubicBezTo>
                <a:cubicBezTo>
                  <a:pt x="7572326" y="755183"/>
                  <a:pt x="7564205" y="734882"/>
                  <a:pt x="7564205" y="714582"/>
                </a:cubicBezTo>
                <a:cubicBezTo>
                  <a:pt x="7564205" y="621199"/>
                  <a:pt x="7669769" y="645559"/>
                  <a:pt x="7669769" y="584658"/>
                </a:cubicBezTo>
                <a:cubicBezTo>
                  <a:pt x="7669769" y="572477"/>
                  <a:pt x="7665708" y="572477"/>
                  <a:pt x="7657588" y="568417"/>
                </a:cubicBezTo>
                <a:lnTo>
                  <a:pt x="7673829" y="552176"/>
                </a:lnTo>
                <a:lnTo>
                  <a:pt x="7673829" y="470974"/>
                </a:lnTo>
                <a:cubicBezTo>
                  <a:pt x="7665708" y="462854"/>
                  <a:pt x="7657588" y="450673"/>
                  <a:pt x="7657588" y="442553"/>
                </a:cubicBezTo>
                <a:cubicBezTo>
                  <a:pt x="7657588" y="430373"/>
                  <a:pt x="7665708" y="418193"/>
                  <a:pt x="7661648" y="406013"/>
                </a:cubicBezTo>
                <a:cubicBezTo>
                  <a:pt x="7681949" y="406013"/>
                  <a:pt x="7681949" y="377592"/>
                  <a:pt x="7681949" y="365411"/>
                </a:cubicBezTo>
                <a:cubicBezTo>
                  <a:pt x="7681949" y="353230"/>
                  <a:pt x="7686009" y="336990"/>
                  <a:pt x="7686009" y="328870"/>
                </a:cubicBezTo>
                <a:cubicBezTo>
                  <a:pt x="7686009" y="316690"/>
                  <a:pt x="7681949" y="308570"/>
                  <a:pt x="7673829" y="300449"/>
                </a:cubicBezTo>
                <a:cubicBezTo>
                  <a:pt x="7677889" y="300449"/>
                  <a:pt x="7686009" y="296389"/>
                  <a:pt x="7694129" y="292329"/>
                </a:cubicBezTo>
                <a:lnTo>
                  <a:pt x="7694129" y="198946"/>
                </a:lnTo>
                <a:cubicBezTo>
                  <a:pt x="7690069" y="198946"/>
                  <a:pt x="7686009" y="207066"/>
                  <a:pt x="7686009" y="194886"/>
                </a:cubicBezTo>
                <a:cubicBezTo>
                  <a:pt x="7686009" y="186766"/>
                  <a:pt x="7694129" y="182706"/>
                  <a:pt x="7694129" y="174586"/>
                </a:cubicBezTo>
                <a:lnTo>
                  <a:pt x="7694129" y="154286"/>
                </a:lnTo>
                <a:cubicBezTo>
                  <a:pt x="7694129" y="146164"/>
                  <a:pt x="7694129" y="138044"/>
                  <a:pt x="7698189" y="129924"/>
                </a:cubicBezTo>
                <a:close/>
              </a:path>
            </a:pathLst>
          </a:custGeom>
          <a:solidFill>
            <a:schemeClr val="bg1">
              <a:alpha val="13000"/>
            </a:schemeClr>
          </a:solidFill>
          <a:ln w="6350" cap="flat">
            <a:noFill/>
            <a:prstDash val="solid"/>
            <a:miter/>
          </a:ln>
        </p:spPr>
        <p:txBody>
          <a:bodyPr wrap="square" rtlCol="0" anchor="ctr">
            <a:noAutofit/>
          </a:bodyPr>
          <a:lstStyle/>
          <a:p>
            <a:endParaRPr lang="zh-CN" altLang="en-US"/>
          </a:p>
        </p:txBody>
      </p:sp>
      <p:sp>
        <p:nvSpPr>
          <p:cNvPr id="15" name="文本框 14"/>
          <p:cNvSpPr txBox="1"/>
          <p:nvPr/>
        </p:nvSpPr>
        <p:spPr>
          <a:xfrm>
            <a:off x="3002844" y="1701368"/>
            <a:ext cx="6155852" cy="1015663"/>
          </a:xfrm>
          <a:prstGeom prst="rect">
            <a:avLst/>
          </a:prstGeom>
          <a:noFill/>
        </p:spPr>
        <p:txBody>
          <a:bodyPr wrap="none" rtlCol="0">
            <a:spAutoFit/>
          </a:bodyPr>
          <a:lstStyle/>
          <a:p>
            <a:r>
              <a:rPr lang="en-US" altLang="zh-CN" sz="6000" dirty="0">
                <a:solidFill>
                  <a:srgbClr val="0F34AE"/>
                </a:solidFill>
                <a:latin typeface="DOUYUFont2.0" pitchFamily="2" charset="-128"/>
                <a:ea typeface="DOUYUFont2.0" pitchFamily="2" charset="-128"/>
              </a:rPr>
              <a:t>A33</a:t>
            </a:r>
            <a:r>
              <a:rPr lang="zh-CN" altLang="en-US" sz="6000" dirty="0">
                <a:solidFill>
                  <a:srgbClr val="0F34AE"/>
                </a:solidFill>
                <a:latin typeface="DOUYUFont2.0" pitchFamily="2" charset="-128"/>
                <a:ea typeface="DOUYUFont2.0" pitchFamily="2" charset="-128"/>
              </a:rPr>
              <a:t>智能排班系统</a:t>
            </a:r>
          </a:p>
        </p:txBody>
      </p:sp>
      <p:sp>
        <p:nvSpPr>
          <p:cNvPr id="51" name="文本框 50"/>
          <p:cNvSpPr txBox="1"/>
          <p:nvPr/>
        </p:nvSpPr>
        <p:spPr>
          <a:xfrm>
            <a:off x="6108168" y="1170254"/>
            <a:ext cx="2855269" cy="307777"/>
          </a:xfrm>
          <a:prstGeom prst="rect">
            <a:avLst/>
          </a:prstGeom>
          <a:noFill/>
        </p:spPr>
        <p:txBody>
          <a:bodyPr wrap="none" rtlCol="0">
            <a:spAutoFit/>
          </a:bodyPr>
          <a:lstStyle/>
          <a:p>
            <a:r>
              <a:rPr lang="zh-CN" altLang="en-US" sz="1400" dirty="0">
                <a:solidFill>
                  <a:schemeClr val="bg1"/>
                </a:solidFill>
                <a:latin typeface="DOUYUFont2.0" pitchFamily="2" charset="-128"/>
                <a:ea typeface="DOUYUFont2.0" pitchFamily="2" charset="-128"/>
              </a:rPr>
              <a:t>中国大学生服务外包创新创业大赛</a:t>
            </a:r>
          </a:p>
        </p:txBody>
      </p:sp>
      <p:grpSp>
        <p:nvGrpSpPr>
          <p:cNvPr id="108" name="组合 107"/>
          <p:cNvGrpSpPr/>
          <p:nvPr/>
        </p:nvGrpSpPr>
        <p:grpSpPr>
          <a:xfrm>
            <a:off x="2188037" y="2610365"/>
            <a:ext cx="1414805" cy="259371"/>
            <a:chOff x="2361469" y="2730995"/>
            <a:chExt cx="1414805" cy="259371"/>
          </a:xfrm>
        </p:grpSpPr>
        <p:sp>
          <p:nvSpPr>
            <p:cNvPr id="81" name="矩形: 圆角 80"/>
            <p:cNvSpPr/>
            <p:nvPr/>
          </p:nvSpPr>
          <p:spPr>
            <a:xfrm>
              <a:off x="2611507" y="2730995"/>
              <a:ext cx="1019810" cy="219074"/>
            </a:xfrm>
            <a:prstGeom prst="roundRect">
              <a:avLst>
                <a:gd name="adj" fmla="val 50000"/>
              </a:avLst>
            </a:prstGeom>
            <a:solidFill>
              <a:srgbClr val="0F34AE">
                <a:alpha val="14000"/>
              </a:srgb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圆角 105"/>
            <p:cNvSpPr/>
            <p:nvPr/>
          </p:nvSpPr>
          <p:spPr>
            <a:xfrm>
              <a:off x="2976174" y="2909771"/>
              <a:ext cx="800100" cy="80595"/>
            </a:xfrm>
            <a:prstGeom prst="roundRect">
              <a:avLst>
                <a:gd name="adj" fmla="val 50000"/>
              </a:avLst>
            </a:prstGeom>
            <a:solidFill>
              <a:srgbClr val="0F34AE">
                <a:alpha val="14000"/>
              </a:srgb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圆角 106"/>
            <p:cNvSpPr/>
            <p:nvPr/>
          </p:nvSpPr>
          <p:spPr>
            <a:xfrm>
              <a:off x="2361469" y="2730995"/>
              <a:ext cx="506629" cy="152443"/>
            </a:xfrm>
            <a:prstGeom prst="roundRect">
              <a:avLst>
                <a:gd name="adj" fmla="val 50000"/>
              </a:avLst>
            </a:prstGeom>
            <a:solidFill>
              <a:srgbClr val="0F34AE">
                <a:alpha val="51000"/>
              </a:srgb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9" name="组合 108"/>
          <p:cNvGrpSpPr/>
          <p:nvPr/>
        </p:nvGrpSpPr>
        <p:grpSpPr>
          <a:xfrm flipH="1">
            <a:off x="8789660" y="2556900"/>
            <a:ext cx="1427648" cy="259371"/>
            <a:chOff x="2361469" y="2730995"/>
            <a:chExt cx="1414805" cy="259371"/>
          </a:xfrm>
        </p:grpSpPr>
        <p:sp>
          <p:nvSpPr>
            <p:cNvPr id="110" name="矩形: 圆角 109"/>
            <p:cNvSpPr/>
            <p:nvPr/>
          </p:nvSpPr>
          <p:spPr>
            <a:xfrm>
              <a:off x="2611507" y="2730995"/>
              <a:ext cx="1019810" cy="219074"/>
            </a:xfrm>
            <a:prstGeom prst="roundRect">
              <a:avLst>
                <a:gd name="adj" fmla="val 50000"/>
              </a:avLst>
            </a:prstGeom>
            <a:solidFill>
              <a:srgbClr val="0F34AE">
                <a:alpha val="14000"/>
              </a:srgb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圆角 110"/>
            <p:cNvSpPr/>
            <p:nvPr/>
          </p:nvSpPr>
          <p:spPr>
            <a:xfrm>
              <a:off x="2976174" y="2909771"/>
              <a:ext cx="800100" cy="80595"/>
            </a:xfrm>
            <a:prstGeom prst="roundRect">
              <a:avLst>
                <a:gd name="adj" fmla="val 50000"/>
              </a:avLst>
            </a:prstGeom>
            <a:solidFill>
              <a:srgbClr val="0F34AE">
                <a:alpha val="36000"/>
              </a:srgb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圆角 111"/>
            <p:cNvSpPr/>
            <p:nvPr/>
          </p:nvSpPr>
          <p:spPr>
            <a:xfrm>
              <a:off x="2361469" y="2730995"/>
              <a:ext cx="506629" cy="152443"/>
            </a:xfrm>
            <a:prstGeom prst="roundRect">
              <a:avLst>
                <a:gd name="adj" fmla="val 50000"/>
              </a:avLst>
            </a:prstGeom>
            <a:solidFill>
              <a:srgbClr val="0F34AE">
                <a:alpha val="38000"/>
              </a:srgb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Picture 13" descr="徽标"/>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3067" y="525631"/>
            <a:ext cx="1164970" cy="1164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组合 10"/>
          <p:cNvGrpSpPr/>
          <p:nvPr/>
        </p:nvGrpSpPr>
        <p:grpSpPr>
          <a:xfrm>
            <a:off x="447929" y="402170"/>
            <a:ext cx="818896" cy="705945"/>
            <a:chOff x="1098804" y="5763171"/>
            <a:chExt cx="1270000" cy="1094828"/>
          </a:xfrm>
          <a:solidFill>
            <a:srgbClr val="0F34AE"/>
          </a:solidFill>
        </p:grpSpPr>
        <p:sp>
          <p:nvSpPr>
            <p:cNvPr id="12" name="等腰三角形 11"/>
            <p:cNvSpPr/>
            <p:nvPr/>
          </p:nvSpPr>
          <p:spPr>
            <a:xfrm rot="10800000">
              <a:off x="1098804" y="5763171"/>
              <a:ext cx="1270000" cy="1094828"/>
            </a:xfrm>
            <a:prstGeom prst="triangle">
              <a:avLst/>
            </a:prstGeom>
            <a:solidFill>
              <a:srgbClr val="0F34AE">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0800000">
              <a:off x="1098804" y="6241831"/>
              <a:ext cx="457200" cy="394138"/>
            </a:xfrm>
            <a:prstGeom prst="triangle">
              <a:avLst/>
            </a:prstGeom>
            <a:solidFill>
              <a:srgbClr val="0F3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3291236" y="4709999"/>
            <a:ext cx="5852764" cy="1422954"/>
          </a:xfrm>
          <a:prstGeom prst="rect">
            <a:avLst/>
          </a:prstGeom>
          <a:noFill/>
        </p:spPr>
        <p:txBody>
          <a:bodyPr wrap="square" rtlCol="0">
            <a:spAutoFit/>
          </a:bodyPr>
          <a:lstStyle>
            <a:defPPr>
              <a:defRPr lang="zh-CN"/>
            </a:defPPr>
            <a:lvl1pPr algn="ctr">
              <a:defRPr sz="1200" b="1">
                <a:gradFill flip="none" rotWithShape="1">
                  <a:gsLst>
                    <a:gs pos="1000">
                      <a:srgbClr val="BB9F64"/>
                    </a:gs>
                    <a:gs pos="100000">
                      <a:srgbClr val="BB9F64"/>
                    </a:gs>
                    <a:gs pos="61000">
                      <a:srgbClr val="FFF0AE"/>
                    </a:gs>
                  </a:gsLst>
                  <a:lin ang="5400000" scaled="1"/>
                  <a:tileRect/>
                </a:gradFill>
                <a:latin typeface="+mn-ea"/>
                <a:ea typeface="+mn-ea"/>
                <a:cs typeface="+mn-ea"/>
              </a:defRPr>
            </a:lvl1pPr>
          </a:lstStyle>
          <a:p>
            <a:pPr algn="l">
              <a:lnSpc>
                <a:spcPct val="150000"/>
              </a:lnSpc>
            </a:pPr>
            <a:r>
              <a:rPr lang="zh-CN" altLang="en-US" sz="20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学校：西南石油大学</a:t>
            </a:r>
            <a:endParaRPr lang="en-US" altLang="zh-CN" sz="20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a:p>
            <a:pPr algn="l">
              <a:lnSpc>
                <a:spcPct val="150000"/>
              </a:lnSpc>
            </a:pPr>
            <a:r>
              <a:rPr lang="zh-CN" altLang="en-US" sz="20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指导老师：肖斌</a:t>
            </a:r>
            <a:endParaRPr lang="en-US" altLang="zh-CN" sz="20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a:p>
            <a:pPr algn="l">
              <a:lnSpc>
                <a:spcPct val="150000"/>
              </a:lnSpc>
            </a:pPr>
            <a:r>
              <a:rPr lang="zh-CN" altLang="en-US" sz="20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团队人员：孙贵林、贾旺、王洋、韦富元、郑源鹏</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任意多边形: 形状 60"/>
          <p:cNvSpPr/>
          <p:nvPr/>
        </p:nvSpPr>
        <p:spPr>
          <a:xfrm>
            <a:off x="0" y="4603273"/>
            <a:ext cx="6096000" cy="2254727"/>
          </a:xfrm>
          <a:custGeom>
            <a:avLst/>
            <a:gdLst>
              <a:gd name="connsiteX0" fmla="*/ 0 w 6096000"/>
              <a:gd name="connsiteY0" fmla="*/ 0 h 2254727"/>
              <a:gd name="connsiteX1" fmla="*/ 5716574 w 6096000"/>
              <a:gd name="connsiteY1" fmla="*/ 714840 h 2254727"/>
              <a:gd name="connsiteX2" fmla="*/ 6096000 w 6096000"/>
              <a:gd name="connsiteY2" fmla="*/ 840871 h 2254727"/>
              <a:gd name="connsiteX3" fmla="*/ 6096000 w 6096000"/>
              <a:gd name="connsiteY3" fmla="*/ 2254727 h 2254727"/>
              <a:gd name="connsiteX4" fmla="*/ 0 w 6096000"/>
              <a:gd name="connsiteY4" fmla="*/ 2254727 h 2254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2254727">
                <a:moveTo>
                  <a:pt x="0" y="0"/>
                </a:moveTo>
                <a:cubicBezTo>
                  <a:pt x="2232462" y="0"/>
                  <a:pt x="4253575" y="273175"/>
                  <a:pt x="5716574" y="714840"/>
                </a:cubicBezTo>
                <a:lnTo>
                  <a:pt x="6096000" y="840871"/>
                </a:lnTo>
                <a:lnTo>
                  <a:pt x="6096000" y="2254727"/>
                </a:lnTo>
                <a:lnTo>
                  <a:pt x="0" y="2254727"/>
                </a:lnTo>
                <a:close/>
              </a:path>
            </a:pathLst>
          </a:custGeom>
          <a:solidFill>
            <a:srgbClr val="0F34AE">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3" name="任意多边形: 形状 82"/>
          <p:cNvSpPr/>
          <p:nvPr/>
        </p:nvSpPr>
        <p:spPr>
          <a:xfrm rot="10800000">
            <a:off x="6798756" y="0"/>
            <a:ext cx="5393244" cy="626125"/>
          </a:xfrm>
          <a:custGeom>
            <a:avLst/>
            <a:gdLst>
              <a:gd name="connsiteX0" fmla="*/ 5393244 w 5393244"/>
              <a:gd name="connsiteY0" fmla="*/ 626125 h 626125"/>
              <a:gd name="connsiteX1" fmla="*/ 0 w 5393244"/>
              <a:gd name="connsiteY1" fmla="*/ 626125 h 626125"/>
              <a:gd name="connsiteX2" fmla="*/ 0 w 5393244"/>
              <a:gd name="connsiteY2" fmla="*/ 0 h 626125"/>
              <a:gd name="connsiteX3" fmla="*/ 3 w 5393244"/>
              <a:gd name="connsiteY3" fmla="*/ 0 h 626125"/>
              <a:gd name="connsiteX4" fmla="*/ 5142468 w 5393244"/>
              <a:gd name="connsiteY4" fmla="*/ 557318 h 62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3244" h="626125">
                <a:moveTo>
                  <a:pt x="5393244" y="626125"/>
                </a:moveTo>
                <a:lnTo>
                  <a:pt x="0" y="626125"/>
                </a:lnTo>
                <a:lnTo>
                  <a:pt x="0" y="0"/>
                </a:lnTo>
                <a:lnTo>
                  <a:pt x="3" y="0"/>
                </a:lnTo>
                <a:cubicBezTo>
                  <a:pt x="1953406" y="0"/>
                  <a:pt x="3744997" y="209149"/>
                  <a:pt x="5142468" y="557318"/>
                </a:cubicBezTo>
                <a:close/>
              </a:path>
            </a:pathLst>
          </a:custGeom>
          <a:solidFill>
            <a:srgbClr val="0F34AE">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任意多边形: 形状 2"/>
          <p:cNvSpPr/>
          <p:nvPr/>
        </p:nvSpPr>
        <p:spPr>
          <a:xfrm>
            <a:off x="0" y="5415645"/>
            <a:ext cx="12192000" cy="1442176"/>
          </a:xfrm>
          <a:custGeom>
            <a:avLst/>
            <a:gdLst>
              <a:gd name="connsiteX0" fmla="*/ 6096000 w 12192000"/>
              <a:gd name="connsiteY0" fmla="*/ 0 h 1442176"/>
              <a:gd name="connsiteX1" fmla="*/ 11812574 w 12192000"/>
              <a:gd name="connsiteY1" fmla="*/ 714840 h 1442176"/>
              <a:gd name="connsiteX2" fmla="*/ 12192000 w 12192000"/>
              <a:gd name="connsiteY2" fmla="*/ 840871 h 1442176"/>
              <a:gd name="connsiteX3" fmla="*/ 12192000 w 12192000"/>
              <a:gd name="connsiteY3" fmla="*/ 1442176 h 1442176"/>
              <a:gd name="connsiteX4" fmla="*/ 0 w 12192000"/>
              <a:gd name="connsiteY4" fmla="*/ 1442176 h 1442176"/>
              <a:gd name="connsiteX5" fmla="*/ 0 w 12192000"/>
              <a:gd name="connsiteY5" fmla="*/ 840871 h 1442176"/>
              <a:gd name="connsiteX6" fmla="*/ 379426 w 12192000"/>
              <a:gd name="connsiteY6" fmla="*/ 714840 h 1442176"/>
              <a:gd name="connsiteX7" fmla="*/ 6096000 w 12192000"/>
              <a:gd name="connsiteY7" fmla="*/ 0 h 1442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442176">
                <a:moveTo>
                  <a:pt x="6096000" y="0"/>
                </a:moveTo>
                <a:cubicBezTo>
                  <a:pt x="8328461" y="0"/>
                  <a:pt x="10349575" y="273175"/>
                  <a:pt x="11812574" y="714840"/>
                </a:cubicBezTo>
                <a:lnTo>
                  <a:pt x="12192000" y="840871"/>
                </a:lnTo>
                <a:lnTo>
                  <a:pt x="12192000" y="1442176"/>
                </a:lnTo>
                <a:lnTo>
                  <a:pt x="0" y="1442176"/>
                </a:lnTo>
                <a:lnTo>
                  <a:pt x="0" y="840871"/>
                </a:lnTo>
                <a:lnTo>
                  <a:pt x="379426" y="714840"/>
                </a:lnTo>
                <a:cubicBezTo>
                  <a:pt x="1842425" y="273175"/>
                  <a:pt x="3863539" y="0"/>
                  <a:pt x="6096000" y="0"/>
                </a:cubicBezTo>
                <a:close/>
              </a:path>
            </a:pathLst>
          </a:custGeom>
          <a:solidFill>
            <a:srgbClr val="0F34A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0"/>
          <p:cNvGrpSpPr/>
          <p:nvPr/>
        </p:nvGrpSpPr>
        <p:grpSpPr>
          <a:xfrm rot="18739910">
            <a:off x="4213026" y="1016312"/>
            <a:ext cx="818896" cy="705945"/>
            <a:chOff x="1098804" y="5763171"/>
            <a:chExt cx="1270000" cy="1094828"/>
          </a:xfrm>
          <a:solidFill>
            <a:srgbClr val="0F34AE"/>
          </a:solidFill>
        </p:grpSpPr>
        <p:sp>
          <p:nvSpPr>
            <p:cNvPr id="12" name="等腰三角形 11"/>
            <p:cNvSpPr/>
            <p:nvPr/>
          </p:nvSpPr>
          <p:spPr>
            <a:xfrm rot="10800000">
              <a:off x="1098804" y="5763171"/>
              <a:ext cx="1270000" cy="1094828"/>
            </a:xfrm>
            <a:prstGeom prst="triangle">
              <a:avLst/>
            </a:prstGeom>
            <a:solidFill>
              <a:srgbClr val="0F34AE">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0800000">
              <a:off x="1098804" y="6241831"/>
              <a:ext cx="457200" cy="394138"/>
            </a:xfrm>
            <a:prstGeom prst="triangle">
              <a:avLst/>
            </a:prstGeom>
            <a:solidFill>
              <a:srgbClr val="0F3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圆角 13"/>
          <p:cNvSpPr/>
          <p:nvPr/>
        </p:nvSpPr>
        <p:spPr>
          <a:xfrm>
            <a:off x="3826614" y="2818389"/>
            <a:ext cx="4538772" cy="403014"/>
          </a:xfrm>
          <a:prstGeom prst="roundRect">
            <a:avLst>
              <a:gd name="adj" fmla="val 50000"/>
            </a:avLst>
          </a:prstGeom>
          <a:solidFill>
            <a:srgbClr val="0F34AE"/>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p:cNvSpPr/>
          <p:nvPr/>
        </p:nvSpPr>
        <p:spPr>
          <a:xfrm>
            <a:off x="5716082" y="2610016"/>
            <a:ext cx="759835" cy="89523"/>
          </a:xfrm>
          <a:prstGeom prst="roundRect">
            <a:avLst>
              <a:gd name="adj" fmla="val 50000"/>
            </a:avLst>
          </a:prstGeom>
          <a:solidFill>
            <a:srgbClr val="DDE2F4"/>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5593299" y="2851346"/>
            <a:ext cx="1005403" cy="338554"/>
          </a:xfrm>
          <a:prstGeom prst="rect">
            <a:avLst/>
          </a:prstGeom>
          <a:noFill/>
        </p:spPr>
        <p:txBody>
          <a:bodyPr wrap="none" rtlCol="0">
            <a:spAutoFit/>
          </a:bodyPr>
          <a:lstStyle/>
          <a:p>
            <a:pPr algn="ctr"/>
            <a:r>
              <a:rPr lang="zh-CN" altLang="en-US" sz="1600" b="1"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技术方案</a:t>
            </a:r>
          </a:p>
        </p:txBody>
      </p:sp>
      <p:sp>
        <p:nvSpPr>
          <p:cNvPr id="34" name="文本框 33"/>
          <p:cNvSpPr txBox="1"/>
          <p:nvPr/>
        </p:nvSpPr>
        <p:spPr>
          <a:xfrm>
            <a:off x="5189190" y="1108116"/>
            <a:ext cx="1821332" cy="1569660"/>
          </a:xfrm>
          <a:prstGeom prst="rect">
            <a:avLst/>
          </a:prstGeom>
          <a:noFill/>
        </p:spPr>
        <p:txBody>
          <a:bodyPr wrap="none" rtlCol="0">
            <a:spAutoFit/>
          </a:bodyPr>
          <a:lstStyle/>
          <a:p>
            <a:r>
              <a:rPr lang="en-US" altLang="zh-CN" sz="9600" dirty="0">
                <a:solidFill>
                  <a:srgbClr val="0F34AE"/>
                </a:solidFill>
                <a:latin typeface="MiSans Heavy" panose="00000A00000000000000" pitchFamily="2" charset="-122"/>
                <a:ea typeface="MiSans Heavy" panose="00000A00000000000000" pitchFamily="2" charset="-122"/>
              </a:rPr>
              <a:t>03</a:t>
            </a:r>
            <a:endParaRPr lang="zh-CN" altLang="en-US" sz="9600" dirty="0">
              <a:solidFill>
                <a:srgbClr val="0F34AE"/>
              </a:solidFill>
              <a:latin typeface="MiSans Heavy" panose="00000A00000000000000" pitchFamily="2" charset="-122"/>
              <a:ea typeface="MiSans Heavy" panose="00000A00000000000000" pitchFamily="2" charset="-122"/>
            </a:endParaRPr>
          </a:p>
        </p:txBody>
      </p:sp>
      <p:sp>
        <p:nvSpPr>
          <p:cNvPr id="36" name="矩形: 圆角 35"/>
          <p:cNvSpPr/>
          <p:nvPr/>
        </p:nvSpPr>
        <p:spPr>
          <a:xfrm>
            <a:off x="8533916" y="3050958"/>
            <a:ext cx="489293" cy="162077"/>
          </a:xfrm>
          <a:prstGeom prst="roundRect">
            <a:avLst>
              <a:gd name="adj" fmla="val 50000"/>
            </a:avLst>
          </a:prstGeom>
          <a:solidFill>
            <a:srgbClr val="0F34AE">
              <a:alpha val="35000"/>
            </a:srgb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3690938" y="2624975"/>
            <a:ext cx="512821" cy="92040"/>
          </a:xfrm>
          <a:prstGeom prst="roundRect">
            <a:avLst>
              <a:gd name="adj" fmla="val 50000"/>
            </a:avLst>
          </a:prstGeom>
          <a:solidFill>
            <a:srgbClr val="DDE2F4"/>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476498" y="3465381"/>
            <a:ext cx="7239002" cy="336695"/>
          </a:xfrm>
          <a:prstGeom prst="rect">
            <a:avLst/>
          </a:prstGeom>
          <a:noFill/>
        </p:spPr>
        <p:txBody>
          <a:bodyPr wrap="square">
            <a:spAutoFit/>
          </a:bodyPr>
          <a:lstStyle/>
          <a:p>
            <a:pPr algn="ctr">
              <a:lnSpc>
                <a:spcPct val="150000"/>
              </a:lnSpc>
            </a:pPr>
            <a:r>
              <a:rPr lang="en-US" altLang="zh-CN" sz="1200" dirty="0">
                <a:solidFill>
                  <a:schemeClr val="bg1">
                    <a:lumMod val="50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Technical Proposal</a:t>
            </a:r>
            <a:endParaRPr lang="zh-CN" altLang="en-US" sz="1200" dirty="0">
              <a:solidFill>
                <a:schemeClr val="bg1">
                  <a:lumMod val="50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00150" y="375985"/>
            <a:ext cx="1338828" cy="369332"/>
          </a:xfrm>
          <a:prstGeom prst="rect">
            <a:avLst/>
          </a:prstGeom>
          <a:noFill/>
        </p:spPr>
        <p:txBody>
          <a:bodyPr wrap="none" rtlCol="0">
            <a:spAutoFit/>
          </a:bodyPr>
          <a:lstStyle/>
          <a:p>
            <a:r>
              <a:rPr lang="zh-CN" altLang="en-US" dirty="0">
                <a:solidFill>
                  <a:srgbClr val="0F34AE"/>
                </a:solidFill>
                <a:latin typeface="DOUYUFont2.0" pitchFamily="2" charset="-128"/>
                <a:ea typeface="DOUYUFont2.0" pitchFamily="2" charset="-128"/>
              </a:rPr>
              <a:t>技术可行性</a:t>
            </a:r>
          </a:p>
        </p:txBody>
      </p:sp>
      <p:sp>
        <p:nvSpPr>
          <p:cNvPr id="3" name="文本框 2"/>
          <p:cNvSpPr txBox="1"/>
          <p:nvPr/>
        </p:nvSpPr>
        <p:spPr>
          <a:xfrm>
            <a:off x="1200150" y="673239"/>
            <a:ext cx="1460656" cy="258532"/>
          </a:xfrm>
          <a:prstGeom prst="rect">
            <a:avLst/>
          </a:prstGeom>
          <a:noFill/>
        </p:spPr>
        <p:txBody>
          <a:bodyPr wrap="none" rtlCol="0">
            <a:spAutoFit/>
          </a:bodyPr>
          <a:lstStyle/>
          <a:p>
            <a:r>
              <a:rPr lang="en-US" altLang="zh-CN" sz="1080" dirty="0">
                <a:solidFill>
                  <a:schemeClr val="bg1">
                    <a:lumMod val="85000"/>
                  </a:schemeClr>
                </a:solidFill>
                <a:latin typeface="DOUYUFont2.0" pitchFamily="2" charset="-128"/>
                <a:ea typeface="DOUYUFont2.0" pitchFamily="2" charset="-128"/>
              </a:rPr>
              <a:t>Technical feasibility</a:t>
            </a:r>
            <a:endParaRPr lang="zh-CN" altLang="en-US" sz="1080" dirty="0">
              <a:solidFill>
                <a:schemeClr val="bg1">
                  <a:lumMod val="85000"/>
                </a:schemeClr>
              </a:solidFill>
              <a:latin typeface="DOUYUFont2.0" pitchFamily="2" charset="-128"/>
              <a:ea typeface="DOUYUFont2.0" pitchFamily="2" charset="-128"/>
            </a:endParaRPr>
          </a:p>
        </p:txBody>
      </p:sp>
      <p:cxnSp>
        <p:nvCxnSpPr>
          <p:cNvPr id="4" name="直接连接符 3"/>
          <p:cNvCxnSpPr/>
          <p:nvPr/>
        </p:nvCxnSpPr>
        <p:spPr>
          <a:xfrm rot="5400000">
            <a:off x="2620212" y="2547291"/>
            <a:ext cx="900000"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5" name="直接连接符 4"/>
          <p:cNvCxnSpPr/>
          <p:nvPr/>
        </p:nvCxnSpPr>
        <p:spPr>
          <a:xfrm rot="5400000">
            <a:off x="6541740" y="2547291"/>
            <a:ext cx="900000"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6" name="直接连接符 5"/>
          <p:cNvCxnSpPr/>
          <p:nvPr/>
        </p:nvCxnSpPr>
        <p:spPr>
          <a:xfrm rot="5400000">
            <a:off x="4593452" y="2547291"/>
            <a:ext cx="900000"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7" name="直接连接符 6"/>
          <p:cNvCxnSpPr/>
          <p:nvPr/>
        </p:nvCxnSpPr>
        <p:spPr>
          <a:xfrm rot="5400000">
            <a:off x="8505220" y="2547291"/>
            <a:ext cx="900000"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8" name="直接连接符 7"/>
          <p:cNvCxnSpPr/>
          <p:nvPr/>
        </p:nvCxnSpPr>
        <p:spPr>
          <a:xfrm>
            <a:off x="2152650" y="2097291"/>
            <a:ext cx="7903852" cy="0"/>
          </a:xfrm>
          <a:prstGeom prst="line">
            <a:avLst/>
          </a:prstGeom>
          <a:noFill/>
          <a:ln w="9525">
            <a:solidFill>
              <a:schemeClr val="tx1">
                <a:lumMod val="85000"/>
                <a:lumOff val="1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9" name="椭圆 8"/>
          <p:cNvSpPr/>
          <p:nvPr/>
        </p:nvSpPr>
        <p:spPr>
          <a:xfrm>
            <a:off x="2968158" y="1995237"/>
            <a:ext cx="204110" cy="204110"/>
          </a:xfrm>
          <a:prstGeom prst="ellipse">
            <a:avLst/>
          </a:prstGeom>
          <a:solidFill>
            <a:schemeClr val="tx1">
              <a:lumMod val="85000"/>
              <a:lumOff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sz="900" dirty="0">
              <a:solidFill>
                <a:schemeClr val="tx1">
                  <a:lumMod val="85000"/>
                  <a:lumOff val="1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
        <p:nvSpPr>
          <p:cNvPr id="10" name="文本框 9"/>
          <p:cNvSpPr txBox="1"/>
          <p:nvPr/>
        </p:nvSpPr>
        <p:spPr>
          <a:xfrm>
            <a:off x="2185842" y="1579266"/>
            <a:ext cx="1767481" cy="338526"/>
          </a:xfrm>
          <a:prstGeom prst="rect">
            <a:avLst/>
          </a:prstGeom>
          <a:noFill/>
        </p:spPr>
        <p:txBody>
          <a:bodyPr wrap="none" lIns="91413" tIns="45706" rIns="91413" bIns="45706" rtlCol="0">
            <a:spAutoFit/>
          </a:bodyPr>
          <a:lstStyle/>
          <a:p>
            <a:pPr algn="ctr"/>
            <a:r>
              <a:rPr lang="en-US" altLang="zh-CN" sz="1600" b="1" dirty="0" err="1">
                <a:solidFill>
                  <a:schemeClr val="tx1">
                    <a:lumMod val="85000"/>
                    <a:lumOff val="1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SpringBoot</a:t>
            </a:r>
            <a:r>
              <a:rPr lang="zh-CN" altLang="en-US" sz="1600" b="1" dirty="0">
                <a:solidFill>
                  <a:schemeClr val="tx1">
                    <a:lumMod val="85000"/>
                    <a:lumOff val="1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框架</a:t>
            </a:r>
          </a:p>
        </p:txBody>
      </p:sp>
      <p:sp>
        <p:nvSpPr>
          <p:cNvPr id="11" name="椭圆 10"/>
          <p:cNvSpPr/>
          <p:nvPr/>
        </p:nvSpPr>
        <p:spPr>
          <a:xfrm>
            <a:off x="6890955" y="1995237"/>
            <a:ext cx="204110" cy="204110"/>
          </a:xfrm>
          <a:prstGeom prst="ellipse">
            <a:avLst/>
          </a:prstGeom>
          <a:solidFill>
            <a:schemeClr val="tx1">
              <a:lumMod val="85000"/>
              <a:lumOff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sz="900" dirty="0">
              <a:solidFill>
                <a:schemeClr val="tx1">
                  <a:lumMod val="85000"/>
                  <a:lumOff val="1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
        <p:nvSpPr>
          <p:cNvPr id="12" name="文本框 11"/>
          <p:cNvSpPr txBox="1"/>
          <p:nvPr/>
        </p:nvSpPr>
        <p:spPr>
          <a:xfrm>
            <a:off x="6702810" y="1565296"/>
            <a:ext cx="579143" cy="338526"/>
          </a:xfrm>
          <a:prstGeom prst="rect">
            <a:avLst/>
          </a:prstGeom>
          <a:noFill/>
        </p:spPr>
        <p:txBody>
          <a:bodyPr wrap="none" lIns="91413" tIns="45706" rIns="91413" bIns="45706" rtlCol="0">
            <a:spAutoFit/>
          </a:bodyPr>
          <a:lstStyle/>
          <a:p>
            <a:pPr algn="ctr"/>
            <a:r>
              <a:rPr lang="en-US" altLang="zh-CN" sz="1600" b="1" dirty="0">
                <a:solidFill>
                  <a:schemeClr val="tx1">
                    <a:lumMod val="85000"/>
                    <a:lumOff val="1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ea"/>
              </a:rPr>
              <a:t>Vue</a:t>
            </a:r>
            <a:endParaRPr lang="zh-CN" altLang="en-US" sz="1600" b="1" dirty="0">
              <a:solidFill>
                <a:schemeClr val="tx1">
                  <a:lumMod val="85000"/>
                  <a:lumOff val="1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ea"/>
            </a:endParaRPr>
          </a:p>
        </p:txBody>
      </p:sp>
      <p:sp>
        <p:nvSpPr>
          <p:cNvPr id="13" name="椭圆 12"/>
          <p:cNvSpPr/>
          <p:nvPr/>
        </p:nvSpPr>
        <p:spPr>
          <a:xfrm>
            <a:off x="4942668" y="1995237"/>
            <a:ext cx="204110" cy="204110"/>
          </a:xfrm>
          <a:prstGeom prst="ellipse">
            <a:avLst/>
          </a:prstGeom>
          <a:solidFill>
            <a:schemeClr val="tx1">
              <a:lumMod val="85000"/>
              <a:lumOff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sz="900" dirty="0">
              <a:solidFill>
                <a:schemeClr val="tx1">
                  <a:lumMod val="85000"/>
                  <a:lumOff val="1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
        <p:nvSpPr>
          <p:cNvPr id="14" name="文本框 13"/>
          <p:cNvSpPr txBox="1"/>
          <p:nvPr/>
        </p:nvSpPr>
        <p:spPr>
          <a:xfrm>
            <a:off x="4536393" y="1593236"/>
            <a:ext cx="1014134" cy="338526"/>
          </a:xfrm>
          <a:prstGeom prst="rect">
            <a:avLst/>
          </a:prstGeom>
          <a:noFill/>
        </p:spPr>
        <p:txBody>
          <a:bodyPr wrap="none" lIns="91413" tIns="45706" rIns="91413" bIns="45706" rtlCol="0">
            <a:spAutoFit/>
          </a:bodyPr>
          <a:lstStyle/>
          <a:p>
            <a:pPr algn="ctr"/>
            <a:r>
              <a:rPr lang="en-US" altLang="zh-CN" sz="1600" b="1" dirty="0" err="1">
                <a:solidFill>
                  <a:schemeClr val="tx1">
                    <a:lumMod val="85000"/>
                    <a:lumOff val="1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ea"/>
              </a:rPr>
              <a:t>Mybatis</a:t>
            </a:r>
            <a:endParaRPr lang="zh-CN" altLang="en-US" sz="1600" b="1" dirty="0">
              <a:solidFill>
                <a:schemeClr val="tx1">
                  <a:lumMod val="85000"/>
                  <a:lumOff val="1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ea"/>
            </a:endParaRPr>
          </a:p>
        </p:txBody>
      </p:sp>
      <p:sp>
        <p:nvSpPr>
          <p:cNvPr id="15" name="椭圆 14"/>
          <p:cNvSpPr/>
          <p:nvPr/>
        </p:nvSpPr>
        <p:spPr>
          <a:xfrm>
            <a:off x="8854435" y="1995237"/>
            <a:ext cx="204110" cy="204110"/>
          </a:xfrm>
          <a:prstGeom prst="ellipse">
            <a:avLst/>
          </a:prstGeom>
          <a:solidFill>
            <a:schemeClr val="tx1">
              <a:lumMod val="85000"/>
              <a:lumOff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sz="900" dirty="0">
              <a:solidFill>
                <a:schemeClr val="tx1">
                  <a:lumMod val="85000"/>
                  <a:lumOff val="1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
        <p:nvSpPr>
          <p:cNvPr id="16" name="文本框 15"/>
          <p:cNvSpPr txBox="1"/>
          <p:nvPr/>
        </p:nvSpPr>
        <p:spPr>
          <a:xfrm>
            <a:off x="8556414" y="1565296"/>
            <a:ext cx="800165" cy="338526"/>
          </a:xfrm>
          <a:prstGeom prst="rect">
            <a:avLst/>
          </a:prstGeom>
          <a:noFill/>
        </p:spPr>
        <p:txBody>
          <a:bodyPr wrap="none" lIns="91413" tIns="45706" rIns="91413" bIns="45706" rtlCol="0">
            <a:spAutoFit/>
          </a:bodyPr>
          <a:lstStyle/>
          <a:p>
            <a:pPr algn="ctr"/>
            <a:r>
              <a:rPr lang="zh-CN" altLang="en-US" sz="1600" b="1" dirty="0">
                <a:solidFill>
                  <a:schemeClr val="tx1">
                    <a:lumMod val="85000"/>
                    <a:lumOff val="1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ea"/>
              </a:rPr>
              <a:t>微服务</a:t>
            </a:r>
          </a:p>
        </p:txBody>
      </p:sp>
      <p:sp>
        <p:nvSpPr>
          <p:cNvPr id="21" name="椭圆 20"/>
          <p:cNvSpPr/>
          <p:nvPr/>
        </p:nvSpPr>
        <p:spPr>
          <a:xfrm>
            <a:off x="2749328" y="2605864"/>
            <a:ext cx="641770" cy="609977"/>
          </a:xfrm>
          <a:prstGeom prst="ellipse">
            <a:avLst/>
          </a:prstGeom>
          <a:solidFill>
            <a:srgbClr val="ADB9E5"/>
          </a:solidFill>
          <a:ln>
            <a:noFill/>
          </a:ln>
        </p:spPr>
        <p:txBody>
          <a:bodyPr vert="horz" wrap="square" lIns="91440" tIns="45720" rIns="91440" bIns="45720" numCol="1" anchor="t" anchorCtr="0" compatLnSpc="1"/>
          <a:lstStyle/>
          <a:p>
            <a:endParaRPr lang="zh-CN" altLang="en-US"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
        <p:nvSpPr>
          <p:cNvPr id="24" name="文本框 23"/>
          <p:cNvSpPr txBox="1"/>
          <p:nvPr/>
        </p:nvSpPr>
        <p:spPr>
          <a:xfrm>
            <a:off x="6699009" y="2948052"/>
            <a:ext cx="588010" cy="582295"/>
          </a:xfrm>
          <a:prstGeom prst="rect">
            <a:avLst/>
          </a:prstGeom>
          <a:noFill/>
        </p:spPr>
        <p:txBody>
          <a:bodyPr wrap="none" lIns="91413" tIns="45706" rIns="91413" bIns="45706" rtlCol="0">
            <a:spAutoFit/>
          </a:bodyPr>
          <a:lstStyle/>
          <a:p>
            <a:pPr algn="ctr"/>
            <a:r>
              <a:rPr lang="zh-CN" altLang="en-US" sz="1600" b="1"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ea"/>
              </a:rPr>
              <a:t>输入</a:t>
            </a:r>
          </a:p>
          <a:p>
            <a:pPr algn="ctr"/>
            <a:r>
              <a:rPr lang="zh-CN" altLang="en-US" sz="1600" b="1"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ea"/>
              </a:rPr>
              <a:t>标题</a:t>
            </a:r>
          </a:p>
        </p:txBody>
      </p:sp>
      <p:sp>
        <p:nvSpPr>
          <p:cNvPr id="25" name="椭圆 24"/>
          <p:cNvSpPr/>
          <p:nvPr/>
        </p:nvSpPr>
        <p:spPr>
          <a:xfrm>
            <a:off x="4675108" y="2927242"/>
            <a:ext cx="765463" cy="724763"/>
          </a:xfrm>
          <a:prstGeom prst="ellipse">
            <a:avLst/>
          </a:prstGeom>
          <a:solidFill>
            <a:srgbClr val="0F34AE"/>
          </a:solidFill>
          <a:ln>
            <a:noFill/>
          </a:ln>
        </p:spPr>
        <p:txBody>
          <a:bodyPr vert="horz" wrap="square" lIns="91440" tIns="45720" rIns="91440" bIns="45720" numCol="1" anchor="t" anchorCtr="0" compatLnSpc="1"/>
          <a:lstStyle/>
          <a:p>
            <a:endParaRPr lang="zh-CN" altLang="en-US">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
        <p:nvSpPr>
          <p:cNvPr id="28" name="文本框 27"/>
          <p:cNvSpPr txBox="1"/>
          <p:nvPr/>
        </p:nvSpPr>
        <p:spPr>
          <a:xfrm>
            <a:off x="8611690" y="3029113"/>
            <a:ext cx="689610" cy="705485"/>
          </a:xfrm>
          <a:prstGeom prst="rect">
            <a:avLst/>
          </a:prstGeom>
          <a:noFill/>
        </p:spPr>
        <p:txBody>
          <a:bodyPr wrap="none" lIns="91413" tIns="45706" rIns="91413" bIns="45706" rtlCol="0">
            <a:spAutoFit/>
          </a:bodyPr>
          <a:lstStyle/>
          <a:p>
            <a:pPr algn="ctr"/>
            <a:r>
              <a:rPr lang="zh-CN" altLang="en-US" sz="2000" b="1"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ea"/>
              </a:rPr>
              <a:t>输入</a:t>
            </a:r>
          </a:p>
          <a:p>
            <a:pPr algn="ctr"/>
            <a:r>
              <a:rPr lang="zh-CN" altLang="en-US" sz="2000" b="1"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ea"/>
              </a:rPr>
              <a:t>标题</a:t>
            </a:r>
          </a:p>
        </p:txBody>
      </p:sp>
      <p:sp>
        <p:nvSpPr>
          <p:cNvPr id="31" name="文本框 30"/>
          <p:cNvSpPr txBox="1"/>
          <p:nvPr/>
        </p:nvSpPr>
        <p:spPr>
          <a:xfrm>
            <a:off x="2259391" y="3337216"/>
            <a:ext cx="1590590" cy="570284"/>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a:solidFill>
                  <a:schemeClr val="bg1">
                    <a:lumMod val="50000"/>
                  </a:schemeClr>
                </a:solidFill>
                <a:latin typeface="+mn-ea"/>
                <a:cs typeface="+mn-ea"/>
              </a:defRPr>
            </a:lvl1pPr>
          </a:lstStyle>
          <a:p>
            <a:pPr algn="ctr">
              <a:lnSpc>
                <a:spcPct val="150000"/>
              </a:lnSpc>
            </a:pPr>
            <a:r>
              <a:rPr lang="zh-CN" altLang="en-US" sz="1100" dirty="0">
                <a:solidFill>
                  <a:schemeClr val="bg1">
                    <a:lumMod val="7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后端采用</a:t>
            </a:r>
            <a:r>
              <a:rPr lang="en-US" altLang="zh-CN" sz="1100" dirty="0" err="1">
                <a:solidFill>
                  <a:schemeClr val="bg1">
                    <a:lumMod val="7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SpringBoot</a:t>
            </a:r>
            <a:r>
              <a:rPr lang="zh-CN" altLang="en-US" sz="1100" dirty="0">
                <a:solidFill>
                  <a:schemeClr val="bg1">
                    <a:lumMod val="7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框架，简化开发</a:t>
            </a:r>
          </a:p>
        </p:txBody>
      </p:sp>
      <p:sp>
        <p:nvSpPr>
          <p:cNvPr id="34" name="文本框 33"/>
          <p:cNvSpPr txBox="1"/>
          <p:nvPr/>
        </p:nvSpPr>
        <p:spPr>
          <a:xfrm>
            <a:off x="6252457" y="3222275"/>
            <a:ext cx="1590590" cy="1078116"/>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a:solidFill>
                  <a:schemeClr val="bg1">
                    <a:lumMod val="50000"/>
                  </a:schemeClr>
                </a:solidFill>
                <a:latin typeface="+mn-ea"/>
                <a:cs typeface="+mn-ea"/>
              </a:defRPr>
            </a:lvl1pPr>
          </a:lstStyle>
          <a:p>
            <a:pPr algn="ctr">
              <a:lnSpc>
                <a:spcPct val="150000"/>
              </a:lnSpc>
            </a:pPr>
            <a:r>
              <a:rPr lang="en-US" altLang="zh-CN" sz="1100" dirty="0">
                <a:solidFill>
                  <a:schemeClr val="bg1">
                    <a:lumMod val="7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Vue</a:t>
            </a:r>
            <a:r>
              <a:rPr lang="zh-CN" altLang="en-US" sz="1100" dirty="0">
                <a:solidFill>
                  <a:schemeClr val="bg1">
                    <a:lumMod val="7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提供了许多有用的功能工具，可以帮助开发人员构建高性能、交互式的</a:t>
            </a:r>
            <a:r>
              <a:rPr lang="en-US" altLang="zh-CN" sz="1100" dirty="0">
                <a:solidFill>
                  <a:schemeClr val="bg1">
                    <a:lumMod val="7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Web</a:t>
            </a:r>
            <a:r>
              <a:rPr lang="zh-CN" altLang="en-US" sz="1100" dirty="0">
                <a:solidFill>
                  <a:schemeClr val="bg1">
                    <a:lumMod val="7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应用程序</a:t>
            </a:r>
          </a:p>
        </p:txBody>
      </p:sp>
      <p:sp>
        <p:nvSpPr>
          <p:cNvPr id="37" name="文本框 36"/>
          <p:cNvSpPr txBox="1"/>
          <p:nvPr/>
        </p:nvSpPr>
        <p:spPr>
          <a:xfrm>
            <a:off x="4309495" y="3632879"/>
            <a:ext cx="1590590" cy="824200"/>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a:solidFill>
                  <a:schemeClr val="bg1">
                    <a:lumMod val="50000"/>
                  </a:schemeClr>
                </a:solidFill>
                <a:latin typeface="+mn-ea"/>
                <a:cs typeface="+mn-ea"/>
              </a:defRPr>
            </a:lvl1pPr>
          </a:lstStyle>
          <a:p>
            <a:pPr algn="ctr">
              <a:lnSpc>
                <a:spcPct val="150000"/>
              </a:lnSpc>
            </a:pPr>
            <a:r>
              <a:rPr lang="en-US" altLang="zh-CN" sz="1100" dirty="0" err="1">
                <a:solidFill>
                  <a:schemeClr val="bg1">
                    <a:lumMod val="7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Mybtis</a:t>
            </a:r>
            <a:r>
              <a:rPr lang="zh-CN" altLang="en-US" sz="1100" dirty="0">
                <a:solidFill>
                  <a:schemeClr val="bg1">
                    <a:lumMod val="7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简化代码开发，让开发人员更简单地与数据库交互</a:t>
            </a:r>
          </a:p>
        </p:txBody>
      </p:sp>
      <p:sp>
        <p:nvSpPr>
          <p:cNvPr id="38" name="文本框 37"/>
          <p:cNvSpPr txBox="1"/>
          <p:nvPr/>
        </p:nvSpPr>
        <p:spPr>
          <a:xfrm>
            <a:off x="8263250" y="3620002"/>
            <a:ext cx="1590590" cy="1078116"/>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a:solidFill>
                  <a:schemeClr val="bg1">
                    <a:lumMod val="50000"/>
                  </a:schemeClr>
                </a:solidFill>
                <a:latin typeface="+mn-ea"/>
                <a:cs typeface="+mn-ea"/>
              </a:defRPr>
            </a:lvl1pPr>
          </a:lstStyle>
          <a:p>
            <a:pPr algn="ctr">
              <a:lnSpc>
                <a:spcPct val="150000"/>
              </a:lnSpc>
            </a:pPr>
            <a:r>
              <a:rPr lang="zh-CN" altLang="en-US" sz="1100" dirty="0">
                <a:solidFill>
                  <a:schemeClr val="bg1">
                    <a:lumMod val="7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在模块调用间使用微服务，提高应用程序的可伸缩性、可维护性和灵活性</a:t>
            </a:r>
          </a:p>
        </p:txBody>
      </p:sp>
      <p:sp>
        <p:nvSpPr>
          <p:cNvPr id="17" name="椭圆 16"/>
          <p:cNvSpPr/>
          <p:nvPr/>
        </p:nvSpPr>
        <p:spPr>
          <a:xfrm>
            <a:off x="6680930" y="2593718"/>
            <a:ext cx="641770" cy="634267"/>
          </a:xfrm>
          <a:prstGeom prst="ellipse">
            <a:avLst/>
          </a:prstGeom>
          <a:solidFill>
            <a:srgbClr val="ADB9E5"/>
          </a:solidFill>
          <a:ln>
            <a:noFill/>
          </a:ln>
        </p:spPr>
        <p:txBody>
          <a:bodyPr vert="horz" wrap="square" lIns="91440" tIns="45720" rIns="91440" bIns="45720" numCol="1" anchor="t" anchorCtr="0" compatLnSpc="1"/>
          <a:lstStyle/>
          <a:p>
            <a:endParaRPr lang="zh-CN" altLang="en-US"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
        <p:nvSpPr>
          <p:cNvPr id="18" name="椭圆 17"/>
          <p:cNvSpPr/>
          <p:nvPr/>
        </p:nvSpPr>
        <p:spPr>
          <a:xfrm>
            <a:off x="8607199" y="2919118"/>
            <a:ext cx="765463" cy="724763"/>
          </a:xfrm>
          <a:prstGeom prst="ellipse">
            <a:avLst/>
          </a:prstGeom>
          <a:solidFill>
            <a:srgbClr val="0F34AE"/>
          </a:solidFill>
          <a:ln>
            <a:noFill/>
          </a:ln>
        </p:spPr>
        <p:txBody>
          <a:bodyPr vert="horz" wrap="square" lIns="91440" tIns="45720" rIns="91440" bIns="45720" numCol="1" anchor="t" anchorCtr="0" compatLnSpc="1"/>
          <a:lstStyle/>
          <a:p>
            <a:endParaRPr lang="zh-CN" altLang="en-US">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grpSp>
        <p:nvGrpSpPr>
          <p:cNvPr id="19" name="组合 18"/>
          <p:cNvGrpSpPr/>
          <p:nvPr/>
        </p:nvGrpSpPr>
        <p:grpSpPr>
          <a:xfrm>
            <a:off x="314971" y="257559"/>
            <a:ext cx="818896" cy="705945"/>
            <a:chOff x="1098804" y="5763171"/>
            <a:chExt cx="1270000" cy="1094828"/>
          </a:xfrm>
          <a:solidFill>
            <a:srgbClr val="0F34AE"/>
          </a:solidFill>
        </p:grpSpPr>
        <p:sp>
          <p:nvSpPr>
            <p:cNvPr id="20" name="等腰三角形 19"/>
            <p:cNvSpPr/>
            <p:nvPr/>
          </p:nvSpPr>
          <p:spPr>
            <a:xfrm rot="10800000">
              <a:off x="1098804" y="5763171"/>
              <a:ext cx="1270000" cy="1094828"/>
            </a:xfrm>
            <a:prstGeom prst="triangle">
              <a:avLst/>
            </a:prstGeom>
            <a:solidFill>
              <a:srgbClr val="0F34AE">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10800000">
              <a:off x="1098804" y="6241831"/>
              <a:ext cx="457200" cy="394138"/>
            </a:xfrm>
            <a:prstGeom prst="triangle">
              <a:avLst/>
            </a:prstGeom>
            <a:solidFill>
              <a:srgbClr val="0F3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1"/>
                                          </p:val>
                                        </p:tav>
                                        <p:tav tm="100000">
                                          <p:val>
                                            <p:strVal val="#ppt_y"/>
                                          </p:val>
                                        </p:tav>
                                      </p:tavLst>
                                    </p:anim>
                                  </p:childTnLst>
                                </p:cTn>
                              </p:par>
                              <p:par>
                                <p:cTn id="14" presetID="12" presetClass="entr" presetSubtype="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p:tgtEl>
                                          <p:spTgt spid="10"/>
                                        </p:tgtEl>
                                        <p:attrNameLst>
                                          <p:attrName>ppt_y</p:attrName>
                                        </p:attrNameLst>
                                      </p:cBhvr>
                                      <p:tavLst>
                                        <p:tav tm="0">
                                          <p:val>
                                            <p:strVal val="#ppt_y-#ppt_h*1.125000"/>
                                          </p:val>
                                        </p:tav>
                                        <p:tav tm="100000">
                                          <p:val>
                                            <p:strVal val="#ppt_y"/>
                                          </p:val>
                                        </p:tav>
                                      </p:tavLst>
                                    </p:anim>
                                    <p:animEffect transition="in" filter="wipe(down)">
                                      <p:cBhvr>
                                        <p:cTn id="17" dur="500"/>
                                        <p:tgtEl>
                                          <p:spTgt spid="10"/>
                                        </p:tgtEl>
                                      </p:cBhvr>
                                    </p:animEffect>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par>
                                <p:cTn id="27" presetID="42"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anim calcmode="lin" valueType="num">
                                      <p:cBhvr>
                                        <p:cTn id="30" dur="500" fill="hold"/>
                                        <p:tgtEl>
                                          <p:spTgt spid="21"/>
                                        </p:tgtEl>
                                        <p:attrNameLst>
                                          <p:attrName>ppt_x</p:attrName>
                                        </p:attrNameLst>
                                      </p:cBhvr>
                                      <p:tavLst>
                                        <p:tav tm="0">
                                          <p:val>
                                            <p:strVal val="#ppt_x"/>
                                          </p:val>
                                        </p:tav>
                                        <p:tav tm="100000">
                                          <p:val>
                                            <p:strVal val="#ppt_x"/>
                                          </p:val>
                                        </p:tav>
                                      </p:tavLst>
                                    </p:anim>
                                    <p:anim calcmode="lin" valueType="num">
                                      <p:cBhvr>
                                        <p:cTn id="31" dur="500" fill="hold"/>
                                        <p:tgtEl>
                                          <p:spTgt spid="21"/>
                                        </p:tgtEl>
                                        <p:attrNameLst>
                                          <p:attrName>ppt_y</p:attrName>
                                        </p:attrNameLst>
                                      </p:cBhvr>
                                      <p:tavLst>
                                        <p:tav tm="0">
                                          <p:val>
                                            <p:strVal val="#ppt_y+.1"/>
                                          </p:val>
                                        </p:tav>
                                        <p:tav tm="100000">
                                          <p:val>
                                            <p:strVal val="#ppt_y"/>
                                          </p:val>
                                        </p:tav>
                                      </p:tavLst>
                                    </p:anim>
                                  </p:childTnLst>
                                </p:cTn>
                              </p:par>
                            </p:childTnLst>
                          </p:cTn>
                        </p:par>
                        <p:par>
                          <p:cTn id="32" fill="hold">
                            <p:stCondLst>
                              <p:cond delay="500"/>
                            </p:stCondLst>
                            <p:childTnLst>
                              <p:par>
                                <p:cTn id="33" presetID="42"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anim calcmode="lin" valueType="num">
                                      <p:cBhvr>
                                        <p:cTn id="36" dur="500" fill="hold"/>
                                        <p:tgtEl>
                                          <p:spTgt spid="13"/>
                                        </p:tgtEl>
                                        <p:attrNameLst>
                                          <p:attrName>ppt_x</p:attrName>
                                        </p:attrNameLst>
                                      </p:cBhvr>
                                      <p:tavLst>
                                        <p:tav tm="0">
                                          <p:val>
                                            <p:strVal val="#ppt_x"/>
                                          </p:val>
                                        </p:tav>
                                        <p:tav tm="100000">
                                          <p:val>
                                            <p:strVal val="#ppt_x"/>
                                          </p:val>
                                        </p:tav>
                                      </p:tavLst>
                                    </p:anim>
                                    <p:anim calcmode="lin" valueType="num">
                                      <p:cBhvr>
                                        <p:cTn id="37" dur="500" fill="hold"/>
                                        <p:tgtEl>
                                          <p:spTgt spid="13"/>
                                        </p:tgtEl>
                                        <p:attrNameLst>
                                          <p:attrName>ppt_y</p:attrName>
                                        </p:attrNameLst>
                                      </p:cBhvr>
                                      <p:tavLst>
                                        <p:tav tm="0">
                                          <p:val>
                                            <p:strVal val="#ppt_y+.1"/>
                                          </p:val>
                                        </p:tav>
                                        <p:tav tm="100000">
                                          <p:val>
                                            <p:strVal val="#ppt_y"/>
                                          </p:val>
                                        </p:tav>
                                      </p:tavLst>
                                    </p:anim>
                                  </p:childTnLst>
                                </p:cTn>
                              </p:par>
                            </p:childTnLst>
                          </p:cTn>
                        </p:par>
                        <p:par>
                          <p:cTn id="38" fill="hold">
                            <p:stCondLst>
                              <p:cond delay="1000"/>
                            </p:stCondLst>
                            <p:childTnLst>
                              <p:par>
                                <p:cTn id="39" presetID="12" presetClass="entr" presetSubtype="1"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p:tgtEl>
                                          <p:spTgt spid="14"/>
                                        </p:tgtEl>
                                        <p:attrNameLst>
                                          <p:attrName>ppt_y</p:attrName>
                                        </p:attrNameLst>
                                      </p:cBhvr>
                                      <p:tavLst>
                                        <p:tav tm="0">
                                          <p:val>
                                            <p:strVal val="#ppt_y-#ppt_h*1.125000"/>
                                          </p:val>
                                        </p:tav>
                                        <p:tav tm="100000">
                                          <p:val>
                                            <p:strVal val="#ppt_y"/>
                                          </p:val>
                                        </p:tav>
                                      </p:tavLst>
                                    </p:anim>
                                    <p:animEffect transition="in" filter="wipe(down)">
                                      <p:cBhvr>
                                        <p:cTn id="42" dur="500"/>
                                        <p:tgtEl>
                                          <p:spTgt spid="14"/>
                                        </p:tgtEl>
                                      </p:cBhvr>
                                    </p:animEffect>
                                  </p:childTnLst>
                                </p:cTn>
                              </p:par>
                            </p:childTnLst>
                          </p:cTn>
                        </p:par>
                        <p:par>
                          <p:cTn id="43" fill="hold">
                            <p:stCondLst>
                              <p:cond delay="1500"/>
                            </p:stCondLst>
                            <p:childTnLst>
                              <p:par>
                                <p:cTn id="44" presetID="22" presetClass="entr" presetSubtype="1" fill="hold"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up)">
                                      <p:cBhvr>
                                        <p:cTn id="46" dur="500"/>
                                        <p:tgtEl>
                                          <p:spTgt spid="6"/>
                                        </p:tgtEl>
                                      </p:cBhvr>
                                    </p:animEffect>
                                  </p:childTnLst>
                                </p:cTn>
                              </p:par>
                              <p:par>
                                <p:cTn id="47" presetID="42"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anim calcmode="lin" valueType="num">
                                      <p:cBhvr>
                                        <p:cTn id="50" dur="500" fill="hold"/>
                                        <p:tgtEl>
                                          <p:spTgt spid="25"/>
                                        </p:tgtEl>
                                        <p:attrNameLst>
                                          <p:attrName>ppt_x</p:attrName>
                                        </p:attrNameLst>
                                      </p:cBhvr>
                                      <p:tavLst>
                                        <p:tav tm="0">
                                          <p:val>
                                            <p:strVal val="#ppt_x"/>
                                          </p:val>
                                        </p:tav>
                                        <p:tav tm="100000">
                                          <p:val>
                                            <p:strVal val="#ppt_x"/>
                                          </p:val>
                                        </p:tav>
                                      </p:tavLst>
                                    </p:anim>
                                    <p:anim calcmode="lin" valueType="num">
                                      <p:cBhvr>
                                        <p:cTn id="51" dur="500" fill="hold"/>
                                        <p:tgtEl>
                                          <p:spTgt spid="25"/>
                                        </p:tgtEl>
                                        <p:attrNameLst>
                                          <p:attrName>ppt_y</p:attrName>
                                        </p:attrNameLst>
                                      </p:cBhvr>
                                      <p:tavLst>
                                        <p:tav tm="0">
                                          <p:val>
                                            <p:strVal val="#ppt_y+.1"/>
                                          </p:val>
                                        </p:tav>
                                        <p:tav tm="100000">
                                          <p:val>
                                            <p:strVal val="#ppt_y"/>
                                          </p:val>
                                        </p:tav>
                                      </p:tavLst>
                                    </p:anim>
                                  </p:childTnLst>
                                </p:cTn>
                              </p:par>
                            </p:childTnLst>
                          </p:cTn>
                        </p:par>
                        <p:par>
                          <p:cTn id="52" fill="hold">
                            <p:stCondLst>
                              <p:cond delay="2000"/>
                            </p:stCondLst>
                            <p:childTnLst>
                              <p:par>
                                <p:cTn id="53" presetID="42" presetClass="entr" presetSubtype="0" fill="hold" grpId="0"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anim calcmode="lin" valueType="num">
                                      <p:cBhvr>
                                        <p:cTn id="56" dur="500" fill="hold"/>
                                        <p:tgtEl>
                                          <p:spTgt spid="11"/>
                                        </p:tgtEl>
                                        <p:attrNameLst>
                                          <p:attrName>ppt_x</p:attrName>
                                        </p:attrNameLst>
                                      </p:cBhvr>
                                      <p:tavLst>
                                        <p:tav tm="0">
                                          <p:val>
                                            <p:strVal val="#ppt_x"/>
                                          </p:val>
                                        </p:tav>
                                        <p:tav tm="100000">
                                          <p:val>
                                            <p:strVal val="#ppt_x"/>
                                          </p:val>
                                        </p:tav>
                                      </p:tavLst>
                                    </p:anim>
                                    <p:anim calcmode="lin" valueType="num">
                                      <p:cBhvr>
                                        <p:cTn id="57" dur="500" fill="hold"/>
                                        <p:tgtEl>
                                          <p:spTgt spid="11"/>
                                        </p:tgtEl>
                                        <p:attrNameLst>
                                          <p:attrName>ppt_y</p:attrName>
                                        </p:attrNameLst>
                                      </p:cBhvr>
                                      <p:tavLst>
                                        <p:tav tm="0">
                                          <p:val>
                                            <p:strVal val="#ppt_y+.1"/>
                                          </p:val>
                                        </p:tav>
                                        <p:tav tm="100000">
                                          <p:val>
                                            <p:strVal val="#ppt_y"/>
                                          </p:val>
                                        </p:tav>
                                      </p:tavLst>
                                    </p:anim>
                                  </p:childTnLst>
                                </p:cTn>
                              </p:par>
                              <p:par>
                                <p:cTn id="58" presetID="10" presetClass="entr" presetSubtype="0" fill="hold" grpId="0"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500"/>
                                        <p:tgtEl>
                                          <p:spTgt spid="37"/>
                                        </p:tgtEl>
                                      </p:cBhvr>
                                    </p:animEffect>
                                  </p:childTnLst>
                                </p:cTn>
                              </p:par>
                            </p:childTnLst>
                          </p:cTn>
                        </p:par>
                        <p:par>
                          <p:cTn id="61" fill="hold">
                            <p:stCondLst>
                              <p:cond delay="2500"/>
                            </p:stCondLst>
                            <p:childTnLst>
                              <p:par>
                                <p:cTn id="62" presetID="12" presetClass="entr" presetSubtype="1" fill="hold" grpId="0" nodeType="afterEffect">
                                  <p:stCondLst>
                                    <p:cond delay="0"/>
                                  </p:stCondLst>
                                  <p:childTnLst>
                                    <p:set>
                                      <p:cBhvr>
                                        <p:cTn id="63" dur="1" fill="hold">
                                          <p:stCondLst>
                                            <p:cond delay="0"/>
                                          </p:stCondLst>
                                        </p:cTn>
                                        <p:tgtEl>
                                          <p:spTgt spid="12"/>
                                        </p:tgtEl>
                                        <p:attrNameLst>
                                          <p:attrName>style.visibility</p:attrName>
                                        </p:attrNameLst>
                                      </p:cBhvr>
                                      <p:to>
                                        <p:strVal val="visible"/>
                                      </p:to>
                                    </p:set>
                                    <p:anim calcmode="lin" valueType="num">
                                      <p:cBhvr additive="base">
                                        <p:cTn id="64" dur="500"/>
                                        <p:tgtEl>
                                          <p:spTgt spid="12"/>
                                        </p:tgtEl>
                                        <p:attrNameLst>
                                          <p:attrName>ppt_y</p:attrName>
                                        </p:attrNameLst>
                                      </p:cBhvr>
                                      <p:tavLst>
                                        <p:tav tm="0">
                                          <p:val>
                                            <p:strVal val="#ppt_y-#ppt_h*1.125000"/>
                                          </p:val>
                                        </p:tav>
                                        <p:tav tm="100000">
                                          <p:val>
                                            <p:strVal val="#ppt_y"/>
                                          </p:val>
                                        </p:tav>
                                      </p:tavLst>
                                    </p:anim>
                                    <p:animEffect transition="in" filter="wipe(down)">
                                      <p:cBhvr>
                                        <p:cTn id="65" dur="500"/>
                                        <p:tgtEl>
                                          <p:spTgt spid="12"/>
                                        </p:tgtEl>
                                      </p:cBhvr>
                                    </p:animEffect>
                                  </p:childTnLst>
                                </p:cTn>
                              </p:par>
                            </p:childTnLst>
                          </p:cTn>
                        </p:par>
                        <p:par>
                          <p:cTn id="66" fill="hold">
                            <p:stCondLst>
                              <p:cond delay="3000"/>
                            </p:stCondLst>
                            <p:childTnLst>
                              <p:par>
                                <p:cTn id="67" presetID="22" presetClass="entr" presetSubtype="1" fill="hold" nodeType="after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wipe(up)">
                                      <p:cBhvr>
                                        <p:cTn id="69" dur="500"/>
                                        <p:tgtEl>
                                          <p:spTgt spid="5"/>
                                        </p:tgtEl>
                                      </p:cBhvr>
                                    </p:animEffect>
                                  </p:childTnLst>
                                </p:cTn>
                              </p:par>
                              <p:par>
                                <p:cTn id="70" presetID="42" presetClass="entr" presetSubtype="0" fill="hold" grpId="0"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500"/>
                                        <p:tgtEl>
                                          <p:spTgt spid="17"/>
                                        </p:tgtEl>
                                      </p:cBhvr>
                                    </p:animEffect>
                                    <p:anim calcmode="lin" valueType="num">
                                      <p:cBhvr>
                                        <p:cTn id="73" dur="500" fill="hold"/>
                                        <p:tgtEl>
                                          <p:spTgt spid="17"/>
                                        </p:tgtEl>
                                        <p:attrNameLst>
                                          <p:attrName>ppt_x</p:attrName>
                                        </p:attrNameLst>
                                      </p:cBhvr>
                                      <p:tavLst>
                                        <p:tav tm="0">
                                          <p:val>
                                            <p:strVal val="#ppt_x"/>
                                          </p:val>
                                        </p:tav>
                                        <p:tav tm="100000">
                                          <p:val>
                                            <p:strVal val="#ppt_x"/>
                                          </p:val>
                                        </p:tav>
                                      </p:tavLst>
                                    </p:anim>
                                    <p:anim calcmode="lin" valueType="num">
                                      <p:cBhvr>
                                        <p:cTn id="74" dur="500" fill="hold"/>
                                        <p:tgtEl>
                                          <p:spTgt spid="17"/>
                                        </p:tgtEl>
                                        <p:attrNameLst>
                                          <p:attrName>ppt_y</p:attrName>
                                        </p:attrNameLst>
                                      </p:cBhvr>
                                      <p:tavLst>
                                        <p:tav tm="0">
                                          <p:val>
                                            <p:strVal val="#ppt_y+.1"/>
                                          </p:val>
                                        </p:tav>
                                        <p:tav tm="100000">
                                          <p:val>
                                            <p:strVal val="#ppt_y"/>
                                          </p:val>
                                        </p:tav>
                                      </p:tavLst>
                                    </p:anim>
                                  </p:childTnLst>
                                </p:cTn>
                              </p:par>
                            </p:childTnLst>
                          </p:cTn>
                        </p:par>
                        <p:par>
                          <p:cTn id="75" fill="hold">
                            <p:stCondLst>
                              <p:cond delay="3500"/>
                            </p:stCondLst>
                            <p:childTnLst>
                              <p:par>
                                <p:cTn id="76" presetID="10" presetClass="entr" presetSubtype="0" fill="hold" grpId="0"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fade">
                                      <p:cBhvr>
                                        <p:cTn id="78" dur="500"/>
                                        <p:tgtEl>
                                          <p:spTgt spid="2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fade">
                                      <p:cBhvr>
                                        <p:cTn id="81" dur="500"/>
                                        <p:tgtEl>
                                          <p:spTgt spid="34"/>
                                        </p:tgtEl>
                                      </p:cBhvr>
                                    </p:animEffect>
                                  </p:childTnLst>
                                </p:cTn>
                              </p:par>
                            </p:childTnLst>
                          </p:cTn>
                        </p:par>
                        <p:par>
                          <p:cTn id="82" fill="hold">
                            <p:stCondLst>
                              <p:cond delay="4000"/>
                            </p:stCondLst>
                            <p:childTnLst>
                              <p:par>
                                <p:cTn id="83" presetID="42" presetClass="entr" presetSubtype="0" fill="hold" grpId="0" nodeType="after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fade">
                                      <p:cBhvr>
                                        <p:cTn id="85" dur="500"/>
                                        <p:tgtEl>
                                          <p:spTgt spid="15"/>
                                        </p:tgtEl>
                                      </p:cBhvr>
                                    </p:animEffect>
                                    <p:anim calcmode="lin" valueType="num">
                                      <p:cBhvr>
                                        <p:cTn id="86" dur="500" fill="hold"/>
                                        <p:tgtEl>
                                          <p:spTgt spid="15"/>
                                        </p:tgtEl>
                                        <p:attrNameLst>
                                          <p:attrName>ppt_x</p:attrName>
                                        </p:attrNameLst>
                                      </p:cBhvr>
                                      <p:tavLst>
                                        <p:tav tm="0">
                                          <p:val>
                                            <p:strVal val="#ppt_x"/>
                                          </p:val>
                                        </p:tav>
                                        <p:tav tm="100000">
                                          <p:val>
                                            <p:strVal val="#ppt_x"/>
                                          </p:val>
                                        </p:tav>
                                      </p:tavLst>
                                    </p:anim>
                                    <p:anim calcmode="lin" valueType="num">
                                      <p:cBhvr>
                                        <p:cTn id="87" dur="500" fill="hold"/>
                                        <p:tgtEl>
                                          <p:spTgt spid="15"/>
                                        </p:tgtEl>
                                        <p:attrNameLst>
                                          <p:attrName>ppt_y</p:attrName>
                                        </p:attrNameLst>
                                      </p:cBhvr>
                                      <p:tavLst>
                                        <p:tav tm="0">
                                          <p:val>
                                            <p:strVal val="#ppt_y+.1"/>
                                          </p:val>
                                        </p:tav>
                                        <p:tav tm="100000">
                                          <p:val>
                                            <p:strVal val="#ppt_y"/>
                                          </p:val>
                                        </p:tav>
                                      </p:tavLst>
                                    </p:anim>
                                  </p:childTnLst>
                                </p:cTn>
                              </p:par>
                            </p:childTnLst>
                          </p:cTn>
                        </p:par>
                        <p:par>
                          <p:cTn id="88" fill="hold">
                            <p:stCondLst>
                              <p:cond delay="4500"/>
                            </p:stCondLst>
                            <p:childTnLst>
                              <p:par>
                                <p:cTn id="89" presetID="12" presetClass="entr" presetSubtype="1" fill="hold" grpId="0" nodeType="afterEffect">
                                  <p:stCondLst>
                                    <p:cond delay="0"/>
                                  </p:stCondLst>
                                  <p:childTnLst>
                                    <p:set>
                                      <p:cBhvr>
                                        <p:cTn id="90" dur="1" fill="hold">
                                          <p:stCondLst>
                                            <p:cond delay="0"/>
                                          </p:stCondLst>
                                        </p:cTn>
                                        <p:tgtEl>
                                          <p:spTgt spid="16"/>
                                        </p:tgtEl>
                                        <p:attrNameLst>
                                          <p:attrName>style.visibility</p:attrName>
                                        </p:attrNameLst>
                                      </p:cBhvr>
                                      <p:to>
                                        <p:strVal val="visible"/>
                                      </p:to>
                                    </p:set>
                                    <p:anim calcmode="lin" valueType="num">
                                      <p:cBhvr additive="base">
                                        <p:cTn id="91" dur="500"/>
                                        <p:tgtEl>
                                          <p:spTgt spid="16"/>
                                        </p:tgtEl>
                                        <p:attrNameLst>
                                          <p:attrName>ppt_y</p:attrName>
                                        </p:attrNameLst>
                                      </p:cBhvr>
                                      <p:tavLst>
                                        <p:tav tm="0">
                                          <p:val>
                                            <p:strVal val="#ppt_y-#ppt_h*1.125000"/>
                                          </p:val>
                                        </p:tav>
                                        <p:tav tm="100000">
                                          <p:val>
                                            <p:strVal val="#ppt_y"/>
                                          </p:val>
                                        </p:tav>
                                      </p:tavLst>
                                    </p:anim>
                                    <p:animEffect transition="in" filter="wipe(down)">
                                      <p:cBhvr>
                                        <p:cTn id="92" dur="500"/>
                                        <p:tgtEl>
                                          <p:spTgt spid="16"/>
                                        </p:tgtEl>
                                      </p:cBhvr>
                                    </p:animEffect>
                                  </p:childTnLst>
                                </p:cTn>
                              </p:par>
                            </p:childTnLst>
                          </p:cTn>
                        </p:par>
                        <p:par>
                          <p:cTn id="93" fill="hold">
                            <p:stCondLst>
                              <p:cond delay="5000"/>
                            </p:stCondLst>
                            <p:childTnLst>
                              <p:par>
                                <p:cTn id="94" presetID="22" presetClass="entr" presetSubtype="1" fill="hold" nodeType="afterEffect">
                                  <p:stCondLst>
                                    <p:cond delay="0"/>
                                  </p:stCondLst>
                                  <p:childTnLst>
                                    <p:set>
                                      <p:cBhvr>
                                        <p:cTn id="95" dur="1" fill="hold">
                                          <p:stCondLst>
                                            <p:cond delay="0"/>
                                          </p:stCondLst>
                                        </p:cTn>
                                        <p:tgtEl>
                                          <p:spTgt spid="7"/>
                                        </p:tgtEl>
                                        <p:attrNameLst>
                                          <p:attrName>style.visibility</p:attrName>
                                        </p:attrNameLst>
                                      </p:cBhvr>
                                      <p:to>
                                        <p:strVal val="visible"/>
                                      </p:to>
                                    </p:set>
                                    <p:animEffect transition="in" filter="wipe(up)">
                                      <p:cBhvr>
                                        <p:cTn id="96" dur="500"/>
                                        <p:tgtEl>
                                          <p:spTgt spid="7"/>
                                        </p:tgtEl>
                                      </p:cBhvr>
                                    </p:animEffect>
                                  </p:childTnLst>
                                </p:cTn>
                              </p:par>
                            </p:childTnLst>
                          </p:cTn>
                        </p:par>
                        <p:par>
                          <p:cTn id="97" fill="hold">
                            <p:stCondLst>
                              <p:cond delay="5500"/>
                            </p:stCondLst>
                            <p:childTnLst>
                              <p:par>
                                <p:cTn id="98" presetID="10" presetClass="entr" presetSubtype="0" fill="hold" grpId="0" nodeType="afterEffect">
                                  <p:stCondLst>
                                    <p:cond delay="0"/>
                                  </p:stCondLst>
                                  <p:childTnLst>
                                    <p:set>
                                      <p:cBhvr>
                                        <p:cTn id="99" dur="1" fill="hold">
                                          <p:stCondLst>
                                            <p:cond delay="0"/>
                                          </p:stCondLst>
                                        </p:cTn>
                                        <p:tgtEl>
                                          <p:spTgt spid="28"/>
                                        </p:tgtEl>
                                        <p:attrNameLst>
                                          <p:attrName>style.visibility</p:attrName>
                                        </p:attrNameLst>
                                      </p:cBhvr>
                                      <p:to>
                                        <p:strVal val="visible"/>
                                      </p:to>
                                    </p:set>
                                    <p:animEffect transition="in" filter="fade">
                                      <p:cBhvr>
                                        <p:cTn id="100" dur="500"/>
                                        <p:tgtEl>
                                          <p:spTgt spid="28"/>
                                        </p:tgtEl>
                                      </p:cBhvr>
                                    </p:animEffect>
                                  </p:childTnLst>
                                </p:cTn>
                              </p:par>
                              <p:par>
                                <p:cTn id="101" presetID="42" presetClass="entr" presetSubtype="0" fill="hold" grpId="0" nodeType="withEffect">
                                  <p:stCondLst>
                                    <p:cond delay="0"/>
                                  </p:stCondLst>
                                  <p:childTnLst>
                                    <p:set>
                                      <p:cBhvr>
                                        <p:cTn id="102" dur="1" fill="hold">
                                          <p:stCondLst>
                                            <p:cond delay="0"/>
                                          </p:stCondLst>
                                        </p:cTn>
                                        <p:tgtEl>
                                          <p:spTgt spid="18"/>
                                        </p:tgtEl>
                                        <p:attrNameLst>
                                          <p:attrName>style.visibility</p:attrName>
                                        </p:attrNameLst>
                                      </p:cBhvr>
                                      <p:to>
                                        <p:strVal val="visible"/>
                                      </p:to>
                                    </p:set>
                                    <p:animEffect transition="in" filter="fade">
                                      <p:cBhvr>
                                        <p:cTn id="103" dur="500"/>
                                        <p:tgtEl>
                                          <p:spTgt spid="18"/>
                                        </p:tgtEl>
                                      </p:cBhvr>
                                    </p:animEffect>
                                    <p:anim calcmode="lin" valueType="num">
                                      <p:cBhvr>
                                        <p:cTn id="104" dur="500" fill="hold"/>
                                        <p:tgtEl>
                                          <p:spTgt spid="18"/>
                                        </p:tgtEl>
                                        <p:attrNameLst>
                                          <p:attrName>ppt_x</p:attrName>
                                        </p:attrNameLst>
                                      </p:cBhvr>
                                      <p:tavLst>
                                        <p:tav tm="0">
                                          <p:val>
                                            <p:strVal val="#ppt_x"/>
                                          </p:val>
                                        </p:tav>
                                        <p:tav tm="100000">
                                          <p:val>
                                            <p:strVal val="#ppt_x"/>
                                          </p:val>
                                        </p:tav>
                                      </p:tavLst>
                                    </p:anim>
                                    <p:anim calcmode="lin" valueType="num">
                                      <p:cBhvr>
                                        <p:cTn id="105" dur="500" fill="hold"/>
                                        <p:tgtEl>
                                          <p:spTgt spid="18"/>
                                        </p:tgtEl>
                                        <p:attrNameLst>
                                          <p:attrName>ppt_y</p:attrName>
                                        </p:attrNameLst>
                                      </p:cBhvr>
                                      <p:tavLst>
                                        <p:tav tm="0">
                                          <p:val>
                                            <p:strVal val="#ppt_y+.1"/>
                                          </p:val>
                                        </p:tav>
                                        <p:tav tm="100000">
                                          <p:val>
                                            <p:strVal val="#ppt_y"/>
                                          </p:val>
                                        </p:tav>
                                      </p:tavLst>
                                    </p:anim>
                                  </p:childTnLst>
                                </p:cTn>
                              </p:par>
                              <p:par>
                                <p:cTn id="106" presetID="10" presetClass="entr" presetSubtype="0" fill="hold" grpId="0" nodeType="with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fade">
                                      <p:cBhvr>
                                        <p:cTn id="10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p:bldP spid="11" grpId="0" bldLvl="0" animBg="1"/>
      <p:bldP spid="12" grpId="0"/>
      <p:bldP spid="13" grpId="0" bldLvl="0" animBg="1"/>
      <p:bldP spid="14" grpId="0"/>
      <p:bldP spid="15" grpId="0" bldLvl="0" animBg="1"/>
      <p:bldP spid="16" grpId="0"/>
      <p:bldP spid="21" grpId="0" bldLvl="0" animBg="1"/>
      <p:bldP spid="24" grpId="0"/>
      <p:bldP spid="25" grpId="0" bldLvl="0" animBg="1"/>
      <p:bldP spid="28" grpId="0"/>
      <p:bldP spid="31" grpId="0"/>
      <p:bldP spid="34" grpId="0"/>
      <p:bldP spid="37" grpId="0"/>
      <p:bldP spid="38" grpId="0"/>
      <p:bldP spid="17" grpId="0" bldLvl="0" animBg="1"/>
      <p:bldP spid="18"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00150" y="375985"/>
            <a:ext cx="646331" cy="369332"/>
          </a:xfrm>
          <a:prstGeom prst="rect">
            <a:avLst/>
          </a:prstGeom>
          <a:noFill/>
        </p:spPr>
        <p:txBody>
          <a:bodyPr wrap="none" rtlCol="0">
            <a:spAutoFit/>
          </a:bodyPr>
          <a:lstStyle/>
          <a:p>
            <a:r>
              <a:rPr lang="zh-CN" altLang="en-US" dirty="0">
                <a:solidFill>
                  <a:srgbClr val="0F34AE"/>
                </a:solidFill>
                <a:latin typeface="DOUYUFont2.0" pitchFamily="2" charset="-128"/>
                <a:ea typeface="DOUYUFont2.0" pitchFamily="2" charset="-128"/>
              </a:rPr>
              <a:t>算法</a:t>
            </a:r>
          </a:p>
        </p:txBody>
      </p:sp>
      <p:sp>
        <p:nvSpPr>
          <p:cNvPr id="3" name="文本框 2"/>
          <p:cNvSpPr txBox="1"/>
          <p:nvPr/>
        </p:nvSpPr>
        <p:spPr>
          <a:xfrm>
            <a:off x="1200150" y="673239"/>
            <a:ext cx="2630848" cy="258532"/>
          </a:xfrm>
          <a:prstGeom prst="rect">
            <a:avLst/>
          </a:prstGeom>
          <a:noFill/>
        </p:spPr>
        <p:txBody>
          <a:bodyPr wrap="none" rtlCol="0">
            <a:spAutoFit/>
          </a:bodyPr>
          <a:lstStyle/>
          <a:p>
            <a:r>
              <a:rPr lang="en-US" altLang="zh-CN" sz="1080" dirty="0">
                <a:solidFill>
                  <a:schemeClr val="bg1">
                    <a:lumMod val="85000"/>
                  </a:schemeClr>
                </a:solidFill>
                <a:latin typeface="DOUYUFont2.0" pitchFamily="2" charset="-128"/>
                <a:ea typeface="DOUYUFont2.0" pitchFamily="2" charset="-128"/>
              </a:rPr>
              <a:t>Click here to add the title text</a:t>
            </a:r>
            <a:endParaRPr lang="zh-CN" altLang="en-US" sz="1080" dirty="0">
              <a:solidFill>
                <a:schemeClr val="bg1">
                  <a:lumMod val="85000"/>
                </a:schemeClr>
              </a:solidFill>
              <a:latin typeface="DOUYUFont2.0" pitchFamily="2" charset="-128"/>
              <a:ea typeface="DOUYUFont2.0" pitchFamily="2" charset="-128"/>
            </a:endParaRPr>
          </a:p>
        </p:txBody>
      </p:sp>
      <p:sp>
        <p:nvSpPr>
          <p:cNvPr id="4" name="任意多边形 25"/>
          <p:cNvSpPr>
            <a:spLocks noChangeAspect="1"/>
          </p:cNvSpPr>
          <p:nvPr/>
        </p:nvSpPr>
        <p:spPr>
          <a:xfrm>
            <a:off x="1611690" y="2586081"/>
            <a:ext cx="8968620" cy="1685837"/>
          </a:xfrm>
          <a:custGeom>
            <a:avLst/>
            <a:gdLst>
              <a:gd name="connsiteX0" fmla="*/ 1946222 w 5329470"/>
              <a:gd name="connsiteY0" fmla="*/ 0 h 1001784"/>
              <a:gd name="connsiteX1" fmla="*/ 2296132 w 5329470"/>
              <a:gd name="connsiteY1" fmla="*/ 142484 h 1001784"/>
              <a:gd name="connsiteX2" fmla="*/ 2312778 w 5329470"/>
              <a:gd name="connsiteY2" fmla="*/ 160582 h 1001784"/>
              <a:gd name="connsiteX3" fmla="*/ 2330581 w 5329470"/>
              <a:gd name="connsiteY3" fmla="*/ 182159 h 1001784"/>
              <a:gd name="connsiteX4" fmla="*/ 2664090 w 5329470"/>
              <a:gd name="connsiteY4" fmla="*/ 320303 h 1001784"/>
              <a:gd name="connsiteX5" fmla="*/ 2964106 w 5329470"/>
              <a:gd name="connsiteY5" fmla="*/ 212600 h 1001784"/>
              <a:gd name="connsiteX6" fmla="*/ 2991935 w 5329470"/>
              <a:gd name="connsiteY6" fmla="*/ 187307 h 1001784"/>
              <a:gd name="connsiteX7" fmla="*/ 2992975 w 5329470"/>
              <a:gd name="connsiteY7" fmla="*/ 187307 h 1001784"/>
              <a:gd name="connsiteX8" fmla="*/ 2995182 w 5329470"/>
              <a:gd name="connsiteY8" fmla="*/ 184356 h 1001784"/>
              <a:gd name="connsiteX9" fmla="*/ 2997600 w 5329470"/>
              <a:gd name="connsiteY9" fmla="*/ 182159 h 1001784"/>
              <a:gd name="connsiteX10" fmla="*/ 3004166 w 5329470"/>
              <a:gd name="connsiteY10" fmla="*/ 174200 h 1001784"/>
              <a:gd name="connsiteX11" fmla="*/ 3033338 w 5329470"/>
              <a:gd name="connsiteY11" fmla="*/ 142484 h 1001784"/>
              <a:gd name="connsiteX12" fmla="*/ 3383248 w 5329470"/>
              <a:gd name="connsiteY12" fmla="*/ 0 h 1001784"/>
              <a:gd name="connsiteX13" fmla="*/ 3387401 w 5329470"/>
              <a:gd name="connsiteY13" fmla="*/ 419 h 1001784"/>
              <a:gd name="connsiteX14" fmla="*/ 3391554 w 5329470"/>
              <a:gd name="connsiteY14" fmla="*/ 0 h 1001784"/>
              <a:gd name="connsiteX15" fmla="*/ 3741463 w 5329470"/>
              <a:gd name="connsiteY15" fmla="*/ 142484 h 1001784"/>
              <a:gd name="connsiteX16" fmla="*/ 3758110 w 5329470"/>
              <a:gd name="connsiteY16" fmla="*/ 160582 h 1001784"/>
              <a:gd name="connsiteX17" fmla="*/ 3775912 w 5329470"/>
              <a:gd name="connsiteY17" fmla="*/ 182159 h 1001784"/>
              <a:gd name="connsiteX18" fmla="*/ 4109421 w 5329470"/>
              <a:gd name="connsiteY18" fmla="*/ 320303 h 1001784"/>
              <a:gd name="connsiteX19" fmla="*/ 4409437 w 5329470"/>
              <a:gd name="connsiteY19" fmla="*/ 212600 h 1001784"/>
              <a:gd name="connsiteX20" fmla="*/ 4437266 w 5329470"/>
              <a:gd name="connsiteY20" fmla="*/ 187307 h 1001784"/>
              <a:gd name="connsiteX21" fmla="*/ 4438306 w 5329470"/>
              <a:gd name="connsiteY21" fmla="*/ 187307 h 1001784"/>
              <a:gd name="connsiteX22" fmla="*/ 4440513 w 5329470"/>
              <a:gd name="connsiteY22" fmla="*/ 184356 h 1001784"/>
              <a:gd name="connsiteX23" fmla="*/ 4442931 w 5329470"/>
              <a:gd name="connsiteY23" fmla="*/ 182159 h 1001784"/>
              <a:gd name="connsiteX24" fmla="*/ 4449497 w 5329470"/>
              <a:gd name="connsiteY24" fmla="*/ 174200 h 1001784"/>
              <a:gd name="connsiteX25" fmla="*/ 4478669 w 5329470"/>
              <a:gd name="connsiteY25" fmla="*/ 142484 h 1001784"/>
              <a:gd name="connsiteX26" fmla="*/ 4828579 w 5329470"/>
              <a:gd name="connsiteY26" fmla="*/ 0 h 1001784"/>
              <a:gd name="connsiteX27" fmla="*/ 5329470 w 5329470"/>
              <a:gd name="connsiteY27" fmla="*/ 500892 h 1001784"/>
              <a:gd name="connsiteX28" fmla="*/ 4828579 w 5329470"/>
              <a:gd name="connsiteY28" fmla="*/ 1001783 h 1001784"/>
              <a:gd name="connsiteX29" fmla="*/ 4509965 w 5329470"/>
              <a:gd name="connsiteY29" fmla="*/ 887404 h 1001784"/>
              <a:gd name="connsiteX30" fmla="*/ 4478970 w 5329470"/>
              <a:gd name="connsiteY30" fmla="*/ 859233 h 1001784"/>
              <a:gd name="connsiteX31" fmla="*/ 4442931 w 5329470"/>
              <a:gd name="connsiteY31" fmla="*/ 815554 h 1001784"/>
              <a:gd name="connsiteX32" fmla="*/ 4109421 w 5329470"/>
              <a:gd name="connsiteY32" fmla="*/ 677409 h 1001784"/>
              <a:gd name="connsiteX33" fmla="*/ 3775912 w 5329470"/>
              <a:gd name="connsiteY33" fmla="*/ 815554 h 1001784"/>
              <a:gd name="connsiteX34" fmla="*/ 3736004 w 5329470"/>
              <a:gd name="connsiteY34" fmla="*/ 863923 h 1001784"/>
              <a:gd name="connsiteX35" fmla="*/ 3710167 w 5329470"/>
              <a:gd name="connsiteY35" fmla="*/ 887404 h 1001784"/>
              <a:gd name="connsiteX36" fmla="*/ 3391554 w 5329470"/>
              <a:gd name="connsiteY36" fmla="*/ 1001783 h 1001784"/>
              <a:gd name="connsiteX37" fmla="*/ 3387401 w 5329470"/>
              <a:gd name="connsiteY37" fmla="*/ 1001365 h 1001784"/>
              <a:gd name="connsiteX38" fmla="*/ 3383248 w 5329470"/>
              <a:gd name="connsiteY38" fmla="*/ 1001783 h 1001784"/>
              <a:gd name="connsiteX39" fmla="*/ 3064634 w 5329470"/>
              <a:gd name="connsiteY39" fmla="*/ 887404 h 1001784"/>
              <a:gd name="connsiteX40" fmla="*/ 3033639 w 5329470"/>
              <a:gd name="connsiteY40" fmla="*/ 859233 h 1001784"/>
              <a:gd name="connsiteX41" fmla="*/ 2997600 w 5329470"/>
              <a:gd name="connsiteY41" fmla="*/ 815554 h 1001784"/>
              <a:gd name="connsiteX42" fmla="*/ 2664090 w 5329470"/>
              <a:gd name="connsiteY42" fmla="*/ 677409 h 1001784"/>
              <a:gd name="connsiteX43" fmla="*/ 2330581 w 5329470"/>
              <a:gd name="connsiteY43" fmla="*/ 815554 h 1001784"/>
              <a:gd name="connsiteX44" fmla="*/ 2290672 w 5329470"/>
              <a:gd name="connsiteY44" fmla="*/ 863923 h 1001784"/>
              <a:gd name="connsiteX45" fmla="*/ 2264836 w 5329470"/>
              <a:gd name="connsiteY45" fmla="*/ 887404 h 1001784"/>
              <a:gd name="connsiteX46" fmla="*/ 1946222 w 5329470"/>
              <a:gd name="connsiteY46" fmla="*/ 1001783 h 1001784"/>
              <a:gd name="connsiteX47" fmla="*/ 1942074 w 5329470"/>
              <a:gd name="connsiteY47" fmla="*/ 1001365 h 1001784"/>
              <a:gd name="connsiteX48" fmla="*/ 1937916 w 5329470"/>
              <a:gd name="connsiteY48" fmla="*/ 1001784 h 1001784"/>
              <a:gd name="connsiteX49" fmla="*/ 1619303 w 5329470"/>
              <a:gd name="connsiteY49" fmla="*/ 887405 h 1001784"/>
              <a:gd name="connsiteX50" fmla="*/ 1588308 w 5329470"/>
              <a:gd name="connsiteY50" fmla="*/ 859234 h 1001784"/>
              <a:gd name="connsiteX51" fmla="*/ 1552268 w 5329470"/>
              <a:gd name="connsiteY51" fmla="*/ 815555 h 1001784"/>
              <a:gd name="connsiteX52" fmla="*/ 1218759 w 5329470"/>
              <a:gd name="connsiteY52" fmla="*/ 677410 h 1001784"/>
              <a:gd name="connsiteX53" fmla="*/ 885250 w 5329470"/>
              <a:gd name="connsiteY53" fmla="*/ 815555 h 1001784"/>
              <a:gd name="connsiteX54" fmla="*/ 845341 w 5329470"/>
              <a:gd name="connsiteY54" fmla="*/ 863924 h 1001784"/>
              <a:gd name="connsiteX55" fmla="*/ 819505 w 5329470"/>
              <a:gd name="connsiteY55" fmla="*/ 887405 h 1001784"/>
              <a:gd name="connsiteX56" fmla="*/ 500891 w 5329470"/>
              <a:gd name="connsiteY56" fmla="*/ 1001784 h 1001784"/>
              <a:gd name="connsiteX57" fmla="*/ 0 w 5329470"/>
              <a:gd name="connsiteY57" fmla="*/ 500893 h 1001784"/>
              <a:gd name="connsiteX58" fmla="*/ 500891 w 5329470"/>
              <a:gd name="connsiteY58" fmla="*/ 1 h 1001784"/>
              <a:gd name="connsiteX59" fmla="*/ 850801 w 5329470"/>
              <a:gd name="connsiteY59" fmla="*/ 142485 h 1001784"/>
              <a:gd name="connsiteX60" fmla="*/ 867447 w 5329470"/>
              <a:gd name="connsiteY60" fmla="*/ 160583 h 1001784"/>
              <a:gd name="connsiteX61" fmla="*/ 885250 w 5329470"/>
              <a:gd name="connsiteY61" fmla="*/ 182160 h 1001784"/>
              <a:gd name="connsiteX62" fmla="*/ 1218759 w 5329470"/>
              <a:gd name="connsiteY62" fmla="*/ 320304 h 1001784"/>
              <a:gd name="connsiteX63" fmla="*/ 1518774 w 5329470"/>
              <a:gd name="connsiteY63" fmla="*/ 212601 h 1001784"/>
              <a:gd name="connsiteX64" fmla="*/ 1546604 w 5329470"/>
              <a:gd name="connsiteY64" fmla="*/ 187308 h 1001784"/>
              <a:gd name="connsiteX65" fmla="*/ 1547644 w 5329470"/>
              <a:gd name="connsiteY65" fmla="*/ 187308 h 1001784"/>
              <a:gd name="connsiteX66" fmla="*/ 1549851 w 5329470"/>
              <a:gd name="connsiteY66" fmla="*/ 184357 h 1001784"/>
              <a:gd name="connsiteX67" fmla="*/ 1552268 w 5329470"/>
              <a:gd name="connsiteY67" fmla="*/ 182160 h 1001784"/>
              <a:gd name="connsiteX68" fmla="*/ 1558835 w 5329470"/>
              <a:gd name="connsiteY68" fmla="*/ 174201 h 1001784"/>
              <a:gd name="connsiteX69" fmla="*/ 1588007 w 5329470"/>
              <a:gd name="connsiteY69" fmla="*/ 142485 h 1001784"/>
              <a:gd name="connsiteX70" fmla="*/ 1937916 w 5329470"/>
              <a:gd name="connsiteY70" fmla="*/ 1 h 1001784"/>
              <a:gd name="connsiteX71" fmla="*/ 1942065 w 5329470"/>
              <a:gd name="connsiteY71" fmla="*/ 419 h 1001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329470" h="1001784">
                <a:moveTo>
                  <a:pt x="1946222" y="0"/>
                </a:moveTo>
                <a:cubicBezTo>
                  <a:pt x="2082378" y="0"/>
                  <a:pt x="2205846" y="54326"/>
                  <a:pt x="2296132" y="142484"/>
                </a:cubicBezTo>
                <a:lnTo>
                  <a:pt x="2312778" y="160582"/>
                </a:lnTo>
                <a:lnTo>
                  <a:pt x="2330581" y="182159"/>
                </a:lnTo>
                <a:cubicBezTo>
                  <a:pt x="2415933" y="267511"/>
                  <a:pt x="2533846" y="320303"/>
                  <a:pt x="2664090" y="320303"/>
                </a:cubicBezTo>
                <a:cubicBezTo>
                  <a:pt x="2778053" y="320303"/>
                  <a:pt x="2882576" y="279884"/>
                  <a:pt x="2964106" y="212600"/>
                </a:cubicBezTo>
                <a:lnTo>
                  <a:pt x="2991935" y="187307"/>
                </a:lnTo>
                <a:lnTo>
                  <a:pt x="2992975" y="187307"/>
                </a:lnTo>
                <a:lnTo>
                  <a:pt x="2995182" y="184356"/>
                </a:lnTo>
                <a:lnTo>
                  <a:pt x="2997600" y="182159"/>
                </a:lnTo>
                <a:lnTo>
                  <a:pt x="3004166" y="174200"/>
                </a:lnTo>
                <a:lnTo>
                  <a:pt x="3033338" y="142484"/>
                </a:lnTo>
                <a:cubicBezTo>
                  <a:pt x="3123624" y="54326"/>
                  <a:pt x="3247092" y="0"/>
                  <a:pt x="3383248" y="0"/>
                </a:cubicBezTo>
                <a:lnTo>
                  <a:pt x="3387401" y="419"/>
                </a:lnTo>
                <a:lnTo>
                  <a:pt x="3391554" y="0"/>
                </a:lnTo>
                <a:cubicBezTo>
                  <a:pt x="3527710" y="0"/>
                  <a:pt x="3651177" y="54326"/>
                  <a:pt x="3741463" y="142484"/>
                </a:cubicBezTo>
                <a:lnTo>
                  <a:pt x="3758110" y="160582"/>
                </a:lnTo>
                <a:lnTo>
                  <a:pt x="3775912" y="182159"/>
                </a:lnTo>
                <a:cubicBezTo>
                  <a:pt x="3861264" y="267511"/>
                  <a:pt x="3979178" y="320303"/>
                  <a:pt x="4109421" y="320303"/>
                </a:cubicBezTo>
                <a:cubicBezTo>
                  <a:pt x="4223384" y="320303"/>
                  <a:pt x="4327907" y="279884"/>
                  <a:pt x="4409437" y="212600"/>
                </a:cubicBezTo>
                <a:lnTo>
                  <a:pt x="4437266" y="187307"/>
                </a:lnTo>
                <a:lnTo>
                  <a:pt x="4438306" y="187307"/>
                </a:lnTo>
                <a:lnTo>
                  <a:pt x="4440513" y="184356"/>
                </a:lnTo>
                <a:lnTo>
                  <a:pt x="4442931" y="182159"/>
                </a:lnTo>
                <a:lnTo>
                  <a:pt x="4449497" y="174200"/>
                </a:lnTo>
                <a:lnTo>
                  <a:pt x="4478669" y="142484"/>
                </a:lnTo>
                <a:cubicBezTo>
                  <a:pt x="4568955" y="54326"/>
                  <a:pt x="4692423" y="0"/>
                  <a:pt x="4828579" y="0"/>
                </a:cubicBezTo>
                <a:cubicBezTo>
                  <a:pt x="5105213" y="0"/>
                  <a:pt x="5329470" y="224257"/>
                  <a:pt x="5329470" y="500892"/>
                </a:cubicBezTo>
                <a:cubicBezTo>
                  <a:pt x="5329470" y="777526"/>
                  <a:pt x="5105213" y="1001783"/>
                  <a:pt x="4828579" y="1001783"/>
                </a:cubicBezTo>
                <a:cubicBezTo>
                  <a:pt x="4707551" y="1001783"/>
                  <a:pt x="4596549" y="958859"/>
                  <a:pt x="4509965" y="887404"/>
                </a:cubicBezTo>
                <a:lnTo>
                  <a:pt x="4478970" y="859233"/>
                </a:lnTo>
                <a:lnTo>
                  <a:pt x="4442931" y="815554"/>
                </a:lnTo>
                <a:cubicBezTo>
                  <a:pt x="4357578" y="730201"/>
                  <a:pt x="4239665" y="677409"/>
                  <a:pt x="4109421" y="677409"/>
                </a:cubicBezTo>
                <a:cubicBezTo>
                  <a:pt x="3979178" y="677409"/>
                  <a:pt x="3861264" y="730201"/>
                  <a:pt x="3775912" y="815554"/>
                </a:cubicBezTo>
                <a:lnTo>
                  <a:pt x="3736004" y="863923"/>
                </a:lnTo>
                <a:lnTo>
                  <a:pt x="3710167" y="887404"/>
                </a:lnTo>
                <a:cubicBezTo>
                  <a:pt x="3623583" y="958859"/>
                  <a:pt x="3512582" y="1001783"/>
                  <a:pt x="3391554" y="1001783"/>
                </a:cubicBezTo>
                <a:lnTo>
                  <a:pt x="3387401" y="1001365"/>
                </a:lnTo>
                <a:lnTo>
                  <a:pt x="3383248" y="1001783"/>
                </a:lnTo>
                <a:cubicBezTo>
                  <a:pt x="3262220" y="1001783"/>
                  <a:pt x="3151218" y="958859"/>
                  <a:pt x="3064634" y="887404"/>
                </a:cubicBezTo>
                <a:lnTo>
                  <a:pt x="3033639" y="859233"/>
                </a:lnTo>
                <a:lnTo>
                  <a:pt x="2997600" y="815554"/>
                </a:lnTo>
                <a:cubicBezTo>
                  <a:pt x="2912247" y="730201"/>
                  <a:pt x="2794334" y="677409"/>
                  <a:pt x="2664090" y="677409"/>
                </a:cubicBezTo>
                <a:cubicBezTo>
                  <a:pt x="2533846" y="677409"/>
                  <a:pt x="2415933" y="730201"/>
                  <a:pt x="2330581" y="815554"/>
                </a:cubicBezTo>
                <a:lnTo>
                  <a:pt x="2290672" y="863923"/>
                </a:lnTo>
                <a:lnTo>
                  <a:pt x="2264836" y="887404"/>
                </a:lnTo>
                <a:cubicBezTo>
                  <a:pt x="2178252" y="958859"/>
                  <a:pt x="2067250" y="1001783"/>
                  <a:pt x="1946222" y="1001783"/>
                </a:cubicBezTo>
                <a:lnTo>
                  <a:pt x="1942074" y="1001365"/>
                </a:lnTo>
                <a:lnTo>
                  <a:pt x="1937916" y="1001784"/>
                </a:lnTo>
                <a:cubicBezTo>
                  <a:pt x="1816889" y="1001784"/>
                  <a:pt x="1705887" y="958860"/>
                  <a:pt x="1619303" y="887405"/>
                </a:cubicBezTo>
                <a:lnTo>
                  <a:pt x="1588308" y="859234"/>
                </a:lnTo>
                <a:lnTo>
                  <a:pt x="1552268" y="815555"/>
                </a:lnTo>
                <a:cubicBezTo>
                  <a:pt x="1466916" y="730202"/>
                  <a:pt x="1349003" y="677410"/>
                  <a:pt x="1218759" y="677410"/>
                </a:cubicBezTo>
                <a:cubicBezTo>
                  <a:pt x="1088515" y="677410"/>
                  <a:pt x="970602" y="730202"/>
                  <a:pt x="885250" y="815555"/>
                </a:cubicBezTo>
                <a:lnTo>
                  <a:pt x="845341" y="863924"/>
                </a:lnTo>
                <a:lnTo>
                  <a:pt x="819505" y="887405"/>
                </a:lnTo>
                <a:cubicBezTo>
                  <a:pt x="732921" y="958860"/>
                  <a:pt x="621919" y="1001784"/>
                  <a:pt x="500891" y="1001784"/>
                </a:cubicBezTo>
                <a:cubicBezTo>
                  <a:pt x="224257" y="1001784"/>
                  <a:pt x="0" y="777527"/>
                  <a:pt x="0" y="500893"/>
                </a:cubicBezTo>
                <a:cubicBezTo>
                  <a:pt x="0" y="224258"/>
                  <a:pt x="224257" y="1"/>
                  <a:pt x="500891" y="1"/>
                </a:cubicBezTo>
                <a:cubicBezTo>
                  <a:pt x="637047" y="1"/>
                  <a:pt x="760515" y="54327"/>
                  <a:pt x="850801" y="142485"/>
                </a:cubicBezTo>
                <a:lnTo>
                  <a:pt x="867447" y="160583"/>
                </a:lnTo>
                <a:lnTo>
                  <a:pt x="885250" y="182160"/>
                </a:lnTo>
                <a:cubicBezTo>
                  <a:pt x="970602" y="267512"/>
                  <a:pt x="1088515" y="320304"/>
                  <a:pt x="1218759" y="320304"/>
                </a:cubicBezTo>
                <a:cubicBezTo>
                  <a:pt x="1332722" y="320304"/>
                  <a:pt x="1437245" y="279885"/>
                  <a:pt x="1518774" y="212601"/>
                </a:cubicBezTo>
                <a:lnTo>
                  <a:pt x="1546604" y="187308"/>
                </a:lnTo>
                <a:lnTo>
                  <a:pt x="1547644" y="187308"/>
                </a:lnTo>
                <a:lnTo>
                  <a:pt x="1549851" y="184357"/>
                </a:lnTo>
                <a:lnTo>
                  <a:pt x="1552268" y="182160"/>
                </a:lnTo>
                <a:lnTo>
                  <a:pt x="1558835" y="174201"/>
                </a:lnTo>
                <a:lnTo>
                  <a:pt x="1588007" y="142485"/>
                </a:lnTo>
                <a:cubicBezTo>
                  <a:pt x="1678293" y="54327"/>
                  <a:pt x="1801760" y="1"/>
                  <a:pt x="1937916" y="1"/>
                </a:cubicBezTo>
                <a:lnTo>
                  <a:pt x="1942065" y="419"/>
                </a:lnTo>
                <a:close/>
              </a:path>
            </a:pathLst>
          </a:custGeom>
          <a:solidFill>
            <a:srgbClr val="DDE2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6" name="椭圆 5"/>
          <p:cNvSpPr>
            <a:spLocks noChangeAspect="1"/>
          </p:cNvSpPr>
          <p:nvPr/>
        </p:nvSpPr>
        <p:spPr>
          <a:xfrm>
            <a:off x="4156596" y="2708999"/>
            <a:ext cx="1440000" cy="1440000"/>
          </a:xfrm>
          <a:prstGeom prst="ellipse">
            <a:avLst/>
          </a:prstGeom>
          <a:solidFill>
            <a:srgbClr val="0F34AE"/>
          </a:solidFill>
          <a:ln>
            <a:noFill/>
          </a:ln>
        </p:spPr>
        <p:txBody>
          <a:bodyPr vert="horz" wrap="square" lIns="91440" tIns="45720" rIns="91440" bIns="45720" numCol="1" anchor="t" anchorCtr="0" compatLnSpc="1"/>
          <a:lstStyle/>
          <a:p>
            <a:endParaRPr lang="zh-CN" altLang="en-US">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7" name="Freeform 109"/>
          <p:cNvSpPr>
            <a:spLocks noChangeAspect="1" noEditPoints="1"/>
          </p:cNvSpPr>
          <p:nvPr/>
        </p:nvSpPr>
        <p:spPr bwMode="auto">
          <a:xfrm>
            <a:off x="4577248" y="3158999"/>
            <a:ext cx="598695" cy="540000"/>
          </a:xfrm>
          <a:custGeom>
            <a:avLst/>
            <a:gdLst>
              <a:gd name="T0" fmla="*/ 60325 w 51"/>
              <a:gd name="T1" fmla="*/ 63500 h 46"/>
              <a:gd name="T2" fmla="*/ 60325 w 51"/>
              <a:gd name="T3" fmla="*/ 79375 h 46"/>
              <a:gd name="T4" fmla="*/ 44450 w 51"/>
              <a:gd name="T5" fmla="*/ 79375 h 46"/>
              <a:gd name="T6" fmla="*/ 44450 w 51"/>
              <a:gd name="T7" fmla="*/ 63500 h 46"/>
              <a:gd name="T8" fmla="*/ 82550 w 51"/>
              <a:gd name="T9" fmla="*/ 0 h 46"/>
              <a:gd name="T10" fmla="*/ 136525 w 51"/>
              <a:gd name="T11" fmla="*/ 22225 h 46"/>
              <a:gd name="T12" fmla="*/ 136525 w 51"/>
              <a:gd name="T13" fmla="*/ 120650 h 46"/>
              <a:gd name="T14" fmla="*/ 63500 w 51"/>
              <a:gd name="T15" fmla="*/ 136525 h 46"/>
              <a:gd name="T16" fmla="*/ 28575 w 51"/>
              <a:gd name="T17" fmla="*/ 142875 h 46"/>
              <a:gd name="T18" fmla="*/ 22225 w 51"/>
              <a:gd name="T19" fmla="*/ 146050 h 46"/>
              <a:gd name="T20" fmla="*/ 12700 w 51"/>
              <a:gd name="T21" fmla="*/ 136525 h 46"/>
              <a:gd name="T22" fmla="*/ 12700 w 51"/>
              <a:gd name="T23" fmla="*/ 133350 h 46"/>
              <a:gd name="T24" fmla="*/ 6350 w 51"/>
              <a:gd name="T25" fmla="*/ 95250 h 46"/>
              <a:gd name="T26" fmla="*/ 25400 w 51"/>
              <a:gd name="T27" fmla="*/ 22225 h 46"/>
              <a:gd name="T28" fmla="*/ 130175 w 51"/>
              <a:gd name="T29" fmla="*/ 31750 h 46"/>
              <a:gd name="T30" fmla="*/ 82550 w 51"/>
              <a:gd name="T31" fmla="*/ 12700 h 46"/>
              <a:gd name="T32" fmla="*/ 12700 w 51"/>
              <a:gd name="T33" fmla="*/ 69850 h 46"/>
              <a:gd name="T34" fmla="*/ 28575 w 51"/>
              <a:gd name="T35" fmla="*/ 104775 h 46"/>
              <a:gd name="T36" fmla="*/ 25400 w 51"/>
              <a:gd name="T37" fmla="*/ 130175 h 46"/>
              <a:gd name="T38" fmla="*/ 47625 w 51"/>
              <a:gd name="T39" fmla="*/ 120650 h 46"/>
              <a:gd name="T40" fmla="*/ 82550 w 51"/>
              <a:gd name="T41" fmla="*/ 127000 h 46"/>
              <a:gd name="T42" fmla="*/ 149225 w 51"/>
              <a:gd name="T43" fmla="*/ 69850 h 46"/>
              <a:gd name="T44" fmla="*/ 53975 w 51"/>
              <a:gd name="T45" fmla="*/ 66675 h 46"/>
              <a:gd name="T46" fmla="*/ 50800 w 51"/>
              <a:gd name="T47" fmla="*/ 66675 h 46"/>
              <a:gd name="T48" fmla="*/ 47625 w 51"/>
              <a:gd name="T49" fmla="*/ 69850 h 46"/>
              <a:gd name="T50" fmla="*/ 50800 w 51"/>
              <a:gd name="T51" fmla="*/ 76200 h 46"/>
              <a:gd name="T52" fmla="*/ 57150 w 51"/>
              <a:gd name="T53" fmla="*/ 69850 h 46"/>
              <a:gd name="T54" fmla="*/ 82550 w 51"/>
              <a:gd name="T55" fmla="*/ 60325 h 46"/>
              <a:gd name="T56" fmla="*/ 88900 w 51"/>
              <a:gd name="T57" fmla="*/ 63500 h 46"/>
              <a:gd name="T58" fmla="*/ 88900 w 51"/>
              <a:gd name="T59" fmla="*/ 79375 h 46"/>
              <a:gd name="T60" fmla="*/ 73025 w 51"/>
              <a:gd name="T61" fmla="*/ 79375 h 46"/>
              <a:gd name="T62" fmla="*/ 73025 w 51"/>
              <a:gd name="T63" fmla="*/ 63500 h 46"/>
              <a:gd name="T64" fmla="*/ 82550 w 51"/>
              <a:gd name="T65" fmla="*/ 66675 h 46"/>
              <a:gd name="T66" fmla="*/ 82550 w 51"/>
              <a:gd name="T67" fmla="*/ 66675 h 46"/>
              <a:gd name="T68" fmla="*/ 76200 w 51"/>
              <a:gd name="T69" fmla="*/ 69850 h 46"/>
              <a:gd name="T70" fmla="*/ 82550 w 51"/>
              <a:gd name="T71" fmla="*/ 76200 h 46"/>
              <a:gd name="T72" fmla="*/ 85725 w 51"/>
              <a:gd name="T73" fmla="*/ 69850 h 46"/>
              <a:gd name="T74" fmla="*/ 111125 w 51"/>
              <a:gd name="T75" fmla="*/ 60325 h 46"/>
              <a:gd name="T76" fmla="*/ 117475 w 51"/>
              <a:gd name="T77" fmla="*/ 63500 h 46"/>
              <a:gd name="T78" fmla="*/ 117475 w 51"/>
              <a:gd name="T79" fmla="*/ 79375 h 46"/>
              <a:gd name="T80" fmla="*/ 101600 w 51"/>
              <a:gd name="T81" fmla="*/ 79375 h 46"/>
              <a:gd name="T82" fmla="*/ 101600 w 51"/>
              <a:gd name="T83" fmla="*/ 63500 h 46"/>
              <a:gd name="T84" fmla="*/ 114300 w 51"/>
              <a:gd name="T85" fmla="*/ 66675 h 46"/>
              <a:gd name="T86" fmla="*/ 111125 w 51"/>
              <a:gd name="T87" fmla="*/ 66675 h 46"/>
              <a:gd name="T88" fmla="*/ 104775 w 51"/>
              <a:gd name="T89" fmla="*/ 69850 h 46"/>
              <a:gd name="T90" fmla="*/ 111125 w 51"/>
              <a:gd name="T91" fmla="*/ 76200 h 46"/>
              <a:gd name="T92" fmla="*/ 114300 w 51"/>
              <a:gd name="T93" fmla="*/ 69850 h 4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1" h="46">
                <a:moveTo>
                  <a:pt x="16" y="19"/>
                </a:moveTo>
                <a:cubicBezTo>
                  <a:pt x="17" y="19"/>
                  <a:pt x="18" y="19"/>
                  <a:pt x="19" y="20"/>
                </a:cubicBezTo>
                <a:cubicBezTo>
                  <a:pt x="19" y="20"/>
                  <a:pt x="20" y="21"/>
                  <a:pt x="20" y="22"/>
                </a:cubicBezTo>
                <a:cubicBezTo>
                  <a:pt x="20" y="23"/>
                  <a:pt x="19" y="24"/>
                  <a:pt x="19" y="25"/>
                </a:cubicBezTo>
                <a:cubicBezTo>
                  <a:pt x="18" y="26"/>
                  <a:pt x="17" y="26"/>
                  <a:pt x="16" y="26"/>
                </a:cubicBezTo>
                <a:cubicBezTo>
                  <a:pt x="15" y="26"/>
                  <a:pt x="14" y="26"/>
                  <a:pt x="14" y="25"/>
                </a:cubicBezTo>
                <a:cubicBezTo>
                  <a:pt x="13" y="24"/>
                  <a:pt x="13" y="23"/>
                  <a:pt x="13" y="22"/>
                </a:cubicBezTo>
                <a:cubicBezTo>
                  <a:pt x="13" y="21"/>
                  <a:pt x="13" y="20"/>
                  <a:pt x="14" y="20"/>
                </a:cubicBezTo>
                <a:cubicBezTo>
                  <a:pt x="14" y="19"/>
                  <a:pt x="15" y="19"/>
                  <a:pt x="16" y="19"/>
                </a:cubicBezTo>
                <a:close/>
                <a:moveTo>
                  <a:pt x="26" y="0"/>
                </a:moveTo>
                <a:cubicBezTo>
                  <a:pt x="26" y="0"/>
                  <a:pt x="26" y="0"/>
                  <a:pt x="26" y="0"/>
                </a:cubicBezTo>
                <a:cubicBezTo>
                  <a:pt x="32" y="0"/>
                  <a:pt x="39" y="3"/>
                  <a:pt x="43" y="7"/>
                </a:cubicBezTo>
                <a:cubicBezTo>
                  <a:pt x="48" y="11"/>
                  <a:pt x="51" y="16"/>
                  <a:pt x="51" y="22"/>
                </a:cubicBezTo>
                <a:cubicBezTo>
                  <a:pt x="51" y="28"/>
                  <a:pt x="48" y="34"/>
                  <a:pt x="43" y="38"/>
                </a:cubicBezTo>
                <a:cubicBezTo>
                  <a:pt x="39" y="42"/>
                  <a:pt x="32" y="44"/>
                  <a:pt x="26" y="44"/>
                </a:cubicBezTo>
                <a:cubicBezTo>
                  <a:pt x="23" y="44"/>
                  <a:pt x="21" y="44"/>
                  <a:pt x="20" y="43"/>
                </a:cubicBezTo>
                <a:cubicBezTo>
                  <a:pt x="18" y="43"/>
                  <a:pt x="16" y="43"/>
                  <a:pt x="15" y="42"/>
                </a:cubicBezTo>
                <a:cubicBezTo>
                  <a:pt x="9" y="45"/>
                  <a:pt x="9" y="45"/>
                  <a:pt x="9" y="45"/>
                </a:cubicBezTo>
                <a:cubicBezTo>
                  <a:pt x="8" y="46"/>
                  <a:pt x="7" y="46"/>
                  <a:pt x="7" y="46"/>
                </a:cubicBezTo>
                <a:cubicBezTo>
                  <a:pt x="7" y="46"/>
                  <a:pt x="7" y="46"/>
                  <a:pt x="7" y="46"/>
                </a:cubicBezTo>
                <a:cubicBezTo>
                  <a:pt x="6" y="46"/>
                  <a:pt x="6" y="45"/>
                  <a:pt x="5" y="45"/>
                </a:cubicBezTo>
                <a:cubicBezTo>
                  <a:pt x="5" y="45"/>
                  <a:pt x="4" y="44"/>
                  <a:pt x="4" y="43"/>
                </a:cubicBezTo>
                <a:cubicBezTo>
                  <a:pt x="4" y="43"/>
                  <a:pt x="4" y="43"/>
                  <a:pt x="4" y="43"/>
                </a:cubicBezTo>
                <a:cubicBezTo>
                  <a:pt x="4" y="43"/>
                  <a:pt x="4" y="42"/>
                  <a:pt x="4" y="42"/>
                </a:cubicBezTo>
                <a:cubicBezTo>
                  <a:pt x="5" y="35"/>
                  <a:pt x="5" y="35"/>
                  <a:pt x="5" y="35"/>
                </a:cubicBezTo>
                <a:cubicBezTo>
                  <a:pt x="4" y="33"/>
                  <a:pt x="3" y="32"/>
                  <a:pt x="2" y="30"/>
                </a:cubicBezTo>
                <a:cubicBezTo>
                  <a:pt x="1" y="27"/>
                  <a:pt x="0" y="25"/>
                  <a:pt x="0" y="22"/>
                </a:cubicBezTo>
                <a:cubicBezTo>
                  <a:pt x="0" y="16"/>
                  <a:pt x="3" y="11"/>
                  <a:pt x="8" y="7"/>
                </a:cubicBezTo>
                <a:cubicBezTo>
                  <a:pt x="12" y="3"/>
                  <a:pt x="19" y="0"/>
                  <a:pt x="26" y="0"/>
                </a:cubicBezTo>
                <a:close/>
                <a:moveTo>
                  <a:pt x="41" y="10"/>
                </a:moveTo>
                <a:cubicBezTo>
                  <a:pt x="41" y="10"/>
                  <a:pt x="41" y="10"/>
                  <a:pt x="41" y="10"/>
                </a:cubicBezTo>
                <a:cubicBezTo>
                  <a:pt x="37" y="6"/>
                  <a:pt x="31" y="4"/>
                  <a:pt x="26" y="4"/>
                </a:cubicBezTo>
                <a:cubicBezTo>
                  <a:pt x="20" y="4"/>
                  <a:pt x="14" y="6"/>
                  <a:pt x="10" y="10"/>
                </a:cubicBezTo>
                <a:cubicBezTo>
                  <a:pt x="7" y="13"/>
                  <a:pt x="4" y="17"/>
                  <a:pt x="4" y="22"/>
                </a:cubicBezTo>
                <a:cubicBezTo>
                  <a:pt x="4" y="24"/>
                  <a:pt x="5" y="26"/>
                  <a:pt x="5" y="28"/>
                </a:cubicBezTo>
                <a:cubicBezTo>
                  <a:pt x="6" y="30"/>
                  <a:pt x="7" y="32"/>
                  <a:pt x="9" y="33"/>
                </a:cubicBezTo>
                <a:cubicBezTo>
                  <a:pt x="9" y="34"/>
                  <a:pt x="9" y="34"/>
                  <a:pt x="9" y="35"/>
                </a:cubicBezTo>
                <a:cubicBezTo>
                  <a:pt x="8" y="41"/>
                  <a:pt x="8" y="41"/>
                  <a:pt x="8" y="41"/>
                </a:cubicBezTo>
                <a:cubicBezTo>
                  <a:pt x="14" y="38"/>
                  <a:pt x="14" y="38"/>
                  <a:pt x="14" y="38"/>
                </a:cubicBezTo>
                <a:cubicBezTo>
                  <a:pt x="14" y="38"/>
                  <a:pt x="15" y="38"/>
                  <a:pt x="15" y="38"/>
                </a:cubicBezTo>
                <a:cubicBezTo>
                  <a:pt x="17" y="39"/>
                  <a:pt x="19" y="39"/>
                  <a:pt x="20" y="40"/>
                </a:cubicBezTo>
                <a:cubicBezTo>
                  <a:pt x="22" y="40"/>
                  <a:pt x="24" y="40"/>
                  <a:pt x="26" y="40"/>
                </a:cubicBezTo>
                <a:cubicBezTo>
                  <a:pt x="31" y="40"/>
                  <a:pt x="37" y="38"/>
                  <a:pt x="41" y="35"/>
                </a:cubicBezTo>
                <a:cubicBezTo>
                  <a:pt x="44" y="32"/>
                  <a:pt x="47" y="27"/>
                  <a:pt x="47" y="22"/>
                </a:cubicBezTo>
                <a:cubicBezTo>
                  <a:pt x="47" y="17"/>
                  <a:pt x="44" y="13"/>
                  <a:pt x="41" y="10"/>
                </a:cubicBezTo>
                <a:close/>
                <a:moveTo>
                  <a:pt x="17" y="21"/>
                </a:moveTo>
                <a:cubicBezTo>
                  <a:pt x="17" y="21"/>
                  <a:pt x="17" y="21"/>
                  <a:pt x="17" y="21"/>
                </a:cubicBezTo>
                <a:cubicBezTo>
                  <a:pt x="17" y="21"/>
                  <a:pt x="17" y="21"/>
                  <a:pt x="16" y="21"/>
                </a:cubicBezTo>
                <a:cubicBezTo>
                  <a:pt x="16" y="21"/>
                  <a:pt x="16" y="21"/>
                  <a:pt x="15" y="21"/>
                </a:cubicBezTo>
                <a:cubicBezTo>
                  <a:pt x="15" y="22"/>
                  <a:pt x="15" y="22"/>
                  <a:pt x="15" y="22"/>
                </a:cubicBezTo>
                <a:cubicBezTo>
                  <a:pt x="15" y="23"/>
                  <a:pt x="15" y="23"/>
                  <a:pt x="15" y="23"/>
                </a:cubicBezTo>
                <a:cubicBezTo>
                  <a:pt x="16" y="23"/>
                  <a:pt x="16" y="24"/>
                  <a:pt x="16" y="24"/>
                </a:cubicBezTo>
                <a:cubicBezTo>
                  <a:pt x="17" y="24"/>
                  <a:pt x="17" y="23"/>
                  <a:pt x="17" y="23"/>
                </a:cubicBezTo>
                <a:cubicBezTo>
                  <a:pt x="17" y="23"/>
                  <a:pt x="18" y="23"/>
                  <a:pt x="18" y="22"/>
                </a:cubicBezTo>
                <a:cubicBezTo>
                  <a:pt x="18" y="22"/>
                  <a:pt x="17" y="22"/>
                  <a:pt x="17" y="21"/>
                </a:cubicBezTo>
                <a:close/>
                <a:moveTo>
                  <a:pt x="26" y="19"/>
                </a:moveTo>
                <a:cubicBezTo>
                  <a:pt x="26" y="19"/>
                  <a:pt x="26" y="19"/>
                  <a:pt x="26" y="19"/>
                </a:cubicBezTo>
                <a:cubicBezTo>
                  <a:pt x="27" y="19"/>
                  <a:pt x="27" y="19"/>
                  <a:pt x="28" y="20"/>
                </a:cubicBezTo>
                <a:cubicBezTo>
                  <a:pt x="29" y="20"/>
                  <a:pt x="29" y="21"/>
                  <a:pt x="29" y="22"/>
                </a:cubicBezTo>
                <a:cubicBezTo>
                  <a:pt x="29" y="23"/>
                  <a:pt x="29" y="24"/>
                  <a:pt x="28" y="25"/>
                </a:cubicBezTo>
                <a:cubicBezTo>
                  <a:pt x="27" y="26"/>
                  <a:pt x="27" y="26"/>
                  <a:pt x="26" y="26"/>
                </a:cubicBezTo>
                <a:cubicBezTo>
                  <a:pt x="24" y="26"/>
                  <a:pt x="24" y="26"/>
                  <a:pt x="23" y="25"/>
                </a:cubicBezTo>
                <a:cubicBezTo>
                  <a:pt x="22" y="24"/>
                  <a:pt x="22" y="23"/>
                  <a:pt x="22" y="22"/>
                </a:cubicBezTo>
                <a:cubicBezTo>
                  <a:pt x="22" y="21"/>
                  <a:pt x="22" y="20"/>
                  <a:pt x="23" y="20"/>
                </a:cubicBezTo>
                <a:cubicBezTo>
                  <a:pt x="24" y="19"/>
                  <a:pt x="24" y="19"/>
                  <a:pt x="26" y="19"/>
                </a:cubicBezTo>
                <a:close/>
                <a:moveTo>
                  <a:pt x="26" y="21"/>
                </a:moveTo>
                <a:cubicBezTo>
                  <a:pt x="26" y="21"/>
                  <a:pt x="26" y="21"/>
                  <a:pt x="26" y="21"/>
                </a:cubicBezTo>
                <a:cubicBezTo>
                  <a:pt x="26" y="21"/>
                  <a:pt x="26" y="21"/>
                  <a:pt x="26" y="21"/>
                </a:cubicBezTo>
                <a:cubicBezTo>
                  <a:pt x="25" y="21"/>
                  <a:pt x="25" y="21"/>
                  <a:pt x="25" y="21"/>
                </a:cubicBezTo>
                <a:cubicBezTo>
                  <a:pt x="24" y="22"/>
                  <a:pt x="24" y="22"/>
                  <a:pt x="24" y="22"/>
                </a:cubicBezTo>
                <a:cubicBezTo>
                  <a:pt x="24" y="23"/>
                  <a:pt x="24" y="23"/>
                  <a:pt x="25" y="23"/>
                </a:cubicBezTo>
                <a:cubicBezTo>
                  <a:pt x="25" y="23"/>
                  <a:pt x="25" y="24"/>
                  <a:pt x="26" y="24"/>
                </a:cubicBezTo>
                <a:cubicBezTo>
                  <a:pt x="26" y="24"/>
                  <a:pt x="26" y="23"/>
                  <a:pt x="26" y="23"/>
                </a:cubicBezTo>
                <a:cubicBezTo>
                  <a:pt x="27" y="23"/>
                  <a:pt x="27" y="23"/>
                  <a:pt x="27" y="22"/>
                </a:cubicBezTo>
                <a:cubicBezTo>
                  <a:pt x="27" y="22"/>
                  <a:pt x="27" y="22"/>
                  <a:pt x="26" y="21"/>
                </a:cubicBezTo>
                <a:close/>
                <a:moveTo>
                  <a:pt x="35" y="19"/>
                </a:moveTo>
                <a:cubicBezTo>
                  <a:pt x="35" y="19"/>
                  <a:pt x="35" y="19"/>
                  <a:pt x="35" y="19"/>
                </a:cubicBezTo>
                <a:cubicBezTo>
                  <a:pt x="36" y="19"/>
                  <a:pt x="37" y="19"/>
                  <a:pt x="37" y="20"/>
                </a:cubicBezTo>
                <a:cubicBezTo>
                  <a:pt x="38" y="20"/>
                  <a:pt x="38" y="21"/>
                  <a:pt x="38" y="22"/>
                </a:cubicBezTo>
                <a:cubicBezTo>
                  <a:pt x="38" y="23"/>
                  <a:pt x="38" y="24"/>
                  <a:pt x="37" y="25"/>
                </a:cubicBezTo>
                <a:cubicBezTo>
                  <a:pt x="37" y="26"/>
                  <a:pt x="36" y="26"/>
                  <a:pt x="35" y="26"/>
                </a:cubicBezTo>
                <a:cubicBezTo>
                  <a:pt x="34" y="26"/>
                  <a:pt x="33" y="26"/>
                  <a:pt x="32" y="25"/>
                </a:cubicBezTo>
                <a:cubicBezTo>
                  <a:pt x="32" y="24"/>
                  <a:pt x="31" y="23"/>
                  <a:pt x="31" y="22"/>
                </a:cubicBezTo>
                <a:cubicBezTo>
                  <a:pt x="31" y="21"/>
                  <a:pt x="32" y="20"/>
                  <a:pt x="32" y="20"/>
                </a:cubicBezTo>
                <a:cubicBezTo>
                  <a:pt x="33" y="19"/>
                  <a:pt x="34" y="19"/>
                  <a:pt x="35" y="19"/>
                </a:cubicBezTo>
                <a:close/>
                <a:moveTo>
                  <a:pt x="36" y="21"/>
                </a:moveTo>
                <a:cubicBezTo>
                  <a:pt x="36" y="21"/>
                  <a:pt x="36" y="21"/>
                  <a:pt x="36" y="21"/>
                </a:cubicBezTo>
                <a:cubicBezTo>
                  <a:pt x="35" y="21"/>
                  <a:pt x="35" y="21"/>
                  <a:pt x="35" y="21"/>
                </a:cubicBezTo>
                <a:cubicBezTo>
                  <a:pt x="34" y="21"/>
                  <a:pt x="34" y="21"/>
                  <a:pt x="34" y="21"/>
                </a:cubicBezTo>
                <a:cubicBezTo>
                  <a:pt x="34" y="22"/>
                  <a:pt x="33" y="22"/>
                  <a:pt x="33" y="22"/>
                </a:cubicBezTo>
                <a:cubicBezTo>
                  <a:pt x="33" y="23"/>
                  <a:pt x="34" y="23"/>
                  <a:pt x="34" y="23"/>
                </a:cubicBezTo>
                <a:cubicBezTo>
                  <a:pt x="34" y="23"/>
                  <a:pt x="34" y="24"/>
                  <a:pt x="35" y="24"/>
                </a:cubicBezTo>
                <a:cubicBezTo>
                  <a:pt x="35" y="24"/>
                  <a:pt x="35" y="23"/>
                  <a:pt x="36" y="23"/>
                </a:cubicBezTo>
                <a:cubicBezTo>
                  <a:pt x="36" y="23"/>
                  <a:pt x="36" y="23"/>
                  <a:pt x="36" y="22"/>
                </a:cubicBezTo>
                <a:cubicBezTo>
                  <a:pt x="36" y="22"/>
                  <a:pt x="36" y="22"/>
                  <a:pt x="36" y="21"/>
                </a:cubicBezTo>
                <a:close/>
              </a:path>
            </a:pathLst>
          </a:custGeom>
          <a:solidFill>
            <a:schemeClr val="bg1"/>
          </a:solidFill>
          <a:ln>
            <a:noFill/>
          </a:ln>
        </p:spPr>
        <p:txBody>
          <a:bodyPr/>
          <a:lstStyle/>
          <a:p>
            <a:pPr fontAlgn="base">
              <a:spcBef>
                <a:spcPct val="0"/>
              </a:spcBef>
              <a:spcAft>
                <a:spcPct val="0"/>
              </a:spcAft>
            </a:pPr>
            <a:endParaRPr lang="zh-CN" altLang="en-US">
              <a:solidFill>
                <a:srgbClr val="000000"/>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9" name="椭圆 8"/>
          <p:cNvSpPr>
            <a:spLocks noChangeAspect="1"/>
          </p:cNvSpPr>
          <p:nvPr/>
        </p:nvSpPr>
        <p:spPr>
          <a:xfrm>
            <a:off x="9034212" y="2708999"/>
            <a:ext cx="1440000" cy="1440000"/>
          </a:xfrm>
          <a:prstGeom prst="ellipse">
            <a:avLst/>
          </a:prstGeom>
          <a:solidFill>
            <a:srgbClr val="0F34AE"/>
          </a:solidFill>
          <a:ln>
            <a:noFill/>
          </a:ln>
        </p:spPr>
        <p:txBody>
          <a:bodyPr vert="horz" wrap="square" lIns="91440" tIns="45720" rIns="91440" bIns="45720" numCol="1" anchor="t" anchorCtr="0" compatLnSpc="1"/>
          <a:lstStyle/>
          <a:p>
            <a:endParaRPr lang="zh-CN" altLang="en-US">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10" name="Freeform 138"/>
          <p:cNvSpPr>
            <a:spLocks noChangeAspect="1" noEditPoints="1"/>
          </p:cNvSpPr>
          <p:nvPr/>
        </p:nvSpPr>
        <p:spPr bwMode="auto">
          <a:xfrm>
            <a:off x="9484212" y="3158999"/>
            <a:ext cx="540000" cy="540000"/>
          </a:xfrm>
          <a:custGeom>
            <a:avLst/>
            <a:gdLst>
              <a:gd name="T0" fmla="*/ 152400 w 49"/>
              <a:gd name="T1" fmla="*/ 149225 h 49"/>
              <a:gd name="T2" fmla="*/ 9525 w 49"/>
              <a:gd name="T3" fmla="*/ 149225 h 49"/>
              <a:gd name="T4" fmla="*/ 9525 w 49"/>
              <a:gd name="T5" fmla="*/ 6350 h 49"/>
              <a:gd name="T6" fmla="*/ 3175 w 49"/>
              <a:gd name="T7" fmla="*/ 0 h 49"/>
              <a:gd name="T8" fmla="*/ 0 w 49"/>
              <a:gd name="T9" fmla="*/ 6350 h 49"/>
              <a:gd name="T10" fmla="*/ 0 w 49"/>
              <a:gd name="T11" fmla="*/ 152400 h 49"/>
              <a:gd name="T12" fmla="*/ 3175 w 49"/>
              <a:gd name="T13" fmla="*/ 155575 h 49"/>
              <a:gd name="T14" fmla="*/ 152400 w 49"/>
              <a:gd name="T15" fmla="*/ 155575 h 49"/>
              <a:gd name="T16" fmla="*/ 155575 w 49"/>
              <a:gd name="T17" fmla="*/ 152400 h 49"/>
              <a:gd name="T18" fmla="*/ 152400 w 49"/>
              <a:gd name="T19" fmla="*/ 149225 h 49"/>
              <a:gd name="T20" fmla="*/ 69850 w 49"/>
              <a:gd name="T21" fmla="*/ 142875 h 49"/>
              <a:gd name="T22" fmla="*/ 69850 w 49"/>
              <a:gd name="T23" fmla="*/ 142875 h 49"/>
              <a:gd name="T24" fmla="*/ 95250 w 49"/>
              <a:gd name="T25" fmla="*/ 142875 h 49"/>
              <a:gd name="T26" fmla="*/ 101600 w 49"/>
              <a:gd name="T27" fmla="*/ 136525 h 49"/>
              <a:gd name="T28" fmla="*/ 101600 w 49"/>
              <a:gd name="T29" fmla="*/ 15875 h 49"/>
              <a:gd name="T30" fmla="*/ 95250 w 49"/>
              <a:gd name="T31" fmla="*/ 9525 h 49"/>
              <a:gd name="T32" fmla="*/ 69850 w 49"/>
              <a:gd name="T33" fmla="*/ 9525 h 49"/>
              <a:gd name="T34" fmla="*/ 63500 w 49"/>
              <a:gd name="T35" fmla="*/ 15875 h 49"/>
              <a:gd name="T36" fmla="*/ 63500 w 49"/>
              <a:gd name="T37" fmla="*/ 136525 h 49"/>
              <a:gd name="T38" fmla="*/ 69850 w 49"/>
              <a:gd name="T39" fmla="*/ 142875 h 49"/>
              <a:gd name="T40" fmla="*/ 76200 w 49"/>
              <a:gd name="T41" fmla="*/ 22225 h 49"/>
              <a:gd name="T42" fmla="*/ 76200 w 49"/>
              <a:gd name="T43" fmla="*/ 22225 h 49"/>
              <a:gd name="T44" fmla="*/ 88900 w 49"/>
              <a:gd name="T45" fmla="*/ 22225 h 49"/>
              <a:gd name="T46" fmla="*/ 88900 w 49"/>
              <a:gd name="T47" fmla="*/ 130175 h 49"/>
              <a:gd name="T48" fmla="*/ 76200 w 49"/>
              <a:gd name="T49" fmla="*/ 130175 h 49"/>
              <a:gd name="T50" fmla="*/ 76200 w 49"/>
              <a:gd name="T51" fmla="*/ 22225 h 49"/>
              <a:gd name="T52" fmla="*/ 22225 w 49"/>
              <a:gd name="T53" fmla="*/ 142875 h 49"/>
              <a:gd name="T54" fmla="*/ 22225 w 49"/>
              <a:gd name="T55" fmla="*/ 142875 h 49"/>
              <a:gd name="T56" fmla="*/ 50800 w 49"/>
              <a:gd name="T57" fmla="*/ 142875 h 49"/>
              <a:gd name="T58" fmla="*/ 53975 w 49"/>
              <a:gd name="T59" fmla="*/ 136525 h 49"/>
              <a:gd name="T60" fmla="*/ 53975 w 49"/>
              <a:gd name="T61" fmla="*/ 95250 h 49"/>
              <a:gd name="T62" fmla="*/ 50800 w 49"/>
              <a:gd name="T63" fmla="*/ 88900 h 49"/>
              <a:gd name="T64" fmla="*/ 22225 w 49"/>
              <a:gd name="T65" fmla="*/ 88900 h 49"/>
              <a:gd name="T66" fmla="*/ 15875 w 49"/>
              <a:gd name="T67" fmla="*/ 95250 h 49"/>
              <a:gd name="T68" fmla="*/ 15875 w 49"/>
              <a:gd name="T69" fmla="*/ 136525 h 49"/>
              <a:gd name="T70" fmla="*/ 22225 w 49"/>
              <a:gd name="T71" fmla="*/ 142875 h 49"/>
              <a:gd name="T72" fmla="*/ 28575 w 49"/>
              <a:gd name="T73" fmla="*/ 98425 h 49"/>
              <a:gd name="T74" fmla="*/ 28575 w 49"/>
              <a:gd name="T75" fmla="*/ 98425 h 49"/>
              <a:gd name="T76" fmla="*/ 44450 w 49"/>
              <a:gd name="T77" fmla="*/ 98425 h 49"/>
              <a:gd name="T78" fmla="*/ 44450 w 49"/>
              <a:gd name="T79" fmla="*/ 130175 h 49"/>
              <a:gd name="T80" fmla="*/ 28575 w 49"/>
              <a:gd name="T81" fmla="*/ 130175 h 49"/>
              <a:gd name="T82" fmla="*/ 28575 w 49"/>
              <a:gd name="T83" fmla="*/ 98425 h 49"/>
              <a:gd name="T84" fmla="*/ 117475 w 49"/>
              <a:gd name="T85" fmla="*/ 142875 h 49"/>
              <a:gd name="T86" fmla="*/ 117475 w 49"/>
              <a:gd name="T87" fmla="*/ 142875 h 49"/>
              <a:gd name="T88" fmla="*/ 142875 w 49"/>
              <a:gd name="T89" fmla="*/ 142875 h 49"/>
              <a:gd name="T90" fmla="*/ 149225 w 49"/>
              <a:gd name="T91" fmla="*/ 136525 h 49"/>
              <a:gd name="T92" fmla="*/ 149225 w 49"/>
              <a:gd name="T93" fmla="*/ 47625 h 49"/>
              <a:gd name="T94" fmla="*/ 142875 w 49"/>
              <a:gd name="T95" fmla="*/ 41275 h 49"/>
              <a:gd name="T96" fmla="*/ 117475 w 49"/>
              <a:gd name="T97" fmla="*/ 41275 h 49"/>
              <a:gd name="T98" fmla="*/ 111125 w 49"/>
              <a:gd name="T99" fmla="*/ 47625 h 49"/>
              <a:gd name="T100" fmla="*/ 111125 w 49"/>
              <a:gd name="T101" fmla="*/ 136525 h 49"/>
              <a:gd name="T102" fmla="*/ 117475 w 49"/>
              <a:gd name="T103" fmla="*/ 142875 h 49"/>
              <a:gd name="T104" fmla="*/ 120650 w 49"/>
              <a:gd name="T105" fmla="*/ 53975 h 49"/>
              <a:gd name="T106" fmla="*/ 120650 w 49"/>
              <a:gd name="T107" fmla="*/ 53975 h 49"/>
              <a:gd name="T108" fmla="*/ 136525 w 49"/>
              <a:gd name="T109" fmla="*/ 53975 h 49"/>
              <a:gd name="T110" fmla="*/ 136525 w 49"/>
              <a:gd name="T111" fmla="*/ 130175 h 49"/>
              <a:gd name="T112" fmla="*/ 120650 w 49"/>
              <a:gd name="T113" fmla="*/ 130175 h 49"/>
              <a:gd name="T114" fmla="*/ 120650 w 49"/>
              <a:gd name="T115" fmla="*/ 53975 h 4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9" h="49">
                <a:moveTo>
                  <a:pt x="48" y="47"/>
                </a:moveTo>
                <a:cubicBezTo>
                  <a:pt x="3" y="47"/>
                  <a:pt x="3" y="47"/>
                  <a:pt x="3" y="47"/>
                </a:cubicBezTo>
                <a:cubicBezTo>
                  <a:pt x="3" y="2"/>
                  <a:pt x="3" y="2"/>
                  <a:pt x="3" y="2"/>
                </a:cubicBezTo>
                <a:cubicBezTo>
                  <a:pt x="3" y="1"/>
                  <a:pt x="2" y="0"/>
                  <a:pt x="1" y="0"/>
                </a:cubicBezTo>
                <a:cubicBezTo>
                  <a:pt x="1" y="0"/>
                  <a:pt x="0" y="1"/>
                  <a:pt x="0" y="2"/>
                </a:cubicBezTo>
                <a:cubicBezTo>
                  <a:pt x="0" y="48"/>
                  <a:pt x="0" y="48"/>
                  <a:pt x="0" y="48"/>
                </a:cubicBezTo>
                <a:cubicBezTo>
                  <a:pt x="0" y="49"/>
                  <a:pt x="1" y="49"/>
                  <a:pt x="1" y="49"/>
                </a:cubicBezTo>
                <a:cubicBezTo>
                  <a:pt x="48" y="49"/>
                  <a:pt x="48" y="49"/>
                  <a:pt x="48" y="49"/>
                </a:cubicBezTo>
                <a:cubicBezTo>
                  <a:pt x="48" y="49"/>
                  <a:pt x="49" y="49"/>
                  <a:pt x="49" y="48"/>
                </a:cubicBezTo>
                <a:cubicBezTo>
                  <a:pt x="49" y="47"/>
                  <a:pt x="48" y="47"/>
                  <a:pt x="48" y="47"/>
                </a:cubicBezTo>
                <a:close/>
                <a:moveTo>
                  <a:pt x="22" y="45"/>
                </a:moveTo>
                <a:cubicBezTo>
                  <a:pt x="22" y="45"/>
                  <a:pt x="22" y="45"/>
                  <a:pt x="22" y="45"/>
                </a:cubicBezTo>
                <a:cubicBezTo>
                  <a:pt x="30" y="45"/>
                  <a:pt x="30" y="45"/>
                  <a:pt x="30" y="45"/>
                </a:cubicBezTo>
                <a:cubicBezTo>
                  <a:pt x="31" y="45"/>
                  <a:pt x="32" y="44"/>
                  <a:pt x="32" y="43"/>
                </a:cubicBezTo>
                <a:cubicBezTo>
                  <a:pt x="32" y="5"/>
                  <a:pt x="32" y="5"/>
                  <a:pt x="32" y="5"/>
                </a:cubicBezTo>
                <a:cubicBezTo>
                  <a:pt x="32" y="4"/>
                  <a:pt x="31" y="3"/>
                  <a:pt x="30" y="3"/>
                </a:cubicBezTo>
                <a:cubicBezTo>
                  <a:pt x="22" y="3"/>
                  <a:pt x="22" y="3"/>
                  <a:pt x="22" y="3"/>
                </a:cubicBezTo>
                <a:cubicBezTo>
                  <a:pt x="21" y="3"/>
                  <a:pt x="20" y="4"/>
                  <a:pt x="20" y="5"/>
                </a:cubicBezTo>
                <a:cubicBezTo>
                  <a:pt x="20" y="43"/>
                  <a:pt x="20" y="43"/>
                  <a:pt x="20" y="43"/>
                </a:cubicBezTo>
                <a:cubicBezTo>
                  <a:pt x="20" y="44"/>
                  <a:pt x="21" y="45"/>
                  <a:pt x="22" y="45"/>
                </a:cubicBezTo>
                <a:close/>
                <a:moveTo>
                  <a:pt x="24" y="7"/>
                </a:moveTo>
                <a:cubicBezTo>
                  <a:pt x="24" y="7"/>
                  <a:pt x="24" y="7"/>
                  <a:pt x="24" y="7"/>
                </a:cubicBezTo>
                <a:cubicBezTo>
                  <a:pt x="28" y="7"/>
                  <a:pt x="28" y="7"/>
                  <a:pt x="28" y="7"/>
                </a:cubicBezTo>
                <a:cubicBezTo>
                  <a:pt x="28" y="41"/>
                  <a:pt x="28" y="41"/>
                  <a:pt x="28" y="41"/>
                </a:cubicBezTo>
                <a:cubicBezTo>
                  <a:pt x="24" y="41"/>
                  <a:pt x="24" y="41"/>
                  <a:pt x="24" y="41"/>
                </a:cubicBezTo>
                <a:cubicBezTo>
                  <a:pt x="24" y="7"/>
                  <a:pt x="24" y="7"/>
                  <a:pt x="24" y="7"/>
                </a:cubicBezTo>
                <a:close/>
                <a:moveTo>
                  <a:pt x="7" y="45"/>
                </a:moveTo>
                <a:cubicBezTo>
                  <a:pt x="7" y="45"/>
                  <a:pt x="7" y="45"/>
                  <a:pt x="7" y="45"/>
                </a:cubicBezTo>
                <a:cubicBezTo>
                  <a:pt x="16" y="45"/>
                  <a:pt x="16" y="45"/>
                  <a:pt x="16" y="45"/>
                </a:cubicBezTo>
                <a:cubicBezTo>
                  <a:pt x="17" y="45"/>
                  <a:pt x="17" y="44"/>
                  <a:pt x="17" y="43"/>
                </a:cubicBezTo>
                <a:cubicBezTo>
                  <a:pt x="17" y="30"/>
                  <a:pt x="17" y="30"/>
                  <a:pt x="17" y="30"/>
                </a:cubicBezTo>
                <a:cubicBezTo>
                  <a:pt x="17" y="28"/>
                  <a:pt x="17" y="28"/>
                  <a:pt x="16" y="28"/>
                </a:cubicBezTo>
                <a:cubicBezTo>
                  <a:pt x="7" y="28"/>
                  <a:pt x="7" y="28"/>
                  <a:pt x="7" y="28"/>
                </a:cubicBezTo>
                <a:cubicBezTo>
                  <a:pt x="6" y="28"/>
                  <a:pt x="5" y="28"/>
                  <a:pt x="5" y="30"/>
                </a:cubicBezTo>
                <a:cubicBezTo>
                  <a:pt x="5" y="43"/>
                  <a:pt x="5" y="43"/>
                  <a:pt x="5" y="43"/>
                </a:cubicBezTo>
                <a:cubicBezTo>
                  <a:pt x="5" y="44"/>
                  <a:pt x="6" y="45"/>
                  <a:pt x="7" y="45"/>
                </a:cubicBezTo>
                <a:close/>
                <a:moveTo>
                  <a:pt x="9" y="31"/>
                </a:moveTo>
                <a:cubicBezTo>
                  <a:pt x="9" y="31"/>
                  <a:pt x="9" y="31"/>
                  <a:pt x="9" y="31"/>
                </a:cubicBezTo>
                <a:cubicBezTo>
                  <a:pt x="14" y="31"/>
                  <a:pt x="14" y="31"/>
                  <a:pt x="14" y="31"/>
                </a:cubicBezTo>
                <a:cubicBezTo>
                  <a:pt x="14" y="41"/>
                  <a:pt x="14" y="41"/>
                  <a:pt x="14" y="41"/>
                </a:cubicBezTo>
                <a:cubicBezTo>
                  <a:pt x="9" y="41"/>
                  <a:pt x="9" y="41"/>
                  <a:pt x="9" y="41"/>
                </a:cubicBezTo>
                <a:cubicBezTo>
                  <a:pt x="9" y="31"/>
                  <a:pt x="9" y="31"/>
                  <a:pt x="9" y="31"/>
                </a:cubicBezTo>
                <a:close/>
                <a:moveTo>
                  <a:pt x="37" y="45"/>
                </a:moveTo>
                <a:cubicBezTo>
                  <a:pt x="37" y="45"/>
                  <a:pt x="37" y="45"/>
                  <a:pt x="37" y="45"/>
                </a:cubicBezTo>
                <a:cubicBezTo>
                  <a:pt x="45" y="45"/>
                  <a:pt x="45" y="45"/>
                  <a:pt x="45" y="45"/>
                </a:cubicBezTo>
                <a:cubicBezTo>
                  <a:pt x="46" y="45"/>
                  <a:pt x="47" y="44"/>
                  <a:pt x="47" y="43"/>
                </a:cubicBezTo>
                <a:cubicBezTo>
                  <a:pt x="47" y="15"/>
                  <a:pt x="47" y="15"/>
                  <a:pt x="47" y="15"/>
                </a:cubicBezTo>
                <a:cubicBezTo>
                  <a:pt x="47" y="14"/>
                  <a:pt x="46" y="13"/>
                  <a:pt x="45" y="13"/>
                </a:cubicBezTo>
                <a:cubicBezTo>
                  <a:pt x="37" y="13"/>
                  <a:pt x="37" y="13"/>
                  <a:pt x="37" y="13"/>
                </a:cubicBezTo>
                <a:cubicBezTo>
                  <a:pt x="35" y="13"/>
                  <a:pt x="35" y="14"/>
                  <a:pt x="35" y="15"/>
                </a:cubicBezTo>
                <a:cubicBezTo>
                  <a:pt x="35" y="43"/>
                  <a:pt x="35" y="43"/>
                  <a:pt x="35" y="43"/>
                </a:cubicBezTo>
                <a:cubicBezTo>
                  <a:pt x="35" y="44"/>
                  <a:pt x="35" y="45"/>
                  <a:pt x="37" y="45"/>
                </a:cubicBezTo>
                <a:close/>
                <a:moveTo>
                  <a:pt x="38" y="17"/>
                </a:moveTo>
                <a:cubicBezTo>
                  <a:pt x="38" y="17"/>
                  <a:pt x="38" y="17"/>
                  <a:pt x="38" y="17"/>
                </a:cubicBezTo>
                <a:cubicBezTo>
                  <a:pt x="43" y="17"/>
                  <a:pt x="43" y="17"/>
                  <a:pt x="43" y="17"/>
                </a:cubicBezTo>
                <a:cubicBezTo>
                  <a:pt x="43" y="41"/>
                  <a:pt x="43" y="41"/>
                  <a:pt x="43" y="41"/>
                </a:cubicBezTo>
                <a:cubicBezTo>
                  <a:pt x="38" y="41"/>
                  <a:pt x="38" y="41"/>
                  <a:pt x="38" y="41"/>
                </a:cubicBezTo>
                <a:cubicBezTo>
                  <a:pt x="38" y="17"/>
                  <a:pt x="38" y="17"/>
                  <a:pt x="38" y="17"/>
                </a:cubicBezTo>
                <a:close/>
              </a:path>
            </a:pathLst>
          </a:custGeom>
          <a:solidFill>
            <a:schemeClr val="bg1"/>
          </a:solidFill>
          <a:ln>
            <a:noFill/>
          </a:ln>
        </p:spPr>
        <p:txBody>
          <a:bodyPr/>
          <a:lstStyle/>
          <a:p>
            <a:pPr fontAlgn="base">
              <a:spcBef>
                <a:spcPct val="0"/>
              </a:spcBef>
              <a:spcAft>
                <a:spcPct val="0"/>
              </a:spcAft>
            </a:pPr>
            <a:endParaRPr lang="zh-CN" altLang="en-US">
              <a:solidFill>
                <a:srgbClr val="000000"/>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12" name="椭圆 11"/>
          <p:cNvSpPr>
            <a:spLocks noChangeAspect="1"/>
          </p:cNvSpPr>
          <p:nvPr/>
        </p:nvSpPr>
        <p:spPr>
          <a:xfrm>
            <a:off x="6595404" y="2708999"/>
            <a:ext cx="1440000" cy="1440000"/>
          </a:xfrm>
          <a:prstGeom prst="ellipse">
            <a:avLst/>
          </a:prstGeom>
          <a:solidFill>
            <a:srgbClr val="ADB9E5"/>
          </a:solidFill>
          <a:ln>
            <a:noFill/>
          </a:ln>
        </p:spPr>
        <p:txBody>
          <a:bodyPr vert="horz" wrap="square" lIns="91440" tIns="45720" rIns="91440" bIns="45720" numCol="1" anchor="t" anchorCtr="0" compatLnSpc="1"/>
          <a:lstStyle/>
          <a:p>
            <a:endParaRPr lang="zh-CN" altLang="en-US">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13" name="Freeform 368"/>
          <p:cNvSpPr>
            <a:spLocks noChangeAspect="1" noEditPoints="1"/>
          </p:cNvSpPr>
          <p:nvPr/>
        </p:nvSpPr>
        <p:spPr bwMode="auto">
          <a:xfrm>
            <a:off x="7039404" y="3158999"/>
            <a:ext cx="552000" cy="540000"/>
          </a:xfrm>
          <a:custGeom>
            <a:avLst/>
            <a:gdLst>
              <a:gd name="T0" fmla="*/ 98425 w 46"/>
              <a:gd name="T1" fmla="*/ 3175 h 45"/>
              <a:gd name="T2" fmla="*/ 142875 w 46"/>
              <a:gd name="T3" fmla="*/ 28575 h 45"/>
              <a:gd name="T4" fmla="*/ 146050 w 46"/>
              <a:gd name="T5" fmla="*/ 31750 h 45"/>
              <a:gd name="T6" fmla="*/ 146050 w 46"/>
              <a:gd name="T7" fmla="*/ 31750 h 45"/>
              <a:gd name="T8" fmla="*/ 146050 w 46"/>
              <a:gd name="T9" fmla="*/ 136525 h 45"/>
              <a:gd name="T10" fmla="*/ 139700 w 46"/>
              <a:gd name="T11" fmla="*/ 139700 h 45"/>
              <a:gd name="T12" fmla="*/ 136525 w 46"/>
              <a:gd name="T13" fmla="*/ 139700 h 45"/>
              <a:gd name="T14" fmla="*/ 95250 w 46"/>
              <a:gd name="T15" fmla="*/ 114300 h 45"/>
              <a:gd name="T16" fmla="*/ 53975 w 46"/>
              <a:gd name="T17" fmla="*/ 139700 h 45"/>
              <a:gd name="T18" fmla="*/ 47625 w 46"/>
              <a:gd name="T19" fmla="*/ 139700 h 45"/>
              <a:gd name="T20" fmla="*/ 3175 w 46"/>
              <a:gd name="T21" fmla="*/ 114300 h 45"/>
              <a:gd name="T22" fmla="*/ 0 w 46"/>
              <a:gd name="T23" fmla="*/ 107950 h 45"/>
              <a:gd name="T24" fmla="*/ 0 w 46"/>
              <a:gd name="T25" fmla="*/ 107950 h 45"/>
              <a:gd name="T26" fmla="*/ 0 w 46"/>
              <a:gd name="T27" fmla="*/ 6350 h 45"/>
              <a:gd name="T28" fmla="*/ 3175 w 46"/>
              <a:gd name="T29" fmla="*/ 0 h 45"/>
              <a:gd name="T30" fmla="*/ 9525 w 46"/>
              <a:gd name="T31" fmla="*/ 3175 h 45"/>
              <a:gd name="T32" fmla="*/ 50800 w 46"/>
              <a:gd name="T33" fmla="*/ 25400 h 45"/>
              <a:gd name="T34" fmla="*/ 92075 w 46"/>
              <a:gd name="T35" fmla="*/ 3175 h 45"/>
              <a:gd name="T36" fmla="*/ 98425 w 46"/>
              <a:gd name="T37" fmla="*/ 3175 h 45"/>
              <a:gd name="T38" fmla="*/ 98425 w 46"/>
              <a:gd name="T39" fmla="*/ 3175 h 45"/>
              <a:gd name="T40" fmla="*/ 98425 w 46"/>
              <a:gd name="T41" fmla="*/ 15875 h 45"/>
              <a:gd name="T42" fmla="*/ 98425 w 46"/>
              <a:gd name="T43" fmla="*/ 15875 h 45"/>
              <a:gd name="T44" fmla="*/ 98425 w 46"/>
              <a:gd name="T45" fmla="*/ 104775 h 45"/>
              <a:gd name="T46" fmla="*/ 133350 w 46"/>
              <a:gd name="T47" fmla="*/ 127000 h 45"/>
              <a:gd name="T48" fmla="*/ 133350 w 46"/>
              <a:gd name="T49" fmla="*/ 34925 h 45"/>
              <a:gd name="T50" fmla="*/ 98425 w 46"/>
              <a:gd name="T51" fmla="*/ 15875 h 45"/>
              <a:gd name="T52" fmla="*/ 92075 w 46"/>
              <a:gd name="T53" fmla="*/ 104775 h 45"/>
              <a:gd name="T54" fmla="*/ 92075 w 46"/>
              <a:gd name="T55" fmla="*/ 104775 h 45"/>
              <a:gd name="T56" fmla="*/ 92075 w 46"/>
              <a:gd name="T57" fmla="*/ 15875 h 45"/>
              <a:gd name="T58" fmla="*/ 53975 w 46"/>
              <a:gd name="T59" fmla="*/ 38100 h 45"/>
              <a:gd name="T60" fmla="*/ 53975 w 46"/>
              <a:gd name="T61" fmla="*/ 127000 h 45"/>
              <a:gd name="T62" fmla="*/ 92075 w 46"/>
              <a:gd name="T63" fmla="*/ 104775 h 45"/>
              <a:gd name="T64" fmla="*/ 47625 w 46"/>
              <a:gd name="T65" fmla="*/ 38100 h 45"/>
              <a:gd name="T66" fmla="*/ 47625 w 46"/>
              <a:gd name="T67" fmla="*/ 38100 h 45"/>
              <a:gd name="T68" fmla="*/ 9525 w 46"/>
              <a:gd name="T69" fmla="*/ 15875 h 45"/>
              <a:gd name="T70" fmla="*/ 9525 w 46"/>
              <a:gd name="T71" fmla="*/ 104775 h 45"/>
              <a:gd name="T72" fmla="*/ 47625 w 46"/>
              <a:gd name="T73" fmla="*/ 127000 h 45"/>
              <a:gd name="T74" fmla="*/ 47625 w 46"/>
              <a:gd name="T75" fmla="*/ 38100 h 4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6" h="45">
                <a:moveTo>
                  <a:pt x="31" y="1"/>
                </a:moveTo>
                <a:cubicBezTo>
                  <a:pt x="45" y="9"/>
                  <a:pt x="45" y="9"/>
                  <a:pt x="45" y="9"/>
                </a:cubicBezTo>
                <a:cubicBezTo>
                  <a:pt x="46" y="9"/>
                  <a:pt x="46" y="10"/>
                  <a:pt x="46" y="10"/>
                </a:cubicBezTo>
                <a:cubicBezTo>
                  <a:pt x="46" y="10"/>
                  <a:pt x="46" y="10"/>
                  <a:pt x="46" y="10"/>
                </a:cubicBezTo>
                <a:cubicBezTo>
                  <a:pt x="46" y="43"/>
                  <a:pt x="46" y="43"/>
                  <a:pt x="46" y="43"/>
                </a:cubicBezTo>
                <a:cubicBezTo>
                  <a:pt x="46" y="44"/>
                  <a:pt x="45" y="44"/>
                  <a:pt x="44" y="44"/>
                </a:cubicBezTo>
                <a:cubicBezTo>
                  <a:pt x="44" y="44"/>
                  <a:pt x="43" y="44"/>
                  <a:pt x="43" y="44"/>
                </a:cubicBezTo>
                <a:cubicBezTo>
                  <a:pt x="30" y="36"/>
                  <a:pt x="30" y="36"/>
                  <a:pt x="30" y="36"/>
                </a:cubicBezTo>
                <a:cubicBezTo>
                  <a:pt x="17" y="44"/>
                  <a:pt x="17" y="44"/>
                  <a:pt x="17" y="44"/>
                </a:cubicBezTo>
                <a:cubicBezTo>
                  <a:pt x="16" y="45"/>
                  <a:pt x="15" y="44"/>
                  <a:pt x="15" y="44"/>
                </a:cubicBezTo>
                <a:cubicBezTo>
                  <a:pt x="1" y="36"/>
                  <a:pt x="1" y="36"/>
                  <a:pt x="1" y="36"/>
                </a:cubicBezTo>
                <a:cubicBezTo>
                  <a:pt x="0" y="36"/>
                  <a:pt x="0" y="35"/>
                  <a:pt x="0" y="34"/>
                </a:cubicBezTo>
                <a:cubicBezTo>
                  <a:pt x="0" y="34"/>
                  <a:pt x="0" y="34"/>
                  <a:pt x="0" y="34"/>
                </a:cubicBezTo>
                <a:cubicBezTo>
                  <a:pt x="0" y="2"/>
                  <a:pt x="0" y="2"/>
                  <a:pt x="0" y="2"/>
                </a:cubicBezTo>
                <a:cubicBezTo>
                  <a:pt x="0" y="1"/>
                  <a:pt x="0" y="0"/>
                  <a:pt x="1" y="0"/>
                </a:cubicBezTo>
                <a:cubicBezTo>
                  <a:pt x="2" y="0"/>
                  <a:pt x="2" y="1"/>
                  <a:pt x="3" y="1"/>
                </a:cubicBezTo>
                <a:cubicBezTo>
                  <a:pt x="16" y="8"/>
                  <a:pt x="16" y="8"/>
                  <a:pt x="16" y="8"/>
                </a:cubicBezTo>
                <a:cubicBezTo>
                  <a:pt x="29" y="1"/>
                  <a:pt x="29" y="1"/>
                  <a:pt x="29" y="1"/>
                </a:cubicBezTo>
                <a:cubicBezTo>
                  <a:pt x="30" y="0"/>
                  <a:pt x="30" y="0"/>
                  <a:pt x="31" y="1"/>
                </a:cubicBezTo>
                <a:cubicBezTo>
                  <a:pt x="31" y="1"/>
                  <a:pt x="31" y="1"/>
                  <a:pt x="31" y="1"/>
                </a:cubicBezTo>
                <a:close/>
                <a:moveTo>
                  <a:pt x="31" y="5"/>
                </a:moveTo>
                <a:cubicBezTo>
                  <a:pt x="31" y="5"/>
                  <a:pt x="31" y="5"/>
                  <a:pt x="31" y="5"/>
                </a:cubicBezTo>
                <a:cubicBezTo>
                  <a:pt x="31" y="33"/>
                  <a:pt x="31" y="33"/>
                  <a:pt x="31" y="33"/>
                </a:cubicBezTo>
                <a:cubicBezTo>
                  <a:pt x="42" y="40"/>
                  <a:pt x="42" y="40"/>
                  <a:pt x="42" y="40"/>
                </a:cubicBezTo>
                <a:cubicBezTo>
                  <a:pt x="42" y="11"/>
                  <a:pt x="42" y="11"/>
                  <a:pt x="42" y="11"/>
                </a:cubicBezTo>
                <a:cubicBezTo>
                  <a:pt x="31" y="5"/>
                  <a:pt x="31" y="5"/>
                  <a:pt x="31" y="5"/>
                </a:cubicBezTo>
                <a:close/>
                <a:moveTo>
                  <a:pt x="29" y="33"/>
                </a:moveTo>
                <a:cubicBezTo>
                  <a:pt x="29" y="33"/>
                  <a:pt x="29" y="33"/>
                  <a:pt x="29" y="33"/>
                </a:cubicBezTo>
                <a:cubicBezTo>
                  <a:pt x="29" y="5"/>
                  <a:pt x="29" y="5"/>
                  <a:pt x="29" y="5"/>
                </a:cubicBezTo>
                <a:cubicBezTo>
                  <a:pt x="17" y="12"/>
                  <a:pt x="17" y="12"/>
                  <a:pt x="17" y="12"/>
                </a:cubicBezTo>
                <a:cubicBezTo>
                  <a:pt x="17" y="40"/>
                  <a:pt x="17" y="40"/>
                  <a:pt x="17" y="40"/>
                </a:cubicBezTo>
                <a:cubicBezTo>
                  <a:pt x="29" y="33"/>
                  <a:pt x="29" y="33"/>
                  <a:pt x="29" y="33"/>
                </a:cubicBezTo>
                <a:close/>
                <a:moveTo>
                  <a:pt x="15" y="12"/>
                </a:moveTo>
                <a:cubicBezTo>
                  <a:pt x="15" y="12"/>
                  <a:pt x="15" y="12"/>
                  <a:pt x="15" y="12"/>
                </a:cubicBezTo>
                <a:cubicBezTo>
                  <a:pt x="3" y="5"/>
                  <a:pt x="3" y="5"/>
                  <a:pt x="3" y="5"/>
                </a:cubicBezTo>
                <a:cubicBezTo>
                  <a:pt x="3" y="33"/>
                  <a:pt x="3" y="33"/>
                  <a:pt x="3" y="33"/>
                </a:cubicBezTo>
                <a:cubicBezTo>
                  <a:pt x="15" y="40"/>
                  <a:pt x="15" y="40"/>
                  <a:pt x="15" y="40"/>
                </a:cubicBezTo>
                <a:cubicBezTo>
                  <a:pt x="15" y="12"/>
                  <a:pt x="15" y="12"/>
                  <a:pt x="15" y="12"/>
                </a:cubicBezTo>
                <a:close/>
              </a:path>
            </a:pathLst>
          </a:custGeom>
          <a:solidFill>
            <a:schemeClr val="bg1"/>
          </a:solidFill>
          <a:ln>
            <a:noFill/>
          </a:ln>
        </p:spPr>
        <p:txBody>
          <a:bodyPr/>
          <a:lstStyle/>
          <a:p>
            <a:pPr fontAlgn="base">
              <a:spcBef>
                <a:spcPct val="0"/>
              </a:spcBef>
              <a:spcAft>
                <a:spcPct val="0"/>
              </a:spcAft>
            </a:pPr>
            <a:endParaRPr lang="zh-CN" altLang="en-US">
              <a:solidFill>
                <a:srgbClr val="000000"/>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15" name="椭圆 14"/>
          <p:cNvSpPr>
            <a:spLocks noChangeAspect="1"/>
          </p:cNvSpPr>
          <p:nvPr/>
        </p:nvSpPr>
        <p:spPr>
          <a:xfrm>
            <a:off x="1737667" y="2708999"/>
            <a:ext cx="1440000" cy="1440000"/>
          </a:xfrm>
          <a:prstGeom prst="ellipse">
            <a:avLst/>
          </a:prstGeom>
          <a:solidFill>
            <a:srgbClr val="ADB9E5"/>
          </a:solidFill>
          <a:ln>
            <a:noFill/>
          </a:ln>
        </p:spPr>
        <p:txBody>
          <a:bodyPr vert="horz" wrap="square" lIns="91440" tIns="45720" rIns="91440" bIns="45720" numCol="1" anchor="t" anchorCtr="0" compatLnSpc="1"/>
          <a:lstStyle/>
          <a:p>
            <a:endParaRPr lang="zh-CN" altLang="en-US">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16" name="Freeform 194"/>
          <p:cNvSpPr>
            <a:spLocks noChangeAspect="1" noEditPoints="1"/>
          </p:cNvSpPr>
          <p:nvPr/>
        </p:nvSpPr>
        <p:spPr bwMode="auto">
          <a:xfrm>
            <a:off x="2190164" y="3158999"/>
            <a:ext cx="535005" cy="540000"/>
          </a:xfrm>
          <a:custGeom>
            <a:avLst/>
            <a:gdLst>
              <a:gd name="T0" fmla="*/ 38460 w 53"/>
              <a:gd name="T1" fmla="*/ 38100 h 54"/>
              <a:gd name="T2" fmla="*/ 51279 w 53"/>
              <a:gd name="T3" fmla="*/ 22225 h 54"/>
              <a:gd name="T4" fmla="*/ 12820 w 53"/>
              <a:gd name="T5" fmla="*/ 44450 h 54"/>
              <a:gd name="T6" fmla="*/ 73714 w 53"/>
              <a:gd name="T7" fmla="*/ 44450 h 54"/>
              <a:gd name="T8" fmla="*/ 64099 w 53"/>
              <a:gd name="T9" fmla="*/ 44450 h 54"/>
              <a:gd name="T10" fmla="*/ 57689 w 53"/>
              <a:gd name="T11" fmla="*/ 41275 h 54"/>
              <a:gd name="T12" fmla="*/ 54484 w 53"/>
              <a:gd name="T13" fmla="*/ 25400 h 54"/>
              <a:gd name="T14" fmla="*/ 131403 w 53"/>
              <a:gd name="T15" fmla="*/ 85725 h 54"/>
              <a:gd name="T16" fmla="*/ 166658 w 53"/>
              <a:gd name="T17" fmla="*/ 120650 h 54"/>
              <a:gd name="T18" fmla="*/ 128198 w 53"/>
              <a:gd name="T19" fmla="*/ 168275 h 54"/>
              <a:gd name="T20" fmla="*/ 118584 w 53"/>
              <a:gd name="T21" fmla="*/ 168275 h 54"/>
              <a:gd name="T22" fmla="*/ 51279 w 53"/>
              <a:gd name="T23" fmla="*/ 168275 h 54"/>
              <a:gd name="T24" fmla="*/ 6410 w 53"/>
              <a:gd name="T25" fmla="*/ 168275 h 54"/>
              <a:gd name="T26" fmla="*/ 0 w 53"/>
              <a:gd name="T27" fmla="*/ 123825 h 54"/>
              <a:gd name="T28" fmla="*/ 35255 w 53"/>
              <a:gd name="T29" fmla="*/ 85725 h 54"/>
              <a:gd name="T30" fmla="*/ 0 w 53"/>
              <a:gd name="T31" fmla="*/ 41275 h 54"/>
              <a:gd name="T32" fmla="*/ 48074 w 53"/>
              <a:gd name="T33" fmla="*/ 3175 h 54"/>
              <a:gd name="T34" fmla="*/ 115379 w 53"/>
              <a:gd name="T35" fmla="*/ 6350 h 54"/>
              <a:gd name="T36" fmla="*/ 166658 w 53"/>
              <a:gd name="T37" fmla="*/ 34925 h 54"/>
              <a:gd name="T38" fmla="*/ 131403 w 53"/>
              <a:gd name="T39" fmla="*/ 85725 h 54"/>
              <a:gd name="T40" fmla="*/ 92944 w 53"/>
              <a:gd name="T41" fmla="*/ 123825 h 54"/>
              <a:gd name="T42" fmla="*/ 153838 w 53"/>
              <a:gd name="T43" fmla="*/ 123825 h 54"/>
              <a:gd name="T44" fmla="*/ 137813 w 53"/>
              <a:gd name="T45" fmla="*/ 130175 h 54"/>
              <a:gd name="T46" fmla="*/ 134608 w 53"/>
              <a:gd name="T47" fmla="*/ 123825 h 54"/>
              <a:gd name="T48" fmla="*/ 134608 w 53"/>
              <a:gd name="T49" fmla="*/ 104775 h 54"/>
              <a:gd name="T50" fmla="*/ 124994 w 53"/>
              <a:gd name="T51" fmla="*/ 111125 h 54"/>
              <a:gd name="T52" fmla="*/ 131403 w 53"/>
              <a:gd name="T53" fmla="*/ 101600 h 54"/>
              <a:gd name="T54" fmla="*/ 92944 w 53"/>
              <a:gd name="T55" fmla="*/ 123825 h 54"/>
              <a:gd name="T56" fmla="*/ 35255 w 53"/>
              <a:gd name="T57" fmla="*/ 146050 h 54"/>
              <a:gd name="T58" fmla="*/ 118584 w 53"/>
              <a:gd name="T59" fmla="*/ 41275 h 54"/>
              <a:gd name="T60" fmla="*/ 35255 w 53"/>
              <a:gd name="T61" fmla="*/ 146050 h 54"/>
              <a:gd name="T62" fmla="*/ 137813 w 53"/>
              <a:gd name="T63" fmla="*/ 50800 h 54"/>
              <a:gd name="T64" fmla="*/ 137813 w 53"/>
              <a:gd name="T65" fmla="*/ 50800 h 54"/>
              <a:gd name="T66" fmla="*/ 137813 w 53"/>
              <a:gd name="T67" fmla="*/ 50800 h 54"/>
              <a:gd name="T68" fmla="*/ 157043 w 53"/>
              <a:gd name="T69" fmla="*/ 44450 h 54"/>
              <a:gd name="T70" fmla="*/ 131403 w 53"/>
              <a:gd name="T71" fmla="*/ 15875 h 54"/>
              <a:gd name="T72" fmla="*/ 112174 w 53"/>
              <a:gd name="T73" fmla="*/ 25400 h 54"/>
              <a:gd name="T74" fmla="*/ 118584 w 53"/>
              <a:gd name="T75" fmla="*/ 31750 h 54"/>
              <a:gd name="T76" fmla="*/ 118584 w 53"/>
              <a:gd name="T77" fmla="*/ 31750 h 54"/>
              <a:gd name="T78" fmla="*/ 121789 w 53"/>
              <a:gd name="T79" fmla="*/ 31750 h 54"/>
              <a:gd name="T80" fmla="*/ 137813 w 53"/>
              <a:gd name="T81" fmla="*/ 50800 h 54"/>
              <a:gd name="T82" fmla="*/ 137813 w 53"/>
              <a:gd name="T83" fmla="*/ 50800 h 54"/>
              <a:gd name="T84" fmla="*/ 134608 w 53"/>
              <a:gd name="T85" fmla="*/ 57150 h 54"/>
              <a:gd name="T86" fmla="*/ 44869 w 53"/>
              <a:gd name="T87" fmla="*/ 155575 h 54"/>
              <a:gd name="T88" fmla="*/ 134608 w 53"/>
              <a:gd name="T89" fmla="*/ 57150 h 54"/>
              <a:gd name="T90" fmla="*/ 16025 w 53"/>
              <a:gd name="T91" fmla="*/ 130175 h 54"/>
              <a:gd name="T92" fmla="*/ 108969 w 53"/>
              <a:gd name="T93" fmla="*/ 31750 h 54"/>
              <a:gd name="T94" fmla="*/ 16025 w 53"/>
              <a:gd name="T95" fmla="*/ 130175 h 54"/>
              <a:gd name="T96" fmla="*/ 12820 w 53"/>
              <a:gd name="T97" fmla="*/ 133350 h 54"/>
              <a:gd name="T98" fmla="*/ 35255 w 53"/>
              <a:gd name="T99" fmla="*/ 155575 h 5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3" h="54">
                <a:moveTo>
                  <a:pt x="14" y="12"/>
                </a:moveTo>
                <a:cubicBezTo>
                  <a:pt x="14" y="12"/>
                  <a:pt x="13" y="12"/>
                  <a:pt x="12" y="12"/>
                </a:cubicBezTo>
                <a:cubicBezTo>
                  <a:pt x="12" y="11"/>
                  <a:pt x="12" y="11"/>
                  <a:pt x="12" y="10"/>
                </a:cubicBezTo>
                <a:cubicBezTo>
                  <a:pt x="16" y="7"/>
                  <a:pt x="16" y="7"/>
                  <a:pt x="16" y="7"/>
                </a:cubicBezTo>
                <a:cubicBezTo>
                  <a:pt x="14" y="5"/>
                  <a:pt x="14" y="5"/>
                  <a:pt x="14" y="5"/>
                </a:cubicBezTo>
                <a:cubicBezTo>
                  <a:pt x="4" y="14"/>
                  <a:pt x="4" y="14"/>
                  <a:pt x="4" y="14"/>
                </a:cubicBezTo>
                <a:cubicBezTo>
                  <a:pt x="14" y="24"/>
                  <a:pt x="14" y="24"/>
                  <a:pt x="14" y="24"/>
                </a:cubicBezTo>
                <a:cubicBezTo>
                  <a:pt x="23" y="14"/>
                  <a:pt x="23" y="14"/>
                  <a:pt x="23" y="14"/>
                </a:cubicBezTo>
                <a:cubicBezTo>
                  <a:pt x="22" y="13"/>
                  <a:pt x="22" y="13"/>
                  <a:pt x="22" y="13"/>
                </a:cubicBezTo>
                <a:cubicBezTo>
                  <a:pt x="20" y="14"/>
                  <a:pt x="20" y="14"/>
                  <a:pt x="20" y="14"/>
                </a:cubicBezTo>
                <a:cubicBezTo>
                  <a:pt x="20" y="15"/>
                  <a:pt x="19" y="15"/>
                  <a:pt x="18" y="14"/>
                </a:cubicBezTo>
                <a:cubicBezTo>
                  <a:pt x="18" y="14"/>
                  <a:pt x="18" y="13"/>
                  <a:pt x="18" y="13"/>
                </a:cubicBezTo>
                <a:cubicBezTo>
                  <a:pt x="20" y="11"/>
                  <a:pt x="20" y="11"/>
                  <a:pt x="20" y="11"/>
                </a:cubicBezTo>
                <a:cubicBezTo>
                  <a:pt x="17" y="8"/>
                  <a:pt x="17" y="8"/>
                  <a:pt x="17" y="8"/>
                </a:cubicBezTo>
                <a:cubicBezTo>
                  <a:pt x="14" y="12"/>
                  <a:pt x="14" y="12"/>
                  <a:pt x="14" y="12"/>
                </a:cubicBezTo>
                <a:close/>
                <a:moveTo>
                  <a:pt x="41" y="27"/>
                </a:moveTo>
                <a:cubicBezTo>
                  <a:pt x="41" y="27"/>
                  <a:pt x="41" y="27"/>
                  <a:pt x="41" y="27"/>
                </a:cubicBezTo>
                <a:cubicBezTo>
                  <a:pt x="52" y="38"/>
                  <a:pt x="52" y="38"/>
                  <a:pt x="52" y="38"/>
                </a:cubicBezTo>
                <a:cubicBezTo>
                  <a:pt x="53" y="39"/>
                  <a:pt x="53" y="40"/>
                  <a:pt x="52" y="41"/>
                </a:cubicBezTo>
                <a:cubicBezTo>
                  <a:pt x="40" y="53"/>
                  <a:pt x="40" y="53"/>
                  <a:pt x="40" y="53"/>
                </a:cubicBezTo>
                <a:cubicBezTo>
                  <a:pt x="39" y="54"/>
                  <a:pt x="38" y="54"/>
                  <a:pt x="37" y="53"/>
                </a:cubicBezTo>
                <a:cubicBezTo>
                  <a:pt x="37" y="53"/>
                  <a:pt x="37" y="53"/>
                  <a:pt x="37" y="53"/>
                </a:cubicBezTo>
                <a:cubicBezTo>
                  <a:pt x="26" y="42"/>
                  <a:pt x="26" y="42"/>
                  <a:pt x="26" y="42"/>
                </a:cubicBezTo>
                <a:cubicBezTo>
                  <a:pt x="16" y="53"/>
                  <a:pt x="16" y="53"/>
                  <a:pt x="16" y="53"/>
                </a:cubicBezTo>
                <a:cubicBezTo>
                  <a:pt x="15" y="53"/>
                  <a:pt x="15" y="53"/>
                  <a:pt x="14" y="53"/>
                </a:cubicBezTo>
                <a:cubicBezTo>
                  <a:pt x="2" y="53"/>
                  <a:pt x="2" y="53"/>
                  <a:pt x="2" y="53"/>
                </a:cubicBezTo>
                <a:cubicBezTo>
                  <a:pt x="1" y="53"/>
                  <a:pt x="0" y="52"/>
                  <a:pt x="0" y="51"/>
                </a:cubicBezTo>
                <a:cubicBezTo>
                  <a:pt x="0" y="47"/>
                  <a:pt x="0" y="43"/>
                  <a:pt x="0" y="39"/>
                </a:cubicBezTo>
                <a:cubicBezTo>
                  <a:pt x="0" y="38"/>
                  <a:pt x="0" y="38"/>
                  <a:pt x="0" y="37"/>
                </a:cubicBezTo>
                <a:cubicBezTo>
                  <a:pt x="11" y="27"/>
                  <a:pt x="11" y="27"/>
                  <a:pt x="11" y="27"/>
                </a:cubicBezTo>
                <a:cubicBezTo>
                  <a:pt x="0" y="16"/>
                  <a:pt x="0" y="16"/>
                  <a:pt x="0" y="16"/>
                </a:cubicBezTo>
                <a:cubicBezTo>
                  <a:pt x="0" y="15"/>
                  <a:pt x="0" y="14"/>
                  <a:pt x="0" y="13"/>
                </a:cubicBezTo>
                <a:cubicBezTo>
                  <a:pt x="13" y="1"/>
                  <a:pt x="13" y="1"/>
                  <a:pt x="13" y="1"/>
                </a:cubicBezTo>
                <a:cubicBezTo>
                  <a:pt x="13" y="0"/>
                  <a:pt x="15" y="0"/>
                  <a:pt x="15" y="1"/>
                </a:cubicBezTo>
                <a:cubicBezTo>
                  <a:pt x="26" y="12"/>
                  <a:pt x="26" y="12"/>
                  <a:pt x="26" y="12"/>
                </a:cubicBezTo>
                <a:cubicBezTo>
                  <a:pt x="36" y="2"/>
                  <a:pt x="36" y="2"/>
                  <a:pt x="36" y="2"/>
                </a:cubicBezTo>
                <a:cubicBezTo>
                  <a:pt x="38" y="0"/>
                  <a:pt x="42" y="0"/>
                  <a:pt x="44" y="2"/>
                </a:cubicBezTo>
                <a:cubicBezTo>
                  <a:pt x="46" y="4"/>
                  <a:pt x="51" y="8"/>
                  <a:pt x="52" y="11"/>
                </a:cubicBezTo>
                <a:cubicBezTo>
                  <a:pt x="53" y="13"/>
                  <a:pt x="53" y="16"/>
                  <a:pt x="51" y="17"/>
                </a:cubicBezTo>
                <a:cubicBezTo>
                  <a:pt x="41" y="27"/>
                  <a:pt x="41" y="27"/>
                  <a:pt x="41" y="27"/>
                </a:cubicBezTo>
                <a:close/>
                <a:moveTo>
                  <a:pt x="29" y="39"/>
                </a:moveTo>
                <a:cubicBezTo>
                  <a:pt x="29" y="39"/>
                  <a:pt x="29" y="39"/>
                  <a:pt x="29" y="39"/>
                </a:cubicBezTo>
                <a:cubicBezTo>
                  <a:pt x="39" y="49"/>
                  <a:pt x="39" y="49"/>
                  <a:pt x="39" y="49"/>
                </a:cubicBezTo>
                <a:cubicBezTo>
                  <a:pt x="48" y="39"/>
                  <a:pt x="48" y="39"/>
                  <a:pt x="48" y="39"/>
                </a:cubicBezTo>
                <a:cubicBezTo>
                  <a:pt x="47" y="38"/>
                  <a:pt x="47" y="38"/>
                  <a:pt x="47" y="38"/>
                </a:cubicBezTo>
                <a:cubicBezTo>
                  <a:pt x="43" y="41"/>
                  <a:pt x="43" y="41"/>
                  <a:pt x="43" y="41"/>
                </a:cubicBezTo>
                <a:cubicBezTo>
                  <a:pt x="43" y="41"/>
                  <a:pt x="42" y="41"/>
                  <a:pt x="42" y="41"/>
                </a:cubicBezTo>
                <a:cubicBezTo>
                  <a:pt x="41" y="40"/>
                  <a:pt x="41" y="40"/>
                  <a:pt x="42" y="39"/>
                </a:cubicBezTo>
                <a:cubicBezTo>
                  <a:pt x="45" y="36"/>
                  <a:pt x="45" y="36"/>
                  <a:pt x="45" y="36"/>
                </a:cubicBezTo>
                <a:cubicBezTo>
                  <a:pt x="42" y="33"/>
                  <a:pt x="42" y="33"/>
                  <a:pt x="42" y="33"/>
                </a:cubicBezTo>
                <a:cubicBezTo>
                  <a:pt x="40" y="35"/>
                  <a:pt x="40" y="35"/>
                  <a:pt x="40" y="35"/>
                </a:cubicBezTo>
                <a:cubicBezTo>
                  <a:pt x="40" y="35"/>
                  <a:pt x="39" y="35"/>
                  <a:pt x="39" y="35"/>
                </a:cubicBezTo>
                <a:cubicBezTo>
                  <a:pt x="38" y="34"/>
                  <a:pt x="38" y="34"/>
                  <a:pt x="39" y="33"/>
                </a:cubicBezTo>
                <a:cubicBezTo>
                  <a:pt x="41" y="32"/>
                  <a:pt x="41" y="32"/>
                  <a:pt x="41" y="32"/>
                </a:cubicBezTo>
                <a:cubicBezTo>
                  <a:pt x="39" y="30"/>
                  <a:pt x="39" y="30"/>
                  <a:pt x="39" y="30"/>
                </a:cubicBezTo>
                <a:cubicBezTo>
                  <a:pt x="29" y="39"/>
                  <a:pt x="29" y="39"/>
                  <a:pt x="29" y="39"/>
                </a:cubicBezTo>
                <a:close/>
                <a:moveTo>
                  <a:pt x="11" y="46"/>
                </a:moveTo>
                <a:cubicBezTo>
                  <a:pt x="11" y="46"/>
                  <a:pt x="11" y="46"/>
                  <a:pt x="11" y="46"/>
                </a:cubicBezTo>
                <a:cubicBezTo>
                  <a:pt x="21" y="36"/>
                  <a:pt x="31" y="26"/>
                  <a:pt x="40" y="16"/>
                </a:cubicBezTo>
                <a:cubicBezTo>
                  <a:pt x="39" y="15"/>
                  <a:pt x="38" y="14"/>
                  <a:pt x="37" y="13"/>
                </a:cubicBezTo>
                <a:cubicBezTo>
                  <a:pt x="7" y="42"/>
                  <a:pt x="7" y="42"/>
                  <a:pt x="7" y="42"/>
                </a:cubicBezTo>
                <a:cubicBezTo>
                  <a:pt x="11" y="46"/>
                  <a:pt x="11" y="46"/>
                  <a:pt x="11" y="46"/>
                </a:cubicBezTo>
                <a:close/>
                <a:moveTo>
                  <a:pt x="43" y="16"/>
                </a:moveTo>
                <a:cubicBezTo>
                  <a:pt x="43" y="16"/>
                  <a:pt x="43" y="16"/>
                  <a:pt x="43" y="16"/>
                </a:cubicBezTo>
                <a:cubicBezTo>
                  <a:pt x="43" y="16"/>
                  <a:pt x="43" y="16"/>
                  <a:pt x="43" y="16"/>
                </a:cubicBezTo>
                <a:cubicBezTo>
                  <a:pt x="43" y="16"/>
                  <a:pt x="43" y="16"/>
                  <a:pt x="43" y="16"/>
                </a:cubicBezTo>
                <a:cubicBezTo>
                  <a:pt x="43" y="16"/>
                  <a:pt x="43" y="16"/>
                  <a:pt x="43" y="16"/>
                </a:cubicBezTo>
                <a:cubicBezTo>
                  <a:pt x="43" y="16"/>
                  <a:pt x="43" y="16"/>
                  <a:pt x="43" y="16"/>
                </a:cubicBezTo>
                <a:cubicBezTo>
                  <a:pt x="45" y="18"/>
                  <a:pt x="45" y="18"/>
                  <a:pt x="45" y="18"/>
                </a:cubicBezTo>
                <a:cubicBezTo>
                  <a:pt x="49" y="14"/>
                  <a:pt x="49" y="14"/>
                  <a:pt x="49" y="14"/>
                </a:cubicBezTo>
                <a:cubicBezTo>
                  <a:pt x="49" y="14"/>
                  <a:pt x="49" y="13"/>
                  <a:pt x="49" y="12"/>
                </a:cubicBezTo>
                <a:cubicBezTo>
                  <a:pt x="46" y="10"/>
                  <a:pt x="44" y="7"/>
                  <a:pt x="41" y="5"/>
                </a:cubicBezTo>
                <a:cubicBezTo>
                  <a:pt x="40" y="4"/>
                  <a:pt x="39" y="4"/>
                  <a:pt x="39" y="5"/>
                </a:cubicBezTo>
                <a:cubicBezTo>
                  <a:pt x="35" y="8"/>
                  <a:pt x="35" y="8"/>
                  <a:pt x="35" y="8"/>
                </a:cubicBezTo>
                <a:cubicBezTo>
                  <a:pt x="37" y="10"/>
                  <a:pt x="37" y="10"/>
                  <a:pt x="37" y="10"/>
                </a:cubicBezTo>
                <a:cubicBezTo>
                  <a:pt x="37" y="10"/>
                  <a:pt x="37" y="10"/>
                  <a:pt x="37" y="10"/>
                </a:cubicBezTo>
                <a:cubicBezTo>
                  <a:pt x="37" y="10"/>
                  <a:pt x="37" y="10"/>
                  <a:pt x="37" y="10"/>
                </a:cubicBezTo>
                <a:cubicBezTo>
                  <a:pt x="37" y="10"/>
                  <a:pt x="37" y="10"/>
                  <a:pt x="37" y="10"/>
                </a:cubicBezTo>
                <a:cubicBezTo>
                  <a:pt x="37" y="10"/>
                  <a:pt x="37" y="10"/>
                  <a:pt x="37" y="10"/>
                </a:cubicBezTo>
                <a:cubicBezTo>
                  <a:pt x="38" y="10"/>
                  <a:pt x="38" y="10"/>
                  <a:pt x="38" y="10"/>
                </a:cubicBezTo>
                <a:cubicBezTo>
                  <a:pt x="38" y="10"/>
                  <a:pt x="38" y="10"/>
                  <a:pt x="38" y="10"/>
                </a:cubicBezTo>
                <a:cubicBezTo>
                  <a:pt x="43" y="16"/>
                  <a:pt x="43" y="16"/>
                  <a:pt x="43" y="16"/>
                </a:cubicBezTo>
                <a:cubicBezTo>
                  <a:pt x="43" y="16"/>
                  <a:pt x="43" y="16"/>
                  <a:pt x="43" y="16"/>
                </a:cubicBezTo>
                <a:cubicBezTo>
                  <a:pt x="43" y="16"/>
                  <a:pt x="43" y="16"/>
                  <a:pt x="43" y="16"/>
                </a:cubicBezTo>
                <a:close/>
                <a:moveTo>
                  <a:pt x="42" y="18"/>
                </a:moveTo>
                <a:cubicBezTo>
                  <a:pt x="42" y="18"/>
                  <a:pt x="42" y="18"/>
                  <a:pt x="42" y="18"/>
                </a:cubicBezTo>
                <a:cubicBezTo>
                  <a:pt x="32" y="28"/>
                  <a:pt x="22" y="38"/>
                  <a:pt x="12" y="48"/>
                </a:cubicBezTo>
                <a:cubicBezTo>
                  <a:pt x="14" y="49"/>
                  <a:pt x="14" y="49"/>
                  <a:pt x="14" y="49"/>
                </a:cubicBezTo>
                <a:cubicBezTo>
                  <a:pt x="43" y="20"/>
                  <a:pt x="43" y="20"/>
                  <a:pt x="43" y="20"/>
                </a:cubicBezTo>
                <a:cubicBezTo>
                  <a:pt x="42" y="18"/>
                  <a:pt x="42" y="18"/>
                  <a:pt x="42" y="18"/>
                </a:cubicBezTo>
                <a:close/>
                <a:moveTo>
                  <a:pt x="5" y="41"/>
                </a:moveTo>
                <a:cubicBezTo>
                  <a:pt x="5" y="41"/>
                  <a:pt x="5" y="41"/>
                  <a:pt x="5" y="41"/>
                </a:cubicBezTo>
                <a:cubicBezTo>
                  <a:pt x="35" y="11"/>
                  <a:pt x="35" y="11"/>
                  <a:pt x="35" y="11"/>
                </a:cubicBezTo>
                <a:cubicBezTo>
                  <a:pt x="34" y="10"/>
                  <a:pt x="34" y="10"/>
                  <a:pt x="34" y="10"/>
                </a:cubicBezTo>
                <a:cubicBezTo>
                  <a:pt x="4" y="39"/>
                  <a:pt x="4" y="39"/>
                  <a:pt x="4" y="39"/>
                </a:cubicBezTo>
                <a:cubicBezTo>
                  <a:pt x="5" y="41"/>
                  <a:pt x="5" y="41"/>
                  <a:pt x="5" y="41"/>
                </a:cubicBezTo>
                <a:close/>
                <a:moveTo>
                  <a:pt x="4" y="42"/>
                </a:moveTo>
                <a:cubicBezTo>
                  <a:pt x="4" y="42"/>
                  <a:pt x="4" y="42"/>
                  <a:pt x="4" y="42"/>
                </a:cubicBezTo>
                <a:cubicBezTo>
                  <a:pt x="4" y="45"/>
                  <a:pt x="4" y="47"/>
                  <a:pt x="4" y="49"/>
                </a:cubicBezTo>
                <a:cubicBezTo>
                  <a:pt x="11" y="49"/>
                  <a:pt x="11" y="49"/>
                  <a:pt x="11" y="49"/>
                </a:cubicBezTo>
                <a:cubicBezTo>
                  <a:pt x="4" y="42"/>
                  <a:pt x="4" y="42"/>
                  <a:pt x="4" y="42"/>
                </a:cubicBezTo>
                <a:close/>
              </a:path>
            </a:pathLst>
          </a:custGeom>
          <a:solidFill>
            <a:schemeClr val="bg1"/>
          </a:solidFill>
          <a:ln>
            <a:noFill/>
          </a:ln>
        </p:spPr>
        <p:txBody>
          <a:bodyPr/>
          <a:lstStyle/>
          <a:p>
            <a:pPr fontAlgn="base">
              <a:spcBef>
                <a:spcPct val="0"/>
              </a:spcBef>
              <a:spcAft>
                <a:spcPct val="0"/>
              </a:spcAft>
            </a:pPr>
            <a:endParaRPr lang="zh-CN" altLang="en-US">
              <a:solidFill>
                <a:srgbClr val="000000"/>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18" name="文本框 17"/>
          <p:cNvSpPr txBox="1"/>
          <p:nvPr/>
        </p:nvSpPr>
        <p:spPr>
          <a:xfrm>
            <a:off x="1682867" y="4412228"/>
            <a:ext cx="1566589"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rgbClr val="3E3E3E"/>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遗传算法概述</a:t>
            </a:r>
          </a:p>
        </p:txBody>
      </p:sp>
      <p:sp>
        <p:nvSpPr>
          <p:cNvPr id="21" name="文本框 20"/>
          <p:cNvSpPr txBox="1"/>
          <p:nvPr/>
        </p:nvSpPr>
        <p:spPr>
          <a:xfrm>
            <a:off x="6595404" y="4412228"/>
            <a:ext cx="1566589"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rgbClr val="3E3E3E"/>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算法具体实现</a:t>
            </a:r>
          </a:p>
        </p:txBody>
      </p:sp>
      <p:grpSp>
        <p:nvGrpSpPr>
          <p:cNvPr id="23" name="组合 22"/>
          <p:cNvGrpSpPr/>
          <p:nvPr/>
        </p:nvGrpSpPr>
        <p:grpSpPr>
          <a:xfrm>
            <a:off x="2944076" y="2160144"/>
            <a:ext cx="3070889" cy="571254"/>
            <a:chOff x="1371859" y="1644659"/>
            <a:chExt cx="3070889" cy="571254"/>
          </a:xfrm>
        </p:grpSpPr>
        <p:sp>
          <p:nvSpPr>
            <p:cNvPr id="24" name="文本框 23"/>
            <p:cNvSpPr txBox="1"/>
            <p:nvPr/>
          </p:nvSpPr>
          <p:spPr>
            <a:xfrm>
              <a:off x="2259873" y="1644659"/>
              <a:ext cx="2182875" cy="338554"/>
            </a:xfrm>
            <a:prstGeom prst="rect">
              <a:avLst/>
            </a:prstGeom>
            <a:noFill/>
          </p:spPr>
          <p:txBody>
            <a:bodyPr wrap="square" rtlCol="0">
              <a:spAutoFit/>
              <a:scene3d>
                <a:camera prst="orthographicFront"/>
                <a:lightRig rig="threePt" dir="t"/>
              </a:scene3d>
              <a:sp3d contourW="12700"/>
            </a:bodyPr>
            <a:lstStyle/>
            <a:p>
              <a:r>
                <a:rPr lang="en-US" altLang="zh-CN" sz="1600" b="1" dirty="0">
                  <a:solidFill>
                    <a:srgbClr val="3E3E3E"/>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Math3 Genetics </a:t>
              </a:r>
              <a:r>
                <a:rPr lang="zh-CN" altLang="en-US" sz="1600" b="1" dirty="0">
                  <a:solidFill>
                    <a:srgbClr val="3E3E3E"/>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包</a:t>
              </a:r>
            </a:p>
          </p:txBody>
        </p:sp>
        <p:sp>
          <p:nvSpPr>
            <p:cNvPr id="25" name="文本框 24"/>
            <p:cNvSpPr txBox="1"/>
            <p:nvPr/>
          </p:nvSpPr>
          <p:spPr>
            <a:xfrm>
              <a:off x="1371859" y="1899544"/>
              <a:ext cx="3032203" cy="316369"/>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a:solidFill>
                    <a:schemeClr val="bg1">
                      <a:lumMod val="50000"/>
                    </a:schemeClr>
                  </a:solidFill>
                  <a:latin typeface="+mn-ea"/>
                  <a:cs typeface="+mn-ea"/>
                </a:defRPr>
              </a:lvl1pPr>
            </a:lstStyle>
            <a:p>
              <a:pPr algn="r">
                <a:lnSpc>
                  <a:spcPct val="150000"/>
                </a:lnSpc>
              </a:pPr>
              <a:endParaRPr lang="zh-CN" altLang="en-US" sz="1100" dirty="0">
                <a:solidFill>
                  <a:schemeClr val="bg1">
                    <a:lumMod val="7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p:txBody>
        </p:sp>
      </p:grpSp>
      <p:sp>
        <p:nvSpPr>
          <p:cNvPr id="27" name="文本框 26"/>
          <p:cNvSpPr txBox="1"/>
          <p:nvPr/>
        </p:nvSpPr>
        <p:spPr>
          <a:xfrm>
            <a:off x="8774881" y="1954007"/>
            <a:ext cx="1566589" cy="584775"/>
          </a:xfrm>
          <a:prstGeom prst="rect">
            <a:avLst/>
          </a:prstGeom>
          <a:noFill/>
        </p:spPr>
        <p:txBody>
          <a:bodyPr wrap="square" rtlCol="0">
            <a:spAutoFit/>
            <a:scene3d>
              <a:camera prst="orthographicFront"/>
              <a:lightRig rig="threePt" dir="t"/>
            </a:scene3d>
            <a:sp3d contourW="12700"/>
          </a:bodyPr>
          <a:lstStyle/>
          <a:p>
            <a:pPr algn="r"/>
            <a:r>
              <a:rPr lang="zh-CN" altLang="en-US" sz="1600" b="1" dirty="0">
                <a:solidFill>
                  <a:srgbClr val="3E3E3E"/>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算法改进方向</a:t>
            </a:r>
          </a:p>
          <a:p>
            <a:pPr algn="r"/>
            <a:r>
              <a:rPr lang="zh-CN" altLang="en-US" sz="1600" b="1" dirty="0">
                <a:solidFill>
                  <a:srgbClr val="3E3E3E"/>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及未来预期</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00150" y="375985"/>
            <a:ext cx="1569660" cy="369332"/>
          </a:xfrm>
          <a:prstGeom prst="rect">
            <a:avLst/>
          </a:prstGeom>
          <a:noFill/>
        </p:spPr>
        <p:txBody>
          <a:bodyPr wrap="none" rtlCol="0">
            <a:spAutoFit/>
          </a:bodyPr>
          <a:lstStyle/>
          <a:p>
            <a:pPr algn="l"/>
            <a:r>
              <a:rPr lang="zh-CN" altLang="en-US" dirty="0">
                <a:solidFill>
                  <a:srgbClr val="0F34AE"/>
                </a:solidFill>
                <a:latin typeface="DOUYUFont2.0" pitchFamily="2" charset="-128"/>
                <a:ea typeface="DOUYUFont2.0" pitchFamily="2" charset="-128"/>
                <a:sym typeface="+mn-ea"/>
              </a:rPr>
              <a:t>遗传算法简述</a:t>
            </a:r>
            <a:endParaRPr lang="zh-CN" altLang="en-US" dirty="0">
              <a:solidFill>
                <a:srgbClr val="0F34AE"/>
              </a:solidFill>
              <a:latin typeface="DOUYUFont2.0" pitchFamily="2" charset="-128"/>
              <a:ea typeface="DOUYUFont2.0" pitchFamily="2" charset="-128"/>
            </a:endParaRPr>
          </a:p>
        </p:txBody>
      </p:sp>
      <p:grpSp>
        <p:nvGrpSpPr>
          <p:cNvPr id="18" name="组合 17"/>
          <p:cNvGrpSpPr/>
          <p:nvPr/>
        </p:nvGrpSpPr>
        <p:grpSpPr>
          <a:xfrm rot="10800000">
            <a:off x="1573863" y="1852613"/>
            <a:ext cx="3097213" cy="3155950"/>
            <a:chOff x="1950380" y="1851025"/>
            <a:chExt cx="3097213" cy="3155950"/>
          </a:xfrm>
        </p:grpSpPr>
        <p:sp>
          <p:nvSpPr>
            <p:cNvPr id="4" name="Freeform 71"/>
            <p:cNvSpPr>
              <a:spLocks noEditPoints="1"/>
            </p:cNvSpPr>
            <p:nvPr/>
          </p:nvSpPr>
          <p:spPr bwMode="auto">
            <a:xfrm>
              <a:off x="3717268" y="2762250"/>
              <a:ext cx="1330325" cy="1333500"/>
            </a:xfrm>
            <a:custGeom>
              <a:avLst/>
              <a:gdLst>
                <a:gd name="T0" fmla="*/ 0 w 419"/>
                <a:gd name="T1" fmla="*/ 186 h 420"/>
                <a:gd name="T2" fmla="*/ 13 w 419"/>
                <a:gd name="T3" fmla="*/ 186 h 420"/>
                <a:gd name="T4" fmla="*/ 64 w 419"/>
                <a:gd name="T5" fmla="*/ 75 h 420"/>
                <a:gd name="T6" fmla="*/ 55 w 419"/>
                <a:gd name="T7" fmla="*/ 67 h 420"/>
                <a:gd name="T8" fmla="*/ 0 w 419"/>
                <a:gd name="T9" fmla="*/ 186 h 420"/>
                <a:gd name="T10" fmla="*/ 0 w 419"/>
                <a:gd name="T11" fmla="*/ 234 h 420"/>
                <a:gd name="T12" fmla="*/ 55 w 419"/>
                <a:gd name="T13" fmla="*/ 352 h 420"/>
                <a:gd name="T14" fmla="*/ 64 w 419"/>
                <a:gd name="T15" fmla="*/ 344 h 420"/>
                <a:gd name="T16" fmla="*/ 13 w 419"/>
                <a:gd name="T17" fmla="*/ 234 h 420"/>
                <a:gd name="T18" fmla="*/ 0 w 419"/>
                <a:gd name="T19" fmla="*/ 234 h 420"/>
                <a:gd name="T20" fmla="*/ 209 w 419"/>
                <a:gd name="T21" fmla="*/ 0 h 420"/>
                <a:gd name="T22" fmla="*/ 92 w 419"/>
                <a:gd name="T23" fmla="*/ 36 h 420"/>
                <a:gd name="T24" fmla="*/ 100 w 419"/>
                <a:gd name="T25" fmla="*/ 44 h 420"/>
                <a:gd name="T26" fmla="*/ 209 w 419"/>
                <a:gd name="T27" fmla="*/ 12 h 420"/>
                <a:gd name="T28" fmla="*/ 407 w 419"/>
                <a:gd name="T29" fmla="*/ 210 h 420"/>
                <a:gd name="T30" fmla="*/ 209 w 419"/>
                <a:gd name="T31" fmla="*/ 408 h 420"/>
                <a:gd name="T32" fmla="*/ 100 w 419"/>
                <a:gd name="T33" fmla="*/ 375 h 420"/>
                <a:gd name="T34" fmla="*/ 92 w 419"/>
                <a:gd name="T35" fmla="*/ 384 h 420"/>
                <a:gd name="T36" fmla="*/ 209 w 419"/>
                <a:gd name="T37" fmla="*/ 420 h 420"/>
                <a:gd name="T38" fmla="*/ 419 w 419"/>
                <a:gd name="T39" fmla="*/ 210 h 420"/>
                <a:gd name="T40" fmla="*/ 209 w 419"/>
                <a:gd name="T41"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9" h="420">
                  <a:moveTo>
                    <a:pt x="0" y="186"/>
                  </a:moveTo>
                  <a:cubicBezTo>
                    <a:pt x="13" y="186"/>
                    <a:pt x="13" y="186"/>
                    <a:pt x="13" y="186"/>
                  </a:cubicBezTo>
                  <a:cubicBezTo>
                    <a:pt x="18" y="143"/>
                    <a:pt x="36" y="105"/>
                    <a:pt x="64" y="75"/>
                  </a:cubicBezTo>
                  <a:cubicBezTo>
                    <a:pt x="55" y="67"/>
                    <a:pt x="55" y="67"/>
                    <a:pt x="55" y="67"/>
                  </a:cubicBezTo>
                  <a:cubicBezTo>
                    <a:pt x="26" y="99"/>
                    <a:pt x="6" y="140"/>
                    <a:pt x="0" y="186"/>
                  </a:cubicBezTo>
                  <a:close/>
                  <a:moveTo>
                    <a:pt x="0" y="234"/>
                  </a:moveTo>
                  <a:cubicBezTo>
                    <a:pt x="6" y="279"/>
                    <a:pt x="25" y="320"/>
                    <a:pt x="55" y="352"/>
                  </a:cubicBezTo>
                  <a:cubicBezTo>
                    <a:pt x="64" y="344"/>
                    <a:pt x="64" y="344"/>
                    <a:pt x="64" y="344"/>
                  </a:cubicBezTo>
                  <a:cubicBezTo>
                    <a:pt x="36" y="314"/>
                    <a:pt x="18" y="276"/>
                    <a:pt x="13" y="234"/>
                  </a:cubicBezTo>
                  <a:lnTo>
                    <a:pt x="0" y="234"/>
                  </a:lnTo>
                  <a:close/>
                  <a:moveTo>
                    <a:pt x="209" y="0"/>
                  </a:moveTo>
                  <a:cubicBezTo>
                    <a:pt x="166" y="0"/>
                    <a:pt x="125" y="13"/>
                    <a:pt x="92" y="36"/>
                  </a:cubicBezTo>
                  <a:cubicBezTo>
                    <a:pt x="100" y="44"/>
                    <a:pt x="100" y="44"/>
                    <a:pt x="100" y="44"/>
                  </a:cubicBezTo>
                  <a:cubicBezTo>
                    <a:pt x="132" y="24"/>
                    <a:pt x="169" y="12"/>
                    <a:pt x="209" y="12"/>
                  </a:cubicBezTo>
                  <a:cubicBezTo>
                    <a:pt x="318" y="12"/>
                    <a:pt x="407" y="101"/>
                    <a:pt x="407" y="210"/>
                  </a:cubicBezTo>
                  <a:cubicBezTo>
                    <a:pt x="407" y="319"/>
                    <a:pt x="318" y="408"/>
                    <a:pt x="209" y="408"/>
                  </a:cubicBezTo>
                  <a:cubicBezTo>
                    <a:pt x="169" y="408"/>
                    <a:pt x="132" y="396"/>
                    <a:pt x="100" y="375"/>
                  </a:cubicBezTo>
                  <a:cubicBezTo>
                    <a:pt x="92" y="384"/>
                    <a:pt x="92" y="384"/>
                    <a:pt x="92" y="384"/>
                  </a:cubicBezTo>
                  <a:cubicBezTo>
                    <a:pt x="125" y="407"/>
                    <a:pt x="166" y="420"/>
                    <a:pt x="209" y="420"/>
                  </a:cubicBezTo>
                  <a:cubicBezTo>
                    <a:pt x="325" y="420"/>
                    <a:pt x="419" y="326"/>
                    <a:pt x="419" y="210"/>
                  </a:cubicBezTo>
                  <a:cubicBezTo>
                    <a:pt x="419" y="94"/>
                    <a:pt x="325" y="0"/>
                    <a:pt x="209" y="0"/>
                  </a:cubicBezTo>
                  <a:close/>
                </a:path>
              </a:pathLst>
            </a:custGeom>
            <a:solidFill>
              <a:srgbClr val="0F34AE"/>
            </a:solidFill>
            <a:ln>
              <a:noFill/>
            </a:ln>
          </p:spPr>
          <p:txBody>
            <a:bodyPr vert="horz" wrap="square" lIns="91440" tIns="45720" rIns="91440" bIns="45720" numCol="1" anchor="t" anchorCtr="0" compatLnSpc="1"/>
            <a:lstStyle/>
            <a:p>
              <a:endParaRPr lang="ko-KR" altLang="en-US">
                <a:solidFill>
                  <a:schemeClr val="tx1">
                    <a:lumMod val="65000"/>
                    <a:lumOff val="35000"/>
                  </a:schemeClr>
                </a:solidFill>
                <a:latin typeface="阿里巴巴普惠体 2.0 55 Regular" panose="00020600040101010101" pitchFamily="18" charset="-122"/>
                <a:cs typeface="阿里巴巴普惠体 2.0 55 Regular" panose="00020600040101010101" pitchFamily="18" charset="-122"/>
              </a:endParaRPr>
            </a:p>
          </p:txBody>
        </p:sp>
        <p:sp>
          <p:nvSpPr>
            <p:cNvPr id="5" name="Freeform 77"/>
            <p:cNvSpPr/>
            <p:nvPr/>
          </p:nvSpPr>
          <p:spPr bwMode="auto">
            <a:xfrm>
              <a:off x="2937805" y="3321050"/>
              <a:ext cx="941388" cy="215900"/>
            </a:xfrm>
            <a:custGeom>
              <a:avLst/>
              <a:gdLst>
                <a:gd name="T0" fmla="*/ 297 w 297"/>
                <a:gd name="T1" fmla="*/ 34 h 68"/>
                <a:gd name="T2" fmla="*/ 285 w 297"/>
                <a:gd name="T3" fmla="*/ 46 h 68"/>
                <a:gd name="T4" fmla="*/ 45 w 297"/>
                <a:gd name="T5" fmla="*/ 46 h 68"/>
                <a:gd name="T6" fmla="*/ 45 w 297"/>
                <a:gd name="T7" fmla="*/ 68 h 68"/>
                <a:gd name="T8" fmla="*/ 0 w 297"/>
                <a:gd name="T9" fmla="*/ 34 h 68"/>
                <a:gd name="T10" fmla="*/ 45 w 297"/>
                <a:gd name="T11" fmla="*/ 0 h 68"/>
                <a:gd name="T12" fmla="*/ 45 w 297"/>
                <a:gd name="T13" fmla="*/ 22 h 68"/>
                <a:gd name="T14" fmla="*/ 285 w 297"/>
                <a:gd name="T15" fmla="*/ 22 h 68"/>
                <a:gd name="T16" fmla="*/ 297 w 297"/>
                <a:gd name="T17" fmla="*/ 3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68">
                  <a:moveTo>
                    <a:pt x="297" y="34"/>
                  </a:moveTo>
                  <a:cubicBezTo>
                    <a:pt x="297" y="40"/>
                    <a:pt x="292" y="46"/>
                    <a:pt x="285" y="46"/>
                  </a:cubicBezTo>
                  <a:cubicBezTo>
                    <a:pt x="45" y="46"/>
                    <a:pt x="45" y="46"/>
                    <a:pt x="45" y="46"/>
                  </a:cubicBezTo>
                  <a:cubicBezTo>
                    <a:pt x="45" y="68"/>
                    <a:pt x="45" y="68"/>
                    <a:pt x="45" y="68"/>
                  </a:cubicBezTo>
                  <a:cubicBezTo>
                    <a:pt x="0" y="34"/>
                    <a:pt x="0" y="34"/>
                    <a:pt x="0" y="34"/>
                  </a:cubicBezTo>
                  <a:cubicBezTo>
                    <a:pt x="45" y="0"/>
                    <a:pt x="45" y="0"/>
                    <a:pt x="45" y="0"/>
                  </a:cubicBezTo>
                  <a:cubicBezTo>
                    <a:pt x="45" y="22"/>
                    <a:pt x="45" y="22"/>
                    <a:pt x="45" y="22"/>
                  </a:cubicBezTo>
                  <a:cubicBezTo>
                    <a:pt x="285" y="22"/>
                    <a:pt x="285" y="22"/>
                    <a:pt x="285" y="22"/>
                  </a:cubicBezTo>
                  <a:cubicBezTo>
                    <a:pt x="292" y="22"/>
                    <a:pt x="297" y="27"/>
                    <a:pt x="297" y="34"/>
                  </a:cubicBezTo>
                  <a:close/>
                </a:path>
              </a:pathLst>
            </a:custGeom>
            <a:solidFill>
              <a:schemeClr val="tx1">
                <a:lumMod val="85000"/>
                <a:lumOff val="15000"/>
              </a:schemeClr>
            </a:solidFill>
            <a:ln>
              <a:noFill/>
            </a:ln>
          </p:spPr>
          <p:txBody>
            <a:bodyPr vert="horz" wrap="square" lIns="91440" tIns="45720" rIns="91440" bIns="45720" numCol="1" anchor="t" anchorCtr="0" compatLnSpc="1"/>
            <a:lstStyle/>
            <a:p>
              <a:endParaRPr lang="ko-KR" altLang="en-US">
                <a:solidFill>
                  <a:schemeClr val="bg1"/>
                </a:solidFill>
                <a:latin typeface="阿里巴巴普惠体 2.0 55 Regular" panose="00020600040101010101" pitchFamily="18" charset="-122"/>
                <a:cs typeface="阿里巴巴普惠体 2.0 55 Regular" panose="00020600040101010101" pitchFamily="18" charset="-122"/>
              </a:endParaRPr>
            </a:p>
          </p:txBody>
        </p:sp>
        <p:sp>
          <p:nvSpPr>
            <p:cNvPr id="6" name="Freeform 78"/>
            <p:cNvSpPr/>
            <p:nvPr/>
          </p:nvSpPr>
          <p:spPr bwMode="auto">
            <a:xfrm>
              <a:off x="3634718" y="3819525"/>
              <a:ext cx="428625" cy="425450"/>
            </a:xfrm>
            <a:custGeom>
              <a:avLst/>
              <a:gdLst>
                <a:gd name="T0" fmla="*/ 130 w 135"/>
                <a:gd name="T1" fmla="*/ 22 h 134"/>
                <a:gd name="T2" fmla="*/ 41 w 135"/>
                <a:gd name="T3" fmla="*/ 111 h 134"/>
                <a:gd name="T4" fmla="*/ 56 w 135"/>
                <a:gd name="T5" fmla="*/ 126 h 134"/>
                <a:gd name="T6" fmla="*/ 0 w 135"/>
                <a:gd name="T7" fmla="*/ 134 h 134"/>
                <a:gd name="T8" fmla="*/ 8 w 135"/>
                <a:gd name="T9" fmla="*/ 78 h 134"/>
                <a:gd name="T10" fmla="*/ 24 w 135"/>
                <a:gd name="T11" fmla="*/ 94 h 134"/>
                <a:gd name="T12" fmla="*/ 24 w 135"/>
                <a:gd name="T13" fmla="*/ 94 h 134"/>
                <a:gd name="T14" fmla="*/ 113 w 135"/>
                <a:gd name="T15" fmla="*/ 5 h 134"/>
                <a:gd name="T16" fmla="*/ 130 w 135"/>
                <a:gd name="T17" fmla="*/ 5 h 134"/>
                <a:gd name="T18" fmla="*/ 130 w 135"/>
                <a:gd name="T19" fmla="*/ 2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4">
                  <a:moveTo>
                    <a:pt x="130" y="22"/>
                  </a:moveTo>
                  <a:cubicBezTo>
                    <a:pt x="41" y="111"/>
                    <a:pt x="41" y="111"/>
                    <a:pt x="41" y="111"/>
                  </a:cubicBezTo>
                  <a:cubicBezTo>
                    <a:pt x="56" y="126"/>
                    <a:pt x="56" y="126"/>
                    <a:pt x="56" y="126"/>
                  </a:cubicBezTo>
                  <a:cubicBezTo>
                    <a:pt x="0" y="134"/>
                    <a:pt x="0" y="134"/>
                    <a:pt x="0" y="134"/>
                  </a:cubicBezTo>
                  <a:cubicBezTo>
                    <a:pt x="8" y="78"/>
                    <a:pt x="8" y="78"/>
                    <a:pt x="8" y="78"/>
                  </a:cubicBezTo>
                  <a:cubicBezTo>
                    <a:pt x="24" y="94"/>
                    <a:pt x="24" y="94"/>
                    <a:pt x="24" y="94"/>
                  </a:cubicBezTo>
                  <a:cubicBezTo>
                    <a:pt x="24" y="94"/>
                    <a:pt x="24" y="94"/>
                    <a:pt x="24" y="94"/>
                  </a:cubicBezTo>
                  <a:cubicBezTo>
                    <a:pt x="113" y="5"/>
                    <a:pt x="113" y="5"/>
                    <a:pt x="113" y="5"/>
                  </a:cubicBezTo>
                  <a:cubicBezTo>
                    <a:pt x="118" y="0"/>
                    <a:pt x="125" y="0"/>
                    <a:pt x="130" y="5"/>
                  </a:cubicBezTo>
                  <a:cubicBezTo>
                    <a:pt x="135" y="9"/>
                    <a:pt x="135" y="17"/>
                    <a:pt x="130" y="22"/>
                  </a:cubicBezTo>
                  <a:close/>
                </a:path>
              </a:pathLst>
            </a:custGeom>
            <a:solidFill>
              <a:schemeClr val="tx1">
                <a:lumMod val="85000"/>
                <a:lumOff val="15000"/>
              </a:schemeClr>
            </a:solidFill>
            <a:ln>
              <a:noFill/>
            </a:ln>
          </p:spPr>
          <p:txBody>
            <a:bodyPr vert="horz" wrap="square" lIns="91440" tIns="45720" rIns="91440" bIns="45720" numCol="1" anchor="t" anchorCtr="0" compatLnSpc="1"/>
            <a:lstStyle/>
            <a:p>
              <a:endParaRPr lang="ko-KR" altLang="en-US">
                <a:solidFill>
                  <a:schemeClr val="bg1"/>
                </a:solidFill>
                <a:latin typeface="阿里巴巴普惠体 2.0 55 Regular" panose="00020600040101010101" pitchFamily="18" charset="-122"/>
                <a:cs typeface="阿里巴巴普惠体 2.0 55 Regular" panose="00020600040101010101" pitchFamily="18" charset="-122"/>
              </a:endParaRPr>
            </a:p>
          </p:txBody>
        </p:sp>
        <p:sp>
          <p:nvSpPr>
            <p:cNvPr id="7" name="Freeform 79"/>
            <p:cNvSpPr/>
            <p:nvPr/>
          </p:nvSpPr>
          <p:spPr bwMode="auto">
            <a:xfrm>
              <a:off x="3634718" y="2609850"/>
              <a:ext cx="428625" cy="422275"/>
            </a:xfrm>
            <a:custGeom>
              <a:avLst/>
              <a:gdLst>
                <a:gd name="T0" fmla="*/ 130 w 135"/>
                <a:gd name="T1" fmla="*/ 130 h 133"/>
                <a:gd name="T2" fmla="*/ 122 w 135"/>
                <a:gd name="T3" fmla="*/ 133 h 133"/>
                <a:gd name="T4" fmla="*/ 113 w 135"/>
                <a:gd name="T5" fmla="*/ 130 h 133"/>
                <a:gd name="T6" fmla="*/ 24 w 135"/>
                <a:gd name="T7" fmla="*/ 41 h 133"/>
                <a:gd name="T8" fmla="*/ 8 w 135"/>
                <a:gd name="T9" fmla="*/ 56 h 133"/>
                <a:gd name="T10" fmla="*/ 0 w 135"/>
                <a:gd name="T11" fmla="*/ 0 h 133"/>
                <a:gd name="T12" fmla="*/ 56 w 135"/>
                <a:gd name="T13" fmla="*/ 8 h 133"/>
                <a:gd name="T14" fmla="*/ 41 w 135"/>
                <a:gd name="T15" fmla="*/ 24 h 133"/>
                <a:gd name="T16" fmla="*/ 130 w 135"/>
                <a:gd name="T17" fmla="*/ 113 h 133"/>
                <a:gd name="T18" fmla="*/ 130 w 135"/>
                <a:gd name="T19" fmla="*/ 13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3">
                  <a:moveTo>
                    <a:pt x="130" y="130"/>
                  </a:moveTo>
                  <a:cubicBezTo>
                    <a:pt x="128" y="132"/>
                    <a:pt x="125" y="133"/>
                    <a:pt x="122" y="133"/>
                  </a:cubicBezTo>
                  <a:cubicBezTo>
                    <a:pt x="118" y="133"/>
                    <a:pt x="115" y="132"/>
                    <a:pt x="113" y="130"/>
                  </a:cubicBezTo>
                  <a:cubicBezTo>
                    <a:pt x="24" y="41"/>
                    <a:pt x="24" y="41"/>
                    <a:pt x="24" y="41"/>
                  </a:cubicBezTo>
                  <a:cubicBezTo>
                    <a:pt x="8" y="56"/>
                    <a:pt x="8" y="56"/>
                    <a:pt x="8" y="56"/>
                  </a:cubicBezTo>
                  <a:cubicBezTo>
                    <a:pt x="0" y="0"/>
                    <a:pt x="0" y="0"/>
                    <a:pt x="0" y="0"/>
                  </a:cubicBezTo>
                  <a:cubicBezTo>
                    <a:pt x="56" y="8"/>
                    <a:pt x="56" y="8"/>
                    <a:pt x="56" y="8"/>
                  </a:cubicBezTo>
                  <a:cubicBezTo>
                    <a:pt x="41" y="24"/>
                    <a:pt x="41" y="24"/>
                    <a:pt x="41" y="24"/>
                  </a:cubicBezTo>
                  <a:cubicBezTo>
                    <a:pt x="130" y="113"/>
                    <a:pt x="130" y="113"/>
                    <a:pt x="130" y="113"/>
                  </a:cubicBezTo>
                  <a:cubicBezTo>
                    <a:pt x="135" y="118"/>
                    <a:pt x="135" y="125"/>
                    <a:pt x="130" y="130"/>
                  </a:cubicBezTo>
                  <a:close/>
                </a:path>
              </a:pathLst>
            </a:custGeom>
            <a:solidFill>
              <a:schemeClr val="tx1">
                <a:lumMod val="85000"/>
                <a:lumOff val="15000"/>
              </a:schemeClr>
            </a:solidFill>
            <a:ln>
              <a:noFill/>
            </a:ln>
          </p:spPr>
          <p:txBody>
            <a:bodyPr vert="horz" wrap="square" lIns="91440" tIns="45720" rIns="91440" bIns="45720" numCol="1" anchor="t" anchorCtr="0" compatLnSpc="1"/>
            <a:lstStyle/>
            <a:p>
              <a:endParaRPr lang="ko-KR" altLang="en-US">
                <a:solidFill>
                  <a:schemeClr val="bg1"/>
                </a:solidFill>
                <a:latin typeface="阿里巴巴普惠体 2.0 55 Regular" panose="00020600040101010101" pitchFamily="18" charset="-122"/>
                <a:cs typeface="阿里巴巴普惠体 2.0 55 Regular" panose="00020600040101010101" pitchFamily="18" charset="-122"/>
              </a:endParaRPr>
            </a:p>
          </p:txBody>
        </p:sp>
        <p:sp>
          <p:nvSpPr>
            <p:cNvPr id="8" name="Freeform 80"/>
            <p:cNvSpPr>
              <a:spLocks noEditPoints="1"/>
            </p:cNvSpPr>
            <p:nvPr/>
          </p:nvSpPr>
          <p:spPr bwMode="auto">
            <a:xfrm rot="10800000">
              <a:off x="4152243" y="3178175"/>
              <a:ext cx="460375" cy="514350"/>
            </a:xfrm>
            <a:custGeom>
              <a:avLst/>
              <a:gdLst>
                <a:gd name="T0" fmla="*/ 139 w 145"/>
                <a:gd name="T1" fmla="*/ 5 h 162"/>
                <a:gd name="T2" fmla="*/ 123 w 145"/>
                <a:gd name="T3" fmla="*/ 5 h 162"/>
                <a:gd name="T4" fmla="*/ 118 w 145"/>
                <a:gd name="T5" fmla="*/ 0 h 162"/>
                <a:gd name="T6" fmla="*/ 31 w 145"/>
                <a:gd name="T7" fmla="*/ 0 h 162"/>
                <a:gd name="T8" fmla="*/ 27 w 145"/>
                <a:gd name="T9" fmla="*/ 5 h 162"/>
                <a:gd name="T10" fmla="*/ 5 w 145"/>
                <a:gd name="T11" fmla="*/ 5 h 162"/>
                <a:gd name="T12" fmla="*/ 0 w 145"/>
                <a:gd name="T13" fmla="*/ 11 h 162"/>
                <a:gd name="T14" fmla="*/ 0 w 145"/>
                <a:gd name="T15" fmla="*/ 31 h 162"/>
                <a:gd name="T16" fmla="*/ 64 w 145"/>
                <a:gd name="T17" fmla="*/ 91 h 162"/>
                <a:gd name="T18" fmla="*/ 64 w 145"/>
                <a:gd name="T19" fmla="*/ 124 h 162"/>
                <a:gd name="T20" fmla="*/ 39 w 145"/>
                <a:gd name="T21" fmla="*/ 131 h 162"/>
                <a:gd name="T22" fmla="*/ 36 w 145"/>
                <a:gd name="T23" fmla="*/ 135 h 162"/>
                <a:gd name="T24" fmla="*/ 36 w 145"/>
                <a:gd name="T25" fmla="*/ 139 h 162"/>
                <a:gd name="T26" fmla="*/ 31 w 145"/>
                <a:gd name="T27" fmla="*/ 143 h 162"/>
                <a:gd name="T28" fmla="*/ 27 w 145"/>
                <a:gd name="T29" fmla="*/ 148 h 162"/>
                <a:gd name="T30" fmla="*/ 27 w 145"/>
                <a:gd name="T31" fmla="*/ 157 h 162"/>
                <a:gd name="T32" fmla="*/ 31 w 145"/>
                <a:gd name="T33" fmla="*/ 162 h 162"/>
                <a:gd name="T34" fmla="*/ 113 w 145"/>
                <a:gd name="T35" fmla="*/ 162 h 162"/>
                <a:gd name="T36" fmla="*/ 118 w 145"/>
                <a:gd name="T37" fmla="*/ 157 h 162"/>
                <a:gd name="T38" fmla="*/ 118 w 145"/>
                <a:gd name="T39" fmla="*/ 148 h 162"/>
                <a:gd name="T40" fmla="*/ 113 w 145"/>
                <a:gd name="T41" fmla="*/ 143 h 162"/>
                <a:gd name="T42" fmla="*/ 108 w 145"/>
                <a:gd name="T43" fmla="*/ 139 h 162"/>
                <a:gd name="T44" fmla="*/ 108 w 145"/>
                <a:gd name="T45" fmla="*/ 135 h 162"/>
                <a:gd name="T46" fmla="*/ 106 w 145"/>
                <a:gd name="T47" fmla="*/ 131 h 162"/>
                <a:gd name="T48" fmla="*/ 80 w 145"/>
                <a:gd name="T49" fmla="*/ 124 h 162"/>
                <a:gd name="T50" fmla="*/ 80 w 145"/>
                <a:gd name="T51" fmla="*/ 91 h 162"/>
                <a:gd name="T52" fmla="*/ 145 w 145"/>
                <a:gd name="T53" fmla="*/ 31 h 162"/>
                <a:gd name="T54" fmla="*/ 145 w 145"/>
                <a:gd name="T55" fmla="*/ 11 h 162"/>
                <a:gd name="T56" fmla="*/ 139 w 145"/>
                <a:gd name="T57" fmla="*/ 5 h 162"/>
                <a:gd name="T58" fmla="*/ 9 w 145"/>
                <a:gd name="T59" fmla="*/ 28 h 162"/>
                <a:gd name="T60" fmla="*/ 9 w 145"/>
                <a:gd name="T61" fmla="*/ 21 h 162"/>
                <a:gd name="T62" fmla="*/ 15 w 145"/>
                <a:gd name="T63" fmla="*/ 16 h 162"/>
                <a:gd name="T64" fmla="*/ 27 w 145"/>
                <a:gd name="T65" fmla="*/ 16 h 162"/>
                <a:gd name="T66" fmla="*/ 36 w 145"/>
                <a:gd name="T67" fmla="*/ 60 h 162"/>
                <a:gd name="T68" fmla="*/ 9 w 145"/>
                <a:gd name="T69" fmla="*/ 28 h 162"/>
                <a:gd name="T70" fmla="*/ 135 w 145"/>
                <a:gd name="T71" fmla="*/ 28 h 162"/>
                <a:gd name="T72" fmla="*/ 108 w 145"/>
                <a:gd name="T73" fmla="*/ 60 h 162"/>
                <a:gd name="T74" fmla="*/ 117 w 145"/>
                <a:gd name="T75" fmla="*/ 16 h 162"/>
                <a:gd name="T76" fmla="*/ 129 w 145"/>
                <a:gd name="T77" fmla="*/ 16 h 162"/>
                <a:gd name="T78" fmla="*/ 135 w 145"/>
                <a:gd name="T79" fmla="*/ 21 h 162"/>
                <a:gd name="T80" fmla="*/ 135 w 145"/>
                <a:gd name="T81" fmla="*/ 2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5" h="162">
                  <a:moveTo>
                    <a:pt x="139" y="5"/>
                  </a:moveTo>
                  <a:cubicBezTo>
                    <a:pt x="123" y="5"/>
                    <a:pt x="123" y="5"/>
                    <a:pt x="123" y="5"/>
                  </a:cubicBezTo>
                  <a:cubicBezTo>
                    <a:pt x="120" y="5"/>
                    <a:pt x="118" y="3"/>
                    <a:pt x="118" y="0"/>
                  </a:cubicBezTo>
                  <a:cubicBezTo>
                    <a:pt x="31" y="0"/>
                    <a:pt x="31" y="0"/>
                    <a:pt x="31" y="0"/>
                  </a:cubicBezTo>
                  <a:cubicBezTo>
                    <a:pt x="29" y="0"/>
                    <a:pt x="27" y="2"/>
                    <a:pt x="27" y="5"/>
                  </a:cubicBezTo>
                  <a:cubicBezTo>
                    <a:pt x="5" y="5"/>
                    <a:pt x="5" y="5"/>
                    <a:pt x="5" y="5"/>
                  </a:cubicBezTo>
                  <a:cubicBezTo>
                    <a:pt x="2" y="5"/>
                    <a:pt x="0" y="8"/>
                    <a:pt x="0" y="11"/>
                  </a:cubicBezTo>
                  <a:cubicBezTo>
                    <a:pt x="0" y="31"/>
                    <a:pt x="0" y="31"/>
                    <a:pt x="0" y="31"/>
                  </a:cubicBezTo>
                  <a:cubicBezTo>
                    <a:pt x="0" y="59"/>
                    <a:pt x="46" y="83"/>
                    <a:pt x="64" y="91"/>
                  </a:cubicBezTo>
                  <a:cubicBezTo>
                    <a:pt x="64" y="124"/>
                    <a:pt x="64" y="124"/>
                    <a:pt x="64" y="124"/>
                  </a:cubicBezTo>
                  <a:cubicBezTo>
                    <a:pt x="64" y="124"/>
                    <a:pt x="50" y="126"/>
                    <a:pt x="39" y="131"/>
                  </a:cubicBezTo>
                  <a:cubicBezTo>
                    <a:pt x="37" y="132"/>
                    <a:pt x="36" y="133"/>
                    <a:pt x="36" y="135"/>
                  </a:cubicBezTo>
                  <a:cubicBezTo>
                    <a:pt x="36" y="139"/>
                    <a:pt x="36" y="139"/>
                    <a:pt x="36" y="139"/>
                  </a:cubicBezTo>
                  <a:cubicBezTo>
                    <a:pt x="36" y="141"/>
                    <a:pt x="34" y="143"/>
                    <a:pt x="31" y="143"/>
                  </a:cubicBezTo>
                  <a:cubicBezTo>
                    <a:pt x="29" y="143"/>
                    <a:pt x="27" y="145"/>
                    <a:pt x="27" y="148"/>
                  </a:cubicBezTo>
                  <a:cubicBezTo>
                    <a:pt x="27" y="157"/>
                    <a:pt x="27" y="157"/>
                    <a:pt x="27" y="157"/>
                  </a:cubicBezTo>
                  <a:cubicBezTo>
                    <a:pt x="27" y="160"/>
                    <a:pt x="29" y="162"/>
                    <a:pt x="31" y="162"/>
                  </a:cubicBezTo>
                  <a:cubicBezTo>
                    <a:pt x="113" y="162"/>
                    <a:pt x="113" y="162"/>
                    <a:pt x="113" y="162"/>
                  </a:cubicBezTo>
                  <a:cubicBezTo>
                    <a:pt x="116" y="162"/>
                    <a:pt x="118" y="160"/>
                    <a:pt x="118" y="157"/>
                  </a:cubicBezTo>
                  <a:cubicBezTo>
                    <a:pt x="118" y="148"/>
                    <a:pt x="118" y="148"/>
                    <a:pt x="118" y="148"/>
                  </a:cubicBezTo>
                  <a:cubicBezTo>
                    <a:pt x="118" y="145"/>
                    <a:pt x="116" y="143"/>
                    <a:pt x="113" y="143"/>
                  </a:cubicBezTo>
                  <a:cubicBezTo>
                    <a:pt x="110" y="143"/>
                    <a:pt x="108" y="141"/>
                    <a:pt x="108" y="139"/>
                  </a:cubicBezTo>
                  <a:cubicBezTo>
                    <a:pt x="108" y="135"/>
                    <a:pt x="108" y="135"/>
                    <a:pt x="108" y="135"/>
                  </a:cubicBezTo>
                  <a:cubicBezTo>
                    <a:pt x="108" y="133"/>
                    <a:pt x="107" y="132"/>
                    <a:pt x="106" y="131"/>
                  </a:cubicBezTo>
                  <a:cubicBezTo>
                    <a:pt x="95" y="126"/>
                    <a:pt x="80" y="124"/>
                    <a:pt x="80" y="124"/>
                  </a:cubicBezTo>
                  <a:cubicBezTo>
                    <a:pt x="80" y="91"/>
                    <a:pt x="80" y="91"/>
                    <a:pt x="80" y="91"/>
                  </a:cubicBezTo>
                  <a:cubicBezTo>
                    <a:pt x="99" y="83"/>
                    <a:pt x="145" y="59"/>
                    <a:pt x="145" y="31"/>
                  </a:cubicBezTo>
                  <a:cubicBezTo>
                    <a:pt x="145" y="11"/>
                    <a:pt x="145" y="11"/>
                    <a:pt x="145" y="11"/>
                  </a:cubicBezTo>
                  <a:cubicBezTo>
                    <a:pt x="145" y="8"/>
                    <a:pt x="142" y="5"/>
                    <a:pt x="139" y="5"/>
                  </a:cubicBezTo>
                  <a:close/>
                  <a:moveTo>
                    <a:pt x="9" y="28"/>
                  </a:moveTo>
                  <a:cubicBezTo>
                    <a:pt x="9" y="21"/>
                    <a:pt x="9" y="21"/>
                    <a:pt x="9" y="21"/>
                  </a:cubicBezTo>
                  <a:cubicBezTo>
                    <a:pt x="9" y="18"/>
                    <a:pt x="12" y="16"/>
                    <a:pt x="15" y="16"/>
                  </a:cubicBezTo>
                  <a:cubicBezTo>
                    <a:pt x="27" y="16"/>
                    <a:pt x="27" y="16"/>
                    <a:pt x="27" y="16"/>
                  </a:cubicBezTo>
                  <a:cubicBezTo>
                    <a:pt x="27" y="16"/>
                    <a:pt x="28" y="47"/>
                    <a:pt x="36" y="60"/>
                  </a:cubicBezTo>
                  <a:cubicBezTo>
                    <a:pt x="36" y="60"/>
                    <a:pt x="9" y="49"/>
                    <a:pt x="9" y="28"/>
                  </a:cubicBezTo>
                  <a:close/>
                  <a:moveTo>
                    <a:pt x="135" y="28"/>
                  </a:moveTo>
                  <a:cubicBezTo>
                    <a:pt x="135" y="49"/>
                    <a:pt x="108" y="60"/>
                    <a:pt x="108" y="60"/>
                  </a:cubicBezTo>
                  <a:cubicBezTo>
                    <a:pt x="117" y="47"/>
                    <a:pt x="117" y="16"/>
                    <a:pt x="117" y="16"/>
                  </a:cubicBezTo>
                  <a:cubicBezTo>
                    <a:pt x="129" y="16"/>
                    <a:pt x="129" y="16"/>
                    <a:pt x="129" y="16"/>
                  </a:cubicBezTo>
                  <a:cubicBezTo>
                    <a:pt x="133" y="16"/>
                    <a:pt x="135" y="18"/>
                    <a:pt x="135" y="21"/>
                  </a:cubicBezTo>
                  <a:lnTo>
                    <a:pt x="135" y="28"/>
                  </a:lnTo>
                  <a:close/>
                </a:path>
              </a:pathLst>
            </a:custGeom>
            <a:solidFill>
              <a:srgbClr val="0F34AE"/>
            </a:solidFill>
            <a:ln>
              <a:noFill/>
            </a:ln>
          </p:spPr>
          <p:txBody>
            <a:bodyPr vert="horz" wrap="square" lIns="91440" tIns="45720" rIns="91440" bIns="45720" numCol="1" anchor="t" anchorCtr="0" compatLnSpc="1"/>
            <a:lstStyle/>
            <a:p>
              <a:endParaRPr lang="ko-KR" altLang="en-US">
                <a:solidFill>
                  <a:schemeClr val="tx1">
                    <a:lumMod val="65000"/>
                    <a:lumOff val="35000"/>
                  </a:schemeClr>
                </a:solidFill>
                <a:latin typeface="阿里巴巴普惠体 2.0 55 Regular" panose="00020600040101010101" pitchFamily="18" charset="-122"/>
                <a:cs typeface="阿里巴巴普惠体 2.0 55 Regular" panose="00020600040101010101" pitchFamily="18" charset="-122"/>
              </a:endParaRPr>
            </a:p>
          </p:txBody>
        </p:sp>
        <p:grpSp>
          <p:nvGrpSpPr>
            <p:cNvPr id="9" name="Group 40"/>
            <p:cNvGrpSpPr/>
            <p:nvPr/>
          </p:nvGrpSpPr>
          <p:grpSpPr>
            <a:xfrm>
              <a:off x="2734605" y="1851025"/>
              <a:ext cx="896938" cy="898525"/>
              <a:chOff x="1827213" y="2466975"/>
              <a:chExt cx="896938" cy="898525"/>
            </a:xfrm>
            <a:solidFill>
              <a:schemeClr val="tx1">
                <a:lumMod val="85000"/>
                <a:lumOff val="15000"/>
              </a:schemeClr>
            </a:solidFill>
          </p:grpSpPr>
          <p:sp>
            <p:nvSpPr>
              <p:cNvPr id="10" name="Oval 76"/>
              <p:cNvSpPr>
                <a:spLocks noChangeArrowheads="1"/>
              </p:cNvSpPr>
              <p:nvPr/>
            </p:nvSpPr>
            <p:spPr bwMode="auto">
              <a:xfrm>
                <a:off x="1827213" y="2466975"/>
                <a:ext cx="896938" cy="898525"/>
              </a:xfrm>
              <a:prstGeom prst="ellipse">
                <a:avLst/>
              </a:prstGeom>
              <a:solidFill>
                <a:srgbClr val="ADB9E5"/>
              </a:solidFill>
              <a:ln>
                <a:noFill/>
              </a:ln>
            </p:spPr>
            <p:txBody>
              <a:bodyPr vert="horz" wrap="square" lIns="91440" tIns="45720" rIns="91440" bIns="45720" numCol="1" anchor="t" anchorCtr="0" compatLnSpc="1"/>
              <a:lstStyle/>
              <a:p>
                <a:endParaRPr lang="ko-KR" altLang="en-US">
                  <a:solidFill>
                    <a:schemeClr val="bg1"/>
                  </a:solidFill>
                  <a:latin typeface="阿里巴巴普惠体 2.0 55 Regular" panose="00020600040101010101" pitchFamily="18" charset="-122"/>
                  <a:cs typeface="阿里巴巴普惠体 2.0 55 Regular" panose="00020600040101010101" pitchFamily="18" charset="-122"/>
                </a:endParaRPr>
              </a:p>
            </p:txBody>
          </p:sp>
          <p:sp>
            <p:nvSpPr>
              <p:cNvPr id="11" name="TextBox 7"/>
              <p:cNvSpPr txBox="1"/>
              <p:nvPr/>
            </p:nvSpPr>
            <p:spPr>
              <a:xfrm rot="10800000">
                <a:off x="1944688" y="2670175"/>
                <a:ext cx="620395" cy="492125"/>
              </a:xfrm>
              <a:prstGeom prst="rect">
                <a:avLst/>
              </a:prstGeom>
              <a:noFill/>
            </p:spPr>
            <p:txBody>
              <a:bodyPr wrap="square" lIns="0" tIns="0" rIns="0" bIns="0" rtlCol="0" anchor="ctr">
                <a:spAutoFit/>
              </a:bodyPr>
              <a:lstStyle/>
              <a:p>
                <a:pPr algn="ctr"/>
                <a:r>
                  <a:rPr lang="zh-CN" altLang="en-US" sz="1600" b="1"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ea"/>
                  </a:rPr>
                  <a:t>算法优缺点</a:t>
                </a:r>
              </a:p>
            </p:txBody>
          </p:sp>
        </p:grpSp>
        <p:grpSp>
          <p:nvGrpSpPr>
            <p:cNvPr id="12" name="Group 41"/>
            <p:cNvGrpSpPr/>
            <p:nvPr/>
          </p:nvGrpSpPr>
          <p:grpSpPr>
            <a:xfrm>
              <a:off x="1950380" y="2978150"/>
              <a:ext cx="901700" cy="898525"/>
              <a:chOff x="1042988" y="3594100"/>
              <a:chExt cx="901700" cy="898525"/>
            </a:xfrm>
            <a:solidFill>
              <a:schemeClr val="tx1">
                <a:lumMod val="85000"/>
                <a:lumOff val="15000"/>
              </a:schemeClr>
            </a:solidFill>
          </p:grpSpPr>
          <p:sp>
            <p:nvSpPr>
              <p:cNvPr id="13" name="Oval 74"/>
              <p:cNvSpPr>
                <a:spLocks noChangeArrowheads="1"/>
              </p:cNvSpPr>
              <p:nvPr/>
            </p:nvSpPr>
            <p:spPr bwMode="auto">
              <a:xfrm>
                <a:off x="1042988" y="3594100"/>
                <a:ext cx="901700" cy="898525"/>
              </a:xfrm>
              <a:prstGeom prst="ellipse">
                <a:avLst/>
              </a:prstGeom>
              <a:solidFill>
                <a:srgbClr val="ADB9E5"/>
              </a:solidFill>
              <a:ln>
                <a:noFill/>
              </a:ln>
            </p:spPr>
            <p:txBody>
              <a:bodyPr vert="horz" wrap="square" lIns="91440" tIns="45720" rIns="91440" bIns="45720" numCol="1" anchor="t" anchorCtr="0" compatLnSpc="1"/>
              <a:lstStyle/>
              <a:p>
                <a:endParaRPr lang="ko-KR" altLang="en-US">
                  <a:solidFill>
                    <a:schemeClr val="bg1"/>
                  </a:solidFill>
                  <a:latin typeface="阿里巴巴普惠体 2.0 55 Regular" panose="00020600040101010101" pitchFamily="18" charset="-122"/>
                  <a:cs typeface="阿里巴巴普惠体 2.0 55 Regular" panose="00020600040101010101" pitchFamily="18" charset="-122"/>
                </a:endParaRPr>
              </a:p>
            </p:txBody>
          </p:sp>
          <p:sp>
            <p:nvSpPr>
              <p:cNvPr id="14" name="TextBox 8"/>
              <p:cNvSpPr txBox="1"/>
              <p:nvPr/>
            </p:nvSpPr>
            <p:spPr>
              <a:xfrm rot="10800000">
                <a:off x="1229043" y="3795395"/>
                <a:ext cx="580390" cy="502285"/>
              </a:xfrm>
              <a:prstGeom prst="rect">
                <a:avLst/>
              </a:prstGeom>
              <a:noFill/>
            </p:spPr>
            <p:txBody>
              <a:bodyPr wrap="square" lIns="0" tIns="0" rIns="0" bIns="0" rtlCol="0" anchor="ctr">
                <a:noAutofit/>
              </a:bodyPr>
              <a:lstStyle/>
              <a:p>
                <a:pPr algn="ctr"/>
                <a:r>
                  <a:rPr lang="zh-CN" altLang="en-US" sz="1600" b="1"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ea"/>
                  </a:rPr>
                  <a:t>算法流程</a:t>
                </a:r>
              </a:p>
            </p:txBody>
          </p:sp>
        </p:grpSp>
        <p:grpSp>
          <p:nvGrpSpPr>
            <p:cNvPr id="15" name="Group 42"/>
            <p:cNvGrpSpPr/>
            <p:nvPr/>
          </p:nvGrpSpPr>
          <p:grpSpPr>
            <a:xfrm>
              <a:off x="2734605" y="4105275"/>
              <a:ext cx="896938" cy="901700"/>
              <a:chOff x="1827213" y="4721225"/>
              <a:chExt cx="896938" cy="901700"/>
            </a:xfrm>
            <a:solidFill>
              <a:schemeClr val="tx1">
                <a:lumMod val="85000"/>
                <a:lumOff val="15000"/>
              </a:schemeClr>
            </a:solidFill>
          </p:grpSpPr>
          <p:sp>
            <p:nvSpPr>
              <p:cNvPr id="16" name="Oval 75"/>
              <p:cNvSpPr>
                <a:spLocks noChangeArrowheads="1"/>
              </p:cNvSpPr>
              <p:nvPr/>
            </p:nvSpPr>
            <p:spPr bwMode="auto">
              <a:xfrm>
                <a:off x="1827213" y="4721225"/>
                <a:ext cx="896938" cy="901700"/>
              </a:xfrm>
              <a:prstGeom prst="ellipse">
                <a:avLst/>
              </a:prstGeom>
              <a:solidFill>
                <a:srgbClr val="ADB9E5"/>
              </a:solidFill>
              <a:ln>
                <a:noFill/>
              </a:ln>
            </p:spPr>
            <p:txBody>
              <a:bodyPr vert="horz" wrap="square" lIns="91440" tIns="45720" rIns="91440" bIns="45720" numCol="1" anchor="t" anchorCtr="0" compatLnSpc="1"/>
              <a:lstStyle/>
              <a:p>
                <a:endParaRPr lang="ko-KR" altLang="en-US">
                  <a:solidFill>
                    <a:schemeClr val="bg1"/>
                  </a:solidFill>
                  <a:latin typeface="阿里巴巴普惠体 2.0 55 Regular" panose="00020600040101010101" pitchFamily="18" charset="-122"/>
                  <a:cs typeface="阿里巴巴普惠体 2.0 55 Regular" panose="00020600040101010101" pitchFamily="18" charset="-122"/>
                </a:endParaRPr>
              </a:p>
            </p:txBody>
          </p:sp>
          <p:sp>
            <p:nvSpPr>
              <p:cNvPr id="17" name="TextBox 10"/>
              <p:cNvSpPr txBox="1"/>
              <p:nvPr/>
            </p:nvSpPr>
            <p:spPr>
              <a:xfrm rot="10800000">
                <a:off x="1965008" y="4927600"/>
                <a:ext cx="575945" cy="556260"/>
              </a:xfrm>
              <a:prstGeom prst="rect">
                <a:avLst/>
              </a:prstGeom>
              <a:noFill/>
            </p:spPr>
            <p:txBody>
              <a:bodyPr wrap="square" lIns="0" tIns="0" rIns="0" bIns="0" rtlCol="0" anchor="ctr">
                <a:noAutofit/>
              </a:bodyPr>
              <a:lstStyle/>
              <a:p>
                <a:pPr algn="ctr"/>
                <a:r>
                  <a:rPr lang="zh-CN" altLang="en-US" sz="1600" b="1"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基本原理</a:t>
                </a:r>
              </a:p>
            </p:txBody>
          </p:sp>
        </p:grpSp>
      </p:grpSp>
      <p:sp>
        <p:nvSpPr>
          <p:cNvPr id="21" name="文本框 20"/>
          <p:cNvSpPr txBox="1"/>
          <p:nvPr/>
        </p:nvSpPr>
        <p:spPr>
          <a:xfrm>
            <a:off x="4287520" y="819785"/>
            <a:ext cx="6021705" cy="1476375"/>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a:solidFill>
                  <a:schemeClr val="bg1">
                    <a:lumMod val="50000"/>
                  </a:schemeClr>
                </a:solidFill>
                <a:latin typeface="+mn-ea"/>
                <a:cs typeface="+mn-ea"/>
              </a:defRPr>
            </a:lvl1pPr>
          </a:lstStyle>
          <a:p>
            <a:pPr indent="457200">
              <a:lnSpc>
                <a:spcPct val="150000"/>
              </a:lnSpc>
            </a:pPr>
            <a:r>
              <a:rPr sz="1200" dirty="0">
                <a:solidFill>
                  <a:schemeClr val="tx1"/>
                </a:solidFill>
                <a:latin typeface="幼圆" panose="02010509060101010101" charset="-122"/>
                <a:ea typeface="幼圆" panose="02010509060101010101" charset="-122"/>
                <a:cs typeface="阿里巴巴普惠体 2.0 55 Regular" panose="00020600040101010101" pitchFamily="18" charset="-122"/>
                <a:sym typeface="+mn-lt"/>
              </a:rPr>
              <a:t>遗传算法是一种基于自然选择和遗传性原理的优化算法，其基本原理可以简单概括为：对于一个需要优化的问题，</a:t>
            </a:r>
            <a:r>
              <a:rPr lang="zh-CN" sz="1200" dirty="0">
                <a:solidFill>
                  <a:schemeClr val="tx1"/>
                </a:solidFill>
                <a:latin typeface="幼圆" panose="02010509060101010101" charset="-122"/>
                <a:ea typeface="幼圆" panose="02010509060101010101" charset="-122"/>
                <a:cs typeface="阿里巴巴普惠体 2.0 55 Regular" panose="00020600040101010101" pitchFamily="18" charset="-122"/>
                <a:sym typeface="+mn-lt"/>
              </a:rPr>
              <a:t>通过</a:t>
            </a:r>
            <a:r>
              <a:rPr sz="1200" dirty="0">
                <a:solidFill>
                  <a:schemeClr val="tx1"/>
                </a:solidFill>
                <a:latin typeface="幼圆" panose="02010509060101010101" charset="-122"/>
                <a:ea typeface="幼圆" panose="02010509060101010101" charset="-122"/>
                <a:cs typeface="阿里巴巴普惠体 2.0 55 Regular" panose="00020600040101010101" pitchFamily="18" charset="-122"/>
                <a:sym typeface="+mn-lt"/>
              </a:rPr>
              <a:t>定义适应度函数来评估每个个体的优劣程度，在自然界中，生物体的繁殖、变异、适应等都是参与进化的重要因素，而这些因素在遗传算法中，分别对应了交叉、变异和选择。通过不断地重复这些遗传操作，逐步地将优秀的基因组合到一起，直到找到最优解。</a:t>
            </a:r>
          </a:p>
        </p:txBody>
      </p:sp>
      <p:sp>
        <p:nvSpPr>
          <p:cNvPr id="28" name="文本框 27"/>
          <p:cNvSpPr txBox="1"/>
          <p:nvPr/>
        </p:nvSpPr>
        <p:spPr>
          <a:xfrm>
            <a:off x="5245100" y="2692400"/>
            <a:ext cx="1295400" cy="1476375"/>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a:solidFill>
                  <a:schemeClr val="bg1">
                    <a:lumMod val="50000"/>
                  </a:schemeClr>
                </a:solidFill>
                <a:latin typeface="+mn-ea"/>
                <a:cs typeface="+mn-ea"/>
              </a:defRPr>
            </a:lvl1pPr>
          </a:lstStyle>
          <a:p>
            <a:pPr algn="ctr">
              <a:lnSpc>
                <a:spcPct val="150000"/>
              </a:lnSpc>
            </a:pPr>
            <a:r>
              <a:rPr sz="1200" dirty="0">
                <a:solidFill>
                  <a:schemeClr val="tx1"/>
                </a:solidFill>
                <a:latin typeface="幼圆" panose="02010509060101010101" charset="-122"/>
                <a:ea typeface="幼圆" panose="02010509060101010101" charset="-122"/>
                <a:cs typeface="阿里巴巴普惠体 2.0 55 Regular" panose="00020600040101010101" pitchFamily="18" charset="-122"/>
                <a:sym typeface="+mn-lt"/>
              </a:rPr>
              <a:t>初始化种群</a:t>
            </a:r>
          </a:p>
          <a:p>
            <a:pPr algn="ctr">
              <a:lnSpc>
                <a:spcPct val="150000"/>
              </a:lnSpc>
            </a:pPr>
            <a:r>
              <a:rPr sz="1200" dirty="0">
                <a:solidFill>
                  <a:schemeClr val="tx1"/>
                </a:solidFill>
                <a:latin typeface="幼圆" panose="02010509060101010101" charset="-122"/>
                <a:ea typeface="幼圆" panose="02010509060101010101" charset="-122"/>
                <a:cs typeface="阿里巴巴普惠体 2.0 55 Regular" panose="00020600040101010101" pitchFamily="18" charset="-122"/>
                <a:sym typeface="+mn-lt"/>
              </a:rPr>
              <a:t>选择</a:t>
            </a:r>
          </a:p>
          <a:p>
            <a:pPr algn="ctr">
              <a:lnSpc>
                <a:spcPct val="150000"/>
              </a:lnSpc>
            </a:pPr>
            <a:r>
              <a:rPr sz="1200" dirty="0">
                <a:solidFill>
                  <a:schemeClr val="tx1"/>
                </a:solidFill>
                <a:latin typeface="幼圆" panose="02010509060101010101" charset="-122"/>
                <a:ea typeface="幼圆" panose="02010509060101010101" charset="-122"/>
                <a:cs typeface="阿里巴巴普惠体 2.0 55 Regular" panose="00020600040101010101" pitchFamily="18" charset="-122"/>
                <a:sym typeface="+mn-lt"/>
              </a:rPr>
              <a:t>交叉</a:t>
            </a:r>
          </a:p>
          <a:p>
            <a:pPr algn="ctr">
              <a:lnSpc>
                <a:spcPct val="150000"/>
              </a:lnSpc>
            </a:pPr>
            <a:r>
              <a:rPr sz="1200" dirty="0">
                <a:solidFill>
                  <a:schemeClr val="tx1"/>
                </a:solidFill>
                <a:latin typeface="幼圆" panose="02010509060101010101" charset="-122"/>
                <a:ea typeface="幼圆" panose="02010509060101010101" charset="-122"/>
                <a:cs typeface="阿里巴巴普惠体 2.0 55 Regular" panose="00020600040101010101" pitchFamily="18" charset="-122"/>
                <a:sym typeface="+mn-lt"/>
              </a:rPr>
              <a:t>变异</a:t>
            </a:r>
          </a:p>
          <a:p>
            <a:pPr algn="ctr">
              <a:lnSpc>
                <a:spcPct val="150000"/>
              </a:lnSpc>
            </a:pPr>
            <a:r>
              <a:rPr sz="1200" dirty="0">
                <a:solidFill>
                  <a:schemeClr val="tx1"/>
                </a:solidFill>
                <a:latin typeface="幼圆" panose="02010509060101010101" charset="-122"/>
                <a:ea typeface="幼圆" panose="02010509060101010101" charset="-122"/>
                <a:cs typeface="阿里巴巴普惠体 2.0 55 Regular" panose="00020600040101010101" pitchFamily="18" charset="-122"/>
                <a:sym typeface="+mn-lt"/>
              </a:rPr>
              <a:t>进化结束</a:t>
            </a:r>
          </a:p>
        </p:txBody>
      </p:sp>
      <p:sp>
        <p:nvSpPr>
          <p:cNvPr id="29" name="文本框 28"/>
          <p:cNvSpPr txBox="1"/>
          <p:nvPr/>
        </p:nvSpPr>
        <p:spPr>
          <a:xfrm>
            <a:off x="4382135" y="4565015"/>
            <a:ext cx="6021705" cy="1476375"/>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a:solidFill>
                  <a:schemeClr val="bg1">
                    <a:lumMod val="50000"/>
                  </a:schemeClr>
                </a:solidFill>
                <a:latin typeface="+mn-ea"/>
                <a:cs typeface="+mn-ea"/>
              </a:defRPr>
            </a:lvl1pPr>
          </a:lstStyle>
          <a:p>
            <a:pPr indent="457200">
              <a:lnSpc>
                <a:spcPct val="150000"/>
              </a:lnSpc>
            </a:pPr>
            <a:r>
              <a:rPr sz="1200" dirty="0">
                <a:solidFill>
                  <a:schemeClr val="tx1"/>
                </a:solidFill>
                <a:latin typeface="幼圆" panose="02010509060101010101" charset="-122"/>
                <a:ea typeface="幼圆" panose="02010509060101010101" charset="-122"/>
                <a:cs typeface="阿里巴巴普惠体 2.0 55 Regular" panose="00020600040101010101" pitchFamily="18" charset="-122"/>
                <a:sym typeface="+mn-lt"/>
              </a:rPr>
              <a:t>遗传算法作为一种优化算法，有其优点和缺点。其中，最大的优点之一是其适用性广泛，可以在各种高维度、多约束条件问题中得到应用。此外，遗传算法还具有全局搜索能力，能够在解空间中全局搜索最优解，而不是局限于局部最优解。不过，遗传算法的缺点也十分明显，例如收敛速度较慢、计算代价大等等。在使用遗传算法时，我们需要在算法性能和运算效率上做出权衡，选择合适的算法和参数来解决具体问题。</a:t>
            </a:r>
          </a:p>
        </p:txBody>
      </p:sp>
      <p:pic>
        <p:nvPicPr>
          <p:cNvPr id="23" name="图片 22"/>
          <p:cNvPicPr>
            <a:picLocks noChangeAspect="1"/>
          </p:cNvPicPr>
          <p:nvPr>
            <p:custDataLst>
              <p:tags r:id="rId1"/>
            </p:custDataLst>
          </p:nvPr>
        </p:nvPicPr>
        <p:blipFill>
          <a:blip r:embed="rId3"/>
          <a:stretch>
            <a:fillRect/>
          </a:stretch>
        </p:blipFill>
        <p:spPr>
          <a:xfrm>
            <a:off x="7207885" y="2022475"/>
            <a:ext cx="2263775" cy="254254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8"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8929" y="435097"/>
            <a:ext cx="2037737" cy="369332"/>
          </a:xfrm>
          <a:prstGeom prst="rect">
            <a:avLst/>
          </a:prstGeom>
          <a:noFill/>
        </p:spPr>
        <p:txBody>
          <a:bodyPr wrap="none" rtlCol="0">
            <a:spAutoFit/>
          </a:bodyPr>
          <a:lstStyle/>
          <a:p>
            <a:pPr algn="l"/>
            <a:r>
              <a:rPr lang="en-US" altLang="zh-CN" dirty="0">
                <a:solidFill>
                  <a:srgbClr val="0F34AE"/>
                </a:solidFill>
                <a:latin typeface="DOUYUFont2.0" pitchFamily="2" charset="-128"/>
                <a:ea typeface="DOUYUFont2.0" pitchFamily="2" charset="-128"/>
                <a:sym typeface="+mn-ea"/>
              </a:rPr>
              <a:t>Math3Genetics</a:t>
            </a:r>
            <a:r>
              <a:rPr lang="zh-CN" altLang="en-US" dirty="0">
                <a:solidFill>
                  <a:srgbClr val="0F34AE"/>
                </a:solidFill>
                <a:latin typeface="DOUYUFont2.0" pitchFamily="2" charset="-128"/>
                <a:ea typeface="DOUYUFont2.0" pitchFamily="2" charset="-128"/>
                <a:sym typeface="+mn-ea"/>
              </a:rPr>
              <a:t>包</a:t>
            </a:r>
            <a:endParaRPr lang="zh-CN" altLang="en-US" dirty="0">
              <a:solidFill>
                <a:srgbClr val="0F34AE"/>
              </a:solidFill>
              <a:latin typeface="DOUYUFont2.0" pitchFamily="2" charset="-128"/>
              <a:ea typeface="DOUYUFont2.0" pitchFamily="2" charset="-128"/>
            </a:endParaRPr>
          </a:p>
        </p:txBody>
      </p:sp>
      <p:cxnSp>
        <p:nvCxnSpPr>
          <p:cNvPr id="4" name="直接连接符 3"/>
          <p:cNvCxnSpPr/>
          <p:nvPr/>
        </p:nvCxnSpPr>
        <p:spPr>
          <a:xfrm rot="5400000">
            <a:off x="1911149" y="2147864"/>
            <a:ext cx="1017787"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5" name="直接连接符 4"/>
          <p:cNvCxnSpPr/>
          <p:nvPr/>
        </p:nvCxnSpPr>
        <p:spPr>
          <a:xfrm rot="5400000">
            <a:off x="6345906" y="2147864"/>
            <a:ext cx="1017787"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6" name="直接连接符 5"/>
          <p:cNvCxnSpPr/>
          <p:nvPr/>
        </p:nvCxnSpPr>
        <p:spPr>
          <a:xfrm rot="5400000">
            <a:off x="4142636" y="2147864"/>
            <a:ext cx="1017787"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7" name="直接连接符 6"/>
          <p:cNvCxnSpPr/>
          <p:nvPr/>
        </p:nvCxnSpPr>
        <p:spPr>
          <a:xfrm rot="5400000">
            <a:off x="8852115" y="2123942"/>
            <a:ext cx="1017787"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8" name="直接连接符 7"/>
          <p:cNvCxnSpPr>
            <a:cxnSpLocks/>
          </p:cNvCxnSpPr>
          <p:nvPr/>
        </p:nvCxnSpPr>
        <p:spPr>
          <a:xfrm>
            <a:off x="1382395" y="1638970"/>
            <a:ext cx="9348358" cy="0"/>
          </a:xfrm>
          <a:prstGeom prst="line">
            <a:avLst/>
          </a:prstGeom>
          <a:noFill/>
          <a:ln w="9525">
            <a:solidFill>
              <a:schemeClr val="tx1">
                <a:lumMod val="85000"/>
                <a:lumOff val="1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9" name="椭圆 8"/>
          <p:cNvSpPr/>
          <p:nvPr/>
        </p:nvSpPr>
        <p:spPr>
          <a:xfrm>
            <a:off x="2304632" y="1523560"/>
            <a:ext cx="230823" cy="230823"/>
          </a:xfrm>
          <a:prstGeom prst="ellipse">
            <a:avLst/>
          </a:prstGeom>
          <a:solidFill>
            <a:schemeClr val="tx1">
              <a:lumMod val="85000"/>
              <a:lumOff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sz="900" dirty="0">
              <a:solidFill>
                <a:schemeClr val="tx1">
                  <a:lumMod val="85000"/>
                  <a:lumOff val="1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
        <p:nvSpPr>
          <p:cNvPr id="10" name="文本框 9"/>
          <p:cNvSpPr txBox="1"/>
          <p:nvPr/>
        </p:nvSpPr>
        <p:spPr>
          <a:xfrm>
            <a:off x="1607869" y="1053149"/>
            <a:ext cx="1622918" cy="305435"/>
          </a:xfrm>
          <a:prstGeom prst="rect">
            <a:avLst/>
          </a:prstGeom>
          <a:noFill/>
        </p:spPr>
        <p:txBody>
          <a:bodyPr wrap="square" lIns="91413" tIns="45706" rIns="91413" bIns="45706" rtlCol="0">
            <a:spAutoFit/>
          </a:bodyPr>
          <a:lstStyle/>
          <a:p>
            <a:pPr algn="ctr"/>
            <a:r>
              <a:rPr lang="zh-CN" altLang="en-US" sz="1400" b="1" dirty="0">
                <a:solidFill>
                  <a:schemeClr val="tx1">
                    <a:lumMod val="85000"/>
                    <a:lumOff val="1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遗传算法库</a:t>
            </a:r>
          </a:p>
        </p:txBody>
      </p:sp>
      <p:sp>
        <p:nvSpPr>
          <p:cNvPr id="11" name="椭圆 10"/>
          <p:cNvSpPr/>
          <p:nvPr/>
        </p:nvSpPr>
        <p:spPr>
          <a:xfrm>
            <a:off x="6740825" y="1523560"/>
            <a:ext cx="230823" cy="230823"/>
          </a:xfrm>
          <a:prstGeom prst="ellipse">
            <a:avLst/>
          </a:prstGeom>
          <a:solidFill>
            <a:schemeClr val="tx1">
              <a:lumMod val="85000"/>
              <a:lumOff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sz="900" dirty="0">
              <a:solidFill>
                <a:schemeClr val="tx1">
                  <a:lumMod val="85000"/>
                  <a:lumOff val="1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
        <p:nvSpPr>
          <p:cNvPr id="12" name="文本框 11"/>
          <p:cNvSpPr txBox="1"/>
          <p:nvPr/>
        </p:nvSpPr>
        <p:spPr>
          <a:xfrm>
            <a:off x="6347824" y="1037350"/>
            <a:ext cx="1015401" cy="305435"/>
          </a:xfrm>
          <a:prstGeom prst="rect">
            <a:avLst/>
          </a:prstGeom>
          <a:noFill/>
        </p:spPr>
        <p:txBody>
          <a:bodyPr wrap="square" lIns="91413" tIns="45706" rIns="91413" bIns="45706" rtlCol="0">
            <a:spAutoFit/>
          </a:bodyPr>
          <a:lstStyle/>
          <a:p>
            <a:pPr algn="ctr"/>
            <a:r>
              <a:rPr lang="zh-CN" altLang="en-US" sz="1400" b="1" dirty="0">
                <a:solidFill>
                  <a:schemeClr val="tx1">
                    <a:lumMod val="85000"/>
                    <a:lumOff val="1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ea"/>
              </a:rPr>
              <a:t>算法</a:t>
            </a:r>
          </a:p>
        </p:txBody>
      </p:sp>
      <p:sp>
        <p:nvSpPr>
          <p:cNvPr id="13" name="椭圆 12"/>
          <p:cNvSpPr/>
          <p:nvPr/>
        </p:nvSpPr>
        <p:spPr>
          <a:xfrm>
            <a:off x="4537556" y="1523560"/>
            <a:ext cx="230823" cy="230823"/>
          </a:xfrm>
          <a:prstGeom prst="ellipse">
            <a:avLst/>
          </a:prstGeom>
          <a:solidFill>
            <a:schemeClr val="tx1">
              <a:lumMod val="85000"/>
              <a:lumOff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sz="900" dirty="0">
              <a:solidFill>
                <a:schemeClr val="tx1">
                  <a:lumMod val="85000"/>
                  <a:lumOff val="1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
        <p:nvSpPr>
          <p:cNvPr id="14" name="文本框 13"/>
          <p:cNvSpPr txBox="1"/>
          <p:nvPr/>
        </p:nvSpPr>
        <p:spPr>
          <a:xfrm>
            <a:off x="3581557" y="1068947"/>
            <a:ext cx="2139954" cy="305435"/>
          </a:xfrm>
          <a:prstGeom prst="rect">
            <a:avLst/>
          </a:prstGeom>
          <a:noFill/>
        </p:spPr>
        <p:txBody>
          <a:bodyPr wrap="square" lIns="91413" tIns="45706" rIns="91413" bIns="45706" rtlCol="0">
            <a:spAutoFit/>
          </a:bodyPr>
          <a:lstStyle/>
          <a:p>
            <a:pPr algn="ctr"/>
            <a:r>
              <a:rPr lang="zh-CN" altLang="en-US" sz="1400" b="1" dirty="0">
                <a:solidFill>
                  <a:schemeClr val="tx1">
                    <a:lumMod val="85000"/>
                    <a:lumOff val="1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ea"/>
              </a:rPr>
              <a:t>Math3</a:t>
            </a:r>
            <a:r>
              <a:rPr lang="en-US" altLang="zh-CN" sz="1400" b="1" dirty="0">
                <a:solidFill>
                  <a:schemeClr val="tx1">
                    <a:lumMod val="85000"/>
                    <a:lumOff val="1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ea"/>
              </a:rPr>
              <a:t> </a:t>
            </a:r>
            <a:r>
              <a:rPr lang="zh-CN" altLang="en-US" sz="1400" b="1" dirty="0">
                <a:solidFill>
                  <a:schemeClr val="tx1">
                    <a:lumMod val="85000"/>
                    <a:lumOff val="1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ea"/>
              </a:rPr>
              <a:t>概述</a:t>
            </a:r>
          </a:p>
        </p:txBody>
      </p:sp>
      <p:sp>
        <p:nvSpPr>
          <p:cNvPr id="15" name="椭圆 14"/>
          <p:cNvSpPr/>
          <p:nvPr/>
        </p:nvSpPr>
        <p:spPr>
          <a:xfrm>
            <a:off x="9245598" y="1523560"/>
            <a:ext cx="230823" cy="230823"/>
          </a:xfrm>
          <a:prstGeom prst="ellipse">
            <a:avLst/>
          </a:prstGeom>
          <a:solidFill>
            <a:schemeClr val="tx1">
              <a:lumMod val="85000"/>
              <a:lumOff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sz="900" dirty="0">
              <a:solidFill>
                <a:schemeClr val="tx1">
                  <a:lumMod val="85000"/>
                  <a:lumOff val="1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
        <p:nvSpPr>
          <p:cNvPr id="16" name="文本框 15"/>
          <p:cNvSpPr txBox="1"/>
          <p:nvPr/>
        </p:nvSpPr>
        <p:spPr>
          <a:xfrm>
            <a:off x="8240761" y="1007703"/>
            <a:ext cx="2240489" cy="305435"/>
          </a:xfrm>
          <a:prstGeom prst="rect">
            <a:avLst/>
          </a:prstGeom>
          <a:noFill/>
        </p:spPr>
        <p:txBody>
          <a:bodyPr wrap="square" lIns="91413" tIns="45706" rIns="91413" bIns="45706" rtlCol="0">
            <a:spAutoFit/>
          </a:bodyPr>
          <a:lstStyle/>
          <a:p>
            <a:pPr algn="ctr"/>
            <a:r>
              <a:rPr lang="zh-CN" altLang="en-US" sz="1400" b="1" dirty="0">
                <a:solidFill>
                  <a:schemeClr val="tx1">
                    <a:lumMod val="85000"/>
                    <a:lumOff val="1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ea"/>
              </a:rPr>
              <a:t>Math3 genetics优缺点</a:t>
            </a:r>
          </a:p>
        </p:txBody>
      </p:sp>
      <p:sp>
        <p:nvSpPr>
          <p:cNvPr id="21" name="椭圆 20"/>
          <p:cNvSpPr/>
          <p:nvPr/>
        </p:nvSpPr>
        <p:spPr>
          <a:xfrm>
            <a:off x="1906170" y="2416492"/>
            <a:ext cx="1027753" cy="1027753"/>
          </a:xfrm>
          <a:prstGeom prst="ellipse">
            <a:avLst/>
          </a:prstGeom>
          <a:solidFill>
            <a:srgbClr val="ADB9E5"/>
          </a:solidFill>
          <a:ln>
            <a:noFill/>
          </a:ln>
        </p:spPr>
        <p:txBody>
          <a:bodyPr vert="horz" wrap="square" lIns="91440" tIns="45720" rIns="91440" bIns="45720" numCol="1" anchor="t" anchorCtr="0" compatLnSpc="1"/>
          <a:lstStyle/>
          <a:p>
            <a:endParaRPr lang="zh-CN" altLang="en-US">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
        <p:nvSpPr>
          <p:cNvPr id="22" name="文本框 21"/>
          <p:cNvSpPr txBox="1"/>
          <p:nvPr/>
        </p:nvSpPr>
        <p:spPr>
          <a:xfrm>
            <a:off x="1971232" y="2778239"/>
            <a:ext cx="899068" cy="335915"/>
          </a:xfrm>
          <a:prstGeom prst="rect">
            <a:avLst/>
          </a:prstGeom>
          <a:noFill/>
        </p:spPr>
        <p:txBody>
          <a:bodyPr wrap="square" lIns="91413" tIns="45706" rIns="91413" bIns="45706" rtlCol="0">
            <a:spAutoFit/>
          </a:bodyPr>
          <a:lstStyle/>
          <a:p>
            <a:pPr algn="ctr"/>
            <a:r>
              <a:rPr lang="zh-CN" altLang="en-US" sz="1600" b="1"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算法库</a:t>
            </a:r>
          </a:p>
        </p:txBody>
      </p:sp>
      <p:sp>
        <p:nvSpPr>
          <p:cNvPr id="23" name="椭圆 22"/>
          <p:cNvSpPr/>
          <p:nvPr/>
        </p:nvSpPr>
        <p:spPr>
          <a:xfrm>
            <a:off x="6342365" y="2417946"/>
            <a:ext cx="1027753" cy="1027753"/>
          </a:xfrm>
          <a:prstGeom prst="ellipse">
            <a:avLst/>
          </a:prstGeom>
          <a:solidFill>
            <a:srgbClr val="ADB9E5"/>
          </a:solidFill>
          <a:ln>
            <a:noFill/>
          </a:ln>
        </p:spPr>
        <p:txBody>
          <a:bodyPr vert="horz" wrap="square" lIns="91440" tIns="45720" rIns="91440" bIns="45720" numCol="1" anchor="t" anchorCtr="0" compatLnSpc="1"/>
          <a:lstStyle/>
          <a:p>
            <a:endParaRPr lang="zh-CN" altLang="en-US">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
        <p:nvSpPr>
          <p:cNvPr id="24" name="文本框 23"/>
          <p:cNvSpPr txBox="1"/>
          <p:nvPr/>
        </p:nvSpPr>
        <p:spPr>
          <a:xfrm>
            <a:off x="6520880" y="2675394"/>
            <a:ext cx="667838" cy="582295"/>
          </a:xfrm>
          <a:prstGeom prst="rect">
            <a:avLst/>
          </a:prstGeom>
          <a:noFill/>
        </p:spPr>
        <p:txBody>
          <a:bodyPr wrap="square" lIns="91413" tIns="45706" rIns="91413" bIns="45706" rtlCol="0">
            <a:spAutoFit/>
          </a:bodyPr>
          <a:lstStyle/>
          <a:p>
            <a:pPr algn="ctr"/>
            <a:r>
              <a:rPr lang="zh-CN" altLang="en-US" sz="1600" b="1"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ea"/>
              </a:rPr>
              <a:t>算法</a:t>
            </a:r>
          </a:p>
          <a:p>
            <a:pPr algn="ctr"/>
            <a:r>
              <a:rPr lang="zh-CN" altLang="en-US" sz="1600" b="1"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ea"/>
              </a:rPr>
              <a:t>简要</a:t>
            </a:r>
          </a:p>
        </p:txBody>
      </p:sp>
      <p:sp>
        <p:nvSpPr>
          <p:cNvPr id="25" name="椭圆 24"/>
          <p:cNvSpPr/>
          <p:nvPr/>
        </p:nvSpPr>
        <p:spPr>
          <a:xfrm>
            <a:off x="4014740" y="2745288"/>
            <a:ext cx="1272791" cy="1272791"/>
          </a:xfrm>
          <a:prstGeom prst="ellipse">
            <a:avLst/>
          </a:prstGeom>
          <a:solidFill>
            <a:srgbClr val="0F34AE"/>
          </a:solidFill>
          <a:ln>
            <a:noFill/>
          </a:ln>
        </p:spPr>
        <p:txBody>
          <a:bodyPr vert="horz" wrap="square" lIns="91440" tIns="45720" rIns="91440" bIns="45720" numCol="1" anchor="t" anchorCtr="0" compatLnSpc="1"/>
          <a:lstStyle/>
          <a:p>
            <a:endParaRPr lang="zh-CN" altLang="en-US">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
        <p:nvSpPr>
          <p:cNvPr id="26" name="文本框 25"/>
          <p:cNvSpPr txBox="1"/>
          <p:nvPr/>
        </p:nvSpPr>
        <p:spPr>
          <a:xfrm>
            <a:off x="3962901" y="2982803"/>
            <a:ext cx="1365837" cy="1013460"/>
          </a:xfrm>
          <a:prstGeom prst="rect">
            <a:avLst/>
          </a:prstGeom>
          <a:noFill/>
        </p:spPr>
        <p:txBody>
          <a:bodyPr wrap="square" lIns="91413" tIns="45706" rIns="91413" bIns="45706" rtlCol="0">
            <a:spAutoFit/>
          </a:bodyPr>
          <a:lstStyle/>
          <a:p>
            <a:pPr algn="ctr"/>
            <a:r>
              <a:rPr lang="en-US" altLang="zh-CN" sz="2000" b="1"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ea"/>
              </a:rPr>
              <a:t>math3</a:t>
            </a:r>
          </a:p>
          <a:p>
            <a:pPr algn="ctr"/>
            <a:r>
              <a:rPr lang="en-US" altLang="zh-CN" sz="2000" b="1"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ea"/>
              </a:rPr>
              <a:t>genetics</a:t>
            </a:r>
          </a:p>
          <a:p>
            <a:pPr algn="ctr"/>
            <a:endParaRPr lang="zh-CN" altLang="en-US" sz="2000" b="1"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ea"/>
            </a:endParaRPr>
          </a:p>
        </p:txBody>
      </p:sp>
      <p:sp>
        <p:nvSpPr>
          <p:cNvPr id="27" name="椭圆 26"/>
          <p:cNvSpPr/>
          <p:nvPr/>
        </p:nvSpPr>
        <p:spPr>
          <a:xfrm>
            <a:off x="8724612" y="2477758"/>
            <a:ext cx="1272791" cy="1272791"/>
          </a:xfrm>
          <a:prstGeom prst="ellipse">
            <a:avLst/>
          </a:prstGeom>
          <a:solidFill>
            <a:srgbClr val="0F34AE"/>
          </a:solidFill>
          <a:ln>
            <a:noFill/>
          </a:ln>
        </p:spPr>
        <p:txBody>
          <a:bodyPr vert="horz" wrap="square" lIns="91440" tIns="45720" rIns="91440" bIns="45720" numCol="1" anchor="t" anchorCtr="0" compatLnSpc="1"/>
          <a:lstStyle/>
          <a:p>
            <a:endParaRPr lang="zh-CN" altLang="en-US">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
        <p:nvSpPr>
          <p:cNvPr id="28" name="文本框 27"/>
          <p:cNvSpPr txBox="1"/>
          <p:nvPr/>
        </p:nvSpPr>
        <p:spPr>
          <a:xfrm>
            <a:off x="8825300" y="2853474"/>
            <a:ext cx="1071413" cy="397510"/>
          </a:xfrm>
          <a:prstGeom prst="rect">
            <a:avLst/>
          </a:prstGeom>
          <a:noFill/>
        </p:spPr>
        <p:txBody>
          <a:bodyPr wrap="square" lIns="91413" tIns="45706" rIns="91413" bIns="45706" rtlCol="0">
            <a:spAutoFit/>
          </a:bodyPr>
          <a:lstStyle/>
          <a:p>
            <a:pPr algn="ctr"/>
            <a:r>
              <a:rPr lang="zh-CN" altLang="en-US" sz="2000" b="1"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ea"/>
              </a:rPr>
              <a:t>优缺点</a:t>
            </a:r>
          </a:p>
        </p:txBody>
      </p:sp>
      <p:sp>
        <p:nvSpPr>
          <p:cNvPr id="31" name="文本框 30"/>
          <p:cNvSpPr txBox="1"/>
          <p:nvPr/>
        </p:nvSpPr>
        <p:spPr>
          <a:xfrm>
            <a:off x="1364429" y="3538733"/>
            <a:ext cx="2111225" cy="2347694"/>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a:solidFill>
                  <a:schemeClr val="bg1">
                    <a:lumMod val="50000"/>
                  </a:schemeClr>
                </a:solidFill>
                <a:latin typeface="+mn-ea"/>
                <a:cs typeface="+mn-ea"/>
              </a:defRPr>
            </a:lvl1pPr>
          </a:lstStyle>
          <a:p>
            <a:pPr algn="l">
              <a:lnSpc>
                <a:spcPct val="150000"/>
              </a:lnSpc>
            </a:pPr>
            <a:r>
              <a:rPr sz="11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在Java领域中，有许多用于遗传算法的开源库，如Jenetics，</a:t>
            </a:r>
            <a:r>
              <a:rPr lang="en-US" sz="11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Math3 genetics</a:t>
            </a:r>
            <a:r>
              <a:rPr sz="11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，JGAP等等。这些库提供了各种不同的遗传算法实现和优化方法。它们的共同点是在Java编程语言中实现，提供了可读性好、易于理解的代码，方便对算法进行个性化改进和开发。</a:t>
            </a:r>
            <a:endParaRPr lang="zh-CN" altLang="en-US" sz="11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p:txBody>
      </p:sp>
      <p:sp>
        <p:nvSpPr>
          <p:cNvPr id="34" name="文本框 33"/>
          <p:cNvSpPr txBox="1"/>
          <p:nvPr/>
        </p:nvSpPr>
        <p:spPr>
          <a:xfrm>
            <a:off x="5948362" y="3538733"/>
            <a:ext cx="1996543" cy="1585947"/>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a:solidFill>
                  <a:schemeClr val="bg1">
                    <a:lumMod val="50000"/>
                  </a:schemeClr>
                </a:solidFill>
                <a:latin typeface="+mn-ea"/>
                <a:cs typeface="+mn-ea"/>
              </a:defRPr>
            </a:lvl1pPr>
          </a:lstStyle>
          <a:p>
            <a:pPr algn="l">
              <a:lnSpc>
                <a:spcPct val="150000"/>
              </a:lnSpc>
            </a:pPr>
            <a:r>
              <a:rPr sz="11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在Math3 genetics中，提供了一些常见的遗传算法工具类和接口，</a:t>
            </a:r>
            <a:r>
              <a:rPr lang="zh-CN" sz="11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本次项目使用了</a:t>
            </a:r>
            <a:r>
              <a:rPr sz="11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其中</a:t>
            </a:r>
            <a:r>
              <a:rPr lang="zh-CN" sz="11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锦标赛</a:t>
            </a:r>
            <a:r>
              <a:rPr sz="11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算法、二进制变异和多点交叉</a:t>
            </a:r>
            <a:r>
              <a:rPr lang="zh-CN" sz="11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这</a:t>
            </a:r>
            <a:r>
              <a:rPr sz="11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三种算法</a:t>
            </a:r>
            <a:r>
              <a:rPr lang="zh-CN" sz="11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来完成选择，变异和交叉操作。</a:t>
            </a:r>
          </a:p>
        </p:txBody>
      </p:sp>
      <p:sp>
        <p:nvSpPr>
          <p:cNvPr id="37" name="文本框 36"/>
          <p:cNvSpPr txBox="1"/>
          <p:nvPr/>
        </p:nvSpPr>
        <p:spPr>
          <a:xfrm>
            <a:off x="3640906" y="3996263"/>
            <a:ext cx="1996543" cy="2347694"/>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a:solidFill>
                  <a:schemeClr val="bg1">
                    <a:lumMod val="50000"/>
                  </a:schemeClr>
                </a:solidFill>
                <a:latin typeface="+mn-ea"/>
                <a:cs typeface="+mn-ea"/>
              </a:defRPr>
            </a:lvl1pPr>
          </a:lstStyle>
          <a:p>
            <a:pPr algn="l">
              <a:lnSpc>
                <a:spcPct val="150000"/>
              </a:lnSpc>
            </a:pPr>
            <a:r>
              <a:rPr sz="11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Apache Commons Math 3中的genetics包提供了一些用于遗传算法的类和接口。其主要目的是为那些想使用Java实现遗传算法的用户提供一些基本的工具和开发框架，使得开发人员可以更快速、更方便地实现自己的遗传算法。</a:t>
            </a:r>
          </a:p>
        </p:txBody>
      </p:sp>
      <p:sp>
        <p:nvSpPr>
          <p:cNvPr id="38" name="文本框 37"/>
          <p:cNvSpPr txBox="1"/>
          <p:nvPr/>
        </p:nvSpPr>
        <p:spPr>
          <a:xfrm>
            <a:off x="7986112" y="3867028"/>
            <a:ext cx="3336312" cy="2227580"/>
          </a:xfrm>
          <a:prstGeom prst="rect">
            <a:avLst/>
          </a:prstGeom>
          <a:noFill/>
        </p:spPr>
        <p:txBody>
          <a:bodyPr wrap="square" rtlCol="0">
            <a:noAutofit/>
            <a:scene3d>
              <a:camera prst="orthographicFront"/>
              <a:lightRig rig="threePt" dir="t"/>
            </a:scene3d>
            <a:sp3d contourW="12700"/>
          </a:bodyPr>
          <a:lstStyle>
            <a:defPPr>
              <a:defRPr lang="en-US"/>
            </a:defPPr>
            <a:lvl1pPr>
              <a:lnSpc>
                <a:spcPct val="114000"/>
              </a:lnSpc>
              <a:defRPr sz="1000">
                <a:solidFill>
                  <a:schemeClr val="bg1">
                    <a:lumMod val="50000"/>
                  </a:schemeClr>
                </a:solidFill>
                <a:latin typeface="+mn-ea"/>
                <a:cs typeface="+mn-ea"/>
              </a:defRPr>
            </a:lvl1pPr>
          </a:lstStyle>
          <a:p>
            <a:pPr algn="l">
              <a:lnSpc>
                <a:spcPct val="150000"/>
              </a:lnSpc>
            </a:pPr>
            <a:r>
              <a:rPr sz="11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易于使用： Math3 genetics包为开发人员提供了各种功能强大、易于使用的遗传算法工具类和算法接口。</a:t>
            </a:r>
          </a:p>
          <a:p>
            <a:pPr algn="l">
              <a:lnSpc>
                <a:spcPct val="150000"/>
              </a:lnSpc>
            </a:pPr>
            <a:r>
              <a:rPr sz="11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可扩展性：用户可以根据需要，选择不同的算法和接口来实现适合特定问题的遗传算法。</a:t>
            </a:r>
          </a:p>
          <a:p>
            <a:pPr algn="l">
              <a:lnSpc>
                <a:spcPct val="150000"/>
              </a:lnSpc>
            </a:pPr>
            <a:r>
              <a:rPr sz="11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跨平台性：由于是基于Java实现， Math3 genetics包可以在不同的操作系统中使用。</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1"/>
                                          </p:val>
                                        </p:tav>
                                        <p:tav tm="100000">
                                          <p:val>
                                            <p:strVal val="#ppt_y"/>
                                          </p:val>
                                        </p:tav>
                                      </p:tavLst>
                                    </p:anim>
                                  </p:childTnLst>
                                </p:cTn>
                              </p:par>
                              <p:par>
                                <p:cTn id="14" presetID="12" presetClass="entr" presetSubtype="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p:tgtEl>
                                          <p:spTgt spid="10"/>
                                        </p:tgtEl>
                                        <p:attrNameLst>
                                          <p:attrName>ppt_y</p:attrName>
                                        </p:attrNameLst>
                                      </p:cBhvr>
                                      <p:tavLst>
                                        <p:tav tm="0">
                                          <p:val>
                                            <p:strVal val="#ppt_y-#ppt_h*1.125000"/>
                                          </p:val>
                                        </p:tav>
                                        <p:tav tm="100000">
                                          <p:val>
                                            <p:strVal val="#ppt_y"/>
                                          </p:val>
                                        </p:tav>
                                      </p:tavLst>
                                    </p:anim>
                                    <p:animEffect transition="in" filter="wipe(down)">
                                      <p:cBhvr>
                                        <p:cTn id="17" dur="500"/>
                                        <p:tgtEl>
                                          <p:spTgt spid="10"/>
                                        </p:tgtEl>
                                      </p:cBhvr>
                                    </p:animEffect>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par>
                                <p:cTn id="22" presetID="42"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anim calcmode="lin" valueType="num">
                                      <p:cBhvr>
                                        <p:cTn id="25" dur="500" fill="hold"/>
                                        <p:tgtEl>
                                          <p:spTgt spid="21"/>
                                        </p:tgtEl>
                                        <p:attrNameLst>
                                          <p:attrName>ppt_x</p:attrName>
                                        </p:attrNameLst>
                                      </p:cBhvr>
                                      <p:tavLst>
                                        <p:tav tm="0">
                                          <p:val>
                                            <p:strVal val="#ppt_x"/>
                                          </p:val>
                                        </p:tav>
                                        <p:tav tm="100000">
                                          <p:val>
                                            <p:strVal val="#ppt_x"/>
                                          </p:val>
                                        </p:tav>
                                      </p:tavLst>
                                    </p:anim>
                                    <p:anim calcmode="lin" valueType="num">
                                      <p:cBhvr>
                                        <p:cTn id="26" dur="500" fill="hold"/>
                                        <p:tgtEl>
                                          <p:spTgt spid="21"/>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childTnLst>
                          </p:cTn>
                        </p:par>
                        <p:par>
                          <p:cTn id="31" fill="hold">
                            <p:stCondLst>
                              <p:cond delay="2000"/>
                            </p:stCondLst>
                            <p:childTnLst>
                              <p:par>
                                <p:cTn id="32" presetID="42" presetClass="entr" presetSubtype="0"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anim calcmode="lin" valueType="num">
                                      <p:cBhvr>
                                        <p:cTn id="35" dur="500" fill="hold"/>
                                        <p:tgtEl>
                                          <p:spTgt spid="13"/>
                                        </p:tgtEl>
                                        <p:attrNameLst>
                                          <p:attrName>ppt_x</p:attrName>
                                        </p:attrNameLst>
                                      </p:cBhvr>
                                      <p:tavLst>
                                        <p:tav tm="0">
                                          <p:val>
                                            <p:strVal val="#ppt_x"/>
                                          </p:val>
                                        </p:tav>
                                        <p:tav tm="100000">
                                          <p:val>
                                            <p:strVal val="#ppt_x"/>
                                          </p:val>
                                        </p:tav>
                                      </p:tavLst>
                                    </p:anim>
                                    <p:anim calcmode="lin" valueType="num">
                                      <p:cBhvr>
                                        <p:cTn id="36" dur="500" fill="hold"/>
                                        <p:tgtEl>
                                          <p:spTgt spid="13"/>
                                        </p:tgtEl>
                                        <p:attrNameLst>
                                          <p:attrName>ppt_y</p:attrName>
                                        </p:attrNameLst>
                                      </p:cBhvr>
                                      <p:tavLst>
                                        <p:tav tm="0">
                                          <p:val>
                                            <p:strVal val="#ppt_y+.1"/>
                                          </p:val>
                                        </p:tav>
                                        <p:tav tm="100000">
                                          <p:val>
                                            <p:strVal val="#ppt_y"/>
                                          </p:val>
                                        </p:tav>
                                      </p:tavLst>
                                    </p:anim>
                                  </p:childTnLst>
                                </p:cTn>
                              </p:par>
                              <p:par>
                                <p:cTn id="37" presetID="10"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childTnLst>
                          </p:cTn>
                        </p:par>
                        <p:par>
                          <p:cTn id="40" fill="hold">
                            <p:stCondLst>
                              <p:cond delay="2500"/>
                            </p:stCondLst>
                            <p:childTnLst>
                              <p:par>
                                <p:cTn id="41" presetID="12" presetClass="entr" presetSubtype="1"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p:tgtEl>
                                          <p:spTgt spid="14"/>
                                        </p:tgtEl>
                                        <p:attrNameLst>
                                          <p:attrName>ppt_y</p:attrName>
                                        </p:attrNameLst>
                                      </p:cBhvr>
                                      <p:tavLst>
                                        <p:tav tm="0">
                                          <p:val>
                                            <p:strVal val="#ppt_y-#ppt_h*1.125000"/>
                                          </p:val>
                                        </p:tav>
                                        <p:tav tm="100000">
                                          <p:val>
                                            <p:strVal val="#ppt_y"/>
                                          </p:val>
                                        </p:tav>
                                      </p:tavLst>
                                    </p:anim>
                                    <p:animEffect transition="in" filter="wipe(down)">
                                      <p:cBhvr>
                                        <p:cTn id="44" dur="500"/>
                                        <p:tgtEl>
                                          <p:spTgt spid="14"/>
                                        </p:tgtEl>
                                      </p:cBhvr>
                                    </p:animEffect>
                                  </p:childTnLst>
                                </p:cTn>
                              </p:par>
                            </p:childTnLst>
                          </p:cTn>
                        </p:par>
                        <p:par>
                          <p:cTn id="45" fill="hold">
                            <p:stCondLst>
                              <p:cond delay="3000"/>
                            </p:stCondLst>
                            <p:childTnLst>
                              <p:par>
                                <p:cTn id="46" presetID="22" presetClass="entr" presetSubtype="1" fill="hold"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up)">
                                      <p:cBhvr>
                                        <p:cTn id="48" dur="500"/>
                                        <p:tgtEl>
                                          <p:spTgt spid="6"/>
                                        </p:tgtEl>
                                      </p:cBhvr>
                                    </p:animEffect>
                                  </p:childTnLst>
                                </p:cTn>
                              </p:par>
                              <p:par>
                                <p:cTn id="49" presetID="42"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anim calcmode="lin" valueType="num">
                                      <p:cBhvr>
                                        <p:cTn id="52" dur="500" fill="hold"/>
                                        <p:tgtEl>
                                          <p:spTgt spid="25"/>
                                        </p:tgtEl>
                                        <p:attrNameLst>
                                          <p:attrName>ppt_x</p:attrName>
                                        </p:attrNameLst>
                                      </p:cBhvr>
                                      <p:tavLst>
                                        <p:tav tm="0">
                                          <p:val>
                                            <p:strVal val="#ppt_x"/>
                                          </p:val>
                                        </p:tav>
                                        <p:tav tm="100000">
                                          <p:val>
                                            <p:strVal val="#ppt_x"/>
                                          </p:val>
                                        </p:tav>
                                      </p:tavLst>
                                    </p:anim>
                                    <p:anim calcmode="lin" valueType="num">
                                      <p:cBhvr>
                                        <p:cTn id="53" dur="500" fill="hold"/>
                                        <p:tgtEl>
                                          <p:spTgt spid="25"/>
                                        </p:tgtEl>
                                        <p:attrNameLst>
                                          <p:attrName>ppt_y</p:attrName>
                                        </p:attrNameLst>
                                      </p:cBhvr>
                                      <p:tavLst>
                                        <p:tav tm="0">
                                          <p:val>
                                            <p:strVal val="#ppt_y+.1"/>
                                          </p:val>
                                        </p:tav>
                                        <p:tav tm="100000">
                                          <p:val>
                                            <p:strVal val="#ppt_y"/>
                                          </p:val>
                                        </p:tav>
                                      </p:tavLst>
                                    </p:anim>
                                  </p:childTnLst>
                                </p:cTn>
                              </p:par>
                            </p:childTnLst>
                          </p:cTn>
                        </p:par>
                        <p:par>
                          <p:cTn id="54" fill="hold">
                            <p:stCondLst>
                              <p:cond delay="3500"/>
                            </p:stCondLst>
                            <p:childTnLst>
                              <p:par>
                                <p:cTn id="55" presetID="10" presetClass="entr" presetSubtype="0"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nodeType="withEffect">
                                  <p:stCondLst>
                                    <p:cond delay="0"/>
                                  </p:stCondLst>
                                  <p:childTnLst>
                                    <p:set>
                                      <p:cBhvr>
                                        <p:cTn id="59" dur="1" fill="hold">
                                          <p:stCondLst>
                                            <p:cond delay="0"/>
                                          </p:stCondLst>
                                        </p:cTn>
                                        <p:tgtEl>
                                          <p:spTgt spid="37">
                                            <p:txEl>
                                              <p:pRg st="0" end="0"/>
                                            </p:txEl>
                                          </p:spTgt>
                                        </p:tgtEl>
                                        <p:attrNameLst>
                                          <p:attrName>style.visibility</p:attrName>
                                        </p:attrNameLst>
                                      </p:cBhvr>
                                      <p:to>
                                        <p:strVal val="visible"/>
                                      </p:to>
                                    </p:set>
                                    <p:animEffect transition="in" filter="fade">
                                      <p:cBhvr>
                                        <p:cTn id="60" dur="500"/>
                                        <p:tgtEl>
                                          <p:spTgt spid="37">
                                            <p:txEl>
                                              <p:pRg st="0" end="0"/>
                                            </p:txEl>
                                          </p:spTgt>
                                        </p:tgtEl>
                                      </p:cBhvr>
                                    </p:animEffect>
                                  </p:childTnLst>
                                </p:cTn>
                              </p:par>
                            </p:childTnLst>
                          </p:cTn>
                        </p:par>
                        <p:par>
                          <p:cTn id="61" fill="hold">
                            <p:stCondLst>
                              <p:cond delay="4000"/>
                            </p:stCondLst>
                            <p:childTnLst>
                              <p:par>
                                <p:cTn id="62" presetID="42" presetClass="entr" presetSubtype="0" fill="hold" grpId="0" nodeType="after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fade">
                                      <p:cBhvr>
                                        <p:cTn id="64" dur="500"/>
                                        <p:tgtEl>
                                          <p:spTgt spid="11"/>
                                        </p:tgtEl>
                                      </p:cBhvr>
                                    </p:animEffect>
                                    <p:anim calcmode="lin" valueType="num">
                                      <p:cBhvr>
                                        <p:cTn id="65" dur="500" fill="hold"/>
                                        <p:tgtEl>
                                          <p:spTgt spid="11"/>
                                        </p:tgtEl>
                                        <p:attrNameLst>
                                          <p:attrName>ppt_x</p:attrName>
                                        </p:attrNameLst>
                                      </p:cBhvr>
                                      <p:tavLst>
                                        <p:tav tm="0">
                                          <p:val>
                                            <p:strVal val="#ppt_x"/>
                                          </p:val>
                                        </p:tav>
                                        <p:tav tm="100000">
                                          <p:val>
                                            <p:strVal val="#ppt_x"/>
                                          </p:val>
                                        </p:tav>
                                      </p:tavLst>
                                    </p:anim>
                                    <p:anim calcmode="lin" valueType="num">
                                      <p:cBhvr>
                                        <p:cTn id="66" dur="500" fill="hold"/>
                                        <p:tgtEl>
                                          <p:spTgt spid="11"/>
                                        </p:tgtEl>
                                        <p:attrNameLst>
                                          <p:attrName>ppt_y</p:attrName>
                                        </p:attrNameLst>
                                      </p:cBhvr>
                                      <p:tavLst>
                                        <p:tav tm="0">
                                          <p:val>
                                            <p:strVal val="#ppt_y+.1"/>
                                          </p:val>
                                        </p:tav>
                                        <p:tav tm="100000">
                                          <p:val>
                                            <p:strVal val="#ppt_y"/>
                                          </p:val>
                                        </p:tav>
                                      </p:tavLst>
                                    </p:anim>
                                  </p:childTnLst>
                                </p:cTn>
                              </p:par>
                            </p:childTnLst>
                          </p:cTn>
                        </p:par>
                        <p:par>
                          <p:cTn id="67" fill="hold">
                            <p:stCondLst>
                              <p:cond delay="4500"/>
                            </p:stCondLst>
                            <p:childTnLst>
                              <p:par>
                                <p:cTn id="68" presetID="12" presetClass="entr" presetSubtype="1" fill="hold" grpId="0" nodeType="afterEffect">
                                  <p:stCondLst>
                                    <p:cond delay="0"/>
                                  </p:stCondLst>
                                  <p:childTnLst>
                                    <p:set>
                                      <p:cBhvr>
                                        <p:cTn id="69" dur="1" fill="hold">
                                          <p:stCondLst>
                                            <p:cond delay="0"/>
                                          </p:stCondLst>
                                        </p:cTn>
                                        <p:tgtEl>
                                          <p:spTgt spid="12"/>
                                        </p:tgtEl>
                                        <p:attrNameLst>
                                          <p:attrName>style.visibility</p:attrName>
                                        </p:attrNameLst>
                                      </p:cBhvr>
                                      <p:to>
                                        <p:strVal val="visible"/>
                                      </p:to>
                                    </p:set>
                                    <p:anim calcmode="lin" valueType="num">
                                      <p:cBhvr additive="base">
                                        <p:cTn id="70" dur="500"/>
                                        <p:tgtEl>
                                          <p:spTgt spid="12"/>
                                        </p:tgtEl>
                                        <p:attrNameLst>
                                          <p:attrName>ppt_y</p:attrName>
                                        </p:attrNameLst>
                                      </p:cBhvr>
                                      <p:tavLst>
                                        <p:tav tm="0">
                                          <p:val>
                                            <p:strVal val="#ppt_y-#ppt_h*1.125000"/>
                                          </p:val>
                                        </p:tav>
                                        <p:tav tm="100000">
                                          <p:val>
                                            <p:strVal val="#ppt_y"/>
                                          </p:val>
                                        </p:tav>
                                      </p:tavLst>
                                    </p:anim>
                                    <p:animEffect transition="in" filter="wipe(down)">
                                      <p:cBhvr>
                                        <p:cTn id="71" dur="500"/>
                                        <p:tgtEl>
                                          <p:spTgt spid="12"/>
                                        </p:tgtEl>
                                      </p:cBhvr>
                                    </p:animEffect>
                                  </p:childTnLst>
                                </p:cTn>
                              </p:par>
                            </p:childTnLst>
                          </p:cTn>
                        </p:par>
                        <p:par>
                          <p:cTn id="72" fill="hold">
                            <p:stCondLst>
                              <p:cond delay="5000"/>
                            </p:stCondLst>
                            <p:childTnLst>
                              <p:par>
                                <p:cTn id="73" presetID="22" presetClass="entr" presetSubtype="1" fill="hold" nodeType="afterEffect">
                                  <p:stCondLst>
                                    <p:cond delay="0"/>
                                  </p:stCondLst>
                                  <p:childTnLst>
                                    <p:set>
                                      <p:cBhvr>
                                        <p:cTn id="74" dur="1" fill="hold">
                                          <p:stCondLst>
                                            <p:cond delay="0"/>
                                          </p:stCondLst>
                                        </p:cTn>
                                        <p:tgtEl>
                                          <p:spTgt spid="5"/>
                                        </p:tgtEl>
                                        <p:attrNameLst>
                                          <p:attrName>style.visibility</p:attrName>
                                        </p:attrNameLst>
                                      </p:cBhvr>
                                      <p:to>
                                        <p:strVal val="visible"/>
                                      </p:to>
                                    </p:set>
                                    <p:animEffect transition="in" filter="wipe(up)">
                                      <p:cBhvr>
                                        <p:cTn id="75" dur="500"/>
                                        <p:tgtEl>
                                          <p:spTgt spid="5"/>
                                        </p:tgtEl>
                                      </p:cBhvr>
                                    </p:animEffect>
                                  </p:childTnLst>
                                </p:cTn>
                              </p:par>
                              <p:par>
                                <p:cTn id="76" presetID="42" presetClass="entr" presetSubtype="0" fill="hold" grpId="0" nodeType="with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fade">
                                      <p:cBhvr>
                                        <p:cTn id="78" dur="500"/>
                                        <p:tgtEl>
                                          <p:spTgt spid="23"/>
                                        </p:tgtEl>
                                      </p:cBhvr>
                                    </p:animEffect>
                                    <p:anim calcmode="lin" valueType="num">
                                      <p:cBhvr>
                                        <p:cTn id="79" dur="500" fill="hold"/>
                                        <p:tgtEl>
                                          <p:spTgt spid="23"/>
                                        </p:tgtEl>
                                        <p:attrNameLst>
                                          <p:attrName>ppt_x</p:attrName>
                                        </p:attrNameLst>
                                      </p:cBhvr>
                                      <p:tavLst>
                                        <p:tav tm="0">
                                          <p:val>
                                            <p:strVal val="#ppt_x"/>
                                          </p:val>
                                        </p:tav>
                                        <p:tav tm="100000">
                                          <p:val>
                                            <p:strVal val="#ppt_x"/>
                                          </p:val>
                                        </p:tav>
                                      </p:tavLst>
                                    </p:anim>
                                    <p:anim calcmode="lin" valueType="num">
                                      <p:cBhvr>
                                        <p:cTn id="80" dur="500" fill="hold"/>
                                        <p:tgtEl>
                                          <p:spTgt spid="23"/>
                                        </p:tgtEl>
                                        <p:attrNameLst>
                                          <p:attrName>ppt_y</p:attrName>
                                        </p:attrNameLst>
                                      </p:cBhvr>
                                      <p:tavLst>
                                        <p:tav tm="0">
                                          <p:val>
                                            <p:strVal val="#ppt_y+.1"/>
                                          </p:val>
                                        </p:tav>
                                        <p:tav tm="100000">
                                          <p:val>
                                            <p:strVal val="#ppt_y"/>
                                          </p:val>
                                        </p:tav>
                                      </p:tavLst>
                                    </p:anim>
                                  </p:childTnLst>
                                </p:cTn>
                              </p:par>
                            </p:childTnLst>
                          </p:cTn>
                        </p:par>
                        <p:par>
                          <p:cTn id="81" fill="hold">
                            <p:stCondLst>
                              <p:cond delay="5500"/>
                            </p:stCondLst>
                            <p:childTnLst>
                              <p:par>
                                <p:cTn id="82" presetID="10" presetClass="entr" presetSubtype="0" fill="hold" grpId="0" nodeType="after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fade">
                                      <p:cBhvr>
                                        <p:cTn id="84" dur="500"/>
                                        <p:tgtEl>
                                          <p:spTgt spid="24"/>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par>
                          <p:cTn id="88" fill="hold">
                            <p:stCondLst>
                              <p:cond delay="6000"/>
                            </p:stCondLst>
                            <p:childTnLst>
                              <p:par>
                                <p:cTn id="89" presetID="42" presetClass="entr" presetSubtype="0" fill="hold" grpId="0" nodeType="after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fade">
                                      <p:cBhvr>
                                        <p:cTn id="91" dur="500"/>
                                        <p:tgtEl>
                                          <p:spTgt spid="15"/>
                                        </p:tgtEl>
                                      </p:cBhvr>
                                    </p:animEffect>
                                    <p:anim calcmode="lin" valueType="num">
                                      <p:cBhvr>
                                        <p:cTn id="92" dur="500" fill="hold"/>
                                        <p:tgtEl>
                                          <p:spTgt spid="15"/>
                                        </p:tgtEl>
                                        <p:attrNameLst>
                                          <p:attrName>ppt_x</p:attrName>
                                        </p:attrNameLst>
                                      </p:cBhvr>
                                      <p:tavLst>
                                        <p:tav tm="0">
                                          <p:val>
                                            <p:strVal val="#ppt_x"/>
                                          </p:val>
                                        </p:tav>
                                        <p:tav tm="100000">
                                          <p:val>
                                            <p:strVal val="#ppt_x"/>
                                          </p:val>
                                        </p:tav>
                                      </p:tavLst>
                                    </p:anim>
                                    <p:anim calcmode="lin" valueType="num">
                                      <p:cBhvr>
                                        <p:cTn id="93" dur="500" fill="hold"/>
                                        <p:tgtEl>
                                          <p:spTgt spid="15"/>
                                        </p:tgtEl>
                                        <p:attrNameLst>
                                          <p:attrName>ppt_y</p:attrName>
                                        </p:attrNameLst>
                                      </p:cBhvr>
                                      <p:tavLst>
                                        <p:tav tm="0">
                                          <p:val>
                                            <p:strVal val="#ppt_y+.1"/>
                                          </p:val>
                                        </p:tav>
                                        <p:tav tm="100000">
                                          <p:val>
                                            <p:strVal val="#ppt_y"/>
                                          </p:val>
                                        </p:tav>
                                      </p:tavLst>
                                    </p:anim>
                                  </p:childTnLst>
                                </p:cTn>
                              </p:par>
                            </p:childTnLst>
                          </p:cTn>
                        </p:par>
                        <p:par>
                          <p:cTn id="94" fill="hold">
                            <p:stCondLst>
                              <p:cond delay="6500"/>
                            </p:stCondLst>
                            <p:childTnLst>
                              <p:par>
                                <p:cTn id="95" presetID="12" presetClass="entr" presetSubtype="1" fill="hold" grpId="0" nodeType="afterEffect">
                                  <p:stCondLst>
                                    <p:cond delay="0"/>
                                  </p:stCondLst>
                                  <p:childTnLst>
                                    <p:set>
                                      <p:cBhvr>
                                        <p:cTn id="96" dur="1" fill="hold">
                                          <p:stCondLst>
                                            <p:cond delay="0"/>
                                          </p:stCondLst>
                                        </p:cTn>
                                        <p:tgtEl>
                                          <p:spTgt spid="16"/>
                                        </p:tgtEl>
                                        <p:attrNameLst>
                                          <p:attrName>style.visibility</p:attrName>
                                        </p:attrNameLst>
                                      </p:cBhvr>
                                      <p:to>
                                        <p:strVal val="visible"/>
                                      </p:to>
                                    </p:set>
                                    <p:anim calcmode="lin" valueType="num">
                                      <p:cBhvr additive="base">
                                        <p:cTn id="97" dur="500"/>
                                        <p:tgtEl>
                                          <p:spTgt spid="16"/>
                                        </p:tgtEl>
                                        <p:attrNameLst>
                                          <p:attrName>ppt_y</p:attrName>
                                        </p:attrNameLst>
                                      </p:cBhvr>
                                      <p:tavLst>
                                        <p:tav tm="0">
                                          <p:val>
                                            <p:strVal val="#ppt_y-#ppt_h*1.125000"/>
                                          </p:val>
                                        </p:tav>
                                        <p:tav tm="100000">
                                          <p:val>
                                            <p:strVal val="#ppt_y"/>
                                          </p:val>
                                        </p:tav>
                                      </p:tavLst>
                                    </p:anim>
                                    <p:animEffect transition="in" filter="wipe(down)">
                                      <p:cBhvr>
                                        <p:cTn id="98" dur="500"/>
                                        <p:tgtEl>
                                          <p:spTgt spid="16"/>
                                        </p:tgtEl>
                                      </p:cBhvr>
                                    </p:animEffect>
                                  </p:childTnLst>
                                </p:cTn>
                              </p:par>
                            </p:childTnLst>
                          </p:cTn>
                        </p:par>
                        <p:par>
                          <p:cTn id="99" fill="hold">
                            <p:stCondLst>
                              <p:cond delay="7000"/>
                            </p:stCondLst>
                            <p:childTnLst>
                              <p:par>
                                <p:cTn id="100" presetID="22" presetClass="entr" presetSubtype="1" fill="hold" nodeType="afterEffect">
                                  <p:stCondLst>
                                    <p:cond delay="0"/>
                                  </p:stCondLst>
                                  <p:childTnLst>
                                    <p:set>
                                      <p:cBhvr>
                                        <p:cTn id="101" dur="1" fill="hold">
                                          <p:stCondLst>
                                            <p:cond delay="0"/>
                                          </p:stCondLst>
                                        </p:cTn>
                                        <p:tgtEl>
                                          <p:spTgt spid="7"/>
                                        </p:tgtEl>
                                        <p:attrNameLst>
                                          <p:attrName>style.visibility</p:attrName>
                                        </p:attrNameLst>
                                      </p:cBhvr>
                                      <p:to>
                                        <p:strVal val="visible"/>
                                      </p:to>
                                    </p:set>
                                    <p:animEffect transition="in" filter="wipe(up)">
                                      <p:cBhvr>
                                        <p:cTn id="102" dur="500"/>
                                        <p:tgtEl>
                                          <p:spTgt spid="7"/>
                                        </p:tgtEl>
                                      </p:cBhvr>
                                    </p:animEffect>
                                  </p:childTnLst>
                                </p:cTn>
                              </p:par>
                              <p:par>
                                <p:cTn id="103" presetID="42" presetClass="entr" presetSubtype="0" fill="hold" grpId="0" nodeType="withEffect">
                                  <p:stCondLst>
                                    <p:cond delay="0"/>
                                  </p:stCondLst>
                                  <p:childTnLst>
                                    <p:set>
                                      <p:cBhvr>
                                        <p:cTn id="104" dur="1" fill="hold">
                                          <p:stCondLst>
                                            <p:cond delay="0"/>
                                          </p:stCondLst>
                                        </p:cTn>
                                        <p:tgtEl>
                                          <p:spTgt spid="27"/>
                                        </p:tgtEl>
                                        <p:attrNameLst>
                                          <p:attrName>style.visibility</p:attrName>
                                        </p:attrNameLst>
                                      </p:cBhvr>
                                      <p:to>
                                        <p:strVal val="visible"/>
                                      </p:to>
                                    </p:set>
                                    <p:animEffect transition="in" filter="fade">
                                      <p:cBhvr>
                                        <p:cTn id="105" dur="500"/>
                                        <p:tgtEl>
                                          <p:spTgt spid="27"/>
                                        </p:tgtEl>
                                      </p:cBhvr>
                                    </p:animEffect>
                                    <p:anim calcmode="lin" valueType="num">
                                      <p:cBhvr>
                                        <p:cTn id="106" dur="500" fill="hold"/>
                                        <p:tgtEl>
                                          <p:spTgt spid="27"/>
                                        </p:tgtEl>
                                        <p:attrNameLst>
                                          <p:attrName>ppt_x</p:attrName>
                                        </p:attrNameLst>
                                      </p:cBhvr>
                                      <p:tavLst>
                                        <p:tav tm="0">
                                          <p:val>
                                            <p:strVal val="#ppt_x"/>
                                          </p:val>
                                        </p:tav>
                                        <p:tav tm="100000">
                                          <p:val>
                                            <p:strVal val="#ppt_x"/>
                                          </p:val>
                                        </p:tav>
                                      </p:tavLst>
                                    </p:anim>
                                    <p:anim calcmode="lin" valueType="num">
                                      <p:cBhvr>
                                        <p:cTn id="107" dur="500" fill="hold"/>
                                        <p:tgtEl>
                                          <p:spTgt spid="27"/>
                                        </p:tgtEl>
                                        <p:attrNameLst>
                                          <p:attrName>ppt_y</p:attrName>
                                        </p:attrNameLst>
                                      </p:cBhvr>
                                      <p:tavLst>
                                        <p:tav tm="0">
                                          <p:val>
                                            <p:strVal val="#ppt_y+.1"/>
                                          </p:val>
                                        </p:tav>
                                        <p:tav tm="100000">
                                          <p:val>
                                            <p:strVal val="#ppt_y"/>
                                          </p:val>
                                        </p:tav>
                                      </p:tavLst>
                                    </p:anim>
                                  </p:childTnLst>
                                </p:cTn>
                              </p:par>
                            </p:childTnLst>
                          </p:cTn>
                        </p:par>
                        <p:par>
                          <p:cTn id="108" fill="hold">
                            <p:stCondLst>
                              <p:cond delay="7500"/>
                            </p:stCondLst>
                            <p:childTnLst>
                              <p:par>
                                <p:cTn id="109" presetID="10" presetClass="entr" presetSubtype="0" fill="hold" grpId="0" nodeType="afterEffect">
                                  <p:stCondLst>
                                    <p:cond delay="0"/>
                                  </p:stCondLst>
                                  <p:childTnLst>
                                    <p:set>
                                      <p:cBhvr>
                                        <p:cTn id="110" dur="1" fill="hold">
                                          <p:stCondLst>
                                            <p:cond delay="0"/>
                                          </p:stCondLst>
                                        </p:cTn>
                                        <p:tgtEl>
                                          <p:spTgt spid="28"/>
                                        </p:tgtEl>
                                        <p:attrNameLst>
                                          <p:attrName>style.visibility</p:attrName>
                                        </p:attrNameLst>
                                      </p:cBhvr>
                                      <p:to>
                                        <p:strVal val="visible"/>
                                      </p:to>
                                    </p:set>
                                    <p:animEffect transition="in" filter="fade">
                                      <p:cBhvr>
                                        <p:cTn id="111" dur="500"/>
                                        <p:tgtEl>
                                          <p:spTgt spid="28"/>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38"/>
                                        </p:tgtEl>
                                        <p:attrNameLst>
                                          <p:attrName>style.visibility</p:attrName>
                                        </p:attrNameLst>
                                      </p:cBhvr>
                                      <p:to>
                                        <p:strVal val="visible"/>
                                      </p:to>
                                    </p:set>
                                    <p:animEffect transition="in" filter="fade">
                                      <p:cBhvr>
                                        <p:cTn id="11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p:bldP spid="11" grpId="0" bldLvl="0" animBg="1"/>
      <p:bldP spid="12" grpId="0"/>
      <p:bldP spid="13" grpId="0" bldLvl="0" animBg="1"/>
      <p:bldP spid="14" grpId="0"/>
      <p:bldP spid="15" grpId="0" bldLvl="0" animBg="1"/>
      <p:bldP spid="16" grpId="0"/>
      <p:bldP spid="21" grpId="0" bldLvl="0" animBg="1"/>
      <p:bldP spid="22" grpId="0"/>
      <p:bldP spid="23" grpId="0" bldLvl="0" animBg="1"/>
      <p:bldP spid="24" grpId="0"/>
      <p:bldP spid="25" grpId="0" bldLvl="0" animBg="1"/>
      <p:bldP spid="26" grpId="0"/>
      <p:bldP spid="27" grpId="0" bldLvl="0" animBg="1"/>
      <p:bldP spid="28" grpId="0"/>
      <p:bldP spid="31" grpId="0"/>
      <p:bldP spid="34" grpId="0"/>
      <p:bldP spid="3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14127" y="949709"/>
            <a:ext cx="3388038" cy="1807566"/>
            <a:chOff x="1895707" y="1831751"/>
            <a:chExt cx="3388038" cy="1807566"/>
          </a:xfrm>
          <a:solidFill>
            <a:srgbClr val="ADB9E5"/>
          </a:solidFill>
        </p:grpSpPr>
        <p:sp>
          <p:nvSpPr>
            <p:cNvPr id="5" name="Rounded Rectangle 4"/>
            <p:cNvSpPr/>
            <p:nvPr/>
          </p:nvSpPr>
          <p:spPr>
            <a:xfrm rot="2700000">
              <a:off x="3687304" y="2325363"/>
              <a:ext cx="1601357" cy="614134"/>
            </a:xfrm>
            <a:prstGeom prst="roundRect">
              <a:avLst>
                <a:gd name="adj" fmla="val 7044"/>
              </a:avLst>
            </a:prstGeom>
            <a:solidFill>
              <a:srgbClr val="ADB9E5">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t"/>
            <a:lstStyle/>
            <a:p>
              <a:pPr algn="ctr"/>
              <a:endParaRPr lang="en-US" sz="1600" b="1" dirty="0">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6" name="Rounded Rectangle 5"/>
            <p:cNvSpPr/>
            <p:nvPr/>
          </p:nvSpPr>
          <p:spPr>
            <a:xfrm rot="18900000">
              <a:off x="3682388" y="3025183"/>
              <a:ext cx="1601357" cy="614134"/>
            </a:xfrm>
            <a:prstGeom prst="roundRect">
              <a:avLst>
                <a:gd name="adj" fmla="val 7044"/>
              </a:avLst>
            </a:prstGeom>
            <a:solidFill>
              <a:srgbClr val="ADB9E5">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t"/>
            <a:lstStyle/>
            <a:p>
              <a:pPr algn="ctr"/>
              <a:endParaRPr lang="en-US" sz="1600" b="1" dirty="0">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7" name="Rounded Rectangle 6"/>
            <p:cNvSpPr/>
            <p:nvPr/>
          </p:nvSpPr>
          <p:spPr>
            <a:xfrm>
              <a:off x="1895707" y="2684256"/>
              <a:ext cx="2928405" cy="614134"/>
            </a:xfrm>
            <a:prstGeom prst="roundRect">
              <a:avLst>
                <a:gd name="adj" fmla="val 7044"/>
              </a:avLst>
            </a:prstGeom>
            <a:solidFill>
              <a:srgbClr val="ADB9E5">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ctr"/>
            <a:lstStyle/>
            <a:p>
              <a:pPr lvl="0"/>
              <a:r>
                <a:rPr lang="zh-CN" altLang="en-US" sz="1600" b="1" dirty="0">
                  <a:solidFill>
                    <a:schemeClr val="tx1">
                      <a:lumMod val="85000"/>
                      <a:lumOff val="1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rPr>
                <a:t>过程</a:t>
              </a:r>
            </a:p>
          </p:txBody>
        </p:sp>
        <p:sp>
          <p:nvSpPr>
            <p:cNvPr id="8" name="Freeform 7"/>
            <p:cNvSpPr/>
            <p:nvPr/>
          </p:nvSpPr>
          <p:spPr>
            <a:xfrm>
              <a:off x="4406760" y="2556123"/>
              <a:ext cx="859602" cy="859602"/>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solidFill>
              <a:srgbClr val="ADB9E5"/>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sz="2000" dirty="0">
                  <a:latin typeface="得意黑" pitchFamily="2" charset="-122"/>
                  <a:ea typeface="得意黑" pitchFamily="2" charset="-122"/>
                  <a:cs typeface="阿里巴巴普惠体 2.0 55 Regular" panose="00020600040101010101" pitchFamily="18" charset="-122"/>
                  <a:sym typeface="HarmonyOS Sans SC Light" panose="00000400000000000000" pitchFamily="2" charset="-122"/>
                </a:rPr>
                <a:t>01</a:t>
              </a:r>
            </a:p>
          </p:txBody>
        </p:sp>
      </p:grpSp>
      <p:grpSp>
        <p:nvGrpSpPr>
          <p:cNvPr id="28" name="Group 3"/>
          <p:cNvGrpSpPr/>
          <p:nvPr/>
        </p:nvGrpSpPr>
        <p:grpSpPr>
          <a:xfrm>
            <a:off x="4286118" y="1924476"/>
            <a:ext cx="3388038" cy="1807566"/>
            <a:chOff x="1895707" y="1831751"/>
            <a:chExt cx="3388038" cy="1807566"/>
          </a:xfrm>
          <a:solidFill>
            <a:srgbClr val="ADB9E5"/>
          </a:solidFill>
        </p:grpSpPr>
        <p:sp>
          <p:nvSpPr>
            <p:cNvPr id="29" name="Rounded Rectangle 4"/>
            <p:cNvSpPr/>
            <p:nvPr/>
          </p:nvSpPr>
          <p:spPr>
            <a:xfrm rot="2700000">
              <a:off x="3687304" y="2325363"/>
              <a:ext cx="1601357" cy="614134"/>
            </a:xfrm>
            <a:prstGeom prst="roundRect">
              <a:avLst>
                <a:gd name="adj" fmla="val 7044"/>
              </a:avLst>
            </a:prstGeom>
            <a:solidFill>
              <a:srgbClr val="0F34AE">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t"/>
            <a:lstStyle/>
            <a:p>
              <a:pPr algn="ctr"/>
              <a:endParaRPr lang="en-US" sz="1600" b="1" dirty="0">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30" name="Rounded Rectangle 5"/>
            <p:cNvSpPr/>
            <p:nvPr/>
          </p:nvSpPr>
          <p:spPr>
            <a:xfrm rot="18900000">
              <a:off x="3682388" y="3025183"/>
              <a:ext cx="1601357" cy="614134"/>
            </a:xfrm>
            <a:prstGeom prst="roundRect">
              <a:avLst>
                <a:gd name="adj" fmla="val 7044"/>
              </a:avLst>
            </a:prstGeom>
            <a:solidFill>
              <a:srgbClr val="0F34AE">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t"/>
            <a:lstStyle/>
            <a:p>
              <a:pPr algn="ctr"/>
              <a:endParaRPr lang="en-US" sz="1600" b="1" dirty="0">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31" name="Rounded Rectangle 6"/>
            <p:cNvSpPr/>
            <p:nvPr/>
          </p:nvSpPr>
          <p:spPr>
            <a:xfrm>
              <a:off x="1895707" y="2684256"/>
              <a:ext cx="2928405" cy="614134"/>
            </a:xfrm>
            <a:prstGeom prst="roundRect">
              <a:avLst>
                <a:gd name="adj" fmla="val 7044"/>
              </a:avLst>
            </a:prstGeom>
            <a:solidFill>
              <a:srgbClr val="0F34AE">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ctr"/>
            <a:lstStyle/>
            <a:p>
              <a:pPr lvl="0"/>
              <a:r>
                <a:rPr lang="zh-CN" altLang="en-US" sz="1600" b="1" dirty="0">
                  <a:solidFill>
                    <a:schemeClr val="tx1">
                      <a:lumMod val="85000"/>
                      <a:lumOff val="1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rPr>
                <a:t>优势</a:t>
              </a:r>
            </a:p>
          </p:txBody>
        </p:sp>
        <p:sp>
          <p:nvSpPr>
            <p:cNvPr id="32" name="Freeform 7"/>
            <p:cNvSpPr/>
            <p:nvPr/>
          </p:nvSpPr>
          <p:spPr>
            <a:xfrm>
              <a:off x="4406760" y="2556123"/>
              <a:ext cx="859602" cy="859602"/>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solidFill>
              <a:srgbClr val="0F34AE"/>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sz="2000" dirty="0">
                  <a:latin typeface="得意黑" pitchFamily="2" charset="-122"/>
                  <a:ea typeface="得意黑" pitchFamily="2" charset="-122"/>
                  <a:cs typeface="阿里巴巴普惠体 2.0 55 Regular" panose="00020600040101010101" pitchFamily="18" charset="-122"/>
                  <a:sym typeface="HarmonyOS Sans SC Light" panose="00000400000000000000" pitchFamily="2" charset="-122"/>
                </a:rPr>
                <a:t>02</a:t>
              </a:r>
            </a:p>
          </p:txBody>
        </p:sp>
      </p:grpSp>
      <p:grpSp>
        <p:nvGrpSpPr>
          <p:cNvPr id="33" name="Group 3"/>
          <p:cNvGrpSpPr/>
          <p:nvPr/>
        </p:nvGrpSpPr>
        <p:grpSpPr>
          <a:xfrm>
            <a:off x="8074873" y="932325"/>
            <a:ext cx="3388038" cy="1807566"/>
            <a:chOff x="1895707" y="1831751"/>
            <a:chExt cx="3388038" cy="1807566"/>
          </a:xfrm>
          <a:solidFill>
            <a:srgbClr val="ADB9E5"/>
          </a:solidFill>
        </p:grpSpPr>
        <p:sp>
          <p:nvSpPr>
            <p:cNvPr id="34" name="Rounded Rectangle 4"/>
            <p:cNvSpPr/>
            <p:nvPr/>
          </p:nvSpPr>
          <p:spPr>
            <a:xfrm rot="2700000">
              <a:off x="3687304" y="2325363"/>
              <a:ext cx="1601357" cy="614134"/>
            </a:xfrm>
            <a:prstGeom prst="roundRect">
              <a:avLst>
                <a:gd name="adj" fmla="val 7044"/>
              </a:avLst>
            </a:prstGeom>
            <a:solidFill>
              <a:srgbClr val="3E3E3E">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t"/>
            <a:lstStyle/>
            <a:p>
              <a:pPr algn="ctr"/>
              <a:endParaRPr lang="en-US" sz="1600" b="1" dirty="0">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35" name="Rounded Rectangle 5"/>
            <p:cNvSpPr/>
            <p:nvPr/>
          </p:nvSpPr>
          <p:spPr>
            <a:xfrm rot="18900000">
              <a:off x="3682388" y="3025183"/>
              <a:ext cx="1601357" cy="614134"/>
            </a:xfrm>
            <a:prstGeom prst="roundRect">
              <a:avLst>
                <a:gd name="adj" fmla="val 7044"/>
              </a:avLst>
            </a:prstGeom>
            <a:solidFill>
              <a:srgbClr val="3E3E3E">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t"/>
            <a:lstStyle/>
            <a:p>
              <a:pPr algn="ctr"/>
              <a:endParaRPr lang="en-US" sz="1600" b="1" dirty="0">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36" name="Rounded Rectangle 6"/>
            <p:cNvSpPr/>
            <p:nvPr/>
          </p:nvSpPr>
          <p:spPr>
            <a:xfrm>
              <a:off x="1895707" y="2684256"/>
              <a:ext cx="2928405" cy="614134"/>
            </a:xfrm>
            <a:prstGeom prst="roundRect">
              <a:avLst>
                <a:gd name="adj" fmla="val 7044"/>
              </a:avLst>
            </a:prstGeom>
            <a:solidFill>
              <a:srgbClr val="3E3E3E">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ctr"/>
            <a:lstStyle/>
            <a:p>
              <a:pPr lvl="0"/>
              <a:r>
                <a:rPr lang="zh-CN" altLang="en-US" sz="1600" b="1" dirty="0">
                  <a:solidFill>
                    <a:schemeClr val="tx1">
                      <a:lumMod val="85000"/>
                      <a:lumOff val="1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rPr>
                <a:t>不足</a:t>
              </a:r>
            </a:p>
          </p:txBody>
        </p:sp>
        <p:sp>
          <p:nvSpPr>
            <p:cNvPr id="37" name="Freeform 7"/>
            <p:cNvSpPr/>
            <p:nvPr/>
          </p:nvSpPr>
          <p:spPr>
            <a:xfrm>
              <a:off x="4406760" y="2556123"/>
              <a:ext cx="859602" cy="859602"/>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solidFill>
              <a:srgbClr val="3E3E3E"/>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sz="2000" dirty="0">
                  <a:latin typeface="得意黑" pitchFamily="2" charset="-122"/>
                  <a:ea typeface="得意黑" pitchFamily="2" charset="-122"/>
                  <a:cs typeface="阿里巴巴普惠体 2.0 55 Regular" panose="00020600040101010101" pitchFamily="18" charset="-122"/>
                  <a:sym typeface="HarmonyOS Sans SC Light" panose="00000400000000000000" pitchFamily="2" charset="-122"/>
                </a:rPr>
                <a:t>03</a:t>
              </a:r>
            </a:p>
          </p:txBody>
        </p:sp>
      </p:grpSp>
      <p:sp>
        <p:nvSpPr>
          <p:cNvPr id="43" name="文本框 42"/>
          <p:cNvSpPr txBox="1"/>
          <p:nvPr/>
        </p:nvSpPr>
        <p:spPr>
          <a:xfrm>
            <a:off x="4082797" y="4221358"/>
            <a:ext cx="3810000" cy="2030095"/>
          </a:xfrm>
          <a:prstGeom prst="rect">
            <a:avLst/>
          </a:prstGeom>
          <a:noFill/>
        </p:spPr>
        <p:txBody>
          <a:bodyPr wrap="square" rtlCol="0">
            <a:noAutofit/>
            <a:scene3d>
              <a:camera prst="orthographicFront"/>
              <a:lightRig rig="threePt" dir="t"/>
            </a:scene3d>
            <a:sp3d contourW="12700"/>
          </a:bodyPr>
          <a:lstStyle>
            <a:defPPr>
              <a:defRPr lang="en-US"/>
            </a:defPPr>
            <a:lvl1pPr>
              <a:lnSpc>
                <a:spcPct val="114000"/>
              </a:lnSpc>
              <a:defRPr sz="1000">
                <a:solidFill>
                  <a:schemeClr val="bg1">
                    <a:lumMod val="50000"/>
                  </a:schemeClr>
                </a:solidFill>
                <a:latin typeface="+mn-ea"/>
                <a:cs typeface="+mn-ea"/>
              </a:defRPr>
            </a:lvl1pPr>
          </a:lstStyle>
          <a:p>
            <a:pPr indent="457200">
              <a:lnSpc>
                <a:spcPct val="150000"/>
              </a:lnSpc>
            </a:pPr>
            <a:r>
              <a:rPr sz="14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相比于单点交叉，多点交叉可以更好地保留两个父代的良好基因片段，从而增加产生更好后代的概率。由于在多个交叉点上进行交叉，多点交叉可将与种群中其他个体相区分的独特基因片段更多地保留下来，提高了多样性，防止算法早熟。</a:t>
            </a:r>
          </a:p>
        </p:txBody>
      </p:sp>
      <p:sp>
        <p:nvSpPr>
          <p:cNvPr id="46" name="文本框 45"/>
          <p:cNvSpPr txBox="1"/>
          <p:nvPr/>
        </p:nvSpPr>
        <p:spPr>
          <a:xfrm>
            <a:off x="8212063" y="3270322"/>
            <a:ext cx="3333750" cy="2353310"/>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a:solidFill>
                  <a:schemeClr val="bg1">
                    <a:lumMod val="50000"/>
                  </a:schemeClr>
                </a:solidFill>
                <a:latin typeface="+mn-ea"/>
                <a:cs typeface="+mn-ea"/>
              </a:defRPr>
            </a:lvl1pPr>
          </a:lstStyle>
          <a:p>
            <a:pPr indent="457200">
              <a:lnSpc>
                <a:spcPct val="150000"/>
              </a:lnSpc>
            </a:pPr>
            <a:r>
              <a:rPr sz="14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由于多点交叉中需要确定多个交叉点，所以其处理需要的时间和内存比单点交叉更多。此外，多点交叉可能会引入噪声，使后代的适应度降低。因此，在使用多点交叉时，应该在概率上进行适当的调整，以便在提高多样性的同时避免过度扰动种群。</a:t>
            </a:r>
          </a:p>
        </p:txBody>
      </p:sp>
      <p:sp>
        <p:nvSpPr>
          <p:cNvPr id="9" name="文本框 8"/>
          <p:cNvSpPr txBox="1"/>
          <p:nvPr>
            <p:custDataLst>
              <p:tags r:id="rId1"/>
            </p:custDataLst>
          </p:nvPr>
        </p:nvSpPr>
        <p:spPr>
          <a:xfrm>
            <a:off x="1200150" y="375985"/>
            <a:ext cx="1107996" cy="369332"/>
          </a:xfrm>
          <a:prstGeom prst="rect">
            <a:avLst/>
          </a:prstGeom>
          <a:noFill/>
        </p:spPr>
        <p:txBody>
          <a:bodyPr wrap="none" rtlCol="0">
            <a:spAutoFit/>
          </a:bodyPr>
          <a:lstStyle/>
          <a:p>
            <a:pPr algn="l"/>
            <a:r>
              <a:rPr lang="zh-CN" altLang="en-US" dirty="0">
                <a:solidFill>
                  <a:srgbClr val="0F34AE"/>
                </a:solidFill>
                <a:latin typeface="DOUYUFont2.0" pitchFamily="2" charset="-128"/>
                <a:ea typeface="DOUYUFont2.0" pitchFamily="2" charset="-128"/>
                <a:sym typeface="+mn-ea"/>
              </a:rPr>
              <a:t>多点交叉</a:t>
            </a:r>
            <a:endParaRPr lang="zh-CN" altLang="en-US" dirty="0">
              <a:solidFill>
                <a:srgbClr val="0F34AE"/>
              </a:solidFill>
              <a:latin typeface="DOUYUFont2.0" pitchFamily="2" charset="-128"/>
              <a:ea typeface="DOUYUFont2.0" pitchFamily="2" charset="-128"/>
            </a:endParaRPr>
          </a:p>
        </p:txBody>
      </p:sp>
      <p:sp>
        <p:nvSpPr>
          <p:cNvPr id="11" name="文本框 10"/>
          <p:cNvSpPr txBox="1"/>
          <p:nvPr>
            <p:custDataLst>
              <p:tags r:id="rId2"/>
            </p:custDataLst>
          </p:nvPr>
        </p:nvSpPr>
        <p:spPr>
          <a:xfrm>
            <a:off x="467493" y="3429000"/>
            <a:ext cx="3221671" cy="3271707"/>
          </a:xfrm>
          <a:prstGeom prst="rect">
            <a:avLst/>
          </a:prstGeom>
          <a:noFill/>
        </p:spPr>
        <p:txBody>
          <a:bodyPr wrap="square" rtlCol="0">
            <a:noAutofit/>
            <a:scene3d>
              <a:camera prst="orthographicFront"/>
              <a:lightRig rig="threePt" dir="t"/>
            </a:scene3d>
            <a:sp3d contourW="12700"/>
          </a:bodyPr>
          <a:lstStyle>
            <a:defPPr>
              <a:defRPr lang="en-US"/>
            </a:defPPr>
            <a:lvl1pPr>
              <a:lnSpc>
                <a:spcPct val="114000"/>
              </a:lnSpc>
              <a:defRPr sz="1000">
                <a:solidFill>
                  <a:schemeClr val="bg1">
                    <a:lumMod val="50000"/>
                  </a:schemeClr>
                </a:solidFill>
                <a:latin typeface="+mn-ea"/>
                <a:cs typeface="+mn-ea"/>
              </a:defRPr>
            </a:lvl1pPr>
          </a:lstStyle>
          <a:p>
            <a:pPr indent="457200">
              <a:lnSpc>
                <a:spcPct val="150000"/>
              </a:lnSpc>
            </a:pPr>
            <a:r>
              <a:rPr sz="14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多点交叉指的是在两个个体的基因序列上，随机选择两个或多个位置，然后将这些位置之间的片段相互交换，从而形成新的后代个体。例如，如果我们有两个二进制串“10101010”和“01110111”，并选择交叉点2和5，则可以得到新的个体“11110110”和“00101011”</a:t>
            </a:r>
            <a:r>
              <a:rPr lang="zh-CN" altLang="en-US" sz="14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a:t>
            </a:r>
            <a:endParaRPr sz="14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anim calcmode="lin" valueType="num">
                                      <p:cBhvr>
                                        <p:cTn id="11" dur="1000" fill="hold"/>
                                        <p:tgtEl>
                                          <p:spTgt spid="11"/>
                                        </p:tgtEl>
                                        <p:attrNameLst>
                                          <p:attrName>ppt_x</p:attrName>
                                        </p:attrNameLst>
                                      </p:cBhvr>
                                      <p:tavLst>
                                        <p:tav tm="0">
                                          <p:val>
                                            <p:strVal val="#ppt_x"/>
                                          </p:val>
                                        </p:tav>
                                        <p:tav tm="100000">
                                          <p:val>
                                            <p:strVal val="#ppt_x"/>
                                          </p:val>
                                        </p:tav>
                                      </p:tavLst>
                                    </p:anim>
                                    <p:anim calcmode="lin" valueType="num">
                                      <p:cBhvr>
                                        <p:cTn id="12" dur="1000" fill="hold"/>
                                        <p:tgtEl>
                                          <p:spTgt spid="11"/>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25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par>
                                <p:cTn id="17" presetID="42" presetClass="entr" presetSubtype="0" fill="hold" grpId="0" nodeType="withEffect">
                                  <p:stCondLst>
                                    <p:cond delay="25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1000"/>
                                        <p:tgtEl>
                                          <p:spTgt spid="43"/>
                                        </p:tgtEl>
                                      </p:cBhvr>
                                    </p:animEffect>
                                    <p:anim calcmode="lin" valueType="num">
                                      <p:cBhvr>
                                        <p:cTn id="20" dur="1000" fill="hold"/>
                                        <p:tgtEl>
                                          <p:spTgt spid="43"/>
                                        </p:tgtEl>
                                        <p:attrNameLst>
                                          <p:attrName>ppt_x</p:attrName>
                                        </p:attrNameLst>
                                      </p:cBhvr>
                                      <p:tavLst>
                                        <p:tav tm="0">
                                          <p:val>
                                            <p:strVal val="#ppt_x"/>
                                          </p:val>
                                        </p:tav>
                                        <p:tav tm="100000">
                                          <p:val>
                                            <p:strVal val="#ppt_x"/>
                                          </p:val>
                                        </p:tav>
                                      </p:tavLst>
                                    </p:anim>
                                    <p:anim calcmode="lin" valueType="num">
                                      <p:cBhvr>
                                        <p:cTn id="21" dur="1000" fill="hold"/>
                                        <p:tgtEl>
                                          <p:spTgt spid="43"/>
                                        </p:tgtEl>
                                        <p:attrNameLst>
                                          <p:attrName>ppt_y</p:attrName>
                                        </p:attrNameLst>
                                      </p:cBhvr>
                                      <p:tavLst>
                                        <p:tav tm="0">
                                          <p:val>
                                            <p:strVal val="#ppt_y+.1"/>
                                          </p:val>
                                        </p:tav>
                                        <p:tav tm="100000">
                                          <p:val>
                                            <p:strVal val="#ppt_y"/>
                                          </p:val>
                                        </p:tav>
                                      </p:tavLst>
                                    </p:anim>
                                  </p:childTnLst>
                                </p:cTn>
                              </p:par>
                            </p:childTnLst>
                          </p:cTn>
                        </p:par>
                        <p:par>
                          <p:cTn id="22" fill="hold">
                            <p:stCondLst>
                              <p:cond delay="2250"/>
                            </p:stCondLst>
                            <p:childTnLst>
                              <p:par>
                                <p:cTn id="23" presetID="10" presetClass="entr" presetSubtype="0" fill="hold" nodeType="afterEffect">
                                  <p:stCondLst>
                                    <p:cond delay="25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42" presetClass="entr" presetSubtype="0" fill="hold" grpId="0" nodeType="withEffect">
                                  <p:stCondLst>
                                    <p:cond delay="25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1000"/>
                                        <p:tgtEl>
                                          <p:spTgt spid="46"/>
                                        </p:tgtEl>
                                      </p:cBhvr>
                                    </p:animEffect>
                                    <p:anim calcmode="lin" valueType="num">
                                      <p:cBhvr>
                                        <p:cTn id="29" dur="1000" fill="hold"/>
                                        <p:tgtEl>
                                          <p:spTgt spid="46"/>
                                        </p:tgtEl>
                                        <p:attrNameLst>
                                          <p:attrName>ppt_x</p:attrName>
                                        </p:attrNameLst>
                                      </p:cBhvr>
                                      <p:tavLst>
                                        <p:tav tm="0">
                                          <p:val>
                                            <p:strVal val="#ppt_x"/>
                                          </p:val>
                                        </p:tav>
                                        <p:tav tm="100000">
                                          <p:val>
                                            <p:strVal val="#ppt_x"/>
                                          </p:val>
                                        </p:tav>
                                      </p:tavLst>
                                    </p:anim>
                                    <p:anim calcmode="lin" valueType="num">
                                      <p:cBhvr>
                                        <p:cTn id="30"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6"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201656" y="2153301"/>
            <a:ext cx="5038580" cy="3386888"/>
            <a:chOff x="4202903" y="1732461"/>
            <a:chExt cx="3607470" cy="2481694"/>
          </a:xfrm>
        </p:grpSpPr>
        <p:sp>
          <p:nvSpPr>
            <p:cNvPr id="6" name="Freeform 12"/>
            <p:cNvSpPr/>
            <p:nvPr/>
          </p:nvSpPr>
          <p:spPr bwMode="auto">
            <a:xfrm rot="20700000">
              <a:off x="5479755" y="1732461"/>
              <a:ext cx="2330618" cy="2247527"/>
            </a:xfrm>
            <a:custGeom>
              <a:avLst/>
              <a:gdLst>
                <a:gd name="T0" fmla="*/ 344 w 486"/>
                <a:gd name="T1" fmla="*/ 266 h 467"/>
                <a:gd name="T2" fmla="*/ 293 w 486"/>
                <a:gd name="T3" fmla="*/ 247 h 467"/>
                <a:gd name="T4" fmla="*/ 266 w 486"/>
                <a:gd name="T5" fmla="*/ 195 h 467"/>
                <a:gd name="T6" fmla="*/ 234 w 486"/>
                <a:gd name="T7" fmla="*/ 49 h 467"/>
                <a:gd name="T8" fmla="*/ 48 w 486"/>
                <a:gd name="T9" fmla="*/ 57 h 467"/>
                <a:gd name="T10" fmla="*/ 56 w 486"/>
                <a:gd name="T11" fmla="*/ 242 h 467"/>
                <a:gd name="T12" fmla="*/ 204 w 486"/>
                <a:gd name="T13" fmla="*/ 262 h 467"/>
                <a:gd name="T14" fmla="*/ 260 w 486"/>
                <a:gd name="T15" fmla="*/ 278 h 467"/>
                <a:gd name="T16" fmla="*/ 282 w 486"/>
                <a:gd name="T17" fmla="*/ 334 h 467"/>
                <a:gd name="T18" fmla="*/ 311 w 486"/>
                <a:gd name="T19" fmla="*/ 431 h 467"/>
                <a:gd name="T20" fmla="*/ 449 w 486"/>
                <a:gd name="T21" fmla="*/ 425 h 467"/>
                <a:gd name="T22" fmla="*/ 444 w 486"/>
                <a:gd name="T23" fmla="*/ 286 h 467"/>
                <a:gd name="T24" fmla="*/ 344 w 486"/>
                <a:gd name="T25" fmla="*/ 26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6" h="467">
                  <a:moveTo>
                    <a:pt x="344" y="266"/>
                  </a:moveTo>
                  <a:cubicBezTo>
                    <a:pt x="344" y="266"/>
                    <a:pt x="316" y="268"/>
                    <a:pt x="293" y="247"/>
                  </a:cubicBezTo>
                  <a:cubicBezTo>
                    <a:pt x="270" y="226"/>
                    <a:pt x="266" y="195"/>
                    <a:pt x="266" y="195"/>
                  </a:cubicBezTo>
                  <a:cubicBezTo>
                    <a:pt x="286" y="145"/>
                    <a:pt x="275" y="87"/>
                    <a:pt x="234" y="49"/>
                  </a:cubicBezTo>
                  <a:cubicBezTo>
                    <a:pt x="180" y="0"/>
                    <a:pt x="97" y="3"/>
                    <a:pt x="48" y="57"/>
                  </a:cubicBezTo>
                  <a:cubicBezTo>
                    <a:pt x="0" y="110"/>
                    <a:pt x="3" y="193"/>
                    <a:pt x="56" y="242"/>
                  </a:cubicBezTo>
                  <a:cubicBezTo>
                    <a:pt x="98" y="280"/>
                    <a:pt x="157" y="286"/>
                    <a:pt x="204" y="262"/>
                  </a:cubicBezTo>
                  <a:cubicBezTo>
                    <a:pt x="204" y="262"/>
                    <a:pt x="229" y="249"/>
                    <a:pt x="260" y="278"/>
                  </a:cubicBezTo>
                  <a:cubicBezTo>
                    <a:pt x="287" y="303"/>
                    <a:pt x="282" y="334"/>
                    <a:pt x="282" y="334"/>
                  </a:cubicBezTo>
                  <a:cubicBezTo>
                    <a:pt x="273" y="368"/>
                    <a:pt x="283" y="405"/>
                    <a:pt x="311" y="431"/>
                  </a:cubicBezTo>
                  <a:cubicBezTo>
                    <a:pt x="351" y="467"/>
                    <a:pt x="413" y="465"/>
                    <a:pt x="449" y="425"/>
                  </a:cubicBezTo>
                  <a:cubicBezTo>
                    <a:pt x="486" y="385"/>
                    <a:pt x="483" y="323"/>
                    <a:pt x="444" y="286"/>
                  </a:cubicBezTo>
                  <a:cubicBezTo>
                    <a:pt x="416" y="261"/>
                    <a:pt x="377" y="254"/>
                    <a:pt x="344" y="266"/>
                  </a:cubicBezTo>
                  <a:close/>
                </a:path>
              </a:pathLst>
            </a:custGeom>
            <a:solidFill>
              <a:srgbClr val="0F34AE"/>
            </a:solidFill>
            <a:ln>
              <a:noFill/>
            </a:ln>
          </p:spPr>
          <p:txBody>
            <a:bodyPr vert="horz" wrap="square" lIns="91440" tIns="45720" rIns="91440" bIns="45720" numCol="1" anchor="t" anchorCtr="0" compatLnSpc="1"/>
            <a:lstStyle/>
            <a:p>
              <a:endParaRPr lang="en-US"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9" name="Freeform 14"/>
            <p:cNvSpPr/>
            <p:nvPr/>
          </p:nvSpPr>
          <p:spPr bwMode="auto">
            <a:xfrm rot="900000">
              <a:off x="4202903" y="1871377"/>
              <a:ext cx="2245500" cy="2342778"/>
            </a:xfrm>
            <a:custGeom>
              <a:avLst/>
              <a:gdLst>
                <a:gd name="T0" fmla="*/ 267 w 468"/>
                <a:gd name="T1" fmla="*/ 142 h 487"/>
                <a:gd name="T2" fmla="*/ 248 w 468"/>
                <a:gd name="T3" fmla="*/ 193 h 487"/>
                <a:gd name="T4" fmla="*/ 195 w 468"/>
                <a:gd name="T5" fmla="*/ 220 h 487"/>
                <a:gd name="T6" fmla="*/ 49 w 468"/>
                <a:gd name="T7" fmla="*/ 253 h 487"/>
                <a:gd name="T8" fmla="*/ 57 w 468"/>
                <a:gd name="T9" fmla="*/ 438 h 487"/>
                <a:gd name="T10" fmla="*/ 242 w 468"/>
                <a:gd name="T11" fmla="*/ 430 h 487"/>
                <a:gd name="T12" fmla="*/ 263 w 468"/>
                <a:gd name="T13" fmla="*/ 282 h 487"/>
                <a:gd name="T14" fmla="*/ 279 w 468"/>
                <a:gd name="T15" fmla="*/ 227 h 487"/>
                <a:gd name="T16" fmla="*/ 334 w 468"/>
                <a:gd name="T17" fmla="*/ 204 h 487"/>
                <a:gd name="T18" fmla="*/ 431 w 468"/>
                <a:gd name="T19" fmla="*/ 176 h 487"/>
                <a:gd name="T20" fmla="*/ 425 w 468"/>
                <a:gd name="T21" fmla="*/ 37 h 487"/>
                <a:gd name="T22" fmla="*/ 287 w 468"/>
                <a:gd name="T23" fmla="*/ 43 h 487"/>
                <a:gd name="T24" fmla="*/ 267 w 468"/>
                <a:gd name="T25" fmla="*/ 142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8" h="487">
                  <a:moveTo>
                    <a:pt x="267" y="142"/>
                  </a:moveTo>
                  <a:cubicBezTo>
                    <a:pt x="267" y="142"/>
                    <a:pt x="269" y="170"/>
                    <a:pt x="248" y="193"/>
                  </a:cubicBezTo>
                  <a:cubicBezTo>
                    <a:pt x="227" y="216"/>
                    <a:pt x="195" y="220"/>
                    <a:pt x="195" y="220"/>
                  </a:cubicBezTo>
                  <a:cubicBezTo>
                    <a:pt x="146" y="200"/>
                    <a:pt x="87" y="211"/>
                    <a:pt x="49" y="253"/>
                  </a:cubicBezTo>
                  <a:cubicBezTo>
                    <a:pt x="0" y="306"/>
                    <a:pt x="4" y="389"/>
                    <a:pt x="57" y="438"/>
                  </a:cubicBezTo>
                  <a:cubicBezTo>
                    <a:pt x="110" y="487"/>
                    <a:pt x="193" y="483"/>
                    <a:pt x="242" y="430"/>
                  </a:cubicBezTo>
                  <a:cubicBezTo>
                    <a:pt x="280" y="389"/>
                    <a:pt x="287" y="329"/>
                    <a:pt x="263" y="282"/>
                  </a:cubicBezTo>
                  <a:cubicBezTo>
                    <a:pt x="263" y="282"/>
                    <a:pt x="250" y="258"/>
                    <a:pt x="279" y="227"/>
                  </a:cubicBezTo>
                  <a:cubicBezTo>
                    <a:pt x="303" y="200"/>
                    <a:pt x="334" y="204"/>
                    <a:pt x="334" y="204"/>
                  </a:cubicBezTo>
                  <a:cubicBezTo>
                    <a:pt x="368" y="213"/>
                    <a:pt x="406" y="203"/>
                    <a:pt x="431" y="176"/>
                  </a:cubicBezTo>
                  <a:cubicBezTo>
                    <a:pt x="468" y="136"/>
                    <a:pt x="465" y="74"/>
                    <a:pt x="425" y="37"/>
                  </a:cubicBezTo>
                  <a:cubicBezTo>
                    <a:pt x="386" y="0"/>
                    <a:pt x="323" y="3"/>
                    <a:pt x="287" y="43"/>
                  </a:cubicBezTo>
                  <a:cubicBezTo>
                    <a:pt x="261" y="71"/>
                    <a:pt x="255" y="109"/>
                    <a:pt x="267" y="142"/>
                  </a:cubicBezTo>
                  <a:close/>
                </a:path>
              </a:pathLst>
            </a:custGeom>
            <a:solidFill>
              <a:srgbClr val="ADB9E5"/>
            </a:solidFill>
            <a:ln>
              <a:noFill/>
            </a:ln>
          </p:spPr>
          <p:txBody>
            <a:bodyPr vert="horz" wrap="square" lIns="91440" tIns="45720" rIns="91440" bIns="45720" numCol="1" anchor="t" anchorCtr="0" compatLnSpc="1"/>
            <a:lstStyle/>
            <a:p>
              <a:endParaRPr lang="en-US"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12" name="Freeform 18"/>
            <p:cNvSpPr/>
            <p:nvPr/>
          </p:nvSpPr>
          <p:spPr bwMode="auto">
            <a:xfrm>
              <a:off x="4361216" y="2935677"/>
              <a:ext cx="867395" cy="871449"/>
            </a:xfrm>
            <a:custGeom>
              <a:avLst/>
              <a:gdLst>
                <a:gd name="T0" fmla="*/ 181 w 181"/>
                <a:gd name="T1" fmla="*/ 90 h 181"/>
                <a:gd name="T2" fmla="*/ 91 w 181"/>
                <a:gd name="T3" fmla="*/ 181 h 181"/>
                <a:gd name="T4" fmla="*/ 0 w 181"/>
                <a:gd name="T5" fmla="*/ 92 h 181"/>
                <a:gd name="T6" fmla="*/ 89 w 181"/>
                <a:gd name="T7" fmla="*/ 0 h 181"/>
                <a:gd name="T8" fmla="*/ 181 w 181"/>
                <a:gd name="T9" fmla="*/ 90 h 181"/>
              </a:gdLst>
              <a:ahLst/>
              <a:cxnLst>
                <a:cxn ang="0">
                  <a:pos x="T0" y="T1"/>
                </a:cxn>
                <a:cxn ang="0">
                  <a:pos x="T2" y="T3"/>
                </a:cxn>
                <a:cxn ang="0">
                  <a:pos x="T4" y="T5"/>
                </a:cxn>
                <a:cxn ang="0">
                  <a:pos x="T6" y="T7"/>
                </a:cxn>
                <a:cxn ang="0">
                  <a:pos x="T8" y="T9"/>
                </a:cxn>
              </a:cxnLst>
              <a:rect l="0" t="0" r="r" b="b"/>
              <a:pathLst>
                <a:path w="181" h="181">
                  <a:moveTo>
                    <a:pt x="181" y="90"/>
                  </a:moveTo>
                  <a:cubicBezTo>
                    <a:pt x="181" y="139"/>
                    <a:pt x="141" y="180"/>
                    <a:pt x="91" y="181"/>
                  </a:cubicBezTo>
                  <a:cubicBezTo>
                    <a:pt x="42" y="181"/>
                    <a:pt x="1" y="141"/>
                    <a:pt x="0" y="92"/>
                  </a:cubicBezTo>
                  <a:cubicBezTo>
                    <a:pt x="0" y="42"/>
                    <a:pt x="40" y="1"/>
                    <a:pt x="89" y="0"/>
                  </a:cubicBezTo>
                  <a:cubicBezTo>
                    <a:pt x="139" y="0"/>
                    <a:pt x="180" y="40"/>
                    <a:pt x="181" y="90"/>
                  </a:cubicBezTo>
                  <a:close/>
                </a:path>
              </a:pathLst>
            </a:custGeom>
            <a:solidFill>
              <a:schemeClr val="bg1"/>
            </a:solidFill>
            <a:ln>
              <a:noFill/>
            </a:ln>
          </p:spPr>
          <p:txBody>
            <a:bodyPr vert="horz" wrap="square" lIns="91440" tIns="45720" rIns="91440" bIns="45720" numCol="1" anchor="ctr" anchorCtr="0" compatLnSpc="1"/>
            <a:lstStyle/>
            <a:p>
              <a:pPr algn="ctr"/>
              <a:endParaRPr lang="en-US" sz="2800" dirty="0">
                <a:solidFill>
                  <a:schemeClr val="accent1"/>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15" name="Freeform 16"/>
            <p:cNvSpPr/>
            <p:nvPr/>
          </p:nvSpPr>
          <p:spPr bwMode="auto">
            <a:xfrm>
              <a:off x="5795807" y="2279815"/>
              <a:ext cx="555816" cy="558400"/>
            </a:xfrm>
            <a:custGeom>
              <a:avLst/>
              <a:gdLst>
                <a:gd name="T0" fmla="*/ 181 w 182"/>
                <a:gd name="T1" fmla="*/ 90 h 182"/>
                <a:gd name="T2" fmla="*/ 92 w 182"/>
                <a:gd name="T3" fmla="*/ 181 h 182"/>
                <a:gd name="T4" fmla="*/ 1 w 182"/>
                <a:gd name="T5" fmla="*/ 92 h 182"/>
                <a:gd name="T6" fmla="*/ 90 w 182"/>
                <a:gd name="T7" fmla="*/ 1 h 182"/>
                <a:gd name="T8" fmla="*/ 181 w 182"/>
                <a:gd name="T9" fmla="*/ 90 h 182"/>
              </a:gdLst>
              <a:ahLst/>
              <a:cxnLst>
                <a:cxn ang="0">
                  <a:pos x="T0" y="T1"/>
                </a:cxn>
                <a:cxn ang="0">
                  <a:pos x="T2" y="T3"/>
                </a:cxn>
                <a:cxn ang="0">
                  <a:pos x="T4" y="T5"/>
                </a:cxn>
                <a:cxn ang="0">
                  <a:pos x="T6" y="T7"/>
                </a:cxn>
                <a:cxn ang="0">
                  <a:pos x="T8" y="T9"/>
                </a:cxn>
              </a:cxnLst>
              <a:rect l="0" t="0" r="r" b="b"/>
              <a:pathLst>
                <a:path w="182" h="182">
                  <a:moveTo>
                    <a:pt x="181" y="90"/>
                  </a:moveTo>
                  <a:cubicBezTo>
                    <a:pt x="182" y="140"/>
                    <a:pt x="142" y="181"/>
                    <a:pt x="92" y="181"/>
                  </a:cubicBezTo>
                  <a:cubicBezTo>
                    <a:pt x="42" y="182"/>
                    <a:pt x="1" y="142"/>
                    <a:pt x="1" y="92"/>
                  </a:cubicBezTo>
                  <a:cubicBezTo>
                    <a:pt x="0" y="42"/>
                    <a:pt x="40" y="2"/>
                    <a:pt x="90" y="1"/>
                  </a:cubicBezTo>
                  <a:cubicBezTo>
                    <a:pt x="140" y="0"/>
                    <a:pt x="181" y="40"/>
                    <a:pt x="181" y="90"/>
                  </a:cubicBezTo>
                  <a:close/>
                </a:path>
              </a:pathLst>
            </a:custGeom>
            <a:solidFill>
              <a:schemeClr val="bg1"/>
            </a:solidFill>
            <a:ln>
              <a:noFill/>
            </a:ln>
          </p:spPr>
          <p:txBody>
            <a:bodyPr vert="horz" wrap="square" lIns="91440" tIns="45720" rIns="91440" bIns="45720" numCol="1" anchor="ctr" anchorCtr="0" compatLnSpc="1"/>
            <a:lstStyle/>
            <a:p>
              <a:pPr algn="ctr"/>
              <a:endParaRPr lang="en-US" sz="2800" dirty="0">
                <a:solidFill>
                  <a:schemeClr val="accent2"/>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18" name="Freeform 20"/>
            <p:cNvSpPr/>
            <p:nvPr/>
          </p:nvSpPr>
          <p:spPr bwMode="auto">
            <a:xfrm>
              <a:off x="7156351" y="2986760"/>
              <a:ext cx="535593" cy="538096"/>
            </a:xfrm>
            <a:custGeom>
              <a:avLst/>
              <a:gdLst>
                <a:gd name="T0" fmla="*/ 181 w 181"/>
                <a:gd name="T1" fmla="*/ 89 h 181"/>
                <a:gd name="T2" fmla="*/ 92 w 181"/>
                <a:gd name="T3" fmla="*/ 181 h 181"/>
                <a:gd name="T4" fmla="*/ 0 w 181"/>
                <a:gd name="T5" fmla="*/ 91 h 181"/>
                <a:gd name="T6" fmla="*/ 90 w 181"/>
                <a:gd name="T7" fmla="*/ 0 h 181"/>
                <a:gd name="T8" fmla="*/ 181 w 181"/>
                <a:gd name="T9" fmla="*/ 89 h 181"/>
              </a:gdLst>
              <a:ahLst/>
              <a:cxnLst>
                <a:cxn ang="0">
                  <a:pos x="T0" y="T1"/>
                </a:cxn>
                <a:cxn ang="0">
                  <a:pos x="T2" y="T3"/>
                </a:cxn>
                <a:cxn ang="0">
                  <a:pos x="T4" y="T5"/>
                </a:cxn>
                <a:cxn ang="0">
                  <a:pos x="T6" y="T7"/>
                </a:cxn>
                <a:cxn ang="0">
                  <a:pos x="T8" y="T9"/>
                </a:cxn>
              </a:cxnLst>
              <a:rect l="0" t="0" r="r" b="b"/>
              <a:pathLst>
                <a:path w="181" h="181">
                  <a:moveTo>
                    <a:pt x="181" y="89"/>
                  </a:moveTo>
                  <a:cubicBezTo>
                    <a:pt x="181" y="139"/>
                    <a:pt x="141" y="180"/>
                    <a:pt x="92" y="181"/>
                  </a:cubicBezTo>
                  <a:cubicBezTo>
                    <a:pt x="42" y="181"/>
                    <a:pt x="1" y="141"/>
                    <a:pt x="0" y="91"/>
                  </a:cubicBezTo>
                  <a:cubicBezTo>
                    <a:pt x="0" y="42"/>
                    <a:pt x="40" y="1"/>
                    <a:pt x="90" y="0"/>
                  </a:cubicBezTo>
                  <a:cubicBezTo>
                    <a:pt x="139" y="0"/>
                    <a:pt x="180" y="40"/>
                    <a:pt x="181" y="89"/>
                  </a:cubicBezTo>
                  <a:close/>
                </a:path>
              </a:pathLst>
            </a:custGeom>
            <a:solidFill>
              <a:schemeClr val="bg1"/>
            </a:solidFill>
            <a:ln>
              <a:noFill/>
            </a:ln>
          </p:spPr>
          <p:txBody>
            <a:bodyPr vert="horz" wrap="square" lIns="91440" tIns="45720" rIns="91440" bIns="45720" numCol="1" anchor="ctr" anchorCtr="0" compatLnSpc="1"/>
            <a:lstStyle/>
            <a:p>
              <a:pPr algn="ctr"/>
              <a:endParaRPr lang="en-US" sz="2800" dirty="0">
                <a:solidFill>
                  <a:schemeClr val="accent3"/>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grpSp>
      <p:grpSp>
        <p:nvGrpSpPr>
          <p:cNvPr id="43" name="组合 42"/>
          <p:cNvGrpSpPr/>
          <p:nvPr/>
        </p:nvGrpSpPr>
        <p:grpSpPr>
          <a:xfrm>
            <a:off x="7512065" y="4065512"/>
            <a:ext cx="377453" cy="336344"/>
            <a:chOff x="7033798" y="4535181"/>
            <a:chExt cx="472407" cy="420957"/>
          </a:xfrm>
          <a:solidFill>
            <a:srgbClr val="3E3E3E"/>
          </a:solidFill>
        </p:grpSpPr>
        <p:sp>
          <p:nvSpPr>
            <p:cNvPr id="23" name="Freeform 261"/>
            <p:cNvSpPr>
              <a:spLocks noEditPoints="1"/>
            </p:cNvSpPr>
            <p:nvPr/>
          </p:nvSpPr>
          <p:spPr bwMode="auto">
            <a:xfrm>
              <a:off x="7033798" y="4535181"/>
              <a:ext cx="472407" cy="420957"/>
            </a:xfrm>
            <a:custGeom>
              <a:avLst/>
              <a:gdLst>
                <a:gd name="T0" fmla="*/ 166 w 171"/>
                <a:gd name="T1" fmla="*/ 0 h 152"/>
                <a:gd name="T2" fmla="*/ 6 w 171"/>
                <a:gd name="T3" fmla="*/ 0 h 152"/>
                <a:gd name="T4" fmla="*/ 0 w 171"/>
                <a:gd name="T5" fmla="*/ 5 h 152"/>
                <a:gd name="T6" fmla="*/ 0 w 171"/>
                <a:gd name="T7" fmla="*/ 146 h 152"/>
                <a:gd name="T8" fmla="*/ 6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5 w 171"/>
                <a:gd name="T25" fmla="*/ 19 h 152"/>
                <a:gd name="T26" fmla="*/ 132 w 171"/>
                <a:gd name="T27" fmla="*/ 12 h 152"/>
                <a:gd name="T28" fmla="*/ 111 w 171"/>
                <a:gd name="T29" fmla="*/ 12 h 152"/>
                <a:gd name="T30" fmla="*/ 118 w 171"/>
                <a:gd name="T31" fmla="*/ 19 h 152"/>
                <a:gd name="T32" fmla="*/ 111 w 171"/>
                <a:gd name="T33" fmla="*/ 26 h 152"/>
                <a:gd name="T34" fmla="*/ 104 w 171"/>
                <a:gd name="T35" fmla="*/ 19 h 152"/>
                <a:gd name="T36" fmla="*/ 111 w 171"/>
                <a:gd name="T37" fmla="*/ 12 h 152"/>
                <a:gd name="T38" fmla="*/ 161 w 171"/>
                <a:gd name="T39" fmla="*/ 141 h 152"/>
                <a:gd name="T40" fmla="*/ 11 w 171"/>
                <a:gd name="T41" fmla="*/ 141 h 152"/>
                <a:gd name="T42" fmla="*/ 11 w 171"/>
                <a:gd name="T43" fmla="*/ 38 h 152"/>
                <a:gd name="T44" fmla="*/ 161 w 171"/>
                <a:gd name="T45" fmla="*/ 38 h 152"/>
                <a:gd name="T46" fmla="*/ 161 w 171"/>
                <a:gd name="T47" fmla="*/ 141 h 152"/>
                <a:gd name="T48" fmla="*/ 153 w 171"/>
                <a:gd name="T49" fmla="*/ 26 h 152"/>
                <a:gd name="T50" fmla="*/ 146 w 171"/>
                <a:gd name="T51" fmla="*/ 19 h 152"/>
                <a:gd name="T52" fmla="*/ 153 w 171"/>
                <a:gd name="T53" fmla="*/ 12 h 152"/>
                <a:gd name="T54" fmla="*/ 161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6" y="0"/>
                    <a:pt x="6" y="0"/>
                    <a:pt x="6" y="0"/>
                  </a:cubicBezTo>
                  <a:cubicBezTo>
                    <a:pt x="3" y="0"/>
                    <a:pt x="0" y="2"/>
                    <a:pt x="0" y="5"/>
                  </a:cubicBezTo>
                  <a:cubicBezTo>
                    <a:pt x="0" y="146"/>
                    <a:pt x="0" y="146"/>
                    <a:pt x="0" y="146"/>
                  </a:cubicBezTo>
                  <a:cubicBezTo>
                    <a:pt x="0" y="149"/>
                    <a:pt x="3" y="152"/>
                    <a:pt x="6"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5" y="23"/>
                    <a:pt x="125" y="19"/>
                  </a:cubicBezTo>
                  <a:cubicBezTo>
                    <a:pt x="125" y="15"/>
                    <a:pt x="128" y="12"/>
                    <a:pt x="132" y="12"/>
                  </a:cubicBezTo>
                  <a:close/>
                  <a:moveTo>
                    <a:pt x="111" y="12"/>
                  </a:moveTo>
                  <a:cubicBezTo>
                    <a:pt x="115" y="12"/>
                    <a:pt x="118" y="15"/>
                    <a:pt x="118" y="19"/>
                  </a:cubicBezTo>
                  <a:cubicBezTo>
                    <a:pt x="118" y="23"/>
                    <a:pt x="115" y="26"/>
                    <a:pt x="111" y="26"/>
                  </a:cubicBezTo>
                  <a:cubicBezTo>
                    <a:pt x="107" y="26"/>
                    <a:pt x="104" y="23"/>
                    <a:pt x="104" y="19"/>
                  </a:cubicBezTo>
                  <a:cubicBezTo>
                    <a:pt x="104" y="15"/>
                    <a:pt x="107" y="12"/>
                    <a:pt x="111" y="12"/>
                  </a:cubicBezTo>
                  <a:close/>
                  <a:moveTo>
                    <a:pt x="161" y="141"/>
                  </a:moveTo>
                  <a:cubicBezTo>
                    <a:pt x="11" y="141"/>
                    <a:pt x="11" y="141"/>
                    <a:pt x="11" y="141"/>
                  </a:cubicBezTo>
                  <a:cubicBezTo>
                    <a:pt x="11" y="38"/>
                    <a:pt x="11" y="38"/>
                    <a:pt x="11" y="38"/>
                  </a:cubicBezTo>
                  <a:cubicBezTo>
                    <a:pt x="161" y="38"/>
                    <a:pt x="161" y="38"/>
                    <a:pt x="161" y="38"/>
                  </a:cubicBezTo>
                  <a:lnTo>
                    <a:pt x="161" y="141"/>
                  </a:lnTo>
                  <a:close/>
                  <a:moveTo>
                    <a:pt x="153" y="26"/>
                  </a:moveTo>
                  <a:cubicBezTo>
                    <a:pt x="149" y="26"/>
                    <a:pt x="146" y="23"/>
                    <a:pt x="146" y="19"/>
                  </a:cubicBezTo>
                  <a:cubicBezTo>
                    <a:pt x="146" y="15"/>
                    <a:pt x="149" y="12"/>
                    <a:pt x="153" y="12"/>
                  </a:cubicBezTo>
                  <a:cubicBezTo>
                    <a:pt x="157" y="12"/>
                    <a:pt x="161" y="15"/>
                    <a:pt x="161" y="19"/>
                  </a:cubicBezTo>
                  <a:cubicBezTo>
                    <a:pt x="161" y="23"/>
                    <a:pt x="157" y="26"/>
                    <a:pt x="153" y="26"/>
                  </a:cubicBez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sp>
          <p:nvSpPr>
            <p:cNvPr id="24" name="Rectangle 262"/>
            <p:cNvSpPr>
              <a:spLocks noChangeArrowheads="1"/>
            </p:cNvSpPr>
            <p:nvPr/>
          </p:nvSpPr>
          <p:spPr bwMode="auto">
            <a:xfrm>
              <a:off x="7229075" y="4695378"/>
              <a:ext cx="83022" cy="50281"/>
            </a:xfrm>
            <a:prstGeom prst="rect">
              <a:avLst/>
            </a:prstGeom>
            <a:grpFill/>
            <a:ln>
              <a:noFill/>
            </a:ln>
          </p:spPr>
          <p:txBody>
            <a:bodyPr vert="horz" wrap="square" lIns="91440" tIns="45720" rIns="91440" bIns="45720" numCol="1" anchor="t" anchorCtr="0" compatLnSpc="1"/>
            <a:lstStyle/>
            <a:p>
              <a:endParaRPr lang="zh-CN" altLang="en-US">
                <a:cs typeface="+mn-ea"/>
                <a:sym typeface="+mn-lt"/>
              </a:endParaRPr>
            </a:p>
          </p:txBody>
        </p:sp>
        <p:sp>
          <p:nvSpPr>
            <p:cNvPr id="25" name="Rectangle 263"/>
            <p:cNvSpPr>
              <a:spLocks noChangeArrowheads="1"/>
            </p:cNvSpPr>
            <p:nvPr/>
          </p:nvSpPr>
          <p:spPr bwMode="auto">
            <a:xfrm>
              <a:off x="7229075" y="4828681"/>
              <a:ext cx="83022" cy="46773"/>
            </a:xfrm>
            <a:prstGeom prst="rect">
              <a:avLst/>
            </a:prstGeom>
            <a:grpFill/>
            <a:ln>
              <a:noFill/>
            </a:ln>
          </p:spPr>
          <p:txBody>
            <a:bodyPr vert="horz" wrap="square" lIns="91440" tIns="45720" rIns="91440" bIns="45720" numCol="1" anchor="t" anchorCtr="0" compatLnSpc="1"/>
            <a:lstStyle/>
            <a:p>
              <a:endParaRPr lang="zh-CN" altLang="en-US">
                <a:cs typeface="+mn-ea"/>
                <a:sym typeface="+mn-lt"/>
              </a:endParaRPr>
            </a:p>
          </p:txBody>
        </p:sp>
        <p:sp>
          <p:nvSpPr>
            <p:cNvPr id="26" name="Rectangle 264"/>
            <p:cNvSpPr>
              <a:spLocks noChangeArrowheads="1"/>
            </p:cNvSpPr>
            <p:nvPr/>
          </p:nvSpPr>
          <p:spPr bwMode="auto">
            <a:xfrm>
              <a:off x="7110974" y="4828681"/>
              <a:ext cx="79514" cy="46773"/>
            </a:xfrm>
            <a:prstGeom prst="rect">
              <a:avLst/>
            </a:prstGeom>
            <a:grpFill/>
            <a:ln>
              <a:noFill/>
            </a:ln>
          </p:spPr>
          <p:txBody>
            <a:bodyPr vert="horz" wrap="square" lIns="91440" tIns="45720" rIns="91440" bIns="45720" numCol="1" anchor="t" anchorCtr="0" compatLnSpc="1"/>
            <a:lstStyle/>
            <a:p>
              <a:endParaRPr lang="zh-CN" altLang="en-US">
                <a:cs typeface="+mn-ea"/>
                <a:sym typeface="+mn-lt"/>
              </a:endParaRPr>
            </a:p>
          </p:txBody>
        </p:sp>
        <p:sp>
          <p:nvSpPr>
            <p:cNvPr id="27" name="Rectangle 265"/>
            <p:cNvSpPr>
              <a:spLocks noChangeArrowheads="1"/>
            </p:cNvSpPr>
            <p:nvPr/>
          </p:nvSpPr>
          <p:spPr bwMode="auto">
            <a:xfrm>
              <a:off x="7348347" y="4828681"/>
              <a:ext cx="83022" cy="46773"/>
            </a:xfrm>
            <a:prstGeom prst="rect">
              <a:avLst/>
            </a:prstGeom>
            <a:grpFill/>
            <a:ln>
              <a:noFill/>
            </a:ln>
          </p:spPr>
          <p:txBody>
            <a:bodyPr vert="horz" wrap="square" lIns="91440" tIns="45720" rIns="91440" bIns="45720" numCol="1" anchor="t" anchorCtr="0" compatLnSpc="1"/>
            <a:lstStyle/>
            <a:p>
              <a:endParaRPr lang="zh-CN" altLang="en-US">
                <a:cs typeface="+mn-ea"/>
                <a:sym typeface="+mn-lt"/>
              </a:endParaRPr>
            </a:p>
          </p:txBody>
        </p:sp>
        <p:sp>
          <p:nvSpPr>
            <p:cNvPr id="28" name="Freeform 266"/>
            <p:cNvSpPr/>
            <p:nvPr/>
          </p:nvSpPr>
          <p:spPr bwMode="auto">
            <a:xfrm>
              <a:off x="7143715" y="4778400"/>
              <a:ext cx="254913" cy="14032"/>
            </a:xfrm>
            <a:custGeom>
              <a:avLst/>
              <a:gdLst>
                <a:gd name="T0" fmla="*/ 218 w 218"/>
                <a:gd name="T1" fmla="*/ 12 h 12"/>
                <a:gd name="T2" fmla="*/ 0 w 218"/>
                <a:gd name="T3" fmla="*/ 12 h 12"/>
                <a:gd name="T4" fmla="*/ 0 w 218"/>
                <a:gd name="T5" fmla="*/ 0 h 12"/>
                <a:gd name="T6" fmla="*/ 218 w 218"/>
                <a:gd name="T7" fmla="*/ 0 h 12"/>
                <a:gd name="T8" fmla="*/ 218 w 218"/>
                <a:gd name="T9" fmla="*/ 12 h 12"/>
                <a:gd name="T10" fmla="*/ 218 w 218"/>
                <a:gd name="T11" fmla="*/ 12 h 12"/>
              </a:gdLst>
              <a:ahLst/>
              <a:cxnLst>
                <a:cxn ang="0">
                  <a:pos x="T0" y="T1"/>
                </a:cxn>
                <a:cxn ang="0">
                  <a:pos x="T2" y="T3"/>
                </a:cxn>
                <a:cxn ang="0">
                  <a:pos x="T4" y="T5"/>
                </a:cxn>
                <a:cxn ang="0">
                  <a:pos x="T6" y="T7"/>
                </a:cxn>
                <a:cxn ang="0">
                  <a:pos x="T8" y="T9"/>
                </a:cxn>
                <a:cxn ang="0">
                  <a:pos x="T10" y="T11"/>
                </a:cxn>
              </a:cxnLst>
              <a:rect l="0" t="0" r="r" b="b"/>
              <a:pathLst>
                <a:path w="218" h="12">
                  <a:moveTo>
                    <a:pt x="218" y="12"/>
                  </a:moveTo>
                  <a:lnTo>
                    <a:pt x="0" y="12"/>
                  </a:lnTo>
                  <a:lnTo>
                    <a:pt x="0" y="0"/>
                  </a:lnTo>
                  <a:lnTo>
                    <a:pt x="218" y="0"/>
                  </a:lnTo>
                  <a:lnTo>
                    <a:pt x="218" y="12"/>
                  </a:lnTo>
                  <a:lnTo>
                    <a:pt x="218" y="12"/>
                  </a:ln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sp>
          <p:nvSpPr>
            <p:cNvPr id="29" name="Freeform 267"/>
            <p:cNvSpPr/>
            <p:nvPr/>
          </p:nvSpPr>
          <p:spPr bwMode="auto">
            <a:xfrm>
              <a:off x="7262986" y="4721104"/>
              <a:ext cx="16371" cy="113424"/>
            </a:xfrm>
            <a:custGeom>
              <a:avLst/>
              <a:gdLst>
                <a:gd name="T0" fmla="*/ 14 w 14"/>
                <a:gd name="T1" fmla="*/ 97 h 97"/>
                <a:gd name="T2" fmla="*/ 0 w 14"/>
                <a:gd name="T3" fmla="*/ 97 h 97"/>
                <a:gd name="T4" fmla="*/ 0 w 14"/>
                <a:gd name="T5" fmla="*/ 0 h 97"/>
                <a:gd name="T6" fmla="*/ 14 w 14"/>
                <a:gd name="T7" fmla="*/ 0 h 97"/>
                <a:gd name="T8" fmla="*/ 14 w 14"/>
                <a:gd name="T9" fmla="*/ 97 h 97"/>
                <a:gd name="T10" fmla="*/ 14 w 14"/>
                <a:gd name="T11" fmla="*/ 97 h 97"/>
              </a:gdLst>
              <a:ahLst/>
              <a:cxnLst>
                <a:cxn ang="0">
                  <a:pos x="T0" y="T1"/>
                </a:cxn>
                <a:cxn ang="0">
                  <a:pos x="T2" y="T3"/>
                </a:cxn>
                <a:cxn ang="0">
                  <a:pos x="T4" y="T5"/>
                </a:cxn>
                <a:cxn ang="0">
                  <a:pos x="T6" y="T7"/>
                </a:cxn>
                <a:cxn ang="0">
                  <a:pos x="T8" y="T9"/>
                </a:cxn>
                <a:cxn ang="0">
                  <a:pos x="T10" y="T11"/>
                </a:cxn>
              </a:cxnLst>
              <a:rect l="0" t="0" r="r" b="b"/>
              <a:pathLst>
                <a:path w="14" h="97">
                  <a:moveTo>
                    <a:pt x="14" y="97"/>
                  </a:moveTo>
                  <a:lnTo>
                    <a:pt x="0" y="97"/>
                  </a:lnTo>
                  <a:lnTo>
                    <a:pt x="0" y="0"/>
                  </a:lnTo>
                  <a:lnTo>
                    <a:pt x="14" y="0"/>
                  </a:lnTo>
                  <a:lnTo>
                    <a:pt x="14" y="97"/>
                  </a:lnTo>
                  <a:lnTo>
                    <a:pt x="14" y="97"/>
                  </a:ln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sp>
          <p:nvSpPr>
            <p:cNvPr id="30" name="Freeform 268"/>
            <p:cNvSpPr/>
            <p:nvPr/>
          </p:nvSpPr>
          <p:spPr bwMode="auto">
            <a:xfrm>
              <a:off x="7143715" y="4778400"/>
              <a:ext cx="14032" cy="56128"/>
            </a:xfrm>
            <a:custGeom>
              <a:avLst/>
              <a:gdLst>
                <a:gd name="T0" fmla="*/ 12 w 12"/>
                <a:gd name="T1" fmla="*/ 48 h 48"/>
                <a:gd name="T2" fmla="*/ 0 w 12"/>
                <a:gd name="T3" fmla="*/ 48 h 48"/>
                <a:gd name="T4" fmla="*/ 0 w 12"/>
                <a:gd name="T5" fmla="*/ 0 h 48"/>
                <a:gd name="T6" fmla="*/ 12 w 12"/>
                <a:gd name="T7" fmla="*/ 0 h 48"/>
                <a:gd name="T8" fmla="*/ 12 w 12"/>
                <a:gd name="T9" fmla="*/ 48 h 48"/>
                <a:gd name="T10" fmla="*/ 12 w 12"/>
                <a:gd name="T11" fmla="*/ 48 h 48"/>
              </a:gdLst>
              <a:ahLst/>
              <a:cxnLst>
                <a:cxn ang="0">
                  <a:pos x="T0" y="T1"/>
                </a:cxn>
                <a:cxn ang="0">
                  <a:pos x="T2" y="T3"/>
                </a:cxn>
                <a:cxn ang="0">
                  <a:pos x="T4" y="T5"/>
                </a:cxn>
                <a:cxn ang="0">
                  <a:pos x="T6" y="T7"/>
                </a:cxn>
                <a:cxn ang="0">
                  <a:pos x="T8" y="T9"/>
                </a:cxn>
                <a:cxn ang="0">
                  <a:pos x="T10" y="T11"/>
                </a:cxn>
              </a:cxnLst>
              <a:rect l="0" t="0" r="r" b="b"/>
              <a:pathLst>
                <a:path w="12" h="48">
                  <a:moveTo>
                    <a:pt x="12" y="48"/>
                  </a:moveTo>
                  <a:lnTo>
                    <a:pt x="0" y="48"/>
                  </a:lnTo>
                  <a:lnTo>
                    <a:pt x="0" y="0"/>
                  </a:lnTo>
                  <a:lnTo>
                    <a:pt x="12" y="0"/>
                  </a:lnTo>
                  <a:lnTo>
                    <a:pt x="12" y="48"/>
                  </a:lnTo>
                  <a:lnTo>
                    <a:pt x="12" y="48"/>
                  </a:ln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sp>
          <p:nvSpPr>
            <p:cNvPr id="31" name="Freeform 269"/>
            <p:cNvSpPr/>
            <p:nvPr/>
          </p:nvSpPr>
          <p:spPr bwMode="auto">
            <a:xfrm>
              <a:off x="7384596" y="4778400"/>
              <a:ext cx="14032" cy="56128"/>
            </a:xfrm>
            <a:custGeom>
              <a:avLst/>
              <a:gdLst>
                <a:gd name="T0" fmla="*/ 12 w 12"/>
                <a:gd name="T1" fmla="*/ 48 h 48"/>
                <a:gd name="T2" fmla="*/ 0 w 12"/>
                <a:gd name="T3" fmla="*/ 48 h 48"/>
                <a:gd name="T4" fmla="*/ 0 w 12"/>
                <a:gd name="T5" fmla="*/ 0 h 48"/>
                <a:gd name="T6" fmla="*/ 12 w 12"/>
                <a:gd name="T7" fmla="*/ 0 h 48"/>
                <a:gd name="T8" fmla="*/ 12 w 12"/>
                <a:gd name="T9" fmla="*/ 48 h 48"/>
                <a:gd name="T10" fmla="*/ 12 w 12"/>
                <a:gd name="T11" fmla="*/ 48 h 48"/>
              </a:gdLst>
              <a:ahLst/>
              <a:cxnLst>
                <a:cxn ang="0">
                  <a:pos x="T0" y="T1"/>
                </a:cxn>
                <a:cxn ang="0">
                  <a:pos x="T2" y="T3"/>
                </a:cxn>
                <a:cxn ang="0">
                  <a:pos x="T4" y="T5"/>
                </a:cxn>
                <a:cxn ang="0">
                  <a:pos x="T6" y="T7"/>
                </a:cxn>
                <a:cxn ang="0">
                  <a:pos x="T8" y="T9"/>
                </a:cxn>
                <a:cxn ang="0">
                  <a:pos x="T10" y="T11"/>
                </a:cxn>
              </a:cxnLst>
              <a:rect l="0" t="0" r="r" b="b"/>
              <a:pathLst>
                <a:path w="12" h="48">
                  <a:moveTo>
                    <a:pt x="12" y="48"/>
                  </a:moveTo>
                  <a:lnTo>
                    <a:pt x="0" y="48"/>
                  </a:lnTo>
                  <a:lnTo>
                    <a:pt x="0" y="0"/>
                  </a:lnTo>
                  <a:lnTo>
                    <a:pt x="12" y="0"/>
                  </a:lnTo>
                  <a:lnTo>
                    <a:pt x="12" y="48"/>
                  </a:lnTo>
                  <a:lnTo>
                    <a:pt x="12" y="48"/>
                  </a:ln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grpSp>
      <p:grpSp>
        <p:nvGrpSpPr>
          <p:cNvPr id="41" name="组合 40"/>
          <p:cNvGrpSpPr/>
          <p:nvPr/>
        </p:nvGrpSpPr>
        <p:grpSpPr>
          <a:xfrm>
            <a:off x="3804132" y="4200348"/>
            <a:ext cx="571800" cy="419787"/>
            <a:chOff x="4691641" y="4524657"/>
            <a:chExt cx="571800" cy="419787"/>
          </a:xfrm>
          <a:solidFill>
            <a:srgbClr val="3E3E3E"/>
          </a:solidFill>
        </p:grpSpPr>
        <p:sp>
          <p:nvSpPr>
            <p:cNvPr id="32" name="Freeform 321"/>
            <p:cNvSpPr/>
            <p:nvPr/>
          </p:nvSpPr>
          <p:spPr bwMode="auto">
            <a:xfrm>
              <a:off x="4716197" y="4664976"/>
              <a:ext cx="204632" cy="254913"/>
            </a:xfrm>
            <a:custGeom>
              <a:avLst/>
              <a:gdLst>
                <a:gd name="T0" fmla="*/ 70 w 74"/>
                <a:gd name="T1" fmla="*/ 56 h 92"/>
                <a:gd name="T2" fmla="*/ 62 w 74"/>
                <a:gd name="T3" fmla="*/ 56 h 92"/>
                <a:gd name="T4" fmla="*/ 60 w 74"/>
                <a:gd name="T5" fmla="*/ 48 h 92"/>
                <a:gd name="T6" fmla="*/ 67 w 74"/>
                <a:gd name="T7" fmla="*/ 44 h 92"/>
                <a:gd name="T8" fmla="*/ 68 w 74"/>
                <a:gd name="T9" fmla="*/ 39 h 92"/>
                <a:gd name="T10" fmla="*/ 61 w 74"/>
                <a:gd name="T11" fmla="*/ 27 h 92"/>
                <a:gd name="T12" fmla="*/ 56 w 74"/>
                <a:gd name="T13" fmla="*/ 26 h 92"/>
                <a:gd name="T14" fmla="*/ 49 w 74"/>
                <a:gd name="T15" fmla="*/ 30 h 92"/>
                <a:gd name="T16" fmla="*/ 43 w 74"/>
                <a:gd name="T17" fmla="*/ 24 h 92"/>
                <a:gd name="T18" fmla="*/ 47 w 74"/>
                <a:gd name="T19" fmla="*/ 17 h 92"/>
                <a:gd name="T20" fmla="*/ 45 w 74"/>
                <a:gd name="T21" fmla="*/ 12 h 92"/>
                <a:gd name="T22" fmla="*/ 34 w 74"/>
                <a:gd name="T23" fmla="*/ 5 h 92"/>
                <a:gd name="T24" fmla="*/ 29 w 74"/>
                <a:gd name="T25" fmla="*/ 7 h 92"/>
                <a:gd name="T26" fmla="*/ 25 w 74"/>
                <a:gd name="T27" fmla="*/ 14 h 92"/>
                <a:gd name="T28" fmla="*/ 16 w 74"/>
                <a:gd name="T29" fmla="*/ 12 h 92"/>
                <a:gd name="T30" fmla="*/ 16 w 74"/>
                <a:gd name="T31" fmla="*/ 4 h 92"/>
                <a:gd name="T32" fmla="*/ 13 w 74"/>
                <a:gd name="T33" fmla="*/ 0 h 92"/>
                <a:gd name="T34" fmla="*/ 0 w 74"/>
                <a:gd name="T35" fmla="*/ 0 h 92"/>
                <a:gd name="T36" fmla="*/ 0 w 74"/>
                <a:gd name="T37" fmla="*/ 25 h 92"/>
                <a:gd name="T38" fmla="*/ 7 w 74"/>
                <a:gd name="T39" fmla="*/ 25 h 92"/>
                <a:gd name="T40" fmla="*/ 49 w 74"/>
                <a:gd name="T41" fmla="*/ 67 h 92"/>
                <a:gd name="T42" fmla="*/ 41 w 74"/>
                <a:gd name="T43" fmla="*/ 92 h 92"/>
                <a:gd name="T44" fmla="*/ 69 w 74"/>
                <a:gd name="T45" fmla="*/ 92 h 92"/>
                <a:gd name="T46" fmla="*/ 67 w 74"/>
                <a:gd name="T47" fmla="*/ 90 h 92"/>
                <a:gd name="T48" fmla="*/ 60 w 74"/>
                <a:gd name="T49" fmla="*/ 85 h 92"/>
                <a:gd name="T50" fmla="*/ 62 w 74"/>
                <a:gd name="T51" fmla="*/ 77 h 92"/>
                <a:gd name="T52" fmla="*/ 70 w 74"/>
                <a:gd name="T53" fmla="*/ 77 h 92"/>
                <a:gd name="T54" fmla="*/ 74 w 74"/>
                <a:gd name="T55" fmla="*/ 74 h 92"/>
                <a:gd name="T56" fmla="*/ 74 w 74"/>
                <a:gd name="T57" fmla="*/ 60 h 92"/>
                <a:gd name="T58" fmla="*/ 70 w 74"/>
                <a:gd name="T59" fmla="*/ 5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4" h="92">
                  <a:moveTo>
                    <a:pt x="70" y="56"/>
                  </a:moveTo>
                  <a:cubicBezTo>
                    <a:pt x="62" y="56"/>
                    <a:pt x="62" y="56"/>
                    <a:pt x="62" y="56"/>
                  </a:cubicBezTo>
                  <a:cubicBezTo>
                    <a:pt x="61" y="53"/>
                    <a:pt x="61" y="51"/>
                    <a:pt x="60" y="48"/>
                  </a:cubicBezTo>
                  <a:cubicBezTo>
                    <a:pt x="67" y="44"/>
                    <a:pt x="67" y="44"/>
                    <a:pt x="67" y="44"/>
                  </a:cubicBezTo>
                  <a:cubicBezTo>
                    <a:pt x="68" y="43"/>
                    <a:pt x="69" y="41"/>
                    <a:pt x="68" y="39"/>
                  </a:cubicBezTo>
                  <a:cubicBezTo>
                    <a:pt x="61" y="27"/>
                    <a:pt x="61" y="27"/>
                    <a:pt x="61" y="27"/>
                  </a:cubicBezTo>
                  <a:cubicBezTo>
                    <a:pt x="60" y="26"/>
                    <a:pt x="58" y="25"/>
                    <a:pt x="56" y="26"/>
                  </a:cubicBezTo>
                  <a:cubicBezTo>
                    <a:pt x="49" y="30"/>
                    <a:pt x="49" y="30"/>
                    <a:pt x="49" y="30"/>
                  </a:cubicBezTo>
                  <a:cubicBezTo>
                    <a:pt x="47" y="28"/>
                    <a:pt x="45" y="26"/>
                    <a:pt x="43" y="24"/>
                  </a:cubicBezTo>
                  <a:cubicBezTo>
                    <a:pt x="47" y="17"/>
                    <a:pt x="47" y="17"/>
                    <a:pt x="47" y="17"/>
                  </a:cubicBezTo>
                  <a:cubicBezTo>
                    <a:pt x="48" y="15"/>
                    <a:pt x="47" y="13"/>
                    <a:pt x="45" y="12"/>
                  </a:cubicBezTo>
                  <a:cubicBezTo>
                    <a:pt x="34" y="5"/>
                    <a:pt x="34" y="5"/>
                    <a:pt x="34" y="5"/>
                  </a:cubicBezTo>
                  <a:cubicBezTo>
                    <a:pt x="32" y="4"/>
                    <a:pt x="30" y="5"/>
                    <a:pt x="29" y="7"/>
                  </a:cubicBezTo>
                  <a:cubicBezTo>
                    <a:pt x="25" y="14"/>
                    <a:pt x="25" y="14"/>
                    <a:pt x="25" y="14"/>
                  </a:cubicBezTo>
                  <a:cubicBezTo>
                    <a:pt x="22" y="13"/>
                    <a:pt x="19" y="12"/>
                    <a:pt x="16" y="12"/>
                  </a:cubicBezTo>
                  <a:cubicBezTo>
                    <a:pt x="16" y="4"/>
                    <a:pt x="16" y="4"/>
                    <a:pt x="16" y="4"/>
                  </a:cubicBezTo>
                  <a:cubicBezTo>
                    <a:pt x="16" y="2"/>
                    <a:pt x="15" y="0"/>
                    <a:pt x="13" y="0"/>
                  </a:cubicBezTo>
                  <a:cubicBezTo>
                    <a:pt x="0" y="0"/>
                    <a:pt x="0" y="0"/>
                    <a:pt x="0" y="0"/>
                  </a:cubicBezTo>
                  <a:cubicBezTo>
                    <a:pt x="0" y="25"/>
                    <a:pt x="0" y="25"/>
                    <a:pt x="0" y="25"/>
                  </a:cubicBezTo>
                  <a:cubicBezTo>
                    <a:pt x="2" y="25"/>
                    <a:pt x="4" y="25"/>
                    <a:pt x="7" y="25"/>
                  </a:cubicBezTo>
                  <a:cubicBezTo>
                    <a:pt x="30" y="25"/>
                    <a:pt x="49" y="44"/>
                    <a:pt x="49" y="67"/>
                  </a:cubicBezTo>
                  <a:cubicBezTo>
                    <a:pt x="49" y="76"/>
                    <a:pt x="46" y="85"/>
                    <a:pt x="41" y="92"/>
                  </a:cubicBezTo>
                  <a:cubicBezTo>
                    <a:pt x="69" y="92"/>
                    <a:pt x="69" y="92"/>
                    <a:pt x="69" y="92"/>
                  </a:cubicBezTo>
                  <a:cubicBezTo>
                    <a:pt x="69" y="91"/>
                    <a:pt x="68" y="90"/>
                    <a:pt x="67" y="90"/>
                  </a:cubicBezTo>
                  <a:cubicBezTo>
                    <a:pt x="60" y="85"/>
                    <a:pt x="60" y="85"/>
                    <a:pt x="60" y="85"/>
                  </a:cubicBezTo>
                  <a:cubicBezTo>
                    <a:pt x="61" y="83"/>
                    <a:pt x="62" y="80"/>
                    <a:pt x="62" y="77"/>
                  </a:cubicBezTo>
                  <a:cubicBezTo>
                    <a:pt x="70" y="77"/>
                    <a:pt x="70" y="77"/>
                    <a:pt x="70" y="77"/>
                  </a:cubicBezTo>
                  <a:cubicBezTo>
                    <a:pt x="72" y="77"/>
                    <a:pt x="74" y="75"/>
                    <a:pt x="74" y="74"/>
                  </a:cubicBezTo>
                  <a:cubicBezTo>
                    <a:pt x="74" y="60"/>
                    <a:pt x="74" y="60"/>
                    <a:pt x="74" y="60"/>
                  </a:cubicBezTo>
                  <a:cubicBezTo>
                    <a:pt x="74" y="58"/>
                    <a:pt x="72" y="56"/>
                    <a:pt x="70" y="56"/>
                  </a:cubicBez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sp>
          <p:nvSpPr>
            <p:cNvPr id="33" name="Freeform 322"/>
            <p:cNvSpPr/>
            <p:nvPr/>
          </p:nvSpPr>
          <p:spPr bwMode="auto">
            <a:xfrm>
              <a:off x="5003851" y="4826343"/>
              <a:ext cx="44434" cy="43265"/>
            </a:xfrm>
            <a:custGeom>
              <a:avLst/>
              <a:gdLst>
                <a:gd name="T0" fmla="*/ 9 w 38"/>
                <a:gd name="T1" fmla="*/ 0 h 37"/>
                <a:gd name="T2" fmla="*/ 9 w 38"/>
                <a:gd name="T3" fmla="*/ 2 h 37"/>
                <a:gd name="T4" fmla="*/ 0 w 38"/>
                <a:gd name="T5" fmla="*/ 37 h 37"/>
                <a:gd name="T6" fmla="*/ 33 w 38"/>
                <a:gd name="T7" fmla="*/ 28 h 37"/>
                <a:gd name="T8" fmla="*/ 38 w 38"/>
                <a:gd name="T9" fmla="*/ 26 h 37"/>
                <a:gd name="T10" fmla="*/ 9 w 38"/>
                <a:gd name="T11" fmla="*/ 0 h 37"/>
              </a:gdLst>
              <a:ahLst/>
              <a:cxnLst>
                <a:cxn ang="0">
                  <a:pos x="T0" y="T1"/>
                </a:cxn>
                <a:cxn ang="0">
                  <a:pos x="T2" y="T3"/>
                </a:cxn>
                <a:cxn ang="0">
                  <a:pos x="T4" y="T5"/>
                </a:cxn>
                <a:cxn ang="0">
                  <a:pos x="T6" y="T7"/>
                </a:cxn>
                <a:cxn ang="0">
                  <a:pos x="T8" y="T9"/>
                </a:cxn>
                <a:cxn ang="0">
                  <a:pos x="T10" y="T11"/>
                </a:cxn>
              </a:cxnLst>
              <a:rect l="0" t="0" r="r" b="b"/>
              <a:pathLst>
                <a:path w="38" h="37">
                  <a:moveTo>
                    <a:pt x="9" y="0"/>
                  </a:moveTo>
                  <a:lnTo>
                    <a:pt x="9" y="2"/>
                  </a:lnTo>
                  <a:lnTo>
                    <a:pt x="0" y="37"/>
                  </a:lnTo>
                  <a:lnTo>
                    <a:pt x="33" y="28"/>
                  </a:lnTo>
                  <a:lnTo>
                    <a:pt x="38" y="26"/>
                  </a:lnTo>
                  <a:lnTo>
                    <a:pt x="9" y="0"/>
                  </a:ln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sp>
          <p:nvSpPr>
            <p:cNvPr id="34" name="Freeform 323"/>
            <p:cNvSpPr/>
            <p:nvPr/>
          </p:nvSpPr>
          <p:spPr bwMode="auto">
            <a:xfrm>
              <a:off x="5178080" y="4610018"/>
              <a:ext cx="85361" cy="83022"/>
            </a:xfrm>
            <a:custGeom>
              <a:avLst/>
              <a:gdLst>
                <a:gd name="T0" fmla="*/ 23 w 31"/>
                <a:gd name="T1" fmla="*/ 30 h 30"/>
                <a:gd name="T2" fmla="*/ 29 w 31"/>
                <a:gd name="T3" fmla="*/ 24 h 30"/>
                <a:gd name="T4" fmla="*/ 29 w 31"/>
                <a:gd name="T5" fmla="*/ 17 h 30"/>
                <a:gd name="T6" fmla="*/ 14 w 31"/>
                <a:gd name="T7" fmla="*/ 2 h 30"/>
                <a:gd name="T8" fmla="*/ 6 w 31"/>
                <a:gd name="T9" fmla="*/ 2 h 30"/>
                <a:gd name="T10" fmla="*/ 0 w 31"/>
                <a:gd name="T11" fmla="*/ 7 h 30"/>
                <a:gd name="T12" fmla="*/ 23 w 31"/>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31" h="30">
                  <a:moveTo>
                    <a:pt x="23" y="30"/>
                  </a:moveTo>
                  <a:cubicBezTo>
                    <a:pt x="29" y="24"/>
                    <a:pt x="29" y="24"/>
                    <a:pt x="29" y="24"/>
                  </a:cubicBezTo>
                  <a:cubicBezTo>
                    <a:pt x="31" y="22"/>
                    <a:pt x="31" y="19"/>
                    <a:pt x="29" y="17"/>
                  </a:cubicBezTo>
                  <a:cubicBezTo>
                    <a:pt x="14" y="2"/>
                    <a:pt x="14" y="2"/>
                    <a:pt x="14" y="2"/>
                  </a:cubicBezTo>
                  <a:cubicBezTo>
                    <a:pt x="12" y="0"/>
                    <a:pt x="8" y="0"/>
                    <a:pt x="6" y="2"/>
                  </a:cubicBezTo>
                  <a:cubicBezTo>
                    <a:pt x="0" y="7"/>
                    <a:pt x="0" y="7"/>
                    <a:pt x="0" y="7"/>
                  </a:cubicBezTo>
                  <a:lnTo>
                    <a:pt x="23" y="30"/>
                  </a:ln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sp>
          <p:nvSpPr>
            <p:cNvPr id="35" name="Freeform 324"/>
            <p:cNvSpPr/>
            <p:nvPr/>
          </p:nvSpPr>
          <p:spPr bwMode="auto">
            <a:xfrm>
              <a:off x="5036592" y="4638081"/>
              <a:ext cx="196447" cy="198785"/>
            </a:xfrm>
            <a:custGeom>
              <a:avLst/>
              <a:gdLst>
                <a:gd name="T0" fmla="*/ 49 w 71"/>
                <a:gd name="T1" fmla="*/ 0 h 72"/>
                <a:gd name="T2" fmla="*/ 48 w 71"/>
                <a:gd name="T3" fmla="*/ 0 h 72"/>
                <a:gd name="T4" fmla="*/ 2 w 71"/>
                <a:gd name="T5" fmla="*/ 47 h 72"/>
                <a:gd name="T6" fmla="*/ 2 w 71"/>
                <a:gd name="T7" fmla="*/ 55 h 72"/>
                <a:gd name="T8" fmla="*/ 2 w 71"/>
                <a:gd name="T9" fmla="*/ 55 h 72"/>
                <a:gd name="T10" fmla="*/ 8 w 71"/>
                <a:gd name="T11" fmla="*/ 56 h 72"/>
                <a:gd name="T12" fmla="*/ 9 w 71"/>
                <a:gd name="T13" fmla="*/ 62 h 72"/>
                <a:gd name="T14" fmla="*/ 10 w 71"/>
                <a:gd name="T15" fmla="*/ 62 h 72"/>
                <a:gd name="T16" fmla="*/ 15 w 71"/>
                <a:gd name="T17" fmla="*/ 64 h 72"/>
                <a:gd name="T18" fmla="*/ 16 w 71"/>
                <a:gd name="T19" fmla="*/ 69 h 72"/>
                <a:gd name="T20" fmla="*/ 17 w 71"/>
                <a:gd name="T21" fmla="*/ 70 h 72"/>
                <a:gd name="T22" fmla="*/ 25 w 71"/>
                <a:gd name="T23" fmla="*/ 70 h 72"/>
                <a:gd name="T24" fmla="*/ 71 w 71"/>
                <a:gd name="T25" fmla="*/ 23 h 72"/>
                <a:gd name="T26" fmla="*/ 71 w 71"/>
                <a:gd name="T27" fmla="*/ 22 h 72"/>
                <a:gd name="T28" fmla="*/ 49 w 71"/>
                <a:gd name="T2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2">
                  <a:moveTo>
                    <a:pt x="49" y="0"/>
                  </a:moveTo>
                  <a:cubicBezTo>
                    <a:pt x="49" y="0"/>
                    <a:pt x="49" y="0"/>
                    <a:pt x="48" y="0"/>
                  </a:cubicBezTo>
                  <a:cubicBezTo>
                    <a:pt x="2" y="47"/>
                    <a:pt x="2" y="47"/>
                    <a:pt x="2" y="47"/>
                  </a:cubicBezTo>
                  <a:cubicBezTo>
                    <a:pt x="0" y="49"/>
                    <a:pt x="0" y="53"/>
                    <a:pt x="2" y="55"/>
                  </a:cubicBezTo>
                  <a:cubicBezTo>
                    <a:pt x="2" y="55"/>
                    <a:pt x="2" y="55"/>
                    <a:pt x="2" y="55"/>
                  </a:cubicBezTo>
                  <a:cubicBezTo>
                    <a:pt x="4" y="57"/>
                    <a:pt x="6" y="57"/>
                    <a:pt x="8" y="56"/>
                  </a:cubicBezTo>
                  <a:cubicBezTo>
                    <a:pt x="7" y="58"/>
                    <a:pt x="8" y="60"/>
                    <a:pt x="9" y="62"/>
                  </a:cubicBezTo>
                  <a:cubicBezTo>
                    <a:pt x="10" y="62"/>
                    <a:pt x="10" y="62"/>
                    <a:pt x="10" y="62"/>
                  </a:cubicBezTo>
                  <a:cubicBezTo>
                    <a:pt x="11" y="64"/>
                    <a:pt x="13" y="64"/>
                    <a:pt x="15" y="64"/>
                  </a:cubicBezTo>
                  <a:cubicBezTo>
                    <a:pt x="15" y="65"/>
                    <a:pt x="15" y="68"/>
                    <a:pt x="16" y="69"/>
                  </a:cubicBezTo>
                  <a:cubicBezTo>
                    <a:pt x="17" y="70"/>
                    <a:pt x="17" y="70"/>
                    <a:pt x="17" y="70"/>
                  </a:cubicBezTo>
                  <a:cubicBezTo>
                    <a:pt x="19" y="72"/>
                    <a:pt x="22" y="72"/>
                    <a:pt x="25" y="70"/>
                  </a:cubicBezTo>
                  <a:cubicBezTo>
                    <a:pt x="71" y="23"/>
                    <a:pt x="71" y="23"/>
                    <a:pt x="71" y="23"/>
                  </a:cubicBezTo>
                  <a:cubicBezTo>
                    <a:pt x="71" y="23"/>
                    <a:pt x="71" y="23"/>
                    <a:pt x="71" y="22"/>
                  </a:cubicBezTo>
                  <a:lnTo>
                    <a:pt x="49" y="0"/>
                  </a:ln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sp>
          <p:nvSpPr>
            <p:cNvPr id="36" name="Freeform 325"/>
            <p:cNvSpPr>
              <a:spLocks noEditPoints="1"/>
            </p:cNvSpPr>
            <p:nvPr/>
          </p:nvSpPr>
          <p:spPr bwMode="auto">
            <a:xfrm>
              <a:off x="4691641" y="4524657"/>
              <a:ext cx="470068" cy="419787"/>
            </a:xfrm>
            <a:custGeom>
              <a:avLst/>
              <a:gdLst>
                <a:gd name="T0" fmla="*/ 160 w 170"/>
                <a:gd name="T1" fmla="*/ 108 h 152"/>
                <a:gd name="T2" fmla="*/ 160 w 170"/>
                <a:gd name="T3" fmla="*/ 141 h 152"/>
                <a:gd name="T4" fmla="*/ 10 w 170"/>
                <a:gd name="T5" fmla="*/ 141 h 152"/>
                <a:gd name="T6" fmla="*/ 10 w 170"/>
                <a:gd name="T7" fmla="*/ 38 h 152"/>
                <a:gd name="T8" fmla="*/ 160 w 170"/>
                <a:gd name="T9" fmla="*/ 38 h 152"/>
                <a:gd name="T10" fmla="*/ 160 w 170"/>
                <a:gd name="T11" fmla="*/ 47 h 152"/>
                <a:gd name="T12" fmla="*/ 170 w 170"/>
                <a:gd name="T13" fmla="*/ 37 h 152"/>
                <a:gd name="T14" fmla="*/ 170 w 170"/>
                <a:gd name="T15" fmla="*/ 5 h 152"/>
                <a:gd name="T16" fmla="*/ 165 w 170"/>
                <a:gd name="T17" fmla="*/ 0 h 152"/>
                <a:gd name="T18" fmla="*/ 5 w 170"/>
                <a:gd name="T19" fmla="*/ 0 h 152"/>
                <a:gd name="T20" fmla="*/ 0 w 170"/>
                <a:gd name="T21" fmla="*/ 5 h 152"/>
                <a:gd name="T22" fmla="*/ 0 w 170"/>
                <a:gd name="T23" fmla="*/ 146 h 152"/>
                <a:gd name="T24" fmla="*/ 5 w 170"/>
                <a:gd name="T25" fmla="*/ 152 h 152"/>
                <a:gd name="T26" fmla="*/ 165 w 170"/>
                <a:gd name="T27" fmla="*/ 152 h 152"/>
                <a:gd name="T28" fmla="*/ 170 w 170"/>
                <a:gd name="T29" fmla="*/ 146 h 152"/>
                <a:gd name="T30" fmla="*/ 170 w 170"/>
                <a:gd name="T31" fmla="*/ 98 h 152"/>
                <a:gd name="T32" fmla="*/ 160 w 170"/>
                <a:gd name="T33" fmla="*/ 108 h 152"/>
                <a:gd name="T34" fmla="*/ 152 w 170"/>
                <a:gd name="T35" fmla="*/ 12 h 152"/>
                <a:gd name="T36" fmla="*/ 160 w 170"/>
                <a:gd name="T37" fmla="*/ 19 h 152"/>
                <a:gd name="T38" fmla="*/ 152 w 170"/>
                <a:gd name="T39" fmla="*/ 26 h 152"/>
                <a:gd name="T40" fmla="*/ 145 w 170"/>
                <a:gd name="T41" fmla="*/ 19 h 152"/>
                <a:gd name="T42" fmla="*/ 152 w 170"/>
                <a:gd name="T43" fmla="*/ 12 h 152"/>
                <a:gd name="T44" fmla="*/ 131 w 170"/>
                <a:gd name="T45" fmla="*/ 12 h 152"/>
                <a:gd name="T46" fmla="*/ 138 w 170"/>
                <a:gd name="T47" fmla="*/ 19 h 152"/>
                <a:gd name="T48" fmla="*/ 131 w 170"/>
                <a:gd name="T49" fmla="*/ 26 h 152"/>
                <a:gd name="T50" fmla="*/ 124 w 170"/>
                <a:gd name="T51" fmla="*/ 19 h 152"/>
                <a:gd name="T52" fmla="*/ 131 w 170"/>
                <a:gd name="T53" fmla="*/ 12 h 152"/>
                <a:gd name="T54" fmla="*/ 110 w 170"/>
                <a:gd name="T55" fmla="*/ 12 h 152"/>
                <a:gd name="T56" fmla="*/ 117 w 170"/>
                <a:gd name="T57" fmla="*/ 19 h 152"/>
                <a:gd name="T58" fmla="*/ 110 w 170"/>
                <a:gd name="T59" fmla="*/ 26 h 152"/>
                <a:gd name="T60" fmla="*/ 103 w 170"/>
                <a:gd name="T61" fmla="*/ 19 h 152"/>
                <a:gd name="T62" fmla="*/ 110 w 170"/>
                <a:gd name="T63" fmla="*/ 1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 h="152">
                  <a:moveTo>
                    <a:pt x="160" y="108"/>
                  </a:moveTo>
                  <a:cubicBezTo>
                    <a:pt x="160" y="141"/>
                    <a:pt x="160" y="141"/>
                    <a:pt x="160" y="141"/>
                  </a:cubicBezTo>
                  <a:cubicBezTo>
                    <a:pt x="10" y="141"/>
                    <a:pt x="10" y="141"/>
                    <a:pt x="10" y="141"/>
                  </a:cubicBezTo>
                  <a:cubicBezTo>
                    <a:pt x="10" y="38"/>
                    <a:pt x="10" y="38"/>
                    <a:pt x="10" y="38"/>
                  </a:cubicBezTo>
                  <a:cubicBezTo>
                    <a:pt x="160" y="38"/>
                    <a:pt x="160" y="38"/>
                    <a:pt x="160" y="38"/>
                  </a:cubicBezTo>
                  <a:cubicBezTo>
                    <a:pt x="160" y="47"/>
                    <a:pt x="160" y="47"/>
                    <a:pt x="160" y="47"/>
                  </a:cubicBezTo>
                  <a:cubicBezTo>
                    <a:pt x="170" y="37"/>
                    <a:pt x="170" y="37"/>
                    <a:pt x="170" y="37"/>
                  </a:cubicBezTo>
                  <a:cubicBezTo>
                    <a:pt x="170" y="5"/>
                    <a:pt x="170" y="5"/>
                    <a:pt x="170" y="5"/>
                  </a:cubicBezTo>
                  <a:cubicBezTo>
                    <a:pt x="170" y="2"/>
                    <a:pt x="168" y="0"/>
                    <a:pt x="165" y="0"/>
                  </a:cubicBezTo>
                  <a:cubicBezTo>
                    <a:pt x="5" y="0"/>
                    <a:pt x="5" y="0"/>
                    <a:pt x="5" y="0"/>
                  </a:cubicBezTo>
                  <a:cubicBezTo>
                    <a:pt x="2" y="0"/>
                    <a:pt x="0" y="2"/>
                    <a:pt x="0" y="5"/>
                  </a:cubicBezTo>
                  <a:cubicBezTo>
                    <a:pt x="0" y="146"/>
                    <a:pt x="0" y="146"/>
                    <a:pt x="0" y="146"/>
                  </a:cubicBezTo>
                  <a:cubicBezTo>
                    <a:pt x="0" y="149"/>
                    <a:pt x="2" y="152"/>
                    <a:pt x="5" y="152"/>
                  </a:cubicBezTo>
                  <a:cubicBezTo>
                    <a:pt x="165" y="152"/>
                    <a:pt x="165" y="152"/>
                    <a:pt x="165" y="152"/>
                  </a:cubicBezTo>
                  <a:cubicBezTo>
                    <a:pt x="168" y="152"/>
                    <a:pt x="170" y="149"/>
                    <a:pt x="170" y="146"/>
                  </a:cubicBezTo>
                  <a:cubicBezTo>
                    <a:pt x="170" y="98"/>
                    <a:pt x="170" y="98"/>
                    <a:pt x="170" y="98"/>
                  </a:cubicBezTo>
                  <a:lnTo>
                    <a:pt x="160" y="108"/>
                  </a:lnTo>
                  <a:close/>
                  <a:moveTo>
                    <a:pt x="152" y="12"/>
                  </a:moveTo>
                  <a:cubicBezTo>
                    <a:pt x="156" y="12"/>
                    <a:pt x="160" y="15"/>
                    <a:pt x="160" y="19"/>
                  </a:cubicBezTo>
                  <a:cubicBezTo>
                    <a:pt x="160" y="23"/>
                    <a:pt x="156" y="26"/>
                    <a:pt x="152" y="26"/>
                  </a:cubicBezTo>
                  <a:cubicBezTo>
                    <a:pt x="148" y="26"/>
                    <a:pt x="145" y="23"/>
                    <a:pt x="145" y="19"/>
                  </a:cubicBezTo>
                  <a:cubicBezTo>
                    <a:pt x="145" y="15"/>
                    <a:pt x="148" y="12"/>
                    <a:pt x="152" y="12"/>
                  </a:cubicBezTo>
                  <a:close/>
                  <a:moveTo>
                    <a:pt x="131" y="12"/>
                  </a:moveTo>
                  <a:cubicBezTo>
                    <a:pt x="135" y="12"/>
                    <a:pt x="138" y="15"/>
                    <a:pt x="138" y="19"/>
                  </a:cubicBezTo>
                  <a:cubicBezTo>
                    <a:pt x="138" y="23"/>
                    <a:pt x="135" y="26"/>
                    <a:pt x="131" y="26"/>
                  </a:cubicBezTo>
                  <a:cubicBezTo>
                    <a:pt x="127" y="26"/>
                    <a:pt x="124" y="23"/>
                    <a:pt x="124" y="19"/>
                  </a:cubicBezTo>
                  <a:cubicBezTo>
                    <a:pt x="124" y="15"/>
                    <a:pt x="127" y="12"/>
                    <a:pt x="131" y="12"/>
                  </a:cubicBezTo>
                  <a:close/>
                  <a:moveTo>
                    <a:pt x="110" y="12"/>
                  </a:moveTo>
                  <a:cubicBezTo>
                    <a:pt x="114" y="12"/>
                    <a:pt x="117" y="15"/>
                    <a:pt x="117" y="19"/>
                  </a:cubicBezTo>
                  <a:cubicBezTo>
                    <a:pt x="117" y="23"/>
                    <a:pt x="114" y="26"/>
                    <a:pt x="110" y="26"/>
                  </a:cubicBezTo>
                  <a:cubicBezTo>
                    <a:pt x="106" y="26"/>
                    <a:pt x="103" y="23"/>
                    <a:pt x="103" y="19"/>
                  </a:cubicBezTo>
                  <a:cubicBezTo>
                    <a:pt x="103" y="15"/>
                    <a:pt x="106" y="12"/>
                    <a:pt x="110" y="12"/>
                  </a:cubicBez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grpSp>
      <p:grpSp>
        <p:nvGrpSpPr>
          <p:cNvPr id="42" name="组合 41"/>
          <p:cNvGrpSpPr/>
          <p:nvPr/>
        </p:nvGrpSpPr>
        <p:grpSpPr>
          <a:xfrm>
            <a:off x="5620407" y="3071966"/>
            <a:ext cx="455273" cy="444839"/>
            <a:chOff x="5844595" y="4452159"/>
            <a:chExt cx="561276" cy="548413"/>
          </a:xfrm>
          <a:solidFill>
            <a:srgbClr val="3E3E3E"/>
          </a:solidFill>
        </p:grpSpPr>
        <p:sp>
          <p:nvSpPr>
            <p:cNvPr id="37" name="Freeform 335"/>
            <p:cNvSpPr/>
            <p:nvPr/>
          </p:nvSpPr>
          <p:spPr bwMode="auto">
            <a:xfrm>
              <a:off x="6073783" y="4452159"/>
              <a:ext cx="77175" cy="91207"/>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p:spPr>
          <p:txBody>
            <a:bodyPr vert="horz" wrap="square" lIns="91440" tIns="45720" rIns="91440" bIns="45720" numCol="1" anchor="t" anchorCtr="0" compatLnSpc="1"/>
            <a:lstStyle/>
            <a:p>
              <a:endParaRPr lang="zh-CN" altLang="en-US">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p:txBody>
        </p:sp>
        <p:sp>
          <p:nvSpPr>
            <p:cNvPr id="38" name="Freeform 336"/>
            <p:cNvSpPr/>
            <p:nvPr/>
          </p:nvSpPr>
          <p:spPr bwMode="auto">
            <a:xfrm>
              <a:off x="5907739" y="4532842"/>
              <a:ext cx="348459" cy="362491"/>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p:spPr>
          <p:txBody>
            <a:bodyPr vert="horz" wrap="square" lIns="91440" tIns="45720" rIns="91440" bIns="45720" numCol="1" anchor="t" anchorCtr="0" compatLnSpc="1"/>
            <a:lstStyle/>
            <a:p>
              <a:endParaRPr lang="zh-CN" altLang="en-US">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p:txBody>
        </p:sp>
        <p:sp>
          <p:nvSpPr>
            <p:cNvPr id="39" name="Freeform 337"/>
            <p:cNvSpPr>
              <a:spLocks noEditPoints="1"/>
            </p:cNvSpPr>
            <p:nvPr/>
          </p:nvSpPr>
          <p:spPr bwMode="auto">
            <a:xfrm>
              <a:off x="5844595" y="4684854"/>
              <a:ext cx="123948" cy="113424"/>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p:spPr>
          <p:txBody>
            <a:bodyPr vert="horz" wrap="square" lIns="91440" tIns="45720" rIns="91440" bIns="45720" numCol="1" anchor="t" anchorCtr="0" compatLnSpc="1"/>
            <a:lstStyle/>
            <a:p>
              <a:endParaRPr lang="zh-CN" altLang="en-US">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p:txBody>
        </p:sp>
        <p:sp>
          <p:nvSpPr>
            <p:cNvPr id="40" name="Freeform 338"/>
            <p:cNvSpPr/>
            <p:nvPr/>
          </p:nvSpPr>
          <p:spPr bwMode="auto">
            <a:xfrm>
              <a:off x="5852781" y="4662637"/>
              <a:ext cx="553090" cy="337935"/>
            </a:xfrm>
            <a:custGeom>
              <a:avLst/>
              <a:gdLst>
                <a:gd name="T0" fmla="*/ 473 w 473"/>
                <a:gd name="T1" fmla="*/ 0 h 289"/>
                <a:gd name="T2" fmla="*/ 390 w 473"/>
                <a:gd name="T3" fmla="*/ 33 h 289"/>
                <a:gd name="T4" fmla="*/ 407 w 473"/>
                <a:gd name="T5" fmla="*/ 45 h 289"/>
                <a:gd name="T6" fmla="*/ 303 w 473"/>
                <a:gd name="T7" fmla="*/ 156 h 289"/>
                <a:gd name="T8" fmla="*/ 210 w 473"/>
                <a:gd name="T9" fmla="*/ 147 h 289"/>
                <a:gd name="T10" fmla="*/ 137 w 473"/>
                <a:gd name="T11" fmla="*/ 222 h 289"/>
                <a:gd name="T12" fmla="*/ 61 w 473"/>
                <a:gd name="T13" fmla="*/ 185 h 289"/>
                <a:gd name="T14" fmla="*/ 0 w 473"/>
                <a:gd name="T15" fmla="*/ 263 h 289"/>
                <a:gd name="T16" fmla="*/ 33 w 473"/>
                <a:gd name="T17" fmla="*/ 289 h 289"/>
                <a:gd name="T18" fmla="*/ 73 w 473"/>
                <a:gd name="T19" fmla="*/ 239 h 289"/>
                <a:gd name="T20" fmla="*/ 146 w 473"/>
                <a:gd name="T21" fmla="*/ 274 h 289"/>
                <a:gd name="T22" fmla="*/ 227 w 473"/>
                <a:gd name="T23" fmla="*/ 192 h 289"/>
                <a:gd name="T24" fmla="*/ 319 w 473"/>
                <a:gd name="T25" fmla="*/ 201 h 289"/>
                <a:gd name="T26" fmla="*/ 442 w 473"/>
                <a:gd name="T27" fmla="*/ 71 h 289"/>
                <a:gd name="T28" fmla="*/ 466 w 473"/>
                <a:gd name="T29" fmla="*/ 88 h 289"/>
                <a:gd name="T30" fmla="*/ 473 w 473"/>
                <a:gd name="T31"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3" h="289">
                  <a:moveTo>
                    <a:pt x="473" y="0"/>
                  </a:moveTo>
                  <a:lnTo>
                    <a:pt x="390" y="33"/>
                  </a:lnTo>
                  <a:lnTo>
                    <a:pt x="407" y="45"/>
                  </a:lnTo>
                  <a:lnTo>
                    <a:pt x="303" y="156"/>
                  </a:lnTo>
                  <a:lnTo>
                    <a:pt x="210" y="147"/>
                  </a:lnTo>
                  <a:lnTo>
                    <a:pt x="137" y="222"/>
                  </a:lnTo>
                  <a:lnTo>
                    <a:pt x="61" y="185"/>
                  </a:lnTo>
                  <a:lnTo>
                    <a:pt x="0" y="263"/>
                  </a:lnTo>
                  <a:lnTo>
                    <a:pt x="33" y="289"/>
                  </a:lnTo>
                  <a:lnTo>
                    <a:pt x="73" y="239"/>
                  </a:lnTo>
                  <a:lnTo>
                    <a:pt x="146" y="274"/>
                  </a:lnTo>
                  <a:lnTo>
                    <a:pt x="227" y="192"/>
                  </a:lnTo>
                  <a:lnTo>
                    <a:pt x="319" y="201"/>
                  </a:lnTo>
                  <a:lnTo>
                    <a:pt x="442" y="71"/>
                  </a:lnTo>
                  <a:lnTo>
                    <a:pt x="466" y="88"/>
                  </a:lnTo>
                  <a:lnTo>
                    <a:pt x="473" y="0"/>
                  </a:lnTo>
                  <a:close/>
                </a:path>
              </a:pathLst>
            </a:custGeom>
            <a:grpFill/>
            <a:ln>
              <a:noFill/>
            </a:ln>
          </p:spPr>
          <p:txBody>
            <a:bodyPr vert="horz" wrap="square" lIns="91440" tIns="45720" rIns="91440" bIns="45720" numCol="1" anchor="t" anchorCtr="0" compatLnSpc="1"/>
            <a:lstStyle/>
            <a:p>
              <a:endParaRPr lang="zh-CN" altLang="en-US">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p:txBody>
        </p:sp>
      </p:grpSp>
      <p:sp>
        <p:nvSpPr>
          <p:cNvPr id="46" name="文本框 45"/>
          <p:cNvSpPr txBox="1"/>
          <p:nvPr/>
        </p:nvSpPr>
        <p:spPr>
          <a:xfrm>
            <a:off x="8500526" y="4189410"/>
            <a:ext cx="3305992" cy="1585947"/>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a:solidFill>
                  <a:schemeClr val="bg1">
                    <a:lumMod val="50000"/>
                  </a:schemeClr>
                </a:solidFill>
                <a:latin typeface="+mn-ea"/>
                <a:cs typeface="+mn-ea"/>
              </a:defRPr>
            </a:lvl1pPr>
          </a:lstStyle>
          <a:p>
            <a:pPr>
              <a:lnSpc>
                <a:spcPct val="150000"/>
              </a:lnSpc>
            </a:pPr>
            <a:r>
              <a:rPr sz="11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二进制变异因为只对一个位进行操作，而发生单点变异，有可能使得新的个体丧失原有优良特性。可能出现新产生的个体适应度更低，或极端情况下，新生个体不能满足问题的要求。因此，二进制变异中重要的一点是为了保证多样性和避免早熟，需要在变异操作的时候，设置合适的变异概率</a:t>
            </a:r>
          </a:p>
        </p:txBody>
      </p:sp>
      <p:sp>
        <p:nvSpPr>
          <p:cNvPr id="49" name="文本框 48"/>
          <p:cNvSpPr txBox="1"/>
          <p:nvPr/>
        </p:nvSpPr>
        <p:spPr>
          <a:xfrm>
            <a:off x="6366324" y="1436074"/>
            <a:ext cx="3905250" cy="1106805"/>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a:solidFill>
                  <a:schemeClr val="bg1">
                    <a:lumMod val="50000"/>
                  </a:schemeClr>
                </a:solidFill>
                <a:latin typeface="+mn-ea"/>
                <a:cs typeface="+mn-ea"/>
              </a:defRPr>
            </a:lvl1pPr>
          </a:lstStyle>
          <a:p>
            <a:pPr>
              <a:lnSpc>
                <a:spcPct val="150000"/>
              </a:lnSpc>
            </a:pPr>
            <a:r>
              <a:rPr sz="11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二进制变异是指在个体的基因序列中随机选择一定比例的基因位，然后将这些位上的值取反（0变成1，1变成0）。例如，如果我们有一个二进制串“10101110”，并且在第4位和第7位上进行变异，则得到变异后的个体为“10111110”</a:t>
            </a:r>
          </a:p>
        </p:txBody>
      </p:sp>
      <p:sp>
        <p:nvSpPr>
          <p:cNvPr id="52" name="文本框 51"/>
          <p:cNvSpPr txBox="1"/>
          <p:nvPr/>
        </p:nvSpPr>
        <p:spPr>
          <a:xfrm>
            <a:off x="669642" y="3536865"/>
            <a:ext cx="2319697" cy="2093778"/>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a:solidFill>
                  <a:schemeClr val="bg1">
                    <a:lumMod val="50000"/>
                  </a:schemeClr>
                </a:solidFill>
                <a:latin typeface="+mn-ea"/>
                <a:cs typeface="+mn-ea"/>
              </a:defRPr>
            </a:lvl1pPr>
          </a:lstStyle>
          <a:p>
            <a:pPr algn="l">
              <a:lnSpc>
                <a:spcPct val="150000"/>
              </a:lnSpc>
            </a:pPr>
            <a:r>
              <a:rPr sz="11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二进制变异作为遗传算法中很常用的一种变异方式，其执行速度相对较快，因为只需要将一个位上的值取反，所需要的计算量比其他变异方式（如插入、删除、交换等）少得多。此外，二进制变异在避免早熟和增加种群多样性方面也有不可替代的作用</a:t>
            </a:r>
          </a:p>
        </p:txBody>
      </p:sp>
      <p:sp>
        <p:nvSpPr>
          <p:cNvPr id="4" name="文本框 3"/>
          <p:cNvSpPr txBox="1"/>
          <p:nvPr>
            <p:custDataLst>
              <p:tags r:id="rId1"/>
            </p:custDataLst>
          </p:nvPr>
        </p:nvSpPr>
        <p:spPr>
          <a:xfrm>
            <a:off x="1200150" y="375985"/>
            <a:ext cx="1338828" cy="369332"/>
          </a:xfrm>
          <a:prstGeom prst="rect">
            <a:avLst/>
          </a:prstGeom>
          <a:noFill/>
        </p:spPr>
        <p:txBody>
          <a:bodyPr wrap="none" rtlCol="0">
            <a:spAutoFit/>
          </a:bodyPr>
          <a:lstStyle/>
          <a:p>
            <a:pPr algn="l"/>
            <a:r>
              <a:rPr lang="zh-CN" altLang="en-US" dirty="0">
                <a:solidFill>
                  <a:srgbClr val="0F34AE"/>
                </a:solidFill>
                <a:latin typeface="DOUYUFont2.0" pitchFamily="2" charset="-128"/>
                <a:ea typeface="DOUYUFont2.0" pitchFamily="2" charset="-128"/>
                <a:sym typeface="+mn-ea"/>
              </a:rPr>
              <a:t>二进制变异</a:t>
            </a:r>
            <a:endParaRPr lang="zh-CN" altLang="en-US" dirty="0">
              <a:solidFill>
                <a:srgbClr val="0F34AE"/>
              </a:solidFill>
              <a:latin typeface="DOUYUFont2.0" pitchFamily="2" charset="-128"/>
              <a:ea typeface="DOUYUFont2.0" pitchFamily="2" charset="-128"/>
            </a:endParaRPr>
          </a:p>
        </p:txBody>
      </p:sp>
      <p:sp>
        <p:nvSpPr>
          <p:cNvPr id="2" name="五边形 11">
            <a:extLst>
              <a:ext uri="{FF2B5EF4-FFF2-40B4-BE49-F238E27FC236}">
                <a16:creationId xmlns:a16="http://schemas.microsoft.com/office/drawing/2014/main" id="{0CB7C100-63A1-CA7F-C272-FBD0ED673DE0}"/>
              </a:ext>
            </a:extLst>
          </p:cNvPr>
          <p:cNvSpPr/>
          <p:nvPr/>
        </p:nvSpPr>
        <p:spPr>
          <a:xfrm>
            <a:off x="6438551" y="1051005"/>
            <a:ext cx="1790718" cy="393881"/>
          </a:xfrm>
          <a:prstGeom prst="homePlate">
            <a:avLst/>
          </a:prstGeom>
          <a:solidFill>
            <a:srgbClr val="ADB9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过程</a:t>
            </a:r>
          </a:p>
        </p:txBody>
      </p:sp>
      <p:sp>
        <p:nvSpPr>
          <p:cNvPr id="3" name="五边形 6">
            <a:extLst>
              <a:ext uri="{FF2B5EF4-FFF2-40B4-BE49-F238E27FC236}">
                <a16:creationId xmlns:a16="http://schemas.microsoft.com/office/drawing/2014/main" id="{04D7AB76-E509-781D-CAE1-E91B31661ECF}"/>
              </a:ext>
            </a:extLst>
          </p:cNvPr>
          <p:cNvSpPr/>
          <p:nvPr/>
        </p:nvSpPr>
        <p:spPr>
          <a:xfrm>
            <a:off x="762101" y="3098349"/>
            <a:ext cx="1756158" cy="438516"/>
          </a:xfrm>
          <a:prstGeom prst="homePlate">
            <a:avLst/>
          </a:prstGeom>
          <a:solidFill>
            <a:srgbClr val="0F3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优点</a:t>
            </a:r>
          </a:p>
        </p:txBody>
      </p:sp>
      <p:sp>
        <p:nvSpPr>
          <p:cNvPr id="7" name="五边形 11">
            <a:extLst>
              <a:ext uri="{FF2B5EF4-FFF2-40B4-BE49-F238E27FC236}">
                <a16:creationId xmlns:a16="http://schemas.microsoft.com/office/drawing/2014/main" id="{2BC53E60-600E-B285-58E5-54C1DB64E7F5}"/>
              </a:ext>
            </a:extLst>
          </p:cNvPr>
          <p:cNvSpPr/>
          <p:nvPr/>
        </p:nvSpPr>
        <p:spPr>
          <a:xfrm>
            <a:off x="8593235" y="3744596"/>
            <a:ext cx="1790718" cy="393881"/>
          </a:xfrm>
          <a:prstGeom prst="homePlate">
            <a:avLst/>
          </a:prstGeom>
          <a:solidFill>
            <a:srgbClr val="ADB9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不足</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7"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7431200" y="1597293"/>
            <a:ext cx="1440000" cy="1440000"/>
            <a:chOff x="4156596" y="2095133"/>
            <a:chExt cx="1440000" cy="1440000"/>
          </a:xfrm>
        </p:grpSpPr>
        <p:sp>
          <p:nvSpPr>
            <p:cNvPr id="8" name="椭圆 7"/>
            <p:cNvSpPr>
              <a:spLocks noChangeAspect="1"/>
            </p:cNvSpPr>
            <p:nvPr/>
          </p:nvSpPr>
          <p:spPr>
            <a:xfrm>
              <a:off x="4156596" y="2095133"/>
              <a:ext cx="1440000" cy="1440000"/>
            </a:xfrm>
            <a:prstGeom prst="ellipse">
              <a:avLst/>
            </a:prstGeom>
            <a:solidFill>
              <a:srgbClr val="0F34AE"/>
            </a:solidFill>
            <a:ln>
              <a:noFill/>
            </a:ln>
          </p:spPr>
          <p:txBody>
            <a:bodyPr vert="horz" wrap="square" lIns="91440" tIns="45720" rIns="91440" bIns="45720" numCol="1" anchor="t" anchorCtr="0" compatLnSpc="1"/>
            <a:lstStyle/>
            <a:p>
              <a:endParaRPr lang="zh-CN" altLang="en-US">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9" name="Freeform 109"/>
            <p:cNvSpPr>
              <a:spLocks noChangeAspect="1" noEditPoints="1"/>
            </p:cNvSpPr>
            <p:nvPr/>
          </p:nvSpPr>
          <p:spPr bwMode="auto">
            <a:xfrm>
              <a:off x="4577248" y="2545133"/>
              <a:ext cx="598695" cy="540000"/>
            </a:xfrm>
            <a:custGeom>
              <a:avLst/>
              <a:gdLst>
                <a:gd name="T0" fmla="*/ 60325 w 51"/>
                <a:gd name="T1" fmla="*/ 63500 h 46"/>
                <a:gd name="T2" fmla="*/ 60325 w 51"/>
                <a:gd name="T3" fmla="*/ 79375 h 46"/>
                <a:gd name="T4" fmla="*/ 44450 w 51"/>
                <a:gd name="T5" fmla="*/ 79375 h 46"/>
                <a:gd name="T6" fmla="*/ 44450 w 51"/>
                <a:gd name="T7" fmla="*/ 63500 h 46"/>
                <a:gd name="T8" fmla="*/ 82550 w 51"/>
                <a:gd name="T9" fmla="*/ 0 h 46"/>
                <a:gd name="T10" fmla="*/ 136525 w 51"/>
                <a:gd name="T11" fmla="*/ 22225 h 46"/>
                <a:gd name="T12" fmla="*/ 136525 w 51"/>
                <a:gd name="T13" fmla="*/ 120650 h 46"/>
                <a:gd name="T14" fmla="*/ 63500 w 51"/>
                <a:gd name="T15" fmla="*/ 136525 h 46"/>
                <a:gd name="T16" fmla="*/ 28575 w 51"/>
                <a:gd name="T17" fmla="*/ 142875 h 46"/>
                <a:gd name="T18" fmla="*/ 22225 w 51"/>
                <a:gd name="T19" fmla="*/ 146050 h 46"/>
                <a:gd name="T20" fmla="*/ 12700 w 51"/>
                <a:gd name="T21" fmla="*/ 136525 h 46"/>
                <a:gd name="T22" fmla="*/ 12700 w 51"/>
                <a:gd name="T23" fmla="*/ 133350 h 46"/>
                <a:gd name="T24" fmla="*/ 6350 w 51"/>
                <a:gd name="T25" fmla="*/ 95250 h 46"/>
                <a:gd name="T26" fmla="*/ 25400 w 51"/>
                <a:gd name="T27" fmla="*/ 22225 h 46"/>
                <a:gd name="T28" fmla="*/ 130175 w 51"/>
                <a:gd name="T29" fmla="*/ 31750 h 46"/>
                <a:gd name="T30" fmla="*/ 82550 w 51"/>
                <a:gd name="T31" fmla="*/ 12700 h 46"/>
                <a:gd name="T32" fmla="*/ 12700 w 51"/>
                <a:gd name="T33" fmla="*/ 69850 h 46"/>
                <a:gd name="T34" fmla="*/ 28575 w 51"/>
                <a:gd name="T35" fmla="*/ 104775 h 46"/>
                <a:gd name="T36" fmla="*/ 25400 w 51"/>
                <a:gd name="T37" fmla="*/ 130175 h 46"/>
                <a:gd name="T38" fmla="*/ 47625 w 51"/>
                <a:gd name="T39" fmla="*/ 120650 h 46"/>
                <a:gd name="T40" fmla="*/ 82550 w 51"/>
                <a:gd name="T41" fmla="*/ 127000 h 46"/>
                <a:gd name="T42" fmla="*/ 149225 w 51"/>
                <a:gd name="T43" fmla="*/ 69850 h 46"/>
                <a:gd name="T44" fmla="*/ 53975 w 51"/>
                <a:gd name="T45" fmla="*/ 66675 h 46"/>
                <a:gd name="T46" fmla="*/ 50800 w 51"/>
                <a:gd name="T47" fmla="*/ 66675 h 46"/>
                <a:gd name="T48" fmla="*/ 47625 w 51"/>
                <a:gd name="T49" fmla="*/ 69850 h 46"/>
                <a:gd name="T50" fmla="*/ 50800 w 51"/>
                <a:gd name="T51" fmla="*/ 76200 h 46"/>
                <a:gd name="T52" fmla="*/ 57150 w 51"/>
                <a:gd name="T53" fmla="*/ 69850 h 46"/>
                <a:gd name="T54" fmla="*/ 82550 w 51"/>
                <a:gd name="T55" fmla="*/ 60325 h 46"/>
                <a:gd name="T56" fmla="*/ 88900 w 51"/>
                <a:gd name="T57" fmla="*/ 63500 h 46"/>
                <a:gd name="T58" fmla="*/ 88900 w 51"/>
                <a:gd name="T59" fmla="*/ 79375 h 46"/>
                <a:gd name="T60" fmla="*/ 73025 w 51"/>
                <a:gd name="T61" fmla="*/ 79375 h 46"/>
                <a:gd name="T62" fmla="*/ 73025 w 51"/>
                <a:gd name="T63" fmla="*/ 63500 h 46"/>
                <a:gd name="T64" fmla="*/ 82550 w 51"/>
                <a:gd name="T65" fmla="*/ 66675 h 46"/>
                <a:gd name="T66" fmla="*/ 82550 w 51"/>
                <a:gd name="T67" fmla="*/ 66675 h 46"/>
                <a:gd name="T68" fmla="*/ 76200 w 51"/>
                <a:gd name="T69" fmla="*/ 69850 h 46"/>
                <a:gd name="T70" fmla="*/ 82550 w 51"/>
                <a:gd name="T71" fmla="*/ 76200 h 46"/>
                <a:gd name="T72" fmla="*/ 85725 w 51"/>
                <a:gd name="T73" fmla="*/ 69850 h 46"/>
                <a:gd name="T74" fmla="*/ 111125 w 51"/>
                <a:gd name="T75" fmla="*/ 60325 h 46"/>
                <a:gd name="T76" fmla="*/ 117475 w 51"/>
                <a:gd name="T77" fmla="*/ 63500 h 46"/>
                <a:gd name="T78" fmla="*/ 117475 w 51"/>
                <a:gd name="T79" fmla="*/ 79375 h 46"/>
                <a:gd name="T80" fmla="*/ 101600 w 51"/>
                <a:gd name="T81" fmla="*/ 79375 h 46"/>
                <a:gd name="T82" fmla="*/ 101600 w 51"/>
                <a:gd name="T83" fmla="*/ 63500 h 46"/>
                <a:gd name="T84" fmla="*/ 114300 w 51"/>
                <a:gd name="T85" fmla="*/ 66675 h 46"/>
                <a:gd name="T86" fmla="*/ 111125 w 51"/>
                <a:gd name="T87" fmla="*/ 66675 h 46"/>
                <a:gd name="T88" fmla="*/ 104775 w 51"/>
                <a:gd name="T89" fmla="*/ 69850 h 46"/>
                <a:gd name="T90" fmla="*/ 111125 w 51"/>
                <a:gd name="T91" fmla="*/ 76200 h 46"/>
                <a:gd name="T92" fmla="*/ 114300 w 51"/>
                <a:gd name="T93" fmla="*/ 69850 h 4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1" h="46">
                  <a:moveTo>
                    <a:pt x="16" y="19"/>
                  </a:moveTo>
                  <a:cubicBezTo>
                    <a:pt x="17" y="19"/>
                    <a:pt x="18" y="19"/>
                    <a:pt x="19" y="20"/>
                  </a:cubicBezTo>
                  <a:cubicBezTo>
                    <a:pt x="19" y="20"/>
                    <a:pt x="20" y="21"/>
                    <a:pt x="20" y="22"/>
                  </a:cubicBezTo>
                  <a:cubicBezTo>
                    <a:pt x="20" y="23"/>
                    <a:pt x="19" y="24"/>
                    <a:pt x="19" y="25"/>
                  </a:cubicBezTo>
                  <a:cubicBezTo>
                    <a:pt x="18" y="26"/>
                    <a:pt x="17" y="26"/>
                    <a:pt x="16" y="26"/>
                  </a:cubicBezTo>
                  <a:cubicBezTo>
                    <a:pt x="15" y="26"/>
                    <a:pt x="14" y="26"/>
                    <a:pt x="14" y="25"/>
                  </a:cubicBezTo>
                  <a:cubicBezTo>
                    <a:pt x="13" y="24"/>
                    <a:pt x="13" y="23"/>
                    <a:pt x="13" y="22"/>
                  </a:cubicBezTo>
                  <a:cubicBezTo>
                    <a:pt x="13" y="21"/>
                    <a:pt x="13" y="20"/>
                    <a:pt x="14" y="20"/>
                  </a:cubicBezTo>
                  <a:cubicBezTo>
                    <a:pt x="14" y="19"/>
                    <a:pt x="15" y="19"/>
                    <a:pt x="16" y="19"/>
                  </a:cubicBezTo>
                  <a:close/>
                  <a:moveTo>
                    <a:pt x="26" y="0"/>
                  </a:moveTo>
                  <a:cubicBezTo>
                    <a:pt x="26" y="0"/>
                    <a:pt x="26" y="0"/>
                    <a:pt x="26" y="0"/>
                  </a:cubicBezTo>
                  <a:cubicBezTo>
                    <a:pt x="32" y="0"/>
                    <a:pt x="39" y="3"/>
                    <a:pt x="43" y="7"/>
                  </a:cubicBezTo>
                  <a:cubicBezTo>
                    <a:pt x="48" y="11"/>
                    <a:pt x="51" y="16"/>
                    <a:pt x="51" y="22"/>
                  </a:cubicBezTo>
                  <a:cubicBezTo>
                    <a:pt x="51" y="28"/>
                    <a:pt x="48" y="34"/>
                    <a:pt x="43" y="38"/>
                  </a:cubicBezTo>
                  <a:cubicBezTo>
                    <a:pt x="39" y="42"/>
                    <a:pt x="32" y="44"/>
                    <a:pt x="26" y="44"/>
                  </a:cubicBezTo>
                  <a:cubicBezTo>
                    <a:pt x="23" y="44"/>
                    <a:pt x="21" y="44"/>
                    <a:pt x="20" y="43"/>
                  </a:cubicBezTo>
                  <a:cubicBezTo>
                    <a:pt x="18" y="43"/>
                    <a:pt x="16" y="43"/>
                    <a:pt x="15" y="42"/>
                  </a:cubicBezTo>
                  <a:cubicBezTo>
                    <a:pt x="9" y="45"/>
                    <a:pt x="9" y="45"/>
                    <a:pt x="9" y="45"/>
                  </a:cubicBezTo>
                  <a:cubicBezTo>
                    <a:pt x="8" y="46"/>
                    <a:pt x="7" y="46"/>
                    <a:pt x="7" y="46"/>
                  </a:cubicBezTo>
                  <a:cubicBezTo>
                    <a:pt x="7" y="46"/>
                    <a:pt x="7" y="46"/>
                    <a:pt x="7" y="46"/>
                  </a:cubicBezTo>
                  <a:cubicBezTo>
                    <a:pt x="6" y="46"/>
                    <a:pt x="6" y="45"/>
                    <a:pt x="5" y="45"/>
                  </a:cubicBezTo>
                  <a:cubicBezTo>
                    <a:pt x="5" y="45"/>
                    <a:pt x="4" y="44"/>
                    <a:pt x="4" y="43"/>
                  </a:cubicBezTo>
                  <a:cubicBezTo>
                    <a:pt x="4" y="43"/>
                    <a:pt x="4" y="43"/>
                    <a:pt x="4" y="43"/>
                  </a:cubicBezTo>
                  <a:cubicBezTo>
                    <a:pt x="4" y="43"/>
                    <a:pt x="4" y="42"/>
                    <a:pt x="4" y="42"/>
                  </a:cubicBezTo>
                  <a:cubicBezTo>
                    <a:pt x="5" y="35"/>
                    <a:pt x="5" y="35"/>
                    <a:pt x="5" y="35"/>
                  </a:cubicBezTo>
                  <a:cubicBezTo>
                    <a:pt x="4" y="33"/>
                    <a:pt x="3" y="32"/>
                    <a:pt x="2" y="30"/>
                  </a:cubicBezTo>
                  <a:cubicBezTo>
                    <a:pt x="1" y="27"/>
                    <a:pt x="0" y="25"/>
                    <a:pt x="0" y="22"/>
                  </a:cubicBezTo>
                  <a:cubicBezTo>
                    <a:pt x="0" y="16"/>
                    <a:pt x="3" y="11"/>
                    <a:pt x="8" y="7"/>
                  </a:cubicBezTo>
                  <a:cubicBezTo>
                    <a:pt x="12" y="3"/>
                    <a:pt x="19" y="0"/>
                    <a:pt x="26" y="0"/>
                  </a:cubicBezTo>
                  <a:close/>
                  <a:moveTo>
                    <a:pt x="41" y="10"/>
                  </a:moveTo>
                  <a:cubicBezTo>
                    <a:pt x="41" y="10"/>
                    <a:pt x="41" y="10"/>
                    <a:pt x="41" y="10"/>
                  </a:cubicBezTo>
                  <a:cubicBezTo>
                    <a:pt x="37" y="6"/>
                    <a:pt x="31" y="4"/>
                    <a:pt x="26" y="4"/>
                  </a:cubicBezTo>
                  <a:cubicBezTo>
                    <a:pt x="20" y="4"/>
                    <a:pt x="14" y="6"/>
                    <a:pt x="10" y="10"/>
                  </a:cubicBezTo>
                  <a:cubicBezTo>
                    <a:pt x="7" y="13"/>
                    <a:pt x="4" y="17"/>
                    <a:pt x="4" y="22"/>
                  </a:cubicBezTo>
                  <a:cubicBezTo>
                    <a:pt x="4" y="24"/>
                    <a:pt x="5" y="26"/>
                    <a:pt x="5" y="28"/>
                  </a:cubicBezTo>
                  <a:cubicBezTo>
                    <a:pt x="6" y="30"/>
                    <a:pt x="7" y="32"/>
                    <a:pt x="9" y="33"/>
                  </a:cubicBezTo>
                  <a:cubicBezTo>
                    <a:pt x="9" y="34"/>
                    <a:pt x="9" y="34"/>
                    <a:pt x="9" y="35"/>
                  </a:cubicBezTo>
                  <a:cubicBezTo>
                    <a:pt x="8" y="41"/>
                    <a:pt x="8" y="41"/>
                    <a:pt x="8" y="41"/>
                  </a:cubicBezTo>
                  <a:cubicBezTo>
                    <a:pt x="14" y="38"/>
                    <a:pt x="14" y="38"/>
                    <a:pt x="14" y="38"/>
                  </a:cubicBezTo>
                  <a:cubicBezTo>
                    <a:pt x="14" y="38"/>
                    <a:pt x="15" y="38"/>
                    <a:pt x="15" y="38"/>
                  </a:cubicBezTo>
                  <a:cubicBezTo>
                    <a:pt x="17" y="39"/>
                    <a:pt x="19" y="39"/>
                    <a:pt x="20" y="40"/>
                  </a:cubicBezTo>
                  <a:cubicBezTo>
                    <a:pt x="22" y="40"/>
                    <a:pt x="24" y="40"/>
                    <a:pt x="26" y="40"/>
                  </a:cubicBezTo>
                  <a:cubicBezTo>
                    <a:pt x="31" y="40"/>
                    <a:pt x="37" y="38"/>
                    <a:pt x="41" y="35"/>
                  </a:cubicBezTo>
                  <a:cubicBezTo>
                    <a:pt x="44" y="32"/>
                    <a:pt x="47" y="27"/>
                    <a:pt x="47" y="22"/>
                  </a:cubicBezTo>
                  <a:cubicBezTo>
                    <a:pt x="47" y="17"/>
                    <a:pt x="44" y="13"/>
                    <a:pt x="41" y="10"/>
                  </a:cubicBezTo>
                  <a:close/>
                  <a:moveTo>
                    <a:pt x="17" y="21"/>
                  </a:moveTo>
                  <a:cubicBezTo>
                    <a:pt x="17" y="21"/>
                    <a:pt x="17" y="21"/>
                    <a:pt x="17" y="21"/>
                  </a:cubicBezTo>
                  <a:cubicBezTo>
                    <a:pt x="17" y="21"/>
                    <a:pt x="17" y="21"/>
                    <a:pt x="16" y="21"/>
                  </a:cubicBezTo>
                  <a:cubicBezTo>
                    <a:pt x="16" y="21"/>
                    <a:pt x="16" y="21"/>
                    <a:pt x="15" y="21"/>
                  </a:cubicBezTo>
                  <a:cubicBezTo>
                    <a:pt x="15" y="22"/>
                    <a:pt x="15" y="22"/>
                    <a:pt x="15" y="22"/>
                  </a:cubicBezTo>
                  <a:cubicBezTo>
                    <a:pt x="15" y="23"/>
                    <a:pt x="15" y="23"/>
                    <a:pt x="15" y="23"/>
                  </a:cubicBezTo>
                  <a:cubicBezTo>
                    <a:pt x="16" y="23"/>
                    <a:pt x="16" y="24"/>
                    <a:pt x="16" y="24"/>
                  </a:cubicBezTo>
                  <a:cubicBezTo>
                    <a:pt x="17" y="24"/>
                    <a:pt x="17" y="23"/>
                    <a:pt x="17" y="23"/>
                  </a:cubicBezTo>
                  <a:cubicBezTo>
                    <a:pt x="17" y="23"/>
                    <a:pt x="18" y="23"/>
                    <a:pt x="18" y="22"/>
                  </a:cubicBezTo>
                  <a:cubicBezTo>
                    <a:pt x="18" y="22"/>
                    <a:pt x="17" y="22"/>
                    <a:pt x="17" y="21"/>
                  </a:cubicBezTo>
                  <a:close/>
                  <a:moveTo>
                    <a:pt x="26" y="19"/>
                  </a:moveTo>
                  <a:cubicBezTo>
                    <a:pt x="26" y="19"/>
                    <a:pt x="26" y="19"/>
                    <a:pt x="26" y="19"/>
                  </a:cubicBezTo>
                  <a:cubicBezTo>
                    <a:pt x="27" y="19"/>
                    <a:pt x="27" y="19"/>
                    <a:pt x="28" y="20"/>
                  </a:cubicBezTo>
                  <a:cubicBezTo>
                    <a:pt x="29" y="20"/>
                    <a:pt x="29" y="21"/>
                    <a:pt x="29" y="22"/>
                  </a:cubicBezTo>
                  <a:cubicBezTo>
                    <a:pt x="29" y="23"/>
                    <a:pt x="29" y="24"/>
                    <a:pt x="28" y="25"/>
                  </a:cubicBezTo>
                  <a:cubicBezTo>
                    <a:pt x="27" y="26"/>
                    <a:pt x="27" y="26"/>
                    <a:pt x="26" y="26"/>
                  </a:cubicBezTo>
                  <a:cubicBezTo>
                    <a:pt x="24" y="26"/>
                    <a:pt x="24" y="26"/>
                    <a:pt x="23" y="25"/>
                  </a:cubicBezTo>
                  <a:cubicBezTo>
                    <a:pt x="22" y="24"/>
                    <a:pt x="22" y="23"/>
                    <a:pt x="22" y="22"/>
                  </a:cubicBezTo>
                  <a:cubicBezTo>
                    <a:pt x="22" y="21"/>
                    <a:pt x="22" y="20"/>
                    <a:pt x="23" y="20"/>
                  </a:cubicBezTo>
                  <a:cubicBezTo>
                    <a:pt x="24" y="19"/>
                    <a:pt x="24" y="19"/>
                    <a:pt x="26" y="19"/>
                  </a:cubicBezTo>
                  <a:close/>
                  <a:moveTo>
                    <a:pt x="26" y="21"/>
                  </a:moveTo>
                  <a:cubicBezTo>
                    <a:pt x="26" y="21"/>
                    <a:pt x="26" y="21"/>
                    <a:pt x="26" y="21"/>
                  </a:cubicBezTo>
                  <a:cubicBezTo>
                    <a:pt x="26" y="21"/>
                    <a:pt x="26" y="21"/>
                    <a:pt x="26" y="21"/>
                  </a:cubicBezTo>
                  <a:cubicBezTo>
                    <a:pt x="25" y="21"/>
                    <a:pt x="25" y="21"/>
                    <a:pt x="25" y="21"/>
                  </a:cubicBezTo>
                  <a:cubicBezTo>
                    <a:pt x="24" y="22"/>
                    <a:pt x="24" y="22"/>
                    <a:pt x="24" y="22"/>
                  </a:cubicBezTo>
                  <a:cubicBezTo>
                    <a:pt x="24" y="23"/>
                    <a:pt x="24" y="23"/>
                    <a:pt x="25" y="23"/>
                  </a:cubicBezTo>
                  <a:cubicBezTo>
                    <a:pt x="25" y="23"/>
                    <a:pt x="25" y="24"/>
                    <a:pt x="26" y="24"/>
                  </a:cubicBezTo>
                  <a:cubicBezTo>
                    <a:pt x="26" y="24"/>
                    <a:pt x="26" y="23"/>
                    <a:pt x="26" y="23"/>
                  </a:cubicBezTo>
                  <a:cubicBezTo>
                    <a:pt x="27" y="23"/>
                    <a:pt x="27" y="23"/>
                    <a:pt x="27" y="22"/>
                  </a:cubicBezTo>
                  <a:cubicBezTo>
                    <a:pt x="27" y="22"/>
                    <a:pt x="27" y="22"/>
                    <a:pt x="26" y="21"/>
                  </a:cubicBezTo>
                  <a:close/>
                  <a:moveTo>
                    <a:pt x="35" y="19"/>
                  </a:moveTo>
                  <a:cubicBezTo>
                    <a:pt x="35" y="19"/>
                    <a:pt x="35" y="19"/>
                    <a:pt x="35" y="19"/>
                  </a:cubicBezTo>
                  <a:cubicBezTo>
                    <a:pt x="36" y="19"/>
                    <a:pt x="37" y="19"/>
                    <a:pt x="37" y="20"/>
                  </a:cubicBezTo>
                  <a:cubicBezTo>
                    <a:pt x="38" y="20"/>
                    <a:pt x="38" y="21"/>
                    <a:pt x="38" y="22"/>
                  </a:cubicBezTo>
                  <a:cubicBezTo>
                    <a:pt x="38" y="23"/>
                    <a:pt x="38" y="24"/>
                    <a:pt x="37" y="25"/>
                  </a:cubicBezTo>
                  <a:cubicBezTo>
                    <a:pt x="37" y="26"/>
                    <a:pt x="36" y="26"/>
                    <a:pt x="35" y="26"/>
                  </a:cubicBezTo>
                  <a:cubicBezTo>
                    <a:pt x="34" y="26"/>
                    <a:pt x="33" y="26"/>
                    <a:pt x="32" y="25"/>
                  </a:cubicBezTo>
                  <a:cubicBezTo>
                    <a:pt x="32" y="24"/>
                    <a:pt x="31" y="23"/>
                    <a:pt x="31" y="22"/>
                  </a:cubicBezTo>
                  <a:cubicBezTo>
                    <a:pt x="31" y="21"/>
                    <a:pt x="32" y="20"/>
                    <a:pt x="32" y="20"/>
                  </a:cubicBezTo>
                  <a:cubicBezTo>
                    <a:pt x="33" y="19"/>
                    <a:pt x="34" y="19"/>
                    <a:pt x="35" y="19"/>
                  </a:cubicBezTo>
                  <a:close/>
                  <a:moveTo>
                    <a:pt x="36" y="21"/>
                  </a:moveTo>
                  <a:cubicBezTo>
                    <a:pt x="36" y="21"/>
                    <a:pt x="36" y="21"/>
                    <a:pt x="36" y="21"/>
                  </a:cubicBezTo>
                  <a:cubicBezTo>
                    <a:pt x="35" y="21"/>
                    <a:pt x="35" y="21"/>
                    <a:pt x="35" y="21"/>
                  </a:cubicBezTo>
                  <a:cubicBezTo>
                    <a:pt x="34" y="21"/>
                    <a:pt x="34" y="21"/>
                    <a:pt x="34" y="21"/>
                  </a:cubicBezTo>
                  <a:cubicBezTo>
                    <a:pt x="34" y="22"/>
                    <a:pt x="33" y="22"/>
                    <a:pt x="33" y="22"/>
                  </a:cubicBezTo>
                  <a:cubicBezTo>
                    <a:pt x="33" y="23"/>
                    <a:pt x="34" y="23"/>
                    <a:pt x="34" y="23"/>
                  </a:cubicBezTo>
                  <a:cubicBezTo>
                    <a:pt x="34" y="23"/>
                    <a:pt x="34" y="24"/>
                    <a:pt x="35" y="24"/>
                  </a:cubicBezTo>
                  <a:cubicBezTo>
                    <a:pt x="35" y="24"/>
                    <a:pt x="35" y="23"/>
                    <a:pt x="36" y="23"/>
                  </a:cubicBezTo>
                  <a:cubicBezTo>
                    <a:pt x="36" y="23"/>
                    <a:pt x="36" y="23"/>
                    <a:pt x="36" y="22"/>
                  </a:cubicBezTo>
                  <a:cubicBezTo>
                    <a:pt x="36" y="22"/>
                    <a:pt x="36" y="22"/>
                    <a:pt x="36" y="21"/>
                  </a:cubicBezTo>
                  <a:close/>
                </a:path>
              </a:pathLst>
            </a:custGeom>
            <a:solidFill>
              <a:schemeClr val="bg1"/>
            </a:solidFill>
            <a:ln>
              <a:noFill/>
            </a:ln>
          </p:spPr>
          <p:txBody>
            <a:bodyPr/>
            <a:lstStyle/>
            <a:p>
              <a:pPr fontAlgn="base">
                <a:spcBef>
                  <a:spcPct val="0"/>
                </a:spcBef>
                <a:spcAft>
                  <a:spcPct val="0"/>
                </a:spcAft>
              </a:pPr>
              <a:endParaRPr lang="zh-CN" altLang="en-US">
                <a:solidFill>
                  <a:srgbClr val="000000"/>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grpSp>
      <p:grpSp>
        <p:nvGrpSpPr>
          <p:cNvPr id="10" name="组合 9"/>
          <p:cNvGrpSpPr/>
          <p:nvPr/>
        </p:nvGrpSpPr>
        <p:grpSpPr>
          <a:xfrm>
            <a:off x="9861118" y="1597293"/>
            <a:ext cx="1440000" cy="1440000"/>
            <a:chOff x="6595404" y="2095133"/>
            <a:chExt cx="1440000" cy="1440000"/>
          </a:xfrm>
        </p:grpSpPr>
        <p:sp>
          <p:nvSpPr>
            <p:cNvPr id="11" name="椭圆 10"/>
            <p:cNvSpPr>
              <a:spLocks noChangeAspect="1"/>
            </p:cNvSpPr>
            <p:nvPr/>
          </p:nvSpPr>
          <p:spPr>
            <a:xfrm>
              <a:off x="6595404" y="2095133"/>
              <a:ext cx="1440000" cy="1440000"/>
            </a:xfrm>
            <a:prstGeom prst="ellipse">
              <a:avLst/>
            </a:prstGeom>
            <a:solidFill>
              <a:srgbClr val="3E3E3E"/>
            </a:solidFill>
            <a:ln>
              <a:noFill/>
            </a:ln>
          </p:spPr>
          <p:txBody>
            <a:bodyPr vert="horz" wrap="square" lIns="91440" tIns="45720" rIns="91440" bIns="45720" numCol="1" anchor="t" anchorCtr="0" compatLnSpc="1"/>
            <a:lstStyle/>
            <a:p>
              <a:endParaRPr lang="zh-CN" altLang="en-US"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12" name="Freeform 368"/>
            <p:cNvSpPr>
              <a:spLocks noChangeAspect="1" noEditPoints="1"/>
            </p:cNvSpPr>
            <p:nvPr/>
          </p:nvSpPr>
          <p:spPr bwMode="auto">
            <a:xfrm>
              <a:off x="7039404" y="2545133"/>
              <a:ext cx="552000" cy="540000"/>
            </a:xfrm>
            <a:custGeom>
              <a:avLst/>
              <a:gdLst>
                <a:gd name="T0" fmla="*/ 98425 w 46"/>
                <a:gd name="T1" fmla="*/ 3175 h 45"/>
                <a:gd name="T2" fmla="*/ 142875 w 46"/>
                <a:gd name="T3" fmla="*/ 28575 h 45"/>
                <a:gd name="T4" fmla="*/ 146050 w 46"/>
                <a:gd name="T5" fmla="*/ 31750 h 45"/>
                <a:gd name="T6" fmla="*/ 146050 w 46"/>
                <a:gd name="T7" fmla="*/ 31750 h 45"/>
                <a:gd name="T8" fmla="*/ 146050 w 46"/>
                <a:gd name="T9" fmla="*/ 136525 h 45"/>
                <a:gd name="T10" fmla="*/ 139700 w 46"/>
                <a:gd name="T11" fmla="*/ 139700 h 45"/>
                <a:gd name="T12" fmla="*/ 136525 w 46"/>
                <a:gd name="T13" fmla="*/ 139700 h 45"/>
                <a:gd name="T14" fmla="*/ 95250 w 46"/>
                <a:gd name="T15" fmla="*/ 114300 h 45"/>
                <a:gd name="T16" fmla="*/ 53975 w 46"/>
                <a:gd name="T17" fmla="*/ 139700 h 45"/>
                <a:gd name="T18" fmla="*/ 47625 w 46"/>
                <a:gd name="T19" fmla="*/ 139700 h 45"/>
                <a:gd name="T20" fmla="*/ 3175 w 46"/>
                <a:gd name="T21" fmla="*/ 114300 h 45"/>
                <a:gd name="T22" fmla="*/ 0 w 46"/>
                <a:gd name="T23" fmla="*/ 107950 h 45"/>
                <a:gd name="T24" fmla="*/ 0 w 46"/>
                <a:gd name="T25" fmla="*/ 107950 h 45"/>
                <a:gd name="T26" fmla="*/ 0 w 46"/>
                <a:gd name="T27" fmla="*/ 6350 h 45"/>
                <a:gd name="T28" fmla="*/ 3175 w 46"/>
                <a:gd name="T29" fmla="*/ 0 h 45"/>
                <a:gd name="T30" fmla="*/ 9525 w 46"/>
                <a:gd name="T31" fmla="*/ 3175 h 45"/>
                <a:gd name="T32" fmla="*/ 50800 w 46"/>
                <a:gd name="T33" fmla="*/ 25400 h 45"/>
                <a:gd name="T34" fmla="*/ 92075 w 46"/>
                <a:gd name="T35" fmla="*/ 3175 h 45"/>
                <a:gd name="T36" fmla="*/ 98425 w 46"/>
                <a:gd name="T37" fmla="*/ 3175 h 45"/>
                <a:gd name="T38" fmla="*/ 98425 w 46"/>
                <a:gd name="T39" fmla="*/ 3175 h 45"/>
                <a:gd name="T40" fmla="*/ 98425 w 46"/>
                <a:gd name="T41" fmla="*/ 15875 h 45"/>
                <a:gd name="T42" fmla="*/ 98425 w 46"/>
                <a:gd name="T43" fmla="*/ 15875 h 45"/>
                <a:gd name="T44" fmla="*/ 98425 w 46"/>
                <a:gd name="T45" fmla="*/ 104775 h 45"/>
                <a:gd name="T46" fmla="*/ 133350 w 46"/>
                <a:gd name="T47" fmla="*/ 127000 h 45"/>
                <a:gd name="T48" fmla="*/ 133350 w 46"/>
                <a:gd name="T49" fmla="*/ 34925 h 45"/>
                <a:gd name="T50" fmla="*/ 98425 w 46"/>
                <a:gd name="T51" fmla="*/ 15875 h 45"/>
                <a:gd name="T52" fmla="*/ 92075 w 46"/>
                <a:gd name="T53" fmla="*/ 104775 h 45"/>
                <a:gd name="T54" fmla="*/ 92075 w 46"/>
                <a:gd name="T55" fmla="*/ 104775 h 45"/>
                <a:gd name="T56" fmla="*/ 92075 w 46"/>
                <a:gd name="T57" fmla="*/ 15875 h 45"/>
                <a:gd name="T58" fmla="*/ 53975 w 46"/>
                <a:gd name="T59" fmla="*/ 38100 h 45"/>
                <a:gd name="T60" fmla="*/ 53975 w 46"/>
                <a:gd name="T61" fmla="*/ 127000 h 45"/>
                <a:gd name="T62" fmla="*/ 92075 w 46"/>
                <a:gd name="T63" fmla="*/ 104775 h 45"/>
                <a:gd name="T64" fmla="*/ 47625 w 46"/>
                <a:gd name="T65" fmla="*/ 38100 h 45"/>
                <a:gd name="T66" fmla="*/ 47625 w 46"/>
                <a:gd name="T67" fmla="*/ 38100 h 45"/>
                <a:gd name="T68" fmla="*/ 9525 w 46"/>
                <a:gd name="T69" fmla="*/ 15875 h 45"/>
                <a:gd name="T70" fmla="*/ 9525 w 46"/>
                <a:gd name="T71" fmla="*/ 104775 h 45"/>
                <a:gd name="T72" fmla="*/ 47625 w 46"/>
                <a:gd name="T73" fmla="*/ 127000 h 45"/>
                <a:gd name="T74" fmla="*/ 47625 w 46"/>
                <a:gd name="T75" fmla="*/ 38100 h 4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6" h="45">
                  <a:moveTo>
                    <a:pt x="31" y="1"/>
                  </a:moveTo>
                  <a:cubicBezTo>
                    <a:pt x="45" y="9"/>
                    <a:pt x="45" y="9"/>
                    <a:pt x="45" y="9"/>
                  </a:cubicBezTo>
                  <a:cubicBezTo>
                    <a:pt x="46" y="9"/>
                    <a:pt x="46" y="10"/>
                    <a:pt x="46" y="10"/>
                  </a:cubicBezTo>
                  <a:cubicBezTo>
                    <a:pt x="46" y="10"/>
                    <a:pt x="46" y="10"/>
                    <a:pt x="46" y="10"/>
                  </a:cubicBezTo>
                  <a:cubicBezTo>
                    <a:pt x="46" y="43"/>
                    <a:pt x="46" y="43"/>
                    <a:pt x="46" y="43"/>
                  </a:cubicBezTo>
                  <a:cubicBezTo>
                    <a:pt x="46" y="44"/>
                    <a:pt x="45" y="44"/>
                    <a:pt x="44" y="44"/>
                  </a:cubicBezTo>
                  <a:cubicBezTo>
                    <a:pt x="44" y="44"/>
                    <a:pt x="43" y="44"/>
                    <a:pt x="43" y="44"/>
                  </a:cubicBezTo>
                  <a:cubicBezTo>
                    <a:pt x="30" y="36"/>
                    <a:pt x="30" y="36"/>
                    <a:pt x="30" y="36"/>
                  </a:cubicBezTo>
                  <a:cubicBezTo>
                    <a:pt x="17" y="44"/>
                    <a:pt x="17" y="44"/>
                    <a:pt x="17" y="44"/>
                  </a:cubicBezTo>
                  <a:cubicBezTo>
                    <a:pt x="16" y="45"/>
                    <a:pt x="15" y="44"/>
                    <a:pt x="15" y="44"/>
                  </a:cubicBezTo>
                  <a:cubicBezTo>
                    <a:pt x="1" y="36"/>
                    <a:pt x="1" y="36"/>
                    <a:pt x="1" y="36"/>
                  </a:cubicBezTo>
                  <a:cubicBezTo>
                    <a:pt x="0" y="36"/>
                    <a:pt x="0" y="35"/>
                    <a:pt x="0" y="34"/>
                  </a:cubicBezTo>
                  <a:cubicBezTo>
                    <a:pt x="0" y="34"/>
                    <a:pt x="0" y="34"/>
                    <a:pt x="0" y="34"/>
                  </a:cubicBezTo>
                  <a:cubicBezTo>
                    <a:pt x="0" y="2"/>
                    <a:pt x="0" y="2"/>
                    <a:pt x="0" y="2"/>
                  </a:cubicBezTo>
                  <a:cubicBezTo>
                    <a:pt x="0" y="1"/>
                    <a:pt x="0" y="0"/>
                    <a:pt x="1" y="0"/>
                  </a:cubicBezTo>
                  <a:cubicBezTo>
                    <a:pt x="2" y="0"/>
                    <a:pt x="2" y="1"/>
                    <a:pt x="3" y="1"/>
                  </a:cubicBezTo>
                  <a:cubicBezTo>
                    <a:pt x="16" y="8"/>
                    <a:pt x="16" y="8"/>
                    <a:pt x="16" y="8"/>
                  </a:cubicBezTo>
                  <a:cubicBezTo>
                    <a:pt x="29" y="1"/>
                    <a:pt x="29" y="1"/>
                    <a:pt x="29" y="1"/>
                  </a:cubicBezTo>
                  <a:cubicBezTo>
                    <a:pt x="30" y="0"/>
                    <a:pt x="30" y="0"/>
                    <a:pt x="31" y="1"/>
                  </a:cubicBezTo>
                  <a:cubicBezTo>
                    <a:pt x="31" y="1"/>
                    <a:pt x="31" y="1"/>
                    <a:pt x="31" y="1"/>
                  </a:cubicBezTo>
                  <a:close/>
                  <a:moveTo>
                    <a:pt x="31" y="5"/>
                  </a:moveTo>
                  <a:cubicBezTo>
                    <a:pt x="31" y="5"/>
                    <a:pt x="31" y="5"/>
                    <a:pt x="31" y="5"/>
                  </a:cubicBezTo>
                  <a:cubicBezTo>
                    <a:pt x="31" y="33"/>
                    <a:pt x="31" y="33"/>
                    <a:pt x="31" y="33"/>
                  </a:cubicBezTo>
                  <a:cubicBezTo>
                    <a:pt x="42" y="40"/>
                    <a:pt x="42" y="40"/>
                    <a:pt x="42" y="40"/>
                  </a:cubicBezTo>
                  <a:cubicBezTo>
                    <a:pt x="42" y="11"/>
                    <a:pt x="42" y="11"/>
                    <a:pt x="42" y="11"/>
                  </a:cubicBezTo>
                  <a:cubicBezTo>
                    <a:pt x="31" y="5"/>
                    <a:pt x="31" y="5"/>
                    <a:pt x="31" y="5"/>
                  </a:cubicBezTo>
                  <a:close/>
                  <a:moveTo>
                    <a:pt x="29" y="33"/>
                  </a:moveTo>
                  <a:cubicBezTo>
                    <a:pt x="29" y="33"/>
                    <a:pt x="29" y="33"/>
                    <a:pt x="29" y="33"/>
                  </a:cubicBezTo>
                  <a:cubicBezTo>
                    <a:pt x="29" y="5"/>
                    <a:pt x="29" y="5"/>
                    <a:pt x="29" y="5"/>
                  </a:cubicBezTo>
                  <a:cubicBezTo>
                    <a:pt x="17" y="12"/>
                    <a:pt x="17" y="12"/>
                    <a:pt x="17" y="12"/>
                  </a:cubicBezTo>
                  <a:cubicBezTo>
                    <a:pt x="17" y="40"/>
                    <a:pt x="17" y="40"/>
                    <a:pt x="17" y="40"/>
                  </a:cubicBezTo>
                  <a:cubicBezTo>
                    <a:pt x="29" y="33"/>
                    <a:pt x="29" y="33"/>
                    <a:pt x="29" y="33"/>
                  </a:cubicBezTo>
                  <a:close/>
                  <a:moveTo>
                    <a:pt x="15" y="12"/>
                  </a:moveTo>
                  <a:cubicBezTo>
                    <a:pt x="15" y="12"/>
                    <a:pt x="15" y="12"/>
                    <a:pt x="15" y="12"/>
                  </a:cubicBezTo>
                  <a:cubicBezTo>
                    <a:pt x="3" y="5"/>
                    <a:pt x="3" y="5"/>
                    <a:pt x="3" y="5"/>
                  </a:cubicBezTo>
                  <a:cubicBezTo>
                    <a:pt x="3" y="33"/>
                    <a:pt x="3" y="33"/>
                    <a:pt x="3" y="33"/>
                  </a:cubicBezTo>
                  <a:cubicBezTo>
                    <a:pt x="15" y="40"/>
                    <a:pt x="15" y="40"/>
                    <a:pt x="15" y="40"/>
                  </a:cubicBezTo>
                  <a:cubicBezTo>
                    <a:pt x="15" y="12"/>
                    <a:pt x="15" y="12"/>
                    <a:pt x="15" y="12"/>
                  </a:cubicBezTo>
                  <a:close/>
                </a:path>
              </a:pathLst>
            </a:custGeom>
            <a:solidFill>
              <a:schemeClr val="bg1"/>
            </a:solidFill>
            <a:ln>
              <a:noFill/>
            </a:ln>
          </p:spPr>
          <p:txBody>
            <a:bodyPr/>
            <a:lstStyle/>
            <a:p>
              <a:pPr fontAlgn="base">
                <a:spcBef>
                  <a:spcPct val="0"/>
                </a:spcBef>
                <a:spcAft>
                  <a:spcPct val="0"/>
                </a:spcAft>
              </a:pPr>
              <a:endParaRPr lang="zh-CN" altLang="en-US">
                <a:solidFill>
                  <a:srgbClr val="000000"/>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grpSp>
      <p:grpSp>
        <p:nvGrpSpPr>
          <p:cNvPr id="13" name="组合 12"/>
          <p:cNvGrpSpPr/>
          <p:nvPr/>
        </p:nvGrpSpPr>
        <p:grpSpPr>
          <a:xfrm>
            <a:off x="5003381" y="1597293"/>
            <a:ext cx="1440000" cy="1440000"/>
            <a:chOff x="1737667" y="2095133"/>
            <a:chExt cx="1440000" cy="1440000"/>
          </a:xfrm>
        </p:grpSpPr>
        <p:sp>
          <p:nvSpPr>
            <p:cNvPr id="14" name="椭圆 13"/>
            <p:cNvSpPr>
              <a:spLocks noChangeAspect="1"/>
            </p:cNvSpPr>
            <p:nvPr/>
          </p:nvSpPr>
          <p:spPr>
            <a:xfrm>
              <a:off x="1737667" y="2095133"/>
              <a:ext cx="1440000" cy="1440000"/>
            </a:xfrm>
            <a:prstGeom prst="ellipse">
              <a:avLst/>
            </a:prstGeom>
            <a:solidFill>
              <a:srgbClr val="ADB9E5"/>
            </a:solidFill>
            <a:ln>
              <a:noFill/>
            </a:ln>
          </p:spPr>
          <p:txBody>
            <a:bodyPr vert="horz" wrap="square" lIns="91440" tIns="45720" rIns="91440" bIns="45720" numCol="1" anchor="t" anchorCtr="0" compatLnSpc="1"/>
            <a:lstStyle/>
            <a:p>
              <a:endParaRPr lang="zh-CN" altLang="en-US">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15" name="Freeform 194"/>
            <p:cNvSpPr>
              <a:spLocks noChangeAspect="1" noEditPoints="1"/>
            </p:cNvSpPr>
            <p:nvPr/>
          </p:nvSpPr>
          <p:spPr bwMode="auto">
            <a:xfrm>
              <a:off x="2190164" y="2545133"/>
              <a:ext cx="535005" cy="540000"/>
            </a:xfrm>
            <a:custGeom>
              <a:avLst/>
              <a:gdLst>
                <a:gd name="T0" fmla="*/ 38460 w 53"/>
                <a:gd name="T1" fmla="*/ 38100 h 54"/>
                <a:gd name="T2" fmla="*/ 51279 w 53"/>
                <a:gd name="T3" fmla="*/ 22225 h 54"/>
                <a:gd name="T4" fmla="*/ 12820 w 53"/>
                <a:gd name="T5" fmla="*/ 44450 h 54"/>
                <a:gd name="T6" fmla="*/ 73714 w 53"/>
                <a:gd name="T7" fmla="*/ 44450 h 54"/>
                <a:gd name="T8" fmla="*/ 64099 w 53"/>
                <a:gd name="T9" fmla="*/ 44450 h 54"/>
                <a:gd name="T10" fmla="*/ 57689 w 53"/>
                <a:gd name="T11" fmla="*/ 41275 h 54"/>
                <a:gd name="T12" fmla="*/ 54484 w 53"/>
                <a:gd name="T13" fmla="*/ 25400 h 54"/>
                <a:gd name="T14" fmla="*/ 131403 w 53"/>
                <a:gd name="T15" fmla="*/ 85725 h 54"/>
                <a:gd name="T16" fmla="*/ 166658 w 53"/>
                <a:gd name="T17" fmla="*/ 120650 h 54"/>
                <a:gd name="T18" fmla="*/ 128198 w 53"/>
                <a:gd name="T19" fmla="*/ 168275 h 54"/>
                <a:gd name="T20" fmla="*/ 118584 w 53"/>
                <a:gd name="T21" fmla="*/ 168275 h 54"/>
                <a:gd name="T22" fmla="*/ 51279 w 53"/>
                <a:gd name="T23" fmla="*/ 168275 h 54"/>
                <a:gd name="T24" fmla="*/ 6410 w 53"/>
                <a:gd name="T25" fmla="*/ 168275 h 54"/>
                <a:gd name="T26" fmla="*/ 0 w 53"/>
                <a:gd name="T27" fmla="*/ 123825 h 54"/>
                <a:gd name="T28" fmla="*/ 35255 w 53"/>
                <a:gd name="T29" fmla="*/ 85725 h 54"/>
                <a:gd name="T30" fmla="*/ 0 w 53"/>
                <a:gd name="T31" fmla="*/ 41275 h 54"/>
                <a:gd name="T32" fmla="*/ 48074 w 53"/>
                <a:gd name="T33" fmla="*/ 3175 h 54"/>
                <a:gd name="T34" fmla="*/ 115379 w 53"/>
                <a:gd name="T35" fmla="*/ 6350 h 54"/>
                <a:gd name="T36" fmla="*/ 166658 w 53"/>
                <a:gd name="T37" fmla="*/ 34925 h 54"/>
                <a:gd name="T38" fmla="*/ 131403 w 53"/>
                <a:gd name="T39" fmla="*/ 85725 h 54"/>
                <a:gd name="T40" fmla="*/ 92944 w 53"/>
                <a:gd name="T41" fmla="*/ 123825 h 54"/>
                <a:gd name="T42" fmla="*/ 153838 w 53"/>
                <a:gd name="T43" fmla="*/ 123825 h 54"/>
                <a:gd name="T44" fmla="*/ 137813 w 53"/>
                <a:gd name="T45" fmla="*/ 130175 h 54"/>
                <a:gd name="T46" fmla="*/ 134608 w 53"/>
                <a:gd name="T47" fmla="*/ 123825 h 54"/>
                <a:gd name="T48" fmla="*/ 134608 w 53"/>
                <a:gd name="T49" fmla="*/ 104775 h 54"/>
                <a:gd name="T50" fmla="*/ 124994 w 53"/>
                <a:gd name="T51" fmla="*/ 111125 h 54"/>
                <a:gd name="T52" fmla="*/ 131403 w 53"/>
                <a:gd name="T53" fmla="*/ 101600 h 54"/>
                <a:gd name="T54" fmla="*/ 92944 w 53"/>
                <a:gd name="T55" fmla="*/ 123825 h 54"/>
                <a:gd name="T56" fmla="*/ 35255 w 53"/>
                <a:gd name="T57" fmla="*/ 146050 h 54"/>
                <a:gd name="T58" fmla="*/ 118584 w 53"/>
                <a:gd name="T59" fmla="*/ 41275 h 54"/>
                <a:gd name="T60" fmla="*/ 35255 w 53"/>
                <a:gd name="T61" fmla="*/ 146050 h 54"/>
                <a:gd name="T62" fmla="*/ 137813 w 53"/>
                <a:gd name="T63" fmla="*/ 50800 h 54"/>
                <a:gd name="T64" fmla="*/ 137813 w 53"/>
                <a:gd name="T65" fmla="*/ 50800 h 54"/>
                <a:gd name="T66" fmla="*/ 137813 w 53"/>
                <a:gd name="T67" fmla="*/ 50800 h 54"/>
                <a:gd name="T68" fmla="*/ 157043 w 53"/>
                <a:gd name="T69" fmla="*/ 44450 h 54"/>
                <a:gd name="T70" fmla="*/ 131403 w 53"/>
                <a:gd name="T71" fmla="*/ 15875 h 54"/>
                <a:gd name="T72" fmla="*/ 112174 w 53"/>
                <a:gd name="T73" fmla="*/ 25400 h 54"/>
                <a:gd name="T74" fmla="*/ 118584 w 53"/>
                <a:gd name="T75" fmla="*/ 31750 h 54"/>
                <a:gd name="T76" fmla="*/ 118584 w 53"/>
                <a:gd name="T77" fmla="*/ 31750 h 54"/>
                <a:gd name="T78" fmla="*/ 121789 w 53"/>
                <a:gd name="T79" fmla="*/ 31750 h 54"/>
                <a:gd name="T80" fmla="*/ 137813 w 53"/>
                <a:gd name="T81" fmla="*/ 50800 h 54"/>
                <a:gd name="T82" fmla="*/ 137813 w 53"/>
                <a:gd name="T83" fmla="*/ 50800 h 54"/>
                <a:gd name="T84" fmla="*/ 134608 w 53"/>
                <a:gd name="T85" fmla="*/ 57150 h 54"/>
                <a:gd name="T86" fmla="*/ 44869 w 53"/>
                <a:gd name="T87" fmla="*/ 155575 h 54"/>
                <a:gd name="T88" fmla="*/ 134608 w 53"/>
                <a:gd name="T89" fmla="*/ 57150 h 54"/>
                <a:gd name="T90" fmla="*/ 16025 w 53"/>
                <a:gd name="T91" fmla="*/ 130175 h 54"/>
                <a:gd name="T92" fmla="*/ 108969 w 53"/>
                <a:gd name="T93" fmla="*/ 31750 h 54"/>
                <a:gd name="T94" fmla="*/ 16025 w 53"/>
                <a:gd name="T95" fmla="*/ 130175 h 54"/>
                <a:gd name="T96" fmla="*/ 12820 w 53"/>
                <a:gd name="T97" fmla="*/ 133350 h 54"/>
                <a:gd name="T98" fmla="*/ 35255 w 53"/>
                <a:gd name="T99" fmla="*/ 155575 h 5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3" h="54">
                  <a:moveTo>
                    <a:pt x="14" y="12"/>
                  </a:moveTo>
                  <a:cubicBezTo>
                    <a:pt x="14" y="12"/>
                    <a:pt x="13" y="12"/>
                    <a:pt x="12" y="12"/>
                  </a:cubicBezTo>
                  <a:cubicBezTo>
                    <a:pt x="12" y="11"/>
                    <a:pt x="12" y="11"/>
                    <a:pt x="12" y="10"/>
                  </a:cubicBezTo>
                  <a:cubicBezTo>
                    <a:pt x="16" y="7"/>
                    <a:pt x="16" y="7"/>
                    <a:pt x="16" y="7"/>
                  </a:cubicBezTo>
                  <a:cubicBezTo>
                    <a:pt x="14" y="5"/>
                    <a:pt x="14" y="5"/>
                    <a:pt x="14" y="5"/>
                  </a:cubicBezTo>
                  <a:cubicBezTo>
                    <a:pt x="4" y="14"/>
                    <a:pt x="4" y="14"/>
                    <a:pt x="4" y="14"/>
                  </a:cubicBezTo>
                  <a:cubicBezTo>
                    <a:pt x="14" y="24"/>
                    <a:pt x="14" y="24"/>
                    <a:pt x="14" y="24"/>
                  </a:cubicBezTo>
                  <a:cubicBezTo>
                    <a:pt x="23" y="14"/>
                    <a:pt x="23" y="14"/>
                    <a:pt x="23" y="14"/>
                  </a:cubicBezTo>
                  <a:cubicBezTo>
                    <a:pt x="22" y="13"/>
                    <a:pt x="22" y="13"/>
                    <a:pt x="22" y="13"/>
                  </a:cubicBezTo>
                  <a:cubicBezTo>
                    <a:pt x="20" y="14"/>
                    <a:pt x="20" y="14"/>
                    <a:pt x="20" y="14"/>
                  </a:cubicBezTo>
                  <a:cubicBezTo>
                    <a:pt x="20" y="15"/>
                    <a:pt x="19" y="15"/>
                    <a:pt x="18" y="14"/>
                  </a:cubicBezTo>
                  <a:cubicBezTo>
                    <a:pt x="18" y="14"/>
                    <a:pt x="18" y="13"/>
                    <a:pt x="18" y="13"/>
                  </a:cubicBezTo>
                  <a:cubicBezTo>
                    <a:pt x="20" y="11"/>
                    <a:pt x="20" y="11"/>
                    <a:pt x="20" y="11"/>
                  </a:cubicBezTo>
                  <a:cubicBezTo>
                    <a:pt x="17" y="8"/>
                    <a:pt x="17" y="8"/>
                    <a:pt x="17" y="8"/>
                  </a:cubicBezTo>
                  <a:cubicBezTo>
                    <a:pt x="14" y="12"/>
                    <a:pt x="14" y="12"/>
                    <a:pt x="14" y="12"/>
                  </a:cubicBezTo>
                  <a:close/>
                  <a:moveTo>
                    <a:pt x="41" y="27"/>
                  </a:moveTo>
                  <a:cubicBezTo>
                    <a:pt x="41" y="27"/>
                    <a:pt x="41" y="27"/>
                    <a:pt x="41" y="27"/>
                  </a:cubicBezTo>
                  <a:cubicBezTo>
                    <a:pt x="52" y="38"/>
                    <a:pt x="52" y="38"/>
                    <a:pt x="52" y="38"/>
                  </a:cubicBezTo>
                  <a:cubicBezTo>
                    <a:pt x="53" y="39"/>
                    <a:pt x="53" y="40"/>
                    <a:pt x="52" y="41"/>
                  </a:cubicBezTo>
                  <a:cubicBezTo>
                    <a:pt x="40" y="53"/>
                    <a:pt x="40" y="53"/>
                    <a:pt x="40" y="53"/>
                  </a:cubicBezTo>
                  <a:cubicBezTo>
                    <a:pt x="39" y="54"/>
                    <a:pt x="38" y="54"/>
                    <a:pt x="37" y="53"/>
                  </a:cubicBezTo>
                  <a:cubicBezTo>
                    <a:pt x="37" y="53"/>
                    <a:pt x="37" y="53"/>
                    <a:pt x="37" y="53"/>
                  </a:cubicBezTo>
                  <a:cubicBezTo>
                    <a:pt x="26" y="42"/>
                    <a:pt x="26" y="42"/>
                    <a:pt x="26" y="42"/>
                  </a:cubicBezTo>
                  <a:cubicBezTo>
                    <a:pt x="16" y="53"/>
                    <a:pt x="16" y="53"/>
                    <a:pt x="16" y="53"/>
                  </a:cubicBezTo>
                  <a:cubicBezTo>
                    <a:pt x="15" y="53"/>
                    <a:pt x="15" y="53"/>
                    <a:pt x="14" y="53"/>
                  </a:cubicBezTo>
                  <a:cubicBezTo>
                    <a:pt x="2" y="53"/>
                    <a:pt x="2" y="53"/>
                    <a:pt x="2" y="53"/>
                  </a:cubicBezTo>
                  <a:cubicBezTo>
                    <a:pt x="1" y="53"/>
                    <a:pt x="0" y="52"/>
                    <a:pt x="0" y="51"/>
                  </a:cubicBezTo>
                  <a:cubicBezTo>
                    <a:pt x="0" y="47"/>
                    <a:pt x="0" y="43"/>
                    <a:pt x="0" y="39"/>
                  </a:cubicBezTo>
                  <a:cubicBezTo>
                    <a:pt x="0" y="38"/>
                    <a:pt x="0" y="38"/>
                    <a:pt x="0" y="37"/>
                  </a:cubicBezTo>
                  <a:cubicBezTo>
                    <a:pt x="11" y="27"/>
                    <a:pt x="11" y="27"/>
                    <a:pt x="11" y="27"/>
                  </a:cubicBezTo>
                  <a:cubicBezTo>
                    <a:pt x="0" y="16"/>
                    <a:pt x="0" y="16"/>
                    <a:pt x="0" y="16"/>
                  </a:cubicBezTo>
                  <a:cubicBezTo>
                    <a:pt x="0" y="15"/>
                    <a:pt x="0" y="14"/>
                    <a:pt x="0" y="13"/>
                  </a:cubicBezTo>
                  <a:cubicBezTo>
                    <a:pt x="13" y="1"/>
                    <a:pt x="13" y="1"/>
                    <a:pt x="13" y="1"/>
                  </a:cubicBezTo>
                  <a:cubicBezTo>
                    <a:pt x="13" y="0"/>
                    <a:pt x="15" y="0"/>
                    <a:pt x="15" y="1"/>
                  </a:cubicBezTo>
                  <a:cubicBezTo>
                    <a:pt x="26" y="12"/>
                    <a:pt x="26" y="12"/>
                    <a:pt x="26" y="12"/>
                  </a:cubicBezTo>
                  <a:cubicBezTo>
                    <a:pt x="36" y="2"/>
                    <a:pt x="36" y="2"/>
                    <a:pt x="36" y="2"/>
                  </a:cubicBezTo>
                  <a:cubicBezTo>
                    <a:pt x="38" y="0"/>
                    <a:pt x="42" y="0"/>
                    <a:pt x="44" y="2"/>
                  </a:cubicBezTo>
                  <a:cubicBezTo>
                    <a:pt x="46" y="4"/>
                    <a:pt x="51" y="8"/>
                    <a:pt x="52" y="11"/>
                  </a:cubicBezTo>
                  <a:cubicBezTo>
                    <a:pt x="53" y="13"/>
                    <a:pt x="53" y="16"/>
                    <a:pt x="51" y="17"/>
                  </a:cubicBezTo>
                  <a:cubicBezTo>
                    <a:pt x="41" y="27"/>
                    <a:pt x="41" y="27"/>
                    <a:pt x="41" y="27"/>
                  </a:cubicBezTo>
                  <a:close/>
                  <a:moveTo>
                    <a:pt x="29" y="39"/>
                  </a:moveTo>
                  <a:cubicBezTo>
                    <a:pt x="29" y="39"/>
                    <a:pt x="29" y="39"/>
                    <a:pt x="29" y="39"/>
                  </a:cubicBezTo>
                  <a:cubicBezTo>
                    <a:pt x="39" y="49"/>
                    <a:pt x="39" y="49"/>
                    <a:pt x="39" y="49"/>
                  </a:cubicBezTo>
                  <a:cubicBezTo>
                    <a:pt x="48" y="39"/>
                    <a:pt x="48" y="39"/>
                    <a:pt x="48" y="39"/>
                  </a:cubicBezTo>
                  <a:cubicBezTo>
                    <a:pt x="47" y="38"/>
                    <a:pt x="47" y="38"/>
                    <a:pt x="47" y="38"/>
                  </a:cubicBezTo>
                  <a:cubicBezTo>
                    <a:pt x="43" y="41"/>
                    <a:pt x="43" y="41"/>
                    <a:pt x="43" y="41"/>
                  </a:cubicBezTo>
                  <a:cubicBezTo>
                    <a:pt x="43" y="41"/>
                    <a:pt x="42" y="41"/>
                    <a:pt x="42" y="41"/>
                  </a:cubicBezTo>
                  <a:cubicBezTo>
                    <a:pt x="41" y="40"/>
                    <a:pt x="41" y="40"/>
                    <a:pt x="42" y="39"/>
                  </a:cubicBezTo>
                  <a:cubicBezTo>
                    <a:pt x="45" y="36"/>
                    <a:pt x="45" y="36"/>
                    <a:pt x="45" y="36"/>
                  </a:cubicBezTo>
                  <a:cubicBezTo>
                    <a:pt x="42" y="33"/>
                    <a:pt x="42" y="33"/>
                    <a:pt x="42" y="33"/>
                  </a:cubicBezTo>
                  <a:cubicBezTo>
                    <a:pt x="40" y="35"/>
                    <a:pt x="40" y="35"/>
                    <a:pt x="40" y="35"/>
                  </a:cubicBezTo>
                  <a:cubicBezTo>
                    <a:pt x="40" y="35"/>
                    <a:pt x="39" y="35"/>
                    <a:pt x="39" y="35"/>
                  </a:cubicBezTo>
                  <a:cubicBezTo>
                    <a:pt x="38" y="34"/>
                    <a:pt x="38" y="34"/>
                    <a:pt x="39" y="33"/>
                  </a:cubicBezTo>
                  <a:cubicBezTo>
                    <a:pt x="41" y="32"/>
                    <a:pt x="41" y="32"/>
                    <a:pt x="41" y="32"/>
                  </a:cubicBezTo>
                  <a:cubicBezTo>
                    <a:pt x="39" y="30"/>
                    <a:pt x="39" y="30"/>
                    <a:pt x="39" y="30"/>
                  </a:cubicBezTo>
                  <a:cubicBezTo>
                    <a:pt x="29" y="39"/>
                    <a:pt x="29" y="39"/>
                    <a:pt x="29" y="39"/>
                  </a:cubicBezTo>
                  <a:close/>
                  <a:moveTo>
                    <a:pt x="11" y="46"/>
                  </a:moveTo>
                  <a:cubicBezTo>
                    <a:pt x="11" y="46"/>
                    <a:pt x="11" y="46"/>
                    <a:pt x="11" y="46"/>
                  </a:cubicBezTo>
                  <a:cubicBezTo>
                    <a:pt x="21" y="36"/>
                    <a:pt x="31" y="26"/>
                    <a:pt x="40" y="16"/>
                  </a:cubicBezTo>
                  <a:cubicBezTo>
                    <a:pt x="39" y="15"/>
                    <a:pt x="38" y="14"/>
                    <a:pt x="37" y="13"/>
                  </a:cubicBezTo>
                  <a:cubicBezTo>
                    <a:pt x="7" y="42"/>
                    <a:pt x="7" y="42"/>
                    <a:pt x="7" y="42"/>
                  </a:cubicBezTo>
                  <a:cubicBezTo>
                    <a:pt x="11" y="46"/>
                    <a:pt x="11" y="46"/>
                    <a:pt x="11" y="46"/>
                  </a:cubicBezTo>
                  <a:close/>
                  <a:moveTo>
                    <a:pt x="43" y="16"/>
                  </a:moveTo>
                  <a:cubicBezTo>
                    <a:pt x="43" y="16"/>
                    <a:pt x="43" y="16"/>
                    <a:pt x="43" y="16"/>
                  </a:cubicBezTo>
                  <a:cubicBezTo>
                    <a:pt x="43" y="16"/>
                    <a:pt x="43" y="16"/>
                    <a:pt x="43" y="16"/>
                  </a:cubicBezTo>
                  <a:cubicBezTo>
                    <a:pt x="43" y="16"/>
                    <a:pt x="43" y="16"/>
                    <a:pt x="43" y="16"/>
                  </a:cubicBezTo>
                  <a:cubicBezTo>
                    <a:pt x="43" y="16"/>
                    <a:pt x="43" y="16"/>
                    <a:pt x="43" y="16"/>
                  </a:cubicBezTo>
                  <a:cubicBezTo>
                    <a:pt x="43" y="16"/>
                    <a:pt x="43" y="16"/>
                    <a:pt x="43" y="16"/>
                  </a:cubicBezTo>
                  <a:cubicBezTo>
                    <a:pt x="45" y="18"/>
                    <a:pt x="45" y="18"/>
                    <a:pt x="45" y="18"/>
                  </a:cubicBezTo>
                  <a:cubicBezTo>
                    <a:pt x="49" y="14"/>
                    <a:pt x="49" y="14"/>
                    <a:pt x="49" y="14"/>
                  </a:cubicBezTo>
                  <a:cubicBezTo>
                    <a:pt x="49" y="14"/>
                    <a:pt x="49" y="13"/>
                    <a:pt x="49" y="12"/>
                  </a:cubicBezTo>
                  <a:cubicBezTo>
                    <a:pt x="46" y="10"/>
                    <a:pt x="44" y="7"/>
                    <a:pt x="41" y="5"/>
                  </a:cubicBezTo>
                  <a:cubicBezTo>
                    <a:pt x="40" y="4"/>
                    <a:pt x="39" y="4"/>
                    <a:pt x="39" y="5"/>
                  </a:cubicBezTo>
                  <a:cubicBezTo>
                    <a:pt x="35" y="8"/>
                    <a:pt x="35" y="8"/>
                    <a:pt x="35" y="8"/>
                  </a:cubicBezTo>
                  <a:cubicBezTo>
                    <a:pt x="37" y="10"/>
                    <a:pt x="37" y="10"/>
                    <a:pt x="37" y="10"/>
                  </a:cubicBezTo>
                  <a:cubicBezTo>
                    <a:pt x="37" y="10"/>
                    <a:pt x="37" y="10"/>
                    <a:pt x="37" y="10"/>
                  </a:cubicBezTo>
                  <a:cubicBezTo>
                    <a:pt x="37" y="10"/>
                    <a:pt x="37" y="10"/>
                    <a:pt x="37" y="10"/>
                  </a:cubicBezTo>
                  <a:cubicBezTo>
                    <a:pt x="37" y="10"/>
                    <a:pt x="37" y="10"/>
                    <a:pt x="37" y="10"/>
                  </a:cubicBezTo>
                  <a:cubicBezTo>
                    <a:pt x="37" y="10"/>
                    <a:pt x="37" y="10"/>
                    <a:pt x="37" y="10"/>
                  </a:cubicBezTo>
                  <a:cubicBezTo>
                    <a:pt x="38" y="10"/>
                    <a:pt x="38" y="10"/>
                    <a:pt x="38" y="10"/>
                  </a:cubicBezTo>
                  <a:cubicBezTo>
                    <a:pt x="38" y="10"/>
                    <a:pt x="38" y="10"/>
                    <a:pt x="38" y="10"/>
                  </a:cubicBezTo>
                  <a:cubicBezTo>
                    <a:pt x="43" y="16"/>
                    <a:pt x="43" y="16"/>
                    <a:pt x="43" y="16"/>
                  </a:cubicBezTo>
                  <a:cubicBezTo>
                    <a:pt x="43" y="16"/>
                    <a:pt x="43" y="16"/>
                    <a:pt x="43" y="16"/>
                  </a:cubicBezTo>
                  <a:cubicBezTo>
                    <a:pt x="43" y="16"/>
                    <a:pt x="43" y="16"/>
                    <a:pt x="43" y="16"/>
                  </a:cubicBezTo>
                  <a:close/>
                  <a:moveTo>
                    <a:pt x="42" y="18"/>
                  </a:moveTo>
                  <a:cubicBezTo>
                    <a:pt x="42" y="18"/>
                    <a:pt x="42" y="18"/>
                    <a:pt x="42" y="18"/>
                  </a:cubicBezTo>
                  <a:cubicBezTo>
                    <a:pt x="32" y="28"/>
                    <a:pt x="22" y="38"/>
                    <a:pt x="12" y="48"/>
                  </a:cubicBezTo>
                  <a:cubicBezTo>
                    <a:pt x="14" y="49"/>
                    <a:pt x="14" y="49"/>
                    <a:pt x="14" y="49"/>
                  </a:cubicBezTo>
                  <a:cubicBezTo>
                    <a:pt x="43" y="20"/>
                    <a:pt x="43" y="20"/>
                    <a:pt x="43" y="20"/>
                  </a:cubicBezTo>
                  <a:cubicBezTo>
                    <a:pt x="42" y="18"/>
                    <a:pt x="42" y="18"/>
                    <a:pt x="42" y="18"/>
                  </a:cubicBezTo>
                  <a:close/>
                  <a:moveTo>
                    <a:pt x="5" y="41"/>
                  </a:moveTo>
                  <a:cubicBezTo>
                    <a:pt x="5" y="41"/>
                    <a:pt x="5" y="41"/>
                    <a:pt x="5" y="41"/>
                  </a:cubicBezTo>
                  <a:cubicBezTo>
                    <a:pt x="35" y="11"/>
                    <a:pt x="35" y="11"/>
                    <a:pt x="35" y="11"/>
                  </a:cubicBezTo>
                  <a:cubicBezTo>
                    <a:pt x="34" y="10"/>
                    <a:pt x="34" y="10"/>
                    <a:pt x="34" y="10"/>
                  </a:cubicBezTo>
                  <a:cubicBezTo>
                    <a:pt x="4" y="39"/>
                    <a:pt x="4" y="39"/>
                    <a:pt x="4" y="39"/>
                  </a:cubicBezTo>
                  <a:cubicBezTo>
                    <a:pt x="5" y="41"/>
                    <a:pt x="5" y="41"/>
                    <a:pt x="5" y="41"/>
                  </a:cubicBezTo>
                  <a:close/>
                  <a:moveTo>
                    <a:pt x="4" y="42"/>
                  </a:moveTo>
                  <a:cubicBezTo>
                    <a:pt x="4" y="42"/>
                    <a:pt x="4" y="42"/>
                    <a:pt x="4" y="42"/>
                  </a:cubicBezTo>
                  <a:cubicBezTo>
                    <a:pt x="4" y="45"/>
                    <a:pt x="4" y="47"/>
                    <a:pt x="4" y="49"/>
                  </a:cubicBezTo>
                  <a:cubicBezTo>
                    <a:pt x="11" y="49"/>
                    <a:pt x="11" y="49"/>
                    <a:pt x="11" y="49"/>
                  </a:cubicBezTo>
                  <a:cubicBezTo>
                    <a:pt x="4" y="42"/>
                    <a:pt x="4" y="42"/>
                    <a:pt x="4" y="42"/>
                  </a:cubicBezTo>
                  <a:close/>
                </a:path>
              </a:pathLst>
            </a:custGeom>
            <a:solidFill>
              <a:schemeClr val="bg1"/>
            </a:solidFill>
            <a:ln>
              <a:noFill/>
            </a:ln>
          </p:spPr>
          <p:txBody>
            <a:bodyPr/>
            <a:lstStyle/>
            <a:p>
              <a:pPr fontAlgn="base">
                <a:spcBef>
                  <a:spcPct val="0"/>
                </a:spcBef>
                <a:spcAft>
                  <a:spcPct val="0"/>
                </a:spcAft>
              </a:pPr>
              <a:endParaRPr lang="zh-CN" altLang="en-US">
                <a:solidFill>
                  <a:srgbClr val="000000"/>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grpSp>
      <p:sp>
        <p:nvSpPr>
          <p:cNvPr id="36" name="任意多边形: 形状 35"/>
          <p:cNvSpPr/>
          <p:nvPr/>
        </p:nvSpPr>
        <p:spPr>
          <a:xfrm>
            <a:off x="1097747" y="1368633"/>
            <a:ext cx="3382711" cy="5489367"/>
          </a:xfrm>
          <a:custGeom>
            <a:avLst/>
            <a:gdLst>
              <a:gd name="connsiteX0" fmla="*/ 1697073 w 3382711"/>
              <a:gd name="connsiteY0" fmla="*/ 0 h 5489367"/>
              <a:gd name="connsiteX1" fmla="*/ 3326373 w 3382711"/>
              <a:gd name="connsiteY1" fmla="*/ 49585 h 5489367"/>
              <a:gd name="connsiteX2" fmla="*/ 3382711 w 3382711"/>
              <a:gd name="connsiteY2" fmla="*/ 53958 h 5489367"/>
              <a:gd name="connsiteX3" fmla="*/ 3382711 w 3382711"/>
              <a:gd name="connsiteY3" fmla="*/ 5489367 h 5489367"/>
              <a:gd name="connsiteX4" fmla="*/ 0 w 3382711"/>
              <a:gd name="connsiteY4" fmla="*/ 5489367 h 5489367"/>
              <a:gd name="connsiteX5" fmla="*/ 0 w 3382711"/>
              <a:gd name="connsiteY5" fmla="*/ 54846 h 5489367"/>
              <a:gd name="connsiteX6" fmla="*/ 67773 w 3382711"/>
              <a:gd name="connsiteY6" fmla="*/ 49585 h 5489367"/>
              <a:gd name="connsiteX7" fmla="*/ 1697073 w 3382711"/>
              <a:gd name="connsiteY7" fmla="*/ 0 h 5489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2711" h="5489367">
                <a:moveTo>
                  <a:pt x="1697073" y="0"/>
                </a:moveTo>
                <a:cubicBezTo>
                  <a:pt x="2255188" y="0"/>
                  <a:pt x="2800095" y="17074"/>
                  <a:pt x="3326373" y="49585"/>
                </a:cubicBezTo>
                <a:lnTo>
                  <a:pt x="3382711" y="53958"/>
                </a:lnTo>
                <a:lnTo>
                  <a:pt x="3382711" y="5489367"/>
                </a:lnTo>
                <a:lnTo>
                  <a:pt x="0" y="5489367"/>
                </a:lnTo>
                <a:lnTo>
                  <a:pt x="0" y="54846"/>
                </a:lnTo>
                <a:lnTo>
                  <a:pt x="67773" y="49585"/>
                </a:lnTo>
                <a:cubicBezTo>
                  <a:pt x="594052" y="17074"/>
                  <a:pt x="1138958" y="0"/>
                  <a:pt x="1697073" y="0"/>
                </a:cubicBezTo>
                <a:close/>
              </a:path>
            </a:pathLst>
          </a:custGeom>
          <a:blipFill dpi="0" rotWithShape="1">
            <a:blip r:embed="rId3"/>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6" name="组合 25"/>
          <p:cNvGrpSpPr/>
          <p:nvPr/>
        </p:nvGrpSpPr>
        <p:grpSpPr>
          <a:xfrm>
            <a:off x="5059420" y="3254248"/>
            <a:ext cx="2084604" cy="2631055"/>
            <a:chOff x="1353005" y="1644659"/>
            <a:chExt cx="2084604" cy="2631055"/>
          </a:xfrm>
        </p:grpSpPr>
        <p:sp>
          <p:nvSpPr>
            <p:cNvPr id="27" name="文本框 26"/>
            <p:cNvSpPr txBox="1"/>
            <p:nvPr/>
          </p:nvSpPr>
          <p:spPr>
            <a:xfrm>
              <a:off x="1353005" y="1644659"/>
              <a:ext cx="1566589" cy="337185"/>
            </a:xfrm>
            <a:prstGeom prst="rect">
              <a:avLst/>
            </a:prstGeom>
            <a:noFill/>
          </p:spPr>
          <p:txBody>
            <a:bodyPr wrap="square" rtlCol="0">
              <a:spAutoFit/>
              <a:scene3d>
                <a:camera prst="orthographicFront"/>
                <a:lightRig rig="threePt" dir="t"/>
              </a:scene3d>
              <a:sp3d contourW="12700"/>
            </a:bodyPr>
            <a:lstStyle/>
            <a:p>
              <a:r>
                <a:rPr lang="zh-CN" altLang="en-US" sz="1600" b="1" dirty="0">
                  <a:solidFill>
                    <a:srgbClr val="3E3E3E"/>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过程</a:t>
              </a:r>
            </a:p>
          </p:txBody>
        </p:sp>
        <p:sp>
          <p:nvSpPr>
            <p:cNvPr id="28" name="文本框 27"/>
            <p:cNvSpPr txBox="1"/>
            <p:nvPr/>
          </p:nvSpPr>
          <p:spPr>
            <a:xfrm>
              <a:off x="1371860" y="1899544"/>
              <a:ext cx="2065749" cy="2376170"/>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a:solidFill>
                    <a:schemeClr val="bg1">
                      <a:lumMod val="50000"/>
                    </a:schemeClr>
                  </a:solidFill>
                  <a:latin typeface="+mn-ea"/>
                  <a:cs typeface="+mn-ea"/>
                </a:defRPr>
              </a:lvl1pPr>
            </a:lstStyle>
            <a:p>
              <a:pPr>
                <a:lnSpc>
                  <a:spcPct val="150000"/>
                </a:lnSpc>
              </a:pPr>
              <a:r>
                <a:rPr sz="11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锦标赛算法是一种用于选择优秀个体的选择算法。它的基本思路是随机选择若干个候选个体，并从中选出适应度最好的作为优胜者。例如，我们可以选择3个个体比较适应度大小，其中适应度最高的个体被选为优胜者（即被选中的更可能产生新个体）。</a:t>
              </a:r>
              <a:endParaRPr lang="zh-CN" altLang="en-US" sz="11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p:txBody>
        </p:sp>
      </p:grpSp>
      <p:grpSp>
        <p:nvGrpSpPr>
          <p:cNvPr id="29" name="组合 28"/>
          <p:cNvGrpSpPr/>
          <p:nvPr/>
        </p:nvGrpSpPr>
        <p:grpSpPr>
          <a:xfrm>
            <a:off x="7556706" y="3361880"/>
            <a:ext cx="2084604" cy="2377690"/>
            <a:chOff x="1353005" y="1644659"/>
            <a:chExt cx="2084604" cy="2377690"/>
          </a:xfrm>
        </p:grpSpPr>
        <p:sp>
          <p:nvSpPr>
            <p:cNvPr id="30" name="文本框 29"/>
            <p:cNvSpPr txBox="1"/>
            <p:nvPr/>
          </p:nvSpPr>
          <p:spPr>
            <a:xfrm>
              <a:off x="1353005" y="1644659"/>
              <a:ext cx="1566589" cy="337185"/>
            </a:xfrm>
            <a:prstGeom prst="rect">
              <a:avLst/>
            </a:prstGeom>
            <a:noFill/>
          </p:spPr>
          <p:txBody>
            <a:bodyPr wrap="square" rtlCol="0">
              <a:spAutoFit/>
              <a:scene3d>
                <a:camera prst="orthographicFront"/>
                <a:lightRig rig="threePt" dir="t"/>
              </a:scene3d>
              <a:sp3d contourW="12700"/>
            </a:bodyPr>
            <a:lstStyle/>
            <a:p>
              <a:r>
                <a:rPr lang="zh-CN" altLang="en-US" sz="1600" b="1" dirty="0">
                  <a:solidFill>
                    <a:srgbClr val="3E3E3E"/>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优点</a:t>
              </a:r>
            </a:p>
          </p:txBody>
        </p:sp>
        <p:sp>
          <p:nvSpPr>
            <p:cNvPr id="31" name="文本框 30"/>
            <p:cNvSpPr txBox="1"/>
            <p:nvPr/>
          </p:nvSpPr>
          <p:spPr>
            <a:xfrm>
              <a:off x="1371860" y="1899544"/>
              <a:ext cx="2065749" cy="2122805"/>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a:solidFill>
                    <a:schemeClr val="bg1">
                      <a:lumMod val="50000"/>
                    </a:schemeClr>
                  </a:solidFill>
                  <a:latin typeface="+mn-ea"/>
                  <a:cs typeface="+mn-ea"/>
                </a:defRPr>
              </a:lvl1pPr>
            </a:lstStyle>
            <a:p>
              <a:pPr>
                <a:lnSpc>
                  <a:spcPct val="150000"/>
                </a:lnSpc>
              </a:pPr>
              <a:r>
                <a:rPr sz="11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锦标赛算法相比于其他选择算法（如轮盘赌、竞赛策略、随机抽样等）的主要优势在于，锦标赛算法能够保证优秀个体在选择中具有更大的成为优胜者的机会。锦标赛算法在选择中的流程简单，易于实现，并且具有良好的性能。</a:t>
              </a:r>
            </a:p>
          </p:txBody>
        </p:sp>
      </p:grpSp>
      <p:grpSp>
        <p:nvGrpSpPr>
          <p:cNvPr id="32" name="组合 31"/>
          <p:cNvGrpSpPr/>
          <p:nvPr/>
        </p:nvGrpSpPr>
        <p:grpSpPr>
          <a:xfrm>
            <a:off x="9802980" y="3193288"/>
            <a:ext cx="2084604" cy="2885055"/>
            <a:chOff x="1353005" y="1644659"/>
            <a:chExt cx="2084604" cy="2885055"/>
          </a:xfrm>
        </p:grpSpPr>
        <p:sp>
          <p:nvSpPr>
            <p:cNvPr id="33" name="文本框 32"/>
            <p:cNvSpPr txBox="1"/>
            <p:nvPr/>
          </p:nvSpPr>
          <p:spPr>
            <a:xfrm>
              <a:off x="1353005" y="1644659"/>
              <a:ext cx="1566589" cy="337185"/>
            </a:xfrm>
            <a:prstGeom prst="rect">
              <a:avLst/>
            </a:prstGeom>
            <a:noFill/>
          </p:spPr>
          <p:txBody>
            <a:bodyPr wrap="square" rtlCol="0">
              <a:spAutoFit/>
              <a:scene3d>
                <a:camera prst="orthographicFront"/>
                <a:lightRig rig="threePt" dir="t"/>
              </a:scene3d>
              <a:sp3d contourW="12700"/>
            </a:bodyPr>
            <a:lstStyle/>
            <a:p>
              <a:r>
                <a:rPr lang="zh-CN" altLang="en-US" sz="1600" b="1" dirty="0">
                  <a:solidFill>
                    <a:srgbClr val="3E3E3E"/>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不足</a:t>
              </a:r>
            </a:p>
          </p:txBody>
        </p:sp>
        <p:sp>
          <p:nvSpPr>
            <p:cNvPr id="34" name="文本框 33"/>
            <p:cNvSpPr txBox="1"/>
            <p:nvPr/>
          </p:nvSpPr>
          <p:spPr>
            <a:xfrm>
              <a:off x="1371860" y="1899544"/>
              <a:ext cx="2065749" cy="2630170"/>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a:solidFill>
                    <a:schemeClr val="bg1">
                      <a:lumMod val="50000"/>
                    </a:schemeClr>
                  </a:solidFill>
                  <a:latin typeface="+mn-ea"/>
                  <a:cs typeface="+mn-ea"/>
                </a:defRPr>
              </a:lvl1pPr>
            </a:lstStyle>
            <a:p>
              <a:pPr>
                <a:lnSpc>
                  <a:spcPct val="150000"/>
                </a:lnSpc>
              </a:pPr>
              <a:r>
                <a:rPr sz="11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锦标赛算法存在着一个问题，就是优秀个体被选中的概率随着比赛的轮数增加而逐渐降低。当轮数增加到一定程度时，精英个体的被选中的比例很小，遗传算法进入了早熟状态。为了避免这种情况的发生，通常应该在适当的局部群组中进行锦标赛选择，防止种群过于相似、集中。</a:t>
              </a:r>
            </a:p>
          </p:txBody>
        </p:sp>
      </p:grpSp>
      <p:sp>
        <p:nvSpPr>
          <p:cNvPr id="4" name="文本框 3"/>
          <p:cNvSpPr txBox="1"/>
          <p:nvPr>
            <p:custDataLst>
              <p:tags r:id="rId1"/>
            </p:custDataLst>
          </p:nvPr>
        </p:nvSpPr>
        <p:spPr>
          <a:xfrm>
            <a:off x="1200150" y="375985"/>
            <a:ext cx="1338828" cy="369332"/>
          </a:xfrm>
          <a:prstGeom prst="rect">
            <a:avLst/>
          </a:prstGeom>
          <a:noFill/>
        </p:spPr>
        <p:txBody>
          <a:bodyPr wrap="none" rtlCol="0">
            <a:spAutoFit/>
          </a:bodyPr>
          <a:lstStyle/>
          <a:p>
            <a:pPr algn="l"/>
            <a:r>
              <a:rPr lang="zh-CN" altLang="en-US" dirty="0">
                <a:solidFill>
                  <a:srgbClr val="0F34AE"/>
                </a:solidFill>
                <a:latin typeface="DOUYUFont2.0" pitchFamily="2" charset="-128"/>
                <a:ea typeface="DOUYUFont2.0" pitchFamily="2" charset="-128"/>
                <a:sym typeface="+mn-ea"/>
              </a:rPr>
              <a:t>锦标赛选择</a:t>
            </a:r>
            <a:endParaRPr lang="zh-CN" altLang="en-US" dirty="0">
              <a:solidFill>
                <a:srgbClr val="0F34AE"/>
              </a:solidFill>
              <a:latin typeface="DOUYUFont2.0" pitchFamily="2" charset="-128"/>
              <a:ea typeface="DOUYUFont2.0" pitchFamily="2" charset="-128"/>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flipH="1">
            <a:off x="0" y="4554220"/>
            <a:ext cx="2845435" cy="2303780"/>
          </a:xfrm>
          <a:prstGeom prst="rect">
            <a:avLst/>
          </a:prstGeom>
          <a:solidFill>
            <a:srgbClr val="ADB9E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33" name="任意多边形: 形状 32"/>
          <p:cNvSpPr/>
          <p:nvPr/>
        </p:nvSpPr>
        <p:spPr>
          <a:xfrm rot="16200000" flipH="1">
            <a:off x="2089785" y="4913630"/>
            <a:ext cx="2696210" cy="1184910"/>
          </a:xfrm>
          <a:custGeom>
            <a:avLst/>
            <a:gdLst>
              <a:gd name="connsiteX0" fmla="*/ 0 w 2696395"/>
              <a:gd name="connsiteY0" fmla="*/ 820099 h 820099"/>
              <a:gd name="connsiteX1" fmla="*/ 2696395 w 2696395"/>
              <a:gd name="connsiteY1" fmla="*/ 820099 h 820099"/>
              <a:gd name="connsiteX2" fmla="*/ 2696394 w 2696395"/>
              <a:gd name="connsiteY2" fmla="*/ 0 h 820099"/>
              <a:gd name="connsiteX3" fmla="*/ 393146 w 2696395"/>
              <a:gd name="connsiteY3" fmla="*/ 0 h 820099"/>
              <a:gd name="connsiteX4" fmla="*/ 0 w 2696395"/>
              <a:gd name="connsiteY4" fmla="*/ 820099 h 820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6395" h="820099">
                <a:moveTo>
                  <a:pt x="0" y="820099"/>
                </a:moveTo>
                <a:lnTo>
                  <a:pt x="2696395" y="820099"/>
                </a:lnTo>
                <a:lnTo>
                  <a:pt x="2696394" y="0"/>
                </a:lnTo>
                <a:lnTo>
                  <a:pt x="393146" y="0"/>
                </a:lnTo>
                <a:lnTo>
                  <a:pt x="0" y="820099"/>
                </a:lnTo>
                <a:close/>
              </a:path>
            </a:pathLst>
          </a:custGeom>
          <a:solidFill>
            <a:srgbClr val="3E3E3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10" name="矩形 9"/>
          <p:cNvSpPr/>
          <p:nvPr/>
        </p:nvSpPr>
        <p:spPr>
          <a:xfrm flipH="1">
            <a:off x="4030345" y="4157980"/>
            <a:ext cx="3293745" cy="2700020"/>
          </a:xfrm>
          <a:prstGeom prst="rect">
            <a:avLst/>
          </a:prstGeom>
          <a:solidFill>
            <a:srgbClr val="0F34A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36" name="任意多边形: 形状 35"/>
          <p:cNvSpPr/>
          <p:nvPr/>
        </p:nvSpPr>
        <p:spPr>
          <a:xfrm rot="16200000" flipH="1">
            <a:off x="6323330" y="4622165"/>
            <a:ext cx="3236595" cy="1235075"/>
          </a:xfrm>
          <a:custGeom>
            <a:avLst/>
            <a:gdLst>
              <a:gd name="connsiteX0" fmla="*/ 0 w 3236396"/>
              <a:gd name="connsiteY0" fmla="*/ 820101 h 820101"/>
              <a:gd name="connsiteX1" fmla="*/ 3236396 w 3236396"/>
              <a:gd name="connsiteY1" fmla="*/ 820101 h 820101"/>
              <a:gd name="connsiteX2" fmla="*/ 3236396 w 3236396"/>
              <a:gd name="connsiteY2" fmla="*/ 0 h 820101"/>
              <a:gd name="connsiteX3" fmla="*/ 541570 w 3236396"/>
              <a:gd name="connsiteY3" fmla="*/ 0 h 820101"/>
              <a:gd name="connsiteX4" fmla="*/ 0 w 3236396"/>
              <a:gd name="connsiteY4" fmla="*/ 820101 h 820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396" h="820101">
                <a:moveTo>
                  <a:pt x="0" y="820101"/>
                </a:moveTo>
                <a:lnTo>
                  <a:pt x="3236396" y="820101"/>
                </a:lnTo>
                <a:lnTo>
                  <a:pt x="3236396" y="0"/>
                </a:lnTo>
                <a:lnTo>
                  <a:pt x="541570" y="0"/>
                </a:lnTo>
                <a:lnTo>
                  <a:pt x="0" y="820101"/>
                </a:lnTo>
                <a:close/>
              </a:path>
            </a:pathLst>
          </a:custGeom>
          <a:solidFill>
            <a:srgbClr val="3E3E3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12" name="矩形 11"/>
          <p:cNvSpPr/>
          <p:nvPr/>
        </p:nvSpPr>
        <p:spPr>
          <a:xfrm flipH="1">
            <a:off x="8545830" y="3614420"/>
            <a:ext cx="3646170" cy="3239770"/>
          </a:xfrm>
          <a:prstGeom prst="rect">
            <a:avLst/>
          </a:prstGeom>
          <a:solidFill>
            <a:srgbClr val="ADB9E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27" name="文本框 26"/>
          <p:cNvSpPr txBox="1"/>
          <p:nvPr/>
        </p:nvSpPr>
        <p:spPr>
          <a:xfrm>
            <a:off x="717550" y="5388610"/>
            <a:ext cx="1257935" cy="398780"/>
          </a:xfrm>
          <a:prstGeom prst="rect">
            <a:avLst/>
          </a:prstGeom>
          <a:noFill/>
        </p:spPr>
        <p:txBody>
          <a:bodyPr wrap="square" rtlCol="0">
            <a:spAutoFit/>
          </a:bodyPr>
          <a:lstStyle/>
          <a:p>
            <a:pPr algn="ctr"/>
            <a:r>
              <a:rPr lang="en-US" altLang="zh-CN" sz="2000" dirty="0">
                <a:solidFill>
                  <a:prstClr val="white">
                    <a:lumMod val="95000"/>
                  </a:prst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rPr>
              <a:t>STEP 01</a:t>
            </a:r>
            <a:endParaRPr lang="zh-CN" altLang="en-US" sz="2000" dirty="0">
              <a:solidFill>
                <a:prstClr val="white">
                  <a:lumMod val="95000"/>
                </a:prst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28" name="文本框 27"/>
          <p:cNvSpPr txBox="1"/>
          <p:nvPr/>
        </p:nvSpPr>
        <p:spPr>
          <a:xfrm>
            <a:off x="5039995" y="5215890"/>
            <a:ext cx="1558925" cy="398780"/>
          </a:xfrm>
          <a:prstGeom prst="rect">
            <a:avLst/>
          </a:prstGeom>
          <a:noFill/>
        </p:spPr>
        <p:txBody>
          <a:bodyPr wrap="square" rtlCol="0">
            <a:spAutoFit/>
          </a:bodyPr>
          <a:lstStyle/>
          <a:p>
            <a:pPr algn="ctr"/>
            <a:r>
              <a:rPr lang="en-US" altLang="zh-CN" sz="2000" dirty="0">
                <a:solidFill>
                  <a:prstClr val="white">
                    <a:lumMod val="95000"/>
                  </a:prst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rPr>
              <a:t>STEP 02</a:t>
            </a:r>
            <a:endParaRPr lang="zh-CN" altLang="en-US" sz="2000" dirty="0">
              <a:solidFill>
                <a:prstClr val="white">
                  <a:lumMod val="95000"/>
                </a:prst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29" name="文本框 28"/>
          <p:cNvSpPr txBox="1"/>
          <p:nvPr/>
        </p:nvSpPr>
        <p:spPr>
          <a:xfrm>
            <a:off x="9811908" y="4884692"/>
            <a:ext cx="1114408" cy="400110"/>
          </a:xfrm>
          <a:prstGeom prst="rect">
            <a:avLst/>
          </a:prstGeom>
          <a:noFill/>
        </p:spPr>
        <p:txBody>
          <a:bodyPr wrap="none" rtlCol="0">
            <a:spAutoFit/>
          </a:bodyPr>
          <a:lstStyle/>
          <a:p>
            <a:pPr algn="ctr"/>
            <a:r>
              <a:rPr lang="en-US" altLang="zh-CN" sz="2000" dirty="0">
                <a:solidFill>
                  <a:prstClr val="white">
                    <a:lumMod val="95000"/>
                  </a:prst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rPr>
              <a:t>STEP 03</a:t>
            </a:r>
            <a:endParaRPr lang="zh-CN" altLang="en-US" sz="2000" dirty="0">
              <a:solidFill>
                <a:prstClr val="white">
                  <a:lumMod val="95000"/>
                </a:prst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grpSp>
        <p:nvGrpSpPr>
          <p:cNvPr id="41" name="组合 40"/>
          <p:cNvGrpSpPr/>
          <p:nvPr/>
        </p:nvGrpSpPr>
        <p:grpSpPr>
          <a:xfrm>
            <a:off x="370783" y="2700360"/>
            <a:ext cx="2256561" cy="1771887"/>
            <a:chOff x="1585595" y="1851357"/>
            <a:chExt cx="1711288" cy="1471341"/>
          </a:xfrm>
        </p:grpSpPr>
        <p:sp>
          <p:nvSpPr>
            <p:cNvPr id="42" name="文本框 41"/>
            <p:cNvSpPr txBox="1"/>
            <p:nvPr/>
          </p:nvSpPr>
          <p:spPr>
            <a:xfrm>
              <a:off x="1767818" y="1851357"/>
              <a:ext cx="1226143" cy="279992"/>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rgbClr val="3E3E3E"/>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数据预处理</a:t>
              </a:r>
            </a:p>
          </p:txBody>
        </p:sp>
        <p:sp>
          <p:nvSpPr>
            <p:cNvPr id="43" name="文本框 42"/>
            <p:cNvSpPr txBox="1"/>
            <p:nvPr/>
          </p:nvSpPr>
          <p:spPr>
            <a:xfrm>
              <a:off x="1585595" y="2204252"/>
              <a:ext cx="1711288" cy="1118446"/>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a:solidFill>
                    <a:schemeClr val="bg1">
                      <a:lumMod val="50000"/>
                    </a:schemeClr>
                  </a:solidFill>
                  <a:latin typeface="+mn-ea"/>
                  <a:cs typeface="+mn-ea"/>
                </a:defRPr>
              </a:lvl1pPr>
            </a:lstStyle>
            <a:p>
              <a:pPr algn="l">
                <a:lnSpc>
                  <a:spcPct val="150000"/>
                </a:lnSpc>
              </a:pPr>
              <a:r>
                <a:rPr lang="zh-CN" altLang="en-US" sz="14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调用工具类和相关自定义方法对预测文件，员工信息，员工偏好，自定义规则等数据进行处理</a:t>
              </a:r>
            </a:p>
          </p:txBody>
        </p:sp>
      </p:grpSp>
      <p:grpSp>
        <p:nvGrpSpPr>
          <p:cNvPr id="44" name="组合 43"/>
          <p:cNvGrpSpPr/>
          <p:nvPr/>
        </p:nvGrpSpPr>
        <p:grpSpPr>
          <a:xfrm>
            <a:off x="4327207" y="2571959"/>
            <a:ext cx="2750185" cy="1503261"/>
            <a:chOff x="1585595" y="1644659"/>
            <a:chExt cx="1593850" cy="1087027"/>
          </a:xfrm>
        </p:grpSpPr>
        <p:sp>
          <p:nvSpPr>
            <p:cNvPr id="45" name="文本框 44"/>
            <p:cNvSpPr txBox="1"/>
            <p:nvPr/>
          </p:nvSpPr>
          <p:spPr>
            <a:xfrm>
              <a:off x="1681480" y="1644659"/>
              <a:ext cx="1497965" cy="243823"/>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rgbClr val="3E3E3E"/>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执行遗传算法</a:t>
              </a:r>
            </a:p>
          </p:txBody>
        </p:sp>
        <p:sp>
          <p:nvSpPr>
            <p:cNvPr id="46" name="文本框 45"/>
            <p:cNvSpPr txBox="1"/>
            <p:nvPr/>
          </p:nvSpPr>
          <p:spPr>
            <a:xfrm>
              <a:off x="1585595" y="1964861"/>
              <a:ext cx="1590590" cy="766825"/>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a:solidFill>
                    <a:schemeClr val="bg1">
                      <a:lumMod val="50000"/>
                    </a:schemeClr>
                  </a:solidFill>
                  <a:latin typeface="+mn-ea"/>
                  <a:cs typeface="+mn-ea"/>
                </a:defRPr>
              </a:lvl1pPr>
            </a:lstStyle>
            <a:p>
              <a:pPr algn="l">
                <a:lnSpc>
                  <a:spcPct val="150000"/>
                </a:lnSpc>
              </a:pPr>
              <a:r>
                <a:rPr lang="zh-CN" altLang="en-US" sz="14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传入处理好的数据，调用</a:t>
              </a:r>
              <a:r>
                <a:rPr lang="en-US" altLang="zh-CN" sz="14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Math3 genetic</a:t>
              </a:r>
              <a:r>
                <a:rPr lang="zh-CN" altLang="en-US" sz="14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类进行相关操作生成最优适应度排班表</a:t>
              </a:r>
            </a:p>
          </p:txBody>
        </p:sp>
      </p:grpSp>
      <p:grpSp>
        <p:nvGrpSpPr>
          <p:cNvPr id="47" name="组合 46"/>
          <p:cNvGrpSpPr/>
          <p:nvPr/>
        </p:nvGrpSpPr>
        <p:grpSpPr>
          <a:xfrm>
            <a:off x="9086532" y="2175749"/>
            <a:ext cx="2554605" cy="1403809"/>
            <a:chOff x="1585595" y="1644659"/>
            <a:chExt cx="1590590" cy="1309132"/>
          </a:xfrm>
        </p:grpSpPr>
        <p:sp>
          <p:nvSpPr>
            <p:cNvPr id="48" name="文本框 47"/>
            <p:cNvSpPr txBox="1"/>
            <p:nvPr/>
          </p:nvSpPr>
          <p:spPr>
            <a:xfrm>
              <a:off x="1767818" y="1644659"/>
              <a:ext cx="1226143" cy="314444"/>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rgbClr val="3E3E3E"/>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排班表优化</a:t>
              </a:r>
            </a:p>
          </p:txBody>
        </p:sp>
        <p:sp>
          <p:nvSpPr>
            <p:cNvPr id="49" name="文本框 48"/>
            <p:cNvSpPr txBox="1"/>
            <p:nvPr/>
          </p:nvSpPr>
          <p:spPr>
            <a:xfrm>
              <a:off x="1585595" y="1964861"/>
              <a:ext cx="1590590" cy="988930"/>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a:solidFill>
                    <a:schemeClr val="bg1">
                      <a:lumMod val="50000"/>
                    </a:schemeClr>
                  </a:solidFill>
                  <a:latin typeface="+mn-ea"/>
                  <a:cs typeface="+mn-ea"/>
                </a:defRPr>
              </a:lvl1pPr>
            </a:lstStyle>
            <a:p>
              <a:pPr algn="l">
                <a:lnSpc>
                  <a:spcPct val="150000"/>
                </a:lnSpc>
              </a:pPr>
              <a:r>
                <a:rPr lang="zh-CN" altLang="en-US" sz="14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传入遗传算法生成的最优适应度排班表，根据排班规则进行进一步调整</a:t>
              </a:r>
            </a:p>
          </p:txBody>
        </p:sp>
      </p:grpSp>
      <p:sp>
        <p:nvSpPr>
          <p:cNvPr id="4" name="文本框 3"/>
          <p:cNvSpPr txBox="1"/>
          <p:nvPr>
            <p:custDataLst>
              <p:tags r:id="rId1"/>
            </p:custDataLst>
          </p:nvPr>
        </p:nvSpPr>
        <p:spPr>
          <a:xfrm>
            <a:off x="1200150" y="375985"/>
            <a:ext cx="1584088" cy="369332"/>
          </a:xfrm>
          <a:prstGeom prst="rect">
            <a:avLst/>
          </a:prstGeom>
          <a:noFill/>
        </p:spPr>
        <p:txBody>
          <a:bodyPr wrap="none" rtlCol="0">
            <a:spAutoFit/>
          </a:bodyPr>
          <a:lstStyle/>
          <a:p>
            <a:pPr algn="l"/>
            <a:r>
              <a:rPr lang="zh-CN" altLang="en-US" dirty="0">
                <a:solidFill>
                  <a:srgbClr val="0F34AE"/>
                </a:solidFill>
                <a:latin typeface="DOUYUFont2.0" pitchFamily="2" charset="-128"/>
                <a:ea typeface="DOUYUFont2.0" pitchFamily="2" charset="-128"/>
                <a:sym typeface="+mn-ea"/>
              </a:rPr>
              <a:t>算法具体实现</a:t>
            </a:r>
            <a:endParaRPr lang="zh-CN" altLang="en-US" dirty="0">
              <a:solidFill>
                <a:srgbClr val="0F34AE"/>
              </a:solidFill>
              <a:latin typeface="DOUYUFont2.0" pitchFamily="2" charset="-128"/>
              <a:ea typeface="DOUYUFont2.0" pitchFamily="2" charset="-128"/>
            </a:endParaRPr>
          </a:p>
        </p:txBody>
      </p:sp>
      <p:pic>
        <p:nvPicPr>
          <p:cNvPr id="6" name="图片 5" descr="图片1"/>
          <p:cNvPicPr>
            <a:picLocks noChangeAspect="1"/>
          </p:cNvPicPr>
          <p:nvPr/>
        </p:nvPicPr>
        <p:blipFill>
          <a:blip r:embed="rId3"/>
          <a:srcRect l="7424" t="25647" r="5292" b="26004"/>
          <a:stretch>
            <a:fillRect/>
          </a:stretch>
        </p:blipFill>
        <p:spPr>
          <a:xfrm>
            <a:off x="1681480" y="977265"/>
            <a:ext cx="8682355" cy="1115695"/>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50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fill="hold"/>
                                        <p:tgtEl>
                                          <p:spTgt spid="44"/>
                                        </p:tgtEl>
                                        <p:attrNameLst>
                                          <p:attrName>ppt_x</p:attrName>
                                        </p:attrNameLst>
                                      </p:cBhvr>
                                      <p:tavLst>
                                        <p:tav tm="0">
                                          <p:val>
                                            <p:strVal val="#ppt_x"/>
                                          </p:val>
                                        </p:tav>
                                        <p:tav tm="100000">
                                          <p:val>
                                            <p:strVal val="#ppt_x"/>
                                          </p:val>
                                        </p:tav>
                                      </p:tavLst>
                                    </p:anim>
                                    <p:anim calcmode="lin" valueType="num">
                                      <p:cBhvr additive="base">
                                        <p:cTn id="13" dur="500" fill="hold"/>
                                        <p:tgtEl>
                                          <p:spTgt spid="4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4" fill="hold" nodeType="afterEffect">
                                  <p:stCondLst>
                                    <p:cond delay="500"/>
                                  </p:stCondLst>
                                  <p:childTnLst>
                                    <p:set>
                                      <p:cBhvr>
                                        <p:cTn id="16" dur="1" fill="hold">
                                          <p:stCondLst>
                                            <p:cond delay="0"/>
                                          </p:stCondLst>
                                        </p:cTn>
                                        <p:tgtEl>
                                          <p:spTgt spid="47"/>
                                        </p:tgtEl>
                                        <p:attrNameLst>
                                          <p:attrName>style.visibility</p:attrName>
                                        </p:attrNameLst>
                                      </p:cBhvr>
                                      <p:to>
                                        <p:strVal val="visible"/>
                                      </p:to>
                                    </p:set>
                                    <p:anim calcmode="lin" valueType="num">
                                      <p:cBhvr additive="base">
                                        <p:cTn id="17" dur="500" fill="hold"/>
                                        <p:tgtEl>
                                          <p:spTgt spid="47"/>
                                        </p:tgtEl>
                                        <p:attrNameLst>
                                          <p:attrName>ppt_x</p:attrName>
                                        </p:attrNameLst>
                                      </p:cBhvr>
                                      <p:tavLst>
                                        <p:tav tm="0">
                                          <p:val>
                                            <p:strVal val="#ppt_x"/>
                                          </p:val>
                                        </p:tav>
                                        <p:tav tm="100000">
                                          <p:val>
                                            <p:strVal val="#ppt_x"/>
                                          </p:val>
                                        </p:tav>
                                      </p:tavLst>
                                    </p:anim>
                                    <p:anim calcmode="lin" valueType="num">
                                      <p:cBhvr additive="base">
                                        <p:cTn id="1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320FB71-C8D4-41AC-1ED2-7AEC010930C5}"/>
              </a:ext>
            </a:extLst>
          </p:cNvPr>
          <p:cNvSpPr/>
          <p:nvPr/>
        </p:nvSpPr>
        <p:spPr>
          <a:xfrm>
            <a:off x="0" y="4192"/>
            <a:ext cx="12192000" cy="685380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5" name="矩形 4"/>
          <p:cNvSpPr/>
          <p:nvPr/>
        </p:nvSpPr>
        <p:spPr>
          <a:xfrm>
            <a:off x="728980" y="1328990"/>
            <a:ext cx="1568450" cy="4862830"/>
          </a:xfrm>
          <a:prstGeom prst="rect">
            <a:avLst/>
          </a:prstGeom>
          <a:solidFill>
            <a:srgbClr val="ADB9E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rPr>
              <a:t>数据预处理</a:t>
            </a:r>
          </a:p>
        </p:txBody>
      </p:sp>
      <p:pic>
        <p:nvPicPr>
          <p:cNvPr id="12" name="图片 11" descr="图片2"/>
          <p:cNvPicPr>
            <a:picLocks noChangeAspect="1"/>
          </p:cNvPicPr>
          <p:nvPr/>
        </p:nvPicPr>
        <p:blipFill rotWithShape="1">
          <a:blip r:embed="rId3"/>
          <a:srcRect l="5524" t="2743" r="5695" b="4658"/>
          <a:stretch/>
        </p:blipFill>
        <p:spPr>
          <a:xfrm>
            <a:off x="2621936" y="375985"/>
            <a:ext cx="9301124" cy="6297865"/>
          </a:xfrm>
          <a:prstGeom prst="rect">
            <a:avLst/>
          </a:prstGeom>
        </p:spPr>
      </p:pic>
      <p:grpSp>
        <p:nvGrpSpPr>
          <p:cNvPr id="3" name="组合 2">
            <a:extLst>
              <a:ext uri="{FF2B5EF4-FFF2-40B4-BE49-F238E27FC236}">
                <a16:creationId xmlns:a16="http://schemas.microsoft.com/office/drawing/2014/main" id="{5C52DD64-7CC4-0B28-8FB4-181C128C4229}"/>
              </a:ext>
            </a:extLst>
          </p:cNvPr>
          <p:cNvGrpSpPr/>
          <p:nvPr/>
        </p:nvGrpSpPr>
        <p:grpSpPr>
          <a:xfrm>
            <a:off x="314971" y="257559"/>
            <a:ext cx="818896" cy="705945"/>
            <a:chOff x="1098804" y="5763171"/>
            <a:chExt cx="1270000" cy="1094828"/>
          </a:xfrm>
          <a:solidFill>
            <a:srgbClr val="0F34AE"/>
          </a:solidFill>
        </p:grpSpPr>
        <p:sp>
          <p:nvSpPr>
            <p:cNvPr id="6" name="等腰三角形 5">
              <a:extLst>
                <a:ext uri="{FF2B5EF4-FFF2-40B4-BE49-F238E27FC236}">
                  <a16:creationId xmlns:a16="http://schemas.microsoft.com/office/drawing/2014/main" id="{4988607A-8FF1-41C1-FF37-7D94679D4DFD}"/>
                </a:ext>
              </a:extLst>
            </p:cNvPr>
            <p:cNvSpPr/>
            <p:nvPr/>
          </p:nvSpPr>
          <p:spPr>
            <a:xfrm rot="10800000">
              <a:off x="1098804" y="5763171"/>
              <a:ext cx="1270000" cy="1094828"/>
            </a:xfrm>
            <a:prstGeom prst="triangle">
              <a:avLst/>
            </a:prstGeom>
            <a:solidFill>
              <a:srgbClr val="0F34AE">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a:extLst>
                <a:ext uri="{FF2B5EF4-FFF2-40B4-BE49-F238E27FC236}">
                  <a16:creationId xmlns:a16="http://schemas.microsoft.com/office/drawing/2014/main" id="{900B7A0A-73EF-7CEE-5B9A-AA1EC64668CF}"/>
                </a:ext>
              </a:extLst>
            </p:cNvPr>
            <p:cNvSpPr/>
            <p:nvPr/>
          </p:nvSpPr>
          <p:spPr>
            <a:xfrm rot="10800000">
              <a:off x="1098804" y="6241831"/>
              <a:ext cx="457200" cy="394138"/>
            </a:xfrm>
            <a:prstGeom prst="triangle">
              <a:avLst/>
            </a:prstGeom>
            <a:solidFill>
              <a:srgbClr val="0F3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71E4FDFA-CDA6-A8D1-FF5B-A6803F87C6ED}"/>
              </a:ext>
            </a:extLst>
          </p:cNvPr>
          <p:cNvSpPr txBox="1"/>
          <p:nvPr>
            <p:custDataLst>
              <p:tags r:id="rId1"/>
            </p:custDataLst>
          </p:nvPr>
        </p:nvSpPr>
        <p:spPr>
          <a:xfrm>
            <a:off x="1200150" y="375985"/>
            <a:ext cx="1584088" cy="369332"/>
          </a:xfrm>
          <a:prstGeom prst="rect">
            <a:avLst/>
          </a:prstGeom>
          <a:noFill/>
        </p:spPr>
        <p:txBody>
          <a:bodyPr wrap="none" rtlCol="0">
            <a:spAutoFit/>
          </a:bodyPr>
          <a:lstStyle/>
          <a:p>
            <a:pPr algn="l"/>
            <a:r>
              <a:rPr lang="zh-CN" altLang="en-US" dirty="0">
                <a:solidFill>
                  <a:srgbClr val="0F34AE"/>
                </a:solidFill>
                <a:latin typeface="DOUYUFont2.0" pitchFamily="2" charset="-128"/>
                <a:ea typeface="DOUYUFont2.0" pitchFamily="2" charset="-128"/>
                <a:sym typeface="+mn-ea"/>
              </a:rPr>
              <a:t>算法具体实现</a:t>
            </a:r>
            <a:endParaRPr lang="zh-CN" altLang="en-US" dirty="0">
              <a:solidFill>
                <a:srgbClr val="0F34AE"/>
              </a:solidFill>
              <a:latin typeface="DOUYUFont2.0" pitchFamily="2" charset="-128"/>
              <a:ea typeface="DOUYUFont2.0" pitchFamily="2"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圆角 34"/>
          <p:cNvSpPr/>
          <p:nvPr/>
        </p:nvSpPr>
        <p:spPr>
          <a:xfrm>
            <a:off x="1441600" y="3290335"/>
            <a:ext cx="2061636" cy="1063716"/>
          </a:xfrm>
          <a:prstGeom prst="roundRect">
            <a:avLst>
              <a:gd name="adj" fmla="val 4255"/>
            </a:avLst>
          </a:prstGeom>
          <a:solidFill>
            <a:schemeClr val="bg1"/>
          </a:solidFill>
          <a:ln cmpd="sng">
            <a:solidFill>
              <a:schemeClr val="bg1">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形状 60"/>
          <p:cNvSpPr/>
          <p:nvPr/>
        </p:nvSpPr>
        <p:spPr>
          <a:xfrm>
            <a:off x="0" y="4603273"/>
            <a:ext cx="6096000" cy="2254727"/>
          </a:xfrm>
          <a:custGeom>
            <a:avLst/>
            <a:gdLst>
              <a:gd name="connsiteX0" fmla="*/ 0 w 6096000"/>
              <a:gd name="connsiteY0" fmla="*/ 0 h 2254727"/>
              <a:gd name="connsiteX1" fmla="*/ 5716574 w 6096000"/>
              <a:gd name="connsiteY1" fmla="*/ 714840 h 2254727"/>
              <a:gd name="connsiteX2" fmla="*/ 6096000 w 6096000"/>
              <a:gd name="connsiteY2" fmla="*/ 840871 h 2254727"/>
              <a:gd name="connsiteX3" fmla="*/ 6096000 w 6096000"/>
              <a:gd name="connsiteY3" fmla="*/ 2254727 h 2254727"/>
              <a:gd name="connsiteX4" fmla="*/ 0 w 6096000"/>
              <a:gd name="connsiteY4" fmla="*/ 2254727 h 2254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2254727">
                <a:moveTo>
                  <a:pt x="0" y="0"/>
                </a:moveTo>
                <a:cubicBezTo>
                  <a:pt x="2232462" y="0"/>
                  <a:pt x="4253575" y="273175"/>
                  <a:pt x="5716574" y="714840"/>
                </a:cubicBezTo>
                <a:lnTo>
                  <a:pt x="6096000" y="840871"/>
                </a:lnTo>
                <a:lnTo>
                  <a:pt x="6096000" y="2254727"/>
                </a:lnTo>
                <a:lnTo>
                  <a:pt x="0" y="2254727"/>
                </a:lnTo>
                <a:close/>
              </a:path>
            </a:pathLst>
          </a:custGeom>
          <a:solidFill>
            <a:srgbClr val="0F34AE">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3" name="任意多边形: 形状 82"/>
          <p:cNvSpPr/>
          <p:nvPr/>
        </p:nvSpPr>
        <p:spPr>
          <a:xfrm rot="10800000">
            <a:off x="6798756" y="0"/>
            <a:ext cx="5393244" cy="626125"/>
          </a:xfrm>
          <a:custGeom>
            <a:avLst/>
            <a:gdLst>
              <a:gd name="connsiteX0" fmla="*/ 5393244 w 5393244"/>
              <a:gd name="connsiteY0" fmla="*/ 626125 h 626125"/>
              <a:gd name="connsiteX1" fmla="*/ 0 w 5393244"/>
              <a:gd name="connsiteY1" fmla="*/ 626125 h 626125"/>
              <a:gd name="connsiteX2" fmla="*/ 0 w 5393244"/>
              <a:gd name="connsiteY2" fmla="*/ 0 h 626125"/>
              <a:gd name="connsiteX3" fmla="*/ 3 w 5393244"/>
              <a:gd name="connsiteY3" fmla="*/ 0 h 626125"/>
              <a:gd name="connsiteX4" fmla="*/ 5142468 w 5393244"/>
              <a:gd name="connsiteY4" fmla="*/ 557318 h 62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3244" h="626125">
                <a:moveTo>
                  <a:pt x="5393244" y="626125"/>
                </a:moveTo>
                <a:lnTo>
                  <a:pt x="0" y="626125"/>
                </a:lnTo>
                <a:lnTo>
                  <a:pt x="0" y="0"/>
                </a:lnTo>
                <a:lnTo>
                  <a:pt x="3" y="0"/>
                </a:lnTo>
                <a:cubicBezTo>
                  <a:pt x="1953406" y="0"/>
                  <a:pt x="3744997" y="209149"/>
                  <a:pt x="5142468" y="557318"/>
                </a:cubicBezTo>
                <a:close/>
              </a:path>
            </a:pathLst>
          </a:custGeom>
          <a:solidFill>
            <a:srgbClr val="0F34AE">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任意多边形: 形状 2"/>
          <p:cNvSpPr/>
          <p:nvPr/>
        </p:nvSpPr>
        <p:spPr>
          <a:xfrm>
            <a:off x="0" y="5415645"/>
            <a:ext cx="12192000" cy="1442176"/>
          </a:xfrm>
          <a:custGeom>
            <a:avLst/>
            <a:gdLst>
              <a:gd name="connsiteX0" fmla="*/ 6096000 w 12192000"/>
              <a:gd name="connsiteY0" fmla="*/ 0 h 1442176"/>
              <a:gd name="connsiteX1" fmla="*/ 11812574 w 12192000"/>
              <a:gd name="connsiteY1" fmla="*/ 714840 h 1442176"/>
              <a:gd name="connsiteX2" fmla="*/ 12192000 w 12192000"/>
              <a:gd name="connsiteY2" fmla="*/ 840871 h 1442176"/>
              <a:gd name="connsiteX3" fmla="*/ 12192000 w 12192000"/>
              <a:gd name="connsiteY3" fmla="*/ 1442176 h 1442176"/>
              <a:gd name="connsiteX4" fmla="*/ 0 w 12192000"/>
              <a:gd name="connsiteY4" fmla="*/ 1442176 h 1442176"/>
              <a:gd name="connsiteX5" fmla="*/ 0 w 12192000"/>
              <a:gd name="connsiteY5" fmla="*/ 840871 h 1442176"/>
              <a:gd name="connsiteX6" fmla="*/ 379426 w 12192000"/>
              <a:gd name="connsiteY6" fmla="*/ 714840 h 1442176"/>
              <a:gd name="connsiteX7" fmla="*/ 6096000 w 12192000"/>
              <a:gd name="connsiteY7" fmla="*/ 0 h 1442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442176">
                <a:moveTo>
                  <a:pt x="6096000" y="0"/>
                </a:moveTo>
                <a:cubicBezTo>
                  <a:pt x="8328461" y="0"/>
                  <a:pt x="10349575" y="273175"/>
                  <a:pt x="11812574" y="714840"/>
                </a:cubicBezTo>
                <a:lnTo>
                  <a:pt x="12192000" y="840871"/>
                </a:lnTo>
                <a:lnTo>
                  <a:pt x="12192000" y="1442176"/>
                </a:lnTo>
                <a:lnTo>
                  <a:pt x="0" y="1442176"/>
                </a:lnTo>
                <a:lnTo>
                  <a:pt x="0" y="840871"/>
                </a:lnTo>
                <a:lnTo>
                  <a:pt x="379426" y="714840"/>
                </a:lnTo>
                <a:cubicBezTo>
                  <a:pt x="1842425" y="273175"/>
                  <a:pt x="3863539" y="0"/>
                  <a:pt x="6096000" y="0"/>
                </a:cubicBezTo>
                <a:close/>
              </a:path>
            </a:pathLst>
          </a:custGeom>
          <a:solidFill>
            <a:srgbClr val="0F34A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0"/>
          <p:cNvGrpSpPr/>
          <p:nvPr/>
        </p:nvGrpSpPr>
        <p:grpSpPr>
          <a:xfrm>
            <a:off x="447929" y="402170"/>
            <a:ext cx="818896" cy="705945"/>
            <a:chOff x="1098804" y="5763171"/>
            <a:chExt cx="1270000" cy="1094828"/>
          </a:xfrm>
          <a:solidFill>
            <a:srgbClr val="0F34AE"/>
          </a:solidFill>
        </p:grpSpPr>
        <p:sp>
          <p:nvSpPr>
            <p:cNvPr id="12" name="等腰三角形 11"/>
            <p:cNvSpPr/>
            <p:nvPr/>
          </p:nvSpPr>
          <p:spPr>
            <a:xfrm rot="10800000">
              <a:off x="1098804" y="5763171"/>
              <a:ext cx="1270000" cy="1094828"/>
            </a:xfrm>
            <a:prstGeom prst="triangle">
              <a:avLst/>
            </a:prstGeom>
            <a:solidFill>
              <a:srgbClr val="0F34AE">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0800000">
              <a:off x="1098804" y="6241831"/>
              <a:ext cx="457200" cy="394138"/>
            </a:xfrm>
            <a:prstGeom prst="triangle">
              <a:avLst/>
            </a:prstGeom>
            <a:solidFill>
              <a:srgbClr val="0F3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p:cNvSpPr txBox="1"/>
          <p:nvPr/>
        </p:nvSpPr>
        <p:spPr>
          <a:xfrm>
            <a:off x="1266825" y="402170"/>
            <a:ext cx="1383712" cy="646331"/>
          </a:xfrm>
          <a:prstGeom prst="rect">
            <a:avLst/>
          </a:prstGeom>
          <a:noFill/>
        </p:spPr>
        <p:txBody>
          <a:bodyPr wrap="none" rtlCol="0">
            <a:spAutoFit/>
          </a:bodyPr>
          <a:lstStyle/>
          <a:p>
            <a:r>
              <a:rPr lang="zh-CN" altLang="en-US" sz="3600" dirty="0">
                <a:solidFill>
                  <a:srgbClr val="0F34AE"/>
                </a:solidFill>
                <a:latin typeface="DOUYUFont2.0" pitchFamily="2" charset="-128"/>
                <a:ea typeface="DOUYUFont2.0" pitchFamily="2" charset="-128"/>
              </a:rPr>
              <a:t>目录</a:t>
            </a:r>
          </a:p>
        </p:txBody>
      </p:sp>
      <p:sp>
        <p:nvSpPr>
          <p:cNvPr id="51" name="文本框 50"/>
          <p:cNvSpPr txBox="1"/>
          <p:nvPr/>
        </p:nvSpPr>
        <p:spPr>
          <a:xfrm>
            <a:off x="1057275" y="914761"/>
            <a:ext cx="1554232" cy="307777"/>
          </a:xfrm>
          <a:prstGeom prst="rect">
            <a:avLst/>
          </a:prstGeom>
          <a:noFill/>
        </p:spPr>
        <p:txBody>
          <a:bodyPr wrap="square" rtlCol="0">
            <a:spAutoFit/>
          </a:bodyPr>
          <a:lstStyle/>
          <a:p>
            <a:pPr algn="dist"/>
            <a:r>
              <a:rPr lang="en-US" altLang="zh-CN" sz="1400" dirty="0">
                <a:solidFill>
                  <a:schemeClr val="bg1">
                    <a:lumMod val="85000"/>
                  </a:schemeClr>
                </a:solidFill>
                <a:latin typeface="DOUYUFont2.0" pitchFamily="2" charset="-128"/>
                <a:ea typeface="DOUYUFont2.0" pitchFamily="2" charset="-128"/>
              </a:rPr>
              <a:t>CONTENTS</a:t>
            </a:r>
            <a:endParaRPr lang="zh-CN" altLang="en-US" sz="1400" dirty="0">
              <a:solidFill>
                <a:schemeClr val="bg1">
                  <a:lumMod val="85000"/>
                </a:schemeClr>
              </a:solidFill>
              <a:latin typeface="DOUYUFont2.0" pitchFamily="2" charset="-128"/>
              <a:ea typeface="DOUYUFont2.0" pitchFamily="2" charset="-128"/>
            </a:endParaRPr>
          </a:p>
        </p:txBody>
      </p:sp>
      <p:sp>
        <p:nvSpPr>
          <p:cNvPr id="14" name="矩形: 圆角 13"/>
          <p:cNvSpPr/>
          <p:nvPr/>
        </p:nvSpPr>
        <p:spPr>
          <a:xfrm>
            <a:off x="1701077" y="3691451"/>
            <a:ext cx="1413930" cy="369332"/>
          </a:xfrm>
          <a:prstGeom prst="roundRect">
            <a:avLst>
              <a:gd name="adj" fmla="val 50000"/>
            </a:avLst>
          </a:prstGeom>
          <a:solidFill>
            <a:srgbClr val="0F34AE"/>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p:cNvSpPr/>
          <p:nvPr/>
        </p:nvSpPr>
        <p:spPr>
          <a:xfrm>
            <a:off x="2039233" y="3250033"/>
            <a:ext cx="759835" cy="89523"/>
          </a:xfrm>
          <a:prstGeom prst="roundRect">
            <a:avLst>
              <a:gd name="adj" fmla="val 50000"/>
            </a:avLst>
          </a:prstGeom>
          <a:solidFill>
            <a:srgbClr val="0F34AE"/>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1905344" y="3691272"/>
            <a:ext cx="1005403" cy="338554"/>
          </a:xfrm>
          <a:prstGeom prst="rect">
            <a:avLst/>
          </a:prstGeom>
          <a:noFill/>
        </p:spPr>
        <p:txBody>
          <a:bodyPr wrap="none" rtlCol="0">
            <a:spAutoFit/>
          </a:bodyPr>
          <a:lstStyle/>
          <a:p>
            <a:pPr algn="ctr"/>
            <a:r>
              <a:rPr lang="zh-CN" altLang="en-US" sz="1600" b="1"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项目简介</a:t>
            </a:r>
            <a:endParaRPr lang="en-US" altLang="zh-CN" sz="1600" b="1"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
        <p:nvSpPr>
          <p:cNvPr id="34" name="文本框 33"/>
          <p:cNvSpPr txBox="1"/>
          <p:nvPr/>
        </p:nvSpPr>
        <p:spPr>
          <a:xfrm>
            <a:off x="1579016" y="1561092"/>
            <a:ext cx="1680268" cy="1569660"/>
          </a:xfrm>
          <a:prstGeom prst="rect">
            <a:avLst/>
          </a:prstGeom>
          <a:noFill/>
        </p:spPr>
        <p:txBody>
          <a:bodyPr wrap="none" rtlCol="0">
            <a:spAutoFit/>
          </a:bodyPr>
          <a:lstStyle/>
          <a:p>
            <a:r>
              <a:rPr lang="en-US" altLang="zh-CN" sz="9600" dirty="0">
                <a:solidFill>
                  <a:srgbClr val="0F34AE"/>
                </a:solidFill>
                <a:latin typeface="MiSans Heavy" panose="00000A00000000000000" pitchFamily="2" charset="-122"/>
                <a:ea typeface="MiSans Heavy" panose="00000A00000000000000" pitchFamily="2" charset="-122"/>
              </a:rPr>
              <a:t>01</a:t>
            </a:r>
            <a:endParaRPr lang="zh-CN" altLang="en-US" sz="9600" dirty="0">
              <a:solidFill>
                <a:srgbClr val="0F34AE"/>
              </a:solidFill>
              <a:latin typeface="MiSans Heavy" panose="00000A00000000000000" pitchFamily="2" charset="-122"/>
              <a:ea typeface="MiSans Heavy" panose="00000A00000000000000" pitchFamily="2" charset="-122"/>
            </a:endParaRPr>
          </a:p>
        </p:txBody>
      </p:sp>
      <p:sp>
        <p:nvSpPr>
          <p:cNvPr id="36" name="矩形: 圆角 35"/>
          <p:cNvSpPr/>
          <p:nvPr/>
        </p:nvSpPr>
        <p:spPr>
          <a:xfrm>
            <a:off x="3238730" y="4077803"/>
            <a:ext cx="489293" cy="162077"/>
          </a:xfrm>
          <a:prstGeom prst="roundRect">
            <a:avLst>
              <a:gd name="adj" fmla="val 50000"/>
            </a:avLst>
          </a:prstGeom>
          <a:solidFill>
            <a:srgbClr val="0F34AE">
              <a:alpha val="14000"/>
            </a:srgb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1343025" y="3372213"/>
            <a:ext cx="247908" cy="92158"/>
          </a:xfrm>
          <a:prstGeom prst="roundRect">
            <a:avLst>
              <a:gd name="adj" fmla="val 50000"/>
            </a:avLst>
          </a:prstGeom>
          <a:solidFill>
            <a:srgbClr val="DDE2F4"/>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圆角 84"/>
          <p:cNvSpPr/>
          <p:nvPr/>
        </p:nvSpPr>
        <p:spPr>
          <a:xfrm>
            <a:off x="3861288" y="3290335"/>
            <a:ext cx="2061636" cy="1063716"/>
          </a:xfrm>
          <a:prstGeom prst="roundRect">
            <a:avLst>
              <a:gd name="adj" fmla="val 4255"/>
            </a:avLst>
          </a:prstGeom>
          <a:solidFill>
            <a:schemeClr val="bg1"/>
          </a:solidFill>
          <a:ln cmpd="sng">
            <a:solidFill>
              <a:schemeClr val="bg1">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圆角 85"/>
          <p:cNvSpPr/>
          <p:nvPr/>
        </p:nvSpPr>
        <p:spPr>
          <a:xfrm>
            <a:off x="4120765" y="3691451"/>
            <a:ext cx="1413930" cy="369332"/>
          </a:xfrm>
          <a:prstGeom prst="roundRect">
            <a:avLst>
              <a:gd name="adj" fmla="val 50000"/>
            </a:avLst>
          </a:prstGeom>
          <a:solidFill>
            <a:srgbClr val="0F34AE"/>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圆角 86"/>
          <p:cNvSpPr/>
          <p:nvPr/>
        </p:nvSpPr>
        <p:spPr>
          <a:xfrm>
            <a:off x="4458921" y="3250033"/>
            <a:ext cx="759835" cy="89523"/>
          </a:xfrm>
          <a:prstGeom prst="roundRect">
            <a:avLst>
              <a:gd name="adj" fmla="val 50000"/>
            </a:avLst>
          </a:prstGeom>
          <a:solidFill>
            <a:srgbClr val="0F34AE"/>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文本框 87"/>
          <p:cNvSpPr txBox="1"/>
          <p:nvPr/>
        </p:nvSpPr>
        <p:spPr>
          <a:xfrm>
            <a:off x="4325031" y="3691272"/>
            <a:ext cx="1005403" cy="338554"/>
          </a:xfrm>
          <a:prstGeom prst="rect">
            <a:avLst/>
          </a:prstGeom>
          <a:noFill/>
        </p:spPr>
        <p:txBody>
          <a:bodyPr wrap="none" rtlCol="0">
            <a:spAutoFit/>
          </a:bodyPr>
          <a:lstStyle/>
          <a:p>
            <a:pPr algn="ctr"/>
            <a:r>
              <a:rPr lang="zh-CN" altLang="en-US" sz="1600" b="1"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项目功能</a:t>
            </a:r>
          </a:p>
        </p:txBody>
      </p:sp>
      <p:sp>
        <p:nvSpPr>
          <p:cNvPr id="89" name="文本框 88"/>
          <p:cNvSpPr txBox="1"/>
          <p:nvPr/>
        </p:nvSpPr>
        <p:spPr>
          <a:xfrm>
            <a:off x="3998704" y="1529868"/>
            <a:ext cx="1818126" cy="1569660"/>
          </a:xfrm>
          <a:prstGeom prst="rect">
            <a:avLst/>
          </a:prstGeom>
          <a:noFill/>
        </p:spPr>
        <p:txBody>
          <a:bodyPr wrap="none" rtlCol="0">
            <a:spAutoFit/>
          </a:bodyPr>
          <a:lstStyle/>
          <a:p>
            <a:r>
              <a:rPr lang="en-US" altLang="zh-CN" sz="9600" dirty="0">
                <a:solidFill>
                  <a:srgbClr val="0F34AE"/>
                </a:solidFill>
                <a:latin typeface="MiSans Heavy" panose="00000A00000000000000" pitchFamily="2" charset="-122"/>
                <a:ea typeface="MiSans Heavy" panose="00000A00000000000000" pitchFamily="2" charset="-122"/>
              </a:rPr>
              <a:t>02</a:t>
            </a:r>
            <a:endParaRPr lang="zh-CN" altLang="en-US" sz="9600" dirty="0">
              <a:solidFill>
                <a:srgbClr val="0F34AE"/>
              </a:solidFill>
              <a:latin typeface="MiSans Heavy" panose="00000A00000000000000" pitchFamily="2" charset="-122"/>
              <a:ea typeface="MiSans Heavy" panose="00000A00000000000000" pitchFamily="2" charset="-122"/>
            </a:endParaRPr>
          </a:p>
        </p:txBody>
      </p:sp>
      <p:sp>
        <p:nvSpPr>
          <p:cNvPr id="90" name="矩形: 圆角 89"/>
          <p:cNvSpPr/>
          <p:nvPr/>
        </p:nvSpPr>
        <p:spPr>
          <a:xfrm>
            <a:off x="5658418" y="4077803"/>
            <a:ext cx="489293" cy="162077"/>
          </a:xfrm>
          <a:prstGeom prst="roundRect">
            <a:avLst>
              <a:gd name="adj" fmla="val 50000"/>
            </a:avLst>
          </a:prstGeom>
          <a:solidFill>
            <a:srgbClr val="0F34AE">
              <a:alpha val="14000"/>
            </a:srgb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圆角 90"/>
          <p:cNvSpPr/>
          <p:nvPr/>
        </p:nvSpPr>
        <p:spPr>
          <a:xfrm>
            <a:off x="3762713" y="3372213"/>
            <a:ext cx="247908" cy="92158"/>
          </a:xfrm>
          <a:prstGeom prst="roundRect">
            <a:avLst>
              <a:gd name="adj" fmla="val 50000"/>
            </a:avLst>
          </a:prstGeom>
          <a:solidFill>
            <a:srgbClr val="DDE2F4"/>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圆角 91"/>
          <p:cNvSpPr/>
          <p:nvPr/>
        </p:nvSpPr>
        <p:spPr>
          <a:xfrm>
            <a:off x="6280976" y="3290335"/>
            <a:ext cx="2061636" cy="1063716"/>
          </a:xfrm>
          <a:prstGeom prst="roundRect">
            <a:avLst>
              <a:gd name="adj" fmla="val 4255"/>
            </a:avLst>
          </a:prstGeom>
          <a:solidFill>
            <a:schemeClr val="bg1"/>
          </a:solidFill>
          <a:ln cmpd="sng">
            <a:solidFill>
              <a:schemeClr val="bg1">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圆角 92"/>
          <p:cNvSpPr/>
          <p:nvPr/>
        </p:nvSpPr>
        <p:spPr>
          <a:xfrm>
            <a:off x="6540453" y="3691451"/>
            <a:ext cx="1413930" cy="369332"/>
          </a:xfrm>
          <a:prstGeom prst="roundRect">
            <a:avLst>
              <a:gd name="adj" fmla="val 50000"/>
            </a:avLst>
          </a:prstGeom>
          <a:solidFill>
            <a:srgbClr val="0F34AE"/>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圆角 93"/>
          <p:cNvSpPr/>
          <p:nvPr/>
        </p:nvSpPr>
        <p:spPr>
          <a:xfrm>
            <a:off x="6878609" y="3250033"/>
            <a:ext cx="759835" cy="89523"/>
          </a:xfrm>
          <a:prstGeom prst="roundRect">
            <a:avLst>
              <a:gd name="adj" fmla="val 50000"/>
            </a:avLst>
          </a:prstGeom>
          <a:solidFill>
            <a:srgbClr val="0F34AE"/>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文本框 94"/>
          <p:cNvSpPr txBox="1"/>
          <p:nvPr/>
        </p:nvSpPr>
        <p:spPr>
          <a:xfrm>
            <a:off x="6744718" y="3691272"/>
            <a:ext cx="1005403" cy="338554"/>
          </a:xfrm>
          <a:prstGeom prst="rect">
            <a:avLst/>
          </a:prstGeom>
          <a:noFill/>
        </p:spPr>
        <p:txBody>
          <a:bodyPr wrap="none" rtlCol="0">
            <a:spAutoFit/>
          </a:bodyPr>
          <a:lstStyle/>
          <a:p>
            <a:pPr algn="ctr"/>
            <a:r>
              <a:rPr lang="zh-CN" altLang="en-US" sz="1600" b="1"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技术方案</a:t>
            </a:r>
          </a:p>
        </p:txBody>
      </p:sp>
      <p:sp>
        <p:nvSpPr>
          <p:cNvPr id="96" name="文本框 95"/>
          <p:cNvSpPr txBox="1"/>
          <p:nvPr/>
        </p:nvSpPr>
        <p:spPr>
          <a:xfrm>
            <a:off x="6418392" y="1529868"/>
            <a:ext cx="1821332" cy="1569660"/>
          </a:xfrm>
          <a:prstGeom prst="rect">
            <a:avLst/>
          </a:prstGeom>
          <a:noFill/>
        </p:spPr>
        <p:txBody>
          <a:bodyPr wrap="none" rtlCol="0">
            <a:spAutoFit/>
          </a:bodyPr>
          <a:lstStyle/>
          <a:p>
            <a:r>
              <a:rPr lang="en-US" altLang="zh-CN" sz="9600" dirty="0">
                <a:solidFill>
                  <a:srgbClr val="0F34AE"/>
                </a:solidFill>
                <a:latin typeface="MiSans Heavy" panose="00000A00000000000000" pitchFamily="2" charset="-122"/>
                <a:ea typeface="MiSans Heavy" panose="00000A00000000000000" pitchFamily="2" charset="-122"/>
              </a:rPr>
              <a:t>03</a:t>
            </a:r>
            <a:endParaRPr lang="zh-CN" altLang="en-US" sz="9600" dirty="0">
              <a:solidFill>
                <a:srgbClr val="0F34AE"/>
              </a:solidFill>
              <a:latin typeface="MiSans Heavy" panose="00000A00000000000000" pitchFamily="2" charset="-122"/>
              <a:ea typeface="MiSans Heavy" panose="00000A00000000000000" pitchFamily="2" charset="-122"/>
            </a:endParaRPr>
          </a:p>
        </p:txBody>
      </p:sp>
      <p:sp>
        <p:nvSpPr>
          <p:cNvPr id="97" name="矩形: 圆角 96"/>
          <p:cNvSpPr/>
          <p:nvPr/>
        </p:nvSpPr>
        <p:spPr>
          <a:xfrm>
            <a:off x="8078106" y="4077803"/>
            <a:ext cx="489293" cy="162077"/>
          </a:xfrm>
          <a:prstGeom prst="roundRect">
            <a:avLst>
              <a:gd name="adj" fmla="val 50000"/>
            </a:avLst>
          </a:prstGeom>
          <a:solidFill>
            <a:srgbClr val="0F34AE">
              <a:alpha val="14000"/>
            </a:srgb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圆角 97"/>
          <p:cNvSpPr/>
          <p:nvPr/>
        </p:nvSpPr>
        <p:spPr>
          <a:xfrm>
            <a:off x="6182401" y="3372213"/>
            <a:ext cx="247908" cy="92158"/>
          </a:xfrm>
          <a:prstGeom prst="roundRect">
            <a:avLst>
              <a:gd name="adj" fmla="val 50000"/>
            </a:avLst>
          </a:prstGeom>
          <a:solidFill>
            <a:srgbClr val="DDE2F4"/>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圆角 98"/>
          <p:cNvSpPr/>
          <p:nvPr/>
        </p:nvSpPr>
        <p:spPr>
          <a:xfrm>
            <a:off x="8700664" y="3290335"/>
            <a:ext cx="2061636" cy="1063716"/>
          </a:xfrm>
          <a:prstGeom prst="roundRect">
            <a:avLst>
              <a:gd name="adj" fmla="val 4255"/>
            </a:avLst>
          </a:prstGeom>
          <a:solidFill>
            <a:schemeClr val="bg1"/>
          </a:solidFill>
          <a:ln cmpd="sng">
            <a:solidFill>
              <a:schemeClr val="bg1">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圆角 99"/>
          <p:cNvSpPr/>
          <p:nvPr/>
        </p:nvSpPr>
        <p:spPr>
          <a:xfrm>
            <a:off x="8960141" y="3691451"/>
            <a:ext cx="1413930" cy="369332"/>
          </a:xfrm>
          <a:prstGeom prst="roundRect">
            <a:avLst>
              <a:gd name="adj" fmla="val 50000"/>
            </a:avLst>
          </a:prstGeom>
          <a:solidFill>
            <a:srgbClr val="0F34AE"/>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圆角 100"/>
          <p:cNvSpPr/>
          <p:nvPr/>
        </p:nvSpPr>
        <p:spPr>
          <a:xfrm>
            <a:off x="9298297" y="3250033"/>
            <a:ext cx="759835" cy="89523"/>
          </a:xfrm>
          <a:prstGeom prst="roundRect">
            <a:avLst>
              <a:gd name="adj" fmla="val 50000"/>
            </a:avLst>
          </a:prstGeom>
          <a:solidFill>
            <a:srgbClr val="0F34AE"/>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p:cNvSpPr txBox="1"/>
          <p:nvPr/>
        </p:nvSpPr>
        <p:spPr>
          <a:xfrm>
            <a:off x="9164408" y="3691272"/>
            <a:ext cx="1005403" cy="338554"/>
          </a:xfrm>
          <a:prstGeom prst="rect">
            <a:avLst/>
          </a:prstGeom>
          <a:noFill/>
        </p:spPr>
        <p:txBody>
          <a:bodyPr wrap="none" rtlCol="0">
            <a:spAutoFit/>
          </a:bodyPr>
          <a:lstStyle/>
          <a:p>
            <a:pPr algn="ctr"/>
            <a:r>
              <a:rPr lang="zh-CN" altLang="en-US" sz="1600" b="1"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项目展示</a:t>
            </a:r>
          </a:p>
        </p:txBody>
      </p:sp>
      <p:sp>
        <p:nvSpPr>
          <p:cNvPr id="103" name="文本框 102"/>
          <p:cNvSpPr txBox="1"/>
          <p:nvPr/>
        </p:nvSpPr>
        <p:spPr>
          <a:xfrm>
            <a:off x="8838080" y="1529868"/>
            <a:ext cx="1848583" cy="1569660"/>
          </a:xfrm>
          <a:prstGeom prst="rect">
            <a:avLst/>
          </a:prstGeom>
          <a:noFill/>
        </p:spPr>
        <p:txBody>
          <a:bodyPr wrap="none" rtlCol="0">
            <a:spAutoFit/>
          </a:bodyPr>
          <a:lstStyle/>
          <a:p>
            <a:r>
              <a:rPr lang="en-US" altLang="zh-CN" sz="9600" dirty="0">
                <a:solidFill>
                  <a:srgbClr val="0F34AE"/>
                </a:solidFill>
                <a:latin typeface="MiSans Heavy" panose="00000A00000000000000" pitchFamily="2" charset="-122"/>
                <a:ea typeface="MiSans Heavy" panose="00000A00000000000000" pitchFamily="2" charset="-122"/>
              </a:rPr>
              <a:t>04</a:t>
            </a:r>
            <a:endParaRPr lang="zh-CN" altLang="en-US" sz="9600" dirty="0">
              <a:solidFill>
                <a:srgbClr val="0F34AE"/>
              </a:solidFill>
              <a:latin typeface="MiSans Heavy" panose="00000A00000000000000" pitchFamily="2" charset="-122"/>
              <a:ea typeface="MiSans Heavy" panose="00000A00000000000000" pitchFamily="2" charset="-122"/>
            </a:endParaRPr>
          </a:p>
        </p:txBody>
      </p:sp>
      <p:sp>
        <p:nvSpPr>
          <p:cNvPr id="104" name="矩形: 圆角 103"/>
          <p:cNvSpPr/>
          <p:nvPr/>
        </p:nvSpPr>
        <p:spPr>
          <a:xfrm>
            <a:off x="10497794" y="4077803"/>
            <a:ext cx="489293" cy="162077"/>
          </a:xfrm>
          <a:prstGeom prst="roundRect">
            <a:avLst>
              <a:gd name="adj" fmla="val 50000"/>
            </a:avLst>
          </a:prstGeom>
          <a:solidFill>
            <a:srgbClr val="0F34AE">
              <a:alpha val="14000"/>
            </a:srgb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圆角 104"/>
          <p:cNvSpPr/>
          <p:nvPr/>
        </p:nvSpPr>
        <p:spPr>
          <a:xfrm>
            <a:off x="8602089" y="3372213"/>
            <a:ext cx="247908" cy="92158"/>
          </a:xfrm>
          <a:prstGeom prst="roundRect">
            <a:avLst>
              <a:gd name="adj" fmla="val 50000"/>
            </a:avLst>
          </a:prstGeom>
          <a:solidFill>
            <a:srgbClr val="DDE2F4"/>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612ED90-155C-7BD5-3714-AADE71542DBE}"/>
              </a:ext>
            </a:extLst>
          </p:cNvPr>
          <p:cNvSpPr/>
          <p:nvPr/>
        </p:nvSpPr>
        <p:spPr>
          <a:xfrm>
            <a:off x="0" y="4192"/>
            <a:ext cx="12192000" cy="685380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pic>
        <p:nvPicPr>
          <p:cNvPr id="2" name="图片 1" descr="图片3"/>
          <p:cNvPicPr>
            <a:picLocks noChangeAspect="1"/>
          </p:cNvPicPr>
          <p:nvPr/>
        </p:nvPicPr>
        <p:blipFill rotWithShape="1">
          <a:blip r:embed="rId3"/>
          <a:srcRect l="15838" t="3624" r="7475" b="2416"/>
          <a:stretch/>
        </p:blipFill>
        <p:spPr>
          <a:xfrm>
            <a:off x="3126853" y="257559"/>
            <a:ext cx="6447453" cy="6596249"/>
          </a:xfrm>
          <a:prstGeom prst="rect">
            <a:avLst/>
          </a:prstGeom>
        </p:spPr>
      </p:pic>
      <p:sp>
        <p:nvSpPr>
          <p:cNvPr id="5" name="矩形 4"/>
          <p:cNvSpPr/>
          <p:nvPr/>
        </p:nvSpPr>
        <p:spPr>
          <a:xfrm>
            <a:off x="734378" y="1508125"/>
            <a:ext cx="1568450" cy="4862830"/>
          </a:xfrm>
          <a:prstGeom prst="rect">
            <a:avLst/>
          </a:prstGeom>
          <a:solidFill>
            <a:schemeClr val="accent4">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rPr>
              <a:t>遗传算法</a:t>
            </a:r>
          </a:p>
        </p:txBody>
      </p:sp>
      <p:grpSp>
        <p:nvGrpSpPr>
          <p:cNvPr id="6" name="组合 5">
            <a:extLst>
              <a:ext uri="{FF2B5EF4-FFF2-40B4-BE49-F238E27FC236}">
                <a16:creationId xmlns:a16="http://schemas.microsoft.com/office/drawing/2014/main" id="{CBE7B2D2-381C-AE9E-FA27-6EF78F466085}"/>
              </a:ext>
            </a:extLst>
          </p:cNvPr>
          <p:cNvGrpSpPr/>
          <p:nvPr/>
        </p:nvGrpSpPr>
        <p:grpSpPr>
          <a:xfrm>
            <a:off x="314971" y="257559"/>
            <a:ext cx="818896" cy="705945"/>
            <a:chOff x="1098804" y="5763171"/>
            <a:chExt cx="1270000" cy="1094828"/>
          </a:xfrm>
          <a:solidFill>
            <a:srgbClr val="0F34AE"/>
          </a:solidFill>
        </p:grpSpPr>
        <p:sp>
          <p:nvSpPr>
            <p:cNvPr id="7" name="等腰三角形 6">
              <a:extLst>
                <a:ext uri="{FF2B5EF4-FFF2-40B4-BE49-F238E27FC236}">
                  <a16:creationId xmlns:a16="http://schemas.microsoft.com/office/drawing/2014/main" id="{70F3074A-986C-4F4B-7192-4C09CADA098E}"/>
                </a:ext>
              </a:extLst>
            </p:cNvPr>
            <p:cNvSpPr/>
            <p:nvPr/>
          </p:nvSpPr>
          <p:spPr>
            <a:xfrm rot="10800000">
              <a:off x="1098804" y="5763171"/>
              <a:ext cx="1270000" cy="1094828"/>
            </a:xfrm>
            <a:prstGeom prst="triangle">
              <a:avLst/>
            </a:prstGeom>
            <a:solidFill>
              <a:srgbClr val="0F34AE">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a:extLst>
                <a:ext uri="{FF2B5EF4-FFF2-40B4-BE49-F238E27FC236}">
                  <a16:creationId xmlns:a16="http://schemas.microsoft.com/office/drawing/2014/main" id="{E00685DA-8CC4-F9EE-3FE0-5DC76EC42B59}"/>
                </a:ext>
              </a:extLst>
            </p:cNvPr>
            <p:cNvSpPr/>
            <p:nvPr/>
          </p:nvSpPr>
          <p:spPr>
            <a:xfrm rot="10800000">
              <a:off x="1098804" y="6241831"/>
              <a:ext cx="457200" cy="394138"/>
            </a:xfrm>
            <a:prstGeom prst="triangle">
              <a:avLst/>
            </a:prstGeom>
            <a:solidFill>
              <a:srgbClr val="0F3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a:extLst>
              <a:ext uri="{FF2B5EF4-FFF2-40B4-BE49-F238E27FC236}">
                <a16:creationId xmlns:a16="http://schemas.microsoft.com/office/drawing/2014/main" id="{D83D4252-0500-E21E-3D59-24485813C33C}"/>
              </a:ext>
            </a:extLst>
          </p:cNvPr>
          <p:cNvSpPr txBox="1"/>
          <p:nvPr>
            <p:custDataLst>
              <p:tags r:id="rId1"/>
            </p:custDataLst>
          </p:nvPr>
        </p:nvSpPr>
        <p:spPr>
          <a:xfrm>
            <a:off x="1200150" y="375985"/>
            <a:ext cx="1584088" cy="369332"/>
          </a:xfrm>
          <a:prstGeom prst="rect">
            <a:avLst/>
          </a:prstGeom>
          <a:noFill/>
        </p:spPr>
        <p:txBody>
          <a:bodyPr wrap="none" rtlCol="0">
            <a:spAutoFit/>
          </a:bodyPr>
          <a:lstStyle/>
          <a:p>
            <a:pPr algn="l"/>
            <a:r>
              <a:rPr lang="zh-CN" altLang="en-US" dirty="0">
                <a:solidFill>
                  <a:srgbClr val="0F34AE"/>
                </a:solidFill>
                <a:latin typeface="DOUYUFont2.0" pitchFamily="2" charset="-128"/>
                <a:ea typeface="DOUYUFont2.0" pitchFamily="2" charset="-128"/>
                <a:sym typeface="+mn-ea"/>
              </a:rPr>
              <a:t>算法具体实现</a:t>
            </a:r>
            <a:endParaRPr lang="zh-CN" altLang="en-US" dirty="0">
              <a:solidFill>
                <a:srgbClr val="0F34AE"/>
              </a:solidFill>
              <a:latin typeface="DOUYUFont2.0" pitchFamily="2" charset="-128"/>
              <a:ea typeface="DOUYUFont2.0" pitchFamily="2" charset="-128"/>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2BEFEBA-C1FA-566E-3AB8-87B7EF05AEF4}"/>
              </a:ext>
            </a:extLst>
          </p:cNvPr>
          <p:cNvSpPr/>
          <p:nvPr/>
        </p:nvSpPr>
        <p:spPr>
          <a:xfrm>
            <a:off x="0" y="4192"/>
            <a:ext cx="12192000" cy="685380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5" name="矩形 4"/>
          <p:cNvSpPr/>
          <p:nvPr/>
        </p:nvSpPr>
        <p:spPr>
          <a:xfrm>
            <a:off x="728980" y="1508125"/>
            <a:ext cx="1568450" cy="4862830"/>
          </a:xfrm>
          <a:prstGeom prst="rect">
            <a:avLst/>
          </a:prstGeom>
          <a:solidFill>
            <a:srgbClr val="0F34A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rPr>
              <a:t>优化算法</a:t>
            </a:r>
          </a:p>
        </p:txBody>
      </p:sp>
      <p:pic>
        <p:nvPicPr>
          <p:cNvPr id="2" name="图片 1" descr="图片4"/>
          <p:cNvPicPr>
            <a:picLocks noChangeAspect="1"/>
          </p:cNvPicPr>
          <p:nvPr/>
        </p:nvPicPr>
        <p:blipFill>
          <a:blip r:embed="rId3"/>
          <a:stretch>
            <a:fillRect/>
          </a:stretch>
        </p:blipFill>
        <p:spPr>
          <a:xfrm>
            <a:off x="3197860" y="133350"/>
            <a:ext cx="5186045" cy="6678295"/>
          </a:xfrm>
          <a:prstGeom prst="rect">
            <a:avLst/>
          </a:prstGeom>
        </p:spPr>
      </p:pic>
      <p:grpSp>
        <p:nvGrpSpPr>
          <p:cNvPr id="6" name="组合 5">
            <a:extLst>
              <a:ext uri="{FF2B5EF4-FFF2-40B4-BE49-F238E27FC236}">
                <a16:creationId xmlns:a16="http://schemas.microsoft.com/office/drawing/2014/main" id="{626988B9-2634-4F95-A52F-21E5D9B253AF}"/>
              </a:ext>
            </a:extLst>
          </p:cNvPr>
          <p:cNvGrpSpPr/>
          <p:nvPr/>
        </p:nvGrpSpPr>
        <p:grpSpPr>
          <a:xfrm>
            <a:off x="314971" y="257559"/>
            <a:ext cx="818896" cy="705945"/>
            <a:chOff x="1098804" y="5763171"/>
            <a:chExt cx="1270000" cy="1094828"/>
          </a:xfrm>
          <a:solidFill>
            <a:srgbClr val="0F34AE"/>
          </a:solidFill>
        </p:grpSpPr>
        <p:sp>
          <p:nvSpPr>
            <p:cNvPr id="7" name="等腰三角形 6">
              <a:extLst>
                <a:ext uri="{FF2B5EF4-FFF2-40B4-BE49-F238E27FC236}">
                  <a16:creationId xmlns:a16="http://schemas.microsoft.com/office/drawing/2014/main" id="{E27E87EE-C023-41AD-E56E-960AAD30A86E}"/>
                </a:ext>
              </a:extLst>
            </p:cNvPr>
            <p:cNvSpPr/>
            <p:nvPr/>
          </p:nvSpPr>
          <p:spPr>
            <a:xfrm rot="10800000">
              <a:off x="1098804" y="5763171"/>
              <a:ext cx="1270000" cy="1094828"/>
            </a:xfrm>
            <a:prstGeom prst="triangle">
              <a:avLst/>
            </a:prstGeom>
            <a:solidFill>
              <a:srgbClr val="0F34AE">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a:extLst>
                <a:ext uri="{FF2B5EF4-FFF2-40B4-BE49-F238E27FC236}">
                  <a16:creationId xmlns:a16="http://schemas.microsoft.com/office/drawing/2014/main" id="{4ECF9C91-7466-EBAF-828D-A1F1F08712D1}"/>
                </a:ext>
              </a:extLst>
            </p:cNvPr>
            <p:cNvSpPr/>
            <p:nvPr/>
          </p:nvSpPr>
          <p:spPr>
            <a:xfrm rot="10800000">
              <a:off x="1098804" y="6241831"/>
              <a:ext cx="457200" cy="394138"/>
            </a:xfrm>
            <a:prstGeom prst="triangle">
              <a:avLst/>
            </a:prstGeom>
            <a:solidFill>
              <a:srgbClr val="0F3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a:extLst>
              <a:ext uri="{FF2B5EF4-FFF2-40B4-BE49-F238E27FC236}">
                <a16:creationId xmlns:a16="http://schemas.microsoft.com/office/drawing/2014/main" id="{3C3824D7-2E15-D003-C0FB-21543E3919F7}"/>
              </a:ext>
            </a:extLst>
          </p:cNvPr>
          <p:cNvSpPr txBox="1"/>
          <p:nvPr>
            <p:custDataLst>
              <p:tags r:id="rId1"/>
            </p:custDataLst>
          </p:nvPr>
        </p:nvSpPr>
        <p:spPr>
          <a:xfrm>
            <a:off x="1200150" y="375985"/>
            <a:ext cx="1584088" cy="369332"/>
          </a:xfrm>
          <a:prstGeom prst="rect">
            <a:avLst/>
          </a:prstGeom>
          <a:noFill/>
        </p:spPr>
        <p:txBody>
          <a:bodyPr wrap="none" rtlCol="0">
            <a:spAutoFit/>
          </a:bodyPr>
          <a:lstStyle/>
          <a:p>
            <a:pPr algn="l"/>
            <a:r>
              <a:rPr lang="zh-CN" altLang="en-US" dirty="0">
                <a:solidFill>
                  <a:srgbClr val="0F34AE"/>
                </a:solidFill>
                <a:latin typeface="DOUYUFont2.0" pitchFamily="2" charset="-128"/>
                <a:ea typeface="DOUYUFont2.0" pitchFamily="2" charset="-128"/>
                <a:sym typeface="+mn-ea"/>
              </a:rPr>
              <a:t>算法具体实现</a:t>
            </a:r>
            <a:endParaRPr lang="zh-CN" altLang="en-US" dirty="0">
              <a:solidFill>
                <a:srgbClr val="0F34AE"/>
              </a:solidFill>
              <a:latin typeface="DOUYUFont2.0" pitchFamily="2" charset="-128"/>
              <a:ea typeface="DOUYUFont2.0" pitchFamily="2" charset="-128"/>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 y="1290224"/>
            <a:ext cx="1568456" cy="1080000"/>
          </a:xfrm>
          <a:prstGeom prst="rect">
            <a:avLst/>
          </a:prstGeom>
          <a:solidFill>
            <a:srgbClr val="ADB9E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6" name="任意多边形 43"/>
          <p:cNvSpPr/>
          <p:nvPr/>
        </p:nvSpPr>
        <p:spPr>
          <a:xfrm rot="5400000">
            <a:off x="1731230" y="1127445"/>
            <a:ext cx="1549958" cy="1875510"/>
          </a:xfrm>
          <a:custGeom>
            <a:avLst/>
            <a:gdLst>
              <a:gd name="connsiteX0" fmla="*/ 0 w 1549958"/>
              <a:gd name="connsiteY0" fmla="*/ 1875510 h 1875510"/>
              <a:gd name="connsiteX1" fmla="*/ 757937 w 1549958"/>
              <a:gd name="connsiteY1" fmla="*/ 3 h 1875510"/>
              <a:gd name="connsiteX2" fmla="*/ 1112139 w 1549958"/>
              <a:gd name="connsiteY2" fmla="*/ 3 h 1875510"/>
              <a:gd name="connsiteX3" fmla="*/ 1112140 w 1549958"/>
              <a:gd name="connsiteY3" fmla="*/ 0 h 1875510"/>
              <a:gd name="connsiteX4" fmla="*/ 1549958 w 1549958"/>
              <a:gd name="connsiteY4" fmla="*/ 0 h 1875510"/>
              <a:gd name="connsiteX5" fmla="*/ 1079044 w 1549958"/>
              <a:gd name="connsiteY5" fmla="*/ 1875508 h 1875510"/>
              <a:gd name="connsiteX6" fmla="*/ 697675 w 1549958"/>
              <a:gd name="connsiteY6" fmla="*/ 1875508 h 1875510"/>
              <a:gd name="connsiteX7" fmla="*/ 697674 w 1549958"/>
              <a:gd name="connsiteY7" fmla="*/ 1875510 h 1875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9958" h="1875510">
                <a:moveTo>
                  <a:pt x="0" y="1875510"/>
                </a:moveTo>
                <a:lnTo>
                  <a:pt x="757937" y="3"/>
                </a:lnTo>
                <a:lnTo>
                  <a:pt x="1112139" y="3"/>
                </a:lnTo>
                <a:lnTo>
                  <a:pt x="1112140" y="0"/>
                </a:lnTo>
                <a:lnTo>
                  <a:pt x="1549958" y="0"/>
                </a:lnTo>
                <a:lnTo>
                  <a:pt x="1079044" y="1875508"/>
                </a:lnTo>
                <a:lnTo>
                  <a:pt x="697675" y="1875508"/>
                </a:lnTo>
                <a:lnTo>
                  <a:pt x="697674" y="1875510"/>
                </a:lnTo>
                <a:close/>
              </a:path>
            </a:pathLst>
          </a:custGeom>
          <a:solidFill>
            <a:srgbClr val="3E3E3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7" name="五边形 31"/>
          <p:cNvSpPr/>
          <p:nvPr/>
        </p:nvSpPr>
        <p:spPr>
          <a:xfrm>
            <a:off x="3443964" y="2048179"/>
            <a:ext cx="4543589" cy="792000"/>
          </a:xfrm>
          <a:prstGeom prst="homePlate">
            <a:avLst/>
          </a:prstGeom>
          <a:solidFill>
            <a:srgbClr val="0F34A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9" name="矩形 8"/>
          <p:cNvSpPr/>
          <p:nvPr/>
        </p:nvSpPr>
        <p:spPr>
          <a:xfrm>
            <a:off x="0" y="3056074"/>
            <a:ext cx="1568457" cy="1080000"/>
          </a:xfrm>
          <a:prstGeom prst="rect">
            <a:avLst/>
          </a:prstGeom>
          <a:solidFill>
            <a:srgbClr val="ADB9E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10" name="任意多边形 49"/>
          <p:cNvSpPr/>
          <p:nvPr/>
        </p:nvSpPr>
        <p:spPr>
          <a:xfrm rot="5400000">
            <a:off x="1925090" y="2699436"/>
            <a:ext cx="1162236" cy="1875511"/>
          </a:xfrm>
          <a:custGeom>
            <a:avLst/>
            <a:gdLst>
              <a:gd name="connsiteX0" fmla="*/ 0 w 1162236"/>
              <a:gd name="connsiteY0" fmla="*/ 1875511 h 1875511"/>
              <a:gd name="connsiteX1" fmla="*/ 370951 w 1162236"/>
              <a:gd name="connsiteY1" fmla="*/ 0 h 1875511"/>
              <a:gd name="connsiteX2" fmla="*/ 651211 w 1162236"/>
              <a:gd name="connsiteY2" fmla="*/ 0 h 1875511"/>
              <a:gd name="connsiteX3" fmla="*/ 1162236 w 1162236"/>
              <a:gd name="connsiteY3" fmla="*/ 0 h 1875511"/>
              <a:gd name="connsiteX4" fmla="*/ 1081215 w 1162236"/>
              <a:gd name="connsiteY4" fmla="*/ 1875511 h 1875511"/>
              <a:gd name="connsiteX5" fmla="*/ 791285 w 1162236"/>
              <a:gd name="connsiteY5" fmla="*/ 1875511 h 1875511"/>
              <a:gd name="connsiteX6" fmla="*/ 570190 w 1162236"/>
              <a:gd name="connsiteY6" fmla="*/ 1875511 h 1875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2236" h="1875511">
                <a:moveTo>
                  <a:pt x="0" y="1875511"/>
                </a:moveTo>
                <a:lnTo>
                  <a:pt x="370951" y="0"/>
                </a:lnTo>
                <a:lnTo>
                  <a:pt x="651211" y="0"/>
                </a:lnTo>
                <a:lnTo>
                  <a:pt x="1162236" y="0"/>
                </a:lnTo>
                <a:lnTo>
                  <a:pt x="1081215" y="1875511"/>
                </a:lnTo>
                <a:lnTo>
                  <a:pt x="791285" y="1875511"/>
                </a:lnTo>
                <a:lnTo>
                  <a:pt x="570190" y="1875511"/>
                </a:lnTo>
                <a:close/>
              </a:path>
            </a:pathLst>
          </a:custGeom>
          <a:solidFill>
            <a:srgbClr val="3E3E3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11" name="五边形 45"/>
          <p:cNvSpPr/>
          <p:nvPr/>
        </p:nvSpPr>
        <p:spPr>
          <a:xfrm>
            <a:off x="3443965" y="3426308"/>
            <a:ext cx="5206976" cy="792000"/>
          </a:xfrm>
          <a:prstGeom prst="homePlate">
            <a:avLst/>
          </a:prstGeom>
          <a:solidFill>
            <a:srgbClr val="0F34A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13" name="矩形 12"/>
          <p:cNvSpPr/>
          <p:nvPr/>
        </p:nvSpPr>
        <p:spPr>
          <a:xfrm>
            <a:off x="1" y="4833231"/>
            <a:ext cx="1568456" cy="1080000"/>
          </a:xfrm>
          <a:prstGeom prst="rect">
            <a:avLst/>
          </a:prstGeom>
          <a:solidFill>
            <a:srgbClr val="ADB9E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14" name="任意多边形 55"/>
          <p:cNvSpPr/>
          <p:nvPr/>
        </p:nvSpPr>
        <p:spPr>
          <a:xfrm rot="16200000" flipH="1">
            <a:off x="1951494" y="4420763"/>
            <a:ext cx="1109428" cy="1875513"/>
          </a:xfrm>
          <a:custGeom>
            <a:avLst/>
            <a:gdLst>
              <a:gd name="connsiteX0" fmla="*/ 0 w 1109428"/>
              <a:gd name="connsiteY0" fmla="*/ 1875513 h 1875513"/>
              <a:gd name="connsiteX1" fmla="*/ 792886 w 1109428"/>
              <a:gd name="connsiteY1" fmla="*/ 1875513 h 1875513"/>
              <a:gd name="connsiteX2" fmla="*/ 1109428 w 1109428"/>
              <a:gd name="connsiteY2" fmla="*/ 1 h 1875513"/>
              <a:gd name="connsiteX3" fmla="*/ 478237 w 1109428"/>
              <a:gd name="connsiteY3" fmla="*/ 1 h 1875513"/>
              <a:gd name="connsiteX4" fmla="*/ 478237 w 1109428"/>
              <a:gd name="connsiteY4" fmla="*/ 0 h 1875513"/>
              <a:gd name="connsiteX5" fmla="*/ 29111 w 1109428"/>
              <a:gd name="connsiteY5" fmla="*/ 0 h 1875513"/>
              <a:gd name="connsiteX6" fmla="*/ 2384 w 1109428"/>
              <a:gd name="connsiteY6" fmla="*/ 1861389 h 1875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9428" h="1875513">
                <a:moveTo>
                  <a:pt x="0" y="1875513"/>
                </a:moveTo>
                <a:lnTo>
                  <a:pt x="792886" y="1875513"/>
                </a:lnTo>
                <a:lnTo>
                  <a:pt x="1109428" y="1"/>
                </a:lnTo>
                <a:lnTo>
                  <a:pt x="478237" y="1"/>
                </a:lnTo>
                <a:lnTo>
                  <a:pt x="478237" y="0"/>
                </a:lnTo>
                <a:lnTo>
                  <a:pt x="29111" y="0"/>
                </a:lnTo>
                <a:lnTo>
                  <a:pt x="2384" y="1861389"/>
                </a:lnTo>
                <a:close/>
              </a:path>
            </a:pathLst>
          </a:custGeom>
          <a:solidFill>
            <a:srgbClr val="3E3E3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15" name="五边形 46"/>
          <p:cNvSpPr/>
          <p:nvPr/>
        </p:nvSpPr>
        <p:spPr>
          <a:xfrm>
            <a:off x="3443965" y="4803802"/>
            <a:ext cx="6121376" cy="792000"/>
          </a:xfrm>
          <a:prstGeom prst="homePlate">
            <a:avLst/>
          </a:prstGeom>
          <a:solidFill>
            <a:srgbClr val="0F34A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20" name="Freeform 178"/>
          <p:cNvSpPr>
            <a:spLocks noChangeAspect="1" noEditPoints="1"/>
          </p:cNvSpPr>
          <p:nvPr/>
        </p:nvSpPr>
        <p:spPr bwMode="auto">
          <a:xfrm>
            <a:off x="587057" y="3392074"/>
            <a:ext cx="360000" cy="407999"/>
          </a:xfrm>
          <a:custGeom>
            <a:avLst/>
            <a:gdLst>
              <a:gd name="T0" fmla="*/ 95250 w 45"/>
              <a:gd name="T1" fmla="*/ 95250 h 51"/>
              <a:gd name="T2" fmla="*/ 104775 w 45"/>
              <a:gd name="T3" fmla="*/ 98425 h 51"/>
              <a:gd name="T4" fmla="*/ 114300 w 45"/>
              <a:gd name="T5" fmla="*/ 95250 h 51"/>
              <a:gd name="T6" fmla="*/ 120650 w 45"/>
              <a:gd name="T7" fmla="*/ 92075 h 51"/>
              <a:gd name="T8" fmla="*/ 123825 w 45"/>
              <a:gd name="T9" fmla="*/ 82550 h 51"/>
              <a:gd name="T10" fmla="*/ 123825 w 45"/>
              <a:gd name="T11" fmla="*/ 66675 h 51"/>
              <a:gd name="T12" fmla="*/ 123825 w 45"/>
              <a:gd name="T13" fmla="*/ 63500 h 51"/>
              <a:gd name="T14" fmla="*/ 139700 w 45"/>
              <a:gd name="T15" fmla="*/ 38100 h 51"/>
              <a:gd name="T16" fmla="*/ 117475 w 45"/>
              <a:gd name="T17" fmla="*/ 31750 h 51"/>
              <a:gd name="T18" fmla="*/ 95250 w 45"/>
              <a:gd name="T19" fmla="*/ 28575 h 51"/>
              <a:gd name="T20" fmla="*/ 73025 w 45"/>
              <a:gd name="T21" fmla="*/ 3175 h 51"/>
              <a:gd name="T22" fmla="*/ 63500 w 45"/>
              <a:gd name="T23" fmla="*/ 3175 h 51"/>
              <a:gd name="T24" fmla="*/ 47625 w 45"/>
              <a:gd name="T25" fmla="*/ 19050 h 51"/>
              <a:gd name="T26" fmla="*/ 31750 w 45"/>
              <a:gd name="T27" fmla="*/ 44450 h 51"/>
              <a:gd name="T28" fmla="*/ 19050 w 45"/>
              <a:gd name="T29" fmla="*/ 76200 h 51"/>
              <a:gd name="T30" fmla="*/ 12700 w 45"/>
              <a:gd name="T31" fmla="*/ 73025 h 51"/>
              <a:gd name="T32" fmla="*/ 0 w 45"/>
              <a:gd name="T33" fmla="*/ 85725 h 51"/>
              <a:gd name="T34" fmla="*/ 12700 w 45"/>
              <a:gd name="T35" fmla="*/ 98425 h 51"/>
              <a:gd name="T36" fmla="*/ 19050 w 45"/>
              <a:gd name="T37" fmla="*/ 98425 h 51"/>
              <a:gd name="T38" fmla="*/ 50800 w 45"/>
              <a:gd name="T39" fmla="*/ 136525 h 51"/>
              <a:gd name="T40" fmla="*/ 28575 w 45"/>
              <a:gd name="T41" fmla="*/ 158750 h 51"/>
              <a:gd name="T42" fmla="*/ 34925 w 45"/>
              <a:gd name="T43" fmla="*/ 161925 h 51"/>
              <a:gd name="T44" fmla="*/ 117475 w 45"/>
              <a:gd name="T45" fmla="*/ 161925 h 51"/>
              <a:gd name="T46" fmla="*/ 117475 w 45"/>
              <a:gd name="T47" fmla="*/ 161925 h 51"/>
              <a:gd name="T48" fmla="*/ 120650 w 45"/>
              <a:gd name="T49" fmla="*/ 149225 h 51"/>
              <a:gd name="T50" fmla="*/ 76200 w 45"/>
              <a:gd name="T51" fmla="*/ 130175 h 51"/>
              <a:gd name="T52" fmla="*/ 25400 w 45"/>
              <a:gd name="T53" fmla="*/ 92075 h 51"/>
              <a:gd name="T54" fmla="*/ 25400 w 45"/>
              <a:gd name="T55" fmla="*/ 85725 h 51"/>
              <a:gd name="T56" fmla="*/ 25400 w 45"/>
              <a:gd name="T57" fmla="*/ 82550 h 51"/>
              <a:gd name="T58" fmla="*/ 57150 w 45"/>
              <a:gd name="T59" fmla="*/ 66675 h 51"/>
              <a:gd name="T60" fmla="*/ 63500 w 45"/>
              <a:gd name="T61" fmla="*/ 107950 h 51"/>
              <a:gd name="T62" fmla="*/ 76200 w 45"/>
              <a:gd name="T63" fmla="*/ 111125 h 51"/>
              <a:gd name="T64" fmla="*/ 85725 w 45"/>
              <a:gd name="T65" fmla="*/ 34925 h 51"/>
              <a:gd name="T66" fmla="*/ 63500 w 45"/>
              <a:gd name="T67" fmla="*/ 57150 h 51"/>
              <a:gd name="T68" fmla="*/ 53975 w 45"/>
              <a:gd name="T69" fmla="*/ 47625 h 51"/>
              <a:gd name="T70" fmla="*/ 53975 w 45"/>
              <a:gd name="T71" fmla="*/ 47625 h 51"/>
              <a:gd name="T72" fmla="*/ 44450 w 45"/>
              <a:gd name="T73" fmla="*/ 38100 h 51"/>
              <a:gd name="T74" fmla="*/ 57150 w 45"/>
              <a:gd name="T75" fmla="*/ 28575 h 51"/>
              <a:gd name="T76" fmla="*/ 76200 w 45"/>
              <a:gd name="T77" fmla="*/ 25400 h 51"/>
              <a:gd name="T78" fmla="*/ 69850 w 45"/>
              <a:gd name="T79" fmla="*/ 63500 h 51"/>
              <a:gd name="T80" fmla="*/ 92075 w 45"/>
              <a:gd name="T81" fmla="*/ 38100 h 51"/>
              <a:gd name="T82" fmla="*/ 114300 w 45"/>
              <a:gd name="T83" fmla="*/ 44450 h 51"/>
              <a:gd name="T84" fmla="*/ 98425 w 45"/>
              <a:gd name="T85" fmla="*/ 69850 h 51"/>
              <a:gd name="T86" fmla="*/ 73025 w 45"/>
              <a:gd name="T87" fmla="*/ 85725 h 51"/>
              <a:gd name="T88" fmla="*/ 44450 w 45"/>
              <a:gd name="T89" fmla="*/ 152400 h 51"/>
              <a:gd name="T90" fmla="*/ 53975 w 45"/>
              <a:gd name="T91" fmla="*/ 146050 h 51"/>
              <a:gd name="T92" fmla="*/ 95250 w 45"/>
              <a:gd name="T93" fmla="*/ 146050 h 51"/>
              <a:gd name="T94" fmla="*/ 44450 w 45"/>
              <a:gd name="T95" fmla="*/ 152400 h 51"/>
              <a:gd name="T96" fmla="*/ 98425 w 45"/>
              <a:gd name="T97" fmla="*/ 88900 h 51"/>
              <a:gd name="T98" fmla="*/ 117475 w 45"/>
              <a:gd name="T99" fmla="*/ 69850 h 51"/>
              <a:gd name="T100" fmla="*/ 117475 w 45"/>
              <a:gd name="T101" fmla="*/ 79375 h 51"/>
              <a:gd name="T102" fmla="*/ 114300 w 45"/>
              <a:gd name="T103" fmla="*/ 85725 h 51"/>
              <a:gd name="T104" fmla="*/ 111125 w 45"/>
              <a:gd name="T105" fmla="*/ 88900 h 51"/>
              <a:gd name="T106" fmla="*/ 98425 w 45"/>
              <a:gd name="T107" fmla="*/ 88900 h 51"/>
              <a:gd name="T108" fmla="*/ 9525 w 45"/>
              <a:gd name="T109" fmla="*/ 82550 h 51"/>
              <a:gd name="T110" fmla="*/ 12700 w 45"/>
              <a:gd name="T111" fmla="*/ 82550 h 51"/>
              <a:gd name="T112" fmla="*/ 19050 w 45"/>
              <a:gd name="T113" fmla="*/ 85725 h 51"/>
              <a:gd name="T114" fmla="*/ 12700 w 45"/>
              <a:gd name="T115" fmla="*/ 92075 h 51"/>
              <a:gd name="T116" fmla="*/ 9525 w 45"/>
              <a:gd name="T117" fmla="*/ 85725 h 5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5" h="51">
                <a:moveTo>
                  <a:pt x="29" y="30"/>
                </a:moveTo>
                <a:cubicBezTo>
                  <a:pt x="29" y="30"/>
                  <a:pt x="30" y="30"/>
                  <a:pt x="30" y="30"/>
                </a:cubicBezTo>
                <a:cubicBezTo>
                  <a:pt x="30" y="30"/>
                  <a:pt x="30" y="30"/>
                  <a:pt x="30" y="30"/>
                </a:cubicBezTo>
                <a:cubicBezTo>
                  <a:pt x="31" y="31"/>
                  <a:pt x="32" y="31"/>
                  <a:pt x="33" y="31"/>
                </a:cubicBezTo>
                <a:cubicBezTo>
                  <a:pt x="34" y="31"/>
                  <a:pt x="35" y="31"/>
                  <a:pt x="36" y="30"/>
                </a:cubicBezTo>
                <a:cubicBezTo>
                  <a:pt x="36" y="30"/>
                  <a:pt x="36" y="30"/>
                  <a:pt x="36" y="30"/>
                </a:cubicBezTo>
                <a:cubicBezTo>
                  <a:pt x="36" y="30"/>
                  <a:pt x="37" y="29"/>
                  <a:pt x="38" y="29"/>
                </a:cubicBezTo>
                <a:cubicBezTo>
                  <a:pt x="38" y="29"/>
                  <a:pt x="38" y="29"/>
                  <a:pt x="38" y="29"/>
                </a:cubicBezTo>
                <a:cubicBezTo>
                  <a:pt x="39" y="28"/>
                  <a:pt x="39" y="27"/>
                  <a:pt x="39" y="26"/>
                </a:cubicBezTo>
                <a:cubicBezTo>
                  <a:pt x="39" y="26"/>
                  <a:pt x="39" y="26"/>
                  <a:pt x="39" y="26"/>
                </a:cubicBezTo>
                <a:cubicBezTo>
                  <a:pt x="40" y="25"/>
                  <a:pt x="40" y="24"/>
                  <a:pt x="40" y="24"/>
                </a:cubicBezTo>
                <a:cubicBezTo>
                  <a:pt x="40" y="23"/>
                  <a:pt x="40" y="22"/>
                  <a:pt x="39" y="21"/>
                </a:cubicBezTo>
                <a:cubicBezTo>
                  <a:pt x="39" y="21"/>
                  <a:pt x="39" y="21"/>
                  <a:pt x="39" y="21"/>
                </a:cubicBezTo>
                <a:cubicBezTo>
                  <a:pt x="39" y="20"/>
                  <a:pt x="39" y="20"/>
                  <a:pt x="39" y="20"/>
                </a:cubicBezTo>
                <a:cubicBezTo>
                  <a:pt x="44" y="15"/>
                  <a:pt x="44" y="15"/>
                  <a:pt x="44" y="15"/>
                </a:cubicBezTo>
                <a:cubicBezTo>
                  <a:pt x="45" y="14"/>
                  <a:pt x="45" y="13"/>
                  <a:pt x="44" y="12"/>
                </a:cubicBezTo>
                <a:cubicBezTo>
                  <a:pt x="44" y="12"/>
                  <a:pt x="44" y="11"/>
                  <a:pt x="43" y="11"/>
                </a:cubicBezTo>
                <a:cubicBezTo>
                  <a:pt x="37" y="10"/>
                  <a:pt x="37" y="10"/>
                  <a:pt x="37" y="10"/>
                </a:cubicBezTo>
                <a:cubicBezTo>
                  <a:pt x="37" y="10"/>
                  <a:pt x="37" y="10"/>
                  <a:pt x="37" y="10"/>
                </a:cubicBezTo>
                <a:cubicBezTo>
                  <a:pt x="30" y="9"/>
                  <a:pt x="30" y="9"/>
                  <a:pt x="30" y="9"/>
                </a:cubicBezTo>
                <a:cubicBezTo>
                  <a:pt x="27" y="5"/>
                  <a:pt x="27" y="5"/>
                  <a:pt x="27" y="5"/>
                </a:cubicBezTo>
                <a:cubicBezTo>
                  <a:pt x="23" y="1"/>
                  <a:pt x="23" y="1"/>
                  <a:pt x="23" y="1"/>
                </a:cubicBezTo>
                <a:cubicBezTo>
                  <a:pt x="22" y="0"/>
                  <a:pt x="21" y="0"/>
                  <a:pt x="20" y="1"/>
                </a:cubicBezTo>
                <a:cubicBezTo>
                  <a:pt x="20" y="1"/>
                  <a:pt x="20" y="1"/>
                  <a:pt x="20" y="1"/>
                </a:cubicBezTo>
                <a:cubicBezTo>
                  <a:pt x="15" y="6"/>
                  <a:pt x="15" y="6"/>
                  <a:pt x="15" y="6"/>
                </a:cubicBezTo>
                <a:cubicBezTo>
                  <a:pt x="15" y="6"/>
                  <a:pt x="15" y="6"/>
                  <a:pt x="15" y="6"/>
                </a:cubicBezTo>
                <a:cubicBezTo>
                  <a:pt x="10" y="11"/>
                  <a:pt x="10" y="11"/>
                  <a:pt x="10" y="11"/>
                </a:cubicBezTo>
                <a:cubicBezTo>
                  <a:pt x="9" y="12"/>
                  <a:pt x="9" y="13"/>
                  <a:pt x="10" y="14"/>
                </a:cubicBezTo>
                <a:cubicBezTo>
                  <a:pt x="13" y="16"/>
                  <a:pt x="13" y="16"/>
                  <a:pt x="13" y="16"/>
                </a:cubicBezTo>
                <a:cubicBezTo>
                  <a:pt x="6" y="24"/>
                  <a:pt x="6" y="24"/>
                  <a:pt x="6" y="24"/>
                </a:cubicBezTo>
                <a:cubicBezTo>
                  <a:pt x="6" y="24"/>
                  <a:pt x="6" y="24"/>
                  <a:pt x="6" y="24"/>
                </a:cubicBezTo>
                <a:cubicBezTo>
                  <a:pt x="5" y="24"/>
                  <a:pt x="5" y="23"/>
                  <a:pt x="4" y="23"/>
                </a:cubicBezTo>
                <a:cubicBezTo>
                  <a:pt x="3" y="23"/>
                  <a:pt x="2" y="24"/>
                  <a:pt x="2" y="25"/>
                </a:cubicBezTo>
                <a:cubicBezTo>
                  <a:pt x="1" y="25"/>
                  <a:pt x="0" y="26"/>
                  <a:pt x="0" y="27"/>
                </a:cubicBezTo>
                <a:cubicBezTo>
                  <a:pt x="0" y="29"/>
                  <a:pt x="1" y="30"/>
                  <a:pt x="2" y="30"/>
                </a:cubicBezTo>
                <a:cubicBezTo>
                  <a:pt x="2" y="31"/>
                  <a:pt x="3" y="31"/>
                  <a:pt x="4" y="31"/>
                </a:cubicBezTo>
                <a:cubicBezTo>
                  <a:pt x="5" y="31"/>
                  <a:pt x="5" y="31"/>
                  <a:pt x="6" y="31"/>
                </a:cubicBezTo>
                <a:cubicBezTo>
                  <a:pt x="6" y="31"/>
                  <a:pt x="6" y="31"/>
                  <a:pt x="6" y="31"/>
                </a:cubicBezTo>
                <a:cubicBezTo>
                  <a:pt x="17" y="42"/>
                  <a:pt x="17" y="42"/>
                  <a:pt x="17" y="42"/>
                </a:cubicBezTo>
                <a:cubicBezTo>
                  <a:pt x="16" y="42"/>
                  <a:pt x="16" y="43"/>
                  <a:pt x="16" y="43"/>
                </a:cubicBezTo>
                <a:cubicBezTo>
                  <a:pt x="13" y="44"/>
                  <a:pt x="11" y="45"/>
                  <a:pt x="9" y="47"/>
                </a:cubicBezTo>
                <a:cubicBezTo>
                  <a:pt x="8" y="48"/>
                  <a:pt x="8" y="49"/>
                  <a:pt x="9" y="50"/>
                </a:cubicBezTo>
                <a:cubicBezTo>
                  <a:pt x="10" y="51"/>
                  <a:pt x="10" y="51"/>
                  <a:pt x="11" y="51"/>
                </a:cubicBezTo>
                <a:cubicBezTo>
                  <a:pt x="11" y="51"/>
                  <a:pt x="11" y="51"/>
                  <a:pt x="11" y="51"/>
                </a:cubicBezTo>
                <a:cubicBezTo>
                  <a:pt x="11" y="51"/>
                  <a:pt x="11" y="51"/>
                  <a:pt x="11" y="51"/>
                </a:cubicBezTo>
                <a:cubicBezTo>
                  <a:pt x="37" y="51"/>
                  <a:pt x="37" y="51"/>
                  <a:pt x="37" y="51"/>
                </a:cubicBezTo>
                <a:cubicBezTo>
                  <a:pt x="37" y="51"/>
                  <a:pt x="37" y="51"/>
                  <a:pt x="37" y="51"/>
                </a:cubicBezTo>
                <a:cubicBezTo>
                  <a:pt x="37" y="51"/>
                  <a:pt x="37" y="51"/>
                  <a:pt x="37" y="51"/>
                </a:cubicBezTo>
                <a:cubicBezTo>
                  <a:pt x="37" y="51"/>
                  <a:pt x="38" y="51"/>
                  <a:pt x="38" y="50"/>
                </a:cubicBezTo>
                <a:cubicBezTo>
                  <a:pt x="39" y="49"/>
                  <a:pt x="39" y="48"/>
                  <a:pt x="38" y="47"/>
                </a:cubicBezTo>
                <a:cubicBezTo>
                  <a:pt x="36" y="45"/>
                  <a:pt x="34" y="44"/>
                  <a:pt x="31" y="43"/>
                </a:cubicBezTo>
                <a:cubicBezTo>
                  <a:pt x="29" y="42"/>
                  <a:pt x="26" y="41"/>
                  <a:pt x="24" y="41"/>
                </a:cubicBezTo>
                <a:cubicBezTo>
                  <a:pt x="23" y="41"/>
                  <a:pt x="22" y="41"/>
                  <a:pt x="21" y="41"/>
                </a:cubicBezTo>
                <a:cubicBezTo>
                  <a:pt x="8" y="29"/>
                  <a:pt x="8" y="29"/>
                  <a:pt x="8" y="29"/>
                </a:cubicBezTo>
                <a:cubicBezTo>
                  <a:pt x="8" y="29"/>
                  <a:pt x="8" y="29"/>
                  <a:pt x="8" y="29"/>
                </a:cubicBezTo>
                <a:cubicBezTo>
                  <a:pt x="8" y="28"/>
                  <a:pt x="8" y="28"/>
                  <a:pt x="8" y="27"/>
                </a:cubicBezTo>
                <a:cubicBezTo>
                  <a:pt x="8" y="27"/>
                  <a:pt x="8" y="27"/>
                  <a:pt x="8" y="26"/>
                </a:cubicBezTo>
                <a:cubicBezTo>
                  <a:pt x="8" y="26"/>
                  <a:pt x="8" y="26"/>
                  <a:pt x="8" y="26"/>
                </a:cubicBezTo>
                <a:cubicBezTo>
                  <a:pt x="16" y="19"/>
                  <a:pt x="16" y="19"/>
                  <a:pt x="16" y="19"/>
                </a:cubicBezTo>
                <a:cubicBezTo>
                  <a:pt x="18" y="21"/>
                  <a:pt x="18" y="21"/>
                  <a:pt x="18" y="21"/>
                </a:cubicBezTo>
                <a:cubicBezTo>
                  <a:pt x="19" y="27"/>
                  <a:pt x="19" y="27"/>
                  <a:pt x="19" y="27"/>
                </a:cubicBezTo>
                <a:cubicBezTo>
                  <a:pt x="20" y="34"/>
                  <a:pt x="20" y="34"/>
                  <a:pt x="20" y="34"/>
                </a:cubicBezTo>
                <a:cubicBezTo>
                  <a:pt x="21" y="35"/>
                  <a:pt x="22" y="36"/>
                  <a:pt x="23" y="36"/>
                </a:cubicBezTo>
                <a:cubicBezTo>
                  <a:pt x="23" y="36"/>
                  <a:pt x="23" y="36"/>
                  <a:pt x="24" y="35"/>
                </a:cubicBezTo>
                <a:cubicBezTo>
                  <a:pt x="29" y="30"/>
                  <a:pt x="29" y="30"/>
                  <a:pt x="29" y="30"/>
                </a:cubicBezTo>
                <a:close/>
                <a:moveTo>
                  <a:pt x="27" y="11"/>
                </a:moveTo>
                <a:cubicBezTo>
                  <a:pt x="27" y="11"/>
                  <a:pt x="27" y="11"/>
                  <a:pt x="27" y="11"/>
                </a:cubicBezTo>
                <a:cubicBezTo>
                  <a:pt x="20" y="18"/>
                  <a:pt x="20" y="18"/>
                  <a:pt x="20" y="18"/>
                </a:cubicBezTo>
                <a:cubicBezTo>
                  <a:pt x="17" y="15"/>
                  <a:pt x="17" y="15"/>
                  <a:pt x="17" y="15"/>
                </a:cubicBezTo>
                <a:cubicBezTo>
                  <a:pt x="17" y="15"/>
                  <a:pt x="17" y="15"/>
                  <a:pt x="17" y="15"/>
                </a:cubicBezTo>
                <a:cubicBezTo>
                  <a:pt x="17" y="15"/>
                  <a:pt x="17" y="15"/>
                  <a:pt x="17" y="15"/>
                </a:cubicBezTo>
                <a:cubicBezTo>
                  <a:pt x="17" y="15"/>
                  <a:pt x="17" y="15"/>
                  <a:pt x="17" y="15"/>
                </a:cubicBezTo>
                <a:cubicBezTo>
                  <a:pt x="17" y="15"/>
                  <a:pt x="17" y="15"/>
                  <a:pt x="17" y="15"/>
                </a:cubicBezTo>
                <a:cubicBezTo>
                  <a:pt x="14" y="12"/>
                  <a:pt x="14" y="12"/>
                  <a:pt x="14" y="12"/>
                </a:cubicBezTo>
                <a:cubicBezTo>
                  <a:pt x="18" y="9"/>
                  <a:pt x="18" y="9"/>
                  <a:pt x="18" y="9"/>
                </a:cubicBezTo>
                <a:cubicBezTo>
                  <a:pt x="18" y="9"/>
                  <a:pt x="18" y="9"/>
                  <a:pt x="18" y="9"/>
                </a:cubicBezTo>
                <a:cubicBezTo>
                  <a:pt x="21" y="5"/>
                  <a:pt x="21" y="5"/>
                  <a:pt x="21" y="5"/>
                </a:cubicBezTo>
                <a:cubicBezTo>
                  <a:pt x="24" y="8"/>
                  <a:pt x="24" y="8"/>
                  <a:pt x="24" y="8"/>
                </a:cubicBezTo>
                <a:cubicBezTo>
                  <a:pt x="27" y="11"/>
                  <a:pt x="27" y="11"/>
                  <a:pt x="27" y="11"/>
                </a:cubicBezTo>
                <a:close/>
                <a:moveTo>
                  <a:pt x="22" y="20"/>
                </a:moveTo>
                <a:cubicBezTo>
                  <a:pt x="22" y="20"/>
                  <a:pt x="22" y="20"/>
                  <a:pt x="22" y="20"/>
                </a:cubicBezTo>
                <a:cubicBezTo>
                  <a:pt x="29" y="12"/>
                  <a:pt x="29" y="12"/>
                  <a:pt x="29" y="12"/>
                </a:cubicBezTo>
                <a:cubicBezTo>
                  <a:pt x="36" y="14"/>
                  <a:pt x="36" y="14"/>
                  <a:pt x="36" y="14"/>
                </a:cubicBezTo>
                <a:cubicBezTo>
                  <a:pt x="36" y="14"/>
                  <a:pt x="36" y="14"/>
                  <a:pt x="36" y="14"/>
                </a:cubicBezTo>
                <a:cubicBezTo>
                  <a:pt x="39" y="14"/>
                  <a:pt x="39" y="14"/>
                  <a:pt x="39" y="14"/>
                </a:cubicBezTo>
                <a:cubicBezTo>
                  <a:pt x="31" y="22"/>
                  <a:pt x="31" y="22"/>
                  <a:pt x="31" y="22"/>
                </a:cubicBezTo>
                <a:cubicBezTo>
                  <a:pt x="24" y="30"/>
                  <a:pt x="24" y="30"/>
                  <a:pt x="24" y="30"/>
                </a:cubicBezTo>
                <a:cubicBezTo>
                  <a:pt x="23" y="27"/>
                  <a:pt x="23" y="27"/>
                  <a:pt x="23" y="27"/>
                </a:cubicBezTo>
                <a:cubicBezTo>
                  <a:pt x="22" y="20"/>
                  <a:pt x="22" y="20"/>
                  <a:pt x="22" y="20"/>
                </a:cubicBezTo>
                <a:close/>
                <a:moveTo>
                  <a:pt x="14" y="48"/>
                </a:moveTo>
                <a:cubicBezTo>
                  <a:pt x="14" y="48"/>
                  <a:pt x="14" y="48"/>
                  <a:pt x="14" y="48"/>
                </a:cubicBezTo>
                <a:cubicBezTo>
                  <a:pt x="15" y="47"/>
                  <a:pt x="16" y="47"/>
                  <a:pt x="17" y="46"/>
                </a:cubicBezTo>
                <a:cubicBezTo>
                  <a:pt x="19" y="45"/>
                  <a:pt x="21" y="45"/>
                  <a:pt x="24" y="45"/>
                </a:cubicBezTo>
                <a:cubicBezTo>
                  <a:pt x="26" y="45"/>
                  <a:pt x="28" y="45"/>
                  <a:pt x="30" y="46"/>
                </a:cubicBezTo>
                <a:cubicBezTo>
                  <a:pt x="31" y="47"/>
                  <a:pt x="32" y="47"/>
                  <a:pt x="33" y="48"/>
                </a:cubicBezTo>
                <a:cubicBezTo>
                  <a:pt x="14" y="48"/>
                  <a:pt x="14" y="48"/>
                  <a:pt x="14" y="48"/>
                </a:cubicBezTo>
                <a:close/>
                <a:moveTo>
                  <a:pt x="31" y="28"/>
                </a:moveTo>
                <a:cubicBezTo>
                  <a:pt x="31" y="28"/>
                  <a:pt x="31" y="28"/>
                  <a:pt x="31" y="28"/>
                </a:cubicBezTo>
                <a:cubicBezTo>
                  <a:pt x="34" y="25"/>
                  <a:pt x="34" y="25"/>
                  <a:pt x="34" y="25"/>
                </a:cubicBezTo>
                <a:cubicBezTo>
                  <a:pt x="37" y="22"/>
                  <a:pt x="37" y="22"/>
                  <a:pt x="37" y="22"/>
                </a:cubicBezTo>
                <a:cubicBezTo>
                  <a:pt x="38" y="22"/>
                  <a:pt x="38" y="23"/>
                  <a:pt x="38" y="24"/>
                </a:cubicBezTo>
                <a:cubicBezTo>
                  <a:pt x="38" y="24"/>
                  <a:pt x="38" y="25"/>
                  <a:pt x="37" y="25"/>
                </a:cubicBezTo>
                <a:cubicBezTo>
                  <a:pt x="37" y="25"/>
                  <a:pt x="37" y="25"/>
                  <a:pt x="37" y="25"/>
                </a:cubicBezTo>
                <a:cubicBezTo>
                  <a:pt x="37" y="26"/>
                  <a:pt x="37" y="27"/>
                  <a:pt x="36" y="27"/>
                </a:cubicBezTo>
                <a:cubicBezTo>
                  <a:pt x="36" y="28"/>
                  <a:pt x="35" y="28"/>
                  <a:pt x="35" y="28"/>
                </a:cubicBezTo>
                <a:cubicBezTo>
                  <a:pt x="35" y="28"/>
                  <a:pt x="35" y="28"/>
                  <a:pt x="35" y="28"/>
                </a:cubicBezTo>
                <a:cubicBezTo>
                  <a:pt x="34" y="28"/>
                  <a:pt x="33" y="29"/>
                  <a:pt x="33" y="29"/>
                </a:cubicBezTo>
                <a:cubicBezTo>
                  <a:pt x="32" y="29"/>
                  <a:pt x="31" y="28"/>
                  <a:pt x="31" y="28"/>
                </a:cubicBezTo>
                <a:cubicBezTo>
                  <a:pt x="31" y="28"/>
                  <a:pt x="31" y="28"/>
                  <a:pt x="31" y="28"/>
                </a:cubicBezTo>
                <a:close/>
                <a:moveTo>
                  <a:pt x="3" y="26"/>
                </a:moveTo>
                <a:cubicBezTo>
                  <a:pt x="3" y="26"/>
                  <a:pt x="3" y="26"/>
                  <a:pt x="3" y="26"/>
                </a:cubicBezTo>
                <a:cubicBezTo>
                  <a:pt x="4" y="26"/>
                  <a:pt x="4" y="26"/>
                  <a:pt x="4" y="26"/>
                </a:cubicBezTo>
                <a:cubicBezTo>
                  <a:pt x="5" y="26"/>
                  <a:pt x="5" y="26"/>
                  <a:pt x="6" y="26"/>
                </a:cubicBezTo>
                <a:cubicBezTo>
                  <a:pt x="6" y="27"/>
                  <a:pt x="6" y="27"/>
                  <a:pt x="6" y="27"/>
                </a:cubicBezTo>
                <a:cubicBezTo>
                  <a:pt x="6" y="28"/>
                  <a:pt x="6" y="28"/>
                  <a:pt x="6" y="29"/>
                </a:cubicBezTo>
                <a:cubicBezTo>
                  <a:pt x="5" y="29"/>
                  <a:pt x="5" y="29"/>
                  <a:pt x="4" y="29"/>
                </a:cubicBezTo>
                <a:cubicBezTo>
                  <a:pt x="4" y="29"/>
                  <a:pt x="4" y="29"/>
                  <a:pt x="3" y="29"/>
                </a:cubicBezTo>
                <a:cubicBezTo>
                  <a:pt x="3" y="28"/>
                  <a:pt x="3" y="28"/>
                  <a:pt x="3" y="27"/>
                </a:cubicBezTo>
                <a:cubicBezTo>
                  <a:pt x="3" y="27"/>
                  <a:pt x="3" y="27"/>
                  <a:pt x="3" y="26"/>
                </a:cubicBezTo>
                <a:close/>
              </a:path>
            </a:pathLst>
          </a:custGeom>
          <a:solidFill>
            <a:schemeClr val="bg1"/>
          </a:solidFill>
          <a:ln>
            <a:noFill/>
          </a:ln>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22" name="Freeform 320"/>
          <p:cNvSpPr>
            <a:spLocks noChangeAspect="1" noEditPoints="1"/>
          </p:cNvSpPr>
          <p:nvPr/>
        </p:nvSpPr>
        <p:spPr bwMode="auto">
          <a:xfrm>
            <a:off x="587057" y="5166780"/>
            <a:ext cx="360000" cy="383477"/>
          </a:xfrm>
          <a:custGeom>
            <a:avLst/>
            <a:gdLst>
              <a:gd name="T0" fmla="*/ 82550 w 46"/>
              <a:gd name="T1" fmla="*/ 73025 h 49"/>
              <a:gd name="T2" fmla="*/ 95250 w 46"/>
              <a:gd name="T3" fmla="*/ 79375 h 49"/>
              <a:gd name="T4" fmla="*/ 111125 w 46"/>
              <a:gd name="T5" fmla="*/ 69850 h 49"/>
              <a:gd name="T6" fmla="*/ 117475 w 46"/>
              <a:gd name="T7" fmla="*/ 79375 h 49"/>
              <a:gd name="T8" fmla="*/ 130175 w 46"/>
              <a:gd name="T9" fmla="*/ 79375 h 49"/>
              <a:gd name="T10" fmla="*/ 136525 w 46"/>
              <a:gd name="T11" fmla="*/ 98425 h 49"/>
              <a:gd name="T12" fmla="*/ 146050 w 46"/>
              <a:gd name="T13" fmla="*/ 107950 h 49"/>
              <a:gd name="T14" fmla="*/ 139700 w 46"/>
              <a:gd name="T15" fmla="*/ 123825 h 49"/>
              <a:gd name="T16" fmla="*/ 136525 w 46"/>
              <a:gd name="T17" fmla="*/ 133350 h 49"/>
              <a:gd name="T18" fmla="*/ 120650 w 46"/>
              <a:gd name="T19" fmla="*/ 142875 h 49"/>
              <a:gd name="T20" fmla="*/ 111125 w 46"/>
              <a:gd name="T21" fmla="*/ 155575 h 49"/>
              <a:gd name="T22" fmla="*/ 95250 w 46"/>
              <a:gd name="T23" fmla="*/ 152400 h 49"/>
              <a:gd name="T24" fmla="*/ 85725 w 46"/>
              <a:gd name="T25" fmla="*/ 142875 h 49"/>
              <a:gd name="T26" fmla="*/ 79375 w 46"/>
              <a:gd name="T27" fmla="*/ 155575 h 49"/>
              <a:gd name="T28" fmla="*/ 22225 w 46"/>
              <a:gd name="T29" fmla="*/ 142875 h 49"/>
              <a:gd name="T30" fmla="*/ 0 w 46"/>
              <a:gd name="T31" fmla="*/ 130175 h 49"/>
              <a:gd name="T32" fmla="*/ 25400 w 46"/>
              <a:gd name="T33" fmla="*/ 73025 h 49"/>
              <a:gd name="T34" fmla="*/ 104775 w 46"/>
              <a:gd name="T35" fmla="*/ 98425 h 49"/>
              <a:gd name="T36" fmla="*/ 120650 w 46"/>
              <a:gd name="T37" fmla="*/ 114300 h 49"/>
              <a:gd name="T38" fmla="*/ 92075 w 46"/>
              <a:gd name="T39" fmla="*/ 123825 h 49"/>
              <a:gd name="T40" fmla="*/ 111125 w 46"/>
              <a:gd name="T41" fmla="*/ 107950 h 49"/>
              <a:gd name="T42" fmla="*/ 95250 w 46"/>
              <a:gd name="T43" fmla="*/ 114300 h 49"/>
              <a:gd name="T44" fmla="*/ 111125 w 46"/>
              <a:gd name="T45" fmla="*/ 117475 h 49"/>
              <a:gd name="T46" fmla="*/ 76200 w 46"/>
              <a:gd name="T47" fmla="*/ 82550 h 49"/>
              <a:gd name="T48" fmla="*/ 12700 w 46"/>
              <a:gd name="T49" fmla="*/ 104775 h 49"/>
              <a:gd name="T50" fmla="*/ 28575 w 46"/>
              <a:gd name="T51" fmla="*/ 130175 h 49"/>
              <a:gd name="T52" fmla="*/ 34925 w 46"/>
              <a:gd name="T53" fmla="*/ 136525 h 49"/>
              <a:gd name="T54" fmla="*/ 73025 w 46"/>
              <a:gd name="T55" fmla="*/ 139700 h 49"/>
              <a:gd name="T56" fmla="*/ 69850 w 46"/>
              <a:gd name="T57" fmla="*/ 127000 h 49"/>
              <a:gd name="T58" fmla="*/ 60325 w 46"/>
              <a:gd name="T59" fmla="*/ 120650 h 49"/>
              <a:gd name="T60" fmla="*/ 69850 w 46"/>
              <a:gd name="T61" fmla="*/ 104775 h 49"/>
              <a:gd name="T62" fmla="*/ 69850 w 46"/>
              <a:gd name="T63" fmla="*/ 92075 h 49"/>
              <a:gd name="T64" fmla="*/ 114300 w 46"/>
              <a:gd name="T65" fmla="*/ 85725 h 49"/>
              <a:gd name="T66" fmla="*/ 101600 w 46"/>
              <a:gd name="T67" fmla="*/ 79375 h 49"/>
              <a:gd name="T68" fmla="*/ 92075 w 46"/>
              <a:gd name="T69" fmla="*/ 85725 h 49"/>
              <a:gd name="T70" fmla="*/ 76200 w 46"/>
              <a:gd name="T71" fmla="*/ 88900 h 49"/>
              <a:gd name="T72" fmla="*/ 76200 w 46"/>
              <a:gd name="T73" fmla="*/ 101600 h 49"/>
              <a:gd name="T74" fmla="*/ 69850 w 46"/>
              <a:gd name="T75" fmla="*/ 114300 h 49"/>
              <a:gd name="T76" fmla="*/ 76200 w 46"/>
              <a:gd name="T77" fmla="*/ 123825 h 49"/>
              <a:gd name="T78" fmla="*/ 76200 w 46"/>
              <a:gd name="T79" fmla="*/ 136525 h 49"/>
              <a:gd name="T80" fmla="*/ 92075 w 46"/>
              <a:gd name="T81" fmla="*/ 139700 h 49"/>
              <a:gd name="T82" fmla="*/ 101600 w 46"/>
              <a:gd name="T83" fmla="*/ 149225 h 49"/>
              <a:gd name="T84" fmla="*/ 114300 w 46"/>
              <a:gd name="T85" fmla="*/ 139700 h 49"/>
              <a:gd name="T86" fmla="*/ 127000 w 46"/>
              <a:gd name="T87" fmla="*/ 139700 h 49"/>
              <a:gd name="T88" fmla="*/ 130175 w 46"/>
              <a:gd name="T89" fmla="*/ 123825 h 49"/>
              <a:gd name="T90" fmla="*/ 139700 w 46"/>
              <a:gd name="T91" fmla="*/ 114300 h 49"/>
              <a:gd name="T92" fmla="*/ 133350 w 46"/>
              <a:gd name="T93" fmla="*/ 107950 h 49"/>
              <a:gd name="T94" fmla="*/ 130175 w 46"/>
              <a:gd name="T95" fmla="*/ 88900 h 49"/>
              <a:gd name="T96" fmla="*/ 114300 w 46"/>
              <a:gd name="T97" fmla="*/ 85725 h 49"/>
              <a:gd name="T98" fmla="*/ 22225 w 46"/>
              <a:gd name="T99" fmla="*/ 41275 h 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6" h="49">
                <a:moveTo>
                  <a:pt x="17" y="0"/>
                </a:moveTo>
                <a:cubicBezTo>
                  <a:pt x="24" y="0"/>
                  <a:pt x="30" y="6"/>
                  <a:pt x="30" y="13"/>
                </a:cubicBezTo>
                <a:cubicBezTo>
                  <a:pt x="30" y="17"/>
                  <a:pt x="29" y="20"/>
                  <a:pt x="26" y="23"/>
                </a:cubicBezTo>
                <a:cubicBezTo>
                  <a:pt x="26" y="23"/>
                  <a:pt x="26" y="23"/>
                  <a:pt x="26" y="23"/>
                </a:cubicBezTo>
                <a:cubicBezTo>
                  <a:pt x="26" y="23"/>
                  <a:pt x="26" y="23"/>
                  <a:pt x="26" y="23"/>
                </a:cubicBezTo>
                <a:cubicBezTo>
                  <a:pt x="26" y="23"/>
                  <a:pt x="26" y="23"/>
                  <a:pt x="26" y="23"/>
                </a:cubicBezTo>
                <a:cubicBezTo>
                  <a:pt x="27" y="24"/>
                  <a:pt x="28" y="24"/>
                  <a:pt x="28" y="25"/>
                </a:cubicBezTo>
                <a:cubicBezTo>
                  <a:pt x="29" y="25"/>
                  <a:pt x="29" y="25"/>
                  <a:pt x="30" y="25"/>
                </a:cubicBezTo>
                <a:cubicBezTo>
                  <a:pt x="30" y="23"/>
                  <a:pt x="30" y="23"/>
                  <a:pt x="30" y="23"/>
                </a:cubicBezTo>
                <a:cubicBezTo>
                  <a:pt x="30" y="23"/>
                  <a:pt x="30" y="22"/>
                  <a:pt x="31" y="22"/>
                </a:cubicBezTo>
                <a:cubicBezTo>
                  <a:pt x="31" y="22"/>
                  <a:pt x="31" y="22"/>
                  <a:pt x="31" y="22"/>
                </a:cubicBezTo>
                <a:cubicBezTo>
                  <a:pt x="35" y="22"/>
                  <a:pt x="35" y="22"/>
                  <a:pt x="35" y="22"/>
                </a:cubicBezTo>
                <a:cubicBezTo>
                  <a:pt x="35" y="22"/>
                  <a:pt x="36" y="23"/>
                  <a:pt x="36" y="23"/>
                </a:cubicBezTo>
                <a:cubicBezTo>
                  <a:pt x="36" y="23"/>
                  <a:pt x="36" y="23"/>
                  <a:pt x="36" y="23"/>
                </a:cubicBezTo>
                <a:cubicBezTo>
                  <a:pt x="36" y="25"/>
                  <a:pt x="36" y="25"/>
                  <a:pt x="36" y="25"/>
                </a:cubicBezTo>
                <a:cubicBezTo>
                  <a:pt x="36" y="25"/>
                  <a:pt x="37" y="25"/>
                  <a:pt x="37" y="25"/>
                </a:cubicBezTo>
                <a:cubicBezTo>
                  <a:pt x="37" y="25"/>
                  <a:pt x="37" y="25"/>
                  <a:pt x="37" y="25"/>
                </a:cubicBezTo>
                <a:cubicBezTo>
                  <a:pt x="37" y="25"/>
                  <a:pt x="38" y="26"/>
                  <a:pt x="38" y="26"/>
                </a:cubicBezTo>
                <a:cubicBezTo>
                  <a:pt x="39" y="25"/>
                  <a:pt x="39" y="25"/>
                  <a:pt x="39" y="25"/>
                </a:cubicBezTo>
                <a:cubicBezTo>
                  <a:pt x="40" y="24"/>
                  <a:pt x="40" y="24"/>
                  <a:pt x="41" y="25"/>
                </a:cubicBezTo>
                <a:cubicBezTo>
                  <a:pt x="43" y="28"/>
                  <a:pt x="43" y="28"/>
                  <a:pt x="43" y="28"/>
                </a:cubicBezTo>
                <a:cubicBezTo>
                  <a:pt x="44" y="28"/>
                  <a:pt x="44" y="29"/>
                  <a:pt x="43" y="29"/>
                </a:cubicBezTo>
                <a:cubicBezTo>
                  <a:pt x="43" y="30"/>
                  <a:pt x="43" y="30"/>
                  <a:pt x="43" y="30"/>
                </a:cubicBezTo>
                <a:cubicBezTo>
                  <a:pt x="43" y="31"/>
                  <a:pt x="43" y="31"/>
                  <a:pt x="43" y="31"/>
                </a:cubicBezTo>
                <a:cubicBezTo>
                  <a:pt x="43" y="32"/>
                  <a:pt x="43" y="32"/>
                  <a:pt x="44" y="33"/>
                </a:cubicBezTo>
                <a:cubicBezTo>
                  <a:pt x="45" y="33"/>
                  <a:pt x="45" y="33"/>
                  <a:pt x="45" y="33"/>
                </a:cubicBezTo>
                <a:cubicBezTo>
                  <a:pt x="46" y="33"/>
                  <a:pt x="46" y="33"/>
                  <a:pt x="46" y="34"/>
                </a:cubicBezTo>
                <a:cubicBezTo>
                  <a:pt x="46" y="34"/>
                  <a:pt x="46" y="34"/>
                  <a:pt x="46" y="34"/>
                </a:cubicBezTo>
                <a:cubicBezTo>
                  <a:pt x="46" y="38"/>
                  <a:pt x="46" y="38"/>
                  <a:pt x="46" y="38"/>
                </a:cubicBezTo>
                <a:cubicBezTo>
                  <a:pt x="46" y="38"/>
                  <a:pt x="46" y="39"/>
                  <a:pt x="45" y="39"/>
                </a:cubicBezTo>
                <a:cubicBezTo>
                  <a:pt x="45" y="39"/>
                  <a:pt x="45" y="39"/>
                  <a:pt x="45" y="39"/>
                </a:cubicBezTo>
                <a:cubicBezTo>
                  <a:pt x="44" y="39"/>
                  <a:pt x="44" y="39"/>
                  <a:pt x="44" y="39"/>
                </a:cubicBezTo>
                <a:cubicBezTo>
                  <a:pt x="43" y="39"/>
                  <a:pt x="43" y="40"/>
                  <a:pt x="43" y="40"/>
                </a:cubicBezTo>
                <a:cubicBezTo>
                  <a:pt x="43" y="40"/>
                  <a:pt x="43" y="40"/>
                  <a:pt x="43" y="40"/>
                </a:cubicBezTo>
                <a:cubicBezTo>
                  <a:pt x="43" y="40"/>
                  <a:pt x="43" y="41"/>
                  <a:pt x="43" y="41"/>
                </a:cubicBezTo>
                <a:cubicBezTo>
                  <a:pt x="43" y="42"/>
                  <a:pt x="43" y="42"/>
                  <a:pt x="43" y="42"/>
                </a:cubicBezTo>
                <a:cubicBezTo>
                  <a:pt x="44" y="42"/>
                  <a:pt x="44" y="43"/>
                  <a:pt x="43" y="44"/>
                </a:cubicBezTo>
                <a:cubicBezTo>
                  <a:pt x="41" y="46"/>
                  <a:pt x="41" y="46"/>
                  <a:pt x="41" y="46"/>
                </a:cubicBezTo>
                <a:cubicBezTo>
                  <a:pt x="40" y="47"/>
                  <a:pt x="40" y="47"/>
                  <a:pt x="39" y="46"/>
                </a:cubicBezTo>
                <a:cubicBezTo>
                  <a:pt x="38" y="45"/>
                  <a:pt x="38" y="45"/>
                  <a:pt x="38" y="45"/>
                </a:cubicBezTo>
                <a:cubicBezTo>
                  <a:pt x="38" y="46"/>
                  <a:pt x="37" y="46"/>
                  <a:pt x="37" y="46"/>
                </a:cubicBezTo>
                <a:cubicBezTo>
                  <a:pt x="37" y="46"/>
                  <a:pt x="36" y="46"/>
                  <a:pt x="36" y="46"/>
                </a:cubicBezTo>
                <a:cubicBezTo>
                  <a:pt x="36" y="48"/>
                  <a:pt x="36" y="48"/>
                  <a:pt x="36" y="48"/>
                </a:cubicBezTo>
                <a:cubicBezTo>
                  <a:pt x="36" y="48"/>
                  <a:pt x="35" y="49"/>
                  <a:pt x="35" y="49"/>
                </a:cubicBezTo>
                <a:cubicBezTo>
                  <a:pt x="35" y="49"/>
                  <a:pt x="35" y="49"/>
                  <a:pt x="35" y="49"/>
                </a:cubicBezTo>
                <a:cubicBezTo>
                  <a:pt x="31" y="49"/>
                  <a:pt x="31" y="49"/>
                  <a:pt x="31" y="49"/>
                </a:cubicBezTo>
                <a:cubicBezTo>
                  <a:pt x="30" y="49"/>
                  <a:pt x="30" y="48"/>
                  <a:pt x="30" y="48"/>
                </a:cubicBezTo>
                <a:cubicBezTo>
                  <a:pt x="30" y="48"/>
                  <a:pt x="30" y="48"/>
                  <a:pt x="30" y="48"/>
                </a:cubicBezTo>
                <a:cubicBezTo>
                  <a:pt x="30" y="46"/>
                  <a:pt x="30" y="46"/>
                  <a:pt x="30" y="46"/>
                </a:cubicBezTo>
                <a:cubicBezTo>
                  <a:pt x="29" y="46"/>
                  <a:pt x="29" y="46"/>
                  <a:pt x="28" y="46"/>
                </a:cubicBezTo>
                <a:cubicBezTo>
                  <a:pt x="28" y="46"/>
                  <a:pt x="28" y="46"/>
                  <a:pt x="28" y="46"/>
                </a:cubicBezTo>
                <a:cubicBezTo>
                  <a:pt x="28" y="46"/>
                  <a:pt x="28" y="46"/>
                  <a:pt x="27" y="45"/>
                </a:cubicBezTo>
                <a:cubicBezTo>
                  <a:pt x="27" y="46"/>
                  <a:pt x="27" y="46"/>
                  <a:pt x="27" y="46"/>
                </a:cubicBezTo>
                <a:cubicBezTo>
                  <a:pt x="27" y="47"/>
                  <a:pt x="27" y="47"/>
                  <a:pt x="27" y="47"/>
                </a:cubicBezTo>
                <a:cubicBezTo>
                  <a:pt x="27" y="48"/>
                  <a:pt x="26" y="49"/>
                  <a:pt x="25" y="49"/>
                </a:cubicBezTo>
                <a:cubicBezTo>
                  <a:pt x="25" y="49"/>
                  <a:pt x="25" y="49"/>
                  <a:pt x="25" y="49"/>
                </a:cubicBezTo>
                <a:cubicBezTo>
                  <a:pt x="9" y="49"/>
                  <a:pt x="9" y="49"/>
                  <a:pt x="9" y="49"/>
                </a:cubicBezTo>
                <a:cubicBezTo>
                  <a:pt x="8" y="49"/>
                  <a:pt x="7" y="48"/>
                  <a:pt x="7" y="47"/>
                </a:cubicBezTo>
                <a:cubicBezTo>
                  <a:pt x="7" y="47"/>
                  <a:pt x="7" y="47"/>
                  <a:pt x="7" y="47"/>
                </a:cubicBezTo>
                <a:cubicBezTo>
                  <a:pt x="7" y="45"/>
                  <a:pt x="7" y="45"/>
                  <a:pt x="7" y="45"/>
                </a:cubicBezTo>
                <a:cubicBezTo>
                  <a:pt x="3" y="45"/>
                  <a:pt x="3" y="45"/>
                  <a:pt x="3" y="45"/>
                </a:cubicBezTo>
                <a:cubicBezTo>
                  <a:pt x="3" y="45"/>
                  <a:pt x="3" y="45"/>
                  <a:pt x="3" y="45"/>
                </a:cubicBezTo>
                <a:cubicBezTo>
                  <a:pt x="2" y="45"/>
                  <a:pt x="1" y="44"/>
                  <a:pt x="1" y="44"/>
                </a:cubicBezTo>
                <a:cubicBezTo>
                  <a:pt x="0" y="43"/>
                  <a:pt x="0" y="42"/>
                  <a:pt x="0" y="41"/>
                </a:cubicBezTo>
                <a:cubicBezTo>
                  <a:pt x="0" y="37"/>
                  <a:pt x="0" y="37"/>
                  <a:pt x="0" y="37"/>
                </a:cubicBezTo>
                <a:cubicBezTo>
                  <a:pt x="0" y="35"/>
                  <a:pt x="0" y="33"/>
                  <a:pt x="1" y="31"/>
                </a:cubicBezTo>
                <a:cubicBezTo>
                  <a:pt x="2" y="28"/>
                  <a:pt x="5" y="25"/>
                  <a:pt x="8" y="23"/>
                </a:cubicBezTo>
                <a:cubicBezTo>
                  <a:pt x="8" y="23"/>
                  <a:pt x="8" y="23"/>
                  <a:pt x="8" y="23"/>
                </a:cubicBezTo>
                <a:cubicBezTo>
                  <a:pt x="8" y="23"/>
                  <a:pt x="8" y="23"/>
                  <a:pt x="8" y="23"/>
                </a:cubicBezTo>
                <a:cubicBezTo>
                  <a:pt x="5" y="20"/>
                  <a:pt x="4" y="17"/>
                  <a:pt x="4" y="13"/>
                </a:cubicBezTo>
                <a:cubicBezTo>
                  <a:pt x="4" y="6"/>
                  <a:pt x="10" y="0"/>
                  <a:pt x="17" y="0"/>
                </a:cubicBezTo>
                <a:close/>
                <a:moveTo>
                  <a:pt x="33" y="31"/>
                </a:moveTo>
                <a:cubicBezTo>
                  <a:pt x="33" y="31"/>
                  <a:pt x="33" y="31"/>
                  <a:pt x="33" y="31"/>
                </a:cubicBezTo>
                <a:cubicBezTo>
                  <a:pt x="34" y="31"/>
                  <a:pt x="35" y="31"/>
                  <a:pt x="36" y="32"/>
                </a:cubicBezTo>
                <a:cubicBezTo>
                  <a:pt x="36" y="32"/>
                  <a:pt x="36" y="32"/>
                  <a:pt x="36" y="32"/>
                </a:cubicBezTo>
                <a:cubicBezTo>
                  <a:pt x="37" y="33"/>
                  <a:pt x="38" y="34"/>
                  <a:pt x="38" y="36"/>
                </a:cubicBezTo>
                <a:cubicBezTo>
                  <a:pt x="38" y="37"/>
                  <a:pt x="37" y="38"/>
                  <a:pt x="36" y="39"/>
                </a:cubicBezTo>
                <a:cubicBezTo>
                  <a:pt x="36" y="39"/>
                  <a:pt x="36" y="39"/>
                  <a:pt x="36" y="39"/>
                </a:cubicBezTo>
                <a:cubicBezTo>
                  <a:pt x="35" y="40"/>
                  <a:pt x="34" y="41"/>
                  <a:pt x="33" y="41"/>
                </a:cubicBezTo>
                <a:cubicBezTo>
                  <a:pt x="31" y="41"/>
                  <a:pt x="30" y="40"/>
                  <a:pt x="29" y="39"/>
                </a:cubicBezTo>
                <a:cubicBezTo>
                  <a:pt x="28" y="38"/>
                  <a:pt x="28" y="37"/>
                  <a:pt x="28" y="36"/>
                </a:cubicBezTo>
                <a:cubicBezTo>
                  <a:pt x="28" y="34"/>
                  <a:pt x="28" y="33"/>
                  <a:pt x="29" y="32"/>
                </a:cubicBezTo>
                <a:cubicBezTo>
                  <a:pt x="30" y="31"/>
                  <a:pt x="31" y="31"/>
                  <a:pt x="33" y="31"/>
                </a:cubicBezTo>
                <a:close/>
                <a:moveTo>
                  <a:pt x="35" y="34"/>
                </a:moveTo>
                <a:cubicBezTo>
                  <a:pt x="35" y="34"/>
                  <a:pt x="35" y="34"/>
                  <a:pt x="35" y="34"/>
                </a:cubicBezTo>
                <a:cubicBezTo>
                  <a:pt x="34" y="33"/>
                  <a:pt x="33" y="33"/>
                  <a:pt x="33" y="33"/>
                </a:cubicBezTo>
                <a:cubicBezTo>
                  <a:pt x="32" y="33"/>
                  <a:pt x="31" y="33"/>
                  <a:pt x="31" y="34"/>
                </a:cubicBezTo>
                <a:cubicBezTo>
                  <a:pt x="30" y="34"/>
                  <a:pt x="30" y="35"/>
                  <a:pt x="30" y="36"/>
                </a:cubicBezTo>
                <a:cubicBezTo>
                  <a:pt x="30" y="36"/>
                  <a:pt x="30" y="37"/>
                  <a:pt x="31" y="37"/>
                </a:cubicBezTo>
                <a:cubicBezTo>
                  <a:pt x="31" y="38"/>
                  <a:pt x="32" y="38"/>
                  <a:pt x="33" y="38"/>
                </a:cubicBezTo>
                <a:cubicBezTo>
                  <a:pt x="33" y="38"/>
                  <a:pt x="34" y="38"/>
                  <a:pt x="35" y="38"/>
                </a:cubicBezTo>
                <a:cubicBezTo>
                  <a:pt x="35" y="37"/>
                  <a:pt x="35" y="37"/>
                  <a:pt x="35" y="37"/>
                </a:cubicBezTo>
                <a:cubicBezTo>
                  <a:pt x="35" y="37"/>
                  <a:pt x="35" y="36"/>
                  <a:pt x="35" y="36"/>
                </a:cubicBezTo>
                <a:cubicBezTo>
                  <a:pt x="35" y="35"/>
                  <a:pt x="35" y="34"/>
                  <a:pt x="35" y="34"/>
                </a:cubicBezTo>
                <a:close/>
                <a:moveTo>
                  <a:pt x="24" y="26"/>
                </a:moveTo>
                <a:cubicBezTo>
                  <a:pt x="24" y="26"/>
                  <a:pt x="24" y="26"/>
                  <a:pt x="24" y="26"/>
                </a:cubicBezTo>
                <a:cubicBezTo>
                  <a:pt x="23" y="25"/>
                  <a:pt x="23" y="25"/>
                  <a:pt x="23" y="25"/>
                </a:cubicBezTo>
                <a:cubicBezTo>
                  <a:pt x="21" y="26"/>
                  <a:pt x="19" y="27"/>
                  <a:pt x="17" y="27"/>
                </a:cubicBezTo>
                <a:cubicBezTo>
                  <a:pt x="15" y="27"/>
                  <a:pt x="13" y="26"/>
                  <a:pt x="11" y="25"/>
                </a:cubicBezTo>
                <a:cubicBezTo>
                  <a:pt x="9" y="27"/>
                  <a:pt x="5" y="30"/>
                  <a:pt x="4" y="33"/>
                </a:cubicBezTo>
                <a:cubicBezTo>
                  <a:pt x="4" y="34"/>
                  <a:pt x="3" y="35"/>
                  <a:pt x="3" y="37"/>
                </a:cubicBezTo>
                <a:cubicBezTo>
                  <a:pt x="3" y="41"/>
                  <a:pt x="3" y="41"/>
                  <a:pt x="3" y="41"/>
                </a:cubicBezTo>
                <a:cubicBezTo>
                  <a:pt x="3" y="41"/>
                  <a:pt x="4" y="41"/>
                  <a:pt x="4" y="41"/>
                </a:cubicBezTo>
                <a:cubicBezTo>
                  <a:pt x="9" y="41"/>
                  <a:pt x="9" y="41"/>
                  <a:pt x="9" y="41"/>
                </a:cubicBezTo>
                <a:cubicBezTo>
                  <a:pt x="9" y="36"/>
                  <a:pt x="9" y="36"/>
                  <a:pt x="9" y="36"/>
                </a:cubicBezTo>
                <a:cubicBezTo>
                  <a:pt x="9" y="36"/>
                  <a:pt x="9" y="35"/>
                  <a:pt x="10" y="35"/>
                </a:cubicBezTo>
                <a:cubicBezTo>
                  <a:pt x="10" y="35"/>
                  <a:pt x="11" y="36"/>
                  <a:pt x="11" y="36"/>
                </a:cubicBezTo>
                <a:cubicBezTo>
                  <a:pt x="11" y="43"/>
                  <a:pt x="11" y="43"/>
                  <a:pt x="11" y="43"/>
                </a:cubicBezTo>
                <a:cubicBezTo>
                  <a:pt x="11" y="43"/>
                  <a:pt x="11" y="43"/>
                  <a:pt x="11" y="43"/>
                </a:cubicBezTo>
                <a:cubicBezTo>
                  <a:pt x="11" y="45"/>
                  <a:pt x="11" y="45"/>
                  <a:pt x="11" y="45"/>
                </a:cubicBezTo>
                <a:cubicBezTo>
                  <a:pt x="23" y="45"/>
                  <a:pt x="23" y="45"/>
                  <a:pt x="23" y="45"/>
                </a:cubicBezTo>
                <a:cubicBezTo>
                  <a:pt x="23" y="44"/>
                  <a:pt x="23" y="44"/>
                  <a:pt x="23" y="44"/>
                </a:cubicBezTo>
                <a:cubicBezTo>
                  <a:pt x="22" y="44"/>
                  <a:pt x="22" y="44"/>
                  <a:pt x="22" y="44"/>
                </a:cubicBezTo>
                <a:cubicBezTo>
                  <a:pt x="22" y="43"/>
                  <a:pt x="22" y="42"/>
                  <a:pt x="22" y="42"/>
                </a:cubicBezTo>
                <a:cubicBezTo>
                  <a:pt x="23" y="41"/>
                  <a:pt x="23" y="41"/>
                  <a:pt x="23" y="41"/>
                </a:cubicBezTo>
                <a:cubicBezTo>
                  <a:pt x="23" y="41"/>
                  <a:pt x="23" y="40"/>
                  <a:pt x="22" y="40"/>
                </a:cubicBezTo>
                <a:cubicBezTo>
                  <a:pt x="22" y="40"/>
                  <a:pt x="22" y="39"/>
                  <a:pt x="22" y="39"/>
                </a:cubicBezTo>
                <a:cubicBezTo>
                  <a:pt x="21" y="39"/>
                  <a:pt x="21" y="39"/>
                  <a:pt x="21" y="39"/>
                </a:cubicBezTo>
                <a:cubicBezTo>
                  <a:pt x="20" y="39"/>
                  <a:pt x="19" y="38"/>
                  <a:pt x="19" y="38"/>
                </a:cubicBezTo>
                <a:cubicBezTo>
                  <a:pt x="19" y="38"/>
                  <a:pt x="19" y="38"/>
                  <a:pt x="19" y="38"/>
                </a:cubicBezTo>
                <a:cubicBezTo>
                  <a:pt x="19" y="34"/>
                  <a:pt x="19" y="34"/>
                  <a:pt x="19" y="34"/>
                </a:cubicBezTo>
                <a:cubicBezTo>
                  <a:pt x="19" y="33"/>
                  <a:pt x="20" y="33"/>
                  <a:pt x="21" y="33"/>
                </a:cubicBezTo>
                <a:cubicBezTo>
                  <a:pt x="21" y="33"/>
                  <a:pt x="21" y="33"/>
                  <a:pt x="21" y="33"/>
                </a:cubicBezTo>
                <a:cubicBezTo>
                  <a:pt x="22" y="33"/>
                  <a:pt x="22" y="33"/>
                  <a:pt x="22" y="33"/>
                </a:cubicBezTo>
                <a:cubicBezTo>
                  <a:pt x="22" y="32"/>
                  <a:pt x="22" y="32"/>
                  <a:pt x="22" y="31"/>
                </a:cubicBezTo>
                <a:cubicBezTo>
                  <a:pt x="22" y="31"/>
                  <a:pt x="22" y="31"/>
                  <a:pt x="22" y="31"/>
                </a:cubicBezTo>
                <a:cubicBezTo>
                  <a:pt x="23" y="31"/>
                  <a:pt x="23" y="30"/>
                  <a:pt x="23" y="30"/>
                </a:cubicBezTo>
                <a:cubicBezTo>
                  <a:pt x="22" y="29"/>
                  <a:pt x="22" y="29"/>
                  <a:pt x="22" y="29"/>
                </a:cubicBezTo>
                <a:cubicBezTo>
                  <a:pt x="22" y="29"/>
                  <a:pt x="22" y="28"/>
                  <a:pt x="22" y="28"/>
                </a:cubicBezTo>
                <a:cubicBezTo>
                  <a:pt x="24" y="26"/>
                  <a:pt x="24" y="26"/>
                  <a:pt x="24" y="26"/>
                </a:cubicBezTo>
                <a:close/>
                <a:moveTo>
                  <a:pt x="36" y="27"/>
                </a:moveTo>
                <a:cubicBezTo>
                  <a:pt x="36" y="27"/>
                  <a:pt x="36" y="27"/>
                  <a:pt x="36" y="27"/>
                </a:cubicBezTo>
                <a:cubicBezTo>
                  <a:pt x="36" y="27"/>
                  <a:pt x="35" y="27"/>
                  <a:pt x="35" y="27"/>
                </a:cubicBezTo>
                <a:cubicBezTo>
                  <a:pt x="34" y="27"/>
                  <a:pt x="33" y="26"/>
                  <a:pt x="33" y="26"/>
                </a:cubicBezTo>
                <a:cubicBezTo>
                  <a:pt x="33" y="25"/>
                  <a:pt x="33" y="25"/>
                  <a:pt x="33" y="25"/>
                </a:cubicBezTo>
                <a:cubicBezTo>
                  <a:pt x="32" y="25"/>
                  <a:pt x="32" y="25"/>
                  <a:pt x="32" y="25"/>
                </a:cubicBezTo>
                <a:cubicBezTo>
                  <a:pt x="32" y="26"/>
                  <a:pt x="32" y="26"/>
                  <a:pt x="32" y="26"/>
                </a:cubicBezTo>
                <a:cubicBezTo>
                  <a:pt x="32" y="26"/>
                  <a:pt x="32" y="27"/>
                  <a:pt x="31" y="27"/>
                </a:cubicBezTo>
                <a:cubicBezTo>
                  <a:pt x="30" y="27"/>
                  <a:pt x="30" y="27"/>
                  <a:pt x="29" y="27"/>
                </a:cubicBezTo>
                <a:cubicBezTo>
                  <a:pt x="29" y="27"/>
                  <a:pt x="29" y="27"/>
                  <a:pt x="29" y="27"/>
                </a:cubicBezTo>
                <a:cubicBezTo>
                  <a:pt x="29" y="28"/>
                  <a:pt x="28" y="28"/>
                  <a:pt x="28" y="28"/>
                </a:cubicBezTo>
                <a:cubicBezTo>
                  <a:pt x="27" y="29"/>
                  <a:pt x="27" y="28"/>
                  <a:pt x="26" y="28"/>
                </a:cubicBezTo>
                <a:cubicBezTo>
                  <a:pt x="26" y="27"/>
                  <a:pt x="26" y="27"/>
                  <a:pt x="26" y="27"/>
                </a:cubicBezTo>
                <a:cubicBezTo>
                  <a:pt x="24" y="28"/>
                  <a:pt x="24" y="28"/>
                  <a:pt x="24" y="28"/>
                </a:cubicBezTo>
                <a:cubicBezTo>
                  <a:pt x="25" y="29"/>
                  <a:pt x="25" y="29"/>
                  <a:pt x="25" y="29"/>
                </a:cubicBezTo>
                <a:cubicBezTo>
                  <a:pt x="26" y="30"/>
                  <a:pt x="26" y="30"/>
                  <a:pt x="25" y="31"/>
                </a:cubicBezTo>
                <a:cubicBezTo>
                  <a:pt x="25" y="31"/>
                  <a:pt x="25" y="32"/>
                  <a:pt x="25" y="32"/>
                </a:cubicBezTo>
                <a:cubicBezTo>
                  <a:pt x="24" y="32"/>
                  <a:pt x="24" y="32"/>
                  <a:pt x="24" y="32"/>
                </a:cubicBezTo>
                <a:cubicBezTo>
                  <a:pt x="24" y="33"/>
                  <a:pt x="24" y="33"/>
                  <a:pt x="24" y="34"/>
                </a:cubicBezTo>
                <a:cubicBezTo>
                  <a:pt x="24" y="34"/>
                  <a:pt x="23" y="35"/>
                  <a:pt x="23" y="35"/>
                </a:cubicBezTo>
                <a:cubicBezTo>
                  <a:pt x="22" y="35"/>
                  <a:pt x="22" y="35"/>
                  <a:pt x="22" y="35"/>
                </a:cubicBezTo>
                <a:cubicBezTo>
                  <a:pt x="22" y="36"/>
                  <a:pt x="22" y="36"/>
                  <a:pt x="22" y="36"/>
                </a:cubicBezTo>
                <a:cubicBezTo>
                  <a:pt x="23" y="36"/>
                  <a:pt x="23" y="36"/>
                  <a:pt x="23" y="36"/>
                </a:cubicBezTo>
                <a:cubicBezTo>
                  <a:pt x="23" y="36"/>
                  <a:pt x="24" y="37"/>
                  <a:pt x="24" y="37"/>
                </a:cubicBezTo>
                <a:cubicBezTo>
                  <a:pt x="24" y="38"/>
                  <a:pt x="24" y="38"/>
                  <a:pt x="24" y="39"/>
                </a:cubicBezTo>
                <a:cubicBezTo>
                  <a:pt x="24" y="39"/>
                  <a:pt x="24" y="39"/>
                  <a:pt x="24" y="39"/>
                </a:cubicBezTo>
                <a:cubicBezTo>
                  <a:pt x="24" y="39"/>
                  <a:pt x="24" y="39"/>
                  <a:pt x="24" y="39"/>
                </a:cubicBezTo>
                <a:cubicBezTo>
                  <a:pt x="25" y="40"/>
                  <a:pt x="25" y="40"/>
                  <a:pt x="25" y="41"/>
                </a:cubicBezTo>
                <a:cubicBezTo>
                  <a:pt x="26" y="41"/>
                  <a:pt x="26" y="42"/>
                  <a:pt x="25" y="42"/>
                </a:cubicBezTo>
                <a:cubicBezTo>
                  <a:pt x="24" y="43"/>
                  <a:pt x="24" y="43"/>
                  <a:pt x="24" y="43"/>
                </a:cubicBezTo>
                <a:cubicBezTo>
                  <a:pt x="26" y="44"/>
                  <a:pt x="26" y="44"/>
                  <a:pt x="26" y="44"/>
                </a:cubicBezTo>
                <a:cubicBezTo>
                  <a:pt x="26" y="43"/>
                  <a:pt x="26" y="43"/>
                  <a:pt x="26" y="43"/>
                </a:cubicBezTo>
                <a:cubicBezTo>
                  <a:pt x="27" y="43"/>
                  <a:pt x="27" y="43"/>
                  <a:pt x="28" y="43"/>
                </a:cubicBezTo>
                <a:cubicBezTo>
                  <a:pt x="28" y="43"/>
                  <a:pt x="29" y="44"/>
                  <a:pt x="29" y="44"/>
                </a:cubicBezTo>
                <a:cubicBezTo>
                  <a:pt x="29" y="44"/>
                  <a:pt x="29" y="44"/>
                  <a:pt x="29" y="44"/>
                </a:cubicBezTo>
                <a:cubicBezTo>
                  <a:pt x="30" y="44"/>
                  <a:pt x="30" y="44"/>
                  <a:pt x="31" y="44"/>
                </a:cubicBezTo>
                <a:cubicBezTo>
                  <a:pt x="32" y="44"/>
                  <a:pt x="32" y="45"/>
                  <a:pt x="32" y="46"/>
                </a:cubicBezTo>
                <a:cubicBezTo>
                  <a:pt x="32" y="47"/>
                  <a:pt x="32" y="47"/>
                  <a:pt x="32" y="47"/>
                </a:cubicBezTo>
                <a:cubicBezTo>
                  <a:pt x="33" y="47"/>
                  <a:pt x="33" y="47"/>
                  <a:pt x="33" y="47"/>
                </a:cubicBezTo>
                <a:cubicBezTo>
                  <a:pt x="33" y="46"/>
                  <a:pt x="33" y="46"/>
                  <a:pt x="33" y="46"/>
                </a:cubicBezTo>
                <a:cubicBezTo>
                  <a:pt x="33" y="45"/>
                  <a:pt x="34" y="44"/>
                  <a:pt x="34" y="44"/>
                </a:cubicBezTo>
                <a:cubicBezTo>
                  <a:pt x="35" y="44"/>
                  <a:pt x="36" y="44"/>
                  <a:pt x="36" y="44"/>
                </a:cubicBezTo>
                <a:cubicBezTo>
                  <a:pt x="36" y="44"/>
                  <a:pt x="36" y="44"/>
                  <a:pt x="36" y="44"/>
                </a:cubicBezTo>
                <a:cubicBezTo>
                  <a:pt x="37" y="44"/>
                  <a:pt x="37" y="43"/>
                  <a:pt x="38" y="43"/>
                </a:cubicBezTo>
                <a:cubicBezTo>
                  <a:pt x="38" y="43"/>
                  <a:pt x="39" y="43"/>
                  <a:pt x="39" y="43"/>
                </a:cubicBezTo>
                <a:cubicBezTo>
                  <a:pt x="40" y="44"/>
                  <a:pt x="40" y="44"/>
                  <a:pt x="40" y="44"/>
                </a:cubicBezTo>
                <a:cubicBezTo>
                  <a:pt x="41" y="43"/>
                  <a:pt x="41" y="43"/>
                  <a:pt x="41" y="43"/>
                </a:cubicBezTo>
                <a:cubicBezTo>
                  <a:pt x="40" y="42"/>
                  <a:pt x="40" y="42"/>
                  <a:pt x="40" y="42"/>
                </a:cubicBezTo>
                <a:cubicBezTo>
                  <a:pt x="40" y="42"/>
                  <a:pt x="40" y="41"/>
                  <a:pt x="40" y="41"/>
                </a:cubicBezTo>
                <a:cubicBezTo>
                  <a:pt x="40" y="40"/>
                  <a:pt x="41" y="40"/>
                  <a:pt x="41" y="39"/>
                </a:cubicBezTo>
                <a:cubicBezTo>
                  <a:pt x="41" y="39"/>
                  <a:pt x="41" y="39"/>
                  <a:pt x="41" y="39"/>
                </a:cubicBezTo>
                <a:cubicBezTo>
                  <a:pt x="41" y="39"/>
                  <a:pt x="41" y="38"/>
                  <a:pt x="41" y="37"/>
                </a:cubicBezTo>
                <a:cubicBezTo>
                  <a:pt x="42" y="37"/>
                  <a:pt x="42" y="36"/>
                  <a:pt x="43" y="36"/>
                </a:cubicBezTo>
                <a:cubicBezTo>
                  <a:pt x="44" y="36"/>
                  <a:pt x="44" y="36"/>
                  <a:pt x="44" y="36"/>
                </a:cubicBezTo>
                <a:cubicBezTo>
                  <a:pt x="44" y="35"/>
                  <a:pt x="44" y="35"/>
                  <a:pt x="44" y="35"/>
                </a:cubicBezTo>
                <a:cubicBezTo>
                  <a:pt x="43" y="35"/>
                  <a:pt x="43" y="35"/>
                  <a:pt x="43" y="35"/>
                </a:cubicBezTo>
                <a:cubicBezTo>
                  <a:pt x="43" y="35"/>
                  <a:pt x="43" y="35"/>
                  <a:pt x="43" y="35"/>
                </a:cubicBezTo>
                <a:cubicBezTo>
                  <a:pt x="42" y="35"/>
                  <a:pt x="42" y="34"/>
                  <a:pt x="42" y="34"/>
                </a:cubicBezTo>
                <a:cubicBezTo>
                  <a:pt x="41" y="33"/>
                  <a:pt x="41" y="33"/>
                  <a:pt x="41" y="32"/>
                </a:cubicBezTo>
                <a:cubicBezTo>
                  <a:pt x="41" y="32"/>
                  <a:pt x="40" y="31"/>
                  <a:pt x="40" y="31"/>
                </a:cubicBezTo>
                <a:cubicBezTo>
                  <a:pt x="40" y="30"/>
                  <a:pt x="40" y="30"/>
                  <a:pt x="40" y="29"/>
                </a:cubicBezTo>
                <a:cubicBezTo>
                  <a:pt x="41" y="28"/>
                  <a:pt x="41" y="28"/>
                  <a:pt x="41" y="28"/>
                </a:cubicBezTo>
                <a:cubicBezTo>
                  <a:pt x="40" y="27"/>
                  <a:pt x="40" y="27"/>
                  <a:pt x="40" y="27"/>
                </a:cubicBezTo>
                <a:cubicBezTo>
                  <a:pt x="39" y="28"/>
                  <a:pt x="39" y="28"/>
                  <a:pt x="39" y="28"/>
                </a:cubicBezTo>
                <a:cubicBezTo>
                  <a:pt x="39" y="28"/>
                  <a:pt x="38" y="29"/>
                  <a:pt x="38" y="28"/>
                </a:cubicBezTo>
                <a:cubicBezTo>
                  <a:pt x="37" y="28"/>
                  <a:pt x="37" y="28"/>
                  <a:pt x="36" y="27"/>
                </a:cubicBezTo>
                <a:cubicBezTo>
                  <a:pt x="36" y="27"/>
                  <a:pt x="36" y="27"/>
                  <a:pt x="36" y="27"/>
                </a:cubicBezTo>
                <a:close/>
                <a:moveTo>
                  <a:pt x="17" y="4"/>
                </a:moveTo>
                <a:cubicBezTo>
                  <a:pt x="17" y="4"/>
                  <a:pt x="17" y="4"/>
                  <a:pt x="17" y="4"/>
                </a:cubicBezTo>
                <a:cubicBezTo>
                  <a:pt x="12" y="4"/>
                  <a:pt x="7" y="8"/>
                  <a:pt x="7" y="13"/>
                </a:cubicBezTo>
                <a:cubicBezTo>
                  <a:pt x="7" y="19"/>
                  <a:pt x="12" y="23"/>
                  <a:pt x="17" y="23"/>
                </a:cubicBezTo>
                <a:cubicBezTo>
                  <a:pt x="22" y="23"/>
                  <a:pt x="26" y="19"/>
                  <a:pt x="26" y="13"/>
                </a:cubicBezTo>
                <a:cubicBezTo>
                  <a:pt x="26" y="8"/>
                  <a:pt x="22" y="4"/>
                  <a:pt x="17" y="4"/>
                </a:cubicBezTo>
                <a:close/>
              </a:path>
            </a:pathLst>
          </a:custGeom>
          <a:solidFill>
            <a:schemeClr val="bg1"/>
          </a:solidFill>
          <a:ln>
            <a:noFill/>
          </a:ln>
        </p:spPr>
        <p:txBody>
          <a:bodyPr/>
          <a:lstStyle/>
          <a:p>
            <a:pPr fontAlgn="base">
              <a:spcBef>
                <a:spcPct val="0"/>
              </a:spcBef>
              <a:spcAft>
                <a:spcPct val="0"/>
              </a:spcAft>
            </a:pPr>
            <a:endParaRPr lang="zh-CN" altLang="en-US">
              <a:solidFill>
                <a:srgbClr val="000000"/>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23" name="Freeform 330"/>
          <p:cNvSpPr>
            <a:spLocks noChangeAspect="1" noEditPoints="1"/>
          </p:cNvSpPr>
          <p:nvPr/>
        </p:nvSpPr>
        <p:spPr bwMode="auto">
          <a:xfrm>
            <a:off x="514199" y="1648235"/>
            <a:ext cx="432858" cy="360000"/>
          </a:xfrm>
          <a:custGeom>
            <a:avLst/>
            <a:gdLst>
              <a:gd name="T0" fmla="*/ 6413 w 50"/>
              <a:gd name="T1" fmla="*/ 0 h 42"/>
              <a:gd name="T2" fmla="*/ 6413 w 50"/>
              <a:gd name="T3" fmla="*/ 0 h 42"/>
              <a:gd name="T4" fmla="*/ 153924 w 50"/>
              <a:gd name="T5" fmla="*/ 0 h 42"/>
              <a:gd name="T6" fmla="*/ 160337 w 50"/>
              <a:gd name="T7" fmla="*/ 6350 h 42"/>
              <a:gd name="T8" fmla="*/ 160337 w 50"/>
              <a:gd name="T9" fmla="*/ 6350 h 42"/>
              <a:gd name="T10" fmla="*/ 160337 w 50"/>
              <a:gd name="T11" fmla="*/ 114300 h 42"/>
              <a:gd name="T12" fmla="*/ 153924 w 50"/>
              <a:gd name="T13" fmla="*/ 117475 h 42"/>
              <a:gd name="T14" fmla="*/ 153924 w 50"/>
              <a:gd name="T15" fmla="*/ 117475 h 42"/>
              <a:gd name="T16" fmla="*/ 86582 w 50"/>
              <a:gd name="T17" fmla="*/ 117475 h 42"/>
              <a:gd name="T18" fmla="*/ 86582 w 50"/>
              <a:gd name="T19" fmla="*/ 127000 h 42"/>
              <a:gd name="T20" fmla="*/ 86582 w 50"/>
              <a:gd name="T21" fmla="*/ 127000 h 42"/>
              <a:gd name="T22" fmla="*/ 121856 w 50"/>
              <a:gd name="T23" fmla="*/ 127000 h 42"/>
              <a:gd name="T24" fmla="*/ 125063 w 50"/>
              <a:gd name="T25" fmla="*/ 130175 h 42"/>
              <a:gd name="T26" fmla="*/ 121856 w 50"/>
              <a:gd name="T27" fmla="*/ 133350 h 42"/>
              <a:gd name="T28" fmla="*/ 38481 w 50"/>
              <a:gd name="T29" fmla="*/ 133350 h 42"/>
              <a:gd name="T30" fmla="*/ 35274 w 50"/>
              <a:gd name="T31" fmla="*/ 130175 h 42"/>
              <a:gd name="T32" fmla="*/ 38481 w 50"/>
              <a:gd name="T33" fmla="*/ 127000 h 42"/>
              <a:gd name="T34" fmla="*/ 73755 w 50"/>
              <a:gd name="T35" fmla="*/ 127000 h 42"/>
              <a:gd name="T36" fmla="*/ 73755 w 50"/>
              <a:gd name="T37" fmla="*/ 127000 h 42"/>
              <a:gd name="T38" fmla="*/ 73755 w 50"/>
              <a:gd name="T39" fmla="*/ 117475 h 42"/>
              <a:gd name="T40" fmla="*/ 6413 w 50"/>
              <a:gd name="T41" fmla="*/ 117475 h 42"/>
              <a:gd name="T42" fmla="*/ 0 w 50"/>
              <a:gd name="T43" fmla="*/ 114300 h 42"/>
              <a:gd name="T44" fmla="*/ 0 w 50"/>
              <a:gd name="T45" fmla="*/ 111125 h 42"/>
              <a:gd name="T46" fmla="*/ 0 w 50"/>
              <a:gd name="T47" fmla="*/ 6350 h 42"/>
              <a:gd name="T48" fmla="*/ 6413 w 50"/>
              <a:gd name="T49" fmla="*/ 0 h 42"/>
              <a:gd name="T50" fmla="*/ 76962 w 50"/>
              <a:gd name="T51" fmla="*/ 28575 h 42"/>
              <a:gd name="T52" fmla="*/ 76962 w 50"/>
              <a:gd name="T53" fmla="*/ 28575 h 42"/>
              <a:gd name="T54" fmla="*/ 99409 w 50"/>
              <a:gd name="T55" fmla="*/ 34925 h 42"/>
              <a:gd name="T56" fmla="*/ 105822 w 50"/>
              <a:gd name="T57" fmla="*/ 57150 h 42"/>
              <a:gd name="T58" fmla="*/ 99409 w 50"/>
              <a:gd name="T59" fmla="*/ 73025 h 42"/>
              <a:gd name="T60" fmla="*/ 112236 w 50"/>
              <a:gd name="T61" fmla="*/ 85725 h 42"/>
              <a:gd name="T62" fmla="*/ 112236 w 50"/>
              <a:gd name="T63" fmla="*/ 88900 h 42"/>
              <a:gd name="T64" fmla="*/ 105822 w 50"/>
              <a:gd name="T65" fmla="*/ 88900 h 42"/>
              <a:gd name="T66" fmla="*/ 96202 w 50"/>
              <a:gd name="T67" fmla="*/ 79375 h 42"/>
              <a:gd name="T68" fmla="*/ 76962 w 50"/>
              <a:gd name="T69" fmla="*/ 85725 h 42"/>
              <a:gd name="T70" fmla="*/ 57721 w 50"/>
              <a:gd name="T71" fmla="*/ 76200 h 42"/>
              <a:gd name="T72" fmla="*/ 48101 w 50"/>
              <a:gd name="T73" fmla="*/ 57150 h 42"/>
              <a:gd name="T74" fmla="*/ 76962 w 50"/>
              <a:gd name="T75" fmla="*/ 28575 h 42"/>
              <a:gd name="T76" fmla="*/ 76962 w 50"/>
              <a:gd name="T77" fmla="*/ 34925 h 42"/>
              <a:gd name="T78" fmla="*/ 76962 w 50"/>
              <a:gd name="T79" fmla="*/ 34925 h 42"/>
              <a:gd name="T80" fmla="*/ 54515 w 50"/>
              <a:gd name="T81" fmla="*/ 57150 h 42"/>
              <a:gd name="T82" fmla="*/ 60928 w 50"/>
              <a:gd name="T83" fmla="*/ 73025 h 42"/>
              <a:gd name="T84" fmla="*/ 76962 w 50"/>
              <a:gd name="T85" fmla="*/ 79375 h 42"/>
              <a:gd name="T86" fmla="*/ 92995 w 50"/>
              <a:gd name="T87" fmla="*/ 73025 h 42"/>
              <a:gd name="T88" fmla="*/ 99409 w 50"/>
              <a:gd name="T89" fmla="*/ 57150 h 42"/>
              <a:gd name="T90" fmla="*/ 92995 w 50"/>
              <a:gd name="T91" fmla="*/ 41275 h 42"/>
              <a:gd name="T92" fmla="*/ 76962 w 50"/>
              <a:gd name="T93" fmla="*/ 34925 h 42"/>
              <a:gd name="T94" fmla="*/ 137890 w 50"/>
              <a:gd name="T95" fmla="*/ 88900 h 42"/>
              <a:gd name="T96" fmla="*/ 137890 w 50"/>
              <a:gd name="T97" fmla="*/ 88900 h 42"/>
              <a:gd name="T98" fmla="*/ 144303 w 50"/>
              <a:gd name="T99" fmla="*/ 95250 h 42"/>
              <a:gd name="T100" fmla="*/ 137890 w 50"/>
              <a:gd name="T101" fmla="*/ 101600 h 42"/>
              <a:gd name="T102" fmla="*/ 131476 w 50"/>
              <a:gd name="T103" fmla="*/ 95250 h 42"/>
              <a:gd name="T104" fmla="*/ 137890 w 50"/>
              <a:gd name="T105" fmla="*/ 88900 h 42"/>
              <a:gd name="T106" fmla="*/ 147510 w 50"/>
              <a:gd name="T107" fmla="*/ 12700 h 42"/>
              <a:gd name="T108" fmla="*/ 147510 w 50"/>
              <a:gd name="T109" fmla="*/ 12700 h 42"/>
              <a:gd name="T110" fmla="*/ 12827 w 50"/>
              <a:gd name="T111" fmla="*/ 12700 h 42"/>
              <a:gd name="T112" fmla="*/ 12827 w 50"/>
              <a:gd name="T113" fmla="*/ 107950 h 42"/>
              <a:gd name="T114" fmla="*/ 147510 w 50"/>
              <a:gd name="T115" fmla="*/ 107950 h 42"/>
              <a:gd name="T116" fmla="*/ 147510 w 50"/>
              <a:gd name="T117" fmla="*/ 12700 h 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0" h="42">
                <a:moveTo>
                  <a:pt x="2" y="0"/>
                </a:moveTo>
                <a:cubicBezTo>
                  <a:pt x="2" y="0"/>
                  <a:pt x="2" y="0"/>
                  <a:pt x="2" y="0"/>
                </a:cubicBezTo>
                <a:cubicBezTo>
                  <a:pt x="48" y="0"/>
                  <a:pt x="48" y="0"/>
                  <a:pt x="48" y="0"/>
                </a:cubicBezTo>
                <a:cubicBezTo>
                  <a:pt x="49" y="0"/>
                  <a:pt x="50" y="1"/>
                  <a:pt x="50" y="2"/>
                </a:cubicBezTo>
                <a:cubicBezTo>
                  <a:pt x="50" y="2"/>
                  <a:pt x="50" y="2"/>
                  <a:pt x="50" y="2"/>
                </a:cubicBezTo>
                <a:cubicBezTo>
                  <a:pt x="50" y="36"/>
                  <a:pt x="50" y="36"/>
                  <a:pt x="50" y="36"/>
                </a:cubicBezTo>
                <a:cubicBezTo>
                  <a:pt x="50" y="37"/>
                  <a:pt x="49" y="37"/>
                  <a:pt x="48" y="37"/>
                </a:cubicBezTo>
                <a:cubicBezTo>
                  <a:pt x="48" y="37"/>
                  <a:pt x="48" y="37"/>
                  <a:pt x="48" y="37"/>
                </a:cubicBezTo>
                <a:cubicBezTo>
                  <a:pt x="27" y="37"/>
                  <a:pt x="27" y="37"/>
                  <a:pt x="27" y="37"/>
                </a:cubicBezTo>
                <a:cubicBezTo>
                  <a:pt x="27" y="40"/>
                  <a:pt x="27" y="40"/>
                  <a:pt x="27" y="40"/>
                </a:cubicBezTo>
                <a:cubicBezTo>
                  <a:pt x="27" y="40"/>
                  <a:pt x="27" y="40"/>
                  <a:pt x="27" y="40"/>
                </a:cubicBezTo>
                <a:cubicBezTo>
                  <a:pt x="38" y="40"/>
                  <a:pt x="38" y="40"/>
                  <a:pt x="38" y="40"/>
                </a:cubicBezTo>
                <a:cubicBezTo>
                  <a:pt x="38" y="40"/>
                  <a:pt x="39" y="40"/>
                  <a:pt x="39" y="41"/>
                </a:cubicBezTo>
                <a:cubicBezTo>
                  <a:pt x="39" y="42"/>
                  <a:pt x="38" y="42"/>
                  <a:pt x="38" y="42"/>
                </a:cubicBezTo>
                <a:cubicBezTo>
                  <a:pt x="12" y="42"/>
                  <a:pt x="12" y="42"/>
                  <a:pt x="12" y="42"/>
                </a:cubicBezTo>
                <a:cubicBezTo>
                  <a:pt x="12" y="42"/>
                  <a:pt x="11" y="42"/>
                  <a:pt x="11" y="41"/>
                </a:cubicBezTo>
                <a:cubicBezTo>
                  <a:pt x="11" y="40"/>
                  <a:pt x="12" y="40"/>
                  <a:pt x="12" y="40"/>
                </a:cubicBezTo>
                <a:cubicBezTo>
                  <a:pt x="23" y="40"/>
                  <a:pt x="23" y="40"/>
                  <a:pt x="23" y="40"/>
                </a:cubicBezTo>
                <a:cubicBezTo>
                  <a:pt x="23" y="40"/>
                  <a:pt x="23" y="40"/>
                  <a:pt x="23" y="40"/>
                </a:cubicBezTo>
                <a:cubicBezTo>
                  <a:pt x="23" y="37"/>
                  <a:pt x="23" y="37"/>
                  <a:pt x="23" y="37"/>
                </a:cubicBezTo>
                <a:cubicBezTo>
                  <a:pt x="2" y="37"/>
                  <a:pt x="2" y="37"/>
                  <a:pt x="2" y="37"/>
                </a:cubicBezTo>
                <a:cubicBezTo>
                  <a:pt x="1" y="37"/>
                  <a:pt x="0" y="37"/>
                  <a:pt x="0" y="36"/>
                </a:cubicBezTo>
                <a:cubicBezTo>
                  <a:pt x="0" y="35"/>
                  <a:pt x="0" y="35"/>
                  <a:pt x="0" y="35"/>
                </a:cubicBezTo>
                <a:cubicBezTo>
                  <a:pt x="0" y="2"/>
                  <a:pt x="0" y="2"/>
                  <a:pt x="0" y="2"/>
                </a:cubicBezTo>
                <a:cubicBezTo>
                  <a:pt x="0" y="1"/>
                  <a:pt x="1" y="0"/>
                  <a:pt x="2" y="0"/>
                </a:cubicBezTo>
                <a:close/>
                <a:moveTo>
                  <a:pt x="24" y="9"/>
                </a:moveTo>
                <a:cubicBezTo>
                  <a:pt x="24" y="9"/>
                  <a:pt x="24" y="9"/>
                  <a:pt x="24" y="9"/>
                </a:cubicBezTo>
                <a:cubicBezTo>
                  <a:pt x="27" y="9"/>
                  <a:pt x="29" y="10"/>
                  <a:pt x="31" y="11"/>
                </a:cubicBezTo>
                <a:cubicBezTo>
                  <a:pt x="32" y="13"/>
                  <a:pt x="33" y="15"/>
                  <a:pt x="33" y="18"/>
                </a:cubicBezTo>
                <a:cubicBezTo>
                  <a:pt x="33" y="20"/>
                  <a:pt x="33" y="22"/>
                  <a:pt x="31" y="23"/>
                </a:cubicBezTo>
                <a:cubicBezTo>
                  <a:pt x="35" y="27"/>
                  <a:pt x="35" y="27"/>
                  <a:pt x="35" y="27"/>
                </a:cubicBezTo>
                <a:cubicBezTo>
                  <a:pt x="35" y="27"/>
                  <a:pt x="35" y="28"/>
                  <a:pt x="35" y="28"/>
                </a:cubicBezTo>
                <a:cubicBezTo>
                  <a:pt x="34" y="29"/>
                  <a:pt x="34" y="29"/>
                  <a:pt x="33" y="28"/>
                </a:cubicBezTo>
                <a:cubicBezTo>
                  <a:pt x="30" y="25"/>
                  <a:pt x="30" y="25"/>
                  <a:pt x="30" y="25"/>
                </a:cubicBezTo>
                <a:cubicBezTo>
                  <a:pt x="28" y="26"/>
                  <a:pt x="26" y="27"/>
                  <a:pt x="24" y="27"/>
                </a:cubicBezTo>
                <a:cubicBezTo>
                  <a:pt x="22" y="27"/>
                  <a:pt x="19" y="26"/>
                  <a:pt x="18" y="24"/>
                </a:cubicBezTo>
                <a:cubicBezTo>
                  <a:pt x="16" y="23"/>
                  <a:pt x="15" y="20"/>
                  <a:pt x="15" y="18"/>
                </a:cubicBezTo>
                <a:cubicBezTo>
                  <a:pt x="15" y="13"/>
                  <a:pt x="19" y="9"/>
                  <a:pt x="24" y="9"/>
                </a:cubicBezTo>
                <a:close/>
                <a:moveTo>
                  <a:pt x="24" y="11"/>
                </a:moveTo>
                <a:cubicBezTo>
                  <a:pt x="24" y="11"/>
                  <a:pt x="24" y="11"/>
                  <a:pt x="24" y="11"/>
                </a:cubicBezTo>
                <a:cubicBezTo>
                  <a:pt x="20" y="11"/>
                  <a:pt x="17" y="14"/>
                  <a:pt x="17" y="18"/>
                </a:cubicBezTo>
                <a:cubicBezTo>
                  <a:pt x="17" y="20"/>
                  <a:pt x="18" y="21"/>
                  <a:pt x="19" y="23"/>
                </a:cubicBezTo>
                <a:cubicBezTo>
                  <a:pt x="21" y="24"/>
                  <a:pt x="22" y="25"/>
                  <a:pt x="24" y="25"/>
                </a:cubicBezTo>
                <a:cubicBezTo>
                  <a:pt x="26" y="25"/>
                  <a:pt x="28" y="24"/>
                  <a:pt x="29" y="23"/>
                </a:cubicBezTo>
                <a:cubicBezTo>
                  <a:pt x="30" y="21"/>
                  <a:pt x="31" y="20"/>
                  <a:pt x="31" y="18"/>
                </a:cubicBezTo>
                <a:cubicBezTo>
                  <a:pt x="31" y="16"/>
                  <a:pt x="30" y="14"/>
                  <a:pt x="29" y="13"/>
                </a:cubicBezTo>
                <a:cubicBezTo>
                  <a:pt x="28" y="12"/>
                  <a:pt x="26" y="11"/>
                  <a:pt x="24" y="11"/>
                </a:cubicBezTo>
                <a:close/>
                <a:moveTo>
                  <a:pt x="43" y="28"/>
                </a:moveTo>
                <a:cubicBezTo>
                  <a:pt x="43" y="28"/>
                  <a:pt x="43" y="28"/>
                  <a:pt x="43" y="28"/>
                </a:cubicBezTo>
                <a:cubicBezTo>
                  <a:pt x="44" y="28"/>
                  <a:pt x="45" y="29"/>
                  <a:pt x="45" y="30"/>
                </a:cubicBezTo>
                <a:cubicBezTo>
                  <a:pt x="45" y="31"/>
                  <a:pt x="44" y="32"/>
                  <a:pt x="43" y="32"/>
                </a:cubicBezTo>
                <a:cubicBezTo>
                  <a:pt x="42" y="32"/>
                  <a:pt x="41" y="31"/>
                  <a:pt x="41" y="30"/>
                </a:cubicBezTo>
                <a:cubicBezTo>
                  <a:pt x="41" y="29"/>
                  <a:pt x="42" y="28"/>
                  <a:pt x="43" y="28"/>
                </a:cubicBezTo>
                <a:close/>
                <a:moveTo>
                  <a:pt x="46" y="4"/>
                </a:moveTo>
                <a:cubicBezTo>
                  <a:pt x="46" y="4"/>
                  <a:pt x="46" y="4"/>
                  <a:pt x="46" y="4"/>
                </a:cubicBezTo>
                <a:cubicBezTo>
                  <a:pt x="4" y="4"/>
                  <a:pt x="4" y="4"/>
                  <a:pt x="4" y="4"/>
                </a:cubicBezTo>
                <a:cubicBezTo>
                  <a:pt x="4" y="14"/>
                  <a:pt x="4" y="24"/>
                  <a:pt x="4" y="34"/>
                </a:cubicBezTo>
                <a:cubicBezTo>
                  <a:pt x="18" y="34"/>
                  <a:pt x="32" y="34"/>
                  <a:pt x="46" y="34"/>
                </a:cubicBezTo>
                <a:cubicBezTo>
                  <a:pt x="46" y="24"/>
                  <a:pt x="46" y="14"/>
                  <a:pt x="46" y="4"/>
                </a:cubicBezTo>
                <a:close/>
              </a:path>
            </a:pathLst>
          </a:custGeom>
          <a:solidFill>
            <a:schemeClr val="bg1"/>
          </a:solidFill>
          <a:ln>
            <a:noFill/>
          </a:ln>
        </p:spPr>
        <p:txBody>
          <a:bodyPr/>
          <a:lstStyle/>
          <a:p>
            <a:pPr fontAlgn="base">
              <a:spcBef>
                <a:spcPct val="0"/>
              </a:spcBef>
              <a:spcAft>
                <a:spcPct val="0"/>
              </a:spcAft>
            </a:pPr>
            <a:endParaRPr lang="zh-CN" altLang="en-US">
              <a:solidFill>
                <a:srgbClr val="000000"/>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32" name="文本框 31"/>
          <p:cNvSpPr txBox="1"/>
          <p:nvPr/>
        </p:nvSpPr>
        <p:spPr>
          <a:xfrm>
            <a:off x="3670935" y="2040255"/>
            <a:ext cx="4079240" cy="720725"/>
          </a:xfrm>
          <a:prstGeom prst="rect">
            <a:avLst/>
          </a:prstGeom>
          <a:noFill/>
        </p:spPr>
        <p:txBody>
          <a:bodyPr wrap="square" rtlCol="0">
            <a:noAutofit/>
            <a:scene3d>
              <a:camera prst="orthographicFront"/>
              <a:lightRig rig="threePt" dir="t"/>
            </a:scene3d>
            <a:sp3d contourW="12700"/>
          </a:bodyPr>
          <a:lstStyle>
            <a:defPPr>
              <a:defRPr lang="en-US"/>
            </a:defPPr>
            <a:lvl1pPr>
              <a:lnSpc>
                <a:spcPct val="114000"/>
              </a:lnSpc>
              <a:defRPr sz="1000">
                <a:solidFill>
                  <a:schemeClr val="bg1">
                    <a:lumMod val="50000"/>
                  </a:schemeClr>
                </a:solidFill>
                <a:latin typeface="+mn-ea"/>
                <a:cs typeface="+mn-ea"/>
              </a:defRPr>
            </a:lvl1pPr>
          </a:lstStyle>
          <a:p>
            <a:pPr>
              <a:lnSpc>
                <a:spcPct val="150000"/>
              </a:lnSpc>
            </a:pPr>
            <a:r>
              <a:rPr lang="zh-CN" altLang="en-US" sz="11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由于要一次性生成</a:t>
            </a:r>
            <a:r>
              <a:rPr lang="en-US" altLang="zh-CN" sz="11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3</a:t>
            </a:r>
            <a:r>
              <a:rPr lang="zh-CN" altLang="en-US" sz="11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个店铺三个月的数据，数据量是巨大的，一次运行时间大概在五分钟左右，可以在一些外部函数加入适量的并行计算来增加效率</a:t>
            </a:r>
          </a:p>
        </p:txBody>
      </p:sp>
      <p:sp>
        <p:nvSpPr>
          <p:cNvPr id="33" name="文本框 32"/>
          <p:cNvSpPr txBox="1"/>
          <p:nvPr/>
        </p:nvSpPr>
        <p:spPr>
          <a:xfrm>
            <a:off x="3670935" y="3501390"/>
            <a:ext cx="4079240" cy="720725"/>
          </a:xfrm>
          <a:prstGeom prst="rect">
            <a:avLst/>
          </a:prstGeom>
          <a:noFill/>
        </p:spPr>
        <p:txBody>
          <a:bodyPr wrap="square" rtlCol="0">
            <a:noAutofit/>
            <a:scene3d>
              <a:camera prst="orthographicFront"/>
              <a:lightRig rig="threePt" dir="t"/>
            </a:scene3d>
            <a:sp3d contourW="12700"/>
          </a:bodyPr>
          <a:lstStyle>
            <a:defPPr>
              <a:defRPr lang="en-US"/>
            </a:defPPr>
            <a:lvl1pPr>
              <a:lnSpc>
                <a:spcPct val="114000"/>
              </a:lnSpc>
              <a:defRPr sz="1000">
                <a:solidFill>
                  <a:schemeClr val="bg1">
                    <a:lumMod val="50000"/>
                  </a:schemeClr>
                </a:solidFill>
                <a:latin typeface="+mn-ea"/>
                <a:cs typeface="+mn-ea"/>
              </a:defRPr>
            </a:lvl1pPr>
          </a:lstStyle>
          <a:p>
            <a:pPr>
              <a:lnSpc>
                <a:spcPct val="150000"/>
              </a:lnSpc>
            </a:pPr>
            <a:r>
              <a:rPr lang="zh-CN" altLang="en-US" sz="11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在适应度函数编写时，对于违反排班规则的各种情况和员工偏好以及预测文件要求这几方面的惩罚力度还能改进</a:t>
            </a:r>
          </a:p>
        </p:txBody>
      </p:sp>
      <p:sp>
        <p:nvSpPr>
          <p:cNvPr id="34" name="文本框 33"/>
          <p:cNvSpPr txBox="1"/>
          <p:nvPr/>
        </p:nvSpPr>
        <p:spPr>
          <a:xfrm>
            <a:off x="3671113" y="4883127"/>
            <a:ext cx="4866629" cy="598805"/>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a:solidFill>
                  <a:schemeClr val="bg1">
                    <a:lumMod val="50000"/>
                  </a:schemeClr>
                </a:solidFill>
                <a:latin typeface="+mn-ea"/>
                <a:cs typeface="+mn-ea"/>
              </a:defRPr>
            </a:lvl1pPr>
          </a:lstStyle>
          <a:p>
            <a:pPr>
              <a:lnSpc>
                <a:spcPct val="150000"/>
              </a:lnSpc>
            </a:pPr>
            <a:r>
              <a:rPr lang="zh-CN" altLang="en-US" sz="11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优化算法对于一些违规情况还不能完全把违规排班表改成完全符合规定，这也和员工数量以及算法函数本身的一些缺陷有关，后续还需继续改进。</a:t>
            </a:r>
          </a:p>
        </p:txBody>
      </p:sp>
      <p:sp>
        <p:nvSpPr>
          <p:cNvPr id="4" name="文本框 3"/>
          <p:cNvSpPr txBox="1"/>
          <p:nvPr>
            <p:custDataLst>
              <p:tags r:id="rId1"/>
            </p:custDataLst>
          </p:nvPr>
        </p:nvSpPr>
        <p:spPr>
          <a:xfrm>
            <a:off x="1200150" y="375985"/>
            <a:ext cx="2262158" cy="369332"/>
          </a:xfrm>
          <a:prstGeom prst="rect">
            <a:avLst/>
          </a:prstGeom>
          <a:noFill/>
        </p:spPr>
        <p:txBody>
          <a:bodyPr wrap="none" rtlCol="0">
            <a:spAutoFit/>
          </a:bodyPr>
          <a:lstStyle/>
          <a:p>
            <a:pPr algn="l"/>
            <a:r>
              <a:rPr lang="zh-CN" altLang="en-US" dirty="0">
                <a:solidFill>
                  <a:srgbClr val="0F34AE"/>
                </a:solidFill>
                <a:latin typeface="DOUYUFont2.0" pitchFamily="2" charset="-128"/>
                <a:ea typeface="DOUYUFont2.0" pitchFamily="2" charset="-128"/>
                <a:sym typeface="+mn-ea"/>
              </a:rPr>
              <a:t>不足与未来改进方向</a:t>
            </a:r>
            <a:endParaRPr lang="zh-CN" altLang="en-US" dirty="0">
              <a:solidFill>
                <a:srgbClr val="0F34AE"/>
              </a:solidFill>
              <a:latin typeface="DOUYUFont2.0" pitchFamily="2" charset="-128"/>
              <a:ea typeface="DOUYUFont2.0" pitchFamily="2" charset="-128"/>
            </a:endParaRPr>
          </a:p>
        </p:txBody>
      </p:sp>
      <p:sp>
        <p:nvSpPr>
          <p:cNvPr id="2" name="文本框 1"/>
          <p:cNvSpPr txBox="1"/>
          <p:nvPr/>
        </p:nvSpPr>
        <p:spPr>
          <a:xfrm rot="963947">
            <a:off x="1712887" y="1977834"/>
            <a:ext cx="1648460" cy="368300"/>
          </a:xfrm>
          <a:prstGeom prst="rect">
            <a:avLst/>
          </a:prstGeom>
          <a:noFill/>
        </p:spPr>
        <p:txBody>
          <a:bodyPr wrap="square" rtlCol="0">
            <a:spAutoFit/>
          </a:bodyPr>
          <a:lstStyle/>
          <a:p>
            <a:r>
              <a:rPr lang="zh-CN" altLang="en-US" dirty="0">
                <a:solidFill>
                  <a:schemeClr val="bg1"/>
                </a:solidFill>
              </a:rPr>
              <a:t>运行速度方面</a:t>
            </a:r>
          </a:p>
        </p:txBody>
      </p:sp>
      <p:sp>
        <p:nvSpPr>
          <p:cNvPr id="3" name="文本框 2"/>
          <p:cNvSpPr txBox="1"/>
          <p:nvPr/>
        </p:nvSpPr>
        <p:spPr>
          <a:xfrm rot="204804">
            <a:off x="1681979" y="3432705"/>
            <a:ext cx="1648460" cy="645160"/>
          </a:xfrm>
          <a:prstGeom prst="rect">
            <a:avLst/>
          </a:prstGeom>
          <a:noFill/>
        </p:spPr>
        <p:txBody>
          <a:bodyPr wrap="square" rtlCol="0">
            <a:spAutoFit/>
          </a:bodyPr>
          <a:lstStyle/>
          <a:p>
            <a:r>
              <a:rPr lang="zh-CN" altLang="en-US" dirty="0">
                <a:solidFill>
                  <a:schemeClr val="bg1"/>
                </a:solidFill>
              </a:rPr>
              <a:t>遗传算法准确率方面</a:t>
            </a:r>
          </a:p>
        </p:txBody>
      </p:sp>
      <p:sp>
        <p:nvSpPr>
          <p:cNvPr id="12" name="文本框 11"/>
          <p:cNvSpPr txBox="1"/>
          <p:nvPr/>
        </p:nvSpPr>
        <p:spPr>
          <a:xfrm rot="21095160">
            <a:off x="1682115" y="5092700"/>
            <a:ext cx="1648460" cy="368300"/>
          </a:xfrm>
          <a:prstGeom prst="rect">
            <a:avLst/>
          </a:prstGeom>
          <a:noFill/>
        </p:spPr>
        <p:txBody>
          <a:bodyPr wrap="square" rtlCol="0">
            <a:spAutoFit/>
          </a:bodyPr>
          <a:lstStyle/>
          <a:p>
            <a:r>
              <a:rPr lang="zh-CN" altLang="en-US" dirty="0">
                <a:solidFill>
                  <a:schemeClr val="bg1"/>
                </a:solidFill>
              </a:rPr>
              <a:t>优化算法改进</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50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1000"/>
                                        <p:tgtEl>
                                          <p:spTgt spid="33"/>
                                        </p:tgtEl>
                                      </p:cBhvr>
                                    </p:animEffect>
                                    <p:anim calcmode="lin" valueType="num">
                                      <p:cBhvr>
                                        <p:cTn id="14" dur="1000" fill="hold"/>
                                        <p:tgtEl>
                                          <p:spTgt spid="33"/>
                                        </p:tgtEl>
                                        <p:attrNameLst>
                                          <p:attrName>ppt_x</p:attrName>
                                        </p:attrNameLst>
                                      </p:cBhvr>
                                      <p:tavLst>
                                        <p:tav tm="0">
                                          <p:val>
                                            <p:strVal val="#ppt_x"/>
                                          </p:val>
                                        </p:tav>
                                        <p:tav tm="100000">
                                          <p:val>
                                            <p:strVal val="#ppt_x"/>
                                          </p:val>
                                        </p:tav>
                                      </p:tavLst>
                                    </p:anim>
                                    <p:anim calcmode="lin" valueType="num">
                                      <p:cBhvr>
                                        <p:cTn id="15" dur="1000" fill="hold"/>
                                        <p:tgtEl>
                                          <p:spTgt spid="33"/>
                                        </p:tgtEl>
                                        <p:attrNameLst>
                                          <p:attrName>ppt_y</p:attrName>
                                        </p:attrNameLst>
                                      </p:cBhvr>
                                      <p:tavLst>
                                        <p:tav tm="0">
                                          <p:val>
                                            <p:strVal val="#ppt_y+.1"/>
                                          </p:val>
                                        </p:tav>
                                        <p:tav tm="100000">
                                          <p:val>
                                            <p:strVal val="#ppt_y"/>
                                          </p:val>
                                        </p:tav>
                                      </p:tavLst>
                                    </p:anim>
                                  </p:childTnLst>
                                </p:cTn>
                              </p:par>
                            </p:childTnLst>
                          </p:cTn>
                        </p:par>
                        <p:par>
                          <p:cTn id="16" fill="hold">
                            <p:stCondLst>
                              <p:cond delay="2500"/>
                            </p:stCondLst>
                            <p:childTnLst>
                              <p:par>
                                <p:cTn id="17" presetID="42" presetClass="entr" presetSubtype="0" fill="hold" grpId="0" nodeType="afterEffect">
                                  <p:stCondLst>
                                    <p:cond delay="50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1000"/>
                                        <p:tgtEl>
                                          <p:spTgt spid="34"/>
                                        </p:tgtEl>
                                      </p:cBhvr>
                                    </p:animEffect>
                                    <p:anim calcmode="lin" valueType="num">
                                      <p:cBhvr>
                                        <p:cTn id="20" dur="1000" fill="hold"/>
                                        <p:tgtEl>
                                          <p:spTgt spid="34"/>
                                        </p:tgtEl>
                                        <p:attrNameLst>
                                          <p:attrName>ppt_x</p:attrName>
                                        </p:attrNameLst>
                                      </p:cBhvr>
                                      <p:tavLst>
                                        <p:tav tm="0">
                                          <p:val>
                                            <p:strVal val="#ppt_x"/>
                                          </p:val>
                                        </p:tav>
                                        <p:tav tm="100000">
                                          <p:val>
                                            <p:strVal val="#ppt_x"/>
                                          </p:val>
                                        </p:tav>
                                      </p:tavLst>
                                    </p:anim>
                                    <p:anim calcmode="lin" valueType="num">
                                      <p:cBhvr>
                                        <p:cTn id="21"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任意多边形: 形状 60"/>
          <p:cNvSpPr/>
          <p:nvPr/>
        </p:nvSpPr>
        <p:spPr>
          <a:xfrm>
            <a:off x="0" y="4603273"/>
            <a:ext cx="6096000" cy="2254727"/>
          </a:xfrm>
          <a:custGeom>
            <a:avLst/>
            <a:gdLst>
              <a:gd name="connsiteX0" fmla="*/ 0 w 6096000"/>
              <a:gd name="connsiteY0" fmla="*/ 0 h 2254727"/>
              <a:gd name="connsiteX1" fmla="*/ 5716574 w 6096000"/>
              <a:gd name="connsiteY1" fmla="*/ 714840 h 2254727"/>
              <a:gd name="connsiteX2" fmla="*/ 6096000 w 6096000"/>
              <a:gd name="connsiteY2" fmla="*/ 840871 h 2254727"/>
              <a:gd name="connsiteX3" fmla="*/ 6096000 w 6096000"/>
              <a:gd name="connsiteY3" fmla="*/ 2254727 h 2254727"/>
              <a:gd name="connsiteX4" fmla="*/ 0 w 6096000"/>
              <a:gd name="connsiteY4" fmla="*/ 2254727 h 2254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2254727">
                <a:moveTo>
                  <a:pt x="0" y="0"/>
                </a:moveTo>
                <a:cubicBezTo>
                  <a:pt x="2232462" y="0"/>
                  <a:pt x="4253575" y="273175"/>
                  <a:pt x="5716574" y="714840"/>
                </a:cubicBezTo>
                <a:lnTo>
                  <a:pt x="6096000" y="840871"/>
                </a:lnTo>
                <a:lnTo>
                  <a:pt x="6096000" y="2254727"/>
                </a:lnTo>
                <a:lnTo>
                  <a:pt x="0" y="2254727"/>
                </a:lnTo>
                <a:close/>
              </a:path>
            </a:pathLst>
          </a:custGeom>
          <a:solidFill>
            <a:srgbClr val="0F34AE">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3" name="任意多边形: 形状 82"/>
          <p:cNvSpPr/>
          <p:nvPr/>
        </p:nvSpPr>
        <p:spPr>
          <a:xfrm rot="10800000">
            <a:off x="6798756" y="0"/>
            <a:ext cx="5393244" cy="626125"/>
          </a:xfrm>
          <a:custGeom>
            <a:avLst/>
            <a:gdLst>
              <a:gd name="connsiteX0" fmla="*/ 5393244 w 5393244"/>
              <a:gd name="connsiteY0" fmla="*/ 626125 h 626125"/>
              <a:gd name="connsiteX1" fmla="*/ 0 w 5393244"/>
              <a:gd name="connsiteY1" fmla="*/ 626125 h 626125"/>
              <a:gd name="connsiteX2" fmla="*/ 0 w 5393244"/>
              <a:gd name="connsiteY2" fmla="*/ 0 h 626125"/>
              <a:gd name="connsiteX3" fmla="*/ 3 w 5393244"/>
              <a:gd name="connsiteY3" fmla="*/ 0 h 626125"/>
              <a:gd name="connsiteX4" fmla="*/ 5142468 w 5393244"/>
              <a:gd name="connsiteY4" fmla="*/ 557318 h 62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3244" h="626125">
                <a:moveTo>
                  <a:pt x="5393244" y="626125"/>
                </a:moveTo>
                <a:lnTo>
                  <a:pt x="0" y="626125"/>
                </a:lnTo>
                <a:lnTo>
                  <a:pt x="0" y="0"/>
                </a:lnTo>
                <a:lnTo>
                  <a:pt x="3" y="0"/>
                </a:lnTo>
                <a:cubicBezTo>
                  <a:pt x="1953406" y="0"/>
                  <a:pt x="3744997" y="209149"/>
                  <a:pt x="5142468" y="557318"/>
                </a:cubicBezTo>
                <a:close/>
              </a:path>
            </a:pathLst>
          </a:custGeom>
          <a:solidFill>
            <a:srgbClr val="0F34AE">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任意多边形: 形状 2"/>
          <p:cNvSpPr/>
          <p:nvPr/>
        </p:nvSpPr>
        <p:spPr>
          <a:xfrm>
            <a:off x="0" y="5415645"/>
            <a:ext cx="12192000" cy="1442176"/>
          </a:xfrm>
          <a:custGeom>
            <a:avLst/>
            <a:gdLst>
              <a:gd name="connsiteX0" fmla="*/ 6096000 w 12192000"/>
              <a:gd name="connsiteY0" fmla="*/ 0 h 1442176"/>
              <a:gd name="connsiteX1" fmla="*/ 11812574 w 12192000"/>
              <a:gd name="connsiteY1" fmla="*/ 714840 h 1442176"/>
              <a:gd name="connsiteX2" fmla="*/ 12192000 w 12192000"/>
              <a:gd name="connsiteY2" fmla="*/ 840871 h 1442176"/>
              <a:gd name="connsiteX3" fmla="*/ 12192000 w 12192000"/>
              <a:gd name="connsiteY3" fmla="*/ 1442176 h 1442176"/>
              <a:gd name="connsiteX4" fmla="*/ 0 w 12192000"/>
              <a:gd name="connsiteY4" fmla="*/ 1442176 h 1442176"/>
              <a:gd name="connsiteX5" fmla="*/ 0 w 12192000"/>
              <a:gd name="connsiteY5" fmla="*/ 840871 h 1442176"/>
              <a:gd name="connsiteX6" fmla="*/ 379426 w 12192000"/>
              <a:gd name="connsiteY6" fmla="*/ 714840 h 1442176"/>
              <a:gd name="connsiteX7" fmla="*/ 6096000 w 12192000"/>
              <a:gd name="connsiteY7" fmla="*/ 0 h 1442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442176">
                <a:moveTo>
                  <a:pt x="6096000" y="0"/>
                </a:moveTo>
                <a:cubicBezTo>
                  <a:pt x="8328461" y="0"/>
                  <a:pt x="10349575" y="273175"/>
                  <a:pt x="11812574" y="714840"/>
                </a:cubicBezTo>
                <a:lnTo>
                  <a:pt x="12192000" y="840871"/>
                </a:lnTo>
                <a:lnTo>
                  <a:pt x="12192000" y="1442176"/>
                </a:lnTo>
                <a:lnTo>
                  <a:pt x="0" y="1442176"/>
                </a:lnTo>
                <a:lnTo>
                  <a:pt x="0" y="840871"/>
                </a:lnTo>
                <a:lnTo>
                  <a:pt x="379426" y="714840"/>
                </a:lnTo>
                <a:cubicBezTo>
                  <a:pt x="1842425" y="273175"/>
                  <a:pt x="3863539" y="0"/>
                  <a:pt x="6096000" y="0"/>
                </a:cubicBezTo>
                <a:close/>
              </a:path>
            </a:pathLst>
          </a:custGeom>
          <a:solidFill>
            <a:srgbClr val="0F34A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0"/>
          <p:cNvGrpSpPr/>
          <p:nvPr/>
        </p:nvGrpSpPr>
        <p:grpSpPr>
          <a:xfrm rot="18739910">
            <a:off x="4213026" y="1016312"/>
            <a:ext cx="818896" cy="705945"/>
            <a:chOff x="1098804" y="5763171"/>
            <a:chExt cx="1270000" cy="1094828"/>
          </a:xfrm>
          <a:solidFill>
            <a:srgbClr val="0F34AE"/>
          </a:solidFill>
        </p:grpSpPr>
        <p:sp>
          <p:nvSpPr>
            <p:cNvPr id="12" name="等腰三角形 11"/>
            <p:cNvSpPr/>
            <p:nvPr/>
          </p:nvSpPr>
          <p:spPr>
            <a:xfrm rot="10800000">
              <a:off x="1098804" y="5763171"/>
              <a:ext cx="1270000" cy="1094828"/>
            </a:xfrm>
            <a:prstGeom prst="triangle">
              <a:avLst/>
            </a:prstGeom>
            <a:solidFill>
              <a:srgbClr val="0F34AE">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0800000">
              <a:off x="1098804" y="6241831"/>
              <a:ext cx="457200" cy="394138"/>
            </a:xfrm>
            <a:prstGeom prst="triangle">
              <a:avLst/>
            </a:prstGeom>
            <a:solidFill>
              <a:srgbClr val="0F3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圆角 13"/>
          <p:cNvSpPr/>
          <p:nvPr/>
        </p:nvSpPr>
        <p:spPr>
          <a:xfrm>
            <a:off x="3826614" y="2818389"/>
            <a:ext cx="4538772" cy="403014"/>
          </a:xfrm>
          <a:prstGeom prst="roundRect">
            <a:avLst>
              <a:gd name="adj" fmla="val 50000"/>
            </a:avLst>
          </a:prstGeom>
          <a:solidFill>
            <a:srgbClr val="0F34AE"/>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p:cNvSpPr/>
          <p:nvPr/>
        </p:nvSpPr>
        <p:spPr>
          <a:xfrm>
            <a:off x="5716082" y="2610016"/>
            <a:ext cx="759835" cy="89523"/>
          </a:xfrm>
          <a:prstGeom prst="roundRect">
            <a:avLst>
              <a:gd name="adj" fmla="val 50000"/>
            </a:avLst>
          </a:prstGeom>
          <a:solidFill>
            <a:srgbClr val="DDE2F4"/>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5593301" y="2851346"/>
            <a:ext cx="1005403" cy="338554"/>
          </a:xfrm>
          <a:prstGeom prst="rect">
            <a:avLst/>
          </a:prstGeom>
          <a:noFill/>
        </p:spPr>
        <p:txBody>
          <a:bodyPr wrap="none" rtlCol="0">
            <a:spAutoFit/>
          </a:bodyPr>
          <a:lstStyle/>
          <a:p>
            <a:pPr algn="ctr"/>
            <a:r>
              <a:rPr lang="zh-CN" altLang="en-US" sz="1600" b="1"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项目展示</a:t>
            </a:r>
          </a:p>
        </p:txBody>
      </p:sp>
      <p:sp>
        <p:nvSpPr>
          <p:cNvPr id="34" name="文本框 33"/>
          <p:cNvSpPr txBox="1"/>
          <p:nvPr/>
        </p:nvSpPr>
        <p:spPr>
          <a:xfrm>
            <a:off x="5189190" y="1108116"/>
            <a:ext cx="1848583" cy="1569660"/>
          </a:xfrm>
          <a:prstGeom prst="rect">
            <a:avLst/>
          </a:prstGeom>
          <a:noFill/>
        </p:spPr>
        <p:txBody>
          <a:bodyPr wrap="none" rtlCol="0">
            <a:spAutoFit/>
          </a:bodyPr>
          <a:lstStyle/>
          <a:p>
            <a:r>
              <a:rPr lang="en-US" altLang="zh-CN" sz="9600" dirty="0">
                <a:solidFill>
                  <a:srgbClr val="0F34AE"/>
                </a:solidFill>
                <a:latin typeface="MiSans Heavy" panose="00000A00000000000000" pitchFamily="2" charset="-122"/>
                <a:ea typeface="MiSans Heavy" panose="00000A00000000000000" pitchFamily="2" charset="-122"/>
              </a:rPr>
              <a:t>04</a:t>
            </a:r>
            <a:endParaRPr lang="zh-CN" altLang="en-US" sz="9600" dirty="0">
              <a:solidFill>
                <a:srgbClr val="0F34AE"/>
              </a:solidFill>
              <a:latin typeface="MiSans Heavy" panose="00000A00000000000000" pitchFamily="2" charset="-122"/>
              <a:ea typeface="MiSans Heavy" panose="00000A00000000000000" pitchFamily="2" charset="-122"/>
            </a:endParaRPr>
          </a:p>
        </p:txBody>
      </p:sp>
      <p:sp>
        <p:nvSpPr>
          <p:cNvPr id="36" name="矩形: 圆角 35"/>
          <p:cNvSpPr/>
          <p:nvPr/>
        </p:nvSpPr>
        <p:spPr>
          <a:xfrm>
            <a:off x="8533916" y="3050958"/>
            <a:ext cx="489293" cy="162077"/>
          </a:xfrm>
          <a:prstGeom prst="roundRect">
            <a:avLst>
              <a:gd name="adj" fmla="val 50000"/>
            </a:avLst>
          </a:prstGeom>
          <a:solidFill>
            <a:srgbClr val="0F34AE">
              <a:alpha val="35000"/>
            </a:srgb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3690938" y="2624975"/>
            <a:ext cx="512821" cy="92040"/>
          </a:xfrm>
          <a:prstGeom prst="roundRect">
            <a:avLst>
              <a:gd name="adj" fmla="val 50000"/>
            </a:avLst>
          </a:prstGeom>
          <a:solidFill>
            <a:srgbClr val="DDE2F4"/>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476498" y="3465381"/>
            <a:ext cx="7239002" cy="336695"/>
          </a:xfrm>
          <a:prstGeom prst="rect">
            <a:avLst/>
          </a:prstGeom>
          <a:noFill/>
        </p:spPr>
        <p:txBody>
          <a:bodyPr wrap="square">
            <a:spAutoFit/>
          </a:bodyPr>
          <a:lstStyle/>
          <a:p>
            <a:pPr algn="ctr">
              <a:lnSpc>
                <a:spcPct val="150000"/>
              </a:lnSpc>
            </a:pPr>
            <a:r>
              <a:rPr lang="en-US" altLang="zh-CN" sz="1200" dirty="0">
                <a:solidFill>
                  <a:schemeClr val="bg1">
                    <a:lumMod val="50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Project Presentation</a:t>
            </a:r>
            <a:endParaRPr lang="zh-CN" altLang="en-US" sz="1200" dirty="0">
              <a:solidFill>
                <a:schemeClr val="bg1">
                  <a:lumMod val="50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任意多边形: 形状 84"/>
          <p:cNvSpPr/>
          <p:nvPr/>
        </p:nvSpPr>
        <p:spPr>
          <a:xfrm>
            <a:off x="0" y="3320093"/>
            <a:ext cx="6096000" cy="2679931"/>
          </a:xfrm>
          <a:custGeom>
            <a:avLst/>
            <a:gdLst>
              <a:gd name="connsiteX0" fmla="*/ 0 w 6096000"/>
              <a:gd name="connsiteY0" fmla="*/ 0 h 2679931"/>
              <a:gd name="connsiteX1" fmla="*/ 5716574 w 6096000"/>
              <a:gd name="connsiteY1" fmla="*/ 714840 h 2679931"/>
              <a:gd name="connsiteX2" fmla="*/ 6096000 w 6096000"/>
              <a:gd name="connsiteY2" fmla="*/ 840871 h 2679931"/>
              <a:gd name="connsiteX3" fmla="*/ 6096000 w 6096000"/>
              <a:gd name="connsiteY3" fmla="*/ 2679931 h 2679931"/>
              <a:gd name="connsiteX4" fmla="*/ 0 w 6096000"/>
              <a:gd name="connsiteY4" fmla="*/ 2679931 h 267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2679931">
                <a:moveTo>
                  <a:pt x="0" y="0"/>
                </a:moveTo>
                <a:cubicBezTo>
                  <a:pt x="2232462" y="0"/>
                  <a:pt x="4253575" y="273175"/>
                  <a:pt x="5716574" y="714840"/>
                </a:cubicBezTo>
                <a:lnTo>
                  <a:pt x="6096000" y="840871"/>
                </a:lnTo>
                <a:lnTo>
                  <a:pt x="6096000" y="2679931"/>
                </a:lnTo>
                <a:lnTo>
                  <a:pt x="0" y="2679931"/>
                </a:lnTo>
                <a:close/>
              </a:path>
            </a:pathLst>
          </a:custGeom>
          <a:solidFill>
            <a:srgbClr val="0F34AE">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0" name="矩形: 圆角 79"/>
          <p:cNvSpPr/>
          <p:nvPr/>
        </p:nvSpPr>
        <p:spPr>
          <a:xfrm>
            <a:off x="6415817" y="1711582"/>
            <a:ext cx="1733643" cy="328150"/>
          </a:xfrm>
          <a:prstGeom prst="roundRect">
            <a:avLst>
              <a:gd name="adj" fmla="val 50000"/>
            </a:avLst>
          </a:prstGeom>
          <a:solidFill>
            <a:srgbClr val="0F3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任意多边形: 形状 82"/>
          <p:cNvSpPr/>
          <p:nvPr/>
        </p:nvSpPr>
        <p:spPr>
          <a:xfrm rot="10800000">
            <a:off x="6798756" y="0"/>
            <a:ext cx="5393244" cy="626125"/>
          </a:xfrm>
          <a:custGeom>
            <a:avLst/>
            <a:gdLst>
              <a:gd name="connsiteX0" fmla="*/ 5393244 w 5393244"/>
              <a:gd name="connsiteY0" fmla="*/ 626125 h 626125"/>
              <a:gd name="connsiteX1" fmla="*/ 0 w 5393244"/>
              <a:gd name="connsiteY1" fmla="*/ 626125 h 626125"/>
              <a:gd name="connsiteX2" fmla="*/ 0 w 5393244"/>
              <a:gd name="connsiteY2" fmla="*/ 0 h 626125"/>
              <a:gd name="connsiteX3" fmla="*/ 3 w 5393244"/>
              <a:gd name="connsiteY3" fmla="*/ 0 h 626125"/>
              <a:gd name="connsiteX4" fmla="*/ 5142468 w 5393244"/>
              <a:gd name="connsiteY4" fmla="*/ 557318 h 62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3244" h="626125">
                <a:moveTo>
                  <a:pt x="5393244" y="626125"/>
                </a:moveTo>
                <a:lnTo>
                  <a:pt x="0" y="626125"/>
                </a:lnTo>
                <a:lnTo>
                  <a:pt x="0" y="0"/>
                </a:lnTo>
                <a:lnTo>
                  <a:pt x="3" y="0"/>
                </a:lnTo>
                <a:cubicBezTo>
                  <a:pt x="1953406" y="0"/>
                  <a:pt x="3744997" y="209149"/>
                  <a:pt x="5142468" y="557318"/>
                </a:cubicBezTo>
                <a:close/>
              </a:path>
            </a:pathLst>
          </a:custGeom>
          <a:solidFill>
            <a:srgbClr val="0F34AE">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7" name="任意多边形: 形状 46"/>
          <p:cNvSpPr/>
          <p:nvPr/>
        </p:nvSpPr>
        <p:spPr>
          <a:xfrm>
            <a:off x="0" y="4178069"/>
            <a:ext cx="12192000" cy="2679931"/>
          </a:xfrm>
          <a:custGeom>
            <a:avLst/>
            <a:gdLst>
              <a:gd name="connsiteX0" fmla="*/ 6096000 w 12192000"/>
              <a:gd name="connsiteY0" fmla="*/ 0 h 2679931"/>
              <a:gd name="connsiteX1" fmla="*/ 11812574 w 12192000"/>
              <a:gd name="connsiteY1" fmla="*/ 714840 h 2679931"/>
              <a:gd name="connsiteX2" fmla="*/ 12192000 w 12192000"/>
              <a:gd name="connsiteY2" fmla="*/ 840871 h 2679931"/>
              <a:gd name="connsiteX3" fmla="*/ 12192000 w 12192000"/>
              <a:gd name="connsiteY3" fmla="*/ 2679931 h 2679931"/>
              <a:gd name="connsiteX4" fmla="*/ 0 w 12192000"/>
              <a:gd name="connsiteY4" fmla="*/ 2679931 h 2679931"/>
              <a:gd name="connsiteX5" fmla="*/ 0 w 12192000"/>
              <a:gd name="connsiteY5" fmla="*/ 840871 h 2679931"/>
              <a:gd name="connsiteX6" fmla="*/ 379426 w 12192000"/>
              <a:gd name="connsiteY6" fmla="*/ 714840 h 2679931"/>
              <a:gd name="connsiteX7" fmla="*/ 6096000 w 12192000"/>
              <a:gd name="connsiteY7" fmla="*/ 0 h 267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679931">
                <a:moveTo>
                  <a:pt x="6096000" y="0"/>
                </a:moveTo>
                <a:cubicBezTo>
                  <a:pt x="8328461" y="0"/>
                  <a:pt x="10349575" y="273175"/>
                  <a:pt x="11812574" y="714840"/>
                </a:cubicBezTo>
                <a:lnTo>
                  <a:pt x="12192000" y="840871"/>
                </a:lnTo>
                <a:lnTo>
                  <a:pt x="12192000" y="2679931"/>
                </a:lnTo>
                <a:lnTo>
                  <a:pt x="0" y="2679931"/>
                </a:lnTo>
                <a:lnTo>
                  <a:pt x="0" y="840871"/>
                </a:lnTo>
                <a:lnTo>
                  <a:pt x="379426" y="714840"/>
                </a:lnTo>
                <a:cubicBezTo>
                  <a:pt x="1842425" y="273175"/>
                  <a:pt x="3863539" y="0"/>
                  <a:pt x="6096000" y="0"/>
                </a:cubicBezTo>
                <a:close/>
              </a:path>
            </a:pathLst>
          </a:custGeom>
          <a:solidFill>
            <a:srgbClr val="0F34A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3" name="任意多边形: 形状 52"/>
          <p:cNvSpPr/>
          <p:nvPr/>
        </p:nvSpPr>
        <p:spPr>
          <a:xfrm>
            <a:off x="0" y="4819412"/>
            <a:ext cx="12192000" cy="2038588"/>
          </a:xfrm>
          <a:custGeom>
            <a:avLst/>
            <a:gdLst>
              <a:gd name="connsiteX0" fmla="*/ 7491123 w 12192000"/>
              <a:gd name="connsiteY0" fmla="*/ 1746359 h 2038588"/>
              <a:gd name="connsiteX1" fmla="*/ 7442402 w 12192000"/>
              <a:gd name="connsiteY1" fmla="*/ 1749912 h 2038588"/>
              <a:gd name="connsiteX2" fmla="*/ 7487063 w 12192000"/>
              <a:gd name="connsiteY2" fmla="*/ 1758032 h 2038588"/>
              <a:gd name="connsiteX3" fmla="*/ 7539845 w 12192000"/>
              <a:gd name="connsiteY3" fmla="*/ 1758032 h 2038588"/>
              <a:gd name="connsiteX4" fmla="*/ 7491123 w 12192000"/>
              <a:gd name="connsiteY4" fmla="*/ 1746359 h 2038588"/>
              <a:gd name="connsiteX5" fmla="*/ 7828114 w 12192000"/>
              <a:gd name="connsiteY5" fmla="*/ 1664649 h 2038588"/>
              <a:gd name="connsiteX6" fmla="*/ 7755031 w 12192000"/>
              <a:gd name="connsiteY6" fmla="*/ 1758032 h 2038588"/>
              <a:gd name="connsiteX7" fmla="*/ 7832174 w 12192000"/>
              <a:gd name="connsiteY7" fmla="*/ 1762092 h 2038588"/>
              <a:gd name="connsiteX8" fmla="*/ 7848414 w 12192000"/>
              <a:gd name="connsiteY8" fmla="*/ 1745852 h 2038588"/>
              <a:gd name="connsiteX9" fmla="*/ 7897135 w 12192000"/>
              <a:gd name="connsiteY9" fmla="*/ 1749912 h 2038588"/>
              <a:gd name="connsiteX10" fmla="*/ 7828114 w 12192000"/>
              <a:gd name="connsiteY10" fmla="*/ 1664649 h 2038588"/>
              <a:gd name="connsiteX11" fmla="*/ 7661648 w 12192000"/>
              <a:gd name="connsiteY11" fmla="*/ 1664649 h 2038588"/>
              <a:gd name="connsiteX12" fmla="*/ 7657588 w 12192000"/>
              <a:gd name="connsiteY12" fmla="*/ 1672769 h 2038588"/>
              <a:gd name="connsiteX13" fmla="*/ 7686009 w 12192000"/>
              <a:gd name="connsiteY13" fmla="*/ 1745852 h 2038588"/>
              <a:gd name="connsiteX14" fmla="*/ 7686009 w 12192000"/>
              <a:gd name="connsiteY14" fmla="*/ 1668709 h 2038588"/>
              <a:gd name="connsiteX15" fmla="*/ 7661648 w 12192000"/>
              <a:gd name="connsiteY15" fmla="*/ 1664649 h 2038588"/>
              <a:gd name="connsiteX16" fmla="*/ 7673829 w 12192000"/>
              <a:gd name="connsiteY16" fmla="*/ 1563146 h 2038588"/>
              <a:gd name="connsiteX17" fmla="*/ 7657588 w 12192000"/>
              <a:gd name="connsiteY17" fmla="*/ 1628108 h 2038588"/>
              <a:gd name="connsiteX18" fmla="*/ 7665708 w 12192000"/>
              <a:gd name="connsiteY18" fmla="*/ 1636229 h 2038588"/>
              <a:gd name="connsiteX19" fmla="*/ 7681949 w 12192000"/>
              <a:gd name="connsiteY19" fmla="*/ 1636229 h 2038588"/>
              <a:gd name="connsiteX20" fmla="*/ 7686009 w 12192000"/>
              <a:gd name="connsiteY20" fmla="*/ 1567206 h 2038588"/>
              <a:gd name="connsiteX21" fmla="*/ 7673829 w 12192000"/>
              <a:gd name="connsiteY21" fmla="*/ 1563146 h 2038588"/>
              <a:gd name="connsiteX22" fmla="*/ 7755031 w 12192000"/>
              <a:gd name="connsiteY22" fmla="*/ 1555026 h 2038588"/>
              <a:gd name="connsiteX23" fmla="*/ 7750971 w 12192000"/>
              <a:gd name="connsiteY23" fmla="*/ 1705251 h 2038588"/>
              <a:gd name="connsiteX24" fmla="*/ 7811874 w 12192000"/>
              <a:gd name="connsiteY24" fmla="*/ 1636229 h 2038588"/>
              <a:gd name="connsiteX25" fmla="*/ 7755031 w 12192000"/>
              <a:gd name="connsiteY25" fmla="*/ 1555026 h 2038588"/>
              <a:gd name="connsiteX26" fmla="*/ 7665708 w 12192000"/>
              <a:gd name="connsiteY26" fmla="*/ 1270818 h 2038588"/>
              <a:gd name="connsiteX27" fmla="*/ 7665708 w 12192000"/>
              <a:gd name="connsiteY27" fmla="*/ 1315479 h 2038588"/>
              <a:gd name="connsiteX28" fmla="*/ 7686009 w 12192000"/>
              <a:gd name="connsiteY28" fmla="*/ 1315479 h 2038588"/>
              <a:gd name="connsiteX29" fmla="*/ 7690069 w 12192000"/>
              <a:gd name="connsiteY29" fmla="*/ 1295179 h 2038588"/>
              <a:gd name="connsiteX30" fmla="*/ 7665708 w 12192000"/>
              <a:gd name="connsiteY30" fmla="*/ 1270818 h 2038588"/>
              <a:gd name="connsiteX31" fmla="*/ 10978768 w 12192000"/>
              <a:gd name="connsiteY31" fmla="*/ 1173375 h 2038588"/>
              <a:gd name="connsiteX32" fmla="*/ 10982829 w 12192000"/>
              <a:gd name="connsiteY32" fmla="*/ 1193676 h 2038588"/>
              <a:gd name="connsiteX33" fmla="*/ 10990949 w 12192000"/>
              <a:gd name="connsiteY33" fmla="*/ 1185555 h 2038588"/>
              <a:gd name="connsiteX34" fmla="*/ 10978768 w 12192000"/>
              <a:gd name="connsiteY34" fmla="*/ 1173375 h 2038588"/>
              <a:gd name="connsiteX35" fmla="*/ 7665708 w 12192000"/>
              <a:gd name="connsiteY35" fmla="*/ 1169315 h 2038588"/>
              <a:gd name="connsiteX36" fmla="*/ 7665708 w 12192000"/>
              <a:gd name="connsiteY36" fmla="*/ 1234276 h 2038588"/>
              <a:gd name="connsiteX37" fmla="*/ 7690069 w 12192000"/>
              <a:gd name="connsiteY37" fmla="*/ 1201796 h 2038588"/>
              <a:gd name="connsiteX38" fmla="*/ 7665708 w 12192000"/>
              <a:gd name="connsiteY38" fmla="*/ 1169315 h 2038588"/>
              <a:gd name="connsiteX39" fmla="*/ 10995008 w 12192000"/>
              <a:gd name="connsiteY39" fmla="*/ 1132774 h 2038588"/>
              <a:gd name="connsiteX40" fmla="*/ 10995008 w 12192000"/>
              <a:gd name="connsiteY40" fmla="*/ 1193676 h 2038588"/>
              <a:gd name="connsiteX41" fmla="*/ 10982829 w 12192000"/>
              <a:gd name="connsiteY41" fmla="*/ 1209916 h 2038588"/>
              <a:gd name="connsiteX42" fmla="*/ 10970646 w 12192000"/>
              <a:gd name="connsiteY42" fmla="*/ 1181495 h 2038588"/>
              <a:gd name="connsiteX43" fmla="*/ 10978768 w 12192000"/>
              <a:gd name="connsiteY43" fmla="*/ 1157135 h 2038588"/>
              <a:gd name="connsiteX44" fmla="*/ 10970646 w 12192000"/>
              <a:gd name="connsiteY44" fmla="*/ 1149015 h 2038588"/>
              <a:gd name="connsiteX45" fmla="*/ 10970646 w 12192000"/>
              <a:gd name="connsiteY45" fmla="*/ 1136835 h 2038588"/>
              <a:gd name="connsiteX46" fmla="*/ 10982829 w 12192000"/>
              <a:gd name="connsiteY46" fmla="*/ 1149015 h 2038588"/>
              <a:gd name="connsiteX47" fmla="*/ 10995008 w 12192000"/>
              <a:gd name="connsiteY47" fmla="*/ 1132774 h 2038588"/>
              <a:gd name="connsiteX48" fmla="*/ 7665708 w 12192000"/>
              <a:gd name="connsiteY48" fmla="*/ 1079992 h 2038588"/>
              <a:gd name="connsiteX49" fmla="*/ 7665708 w 12192000"/>
              <a:gd name="connsiteY49" fmla="*/ 1136835 h 2038588"/>
              <a:gd name="connsiteX50" fmla="*/ 7690069 w 12192000"/>
              <a:gd name="connsiteY50" fmla="*/ 1104353 h 2038588"/>
              <a:gd name="connsiteX51" fmla="*/ 7665708 w 12192000"/>
              <a:gd name="connsiteY51" fmla="*/ 1079992 h 2038588"/>
              <a:gd name="connsiteX52" fmla="*/ 7665708 w 12192000"/>
              <a:gd name="connsiteY52" fmla="*/ 986609 h 2038588"/>
              <a:gd name="connsiteX53" fmla="*/ 7665708 w 12192000"/>
              <a:gd name="connsiteY53" fmla="*/ 1043452 h 2038588"/>
              <a:gd name="connsiteX54" fmla="*/ 7690069 w 12192000"/>
              <a:gd name="connsiteY54" fmla="*/ 1015030 h 2038588"/>
              <a:gd name="connsiteX55" fmla="*/ 7665708 w 12192000"/>
              <a:gd name="connsiteY55" fmla="*/ 986609 h 2038588"/>
              <a:gd name="connsiteX56" fmla="*/ 7669769 w 12192000"/>
              <a:gd name="connsiteY56" fmla="*/ 905407 h 2038588"/>
              <a:gd name="connsiteX57" fmla="*/ 7665708 w 12192000"/>
              <a:gd name="connsiteY57" fmla="*/ 954129 h 2038588"/>
              <a:gd name="connsiteX58" fmla="*/ 7690069 w 12192000"/>
              <a:gd name="connsiteY58" fmla="*/ 929768 h 2038588"/>
              <a:gd name="connsiteX59" fmla="*/ 7669769 w 12192000"/>
              <a:gd name="connsiteY59" fmla="*/ 905407 h 2038588"/>
              <a:gd name="connsiteX60" fmla="*/ 7669769 w 12192000"/>
              <a:gd name="connsiteY60" fmla="*/ 820145 h 2038588"/>
              <a:gd name="connsiteX61" fmla="*/ 7669769 w 12192000"/>
              <a:gd name="connsiteY61" fmla="*/ 872926 h 2038588"/>
              <a:gd name="connsiteX62" fmla="*/ 7694129 w 12192000"/>
              <a:gd name="connsiteY62" fmla="*/ 840445 h 2038588"/>
              <a:gd name="connsiteX63" fmla="*/ 7690069 w 12192000"/>
              <a:gd name="connsiteY63" fmla="*/ 820145 h 2038588"/>
              <a:gd name="connsiteX64" fmla="*/ 7702249 w 12192000"/>
              <a:gd name="connsiteY64" fmla="*/ 0 h 2038588"/>
              <a:gd name="connsiteX65" fmla="*/ 7710369 w 12192000"/>
              <a:gd name="connsiteY65" fmla="*/ 4060 h 2038588"/>
              <a:gd name="connsiteX66" fmla="*/ 7706309 w 12192000"/>
              <a:gd name="connsiteY66" fmla="*/ 158346 h 2038588"/>
              <a:gd name="connsiteX67" fmla="*/ 7706309 w 12192000"/>
              <a:gd name="connsiteY67" fmla="*/ 182706 h 2038588"/>
              <a:gd name="connsiteX68" fmla="*/ 7718489 w 12192000"/>
              <a:gd name="connsiteY68" fmla="*/ 194886 h 2038588"/>
              <a:gd name="connsiteX69" fmla="*/ 7710369 w 12192000"/>
              <a:gd name="connsiteY69" fmla="*/ 203006 h 2038588"/>
              <a:gd name="connsiteX70" fmla="*/ 7710369 w 12192000"/>
              <a:gd name="connsiteY70" fmla="*/ 292329 h 2038588"/>
              <a:gd name="connsiteX71" fmla="*/ 7726610 w 12192000"/>
              <a:gd name="connsiteY71" fmla="*/ 304510 h 2038588"/>
              <a:gd name="connsiteX72" fmla="*/ 7714429 w 12192000"/>
              <a:gd name="connsiteY72" fmla="*/ 389772 h 2038588"/>
              <a:gd name="connsiteX73" fmla="*/ 7734731 w 12192000"/>
              <a:gd name="connsiteY73" fmla="*/ 410073 h 2038588"/>
              <a:gd name="connsiteX74" fmla="*/ 7742851 w 12192000"/>
              <a:gd name="connsiteY74" fmla="*/ 442553 h 2038588"/>
              <a:gd name="connsiteX75" fmla="*/ 7726610 w 12192000"/>
              <a:gd name="connsiteY75" fmla="*/ 466914 h 2038588"/>
              <a:gd name="connsiteX76" fmla="*/ 7726610 w 12192000"/>
              <a:gd name="connsiteY76" fmla="*/ 552176 h 2038588"/>
              <a:gd name="connsiteX77" fmla="*/ 7738791 w 12192000"/>
              <a:gd name="connsiteY77" fmla="*/ 568417 h 2038588"/>
              <a:gd name="connsiteX78" fmla="*/ 7726610 w 12192000"/>
              <a:gd name="connsiteY78" fmla="*/ 588718 h 2038588"/>
              <a:gd name="connsiteX79" fmla="*/ 7824054 w 12192000"/>
              <a:gd name="connsiteY79" fmla="*/ 714582 h 2038588"/>
              <a:gd name="connsiteX80" fmla="*/ 7819994 w 12192000"/>
              <a:gd name="connsiteY80" fmla="*/ 734882 h 2038588"/>
              <a:gd name="connsiteX81" fmla="*/ 7755031 w 12192000"/>
              <a:gd name="connsiteY81" fmla="*/ 807965 h 2038588"/>
              <a:gd name="connsiteX82" fmla="*/ 7750971 w 12192000"/>
              <a:gd name="connsiteY82" fmla="*/ 852626 h 2038588"/>
              <a:gd name="connsiteX83" fmla="*/ 7750971 w 12192000"/>
              <a:gd name="connsiteY83" fmla="*/ 1343900 h 2038588"/>
              <a:gd name="connsiteX84" fmla="*/ 7836234 w 12192000"/>
              <a:gd name="connsiteY84" fmla="*/ 1449463 h 2038588"/>
              <a:gd name="connsiteX85" fmla="*/ 7791573 w 12192000"/>
              <a:gd name="connsiteY85" fmla="*/ 1534726 h 2038588"/>
              <a:gd name="connsiteX86" fmla="*/ 7949917 w 12192000"/>
              <a:gd name="connsiteY86" fmla="*/ 1758032 h 2038588"/>
              <a:gd name="connsiteX87" fmla="*/ 7990518 w 12192000"/>
              <a:gd name="connsiteY87" fmla="*/ 1758032 h 2038588"/>
              <a:gd name="connsiteX88" fmla="*/ 8010820 w 12192000"/>
              <a:gd name="connsiteY88" fmla="*/ 1676829 h 2038588"/>
              <a:gd name="connsiteX89" fmla="*/ 8128562 w 12192000"/>
              <a:gd name="connsiteY89" fmla="*/ 1676829 h 2038588"/>
              <a:gd name="connsiteX90" fmla="*/ 8144802 w 12192000"/>
              <a:gd name="connsiteY90" fmla="*/ 1701191 h 2038588"/>
              <a:gd name="connsiteX91" fmla="*/ 8388410 w 12192000"/>
              <a:gd name="connsiteY91" fmla="*/ 1701191 h 2038588"/>
              <a:gd name="connsiteX92" fmla="*/ 8388410 w 12192000"/>
              <a:gd name="connsiteY92" fmla="*/ 1575328 h 2038588"/>
              <a:gd name="connsiteX93" fmla="*/ 7986458 w 12192000"/>
              <a:gd name="connsiteY93" fmla="*/ 1421042 h 2038588"/>
              <a:gd name="connsiteX94" fmla="*/ 8002700 w 12192000"/>
              <a:gd name="connsiteY94" fmla="*/ 1412922 h 2038588"/>
              <a:gd name="connsiteX95" fmla="*/ 8230066 w 12192000"/>
              <a:gd name="connsiteY95" fmla="*/ 1416982 h 2038588"/>
              <a:gd name="connsiteX96" fmla="*/ 8295028 w 12192000"/>
              <a:gd name="connsiteY96" fmla="*/ 1425102 h 2038588"/>
              <a:gd name="connsiteX97" fmla="*/ 8981188 w 12192000"/>
              <a:gd name="connsiteY97" fmla="*/ 1429162 h 2038588"/>
              <a:gd name="connsiteX98" fmla="*/ 8997428 w 12192000"/>
              <a:gd name="connsiteY98" fmla="*/ 1421042 h 2038588"/>
              <a:gd name="connsiteX99" fmla="*/ 9241036 w 12192000"/>
              <a:gd name="connsiteY99" fmla="*/ 1421042 h 2038588"/>
              <a:gd name="connsiteX100" fmla="*/ 9241036 w 12192000"/>
              <a:gd name="connsiteY100" fmla="*/ 1433222 h 2038588"/>
              <a:gd name="connsiteX101" fmla="*/ 9151713 w 12192000"/>
              <a:gd name="connsiteY101" fmla="*/ 1477884 h 2038588"/>
              <a:gd name="connsiteX102" fmla="*/ 8855324 w 12192000"/>
              <a:gd name="connsiteY102" fmla="*/ 1575328 h 2038588"/>
              <a:gd name="connsiteX103" fmla="*/ 8847204 w 12192000"/>
              <a:gd name="connsiteY103" fmla="*/ 1607808 h 2038588"/>
              <a:gd name="connsiteX104" fmla="*/ 8855324 w 12192000"/>
              <a:gd name="connsiteY104" fmla="*/ 1640289 h 2038588"/>
              <a:gd name="connsiteX105" fmla="*/ 9184194 w 12192000"/>
              <a:gd name="connsiteY105" fmla="*/ 1640289 h 2038588"/>
              <a:gd name="connsiteX106" fmla="*/ 9184194 w 12192000"/>
              <a:gd name="connsiteY106" fmla="*/ 1684951 h 2038588"/>
              <a:gd name="connsiteX107" fmla="*/ 9265397 w 12192000"/>
              <a:gd name="connsiteY107" fmla="*/ 1684951 h 2038588"/>
              <a:gd name="connsiteX108" fmla="*/ 9297878 w 12192000"/>
              <a:gd name="connsiteY108" fmla="*/ 1624048 h 2038588"/>
              <a:gd name="connsiteX109" fmla="*/ 9297878 w 12192000"/>
              <a:gd name="connsiteY109" fmla="*/ 1246458 h 2038588"/>
              <a:gd name="connsiteX110" fmla="*/ 9318179 w 12192000"/>
              <a:gd name="connsiteY110" fmla="*/ 1218036 h 2038588"/>
              <a:gd name="connsiteX111" fmla="*/ 9318179 w 12192000"/>
              <a:gd name="connsiteY111" fmla="*/ 1144955 h 2038588"/>
              <a:gd name="connsiteX112" fmla="*/ 9326299 w 12192000"/>
              <a:gd name="connsiteY112" fmla="*/ 1108413 h 2038588"/>
              <a:gd name="connsiteX113" fmla="*/ 9358779 w 12192000"/>
              <a:gd name="connsiteY113" fmla="*/ 1108413 h 2038588"/>
              <a:gd name="connsiteX114" fmla="*/ 9362840 w 12192000"/>
              <a:gd name="connsiteY114" fmla="*/ 1140895 h 2038588"/>
              <a:gd name="connsiteX115" fmla="*/ 9496823 w 12192000"/>
              <a:gd name="connsiteY115" fmla="*/ 1140895 h 2038588"/>
              <a:gd name="connsiteX116" fmla="*/ 9504945 w 12192000"/>
              <a:gd name="connsiteY116" fmla="*/ 1112473 h 2038588"/>
              <a:gd name="connsiteX117" fmla="*/ 9529305 w 12192000"/>
              <a:gd name="connsiteY117" fmla="*/ 1108413 h 2038588"/>
              <a:gd name="connsiteX118" fmla="*/ 9537425 w 12192000"/>
              <a:gd name="connsiteY118" fmla="*/ 1112473 h 2038588"/>
              <a:gd name="connsiteX119" fmla="*/ 9549605 w 12192000"/>
              <a:gd name="connsiteY119" fmla="*/ 1153075 h 2038588"/>
              <a:gd name="connsiteX120" fmla="*/ 9545545 w 12192000"/>
              <a:gd name="connsiteY120" fmla="*/ 1230216 h 2038588"/>
              <a:gd name="connsiteX121" fmla="*/ 9561786 w 12192000"/>
              <a:gd name="connsiteY121" fmla="*/ 1246458 h 2038588"/>
              <a:gd name="connsiteX122" fmla="*/ 9565846 w 12192000"/>
              <a:gd name="connsiteY122" fmla="*/ 1287059 h 2038588"/>
              <a:gd name="connsiteX123" fmla="*/ 9573966 w 12192000"/>
              <a:gd name="connsiteY123" fmla="*/ 1291119 h 2038588"/>
              <a:gd name="connsiteX124" fmla="*/ 9598326 w 12192000"/>
              <a:gd name="connsiteY124" fmla="*/ 1278938 h 2038588"/>
              <a:gd name="connsiteX125" fmla="*/ 9598326 w 12192000"/>
              <a:gd name="connsiteY125" fmla="*/ 994730 h 2038588"/>
              <a:gd name="connsiteX126" fmla="*/ 9614567 w 12192000"/>
              <a:gd name="connsiteY126" fmla="*/ 994730 h 2038588"/>
              <a:gd name="connsiteX127" fmla="*/ 9902836 w 12192000"/>
              <a:gd name="connsiteY127" fmla="*/ 1043452 h 2038588"/>
              <a:gd name="connsiteX128" fmla="*/ 9906896 w 12192000"/>
              <a:gd name="connsiteY128" fmla="*/ 1075932 h 2038588"/>
              <a:gd name="connsiteX129" fmla="*/ 9906896 w 12192000"/>
              <a:gd name="connsiteY129" fmla="*/ 1262698 h 2038588"/>
              <a:gd name="connsiteX130" fmla="*/ 10065240 w 12192000"/>
              <a:gd name="connsiteY130" fmla="*/ 1287059 h 2038588"/>
              <a:gd name="connsiteX131" fmla="*/ 10065240 w 12192000"/>
              <a:gd name="connsiteY131" fmla="*/ 1307359 h 2038588"/>
              <a:gd name="connsiteX132" fmla="*/ 10065240 w 12192000"/>
              <a:gd name="connsiteY132" fmla="*/ 1766152 h 2038588"/>
              <a:gd name="connsiteX133" fmla="*/ 10077420 w 12192000"/>
              <a:gd name="connsiteY133" fmla="*/ 1770212 h 2038588"/>
              <a:gd name="connsiteX134" fmla="*/ 10093662 w 12192000"/>
              <a:gd name="connsiteY134" fmla="*/ 1741792 h 2038588"/>
              <a:gd name="connsiteX135" fmla="*/ 10073360 w 12192000"/>
              <a:gd name="connsiteY135" fmla="*/ 921648 h 2038588"/>
              <a:gd name="connsiteX136" fmla="*/ 10369749 w 12192000"/>
              <a:gd name="connsiteY136" fmla="*/ 921648 h 2038588"/>
              <a:gd name="connsiteX137" fmla="*/ 10369749 w 12192000"/>
              <a:gd name="connsiteY137" fmla="*/ 1676829 h 2038588"/>
              <a:gd name="connsiteX138" fmla="*/ 10377869 w 12192000"/>
              <a:gd name="connsiteY138" fmla="*/ 1680889 h 2038588"/>
              <a:gd name="connsiteX139" fmla="*/ 10438772 w 12192000"/>
              <a:gd name="connsiteY139" fmla="*/ 1648409 h 2038588"/>
              <a:gd name="connsiteX140" fmla="*/ 10422531 w 12192000"/>
              <a:gd name="connsiteY140" fmla="*/ 946009 h 2038588"/>
              <a:gd name="connsiteX141" fmla="*/ 10479374 w 12192000"/>
              <a:gd name="connsiteY141" fmla="*/ 946009 h 2038588"/>
              <a:gd name="connsiteX142" fmla="*/ 10479374 w 12192000"/>
              <a:gd name="connsiteY142" fmla="*/ 828265 h 2038588"/>
              <a:gd name="connsiteX143" fmla="*/ 10532153 w 12192000"/>
              <a:gd name="connsiteY143" fmla="*/ 803905 h 2038588"/>
              <a:gd name="connsiteX144" fmla="*/ 10532153 w 12192000"/>
              <a:gd name="connsiteY144" fmla="*/ 763303 h 2038588"/>
              <a:gd name="connsiteX145" fmla="*/ 10540274 w 12192000"/>
              <a:gd name="connsiteY145" fmla="*/ 755183 h 2038588"/>
              <a:gd name="connsiteX146" fmla="*/ 10763583 w 12192000"/>
              <a:gd name="connsiteY146" fmla="*/ 751123 h 2038588"/>
              <a:gd name="connsiteX147" fmla="*/ 10763583 w 12192000"/>
              <a:gd name="connsiteY147" fmla="*/ 730822 h 2038588"/>
              <a:gd name="connsiteX148" fmla="*/ 10763583 w 12192000"/>
              <a:gd name="connsiteY148" fmla="*/ 718642 h 2038588"/>
              <a:gd name="connsiteX149" fmla="*/ 10763583 w 12192000"/>
              <a:gd name="connsiteY149" fmla="*/ 710522 h 2038588"/>
              <a:gd name="connsiteX150" fmla="*/ 10783882 w 12192000"/>
              <a:gd name="connsiteY150" fmla="*/ 698342 h 2038588"/>
              <a:gd name="connsiteX151" fmla="*/ 10783882 w 12192000"/>
              <a:gd name="connsiteY151" fmla="*/ 686160 h 2038588"/>
              <a:gd name="connsiteX152" fmla="*/ 10792002 w 12192000"/>
              <a:gd name="connsiteY152" fmla="*/ 678040 h 2038588"/>
              <a:gd name="connsiteX153" fmla="*/ 10792002 w 12192000"/>
              <a:gd name="connsiteY153" fmla="*/ 588718 h 2038588"/>
              <a:gd name="connsiteX154" fmla="*/ 10804183 w 12192000"/>
              <a:gd name="connsiteY154" fmla="*/ 588718 h 2038588"/>
              <a:gd name="connsiteX155" fmla="*/ 10804183 w 12192000"/>
              <a:gd name="connsiteY155" fmla="*/ 673980 h 2038588"/>
              <a:gd name="connsiteX156" fmla="*/ 10808242 w 12192000"/>
              <a:gd name="connsiteY156" fmla="*/ 702402 h 2038588"/>
              <a:gd name="connsiteX157" fmla="*/ 10824483 w 12192000"/>
              <a:gd name="connsiteY157" fmla="*/ 710522 h 2038588"/>
              <a:gd name="connsiteX158" fmla="*/ 10828544 w 12192000"/>
              <a:gd name="connsiteY158" fmla="*/ 759243 h 2038588"/>
              <a:gd name="connsiteX159" fmla="*/ 10852904 w 12192000"/>
              <a:gd name="connsiteY159" fmla="*/ 771423 h 2038588"/>
              <a:gd name="connsiteX160" fmla="*/ 10856963 w 12192000"/>
              <a:gd name="connsiteY160" fmla="*/ 832325 h 2038588"/>
              <a:gd name="connsiteX161" fmla="*/ 10873205 w 12192000"/>
              <a:gd name="connsiteY161" fmla="*/ 856686 h 2038588"/>
              <a:gd name="connsiteX162" fmla="*/ 10873205 w 12192000"/>
              <a:gd name="connsiteY162" fmla="*/ 958189 h 2038588"/>
              <a:gd name="connsiteX163" fmla="*/ 10889445 w 12192000"/>
              <a:gd name="connsiteY163" fmla="*/ 970369 h 2038588"/>
              <a:gd name="connsiteX164" fmla="*/ 10889445 w 12192000"/>
              <a:gd name="connsiteY164" fmla="*/ 1404802 h 2038588"/>
              <a:gd name="connsiteX165" fmla="*/ 10962526 w 12192000"/>
              <a:gd name="connsiteY165" fmla="*/ 1360141 h 2038588"/>
              <a:gd name="connsiteX166" fmla="*/ 10962526 w 12192000"/>
              <a:gd name="connsiteY166" fmla="*/ 1230216 h 2038588"/>
              <a:gd name="connsiteX167" fmla="*/ 10974708 w 12192000"/>
              <a:gd name="connsiteY167" fmla="*/ 1218036 h 2038588"/>
              <a:gd name="connsiteX168" fmla="*/ 10982829 w 12192000"/>
              <a:gd name="connsiteY168" fmla="*/ 1222096 h 2038588"/>
              <a:gd name="connsiteX169" fmla="*/ 10984979 w 12192000"/>
              <a:gd name="connsiteY169" fmla="*/ 1223882 h 2038588"/>
              <a:gd name="connsiteX170" fmla="*/ 10990949 w 12192000"/>
              <a:gd name="connsiteY170" fmla="*/ 1222096 h 2038588"/>
              <a:gd name="connsiteX171" fmla="*/ 11153354 w 12192000"/>
              <a:gd name="connsiteY171" fmla="*/ 1339839 h 2038588"/>
              <a:gd name="connsiteX172" fmla="*/ 11153354 w 12192000"/>
              <a:gd name="connsiteY172" fmla="*/ 1132774 h 2038588"/>
              <a:gd name="connsiteX173" fmla="*/ 11242676 w 12192000"/>
              <a:gd name="connsiteY173" fmla="*/ 1100293 h 2038588"/>
              <a:gd name="connsiteX174" fmla="*/ 11287336 w 12192000"/>
              <a:gd name="connsiteY174" fmla="*/ 1104353 h 2038588"/>
              <a:gd name="connsiteX175" fmla="*/ 11299519 w 12192000"/>
              <a:gd name="connsiteY175" fmla="*/ 1120593 h 2038588"/>
              <a:gd name="connsiteX176" fmla="*/ 11376659 w 12192000"/>
              <a:gd name="connsiteY176" fmla="*/ 1088112 h 2038588"/>
              <a:gd name="connsiteX177" fmla="*/ 11478163 w 12192000"/>
              <a:gd name="connsiteY177" fmla="*/ 1067812 h 2038588"/>
              <a:gd name="connsiteX178" fmla="*/ 11482222 w 12192000"/>
              <a:gd name="connsiteY178" fmla="*/ 1096233 h 2038588"/>
              <a:gd name="connsiteX179" fmla="*/ 11506583 w 12192000"/>
              <a:gd name="connsiteY179" fmla="*/ 1136835 h 2038588"/>
              <a:gd name="connsiteX180" fmla="*/ 11502524 w 12192000"/>
              <a:gd name="connsiteY180" fmla="*/ 1380441 h 2038588"/>
              <a:gd name="connsiteX181" fmla="*/ 11510644 w 12192000"/>
              <a:gd name="connsiteY181" fmla="*/ 1384502 h 2038588"/>
              <a:gd name="connsiteX182" fmla="*/ 11535006 w 12192000"/>
              <a:gd name="connsiteY182" fmla="*/ 1327659 h 2038588"/>
              <a:gd name="connsiteX183" fmla="*/ 11539064 w 12192000"/>
              <a:gd name="connsiteY183" fmla="*/ 1274878 h 2038588"/>
              <a:gd name="connsiteX184" fmla="*/ 11539064 w 12192000"/>
              <a:gd name="connsiteY184" fmla="*/ 1193676 h 2038588"/>
              <a:gd name="connsiteX185" fmla="*/ 11567486 w 12192000"/>
              <a:gd name="connsiteY185" fmla="*/ 1193676 h 2038588"/>
              <a:gd name="connsiteX186" fmla="*/ 11567486 w 12192000"/>
              <a:gd name="connsiteY186" fmla="*/ 978489 h 2038588"/>
              <a:gd name="connsiteX187" fmla="*/ 11575606 w 12192000"/>
              <a:gd name="connsiteY187" fmla="*/ 974429 h 2038588"/>
              <a:gd name="connsiteX188" fmla="*/ 11575606 w 12192000"/>
              <a:gd name="connsiteY188" fmla="*/ 1193676 h 2038588"/>
              <a:gd name="connsiteX189" fmla="*/ 11616207 w 12192000"/>
              <a:gd name="connsiteY189" fmla="*/ 1197736 h 2038588"/>
              <a:gd name="connsiteX190" fmla="*/ 11660868 w 12192000"/>
              <a:gd name="connsiteY190" fmla="*/ 1189616 h 2038588"/>
              <a:gd name="connsiteX191" fmla="*/ 11664929 w 12192000"/>
              <a:gd name="connsiteY191" fmla="*/ 974429 h 2038588"/>
              <a:gd name="connsiteX192" fmla="*/ 11668988 w 12192000"/>
              <a:gd name="connsiteY192" fmla="*/ 1189616 h 2038588"/>
              <a:gd name="connsiteX193" fmla="*/ 11697410 w 12192000"/>
              <a:gd name="connsiteY193" fmla="*/ 1197736 h 2038588"/>
              <a:gd name="connsiteX194" fmla="*/ 11693348 w 12192000"/>
              <a:gd name="connsiteY194" fmla="*/ 1356081 h 2038588"/>
              <a:gd name="connsiteX195" fmla="*/ 11721770 w 12192000"/>
              <a:gd name="connsiteY195" fmla="*/ 1392622 h 2038588"/>
              <a:gd name="connsiteX196" fmla="*/ 11729892 w 12192000"/>
              <a:gd name="connsiteY196" fmla="*/ 1364201 h 2038588"/>
              <a:gd name="connsiteX197" fmla="*/ 11733950 w 12192000"/>
              <a:gd name="connsiteY197" fmla="*/ 1092172 h 2038588"/>
              <a:gd name="connsiteX198" fmla="*/ 11750191 w 12192000"/>
              <a:gd name="connsiteY198" fmla="*/ 1079992 h 2038588"/>
              <a:gd name="connsiteX199" fmla="*/ 11733950 w 12192000"/>
              <a:gd name="connsiteY199" fmla="*/ 1063752 h 2038588"/>
              <a:gd name="connsiteX200" fmla="*/ 11945077 w 12192000"/>
              <a:gd name="connsiteY200" fmla="*/ 1015030 h 2038588"/>
              <a:gd name="connsiteX201" fmla="*/ 12046580 w 12192000"/>
              <a:gd name="connsiteY201" fmla="*/ 998790 h 2038588"/>
              <a:gd name="connsiteX202" fmla="*/ 12087182 w 12192000"/>
              <a:gd name="connsiteY202" fmla="*/ 1006910 h 2038588"/>
              <a:gd name="connsiteX203" fmla="*/ 12038460 w 12192000"/>
              <a:gd name="connsiteY203" fmla="*/ 1051572 h 2038588"/>
              <a:gd name="connsiteX204" fmla="*/ 12046580 w 12192000"/>
              <a:gd name="connsiteY204" fmla="*/ 1088112 h 2038588"/>
              <a:gd name="connsiteX205" fmla="*/ 12038460 w 12192000"/>
              <a:gd name="connsiteY205" fmla="*/ 1368261 h 2038588"/>
              <a:gd name="connsiteX206" fmla="*/ 12046580 w 12192000"/>
              <a:gd name="connsiteY206" fmla="*/ 1388562 h 2038588"/>
              <a:gd name="connsiteX207" fmla="*/ 12054701 w 12192000"/>
              <a:gd name="connsiteY207" fmla="*/ 1384502 h 2038588"/>
              <a:gd name="connsiteX208" fmla="*/ 12058760 w 12192000"/>
              <a:gd name="connsiteY208" fmla="*/ 1360141 h 2038588"/>
              <a:gd name="connsiteX209" fmla="*/ 12164323 w 12192000"/>
              <a:gd name="connsiteY209" fmla="*/ 1327659 h 2038588"/>
              <a:gd name="connsiteX210" fmla="*/ 12192000 w 12192000"/>
              <a:gd name="connsiteY210" fmla="*/ 1331319 h 2038588"/>
              <a:gd name="connsiteX211" fmla="*/ 12192000 w 12192000"/>
              <a:gd name="connsiteY211" fmla="*/ 2038588 h 2038588"/>
              <a:gd name="connsiteX212" fmla="*/ 0 w 12192000"/>
              <a:gd name="connsiteY212" fmla="*/ 2038588 h 2038588"/>
              <a:gd name="connsiteX213" fmla="*/ 0 w 12192000"/>
              <a:gd name="connsiteY213" fmla="*/ 1613549 h 2038588"/>
              <a:gd name="connsiteX214" fmla="*/ 27098 w 12192000"/>
              <a:gd name="connsiteY214" fmla="*/ 1605778 h 2038588"/>
              <a:gd name="connsiteX215" fmla="*/ 126063 w 12192000"/>
              <a:gd name="connsiteY215" fmla="*/ 1591568 h 2038588"/>
              <a:gd name="connsiteX216" fmla="*/ 219446 w 12192000"/>
              <a:gd name="connsiteY216" fmla="*/ 1599688 h 2038588"/>
              <a:gd name="connsiteX217" fmla="*/ 255987 w 12192000"/>
              <a:gd name="connsiteY217" fmla="*/ 1591568 h 2038588"/>
              <a:gd name="connsiteX218" fmla="*/ 316889 w 12192000"/>
              <a:gd name="connsiteY218" fmla="*/ 1652469 h 2038588"/>
              <a:gd name="connsiteX219" fmla="*/ 333130 w 12192000"/>
              <a:gd name="connsiteY219" fmla="*/ 1652469 h 2038588"/>
              <a:gd name="connsiteX220" fmla="*/ 341250 w 12192000"/>
              <a:gd name="connsiteY220" fmla="*/ 1607808 h 2038588"/>
              <a:gd name="connsiteX221" fmla="*/ 341250 w 12192000"/>
              <a:gd name="connsiteY221" fmla="*/ 1506305 h 2038588"/>
              <a:gd name="connsiteX222" fmla="*/ 345310 w 12192000"/>
              <a:gd name="connsiteY222" fmla="*/ 1457583 h 2038588"/>
              <a:gd name="connsiteX223" fmla="*/ 349370 w 12192000"/>
              <a:gd name="connsiteY223" fmla="*/ 1396682 h 2038588"/>
              <a:gd name="connsiteX224" fmla="*/ 353430 w 12192000"/>
              <a:gd name="connsiteY224" fmla="*/ 1352020 h 2038588"/>
              <a:gd name="connsiteX225" fmla="*/ 442753 w 12192000"/>
              <a:gd name="connsiteY225" fmla="*/ 1303299 h 2038588"/>
              <a:gd name="connsiteX226" fmla="*/ 507715 w 12192000"/>
              <a:gd name="connsiteY226" fmla="*/ 1352020 h 2038588"/>
              <a:gd name="connsiteX227" fmla="*/ 515835 w 12192000"/>
              <a:gd name="connsiteY227" fmla="*/ 1437283 h 2038588"/>
              <a:gd name="connsiteX228" fmla="*/ 515835 w 12192000"/>
              <a:gd name="connsiteY228" fmla="*/ 1684951 h 2038588"/>
              <a:gd name="connsiteX229" fmla="*/ 556436 w 12192000"/>
              <a:gd name="connsiteY229" fmla="*/ 1770212 h 2038588"/>
              <a:gd name="connsiteX230" fmla="*/ 568616 w 12192000"/>
              <a:gd name="connsiteY230" fmla="*/ 1770212 h 2038588"/>
              <a:gd name="connsiteX231" fmla="*/ 572676 w 12192000"/>
              <a:gd name="connsiteY231" fmla="*/ 1733672 h 2038588"/>
              <a:gd name="connsiteX232" fmla="*/ 564556 w 12192000"/>
              <a:gd name="connsiteY232" fmla="*/ 1619988 h 2038588"/>
              <a:gd name="connsiteX233" fmla="*/ 670120 w 12192000"/>
              <a:gd name="connsiteY233" fmla="*/ 1619988 h 2038588"/>
              <a:gd name="connsiteX234" fmla="*/ 653879 w 12192000"/>
              <a:gd name="connsiteY234" fmla="*/ 1526605 h 2038588"/>
              <a:gd name="connsiteX235" fmla="*/ 804103 w 12192000"/>
              <a:gd name="connsiteY235" fmla="*/ 1530665 h 2038588"/>
              <a:gd name="connsiteX236" fmla="*/ 824405 w 12192000"/>
              <a:gd name="connsiteY236" fmla="*/ 1542846 h 2038588"/>
              <a:gd name="connsiteX237" fmla="*/ 840645 w 12192000"/>
              <a:gd name="connsiteY237" fmla="*/ 1542846 h 2038588"/>
              <a:gd name="connsiteX238" fmla="*/ 844705 w 12192000"/>
              <a:gd name="connsiteY238" fmla="*/ 1453523 h 2038588"/>
              <a:gd name="connsiteX239" fmla="*/ 860945 w 12192000"/>
              <a:gd name="connsiteY239" fmla="*/ 1457583 h 2038588"/>
              <a:gd name="connsiteX240" fmla="*/ 889366 w 12192000"/>
              <a:gd name="connsiteY240" fmla="*/ 1429162 h 2038588"/>
              <a:gd name="connsiteX241" fmla="*/ 978689 w 12192000"/>
              <a:gd name="connsiteY241" fmla="*/ 1433222 h 2038588"/>
              <a:gd name="connsiteX242" fmla="*/ 994929 w 12192000"/>
              <a:gd name="connsiteY242" fmla="*/ 1453523 h 2038588"/>
              <a:gd name="connsiteX243" fmla="*/ 1084252 w 12192000"/>
              <a:gd name="connsiteY243" fmla="*/ 1465704 h 2038588"/>
              <a:gd name="connsiteX244" fmla="*/ 1084252 w 12192000"/>
              <a:gd name="connsiteY244" fmla="*/ 1481945 h 2038588"/>
              <a:gd name="connsiteX245" fmla="*/ 1084252 w 12192000"/>
              <a:gd name="connsiteY245" fmla="*/ 1749912 h 2038588"/>
              <a:gd name="connsiteX246" fmla="*/ 1092372 w 12192000"/>
              <a:gd name="connsiteY246" fmla="*/ 1806754 h 2038588"/>
              <a:gd name="connsiteX247" fmla="*/ 1153275 w 12192000"/>
              <a:gd name="connsiteY247" fmla="*/ 1806754 h 2038588"/>
              <a:gd name="connsiteX248" fmla="*/ 1165455 w 12192000"/>
              <a:gd name="connsiteY248" fmla="*/ 1741792 h 2038588"/>
              <a:gd name="connsiteX249" fmla="*/ 1177635 w 12192000"/>
              <a:gd name="connsiteY249" fmla="*/ 1615928 h 2038588"/>
              <a:gd name="connsiteX250" fmla="*/ 1157334 w 12192000"/>
              <a:gd name="connsiteY250" fmla="*/ 1453523 h 2038588"/>
              <a:gd name="connsiteX251" fmla="*/ 1238536 w 12192000"/>
              <a:gd name="connsiteY251" fmla="*/ 1453523 h 2038588"/>
              <a:gd name="connsiteX252" fmla="*/ 1238536 w 12192000"/>
              <a:gd name="connsiteY252" fmla="*/ 1429162 h 2038588"/>
              <a:gd name="connsiteX253" fmla="*/ 1331919 w 12192000"/>
              <a:gd name="connsiteY253" fmla="*/ 1429162 h 2038588"/>
              <a:gd name="connsiteX254" fmla="*/ 1396882 w 12192000"/>
              <a:gd name="connsiteY254" fmla="*/ 1449463 h 2038588"/>
              <a:gd name="connsiteX255" fmla="*/ 1506505 w 12192000"/>
              <a:gd name="connsiteY255" fmla="*/ 1449463 h 2038588"/>
              <a:gd name="connsiteX256" fmla="*/ 1478084 w 12192000"/>
              <a:gd name="connsiteY256" fmla="*/ 1619988 h 2038588"/>
              <a:gd name="connsiteX257" fmla="*/ 1490264 w 12192000"/>
              <a:gd name="connsiteY257" fmla="*/ 1835175 h 2038588"/>
              <a:gd name="connsiteX258" fmla="*/ 1526805 w 12192000"/>
              <a:gd name="connsiteY258" fmla="*/ 1766152 h 2038588"/>
              <a:gd name="connsiteX259" fmla="*/ 1591768 w 12192000"/>
              <a:gd name="connsiteY259" fmla="*/ 1766152 h 2038588"/>
              <a:gd name="connsiteX260" fmla="*/ 1608008 w 12192000"/>
              <a:gd name="connsiteY260" fmla="*/ 1717431 h 2038588"/>
              <a:gd name="connsiteX261" fmla="*/ 1616128 w 12192000"/>
              <a:gd name="connsiteY261" fmla="*/ 1672769 h 2038588"/>
              <a:gd name="connsiteX262" fmla="*/ 1624248 w 12192000"/>
              <a:gd name="connsiteY262" fmla="*/ 1624048 h 2038588"/>
              <a:gd name="connsiteX263" fmla="*/ 1656729 w 12192000"/>
              <a:gd name="connsiteY263" fmla="*/ 1384502 h 2038588"/>
              <a:gd name="connsiteX264" fmla="*/ 1668909 w 12192000"/>
              <a:gd name="connsiteY264" fmla="*/ 1266758 h 2038588"/>
              <a:gd name="connsiteX265" fmla="*/ 1668909 w 12192000"/>
              <a:gd name="connsiteY265" fmla="*/ 1031271 h 2038588"/>
              <a:gd name="connsiteX266" fmla="*/ 1644549 w 12192000"/>
              <a:gd name="connsiteY266" fmla="*/ 836385 h 2038588"/>
              <a:gd name="connsiteX267" fmla="*/ 1624248 w 12192000"/>
              <a:gd name="connsiteY267" fmla="*/ 706462 h 2038588"/>
              <a:gd name="connsiteX268" fmla="*/ 1701391 w 12192000"/>
              <a:gd name="connsiteY268" fmla="*/ 665860 h 2038588"/>
              <a:gd name="connsiteX269" fmla="*/ 1709511 w 12192000"/>
              <a:gd name="connsiteY269" fmla="*/ 625259 h 2038588"/>
              <a:gd name="connsiteX270" fmla="*/ 1709511 w 12192000"/>
              <a:gd name="connsiteY270" fmla="*/ 596839 h 2038588"/>
              <a:gd name="connsiteX271" fmla="*/ 1717631 w 12192000"/>
              <a:gd name="connsiteY271" fmla="*/ 495335 h 2038588"/>
              <a:gd name="connsiteX272" fmla="*/ 1733871 w 12192000"/>
              <a:gd name="connsiteY272" fmla="*/ 669920 h 2038588"/>
              <a:gd name="connsiteX273" fmla="*/ 1794774 w 12192000"/>
              <a:gd name="connsiteY273" fmla="*/ 730822 h 2038588"/>
              <a:gd name="connsiteX274" fmla="*/ 1758232 w 12192000"/>
              <a:gd name="connsiteY274" fmla="*/ 1096233 h 2038588"/>
              <a:gd name="connsiteX275" fmla="*/ 1758232 w 12192000"/>
              <a:gd name="connsiteY275" fmla="*/ 1319539 h 2038588"/>
              <a:gd name="connsiteX276" fmla="*/ 1786654 w 12192000"/>
              <a:gd name="connsiteY276" fmla="*/ 1770212 h 2038588"/>
              <a:gd name="connsiteX277" fmla="*/ 1928758 w 12192000"/>
              <a:gd name="connsiteY277" fmla="*/ 1770212 h 2038588"/>
              <a:gd name="connsiteX278" fmla="*/ 1949058 w 12192000"/>
              <a:gd name="connsiteY278" fmla="*/ 1157135 h 2038588"/>
              <a:gd name="connsiteX279" fmla="*/ 1920637 w 12192000"/>
              <a:gd name="connsiteY279" fmla="*/ 1136835 h 2038588"/>
              <a:gd name="connsiteX280" fmla="*/ 1924698 w 12192000"/>
              <a:gd name="connsiteY280" fmla="*/ 1128713 h 2038588"/>
              <a:gd name="connsiteX281" fmla="*/ 1969358 w 12192000"/>
              <a:gd name="connsiteY281" fmla="*/ 1108413 h 2038588"/>
              <a:gd name="connsiteX282" fmla="*/ 2156124 w 12192000"/>
              <a:gd name="connsiteY282" fmla="*/ 1108413 h 2038588"/>
              <a:gd name="connsiteX283" fmla="*/ 2200786 w 12192000"/>
              <a:gd name="connsiteY283" fmla="*/ 1132774 h 2038588"/>
              <a:gd name="connsiteX284" fmla="*/ 2180486 w 12192000"/>
              <a:gd name="connsiteY284" fmla="*/ 1165255 h 2038588"/>
              <a:gd name="connsiteX285" fmla="*/ 2188605 w 12192000"/>
              <a:gd name="connsiteY285" fmla="*/ 1177435 h 2038588"/>
              <a:gd name="connsiteX286" fmla="*/ 2176424 w 12192000"/>
              <a:gd name="connsiteY286" fmla="*/ 1209916 h 2038588"/>
              <a:gd name="connsiteX287" fmla="*/ 2188605 w 12192000"/>
              <a:gd name="connsiteY287" fmla="*/ 1238336 h 2038588"/>
              <a:gd name="connsiteX288" fmla="*/ 2188605 w 12192000"/>
              <a:gd name="connsiteY288" fmla="*/ 1372321 h 2038588"/>
              <a:gd name="connsiteX289" fmla="*/ 2180486 w 12192000"/>
              <a:gd name="connsiteY289" fmla="*/ 1416982 h 2038588"/>
              <a:gd name="connsiteX290" fmla="*/ 2188605 w 12192000"/>
              <a:gd name="connsiteY290" fmla="*/ 1437283 h 2038588"/>
              <a:gd name="connsiteX291" fmla="*/ 2180486 w 12192000"/>
              <a:gd name="connsiteY291" fmla="*/ 1449463 h 2038588"/>
              <a:gd name="connsiteX292" fmla="*/ 2180486 w 12192000"/>
              <a:gd name="connsiteY292" fmla="*/ 1770212 h 2038588"/>
              <a:gd name="connsiteX293" fmla="*/ 2253567 w 12192000"/>
              <a:gd name="connsiteY293" fmla="*/ 1770212 h 2038588"/>
              <a:gd name="connsiteX294" fmla="*/ 2265749 w 12192000"/>
              <a:gd name="connsiteY294" fmla="*/ 1270818 h 2038588"/>
              <a:gd name="connsiteX295" fmla="*/ 2257627 w 12192000"/>
              <a:gd name="connsiteY295" fmla="*/ 1254578 h 2038588"/>
              <a:gd name="connsiteX296" fmla="*/ 2269807 w 12192000"/>
              <a:gd name="connsiteY296" fmla="*/ 1230216 h 2038588"/>
              <a:gd name="connsiteX297" fmla="*/ 2269807 w 12192000"/>
              <a:gd name="connsiteY297" fmla="*/ 1201796 h 2038588"/>
              <a:gd name="connsiteX298" fmla="*/ 2269807 w 12192000"/>
              <a:gd name="connsiteY298" fmla="*/ 1181495 h 2038588"/>
              <a:gd name="connsiteX299" fmla="*/ 2444393 w 12192000"/>
              <a:gd name="connsiteY299" fmla="*/ 1181495 h 2038588"/>
              <a:gd name="connsiteX300" fmla="*/ 2444393 w 12192000"/>
              <a:gd name="connsiteY300" fmla="*/ 1242398 h 2038588"/>
              <a:gd name="connsiteX301" fmla="*/ 2468754 w 12192000"/>
              <a:gd name="connsiteY301" fmla="*/ 1282998 h 2038588"/>
              <a:gd name="connsiteX302" fmla="*/ 2468754 w 12192000"/>
              <a:gd name="connsiteY302" fmla="*/ 1770212 h 2038588"/>
              <a:gd name="connsiteX303" fmla="*/ 2480934 w 12192000"/>
              <a:gd name="connsiteY303" fmla="*/ 1774272 h 2038588"/>
              <a:gd name="connsiteX304" fmla="*/ 2501235 w 12192000"/>
              <a:gd name="connsiteY304" fmla="*/ 1672769 h 2038588"/>
              <a:gd name="connsiteX305" fmla="*/ 2501235 w 12192000"/>
              <a:gd name="connsiteY305" fmla="*/ 966309 h 2038588"/>
              <a:gd name="connsiteX306" fmla="*/ 2675820 w 12192000"/>
              <a:gd name="connsiteY306" fmla="*/ 966309 h 2038588"/>
              <a:gd name="connsiteX307" fmla="*/ 2696120 w 12192000"/>
              <a:gd name="connsiteY307" fmla="*/ 1019090 h 2038588"/>
              <a:gd name="connsiteX308" fmla="*/ 2692061 w 12192000"/>
              <a:gd name="connsiteY308" fmla="*/ 1693071 h 2038588"/>
              <a:gd name="connsiteX309" fmla="*/ 2724542 w 12192000"/>
              <a:gd name="connsiteY309" fmla="*/ 1709311 h 2038588"/>
              <a:gd name="connsiteX310" fmla="*/ 2748902 w 12192000"/>
              <a:gd name="connsiteY310" fmla="*/ 1705251 h 2038588"/>
              <a:gd name="connsiteX311" fmla="*/ 2748902 w 12192000"/>
              <a:gd name="connsiteY311" fmla="*/ 738942 h 2038588"/>
              <a:gd name="connsiteX312" fmla="*/ 2886946 w 12192000"/>
              <a:gd name="connsiteY312" fmla="*/ 738942 h 2038588"/>
              <a:gd name="connsiteX313" fmla="*/ 2886946 w 12192000"/>
              <a:gd name="connsiteY313" fmla="*/ 1705251 h 2038588"/>
              <a:gd name="connsiteX314" fmla="*/ 2899126 w 12192000"/>
              <a:gd name="connsiteY314" fmla="*/ 1709311 h 2038588"/>
              <a:gd name="connsiteX315" fmla="*/ 2939727 w 12192000"/>
              <a:gd name="connsiteY315" fmla="*/ 1697131 h 2038588"/>
              <a:gd name="connsiteX316" fmla="*/ 2943787 w 12192000"/>
              <a:gd name="connsiteY316" fmla="*/ 1071872 h 2038588"/>
              <a:gd name="connsiteX317" fmla="*/ 2939727 w 12192000"/>
              <a:gd name="connsiteY317" fmla="*/ 1039392 h 2038588"/>
              <a:gd name="connsiteX318" fmla="*/ 2939727 w 12192000"/>
              <a:gd name="connsiteY318" fmla="*/ 1002850 h 2038588"/>
              <a:gd name="connsiteX319" fmla="*/ 2955968 w 12192000"/>
              <a:gd name="connsiteY319" fmla="*/ 954129 h 2038588"/>
              <a:gd name="connsiteX320" fmla="*/ 3029051 w 12192000"/>
              <a:gd name="connsiteY320" fmla="*/ 950069 h 2038588"/>
              <a:gd name="connsiteX321" fmla="*/ 3134615 w 12192000"/>
              <a:gd name="connsiteY321" fmla="*/ 950069 h 2038588"/>
              <a:gd name="connsiteX322" fmla="*/ 3134615 w 12192000"/>
              <a:gd name="connsiteY322" fmla="*/ 1445403 h 2038588"/>
              <a:gd name="connsiteX323" fmla="*/ 3146794 w 12192000"/>
              <a:gd name="connsiteY323" fmla="*/ 1733672 h 2038588"/>
              <a:gd name="connsiteX324" fmla="*/ 3163034 w 12192000"/>
              <a:gd name="connsiteY324" fmla="*/ 1709311 h 2038588"/>
              <a:gd name="connsiteX325" fmla="*/ 3195516 w 12192000"/>
              <a:gd name="connsiteY325" fmla="*/ 1709311 h 2038588"/>
              <a:gd name="connsiteX326" fmla="*/ 3195516 w 12192000"/>
              <a:gd name="connsiteY326" fmla="*/ 1291119 h 2038588"/>
              <a:gd name="connsiteX327" fmla="*/ 3215816 w 12192000"/>
              <a:gd name="connsiteY327" fmla="*/ 1258638 h 2038588"/>
              <a:gd name="connsiteX328" fmla="*/ 3244237 w 12192000"/>
              <a:gd name="connsiteY328" fmla="*/ 1234276 h 2038588"/>
              <a:gd name="connsiteX329" fmla="*/ 3260477 w 12192000"/>
              <a:gd name="connsiteY329" fmla="*/ 1213976 h 2038588"/>
              <a:gd name="connsiteX330" fmla="*/ 3305139 w 12192000"/>
              <a:gd name="connsiteY330" fmla="*/ 1157135 h 2038588"/>
              <a:gd name="connsiteX331" fmla="*/ 3349800 w 12192000"/>
              <a:gd name="connsiteY331" fmla="*/ 1071872 h 2038588"/>
              <a:gd name="connsiteX332" fmla="*/ 3349800 w 12192000"/>
              <a:gd name="connsiteY332" fmla="*/ 958189 h 2038588"/>
              <a:gd name="connsiteX333" fmla="*/ 3366040 w 12192000"/>
              <a:gd name="connsiteY333" fmla="*/ 958189 h 2038588"/>
              <a:gd name="connsiteX334" fmla="*/ 3370101 w 12192000"/>
              <a:gd name="connsiteY334" fmla="*/ 1136835 h 2038588"/>
              <a:gd name="connsiteX335" fmla="*/ 3406642 w 12192000"/>
              <a:gd name="connsiteY335" fmla="*/ 1157135 h 2038588"/>
              <a:gd name="connsiteX336" fmla="*/ 3406642 w 12192000"/>
              <a:gd name="connsiteY336" fmla="*/ 1197736 h 2038588"/>
              <a:gd name="connsiteX337" fmla="*/ 3447243 w 12192000"/>
              <a:gd name="connsiteY337" fmla="*/ 1213976 h 2038588"/>
              <a:gd name="connsiteX338" fmla="*/ 3475665 w 12192000"/>
              <a:gd name="connsiteY338" fmla="*/ 1234276 h 2038588"/>
              <a:gd name="connsiteX339" fmla="*/ 3487843 w 12192000"/>
              <a:gd name="connsiteY339" fmla="*/ 1291119 h 2038588"/>
              <a:gd name="connsiteX340" fmla="*/ 3500024 w 12192000"/>
              <a:gd name="connsiteY340" fmla="*/ 1299239 h 2038588"/>
              <a:gd name="connsiteX341" fmla="*/ 3508145 w 12192000"/>
              <a:gd name="connsiteY341" fmla="*/ 1396682 h 2038588"/>
              <a:gd name="connsiteX342" fmla="*/ 3508145 w 12192000"/>
              <a:gd name="connsiteY342" fmla="*/ 1526605 h 2038588"/>
              <a:gd name="connsiteX343" fmla="*/ 3516265 w 12192000"/>
              <a:gd name="connsiteY343" fmla="*/ 1530665 h 2038588"/>
              <a:gd name="connsiteX344" fmla="*/ 3548746 w 12192000"/>
              <a:gd name="connsiteY344" fmla="*/ 1514425 h 2038588"/>
              <a:gd name="connsiteX345" fmla="*/ 3548746 w 12192000"/>
              <a:gd name="connsiteY345" fmla="*/ 1486005 h 2038588"/>
              <a:gd name="connsiteX346" fmla="*/ 3556867 w 12192000"/>
              <a:gd name="connsiteY346" fmla="*/ 1486005 h 2038588"/>
              <a:gd name="connsiteX347" fmla="*/ 3556867 w 12192000"/>
              <a:gd name="connsiteY347" fmla="*/ 1514425 h 2038588"/>
              <a:gd name="connsiteX348" fmla="*/ 3569046 w 12192000"/>
              <a:gd name="connsiteY348" fmla="*/ 1522545 h 2038588"/>
              <a:gd name="connsiteX349" fmla="*/ 3573106 w 12192000"/>
              <a:gd name="connsiteY349" fmla="*/ 1498185 h 2038588"/>
              <a:gd name="connsiteX350" fmla="*/ 3573106 w 12192000"/>
              <a:gd name="connsiteY350" fmla="*/ 1429162 h 2038588"/>
              <a:gd name="connsiteX351" fmla="*/ 3605587 w 12192000"/>
              <a:gd name="connsiteY351" fmla="*/ 1400742 h 2038588"/>
              <a:gd name="connsiteX352" fmla="*/ 3678671 w 12192000"/>
              <a:gd name="connsiteY352" fmla="*/ 1400742 h 2038588"/>
              <a:gd name="connsiteX353" fmla="*/ 3686790 w 12192000"/>
              <a:gd name="connsiteY353" fmla="*/ 1416982 h 2038588"/>
              <a:gd name="connsiteX354" fmla="*/ 3698971 w 12192000"/>
              <a:gd name="connsiteY354" fmla="*/ 1408862 h 2038588"/>
              <a:gd name="connsiteX355" fmla="*/ 3735512 w 12192000"/>
              <a:gd name="connsiteY355" fmla="*/ 1356081 h 2038588"/>
              <a:gd name="connsiteX356" fmla="*/ 3739572 w 12192000"/>
              <a:gd name="connsiteY356" fmla="*/ 1339839 h 2038588"/>
              <a:gd name="connsiteX357" fmla="*/ 3739572 w 12192000"/>
              <a:gd name="connsiteY357" fmla="*/ 1311419 h 2038588"/>
              <a:gd name="connsiteX358" fmla="*/ 3743632 w 12192000"/>
              <a:gd name="connsiteY358" fmla="*/ 1291119 h 2038588"/>
              <a:gd name="connsiteX359" fmla="*/ 3751752 w 12192000"/>
              <a:gd name="connsiteY359" fmla="*/ 1356081 h 2038588"/>
              <a:gd name="connsiteX360" fmla="*/ 3820773 w 12192000"/>
              <a:gd name="connsiteY360" fmla="*/ 1372321 h 2038588"/>
              <a:gd name="connsiteX361" fmla="*/ 3816715 w 12192000"/>
              <a:gd name="connsiteY361" fmla="*/ 1388562 h 2038588"/>
              <a:gd name="connsiteX362" fmla="*/ 3832955 w 12192000"/>
              <a:gd name="connsiteY362" fmla="*/ 1404802 h 2038588"/>
              <a:gd name="connsiteX363" fmla="*/ 3865437 w 12192000"/>
              <a:gd name="connsiteY363" fmla="*/ 1583448 h 2038588"/>
              <a:gd name="connsiteX364" fmla="*/ 3869495 w 12192000"/>
              <a:gd name="connsiteY364" fmla="*/ 1640289 h 2038588"/>
              <a:gd name="connsiteX365" fmla="*/ 3889796 w 12192000"/>
              <a:gd name="connsiteY365" fmla="*/ 1660589 h 2038588"/>
              <a:gd name="connsiteX366" fmla="*/ 3910096 w 12192000"/>
              <a:gd name="connsiteY366" fmla="*/ 1644349 h 2038588"/>
              <a:gd name="connsiteX367" fmla="*/ 3910096 w 12192000"/>
              <a:gd name="connsiteY367" fmla="*/ 1567206 h 2038588"/>
              <a:gd name="connsiteX368" fmla="*/ 3934458 w 12192000"/>
              <a:gd name="connsiteY368" fmla="*/ 1546906 h 2038588"/>
              <a:gd name="connsiteX369" fmla="*/ 4052201 w 12192000"/>
              <a:gd name="connsiteY369" fmla="*/ 1550966 h 2038588"/>
              <a:gd name="connsiteX370" fmla="*/ 4068442 w 12192000"/>
              <a:gd name="connsiteY370" fmla="*/ 1546906 h 2038588"/>
              <a:gd name="connsiteX371" fmla="*/ 4068442 w 12192000"/>
              <a:gd name="connsiteY371" fmla="*/ 1205856 h 2038588"/>
              <a:gd name="connsiteX372" fmla="*/ 4133403 w 12192000"/>
              <a:gd name="connsiteY372" fmla="*/ 1136835 h 2038588"/>
              <a:gd name="connsiteX373" fmla="*/ 4133403 w 12192000"/>
              <a:gd name="connsiteY373" fmla="*/ 1120593 h 2038588"/>
              <a:gd name="connsiteX374" fmla="*/ 4141524 w 12192000"/>
              <a:gd name="connsiteY374" fmla="*/ 1067812 h 2038588"/>
              <a:gd name="connsiteX375" fmla="*/ 4198365 w 12192000"/>
              <a:gd name="connsiteY375" fmla="*/ 1136835 h 2038588"/>
              <a:gd name="connsiteX376" fmla="*/ 4226788 w 12192000"/>
              <a:gd name="connsiteY376" fmla="*/ 1136835 h 2038588"/>
              <a:gd name="connsiteX377" fmla="*/ 4230846 w 12192000"/>
              <a:gd name="connsiteY377" fmla="*/ 1096233 h 2038588"/>
              <a:gd name="connsiteX378" fmla="*/ 4312049 w 12192000"/>
              <a:gd name="connsiteY378" fmla="*/ 1177435 h 2038588"/>
              <a:gd name="connsiteX379" fmla="*/ 4303928 w 12192000"/>
              <a:gd name="connsiteY379" fmla="*/ 1315479 h 2038588"/>
              <a:gd name="connsiteX380" fmla="*/ 4307990 w 12192000"/>
              <a:gd name="connsiteY380" fmla="*/ 1477884 h 2038588"/>
              <a:gd name="connsiteX381" fmla="*/ 4328290 w 12192000"/>
              <a:gd name="connsiteY381" fmla="*/ 1490065 h 2038588"/>
              <a:gd name="connsiteX382" fmla="*/ 4348589 w 12192000"/>
              <a:gd name="connsiteY382" fmla="*/ 1473824 h 2038588"/>
              <a:gd name="connsiteX383" fmla="*/ 4389191 w 12192000"/>
              <a:gd name="connsiteY383" fmla="*/ 1469764 h 2038588"/>
              <a:gd name="connsiteX384" fmla="*/ 4389191 w 12192000"/>
              <a:gd name="connsiteY384" fmla="*/ 1331719 h 2038588"/>
              <a:gd name="connsiteX385" fmla="*/ 4462274 w 12192000"/>
              <a:gd name="connsiteY385" fmla="*/ 1295179 h 2038588"/>
              <a:gd name="connsiteX386" fmla="*/ 4571896 w 12192000"/>
              <a:gd name="connsiteY386" fmla="*/ 1295179 h 2038588"/>
              <a:gd name="connsiteX387" fmla="*/ 4584077 w 12192000"/>
              <a:gd name="connsiteY387" fmla="*/ 1315479 h 2038588"/>
              <a:gd name="connsiteX388" fmla="*/ 4600318 w 12192000"/>
              <a:gd name="connsiteY388" fmla="*/ 1315479 h 2038588"/>
              <a:gd name="connsiteX389" fmla="*/ 4612498 w 12192000"/>
              <a:gd name="connsiteY389" fmla="*/ 1055632 h 2038588"/>
              <a:gd name="connsiteX390" fmla="*/ 4616558 w 12192000"/>
              <a:gd name="connsiteY390" fmla="*/ 1031271 h 2038588"/>
              <a:gd name="connsiteX391" fmla="*/ 4620618 w 12192000"/>
              <a:gd name="connsiteY391" fmla="*/ 998790 h 2038588"/>
              <a:gd name="connsiteX392" fmla="*/ 4714001 w 12192000"/>
              <a:gd name="connsiteY392" fmla="*/ 974429 h 2038588"/>
              <a:gd name="connsiteX393" fmla="*/ 4774902 w 12192000"/>
              <a:gd name="connsiteY393" fmla="*/ 1010970 h 2038588"/>
              <a:gd name="connsiteX394" fmla="*/ 4774902 w 12192000"/>
              <a:gd name="connsiteY394" fmla="*/ 1242398 h 2038588"/>
              <a:gd name="connsiteX395" fmla="*/ 4791143 w 12192000"/>
              <a:gd name="connsiteY395" fmla="*/ 1274878 h 2038588"/>
              <a:gd name="connsiteX396" fmla="*/ 4791143 w 12192000"/>
              <a:gd name="connsiteY396" fmla="*/ 1498185 h 2038588"/>
              <a:gd name="connsiteX397" fmla="*/ 4839865 w 12192000"/>
              <a:gd name="connsiteY397" fmla="*/ 1660589 h 2038588"/>
              <a:gd name="connsiteX398" fmla="*/ 4852046 w 12192000"/>
              <a:gd name="connsiteY398" fmla="*/ 1660589 h 2038588"/>
              <a:gd name="connsiteX399" fmla="*/ 4856107 w 12192000"/>
              <a:gd name="connsiteY399" fmla="*/ 1624048 h 2038588"/>
              <a:gd name="connsiteX400" fmla="*/ 4933247 w 12192000"/>
              <a:gd name="connsiteY400" fmla="*/ 1506305 h 2038588"/>
              <a:gd name="connsiteX401" fmla="*/ 4986028 w 12192000"/>
              <a:gd name="connsiteY401" fmla="*/ 1510365 h 2038588"/>
              <a:gd name="connsiteX402" fmla="*/ 4998209 w 12192000"/>
              <a:gd name="connsiteY402" fmla="*/ 1705251 h 2038588"/>
              <a:gd name="connsiteX403" fmla="*/ 5018510 w 12192000"/>
              <a:gd name="connsiteY403" fmla="*/ 1713371 h 2038588"/>
              <a:gd name="connsiteX404" fmla="*/ 5079412 w 12192000"/>
              <a:gd name="connsiteY404" fmla="*/ 1693071 h 2038588"/>
              <a:gd name="connsiteX405" fmla="*/ 5087532 w 12192000"/>
              <a:gd name="connsiteY405" fmla="*/ 1664649 h 2038588"/>
              <a:gd name="connsiteX406" fmla="*/ 5087532 w 12192000"/>
              <a:gd name="connsiteY406" fmla="*/ 1339839 h 2038588"/>
              <a:gd name="connsiteX407" fmla="*/ 5392041 w 12192000"/>
              <a:gd name="connsiteY407" fmla="*/ 1246458 h 2038588"/>
              <a:gd name="connsiteX408" fmla="*/ 5505725 w 12192000"/>
              <a:gd name="connsiteY408" fmla="*/ 1287059 h 2038588"/>
              <a:gd name="connsiteX409" fmla="*/ 5505725 w 12192000"/>
              <a:gd name="connsiteY409" fmla="*/ 1644349 h 2038588"/>
              <a:gd name="connsiteX410" fmla="*/ 5517906 w 12192000"/>
              <a:gd name="connsiteY410" fmla="*/ 1656529 h 2038588"/>
              <a:gd name="connsiteX411" fmla="*/ 5603169 w 12192000"/>
              <a:gd name="connsiteY411" fmla="*/ 1636229 h 2038588"/>
              <a:gd name="connsiteX412" fmla="*/ 5619409 w 12192000"/>
              <a:gd name="connsiteY412" fmla="*/ 1611868 h 2038588"/>
              <a:gd name="connsiteX413" fmla="*/ 5619409 w 12192000"/>
              <a:gd name="connsiteY413" fmla="*/ 1632169 h 2038588"/>
              <a:gd name="connsiteX414" fmla="*/ 5627528 w 12192000"/>
              <a:gd name="connsiteY414" fmla="*/ 1640289 h 2038588"/>
              <a:gd name="connsiteX415" fmla="*/ 5668130 w 12192000"/>
              <a:gd name="connsiteY415" fmla="*/ 1579388 h 2038588"/>
              <a:gd name="connsiteX416" fmla="*/ 5668130 w 12192000"/>
              <a:gd name="connsiteY416" fmla="*/ 1437283 h 2038588"/>
              <a:gd name="connsiteX417" fmla="*/ 5704672 w 12192000"/>
              <a:gd name="connsiteY417" fmla="*/ 1388562 h 2038588"/>
              <a:gd name="connsiteX418" fmla="*/ 5899557 w 12192000"/>
              <a:gd name="connsiteY418" fmla="*/ 1388562 h 2038588"/>
              <a:gd name="connsiteX419" fmla="*/ 5948277 w 12192000"/>
              <a:gd name="connsiteY419" fmla="*/ 1441343 h 2038588"/>
              <a:gd name="connsiteX420" fmla="*/ 5948277 w 12192000"/>
              <a:gd name="connsiteY420" fmla="*/ 1530665 h 2038588"/>
              <a:gd name="connsiteX421" fmla="*/ 5997000 w 12192000"/>
              <a:gd name="connsiteY421" fmla="*/ 1542846 h 2038588"/>
              <a:gd name="connsiteX422" fmla="*/ 6025420 w 12192000"/>
              <a:gd name="connsiteY422" fmla="*/ 1502245 h 2038588"/>
              <a:gd name="connsiteX423" fmla="*/ 6163464 w 12192000"/>
              <a:gd name="connsiteY423" fmla="*/ 1502245 h 2038588"/>
              <a:gd name="connsiteX424" fmla="*/ 6183765 w 12192000"/>
              <a:gd name="connsiteY424" fmla="*/ 1534726 h 2038588"/>
              <a:gd name="connsiteX425" fmla="*/ 6187826 w 12192000"/>
              <a:gd name="connsiteY425" fmla="*/ 1563146 h 2038588"/>
              <a:gd name="connsiteX426" fmla="*/ 6204066 w 12192000"/>
              <a:gd name="connsiteY426" fmla="*/ 1571266 h 2038588"/>
              <a:gd name="connsiteX427" fmla="*/ 6228427 w 12192000"/>
              <a:gd name="connsiteY427" fmla="*/ 1486005 h 2038588"/>
              <a:gd name="connsiteX428" fmla="*/ 6236546 w 12192000"/>
              <a:gd name="connsiteY428" fmla="*/ 1404802 h 2038588"/>
              <a:gd name="connsiteX429" fmla="*/ 6248727 w 12192000"/>
              <a:gd name="connsiteY429" fmla="*/ 1335779 h 2038588"/>
              <a:gd name="connsiteX430" fmla="*/ 6273087 w 12192000"/>
              <a:gd name="connsiteY430" fmla="*/ 1254578 h 2038588"/>
              <a:gd name="connsiteX431" fmla="*/ 6366471 w 12192000"/>
              <a:gd name="connsiteY431" fmla="*/ 1161195 h 2038588"/>
              <a:gd name="connsiteX432" fmla="*/ 6415192 w 12192000"/>
              <a:gd name="connsiteY432" fmla="*/ 1104353 h 2038588"/>
              <a:gd name="connsiteX433" fmla="*/ 6439552 w 12192000"/>
              <a:gd name="connsiteY433" fmla="*/ 1157135 h 2038588"/>
              <a:gd name="connsiteX434" fmla="*/ 6467973 w 12192000"/>
              <a:gd name="connsiteY434" fmla="*/ 1364201 h 2038588"/>
              <a:gd name="connsiteX435" fmla="*/ 6476094 w 12192000"/>
              <a:gd name="connsiteY435" fmla="*/ 1693071 h 2038588"/>
              <a:gd name="connsiteX436" fmla="*/ 6488273 w 12192000"/>
              <a:gd name="connsiteY436" fmla="*/ 1697131 h 2038588"/>
              <a:gd name="connsiteX437" fmla="*/ 6589776 w 12192000"/>
              <a:gd name="connsiteY437" fmla="*/ 1676829 h 2038588"/>
              <a:gd name="connsiteX438" fmla="*/ 6593836 w 12192000"/>
              <a:gd name="connsiteY438" fmla="*/ 1624048 h 2038588"/>
              <a:gd name="connsiteX439" fmla="*/ 6654739 w 12192000"/>
              <a:gd name="connsiteY439" fmla="*/ 1567206 h 2038588"/>
              <a:gd name="connsiteX440" fmla="*/ 6719701 w 12192000"/>
              <a:gd name="connsiteY440" fmla="*/ 1514425 h 2038588"/>
              <a:gd name="connsiteX441" fmla="*/ 6723761 w 12192000"/>
              <a:gd name="connsiteY441" fmla="*/ 1490065 h 2038588"/>
              <a:gd name="connsiteX442" fmla="*/ 6723761 w 12192000"/>
              <a:gd name="connsiteY442" fmla="*/ 1563146 h 2038588"/>
              <a:gd name="connsiteX443" fmla="*/ 6780602 w 12192000"/>
              <a:gd name="connsiteY443" fmla="*/ 1563146 h 2038588"/>
              <a:gd name="connsiteX444" fmla="*/ 6788722 w 12192000"/>
              <a:gd name="connsiteY444" fmla="*/ 1587508 h 2038588"/>
              <a:gd name="connsiteX445" fmla="*/ 6829324 w 12192000"/>
              <a:gd name="connsiteY445" fmla="*/ 1587508 h 2038588"/>
              <a:gd name="connsiteX446" fmla="*/ 6829324 w 12192000"/>
              <a:gd name="connsiteY446" fmla="*/ 1352020 h 2038588"/>
              <a:gd name="connsiteX447" fmla="*/ 6882105 w 12192000"/>
              <a:gd name="connsiteY447" fmla="*/ 1299239 h 2038588"/>
              <a:gd name="connsiteX448" fmla="*/ 6930828 w 12192000"/>
              <a:gd name="connsiteY448" fmla="*/ 1258638 h 2038588"/>
              <a:gd name="connsiteX449" fmla="*/ 7056691 w 12192000"/>
              <a:gd name="connsiteY449" fmla="*/ 1295179 h 2038588"/>
              <a:gd name="connsiteX450" fmla="*/ 7064811 w 12192000"/>
              <a:gd name="connsiteY450" fmla="*/ 1323599 h 2038588"/>
              <a:gd name="connsiteX451" fmla="*/ 7068871 w 12192000"/>
              <a:gd name="connsiteY451" fmla="*/ 1579388 h 2038588"/>
              <a:gd name="connsiteX452" fmla="*/ 7081052 w 12192000"/>
              <a:gd name="connsiteY452" fmla="*/ 1648409 h 2038588"/>
              <a:gd name="connsiteX453" fmla="*/ 7072931 w 12192000"/>
              <a:gd name="connsiteY453" fmla="*/ 1713371 h 2038588"/>
              <a:gd name="connsiteX454" fmla="*/ 7105412 w 12192000"/>
              <a:gd name="connsiteY454" fmla="*/ 1766152 h 2038588"/>
              <a:gd name="connsiteX455" fmla="*/ 7146014 w 12192000"/>
              <a:gd name="connsiteY455" fmla="*/ 1758032 h 2038588"/>
              <a:gd name="connsiteX456" fmla="*/ 7336839 w 12192000"/>
              <a:gd name="connsiteY456" fmla="*/ 1762092 h 2038588"/>
              <a:gd name="connsiteX457" fmla="*/ 7393681 w 12192000"/>
              <a:gd name="connsiteY457" fmla="*/ 1749912 h 2038588"/>
              <a:gd name="connsiteX458" fmla="*/ 7434282 w 12192000"/>
              <a:gd name="connsiteY458" fmla="*/ 1749912 h 2038588"/>
              <a:gd name="connsiteX459" fmla="*/ 7450522 w 12192000"/>
              <a:gd name="connsiteY459" fmla="*/ 1733672 h 2038588"/>
              <a:gd name="connsiteX460" fmla="*/ 7552025 w 12192000"/>
              <a:gd name="connsiteY460" fmla="*/ 1733672 h 2038588"/>
              <a:gd name="connsiteX461" fmla="*/ 7588567 w 12192000"/>
              <a:gd name="connsiteY461" fmla="*/ 1636229 h 2038588"/>
              <a:gd name="connsiteX462" fmla="*/ 7604807 w 12192000"/>
              <a:gd name="connsiteY462" fmla="*/ 1599688 h 2038588"/>
              <a:gd name="connsiteX463" fmla="*/ 7608867 w 12192000"/>
              <a:gd name="connsiteY463" fmla="*/ 1571266 h 2038588"/>
              <a:gd name="connsiteX464" fmla="*/ 7547965 w 12192000"/>
              <a:gd name="connsiteY464" fmla="*/ 1449463 h 2038588"/>
              <a:gd name="connsiteX465" fmla="*/ 7608867 w 12192000"/>
              <a:gd name="connsiteY465" fmla="*/ 1356081 h 2038588"/>
              <a:gd name="connsiteX466" fmla="*/ 7616988 w 12192000"/>
              <a:gd name="connsiteY466" fmla="*/ 803905 h 2038588"/>
              <a:gd name="connsiteX467" fmla="*/ 7588567 w 12192000"/>
              <a:gd name="connsiteY467" fmla="*/ 775483 h 2038588"/>
              <a:gd name="connsiteX468" fmla="*/ 7564205 w 12192000"/>
              <a:gd name="connsiteY468" fmla="*/ 714582 h 2038588"/>
              <a:gd name="connsiteX469" fmla="*/ 7669769 w 12192000"/>
              <a:gd name="connsiteY469" fmla="*/ 584658 h 2038588"/>
              <a:gd name="connsiteX470" fmla="*/ 7657588 w 12192000"/>
              <a:gd name="connsiteY470" fmla="*/ 568417 h 2038588"/>
              <a:gd name="connsiteX471" fmla="*/ 7673829 w 12192000"/>
              <a:gd name="connsiteY471" fmla="*/ 552176 h 2038588"/>
              <a:gd name="connsiteX472" fmla="*/ 7673829 w 12192000"/>
              <a:gd name="connsiteY472" fmla="*/ 470974 h 2038588"/>
              <a:gd name="connsiteX473" fmla="*/ 7657588 w 12192000"/>
              <a:gd name="connsiteY473" fmla="*/ 442553 h 2038588"/>
              <a:gd name="connsiteX474" fmla="*/ 7661648 w 12192000"/>
              <a:gd name="connsiteY474" fmla="*/ 406013 h 2038588"/>
              <a:gd name="connsiteX475" fmla="*/ 7681949 w 12192000"/>
              <a:gd name="connsiteY475" fmla="*/ 365411 h 2038588"/>
              <a:gd name="connsiteX476" fmla="*/ 7686009 w 12192000"/>
              <a:gd name="connsiteY476" fmla="*/ 328870 h 2038588"/>
              <a:gd name="connsiteX477" fmla="*/ 7673829 w 12192000"/>
              <a:gd name="connsiteY477" fmla="*/ 300449 h 2038588"/>
              <a:gd name="connsiteX478" fmla="*/ 7694129 w 12192000"/>
              <a:gd name="connsiteY478" fmla="*/ 292329 h 2038588"/>
              <a:gd name="connsiteX479" fmla="*/ 7694129 w 12192000"/>
              <a:gd name="connsiteY479" fmla="*/ 198946 h 2038588"/>
              <a:gd name="connsiteX480" fmla="*/ 7686009 w 12192000"/>
              <a:gd name="connsiteY480" fmla="*/ 194886 h 2038588"/>
              <a:gd name="connsiteX481" fmla="*/ 7694129 w 12192000"/>
              <a:gd name="connsiteY481" fmla="*/ 174586 h 2038588"/>
              <a:gd name="connsiteX482" fmla="*/ 7694129 w 12192000"/>
              <a:gd name="connsiteY482" fmla="*/ 154286 h 2038588"/>
              <a:gd name="connsiteX483" fmla="*/ 7698189 w 12192000"/>
              <a:gd name="connsiteY483" fmla="*/ 129924 h 2038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Lst>
            <a:rect l="l" t="t" r="r" b="b"/>
            <a:pathLst>
              <a:path w="12192000" h="2038588">
                <a:moveTo>
                  <a:pt x="7491123" y="1746359"/>
                </a:moveTo>
                <a:cubicBezTo>
                  <a:pt x="7474882" y="1746867"/>
                  <a:pt x="7458642" y="1749912"/>
                  <a:pt x="7442402" y="1749912"/>
                </a:cubicBezTo>
                <a:cubicBezTo>
                  <a:pt x="7458642" y="1753972"/>
                  <a:pt x="7474882" y="1753972"/>
                  <a:pt x="7487063" y="1758032"/>
                </a:cubicBezTo>
                <a:lnTo>
                  <a:pt x="7539845" y="1758032"/>
                </a:lnTo>
                <a:cubicBezTo>
                  <a:pt x="7523603" y="1747882"/>
                  <a:pt x="7507363" y="1745852"/>
                  <a:pt x="7491123" y="1746359"/>
                </a:cubicBezTo>
                <a:close/>
                <a:moveTo>
                  <a:pt x="7828114" y="1664649"/>
                </a:moveTo>
                <a:cubicBezTo>
                  <a:pt x="7799693" y="1697131"/>
                  <a:pt x="7775332" y="1729612"/>
                  <a:pt x="7755031" y="1758032"/>
                </a:cubicBezTo>
                <a:cubicBezTo>
                  <a:pt x="7779392" y="1758032"/>
                  <a:pt x="7819994" y="1762092"/>
                  <a:pt x="7832174" y="1762092"/>
                </a:cubicBezTo>
                <a:cubicBezTo>
                  <a:pt x="7840294" y="1762092"/>
                  <a:pt x="7844354" y="1753972"/>
                  <a:pt x="7848414" y="1745852"/>
                </a:cubicBezTo>
                <a:cubicBezTo>
                  <a:pt x="7864655" y="1745852"/>
                  <a:pt x="7880895" y="1745852"/>
                  <a:pt x="7897135" y="1749912"/>
                </a:cubicBezTo>
                <a:cubicBezTo>
                  <a:pt x="7868715" y="1721491"/>
                  <a:pt x="7844354" y="1672769"/>
                  <a:pt x="7828114" y="1664649"/>
                </a:cubicBezTo>
                <a:close/>
                <a:moveTo>
                  <a:pt x="7661648" y="1664649"/>
                </a:moveTo>
                <a:lnTo>
                  <a:pt x="7657588" y="1672769"/>
                </a:lnTo>
                <a:cubicBezTo>
                  <a:pt x="7657588" y="1680889"/>
                  <a:pt x="7673829" y="1725551"/>
                  <a:pt x="7686009" y="1745852"/>
                </a:cubicBezTo>
                <a:lnTo>
                  <a:pt x="7686009" y="1668709"/>
                </a:lnTo>
                <a:cubicBezTo>
                  <a:pt x="7677889" y="1664649"/>
                  <a:pt x="7669769" y="1664649"/>
                  <a:pt x="7661648" y="1664649"/>
                </a:cubicBezTo>
                <a:close/>
                <a:moveTo>
                  <a:pt x="7673829" y="1563146"/>
                </a:moveTo>
                <a:cubicBezTo>
                  <a:pt x="7649468" y="1575328"/>
                  <a:pt x="7665708" y="1611868"/>
                  <a:pt x="7657588" y="1628108"/>
                </a:cubicBezTo>
                <a:lnTo>
                  <a:pt x="7665708" y="1636229"/>
                </a:lnTo>
                <a:lnTo>
                  <a:pt x="7681949" y="1636229"/>
                </a:lnTo>
                <a:lnTo>
                  <a:pt x="7686009" y="1567206"/>
                </a:lnTo>
                <a:cubicBezTo>
                  <a:pt x="7681949" y="1567206"/>
                  <a:pt x="7677889" y="1563146"/>
                  <a:pt x="7673829" y="1563146"/>
                </a:cubicBezTo>
                <a:close/>
                <a:moveTo>
                  <a:pt x="7755031" y="1555026"/>
                </a:moveTo>
                <a:lnTo>
                  <a:pt x="7750971" y="1705251"/>
                </a:lnTo>
                <a:cubicBezTo>
                  <a:pt x="7771272" y="1684951"/>
                  <a:pt x="7811874" y="1644349"/>
                  <a:pt x="7811874" y="1636229"/>
                </a:cubicBezTo>
                <a:cubicBezTo>
                  <a:pt x="7811874" y="1624048"/>
                  <a:pt x="7771272" y="1579388"/>
                  <a:pt x="7755031" y="1555026"/>
                </a:cubicBezTo>
                <a:close/>
                <a:moveTo>
                  <a:pt x="7665708" y="1270818"/>
                </a:moveTo>
                <a:lnTo>
                  <a:pt x="7665708" y="1315479"/>
                </a:lnTo>
                <a:lnTo>
                  <a:pt x="7686009" y="1315479"/>
                </a:lnTo>
                <a:cubicBezTo>
                  <a:pt x="7690069" y="1307359"/>
                  <a:pt x="7690069" y="1307359"/>
                  <a:pt x="7690069" y="1295179"/>
                </a:cubicBezTo>
                <a:cubicBezTo>
                  <a:pt x="7690069" y="1282998"/>
                  <a:pt x="7686009" y="1278938"/>
                  <a:pt x="7665708" y="1270818"/>
                </a:cubicBezTo>
                <a:close/>
                <a:moveTo>
                  <a:pt x="10978768" y="1173375"/>
                </a:moveTo>
                <a:lnTo>
                  <a:pt x="10982829" y="1193676"/>
                </a:lnTo>
                <a:cubicBezTo>
                  <a:pt x="10986888" y="1193676"/>
                  <a:pt x="10986888" y="1189616"/>
                  <a:pt x="10990949" y="1185555"/>
                </a:cubicBezTo>
                <a:cubicBezTo>
                  <a:pt x="10986888" y="1181495"/>
                  <a:pt x="10986888" y="1177435"/>
                  <a:pt x="10978768" y="1173375"/>
                </a:cubicBezTo>
                <a:close/>
                <a:moveTo>
                  <a:pt x="7665708" y="1169315"/>
                </a:moveTo>
                <a:lnTo>
                  <a:pt x="7665708" y="1234276"/>
                </a:lnTo>
                <a:cubicBezTo>
                  <a:pt x="7694129" y="1226156"/>
                  <a:pt x="7690069" y="1209916"/>
                  <a:pt x="7690069" y="1201796"/>
                </a:cubicBezTo>
                <a:cubicBezTo>
                  <a:pt x="7690069" y="1177435"/>
                  <a:pt x="7694129" y="1177435"/>
                  <a:pt x="7665708" y="1169315"/>
                </a:cubicBezTo>
                <a:close/>
                <a:moveTo>
                  <a:pt x="10995008" y="1132774"/>
                </a:moveTo>
                <a:cubicBezTo>
                  <a:pt x="10990949" y="1153075"/>
                  <a:pt x="10995008" y="1173375"/>
                  <a:pt x="10995008" y="1193676"/>
                </a:cubicBezTo>
                <a:cubicBezTo>
                  <a:pt x="10995008" y="1197736"/>
                  <a:pt x="10986888" y="1205856"/>
                  <a:pt x="10982829" y="1209916"/>
                </a:cubicBezTo>
                <a:cubicBezTo>
                  <a:pt x="10978768" y="1205856"/>
                  <a:pt x="10970646" y="1193676"/>
                  <a:pt x="10970646" y="1181495"/>
                </a:cubicBezTo>
                <a:cubicBezTo>
                  <a:pt x="10970646" y="1173375"/>
                  <a:pt x="10978768" y="1169315"/>
                  <a:pt x="10978768" y="1157135"/>
                </a:cubicBezTo>
                <a:lnTo>
                  <a:pt x="10970646" y="1149015"/>
                </a:lnTo>
                <a:lnTo>
                  <a:pt x="10970646" y="1136835"/>
                </a:lnTo>
                <a:cubicBezTo>
                  <a:pt x="10974708" y="1136835"/>
                  <a:pt x="10978768" y="1144955"/>
                  <a:pt x="10982829" y="1149015"/>
                </a:cubicBezTo>
                <a:cubicBezTo>
                  <a:pt x="10986888" y="1149015"/>
                  <a:pt x="10990949" y="1140895"/>
                  <a:pt x="10995008" y="1132774"/>
                </a:cubicBezTo>
                <a:close/>
                <a:moveTo>
                  <a:pt x="7665708" y="1079992"/>
                </a:moveTo>
                <a:lnTo>
                  <a:pt x="7665708" y="1136835"/>
                </a:lnTo>
                <a:cubicBezTo>
                  <a:pt x="7681949" y="1116533"/>
                  <a:pt x="7690069" y="1124653"/>
                  <a:pt x="7690069" y="1104353"/>
                </a:cubicBezTo>
                <a:cubicBezTo>
                  <a:pt x="7690069" y="1092172"/>
                  <a:pt x="7694129" y="1088112"/>
                  <a:pt x="7665708" y="1079992"/>
                </a:cubicBezTo>
                <a:close/>
                <a:moveTo>
                  <a:pt x="7665708" y="986609"/>
                </a:moveTo>
                <a:lnTo>
                  <a:pt x="7665708" y="1043452"/>
                </a:lnTo>
                <a:cubicBezTo>
                  <a:pt x="7686009" y="1039392"/>
                  <a:pt x="7690069" y="1031271"/>
                  <a:pt x="7690069" y="1015030"/>
                </a:cubicBezTo>
                <a:cubicBezTo>
                  <a:pt x="7690069" y="1006910"/>
                  <a:pt x="7694129" y="990669"/>
                  <a:pt x="7665708" y="986609"/>
                </a:cubicBezTo>
                <a:close/>
                <a:moveTo>
                  <a:pt x="7669769" y="905407"/>
                </a:moveTo>
                <a:lnTo>
                  <a:pt x="7665708" y="954129"/>
                </a:lnTo>
                <a:cubicBezTo>
                  <a:pt x="7694129" y="946009"/>
                  <a:pt x="7690069" y="937888"/>
                  <a:pt x="7690069" y="929768"/>
                </a:cubicBezTo>
                <a:cubicBezTo>
                  <a:pt x="7690069" y="913528"/>
                  <a:pt x="7686009" y="905407"/>
                  <a:pt x="7669769" y="905407"/>
                </a:cubicBezTo>
                <a:close/>
                <a:moveTo>
                  <a:pt x="7669769" y="820145"/>
                </a:moveTo>
                <a:lnTo>
                  <a:pt x="7669769" y="872926"/>
                </a:lnTo>
                <a:cubicBezTo>
                  <a:pt x="7690069" y="848566"/>
                  <a:pt x="7694129" y="856686"/>
                  <a:pt x="7694129" y="840445"/>
                </a:cubicBezTo>
                <a:cubicBezTo>
                  <a:pt x="7694129" y="828265"/>
                  <a:pt x="7694129" y="824205"/>
                  <a:pt x="7690069" y="820145"/>
                </a:cubicBezTo>
                <a:close/>
                <a:moveTo>
                  <a:pt x="7702249" y="0"/>
                </a:moveTo>
                <a:cubicBezTo>
                  <a:pt x="7702249" y="0"/>
                  <a:pt x="7706309" y="4060"/>
                  <a:pt x="7710369" y="4060"/>
                </a:cubicBezTo>
                <a:cubicBezTo>
                  <a:pt x="7710369" y="133984"/>
                  <a:pt x="7706309" y="150224"/>
                  <a:pt x="7706309" y="158346"/>
                </a:cubicBezTo>
                <a:lnTo>
                  <a:pt x="7706309" y="182706"/>
                </a:lnTo>
                <a:cubicBezTo>
                  <a:pt x="7710369" y="186766"/>
                  <a:pt x="7718489" y="186766"/>
                  <a:pt x="7718489" y="194886"/>
                </a:cubicBezTo>
                <a:cubicBezTo>
                  <a:pt x="7718489" y="207066"/>
                  <a:pt x="7710369" y="194886"/>
                  <a:pt x="7710369" y="203006"/>
                </a:cubicBezTo>
                <a:lnTo>
                  <a:pt x="7710369" y="292329"/>
                </a:lnTo>
                <a:cubicBezTo>
                  <a:pt x="7714429" y="296389"/>
                  <a:pt x="7722550" y="300449"/>
                  <a:pt x="7726610" y="304510"/>
                </a:cubicBezTo>
                <a:cubicBezTo>
                  <a:pt x="7710369" y="328870"/>
                  <a:pt x="7714429" y="361351"/>
                  <a:pt x="7714429" y="389772"/>
                </a:cubicBezTo>
                <a:lnTo>
                  <a:pt x="7734731" y="410073"/>
                </a:lnTo>
                <a:cubicBezTo>
                  <a:pt x="7734731" y="418193"/>
                  <a:pt x="7742851" y="430373"/>
                  <a:pt x="7742851" y="442553"/>
                </a:cubicBezTo>
                <a:cubicBezTo>
                  <a:pt x="7742851" y="450673"/>
                  <a:pt x="7734731" y="462854"/>
                  <a:pt x="7726610" y="466914"/>
                </a:cubicBezTo>
                <a:lnTo>
                  <a:pt x="7726610" y="552176"/>
                </a:lnTo>
                <a:cubicBezTo>
                  <a:pt x="7730670" y="560297"/>
                  <a:pt x="7734731" y="564357"/>
                  <a:pt x="7738791" y="568417"/>
                </a:cubicBezTo>
                <a:cubicBezTo>
                  <a:pt x="7730670" y="576537"/>
                  <a:pt x="7726610" y="580598"/>
                  <a:pt x="7726610" y="588718"/>
                </a:cubicBezTo>
                <a:cubicBezTo>
                  <a:pt x="7726610" y="633379"/>
                  <a:pt x="7824054" y="633379"/>
                  <a:pt x="7824054" y="714582"/>
                </a:cubicBezTo>
                <a:cubicBezTo>
                  <a:pt x="7824054" y="726762"/>
                  <a:pt x="7824054" y="730822"/>
                  <a:pt x="7819994" y="734882"/>
                </a:cubicBezTo>
                <a:cubicBezTo>
                  <a:pt x="7815934" y="759243"/>
                  <a:pt x="7779392" y="795783"/>
                  <a:pt x="7755031" y="807965"/>
                </a:cubicBezTo>
                <a:cubicBezTo>
                  <a:pt x="7755031" y="820145"/>
                  <a:pt x="7750971" y="840445"/>
                  <a:pt x="7750971" y="852626"/>
                </a:cubicBezTo>
                <a:lnTo>
                  <a:pt x="7750971" y="1343900"/>
                </a:lnTo>
                <a:cubicBezTo>
                  <a:pt x="7811874" y="1372321"/>
                  <a:pt x="7836234" y="1412922"/>
                  <a:pt x="7836234" y="1449463"/>
                </a:cubicBezTo>
                <a:cubicBezTo>
                  <a:pt x="7836234" y="1498185"/>
                  <a:pt x="7791573" y="1526605"/>
                  <a:pt x="7791573" y="1534726"/>
                </a:cubicBezTo>
                <a:cubicBezTo>
                  <a:pt x="7791573" y="1546906"/>
                  <a:pt x="7897135" y="1684951"/>
                  <a:pt x="7949917" y="1758032"/>
                </a:cubicBezTo>
                <a:lnTo>
                  <a:pt x="7990518" y="1758032"/>
                </a:lnTo>
                <a:cubicBezTo>
                  <a:pt x="7998638" y="1733672"/>
                  <a:pt x="8006760" y="1705251"/>
                  <a:pt x="8010820" y="1676829"/>
                </a:cubicBezTo>
                <a:lnTo>
                  <a:pt x="8128562" y="1676829"/>
                </a:lnTo>
                <a:cubicBezTo>
                  <a:pt x="8132622" y="1684951"/>
                  <a:pt x="8136682" y="1693071"/>
                  <a:pt x="8144802" y="1701191"/>
                </a:cubicBezTo>
                <a:lnTo>
                  <a:pt x="8388410" y="1701191"/>
                </a:lnTo>
                <a:lnTo>
                  <a:pt x="8388410" y="1575328"/>
                </a:lnTo>
                <a:cubicBezTo>
                  <a:pt x="8254427" y="1538786"/>
                  <a:pt x="8120442" y="1502245"/>
                  <a:pt x="7986458" y="1421042"/>
                </a:cubicBezTo>
                <a:cubicBezTo>
                  <a:pt x="7990518" y="1416982"/>
                  <a:pt x="7998638" y="1412922"/>
                  <a:pt x="8002700" y="1412922"/>
                </a:cubicBezTo>
                <a:lnTo>
                  <a:pt x="8230066" y="1416982"/>
                </a:lnTo>
                <a:cubicBezTo>
                  <a:pt x="8250367" y="1421042"/>
                  <a:pt x="8274727" y="1425102"/>
                  <a:pt x="8295028" y="1425102"/>
                </a:cubicBezTo>
                <a:lnTo>
                  <a:pt x="8981188" y="1429162"/>
                </a:lnTo>
                <a:cubicBezTo>
                  <a:pt x="8985248" y="1429162"/>
                  <a:pt x="8985248" y="1421042"/>
                  <a:pt x="8997428" y="1421042"/>
                </a:cubicBezTo>
                <a:lnTo>
                  <a:pt x="9241036" y="1421042"/>
                </a:lnTo>
                <a:lnTo>
                  <a:pt x="9241036" y="1433222"/>
                </a:lnTo>
                <a:cubicBezTo>
                  <a:pt x="9212614" y="1449463"/>
                  <a:pt x="9180134" y="1465704"/>
                  <a:pt x="9151713" y="1477884"/>
                </a:cubicBezTo>
                <a:cubicBezTo>
                  <a:pt x="9058330" y="1522545"/>
                  <a:pt x="8944647" y="1563146"/>
                  <a:pt x="8855324" y="1575328"/>
                </a:cubicBezTo>
                <a:cubicBezTo>
                  <a:pt x="8847204" y="1583448"/>
                  <a:pt x="8847204" y="1595628"/>
                  <a:pt x="8847204" y="1607808"/>
                </a:cubicBezTo>
                <a:cubicBezTo>
                  <a:pt x="8847204" y="1615928"/>
                  <a:pt x="8847204" y="1628108"/>
                  <a:pt x="8855324" y="1640289"/>
                </a:cubicBezTo>
                <a:lnTo>
                  <a:pt x="9184194" y="1640289"/>
                </a:lnTo>
                <a:lnTo>
                  <a:pt x="9184194" y="1684951"/>
                </a:lnTo>
                <a:lnTo>
                  <a:pt x="9265397" y="1684951"/>
                </a:lnTo>
                <a:cubicBezTo>
                  <a:pt x="9273517" y="1668709"/>
                  <a:pt x="9236976" y="1611868"/>
                  <a:pt x="9297878" y="1624048"/>
                </a:cubicBezTo>
                <a:lnTo>
                  <a:pt x="9297878" y="1246458"/>
                </a:lnTo>
                <a:cubicBezTo>
                  <a:pt x="9326299" y="1230216"/>
                  <a:pt x="9318179" y="1226156"/>
                  <a:pt x="9318179" y="1218036"/>
                </a:cubicBezTo>
                <a:lnTo>
                  <a:pt x="9318179" y="1144955"/>
                </a:lnTo>
                <a:cubicBezTo>
                  <a:pt x="9326299" y="1136835"/>
                  <a:pt x="9322239" y="1124653"/>
                  <a:pt x="9326299" y="1108413"/>
                </a:cubicBezTo>
                <a:lnTo>
                  <a:pt x="9358779" y="1108413"/>
                </a:lnTo>
                <a:cubicBezTo>
                  <a:pt x="9362840" y="1116533"/>
                  <a:pt x="9358779" y="1128713"/>
                  <a:pt x="9362840" y="1140895"/>
                </a:cubicBezTo>
                <a:lnTo>
                  <a:pt x="9496823" y="1140895"/>
                </a:lnTo>
                <a:cubicBezTo>
                  <a:pt x="9504945" y="1132774"/>
                  <a:pt x="9504945" y="1124653"/>
                  <a:pt x="9504945" y="1112473"/>
                </a:cubicBezTo>
                <a:cubicBezTo>
                  <a:pt x="9513065" y="1112473"/>
                  <a:pt x="9517125" y="1108413"/>
                  <a:pt x="9529305" y="1108413"/>
                </a:cubicBezTo>
                <a:cubicBezTo>
                  <a:pt x="9537425" y="1108413"/>
                  <a:pt x="9537425" y="1112473"/>
                  <a:pt x="9537425" y="1112473"/>
                </a:cubicBezTo>
                <a:cubicBezTo>
                  <a:pt x="9541485" y="1124653"/>
                  <a:pt x="9545545" y="1136835"/>
                  <a:pt x="9549605" y="1153075"/>
                </a:cubicBezTo>
                <a:cubicBezTo>
                  <a:pt x="9549605" y="1218036"/>
                  <a:pt x="9545545" y="1222096"/>
                  <a:pt x="9545545" y="1230216"/>
                </a:cubicBezTo>
                <a:lnTo>
                  <a:pt x="9561786" y="1246458"/>
                </a:lnTo>
                <a:cubicBezTo>
                  <a:pt x="9565846" y="1258638"/>
                  <a:pt x="9565846" y="1270818"/>
                  <a:pt x="9565846" y="1287059"/>
                </a:cubicBezTo>
                <a:cubicBezTo>
                  <a:pt x="9569906" y="1287059"/>
                  <a:pt x="9565846" y="1291119"/>
                  <a:pt x="9573966" y="1291119"/>
                </a:cubicBezTo>
                <a:cubicBezTo>
                  <a:pt x="9586146" y="1291119"/>
                  <a:pt x="9594266" y="1287059"/>
                  <a:pt x="9598326" y="1278938"/>
                </a:cubicBezTo>
                <a:lnTo>
                  <a:pt x="9598326" y="994730"/>
                </a:lnTo>
                <a:lnTo>
                  <a:pt x="9614567" y="994730"/>
                </a:lnTo>
                <a:cubicBezTo>
                  <a:pt x="9712010" y="1010970"/>
                  <a:pt x="9809453" y="1031271"/>
                  <a:pt x="9902836" y="1043452"/>
                </a:cubicBezTo>
                <a:cubicBezTo>
                  <a:pt x="9910956" y="1063752"/>
                  <a:pt x="9906896" y="1063752"/>
                  <a:pt x="9906896" y="1075932"/>
                </a:cubicBezTo>
                <a:lnTo>
                  <a:pt x="9906896" y="1262698"/>
                </a:lnTo>
                <a:cubicBezTo>
                  <a:pt x="9951558" y="1266758"/>
                  <a:pt x="10020579" y="1254578"/>
                  <a:pt x="10065240" y="1287059"/>
                </a:cubicBezTo>
                <a:lnTo>
                  <a:pt x="10065240" y="1307359"/>
                </a:lnTo>
                <a:lnTo>
                  <a:pt x="10065240" y="1766152"/>
                </a:lnTo>
                <a:cubicBezTo>
                  <a:pt x="10069300" y="1766152"/>
                  <a:pt x="10069300" y="1770212"/>
                  <a:pt x="10077420" y="1770212"/>
                </a:cubicBezTo>
                <a:cubicBezTo>
                  <a:pt x="10097722" y="1770212"/>
                  <a:pt x="10093662" y="1745852"/>
                  <a:pt x="10093662" y="1741792"/>
                </a:cubicBezTo>
                <a:lnTo>
                  <a:pt x="10073360" y="921648"/>
                </a:lnTo>
                <a:lnTo>
                  <a:pt x="10369749" y="921648"/>
                </a:lnTo>
                <a:lnTo>
                  <a:pt x="10369749" y="1676829"/>
                </a:lnTo>
                <a:cubicBezTo>
                  <a:pt x="10369749" y="1676829"/>
                  <a:pt x="10365690" y="1680889"/>
                  <a:pt x="10377869" y="1680889"/>
                </a:cubicBezTo>
                <a:cubicBezTo>
                  <a:pt x="10381931" y="1680889"/>
                  <a:pt x="10438772" y="1656529"/>
                  <a:pt x="10438772" y="1648409"/>
                </a:cubicBezTo>
                <a:lnTo>
                  <a:pt x="10422531" y="946009"/>
                </a:lnTo>
                <a:cubicBezTo>
                  <a:pt x="10438772" y="950069"/>
                  <a:pt x="10459072" y="946009"/>
                  <a:pt x="10479374" y="946009"/>
                </a:cubicBezTo>
                <a:lnTo>
                  <a:pt x="10479374" y="828265"/>
                </a:lnTo>
                <a:cubicBezTo>
                  <a:pt x="10503734" y="812025"/>
                  <a:pt x="10532153" y="840445"/>
                  <a:pt x="10532153" y="803905"/>
                </a:cubicBezTo>
                <a:lnTo>
                  <a:pt x="10532153" y="763303"/>
                </a:lnTo>
                <a:lnTo>
                  <a:pt x="10540274" y="755183"/>
                </a:lnTo>
                <a:cubicBezTo>
                  <a:pt x="10613356" y="755183"/>
                  <a:pt x="10686439" y="755183"/>
                  <a:pt x="10763583" y="751123"/>
                </a:cubicBezTo>
                <a:lnTo>
                  <a:pt x="10763583" y="730822"/>
                </a:lnTo>
                <a:lnTo>
                  <a:pt x="10763583" y="718642"/>
                </a:lnTo>
                <a:lnTo>
                  <a:pt x="10763583" y="710522"/>
                </a:lnTo>
                <a:cubicBezTo>
                  <a:pt x="10771703" y="706462"/>
                  <a:pt x="10779823" y="706462"/>
                  <a:pt x="10783882" y="698342"/>
                </a:cubicBezTo>
                <a:lnTo>
                  <a:pt x="10783882" y="686160"/>
                </a:lnTo>
                <a:lnTo>
                  <a:pt x="10792002" y="678040"/>
                </a:lnTo>
                <a:lnTo>
                  <a:pt x="10792002" y="588718"/>
                </a:lnTo>
                <a:lnTo>
                  <a:pt x="10804183" y="588718"/>
                </a:lnTo>
                <a:lnTo>
                  <a:pt x="10804183" y="673980"/>
                </a:lnTo>
                <a:cubicBezTo>
                  <a:pt x="10808242" y="686160"/>
                  <a:pt x="10808242" y="694282"/>
                  <a:pt x="10808242" y="702402"/>
                </a:cubicBezTo>
                <a:cubicBezTo>
                  <a:pt x="10812304" y="706462"/>
                  <a:pt x="10820424" y="710522"/>
                  <a:pt x="10824483" y="710522"/>
                </a:cubicBezTo>
                <a:cubicBezTo>
                  <a:pt x="10828544" y="726762"/>
                  <a:pt x="10828544" y="743002"/>
                  <a:pt x="10828544" y="759243"/>
                </a:cubicBezTo>
                <a:cubicBezTo>
                  <a:pt x="10836664" y="763303"/>
                  <a:pt x="10848843" y="767363"/>
                  <a:pt x="10852904" y="771423"/>
                </a:cubicBezTo>
                <a:cubicBezTo>
                  <a:pt x="10856963" y="791723"/>
                  <a:pt x="10856963" y="812025"/>
                  <a:pt x="10856963" y="832325"/>
                </a:cubicBezTo>
                <a:cubicBezTo>
                  <a:pt x="10881325" y="852626"/>
                  <a:pt x="10873205" y="840445"/>
                  <a:pt x="10873205" y="856686"/>
                </a:cubicBezTo>
                <a:lnTo>
                  <a:pt x="10873205" y="958189"/>
                </a:lnTo>
                <a:cubicBezTo>
                  <a:pt x="10877266" y="962249"/>
                  <a:pt x="10885386" y="966309"/>
                  <a:pt x="10889445" y="970369"/>
                </a:cubicBezTo>
                <a:lnTo>
                  <a:pt x="10889445" y="1404802"/>
                </a:lnTo>
                <a:cubicBezTo>
                  <a:pt x="10917867" y="1392622"/>
                  <a:pt x="10942227" y="1376381"/>
                  <a:pt x="10962526" y="1360141"/>
                </a:cubicBezTo>
                <a:lnTo>
                  <a:pt x="10962526" y="1230216"/>
                </a:lnTo>
                <a:cubicBezTo>
                  <a:pt x="10966588" y="1226156"/>
                  <a:pt x="10966588" y="1218036"/>
                  <a:pt x="10974708" y="1218036"/>
                </a:cubicBezTo>
                <a:cubicBezTo>
                  <a:pt x="10986888" y="1218036"/>
                  <a:pt x="10978768" y="1222096"/>
                  <a:pt x="10982829" y="1222096"/>
                </a:cubicBezTo>
                <a:cubicBezTo>
                  <a:pt x="10984289" y="1223558"/>
                  <a:pt x="10984695" y="1223965"/>
                  <a:pt x="10984979" y="1223882"/>
                </a:cubicBezTo>
                <a:cubicBezTo>
                  <a:pt x="10985547" y="1223761"/>
                  <a:pt x="10985752" y="1222096"/>
                  <a:pt x="10990949" y="1222096"/>
                </a:cubicBezTo>
                <a:cubicBezTo>
                  <a:pt x="11003128" y="1222096"/>
                  <a:pt x="11096513" y="1299239"/>
                  <a:pt x="11153354" y="1339839"/>
                </a:cubicBezTo>
                <a:lnTo>
                  <a:pt x="11153354" y="1132774"/>
                </a:lnTo>
                <a:cubicBezTo>
                  <a:pt x="11173653" y="1104353"/>
                  <a:pt x="11218316" y="1100293"/>
                  <a:pt x="11242676" y="1100293"/>
                </a:cubicBezTo>
                <a:cubicBezTo>
                  <a:pt x="11250797" y="1100293"/>
                  <a:pt x="11271096" y="1104353"/>
                  <a:pt x="11287336" y="1104353"/>
                </a:cubicBezTo>
                <a:cubicBezTo>
                  <a:pt x="11291397" y="1108413"/>
                  <a:pt x="11287336" y="1120593"/>
                  <a:pt x="11299519" y="1120593"/>
                </a:cubicBezTo>
                <a:cubicBezTo>
                  <a:pt x="11307639" y="1120593"/>
                  <a:pt x="11348240" y="1096233"/>
                  <a:pt x="11376659" y="1088112"/>
                </a:cubicBezTo>
                <a:cubicBezTo>
                  <a:pt x="11405082" y="1079992"/>
                  <a:pt x="11445683" y="1075932"/>
                  <a:pt x="11478163" y="1067812"/>
                </a:cubicBezTo>
                <a:cubicBezTo>
                  <a:pt x="11482222" y="1075932"/>
                  <a:pt x="11478163" y="1088112"/>
                  <a:pt x="11482222" y="1096233"/>
                </a:cubicBezTo>
                <a:cubicBezTo>
                  <a:pt x="11486283" y="1108413"/>
                  <a:pt x="11502524" y="1124653"/>
                  <a:pt x="11506583" y="1136835"/>
                </a:cubicBezTo>
                <a:cubicBezTo>
                  <a:pt x="11505229" y="1218037"/>
                  <a:pt x="11503877" y="1299239"/>
                  <a:pt x="11502524" y="1380441"/>
                </a:cubicBezTo>
                <a:cubicBezTo>
                  <a:pt x="11502524" y="1380441"/>
                  <a:pt x="11498462" y="1384502"/>
                  <a:pt x="11510644" y="1384502"/>
                </a:cubicBezTo>
                <a:cubicBezTo>
                  <a:pt x="11543126" y="1384502"/>
                  <a:pt x="11535006" y="1331719"/>
                  <a:pt x="11535006" y="1327659"/>
                </a:cubicBezTo>
                <a:cubicBezTo>
                  <a:pt x="11535006" y="1311419"/>
                  <a:pt x="11535006" y="1291119"/>
                  <a:pt x="11539064" y="1274878"/>
                </a:cubicBezTo>
                <a:lnTo>
                  <a:pt x="11539064" y="1193676"/>
                </a:lnTo>
                <a:lnTo>
                  <a:pt x="11567486" y="1193676"/>
                </a:lnTo>
                <a:lnTo>
                  <a:pt x="11567486" y="978489"/>
                </a:lnTo>
                <a:cubicBezTo>
                  <a:pt x="11567486" y="978489"/>
                  <a:pt x="11571545" y="974429"/>
                  <a:pt x="11575606" y="974429"/>
                </a:cubicBezTo>
                <a:lnTo>
                  <a:pt x="11575606" y="1193676"/>
                </a:lnTo>
                <a:cubicBezTo>
                  <a:pt x="11587785" y="1193676"/>
                  <a:pt x="11608087" y="1197736"/>
                  <a:pt x="11616207" y="1197736"/>
                </a:cubicBezTo>
                <a:cubicBezTo>
                  <a:pt x="11628387" y="1197736"/>
                  <a:pt x="11648689" y="1197736"/>
                  <a:pt x="11660868" y="1189616"/>
                </a:cubicBezTo>
                <a:cubicBezTo>
                  <a:pt x="11662221" y="1117886"/>
                  <a:pt x="11663576" y="1046158"/>
                  <a:pt x="11664929" y="974429"/>
                </a:cubicBezTo>
                <a:cubicBezTo>
                  <a:pt x="11668988" y="990669"/>
                  <a:pt x="11668988" y="1010970"/>
                  <a:pt x="11668988" y="1189616"/>
                </a:cubicBezTo>
                <a:cubicBezTo>
                  <a:pt x="11677108" y="1197736"/>
                  <a:pt x="11685228" y="1197736"/>
                  <a:pt x="11697410" y="1197736"/>
                </a:cubicBezTo>
                <a:cubicBezTo>
                  <a:pt x="11697410" y="1213976"/>
                  <a:pt x="11693348" y="1230216"/>
                  <a:pt x="11693348" y="1356081"/>
                </a:cubicBezTo>
                <a:cubicBezTo>
                  <a:pt x="11693348" y="1368261"/>
                  <a:pt x="11709589" y="1380441"/>
                  <a:pt x="11721770" y="1392622"/>
                </a:cubicBezTo>
                <a:cubicBezTo>
                  <a:pt x="11729892" y="1384502"/>
                  <a:pt x="11725829" y="1372321"/>
                  <a:pt x="11729892" y="1364201"/>
                </a:cubicBezTo>
                <a:cubicBezTo>
                  <a:pt x="11731244" y="1273525"/>
                  <a:pt x="11732597" y="1182849"/>
                  <a:pt x="11733950" y="1092172"/>
                </a:cubicBezTo>
                <a:cubicBezTo>
                  <a:pt x="11738012" y="1088112"/>
                  <a:pt x="11746132" y="1084052"/>
                  <a:pt x="11750191" y="1079992"/>
                </a:cubicBezTo>
                <a:cubicBezTo>
                  <a:pt x="11750191" y="1071872"/>
                  <a:pt x="11742071" y="1067812"/>
                  <a:pt x="11733950" y="1063752"/>
                </a:cubicBezTo>
                <a:cubicBezTo>
                  <a:pt x="11790792" y="1027211"/>
                  <a:pt x="11871994" y="1027211"/>
                  <a:pt x="11945077" y="1015030"/>
                </a:cubicBezTo>
                <a:cubicBezTo>
                  <a:pt x="11977557" y="1010970"/>
                  <a:pt x="12034398" y="998790"/>
                  <a:pt x="12046580" y="998790"/>
                </a:cubicBezTo>
                <a:cubicBezTo>
                  <a:pt x="12054701" y="998790"/>
                  <a:pt x="12075000" y="1002850"/>
                  <a:pt x="12087182" y="1006910"/>
                </a:cubicBezTo>
                <a:cubicBezTo>
                  <a:pt x="12066880" y="1023151"/>
                  <a:pt x="12038460" y="1015030"/>
                  <a:pt x="12038460" y="1051572"/>
                </a:cubicBezTo>
                <a:cubicBezTo>
                  <a:pt x="12038460" y="1059692"/>
                  <a:pt x="12046580" y="1079992"/>
                  <a:pt x="12046580" y="1088112"/>
                </a:cubicBezTo>
                <a:lnTo>
                  <a:pt x="12038460" y="1368261"/>
                </a:lnTo>
                <a:cubicBezTo>
                  <a:pt x="12038460" y="1376381"/>
                  <a:pt x="12042519" y="1384502"/>
                  <a:pt x="12046580" y="1388562"/>
                </a:cubicBezTo>
                <a:cubicBezTo>
                  <a:pt x="12046580" y="1388562"/>
                  <a:pt x="12054701" y="1388562"/>
                  <a:pt x="12054701" y="1384502"/>
                </a:cubicBezTo>
                <a:cubicBezTo>
                  <a:pt x="12058760" y="1376381"/>
                  <a:pt x="12054701" y="1368261"/>
                  <a:pt x="12058760" y="1360141"/>
                </a:cubicBezTo>
                <a:cubicBezTo>
                  <a:pt x="12115601" y="1331719"/>
                  <a:pt x="12119663" y="1327659"/>
                  <a:pt x="12164323" y="1327659"/>
                </a:cubicBezTo>
                <a:lnTo>
                  <a:pt x="12192000" y="1331319"/>
                </a:lnTo>
                <a:lnTo>
                  <a:pt x="12192000" y="2038588"/>
                </a:lnTo>
                <a:lnTo>
                  <a:pt x="0" y="2038588"/>
                </a:lnTo>
                <a:lnTo>
                  <a:pt x="0" y="1613549"/>
                </a:lnTo>
                <a:lnTo>
                  <a:pt x="27098" y="1605778"/>
                </a:lnTo>
                <a:cubicBezTo>
                  <a:pt x="52981" y="1598673"/>
                  <a:pt x="85462" y="1591568"/>
                  <a:pt x="126063" y="1591568"/>
                </a:cubicBezTo>
                <a:cubicBezTo>
                  <a:pt x="138244" y="1591568"/>
                  <a:pt x="207266" y="1599688"/>
                  <a:pt x="219446" y="1599688"/>
                </a:cubicBezTo>
                <a:cubicBezTo>
                  <a:pt x="227566" y="1599688"/>
                  <a:pt x="243807" y="1595628"/>
                  <a:pt x="255987" y="1591568"/>
                </a:cubicBezTo>
                <a:cubicBezTo>
                  <a:pt x="247867" y="1632169"/>
                  <a:pt x="292529" y="1632169"/>
                  <a:pt x="316889" y="1652469"/>
                </a:cubicBezTo>
                <a:lnTo>
                  <a:pt x="333130" y="1652469"/>
                </a:lnTo>
                <a:cubicBezTo>
                  <a:pt x="337189" y="1640289"/>
                  <a:pt x="337189" y="1624048"/>
                  <a:pt x="341250" y="1607808"/>
                </a:cubicBezTo>
                <a:lnTo>
                  <a:pt x="341250" y="1506305"/>
                </a:lnTo>
                <a:cubicBezTo>
                  <a:pt x="345310" y="1490065"/>
                  <a:pt x="345310" y="1473824"/>
                  <a:pt x="345310" y="1457583"/>
                </a:cubicBezTo>
                <a:cubicBezTo>
                  <a:pt x="345310" y="1437283"/>
                  <a:pt x="349370" y="1416982"/>
                  <a:pt x="349370" y="1396682"/>
                </a:cubicBezTo>
                <a:cubicBezTo>
                  <a:pt x="349370" y="1384502"/>
                  <a:pt x="353430" y="1368261"/>
                  <a:pt x="353430" y="1352020"/>
                </a:cubicBezTo>
                <a:cubicBezTo>
                  <a:pt x="381851" y="1331719"/>
                  <a:pt x="430572" y="1303299"/>
                  <a:pt x="442753" y="1303299"/>
                </a:cubicBezTo>
                <a:cubicBezTo>
                  <a:pt x="450873" y="1303299"/>
                  <a:pt x="503655" y="1339839"/>
                  <a:pt x="507715" y="1352020"/>
                </a:cubicBezTo>
                <a:cubicBezTo>
                  <a:pt x="515835" y="1376381"/>
                  <a:pt x="515835" y="1425102"/>
                  <a:pt x="515835" y="1437283"/>
                </a:cubicBezTo>
                <a:lnTo>
                  <a:pt x="515835" y="1684951"/>
                </a:lnTo>
                <a:cubicBezTo>
                  <a:pt x="511775" y="1758032"/>
                  <a:pt x="499595" y="1770212"/>
                  <a:pt x="556436" y="1770212"/>
                </a:cubicBezTo>
                <a:lnTo>
                  <a:pt x="568616" y="1770212"/>
                </a:lnTo>
                <a:cubicBezTo>
                  <a:pt x="572676" y="1758032"/>
                  <a:pt x="572676" y="1745852"/>
                  <a:pt x="572676" y="1733672"/>
                </a:cubicBezTo>
                <a:cubicBezTo>
                  <a:pt x="572676" y="1725551"/>
                  <a:pt x="568616" y="1680889"/>
                  <a:pt x="564556" y="1619988"/>
                </a:cubicBezTo>
                <a:cubicBezTo>
                  <a:pt x="597037" y="1624048"/>
                  <a:pt x="633579" y="1619988"/>
                  <a:pt x="670120" y="1619988"/>
                </a:cubicBezTo>
                <a:cubicBezTo>
                  <a:pt x="666059" y="1579388"/>
                  <a:pt x="657939" y="1555026"/>
                  <a:pt x="653879" y="1526605"/>
                </a:cubicBezTo>
                <a:cubicBezTo>
                  <a:pt x="686360" y="1530665"/>
                  <a:pt x="714782" y="1530665"/>
                  <a:pt x="804103" y="1530665"/>
                </a:cubicBezTo>
                <a:cubicBezTo>
                  <a:pt x="808163" y="1530665"/>
                  <a:pt x="816284" y="1534726"/>
                  <a:pt x="824405" y="1542846"/>
                </a:cubicBezTo>
                <a:lnTo>
                  <a:pt x="840645" y="1542846"/>
                </a:lnTo>
                <a:cubicBezTo>
                  <a:pt x="824405" y="1518485"/>
                  <a:pt x="840645" y="1473824"/>
                  <a:pt x="844705" y="1453523"/>
                </a:cubicBezTo>
                <a:cubicBezTo>
                  <a:pt x="848765" y="1453523"/>
                  <a:pt x="852825" y="1457583"/>
                  <a:pt x="860945" y="1457583"/>
                </a:cubicBezTo>
                <a:cubicBezTo>
                  <a:pt x="873126" y="1457583"/>
                  <a:pt x="877186" y="1429162"/>
                  <a:pt x="889366" y="1429162"/>
                </a:cubicBezTo>
                <a:cubicBezTo>
                  <a:pt x="897486" y="1429162"/>
                  <a:pt x="901546" y="1433222"/>
                  <a:pt x="978689" y="1433222"/>
                </a:cubicBezTo>
                <a:cubicBezTo>
                  <a:pt x="982749" y="1441343"/>
                  <a:pt x="986809" y="1449463"/>
                  <a:pt x="994929" y="1453523"/>
                </a:cubicBezTo>
                <a:cubicBezTo>
                  <a:pt x="1019289" y="1453523"/>
                  <a:pt x="1055832" y="1441343"/>
                  <a:pt x="1084252" y="1465704"/>
                </a:cubicBezTo>
                <a:lnTo>
                  <a:pt x="1084252" y="1481945"/>
                </a:lnTo>
                <a:lnTo>
                  <a:pt x="1084252" y="1749912"/>
                </a:lnTo>
                <a:cubicBezTo>
                  <a:pt x="1088312" y="1770212"/>
                  <a:pt x="1088312" y="1790513"/>
                  <a:pt x="1092372" y="1806754"/>
                </a:cubicBezTo>
                <a:lnTo>
                  <a:pt x="1153275" y="1806754"/>
                </a:lnTo>
                <a:cubicBezTo>
                  <a:pt x="1161395" y="1786453"/>
                  <a:pt x="1165455" y="1762092"/>
                  <a:pt x="1165455" y="1741792"/>
                </a:cubicBezTo>
                <a:cubicBezTo>
                  <a:pt x="1169515" y="1701191"/>
                  <a:pt x="1177635" y="1628108"/>
                  <a:pt x="1177635" y="1615928"/>
                </a:cubicBezTo>
                <a:cubicBezTo>
                  <a:pt x="1177635" y="1575328"/>
                  <a:pt x="1161395" y="1494125"/>
                  <a:pt x="1157334" y="1453523"/>
                </a:cubicBezTo>
                <a:lnTo>
                  <a:pt x="1238536" y="1453523"/>
                </a:lnTo>
                <a:lnTo>
                  <a:pt x="1238536" y="1429162"/>
                </a:lnTo>
                <a:lnTo>
                  <a:pt x="1331919" y="1429162"/>
                </a:lnTo>
                <a:cubicBezTo>
                  <a:pt x="1340039" y="1469764"/>
                  <a:pt x="1372521" y="1449463"/>
                  <a:pt x="1396882" y="1449463"/>
                </a:cubicBezTo>
                <a:lnTo>
                  <a:pt x="1506505" y="1449463"/>
                </a:lnTo>
                <a:cubicBezTo>
                  <a:pt x="1494325" y="1518485"/>
                  <a:pt x="1486204" y="1571266"/>
                  <a:pt x="1478084" y="1619988"/>
                </a:cubicBezTo>
                <a:lnTo>
                  <a:pt x="1490264" y="1835175"/>
                </a:lnTo>
                <a:cubicBezTo>
                  <a:pt x="1502445" y="1827055"/>
                  <a:pt x="1510565" y="1778332"/>
                  <a:pt x="1526805" y="1766152"/>
                </a:cubicBezTo>
                <a:cubicBezTo>
                  <a:pt x="1547106" y="1766152"/>
                  <a:pt x="1571467" y="1770212"/>
                  <a:pt x="1591768" y="1766152"/>
                </a:cubicBezTo>
                <a:cubicBezTo>
                  <a:pt x="1608008" y="1758032"/>
                  <a:pt x="1603948" y="1725551"/>
                  <a:pt x="1608008" y="1717431"/>
                </a:cubicBezTo>
                <a:cubicBezTo>
                  <a:pt x="1612068" y="1705251"/>
                  <a:pt x="1616128" y="1689011"/>
                  <a:pt x="1616128" y="1672769"/>
                </a:cubicBezTo>
                <a:cubicBezTo>
                  <a:pt x="1620188" y="1656529"/>
                  <a:pt x="1624248" y="1640289"/>
                  <a:pt x="1624248" y="1624048"/>
                </a:cubicBezTo>
                <a:cubicBezTo>
                  <a:pt x="1636428" y="1546906"/>
                  <a:pt x="1648608" y="1465704"/>
                  <a:pt x="1656729" y="1384502"/>
                </a:cubicBezTo>
                <a:cubicBezTo>
                  <a:pt x="1660789" y="1347960"/>
                  <a:pt x="1664849" y="1307359"/>
                  <a:pt x="1668909" y="1266758"/>
                </a:cubicBezTo>
                <a:lnTo>
                  <a:pt x="1668909" y="1031271"/>
                </a:lnTo>
                <a:cubicBezTo>
                  <a:pt x="1660789" y="970369"/>
                  <a:pt x="1656729" y="897286"/>
                  <a:pt x="1644549" y="836385"/>
                </a:cubicBezTo>
                <a:cubicBezTo>
                  <a:pt x="1640489" y="795783"/>
                  <a:pt x="1624248" y="718642"/>
                  <a:pt x="1624248" y="706462"/>
                </a:cubicBezTo>
                <a:cubicBezTo>
                  <a:pt x="1624248" y="682100"/>
                  <a:pt x="1693271" y="682100"/>
                  <a:pt x="1701391" y="665860"/>
                </a:cubicBezTo>
                <a:cubicBezTo>
                  <a:pt x="1705451" y="653680"/>
                  <a:pt x="1709511" y="637439"/>
                  <a:pt x="1709511" y="625259"/>
                </a:cubicBezTo>
                <a:lnTo>
                  <a:pt x="1709511" y="596839"/>
                </a:lnTo>
                <a:cubicBezTo>
                  <a:pt x="1713571" y="564357"/>
                  <a:pt x="1713571" y="527816"/>
                  <a:pt x="1717631" y="495335"/>
                </a:cubicBezTo>
                <a:cubicBezTo>
                  <a:pt x="1725751" y="552176"/>
                  <a:pt x="1717631" y="613079"/>
                  <a:pt x="1733871" y="669920"/>
                </a:cubicBezTo>
                <a:cubicBezTo>
                  <a:pt x="1737932" y="690220"/>
                  <a:pt x="1794774" y="718642"/>
                  <a:pt x="1794774" y="730822"/>
                </a:cubicBezTo>
                <a:lnTo>
                  <a:pt x="1758232" y="1096233"/>
                </a:lnTo>
                <a:lnTo>
                  <a:pt x="1758232" y="1319539"/>
                </a:lnTo>
                <a:lnTo>
                  <a:pt x="1786654" y="1770212"/>
                </a:lnTo>
                <a:lnTo>
                  <a:pt x="1928758" y="1770212"/>
                </a:lnTo>
                <a:lnTo>
                  <a:pt x="1949058" y="1157135"/>
                </a:lnTo>
                <a:cubicBezTo>
                  <a:pt x="1940938" y="1149015"/>
                  <a:pt x="1928758" y="1140895"/>
                  <a:pt x="1920637" y="1136835"/>
                </a:cubicBezTo>
                <a:cubicBezTo>
                  <a:pt x="1920637" y="1136835"/>
                  <a:pt x="1920637" y="1132774"/>
                  <a:pt x="1924698" y="1128713"/>
                </a:cubicBezTo>
                <a:cubicBezTo>
                  <a:pt x="1932818" y="1124653"/>
                  <a:pt x="1969358" y="1136835"/>
                  <a:pt x="1969358" y="1108413"/>
                </a:cubicBezTo>
                <a:lnTo>
                  <a:pt x="2156124" y="1108413"/>
                </a:lnTo>
                <a:cubicBezTo>
                  <a:pt x="2164246" y="1112473"/>
                  <a:pt x="2176424" y="1140895"/>
                  <a:pt x="2200786" y="1132774"/>
                </a:cubicBezTo>
                <a:cubicBezTo>
                  <a:pt x="2196726" y="1144955"/>
                  <a:pt x="2180486" y="1153075"/>
                  <a:pt x="2180486" y="1165255"/>
                </a:cubicBezTo>
                <a:cubicBezTo>
                  <a:pt x="2180486" y="1173375"/>
                  <a:pt x="2188605" y="1169315"/>
                  <a:pt x="2188605" y="1177435"/>
                </a:cubicBezTo>
                <a:cubicBezTo>
                  <a:pt x="2188605" y="1189616"/>
                  <a:pt x="2176424" y="1201796"/>
                  <a:pt x="2176424" y="1209916"/>
                </a:cubicBezTo>
                <a:cubicBezTo>
                  <a:pt x="2176424" y="1222096"/>
                  <a:pt x="2180486" y="1230216"/>
                  <a:pt x="2188605" y="1238336"/>
                </a:cubicBezTo>
                <a:cubicBezTo>
                  <a:pt x="2184545" y="1364201"/>
                  <a:pt x="2184545" y="1368261"/>
                  <a:pt x="2188605" y="1372321"/>
                </a:cubicBezTo>
                <a:cubicBezTo>
                  <a:pt x="2184545" y="1384502"/>
                  <a:pt x="2180486" y="1404802"/>
                  <a:pt x="2180486" y="1416982"/>
                </a:cubicBezTo>
                <a:cubicBezTo>
                  <a:pt x="2180486" y="1425102"/>
                  <a:pt x="2188605" y="1425102"/>
                  <a:pt x="2188605" y="1437283"/>
                </a:cubicBezTo>
                <a:cubicBezTo>
                  <a:pt x="2188605" y="1445403"/>
                  <a:pt x="2180486" y="1437283"/>
                  <a:pt x="2180486" y="1449463"/>
                </a:cubicBezTo>
                <a:lnTo>
                  <a:pt x="2180486" y="1770212"/>
                </a:lnTo>
                <a:lnTo>
                  <a:pt x="2253567" y="1770212"/>
                </a:lnTo>
                <a:lnTo>
                  <a:pt x="2265749" y="1270818"/>
                </a:lnTo>
                <a:cubicBezTo>
                  <a:pt x="2261689" y="1266758"/>
                  <a:pt x="2257627" y="1266758"/>
                  <a:pt x="2257627" y="1254578"/>
                </a:cubicBezTo>
                <a:cubicBezTo>
                  <a:pt x="2257627" y="1254578"/>
                  <a:pt x="2269807" y="1250518"/>
                  <a:pt x="2269807" y="1230216"/>
                </a:cubicBezTo>
                <a:lnTo>
                  <a:pt x="2269807" y="1201796"/>
                </a:lnTo>
                <a:lnTo>
                  <a:pt x="2269807" y="1181495"/>
                </a:lnTo>
                <a:lnTo>
                  <a:pt x="2444393" y="1181495"/>
                </a:lnTo>
                <a:cubicBezTo>
                  <a:pt x="2448453" y="1201796"/>
                  <a:pt x="2448453" y="1222096"/>
                  <a:pt x="2444393" y="1242398"/>
                </a:cubicBezTo>
                <a:cubicBezTo>
                  <a:pt x="2456573" y="1254578"/>
                  <a:pt x="2468754" y="1270818"/>
                  <a:pt x="2468754" y="1282998"/>
                </a:cubicBezTo>
                <a:lnTo>
                  <a:pt x="2468754" y="1770212"/>
                </a:lnTo>
                <a:cubicBezTo>
                  <a:pt x="2472814" y="1770212"/>
                  <a:pt x="2472814" y="1774272"/>
                  <a:pt x="2480934" y="1774272"/>
                </a:cubicBezTo>
                <a:cubicBezTo>
                  <a:pt x="2509354" y="1774272"/>
                  <a:pt x="2484995" y="1729612"/>
                  <a:pt x="2501235" y="1672769"/>
                </a:cubicBezTo>
                <a:lnTo>
                  <a:pt x="2501235" y="966309"/>
                </a:lnTo>
                <a:lnTo>
                  <a:pt x="2675820" y="966309"/>
                </a:lnTo>
                <a:cubicBezTo>
                  <a:pt x="2683940" y="982549"/>
                  <a:pt x="2692061" y="1002850"/>
                  <a:pt x="2696120" y="1019090"/>
                </a:cubicBezTo>
                <a:cubicBezTo>
                  <a:pt x="2694767" y="1243751"/>
                  <a:pt x="2693414" y="1468410"/>
                  <a:pt x="2692061" y="1693071"/>
                </a:cubicBezTo>
                <a:cubicBezTo>
                  <a:pt x="2700180" y="1689011"/>
                  <a:pt x="2720481" y="1689011"/>
                  <a:pt x="2724542" y="1709311"/>
                </a:cubicBezTo>
                <a:lnTo>
                  <a:pt x="2748902" y="1705251"/>
                </a:lnTo>
                <a:lnTo>
                  <a:pt x="2748902" y="738942"/>
                </a:lnTo>
                <a:cubicBezTo>
                  <a:pt x="2765143" y="730822"/>
                  <a:pt x="2846346" y="730822"/>
                  <a:pt x="2886946" y="738942"/>
                </a:cubicBezTo>
                <a:lnTo>
                  <a:pt x="2886946" y="1705251"/>
                </a:lnTo>
                <a:cubicBezTo>
                  <a:pt x="2891006" y="1709311"/>
                  <a:pt x="2886946" y="1709311"/>
                  <a:pt x="2899126" y="1709311"/>
                </a:cubicBezTo>
                <a:cubicBezTo>
                  <a:pt x="2911308" y="1709311"/>
                  <a:pt x="2919427" y="1693071"/>
                  <a:pt x="2939727" y="1697131"/>
                </a:cubicBezTo>
                <a:lnTo>
                  <a:pt x="2943787" y="1071872"/>
                </a:lnTo>
                <a:cubicBezTo>
                  <a:pt x="2943787" y="1063752"/>
                  <a:pt x="2939727" y="1051572"/>
                  <a:pt x="2939727" y="1039392"/>
                </a:cubicBezTo>
                <a:cubicBezTo>
                  <a:pt x="2943787" y="1027211"/>
                  <a:pt x="2935667" y="1015030"/>
                  <a:pt x="2939727" y="1002850"/>
                </a:cubicBezTo>
                <a:cubicBezTo>
                  <a:pt x="2939727" y="982549"/>
                  <a:pt x="2951907" y="970369"/>
                  <a:pt x="2955968" y="954129"/>
                </a:cubicBezTo>
                <a:cubicBezTo>
                  <a:pt x="2980329" y="954129"/>
                  <a:pt x="3016870" y="950069"/>
                  <a:pt x="3029051" y="950069"/>
                </a:cubicBezTo>
                <a:lnTo>
                  <a:pt x="3134615" y="950069"/>
                </a:lnTo>
                <a:lnTo>
                  <a:pt x="3134615" y="1445403"/>
                </a:lnTo>
                <a:cubicBezTo>
                  <a:pt x="3146794" y="1591568"/>
                  <a:pt x="3114314" y="1733672"/>
                  <a:pt x="3146794" y="1733672"/>
                </a:cubicBezTo>
                <a:cubicBezTo>
                  <a:pt x="3163034" y="1733672"/>
                  <a:pt x="3163034" y="1717431"/>
                  <a:pt x="3163034" y="1709311"/>
                </a:cubicBezTo>
                <a:lnTo>
                  <a:pt x="3195516" y="1709311"/>
                </a:lnTo>
                <a:lnTo>
                  <a:pt x="3195516" y="1291119"/>
                </a:lnTo>
                <a:cubicBezTo>
                  <a:pt x="3215816" y="1282998"/>
                  <a:pt x="3211756" y="1266758"/>
                  <a:pt x="3215816" y="1258638"/>
                </a:cubicBezTo>
                <a:cubicBezTo>
                  <a:pt x="3236118" y="1218036"/>
                  <a:pt x="3223936" y="1242398"/>
                  <a:pt x="3244237" y="1234276"/>
                </a:cubicBezTo>
                <a:cubicBezTo>
                  <a:pt x="3252358" y="1230216"/>
                  <a:pt x="3256417" y="1222096"/>
                  <a:pt x="3260477" y="1213976"/>
                </a:cubicBezTo>
                <a:cubicBezTo>
                  <a:pt x="3292957" y="1226156"/>
                  <a:pt x="3317319" y="1177435"/>
                  <a:pt x="3305139" y="1157135"/>
                </a:cubicBezTo>
                <a:cubicBezTo>
                  <a:pt x="3366040" y="1177435"/>
                  <a:pt x="3341680" y="1096233"/>
                  <a:pt x="3349800" y="1071872"/>
                </a:cubicBezTo>
                <a:cubicBezTo>
                  <a:pt x="3353861" y="986609"/>
                  <a:pt x="3353861" y="970369"/>
                  <a:pt x="3349800" y="958189"/>
                </a:cubicBezTo>
                <a:lnTo>
                  <a:pt x="3366040" y="958189"/>
                </a:lnTo>
                <a:cubicBezTo>
                  <a:pt x="3367393" y="1017738"/>
                  <a:pt x="3368748" y="1077286"/>
                  <a:pt x="3370101" y="1136835"/>
                </a:cubicBezTo>
                <a:cubicBezTo>
                  <a:pt x="3374161" y="1165255"/>
                  <a:pt x="3374161" y="1157135"/>
                  <a:pt x="3406642" y="1157135"/>
                </a:cubicBezTo>
                <a:cubicBezTo>
                  <a:pt x="3406642" y="1169315"/>
                  <a:pt x="3410702" y="1185555"/>
                  <a:pt x="3406642" y="1197736"/>
                </a:cubicBezTo>
                <a:cubicBezTo>
                  <a:pt x="3410702" y="1213976"/>
                  <a:pt x="3439124" y="1209916"/>
                  <a:pt x="3447243" y="1213976"/>
                </a:cubicBezTo>
                <a:cubicBezTo>
                  <a:pt x="3451303" y="1226156"/>
                  <a:pt x="3459424" y="1238336"/>
                  <a:pt x="3475665" y="1234276"/>
                </a:cubicBezTo>
                <a:cubicBezTo>
                  <a:pt x="3479723" y="1242398"/>
                  <a:pt x="3483783" y="1270818"/>
                  <a:pt x="3487843" y="1291119"/>
                </a:cubicBezTo>
                <a:cubicBezTo>
                  <a:pt x="3491905" y="1295179"/>
                  <a:pt x="3500024" y="1295179"/>
                  <a:pt x="3500024" y="1299239"/>
                </a:cubicBezTo>
                <a:cubicBezTo>
                  <a:pt x="3504084" y="1331719"/>
                  <a:pt x="3508145" y="1384502"/>
                  <a:pt x="3508145" y="1396682"/>
                </a:cubicBezTo>
                <a:lnTo>
                  <a:pt x="3508145" y="1526605"/>
                </a:lnTo>
                <a:cubicBezTo>
                  <a:pt x="3508145" y="1526605"/>
                  <a:pt x="3504084" y="1530665"/>
                  <a:pt x="3516265" y="1530665"/>
                </a:cubicBezTo>
                <a:cubicBezTo>
                  <a:pt x="3524385" y="1530665"/>
                  <a:pt x="3520325" y="1514425"/>
                  <a:pt x="3548746" y="1514425"/>
                </a:cubicBezTo>
                <a:lnTo>
                  <a:pt x="3548746" y="1486005"/>
                </a:lnTo>
                <a:lnTo>
                  <a:pt x="3556867" y="1486005"/>
                </a:lnTo>
                <a:lnTo>
                  <a:pt x="3556867" y="1514425"/>
                </a:lnTo>
                <a:cubicBezTo>
                  <a:pt x="3560928" y="1514425"/>
                  <a:pt x="3564986" y="1518485"/>
                  <a:pt x="3569046" y="1522545"/>
                </a:cubicBezTo>
                <a:cubicBezTo>
                  <a:pt x="3573106" y="1514425"/>
                  <a:pt x="3573106" y="1506305"/>
                  <a:pt x="3573106" y="1498185"/>
                </a:cubicBezTo>
                <a:lnTo>
                  <a:pt x="3573106" y="1429162"/>
                </a:lnTo>
                <a:cubicBezTo>
                  <a:pt x="3581226" y="1421042"/>
                  <a:pt x="3597468" y="1412922"/>
                  <a:pt x="3605587" y="1400742"/>
                </a:cubicBezTo>
                <a:lnTo>
                  <a:pt x="3678671" y="1400742"/>
                </a:lnTo>
                <a:cubicBezTo>
                  <a:pt x="3678671" y="1404802"/>
                  <a:pt x="3682730" y="1412922"/>
                  <a:pt x="3686790" y="1416982"/>
                </a:cubicBezTo>
                <a:cubicBezTo>
                  <a:pt x="3690850" y="1416982"/>
                  <a:pt x="3698971" y="1412922"/>
                  <a:pt x="3698971" y="1408862"/>
                </a:cubicBezTo>
                <a:cubicBezTo>
                  <a:pt x="3703030" y="1388562"/>
                  <a:pt x="3727390" y="1364201"/>
                  <a:pt x="3735512" y="1356081"/>
                </a:cubicBezTo>
                <a:cubicBezTo>
                  <a:pt x="3739572" y="1352020"/>
                  <a:pt x="3739572" y="1343900"/>
                  <a:pt x="3739572" y="1339839"/>
                </a:cubicBezTo>
                <a:lnTo>
                  <a:pt x="3739572" y="1311419"/>
                </a:lnTo>
                <a:cubicBezTo>
                  <a:pt x="3739572" y="1303299"/>
                  <a:pt x="3739572" y="1295179"/>
                  <a:pt x="3743632" y="1291119"/>
                </a:cubicBezTo>
                <a:cubicBezTo>
                  <a:pt x="3747692" y="1311419"/>
                  <a:pt x="3743632" y="1335779"/>
                  <a:pt x="3751752" y="1356081"/>
                </a:cubicBezTo>
                <a:cubicBezTo>
                  <a:pt x="3763934" y="1384502"/>
                  <a:pt x="3796414" y="1364201"/>
                  <a:pt x="3820773" y="1372321"/>
                </a:cubicBezTo>
                <a:cubicBezTo>
                  <a:pt x="3820773" y="1376381"/>
                  <a:pt x="3816715" y="1384502"/>
                  <a:pt x="3816715" y="1388562"/>
                </a:cubicBezTo>
                <a:cubicBezTo>
                  <a:pt x="3820773" y="1392622"/>
                  <a:pt x="3832955" y="1392622"/>
                  <a:pt x="3832955" y="1404802"/>
                </a:cubicBezTo>
                <a:cubicBezTo>
                  <a:pt x="3849195" y="1461643"/>
                  <a:pt x="3849195" y="1526605"/>
                  <a:pt x="3865437" y="1583448"/>
                </a:cubicBezTo>
                <a:cubicBezTo>
                  <a:pt x="3869495" y="1595628"/>
                  <a:pt x="3865437" y="1619988"/>
                  <a:pt x="3869495" y="1640289"/>
                </a:cubicBezTo>
                <a:cubicBezTo>
                  <a:pt x="3869495" y="1648409"/>
                  <a:pt x="3877616" y="1660589"/>
                  <a:pt x="3889796" y="1660589"/>
                </a:cubicBezTo>
                <a:cubicBezTo>
                  <a:pt x="3897917" y="1660589"/>
                  <a:pt x="3901978" y="1652469"/>
                  <a:pt x="3910096" y="1644349"/>
                </a:cubicBezTo>
                <a:lnTo>
                  <a:pt x="3910096" y="1567206"/>
                </a:lnTo>
                <a:cubicBezTo>
                  <a:pt x="3910096" y="1546906"/>
                  <a:pt x="3918218" y="1546906"/>
                  <a:pt x="3934458" y="1546906"/>
                </a:cubicBezTo>
                <a:cubicBezTo>
                  <a:pt x="3942577" y="1546906"/>
                  <a:pt x="4044080" y="1550966"/>
                  <a:pt x="4052201" y="1550966"/>
                </a:cubicBezTo>
                <a:cubicBezTo>
                  <a:pt x="4052201" y="1550966"/>
                  <a:pt x="4056261" y="1555026"/>
                  <a:pt x="4068442" y="1546906"/>
                </a:cubicBezTo>
                <a:lnTo>
                  <a:pt x="4068442" y="1205856"/>
                </a:lnTo>
                <a:cubicBezTo>
                  <a:pt x="4084683" y="1181495"/>
                  <a:pt x="4113102" y="1161195"/>
                  <a:pt x="4133403" y="1136835"/>
                </a:cubicBezTo>
                <a:lnTo>
                  <a:pt x="4133403" y="1120593"/>
                </a:lnTo>
                <a:cubicBezTo>
                  <a:pt x="4133403" y="1104353"/>
                  <a:pt x="4137464" y="1084052"/>
                  <a:pt x="4141524" y="1067812"/>
                </a:cubicBezTo>
                <a:cubicBezTo>
                  <a:pt x="4133403" y="1120593"/>
                  <a:pt x="4157765" y="1136835"/>
                  <a:pt x="4198365" y="1136835"/>
                </a:cubicBezTo>
                <a:lnTo>
                  <a:pt x="4226788" y="1136835"/>
                </a:lnTo>
                <a:cubicBezTo>
                  <a:pt x="4226788" y="1124653"/>
                  <a:pt x="4226788" y="1108413"/>
                  <a:pt x="4230846" y="1096233"/>
                </a:cubicBezTo>
                <a:cubicBezTo>
                  <a:pt x="4214606" y="1177435"/>
                  <a:pt x="4312049" y="1116533"/>
                  <a:pt x="4312049" y="1177435"/>
                </a:cubicBezTo>
                <a:cubicBezTo>
                  <a:pt x="4312049" y="1222096"/>
                  <a:pt x="4291748" y="1149015"/>
                  <a:pt x="4303928" y="1315479"/>
                </a:cubicBezTo>
                <a:cubicBezTo>
                  <a:pt x="4305282" y="1369615"/>
                  <a:pt x="4306636" y="1423749"/>
                  <a:pt x="4307990" y="1477884"/>
                </a:cubicBezTo>
                <a:cubicBezTo>
                  <a:pt x="4312049" y="1481945"/>
                  <a:pt x="4316109" y="1490065"/>
                  <a:pt x="4328290" y="1490065"/>
                </a:cubicBezTo>
                <a:cubicBezTo>
                  <a:pt x="4336409" y="1490065"/>
                  <a:pt x="4340470" y="1481945"/>
                  <a:pt x="4348589" y="1473824"/>
                </a:cubicBezTo>
                <a:cubicBezTo>
                  <a:pt x="4356709" y="1469764"/>
                  <a:pt x="4368890" y="1477884"/>
                  <a:pt x="4389191" y="1469764"/>
                </a:cubicBezTo>
                <a:lnTo>
                  <a:pt x="4389191" y="1331719"/>
                </a:lnTo>
                <a:cubicBezTo>
                  <a:pt x="4413552" y="1319539"/>
                  <a:pt x="4450093" y="1295179"/>
                  <a:pt x="4462274" y="1295179"/>
                </a:cubicBezTo>
                <a:lnTo>
                  <a:pt x="4571896" y="1295179"/>
                </a:lnTo>
                <a:cubicBezTo>
                  <a:pt x="4575956" y="1299239"/>
                  <a:pt x="4575956" y="1307359"/>
                  <a:pt x="4584077" y="1315479"/>
                </a:cubicBezTo>
                <a:lnTo>
                  <a:pt x="4600318" y="1315479"/>
                </a:lnTo>
                <a:lnTo>
                  <a:pt x="4612498" y="1055632"/>
                </a:lnTo>
                <a:cubicBezTo>
                  <a:pt x="4616558" y="1047512"/>
                  <a:pt x="4616558" y="1039392"/>
                  <a:pt x="4616558" y="1031271"/>
                </a:cubicBezTo>
                <a:cubicBezTo>
                  <a:pt x="4616558" y="1023151"/>
                  <a:pt x="4620618" y="1010970"/>
                  <a:pt x="4620618" y="998790"/>
                </a:cubicBezTo>
                <a:cubicBezTo>
                  <a:pt x="4636858" y="986609"/>
                  <a:pt x="4693700" y="974429"/>
                  <a:pt x="4714001" y="974429"/>
                </a:cubicBezTo>
                <a:cubicBezTo>
                  <a:pt x="4738362" y="974429"/>
                  <a:pt x="4774902" y="978489"/>
                  <a:pt x="4774902" y="1010970"/>
                </a:cubicBezTo>
                <a:lnTo>
                  <a:pt x="4774902" y="1242398"/>
                </a:lnTo>
                <a:cubicBezTo>
                  <a:pt x="4791143" y="1270818"/>
                  <a:pt x="4791143" y="1254578"/>
                  <a:pt x="4791143" y="1274878"/>
                </a:cubicBezTo>
                <a:lnTo>
                  <a:pt x="4791143" y="1498185"/>
                </a:lnTo>
                <a:cubicBezTo>
                  <a:pt x="4795202" y="1522545"/>
                  <a:pt x="4787084" y="1660589"/>
                  <a:pt x="4839865" y="1660589"/>
                </a:cubicBezTo>
                <a:lnTo>
                  <a:pt x="4852046" y="1660589"/>
                </a:lnTo>
                <a:cubicBezTo>
                  <a:pt x="4856107" y="1652469"/>
                  <a:pt x="4856107" y="1640289"/>
                  <a:pt x="4856107" y="1624048"/>
                </a:cubicBezTo>
                <a:cubicBezTo>
                  <a:pt x="4856107" y="1538786"/>
                  <a:pt x="4839865" y="1506305"/>
                  <a:pt x="4933247" y="1506305"/>
                </a:cubicBezTo>
                <a:cubicBezTo>
                  <a:pt x="4945428" y="1506305"/>
                  <a:pt x="4965728" y="1510365"/>
                  <a:pt x="4986028" y="1510365"/>
                </a:cubicBezTo>
                <a:cubicBezTo>
                  <a:pt x="4986028" y="1575328"/>
                  <a:pt x="4994150" y="1640289"/>
                  <a:pt x="4998209" y="1705251"/>
                </a:cubicBezTo>
                <a:cubicBezTo>
                  <a:pt x="5002270" y="1709311"/>
                  <a:pt x="5006330" y="1713371"/>
                  <a:pt x="5018510" y="1713371"/>
                </a:cubicBezTo>
                <a:cubicBezTo>
                  <a:pt x="5026631" y="1713371"/>
                  <a:pt x="5059113" y="1697131"/>
                  <a:pt x="5079412" y="1693071"/>
                </a:cubicBezTo>
                <a:cubicBezTo>
                  <a:pt x="5087532" y="1689011"/>
                  <a:pt x="5087532" y="1676829"/>
                  <a:pt x="5087532" y="1664649"/>
                </a:cubicBezTo>
                <a:lnTo>
                  <a:pt x="5087532" y="1339839"/>
                </a:lnTo>
                <a:lnTo>
                  <a:pt x="5392041" y="1246458"/>
                </a:lnTo>
                <a:cubicBezTo>
                  <a:pt x="5424521" y="1258638"/>
                  <a:pt x="5469184" y="1254578"/>
                  <a:pt x="5505725" y="1287059"/>
                </a:cubicBezTo>
                <a:lnTo>
                  <a:pt x="5505725" y="1644349"/>
                </a:lnTo>
                <a:lnTo>
                  <a:pt x="5517906" y="1656529"/>
                </a:lnTo>
                <a:cubicBezTo>
                  <a:pt x="5526025" y="1619988"/>
                  <a:pt x="5574747" y="1640289"/>
                  <a:pt x="5603169" y="1636229"/>
                </a:cubicBezTo>
                <a:cubicBezTo>
                  <a:pt x="5611288" y="1632169"/>
                  <a:pt x="5611288" y="1619988"/>
                  <a:pt x="5619409" y="1611868"/>
                </a:cubicBezTo>
                <a:lnTo>
                  <a:pt x="5619409" y="1632169"/>
                </a:lnTo>
                <a:lnTo>
                  <a:pt x="5627528" y="1640289"/>
                </a:lnTo>
                <a:cubicBezTo>
                  <a:pt x="5639709" y="1619988"/>
                  <a:pt x="5651890" y="1599688"/>
                  <a:pt x="5668130" y="1579388"/>
                </a:cubicBezTo>
                <a:lnTo>
                  <a:pt x="5668130" y="1437283"/>
                </a:lnTo>
                <a:cubicBezTo>
                  <a:pt x="5676250" y="1425102"/>
                  <a:pt x="5704672" y="1408862"/>
                  <a:pt x="5704672" y="1388562"/>
                </a:cubicBezTo>
                <a:lnTo>
                  <a:pt x="5899557" y="1388562"/>
                </a:lnTo>
                <a:cubicBezTo>
                  <a:pt x="5883316" y="1421042"/>
                  <a:pt x="5936097" y="1412922"/>
                  <a:pt x="5948277" y="1441343"/>
                </a:cubicBezTo>
                <a:cubicBezTo>
                  <a:pt x="5960459" y="1465704"/>
                  <a:pt x="5952338" y="1502245"/>
                  <a:pt x="5948277" y="1530665"/>
                </a:cubicBezTo>
                <a:cubicBezTo>
                  <a:pt x="5964519" y="1538786"/>
                  <a:pt x="5984820" y="1542846"/>
                  <a:pt x="5997000" y="1542846"/>
                </a:cubicBezTo>
                <a:cubicBezTo>
                  <a:pt x="6017300" y="1542846"/>
                  <a:pt x="6017300" y="1510365"/>
                  <a:pt x="6025420" y="1502245"/>
                </a:cubicBezTo>
                <a:lnTo>
                  <a:pt x="6163464" y="1502245"/>
                </a:lnTo>
                <a:cubicBezTo>
                  <a:pt x="6167524" y="1514425"/>
                  <a:pt x="6179704" y="1518485"/>
                  <a:pt x="6183765" y="1534726"/>
                </a:cubicBezTo>
                <a:cubicBezTo>
                  <a:pt x="6187826" y="1538786"/>
                  <a:pt x="6187826" y="1555026"/>
                  <a:pt x="6187826" y="1563146"/>
                </a:cubicBezTo>
                <a:cubicBezTo>
                  <a:pt x="6191886" y="1567206"/>
                  <a:pt x="6195946" y="1571266"/>
                  <a:pt x="6204066" y="1571266"/>
                </a:cubicBezTo>
                <a:cubicBezTo>
                  <a:pt x="6232487" y="1571266"/>
                  <a:pt x="6228427" y="1494125"/>
                  <a:pt x="6228427" y="1486005"/>
                </a:cubicBezTo>
                <a:cubicBezTo>
                  <a:pt x="6232487" y="1461643"/>
                  <a:pt x="6232487" y="1433222"/>
                  <a:pt x="6236546" y="1404802"/>
                </a:cubicBezTo>
                <a:cubicBezTo>
                  <a:pt x="6240607" y="1384502"/>
                  <a:pt x="6244666" y="1360141"/>
                  <a:pt x="6248727" y="1335779"/>
                </a:cubicBezTo>
                <a:cubicBezTo>
                  <a:pt x="6256847" y="1311419"/>
                  <a:pt x="6256847" y="1278938"/>
                  <a:pt x="6273087" y="1254578"/>
                </a:cubicBezTo>
                <a:cubicBezTo>
                  <a:pt x="6293389" y="1218036"/>
                  <a:pt x="6338050" y="1185555"/>
                  <a:pt x="6366471" y="1161195"/>
                </a:cubicBezTo>
                <a:cubicBezTo>
                  <a:pt x="6370531" y="1157135"/>
                  <a:pt x="6390831" y="1104353"/>
                  <a:pt x="6415192" y="1104353"/>
                </a:cubicBezTo>
                <a:cubicBezTo>
                  <a:pt x="6427372" y="1104353"/>
                  <a:pt x="6439552" y="1144955"/>
                  <a:pt x="6439552" y="1157135"/>
                </a:cubicBezTo>
                <a:cubicBezTo>
                  <a:pt x="6451734" y="1226156"/>
                  <a:pt x="6459853" y="1295179"/>
                  <a:pt x="6467973" y="1364201"/>
                </a:cubicBezTo>
                <a:lnTo>
                  <a:pt x="6476094" y="1693071"/>
                </a:lnTo>
                <a:cubicBezTo>
                  <a:pt x="6480153" y="1693071"/>
                  <a:pt x="6480153" y="1697131"/>
                  <a:pt x="6488273" y="1697131"/>
                </a:cubicBezTo>
                <a:cubicBezTo>
                  <a:pt x="6512635" y="1697131"/>
                  <a:pt x="6500453" y="1648409"/>
                  <a:pt x="6589776" y="1676829"/>
                </a:cubicBezTo>
                <a:cubicBezTo>
                  <a:pt x="6593836" y="1664649"/>
                  <a:pt x="6593836" y="1632169"/>
                  <a:pt x="6593836" y="1624048"/>
                </a:cubicBezTo>
                <a:cubicBezTo>
                  <a:pt x="6581656" y="1559086"/>
                  <a:pt x="6658799" y="1607808"/>
                  <a:pt x="6654739" y="1567206"/>
                </a:cubicBezTo>
                <a:cubicBezTo>
                  <a:pt x="6666919" y="1559086"/>
                  <a:pt x="6735941" y="1575328"/>
                  <a:pt x="6719701" y="1514425"/>
                </a:cubicBezTo>
                <a:cubicBezTo>
                  <a:pt x="6719701" y="1506305"/>
                  <a:pt x="6719701" y="1498185"/>
                  <a:pt x="6723761" y="1490065"/>
                </a:cubicBezTo>
                <a:cubicBezTo>
                  <a:pt x="6727821" y="1510365"/>
                  <a:pt x="6727821" y="1534726"/>
                  <a:pt x="6723761" y="1563146"/>
                </a:cubicBezTo>
                <a:lnTo>
                  <a:pt x="6780602" y="1563146"/>
                </a:lnTo>
                <a:cubicBezTo>
                  <a:pt x="6780602" y="1571266"/>
                  <a:pt x="6780602" y="1579388"/>
                  <a:pt x="6788722" y="1587508"/>
                </a:cubicBezTo>
                <a:lnTo>
                  <a:pt x="6829324" y="1587508"/>
                </a:lnTo>
                <a:lnTo>
                  <a:pt x="6829324" y="1352020"/>
                </a:lnTo>
                <a:cubicBezTo>
                  <a:pt x="6853685" y="1335779"/>
                  <a:pt x="6890226" y="1327659"/>
                  <a:pt x="6882105" y="1299239"/>
                </a:cubicBezTo>
                <a:cubicBezTo>
                  <a:pt x="6878045" y="1274878"/>
                  <a:pt x="6914586" y="1258638"/>
                  <a:pt x="6930828" y="1258638"/>
                </a:cubicBezTo>
                <a:cubicBezTo>
                  <a:pt x="6938948" y="1258638"/>
                  <a:pt x="7016089" y="1278938"/>
                  <a:pt x="7056691" y="1295179"/>
                </a:cubicBezTo>
                <a:cubicBezTo>
                  <a:pt x="7064811" y="1299239"/>
                  <a:pt x="7064811" y="1319539"/>
                  <a:pt x="7064811" y="1323599"/>
                </a:cubicBezTo>
                <a:lnTo>
                  <a:pt x="7068871" y="1579388"/>
                </a:lnTo>
                <a:cubicBezTo>
                  <a:pt x="7060751" y="1603748"/>
                  <a:pt x="7081052" y="1624048"/>
                  <a:pt x="7081052" y="1648409"/>
                </a:cubicBezTo>
                <a:cubicBezTo>
                  <a:pt x="7081052" y="1656529"/>
                  <a:pt x="7072931" y="1701191"/>
                  <a:pt x="7072931" y="1713371"/>
                </a:cubicBezTo>
                <a:cubicBezTo>
                  <a:pt x="7072931" y="1749912"/>
                  <a:pt x="7068871" y="1766152"/>
                  <a:pt x="7105412" y="1766152"/>
                </a:cubicBezTo>
                <a:cubicBezTo>
                  <a:pt x="7117592" y="1766152"/>
                  <a:pt x="7133832" y="1762092"/>
                  <a:pt x="7146014" y="1758032"/>
                </a:cubicBezTo>
                <a:lnTo>
                  <a:pt x="7336839" y="1762092"/>
                </a:lnTo>
                <a:cubicBezTo>
                  <a:pt x="7353079" y="1758032"/>
                  <a:pt x="7373381" y="1749912"/>
                  <a:pt x="7393681" y="1749912"/>
                </a:cubicBezTo>
                <a:cubicBezTo>
                  <a:pt x="7405861" y="1745852"/>
                  <a:pt x="7422102" y="1753972"/>
                  <a:pt x="7434282" y="1749912"/>
                </a:cubicBezTo>
                <a:lnTo>
                  <a:pt x="7450522" y="1733672"/>
                </a:lnTo>
                <a:lnTo>
                  <a:pt x="7552025" y="1733672"/>
                </a:lnTo>
                <a:cubicBezTo>
                  <a:pt x="7568265" y="1701191"/>
                  <a:pt x="7580447" y="1668709"/>
                  <a:pt x="7588567" y="1636229"/>
                </a:cubicBezTo>
                <a:cubicBezTo>
                  <a:pt x="7592627" y="1624048"/>
                  <a:pt x="7600747" y="1611868"/>
                  <a:pt x="7604807" y="1599688"/>
                </a:cubicBezTo>
                <a:cubicBezTo>
                  <a:pt x="7608867" y="1591568"/>
                  <a:pt x="7608867" y="1583448"/>
                  <a:pt x="7608867" y="1571266"/>
                </a:cubicBezTo>
                <a:cubicBezTo>
                  <a:pt x="7608867" y="1510365"/>
                  <a:pt x="7547965" y="1526605"/>
                  <a:pt x="7547965" y="1449463"/>
                </a:cubicBezTo>
                <a:cubicBezTo>
                  <a:pt x="7547965" y="1416982"/>
                  <a:pt x="7560145" y="1380441"/>
                  <a:pt x="7608867" y="1356081"/>
                </a:cubicBezTo>
                <a:lnTo>
                  <a:pt x="7616988" y="803905"/>
                </a:lnTo>
                <a:cubicBezTo>
                  <a:pt x="7612928" y="795783"/>
                  <a:pt x="7596687" y="783603"/>
                  <a:pt x="7588567" y="775483"/>
                </a:cubicBezTo>
                <a:cubicBezTo>
                  <a:pt x="7572326" y="755183"/>
                  <a:pt x="7564205" y="734882"/>
                  <a:pt x="7564205" y="714582"/>
                </a:cubicBezTo>
                <a:cubicBezTo>
                  <a:pt x="7564205" y="621199"/>
                  <a:pt x="7669769" y="645559"/>
                  <a:pt x="7669769" y="584658"/>
                </a:cubicBezTo>
                <a:cubicBezTo>
                  <a:pt x="7669769" y="572477"/>
                  <a:pt x="7665708" y="572477"/>
                  <a:pt x="7657588" y="568417"/>
                </a:cubicBezTo>
                <a:lnTo>
                  <a:pt x="7673829" y="552176"/>
                </a:lnTo>
                <a:lnTo>
                  <a:pt x="7673829" y="470974"/>
                </a:lnTo>
                <a:cubicBezTo>
                  <a:pt x="7665708" y="462854"/>
                  <a:pt x="7657588" y="450673"/>
                  <a:pt x="7657588" y="442553"/>
                </a:cubicBezTo>
                <a:cubicBezTo>
                  <a:pt x="7657588" y="430373"/>
                  <a:pt x="7665708" y="418193"/>
                  <a:pt x="7661648" y="406013"/>
                </a:cubicBezTo>
                <a:cubicBezTo>
                  <a:pt x="7681949" y="406013"/>
                  <a:pt x="7681949" y="377592"/>
                  <a:pt x="7681949" y="365411"/>
                </a:cubicBezTo>
                <a:cubicBezTo>
                  <a:pt x="7681949" y="353230"/>
                  <a:pt x="7686009" y="336990"/>
                  <a:pt x="7686009" y="328870"/>
                </a:cubicBezTo>
                <a:cubicBezTo>
                  <a:pt x="7686009" y="316690"/>
                  <a:pt x="7681949" y="308570"/>
                  <a:pt x="7673829" y="300449"/>
                </a:cubicBezTo>
                <a:cubicBezTo>
                  <a:pt x="7677889" y="300449"/>
                  <a:pt x="7686009" y="296389"/>
                  <a:pt x="7694129" y="292329"/>
                </a:cubicBezTo>
                <a:lnTo>
                  <a:pt x="7694129" y="198946"/>
                </a:lnTo>
                <a:cubicBezTo>
                  <a:pt x="7690069" y="198946"/>
                  <a:pt x="7686009" y="207066"/>
                  <a:pt x="7686009" y="194886"/>
                </a:cubicBezTo>
                <a:cubicBezTo>
                  <a:pt x="7686009" y="186766"/>
                  <a:pt x="7694129" y="182706"/>
                  <a:pt x="7694129" y="174586"/>
                </a:cubicBezTo>
                <a:lnTo>
                  <a:pt x="7694129" y="154286"/>
                </a:lnTo>
                <a:cubicBezTo>
                  <a:pt x="7694129" y="146164"/>
                  <a:pt x="7694129" y="138044"/>
                  <a:pt x="7698189" y="129924"/>
                </a:cubicBezTo>
                <a:close/>
              </a:path>
            </a:pathLst>
          </a:custGeom>
          <a:solidFill>
            <a:schemeClr val="bg1">
              <a:alpha val="13000"/>
            </a:schemeClr>
          </a:solidFill>
          <a:ln w="6350" cap="flat">
            <a:noFill/>
            <a:prstDash val="solid"/>
            <a:miter/>
          </a:ln>
        </p:spPr>
        <p:txBody>
          <a:bodyPr wrap="square" rtlCol="0" anchor="ctr">
            <a:noAutofit/>
          </a:bodyPr>
          <a:lstStyle/>
          <a:p>
            <a:endParaRPr lang="zh-CN" altLang="en-US"/>
          </a:p>
        </p:txBody>
      </p:sp>
      <p:sp>
        <p:nvSpPr>
          <p:cNvPr id="15" name="文本框 14"/>
          <p:cNvSpPr txBox="1"/>
          <p:nvPr/>
        </p:nvSpPr>
        <p:spPr>
          <a:xfrm>
            <a:off x="4191490" y="2273283"/>
            <a:ext cx="4448654" cy="1015663"/>
          </a:xfrm>
          <a:prstGeom prst="rect">
            <a:avLst/>
          </a:prstGeom>
          <a:noFill/>
        </p:spPr>
        <p:txBody>
          <a:bodyPr wrap="none" rtlCol="0">
            <a:spAutoFit/>
          </a:bodyPr>
          <a:lstStyle/>
          <a:p>
            <a:r>
              <a:rPr lang="zh-CN" altLang="en-US" sz="6000" dirty="0">
                <a:solidFill>
                  <a:srgbClr val="0F34AE"/>
                </a:solidFill>
                <a:latin typeface="DOUYUFont2.0" pitchFamily="2" charset="-128"/>
                <a:ea typeface="DOUYUFont2.0" pitchFamily="2" charset="-128"/>
              </a:rPr>
              <a:t>谢谢观看！</a:t>
            </a:r>
          </a:p>
        </p:txBody>
      </p:sp>
      <p:sp>
        <p:nvSpPr>
          <p:cNvPr id="51" name="文本框 50"/>
          <p:cNvSpPr txBox="1"/>
          <p:nvPr/>
        </p:nvSpPr>
        <p:spPr>
          <a:xfrm>
            <a:off x="6749575" y="1731955"/>
            <a:ext cx="1066126" cy="307777"/>
          </a:xfrm>
          <a:prstGeom prst="rect">
            <a:avLst/>
          </a:prstGeom>
          <a:noFill/>
        </p:spPr>
        <p:txBody>
          <a:bodyPr wrap="none" rtlCol="0">
            <a:spAutoFit/>
          </a:bodyPr>
          <a:lstStyle/>
          <a:p>
            <a:r>
              <a:rPr lang="en-US" altLang="zh-CN" sz="1400" dirty="0">
                <a:solidFill>
                  <a:schemeClr val="bg1"/>
                </a:solidFill>
                <a:latin typeface="DOUYUFont2.0" pitchFamily="2" charset="-128"/>
                <a:ea typeface="DOUYUFont2.0" pitchFamily="2" charset="-128"/>
              </a:rPr>
              <a:t>THANKS</a:t>
            </a:r>
            <a:endParaRPr lang="zh-CN" altLang="en-US" sz="1400" dirty="0">
              <a:solidFill>
                <a:schemeClr val="bg1"/>
              </a:solidFill>
              <a:latin typeface="DOUYUFont2.0" pitchFamily="2" charset="-128"/>
              <a:ea typeface="DOUYUFont2.0" pitchFamily="2" charset="-128"/>
            </a:endParaRPr>
          </a:p>
        </p:txBody>
      </p:sp>
      <p:grpSp>
        <p:nvGrpSpPr>
          <p:cNvPr id="108" name="组合 107"/>
          <p:cNvGrpSpPr/>
          <p:nvPr/>
        </p:nvGrpSpPr>
        <p:grpSpPr>
          <a:xfrm>
            <a:off x="2527889" y="3110170"/>
            <a:ext cx="1414805" cy="259371"/>
            <a:chOff x="2361469" y="2730995"/>
            <a:chExt cx="1414805" cy="259371"/>
          </a:xfrm>
        </p:grpSpPr>
        <p:sp>
          <p:nvSpPr>
            <p:cNvPr id="81" name="矩形: 圆角 80"/>
            <p:cNvSpPr/>
            <p:nvPr/>
          </p:nvSpPr>
          <p:spPr>
            <a:xfrm>
              <a:off x="2611507" y="2730995"/>
              <a:ext cx="1019810" cy="219074"/>
            </a:xfrm>
            <a:prstGeom prst="roundRect">
              <a:avLst>
                <a:gd name="adj" fmla="val 50000"/>
              </a:avLst>
            </a:prstGeom>
            <a:solidFill>
              <a:srgbClr val="0F34AE">
                <a:alpha val="14000"/>
              </a:srgb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圆角 105"/>
            <p:cNvSpPr/>
            <p:nvPr/>
          </p:nvSpPr>
          <p:spPr>
            <a:xfrm>
              <a:off x="2976174" y="2909771"/>
              <a:ext cx="800100" cy="80595"/>
            </a:xfrm>
            <a:prstGeom prst="roundRect">
              <a:avLst>
                <a:gd name="adj" fmla="val 50000"/>
              </a:avLst>
            </a:prstGeom>
            <a:solidFill>
              <a:srgbClr val="0F34AE">
                <a:alpha val="14000"/>
              </a:srgb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圆角 106"/>
            <p:cNvSpPr/>
            <p:nvPr/>
          </p:nvSpPr>
          <p:spPr>
            <a:xfrm>
              <a:off x="2361469" y="2730995"/>
              <a:ext cx="506629" cy="152443"/>
            </a:xfrm>
            <a:prstGeom prst="roundRect">
              <a:avLst>
                <a:gd name="adj" fmla="val 50000"/>
              </a:avLst>
            </a:prstGeom>
            <a:solidFill>
              <a:srgbClr val="0F34AE">
                <a:alpha val="51000"/>
              </a:srgb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9" name="组合 108"/>
          <p:cNvGrpSpPr/>
          <p:nvPr/>
        </p:nvGrpSpPr>
        <p:grpSpPr>
          <a:xfrm flipH="1">
            <a:off x="8236463" y="2975484"/>
            <a:ext cx="1427648" cy="259371"/>
            <a:chOff x="2361469" y="2730995"/>
            <a:chExt cx="1414805" cy="259371"/>
          </a:xfrm>
        </p:grpSpPr>
        <p:sp>
          <p:nvSpPr>
            <p:cNvPr id="110" name="矩形: 圆角 109"/>
            <p:cNvSpPr/>
            <p:nvPr/>
          </p:nvSpPr>
          <p:spPr>
            <a:xfrm>
              <a:off x="2611507" y="2730995"/>
              <a:ext cx="1019810" cy="219074"/>
            </a:xfrm>
            <a:prstGeom prst="roundRect">
              <a:avLst>
                <a:gd name="adj" fmla="val 50000"/>
              </a:avLst>
            </a:prstGeom>
            <a:solidFill>
              <a:srgbClr val="0F34AE">
                <a:alpha val="14000"/>
              </a:srgb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圆角 110"/>
            <p:cNvSpPr/>
            <p:nvPr/>
          </p:nvSpPr>
          <p:spPr>
            <a:xfrm>
              <a:off x="2976174" y="2909771"/>
              <a:ext cx="800100" cy="80595"/>
            </a:xfrm>
            <a:prstGeom prst="roundRect">
              <a:avLst>
                <a:gd name="adj" fmla="val 50000"/>
              </a:avLst>
            </a:prstGeom>
            <a:solidFill>
              <a:srgbClr val="0F34AE">
                <a:alpha val="36000"/>
              </a:srgb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圆角 111"/>
            <p:cNvSpPr/>
            <p:nvPr/>
          </p:nvSpPr>
          <p:spPr>
            <a:xfrm>
              <a:off x="2361469" y="2730995"/>
              <a:ext cx="506629" cy="152443"/>
            </a:xfrm>
            <a:prstGeom prst="roundRect">
              <a:avLst>
                <a:gd name="adj" fmla="val 50000"/>
              </a:avLst>
            </a:prstGeom>
            <a:solidFill>
              <a:srgbClr val="0F34AE">
                <a:alpha val="38000"/>
              </a:srgb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Picture 13" descr="徽标"/>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3067" y="525631"/>
            <a:ext cx="1164970" cy="1164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组合 10"/>
          <p:cNvGrpSpPr/>
          <p:nvPr/>
        </p:nvGrpSpPr>
        <p:grpSpPr>
          <a:xfrm>
            <a:off x="447929" y="402170"/>
            <a:ext cx="818896" cy="705945"/>
            <a:chOff x="1098804" y="5763171"/>
            <a:chExt cx="1270000" cy="1094828"/>
          </a:xfrm>
          <a:solidFill>
            <a:srgbClr val="0F34AE"/>
          </a:solidFill>
        </p:grpSpPr>
        <p:sp>
          <p:nvSpPr>
            <p:cNvPr id="12" name="等腰三角形 11"/>
            <p:cNvSpPr/>
            <p:nvPr/>
          </p:nvSpPr>
          <p:spPr>
            <a:xfrm rot="10800000">
              <a:off x="1098804" y="5763171"/>
              <a:ext cx="1270000" cy="1094828"/>
            </a:xfrm>
            <a:prstGeom prst="triangle">
              <a:avLst/>
            </a:prstGeom>
            <a:solidFill>
              <a:srgbClr val="0F34AE">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0800000">
              <a:off x="1098804" y="6241831"/>
              <a:ext cx="457200" cy="394138"/>
            </a:xfrm>
            <a:prstGeom prst="triangle">
              <a:avLst/>
            </a:prstGeom>
            <a:solidFill>
              <a:srgbClr val="0F3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任意多边形: 形状 60"/>
          <p:cNvSpPr/>
          <p:nvPr/>
        </p:nvSpPr>
        <p:spPr>
          <a:xfrm>
            <a:off x="0" y="4603273"/>
            <a:ext cx="6096000" cy="2254727"/>
          </a:xfrm>
          <a:custGeom>
            <a:avLst/>
            <a:gdLst>
              <a:gd name="connsiteX0" fmla="*/ 0 w 6096000"/>
              <a:gd name="connsiteY0" fmla="*/ 0 h 2254727"/>
              <a:gd name="connsiteX1" fmla="*/ 5716574 w 6096000"/>
              <a:gd name="connsiteY1" fmla="*/ 714840 h 2254727"/>
              <a:gd name="connsiteX2" fmla="*/ 6096000 w 6096000"/>
              <a:gd name="connsiteY2" fmla="*/ 840871 h 2254727"/>
              <a:gd name="connsiteX3" fmla="*/ 6096000 w 6096000"/>
              <a:gd name="connsiteY3" fmla="*/ 2254727 h 2254727"/>
              <a:gd name="connsiteX4" fmla="*/ 0 w 6096000"/>
              <a:gd name="connsiteY4" fmla="*/ 2254727 h 2254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2254727">
                <a:moveTo>
                  <a:pt x="0" y="0"/>
                </a:moveTo>
                <a:cubicBezTo>
                  <a:pt x="2232462" y="0"/>
                  <a:pt x="4253575" y="273175"/>
                  <a:pt x="5716574" y="714840"/>
                </a:cubicBezTo>
                <a:lnTo>
                  <a:pt x="6096000" y="840871"/>
                </a:lnTo>
                <a:lnTo>
                  <a:pt x="6096000" y="2254727"/>
                </a:lnTo>
                <a:lnTo>
                  <a:pt x="0" y="2254727"/>
                </a:lnTo>
                <a:close/>
              </a:path>
            </a:pathLst>
          </a:custGeom>
          <a:solidFill>
            <a:srgbClr val="0F34AE">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3" name="任意多边形: 形状 82"/>
          <p:cNvSpPr/>
          <p:nvPr/>
        </p:nvSpPr>
        <p:spPr>
          <a:xfrm rot="10800000">
            <a:off x="6798756" y="0"/>
            <a:ext cx="5393244" cy="626125"/>
          </a:xfrm>
          <a:custGeom>
            <a:avLst/>
            <a:gdLst>
              <a:gd name="connsiteX0" fmla="*/ 5393244 w 5393244"/>
              <a:gd name="connsiteY0" fmla="*/ 626125 h 626125"/>
              <a:gd name="connsiteX1" fmla="*/ 0 w 5393244"/>
              <a:gd name="connsiteY1" fmla="*/ 626125 h 626125"/>
              <a:gd name="connsiteX2" fmla="*/ 0 w 5393244"/>
              <a:gd name="connsiteY2" fmla="*/ 0 h 626125"/>
              <a:gd name="connsiteX3" fmla="*/ 3 w 5393244"/>
              <a:gd name="connsiteY3" fmla="*/ 0 h 626125"/>
              <a:gd name="connsiteX4" fmla="*/ 5142468 w 5393244"/>
              <a:gd name="connsiteY4" fmla="*/ 557318 h 62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3244" h="626125">
                <a:moveTo>
                  <a:pt x="5393244" y="626125"/>
                </a:moveTo>
                <a:lnTo>
                  <a:pt x="0" y="626125"/>
                </a:lnTo>
                <a:lnTo>
                  <a:pt x="0" y="0"/>
                </a:lnTo>
                <a:lnTo>
                  <a:pt x="3" y="0"/>
                </a:lnTo>
                <a:cubicBezTo>
                  <a:pt x="1953406" y="0"/>
                  <a:pt x="3744997" y="209149"/>
                  <a:pt x="5142468" y="557318"/>
                </a:cubicBezTo>
                <a:close/>
              </a:path>
            </a:pathLst>
          </a:custGeom>
          <a:solidFill>
            <a:srgbClr val="0F34AE">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任意多边形: 形状 2"/>
          <p:cNvSpPr/>
          <p:nvPr/>
        </p:nvSpPr>
        <p:spPr>
          <a:xfrm>
            <a:off x="0" y="5415645"/>
            <a:ext cx="12192000" cy="1442176"/>
          </a:xfrm>
          <a:custGeom>
            <a:avLst/>
            <a:gdLst>
              <a:gd name="connsiteX0" fmla="*/ 6096000 w 12192000"/>
              <a:gd name="connsiteY0" fmla="*/ 0 h 1442176"/>
              <a:gd name="connsiteX1" fmla="*/ 11812574 w 12192000"/>
              <a:gd name="connsiteY1" fmla="*/ 714840 h 1442176"/>
              <a:gd name="connsiteX2" fmla="*/ 12192000 w 12192000"/>
              <a:gd name="connsiteY2" fmla="*/ 840871 h 1442176"/>
              <a:gd name="connsiteX3" fmla="*/ 12192000 w 12192000"/>
              <a:gd name="connsiteY3" fmla="*/ 1442176 h 1442176"/>
              <a:gd name="connsiteX4" fmla="*/ 0 w 12192000"/>
              <a:gd name="connsiteY4" fmla="*/ 1442176 h 1442176"/>
              <a:gd name="connsiteX5" fmla="*/ 0 w 12192000"/>
              <a:gd name="connsiteY5" fmla="*/ 840871 h 1442176"/>
              <a:gd name="connsiteX6" fmla="*/ 379426 w 12192000"/>
              <a:gd name="connsiteY6" fmla="*/ 714840 h 1442176"/>
              <a:gd name="connsiteX7" fmla="*/ 6096000 w 12192000"/>
              <a:gd name="connsiteY7" fmla="*/ 0 h 1442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442176">
                <a:moveTo>
                  <a:pt x="6096000" y="0"/>
                </a:moveTo>
                <a:cubicBezTo>
                  <a:pt x="8328461" y="0"/>
                  <a:pt x="10349575" y="273175"/>
                  <a:pt x="11812574" y="714840"/>
                </a:cubicBezTo>
                <a:lnTo>
                  <a:pt x="12192000" y="840871"/>
                </a:lnTo>
                <a:lnTo>
                  <a:pt x="12192000" y="1442176"/>
                </a:lnTo>
                <a:lnTo>
                  <a:pt x="0" y="1442176"/>
                </a:lnTo>
                <a:lnTo>
                  <a:pt x="0" y="840871"/>
                </a:lnTo>
                <a:lnTo>
                  <a:pt x="379426" y="714840"/>
                </a:lnTo>
                <a:cubicBezTo>
                  <a:pt x="1842425" y="273175"/>
                  <a:pt x="3863539" y="0"/>
                  <a:pt x="6096000" y="0"/>
                </a:cubicBezTo>
                <a:close/>
              </a:path>
            </a:pathLst>
          </a:custGeom>
          <a:solidFill>
            <a:srgbClr val="0F34A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0"/>
          <p:cNvGrpSpPr/>
          <p:nvPr/>
        </p:nvGrpSpPr>
        <p:grpSpPr>
          <a:xfrm rot="18739910">
            <a:off x="4330980" y="1274804"/>
            <a:ext cx="818896" cy="705945"/>
            <a:chOff x="1098804" y="5763171"/>
            <a:chExt cx="1270000" cy="1094828"/>
          </a:xfrm>
          <a:solidFill>
            <a:srgbClr val="0F34AE"/>
          </a:solidFill>
        </p:grpSpPr>
        <p:sp>
          <p:nvSpPr>
            <p:cNvPr id="12" name="等腰三角形 11"/>
            <p:cNvSpPr/>
            <p:nvPr/>
          </p:nvSpPr>
          <p:spPr>
            <a:xfrm rot="10800000">
              <a:off x="1098804" y="5763171"/>
              <a:ext cx="1270000" cy="1094828"/>
            </a:xfrm>
            <a:prstGeom prst="triangle">
              <a:avLst/>
            </a:prstGeom>
            <a:solidFill>
              <a:srgbClr val="0F34AE">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0800000">
              <a:off x="1098804" y="6241831"/>
              <a:ext cx="457200" cy="394138"/>
            </a:xfrm>
            <a:prstGeom prst="triangle">
              <a:avLst/>
            </a:prstGeom>
            <a:solidFill>
              <a:srgbClr val="0F3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圆角 13"/>
          <p:cNvSpPr/>
          <p:nvPr/>
        </p:nvSpPr>
        <p:spPr>
          <a:xfrm>
            <a:off x="3826613" y="2969361"/>
            <a:ext cx="4538772" cy="403014"/>
          </a:xfrm>
          <a:prstGeom prst="roundRect">
            <a:avLst>
              <a:gd name="adj" fmla="val 50000"/>
            </a:avLst>
          </a:prstGeom>
          <a:solidFill>
            <a:srgbClr val="0F34AE"/>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p:cNvSpPr/>
          <p:nvPr/>
        </p:nvSpPr>
        <p:spPr>
          <a:xfrm>
            <a:off x="5716082" y="2610016"/>
            <a:ext cx="759835" cy="89523"/>
          </a:xfrm>
          <a:prstGeom prst="roundRect">
            <a:avLst>
              <a:gd name="adj" fmla="val 50000"/>
            </a:avLst>
          </a:prstGeom>
          <a:solidFill>
            <a:srgbClr val="DDE2F4"/>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5593297" y="2988021"/>
            <a:ext cx="1005403" cy="338554"/>
          </a:xfrm>
          <a:prstGeom prst="rect">
            <a:avLst/>
          </a:prstGeom>
          <a:noFill/>
        </p:spPr>
        <p:txBody>
          <a:bodyPr wrap="none" rtlCol="0">
            <a:spAutoFit/>
          </a:bodyPr>
          <a:lstStyle/>
          <a:p>
            <a:pPr algn="ctr"/>
            <a:r>
              <a:rPr lang="zh-CN" altLang="en-US" sz="1600" b="1"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项目简介</a:t>
            </a:r>
          </a:p>
        </p:txBody>
      </p:sp>
      <p:sp>
        <p:nvSpPr>
          <p:cNvPr id="34" name="文本框 33"/>
          <p:cNvSpPr txBox="1"/>
          <p:nvPr/>
        </p:nvSpPr>
        <p:spPr>
          <a:xfrm>
            <a:off x="5255864" y="1256436"/>
            <a:ext cx="1680268" cy="1569660"/>
          </a:xfrm>
          <a:prstGeom prst="rect">
            <a:avLst/>
          </a:prstGeom>
          <a:noFill/>
        </p:spPr>
        <p:txBody>
          <a:bodyPr wrap="none" rtlCol="0">
            <a:spAutoFit/>
          </a:bodyPr>
          <a:lstStyle/>
          <a:p>
            <a:r>
              <a:rPr lang="en-US" altLang="zh-CN" sz="9600" dirty="0">
                <a:solidFill>
                  <a:srgbClr val="0F34AE"/>
                </a:solidFill>
                <a:latin typeface="MiSans Heavy" panose="00000A00000000000000" pitchFamily="2" charset="-122"/>
                <a:ea typeface="MiSans Heavy" panose="00000A00000000000000" pitchFamily="2" charset="-122"/>
              </a:rPr>
              <a:t>01</a:t>
            </a:r>
            <a:endParaRPr lang="zh-CN" altLang="en-US" sz="9600" dirty="0">
              <a:solidFill>
                <a:srgbClr val="0F34AE"/>
              </a:solidFill>
              <a:latin typeface="MiSans Heavy" panose="00000A00000000000000" pitchFamily="2" charset="-122"/>
              <a:ea typeface="MiSans Heavy" panose="00000A00000000000000" pitchFamily="2" charset="-122"/>
            </a:endParaRPr>
          </a:p>
        </p:txBody>
      </p:sp>
      <p:sp>
        <p:nvSpPr>
          <p:cNvPr id="36" name="矩形: 圆角 35"/>
          <p:cNvSpPr/>
          <p:nvPr/>
        </p:nvSpPr>
        <p:spPr>
          <a:xfrm>
            <a:off x="8533916" y="3050958"/>
            <a:ext cx="489293" cy="162077"/>
          </a:xfrm>
          <a:prstGeom prst="roundRect">
            <a:avLst>
              <a:gd name="adj" fmla="val 50000"/>
            </a:avLst>
          </a:prstGeom>
          <a:solidFill>
            <a:srgbClr val="0F34AE">
              <a:alpha val="35000"/>
            </a:srgb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3690938" y="2624975"/>
            <a:ext cx="512821" cy="92040"/>
          </a:xfrm>
          <a:prstGeom prst="roundRect">
            <a:avLst>
              <a:gd name="adj" fmla="val 50000"/>
            </a:avLst>
          </a:prstGeom>
          <a:solidFill>
            <a:srgbClr val="DDE2F4"/>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476498" y="3465381"/>
            <a:ext cx="7239002" cy="336695"/>
          </a:xfrm>
          <a:prstGeom prst="rect">
            <a:avLst/>
          </a:prstGeom>
          <a:noFill/>
        </p:spPr>
        <p:txBody>
          <a:bodyPr wrap="square">
            <a:spAutoFit/>
          </a:bodyPr>
          <a:lstStyle/>
          <a:p>
            <a:pPr algn="ctr">
              <a:lnSpc>
                <a:spcPct val="150000"/>
              </a:lnSpc>
            </a:pPr>
            <a:r>
              <a:rPr lang="en-US" altLang="zh-CN" sz="1200" dirty="0">
                <a:solidFill>
                  <a:schemeClr val="bg1">
                    <a:lumMod val="50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Project Introduction</a:t>
            </a:r>
            <a:endParaRPr lang="zh-CN" altLang="en-US" sz="1200" dirty="0">
              <a:solidFill>
                <a:schemeClr val="bg1">
                  <a:lumMod val="50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30557" y="1388527"/>
            <a:ext cx="3553503" cy="4499987"/>
          </a:xfrm>
          <a:prstGeom prst="rect">
            <a:avLst/>
          </a:prstGeom>
          <a:solidFill>
            <a:srgbClr val="ADB9E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4" name="矩形 3"/>
          <p:cNvSpPr/>
          <p:nvPr/>
        </p:nvSpPr>
        <p:spPr>
          <a:xfrm flipH="1">
            <a:off x="7175273" y="1371385"/>
            <a:ext cx="3638097" cy="4499987"/>
          </a:xfrm>
          <a:prstGeom prst="rect">
            <a:avLst/>
          </a:prstGeom>
          <a:solidFill>
            <a:srgbClr val="0F34A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15" name="文本框 14"/>
          <p:cNvSpPr txBox="1"/>
          <p:nvPr/>
        </p:nvSpPr>
        <p:spPr>
          <a:xfrm>
            <a:off x="1200150" y="375985"/>
            <a:ext cx="2262158" cy="369332"/>
          </a:xfrm>
          <a:prstGeom prst="rect">
            <a:avLst/>
          </a:prstGeom>
          <a:noFill/>
        </p:spPr>
        <p:txBody>
          <a:bodyPr wrap="none" rtlCol="0">
            <a:spAutoFit/>
          </a:bodyPr>
          <a:lstStyle/>
          <a:p>
            <a:r>
              <a:rPr lang="zh-CN" altLang="en-US" dirty="0">
                <a:solidFill>
                  <a:srgbClr val="0F34AE"/>
                </a:solidFill>
                <a:latin typeface="DOUYUFont2.0" pitchFamily="2" charset="-128"/>
                <a:ea typeface="DOUYUFont2.0" pitchFamily="2" charset="-128"/>
              </a:rPr>
              <a:t>项目背景及现况分析</a:t>
            </a:r>
          </a:p>
        </p:txBody>
      </p:sp>
      <p:sp>
        <p:nvSpPr>
          <p:cNvPr id="2" name="文本框 1"/>
          <p:cNvSpPr txBox="1"/>
          <p:nvPr/>
        </p:nvSpPr>
        <p:spPr>
          <a:xfrm>
            <a:off x="1200150" y="673239"/>
            <a:ext cx="3417923" cy="258532"/>
          </a:xfrm>
          <a:prstGeom prst="rect">
            <a:avLst/>
          </a:prstGeom>
          <a:noFill/>
        </p:spPr>
        <p:txBody>
          <a:bodyPr wrap="none" rtlCol="0">
            <a:spAutoFit/>
          </a:bodyPr>
          <a:lstStyle/>
          <a:p>
            <a:r>
              <a:rPr lang="en-US" altLang="zh-CN" sz="1080" dirty="0">
                <a:solidFill>
                  <a:schemeClr val="bg1">
                    <a:lumMod val="85000"/>
                  </a:schemeClr>
                </a:solidFill>
                <a:latin typeface="DOUYUFont2.0" pitchFamily="2" charset="-128"/>
                <a:ea typeface="DOUYUFont2.0" pitchFamily="2" charset="-128"/>
              </a:rPr>
              <a:t>Project Background and Current Situation Analysis</a:t>
            </a:r>
            <a:endParaRPr lang="zh-CN" altLang="en-US" sz="1080" dirty="0">
              <a:solidFill>
                <a:schemeClr val="bg1">
                  <a:lumMod val="85000"/>
                </a:schemeClr>
              </a:solidFill>
              <a:latin typeface="DOUYUFont2.0" pitchFamily="2" charset="-128"/>
              <a:ea typeface="DOUYUFont2.0" pitchFamily="2" charset="-128"/>
            </a:endParaRPr>
          </a:p>
        </p:txBody>
      </p:sp>
      <p:sp>
        <p:nvSpPr>
          <p:cNvPr id="7" name="矩形 6"/>
          <p:cNvSpPr/>
          <p:nvPr/>
        </p:nvSpPr>
        <p:spPr>
          <a:xfrm>
            <a:off x="6907535" y="1586299"/>
            <a:ext cx="3553503" cy="4413492"/>
          </a:xfrm>
          <a:prstGeom prst="rect">
            <a:avLst/>
          </a:prstGeom>
          <a:solidFill>
            <a:srgbClr val="ADB9E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grpSp>
        <p:nvGrpSpPr>
          <p:cNvPr id="71" name="组合 70"/>
          <p:cNvGrpSpPr/>
          <p:nvPr/>
        </p:nvGrpSpPr>
        <p:grpSpPr>
          <a:xfrm>
            <a:off x="7175792" y="1811715"/>
            <a:ext cx="3186181" cy="3962660"/>
            <a:chOff x="1362529" y="1667932"/>
            <a:chExt cx="3017592" cy="3962660"/>
          </a:xfrm>
        </p:grpSpPr>
        <p:sp>
          <p:nvSpPr>
            <p:cNvPr id="72" name="文本框 71"/>
            <p:cNvSpPr txBox="1"/>
            <p:nvPr/>
          </p:nvSpPr>
          <p:spPr>
            <a:xfrm>
              <a:off x="1362529" y="1667932"/>
              <a:ext cx="2763530"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rgbClr val="3E3E3E"/>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现况分析</a:t>
              </a:r>
            </a:p>
          </p:txBody>
        </p:sp>
        <p:sp>
          <p:nvSpPr>
            <p:cNvPr id="73" name="文本框 72"/>
            <p:cNvSpPr txBox="1"/>
            <p:nvPr/>
          </p:nvSpPr>
          <p:spPr>
            <a:xfrm>
              <a:off x="1362529" y="1902648"/>
              <a:ext cx="3017592" cy="3727944"/>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a:solidFill>
                    <a:schemeClr val="bg1">
                      <a:lumMod val="50000"/>
                    </a:schemeClr>
                  </a:solidFill>
                  <a:latin typeface="+mn-ea"/>
                  <a:cs typeface="+mn-ea"/>
                </a:defRPr>
              </a:lvl1pPr>
            </a:lstStyle>
            <a:p>
              <a:pPr>
                <a:lnSpc>
                  <a:spcPct val="150000"/>
                </a:lnSpc>
              </a:pPr>
              <a:r>
                <a:rPr lang="zh-CN" altLang="en-US" sz="1600" b="0" i="0" dirty="0">
                  <a:solidFill>
                    <a:srgbClr val="374151"/>
                  </a:solidFill>
                  <a:effectLst/>
                  <a:latin typeface="黑体" panose="02010609060101010101" pitchFamily="49" charset="-122"/>
                  <a:ea typeface="黑体" panose="02010609060101010101" pitchFamily="49" charset="-122"/>
                </a:rPr>
                <a:t>目前，智能排班系统已经广泛应用于医疗、零售、餐饮等多个领域，但是在实际应用中，智能排班系统也存在着一些问题和挑战，例如如何平衡员工的个人需求和企业的生产要求，如何适应复杂多变的现实环境等。因此，未来的发展需要不断提高技术水平和完善管理机制，以更好地满足企业和员工的需求。</a:t>
              </a:r>
              <a:endParaRPr lang="zh-CN" altLang="en-US" sz="1600" dirty="0">
                <a:solidFill>
                  <a:schemeClr val="tx1"/>
                </a:solidFill>
                <a:latin typeface="黑体" panose="02010609060101010101" pitchFamily="49" charset="-122"/>
                <a:ea typeface="黑体" panose="02010609060101010101" pitchFamily="49" charset="-122"/>
                <a:cs typeface="阿里巴巴普惠体 2.0 55 Regular" panose="00020600040101010101" pitchFamily="18" charset="-122"/>
                <a:sym typeface="+mn-lt"/>
              </a:endParaRPr>
            </a:p>
          </p:txBody>
        </p:sp>
      </p:grpSp>
      <p:sp>
        <p:nvSpPr>
          <p:cNvPr id="8" name="矩形 7"/>
          <p:cNvSpPr/>
          <p:nvPr/>
        </p:nvSpPr>
        <p:spPr>
          <a:xfrm flipH="1">
            <a:off x="1362301" y="1586299"/>
            <a:ext cx="3553502" cy="4413492"/>
          </a:xfrm>
          <a:prstGeom prst="rect">
            <a:avLst/>
          </a:prstGeom>
          <a:solidFill>
            <a:srgbClr val="0F34A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grpSp>
        <p:nvGrpSpPr>
          <p:cNvPr id="60" name="组合 59"/>
          <p:cNvGrpSpPr/>
          <p:nvPr/>
        </p:nvGrpSpPr>
        <p:grpSpPr>
          <a:xfrm>
            <a:off x="1630557" y="1867257"/>
            <a:ext cx="3131663" cy="3678814"/>
            <a:chOff x="1353005" y="1644659"/>
            <a:chExt cx="3131663" cy="3678814"/>
          </a:xfrm>
        </p:grpSpPr>
        <p:sp>
          <p:nvSpPr>
            <p:cNvPr id="61" name="文本框 60"/>
            <p:cNvSpPr txBox="1"/>
            <p:nvPr/>
          </p:nvSpPr>
          <p:spPr>
            <a:xfrm>
              <a:off x="1353005" y="1644659"/>
              <a:ext cx="2763530"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项目背景</a:t>
              </a:r>
            </a:p>
          </p:txBody>
        </p:sp>
        <p:sp>
          <p:nvSpPr>
            <p:cNvPr id="62" name="文本框 61"/>
            <p:cNvSpPr txBox="1"/>
            <p:nvPr/>
          </p:nvSpPr>
          <p:spPr>
            <a:xfrm>
              <a:off x="1362529" y="1964861"/>
              <a:ext cx="3122139" cy="3358612"/>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a:solidFill>
                    <a:schemeClr val="bg1">
                      <a:lumMod val="50000"/>
                    </a:schemeClr>
                  </a:solidFill>
                  <a:latin typeface="+mn-ea"/>
                  <a:cs typeface="+mn-ea"/>
                </a:defRPr>
              </a:lvl1pPr>
            </a:lstStyle>
            <a:p>
              <a:pPr>
                <a:lnSpc>
                  <a:spcPct val="150000"/>
                </a:lnSpc>
              </a:pPr>
              <a:r>
                <a:rPr lang="zh-CN" altLang="en-US" sz="1600" b="0" i="0" dirty="0">
                  <a:solidFill>
                    <a:schemeClr val="bg1"/>
                  </a:solidFill>
                  <a:effectLst/>
                  <a:latin typeface="黑体" panose="02010609060101010101" pitchFamily="49" charset="-122"/>
                  <a:ea typeface="黑体" panose="02010609060101010101" pitchFamily="49" charset="-122"/>
                </a:rPr>
                <a:t>随着企业规模的扩大和生产流程的复杂化，传统人工排班已经无法满足实际需求，智能排班系统应运而生。</a:t>
              </a:r>
              <a:r>
                <a:rPr lang="zh-CN" altLang="en-US" sz="1600" b="0" i="0" dirty="0">
                  <a:solidFill>
                    <a:schemeClr val="bg1"/>
                  </a:solidFill>
                  <a:effectLst/>
                  <a:latin typeface="黑体" panose="02010609060101010101" pitchFamily="49" charset="-122"/>
                  <a:ea typeface="黑体" panose="02010609060101010101" pitchFamily="49" charset="-122"/>
                  <a:cs typeface="Arial" panose="020B0604020202020204" pitchFamily="34" charset="0"/>
                </a:rPr>
                <a:t>智能排班系统是一种基于数据分析和优化算法的管理工具，用于自动化地规划员工的工作时间表，为公司或组织制定最佳的工作计划，从而提高生产率、效率和员工满意度。</a:t>
              </a:r>
              <a:endParaRPr lang="zh-CN" altLang="en-US" sz="1600" dirty="0">
                <a:solidFill>
                  <a:schemeClr val="bg1"/>
                </a:solidFill>
                <a:latin typeface="黑体" panose="02010609060101010101" pitchFamily="49" charset="-122"/>
                <a:ea typeface="黑体" panose="02010609060101010101" pitchFamily="49" charset="-122"/>
                <a:cs typeface="Arial" panose="020B0604020202020204" pitchFamily="34" charset="0"/>
                <a:sym typeface="+mn-lt"/>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10" presetClass="entr" presetSubtype="0" fill="hold" nodeType="afterEffect">
                                  <p:stCondLst>
                                    <p:cond delay="250"/>
                                  </p:stCondLst>
                                  <p:childTnLst>
                                    <p:set>
                                      <p:cBhvr>
                                        <p:cTn id="13" dur="1" fill="hold">
                                          <p:stCondLst>
                                            <p:cond delay="0"/>
                                          </p:stCondLst>
                                        </p:cTn>
                                        <p:tgtEl>
                                          <p:spTgt spid="60"/>
                                        </p:tgtEl>
                                        <p:attrNameLst>
                                          <p:attrName>style.visibility</p:attrName>
                                        </p:attrNameLst>
                                      </p:cBhvr>
                                      <p:to>
                                        <p:strVal val="visible"/>
                                      </p:to>
                                    </p:set>
                                    <p:animEffect transition="in" filter="fade">
                                      <p:cBhvr>
                                        <p:cTn id="14" dur="500"/>
                                        <p:tgtEl>
                                          <p:spTgt spid="6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par>
                          <p:cTn id="23" fill="hold">
                            <p:stCondLst>
                              <p:cond delay="500"/>
                            </p:stCondLst>
                            <p:childTnLst>
                              <p:par>
                                <p:cTn id="24" presetID="10" presetClass="entr" presetSubtype="0" fill="hold" nodeType="afterEffect">
                                  <p:stCondLst>
                                    <p:cond delay="250"/>
                                  </p:stCondLst>
                                  <p:childTnLst>
                                    <p:set>
                                      <p:cBhvr>
                                        <p:cTn id="25" dur="1" fill="hold">
                                          <p:stCondLst>
                                            <p:cond delay="0"/>
                                          </p:stCondLst>
                                        </p:cTn>
                                        <p:tgtEl>
                                          <p:spTgt spid="71"/>
                                        </p:tgtEl>
                                        <p:attrNameLst>
                                          <p:attrName>style.visibility</p:attrName>
                                        </p:attrNameLst>
                                      </p:cBhvr>
                                      <p:to>
                                        <p:strVal val="visible"/>
                                      </p:to>
                                    </p:set>
                                    <p:animEffect transition="in" filter="fade">
                                      <p:cBhvr>
                                        <p:cTn id="26"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2117228" y="4054937"/>
            <a:ext cx="1438779" cy="403014"/>
          </a:xfrm>
          <a:prstGeom prst="roundRect">
            <a:avLst>
              <a:gd name="adj" fmla="val 50000"/>
            </a:avLst>
          </a:prstGeom>
          <a:solidFill>
            <a:srgbClr val="0F34AE"/>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200150" y="375985"/>
            <a:ext cx="1834156" cy="369332"/>
          </a:xfrm>
          <a:prstGeom prst="rect">
            <a:avLst/>
          </a:prstGeom>
          <a:noFill/>
        </p:spPr>
        <p:txBody>
          <a:bodyPr wrap="none" rtlCol="0">
            <a:spAutoFit/>
          </a:bodyPr>
          <a:lstStyle/>
          <a:p>
            <a:r>
              <a:rPr lang="zh-CN" altLang="en-US" dirty="0">
                <a:solidFill>
                  <a:srgbClr val="0F34AE"/>
                </a:solidFill>
                <a:latin typeface="DOUYUFont2.0" pitchFamily="2" charset="-128"/>
                <a:ea typeface="DOUYUFont2.0" pitchFamily="2" charset="-128"/>
              </a:rPr>
              <a:t>研究目的及意义</a:t>
            </a:r>
          </a:p>
        </p:txBody>
      </p:sp>
      <p:sp>
        <p:nvSpPr>
          <p:cNvPr id="3" name="文本框 2"/>
          <p:cNvSpPr txBox="1"/>
          <p:nvPr/>
        </p:nvSpPr>
        <p:spPr>
          <a:xfrm>
            <a:off x="1200150" y="673239"/>
            <a:ext cx="2416046" cy="258532"/>
          </a:xfrm>
          <a:prstGeom prst="rect">
            <a:avLst/>
          </a:prstGeom>
          <a:noFill/>
        </p:spPr>
        <p:txBody>
          <a:bodyPr wrap="none" rtlCol="0">
            <a:spAutoFit/>
          </a:bodyPr>
          <a:lstStyle/>
          <a:p>
            <a:r>
              <a:rPr lang="en-US" altLang="zh-CN" sz="1080" dirty="0">
                <a:solidFill>
                  <a:schemeClr val="bg1">
                    <a:lumMod val="85000"/>
                  </a:schemeClr>
                </a:solidFill>
                <a:latin typeface="DOUYUFont2.0" pitchFamily="2" charset="-128"/>
                <a:ea typeface="DOUYUFont2.0" pitchFamily="2" charset="-128"/>
              </a:rPr>
              <a:t>Research purpose and significance</a:t>
            </a:r>
            <a:endParaRPr lang="zh-CN" altLang="en-US" sz="1080" dirty="0">
              <a:solidFill>
                <a:schemeClr val="bg1">
                  <a:lumMod val="85000"/>
                </a:schemeClr>
              </a:solidFill>
              <a:latin typeface="DOUYUFont2.0" pitchFamily="2" charset="-128"/>
              <a:ea typeface="DOUYUFont2.0" pitchFamily="2" charset="-128"/>
            </a:endParaRPr>
          </a:p>
        </p:txBody>
      </p:sp>
      <p:sp>
        <p:nvSpPr>
          <p:cNvPr id="20" name="文本框 19"/>
          <p:cNvSpPr txBox="1"/>
          <p:nvPr/>
        </p:nvSpPr>
        <p:spPr>
          <a:xfrm>
            <a:off x="4381796" y="1972067"/>
            <a:ext cx="6021642" cy="553998"/>
          </a:xfrm>
          <a:prstGeom prst="rect">
            <a:avLst/>
          </a:prstGeom>
          <a:noFill/>
        </p:spPr>
        <p:txBody>
          <a:bodyPr wrap="square" rtlCol="0">
            <a:spAutoFit/>
            <a:scene3d>
              <a:camera prst="orthographicFront"/>
              <a:lightRig rig="threePt" dir="t"/>
            </a:scene3d>
            <a:sp3d contourW="12700"/>
          </a:bodyPr>
          <a:lstStyle/>
          <a:p>
            <a:r>
              <a:rPr lang="zh-CN" altLang="en-US" sz="1500" b="0" i="0" dirty="0">
                <a:solidFill>
                  <a:srgbClr val="374151"/>
                </a:solidFill>
                <a:effectLst/>
                <a:latin typeface="阿里巴巴普惠体 2.0 65 Medium"/>
              </a:rPr>
              <a:t>通过优化算法、数据分析，对人力资源进行自动化管理和调度，</a:t>
            </a:r>
            <a:r>
              <a:rPr lang="zh-CN" altLang="en-US" sz="1500" b="1" i="0" dirty="0">
                <a:solidFill>
                  <a:srgbClr val="374151"/>
                </a:solidFill>
                <a:effectLst/>
                <a:latin typeface="阿里巴巴普惠体 2.0 65 Medium"/>
              </a:rPr>
              <a:t>在满足企业的生产要求的同时，最大化满足员工的个人需求。</a:t>
            </a:r>
            <a:endParaRPr lang="zh-CN" altLang="en-US" sz="1500" b="1" dirty="0">
              <a:solidFill>
                <a:srgbClr val="3E3E3E"/>
              </a:solidFill>
              <a:latin typeface="阿里巴巴普惠体 2.0 65 Medium"/>
              <a:ea typeface="阿里巴巴普惠体 2.0 55 Regular" panose="00020600040101010101" pitchFamily="18" charset="-122"/>
              <a:cs typeface="阿里巴巴普惠体 2.0 55 Regular" panose="00020600040101010101" pitchFamily="18" charset="-122"/>
              <a:sym typeface="+mn-lt"/>
            </a:endParaRPr>
          </a:p>
        </p:txBody>
      </p:sp>
      <p:sp>
        <p:nvSpPr>
          <p:cNvPr id="26" name="文本框 25"/>
          <p:cNvSpPr txBox="1"/>
          <p:nvPr/>
        </p:nvSpPr>
        <p:spPr>
          <a:xfrm>
            <a:off x="4381796" y="4054937"/>
            <a:ext cx="6002787" cy="553998"/>
          </a:xfrm>
          <a:prstGeom prst="rect">
            <a:avLst/>
          </a:prstGeom>
          <a:noFill/>
        </p:spPr>
        <p:txBody>
          <a:bodyPr wrap="square" rtlCol="0">
            <a:spAutoFit/>
            <a:scene3d>
              <a:camera prst="orthographicFront"/>
              <a:lightRig rig="threePt" dir="t"/>
            </a:scene3d>
            <a:sp3d contourW="12700"/>
          </a:bodyPr>
          <a:lstStyle/>
          <a:p>
            <a:r>
              <a:rPr lang="zh-CN" altLang="en-US" sz="1500" b="0" i="0" dirty="0">
                <a:solidFill>
                  <a:srgbClr val="374151"/>
                </a:solidFill>
                <a:effectLst/>
                <a:latin typeface="阿里巴巴普惠体 2.0 65 Medium"/>
              </a:rPr>
              <a:t>为企业提供更加智能、高效、个性化的排班解决方案，有助于提升生产力、降低人力成本、增强服务质量和客户体验。</a:t>
            </a:r>
            <a:endParaRPr lang="zh-CN" altLang="en-US" sz="1500" b="1" dirty="0">
              <a:solidFill>
                <a:srgbClr val="3E3E3E"/>
              </a:solidFill>
              <a:latin typeface="阿里巴巴普惠体 2.0 65 Medium"/>
              <a:ea typeface="阿里巴巴普惠体 2.0 55 Regular" panose="00020600040101010101" pitchFamily="18" charset="-122"/>
              <a:cs typeface="阿里巴巴普惠体 2.0 55 Regular" panose="00020600040101010101" pitchFamily="18" charset="-122"/>
              <a:sym typeface="+mn-lt"/>
            </a:endParaRPr>
          </a:p>
        </p:txBody>
      </p:sp>
      <p:sp>
        <p:nvSpPr>
          <p:cNvPr id="28" name="五边形 11"/>
          <p:cNvSpPr/>
          <p:nvPr/>
        </p:nvSpPr>
        <p:spPr>
          <a:xfrm>
            <a:off x="1994703" y="2052125"/>
            <a:ext cx="1790718" cy="393881"/>
          </a:xfrm>
          <a:prstGeom prst="homePlate">
            <a:avLst/>
          </a:prstGeom>
          <a:solidFill>
            <a:srgbClr val="ADB9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目的</a:t>
            </a:r>
          </a:p>
        </p:txBody>
      </p:sp>
      <p:sp>
        <p:nvSpPr>
          <p:cNvPr id="29" name="五边形 6"/>
          <p:cNvSpPr/>
          <p:nvPr/>
        </p:nvSpPr>
        <p:spPr>
          <a:xfrm>
            <a:off x="2029263" y="4054937"/>
            <a:ext cx="1756158" cy="438516"/>
          </a:xfrm>
          <a:prstGeom prst="homePlate">
            <a:avLst/>
          </a:prstGeom>
          <a:solidFill>
            <a:srgbClr val="0F3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意义</a:t>
            </a:r>
          </a:p>
        </p:txBody>
      </p:sp>
      <p:grpSp>
        <p:nvGrpSpPr>
          <p:cNvPr id="5" name="组合 4"/>
          <p:cNvGrpSpPr/>
          <p:nvPr/>
        </p:nvGrpSpPr>
        <p:grpSpPr>
          <a:xfrm>
            <a:off x="314971" y="257559"/>
            <a:ext cx="818896" cy="705945"/>
            <a:chOff x="1098804" y="5763171"/>
            <a:chExt cx="1270000" cy="1094828"/>
          </a:xfrm>
          <a:solidFill>
            <a:srgbClr val="0F34AE"/>
          </a:solidFill>
        </p:grpSpPr>
        <p:sp>
          <p:nvSpPr>
            <p:cNvPr id="6" name="等腰三角形 5"/>
            <p:cNvSpPr/>
            <p:nvPr/>
          </p:nvSpPr>
          <p:spPr>
            <a:xfrm rot="10800000">
              <a:off x="1098804" y="5763171"/>
              <a:ext cx="1270000" cy="1094828"/>
            </a:xfrm>
            <a:prstGeom prst="triangle">
              <a:avLst/>
            </a:prstGeom>
            <a:solidFill>
              <a:srgbClr val="0F34AE">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0800000">
              <a:off x="1098804" y="6241831"/>
              <a:ext cx="457200" cy="394138"/>
            </a:xfrm>
            <a:prstGeom prst="triangle">
              <a:avLst/>
            </a:prstGeom>
            <a:solidFill>
              <a:srgbClr val="0F3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wipe(left)">
                                      <p:cBhvr>
                                        <p:cTn id="14" dur="500"/>
                                        <p:tgtEl>
                                          <p:spTgt spid="29"/>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p:bldP spid="26" grpId="0"/>
      <p:bldP spid="28" grpId="0" bldLvl="0" animBg="1"/>
      <p:bldP spid="29"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任意多边形: 形状 60"/>
          <p:cNvSpPr/>
          <p:nvPr/>
        </p:nvSpPr>
        <p:spPr>
          <a:xfrm>
            <a:off x="0" y="4603273"/>
            <a:ext cx="6096000" cy="2254727"/>
          </a:xfrm>
          <a:custGeom>
            <a:avLst/>
            <a:gdLst>
              <a:gd name="connsiteX0" fmla="*/ 0 w 6096000"/>
              <a:gd name="connsiteY0" fmla="*/ 0 h 2254727"/>
              <a:gd name="connsiteX1" fmla="*/ 5716574 w 6096000"/>
              <a:gd name="connsiteY1" fmla="*/ 714840 h 2254727"/>
              <a:gd name="connsiteX2" fmla="*/ 6096000 w 6096000"/>
              <a:gd name="connsiteY2" fmla="*/ 840871 h 2254727"/>
              <a:gd name="connsiteX3" fmla="*/ 6096000 w 6096000"/>
              <a:gd name="connsiteY3" fmla="*/ 2254727 h 2254727"/>
              <a:gd name="connsiteX4" fmla="*/ 0 w 6096000"/>
              <a:gd name="connsiteY4" fmla="*/ 2254727 h 2254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2254727">
                <a:moveTo>
                  <a:pt x="0" y="0"/>
                </a:moveTo>
                <a:cubicBezTo>
                  <a:pt x="2232462" y="0"/>
                  <a:pt x="4253575" y="273175"/>
                  <a:pt x="5716574" y="714840"/>
                </a:cubicBezTo>
                <a:lnTo>
                  <a:pt x="6096000" y="840871"/>
                </a:lnTo>
                <a:lnTo>
                  <a:pt x="6096000" y="2254727"/>
                </a:lnTo>
                <a:lnTo>
                  <a:pt x="0" y="2254727"/>
                </a:lnTo>
                <a:close/>
              </a:path>
            </a:pathLst>
          </a:custGeom>
          <a:solidFill>
            <a:srgbClr val="0F34AE">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3" name="任意多边形: 形状 82"/>
          <p:cNvSpPr/>
          <p:nvPr/>
        </p:nvSpPr>
        <p:spPr>
          <a:xfrm rot="10800000">
            <a:off x="6798756" y="0"/>
            <a:ext cx="5393244" cy="626125"/>
          </a:xfrm>
          <a:custGeom>
            <a:avLst/>
            <a:gdLst>
              <a:gd name="connsiteX0" fmla="*/ 5393244 w 5393244"/>
              <a:gd name="connsiteY0" fmla="*/ 626125 h 626125"/>
              <a:gd name="connsiteX1" fmla="*/ 0 w 5393244"/>
              <a:gd name="connsiteY1" fmla="*/ 626125 h 626125"/>
              <a:gd name="connsiteX2" fmla="*/ 0 w 5393244"/>
              <a:gd name="connsiteY2" fmla="*/ 0 h 626125"/>
              <a:gd name="connsiteX3" fmla="*/ 3 w 5393244"/>
              <a:gd name="connsiteY3" fmla="*/ 0 h 626125"/>
              <a:gd name="connsiteX4" fmla="*/ 5142468 w 5393244"/>
              <a:gd name="connsiteY4" fmla="*/ 557318 h 62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3244" h="626125">
                <a:moveTo>
                  <a:pt x="5393244" y="626125"/>
                </a:moveTo>
                <a:lnTo>
                  <a:pt x="0" y="626125"/>
                </a:lnTo>
                <a:lnTo>
                  <a:pt x="0" y="0"/>
                </a:lnTo>
                <a:lnTo>
                  <a:pt x="3" y="0"/>
                </a:lnTo>
                <a:cubicBezTo>
                  <a:pt x="1953406" y="0"/>
                  <a:pt x="3744997" y="209149"/>
                  <a:pt x="5142468" y="557318"/>
                </a:cubicBezTo>
                <a:close/>
              </a:path>
            </a:pathLst>
          </a:custGeom>
          <a:solidFill>
            <a:srgbClr val="0F34AE">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任意多边形: 形状 2"/>
          <p:cNvSpPr/>
          <p:nvPr/>
        </p:nvSpPr>
        <p:spPr>
          <a:xfrm>
            <a:off x="0" y="5415645"/>
            <a:ext cx="12192000" cy="1442176"/>
          </a:xfrm>
          <a:custGeom>
            <a:avLst/>
            <a:gdLst>
              <a:gd name="connsiteX0" fmla="*/ 6096000 w 12192000"/>
              <a:gd name="connsiteY0" fmla="*/ 0 h 1442176"/>
              <a:gd name="connsiteX1" fmla="*/ 11812574 w 12192000"/>
              <a:gd name="connsiteY1" fmla="*/ 714840 h 1442176"/>
              <a:gd name="connsiteX2" fmla="*/ 12192000 w 12192000"/>
              <a:gd name="connsiteY2" fmla="*/ 840871 h 1442176"/>
              <a:gd name="connsiteX3" fmla="*/ 12192000 w 12192000"/>
              <a:gd name="connsiteY3" fmla="*/ 1442176 h 1442176"/>
              <a:gd name="connsiteX4" fmla="*/ 0 w 12192000"/>
              <a:gd name="connsiteY4" fmla="*/ 1442176 h 1442176"/>
              <a:gd name="connsiteX5" fmla="*/ 0 w 12192000"/>
              <a:gd name="connsiteY5" fmla="*/ 840871 h 1442176"/>
              <a:gd name="connsiteX6" fmla="*/ 379426 w 12192000"/>
              <a:gd name="connsiteY6" fmla="*/ 714840 h 1442176"/>
              <a:gd name="connsiteX7" fmla="*/ 6096000 w 12192000"/>
              <a:gd name="connsiteY7" fmla="*/ 0 h 1442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442176">
                <a:moveTo>
                  <a:pt x="6096000" y="0"/>
                </a:moveTo>
                <a:cubicBezTo>
                  <a:pt x="8328461" y="0"/>
                  <a:pt x="10349575" y="273175"/>
                  <a:pt x="11812574" y="714840"/>
                </a:cubicBezTo>
                <a:lnTo>
                  <a:pt x="12192000" y="840871"/>
                </a:lnTo>
                <a:lnTo>
                  <a:pt x="12192000" y="1442176"/>
                </a:lnTo>
                <a:lnTo>
                  <a:pt x="0" y="1442176"/>
                </a:lnTo>
                <a:lnTo>
                  <a:pt x="0" y="840871"/>
                </a:lnTo>
                <a:lnTo>
                  <a:pt x="379426" y="714840"/>
                </a:lnTo>
                <a:cubicBezTo>
                  <a:pt x="1842425" y="273175"/>
                  <a:pt x="3863539" y="0"/>
                  <a:pt x="6096000" y="0"/>
                </a:cubicBezTo>
                <a:close/>
              </a:path>
            </a:pathLst>
          </a:custGeom>
          <a:solidFill>
            <a:srgbClr val="0F34A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0"/>
          <p:cNvGrpSpPr/>
          <p:nvPr/>
        </p:nvGrpSpPr>
        <p:grpSpPr>
          <a:xfrm rot="18739910">
            <a:off x="4213026" y="1016312"/>
            <a:ext cx="818896" cy="705945"/>
            <a:chOff x="1098804" y="5763171"/>
            <a:chExt cx="1270000" cy="1094828"/>
          </a:xfrm>
          <a:solidFill>
            <a:srgbClr val="0F34AE"/>
          </a:solidFill>
        </p:grpSpPr>
        <p:sp>
          <p:nvSpPr>
            <p:cNvPr id="12" name="等腰三角形 11"/>
            <p:cNvSpPr/>
            <p:nvPr/>
          </p:nvSpPr>
          <p:spPr>
            <a:xfrm rot="10800000">
              <a:off x="1098804" y="5763171"/>
              <a:ext cx="1270000" cy="1094828"/>
            </a:xfrm>
            <a:prstGeom prst="triangle">
              <a:avLst/>
            </a:prstGeom>
            <a:solidFill>
              <a:srgbClr val="0F34AE">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0800000">
              <a:off x="1098804" y="6241831"/>
              <a:ext cx="457200" cy="394138"/>
            </a:xfrm>
            <a:prstGeom prst="triangle">
              <a:avLst/>
            </a:prstGeom>
            <a:solidFill>
              <a:srgbClr val="0F3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圆角 13"/>
          <p:cNvSpPr/>
          <p:nvPr/>
        </p:nvSpPr>
        <p:spPr>
          <a:xfrm>
            <a:off x="3826614" y="2818389"/>
            <a:ext cx="4538772" cy="403014"/>
          </a:xfrm>
          <a:prstGeom prst="roundRect">
            <a:avLst>
              <a:gd name="adj" fmla="val 50000"/>
            </a:avLst>
          </a:prstGeom>
          <a:solidFill>
            <a:srgbClr val="0F34AE"/>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p:cNvSpPr/>
          <p:nvPr/>
        </p:nvSpPr>
        <p:spPr>
          <a:xfrm>
            <a:off x="5716082" y="2610016"/>
            <a:ext cx="759835" cy="89523"/>
          </a:xfrm>
          <a:prstGeom prst="roundRect">
            <a:avLst>
              <a:gd name="adj" fmla="val 50000"/>
            </a:avLst>
          </a:prstGeom>
          <a:solidFill>
            <a:srgbClr val="DDE2F4"/>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5593300" y="2851346"/>
            <a:ext cx="1005403" cy="338554"/>
          </a:xfrm>
          <a:prstGeom prst="rect">
            <a:avLst/>
          </a:prstGeom>
          <a:noFill/>
        </p:spPr>
        <p:txBody>
          <a:bodyPr wrap="none" rtlCol="0">
            <a:spAutoFit/>
          </a:bodyPr>
          <a:lstStyle/>
          <a:p>
            <a:pPr algn="ctr"/>
            <a:r>
              <a:rPr lang="zh-CN" altLang="en-US" sz="1600" b="1"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项目功能</a:t>
            </a:r>
          </a:p>
        </p:txBody>
      </p:sp>
      <p:sp>
        <p:nvSpPr>
          <p:cNvPr id="34" name="文本框 33"/>
          <p:cNvSpPr txBox="1"/>
          <p:nvPr/>
        </p:nvSpPr>
        <p:spPr>
          <a:xfrm>
            <a:off x="5189190" y="1108116"/>
            <a:ext cx="1818126" cy="1569660"/>
          </a:xfrm>
          <a:prstGeom prst="rect">
            <a:avLst/>
          </a:prstGeom>
          <a:noFill/>
        </p:spPr>
        <p:txBody>
          <a:bodyPr wrap="none" rtlCol="0">
            <a:spAutoFit/>
          </a:bodyPr>
          <a:lstStyle/>
          <a:p>
            <a:r>
              <a:rPr lang="en-US" altLang="zh-CN" sz="9600" dirty="0">
                <a:solidFill>
                  <a:srgbClr val="0F34AE"/>
                </a:solidFill>
                <a:latin typeface="MiSans Heavy" panose="00000A00000000000000" pitchFamily="2" charset="-122"/>
                <a:ea typeface="MiSans Heavy" panose="00000A00000000000000" pitchFamily="2" charset="-122"/>
              </a:rPr>
              <a:t>02</a:t>
            </a:r>
            <a:endParaRPr lang="zh-CN" altLang="en-US" sz="9600" dirty="0">
              <a:solidFill>
                <a:srgbClr val="0F34AE"/>
              </a:solidFill>
              <a:latin typeface="MiSans Heavy" panose="00000A00000000000000" pitchFamily="2" charset="-122"/>
              <a:ea typeface="MiSans Heavy" panose="00000A00000000000000" pitchFamily="2" charset="-122"/>
            </a:endParaRPr>
          </a:p>
        </p:txBody>
      </p:sp>
      <p:sp>
        <p:nvSpPr>
          <p:cNvPr id="36" name="矩形: 圆角 35"/>
          <p:cNvSpPr/>
          <p:nvPr/>
        </p:nvSpPr>
        <p:spPr>
          <a:xfrm>
            <a:off x="8533916" y="3050958"/>
            <a:ext cx="489293" cy="162077"/>
          </a:xfrm>
          <a:prstGeom prst="roundRect">
            <a:avLst>
              <a:gd name="adj" fmla="val 50000"/>
            </a:avLst>
          </a:prstGeom>
          <a:solidFill>
            <a:srgbClr val="0F34AE">
              <a:alpha val="35000"/>
            </a:srgb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3690938" y="2624975"/>
            <a:ext cx="512821" cy="92040"/>
          </a:xfrm>
          <a:prstGeom prst="roundRect">
            <a:avLst>
              <a:gd name="adj" fmla="val 50000"/>
            </a:avLst>
          </a:prstGeom>
          <a:solidFill>
            <a:srgbClr val="DDE2F4"/>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476498" y="3465381"/>
            <a:ext cx="7239002" cy="336695"/>
          </a:xfrm>
          <a:prstGeom prst="rect">
            <a:avLst/>
          </a:prstGeom>
          <a:noFill/>
        </p:spPr>
        <p:txBody>
          <a:bodyPr wrap="square">
            <a:spAutoFit/>
          </a:bodyPr>
          <a:lstStyle/>
          <a:p>
            <a:pPr algn="ctr">
              <a:lnSpc>
                <a:spcPct val="150000"/>
              </a:lnSpc>
            </a:pPr>
            <a:r>
              <a:rPr lang="en-US" altLang="zh-CN" sz="1200" dirty="0">
                <a:solidFill>
                  <a:schemeClr val="bg1">
                    <a:lumMod val="50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Project Function Introduction</a:t>
            </a:r>
            <a:endParaRPr lang="zh-CN" altLang="en-US" sz="1200" dirty="0">
              <a:solidFill>
                <a:schemeClr val="bg1">
                  <a:lumMod val="50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00150" y="375985"/>
            <a:ext cx="1107996" cy="369332"/>
          </a:xfrm>
          <a:prstGeom prst="rect">
            <a:avLst/>
          </a:prstGeom>
          <a:noFill/>
        </p:spPr>
        <p:txBody>
          <a:bodyPr wrap="none" rtlCol="0">
            <a:spAutoFit/>
          </a:bodyPr>
          <a:lstStyle/>
          <a:p>
            <a:r>
              <a:rPr lang="zh-CN" altLang="en-US" dirty="0">
                <a:solidFill>
                  <a:srgbClr val="0F34AE"/>
                </a:solidFill>
                <a:latin typeface="DOUYUFont2.0" pitchFamily="2" charset="-128"/>
                <a:ea typeface="DOUYUFont2.0" pitchFamily="2" charset="-128"/>
              </a:rPr>
              <a:t>项目功能</a:t>
            </a:r>
          </a:p>
        </p:txBody>
      </p:sp>
      <p:sp>
        <p:nvSpPr>
          <p:cNvPr id="3" name="文本框 2"/>
          <p:cNvSpPr txBox="1"/>
          <p:nvPr/>
        </p:nvSpPr>
        <p:spPr>
          <a:xfrm>
            <a:off x="1200150" y="673239"/>
            <a:ext cx="2048959" cy="258532"/>
          </a:xfrm>
          <a:prstGeom prst="rect">
            <a:avLst/>
          </a:prstGeom>
          <a:noFill/>
        </p:spPr>
        <p:txBody>
          <a:bodyPr wrap="none" rtlCol="0">
            <a:spAutoFit/>
          </a:bodyPr>
          <a:lstStyle/>
          <a:p>
            <a:r>
              <a:rPr lang="en-US" altLang="zh-CN" sz="1080" dirty="0">
                <a:solidFill>
                  <a:schemeClr val="bg1">
                    <a:lumMod val="85000"/>
                  </a:schemeClr>
                </a:solidFill>
                <a:latin typeface="DOUYUFont2.0" pitchFamily="2" charset="-128"/>
                <a:ea typeface="DOUYUFont2.0" pitchFamily="2" charset="-128"/>
              </a:rPr>
              <a:t>Project Function Introduction</a:t>
            </a:r>
            <a:endParaRPr lang="zh-CN" altLang="en-US" sz="1080" dirty="0">
              <a:solidFill>
                <a:schemeClr val="bg1">
                  <a:lumMod val="85000"/>
                </a:schemeClr>
              </a:solidFill>
              <a:latin typeface="DOUYUFont2.0" pitchFamily="2" charset="-128"/>
              <a:ea typeface="DOUYUFont2.0" pitchFamily="2" charset="-128"/>
            </a:endParaRPr>
          </a:p>
        </p:txBody>
      </p:sp>
      <p:pic>
        <p:nvPicPr>
          <p:cNvPr id="13" name="图片 12"/>
          <p:cNvPicPr>
            <a:picLocks noChangeAspect="1"/>
          </p:cNvPicPr>
          <p:nvPr/>
        </p:nvPicPr>
        <p:blipFill rotWithShape="1">
          <a:blip r:embed="rId2"/>
          <a:srcRect l="5021" r="4481"/>
          <a:stretch>
            <a:fillRect/>
          </a:stretch>
        </p:blipFill>
        <p:spPr>
          <a:xfrm>
            <a:off x="2069825" y="1609286"/>
            <a:ext cx="8052350" cy="4310547"/>
          </a:xfrm>
          <a:prstGeom prst="rect">
            <a:avLst/>
          </a:prstGeom>
        </p:spPr>
      </p:pic>
      <p:grpSp>
        <p:nvGrpSpPr>
          <p:cNvPr id="14" name="组合 13"/>
          <p:cNvGrpSpPr/>
          <p:nvPr/>
        </p:nvGrpSpPr>
        <p:grpSpPr>
          <a:xfrm>
            <a:off x="553075" y="1609286"/>
            <a:ext cx="1962499" cy="1632694"/>
            <a:chOff x="523961" y="2512168"/>
            <a:chExt cx="4155082" cy="3482867"/>
          </a:xfrm>
        </p:grpSpPr>
        <p:sp>
          <p:nvSpPr>
            <p:cNvPr id="15" name="椭圆 14"/>
            <p:cNvSpPr/>
            <p:nvPr/>
          </p:nvSpPr>
          <p:spPr>
            <a:xfrm>
              <a:off x="1912979" y="2829835"/>
              <a:ext cx="2439946" cy="2439942"/>
            </a:xfrm>
            <a:prstGeom prst="ellipse">
              <a:avLst/>
            </a:prstGeom>
            <a:noFill/>
            <a:ln w="19050">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600" b="1" dirty="0">
                  <a:solidFill>
                    <a:schemeClr val="tx1"/>
                  </a:solidFill>
                  <a:cs typeface="+mn-ea"/>
                  <a:sym typeface="+mn-lt"/>
                </a:rPr>
                <a:t>系统功能结构图</a:t>
              </a:r>
            </a:p>
          </p:txBody>
        </p:sp>
        <p:sp>
          <p:nvSpPr>
            <p:cNvPr id="28" name="椭圆 4"/>
            <p:cNvSpPr/>
            <p:nvPr/>
          </p:nvSpPr>
          <p:spPr>
            <a:xfrm>
              <a:off x="1596918" y="2512168"/>
              <a:ext cx="3082125" cy="3082122"/>
            </a:xfrm>
            <a:prstGeom prst="donut">
              <a:avLst>
                <a:gd name="adj" fmla="val 7853"/>
              </a:avLst>
            </a:prstGeom>
            <a:solidFill>
              <a:srgbClr val="0F3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29" name="任意多边形 25"/>
            <p:cNvSpPr/>
            <p:nvPr/>
          </p:nvSpPr>
          <p:spPr>
            <a:xfrm rot="2700000">
              <a:off x="1196175" y="4777057"/>
              <a:ext cx="545764" cy="1890191"/>
            </a:xfrm>
            <a:custGeom>
              <a:avLst/>
              <a:gdLst>
                <a:gd name="connsiteX0" fmla="*/ 0 w 545764"/>
                <a:gd name="connsiteY0" fmla="*/ 474744 h 1890191"/>
                <a:gd name="connsiteX1" fmla="*/ 545764 w 545764"/>
                <a:gd name="connsiteY1" fmla="*/ 474744 h 1890191"/>
                <a:gd name="connsiteX2" fmla="*/ 545764 w 545764"/>
                <a:gd name="connsiteY2" fmla="*/ 1617309 h 1890191"/>
                <a:gd name="connsiteX3" fmla="*/ 272882 w 545764"/>
                <a:gd name="connsiteY3" fmla="*/ 1890191 h 1890191"/>
                <a:gd name="connsiteX4" fmla="*/ 0 w 545764"/>
                <a:gd name="connsiteY4" fmla="*/ 1617309 h 1890191"/>
                <a:gd name="connsiteX5" fmla="*/ 79925 w 545764"/>
                <a:gd name="connsiteY5" fmla="*/ 79925 h 1890191"/>
                <a:gd name="connsiteX6" fmla="*/ 272882 w 545764"/>
                <a:gd name="connsiteY6" fmla="*/ 0 h 1890191"/>
                <a:gd name="connsiteX7" fmla="*/ 545764 w 545764"/>
                <a:gd name="connsiteY7" fmla="*/ 272882 h 1890191"/>
                <a:gd name="connsiteX8" fmla="*/ 545764 w 545764"/>
                <a:gd name="connsiteY8" fmla="*/ 409430 h 1890191"/>
                <a:gd name="connsiteX9" fmla="*/ 0 w 545764"/>
                <a:gd name="connsiteY9" fmla="*/ 409430 h 1890191"/>
                <a:gd name="connsiteX10" fmla="*/ 0 w 545764"/>
                <a:gd name="connsiteY10" fmla="*/ 272882 h 1890191"/>
                <a:gd name="connsiteX11" fmla="*/ 79925 w 545764"/>
                <a:gd name="connsiteY11" fmla="*/ 79925 h 1890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5764" h="1890191">
                  <a:moveTo>
                    <a:pt x="0" y="474744"/>
                  </a:moveTo>
                  <a:lnTo>
                    <a:pt x="545764" y="474744"/>
                  </a:lnTo>
                  <a:lnTo>
                    <a:pt x="545764" y="1617309"/>
                  </a:lnTo>
                  <a:cubicBezTo>
                    <a:pt x="545764" y="1768018"/>
                    <a:pt x="423591" y="1890191"/>
                    <a:pt x="272882" y="1890191"/>
                  </a:cubicBezTo>
                  <a:cubicBezTo>
                    <a:pt x="122173" y="1890191"/>
                    <a:pt x="0" y="1768018"/>
                    <a:pt x="0" y="1617309"/>
                  </a:cubicBezTo>
                  <a:close/>
                  <a:moveTo>
                    <a:pt x="79925" y="79925"/>
                  </a:moveTo>
                  <a:cubicBezTo>
                    <a:pt x="129307" y="30543"/>
                    <a:pt x="197528" y="0"/>
                    <a:pt x="272882" y="0"/>
                  </a:cubicBezTo>
                  <a:cubicBezTo>
                    <a:pt x="423591" y="0"/>
                    <a:pt x="545764" y="122173"/>
                    <a:pt x="545764" y="272882"/>
                  </a:cubicBezTo>
                  <a:lnTo>
                    <a:pt x="545764" y="409430"/>
                  </a:lnTo>
                  <a:lnTo>
                    <a:pt x="0" y="409430"/>
                  </a:lnTo>
                  <a:lnTo>
                    <a:pt x="0" y="272882"/>
                  </a:lnTo>
                  <a:cubicBezTo>
                    <a:pt x="0" y="197528"/>
                    <a:pt x="30543" y="129307"/>
                    <a:pt x="79925" y="79925"/>
                  </a:cubicBezTo>
                  <a:close/>
                </a:path>
              </a:pathLst>
            </a:custGeom>
            <a:solidFill>
              <a:srgbClr val="0F34A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cs typeface="+mn-ea"/>
                <a:sym typeface="+mn-lt"/>
              </a:endParaRPr>
            </a:p>
          </p:txBody>
        </p:sp>
        <p:sp>
          <p:nvSpPr>
            <p:cNvPr id="30" name="圆角矩形 4"/>
            <p:cNvSpPr/>
            <p:nvPr/>
          </p:nvSpPr>
          <p:spPr>
            <a:xfrm rot="2700000">
              <a:off x="1717862" y="4927522"/>
              <a:ext cx="726640" cy="358129"/>
            </a:xfrm>
            <a:prstGeom prst="roundRect">
              <a:avLst/>
            </a:prstGeom>
            <a:solidFill>
              <a:srgbClr val="0F34A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1.25E-6 -3.7037E-6 L -0.34544 0.59375 " pathEditMode="relative" rAng="0" ptsTypes="AA">
                                      <p:cBhvr>
                                        <p:cTn id="8" dur="1000" spd="-100000" fill="hold"/>
                                        <p:tgtEl>
                                          <p:spTgt spid="14"/>
                                        </p:tgtEl>
                                        <p:attrNameLst>
                                          <p:attrName>ppt_x</p:attrName>
                                          <p:attrName>ppt_y</p:attrName>
                                        </p:attrNameLst>
                                      </p:cBhvr>
                                      <p:rCtr x="-17266" y="29676"/>
                                    </p:animMotion>
                                  </p:childTnLst>
                                </p:cTn>
                              </p:par>
                            </p:childTnLst>
                          </p:cTn>
                        </p:par>
                        <p:par>
                          <p:cTn id="9" fill="hold">
                            <p:stCondLst>
                              <p:cond delay="0"/>
                            </p:stCondLst>
                            <p:childTnLst>
                              <p:par>
                                <p:cTn id="10" presetID="42" presetClass="entr" presetSubtype="0"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00150" y="375985"/>
            <a:ext cx="1569660" cy="369332"/>
          </a:xfrm>
          <a:prstGeom prst="rect">
            <a:avLst/>
          </a:prstGeom>
          <a:noFill/>
        </p:spPr>
        <p:txBody>
          <a:bodyPr wrap="none" rtlCol="0">
            <a:spAutoFit/>
          </a:bodyPr>
          <a:lstStyle/>
          <a:p>
            <a:r>
              <a:rPr lang="zh-CN" altLang="en-US" dirty="0">
                <a:solidFill>
                  <a:srgbClr val="0F34AE"/>
                </a:solidFill>
                <a:latin typeface="DOUYUFont2.0" pitchFamily="2" charset="-128"/>
                <a:ea typeface="DOUYUFont2.0" pitchFamily="2" charset="-128"/>
              </a:rPr>
              <a:t>系统主要功能</a:t>
            </a:r>
          </a:p>
        </p:txBody>
      </p:sp>
      <p:sp>
        <p:nvSpPr>
          <p:cNvPr id="3" name="文本框 2"/>
          <p:cNvSpPr txBox="1"/>
          <p:nvPr/>
        </p:nvSpPr>
        <p:spPr>
          <a:xfrm>
            <a:off x="1200150" y="673239"/>
            <a:ext cx="2042547" cy="258532"/>
          </a:xfrm>
          <a:prstGeom prst="rect">
            <a:avLst/>
          </a:prstGeom>
          <a:noFill/>
        </p:spPr>
        <p:txBody>
          <a:bodyPr wrap="none" rtlCol="0">
            <a:spAutoFit/>
          </a:bodyPr>
          <a:lstStyle/>
          <a:p>
            <a:r>
              <a:rPr lang="en-US" altLang="zh-CN" sz="1080" dirty="0">
                <a:solidFill>
                  <a:schemeClr val="bg1">
                    <a:lumMod val="85000"/>
                  </a:schemeClr>
                </a:solidFill>
                <a:latin typeface="DOUYUFont2.0" pitchFamily="2" charset="-128"/>
                <a:ea typeface="DOUYUFont2.0" pitchFamily="2" charset="-128"/>
              </a:rPr>
              <a:t>Main functions of the system</a:t>
            </a:r>
            <a:endParaRPr lang="zh-CN" altLang="en-US" sz="1080" dirty="0">
              <a:solidFill>
                <a:schemeClr val="bg1">
                  <a:lumMod val="85000"/>
                </a:schemeClr>
              </a:solidFill>
              <a:latin typeface="DOUYUFont2.0" pitchFamily="2" charset="-128"/>
              <a:ea typeface="DOUYUFont2.0" pitchFamily="2" charset="-128"/>
            </a:endParaRPr>
          </a:p>
        </p:txBody>
      </p:sp>
      <p:sp>
        <p:nvSpPr>
          <p:cNvPr id="4" name="Freeform 5"/>
          <p:cNvSpPr/>
          <p:nvPr/>
        </p:nvSpPr>
        <p:spPr bwMode="auto">
          <a:xfrm rot="2700000">
            <a:off x="4317407" y="2236109"/>
            <a:ext cx="687096" cy="1825392"/>
          </a:xfrm>
          <a:custGeom>
            <a:avLst/>
            <a:gdLst>
              <a:gd name="T0" fmla="*/ 367 w 367"/>
              <a:gd name="T1" fmla="*/ 975 h 975"/>
              <a:gd name="T2" fmla="*/ 367 w 367"/>
              <a:gd name="T3" fmla="*/ 0 h 975"/>
              <a:gd name="T4" fmla="*/ 0 w 367"/>
              <a:gd name="T5" fmla="*/ 0 h 975"/>
              <a:gd name="T6" fmla="*/ 0 w 367"/>
              <a:gd name="T7" fmla="*/ 609 h 975"/>
              <a:gd name="T8" fmla="*/ 367 w 367"/>
              <a:gd name="T9" fmla="*/ 975 h 975"/>
            </a:gdLst>
            <a:ahLst/>
            <a:cxnLst>
              <a:cxn ang="0">
                <a:pos x="T0" y="T1"/>
              </a:cxn>
              <a:cxn ang="0">
                <a:pos x="T2" y="T3"/>
              </a:cxn>
              <a:cxn ang="0">
                <a:pos x="T4" y="T5"/>
              </a:cxn>
              <a:cxn ang="0">
                <a:pos x="T6" y="T7"/>
              </a:cxn>
              <a:cxn ang="0">
                <a:pos x="T8" y="T9"/>
              </a:cxn>
            </a:cxnLst>
            <a:rect l="0" t="0" r="r" b="b"/>
            <a:pathLst>
              <a:path w="367" h="975">
                <a:moveTo>
                  <a:pt x="367" y="975"/>
                </a:moveTo>
                <a:lnTo>
                  <a:pt x="367" y="0"/>
                </a:lnTo>
                <a:lnTo>
                  <a:pt x="0" y="0"/>
                </a:lnTo>
                <a:lnTo>
                  <a:pt x="0" y="609"/>
                </a:lnTo>
                <a:lnTo>
                  <a:pt x="367" y="975"/>
                </a:lnTo>
                <a:close/>
              </a:path>
            </a:pathLst>
          </a:custGeom>
          <a:solidFill>
            <a:srgbClr val="3E3E3E"/>
          </a:solidFill>
          <a:ln>
            <a:noFill/>
          </a:ln>
        </p:spPr>
        <p:txBody>
          <a:bodyPr vert="horz" wrap="square" lIns="91440" tIns="45720" rIns="91440" bIns="45720" numCol="1" anchor="t" anchorCtr="0" compatLnSpc="1"/>
          <a:lstStyle/>
          <a:p>
            <a:endParaRPr lang="en-US" dirty="0">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5" name="Freeform 6"/>
          <p:cNvSpPr/>
          <p:nvPr/>
        </p:nvSpPr>
        <p:spPr bwMode="auto">
          <a:xfrm rot="2700000">
            <a:off x="5587351" y="1772546"/>
            <a:ext cx="1823520" cy="683352"/>
          </a:xfrm>
          <a:custGeom>
            <a:avLst/>
            <a:gdLst>
              <a:gd name="T0" fmla="*/ 0 w 974"/>
              <a:gd name="T1" fmla="*/ 365 h 365"/>
              <a:gd name="T2" fmla="*/ 974 w 974"/>
              <a:gd name="T3" fmla="*/ 365 h 365"/>
              <a:gd name="T4" fmla="*/ 974 w 974"/>
              <a:gd name="T5" fmla="*/ 0 h 365"/>
              <a:gd name="T6" fmla="*/ 365 w 974"/>
              <a:gd name="T7" fmla="*/ 0 h 365"/>
              <a:gd name="T8" fmla="*/ 0 w 974"/>
              <a:gd name="T9" fmla="*/ 365 h 365"/>
            </a:gdLst>
            <a:ahLst/>
            <a:cxnLst>
              <a:cxn ang="0">
                <a:pos x="T0" y="T1"/>
              </a:cxn>
              <a:cxn ang="0">
                <a:pos x="T2" y="T3"/>
              </a:cxn>
              <a:cxn ang="0">
                <a:pos x="T4" y="T5"/>
              </a:cxn>
              <a:cxn ang="0">
                <a:pos x="T6" y="T7"/>
              </a:cxn>
              <a:cxn ang="0">
                <a:pos x="T8" y="T9"/>
              </a:cxn>
            </a:cxnLst>
            <a:rect l="0" t="0" r="r" b="b"/>
            <a:pathLst>
              <a:path w="974" h="365">
                <a:moveTo>
                  <a:pt x="0" y="365"/>
                </a:moveTo>
                <a:lnTo>
                  <a:pt x="974" y="365"/>
                </a:lnTo>
                <a:lnTo>
                  <a:pt x="974" y="0"/>
                </a:lnTo>
                <a:lnTo>
                  <a:pt x="365" y="0"/>
                </a:lnTo>
                <a:lnTo>
                  <a:pt x="0" y="365"/>
                </a:lnTo>
                <a:close/>
              </a:path>
            </a:pathLst>
          </a:custGeom>
          <a:solidFill>
            <a:srgbClr val="3E3E3E"/>
          </a:solidFill>
          <a:ln>
            <a:noFill/>
          </a:ln>
        </p:spPr>
        <p:txBody>
          <a:bodyPr vert="horz" wrap="square" lIns="91440" tIns="45720" rIns="91440" bIns="45720" numCol="1" anchor="t" anchorCtr="0" compatLnSpc="1"/>
          <a:lstStyle/>
          <a:p>
            <a:endParaRPr lang="en-US" dirty="0">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6" name="Freeform 7"/>
          <p:cNvSpPr/>
          <p:nvPr/>
        </p:nvSpPr>
        <p:spPr bwMode="auto">
          <a:xfrm rot="2700000">
            <a:off x="4956722" y="1147627"/>
            <a:ext cx="1207567" cy="2197959"/>
          </a:xfrm>
          <a:custGeom>
            <a:avLst/>
            <a:gdLst>
              <a:gd name="T0" fmla="*/ 505 w 645"/>
              <a:gd name="T1" fmla="*/ 0 h 1174"/>
              <a:gd name="T2" fmla="*/ 140 w 645"/>
              <a:gd name="T3" fmla="*/ 365 h 1174"/>
              <a:gd name="T4" fmla="*/ 140 w 645"/>
              <a:gd name="T5" fmla="*/ 780 h 1174"/>
              <a:gd name="T6" fmla="*/ 0 w 645"/>
              <a:gd name="T7" fmla="*/ 780 h 1174"/>
              <a:gd name="T8" fmla="*/ 322 w 645"/>
              <a:gd name="T9" fmla="*/ 1174 h 1174"/>
              <a:gd name="T10" fmla="*/ 645 w 645"/>
              <a:gd name="T11" fmla="*/ 780 h 1174"/>
              <a:gd name="T12" fmla="*/ 505 w 645"/>
              <a:gd name="T13" fmla="*/ 780 h 1174"/>
              <a:gd name="T14" fmla="*/ 505 w 645"/>
              <a:gd name="T15" fmla="*/ 0 h 11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5" h="1174">
                <a:moveTo>
                  <a:pt x="505" y="0"/>
                </a:moveTo>
                <a:lnTo>
                  <a:pt x="140" y="365"/>
                </a:lnTo>
                <a:lnTo>
                  <a:pt x="140" y="780"/>
                </a:lnTo>
                <a:lnTo>
                  <a:pt x="0" y="780"/>
                </a:lnTo>
                <a:lnTo>
                  <a:pt x="322" y="1174"/>
                </a:lnTo>
                <a:lnTo>
                  <a:pt x="645" y="780"/>
                </a:lnTo>
                <a:lnTo>
                  <a:pt x="505" y="780"/>
                </a:lnTo>
                <a:lnTo>
                  <a:pt x="505" y="0"/>
                </a:lnTo>
                <a:close/>
              </a:path>
            </a:pathLst>
          </a:custGeom>
          <a:solidFill>
            <a:srgbClr val="ADB9E5"/>
          </a:solidFill>
          <a:ln>
            <a:noFill/>
          </a:ln>
        </p:spPr>
        <p:txBody>
          <a:bodyPr vert="horz" wrap="square" lIns="91440" tIns="45720" rIns="91440" bIns="274320" numCol="1" anchor="b" anchorCtr="0" compatLnSpc="1"/>
          <a:lstStyle/>
          <a:p>
            <a:pPr algn="ctr"/>
            <a:r>
              <a:rPr lang="en-US" sz="2800" dirty="0">
                <a:solidFill>
                  <a:srgbClr val="FFFFFF"/>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rPr>
              <a:t>01</a:t>
            </a:r>
          </a:p>
        </p:txBody>
      </p:sp>
      <p:sp>
        <p:nvSpPr>
          <p:cNvPr id="7" name="Freeform 8"/>
          <p:cNvSpPr/>
          <p:nvPr/>
        </p:nvSpPr>
        <p:spPr bwMode="auto">
          <a:xfrm rot="2700000">
            <a:off x="7189370" y="3041006"/>
            <a:ext cx="683352" cy="1825392"/>
          </a:xfrm>
          <a:custGeom>
            <a:avLst/>
            <a:gdLst>
              <a:gd name="T0" fmla="*/ 0 w 365"/>
              <a:gd name="T1" fmla="*/ 0 h 975"/>
              <a:gd name="T2" fmla="*/ 0 w 365"/>
              <a:gd name="T3" fmla="*/ 975 h 975"/>
              <a:gd name="T4" fmla="*/ 365 w 365"/>
              <a:gd name="T5" fmla="*/ 975 h 975"/>
              <a:gd name="T6" fmla="*/ 365 w 365"/>
              <a:gd name="T7" fmla="*/ 365 h 975"/>
              <a:gd name="T8" fmla="*/ 0 w 365"/>
              <a:gd name="T9" fmla="*/ 0 h 975"/>
            </a:gdLst>
            <a:ahLst/>
            <a:cxnLst>
              <a:cxn ang="0">
                <a:pos x="T0" y="T1"/>
              </a:cxn>
              <a:cxn ang="0">
                <a:pos x="T2" y="T3"/>
              </a:cxn>
              <a:cxn ang="0">
                <a:pos x="T4" y="T5"/>
              </a:cxn>
              <a:cxn ang="0">
                <a:pos x="T6" y="T7"/>
              </a:cxn>
              <a:cxn ang="0">
                <a:pos x="T8" y="T9"/>
              </a:cxn>
            </a:cxnLst>
            <a:rect l="0" t="0" r="r" b="b"/>
            <a:pathLst>
              <a:path w="365" h="975">
                <a:moveTo>
                  <a:pt x="0" y="0"/>
                </a:moveTo>
                <a:lnTo>
                  <a:pt x="0" y="975"/>
                </a:lnTo>
                <a:lnTo>
                  <a:pt x="365" y="975"/>
                </a:lnTo>
                <a:lnTo>
                  <a:pt x="365" y="365"/>
                </a:lnTo>
                <a:lnTo>
                  <a:pt x="0" y="0"/>
                </a:lnTo>
                <a:close/>
              </a:path>
            </a:pathLst>
          </a:custGeom>
          <a:solidFill>
            <a:srgbClr val="3E3E3E"/>
          </a:solidFill>
          <a:ln>
            <a:noFill/>
          </a:ln>
        </p:spPr>
        <p:txBody>
          <a:bodyPr vert="horz" wrap="square" lIns="91440" tIns="45720" rIns="91440" bIns="45720" numCol="1" anchor="t" anchorCtr="0" compatLnSpc="1"/>
          <a:lstStyle/>
          <a:p>
            <a:endParaRPr lang="en-US" dirty="0">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8" name="Freeform 9"/>
          <p:cNvSpPr/>
          <p:nvPr/>
        </p:nvSpPr>
        <p:spPr bwMode="auto">
          <a:xfrm rot="2700000">
            <a:off x="6305138" y="2412637"/>
            <a:ext cx="2192342" cy="1207567"/>
          </a:xfrm>
          <a:custGeom>
            <a:avLst/>
            <a:gdLst>
              <a:gd name="T0" fmla="*/ 1171 w 1171"/>
              <a:gd name="T1" fmla="*/ 505 h 645"/>
              <a:gd name="T2" fmla="*/ 806 w 1171"/>
              <a:gd name="T3" fmla="*/ 140 h 645"/>
              <a:gd name="T4" fmla="*/ 391 w 1171"/>
              <a:gd name="T5" fmla="*/ 140 h 645"/>
              <a:gd name="T6" fmla="*/ 391 w 1171"/>
              <a:gd name="T7" fmla="*/ 0 h 645"/>
              <a:gd name="T8" fmla="*/ 0 w 1171"/>
              <a:gd name="T9" fmla="*/ 323 h 645"/>
              <a:gd name="T10" fmla="*/ 391 w 1171"/>
              <a:gd name="T11" fmla="*/ 645 h 645"/>
              <a:gd name="T12" fmla="*/ 391 w 1171"/>
              <a:gd name="T13" fmla="*/ 505 h 645"/>
              <a:gd name="T14" fmla="*/ 1171 w 1171"/>
              <a:gd name="T15" fmla="*/ 505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1" h="645">
                <a:moveTo>
                  <a:pt x="1171" y="505"/>
                </a:moveTo>
                <a:lnTo>
                  <a:pt x="806" y="140"/>
                </a:lnTo>
                <a:lnTo>
                  <a:pt x="391" y="140"/>
                </a:lnTo>
                <a:lnTo>
                  <a:pt x="391" y="0"/>
                </a:lnTo>
                <a:lnTo>
                  <a:pt x="0" y="323"/>
                </a:lnTo>
                <a:lnTo>
                  <a:pt x="391" y="645"/>
                </a:lnTo>
                <a:lnTo>
                  <a:pt x="391" y="505"/>
                </a:lnTo>
                <a:lnTo>
                  <a:pt x="1171" y="505"/>
                </a:lnTo>
                <a:close/>
              </a:path>
            </a:pathLst>
          </a:custGeom>
          <a:solidFill>
            <a:srgbClr val="0F34AE"/>
          </a:solidFill>
          <a:ln>
            <a:noFill/>
          </a:ln>
        </p:spPr>
        <p:txBody>
          <a:bodyPr vert="horz" wrap="square" lIns="365760" tIns="45720" rIns="91440" bIns="45720" numCol="1" anchor="ctr" anchorCtr="0" compatLnSpc="1"/>
          <a:lstStyle/>
          <a:p>
            <a:r>
              <a:rPr lang="en-US" sz="2800" dirty="0">
                <a:solidFill>
                  <a:srgbClr val="FFFFFF"/>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rPr>
              <a:t>04</a:t>
            </a:r>
          </a:p>
        </p:txBody>
      </p:sp>
      <p:sp>
        <p:nvSpPr>
          <p:cNvPr id="9" name="Freeform 10"/>
          <p:cNvSpPr/>
          <p:nvPr/>
        </p:nvSpPr>
        <p:spPr bwMode="auto">
          <a:xfrm rot="2700000">
            <a:off x="4780468" y="4643687"/>
            <a:ext cx="1823520" cy="685224"/>
          </a:xfrm>
          <a:custGeom>
            <a:avLst/>
            <a:gdLst>
              <a:gd name="T0" fmla="*/ 974 w 974"/>
              <a:gd name="T1" fmla="*/ 0 h 366"/>
              <a:gd name="T2" fmla="*/ 0 w 974"/>
              <a:gd name="T3" fmla="*/ 0 h 366"/>
              <a:gd name="T4" fmla="*/ 0 w 974"/>
              <a:gd name="T5" fmla="*/ 366 h 366"/>
              <a:gd name="T6" fmla="*/ 609 w 974"/>
              <a:gd name="T7" fmla="*/ 366 h 366"/>
              <a:gd name="T8" fmla="*/ 974 w 974"/>
              <a:gd name="T9" fmla="*/ 0 h 366"/>
            </a:gdLst>
            <a:ahLst/>
            <a:cxnLst>
              <a:cxn ang="0">
                <a:pos x="T0" y="T1"/>
              </a:cxn>
              <a:cxn ang="0">
                <a:pos x="T2" y="T3"/>
              </a:cxn>
              <a:cxn ang="0">
                <a:pos x="T4" y="T5"/>
              </a:cxn>
              <a:cxn ang="0">
                <a:pos x="T6" y="T7"/>
              </a:cxn>
              <a:cxn ang="0">
                <a:pos x="T8" y="T9"/>
              </a:cxn>
            </a:cxnLst>
            <a:rect l="0" t="0" r="r" b="b"/>
            <a:pathLst>
              <a:path w="974" h="366">
                <a:moveTo>
                  <a:pt x="974" y="0"/>
                </a:moveTo>
                <a:lnTo>
                  <a:pt x="0" y="0"/>
                </a:lnTo>
                <a:lnTo>
                  <a:pt x="0" y="366"/>
                </a:lnTo>
                <a:lnTo>
                  <a:pt x="609" y="366"/>
                </a:lnTo>
                <a:lnTo>
                  <a:pt x="974" y="0"/>
                </a:lnTo>
                <a:close/>
              </a:path>
            </a:pathLst>
          </a:custGeom>
          <a:solidFill>
            <a:srgbClr val="3E3E3E"/>
          </a:solidFill>
          <a:ln>
            <a:noFill/>
          </a:ln>
        </p:spPr>
        <p:txBody>
          <a:bodyPr vert="horz" wrap="square" lIns="91440" tIns="45720" rIns="91440" bIns="45720" numCol="1" anchor="t" anchorCtr="0" compatLnSpc="1"/>
          <a:lstStyle/>
          <a:p>
            <a:endParaRPr lang="en-US" dirty="0">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10" name="Freeform 11"/>
          <p:cNvSpPr/>
          <p:nvPr/>
        </p:nvSpPr>
        <p:spPr bwMode="auto">
          <a:xfrm rot="2700000">
            <a:off x="6026387" y="3755597"/>
            <a:ext cx="1207567" cy="2197959"/>
          </a:xfrm>
          <a:custGeom>
            <a:avLst/>
            <a:gdLst>
              <a:gd name="T0" fmla="*/ 140 w 645"/>
              <a:gd name="T1" fmla="*/ 1174 h 1174"/>
              <a:gd name="T2" fmla="*/ 505 w 645"/>
              <a:gd name="T3" fmla="*/ 808 h 1174"/>
              <a:gd name="T4" fmla="*/ 505 w 645"/>
              <a:gd name="T5" fmla="*/ 394 h 1174"/>
              <a:gd name="T6" fmla="*/ 645 w 645"/>
              <a:gd name="T7" fmla="*/ 394 h 1174"/>
              <a:gd name="T8" fmla="*/ 323 w 645"/>
              <a:gd name="T9" fmla="*/ 0 h 1174"/>
              <a:gd name="T10" fmla="*/ 0 w 645"/>
              <a:gd name="T11" fmla="*/ 394 h 1174"/>
              <a:gd name="T12" fmla="*/ 140 w 645"/>
              <a:gd name="T13" fmla="*/ 394 h 1174"/>
              <a:gd name="T14" fmla="*/ 140 w 645"/>
              <a:gd name="T15" fmla="*/ 1174 h 11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5" h="1174">
                <a:moveTo>
                  <a:pt x="140" y="1174"/>
                </a:moveTo>
                <a:lnTo>
                  <a:pt x="505" y="808"/>
                </a:lnTo>
                <a:lnTo>
                  <a:pt x="505" y="394"/>
                </a:lnTo>
                <a:lnTo>
                  <a:pt x="645" y="394"/>
                </a:lnTo>
                <a:lnTo>
                  <a:pt x="323" y="0"/>
                </a:lnTo>
                <a:lnTo>
                  <a:pt x="0" y="394"/>
                </a:lnTo>
                <a:lnTo>
                  <a:pt x="140" y="394"/>
                </a:lnTo>
                <a:lnTo>
                  <a:pt x="140" y="1174"/>
                </a:lnTo>
                <a:close/>
              </a:path>
            </a:pathLst>
          </a:custGeom>
          <a:solidFill>
            <a:srgbClr val="ADB9E5"/>
          </a:solidFill>
          <a:ln>
            <a:noFill/>
          </a:ln>
        </p:spPr>
        <p:txBody>
          <a:bodyPr vert="horz" wrap="square" lIns="91440" tIns="274320" rIns="91440" bIns="45720" numCol="1" anchor="t" anchorCtr="0" compatLnSpc="1"/>
          <a:lstStyle/>
          <a:p>
            <a:pPr algn="ctr"/>
            <a:r>
              <a:rPr lang="en-US" sz="2800" dirty="0">
                <a:solidFill>
                  <a:srgbClr val="FFFFFF"/>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rPr>
              <a:t>03</a:t>
            </a:r>
          </a:p>
        </p:txBody>
      </p:sp>
      <p:sp>
        <p:nvSpPr>
          <p:cNvPr id="11" name="Freeform 12"/>
          <p:cNvSpPr/>
          <p:nvPr/>
        </p:nvSpPr>
        <p:spPr bwMode="auto">
          <a:xfrm rot="2700000">
            <a:off x="3693309" y="3482577"/>
            <a:ext cx="2196087" cy="1205695"/>
          </a:xfrm>
          <a:custGeom>
            <a:avLst/>
            <a:gdLst>
              <a:gd name="T0" fmla="*/ 0 w 1173"/>
              <a:gd name="T1" fmla="*/ 139 h 644"/>
              <a:gd name="T2" fmla="*/ 367 w 1173"/>
              <a:gd name="T3" fmla="*/ 505 h 644"/>
              <a:gd name="T4" fmla="*/ 780 w 1173"/>
              <a:gd name="T5" fmla="*/ 505 h 644"/>
              <a:gd name="T6" fmla="*/ 780 w 1173"/>
              <a:gd name="T7" fmla="*/ 644 h 644"/>
              <a:gd name="T8" fmla="*/ 1173 w 1173"/>
              <a:gd name="T9" fmla="*/ 322 h 644"/>
              <a:gd name="T10" fmla="*/ 780 w 1173"/>
              <a:gd name="T11" fmla="*/ 0 h 644"/>
              <a:gd name="T12" fmla="*/ 780 w 1173"/>
              <a:gd name="T13" fmla="*/ 139 h 644"/>
              <a:gd name="T14" fmla="*/ 0 w 1173"/>
              <a:gd name="T15" fmla="*/ 139 h 6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3" h="644">
                <a:moveTo>
                  <a:pt x="0" y="139"/>
                </a:moveTo>
                <a:lnTo>
                  <a:pt x="367" y="505"/>
                </a:lnTo>
                <a:lnTo>
                  <a:pt x="780" y="505"/>
                </a:lnTo>
                <a:lnTo>
                  <a:pt x="780" y="644"/>
                </a:lnTo>
                <a:lnTo>
                  <a:pt x="1173" y="322"/>
                </a:lnTo>
                <a:lnTo>
                  <a:pt x="780" y="0"/>
                </a:lnTo>
                <a:lnTo>
                  <a:pt x="780" y="139"/>
                </a:lnTo>
                <a:lnTo>
                  <a:pt x="0" y="139"/>
                </a:lnTo>
                <a:close/>
              </a:path>
            </a:pathLst>
          </a:custGeom>
          <a:solidFill>
            <a:srgbClr val="0F34AE"/>
          </a:solidFill>
          <a:ln>
            <a:noFill/>
          </a:ln>
        </p:spPr>
        <p:txBody>
          <a:bodyPr vert="horz" wrap="square" lIns="91440" tIns="45720" rIns="365760" bIns="45720" numCol="1" anchor="ctr" anchorCtr="0" compatLnSpc="1"/>
          <a:lstStyle/>
          <a:p>
            <a:pPr algn="r"/>
            <a:r>
              <a:rPr lang="en-US" sz="2800" dirty="0">
                <a:solidFill>
                  <a:srgbClr val="FFFFFF"/>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rPr>
              <a:t>02</a:t>
            </a:r>
          </a:p>
        </p:txBody>
      </p:sp>
      <p:grpSp>
        <p:nvGrpSpPr>
          <p:cNvPr id="16" name="组合 15"/>
          <p:cNvGrpSpPr/>
          <p:nvPr/>
        </p:nvGrpSpPr>
        <p:grpSpPr>
          <a:xfrm>
            <a:off x="7623989" y="1700711"/>
            <a:ext cx="3131663" cy="636571"/>
            <a:chOff x="1353005" y="1644659"/>
            <a:chExt cx="3131663" cy="636571"/>
          </a:xfrm>
        </p:grpSpPr>
        <p:sp>
          <p:nvSpPr>
            <p:cNvPr id="17" name="文本框 16"/>
            <p:cNvSpPr txBox="1"/>
            <p:nvPr/>
          </p:nvSpPr>
          <p:spPr>
            <a:xfrm>
              <a:off x="1353005" y="1644659"/>
              <a:ext cx="2763530"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rgbClr val="3E3E3E"/>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自定义排班</a:t>
              </a:r>
            </a:p>
          </p:txBody>
        </p:sp>
        <p:sp>
          <p:nvSpPr>
            <p:cNvPr id="18" name="文本框 17"/>
            <p:cNvSpPr txBox="1"/>
            <p:nvPr/>
          </p:nvSpPr>
          <p:spPr>
            <a:xfrm>
              <a:off x="1362529" y="1964861"/>
              <a:ext cx="3122139" cy="316369"/>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a:solidFill>
                    <a:schemeClr val="bg1">
                      <a:lumMod val="50000"/>
                    </a:schemeClr>
                  </a:solidFill>
                  <a:latin typeface="+mn-ea"/>
                  <a:cs typeface="+mn-ea"/>
                </a:defRPr>
              </a:lvl1pPr>
            </a:lstStyle>
            <a:p>
              <a:pPr>
                <a:lnSpc>
                  <a:spcPct val="150000"/>
                </a:lnSpc>
              </a:pPr>
              <a:r>
                <a:rPr lang="zh-CN" altLang="en-US" sz="1100" dirty="0">
                  <a:solidFill>
                    <a:schemeClr val="bg1">
                      <a:lumMod val="7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门店管理者可手动编辑排班表，可手动指派班次</a:t>
              </a:r>
            </a:p>
          </p:txBody>
        </p:sp>
      </p:grpSp>
      <p:grpSp>
        <p:nvGrpSpPr>
          <p:cNvPr id="19" name="组合 18"/>
          <p:cNvGrpSpPr/>
          <p:nvPr/>
        </p:nvGrpSpPr>
        <p:grpSpPr>
          <a:xfrm>
            <a:off x="1475013" y="1700711"/>
            <a:ext cx="3122139" cy="890486"/>
            <a:chOff x="1362529" y="1644659"/>
            <a:chExt cx="3122139" cy="890486"/>
          </a:xfrm>
        </p:grpSpPr>
        <p:sp>
          <p:nvSpPr>
            <p:cNvPr id="20" name="文本框 19"/>
            <p:cNvSpPr txBox="1"/>
            <p:nvPr/>
          </p:nvSpPr>
          <p:spPr>
            <a:xfrm>
              <a:off x="1717941" y="1644659"/>
              <a:ext cx="2763530" cy="338554"/>
            </a:xfrm>
            <a:prstGeom prst="rect">
              <a:avLst/>
            </a:prstGeom>
            <a:noFill/>
          </p:spPr>
          <p:txBody>
            <a:bodyPr wrap="square" rtlCol="0">
              <a:spAutoFit/>
              <a:scene3d>
                <a:camera prst="orthographicFront"/>
                <a:lightRig rig="threePt" dir="t"/>
              </a:scene3d>
              <a:sp3d contourW="12700"/>
            </a:bodyPr>
            <a:lstStyle/>
            <a:p>
              <a:pPr algn="r"/>
              <a:r>
                <a:rPr lang="zh-CN" altLang="en-US" sz="1600" b="1" dirty="0">
                  <a:solidFill>
                    <a:srgbClr val="3E3E3E"/>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智能排班功能</a:t>
              </a:r>
            </a:p>
          </p:txBody>
        </p:sp>
        <p:sp>
          <p:nvSpPr>
            <p:cNvPr id="21" name="文本框 20"/>
            <p:cNvSpPr txBox="1"/>
            <p:nvPr/>
          </p:nvSpPr>
          <p:spPr>
            <a:xfrm>
              <a:off x="1362529" y="1964861"/>
              <a:ext cx="3122139" cy="570284"/>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a:solidFill>
                    <a:schemeClr val="bg1">
                      <a:lumMod val="50000"/>
                    </a:schemeClr>
                  </a:solidFill>
                  <a:latin typeface="+mn-ea"/>
                  <a:cs typeface="+mn-ea"/>
                </a:defRPr>
              </a:lvl1pPr>
            </a:lstStyle>
            <a:p>
              <a:pPr algn="r">
                <a:lnSpc>
                  <a:spcPct val="150000"/>
                </a:lnSpc>
              </a:pPr>
              <a:r>
                <a:rPr lang="zh-CN" altLang="en-US" sz="1100" dirty="0">
                  <a:solidFill>
                    <a:schemeClr val="bg1">
                      <a:lumMod val="7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本系统可根据上传的客流量预测文件、排班规则、员工偏好等计算未来排班表</a:t>
              </a:r>
            </a:p>
          </p:txBody>
        </p:sp>
      </p:grpSp>
      <p:grpSp>
        <p:nvGrpSpPr>
          <p:cNvPr id="22" name="组合 21"/>
          <p:cNvGrpSpPr/>
          <p:nvPr/>
        </p:nvGrpSpPr>
        <p:grpSpPr>
          <a:xfrm>
            <a:off x="7623989" y="4453902"/>
            <a:ext cx="3131663" cy="636571"/>
            <a:chOff x="1353005" y="1644659"/>
            <a:chExt cx="3131663" cy="636571"/>
          </a:xfrm>
        </p:grpSpPr>
        <p:sp>
          <p:nvSpPr>
            <p:cNvPr id="23" name="文本框 22"/>
            <p:cNvSpPr txBox="1"/>
            <p:nvPr/>
          </p:nvSpPr>
          <p:spPr>
            <a:xfrm>
              <a:off x="1353005" y="1644659"/>
              <a:ext cx="2763530"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rgbClr val="3E3E3E"/>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查看排班日历功能</a:t>
              </a:r>
            </a:p>
          </p:txBody>
        </p:sp>
        <p:sp>
          <p:nvSpPr>
            <p:cNvPr id="24" name="文本框 23"/>
            <p:cNvSpPr txBox="1"/>
            <p:nvPr/>
          </p:nvSpPr>
          <p:spPr>
            <a:xfrm>
              <a:off x="1362529" y="1964861"/>
              <a:ext cx="3122139" cy="316369"/>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a:solidFill>
                    <a:schemeClr val="bg1">
                      <a:lumMod val="50000"/>
                    </a:schemeClr>
                  </a:solidFill>
                  <a:latin typeface="+mn-ea"/>
                  <a:cs typeface="+mn-ea"/>
                </a:defRPr>
              </a:lvl1pPr>
            </a:lstStyle>
            <a:p>
              <a:pPr>
                <a:lnSpc>
                  <a:spcPct val="150000"/>
                </a:lnSpc>
              </a:pPr>
              <a:r>
                <a:rPr lang="zh-CN" altLang="en-US" sz="1100" dirty="0">
                  <a:solidFill>
                    <a:schemeClr val="bg1">
                      <a:lumMod val="7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员工可查看个人按日、按周查看排班日历</a:t>
              </a:r>
            </a:p>
          </p:txBody>
        </p:sp>
      </p:grpSp>
      <p:grpSp>
        <p:nvGrpSpPr>
          <p:cNvPr id="25" name="组合 24"/>
          <p:cNvGrpSpPr/>
          <p:nvPr/>
        </p:nvGrpSpPr>
        <p:grpSpPr>
          <a:xfrm>
            <a:off x="1475013" y="4453902"/>
            <a:ext cx="3122139" cy="636571"/>
            <a:chOff x="1362529" y="1644659"/>
            <a:chExt cx="3122139" cy="636571"/>
          </a:xfrm>
        </p:grpSpPr>
        <p:sp>
          <p:nvSpPr>
            <p:cNvPr id="26" name="文本框 25"/>
            <p:cNvSpPr txBox="1"/>
            <p:nvPr/>
          </p:nvSpPr>
          <p:spPr>
            <a:xfrm>
              <a:off x="1717941" y="1644659"/>
              <a:ext cx="2763530" cy="338554"/>
            </a:xfrm>
            <a:prstGeom prst="rect">
              <a:avLst/>
            </a:prstGeom>
            <a:noFill/>
          </p:spPr>
          <p:txBody>
            <a:bodyPr wrap="square" rtlCol="0">
              <a:spAutoFit/>
              <a:scene3d>
                <a:camera prst="orthographicFront"/>
                <a:lightRig rig="threePt" dir="t"/>
              </a:scene3d>
              <a:sp3d contourW="12700"/>
            </a:bodyPr>
            <a:lstStyle/>
            <a:p>
              <a:pPr algn="r"/>
              <a:r>
                <a:rPr lang="zh-CN" altLang="en-US" sz="1600" b="1" dirty="0">
                  <a:solidFill>
                    <a:srgbClr val="3E3E3E"/>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登录注册功能</a:t>
              </a:r>
            </a:p>
          </p:txBody>
        </p:sp>
        <p:sp>
          <p:nvSpPr>
            <p:cNvPr id="27" name="文本框 26"/>
            <p:cNvSpPr txBox="1"/>
            <p:nvPr/>
          </p:nvSpPr>
          <p:spPr>
            <a:xfrm>
              <a:off x="1362529" y="1964861"/>
              <a:ext cx="3122139" cy="316369"/>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a:solidFill>
                    <a:schemeClr val="bg1">
                      <a:lumMod val="50000"/>
                    </a:schemeClr>
                  </a:solidFill>
                  <a:latin typeface="+mn-ea"/>
                  <a:cs typeface="+mn-ea"/>
                </a:defRPr>
              </a:lvl1pPr>
            </a:lstStyle>
            <a:p>
              <a:pPr algn="r">
                <a:lnSpc>
                  <a:spcPct val="150000"/>
                </a:lnSpc>
              </a:pPr>
              <a:r>
                <a:rPr lang="zh-CN" altLang="en-US" sz="1100" dirty="0">
                  <a:solidFill>
                    <a:schemeClr val="bg1">
                      <a:lumMod val="7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用户账号登录、注册、重置密码</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 fill="hold"/>
                                        <p:tgtEl>
                                          <p:spTgt spid="6"/>
                                        </p:tgtEl>
                                        <p:attrNameLst>
                                          <p:attrName>ppt_w</p:attrName>
                                        </p:attrNameLst>
                                      </p:cBhvr>
                                      <p:tavLst>
                                        <p:tav tm="0">
                                          <p:val>
                                            <p:fltVal val="0"/>
                                          </p:val>
                                        </p:tav>
                                        <p:tav tm="100000">
                                          <p:val>
                                            <p:strVal val="#ppt_w"/>
                                          </p:val>
                                        </p:tav>
                                      </p:tavLst>
                                    </p:anim>
                                    <p:anim calcmode="lin" valueType="num">
                                      <p:cBhvr>
                                        <p:cTn id="13" dur="10" fill="hold"/>
                                        <p:tgtEl>
                                          <p:spTgt spid="6"/>
                                        </p:tgtEl>
                                        <p:attrNameLst>
                                          <p:attrName>ppt_h</p:attrName>
                                        </p:attrNameLst>
                                      </p:cBhvr>
                                      <p:tavLst>
                                        <p:tav tm="0">
                                          <p:val>
                                            <p:fltVal val="0"/>
                                          </p:val>
                                        </p:tav>
                                        <p:tav tm="100000">
                                          <p:val>
                                            <p:strVal val="#ppt_h"/>
                                          </p:val>
                                        </p:tav>
                                      </p:tavLst>
                                    </p:anim>
                                    <p:anim calcmode="lin" valueType="num">
                                      <p:cBhvr>
                                        <p:cTn id="14" dur="10" fill="hold"/>
                                        <p:tgtEl>
                                          <p:spTgt spid="6"/>
                                        </p:tgtEl>
                                        <p:attrNameLst>
                                          <p:attrName>style.rotation</p:attrName>
                                        </p:attrNameLst>
                                      </p:cBhvr>
                                      <p:tavLst>
                                        <p:tav tm="0">
                                          <p:val>
                                            <p:fltVal val="90"/>
                                          </p:val>
                                        </p:tav>
                                        <p:tav tm="100000">
                                          <p:val>
                                            <p:fltVal val="0"/>
                                          </p:val>
                                        </p:tav>
                                      </p:tavLst>
                                    </p:anim>
                                    <p:animEffect transition="in" filter="fade">
                                      <p:cBhvr>
                                        <p:cTn id="15" dur="10"/>
                                        <p:tgtEl>
                                          <p:spTgt spid="6"/>
                                        </p:tgtEl>
                                      </p:cBhvr>
                                    </p:animEffect>
                                  </p:childTnLst>
                                </p:cTn>
                              </p:par>
                              <p:par>
                                <p:cTn id="16" presetID="1" presetClass="entr" presetSubtype="0" fill="hold" grpId="0" nodeType="withEffect">
                                  <p:stCondLst>
                                    <p:cond delay="0"/>
                                  </p:stCondLst>
                                  <p:childTnLst>
                                    <p:set>
                                      <p:cBhvr>
                                        <p:cTn id="17" dur="1" fill="hold">
                                          <p:stCondLst>
                                            <p:cond delay="499"/>
                                          </p:stCondLst>
                                        </p:cTn>
                                        <p:tgtEl>
                                          <p:spTgt spid="4"/>
                                        </p:tgtEl>
                                        <p:attrNameLst>
                                          <p:attrName>style.visibility</p:attrName>
                                        </p:attrNameLst>
                                      </p:cBhvr>
                                      <p:to>
                                        <p:strVal val="visible"/>
                                      </p:to>
                                    </p:set>
                                  </p:childTnLst>
                                </p:cTn>
                              </p:par>
                            </p:childTnLst>
                          </p:cTn>
                        </p:par>
                        <p:par>
                          <p:cTn id="18" fill="hold">
                            <p:stCondLst>
                              <p:cond delay="500"/>
                            </p:stCondLst>
                            <p:childTnLst>
                              <p:par>
                                <p:cTn id="19" presetID="31"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10" fill="hold"/>
                                        <p:tgtEl>
                                          <p:spTgt spid="11"/>
                                        </p:tgtEl>
                                        <p:attrNameLst>
                                          <p:attrName>ppt_w</p:attrName>
                                        </p:attrNameLst>
                                      </p:cBhvr>
                                      <p:tavLst>
                                        <p:tav tm="0">
                                          <p:val>
                                            <p:fltVal val="0"/>
                                          </p:val>
                                        </p:tav>
                                        <p:tav tm="100000">
                                          <p:val>
                                            <p:strVal val="#ppt_w"/>
                                          </p:val>
                                        </p:tav>
                                      </p:tavLst>
                                    </p:anim>
                                    <p:anim calcmode="lin" valueType="num">
                                      <p:cBhvr>
                                        <p:cTn id="22" dur="10" fill="hold"/>
                                        <p:tgtEl>
                                          <p:spTgt spid="11"/>
                                        </p:tgtEl>
                                        <p:attrNameLst>
                                          <p:attrName>ppt_h</p:attrName>
                                        </p:attrNameLst>
                                      </p:cBhvr>
                                      <p:tavLst>
                                        <p:tav tm="0">
                                          <p:val>
                                            <p:fltVal val="0"/>
                                          </p:val>
                                        </p:tav>
                                        <p:tav tm="100000">
                                          <p:val>
                                            <p:strVal val="#ppt_h"/>
                                          </p:val>
                                        </p:tav>
                                      </p:tavLst>
                                    </p:anim>
                                    <p:anim calcmode="lin" valueType="num">
                                      <p:cBhvr>
                                        <p:cTn id="23" dur="10" fill="hold"/>
                                        <p:tgtEl>
                                          <p:spTgt spid="11"/>
                                        </p:tgtEl>
                                        <p:attrNameLst>
                                          <p:attrName>style.rotation</p:attrName>
                                        </p:attrNameLst>
                                      </p:cBhvr>
                                      <p:tavLst>
                                        <p:tav tm="0">
                                          <p:val>
                                            <p:fltVal val="90"/>
                                          </p:val>
                                        </p:tav>
                                        <p:tav tm="100000">
                                          <p:val>
                                            <p:fltVal val="0"/>
                                          </p:val>
                                        </p:tav>
                                      </p:tavLst>
                                    </p:anim>
                                    <p:animEffect transition="in" filter="fade">
                                      <p:cBhvr>
                                        <p:cTn id="24" dur="10"/>
                                        <p:tgtEl>
                                          <p:spTgt spid="11"/>
                                        </p:tgtEl>
                                      </p:cBhvr>
                                    </p:animEffect>
                                  </p:childTnLst>
                                </p:cTn>
                              </p:par>
                              <p:par>
                                <p:cTn id="25" presetID="1" presetClass="entr" presetSubtype="0" fill="hold" grpId="0" nodeType="withEffect">
                                  <p:stCondLst>
                                    <p:cond delay="0"/>
                                  </p:stCondLst>
                                  <p:childTnLst>
                                    <p:set>
                                      <p:cBhvr>
                                        <p:cTn id="26" dur="1" fill="hold">
                                          <p:stCondLst>
                                            <p:cond delay="499"/>
                                          </p:stCondLst>
                                        </p:cTn>
                                        <p:tgtEl>
                                          <p:spTgt spid="9"/>
                                        </p:tgtEl>
                                        <p:attrNameLst>
                                          <p:attrName>style.visibility</p:attrName>
                                        </p:attrNameLst>
                                      </p:cBhvr>
                                      <p:to>
                                        <p:strVal val="visible"/>
                                      </p:to>
                                    </p:set>
                                  </p:childTnLst>
                                </p:cTn>
                              </p:par>
                            </p:childTnLst>
                          </p:cTn>
                        </p:par>
                        <p:par>
                          <p:cTn id="27" fill="hold">
                            <p:stCondLst>
                              <p:cond delay="1000"/>
                            </p:stCondLst>
                            <p:childTnLst>
                              <p:par>
                                <p:cTn id="28" presetID="31" presetClass="entr" presetSubtype="0"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10" fill="hold"/>
                                        <p:tgtEl>
                                          <p:spTgt spid="10"/>
                                        </p:tgtEl>
                                        <p:attrNameLst>
                                          <p:attrName>ppt_w</p:attrName>
                                        </p:attrNameLst>
                                      </p:cBhvr>
                                      <p:tavLst>
                                        <p:tav tm="0">
                                          <p:val>
                                            <p:fltVal val="0"/>
                                          </p:val>
                                        </p:tav>
                                        <p:tav tm="100000">
                                          <p:val>
                                            <p:strVal val="#ppt_w"/>
                                          </p:val>
                                        </p:tav>
                                      </p:tavLst>
                                    </p:anim>
                                    <p:anim calcmode="lin" valueType="num">
                                      <p:cBhvr>
                                        <p:cTn id="31" dur="10" fill="hold"/>
                                        <p:tgtEl>
                                          <p:spTgt spid="10"/>
                                        </p:tgtEl>
                                        <p:attrNameLst>
                                          <p:attrName>ppt_h</p:attrName>
                                        </p:attrNameLst>
                                      </p:cBhvr>
                                      <p:tavLst>
                                        <p:tav tm="0">
                                          <p:val>
                                            <p:fltVal val="0"/>
                                          </p:val>
                                        </p:tav>
                                        <p:tav tm="100000">
                                          <p:val>
                                            <p:strVal val="#ppt_h"/>
                                          </p:val>
                                        </p:tav>
                                      </p:tavLst>
                                    </p:anim>
                                    <p:anim calcmode="lin" valueType="num">
                                      <p:cBhvr>
                                        <p:cTn id="32" dur="10" fill="hold"/>
                                        <p:tgtEl>
                                          <p:spTgt spid="10"/>
                                        </p:tgtEl>
                                        <p:attrNameLst>
                                          <p:attrName>style.rotation</p:attrName>
                                        </p:attrNameLst>
                                      </p:cBhvr>
                                      <p:tavLst>
                                        <p:tav tm="0">
                                          <p:val>
                                            <p:fltVal val="90"/>
                                          </p:val>
                                        </p:tav>
                                        <p:tav tm="100000">
                                          <p:val>
                                            <p:fltVal val="0"/>
                                          </p:val>
                                        </p:tav>
                                      </p:tavLst>
                                    </p:anim>
                                    <p:animEffect transition="in" filter="fade">
                                      <p:cBhvr>
                                        <p:cTn id="33" dur="10"/>
                                        <p:tgtEl>
                                          <p:spTgt spid="10"/>
                                        </p:tgtEl>
                                      </p:cBhvr>
                                    </p:animEffect>
                                  </p:childTnLst>
                                </p:cTn>
                              </p:par>
                              <p:par>
                                <p:cTn id="34" presetID="1" presetClass="entr" presetSubtype="0" fill="hold" grpId="0" nodeType="withEffect">
                                  <p:stCondLst>
                                    <p:cond delay="0"/>
                                  </p:stCondLst>
                                  <p:childTnLst>
                                    <p:set>
                                      <p:cBhvr>
                                        <p:cTn id="35" dur="1" fill="hold">
                                          <p:stCondLst>
                                            <p:cond delay="499"/>
                                          </p:stCondLst>
                                        </p:cTn>
                                        <p:tgtEl>
                                          <p:spTgt spid="7"/>
                                        </p:tgtEl>
                                        <p:attrNameLst>
                                          <p:attrName>style.visibility</p:attrName>
                                        </p:attrNameLst>
                                      </p:cBhvr>
                                      <p:to>
                                        <p:strVal val="visible"/>
                                      </p:to>
                                    </p:set>
                                  </p:childTnLst>
                                </p:cTn>
                              </p:par>
                            </p:childTnLst>
                          </p:cTn>
                        </p:par>
                        <p:par>
                          <p:cTn id="36" fill="hold">
                            <p:stCondLst>
                              <p:cond delay="1500"/>
                            </p:stCondLst>
                            <p:childTnLst>
                              <p:par>
                                <p:cTn id="37" presetID="31"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10" fill="hold"/>
                                        <p:tgtEl>
                                          <p:spTgt spid="8"/>
                                        </p:tgtEl>
                                        <p:attrNameLst>
                                          <p:attrName>ppt_w</p:attrName>
                                        </p:attrNameLst>
                                      </p:cBhvr>
                                      <p:tavLst>
                                        <p:tav tm="0">
                                          <p:val>
                                            <p:fltVal val="0"/>
                                          </p:val>
                                        </p:tav>
                                        <p:tav tm="100000">
                                          <p:val>
                                            <p:strVal val="#ppt_w"/>
                                          </p:val>
                                        </p:tav>
                                      </p:tavLst>
                                    </p:anim>
                                    <p:anim calcmode="lin" valueType="num">
                                      <p:cBhvr>
                                        <p:cTn id="40" dur="10" fill="hold"/>
                                        <p:tgtEl>
                                          <p:spTgt spid="8"/>
                                        </p:tgtEl>
                                        <p:attrNameLst>
                                          <p:attrName>ppt_h</p:attrName>
                                        </p:attrNameLst>
                                      </p:cBhvr>
                                      <p:tavLst>
                                        <p:tav tm="0">
                                          <p:val>
                                            <p:fltVal val="0"/>
                                          </p:val>
                                        </p:tav>
                                        <p:tav tm="100000">
                                          <p:val>
                                            <p:strVal val="#ppt_h"/>
                                          </p:val>
                                        </p:tav>
                                      </p:tavLst>
                                    </p:anim>
                                    <p:anim calcmode="lin" valueType="num">
                                      <p:cBhvr>
                                        <p:cTn id="41" dur="10" fill="hold"/>
                                        <p:tgtEl>
                                          <p:spTgt spid="8"/>
                                        </p:tgtEl>
                                        <p:attrNameLst>
                                          <p:attrName>style.rotation</p:attrName>
                                        </p:attrNameLst>
                                      </p:cBhvr>
                                      <p:tavLst>
                                        <p:tav tm="0">
                                          <p:val>
                                            <p:fltVal val="90"/>
                                          </p:val>
                                        </p:tav>
                                        <p:tav tm="100000">
                                          <p:val>
                                            <p:fltVal val="0"/>
                                          </p:val>
                                        </p:tav>
                                      </p:tavLst>
                                    </p:anim>
                                    <p:animEffect transition="in" filter="fade">
                                      <p:cBhvr>
                                        <p:cTn id="42" dur="1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par>
                                <p:cTn id="48" presetID="10" presetClass="entr" presetSubtype="0" fill="hold"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par>
                                <p:cTn id="51" presetID="10"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par>
                                <p:cTn id="54" presetID="10" presetClass="entr" presetSubtype="0" fill="hold"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00150" y="375985"/>
            <a:ext cx="1107996" cy="369332"/>
          </a:xfrm>
          <a:prstGeom prst="rect">
            <a:avLst/>
          </a:prstGeom>
          <a:noFill/>
        </p:spPr>
        <p:txBody>
          <a:bodyPr wrap="none" rtlCol="0">
            <a:spAutoFit/>
          </a:bodyPr>
          <a:lstStyle/>
          <a:p>
            <a:r>
              <a:rPr lang="zh-CN" altLang="en-US" dirty="0">
                <a:solidFill>
                  <a:srgbClr val="0F34AE"/>
                </a:solidFill>
                <a:latin typeface="DOUYUFont2.0" pitchFamily="2" charset="-128"/>
                <a:ea typeface="DOUYUFont2.0" pitchFamily="2" charset="-128"/>
              </a:rPr>
              <a:t>创新功能</a:t>
            </a:r>
          </a:p>
        </p:txBody>
      </p:sp>
      <p:sp>
        <p:nvSpPr>
          <p:cNvPr id="3" name="文本框 2"/>
          <p:cNvSpPr txBox="1"/>
          <p:nvPr/>
        </p:nvSpPr>
        <p:spPr>
          <a:xfrm>
            <a:off x="1200150" y="673239"/>
            <a:ext cx="1402948" cy="258532"/>
          </a:xfrm>
          <a:prstGeom prst="rect">
            <a:avLst/>
          </a:prstGeom>
          <a:noFill/>
        </p:spPr>
        <p:txBody>
          <a:bodyPr wrap="none" rtlCol="0">
            <a:spAutoFit/>
          </a:bodyPr>
          <a:lstStyle/>
          <a:p>
            <a:r>
              <a:rPr lang="en-US" altLang="zh-CN" sz="1080" dirty="0">
                <a:solidFill>
                  <a:schemeClr val="bg1">
                    <a:lumMod val="85000"/>
                  </a:schemeClr>
                </a:solidFill>
                <a:latin typeface="DOUYUFont2.0" pitchFamily="2" charset="-128"/>
                <a:ea typeface="DOUYUFont2.0" pitchFamily="2" charset="-128"/>
              </a:rPr>
              <a:t>Innovative features</a:t>
            </a:r>
            <a:endParaRPr lang="zh-CN" altLang="en-US" sz="1080" dirty="0">
              <a:solidFill>
                <a:schemeClr val="bg1">
                  <a:lumMod val="85000"/>
                </a:schemeClr>
              </a:solidFill>
              <a:latin typeface="DOUYUFont2.0" pitchFamily="2" charset="-128"/>
              <a:ea typeface="DOUYUFont2.0" pitchFamily="2" charset="-128"/>
            </a:endParaRPr>
          </a:p>
        </p:txBody>
      </p:sp>
      <p:grpSp>
        <p:nvGrpSpPr>
          <p:cNvPr id="18" name="组合 17"/>
          <p:cNvGrpSpPr/>
          <p:nvPr/>
        </p:nvGrpSpPr>
        <p:grpSpPr>
          <a:xfrm rot="10800000">
            <a:off x="2350019" y="1871293"/>
            <a:ext cx="2961958" cy="3078432"/>
            <a:chOff x="2085635" y="1962350"/>
            <a:chExt cx="2961958" cy="3078432"/>
          </a:xfrm>
        </p:grpSpPr>
        <p:sp>
          <p:nvSpPr>
            <p:cNvPr id="4" name="Freeform 71"/>
            <p:cNvSpPr>
              <a:spLocks noEditPoints="1"/>
            </p:cNvSpPr>
            <p:nvPr/>
          </p:nvSpPr>
          <p:spPr bwMode="auto">
            <a:xfrm>
              <a:off x="3717268" y="2762250"/>
              <a:ext cx="1330325" cy="1333500"/>
            </a:xfrm>
            <a:custGeom>
              <a:avLst/>
              <a:gdLst>
                <a:gd name="T0" fmla="*/ 0 w 419"/>
                <a:gd name="T1" fmla="*/ 186 h 420"/>
                <a:gd name="T2" fmla="*/ 13 w 419"/>
                <a:gd name="T3" fmla="*/ 186 h 420"/>
                <a:gd name="T4" fmla="*/ 64 w 419"/>
                <a:gd name="T5" fmla="*/ 75 h 420"/>
                <a:gd name="T6" fmla="*/ 55 w 419"/>
                <a:gd name="T7" fmla="*/ 67 h 420"/>
                <a:gd name="T8" fmla="*/ 0 w 419"/>
                <a:gd name="T9" fmla="*/ 186 h 420"/>
                <a:gd name="T10" fmla="*/ 0 w 419"/>
                <a:gd name="T11" fmla="*/ 234 h 420"/>
                <a:gd name="T12" fmla="*/ 55 w 419"/>
                <a:gd name="T13" fmla="*/ 352 h 420"/>
                <a:gd name="T14" fmla="*/ 64 w 419"/>
                <a:gd name="T15" fmla="*/ 344 h 420"/>
                <a:gd name="T16" fmla="*/ 13 w 419"/>
                <a:gd name="T17" fmla="*/ 234 h 420"/>
                <a:gd name="T18" fmla="*/ 0 w 419"/>
                <a:gd name="T19" fmla="*/ 234 h 420"/>
                <a:gd name="T20" fmla="*/ 209 w 419"/>
                <a:gd name="T21" fmla="*/ 0 h 420"/>
                <a:gd name="T22" fmla="*/ 92 w 419"/>
                <a:gd name="T23" fmla="*/ 36 h 420"/>
                <a:gd name="T24" fmla="*/ 100 w 419"/>
                <a:gd name="T25" fmla="*/ 44 h 420"/>
                <a:gd name="T26" fmla="*/ 209 w 419"/>
                <a:gd name="T27" fmla="*/ 12 h 420"/>
                <a:gd name="T28" fmla="*/ 407 w 419"/>
                <a:gd name="T29" fmla="*/ 210 h 420"/>
                <a:gd name="T30" fmla="*/ 209 w 419"/>
                <a:gd name="T31" fmla="*/ 408 h 420"/>
                <a:gd name="T32" fmla="*/ 100 w 419"/>
                <a:gd name="T33" fmla="*/ 375 h 420"/>
                <a:gd name="T34" fmla="*/ 92 w 419"/>
                <a:gd name="T35" fmla="*/ 384 h 420"/>
                <a:gd name="T36" fmla="*/ 209 w 419"/>
                <a:gd name="T37" fmla="*/ 420 h 420"/>
                <a:gd name="T38" fmla="*/ 419 w 419"/>
                <a:gd name="T39" fmla="*/ 210 h 420"/>
                <a:gd name="T40" fmla="*/ 209 w 419"/>
                <a:gd name="T41"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9" h="420">
                  <a:moveTo>
                    <a:pt x="0" y="186"/>
                  </a:moveTo>
                  <a:cubicBezTo>
                    <a:pt x="13" y="186"/>
                    <a:pt x="13" y="186"/>
                    <a:pt x="13" y="186"/>
                  </a:cubicBezTo>
                  <a:cubicBezTo>
                    <a:pt x="18" y="143"/>
                    <a:pt x="36" y="105"/>
                    <a:pt x="64" y="75"/>
                  </a:cubicBezTo>
                  <a:cubicBezTo>
                    <a:pt x="55" y="67"/>
                    <a:pt x="55" y="67"/>
                    <a:pt x="55" y="67"/>
                  </a:cubicBezTo>
                  <a:cubicBezTo>
                    <a:pt x="26" y="99"/>
                    <a:pt x="6" y="140"/>
                    <a:pt x="0" y="186"/>
                  </a:cubicBezTo>
                  <a:close/>
                  <a:moveTo>
                    <a:pt x="0" y="234"/>
                  </a:moveTo>
                  <a:cubicBezTo>
                    <a:pt x="6" y="279"/>
                    <a:pt x="25" y="320"/>
                    <a:pt x="55" y="352"/>
                  </a:cubicBezTo>
                  <a:cubicBezTo>
                    <a:pt x="64" y="344"/>
                    <a:pt x="64" y="344"/>
                    <a:pt x="64" y="344"/>
                  </a:cubicBezTo>
                  <a:cubicBezTo>
                    <a:pt x="36" y="314"/>
                    <a:pt x="18" y="276"/>
                    <a:pt x="13" y="234"/>
                  </a:cubicBezTo>
                  <a:lnTo>
                    <a:pt x="0" y="234"/>
                  </a:lnTo>
                  <a:close/>
                  <a:moveTo>
                    <a:pt x="209" y="0"/>
                  </a:moveTo>
                  <a:cubicBezTo>
                    <a:pt x="166" y="0"/>
                    <a:pt x="125" y="13"/>
                    <a:pt x="92" y="36"/>
                  </a:cubicBezTo>
                  <a:cubicBezTo>
                    <a:pt x="100" y="44"/>
                    <a:pt x="100" y="44"/>
                    <a:pt x="100" y="44"/>
                  </a:cubicBezTo>
                  <a:cubicBezTo>
                    <a:pt x="132" y="24"/>
                    <a:pt x="169" y="12"/>
                    <a:pt x="209" y="12"/>
                  </a:cubicBezTo>
                  <a:cubicBezTo>
                    <a:pt x="318" y="12"/>
                    <a:pt x="407" y="101"/>
                    <a:pt x="407" y="210"/>
                  </a:cubicBezTo>
                  <a:cubicBezTo>
                    <a:pt x="407" y="319"/>
                    <a:pt x="318" y="408"/>
                    <a:pt x="209" y="408"/>
                  </a:cubicBezTo>
                  <a:cubicBezTo>
                    <a:pt x="169" y="408"/>
                    <a:pt x="132" y="396"/>
                    <a:pt x="100" y="375"/>
                  </a:cubicBezTo>
                  <a:cubicBezTo>
                    <a:pt x="92" y="384"/>
                    <a:pt x="92" y="384"/>
                    <a:pt x="92" y="384"/>
                  </a:cubicBezTo>
                  <a:cubicBezTo>
                    <a:pt x="125" y="407"/>
                    <a:pt x="166" y="420"/>
                    <a:pt x="209" y="420"/>
                  </a:cubicBezTo>
                  <a:cubicBezTo>
                    <a:pt x="325" y="420"/>
                    <a:pt x="419" y="326"/>
                    <a:pt x="419" y="210"/>
                  </a:cubicBezTo>
                  <a:cubicBezTo>
                    <a:pt x="419" y="94"/>
                    <a:pt x="325" y="0"/>
                    <a:pt x="209" y="0"/>
                  </a:cubicBezTo>
                  <a:close/>
                </a:path>
              </a:pathLst>
            </a:custGeom>
            <a:solidFill>
              <a:srgbClr val="0F34AE"/>
            </a:solidFill>
            <a:ln>
              <a:noFill/>
            </a:ln>
          </p:spPr>
          <p:txBody>
            <a:bodyPr vert="horz" wrap="square" lIns="91440" tIns="45720" rIns="91440" bIns="45720" numCol="1" anchor="t" anchorCtr="0" compatLnSpc="1"/>
            <a:lstStyle/>
            <a:p>
              <a:endParaRPr lang="ko-KR" altLang="en-US" dirty="0">
                <a:solidFill>
                  <a:schemeClr val="tx1">
                    <a:lumMod val="65000"/>
                    <a:lumOff val="35000"/>
                  </a:schemeClr>
                </a:solidFill>
                <a:latin typeface="阿里巴巴普惠体 2.0 55 Regular" panose="00020600040101010101" pitchFamily="18" charset="-122"/>
                <a:cs typeface="阿里巴巴普惠体 2.0 55 Regular" panose="00020600040101010101" pitchFamily="18" charset="-122"/>
              </a:endParaRPr>
            </a:p>
          </p:txBody>
        </p:sp>
        <p:sp>
          <p:nvSpPr>
            <p:cNvPr id="6" name="Freeform 78"/>
            <p:cNvSpPr/>
            <p:nvPr/>
          </p:nvSpPr>
          <p:spPr bwMode="auto">
            <a:xfrm rot="246343">
              <a:off x="3545915" y="3807764"/>
              <a:ext cx="511434" cy="505287"/>
            </a:xfrm>
            <a:custGeom>
              <a:avLst/>
              <a:gdLst>
                <a:gd name="T0" fmla="*/ 130 w 135"/>
                <a:gd name="T1" fmla="*/ 22 h 134"/>
                <a:gd name="T2" fmla="*/ 41 w 135"/>
                <a:gd name="T3" fmla="*/ 111 h 134"/>
                <a:gd name="T4" fmla="*/ 56 w 135"/>
                <a:gd name="T5" fmla="*/ 126 h 134"/>
                <a:gd name="T6" fmla="*/ 0 w 135"/>
                <a:gd name="T7" fmla="*/ 134 h 134"/>
                <a:gd name="T8" fmla="*/ 8 w 135"/>
                <a:gd name="T9" fmla="*/ 78 h 134"/>
                <a:gd name="T10" fmla="*/ 24 w 135"/>
                <a:gd name="T11" fmla="*/ 94 h 134"/>
                <a:gd name="T12" fmla="*/ 24 w 135"/>
                <a:gd name="T13" fmla="*/ 94 h 134"/>
                <a:gd name="T14" fmla="*/ 113 w 135"/>
                <a:gd name="T15" fmla="*/ 5 h 134"/>
                <a:gd name="T16" fmla="*/ 130 w 135"/>
                <a:gd name="T17" fmla="*/ 5 h 134"/>
                <a:gd name="T18" fmla="*/ 130 w 135"/>
                <a:gd name="T19" fmla="*/ 2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4">
                  <a:moveTo>
                    <a:pt x="130" y="22"/>
                  </a:moveTo>
                  <a:cubicBezTo>
                    <a:pt x="41" y="111"/>
                    <a:pt x="41" y="111"/>
                    <a:pt x="41" y="111"/>
                  </a:cubicBezTo>
                  <a:cubicBezTo>
                    <a:pt x="56" y="126"/>
                    <a:pt x="56" y="126"/>
                    <a:pt x="56" y="126"/>
                  </a:cubicBezTo>
                  <a:cubicBezTo>
                    <a:pt x="0" y="134"/>
                    <a:pt x="0" y="134"/>
                    <a:pt x="0" y="134"/>
                  </a:cubicBezTo>
                  <a:cubicBezTo>
                    <a:pt x="8" y="78"/>
                    <a:pt x="8" y="78"/>
                    <a:pt x="8" y="78"/>
                  </a:cubicBezTo>
                  <a:cubicBezTo>
                    <a:pt x="24" y="94"/>
                    <a:pt x="24" y="94"/>
                    <a:pt x="24" y="94"/>
                  </a:cubicBezTo>
                  <a:cubicBezTo>
                    <a:pt x="24" y="94"/>
                    <a:pt x="24" y="94"/>
                    <a:pt x="24" y="94"/>
                  </a:cubicBezTo>
                  <a:cubicBezTo>
                    <a:pt x="113" y="5"/>
                    <a:pt x="113" y="5"/>
                    <a:pt x="113" y="5"/>
                  </a:cubicBezTo>
                  <a:cubicBezTo>
                    <a:pt x="118" y="0"/>
                    <a:pt x="125" y="0"/>
                    <a:pt x="130" y="5"/>
                  </a:cubicBezTo>
                  <a:cubicBezTo>
                    <a:pt x="135" y="9"/>
                    <a:pt x="135" y="17"/>
                    <a:pt x="130" y="22"/>
                  </a:cubicBezTo>
                  <a:close/>
                </a:path>
              </a:pathLst>
            </a:custGeom>
            <a:solidFill>
              <a:schemeClr val="tx1">
                <a:lumMod val="85000"/>
                <a:lumOff val="15000"/>
              </a:schemeClr>
            </a:solidFill>
            <a:ln>
              <a:noFill/>
            </a:ln>
          </p:spPr>
          <p:txBody>
            <a:bodyPr vert="horz" wrap="square" lIns="91440" tIns="45720" rIns="91440" bIns="45720" numCol="1" anchor="t" anchorCtr="0" compatLnSpc="1"/>
            <a:lstStyle/>
            <a:p>
              <a:endParaRPr lang="ko-KR" altLang="en-US">
                <a:solidFill>
                  <a:schemeClr val="bg1"/>
                </a:solidFill>
                <a:latin typeface="阿里巴巴普惠体 2.0 55 Regular" panose="00020600040101010101" pitchFamily="18" charset="-122"/>
                <a:cs typeface="阿里巴巴普惠体 2.0 55 Regular" panose="00020600040101010101" pitchFamily="18" charset="-122"/>
              </a:endParaRPr>
            </a:p>
          </p:txBody>
        </p:sp>
        <p:sp>
          <p:nvSpPr>
            <p:cNvPr id="7" name="Freeform 79"/>
            <p:cNvSpPr/>
            <p:nvPr/>
          </p:nvSpPr>
          <p:spPr bwMode="auto">
            <a:xfrm rot="21293964">
              <a:off x="3566687" y="2585014"/>
              <a:ext cx="495231" cy="457324"/>
            </a:xfrm>
            <a:custGeom>
              <a:avLst/>
              <a:gdLst>
                <a:gd name="T0" fmla="*/ 130 w 135"/>
                <a:gd name="T1" fmla="*/ 130 h 133"/>
                <a:gd name="T2" fmla="*/ 122 w 135"/>
                <a:gd name="T3" fmla="*/ 133 h 133"/>
                <a:gd name="T4" fmla="*/ 113 w 135"/>
                <a:gd name="T5" fmla="*/ 130 h 133"/>
                <a:gd name="T6" fmla="*/ 24 w 135"/>
                <a:gd name="T7" fmla="*/ 41 h 133"/>
                <a:gd name="T8" fmla="*/ 8 w 135"/>
                <a:gd name="T9" fmla="*/ 56 h 133"/>
                <a:gd name="T10" fmla="*/ 0 w 135"/>
                <a:gd name="T11" fmla="*/ 0 h 133"/>
                <a:gd name="T12" fmla="*/ 56 w 135"/>
                <a:gd name="T13" fmla="*/ 8 h 133"/>
                <a:gd name="T14" fmla="*/ 41 w 135"/>
                <a:gd name="T15" fmla="*/ 24 h 133"/>
                <a:gd name="T16" fmla="*/ 130 w 135"/>
                <a:gd name="T17" fmla="*/ 113 h 133"/>
                <a:gd name="T18" fmla="*/ 130 w 135"/>
                <a:gd name="T19" fmla="*/ 13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3">
                  <a:moveTo>
                    <a:pt x="130" y="130"/>
                  </a:moveTo>
                  <a:cubicBezTo>
                    <a:pt x="128" y="132"/>
                    <a:pt x="125" y="133"/>
                    <a:pt x="122" y="133"/>
                  </a:cubicBezTo>
                  <a:cubicBezTo>
                    <a:pt x="118" y="133"/>
                    <a:pt x="115" y="132"/>
                    <a:pt x="113" y="130"/>
                  </a:cubicBezTo>
                  <a:cubicBezTo>
                    <a:pt x="24" y="41"/>
                    <a:pt x="24" y="41"/>
                    <a:pt x="24" y="41"/>
                  </a:cubicBezTo>
                  <a:cubicBezTo>
                    <a:pt x="8" y="56"/>
                    <a:pt x="8" y="56"/>
                    <a:pt x="8" y="56"/>
                  </a:cubicBezTo>
                  <a:cubicBezTo>
                    <a:pt x="0" y="0"/>
                    <a:pt x="0" y="0"/>
                    <a:pt x="0" y="0"/>
                  </a:cubicBezTo>
                  <a:cubicBezTo>
                    <a:pt x="56" y="8"/>
                    <a:pt x="56" y="8"/>
                    <a:pt x="56" y="8"/>
                  </a:cubicBezTo>
                  <a:cubicBezTo>
                    <a:pt x="41" y="24"/>
                    <a:pt x="41" y="24"/>
                    <a:pt x="41" y="24"/>
                  </a:cubicBezTo>
                  <a:cubicBezTo>
                    <a:pt x="130" y="113"/>
                    <a:pt x="130" y="113"/>
                    <a:pt x="130" y="113"/>
                  </a:cubicBezTo>
                  <a:cubicBezTo>
                    <a:pt x="135" y="118"/>
                    <a:pt x="135" y="125"/>
                    <a:pt x="130" y="130"/>
                  </a:cubicBezTo>
                  <a:close/>
                </a:path>
              </a:pathLst>
            </a:custGeom>
            <a:solidFill>
              <a:schemeClr val="tx1">
                <a:lumMod val="85000"/>
                <a:lumOff val="15000"/>
              </a:schemeClr>
            </a:solidFill>
            <a:ln>
              <a:noFill/>
            </a:ln>
          </p:spPr>
          <p:txBody>
            <a:bodyPr vert="horz" wrap="square" lIns="91440" tIns="45720" rIns="91440" bIns="45720" numCol="1" anchor="t" anchorCtr="0" compatLnSpc="1"/>
            <a:lstStyle/>
            <a:p>
              <a:endParaRPr lang="ko-KR" altLang="en-US">
                <a:solidFill>
                  <a:schemeClr val="bg1"/>
                </a:solidFill>
                <a:latin typeface="阿里巴巴普惠体 2.0 55 Regular" panose="00020600040101010101" pitchFamily="18" charset="-122"/>
                <a:cs typeface="阿里巴巴普惠体 2.0 55 Regular" panose="00020600040101010101" pitchFamily="18" charset="-122"/>
              </a:endParaRPr>
            </a:p>
          </p:txBody>
        </p:sp>
        <p:sp>
          <p:nvSpPr>
            <p:cNvPr id="8" name="Freeform 80"/>
            <p:cNvSpPr>
              <a:spLocks noEditPoints="1"/>
            </p:cNvSpPr>
            <p:nvPr/>
          </p:nvSpPr>
          <p:spPr bwMode="auto">
            <a:xfrm rot="10800000">
              <a:off x="4152243" y="3178175"/>
              <a:ext cx="460375" cy="514350"/>
            </a:xfrm>
            <a:custGeom>
              <a:avLst/>
              <a:gdLst>
                <a:gd name="T0" fmla="*/ 139 w 145"/>
                <a:gd name="T1" fmla="*/ 5 h 162"/>
                <a:gd name="T2" fmla="*/ 123 w 145"/>
                <a:gd name="T3" fmla="*/ 5 h 162"/>
                <a:gd name="T4" fmla="*/ 118 w 145"/>
                <a:gd name="T5" fmla="*/ 0 h 162"/>
                <a:gd name="T6" fmla="*/ 31 w 145"/>
                <a:gd name="T7" fmla="*/ 0 h 162"/>
                <a:gd name="T8" fmla="*/ 27 w 145"/>
                <a:gd name="T9" fmla="*/ 5 h 162"/>
                <a:gd name="T10" fmla="*/ 5 w 145"/>
                <a:gd name="T11" fmla="*/ 5 h 162"/>
                <a:gd name="T12" fmla="*/ 0 w 145"/>
                <a:gd name="T13" fmla="*/ 11 h 162"/>
                <a:gd name="T14" fmla="*/ 0 w 145"/>
                <a:gd name="T15" fmla="*/ 31 h 162"/>
                <a:gd name="T16" fmla="*/ 64 w 145"/>
                <a:gd name="T17" fmla="*/ 91 h 162"/>
                <a:gd name="T18" fmla="*/ 64 w 145"/>
                <a:gd name="T19" fmla="*/ 124 h 162"/>
                <a:gd name="T20" fmla="*/ 39 w 145"/>
                <a:gd name="T21" fmla="*/ 131 h 162"/>
                <a:gd name="T22" fmla="*/ 36 w 145"/>
                <a:gd name="T23" fmla="*/ 135 h 162"/>
                <a:gd name="T24" fmla="*/ 36 w 145"/>
                <a:gd name="T25" fmla="*/ 139 h 162"/>
                <a:gd name="T26" fmla="*/ 31 w 145"/>
                <a:gd name="T27" fmla="*/ 143 h 162"/>
                <a:gd name="T28" fmla="*/ 27 w 145"/>
                <a:gd name="T29" fmla="*/ 148 h 162"/>
                <a:gd name="T30" fmla="*/ 27 w 145"/>
                <a:gd name="T31" fmla="*/ 157 h 162"/>
                <a:gd name="T32" fmla="*/ 31 w 145"/>
                <a:gd name="T33" fmla="*/ 162 h 162"/>
                <a:gd name="T34" fmla="*/ 113 w 145"/>
                <a:gd name="T35" fmla="*/ 162 h 162"/>
                <a:gd name="T36" fmla="*/ 118 w 145"/>
                <a:gd name="T37" fmla="*/ 157 h 162"/>
                <a:gd name="T38" fmla="*/ 118 w 145"/>
                <a:gd name="T39" fmla="*/ 148 h 162"/>
                <a:gd name="T40" fmla="*/ 113 w 145"/>
                <a:gd name="T41" fmla="*/ 143 h 162"/>
                <a:gd name="T42" fmla="*/ 108 w 145"/>
                <a:gd name="T43" fmla="*/ 139 h 162"/>
                <a:gd name="T44" fmla="*/ 108 w 145"/>
                <a:gd name="T45" fmla="*/ 135 h 162"/>
                <a:gd name="T46" fmla="*/ 106 w 145"/>
                <a:gd name="T47" fmla="*/ 131 h 162"/>
                <a:gd name="T48" fmla="*/ 80 w 145"/>
                <a:gd name="T49" fmla="*/ 124 h 162"/>
                <a:gd name="T50" fmla="*/ 80 w 145"/>
                <a:gd name="T51" fmla="*/ 91 h 162"/>
                <a:gd name="T52" fmla="*/ 145 w 145"/>
                <a:gd name="T53" fmla="*/ 31 h 162"/>
                <a:gd name="T54" fmla="*/ 145 w 145"/>
                <a:gd name="T55" fmla="*/ 11 h 162"/>
                <a:gd name="T56" fmla="*/ 139 w 145"/>
                <a:gd name="T57" fmla="*/ 5 h 162"/>
                <a:gd name="T58" fmla="*/ 9 w 145"/>
                <a:gd name="T59" fmla="*/ 28 h 162"/>
                <a:gd name="T60" fmla="*/ 9 w 145"/>
                <a:gd name="T61" fmla="*/ 21 h 162"/>
                <a:gd name="T62" fmla="*/ 15 w 145"/>
                <a:gd name="T63" fmla="*/ 16 h 162"/>
                <a:gd name="T64" fmla="*/ 27 w 145"/>
                <a:gd name="T65" fmla="*/ 16 h 162"/>
                <a:gd name="T66" fmla="*/ 36 w 145"/>
                <a:gd name="T67" fmla="*/ 60 h 162"/>
                <a:gd name="T68" fmla="*/ 9 w 145"/>
                <a:gd name="T69" fmla="*/ 28 h 162"/>
                <a:gd name="T70" fmla="*/ 135 w 145"/>
                <a:gd name="T71" fmla="*/ 28 h 162"/>
                <a:gd name="T72" fmla="*/ 108 w 145"/>
                <a:gd name="T73" fmla="*/ 60 h 162"/>
                <a:gd name="T74" fmla="*/ 117 w 145"/>
                <a:gd name="T75" fmla="*/ 16 h 162"/>
                <a:gd name="T76" fmla="*/ 129 w 145"/>
                <a:gd name="T77" fmla="*/ 16 h 162"/>
                <a:gd name="T78" fmla="*/ 135 w 145"/>
                <a:gd name="T79" fmla="*/ 21 h 162"/>
                <a:gd name="T80" fmla="*/ 135 w 145"/>
                <a:gd name="T81" fmla="*/ 2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5" h="162">
                  <a:moveTo>
                    <a:pt x="139" y="5"/>
                  </a:moveTo>
                  <a:cubicBezTo>
                    <a:pt x="123" y="5"/>
                    <a:pt x="123" y="5"/>
                    <a:pt x="123" y="5"/>
                  </a:cubicBezTo>
                  <a:cubicBezTo>
                    <a:pt x="120" y="5"/>
                    <a:pt x="118" y="3"/>
                    <a:pt x="118" y="0"/>
                  </a:cubicBezTo>
                  <a:cubicBezTo>
                    <a:pt x="31" y="0"/>
                    <a:pt x="31" y="0"/>
                    <a:pt x="31" y="0"/>
                  </a:cubicBezTo>
                  <a:cubicBezTo>
                    <a:pt x="29" y="0"/>
                    <a:pt x="27" y="2"/>
                    <a:pt x="27" y="5"/>
                  </a:cubicBezTo>
                  <a:cubicBezTo>
                    <a:pt x="5" y="5"/>
                    <a:pt x="5" y="5"/>
                    <a:pt x="5" y="5"/>
                  </a:cubicBezTo>
                  <a:cubicBezTo>
                    <a:pt x="2" y="5"/>
                    <a:pt x="0" y="8"/>
                    <a:pt x="0" y="11"/>
                  </a:cubicBezTo>
                  <a:cubicBezTo>
                    <a:pt x="0" y="31"/>
                    <a:pt x="0" y="31"/>
                    <a:pt x="0" y="31"/>
                  </a:cubicBezTo>
                  <a:cubicBezTo>
                    <a:pt x="0" y="59"/>
                    <a:pt x="46" y="83"/>
                    <a:pt x="64" y="91"/>
                  </a:cubicBezTo>
                  <a:cubicBezTo>
                    <a:pt x="64" y="124"/>
                    <a:pt x="64" y="124"/>
                    <a:pt x="64" y="124"/>
                  </a:cubicBezTo>
                  <a:cubicBezTo>
                    <a:pt x="64" y="124"/>
                    <a:pt x="50" y="126"/>
                    <a:pt x="39" y="131"/>
                  </a:cubicBezTo>
                  <a:cubicBezTo>
                    <a:pt x="37" y="132"/>
                    <a:pt x="36" y="133"/>
                    <a:pt x="36" y="135"/>
                  </a:cubicBezTo>
                  <a:cubicBezTo>
                    <a:pt x="36" y="139"/>
                    <a:pt x="36" y="139"/>
                    <a:pt x="36" y="139"/>
                  </a:cubicBezTo>
                  <a:cubicBezTo>
                    <a:pt x="36" y="141"/>
                    <a:pt x="34" y="143"/>
                    <a:pt x="31" y="143"/>
                  </a:cubicBezTo>
                  <a:cubicBezTo>
                    <a:pt x="29" y="143"/>
                    <a:pt x="27" y="145"/>
                    <a:pt x="27" y="148"/>
                  </a:cubicBezTo>
                  <a:cubicBezTo>
                    <a:pt x="27" y="157"/>
                    <a:pt x="27" y="157"/>
                    <a:pt x="27" y="157"/>
                  </a:cubicBezTo>
                  <a:cubicBezTo>
                    <a:pt x="27" y="160"/>
                    <a:pt x="29" y="162"/>
                    <a:pt x="31" y="162"/>
                  </a:cubicBezTo>
                  <a:cubicBezTo>
                    <a:pt x="113" y="162"/>
                    <a:pt x="113" y="162"/>
                    <a:pt x="113" y="162"/>
                  </a:cubicBezTo>
                  <a:cubicBezTo>
                    <a:pt x="116" y="162"/>
                    <a:pt x="118" y="160"/>
                    <a:pt x="118" y="157"/>
                  </a:cubicBezTo>
                  <a:cubicBezTo>
                    <a:pt x="118" y="148"/>
                    <a:pt x="118" y="148"/>
                    <a:pt x="118" y="148"/>
                  </a:cubicBezTo>
                  <a:cubicBezTo>
                    <a:pt x="118" y="145"/>
                    <a:pt x="116" y="143"/>
                    <a:pt x="113" y="143"/>
                  </a:cubicBezTo>
                  <a:cubicBezTo>
                    <a:pt x="110" y="143"/>
                    <a:pt x="108" y="141"/>
                    <a:pt x="108" y="139"/>
                  </a:cubicBezTo>
                  <a:cubicBezTo>
                    <a:pt x="108" y="135"/>
                    <a:pt x="108" y="135"/>
                    <a:pt x="108" y="135"/>
                  </a:cubicBezTo>
                  <a:cubicBezTo>
                    <a:pt x="108" y="133"/>
                    <a:pt x="107" y="132"/>
                    <a:pt x="106" y="131"/>
                  </a:cubicBezTo>
                  <a:cubicBezTo>
                    <a:pt x="95" y="126"/>
                    <a:pt x="80" y="124"/>
                    <a:pt x="80" y="124"/>
                  </a:cubicBezTo>
                  <a:cubicBezTo>
                    <a:pt x="80" y="91"/>
                    <a:pt x="80" y="91"/>
                    <a:pt x="80" y="91"/>
                  </a:cubicBezTo>
                  <a:cubicBezTo>
                    <a:pt x="99" y="83"/>
                    <a:pt x="145" y="59"/>
                    <a:pt x="145" y="31"/>
                  </a:cubicBezTo>
                  <a:cubicBezTo>
                    <a:pt x="145" y="11"/>
                    <a:pt x="145" y="11"/>
                    <a:pt x="145" y="11"/>
                  </a:cubicBezTo>
                  <a:cubicBezTo>
                    <a:pt x="145" y="8"/>
                    <a:pt x="142" y="5"/>
                    <a:pt x="139" y="5"/>
                  </a:cubicBezTo>
                  <a:close/>
                  <a:moveTo>
                    <a:pt x="9" y="28"/>
                  </a:moveTo>
                  <a:cubicBezTo>
                    <a:pt x="9" y="21"/>
                    <a:pt x="9" y="21"/>
                    <a:pt x="9" y="21"/>
                  </a:cubicBezTo>
                  <a:cubicBezTo>
                    <a:pt x="9" y="18"/>
                    <a:pt x="12" y="16"/>
                    <a:pt x="15" y="16"/>
                  </a:cubicBezTo>
                  <a:cubicBezTo>
                    <a:pt x="27" y="16"/>
                    <a:pt x="27" y="16"/>
                    <a:pt x="27" y="16"/>
                  </a:cubicBezTo>
                  <a:cubicBezTo>
                    <a:pt x="27" y="16"/>
                    <a:pt x="28" y="47"/>
                    <a:pt x="36" y="60"/>
                  </a:cubicBezTo>
                  <a:cubicBezTo>
                    <a:pt x="36" y="60"/>
                    <a:pt x="9" y="49"/>
                    <a:pt x="9" y="28"/>
                  </a:cubicBezTo>
                  <a:close/>
                  <a:moveTo>
                    <a:pt x="135" y="28"/>
                  </a:moveTo>
                  <a:cubicBezTo>
                    <a:pt x="135" y="49"/>
                    <a:pt x="108" y="60"/>
                    <a:pt x="108" y="60"/>
                  </a:cubicBezTo>
                  <a:cubicBezTo>
                    <a:pt x="117" y="47"/>
                    <a:pt x="117" y="16"/>
                    <a:pt x="117" y="16"/>
                  </a:cubicBezTo>
                  <a:cubicBezTo>
                    <a:pt x="129" y="16"/>
                    <a:pt x="129" y="16"/>
                    <a:pt x="129" y="16"/>
                  </a:cubicBezTo>
                  <a:cubicBezTo>
                    <a:pt x="133" y="16"/>
                    <a:pt x="135" y="18"/>
                    <a:pt x="135" y="21"/>
                  </a:cubicBezTo>
                  <a:lnTo>
                    <a:pt x="135" y="28"/>
                  </a:lnTo>
                  <a:close/>
                </a:path>
              </a:pathLst>
            </a:custGeom>
            <a:solidFill>
              <a:srgbClr val="0F34AE"/>
            </a:solidFill>
            <a:ln>
              <a:noFill/>
            </a:ln>
          </p:spPr>
          <p:txBody>
            <a:bodyPr vert="horz" wrap="square" lIns="91440" tIns="45720" rIns="91440" bIns="45720" numCol="1" anchor="t" anchorCtr="0" compatLnSpc="1"/>
            <a:lstStyle/>
            <a:p>
              <a:endParaRPr lang="ko-KR" altLang="en-US" dirty="0">
                <a:solidFill>
                  <a:schemeClr val="tx1">
                    <a:lumMod val="65000"/>
                    <a:lumOff val="35000"/>
                  </a:schemeClr>
                </a:solidFill>
                <a:latin typeface="阿里巴巴普惠体 2.0 55 Regular" panose="00020600040101010101" pitchFamily="18" charset="-122"/>
                <a:cs typeface="阿里巴巴普惠体 2.0 55 Regular" panose="00020600040101010101" pitchFamily="18" charset="-122"/>
              </a:endParaRPr>
            </a:p>
          </p:txBody>
        </p:sp>
        <p:grpSp>
          <p:nvGrpSpPr>
            <p:cNvPr id="9" name="Group 40"/>
            <p:cNvGrpSpPr/>
            <p:nvPr/>
          </p:nvGrpSpPr>
          <p:grpSpPr>
            <a:xfrm>
              <a:off x="2571161" y="1962350"/>
              <a:ext cx="896938" cy="898525"/>
              <a:chOff x="1663769" y="2578300"/>
              <a:chExt cx="896938" cy="898525"/>
            </a:xfrm>
            <a:solidFill>
              <a:schemeClr val="tx1">
                <a:lumMod val="85000"/>
                <a:lumOff val="15000"/>
              </a:schemeClr>
            </a:solidFill>
          </p:grpSpPr>
          <p:sp>
            <p:nvSpPr>
              <p:cNvPr id="10" name="Oval 76"/>
              <p:cNvSpPr>
                <a:spLocks noChangeArrowheads="1"/>
              </p:cNvSpPr>
              <p:nvPr/>
            </p:nvSpPr>
            <p:spPr bwMode="auto">
              <a:xfrm>
                <a:off x="1663769" y="2578300"/>
                <a:ext cx="896938" cy="898525"/>
              </a:xfrm>
              <a:prstGeom prst="ellipse">
                <a:avLst/>
              </a:prstGeom>
              <a:solidFill>
                <a:srgbClr val="ADB9E5"/>
              </a:solidFill>
              <a:ln>
                <a:noFill/>
              </a:ln>
            </p:spPr>
            <p:txBody>
              <a:bodyPr vert="horz" wrap="square" lIns="91440" tIns="45720" rIns="91440" bIns="45720" numCol="1" anchor="t" anchorCtr="0" compatLnSpc="1"/>
              <a:lstStyle/>
              <a:p>
                <a:endParaRPr lang="ko-KR" altLang="en-US">
                  <a:solidFill>
                    <a:schemeClr val="bg1"/>
                  </a:solidFill>
                  <a:latin typeface="阿里巴巴普惠体 2.0 55 Regular" panose="00020600040101010101" pitchFamily="18" charset="-122"/>
                  <a:cs typeface="阿里巴巴普惠体 2.0 55 Regular" panose="00020600040101010101" pitchFamily="18" charset="-122"/>
                </a:endParaRPr>
              </a:p>
            </p:txBody>
          </p:sp>
          <p:sp>
            <p:nvSpPr>
              <p:cNvPr id="11" name="TextBox 7"/>
              <p:cNvSpPr txBox="1"/>
              <p:nvPr/>
            </p:nvSpPr>
            <p:spPr>
              <a:xfrm rot="10800000">
                <a:off x="1802042" y="2918777"/>
                <a:ext cx="620395" cy="246221"/>
              </a:xfrm>
              <a:prstGeom prst="rect">
                <a:avLst/>
              </a:prstGeom>
              <a:noFill/>
            </p:spPr>
            <p:txBody>
              <a:bodyPr wrap="square" lIns="0" tIns="0" rIns="0" bIns="0" rtlCol="0" anchor="ctr">
                <a:spAutoFit/>
              </a:bodyPr>
              <a:lstStyle/>
              <a:p>
                <a:pPr algn="ctr"/>
                <a:r>
                  <a:rPr lang="zh-CN" altLang="en-US" sz="1600" b="1"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ea"/>
                  </a:rPr>
                  <a:t>创新</a:t>
                </a:r>
              </a:p>
            </p:txBody>
          </p:sp>
        </p:grpSp>
        <p:sp>
          <p:nvSpPr>
            <p:cNvPr id="14" name="TextBox 8"/>
            <p:cNvSpPr txBox="1"/>
            <p:nvPr/>
          </p:nvSpPr>
          <p:spPr>
            <a:xfrm rot="10800000">
              <a:off x="2085635" y="3189605"/>
              <a:ext cx="631190" cy="492125"/>
            </a:xfrm>
            <a:prstGeom prst="rect">
              <a:avLst/>
            </a:prstGeom>
            <a:noFill/>
          </p:spPr>
          <p:txBody>
            <a:bodyPr wrap="square" lIns="0" tIns="0" rIns="0" bIns="0" rtlCol="0" anchor="ctr">
              <a:spAutoFit/>
            </a:bodyPr>
            <a:lstStyle/>
            <a:p>
              <a:pPr algn="ctr"/>
              <a:r>
                <a:rPr lang="zh-CN" altLang="en-US" sz="1600" b="1"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ea"/>
                </a:rPr>
                <a:t>输入</a:t>
              </a:r>
            </a:p>
            <a:p>
              <a:pPr algn="ctr"/>
              <a:r>
                <a:rPr lang="zh-CN" altLang="en-US" sz="1600" b="1"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ea"/>
                </a:rPr>
                <a:t>标题</a:t>
              </a:r>
            </a:p>
          </p:txBody>
        </p:sp>
        <p:grpSp>
          <p:nvGrpSpPr>
            <p:cNvPr id="15" name="Group 42"/>
            <p:cNvGrpSpPr/>
            <p:nvPr/>
          </p:nvGrpSpPr>
          <p:grpSpPr>
            <a:xfrm>
              <a:off x="2571161" y="4139082"/>
              <a:ext cx="896938" cy="901700"/>
              <a:chOff x="1663769" y="4755032"/>
              <a:chExt cx="896938" cy="901700"/>
            </a:xfrm>
            <a:solidFill>
              <a:schemeClr val="tx1">
                <a:lumMod val="85000"/>
                <a:lumOff val="15000"/>
              </a:schemeClr>
            </a:solidFill>
          </p:grpSpPr>
          <p:sp>
            <p:nvSpPr>
              <p:cNvPr id="16" name="Oval 75"/>
              <p:cNvSpPr>
                <a:spLocks noChangeArrowheads="1"/>
              </p:cNvSpPr>
              <p:nvPr/>
            </p:nvSpPr>
            <p:spPr bwMode="auto">
              <a:xfrm>
                <a:off x="1663769" y="4755032"/>
                <a:ext cx="896938" cy="901700"/>
              </a:xfrm>
              <a:prstGeom prst="ellipse">
                <a:avLst/>
              </a:prstGeom>
              <a:solidFill>
                <a:srgbClr val="ADB9E5"/>
              </a:solidFill>
              <a:ln>
                <a:noFill/>
              </a:ln>
            </p:spPr>
            <p:txBody>
              <a:bodyPr vert="horz" wrap="square" lIns="91440" tIns="45720" rIns="91440" bIns="45720" numCol="1" anchor="t" anchorCtr="0" compatLnSpc="1"/>
              <a:lstStyle/>
              <a:p>
                <a:endParaRPr lang="ko-KR" altLang="en-US">
                  <a:solidFill>
                    <a:schemeClr val="bg1"/>
                  </a:solidFill>
                  <a:latin typeface="阿里巴巴普惠体 2.0 55 Regular" panose="00020600040101010101" pitchFamily="18" charset="-122"/>
                  <a:cs typeface="阿里巴巴普惠体 2.0 55 Regular" panose="00020600040101010101" pitchFamily="18" charset="-122"/>
                </a:endParaRPr>
              </a:p>
            </p:txBody>
          </p:sp>
          <p:sp>
            <p:nvSpPr>
              <p:cNvPr id="17" name="TextBox 10"/>
              <p:cNvSpPr txBox="1"/>
              <p:nvPr/>
            </p:nvSpPr>
            <p:spPr>
              <a:xfrm rot="10800000">
                <a:off x="1782039" y="5082772"/>
                <a:ext cx="660400" cy="246221"/>
              </a:xfrm>
              <a:prstGeom prst="rect">
                <a:avLst/>
              </a:prstGeom>
              <a:noFill/>
            </p:spPr>
            <p:txBody>
              <a:bodyPr wrap="square" lIns="0" tIns="0" rIns="0" bIns="0" rtlCol="0" anchor="ctr">
                <a:spAutoFit/>
              </a:bodyPr>
              <a:lstStyle/>
              <a:p>
                <a:pPr algn="ctr"/>
                <a:r>
                  <a:rPr lang="zh-CN" altLang="en-US" sz="1600" b="1"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创新</a:t>
                </a:r>
                <a:endParaRPr lang="en-US" altLang="zh-CN" sz="1600" b="1"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grpSp>
      </p:grpSp>
      <p:grpSp>
        <p:nvGrpSpPr>
          <p:cNvPr id="19" name="组合 18"/>
          <p:cNvGrpSpPr/>
          <p:nvPr/>
        </p:nvGrpSpPr>
        <p:grpSpPr>
          <a:xfrm>
            <a:off x="4944719" y="2026352"/>
            <a:ext cx="6040498" cy="591580"/>
            <a:chOff x="1353005" y="1644659"/>
            <a:chExt cx="6040498" cy="591580"/>
          </a:xfrm>
        </p:grpSpPr>
        <p:sp>
          <p:nvSpPr>
            <p:cNvPr id="20" name="文本框 19"/>
            <p:cNvSpPr txBox="1"/>
            <p:nvPr/>
          </p:nvSpPr>
          <p:spPr>
            <a:xfrm>
              <a:off x="1353005" y="1644659"/>
              <a:ext cx="2763530" cy="369332"/>
            </a:xfrm>
            <a:prstGeom prst="rect">
              <a:avLst/>
            </a:prstGeom>
            <a:noFill/>
          </p:spPr>
          <p:txBody>
            <a:bodyPr wrap="square" rtlCol="0">
              <a:spAutoFit/>
              <a:scene3d>
                <a:camera prst="orthographicFront"/>
                <a:lightRig rig="threePt" dir="t"/>
              </a:scene3d>
              <a:sp3d contourW="12700"/>
            </a:bodyPr>
            <a:lstStyle/>
            <a:p>
              <a:r>
                <a:rPr lang="zh-CN" altLang="en-US" b="1" dirty="0">
                  <a:solidFill>
                    <a:srgbClr val="3E3E3E"/>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换班申请</a:t>
              </a:r>
            </a:p>
          </p:txBody>
        </p:sp>
        <p:sp>
          <p:nvSpPr>
            <p:cNvPr id="21" name="文本框 20"/>
            <p:cNvSpPr txBox="1"/>
            <p:nvPr/>
          </p:nvSpPr>
          <p:spPr>
            <a:xfrm>
              <a:off x="1371860" y="1899544"/>
              <a:ext cx="6021643" cy="336695"/>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a:solidFill>
                    <a:schemeClr val="bg1">
                      <a:lumMod val="50000"/>
                    </a:schemeClr>
                  </a:solidFill>
                  <a:latin typeface="+mn-ea"/>
                  <a:cs typeface="+mn-ea"/>
                </a:defRPr>
              </a:lvl1pPr>
            </a:lstStyle>
            <a:p>
              <a:pPr>
                <a:lnSpc>
                  <a:spcPct val="150000"/>
                </a:lnSpc>
              </a:pPr>
              <a:r>
                <a:rPr lang="zh-CN" altLang="en-US" sz="1200" dirty="0">
                  <a:solidFill>
                    <a:schemeClr val="bg1">
                      <a:lumMod val="7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员工可根据自身情况进行换班申请</a:t>
              </a:r>
            </a:p>
          </p:txBody>
        </p:sp>
      </p:grpSp>
      <p:grpSp>
        <p:nvGrpSpPr>
          <p:cNvPr id="25" name="组合 24"/>
          <p:cNvGrpSpPr/>
          <p:nvPr/>
        </p:nvGrpSpPr>
        <p:grpSpPr>
          <a:xfrm>
            <a:off x="4996382" y="4186016"/>
            <a:ext cx="6040498" cy="591580"/>
            <a:chOff x="1353005" y="1644659"/>
            <a:chExt cx="6040498" cy="591580"/>
          </a:xfrm>
        </p:grpSpPr>
        <p:sp>
          <p:nvSpPr>
            <p:cNvPr id="26" name="文本框 25"/>
            <p:cNvSpPr txBox="1"/>
            <p:nvPr/>
          </p:nvSpPr>
          <p:spPr>
            <a:xfrm>
              <a:off x="1353005" y="1644659"/>
              <a:ext cx="2763530" cy="369332"/>
            </a:xfrm>
            <a:prstGeom prst="rect">
              <a:avLst/>
            </a:prstGeom>
            <a:noFill/>
          </p:spPr>
          <p:txBody>
            <a:bodyPr wrap="square" rtlCol="0">
              <a:spAutoFit/>
              <a:scene3d>
                <a:camera prst="orthographicFront"/>
                <a:lightRig rig="threePt" dir="t"/>
              </a:scene3d>
              <a:sp3d contourW="12700"/>
            </a:bodyPr>
            <a:lstStyle/>
            <a:p>
              <a:r>
                <a:rPr lang="zh-CN" altLang="en-US" b="1" dirty="0">
                  <a:solidFill>
                    <a:srgbClr val="3E3E3E"/>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换班审批</a:t>
              </a:r>
            </a:p>
          </p:txBody>
        </p:sp>
        <p:sp>
          <p:nvSpPr>
            <p:cNvPr id="27" name="文本框 26"/>
            <p:cNvSpPr txBox="1"/>
            <p:nvPr/>
          </p:nvSpPr>
          <p:spPr>
            <a:xfrm>
              <a:off x="1371860" y="1899544"/>
              <a:ext cx="6021643" cy="336695"/>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a:solidFill>
                    <a:schemeClr val="bg1">
                      <a:lumMod val="50000"/>
                    </a:schemeClr>
                  </a:solidFill>
                  <a:latin typeface="+mn-ea"/>
                  <a:cs typeface="+mn-ea"/>
                </a:defRPr>
              </a:lvl1pPr>
            </a:lstStyle>
            <a:p>
              <a:pPr>
                <a:lnSpc>
                  <a:spcPct val="150000"/>
                </a:lnSpc>
              </a:pPr>
              <a:r>
                <a:rPr lang="zh-CN" altLang="en-US" sz="1200" dirty="0">
                  <a:solidFill>
                    <a:schemeClr val="bg1">
                      <a:lumMod val="7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门店管理者对员工提交的换班申请进行审批</a:t>
              </a:r>
            </a:p>
          </p:txBody>
        </p:sp>
      </p:grpSp>
      <p:grpSp>
        <p:nvGrpSpPr>
          <p:cNvPr id="5" name="组合 4"/>
          <p:cNvGrpSpPr/>
          <p:nvPr/>
        </p:nvGrpSpPr>
        <p:grpSpPr>
          <a:xfrm>
            <a:off x="314971" y="257559"/>
            <a:ext cx="818896" cy="705945"/>
            <a:chOff x="1098804" y="5763171"/>
            <a:chExt cx="1270000" cy="1094828"/>
          </a:xfrm>
          <a:solidFill>
            <a:srgbClr val="0F34AE"/>
          </a:solidFill>
        </p:grpSpPr>
        <p:sp>
          <p:nvSpPr>
            <p:cNvPr id="12" name="等腰三角形 11"/>
            <p:cNvSpPr/>
            <p:nvPr/>
          </p:nvSpPr>
          <p:spPr>
            <a:xfrm rot="10800000">
              <a:off x="1098804" y="5763171"/>
              <a:ext cx="1270000" cy="1094828"/>
            </a:xfrm>
            <a:prstGeom prst="triangle">
              <a:avLst/>
            </a:prstGeom>
            <a:solidFill>
              <a:srgbClr val="0F34AE">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0800000">
              <a:off x="1098804" y="6241831"/>
              <a:ext cx="457200" cy="394138"/>
            </a:xfrm>
            <a:prstGeom prst="triangle">
              <a:avLst/>
            </a:prstGeom>
            <a:solidFill>
              <a:srgbClr val="0F3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圆角 21"/>
          <p:cNvSpPr/>
          <p:nvPr/>
        </p:nvSpPr>
        <p:spPr>
          <a:xfrm>
            <a:off x="6901508" y="6378317"/>
            <a:ext cx="4538772" cy="403014"/>
          </a:xfrm>
          <a:prstGeom prst="roundRect">
            <a:avLst>
              <a:gd name="adj" fmla="val 50000"/>
            </a:avLst>
          </a:prstGeom>
          <a:solidFill>
            <a:srgbClr val="0F34AE"/>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7859F46A-99DF-421F-8566-E7612F5E9802"/>
  <p:tag name="ISPRING_SCORM_RATE_SLIDES" val="1"/>
  <p:tag name="ISPRINGONLINEFOLDERID" val="0"/>
  <p:tag name="ISPRINGONLINEFOLDERPATH" val="內容清單"/>
  <p:tag name="ISPRINGCLOUDFOLDERID" val="0"/>
  <p:tag name="ISPRINGCLOUDFOLDERPATH" val="函式庫"/>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蓝色三角箭头"/>
  <p:tag name="ISPRING_SCORM_ENDPOINT" val="&lt;endpoint&gt;&lt;enable&gt;0&lt;/enable&gt;&lt;lrs&gt;http://&lt;/lrs&gt;&lt;auth&gt;0&lt;/auth&gt;&lt;login&gt;&lt;/login&gt;&lt;password&gt;&lt;/password&gt;&lt;key&gt;&lt;/key&gt;&lt;name&gt;&lt;/name&gt;&lt;email&gt;&lt;/email&gt;&lt;/endpoint&gt;&#10;"/>
  <p:tag name="KSO_WPP_MARK_KEY" val="8020a034-4ec0-42a1-9bd0-a8891f0d0ba1"/>
  <p:tag name="COMMONDATA" val="eyJoZGlkIjoiNjhkOGQ0YjBlOWEzNzgzYjE5ZjY1MzYzZjIzZGFhMDI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51PPT模板网（www.51pptmoban.com）">
  <a:themeElements>
    <a:clrScheme name="自定义 16">
      <a:dk1>
        <a:srgbClr val="000000"/>
      </a:dk1>
      <a:lt1>
        <a:srgbClr val="FFFFFF"/>
      </a:lt1>
      <a:dk2>
        <a:srgbClr val="778495"/>
      </a:dk2>
      <a:lt2>
        <a:srgbClr val="F0F0F0"/>
      </a:lt2>
      <a:accent1>
        <a:srgbClr val="F1BC27"/>
      </a:accent1>
      <a:accent2>
        <a:srgbClr val="3E84B8"/>
      </a:accent2>
      <a:accent3>
        <a:srgbClr val="3550A1"/>
      </a:accent3>
      <a:accent4>
        <a:srgbClr val="403797"/>
      </a:accent4>
      <a:accent5>
        <a:srgbClr val="5F5F5F"/>
      </a:accent5>
      <a:accent6>
        <a:srgbClr val="808080"/>
      </a:accent6>
      <a:hlink>
        <a:srgbClr val="F1BC27"/>
      </a:hlink>
      <a:folHlink>
        <a:srgbClr val="BFBFB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75000"/>
            <a:lumOff val="25000"/>
          </a:schemeClr>
        </a:solidFill>
        <a:ln>
          <a:noFill/>
        </a:ln>
        <a:effectLst>
          <a:innerShdw blurRad="127000" dist="63500" dir="13500000">
            <a:prstClr val="black">
              <a:alpha val="50000"/>
            </a:prstClr>
          </a:innerShdw>
        </a:effectLst>
      </a:spPr>
      <a:bodyPr rtlCol="0" anchor="ctr"/>
      <a:lstStyle>
        <a:defPPr algn="ctr">
          <a:defRPr>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1144</Words>
  <Application>Microsoft Office PowerPoint</Application>
  <PresentationFormat>宽屏</PresentationFormat>
  <Paragraphs>173</Paragraphs>
  <Slides>24</Slides>
  <Notes>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DOUYUFont2.0</vt:lpstr>
      <vt:lpstr>HarmonyOS Sans SC Light</vt:lpstr>
      <vt:lpstr>MiSans Heavy</vt:lpstr>
      <vt:lpstr>阿里巴巴普惠体 2.0 55 Regular</vt:lpstr>
      <vt:lpstr>阿里巴巴普惠体 2.0 65 Medium</vt:lpstr>
      <vt:lpstr>得意黑</vt:lpstr>
      <vt:lpstr>黑体</vt:lpstr>
      <vt:lpstr>幼圆</vt:lpstr>
      <vt:lpstr>Arial</vt:lpstr>
      <vt:lpstr>Calibri</vt:lpstr>
      <vt:lpstr>51PPT模板网（www.51pptmoban.com）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51PPT模板网</Manager>
  <Company>office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简约蓝色几何风工作总结报告商务通用ppt模板</dc:title>
  <dc:creator>51PPT模板网</dc:creator>
  <cp:keywords>www.51pptmoban.com</cp:keywords>
  <dc:description>51PPT模板网 唯一访问网址：www.51pptmoban.com</dc:description>
  <cp:lastModifiedBy>王 洋</cp:lastModifiedBy>
  <cp:revision>213</cp:revision>
  <dcterms:created xsi:type="dcterms:W3CDTF">2016-11-02T04:08:00Z</dcterms:created>
  <dcterms:modified xsi:type="dcterms:W3CDTF">2023-04-06T16:34:07Z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669461E4F3DB48CBBE69E3415A0AD7B0_13</vt:lpwstr>
  </property>
  <property fmtid="{D5CDD505-2E9C-101B-9397-08002B2CF9AE}" pid="3" name="KSOProductBuildVer">
    <vt:lpwstr>2052-11.1.0.14036</vt:lpwstr>
  </property>
</Properties>
</file>