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4" r:id="rId8"/>
    <p:sldId id="266" r:id="rId9"/>
    <p:sldId id="273" r:id="rId10"/>
    <p:sldId id="267" r:id="rId11"/>
    <p:sldId id="270"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109" d="100"/>
          <a:sy n="109" d="100"/>
        </p:scale>
        <p:origin x="10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7060" y="111760"/>
            <a:ext cx="8791575" cy="1136650"/>
          </a:xfrm>
          <a:effectLst>
            <a:glow rad="228600">
              <a:schemeClr val="accent2">
                <a:satMod val="175000"/>
                <a:alpha val="40000"/>
              </a:schemeClr>
            </a:glow>
          </a:effectLst>
        </p:spPr>
        <p:txBody>
          <a:bodyPr>
            <a:normAutofit/>
            <a:scene3d>
              <a:camera prst="orthographicFront"/>
              <a:lightRig rig="threePt" dir="t"/>
            </a:scene3d>
          </a:bodyPr>
          <a:lstStyle/>
          <a:p>
            <a:pPr algn="just"/>
            <a:r>
              <a:rPr lang="en-US" sz="3200" dirty="0">
                <a:ln w="9525">
                  <a:solidFill>
                    <a:schemeClr val="bg1"/>
                  </a:solidFill>
                  <a:prstDash val="solid"/>
                </a:ln>
                <a:solidFill>
                  <a:srgbClr val="FF000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Predicting Fuel Efficiency using Tensor Flow in Python</a:t>
            </a:r>
            <a:endParaRPr lang="en-US" sz="3200" dirty="0">
              <a:ln w="9525">
                <a:solidFill>
                  <a:schemeClr val="bg1"/>
                </a:solidFill>
                <a:prstDash val="solid"/>
              </a:ln>
              <a:solidFill>
                <a:srgbClr val="FF000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77060" y="1248410"/>
            <a:ext cx="8790940" cy="5448300"/>
          </a:xfrm>
        </p:spPr>
        <p:txBody>
          <a:bodyPr>
            <a:normAutofit fontScale="90000" lnSpcReduction="10000"/>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algn="l"/>
            <a:r>
              <a:rPr lang="en-IN" dirty="0">
                <a:ln w="9525">
                  <a:solidFill>
                    <a:schemeClr val="bg1">
                      <a:lumMod val="95000"/>
                      <a:lumOff val="5000"/>
                    </a:schemeClr>
                  </a:solidFill>
                  <a:prstDash val="solid"/>
                </a:ln>
                <a:solidFill>
                  <a:schemeClr val="bg1">
                    <a:lumMod val="95000"/>
                    <a:lumOff val="5000"/>
                  </a:schemeClr>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by</a:t>
            </a:r>
            <a:r>
              <a:rPr lang="en-IN" dirty="0">
                <a:ln w="9525">
                  <a:solidFill>
                    <a:schemeClr val="bg1">
                      <a:lumMod val="95000"/>
                      <a:lumOff val="5000"/>
                    </a:schemeClr>
                  </a:solidFill>
                  <a:prstDash val="solid"/>
                </a:ln>
                <a:solidFill>
                  <a:schemeClr val="bg1">
                    <a:lumMod val="95000"/>
                    <a:lumOff val="5000"/>
                  </a:schemeClr>
                </a:solidFill>
                <a:effectLst>
                  <a:outerShdw blurRad="12700" dist="38100" dir="2700000" algn="tl" rotWithShape="0">
                    <a:schemeClr val="accent5">
                      <a:lumMod val="60000"/>
                      <a:lumOff val="40000"/>
                    </a:schemeClr>
                  </a:outerShdw>
                </a:effectLst>
              </a:rPr>
              <a:t>:-		               </a:t>
            </a:r>
            <a:r>
              <a:rPr lang="en-IN" dirty="0">
                <a:ln w="9525">
                  <a:solidFill>
                    <a:schemeClr val="bg1">
                      <a:lumMod val="95000"/>
                      <a:lumOff val="5000"/>
                    </a:schemeClr>
                  </a:solidFill>
                  <a:prstDash val="solid"/>
                </a:ln>
                <a:solidFill>
                  <a:schemeClr val="bg1">
                    <a:lumMod val="95000"/>
                    <a:lumOff val="5000"/>
                  </a:schemeClr>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Anish parhi   -  2241016181</a:t>
            </a:r>
            <a:endParaRPr lang="en-IN" dirty="0">
              <a:ln w="9525">
                <a:solidFill>
                  <a:schemeClr val="bg1">
                    <a:lumMod val="95000"/>
                    <a:lumOff val="5000"/>
                  </a:schemeClr>
                </a:solidFill>
                <a:prstDash val="solid"/>
              </a:ln>
              <a:solidFill>
                <a:schemeClr val="bg1">
                  <a:lumMod val="95000"/>
                  <a:lumOff val="5000"/>
                </a:schemeClr>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a:p>
            <a:pPr algn="l"/>
            <a:r>
              <a:rPr lang="en-IN" dirty="0">
                <a:ln w="9525">
                  <a:solidFill>
                    <a:schemeClr val="bg1">
                      <a:lumMod val="95000"/>
                      <a:lumOff val="5000"/>
                    </a:schemeClr>
                  </a:solidFill>
                  <a:prstDash val="solid"/>
                </a:ln>
                <a:solidFill>
                  <a:schemeClr val="bg1">
                    <a:lumMod val="95000"/>
                    <a:lumOff val="5000"/>
                  </a:schemeClr>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soumya ranjan behera - 2241002115</a:t>
            </a:r>
            <a:endParaRPr lang="en-IN" dirty="0">
              <a:ln w="9525">
                <a:solidFill>
                  <a:schemeClr val="bg1">
                    <a:lumMod val="95000"/>
                    <a:lumOff val="5000"/>
                  </a:schemeClr>
                </a:solidFill>
                <a:prstDash val="solid"/>
              </a:ln>
              <a:solidFill>
                <a:schemeClr val="bg1">
                  <a:lumMod val="95000"/>
                  <a:lumOff val="5000"/>
                </a:schemeClr>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a:p>
            <a:pPr algn="l"/>
            <a:r>
              <a:rPr lang="en-IN" dirty="0">
                <a:ln w="9525">
                  <a:solidFill>
                    <a:schemeClr val="bg1">
                      <a:lumMod val="95000"/>
                      <a:lumOff val="5000"/>
                    </a:schemeClr>
                  </a:solidFill>
                  <a:prstDash val="solid"/>
                </a:ln>
                <a:solidFill>
                  <a:schemeClr val="bg1">
                    <a:lumMod val="95000"/>
                    <a:lumOff val="5000"/>
                  </a:schemeClr>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BAIVAB MISHRA  -  2241013140</a:t>
            </a:r>
            <a:endParaRPr lang="en-IN" dirty="0">
              <a:ln w="9525">
                <a:solidFill>
                  <a:schemeClr val="bg1">
                    <a:lumMod val="95000"/>
                    <a:lumOff val="5000"/>
                  </a:schemeClr>
                </a:solidFill>
                <a:prstDash val="solid"/>
              </a:ln>
              <a:solidFill>
                <a:schemeClr val="bg1">
                  <a:lumMod val="95000"/>
                  <a:lumOff val="5000"/>
                </a:schemeClr>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a:p>
            <a:pPr algn="l"/>
            <a:r>
              <a:rPr lang="en-IN" dirty="0">
                <a:ln w="9525">
                  <a:solidFill>
                    <a:schemeClr val="bg1">
                      <a:lumMod val="95000"/>
                      <a:lumOff val="5000"/>
                    </a:schemeClr>
                  </a:solidFill>
                  <a:prstDash val="solid"/>
                </a:ln>
                <a:solidFill>
                  <a:schemeClr val="bg1">
                    <a:lumMod val="95000"/>
                    <a:lumOff val="5000"/>
                  </a:schemeClr>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SPANDAN BEHERA  -  2241002116</a:t>
            </a:r>
            <a:endParaRPr lang="en-IN" dirty="0">
              <a:ln w="9525">
                <a:solidFill>
                  <a:schemeClr val="bg1">
                    <a:lumMod val="95000"/>
                    <a:lumOff val="5000"/>
                  </a:schemeClr>
                </a:solidFill>
                <a:prstDash val="solid"/>
              </a:ln>
              <a:solidFill>
                <a:schemeClr val="bg1">
                  <a:lumMod val="95000"/>
                  <a:lumOff val="5000"/>
                </a:schemeClr>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a:p>
            <a:pPr algn="l"/>
            <a:r>
              <a:rPr lang="en-IN" dirty="0">
                <a:ln w="9525">
                  <a:solidFill>
                    <a:schemeClr val="bg1">
                      <a:lumMod val="95000"/>
                      <a:lumOff val="5000"/>
                    </a:schemeClr>
                  </a:solidFill>
                  <a:prstDash val="solid"/>
                </a:ln>
                <a:solidFill>
                  <a:schemeClr val="bg1">
                    <a:lumMod val="95000"/>
                    <a:lumOff val="5000"/>
                  </a:schemeClr>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JEEBAN JYOTI ROUT  -  2241018154</a:t>
            </a:r>
            <a:endParaRPr lang="en-US" dirty="0">
              <a:ln w="9525">
                <a:solidFill>
                  <a:schemeClr val="bg1">
                    <a:lumMod val="95000"/>
                    <a:lumOff val="5000"/>
                  </a:schemeClr>
                </a:solidFill>
                <a:prstDash val="solid"/>
              </a:ln>
              <a:solidFill>
                <a:schemeClr val="bg1">
                  <a:lumMod val="95000"/>
                  <a:lumOff val="5000"/>
                </a:schemeClr>
              </a:solidFill>
              <a:effectLst>
                <a:outerShdw blurRad="12700" dist="38100" dir="2700000" algn="tl" rotWithShape="0">
                  <a:schemeClr val="accent5">
                    <a:lumMod val="60000"/>
                    <a:lumOff val="40000"/>
                  </a:schemeClr>
                </a:outerShdw>
              </a:effectLst>
              <a:latin typeface="Times New Roman" panose="02020603050405020304" pitchFamily="18" charset="0"/>
              <a:ea typeface="Arial MT"/>
              <a:cs typeface="Times New Roman" panose="02020603050405020304" pitchFamily="18" charset="0"/>
              <a:sym typeface="+mn-ea"/>
            </a:endParaRPr>
          </a:p>
          <a:p>
            <a:pPr algn="l"/>
            <a:endParaRPr lang="en-IN" altLang="en-US" b="1" dirty="0">
              <a:effectLst/>
              <a:latin typeface="Times New Roman" panose="02020603050405020304" pitchFamily="18" charset="0"/>
              <a:ea typeface="Arial MT"/>
              <a:cs typeface="Times New Roman" panose="02020603050405020304" pitchFamily="18" charset="0"/>
              <a:sym typeface="+mn-ea"/>
            </a:endParaRPr>
          </a:p>
          <a:p>
            <a:pPr algn="ctr"/>
            <a:r>
              <a:rPr lang="en-IN" altLang="en-US" b="1" dirty="0">
                <a:effectLst/>
                <a:latin typeface="Calibri" panose="020F0502020204030204" pitchFamily="34" charset="0"/>
                <a:ea typeface="Arial MT"/>
                <a:cs typeface="Arial MT"/>
                <a:sym typeface="+mn-ea"/>
              </a:rPr>
              <a:t>D</a:t>
            </a:r>
            <a:r>
              <a:rPr lang="en-US" b="1" dirty="0">
                <a:effectLst/>
                <a:latin typeface="Calibri" panose="020F0502020204030204" pitchFamily="34" charset="0"/>
                <a:ea typeface="Arial MT"/>
                <a:cs typeface="Arial MT"/>
                <a:sym typeface="+mn-ea"/>
              </a:rPr>
              <a:t>epartment</a:t>
            </a:r>
            <a:r>
              <a:rPr lang="en-US" b="1" spc="-40" dirty="0">
                <a:effectLst/>
                <a:latin typeface="Calibri" panose="020F0502020204030204" pitchFamily="34" charset="0"/>
                <a:ea typeface="Arial MT"/>
                <a:cs typeface="Arial MT"/>
                <a:sym typeface="+mn-ea"/>
              </a:rPr>
              <a:t> </a:t>
            </a:r>
            <a:r>
              <a:rPr lang="en-US" b="1" dirty="0">
                <a:effectLst/>
                <a:latin typeface="Calibri" panose="020F0502020204030204" pitchFamily="34" charset="0"/>
                <a:ea typeface="Arial MT"/>
                <a:cs typeface="Arial MT"/>
                <a:sym typeface="+mn-ea"/>
              </a:rPr>
              <a:t>of</a:t>
            </a:r>
            <a:r>
              <a:rPr lang="en-US" b="1" spc="-25" dirty="0">
                <a:effectLst/>
                <a:latin typeface="Calibri" panose="020F0502020204030204" pitchFamily="34" charset="0"/>
                <a:ea typeface="Arial MT"/>
                <a:cs typeface="Arial MT"/>
                <a:sym typeface="+mn-ea"/>
              </a:rPr>
              <a:t> </a:t>
            </a:r>
            <a:r>
              <a:rPr lang="en-US" b="1" dirty="0">
                <a:effectLst/>
                <a:latin typeface="Calibri" panose="020F0502020204030204" pitchFamily="34" charset="0"/>
                <a:ea typeface="Arial MT"/>
                <a:cs typeface="Arial MT"/>
                <a:sym typeface="+mn-ea"/>
              </a:rPr>
              <a:t>Computer</a:t>
            </a:r>
            <a:r>
              <a:rPr lang="en-US" b="1" spc="-60" dirty="0">
                <a:effectLst/>
                <a:latin typeface="Calibri" panose="020F0502020204030204" pitchFamily="34" charset="0"/>
                <a:ea typeface="Arial MT"/>
                <a:cs typeface="Arial MT"/>
                <a:sym typeface="+mn-ea"/>
              </a:rPr>
              <a:t> </a:t>
            </a:r>
            <a:r>
              <a:rPr lang="en-US" b="1" dirty="0">
                <a:effectLst/>
                <a:latin typeface="Calibri" panose="020F0502020204030204" pitchFamily="34" charset="0"/>
                <a:ea typeface="Arial MT"/>
                <a:cs typeface="Arial MT"/>
                <a:sym typeface="+mn-ea"/>
              </a:rPr>
              <a:t>Science</a:t>
            </a:r>
            <a:r>
              <a:rPr lang="en-US" b="1" spc="-45" dirty="0">
                <a:effectLst/>
                <a:latin typeface="Calibri" panose="020F0502020204030204" pitchFamily="34" charset="0"/>
                <a:ea typeface="Arial MT"/>
                <a:cs typeface="Arial MT"/>
                <a:sym typeface="+mn-ea"/>
              </a:rPr>
              <a:t> </a:t>
            </a:r>
            <a:r>
              <a:rPr lang="en-US" b="1" dirty="0">
                <a:effectLst/>
                <a:latin typeface="Calibri" panose="020F0502020204030204" pitchFamily="34" charset="0"/>
                <a:ea typeface="Arial MT"/>
                <a:cs typeface="Arial MT"/>
                <a:sym typeface="+mn-ea"/>
              </a:rPr>
              <a:t>&amp;</a:t>
            </a:r>
            <a:r>
              <a:rPr lang="en-US" b="1" spc="-55" dirty="0">
                <a:effectLst/>
                <a:latin typeface="Calibri" panose="020F0502020204030204" pitchFamily="34" charset="0"/>
                <a:ea typeface="Arial MT"/>
                <a:cs typeface="Arial MT"/>
                <a:sym typeface="+mn-ea"/>
              </a:rPr>
              <a:t> </a:t>
            </a:r>
            <a:r>
              <a:rPr lang="en-US" b="1" dirty="0">
                <a:effectLst/>
                <a:latin typeface="Calibri" panose="020F0502020204030204" pitchFamily="34" charset="0"/>
                <a:ea typeface="Arial MT"/>
                <a:cs typeface="Arial MT"/>
                <a:sym typeface="+mn-ea"/>
              </a:rPr>
              <a:t>Engineering</a:t>
            </a:r>
            <a:r>
              <a:rPr lang="en-US" b="1" spc="-335" dirty="0">
                <a:effectLst/>
                <a:latin typeface="Calibri" panose="020F0502020204030204" pitchFamily="34" charset="0"/>
                <a:ea typeface="Arial MT"/>
                <a:cs typeface="Arial MT"/>
                <a:sym typeface="+mn-ea"/>
              </a:rPr>
              <a:t> </a:t>
            </a:r>
            <a:r>
              <a:rPr lang="en-US" b="1" dirty="0">
                <a:effectLst/>
                <a:latin typeface="Calibri" panose="020F0502020204030204" pitchFamily="34" charset="0"/>
                <a:ea typeface="Arial MT"/>
                <a:cs typeface="Arial MT"/>
                <a:sym typeface="+mn-ea"/>
              </a:rPr>
              <a:t>Faculty</a:t>
            </a:r>
            <a:r>
              <a:rPr lang="en-US" b="1" spc="-15" dirty="0">
                <a:effectLst/>
                <a:latin typeface="Calibri" panose="020F0502020204030204" pitchFamily="34" charset="0"/>
                <a:ea typeface="Arial MT"/>
                <a:cs typeface="Arial MT"/>
                <a:sym typeface="+mn-ea"/>
              </a:rPr>
              <a:t> </a:t>
            </a:r>
            <a:r>
              <a:rPr lang="en-US" b="1" dirty="0">
                <a:effectLst/>
                <a:latin typeface="Calibri" panose="020F0502020204030204" pitchFamily="34" charset="0"/>
                <a:ea typeface="Arial MT"/>
                <a:cs typeface="Arial MT"/>
                <a:sym typeface="+mn-ea"/>
              </a:rPr>
              <a:t>of</a:t>
            </a:r>
            <a:r>
              <a:rPr lang="en-US" b="1" spc="-5" dirty="0">
                <a:effectLst/>
                <a:latin typeface="Calibri" panose="020F0502020204030204" pitchFamily="34" charset="0"/>
                <a:ea typeface="Arial MT"/>
                <a:cs typeface="Arial MT"/>
                <a:sym typeface="+mn-ea"/>
              </a:rPr>
              <a:t> </a:t>
            </a:r>
            <a:r>
              <a:rPr lang="en-US" b="1" dirty="0">
                <a:effectLst/>
                <a:latin typeface="Calibri" panose="020F0502020204030204" pitchFamily="34" charset="0"/>
                <a:ea typeface="Arial MT"/>
                <a:cs typeface="Arial MT"/>
                <a:sym typeface="+mn-ea"/>
              </a:rPr>
              <a:t>Engineering</a:t>
            </a:r>
            <a:r>
              <a:rPr lang="en-US" b="1" spc="-15" dirty="0">
                <a:effectLst/>
                <a:latin typeface="Calibri" panose="020F0502020204030204" pitchFamily="34" charset="0"/>
                <a:ea typeface="Arial MT"/>
                <a:cs typeface="Arial MT"/>
                <a:sym typeface="+mn-ea"/>
              </a:rPr>
              <a:t> </a:t>
            </a:r>
            <a:r>
              <a:rPr lang="en-US" b="1" dirty="0">
                <a:effectLst/>
                <a:latin typeface="Calibri" panose="020F0502020204030204" pitchFamily="34" charset="0"/>
                <a:ea typeface="Arial MT"/>
                <a:cs typeface="Arial MT"/>
                <a:sym typeface="+mn-ea"/>
              </a:rPr>
              <a:t>&amp;</a:t>
            </a:r>
            <a:r>
              <a:rPr lang="en-US" b="1" spc="-15" dirty="0">
                <a:effectLst/>
                <a:latin typeface="Calibri" panose="020F0502020204030204" pitchFamily="34" charset="0"/>
                <a:ea typeface="Arial MT"/>
                <a:cs typeface="Arial MT"/>
                <a:sym typeface="+mn-ea"/>
              </a:rPr>
              <a:t> </a:t>
            </a:r>
            <a:r>
              <a:rPr lang="en-US" b="1" dirty="0">
                <a:effectLst/>
                <a:latin typeface="Calibri" panose="020F0502020204030204" pitchFamily="34" charset="0"/>
                <a:ea typeface="Arial MT"/>
                <a:cs typeface="Arial MT"/>
                <a:sym typeface="+mn-ea"/>
              </a:rPr>
              <a:t>Technology</a:t>
            </a:r>
            <a:r>
              <a:rPr lang="en-US" b="1" spc="-15" dirty="0">
                <a:effectLst/>
                <a:latin typeface="Calibri" panose="020F0502020204030204" pitchFamily="34" charset="0"/>
                <a:ea typeface="Arial MT"/>
                <a:cs typeface="Arial MT"/>
                <a:sym typeface="+mn-ea"/>
              </a:rPr>
              <a:t> </a:t>
            </a:r>
            <a:r>
              <a:rPr lang="en-US" b="1" dirty="0">
                <a:effectLst/>
                <a:latin typeface="Calibri" panose="020F0502020204030204" pitchFamily="34" charset="0"/>
                <a:ea typeface="Arial MT"/>
                <a:cs typeface="Arial MT"/>
                <a:sym typeface="+mn-ea"/>
              </a:rPr>
              <a:t>(ITER</a:t>
            </a:r>
            <a:r>
              <a:rPr lang="en-IN" altLang="en-US" b="1" dirty="0">
                <a:effectLst/>
                <a:latin typeface="Calibri" panose="020F0502020204030204" pitchFamily="34" charset="0"/>
                <a:ea typeface="Arial MT"/>
                <a:cs typeface="Arial MT"/>
                <a:sym typeface="+mn-ea"/>
              </a:rPr>
              <a:t>)</a:t>
            </a:r>
            <a:r>
              <a:rPr lang="en-IN" altLang="en-US" b="1" spc="-5" dirty="0" err="1">
                <a:effectLst/>
                <a:latin typeface="Times New Roman" panose="02020603050405020304" pitchFamily="18" charset="0"/>
                <a:ea typeface="Arial MT"/>
                <a:cs typeface="Arial MT"/>
                <a:sym typeface="+mn-ea"/>
              </a:rPr>
              <a:t>J</a:t>
            </a:r>
            <a:r>
              <a:rPr lang="en-US" b="1" spc="-5" dirty="0" err="1">
                <a:effectLst/>
                <a:latin typeface="Times New Roman" panose="02020603050405020304" pitchFamily="18" charset="0"/>
                <a:ea typeface="Arial MT"/>
                <a:cs typeface="Arial MT"/>
                <a:sym typeface="+mn-ea"/>
              </a:rPr>
              <a:t>agamohan</a:t>
            </a:r>
            <a:r>
              <a:rPr lang="en-US" b="1" spc="-85" dirty="0">
                <a:effectLst/>
                <a:latin typeface="Times New Roman" panose="02020603050405020304" pitchFamily="18" charset="0"/>
                <a:ea typeface="Arial MT"/>
                <a:cs typeface="Arial MT"/>
                <a:sym typeface="+mn-ea"/>
              </a:rPr>
              <a:t> </a:t>
            </a:r>
            <a:r>
              <a:rPr lang="en-US" b="1" spc="-5" dirty="0">
                <a:effectLst/>
                <a:latin typeface="Times New Roman" panose="02020603050405020304" pitchFamily="18" charset="0"/>
                <a:ea typeface="Arial MT"/>
                <a:cs typeface="Arial MT"/>
                <a:sym typeface="+mn-ea"/>
              </a:rPr>
              <a:t>Nagar,</a:t>
            </a:r>
            <a:r>
              <a:rPr lang="en-US" b="1" spc="-70" dirty="0">
                <a:effectLst/>
                <a:latin typeface="Times New Roman" panose="02020603050405020304" pitchFamily="18" charset="0"/>
                <a:ea typeface="Arial MT"/>
                <a:cs typeface="Arial MT"/>
                <a:sym typeface="+mn-ea"/>
              </a:rPr>
              <a:t> </a:t>
            </a:r>
            <a:r>
              <a:rPr lang="en-US" b="1" dirty="0" err="1">
                <a:effectLst/>
                <a:latin typeface="Times New Roman" panose="02020603050405020304" pitchFamily="18" charset="0"/>
                <a:ea typeface="Arial MT"/>
                <a:cs typeface="Arial MT"/>
                <a:sym typeface="+mn-ea"/>
              </a:rPr>
              <a:t>Jagamara</a:t>
            </a:r>
            <a:r>
              <a:rPr lang="en-US" b="1" dirty="0">
                <a:effectLst/>
                <a:latin typeface="Times New Roman" panose="02020603050405020304" pitchFamily="18" charset="0"/>
                <a:ea typeface="Arial MT"/>
                <a:cs typeface="Arial MT"/>
                <a:sym typeface="+mn-ea"/>
              </a:rPr>
              <a:t>,</a:t>
            </a:r>
            <a:r>
              <a:rPr lang="en-US" b="1" spc="-45" dirty="0">
                <a:effectLst/>
                <a:latin typeface="Times New Roman" panose="02020603050405020304" pitchFamily="18" charset="0"/>
                <a:ea typeface="Arial MT"/>
                <a:cs typeface="Arial MT"/>
                <a:sym typeface="+mn-ea"/>
              </a:rPr>
              <a:t> </a:t>
            </a:r>
            <a:r>
              <a:rPr lang="en-US" b="1" dirty="0">
                <a:effectLst/>
                <a:latin typeface="Times New Roman" panose="02020603050405020304" pitchFamily="18" charset="0"/>
                <a:ea typeface="Arial MT"/>
                <a:cs typeface="Arial MT"/>
                <a:sym typeface="+mn-ea"/>
              </a:rPr>
              <a:t>Bhubaneswar,</a:t>
            </a:r>
            <a:r>
              <a:rPr lang="en-US" b="1" spc="-40" dirty="0">
                <a:effectLst/>
                <a:latin typeface="Times New Roman" panose="02020603050405020304" pitchFamily="18" charset="0"/>
                <a:ea typeface="Arial MT"/>
                <a:cs typeface="Arial MT"/>
                <a:sym typeface="+mn-ea"/>
              </a:rPr>
              <a:t> </a:t>
            </a:r>
            <a:r>
              <a:rPr lang="en-US" b="1" dirty="0">
                <a:effectLst/>
                <a:latin typeface="Times New Roman" panose="02020603050405020304" pitchFamily="18" charset="0"/>
                <a:ea typeface="Arial MT"/>
                <a:cs typeface="Arial MT"/>
                <a:sym typeface="+mn-ea"/>
              </a:rPr>
              <a:t>Odisha</a:t>
            </a:r>
            <a:r>
              <a:rPr lang="en-US" b="1" spc="-25" dirty="0">
                <a:effectLst/>
                <a:latin typeface="Times New Roman" panose="02020603050405020304" pitchFamily="18" charset="0"/>
                <a:ea typeface="Arial MT"/>
                <a:cs typeface="Arial MT"/>
                <a:sym typeface="+mn-ea"/>
              </a:rPr>
              <a:t> </a:t>
            </a:r>
            <a:r>
              <a:rPr lang="en-US" b="1" dirty="0">
                <a:effectLst/>
                <a:latin typeface="Times New Roman" panose="02020603050405020304" pitchFamily="18" charset="0"/>
                <a:ea typeface="Arial MT"/>
                <a:cs typeface="Arial MT"/>
                <a:sym typeface="+mn-ea"/>
              </a:rPr>
              <a:t>-</a:t>
            </a:r>
            <a:r>
              <a:rPr lang="en-US" b="1" spc="250" dirty="0">
                <a:effectLst/>
                <a:latin typeface="Times New Roman" panose="02020603050405020304" pitchFamily="18" charset="0"/>
                <a:ea typeface="Arial MT"/>
                <a:cs typeface="Arial MT"/>
                <a:sym typeface="+mn-ea"/>
              </a:rPr>
              <a:t> </a:t>
            </a:r>
            <a:r>
              <a:rPr lang="en-US" b="1" dirty="0">
                <a:effectLst/>
                <a:latin typeface="Times New Roman" panose="02020603050405020304" pitchFamily="18" charset="0"/>
                <a:ea typeface="Arial MT"/>
                <a:cs typeface="Arial MT"/>
                <a:sym typeface="+mn-ea"/>
              </a:rPr>
              <a:t>75103</a:t>
            </a:r>
            <a:r>
              <a:rPr lang="en-IN" altLang="en-US" b="1" dirty="0">
                <a:effectLst/>
                <a:latin typeface="Times New Roman" panose="02020603050405020304" pitchFamily="18" charset="0"/>
                <a:ea typeface="Arial MT"/>
                <a:cs typeface="Arial MT"/>
                <a:sym typeface="+mn-ea"/>
              </a:rPr>
              <a:t>0</a:t>
            </a:r>
            <a:endParaRPr lang="en-IN" altLang="en-US" b="1" dirty="0">
              <a:solidFill>
                <a:schemeClr val="bg1">
                  <a:lumMod val="95000"/>
                  <a:lumOff val="5000"/>
                </a:schemeClr>
              </a:solidFill>
              <a:effectLst/>
              <a:latin typeface="Times New Roman" panose="02020603050405020304" pitchFamily="18" charset="0"/>
              <a:ea typeface="Arial MT"/>
              <a:cs typeface="Arial MT"/>
              <a:sym typeface="+mn-ea"/>
            </a:endParaRPr>
          </a:p>
        </p:txBody>
      </p:sp>
      <p:pic>
        <p:nvPicPr>
          <p:cNvPr id="6" name="image1.png"/>
          <p:cNvPicPr/>
          <p:nvPr/>
        </p:nvPicPr>
        <p:blipFill>
          <a:blip r:embed="rId1" cstate="print"/>
          <a:stretch>
            <a:fillRect/>
          </a:stretch>
        </p:blipFill>
        <p:spPr>
          <a:xfrm>
            <a:off x="5072380" y="1248410"/>
            <a:ext cx="1738630" cy="17837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0"/>
            <a:ext cx="9906000" cy="1327785"/>
          </a:xfrm>
        </p:spPr>
        <p:txBody>
          <a:bodyPr/>
          <a:lstStyle/>
          <a:p>
            <a:pPr algn="just"/>
            <a:r>
              <a:rPr lang="en-IN">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6.</a:t>
            </a:r>
            <a:r>
              <a:rPr lang="en-IN" sz="400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CONCLUSION:-</a:t>
            </a:r>
            <a:endParaRPr lang="en-IN" sz="400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095" y="916940"/>
            <a:ext cx="9906000" cy="5777230"/>
          </a:xfrm>
        </p:spPr>
        <p:txBody>
          <a:bodyPr>
            <a:normAutofit fontScale="80000"/>
          </a:bodyPr>
          <a:lstStyle/>
          <a:p>
            <a:pPr marL="457200" indent="-457200">
              <a:buFont typeface="+mj-lt"/>
              <a:buAutoNum type="alphaLcParenR"/>
            </a:pPr>
            <a:r>
              <a:rPr lang="en-IN" sz="2500">
                <a:latin typeface="Bahnschrift" panose="020B0502040204020203" pitchFamily="34" charset="0"/>
                <a:cs typeface="Bahnschrift" panose="020B0502040204020203" pitchFamily="34" charset="0"/>
              </a:rPr>
              <a:t>Fuel prices are increasing rapidly each day, and the demand of vehicles with better fuel efficiency or Miles per gallon is growing tremendously.</a:t>
            </a:r>
            <a:endParaRPr lang="en-IN" sz="2500">
              <a:latin typeface="Bahnschrift" panose="020B0502040204020203" pitchFamily="34" charset="0"/>
              <a:cs typeface="Bahnschrift" panose="020B0502040204020203" pitchFamily="34" charset="0"/>
            </a:endParaRPr>
          </a:p>
          <a:p>
            <a:pPr marL="457200" indent="-457200">
              <a:buFont typeface="+mj-lt"/>
              <a:buAutoNum type="alphaLcParenR"/>
            </a:pPr>
            <a:r>
              <a:rPr lang="en-IN">
                <a:latin typeface="Bahnschrift" panose="020B0502040204020203" pitchFamily="34" charset="0"/>
                <a:cs typeface="Bahnschrift" panose="020B0502040204020203" pitchFamily="34" charset="0"/>
              </a:rPr>
              <a:t>During this project, our main objective was to predict the vehicle’s fuel efficiency or the MPG(Miles per gallon). We have done the data preprocessing to make the dataset free from null values and other disturbances, then we performed data visualization of the data represent and know well about the attributes in the dataset.</a:t>
            </a:r>
            <a:endParaRPr lang="en-IN">
              <a:latin typeface="Bahnschrift" panose="020B0502040204020203" pitchFamily="34" charset="0"/>
              <a:cs typeface="Bahnschrift" panose="020B0502040204020203" pitchFamily="34" charset="0"/>
            </a:endParaRPr>
          </a:p>
          <a:p>
            <a:pPr marL="457200" indent="-457200">
              <a:buFont typeface="+mj-lt"/>
              <a:buAutoNum type="alphaLcParenR"/>
            </a:pPr>
            <a:r>
              <a:rPr lang="en-IN">
                <a:latin typeface="Bahnschrift" panose="020B0502040204020203" pitchFamily="34" charset="0"/>
                <a:cs typeface="Bahnschrift" panose="020B0502040204020203" pitchFamily="34" charset="0"/>
              </a:rPr>
              <a:t>We have implemented various machine learning models and checked for their errors and accuracies until we get the best effective model for the data taken.</a:t>
            </a:r>
            <a:endParaRPr lang="en-IN">
              <a:latin typeface="Bahnschrift" panose="020B0502040204020203" pitchFamily="34" charset="0"/>
              <a:cs typeface="Bahnschrift" panose="020B0502040204020203" pitchFamily="34" charset="0"/>
            </a:endParaRPr>
          </a:p>
          <a:p>
            <a:pPr marL="457200" indent="-457200">
              <a:buFont typeface="+mj-lt"/>
              <a:buAutoNum type="alphaLcParenR"/>
            </a:pPr>
            <a:r>
              <a:rPr lang="en-IN">
                <a:latin typeface="Bahnschrift" panose="020B0502040204020203" pitchFamily="34" charset="0"/>
                <a:cs typeface="Bahnschrift" panose="020B0502040204020203" pitchFamily="34" charset="0"/>
              </a:rPr>
              <a:t>Fuel-efficient cars emit less pollution over the same amount of distance traveled. They also cost less to operate. Buying a more fuel-efficient car can save you thousands of dollars on fuel costs over time and can often balance out a higher purchase prices if you keep the car long enough.</a:t>
            </a:r>
            <a:endParaRPr lang="en-IN">
              <a:latin typeface="Bahnschrift" panose="020B0502040204020203" pitchFamily="34" charset="0"/>
              <a:cs typeface="Bahnschrift" panose="020B050204020402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095" y="-635"/>
            <a:ext cx="9906000" cy="6551930"/>
          </a:xfrm>
        </p:spPr>
        <p:txBody>
          <a:bodyPr>
            <a:normAutofit fontScale="70000"/>
          </a:bodyPr>
          <a:lstStyle/>
          <a:p>
            <a:r>
              <a:rPr lang="en-IN" sz="4665">
                <a:latin typeface="Arial" panose="020B0604020202020204" pitchFamily="34" charset="0"/>
                <a:cs typeface="Arial" panose="020B0604020202020204" pitchFamily="34" charset="0"/>
              </a:rPr>
              <a:t>REFERENCES:-</a:t>
            </a:r>
            <a:endParaRPr lang="en-IN" sz="4665"/>
          </a:p>
          <a:p>
            <a:pPr marL="0" indent="0">
              <a:buNone/>
            </a:pPr>
            <a:r>
              <a:rPr lang="en-IN">
                <a:latin typeface="Calibri" panose="020F0502020204030204" pitchFamily="34" charset="0"/>
                <a:cs typeface="Calibri" panose="020F0502020204030204" pitchFamily="34" charset="0"/>
              </a:rPr>
              <a:t>1.Allcot, H. (October 2009). “Social Norms and Energy Conservation.”</a:t>
            </a:r>
            <a:endParaRPr lang="en-IN">
              <a:latin typeface="Calibri" panose="020F0502020204030204" pitchFamily="34" charset="0"/>
              <a:cs typeface="Calibri" panose="020F0502020204030204" pitchFamily="34" charset="0"/>
            </a:endParaRPr>
          </a:p>
          <a:p>
            <a:pPr marL="0" indent="0">
              <a:buNone/>
            </a:pPr>
            <a:r>
              <a:rPr lang="en-IN">
                <a:latin typeface="Calibri" panose="020F0502020204030204" pitchFamily="34" charset="0"/>
                <a:cs typeface="Calibri" panose="020F0502020204030204" pitchFamily="34" charset="0"/>
              </a:rPr>
              <a:t>2. Prepared for the Center for Energy and Environmental Policy Research, Massachusetts Institute of Technology. Barkenbus, J. N. (2010). </a:t>
            </a:r>
            <a:endParaRPr lang="en-IN">
              <a:latin typeface="Calibri" panose="020F0502020204030204" pitchFamily="34" charset="0"/>
              <a:cs typeface="Calibri" panose="020F0502020204030204" pitchFamily="34" charset="0"/>
            </a:endParaRPr>
          </a:p>
          <a:p>
            <a:pPr marL="0" indent="0">
              <a:buNone/>
            </a:pPr>
            <a:r>
              <a:rPr lang="en-IN">
                <a:latin typeface="Calibri" panose="020F0502020204030204" pitchFamily="34" charset="0"/>
                <a:cs typeface="Calibri" panose="020F0502020204030204" pitchFamily="34" charset="0"/>
              </a:rPr>
              <a:t>3.“Eco-driving: An Overlooked Climate Change Initiative.” Energy Policy (38:2); pp. 762–769. Boriboonsomsin, K.; Vu, A.; Barth, M. (2010). </a:t>
            </a:r>
            <a:endParaRPr lang="en-IN">
              <a:latin typeface="Calibri" panose="020F0502020204030204" pitchFamily="34" charset="0"/>
              <a:cs typeface="Calibri" panose="020F0502020204030204" pitchFamily="34" charset="0"/>
            </a:endParaRPr>
          </a:p>
          <a:p>
            <a:pPr marL="0" indent="0">
              <a:buNone/>
            </a:pPr>
            <a:r>
              <a:rPr lang="en-IN">
                <a:latin typeface="Calibri" panose="020F0502020204030204" pitchFamily="34" charset="0"/>
                <a:cs typeface="Calibri" panose="020F0502020204030204" pitchFamily="34" charset="0"/>
              </a:rPr>
              <a:t>4. Eco-Driving: Pilot Evaluation of Driving Behavior Changes. Riverside, CA: College of Engineering—Center for Environmental Research and Technology, University of California Riverside.</a:t>
            </a:r>
            <a:endParaRPr lang="en-IN">
              <a:latin typeface="Calibri" panose="020F0502020204030204" pitchFamily="34" charset="0"/>
              <a:cs typeface="Calibri" panose="020F0502020204030204" pitchFamily="34" charset="0"/>
            </a:endParaRPr>
          </a:p>
          <a:p>
            <a:pPr marL="0" indent="0">
              <a:buNone/>
            </a:pPr>
            <a:r>
              <a:rPr lang="en-IN">
                <a:latin typeface="Calibri" panose="020F0502020204030204" pitchFamily="34" charset="0"/>
                <a:cs typeface="Calibri" panose="020F0502020204030204" pitchFamily="34" charset="0"/>
              </a:rPr>
              <a:t>5.Earleywine, M.; Gonder, J.; Markel, T.; Thornton, M. (September 2010). “Simulated Fuel Economy and Performance of Advanced Hybrid Electric and Plug-in Hybrid Electric Vehicles Using In-Use Travel Profiles.” Proceedings of the 6th IEEE Vehicle Power and Propulsion Conference (VPPC). Lille, France.</a:t>
            </a:r>
            <a:endParaRPr lang="en-IN">
              <a:latin typeface="Calibri" panose="020F0502020204030204" pitchFamily="34" charset="0"/>
              <a:cs typeface="Calibri" panose="020F0502020204030204" pitchFamily="34" charset="0"/>
            </a:endParaRPr>
          </a:p>
          <a:p>
            <a:pPr marL="0" indent="0">
              <a:buNone/>
            </a:pPr>
            <a:r>
              <a:rPr lang="en-IN">
                <a:latin typeface="Calibri" panose="020F0502020204030204" pitchFamily="34" charset="0"/>
                <a:cs typeface="Calibri" panose="020F0502020204030204" pitchFamily="34" charset="0"/>
              </a:rPr>
              <a:t>6.Ehrhardt-Martinez, K. (April 2010). “Policy Innovations and People: Active Participants in the Energy Revolution.” Prepared for the ACEEE 30th Anniversary Symposium: Energy and the Economic Imperative, April 2010. Washington, D.C.</a:t>
            </a:r>
            <a:endParaRPr lang="en-IN">
              <a:latin typeface="Calibri" panose="020F0502020204030204" pitchFamily="34" charset="0"/>
              <a:cs typeface="Calibri" panose="020F0502020204030204" pitchFamily="34" charset="0"/>
            </a:endParaRPr>
          </a:p>
          <a:p>
            <a:pPr marL="0" indent="0">
              <a:buNone/>
            </a:pPr>
            <a:r>
              <a:rPr lang="en-IN">
                <a:latin typeface="Calibri" panose="020F0502020204030204" pitchFamily="34" charset="0"/>
                <a:cs typeface="Calibri" panose="020F0502020204030204" pitchFamily="34" charset="0"/>
              </a:rPr>
              <a:t>7.SAE International. (September 2010). “Utility Factor Definitions for Plug-In Hybrid Electric Vehicles Using Travel Survey Data.” Surface Vehicle Information Report SAE J2841.</a:t>
            </a:r>
            <a:endParaRPr lang="en-IN">
              <a:latin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095" y="398780"/>
            <a:ext cx="9906000" cy="5392420"/>
          </a:xfrm>
          <a:effectLst>
            <a:softEdge rad="31750"/>
          </a:effectLst>
          <a:scene3d>
            <a:camera prst="perspectiveAbove"/>
            <a:lightRig rig="threePt" dir="t"/>
          </a:scene3d>
        </p:spPr>
        <p:txBody>
          <a:bodyPr/>
          <a:lstStyle/>
          <a:p>
            <a:pPr marL="0" indent="0" algn="just">
              <a:buNone/>
            </a:pPr>
            <a:endParaRPr lang="en-IN" sz="2800"/>
          </a:p>
          <a:p>
            <a:pPr marL="0" indent="0" algn="just">
              <a:buNone/>
            </a:pPr>
            <a:r>
              <a:rPr lang="en-IN" sz="2800"/>
              <a:t>SPECIAL THANKS TO MR SHIVA AGARWAL SIR.</a:t>
            </a:r>
            <a:endParaRPr lang="en-IN" sz="2800"/>
          </a:p>
          <a:p>
            <a:endParaRPr lang="en-IN"/>
          </a:p>
          <a:p>
            <a:pPr marL="2743200" lvl="7" indent="457200" algn="just">
              <a:buNone/>
            </a:pPr>
            <a:r>
              <a:rPr lang="en-IN" sz="8000">
                <a:effectLst>
                  <a:outerShdw blurRad="50800" dist="38100" dir="2700000" algn="tl" rotWithShape="0">
                    <a:prstClr val="black">
                      <a:alpha val="40000"/>
                    </a:prstClr>
                  </a:outerShdw>
                </a:effectLst>
                <a:latin typeface="Arial Black" panose="020B0A04020102020204" charset="0"/>
                <a:cs typeface="Arial Black" panose="020B0A04020102020204" charset="0"/>
              </a:rPr>
              <a:t>THANK</a:t>
            </a:r>
            <a:endParaRPr lang="en-IN" sz="8000">
              <a:effectLst>
                <a:outerShdw blurRad="50800" dist="38100" dir="2700000" algn="tl" rotWithShape="0">
                  <a:prstClr val="black">
                    <a:alpha val="40000"/>
                  </a:prstClr>
                </a:outerShdw>
              </a:effectLst>
              <a:latin typeface="Arial Black" panose="020B0A04020102020204" charset="0"/>
              <a:cs typeface="Arial Black" panose="020B0A04020102020204" charset="0"/>
            </a:endParaRPr>
          </a:p>
          <a:p>
            <a:pPr marL="3200400" lvl="8" indent="457200" algn="just">
              <a:buNone/>
            </a:pPr>
            <a:r>
              <a:rPr lang="en-IN" sz="8000">
                <a:effectLst>
                  <a:outerShdw blurRad="50800" dist="38100" dir="2700000" algn="tl" rotWithShape="0">
                    <a:prstClr val="black">
                      <a:alpha val="40000"/>
                    </a:prstClr>
                  </a:outerShdw>
                </a:effectLst>
                <a:latin typeface="Arial Black" panose="020B0A04020102020204" charset="0"/>
                <a:cs typeface="Arial Black" panose="020B0A04020102020204" charset="0"/>
              </a:rPr>
              <a:t> 	      </a:t>
            </a:r>
            <a:r>
              <a:rPr lang="en-IN" sz="8000">
                <a:effectLst>
                  <a:outerShdw blurRad="50800" dist="38100" dir="2700000" algn="tl" rotWithShape="0">
                    <a:prstClr val="black">
                      <a:alpha val="40000"/>
                    </a:prstClr>
                  </a:outerShdw>
                </a:effectLst>
                <a:latin typeface="Arial Black" panose="020B0A04020102020204" charset="0"/>
                <a:cs typeface="Arial Black" panose="020B0A04020102020204" charset="0"/>
                <a:sym typeface="+mn-ea"/>
              </a:rPr>
              <a:t>YOU</a:t>
            </a:r>
            <a:endParaRPr lang="en-IN" sz="8000">
              <a:latin typeface="Arial Black" panose="020B0A04020102020204" charset="0"/>
              <a:cs typeface="Arial Black" panose="020B0A04020102020204" charset="0"/>
            </a:endParaRPr>
          </a:p>
          <a:p>
            <a:pPr marL="2286000" lvl="5" indent="457200" algn="just">
              <a:buNone/>
            </a:pPr>
            <a:endParaRPr lang="en-IN" sz="8000">
              <a:latin typeface="Arial Black" panose="020B0A0402010202020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9153"/>
            <a:ext cx="9905998" cy="1478570"/>
          </a:xfrm>
        </p:spPr>
        <p:txBody>
          <a:bodyPr>
            <a:scene3d>
              <a:camera prst="orthographicFront"/>
              <a:lightRig rig="threePt" dir="t"/>
            </a:scene3d>
          </a:bodyPr>
          <a:lstStyle/>
          <a:p>
            <a:pPr algn="ctr"/>
            <a:r>
              <a:rPr lang="en-IN" sz="4000" b="1" u="sng"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ea typeface="SimHei" panose="020B0503020204020204" pitchFamily="49" charset="-122"/>
                <a:cs typeface="Times New Roman" panose="02020603050405020304" pitchFamily="18" charset="0"/>
              </a:rPr>
              <a:t>1.OBJECTIVE:-</a:t>
            </a:r>
            <a:br>
              <a:rPr lang="en-IN" sz="18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Lucida Sans Unicode" panose="020B0602030504020204" pitchFamily="34" charset="0"/>
                <a:ea typeface="SimHei" panose="020B0503020204020204" pitchFamily="49" charset="-122"/>
                <a:cs typeface="Times New Roman" panose="02020603050405020304" pitchFamily="18" charset="0"/>
              </a:rPr>
            </a:br>
            <a:endParaRPr lang="en-IN" sz="18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Lucida Sans Unicode" panose="020B0602030504020204" pitchFamily="34" charset="0"/>
              <a:ea typeface="SimHei" panose="020B0503020204020204" pitchFamily="49" charset="-122"/>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sz="2000" i="1" u="sng" dirty="0">
                <a:ln w="15875">
                  <a:solidFill>
                    <a:schemeClr val="bg2">
                      <a:lumMod val="75000"/>
                    </a:schemeClr>
                  </a:solidFill>
                </a:ln>
                <a:solidFill>
                  <a:schemeClr val="bg2">
                    <a:lumMod val="75000"/>
                  </a:schemeClr>
                </a:solidFill>
                <a:effectLst/>
                <a:latin typeface="Bahnschrift" panose="020B0502040204020203" pitchFamily="34" charset="0"/>
                <a:ea typeface="SimHei" panose="020B0503020204020204" pitchFamily="49" charset="-122"/>
                <a:cs typeface="Bahnschrift" panose="020B0502040204020203" pitchFamily="34" charset="0"/>
              </a:rPr>
              <a:t>Aim of the project:</a:t>
            </a:r>
            <a:endParaRPr lang="en-IN" sz="2000"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Lucida Sans Unicode" panose="020B0602030504020204" pitchFamily="34" charset="0"/>
              <a:ea typeface="SimHei" panose="020B0503020204020204" pitchFamily="49" charset="-122"/>
              <a:cs typeface="Times New Roman" panose="02020603050405020304" pitchFamily="18" charset="0"/>
            </a:endParaRPr>
          </a:p>
          <a:p>
            <a:pPr marL="0" indent="0" algn="just">
              <a:buNone/>
            </a:pPr>
            <a:r>
              <a:rPr lang="en-IN" sz="1800" dirty="0">
                <a:effectLst/>
                <a:latin typeface="Lucida Sans Unicode" panose="020B0602030504020204" pitchFamily="34" charset="0"/>
                <a:ea typeface="SimHei" panose="020B0503020204020204" pitchFamily="49" charset="-122"/>
                <a:cs typeface="SimHei" panose="020B0503020204020204" pitchFamily="49" charset="-122"/>
              </a:rPr>
              <a:t>Our main objective was to predict the vehicle’s fuel efficiency or the MPG(Miles per gallon).</a:t>
            </a:r>
            <a:endParaRPr lang="en-IN" sz="1800" dirty="0">
              <a:effectLst/>
              <a:latin typeface="Lucida Sans Unicode" panose="020B0602030504020204" pitchFamily="34" charset="0"/>
              <a:ea typeface="SimHei" panose="020B0503020204020204" pitchFamily="49" charset="-122"/>
              <a:cs typeface="SimHei" panose="020B0503020204020204" pitchFamily="49" charset="-122"/>
            </a:endParaRPr>
          </a:p>
          <a:p>
            <a:pPr algn="just"/>
            <a:r>
              <a:rPr lang="en-IN" sz="2000" i="1" u="sng" dirty="0">
                <a:ln w="15875">
                  <a:solidFill>
                    <a:schemeClr val="bg2">
                      <a:lumMod val="75000"/>
                    </a:schemeClr>
                  </a:solidFill>
                </a:ln>
                <a:solidFill>
                  <a:schemeClr val="bg2">
                    <a:lumMod val="75000"/>
                  </a:schemeClr>
                </a:solidFill>
                <a:effectLst/>
                <a:latin typeface="Bahnschrift" panose="020B0502040204020203" pitchFamily="34" charset="0"/>
                <a:ea typeface="SimHei" panose="020B0503020204020204" pitchFamily="49" charset="-122"/>
                <a:cs typeface="Bahnschrift" panose="020B0502040204020203" pitchFamily="34" charset="0"/>
              </a:rPr>
              <a:t>Scope of the Project:</a:t>
            </a:r>
            <a:endParaRPr lang="en-IN" sz="2000" u="sng" dirty="0">
              <a:solidFill>
                <a:schemeClr val="bg1"/>
              </a:solidFill>
              <a:effectLst/>
              <a:latin typeface="Lucida Sans Unicode" panose="020B0602030504020204" pitchFamily="34" charset="0"/>
              <a:ea typeface="SimHei" panose="020B0503020204020204" pitchFamily="49" charset="-122"/>
              <a:cs typeface="Times New Roman" panose="02020603050405020304" pitchFamily="18" charset="0"/>
            </a:endParaRPr>
          </a:p>
          <a:p>
            <a:pPr marL="0" indent="0" algn="just">
              <a:buNone/>
            </a:pPr>
            <a:r>
              <a:rPr lang="en-IN" sz="1800" dirty="0">
                <a:effectLst/>
                <a:latin typeface="Lucida Sans Unicode" panose="020B0602030504020204" pitchFamily="34" charset="0"/>
                <a:ea typeface="SimHei" panose="020B0503020204020204" pitchFamily="49" charset="-122"/>
                <a:cs typeface="SimHei" panose="020B0503020204020204" pitchFamily="49" charset="-122"/>
              </a:rPr>
              <a:t>The scope of the project is to develop a Machine Learning Model that gives better attributes i.e., properties of a vehicle for fuel efficiency.</a:t>
            </a:r>
            <a:endParaRPr lang="en-IN" sz="1800" dirty="0">
              <a:effectLst/>
              <a:latin typeface="Lucida Sans Unicode" panose="020B0602030504020204" pitchFamily="34" charset="0"/>
              <a:ea typeface="SimHei" panose="020B0503020204020204" pitchFamily="49" charset="-122"/>
              <a:cs typeface="Times New Roman" panose="02020603050405020304" pitchFamily="18" charset="0"/>
            </a:endParaRPr>
          </a:p>
          <a:p>
            <a:pPr marL="0" indent="0" algn="just">
              <a:buNone/>
            </a:pPr>
            <a:endParaRPr lang="en-IN" sz="1800" dirty="0">
              <a:effectLst/>
              <a:latin typeface="Lucida Sans Unicode" panose="020B0602030504020204" pitchFamily="34" charset="0"/>
              <a:ea typeface="SimHei" panose="020B0503020204020204" pitchFamily="49" charset="-122"/>
              <a:cs typeface="Times New Roman" panose="02020603050405020304" pitchFamily="18" charset="0"/>
            </a:endParaRPr>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pPr algn="ctr"/>
            <a:r>
              <a:rPr lang="en-IN" b="1" u="sng"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ea typeface="SimHei" panose="020B0503020204020204" pitchFamily="49" charset="-122"/>
                <a:cs typeface="Times New Roman" panose="02020603050405020304" pitchFamily="18" charset="0"/>
              </a:rPr>
              <a:t>2.INTRODUCTION:-</a:t>
            </a:r>
            <a:br>
              <a:rPr lang="en-IN" sz="18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Lucida Sans Unicode" panose="020B0602030504020204" pitchFamily="34" charset="0"/>
                <a:ea typeface="SimHei" panose="020B0503020204020204" pitchFamily="49" charset="-122"/>
                <a:cs typeface="Times New Roman" panose="02020603050405020304" pitchFamily="18" charset="0"/>
              </a:rPr>
            </a:br>
            <a:endParaRPr lang="en-IN" sz="18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Lucida Sans Unicode" panose="020B0602030504020204" pitchFamily="34" charset="0"/>
              <a:ea typeface="SimHei" panose="020B0503020204020204" pitchFamily="49" charset="-122"/>
              <a:cs typeface="Times New Roman" panose="02020603050405020304" pitchFamily="18" charset="0"/>
            </a:endParaRPr>
          </a:p>
        </p:txBody>
      </p:sp>
      <p:sp>
        <p:nvSpPr>
          <p:cNvPr id="3" name="Content Placeholder 2"/>
          <p:cNvSpPr>
            <a:spLocks noGrp="1"/>
          </p:cNvSpPr>
          <p:nvPr>
            <p:ph idx="1"/>
          </p:nvPr>
        </p:nvSpPr>
        <p:spPr>
          <a:xfrm>
            <a:off x="1141095" y="1665605"/>
            <a:ext cx="9906000" cy="4610735"/>
          </a:xfrm>
        </p:spPr>
        <p:txBody>
          <a:bodyPr>
            <a:normAutofit/>
          </a:bodyPr>
          <a:lstStyle/>
          <a:p>
            <a:pPr marL="342900" lvl="0" indent="-342900" algn="just">
              <a:buFont typeface="Wingdings" panose="05000000000000000000" pitchFamily="2" charset="2"/>
              <a:buChar char=""/>
              <a:tabLst>
                <a:tab pos="266700" algn="l"/>
              </a:tabLst>
            </a:pPr>
            <a:r>
              <a:rPr lang="en-IN" sz="1800" dirty="0">
                <a:effectLst/>
                <a:latin typeface="Lucida Sans Unicode" panose="020B0602030504020204" pitchFamily="34" charset="0"/>
                <a:ea typeface="SimHei" panose="020B0503020204020204" pitchFamily="49" charset="-122"/>
                <a:cs typeface="Calibri" panose="020F0502020204030204" pitchFamily="34" charset="0"/>
              </a:rPr>
              <a:t>The automotive industry which is extremely competitive.</a:t>
            </a:r>
            <a:endParaRPr lang="en-IN" sz="1800" dirty="0">
              <a:effectLst/>
              <a:latin typeface="Lucida Sans Unicode" panose="020B0602030504020204" pitchFamily="34" charset="0"/>
              <a:ea typeface="SimHei" panose="020B0503020204020204" pitchFamily="49"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IN" sz="1800" dirty="0">
                <a:effectLst/>
                <a:latin typeface="Lucida Sans Unicode" panose="020B0602030504020204" pitchFamily="34" charset="0"/>
                <a:ea typeface="SimHei" panose="020B0503020204020204" pitchFamily="49" charset="-122"/>
                <a:cs typeface="Calibri" panose="020F0502020204030204" pitchFamily="34" charset="0"/>
              </a:rPr>
              <a:t>With increase fuel prices and picky consumers, automobile makers are constantly optimizing their processes to increase fuel efficiency.</a:t>
            </a:r>
            <a:endParaRPr lang="en-IN" sz="1800" dirty="0">
              <a:effectLst/>
              <a:latin typeface="Lucida Sans Unicode" panose="020B0602030504020204" pitchFamily="34" charset="0"/>
              <a:ea typeface="SimHei" panose="020B0503020204020204" pitchFamily="49"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IN" sz="1800" dirty="0">
                <a:effectLst/>
                <a:latin typeface="Lucida Sans Unicode" panose="020B0602030504020204" pitchFamily="34" charset="0"/>
                <a:ea typeface="SimHei" panose="020B0503020204020204" pitchFamily="49" charset="-122"/>
                <a:cs typeface="Calibri" panose="020F0502020204030204" pitchFamily="34" charset="0"/>
              </a:rPr>
              <a:t>But, what if you could have a reliable estimator for a car’s mpg given some known specifications about the vehicle?</a:t>
            </a:r>
            <a:endParaRPr lang="en-IN" sz="1800" dirty="0">
              <a:effectLst/>
              <a:latin typeface="Lucida Sans Unicode" panose="020B0602030504020204" pitchFamily="34" charset="0"/>
              <a:ea typeface="SimHei" panose="020B0503020204020204" pitchFamily="49"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IN" sz="1800" dirty="0">
                <a:effectLst/>
                <a:latin typeface="Lucida Sans Unicode" panose="020B0602030504020204" pitchFamily="34" charset="0"/>
                <a:ea typeface="SimHei" panose="020B0503020204020204" pitchFamily="49" charset="-122"/>
                <a:cs typeface="Calibri" panose="020F0502020204030204" pitchFamily="34" charset="0"/>
              </a:rPr>
              <a:t>Then, you could beat a competitor to marker by both having a more desirable vehicle that is more efficient, reducing wasted costs and gaining large chunks of the market.</a:t>
            </a:r>
            <a:endParaRPr lang="en-IN" sz="1800" dirty="0">
              <a:effectLst/>
              <a:latin typeface="Lucida Sans Unicode" panose="020B0602030504020204" pitchFamily="34" charset="0"/>
              <a:ea typeface="SimHei" panose="020B0503020204020204" pitchFamily="49" charset="-122"/>
              <a:cs typeface="Calibri" panose="020F0502020204030204" pitchFamily="34" charset="0"/>
            </a:endParaRPr>
          </a:p>
          <a:p>
            <a:pPr marL="342900" indent="-342900" algn="just">
              <a:buFont typeface="Wingdings" panose="05000000000000000000" pitchFamily="2" charset="2"/>
              <a:buChar char=""/>
              <a:tabLst>
                <a:tab pos="266700" algn="l"/>
              </a:tabLst>
            </a:pPr>
            <a:r>
              <a:rPr lang="en-IN" sz="1800" dirty="0">
                <a:effectLst/>
                <a:latin typeface="Lucida Sans Unicode" panose="020B0602030504020204" pitchFamily="34" charset="0"/>
                <a:ea typeface="SimHei" panose="020B0503020204020204" pitchFamily="49" charset="-122"/>
                <a:cs typeface="Calibri" panose="020F0502020204030204" pitchFamily="34" charset="0"/>
              </a:rPr>
              <a:t>Utilizing machine learning, we build prediction model designed to give an edge over company competitor.</a:t>
            </a:r>
            <a:endParaRPr lang="en-IN" sz="1800" dirty="0">
              <a:effectLst/>
              <a:latin typeface="Lucida Sans Unicode" panose="020B0602030504020204" pitchFamily="34" charset="0"/>
              <a:ea typeface="SimHei" panose="020B0503020204020204" pitchFamily="49"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endParaRPr lang="en-IN" sz="1800" dirty="0">
              <a:effectLst/>
              <a:latin typeface="Lucida Sans Unicode" panose="020B0602030504020204" pitchFamily="34" charset="0"/>
              <a:ea typeface="SimHei" panose="020B0503020204020204" pitchFamily="49" charset="-122"/>
              <a:cs typeface="Times New Roman" panose="02020603050405020304" pitchFamily="18" charset="0"/>
            </a:endParaRPr>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618490"/>
            <a:ext cx="9906000" cy="1129665"/>
          </a:xfrm>
        </p:spPr>
        <p:txBody>
          <a:bodyPr>
            <a:scene3d>
              <a:camera prst="orthographicFront"/>
              <a:lightRig rig="threePt" dir="t"/>
            </a:scene3d>
          </a:bodyPr>
          <a:lstStyle/>
          <a:p>
            <a:pPr algn="ctr"/>
            <a:r>
              <a:rPr lang="en-IN" b="1" u="sng"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ea typeface="SimHei" panose="020B0503020204020204" pitchFamily="49" charset="-122"/>
                <a:cs typeface="Times New Roman" panose="02020603050405020304" pitchFamily="18" charset="0"/>
              </a:rPr>
              <a:t>3.LITERATURE SURVEY:-</a:t>
            </a:r>
            <a:br>
              <a:rPr lang="en-IN" sz="24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Lucida Sans Unicode" panose="020B0602030504020204" pitchFamily="34" charset="0"/>
                <a:ea typeface="SimHei" panose="020B0503020204020204" pitchFamily="49" charset="-122"/>
                <a:cs typeface="Times New Roman" panose="02020603050405020304" pitchFamily="18" charset="0"/>
              </a:rPr>
            </a:br>
            <a:endParaRPr lang="en-IN" sz="24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Lucida Sans Unicode" panose="020B0602030504020204" pitchFamily="34" charset="0"/>
              <a:ea typeface="SimHei" panose="020B0503020204020204" pitchFamily="49" charset="-122"/>
              <a:cs typeface="Times New Roman" panose="02020603050405020304" pitchFamily="18" charset="0"/>
            </a:endParaRPr>
          </a:p>
        </p:txBody>
      </p:sp>
      <p:sp>
        <p:nvSpPr>
          <p:cNvPr id="3" name="Content Placeholder 2"/>
          <p:cNvSpPr>
            <a:spLocks noGrp="1"/>
          </p:cNvSpPr>
          <p:nvPr>
            <p:ph idx="1"/>
          </p:nvPr>
        </p:nvSpPr>
        <p:spPr>
          <a:xfrm>
            <a:off x="1141095" y="1506855"/>
            <a:ext cx="9906000" cy="5169535"/>
          </a:xfrm>
        </p:spPr>
        <p:txBody>
          <a:bodyPr>
            <a:normAutofit/>
          </a:bodyPr>
          <a:lstStyle/>
          <a:p>
            <a:pPr marL="0" indent="0">
              <a:buFont typeface="Courier New" panose="02070309020205020404" pitchFamily="49" charset="0"/>
              <a:buNone/>
            </a:pPr>
            <a:r>
              <a:rPr lang="en-IN" sz="1600" dirty="0">
                <a:ln>
                  <a:solidFill>
                    <a:sysClr val="windowText" lastClr="000000"/>
                  </a:solidFill>
                </a:ln>
                <a:solidFill>
                  <a:schemeClr val="bg1">
                    <a:lumMod val="85000"/>
                    <a:lumOff val="15000"/>
                  </a:schemeClr>
                </a:solidFill>
                <a:effectLst/>
                <a:latin typeface="Bahnschrift" panose="020B0502040204020203" pitchFamily="34" charset="0"/>
                <a:ea typeface="SimHei" panose="020B0503020204020204" pitchFamily="49" charset="-122"/>
                <a:cs typeface="Bahnschrift" panose="020B0502040204020203" pitchFamily="34" charset="0"/>
              </a:rPr>
              <a:t>Strengths:</a:t>
            </a:r>
            <a:endParaRPr lang="en-IN" sz="1600" dirty="0">
              <a:effectLst/>
              <a:latin typeface="Lucida Sans Unicode" panose="020B0602030504020204" pitchFamily="34" charset="0"/>
              <a:ea typeface="SimHei" panose="020B0503020204020204" pitchFamily="49" charset="-122"/>
              <a:cs typeface="Times New Roman" panose="02020603050405020304" pitchFamily="18" charset="0"/>
            </a:endParaRPr>
          </a:p>
          <a:p>
            <a:pPr marL="0" indent="0">
              <a:buFont typeface="Courier New" panose="02070309020205020404" pitchFamily="49" charset="0"/>
              <a:buNone/>
            </a:pPr>
            <a:r>
              <a:rPr lang="en-IN" sz="1600" b="1" dirty="0">
                <a:effectLst>
                  <a:outerShdw blurRad="38100" dist="38100" dir="2700000" algn="tl">
                    <a:srgbClr val="000000">
                      <a:alpha val="43137"/>
                    </a:srgbClr>
                  </a:outerShdw>
                </a:effectLst>
                <a:latin typeface="Lucida Sans Unicode" panose="020B0602030504020204" pitchFamily="34" charset="0"/>
                <a:ea typeface="SimHei" panose="020B0503020204020204" pitchFamily="49" charset="-122"/>
                <a:cs typeface="Times New Roman" panose="02020603050405020304" pitchFamily="18" charset="0"/>
              </a:rPr>
              <a:t>Flexibility &amp; Scalability:</a:t>
            </a:r>
            <a:r>
              <a:rPr lang="en-IN" sz="1600" dirty="0">
                <a:effectLst/>
                <a:latin typeface="Lucida Sans Unicode" panose="020B0602030504020204" pitchFamily="34" charset="0"/>
                <a:ea typeface="SimHei" panose="020B0503020204020204" pitchFamily="49" charset="-122"/>
                <a:cs typeface="Times New Roman" panose="02020603050405020304" pitchFamily="18" charset="0"/>
              </a:rPr>
              <a:t> TensorFlow offers a versatile platform for handling large datasets and complex models, ideal for fuel efficiency research.</a:t>
            </a:r>
            <a:endParaRPr lang="en-IN" sz="1600" dirty="0">
              <a:effectLst/>
              <a:latin typeface="Lucida Sans Unicode" panose="020B0602030504020204" pitchFamily="34" charset="0"/>
              <a:ea typeface="SimHei" panose="020B0503020204020204" pitchFamily="49" charset="-122"/>
              <a:cs typeface="Times New Roman" panose="02020603050405020304" pitchFamily="18" charset="0"/>
            </a:endParaRPr>
          </a:p>
          <a:p>
            <a:pPr marL="0" indent="0">
              <a:buFont typeface="Courier New" panose="02070309020205020404" pitchFamily="49" charset="0"/>
              <a:buNone/>
            </a:pPr>
            <a:r>
              <a:rPr lang="en-IN" sz="1600" b="1" dirty="0">
                <a:effectLst>
                  <a:outerShdw blurRad="38100" dist="38100" dir="2700000" algn="tl">
                    <a:srgbClr val="000000">
                      <a:alpha val="43137"/>
                    </a:srgbClr>
                  </a:outerShdw>
                </a:effectLst>
                <a:latin typeface="Lucida Sans Unicode" panose="020B0602030504020204" pitchFamily="34" charset="0"/>
                <a:ea typeface="SimHei" panose="020B0503020204020204" pitchFamily="49" charset="-122"/>
                <a:cs typeface="Times New Roman" panose="02020603050405020304" pitchFamily="18" charset="0"/>
              </a:rPr>
              <a:t>Transfer Learning:</a:t>
            </a:r>
            <a:r>
              <a:rPr lang="en-IN" sz="1600" dirty="0">
                <a:effectLst/>
                <a:latin typeface="Lucida Sans Unicode" panose="020B0602030504020204" pitchFamily="34" charset="0"/>
                <a:ea typeface="SimHei" panose="020B0503020204020204" pitchFamily="49" charset="-122"/>
                <a:cs typeface="Times New Roman" panose="02020603050405020304" pitchFamily="18" charset="0"/>
              </a:rPr>
              <a:t> TensorFlow supports transfer learning, enhancing model performance and reducing training time by leveraging pre-trained models.</a:t>
            </a:r>
            <a:endParaRPr lang="en-IN" sz="1600" dirty="0">
              <a:effectLst/>
              <a:latin typeface="Lucida Sans Unicode" panose="020B0602030504020204" pitchFamily="34" charset="0"/>
              <a:ea typeface="SimHei" panose="020B0503020204020204" pitchFamily="49" charset="-122"/>
              <a:cs typeface="Times New Roman" panose="02020603050405020304" pitchFamily="18" charset="0"/>
            </a:endParaRPr>
          </a:p>
          <a:p>
            <a:pPr marL="0" indent="0">
              <a:buFont typeface="Courier New" panose="02070309020205020404" pitchFamily="49" charset="0"/>
              <a:buNone/>
            </a:pPr>
            <a:endParaRPr lang="en-IN" sz="1600" dirty="0">
              <a:effectLst/>
              <a:latin typeface="Lucida Sans Unicode" panose="020B0602030504020204" pitchFamily="34" charset="0"/>
              <a:ea typeface="SimHei" panose="020B0503020204020204" pitchFamily="49" charset="-122"/>
              <a:cs typeface="Times New Roman" panose="02020603050405020304" pitchFamily="18" charset="0"/>
            </a:endParaRPr>
          </a:p>
          <a:p>
            <a:pPr marL="0" indent="0">
              <a:buFont typeface="Courier New" panose="02070309020205020404" pitchFamily="49" charset="0"/>
              <a:buNone/>
            </a:pPr>
            <a:r>
              <a:rPr lang="en-IN" sz="1600" dirty="0">
                <a:ln>
                  <a:solidFill>
                    <a:sysClr val="windowText" lastClr="000000"/>
                  </a:solidFill>
                </a:ln>
                <a:solidFill>
                  <a:schemeClr val="bg1">
                    <a:lumMod val="85000"/>
                    <a:lumOff val="15000"/>
                  </a:schemeClr>
                </a:solidFill>
                <a:effectLst/>
                <a:latin typeface="Lucida Sans Unicode" panose="020B0602030504020204" pitchFamily="34" charset="0"/>
                <a:ea typeface="SimHei" panose="020B0503020204020204" pitchFamily="49" charset="-122"/>
                <a:cs typeface="Times New Roman" panose="02020603050405020304" pitchFamily="18" charset="0"/>
              </a:rPr>
              <a:t>Limitations:</a:t>
            </a:r>
            <a:endParaRPr lang="en-IN" sz="1600" dirty="0">
              <a:ln>
                <a:solidFill>
                  <a:sysClr val="windowText" lastClr="000000"/>
                </a:solidFill>
              </a:ln>
              <a:solidFill>
                <a:schemeClr val="bg1">
                  <a:lumMod val="85000"/>
                  <a:lumOff val="15000"/>
                </a:schemeClr>
              </a:solidFill>
              <a:effectLst/>
              <a:latin typeface="Lucida Sans Unicode" panose="020B0602030504020204" pitchFamily="34" charset="0"/>
              <a:ea typeface="SimHei" panose="020B0503020204020204" pitchFamily="49" charset="-122"/>
              <a:cs typeface="Times New Roman" panose="02020603050405020304" pitchFamily="18" charset="0"/>
            </a:endParaRPr>
          </a:p>
          <a:p>
            <a:pPr marL="0" indent="0">
              <a:buFont typeface="Courier New" panose="02070309020205020404" pitchFamily="49" charset="0"/>
              <a:buNone/>
            </a:pPr>
            <a:r>
              <a:rPr lang="en-IN" sz="1600" b="1" dirty="0">
                <a:effectLst>
                  <a:outerShdw blurRad="38100" dist="38100" dir="2700000" algn="tl">
                    <a:srgbClr val="000000">
                      <a:alpha val="43137"/>
                    </a:srgbClr>
                  </a:outerShdw>
                </a:effectLst>
                <a:latin typeface="Lucida Sans Unicode" panose="020B0602030504020204" pitchFamily="34" charset="0"/>
                <a:ea typeface="SimHei" panose="020B0503020204020204" pitchFamily="49" charset="-122"/>
                <a:cs typeface="Times New Roman" panose="02020603050405020304" pitchFamily="18" charset="0"/>
              </a:rPr>
              <a:t>Data Availability &amp; Quality:</a:t>
            </a:r>
            <a:r>
              <a:rPr lang="en-IN" sz="1600" dirty="0">
                <a:effectLst/>
                <a:latin typeface="Lucida Sans Unicode" panose="020B0602030504020204" pitchFamily="34" charset="0"/>
                <a:ea typeface="SimHei" panose="020B0503020204020204" pitchFamily="49" charset="-122"/>
                <a:cs typeface="Times New Roman" panose="02020603050405020304" pitchFamily="18" charset="0"/>
              </a:rPr>
              <a:t> TensorFlow's performance relies heavily on the availability and quality of training data, posing challenges in fuel efficiency research due to limited and unlabeled datasets.</a:t>
            </a:r>
            <a:endParaRPr lang="en-IN" sz="1600" dirty="0">
              <a:effectLst/>
              <a:latin typeface="Lucida Sans Unicode" panose="020B0602030504020204" pitchFamily="34" charset="0"/>
              <a:ea typeface="SimHei" panose="020B0503020204020204" pitchFamily="49" charset="-122"/>
              <a:cs typeface="Times New Roman" panose="02020603050405020304" pitchFamily="18" charset="0"/>
            </a:endParaRPr>
          </a:p>
          <a:p>
            <a:pPr marL="0" indent="0">
              <a:buFont typeface="Courier New" panose="02070309020205020404" pitchFamily="49" charset="0"/>
              <a:buNone/>
            </a:pPr>
            <a:r>
              <a:rPr lang="en-IN" sz="1600" b="1" dirty="0">
                <a:effectLst>
                  <a:outerShdw blurRad="38100" dist="38100" dir="2700000" algn="tl">
                    <a:srgbClr val="000000">
                      <a:alpha val="43137"/>
                    </a:srgbClr>
                  </a:outerShdw>
                </a:effectLst>
                <a:latin typeface="Lucida Sans Unicode" panose="020B0602030504020204" pitchFamily="34" charset="0"/>
                <a:ea typeface="SimHei" panose="020B0503020204020204" pitchFamily="49" charset="-122"/>
                <a:cs typeface="Times New Roman" panose="02020603050405020304" pitchFamily="18" charset="0"/>
              </a:rPr>
              <a:t>Overfitting &amp; Generalization:</a:t>
            </a:r>
            <a:r>
              <a:rPr lang="en-IN" sz="1600" dirty="0">
                <a:effectLst/>
                <a:latin typeface="Lucida Sans Unicode" panose="020B0602030504020204" pitchFamily="34" charset="0"/>
                <a:ea typeface="SimHei" panose="020B0503020204020204" pitchFamily="49" charset="-122"/>
                <a:cs typeface="Times New Roman" panose="02020603050405020304" pitchFamily="18" charset="0"/>
              </a:rPr>
              <a:t> Deep learning models in TensorFlow may suffer from overfitting, necessitating careful regularization and validation to ensure robustness and generalization.</a:t>
            </a:r>
            <a:endParaRPr lang="en-IN" sz="1600" dirty="0">
              <a:effectLst/>
              <a:latin typeface="Lucida Sans Unicode" panose="020B0602030504020204" pitchFamily="34" charset="0"/>
              <a:ea typeface="SimHei" panose="020B0503020204020204" pitchFamily="49" charset="-122"/>
              <a:cs typeface="Times New Roman" panose="02020603050405020304" pitchFamily="18" charset="0"/>
            </a:endParaRPr>
          </a:p>
          <a:p>
            <a:pPr marL="0" indent="0">
              <a:buNone/>
            </a:pPr>
            <a:endParaRPr lang="en-IN" sz="1800" dirty="0">
              <a:effectLst/>
              <a:latin typeface="Lucida Sans Unicode" panose="020B0602030504020204" pitchFamily="34" charset="0"/>
              <a:ea typeface="SimHei" panose="020B0503020204020204" pitchFamily="49" charset="-122"/>
              <a:cs typeface="Times New Roman" panose="02020603050405020304" pitchFamily="18" charset="0"/>
            </a:endParaRPr>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932" y="397933"/>
            <a:ext cx="9887479" cy="5393268"/>
          </a:xfrm>
        </p:spPr>
        <p:txBody>
          <a:bodyPr/>
          <a:lstStyle/>
          <a:p>
            <a:pPr marL="0" indent="0" algn="just">
              <a:buNone/>
            </a:pPr>
            <a:r>
              <a:rPr lang="en-IN" sz="1600" dirty="0">
                <a:ln w="15875">
                  <a:solidFill>
                    <a:schemeClr val="bg2">
                      <a:lumMod val="75000"/>
                    </a:schemeClr>
                  </a:solidFill>
                </a:ln>
                <a:solidFill>
                  <a:schemeClr val="bg2">
                    <a:lumMod val="75000"/>
                  </a:schemeClr>
                </a:solidFill>
                <a:effectLst/>
                <a:latin typeface="Lucida Sans Unicode" panose="020B0602030504020204" pitchFamily="34" charset="0"/>
                <a:ea typeface="SimHei" panose="020B0503020204020204" pitchFamily="49" charset="-122"/>
                <a:cs typeface="Lucida Sans Unicode" panose="020B0602030504020204" pitchFamily="34" charset="0"/>
              </a:rPr>
              <a:t>Potential Applications:</a:t>
            </a:r>
            <a:endParaRPr lang="en-IN" sz="1600" dirty="0">
              <a:ln w="15875">
                <a:solidFill>
                  <a:schemeClr val="bg2">
                    <a:lumMod val="75000"/>
                  </a:schemeClr>
                </a:solidFill>
              </a:ln>
              <a:solidFill>
                <a:schemeClr val="bg2">
                  <a:lumMod val="75000"/>
                </a:schemeClr>
              </a:solidFill>
              <a:effectLst/>
              <a:latin typeface="Lucida Sans Unicode" panose="020B0602030504020204" pitchFamily="34" charset="0"/>
              <a:ea typeface="SimHei" panose="020B0503020204020204" pitchFamily="49" charset="-122"/>
              <a:cs typeface="Lucida Sans Unicode" panose="020B0602030504020204" pitchFamily="34" charset="0"/>
            </a:endParaRPr>
          </a:p>
          <a:p>
            <a:pPr marL="0" indent="0" algn="just">
              <a:buNone/>
            </a:pPr>
            <a:r>
              <a:rPr lang="en-IN" sz="1600" b="1" dirty="0">
                <a:ln/>
                <a:solidFill>
                  <a:schemeClr val="tx1"/>
                </a:solidFill>
                <a:effectLst>
                  <a:outerShdw blurRad="38100" dist="38100" dir="2700000" algn="tl">
                    <a:srgbClr val="000000">
                      <a:alpha val="43137"/>
                    </a:srgbClr>
                  </a:outerShdw>
                </a:effectLst>
                <a:latin typeface="Lucida Sans Unicode" panose="020B0602030504020204" pitchFamily="34" charset="0"/>
                <a:ea typeface="SimHei" panose="020B0503020204020204" pitchFamily="49" charset="-122"/>
                <a:cs typeface="Lucida Sans Unicode" panose="020B0602030504020204" pitchFamily="34" charset="0"/>
              </a:rPr>
              <a:t>Vehicle Design Optimization:</a:t>
            </a:r>
            <a:r>
              <a:rPr lang="en-IN" sz="1600" dirty="0">
                <a:ln/>
                <a:solidFill>
                  <a:schemeClr val="tx1"/>
                </a:solidFill>
                <a:effectLst>
                  <a:outerShdw blurRad="38100" dist="19050" dir="2700000" algn="tl" rotWithShape="0">
                    <a:schemeClr val="dk1">
                      <a:alpha val="40000"/>
                    </a:schemeClr>
                  </a:outerShdw>
                </a:effectLst>
                <a:latin typeface="Lucida Sans Unicode" panose="020B0602030504020204" pitchFamily="34" charset="0"/>
                <a:ea typeface="SimHei" panose="020B0503020204020204" pitchFamily="49" charset="-122"/>
                <a:cs typeface="Lucida Sans Unicode" panose="020B0602030504020204" pitchFamily="34" charset="0"/>
              </a:rPr>
              <a:t> TensorFlow models optimize vehicle designs for better fuel efficiency by predicting effects of parameters like aerodynamics and powertrain.</a:t>
            </a:r>
            <a:endParaRPr lang="en-IN" sz="1600" dirty="0">
              <a:ln/>
              <a:solidFill>
                <a:schemeClr val="tx1"/>
              </a:solidFill>
              <a:effectLst>
                <a:outerShdw blurRad="38100" dist="19050" dir="2700000" algn="tl" rotWithShape="0">
                  <a:schemeClr val="dk1">
                    <a:alpha val="40000"/>
                  </a:schemeClr>
                </a:outerShdw>
              </a:effectLst>
              <a:latin typeface="Lucida Sans Unicode" panose="020B0602030504020204" pitchFamily="34" charset="0"/>
              <a:ea typeface="SimHei" panose="020B0503020204020204" pitchFamily="49" charset="-122"/>
              <a:cs typeface="Lucida Sans Unicode" panose="020B0602030504020204" pitchFamily="34" charset="0"/>
            </a:endParaRPr>
          </a:p>
          <a:p>
            <a:pPr marL="0" indent="0" algn="just">
              <a:buNone/>
            </a:pPr>
            <a:r>
              <a:rPr lang="en-IN" sz="1600" b="1" dirty="0">
                <a:ln/>
                <a:solidFill>
                  <a:schemeClr val="tx1"/>
                </a:solidFill>
                <a:effectLst>
                  <a:outerShdw blurRad="38100" dist="38100" dir="2700000" algn="tl">
                    <a:srgbClr val="000000">
                      <a:alpha val="43137"/>
                    </a:srgbClr>
                  </a:outerShdw>
                </a:effectLst>
                <a:latin typeface="Lucida Sans Unicode" panose="020B0602030504020204" pitchFamily="34" charset="0"/>
                <a:ea typeface="SimHei" panose="020B0503020204020204" pitchFamily="49" charset="-122"/>
                <a:cs typeface="Lucida Sans Unicode" panose="020B0602030504020204" pitchFamily="34" charset="0"/>
              </a:rPr>
              <a:t>Predictive Maintenance:</a:t>
            </a:r>
            <a:r>
              <a:rPr lang="en-IN" sz="1600" dirty="0">
                <a:ln/>
                <a:solidFill>
                  <a:schemeClr val="tx1"/>
                </a:solidFill>
                <a:effectLst>
                  <a:outerShdw blurRad="38100" dist="19050" dir="2700000" algn="tl" rotWithShape="0">
                    <a:schemeClr val="dk1">
                      <a:alpha val="40000"/>
                    </a:schemeClr>
                  </a:outerShdw>
                </a:effectLst>
                <a:latin typeface="Lucida Sans Unicode" panose="020B0602030504020204" pitchFamily="34" charset="0"/>
                <a:ea typeface="SimHei" panose="020B0503020204020204" pitchFamily="49" charset="-122"/>
                <a:cs typeface="Lucida Sans Unicode" panose="020B0602030504020204" pitchFamily="34" charset="0"/>
              </a:rPr>
              <a:t> Deep learning models analyze sensor data to predict and diagnose issues, enhancing fuel efficiency through proactive maintenance.</a:t>
            </a:r>
            <a:endParaRPr lang="en-IN" sz="1600" dirty="0">
              <a:ln/>
              <a:solidFill>
                <a:schemeClr val="tx1"/>
              </a:solidFill>
              <a:effectLst>
                <a:outerShdw blurRad="38100" dist="19050" dir="2700000" algn="tl" rotWithShape="0">
                  <a:schemeClr val="dk1">
                    <a:alpha val="40000"/>
                  </a:schemeClr>
                </a:outerShdw>
              </a:effectLst>
              <a:latin typeface="Lucida Sans Unicode" panose="020B0602030504020204" pitchFamily="34" charset="0"/>
              <a:ea typeface="SimHei" panose="020B0503020204020204" pitchFamily="49" charset="-122"/>
              <a:cs typeface="Lucida Sans Unicode" panose="020B0602030504020204" pitchFamily="34" charset="0"/>
            </a:endParaRPr>
          </a:p>
        </p:txBody>
      </p:sp>
      <p:pic>
        <p:nvPicPr>
          <p:cNvPr id="2" name="Picture 1" descr="Capture6"/>
          <p:cNvPicPr>
            <a:picLocks noChangeAspect="1"/>
          </p:cNvPicPr>
          <p:nvPr/>
        </p:nvPicPr>
        <p:blipFill>
          <a:blip r:embed="rId1"/>
          <a:stretch>
            <a:fillRect/>
          </a:stretch>
        </p:blipFill>
        <p:spPr>
          <a:xfrm>
            <a:off x="4250055" y="3078480"/>
            <a:ext cx="3385820" cy="33096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095" y="102235"/>
            <a:ext cx="9906000" cy="5378450"/>
          </a:xfrm>
        </p:spPr>
        <p:txBody>
          <a:bodyPr>
            <a:normAutofit/>
          </a:bodyPr>
          <a:lstStyle/>
          <a:p>
            <a:pPr marL="0" indent="0" algn="just">
              <a:buFont typeface="Wingdings" panose="05000000000000000000" charset="0"/>
              <a:buNone/>
            </a:pPr>
            <a:r>
              <a:rPr lang="en-IN" sz="27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ea typeface="SimHei" panose="020B0503020204020204" pitchFamily="49" charset="-122"/>
                <a:cs typeface="Times New Roman" panose="02020603050405020304" pitchFamily="18" charset="0"/>
                <a:sym typeface="+mn-ea"/>
              </a:rPr>
              <a:t>                                   </a:t>
            </a:r>
            <a:r>
              <a:rPr lang="en-IN" sz="3200" b="1" u="sng"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ea typeface="SimHei" panose="020B0503020204020204" pitchFamily="49" charset="-122"/>
                <a:cs typeface="Times New Roman" panose="02020603050405020304" pitchFamily="18" charset="0"/>
                <a:sym typeface="+mn-ea"/>
              </a:rPr>
              <a:t>4.METHODOLOGY:-</a:t>
            </a:r>
            <a:endParaRPr lang="en-IN" sz="3200" u="sng"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Lucida Sans Unicode" panose="020B0602030504020204" pitchFamily="34" charset="0"/>
              <a:ea typeface="SimHei" panose="020B0503020204020204" pitchFamily="49" charset="-122"/>
              <a:cs typeface="Times New Roman" panose="02020603050405020304" pitchFamily="18" charset="0"/>
            </a:endParaRPr>
          </a:p>
          <a:p>
            <a:r>
              <a:rPr lang="en-IN" sz="2000" b="1" dirty="0">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Matplotlib:</a:t>
            </a:r>
            <a:r>
              <a:rPr lang="en-IN" sz="2000" dirty="0">
                <a:latin typeface="Lucida Sans Unicode" panose="020B0602030504020204" pitchFamily="34" charset="0"/>
                <a:cs typeface="Lucida Sans Unicode" panose="020B0602030504020204" pitchFamily="34" charset="0"/>
              </a:rPr>
              <a:t> Python plotting library with static, interactive, and 3D visualization options.</a:t>
            </a:r>
            <a:endParaRPr lang="en-IN" sz="2000" dirty="0">
              <a:latin typeface="Lucida Sans Unicode" panose="020B0602030504020204" pitchFamily="34" charset="0"/>
              <a:cs typeface="Lucida Sans Unicode" panose="020B0602030504020204" pitchFamily="34" charset="0"/>
            </a:endParaRPr>
          </a:p>
          <a:p>
            <a:r>
              <a:rPr lang="en-IN" sz="2000" b="1" dirty="0">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Numpy: </a:t>
            </a:r>
            <a:r>
              <a:rPr lang="en-IN" sz="2000" dirty="0">
                <a:latin typeface="Lucida Sans Unicode" panose="020B0602030504020204" pitchFamily="34" charset="0"/>
                <a:cs typeface="Lucida Sans Unicode" panose="020B0602030504020204" pitchFamily="34" charset="0"/>
              </a:rPr>
              <a:t>Efficient Python library for numerical operations on large arrays and matrices.</a:t>
            </a:r>
            <a:endParaRPr lang="en-IN" sz="2000" dirty="0">
              <a:latin typeface="Lucida Sans Unicode" panose="020B0602030504020204" pitchFamily="34" charset="0"/>
              <a:cs typeface="Lucida Sans Unicode" panose="020B0602030504020204" pitchFamily="34" charset="0"/>
            </a:endParaRPr>
          </a:p>
          <a:p>
            <a:r>
              <a:rPr lang="en-IN" sz="2000" b="1" dirty="0">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Pandas:</a:t>
            </a:r>
            <a:r>
              <a:rPr lang="en-IN" sz="2000" dirty="0">
                <a:latin typeface="Lucida Sans Unicode" panose="020B0602030504020204" pitchFamily="34" charset="0"/>
                <a:cs typeface="Lucida Sans Unicode" panose="020B0602030504020204" pitchFamily="34" charset="0"/>
              </a:rPr>
              <a:t> Powerful Python library for data manipulation and analysis, excelling in handling tabular and labeled data.</a:t>
            </a:r>
            <a:endParaRPr lang="en-IN" sz="2000" dirty="0">
              <a:latin typeface="Lucida Sans Unicode" panose="020B0602030504020204" pitchFamily="34" charset="0"/>
              <a:cs typeface="Lucida Sans Unicode" panose="020B0602030504020204" pitchFamily="34" charset="0"/>
            </a:endParaRPr>
          </a:p>
          <a:p>
            <a:r>
              <a:rPr lang="en-IN" sz="2000" b="1" dirty="0">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Seaborn:</a:t>
            </a:r>
            <a:r>
              <a:rPr lang="en-IN" sz="2000" dirty="0">
                <a:latin typeface="Lucida Sans Unicode" panose="020B0602030504020204" pitchFamily="34" charset="0"/>
                <a:cs typeface="Lucida Sans Unicode" panose="020B0602030504020204" pitchFamily="34" charset="0"/>
              </a:rPr>
              <a:t> High-level Python library for creating visually appealing statistical graphics, built on Matplotlib.</a:t>
            </a:r>
            <a:endParaRPr lang="en-IN" sz="2000" dirty="0">
              <a:latin typeface="Lucida Sans Unicode" panose="020B0602030504020204" pitchFamily="34" charset="0"/>
              <a:cs typeface="Lucida Sans Unicode" panose="020B0602030504020204" pitchFamily="34" charset="0"/>
            </a:endParaRPr>
          </a:p>
          <a:p>
            <a:r>
              <a:rPr lang="en-IN" sz="2000" b="1" dirty="0">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TensorFlow: </a:t>
            </a:r>
            <a:r>
              <a:rPr lang="en-IN" sz="2000" dirty="0">
                <a:latin typeface="Lucida Sans Unicode" panose="020B0602030504020204" pitchFamily="34" charset="0"/>
                <a:cs typeface="Lucida Sans Unicode" panose="020B0602030504020204" pitchFamily="34" charset="0"/>
              </a:rPr>
              <a:t>Google's open-source library for building deep neural networks with Python, offering APIs for training and deploying ML models.</a:t>
            </a:r>
            <a:endParaRPr lang="en-IN" sz="2000" dirty="0">
              <a:latin typeface="Lucida Sans Unicode" panose="020B0602030504020204" pitchFamily="34" charset="0"/>
              <a:cs typeface="Lucida Sans Unicode" panose="020B0602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095" y="209550"/>
            <a:ext cx="9906000" cy="6073140"/>
          </a:xfrm>
          <a:effectLst/>
        </p:spPr>
        <p:txBody>
          <a:bodyPr>
            <a:normAutofit fontScale="70000"/>
          </a:bodyPr>
          <a:lstStyle/>
          <a:p>
            <a:pPr>
              <a:buFont typeface="Wingdings" panose="05000000000000000000" charset="0"/>
              <a:buChar char="Ø"/>
            </a:pPr>
            <a:r>
              <a:rPr lang="en-IN" sz="3400" u="sng"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IMPLEMENTATION</a:t>
            </a:r>
            <a:r>
              <a:rPr lang="en-IN" sz="3400" u="sng" dirty="0">
                <a:solidFill>
                  <a:schemeClr val="accent3"/>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t>
            </a:r>
            <a:r>
              <a:rPr lang="en-IN" sz="3400" dirty="0">
                <a:solidFill>
                  <a:schemeClr val="accent3"/>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t>
            </a:r>
            <a:endParaRPr lang="en-IN" sz="3400" dirty="0">
              <a:solidFill>
                <a:schemeClr val="accent3"/>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600" i="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 Collection and Preprocessing:</a:t>
            </a:r>
            <a:r>
              <a:rPr lang="en-IN" sz="2600" i="1"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a:t>
            </a:r>
            <a:r>
              <a:rPr lang="en-IN" sz="2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We load the data from a CSV file, handle missing values, and one-hot encode categorical features using pandas.</a:t>
            </a:r>
            <a:endParaRPr lang="en-IN" sz="2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r>
              <a:rPr lang="en-IN" sz="2600" i="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Feature Engineering:</a:t>
            </a:r>
            <a:r>
              <a:rPr lang="en-IN" sz="2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We define the numerical and categorical input features, and create input tensors for each feature using Keras functional API.</a:t>
            </a:r>
            <a:endParaRPr lang="en-IN" sz="2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r>
              <a:rPr lang="en-IN" sz="2600" i="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Model Architecture Selection:</a:t>
            </a:r>
            <a:r>
              <a:rPr lang="en-IN" sz="2600" i="1"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a:t>
            </a:r>
            <a:r>
              <a:rPr lang="en-IN" sz="2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We define a Feedforward Neural Network architecture using Keras functional API, with Dense layers, Dropout, and Concatenate layers.</a:t>
            </a:r>
            <a:endParaRPr lang="en-IN" sz="2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r>
              <a:rPr lang="en-IN" sz="2600" i="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Model Training:</a:t>
            </a:r>
            <a:r>
              <a:rPr lang="en-IN" sz="26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IN" sz="2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We compile the model with the mean squared error loss and Adam optimizer, and train the model using the fit() method with early stopping callback.</a:t>
            </a:r>
            <a:endParaRPr lang="en-IN" sz="2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r>
              <a:rPr lang="en-IN" sz="2600" i="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Model Evaluation and Tuning:</a:t>
            </a:r>
            <a:r>
              <a:rPr lang="en-IN" sz="2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We evaluate the model's performance on the test set using mean absolute error (MAE) metric. We also use the ELI5 library to interpret the model's predictions and analyze the importance of different input features using permutation importance.</a:t>
            </a:r>
            <a:endParaRPr lang="en-IN" sz="2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r>
              <a:rPr lang="en-IN" sz="2600" i="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Model Deployment and Integration:</a:t>
            </a:r>
            <a:r>
              <a:rPr lang="en-IN" sz="2600" i="1"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a:t>
            </a:r>
            <a:r>
              <a:rPr lang="en-IN" sz="2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We save the trained model to an HDF5 file for deployment.</a:t>
            </a:r>
            <a:endParaRPr lang="en-IN" sz="2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r>
              <a:rPr lang="en-IN" sz="2600" i="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Continuous Improvement:</a:t>
            </a:r>
            <a:r>
              <a:rPr lang="en-IN" sz="2600" i="1"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a:t>
            </a:r>
            <a:r>
              <a:rPr lang="en-IN" sz="2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We include a comment indicating the need for monitoring and retraining the model with new data for continuous improvement.</a:t>
            </a:r>
            <a:endParaRPr lang="en-IN" sz="2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41095" y="67310"/>
            <a:ext cx="9906000" cy="6581775"/>
          </a:xfrm>
        </p:spPr>
        <p:txBody>
          <a:bodyPr/>
          <a:p>
            <a:endParaRPr lang="en-US"/>
          </a:p>
        </p:txBody>
      </p:sp>
      <p:pic>
        <p:nvPicPr>
          <p:cNvPr id="4" name="Picture 2" descr="IMG_256"/>
          <p:cNvPicPr>
            <a:picLocks noChangeAspect="1"/>
          </p:cNvPicPr>
          <p:nvPr/>
        </p:nvPicPr>
        <p:blipFill>
          <a:blip r:embed="rId1"/>
          <a:stretch>
            <a:fillRect/>
          </a:stretch>
        </p:blipFill>
        <p:spPr>
          <a:xfrm>
            <a:off x="1141095" y="155575"/>
            <a:ext cx="6548755" cy="2137410"/>
          </a:xfrm>
          <a:prstGeom prst="rect">
            <a:avLst/>
          </a:prstGeom>
          <a:noFill/>
          <a:ln w="12700">
            <a:gradFill>
              <a:gsLst>
                <a:gs pos="0">
                  <a:srgbClr val="FE4444"/>
                </a:gs>
                <a:gs pos="100000">
                  <a:srgbClr val="832B2B"/>
                </a:gs>
              </a:gsLst>
            </a:gradFill>
          </a:ln>
        </p:spPr>
      </p:pic>
      <p:pic>
        <p:nvPicPr>
          <p:cNvPr id="5" name="Picture 3" descr="IMG_256"/>
          <p:cNvPicPr>
            <a:picLocks noChangeAspect="1"/>
          </p:cNvPicPr>
          <p:nvPr/>
        </p:nvPicPr>
        <p:blipFill>
          <a:blip r:embed="rId2"/>
          <a:stretch>
            <a:fillRect/>
          </a:stretch>
        </p:blipFill>
        <p:spPr>
          <a:xfrm>
            <a:off x="4561205" y="2358390"/>
            <a:ext cx="6485890" cy="2026920"/>
          </a:xfrm>
          <a:prstGeom prst="rect">
            <a:avLst/>
          </a:prstGeom>
          <a:noFill/>
          <a:ln w="12700">
            <a:solidFill>
              <a:srgbClr val="FF0000"/>
            </a:solidFill>
          </a:ln>
        </p:spPr>
      </p:pic>
      <p:pic>
        <p:nvPicPr>
          <p:cNvPr id="6" name="Picture 5" descr="IMG_256"/>
          <p:cNvPicPr>
            <a:picLocks noChangeAspect="1"/>
          </p:cNvPicPr>
          <p:nvPr/>
        </p:nvPicPr>
        <p:blipFill>
          <a:blip r:embed="rId3"/>
          <a:stretch>
            <a:fillRect/>
          </a:stretch>
        </p:blipFill>
        <p:spPr>
          <a:xfrm>
            <a:off x="1141095" y="4450715"/>
            <a:ext cx="5728335" cy="2038350"/>
          </a:xfrm>
          <a:prstGeom prst="rect">
            <a:avLst/>
          </a:prstGeom>
          <a:noFill/>
          <a:ln w="12700">
            <a:solidFill>
              <a:srgbClr val="FF0000"/>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55880"/>
            <a:ext cx="9906000" cy="968375"/>
          </a:xfrm>
        </p:spPr>
        <p:txBody>
          <a:bodyPr>
            <a:scene3d>
              <a:camera prst="orthographicFront"/>
              <a:lightRig rig="threePt" dir="t"/>
            </a:scene3d>
          </a:bodyPr>
          <a:lstStyle/>
          <a:p>
            <a:pPr algn="just"/>
            <a:r>
              <a:rPr lang="en-IN">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5.</a:t>
            </a:r>
            <a:r>
              <a:rPr lang="en-IN" sz="400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results</a:t>
            </a:r>
            <a:endParaRPr lang="en-IN" sz="400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095" y="792480"/>
            <a:ext cx="9906000" cy="6009005"/>
          </a:xfrm>
        </p:spPr>
        <p:txBody>
          <a:bodyPr/>
          <a:lstStyle/>
          <a:p>
            <a:pPr marL="0" indent="0" algn="just">
              <a:buNone/>
            </a:pPr>
            <a:r>
              <a:rPr lang="en-IN"/>
              <a:t>                                       </a:t>
            </a:r>
            <a:endParaRPr lang="en-IN"/>
          </a:p>
        </p:txBody>
      </p:sp>
      <p:pic>
        <p:nvPicPr>
          <p:cNvPr id="7" name="Picture 7" descr="IMG_256"/>
          <p:cNvPicPr>
            <a:picLocks noChangeAspect="1"/>
          </p:cNvPicPr>
          <p:nvPr/>
        </p:nvPicPr>
        <p:blipFill>
          <a:blip r:embed="rId1"/>
          <a:stretch>
            <a:fillRect/>
          </a:stretch>
        </p:blipFill>
        <p:spPr>
          <a:xfrm>
            <a:off x="1646555" y="792480"/>
            <a:ext cx="4218305" cy="2890520"/>
          </a:xfrm>
          <a:prstGeom prst="rect">
            <a:avLst/>
          </a:prstGeom>
          <a:noFill/>
          <a:ln w="9525">
            <a:noFill/>
          </a:ln>
        </p:spPr>
      </p:pic>
      <p:pic>
        <p:nvPicPr>
          <p:cNvPr id="8" name="Picture 8" descr="IMG_256"/>
          <p:cNvPicPr>
            <a:picLocks noChangeAspect="1"/>
          </p:cNvPicPr>
          <p:nvPr/>
        </p:nvPicPr>
        <p:blipFill>
          <a:blip r:embed="rId2"/>
          <a:stretch>
            <a:fillRect/>
          </a:stretch>
        </p:blipFill>
        <p:spPr>
          <a:xfrm>
            <a:off x="6049645" y="792480"/>
            <a:ext cx="4363720" cy="2890520"/>
          </a:xfrm>
          <a:prstGeom prst="rect">
            <a:avLst/>
          </a:prstGeom>
          <a:noFill/>
          <a:ln w="9525">
            <a:noFill/>
          </a:ln>
        </p:spPr>
      </p:pic>
      <p:pic>
        <p:nvPicPr>
          <p:cNvPr id="9" name="Picture 9" descr="IMG_256"/>
          <p:cNvPicPr>
            <a:picLocks noChangeAspect="1"/>
          </p:cNvPicPr>
          <p:nvPr/>
        </p:nvPicPr>
        <p:blipFill>
          <a:blip r:embed="rId3"/>
          <a:stretch>
            <a:fillRect/>
          </a:stretch>
        </p:blipFill>
        <p:spPr>
          <a:xfrm>
            <a:off x="1646555" y="3748405"/>
            <a:ext cx="4217670" cy="2904490"/>
          </a:xfrm>
          <a:prstGeom prst="rect">
            <a:avLst/>
          </a:prstGeom>
          <a:noFill/>
          <a:ln w="9525">
            <a:noFill/>
          </a:ln>
        </p:spPr>
      </p:pic>
      <p:pic>
        <p:nvPicPr>
          <p:cNvPr id="10" name="Picture 10" descr="IMG_256"/>
          <p:cNvPicPr>
            <a:picLocks noChangeAspect="1"/>
          </p:cNvPicPr>
          <p:nvPr/>
        </p:nvPicPr>
        <p:blipFill>
          <a:blip r:embed="rId4"/>
          <a:stretch>
            <a:fillRect/>
          </a:stretch>
        </p:blipFill>
        <p:spPr>
          <a:xfrm>
            <a:off x="6049645" y="3748405"/>
            <a:ext cx="4363720" cy="2890520"/>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6665</Words>
  <Application>WPS Presentation</Application>
  <PresentationFormat>Widescreen</PresentationFormat>
  <Paragraphs>90</Paragraphs>
  <Slides>12</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12</vt:i4>
      </vt:variant>
    </vt:vector>
  </HeadingPairs>
  <TitlesOfParts>
    <vt:vector size="33" baseType="lpstr">
      <vt:lpstr>Arial</vt:lpstr>
      <vt:lpstr>SimSun</vt:lpstr>
      <vt:lpstr>Wingdings</vt:lpstr>
      <vt:lpstr>Trebuchet MS</vt:lpstr>
      <vt:lpstr>Times New Roman</vt:lpstr>
      <vt:lpstr>Arial MT</vt:lpstr>
      <vt:lpstr>Calibri</vt:lpstr>
      <vt:lpstr>SimHei</vt:lpstr>
      <vt:lpstr>Lucida Sans Unicode</vt:lpstr>
      <vt:lpstr>Bahnschrift</vt:lpstr>
      <vt:lpstr>Courier New</vt:lpstr>
      <vt:lpstr>Bahnschrift SemiCondensed</vt:lpstr>
      <vt:lpstr>Wingdings</vt:lpstr>
      <vt:lpstr>Arial Black</vt:lpstr>
      <vt:lpstr>Tw Cen MT</vt:lpstr>
      <vt:lpstr>Segoe Print</vt:lpstr>
      <vt:lpstr>Microsoft YaHei</vt:lpstr>
      <vt:lpstr>Arial Unicode MS</vt:lpstr>
      <vt:lpstr>HoloLens MDL2 Assets</vt:lpstr>
      <vt:lpstr>Impact</vt:lpstr>
      <vt:lpstr>Circuit</vt:lpstr>
      <vt:lpstr>Predicting Fuel Efficiency using Tensor Flow in Python</vt:lpstr>
      <vt:lpstr>1.OBJECTIVE:- </vt:lpstr>
      <vt:lpstr>2.INTRODUCTION:- </vt:lpstr>
      <vt:lpstr>3.LITERATURE SURVEY:- </vt:lpstr>
      <vt:lpstr>PowerPoint 演示文稿</vt:lpstr>
      <vt:lpstr>PowerPoint 演示文稿</vt:lpstr>
      <vt:lpstr>PowerPoint 演示文稿</vt:lpstr>
      <vt:lpstr>PowerPoint 演示文稿</vt:lpstr>
      <vt:lpstr>				5.results</vt:lpstr>
      <vt:lpstr>			6.CONCLUSION:-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Fuel Efficiency using Tensor Flow in Python</dc:title>
  <dc:creator>Spandan Behera</dc:creator>
  <cp:lastModifiedBy>baiva</cp:lastModifiedBy>
  <cp:revision>45</cp:revision>
  <dcterms:created xsi:type="dcterms:W3CDTF">2024-05-05T16:17:00Z</dcterms:created>
  <dcterms:modified xsi:type="dcterms:W3CDTF">2024-05-06T16:44:25Z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4A42467996454CBBA5790F00925D22DE_12</vt:lpwstr>
  </property>
  <property fmtid="{D5CDD505-2E9C-101B-9397-08002B2CF9AE}" pid="3" name="KSOProductBuildVer">
    <vt:lpwstr>1033-12.2.0.16731</vt:lpwstr>
  </property>
</Properties>
</file>