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23"/>
  </p:handoutMasterIdLst>
  <p:sldIdLst>
    <p:sldId id="256" r:id="rId2"/>
    <p:sldId id="257" r:id="rId3"/>
    <p:sldId id="258" r:id="rId4"/>
    <p:sldId id="306" r:id="rId5"/>
    <p:sldId id="335" r:id="rId6"/>
    <p:sldId id="307" r:id="rId7"/>
    <p:sldId id="336" r:id="rId8"/>
    <p:sldId id="337" r:id="rId9"/>
    <p:sldId id="344" r:id="rId10"/>
    <p:sldId id="345" r:id="rId11"/>
    <p:sldId id="346" r:id="rId12"/>
    <p:sldId id="347" r:id="rId13"/>
    <p:sldId id="338" r:id="rId14"/>
    <p:sldId id="339" r:id="rId15"/>
    <p:sldId id="340" r:id="rId16"/>
    <p:sldId id="343" r:id="rId17"/>
    <p:sldId id="265" r:id="rId18"/>
    <p:sldId id="312" r:id="rId19"/>
    <p:sldId id="325" r:id="rId20"/>
    <p:sldId id="279" r:id="rId21"/>
    <p:sldId id="329" r:id="rId22"/>
  </p:sldIdLst>
  <p:sldSz cx="9144000" cy="6858000" type="screen4x3"/>
  <p:notesSz cx="6735763" cy="9866313"/>
  <p:custShowLst>
    <p:custShow name="贝叶斯" id="0">
      <p:sldLst/>
    </p:custShow>
  </p:custShow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CC00"/>
    <a:srgbClr val="CCCCFF"/>
    <a:srgbClr val="FFCC00"/>
    <a:srgbClr val="B39C6F"/>
    <a:srgbClr val="FF0000"/>
    <a:srgbClr val="9966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4660" autoAdjust="0"/>
  </p:normalViewPr>
  <p:slideViewPr>
    <p:cSldViewPr>
      <p:cViewPr>
        <p:scale>
          <a:sx n="94" d="100"/>
          <a:sy n="94" d="100"/>
        </p:scale>
        <p:origin x="-1210" y="-86"/>
      </p:cViewPr>
      <p:guideLst>
        <p:guide orient="horz" pos="480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4" Type="http://schemas.openxmlformats.org/officeDocument/2006/relationships/image" Target="../media/image50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emf"/><Relationship Id="rId6" Type="http://schemas.openxmlformats.org/officeDocument/2006/relationships/image" Target="../media/image16.wmf"/><Relationship Id="rId5" Type="http://schemas.openxmlformats.org/officeDocument/2006/relationships/image" Target="../media/image15.e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12" Type="http://schemas.openxmlformats.org/officeDocument/2006/relationships/image" Target="../media/image36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11" Type="http://schemas.openxmlformats.org/officeDocument/2006/relationships/image" Target="../media/image35.wmf"/><Relationship Id="rId5" Type="http://schemas.openxmlformats.org/officeDocument/2006/relationships/image" Target="../media/image29.wmf"/><Relationship Id="rId10" Type="http://schemas.openxmlformats.org/officeDocument/2006/relationships/image" Target="../media/image34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5F3A1-94A9-4213-AB77-4A883E84603E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F4EDD-932E-45F7-84FC-04DAAF0B87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92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D9B9-E5AE-43B5-80D2-E586D594A8B1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D496-EBA3-4171-92F0-97313D64E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8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D9B9-E5AE-43B5-80D2-E586D594A8B1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D496-EBA3-4171-92F0-97313D64E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12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D9B9-E5AE-43B5-80D2-E586D594A8B1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D496-EBA3-4171-92F0-97313D64E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75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D9B9-E5AE-43B5-80D2-E586D594A8B1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D496-EBA3-4171-92F0-97313D64E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6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D9B9-E5AE-43B5-80D2-E586D594A8B1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D496-EBA3-4171-92F0-97313D64E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70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D9B9-E5AE-43B5-80D2-E586D594A8B1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D496-EBA3-4171-92F0-97313D64E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58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D9B9-E5AE-43B5-80D2-E586D594A8B1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D496-EBA3-4171-92F0-97313D64E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26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D9B9-E5AE-43B5-80D2-E586D594A8B1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D496-EBA3-4171-92F0-97313D64E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51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D9B9-E5AE-43B5-80D2-E586D594A8B1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D496-EBA3-4171-92F0-97313D64E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04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D9B9-E5AE-43B5-80D2-E586D594A8B1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D496-EBA3-4171-92F0-97313D64E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35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D9B9-E5AE-43B5-80D2-E586D594A8B1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AD496-EBA3-4171-92F0-97313D64E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01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7D9B9-E5AE-43B5-80D2-E586D594A8B1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AD496-EBA3-4171-92F0-97313D64E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69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5" Type="http://schemas.openxmlformats.org/officeDocument/2006/relationships/slide" Target="slide20.xml"/><Relationship Id="rId4" Type="http://schemas.openxmlformats.org/officeDocument/2006/relationships/slide" Target="slide1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2.wmf"/><Relationship Id="rId26" Type="http://schemas.openxmlformats.org/officeDocument/2006/relationships/image" Target="../media/image36.wmf"/><Relationship Id="rId3" Type="http://schemas.openxmlformats.org/officeDocument/2006/relationships/oleObject" Target="../embeddings/oleObject25.bin"/><Relationship Id="rId21" Type="http://schemas.openxmlformats.org/officeDocument/2006/relationships/oleObject" Target="../embeddings/oleObject34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32.bin"/><Relationship Id="rId25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20" Type="http://schemas.openxmlformats.org/officeDocument/2006/relationships/image" Target="../media/image33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9.bin"/><Relationship Id="rId24" Type="http://schemas.openxmlformats.org/officeDocument/2006/relationships/image" Target="../media/image35.wmf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23" Type="http://schemas.openxmlformats.org/officeDocument/2006/relationships/oleObject" Target="../embeddings/oleObject35.bin"/><Relationship Id="rId10" Type="http://schemas.openxmlformats.org/officeDocument/2006/relationships/image" Target="../media/image28.wmf"/><Relationship Id="rId19" Type="http://schemas.openxmlformats.org/officeDocument/2006/relationships/oleObject" Target="../embeddings/oleObject33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0.wmf"/><Relationship Id="rId22" Type="http://schemas.openxmlformats.org/officeDocument/2006/relationships/image" Target="../media/image3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3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38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0.emf"/><Relationship Id="rId4" Type="http://schemas.openxmlformats.org/officeDocument/2006/relationships/image" Target="../media/image47.emf"/><Relationship Id="rId9" Type="http://schemas.openxmlformats.org/officeDocument/2006/relationships/oleObject" Target="../embeddings/oleObject5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4.w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1905000" y="2320925"/>
            <a:ext cx="4286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2" charset="-122"/>
              </a:rPr>
              <a:t>一、条件概率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1905000" y="3025775"/>
            <a:ext cx="388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b="1">
                <a:ea typeface="黑体" pitchFamily="2" charset="-122"/>
              </a:rPr>
              <a:t>二、乘法定理</a:t>
            </a: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1905000" y="3711575"/>
            <a:ext cx="678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b="1">
                <a:ea typeface="黑体" pitchFamily="2" charset="-122"/>
              </a:rPr>
              <a:t>三、全概率公式与贝叶斯公式</a:t>
            </a: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1905000" y="4449763"/>
            <a:ext cx="2590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b="1">
                <a:ea typeface="黑体" pitchFamily="2" charset="-122"/>
              </a:rPr>
              <a:t>四、小结</a:t>
            </a:r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title"/>
          </p:nvPr>
        </p:nvSpPr>
        <p:spPr>
          <a:xfrm>
            <a:off x="457200" y="863055"/>
            <a:ext cx="8229600" cy="769441"/>
          </a:xfrm>
          <a:noFill/>
          <a:ln/>
        </p:spPr>
        <p:txBody>
          <a:bodyPr>
            <a:spAutoFit/>
          </a:bodyPr>
          <a:lstStyle/>
          <a:p>
            <a:pPr algn="ctr"/>
            <a:r>
              <a:rPr lang="en-US" altLang="zh-CN" dirty="0" smtClean="0">
                <a:latin typeface="黑体" pitchFamily="2" charset="-122"/>
              </a:rPr>
              <a:t>1-4</a:t>
            </a:r>
            <a:r>
              <a:rPr lang="zh-CN" altLang="en-US" dirty="0">
                <a:solidFill>
                  <a:schemeClr val="tx1"/>
                </a:solidFill>
                <a:latin typeface="黑体" pitchFamily="2" charset="-122"/>
              </a:rPr>
              <a:t>　条件概率</a:t>
            </a:r>
          </a:p>
        </p:txBody>
      </p:sp>
      <p:sp>
        <p:nvSpPr>
          <p:cNvPr id="2065" name="AutoShape 17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305800" y="6172200"/>
            <a:ext cx="3810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6" name="Rectangle 18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057400" y="2473325"/>
            <a:ext cx="24384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7" name="Rectangle 1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057400" y="3178175"/>
            <a:ext cx="2438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" name="Rectangle 2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057400" y="3835400"/>
            <a:ext cx="533400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9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057400" y="4625975"/>
            <a:ext cx="1828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971550" y="2057400"/>
          <a:ext cx="1778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6" name="Equation" r:id="rId3" imgW="1777680" imgH="482400" progId="Equation.3">
                  <p:embed/>
                </p:oleObj>
              </mc:Choice>
              <mc:Fallback>
                <p:oleObj name="Equation" r:id="rId3" imgW="17776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057400"/>
                        <a:ext cx="1778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2819400" y="2057400"/>
          <a:ext cx="289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7" name="Equation" r:id="rId5" imgW="2895480" imgH="469800" progId="Equation.3">
                  <p:embed/>
                </p:oleObj>
              </mc:Choice>
              <mc:Fallback>
                <p:oleObj name="Equation" r:id="rId5" imgW="2895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057400"/>
                        <a:ext cx="289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876300" y="2743200"/>
          <a:ext cx="6400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8" name="Equation" r:id="rId7" imgW="6400800" imgH="431640" progId="Equation.3">
                  <p:embed/>
                </p:oleObj>
              </mc:Choice>
              <mc:Fallback>
                <p:oleObj name="Equation" r:id="rId7" imgW="6400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2743200"/>
                        <a:ext cx="6400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914400" y="46482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图示</a:t>
            </a: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2057400" y="4191000"/>
            <a:ext cx="3810000" cy="1828800"/>
          </a:xfrm>
          <a:prstGeom prst="rect">
            <a:avLst/>
          </a:prstGeom>
          <a:solidFill>
            <a:srgbClr val="9966FF"/>
          </a:solidFill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4" name="Oval 8"/>
          <p:cNvSpPr>
            <a:spLocks noChangeArrowheads="1"/>
          </p:cNvSpPr>
          <p:nvPr/>
        </p:nvSpPr>
        <p:spPr bwMode="auto">
          <a:xfrm>
            <a:off x="3124200" y="4419600"/>
            <a:ext cx="1828800" cy="1219200"/>
          </a:xfrm>
          <a:prstGeom prst="ellipse">
            <a:avLst/>
          </a:prstGeom>
          <a:solidFill>
            <a:srgbClr val="CCCCFF"/>
          </a:solidFill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5" name="Freeform 9"/>
          <p:cNvSpPr>
            <a:spLocks/>
          </p:cNvSpPr>
          <p:nvPr/>
        </p:nvSpPr>
        <p:spPr bwMode="auto">
          <a:xfrm>
            <a:off x="4229100" y="4191000"/>
            <a:ext cx="1638300" cy="914400"/>
          </a:xfrm>
          <a:custGeom>
            <a:avLst/>
            <a:gdLst>
              <a:gd name="T0" fmla="*/ 24 w 1032"/>
              <a:gd name="T1" fmla="*/ 0 h 576"/>
              <a:gd name="T2" fmla="*/ 168 w 1032"/>
              <a:gd name="T3" fmla="*/ 480 h 576"/>
              <a:gd name="T4" fmla="*/ 1032 w 1032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32" h="576">
                <a:moveTo>
                  <a:pt x="24" y="0"/>
                </a:moveTo>
                <a:cubicBezTo>
                  <a:pt x="12" y="192"/>
                  <a:pt x="0" y="384"/>
                  <a:pt x="168" y="480"/>
                </a:cubicBezTo>
                <a:cubicBezTo>
                  <a:pt x="336" y="576"/>
                  <a:pt x="888" y="560"/>
                  <a:pt x="1032" y="576"/>
                </a:cubicBezTo>
              </a:path>
            </a:pathLst>
          </a:custGeom>
          <a:noFill/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186" name="Freeform 10"/>
          <p:cNvSpPr>
            <a:spLocks/>
          </p:cNvSpPr>
          <p:nvPr/>
        </p:nvSpPr>
        <p:spPr bwMode="auto">
          <a:xfrm>
            <a:off x="2057400" y="4572000"/>
            <a:ext cx="2362200" cy="901700"/>
          </a:xfrm>
          <a:custGeom>
            <a:avLst/>
            <a:gdLst>
              <a:gd name="T0" fmla="*/ 1488 w 1488"/>
              <a:gd name="T1" fmla="*/ 240 h 568"/>
              <a:gd name="T2" fmla="*/ 912 w 1488"/>
              <a:gd name="T3" fmla="*/ 528 h 568"/>
              <a:gd name="T4" fmla="*/ 0 w 1488"/>
              <a:gd name="T5" fmla="*/ 0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88" h="568">
                <a:moveTo>
                  <a:pt x="1488" y="240"/>
                </a:moveTo>
                <a:cubicBezTo>
                  <a:pt x="1324" y="404"/>
                  <a:pt x="1160" y="568"/>
                  <a:pt x="912" y="528"/>
                </a:cubicBezTo>
                <a:cubicBezTo>
                  <a:pt x="664" y="488"/>
                  <a:pt x="152" y="88"/>
                  <a:pt x="0" y="0"/>
                </a:cubicBezTo>
              </a:path>
            </a:pathLst>
          </a:custGeom>
          <a:noFill/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187" name="Freeform 11"/>
          <p:cNvSpPr>
            <a:spLocks/>
          </p:cNvSpPr>
          <p:nvPr/>
        </p:nvSpPr>
        <p:spPr bwMode="auto">
          <a:xfrm>
            <a:off x="3733800" y="5410200"/>
            <a:ext cx="165100" cy="609600"/>
          </a:xfrm>
          <a:custGeom>
            <a:avLst/>
            <a:gdLst>
              <a:gd name="T0" fmla="*/ 0 w 104"/>
              <a:gd name="T1" fmla="*/ 0 h 384"/>
              <a:gd name="T2" fmla="*/ 96 w 104"/>
              <a:gd name="T3" fmla="*/ 192 h 384"/>
              <a:gd name="T4" fmla="*/ 48 w 104"/>
              <a:gd name="T5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4" h="384">
                <a:moveTo>
                  <a:pt x="0" y="0"/>
                </a:moveTo>
                <a:cubicBezTo>
                  <a:pt x="44" y="64"/>
                  <a:pt x="88" y="128"/>
                  <a:pt x="96" y="192"/>
                </a:cubicBezTo>
                <a:cubicBezTo>
                  <a:pt x="104" y="256"/>
                  <a:pt x="56" y="352"/>
                  <a:pt x="48" y="384"/>
                </a:cubicBezTo>
              </a:path>
            </a:pathLst>
          </a:custGeom>
          <a:noFill/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188" name="Freeform 12"/>
          <p:cNvSpPr>
            <a:spLocks/>
          </p:cNvSpPr>
          <p:nvPr/>
        </p:nvSpPr>
        <p:spPr bwMode="auto">
          <a:xfrm>
            <a:off x="4762500" y="5029200"/>
            <a:ext cx="419100" cy="990600"/>
          </a:xfrm>
          <a:custGeom>
            <a:avLst/>
            <a:gdLst>
              <a:gd name="T0" fmla="*/ 24 w 168"/>
              <a:gd name="T1" fmla="*/ 0 h 624"/>
              <a:gd name="T2" fmla="*/ 24 w 168"/>
              <a:gd name="T3" fmla="*/ 384 h 624"/>
              <a:gd name="T4" fmla="*/ 168 w 168"/>
              <a:gd name="T5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8" h="624">
                <a:moveTo>
                  <a:pt x="24" y="0"/>
                </a:moveTo>
                <a:cubicBezTo>
                  <a:pt x="12" y="140"/>
                  <a:pt x="0" y="280"/>
                  <a:pt x="24" y="384"/>
                </a:cubicBezTo>
                <a:cubicBezTo>
                  <a:pt x="48" y="488"/>
                  <a:pt x="144" y="584"/>
                  <a:pt x="168" y="624"/>
                </a:cubicBezTo>
              </a:path>
            </a:pathLst>
          </a:custGeom>
          <a:noFill/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50189" name="Object 13"/>
          <p:cNvGraphicFramePr>
            <a:graphicFrameLocks noChangeAspect="1"/>
          </p:cNvGraphicFramePr>
          <p:nvPr/>
        </p:nvGraphicFramePr>
        <p:xfrm>
          <a:off x="3733800" y="4876800"/>
          <a:ext cx="317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9" name="Equation" r:id="rId9" imgW="317160" imgH="317160" progId="Equation.3">
                  <p:embed/>
                </p:oleObj>
              </mc:Choice>
              <mc:Fallback>
                <p:oleObj name="Equation" r:id="rId9" imgW="3171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876800"/>
                        <a:ext cx="317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0" name="Object 14"/>
          <p:cNvGraphicFramePr>
            <a:graphicFrameLocks noChangeAspect="1"/>
          </p:cNvGraphicFramePr>
          <p:nvPr/>
        </p:nvGraphicFramePr>
        <p:xfrm>
          <a:off x="5029200" y="42672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70" name="Equation" r:id="rId11" imgW="380880" imgH="457200" progId="Equation.3">
                  <p:embed/>
                </p:oleObj>
              </mc:Choice>
              <mc:Fallback>
                <p:oleObj name="Equation" r:id="rId11" imgW="380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2672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1" name="Object 15"/>
          <p:cNvGraphicFramePr>
            <a:graphicFrameLocks noChangeAspect="1"/>
          </p:cNvGraphicFramePr>
          <p:nvPr/>
        </p:nvGraphicFramePr>
        <p:xfrm>
          <a:off x="2514600" y="4343400"/>
          <a:ext cx="40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71" name="Equation" r:id="rId13" imgW="406080" imgH="457200" progId="Equation.3">
                  <p:embed/>
                </p:oleObj>
              </mc:Choice>
              <mc:Fallback>
                <p:oleObj name="Equation" r:id="rId13" imgW="406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343400"/>
                        <a:ext cx="40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2" name="Object 16"/>
          <p:cNvGraphicFramePr>
            <a:graphicFrameLocks noChangeAspect="1"/>
          </p:cNvGraphicFramePr>
          <p:nvPr/>
        </p:nvGraphicFramePr>
        <p:xfrm>
          <a:off x="2590800" y="5410200"/>
          <a:ext cx="40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72" name="Equation" r:id="rId15" imgW="406080" imgH="457200" progId="Equation.3">
                  <p:embed/>
                </p:oleObj>
              </mc:Choice>
              <mc:Fallback>
                <p:oleObj name="Equation" r:id="rId15" imgW="406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410200"/>
                        <a:ext cx="40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3" name="Object 17"/>
          <p:cNvGraphicFramePr>
            <a:graphicFrameLocks noChangeAspect="1"/>
          </p:cNvGraphicFramePr>
          <p:nvPr/>
        </p:nvGraphicFramePr>
        <p:xfrm>
          <a:off x="3956050" y="5562600"/>
          <a:ext cx="10255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73" name="Equation" r:id="rId17" imgW="1117440" imgH="431640" progId="Equation.3">
                  <p:embed/>
                </p:oleObj>
              </mc:Choice>
              <mc:Fallback>
                <p:oleObj name="Equation" r:id="rId17" imgW="1117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050" y="5562600"/>
                        <a:ext cx="10255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4" name="Object 18"/>
          <p:cNvGraphicFramePr>
            <a:graphicFrameLocks noChangeAspect="1"/>
          </p:cNvGraphicFramePr>
          <p:nvPr/>
        </p:nvGraphicFramePr>
        <p:xfrm>
          <a:off x="5257800" y="5334000"/>
          <a:ext cx="39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74" name="Equation" r:id="rId19" imgW="393480" imgH="431640" progId="Equation.3">
                  <p:embed/>
                </p:oleObj>
              </mc:Choice>
              <mc:Fallback>
                <p:oleObj name="Equation" r:id="rId19" imgW="393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334000"/>
                        <a:ext cx="393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5" name="Text Box 19"/>
          <p:cNvSpPr txBox="1">
            <a:spLocks noChangeArrowheads="1"/>
          </p:cNvSpPr>
          <p:nvPr/>
        </p:nvSpPr>
        <p:spPr bwMode="auto">
          <a:xfrm>
            <a:off x="914400" y="6858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itchFamily="2" charset="-122"/>
              </a:rPr>
              <a:t>证明</a:t>
            </a:r>
            <a:endParaRPr lang="zh-CN" altLang="en-US" sz="2800" b="1"/>
          </a:p>
        </p:txBody>
      </p:sp>
      <p:graphicFrame>
        <p:nvGraphicFramePr>
          <p:cNvPr id="50196" name="Object 20"/>
          <p:cNvGraphicFramePr>
            <a:graphicFrameLocks noChangeAspect="1"/>
          </p:cNvGraphicFramePr>
          <p:nvPr/>
        </p:nvGraphicFramePr>
        <p:xfrm>
          <a:off x="2101850" y="762000"/>
          <a:ext cx="4902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75" name="Equation" r:id="rId21" imgW="4902120" imgH="431640" progId="Equation.3">
                  <p:embed/>
                </p:oleObj>
              </mc:Choice>
              <mc:Fallback>
                <p:oleObj name="Equation" r:id="rId21" imgW="4902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762000"/>
                        <a:ext cx="4902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7" name="Object 21"/>
          <p:cNvGraphicFramePr>
            <a:graphicFrameLocks noChangeAspect="1"/>
          </p:cNvGraphicFramePr>
          <p:nvPr/>
        </p:nvGraphicFramePr>
        <p:xfrm>
          <a:off x="3352800" y="1447800"/>
          <a:ext cx="3708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76" name="Equation" r:id="rId23" imgW="3708360" imgH="431640" progId="Equation.3">
                  <p:embed/>
                </p:oleObj>
              </mc:Choice>
              <mc:Fallback>
                <p:oleObj name="Equation" r:id="rId23" imgW="3708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447800"/>
                        <a:ext cx="3708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8" name="Object 22"/>
          <p:cNvGraphicFramePr>
            <a:graphicFrameLocks noChangeAspect="1"/>
          </p:cNvGraphicFramePr>
          <p:nvPr/>
        </p:nvGraphicFramePr>
        <p:xfrm>
          <a:off x="877888" y="3429000"/>
          <a:ext cx="67548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77" name="Equation" r:id="rId25" imgW="8051760" imgH="444240" progId="Equation.3">
                  <p:embed/>
                </p:oleObj>
              </mc:Choice>
              <mc:Fallback>
                <p:oleObj name="Equation" r:id="rId25" imgW="80517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3429000"/>
                        <a:ext cx="67548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9" name="AutoShape 23"/>
          <p:cNvSpPr>
            <a:spLocks noChangeArrowheads="1"/>
          </p:cNvSpPr>
          <p:nvPr/>
        </p:nvSpPr>
        <p:spPr bwMode="auto">
          <a:xfrm>
            <a:off x="6019800" y="4267200"/>
            <a:ext cx="2362200" cy="1143000"/>
          </a:xfrm>
          <a:prstGeom prst="wedgeRoundRectCallout">
            <a:avLst>
              <a:gd name="adj1" fmla="val -55579"/>
              <a:gd name="adj2" fmla="val 66667"/>
              <a:gd name="adj3" fmla="val 16667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ea typeface="黑体" pitchFamily="2" charset="-122"/>
              </a:rPr>
              <a:t>化整为零</a:t>
            </a:r>
          </a:p>
          <a:p>
            <a:pPr algn="ctr">
              <a:spcBef>
                <a:spcPct val="20000"/>
              </a:spcBef>
            </a:pPr>
            <a:r>
              <a:rPr lang="zh-CN" altLang="en-US" sz="2800" b="1">
                <a:ea typeface="黑体" pitchFamily="2" charset="-122"/>
              </a:rPr>
              <a:t>各个击破</a:t>
            </a:r>
          </a:p>
        </p:txBody>
      </p:sp>
      <p:sp>
        <p:nvSpPr>
          <p:cNvPr id="50200" name="Freeform 24"/>
          <p:cNvSpPr>
            <a:spLocks/>
          </p:cNvSpPr>
          <p:nvPr/>
        </p:nvSpPr>
        <p:spPr bwMode="auto">
          <a:xfrm rot="2363306">
            <a:off x="4343400" y="5029200"/>
            <a:ext cx="419100" cy="990600"/>
          </a:xfrm>
          <a:custGeom>
            <a:avLst/>
            <a:gdLst>
              <a:gd name="T0" fmla="*/ 24 w 168"/>
              <a:gd name="T1" fmla="*/ 0 h 624"/>
              <a:gd name="T2" fmla="*/ 24 w 168"/>
              <a:gd name="T3" fmla="*/ 384 h 624"/>
              <a:gd name="T4" fmla="*/ 168 w 168"/>
              <a:gd name="T5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8" h="624">
                <a:moveTo>
                  <a:pt x="24" y="0"/>
                </a:moveTo>
                <a:cubicBezTo>
                  <a:pt x="12" y="140"/>
                  <a:pt x="0" y="280"/>
                  <a:pt x="24" y="384"/>
                </a:cubicBezTo>
                <a:cubicBezTo>
                  <a:pt x="48" y="488"/>
                  <a:pt x="144" y="584"/>
                  <a:pt x="168" y="624"/>
                </a:cubicBezTo>
              </a:path>
            </a:pathLst>
          </a:custGeom>
          <a:noFill/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99278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7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 autoUpdateAnimBg="0"/>
      <p:bldP spid="50183" grpId="0" animBg="1"/>
      <p:bldP spid="50184" grpId="0" animBg="1"/>
      <p:bldP spid="50185" grpId="0" animBg="1"/>
      <p:bldP spid="50186" grpId="0" animBg="1"/>
      <p:bldP spid="50187" grpId="0" animBg="1"/>
      <p:bldP spid="50188" grpId="0" animBg="1"/>
      <p:bldP spid="50199" grpId="0" animBg="1" autoUpdateAnimBg="0"/>
      <p:bldP spid="5020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838200" y="981075"/>
            <a:ext cx="783748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说明</a:t>
            </a:r>
            <a:r>
              <a:rPr lang="zh-CN" altLang="en-US" sz="2800" b="1"/>
              <a:t>    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全概率公式的主要用处在于它可以将一个复杂事件的概率计算问题</a:t>
            </a:r>
            <a:r>
              <a:rPr lang="en-US" altLang="zh-CN" sz="2800" b="1">
                <a:ea typeface="黑体" pitchFamily="2" charset="-122"/>
              </a:rPr>
              <a:t>,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分解为若干个简单事件的概率计算问题</a:t>
            </a:r>
            <a:r>
              <a:rPr lang="en-US" altLang="zh-CN" sz="2800" b="1">
                <a:ea typeface="黑体" pitchFamily="2" charset="-122"/>
              </a:rPr>
              <a:t>,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最后应用概率的可加性求出最终结果</a:t>
            </a:r>
            <a:r>
              <a:rPr lang="en-US" altLang="zh-CN" sz="2800" b="1">
                <a:ea typeface="黑体" pitchFamily="2" charset="-122"/>
              </a:rPr>
              <a:t>.</a:t>
            </a:r>
          </a:p>
        </p:txBody>
      </p:sp>
      <p:grpSp>
        <p:nvGrpSpPr>
          <p:cNvPr id="17457" name="Group 49"/>
          <p:cNvGrpSpPr>
            <a:grpSpLocks/>
          </p:cNvGrpSpPr>
          <p:nvPr/>
        </p:nvGrpSpPr>
        <p:grpSpPr bwMode="auto">
          <a:xfrm>
            <a:off x="2778125" y="3284538"/>
            <a:ext cx="3810000" cy="1828800"/>
            <a:chOff x="1750" y="2069"/>
            <a:chExt cx="2400" cy="1152"/>
          </a:xfrm>
        </p:grpSpPr>
        <p:sp>
          <p:nvSpPr>
            <p:cNvPr id="17440" name="Rectangle 32"/>
            <p:cNvSpPr>
              <a:spLocks noChangeArrowheads="1"/>
            </p:cNvSpPr>
            <p:nvPr/>
          </p:nvSpPr>
          <p:spPr bwMode="auto">
            <a:xfrm>
              <a:off x="1750" y="2069"/>
              <a:ext cx="2400" cy="1152"/>
            </a:xfrm>
            <a:prstGeom prst="rect">
              <a:avLst/>
            </a:prstGeom>
            <a:solidFill>
              <a:srgbClr val="66FFFF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1" name="Oval 33"/>
            <p:cNvSpPr>
              <a:spLocks noChangeArrowheads="1"/>
            </p:cNvSpPr>
            <p:nvPr/>
          </p:nvSpPr>
          <p:spPr bwMode="auto">
            <a:xfrm>
              <a:off x="2422" y="2213"/>
              <a:ext cx="1152" cy="768"/>
            </a:xfrm>
            <a:prstGeom prst="ellipse">
              <a:avLst/>
            </a:prstGeom>
            <a:solidFill>
              <a:srgbClr val="0000FF"/>
            </a:solidFill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2" name="Freeform 34"/>
            <p:cNvSpPr>
              <a:spLocks/>
            </p:cNvSpPr>
            <p:nvPr/>
          </p:nvSpPr>
          <p:spPr bwMode="auto">
            <a:xfrm>
              <a:off x="3118" y="2069"/>
              <a:ext cx="1032" cy="576"/>
            </a:xfrm>
            <a:custGeom>
              <a:avLst/>
              <a:gdLst>
                <a:gd name="T0" fmla="*/ 24 w 1032"/>
                <a:gd name="T1" fmla="*/ 0 h 576"/>
                <a:gd name="T2" fmla="*/ 168 w 1032"/>
                <a:gd name="T3" fmla="*/ 480 h 576"/>
                <a:gd name="T4" fmla="*/ 1032 w 1032"/>
                <a:gd name="T5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2" h="576">
                  <a:moveTo>
                    <a:pt x="24" y="0"/>
                  </a:moveTo>
                  <a:cubicBezTo>
                    <a:pt x="12" y="192"/>
                    <a:pt x="0" y="384"/>
                    <a:pt x="168" y="480"/>
                  </a:cubicBezTo>
                  <a:cubicBezTo>
                    <a:pt x="336" y="576"/>
                    <a:pt x="888" y="560"/>
                    <a:pt x="1032" y="576"/>
                  </a:cubicBezTo>
                </a:path>
              </a:pathLst>
            </a:cu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3" name="Freeform 35"/>
            <p:cNvSpPr>
              <a:spLocks/>
            </p:cNvSpPr>
            <p:nvPr/>
          </p:nvSpPr>
          <p:spPr bwMode="auto">
            <a:xfrm>
              <a:off x="1750" y="2309"/>
              <a:ext cx="1488" cy="568"/>
            </a:xfrm>
            <a:custGeom>
              <a:avLst/>
              <a:gdLst>
                <a:gd name="T0" fmla="*/ 1488 w 1488"/>
                <a:gd name="T1" fmla="*/ 240 h 568"/>
                <a:gd name="T2" fmla="*/ 912 w 1488"/>
                <a:gd name="T3" fmla="*/ 528 h 568"/>
                <a:gd name="T4" fmla="*/ 0 w 1488"/>
                <a:gd name="T5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88" h="568">
                  <a:moveTo>
                    <a:pt x="1488" y="240"/>
                  </a:moveTo>
                  <a:cubicBezTo>
                    <a:pt x="1324" y="404"/>
                    <a:pt x="1160" y="568"/>
                    <a:pt x="912" y="528"/>
                  </a:cubicBezTo>
                  <a:cubicBezTo>
                    <a:pt x="664" y="488"/>
                    <a:pt x="152" y="88"/>
                    <a:pt x="0" y="0"/>
                  </a:cubicBezTo>
                </a:path>
              </a:pathLst>
            </a:cu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4" name="Freeform 36"/>
            <p:cNvSpPr>
              <a:spLocks/>
            </p:cNvSpPr>
            <p:nvPr/>
          </p:nvSpPr>
          <p:spPr bwMode="auto">
            <a:xfrm>
              <a:off x="2806" y="2837"/>
              <a:ext cx="104" cy="384"/>
            </a:xfrm>
            <a:custGeom>
              <a:avLst/>
              <a:gdLst>
                <a:gd name="T0" fmla="*/ 0 w 104"/>
                <a:gd name="T1" fmla="*/ 0 h 384"/>
                <a:gd name="T2" fmla="*/ 96 w 104"/>
                <a:gd name="T3" fmla="*/ 192 h 384"/>
                <a:gd name="T4" fmla="*/ 48 w 104"/>
                <a:gd name="T5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" h="384">
                  <a:moveTo>
                    <a:pt x="0" y="0"/>
                  </a:moveTo>
                  <a:cubicBezTo>
                    <a:pt x="44" y="64"/>
                    <a:pt x="88" y="128"/>
                    <a:pt x="96" y="192"/>
                  </a:cubicBezTo>
                  <a:cubicBezTo>
                    <a:pt x="104" y="256"/>
                    <a:pt x="56" y="352"/>
                    <a:pt x="48" y="384"/>
                  </a:cubicBezTo>
                </a:path>
              </a:pathLst>
            </a:cu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5" name="Freeform 37"/>
            <p:cNvSpPr>
              <a:spLocks/>
            </p:cNvSpPr>
            <p:nvPr/>
          </p:nvSpPr>
          <p:spPr bwMode="auto">
            <a:xfrm>
              <a:off x="3430" y="2597"/>
              <a:ext cx="168" cy="624"/>
            </a:xfrm>
            <a:custGeom>
              <a:avLst/>
              <a:gdLst>
                <a:gd name="T0" fmla="*/ 24 w 168"/>
                <a:gd name="T1" fmla="*/ 0 h 624"/>
                <a:gd name="T2" fmla="*/ 24 w 168"/>
                <a:gd name="T3" fmla="*/ 384 h 624"/>
                <a:gd name="T4" fmla="*/ 168 w 168"/>
                <a:gd name="T5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" h="624">
                  <a:moveTo>
                    <a:pt x="24" y="0"/>
                  </a:moveTo>
                  <a:cubicBezTo>
                    <a:pt x="12" y="140"/>
                    <a:pt x="0" y="280"/>
                    <a:pt x="24" y="384"/>
                  </a:cubicBezTo>
                  <a:cubicBezTo>
                    <a:pt x="48" y="488"/>
                    <a:pt x="144" y="584"/>
                    <a:pt x="168" y="624"/>
                  </a:cubicBezTo>
                </a:path>
              </a:pathLst>
            </a:cu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7446" name="Object 38"/>
            <p:cNvGraphicFramePr>
              <a:graphicFrameLocks noChangeAspect="1"/>
            </p:cNvGraphicFramePr>
            <p:nvPr/>
          </p:nvGraphicFramePr>
          <p:xfrm>
            <a:off x="2806" y="2501"/>
            <a:ext cx="2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60" name="Equation" r:id="rId3" imgW="317160" imgH="317160" progId="Equation.3">
                    <p:embed/>
                  </p:oleObj>
                </mc:Choice>
                <mc:Fallback>
                  <p:oleObj name="Equation" r:id="rId3" imgW="3171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6" y="2501"/>
                          <a:ext cx="2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47" name="Object 39"/>
            <p:cNvGraphicFramePr>
              <a:graphicFrameLocks noChangeAspect="1"/>
            </p:cNvGraphicFramePr>
            <p:nvPr/>
          </p:nvGraphicFramePr>
          <p:xfrm>
            <a:off x="3622" y="2117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61" name="Equation" r:id="rId5" imgW="380880" imgH="457200" progId="Equation.3">
                    <p:embed/>
                  </p:oleObj>
                </mc:Choice>
                <mc:Fallback>
                  <p:oleObj name="Equation" r:id="rId5" imgW="38088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2" y="2117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48" name="Object 40"/>
            <p:cNvGraphicFramePr>
              <a:graphicFrameLocks noChangeAspect="1"/>
            </p:cNvGraphicFramePr>
            <p:nvPr/>
          </p:nvGraphicFramePr>
          <p:xfrm>
            <a:off x="2038" y="2165"/>
            <a:ext cx="25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62" name="Equation" r:id="rId7" imgW="406080" imgH="457200" progId="Equation.3">
                    <p:embed/>
                  </p:oleObj>
                </mc:Choice>
                <mc:Fallback>
                  <p:oleObj name="Equation" r:id="rId7" imgW="40608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8" y="2165"/>
                          <a:ext cx="25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49" name="Object 41"/>
            <p:cNvGraphicFramePr>
              <a:graphicFrameLocks noChangeAspect="1"/>
            </p:cNvGraphicFramePr>
            <p:nvPr/>
          </p:nvGraphicFramePr>
          <p:xfrm>
            <a:off x="2086" y="2837"/>
            <a:ext cx="25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63" name="Equation" r:id="rId9" imgW="406080" imgH="457200" progId="Equation.3">
                    <p:embed/>
                  </p:oleObj>
                </mc:Choice>
                <mc:Fallback>
                  <p:oleObj name="Equation" r:id="rId9" imgW="40608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6" y="2837"/>
                          <a:ext cx="25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50" name="Object 42"/>
            <p:cNvGraphicFramePr>
              <a:graphicFrameLocks noChangeAspect="1"/>
            </p:cNvGraphicFramePr>
            <p:nvPr/>
          </p:nvGraphicFramePr>
          <p:xfrm>
            <a:off x="2926" y="2933"/>
            <a:ext cx="58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64" name="Equation" r:id="rId11" imgW="927000" imgH="431640" progId="Equation.3">
                    <p:embed/>
                  </p:oleObj>
                </mc:Choice>
                <mc:Fallback>
                  <p:oleObj name="Equation" r:id="rId11" imgW="92700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6" y="2933"/>
                          <a:ext cx="58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51" name="Object 43"/>
            <p:cNvGraphicFramePr>
              <a:graphicFrameLocks noChangeAspect="1"/>
            </p:cNvGraphicFramePr>
            <p:nvPr/>
          </p:nvGraphicFramePr>
          <p:xfrm>
            <a:off x="3814" y="2789"/>
            <a:ext cx="2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65" name="Equation" r:id="rId13" imgW="393480" imgH="431640" progId="Equation.3">
                    <p:embed/>
                  </p:oleObj>
                </mc:Choice>
                <mc:Fallback>
                  <p:oleObj name="Equation" r:id="rId13" imgW="3934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4" y="2789"/>
                          <a:ext cx="24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56" name="Freeform 48"/>
            <p:cNvSpPr>
              <a:spLocks/>
            </p:cNvSpPr>
            <p:nvPr/>
          </p:nvSpPr>
          <p:spPr bwMode="auto">
            <a:xfrm rot="2363306">
              <a:off x="3120" y="2580"/>
              <a:ext cx="264" cy="624"/>
            </a:xfrm>
            <a:custGeom>
              <a:avLst/>
              <a:gdLst>
                <a:gd name="T0" fmla="*/ 24 w 168"/>
                <a:gd name="T1" fmla="*/ 0 h 624"/>
                <a:gd name="T2" fmla="*/ 24 w 168"/>
                <a:gd name="T3" fmla="*/ 384 h 624"/>
                <a:gd name="T4" fmla="*/ 168 w 168"/>
                <a:gd name="T5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" h="624">
                  <a:moveTo>
                    <a:pt x="24" y="0"/>
                  </a:moveTo>
                  <a:cubicBezTo>
                    <a:pt x="12" y="140"/>
                    <a:pt x="0" y="280"/>
                    <a:pt x="24" y="384"/>
                  </a:cubicBezTo>
                  <a:cubicBezTo>
                    <a:pt x="48" y="488"/>
                    <a:pt x="144" y="584"/>
                    <a:pt x="168" y="624"/>
                  </a:cubicBezTo>
                </a:path>
              </a:pathLst>
            </a:cu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858485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609600" y="762000"/>
            <a:ext cx="8229600" cy="216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ea typeface="黑体" pitchFamily="2" charset="-122"/>
              </a:rPr>
              <a:t>1</a:t>
            </a:r>
            <a:r>
              <a:rPr lang="en-US" altLang="zh-CN" sz="2800" b="1" dirty="0" smtClean="0"/>
              <a:t>.4.6</a:t>
            </a:r>
            <a:r>
              <a:rPr lang="zh-CN" altLang="en-US" sz="2800" b="1" dirty="0" smtClean="0"/>
              <a:t>设有甲、乙两个盒子，甲中有</a:t>
            </a:r>
            <a:r>
              <a:rPr lang="en-US" altLang="zh-CN" sz="2800" b="1" dirty="0" smtClean="0"/>
              <a:t>7</a:t>
            </a:r>
            <a:r>
              <a:rPr lang="zh-CN" altLang="en-US" sz="2800" b="1" dirty="0" smtClean="0"/>
              <a:t>个红球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个白球，乙中有</a:t>
            </a:r>
            <a:r>
              <a:rPr lang="en-US" altLang="zh-CN" sz="2800" b="1" dirty="0" smtClean="0"/>
              <a:t>5</a:t>
            </a:r>
            <a:r>
              <a:rPr lang="zh-CN" altLang="en-US" sz="2800" b="1" dirty="0" smtClean="0"/>
              <a:t>个红球</a:t>
            </a:r>
            <a:r>
              <a:rPr lang="en-US" altLang="zh-CN" sz="2800" b="1" dirty="0" smtClean="0"/>
              <a:t>6</a:t>
            </a:r>
            <a:r>
              <a:rPr lang="zh-CN" altLang="en-US" sz="2800" b="1" dirty="0" smtClean="0"/>
              <a:t>个白球，先从甲盒中任取两球放入乙中，再从乙盒中任取一球，求从乙盒中取出的是红球的概率。</a:t>
            </a:r>
            <a:endParaRPr lang="en-US" altLang="zh-CN" sz="2800" b="1" i="1" dirty="0"/>
          </a:p>
        </p:txBody>
      </p:sp>
    </p:spTree>
    <p:extLst>
      <p:ext uri="{BB962C8B-B14F-4D97-AF65-F5344CB8AC3E}">
        <p14:creationId xmlns:p14="http://schemas.microsoft.com/office/powerpoint/2010/main" val="133272701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609600" y="762000"/>
            <a:ext cx="8229600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ea typeface="黑体" pitchFamily="2" charset="-122"/>
              </a:rPr>
              <a:t>1</a:t>
            </a:r>
            <a:r>
              <a:rPr lang="en-US" altLang="zh-CN" sz="2800" b="1" dirty="0" smtClean="0"/>
              <a:t>.6.1  </a:t>
            </a:r>
            <a:r>
              <a:rPr lang="zh-CN" altLang="en-US" sz="2800" b="1" dirty="0" smtClean="0"/>
              <a:t>甲乙两人投掷均匀硬币，其中甲投掷</a:t>
            </a:r>
            <a:r>
              <a:rPr lang="en-US" altLang="zh-CN" sz="2800" b="1" dirty="0" smtClean="0"/>
              <a:t>n+1</a:t>
            </a:r>
            <a:r>
              <a:rPr lang="zh-CN" altLang="en-US" sz="2800" b="1" dirty="0" smtClean="0"/>
              <a:t>次，乙投掷</a:t>
            </a:r>
            <a:r>
              <a:rPr lang="en-US" altLang="zh-CN" sz="2800" b="1" dirty="0" smtClean="0"/>
              <a:t>n</a:t>
            </a:r>
            <a:r>
              <a:rPr lang="zh-CN" altLang="en-US" sz="2800" b="1" dirty="0" smtClean="0"/>
              <a:t>次，求“甲投出正面的次数大于乙投出正面的次数”这一事件的概率。</a:t>
            </a:r>
            <a:endParaRPr lang="en-US" altLang="zh-CN" sz="2800" b="1" i="1" dirty="0"/>
          </a:p>
        </p:txBody>
      </p:sp>
    </p:spTree>
    <p:extLst>
      <p:ext uri="{BB962C8B-B14F-4D97-AF65-F5344CB8AC3E}">
        <p14:creationId xmlns:p14="http://schemas.microsoft.com/office/powerpoint/2010/main" val="250572759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609600" y="762000"/>
            <a:ext cx="8229600" cy="216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ea typeface="黑体" pitchFamily="2" charset="-122"/>
              </a:rPr>
              <a:t>1</a:t>
            </a:r>
            <a:r>
              <a:rPr lang="en-US" altLang="zh-CN" sz="2800" b="1" dirty="0" smtClean="0"/>
              <a:t>.6.4</a:t>
            </a:r>
            <a:r>
              <a:rPr lang="zh-CN" altLang="en-US" sz="2800" b="1" dirty="0" smtClean="0"/>
              <a:t>（</a:t>
            </a:r>
            <a:r>
              <a:rPr lang="en-US" altLang="zh-CN" sz="2800" b="1" dirty="0" err="1" smtClean="0"/>
              <a:t>Polya</a:t>
            </a:r>
            <a:r>
              <a:rPr lang="zh-CN" altLang="en-US" sz="2800" b="1" dirty="0" smtClean="0"/>
              <a:t>罐子模型）：设罐子有</a:t>
            </a:r>
            <a:r>
              <a:rPr lang="en-US" altLang="zh-CN" sz="2800" b="1" dirty="0" smtClean="0"/>
              <a:t>a</a:t>
            </a:r>
            <a:r>
              <a:rPr lang="zh-CN" altLang="en-US" sz="2800" b="1" dirty="0" smtClean="0"/>
              <a:t>红</a:t>
            </a:r>
            <a:r>
              <a:rPr lang="en-US" altLang="zh-CN" sz="2800" b="1" dirty="0" smtClean="0"/>
              <a:t>b</a:t>
            </a:r>
            <a:r>
              <a:rPr lang="zh-CN" altLang="en-US" sz="2800" b="1" dirty="0" smtClean="0"/>
              <a:t>黑，随机取出一个，把原球放回，并加进与抽出球同色的球</a:t>
            </a:r>
            <a:r>
              <a:rPr lang="en-US" altLang="zh-CN" sz="2800" b="1" dirty="0" smtClean="0"/>
              <a:t>c</a:t>
            </a:r>
            <a:r>
              <a:rPr lang="zh-CN" altLang="en-US" sz="2800" b="1" dirty="0" smtClean="0"/>
              <a:t>个，在摸第二次，这样下去共摸了</a:t>
            </a:r>
            <a:r>
              <a:rPr lang="en-US" altLang="zh-CN" sz="2800" b="1" dirty="0" smtClean="0"/>
              <a:t>n</a:t>
            </a:r>
            <a:r>
              <a:rPr lang="zh-CN" altLang="en-US" sz="2800" b="1" dirty="0" smtClean="0"/>
              <a:t>次，试证明第</a:t>
            </a:r>
            <a:r>
              <a:rPr lang="en-US" altLang="zh-CN" sz="2800" b="1" dirty="0" smtClean="0"/>
              <a:t>n</a:t>
            </a:r>
            <a:r>
              <a:rPr lang="zh-CN" altLang="en-US" sz="2800" b="1" dirty="0" smtClean="0"/>
              <a:t>次取球时取出红球的概率为</a:t>
            </a:r>
            <a:r>
              <a:rPr lang="en-US" altLang="zh-CN" sz="2800" b="1" dirty="0" smtClean="0"/>
              <a:t>a/(</a:t>
            </a:r>
            <a:r>
              <a:rPr lang="en-US" altLang="zh-CN" sz="2800" b="1" dirty="0" err="1" smtClean="0"/>
              <a:t>a+b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。</a:t>
            </a:r>
            <a:endParaRPr lang="en-US" altLang="zh-CN" sz="2800" b="1" i="1" dirty="0"/>
          </a:p>
        </p:txBody>
      </p:sp>
    </p:spTree>
    <p:extLst>
      <p:ext uri="{BB962C8B-B14F-4D97-AF65-F5344CB8AC3E}">
        <p14:creationId xmlns:p14="http://schemas.microsoft.com/office/powerpoint/2010/main" val="250572759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609600" y="762000"/>
            <a:ext cx="82296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ea typeface="黑体" pitchFamily="2" charset="-122"/>
              </a:rPr>
              <a:t>1</a:t>
            </a:r>
            <a:r>
              <a:rPr lang="en-US" altLang="zh-CN" sz="2800" b="1" dirty="0" smtClean="0"/>
              <a:t>.6.5</a:t>
            </a:r>
            <a:r>
              <a:rPr lang="zh-CN" altLang="en-US" sz="2800" b="1" dirty="0" smtClean="0"/>
              <a:t>：甲乙二人比赛下棋，每局胜者得一分，甲在每局比赛中胜的概率为     ，乙在每局胜的概率为</a:t>
            </a:r>
            <a:endParaRPr lang="en-US" altLang="zh-CN" sz="2800" b="1" dirty="0" smtClean="0"/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i="1" dirty="0" smtClean="0"/>
              <a:t>    ,                   </a:t>
            </a:r>
            <a:r>
              <a:rPr lang="zh-CN" altLang="en-US" sz="2800" b="1" dirty="0" smtClean="0"/>
              <a:t>独立地进行比赛，直到有一个人超过对方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分为止，多得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分者胜，求甲最终获胜的概率</a:t>
            </a:r>
            <a:r>
              <a:rPr lang="zh-CN" altLang="en-US" sz="2800" b="1" i="1" dirty="0" smtClean="0"/>
              <a:t>。</a:t>
            </a:r>
            <a:endParaRPr lang="en-US" altLang="zh-CN" sz="2800" b="1" i="1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073028"/>
              </p:ext>
            </p:extLst>
          </p:nvPr>
        </p:nvGraphicFramePr>
        <p:xfrm>
          <a:off x="4724400" y="1412776"/>
          <a:ext cx="312035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95" name="公式" r:id="rId3" imgW="164880" imgH="152280" progId="Equation.3">
                  <p:embed/>
                </p:oleObj>
              </mc:Choice>
              <mc:Fallback>
                <p:oleObj name="公式" r:id="rId3" imgW="164880" imgH="1522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24400" y="1412776"/>
                        <a:ext cx="312035" cy="28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855993"/>
              </p:ext>
            </p:extLst>
          </p:nvPr>
        </p:nvGraphicFramePr>
        <p:xfrm>
          <a:off x="755576" y="1916832"/>
          <a:ext cx="3365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96" name="公式" r:id="rId5" imgW="177480" imgH="215640" progId="Equation.3">
                  <p:embed/>
                </p:oleObj>
              </mc:Choice>
              <mc:Fallback>
                <p:oleObj name="公式" r:id="rId5" imgW="177480" imgH="21564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916832"/>
                        <a:ext cx="33655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541274"/>
              </p:ext>
            </p:extLst>
          </p:nvPr>
        </p:nvGraphicFramePr>
        <p:xfrm>
          <a:off x="1331640" y="1916832"/>
          <a:ext cx="141922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97" name="公式" r:id="rId7" imgW="749160" imgH="215640" progId="Equation.3">
                  <p:embed/>
                </p:oleObj>
              </mc:Choice>
              <mc:Fallback>
                <p:oleObj name="公式" r:id="rId7" imgW="749160" imgH="21564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916832"/>
                        <a:ext cx="141922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812831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609600" y="762000"/>
            <a:ext cx="82296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ea typeface="黑体" pitchFamily="2" charset="-122"/>
              </a:rPr>
              <a:t>1</a:t>
            </a:r>
            <a:r>
              <a:rPr lang="en-US" altLang="zh-CN" sz="2800" b="1" dirty="0" smtClean="0"/>
              <a:t>.4.8</a:t>
            </a:r>
            <a:r>
              <a:rPr lang="zh-CN" altLang="en-US" sz="2800" b="1" dirty="0" smtClean="0"/>
              <a:t>（续例</a:t>
            </a:r>
            <a:r>
              <a:rPr lang="en-US" altLang="zh-CN" sz="2800" b="1" dirty="0" smtClean="0"/>
              <a:t>1.4.6</a:t>
            </a:r>
            <a:r>
              <a:rPr lang="zh-CN" altLang="en-US" sz="2800" b="1" dirty="0" smtClean="0"/>
              <a:t>）设有甲、乙两个盒子，甲中有</a:t>
            </a:r>
            <a:r>
              <a:rPr lang="en-US" altLang="zh-CN" sz="2800" b="1" dirty="0" smtClean="0"/>
              <a:t>7</a:t>
            </a:r>
            <a:r>
              <a:rPr lang="zh-CN" altLang="en-US" sz="2800" b="1" dirty="0" smtClean="0"/>
              <a:t>个红球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个白球，乙中有</a:t>
            </a:r>
            <a:r>
              <a:rPr lang="en-US" altLang="zh-CN" sz="2800" b="1" dirty="0" smtClean="0"/>
              <a:t>5</a:t>
            </a:r>
            <a:r>
              <a:rPr lang="zh-CN" altLang="en-US" sz="2800" b="1" dirty="0" smtClean="0"/>
              <a:t>个红球</a:t>
            </a:r>
            <a:r>
              <a:rPr lang="en-US" altLang="zh-CN" sz="2800" b="1" dirty="0" smtClean="0"/>
              <a:t>6</a:t>
            </a:r>
            <a:r>
              <a:rPr lang="zh-CN" altLang="en-US" sz="2800" b="1" dirty="0" smtClean="0"/>
              <a:t>个白球，先从甲盒中任取两球放入乙中，再从乙盒中任取一球，若已知从乙盒中取出的是红球，试求从甲盒中取出的两球一个是红球一个是白球的概率。</a:t>
            </a:r>
            <a:endParaRPr lang="en-US" altLang="zh-CN" sz="2800" b="1" i="1" dirty="0"/>
          </a:p>
        </p:txBody>
      </p:sp>
    </p:spTree>
    <p:extLst>
      <p:ext uri="{BB962C8B-B14F-4D97-AF65-F5344CB8AC3E}">
        <p14:creationId xmlns:p14="http://schemas.microsoft.com/office/powerpoint/2010/main" val="227029383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914400" y="4953000"/>
            <a:ext cx="313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称此为</a:t>
            </a: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贝叶斯公式</a:t>
            </a:r>
            <a:r>
              <a:rPr lang="en-US" altLang="zh-CN" sz="2800" b="1"/>
              <a:t>.</a:t>
            </a:r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1905000" y="3209925"/>
            <a:ext cx="6553200" cy="1524000"/>
          </a:xfrm>
          <a:prstGeom prst="rect">
            <a:avLst/>
          </a:prstGeom>
          <a:solidFill>
            <a:srgbClr val="66FFFF"/>
          </a:solidFill>
          <a:ln w="127000" cmpd="tri">
            <a:solidFill>
              <a:srgbClr val="008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474" name="Object 18"/>
          <p:cNvGraphicFramePr>
            <a:graphicFrameLocks noChangeAspect="1"/>
          </p:cNvGraphicFramePr>
          <p:nvPr/>
        </p:nvGraphicFramePr>
        <p:xfrm>
          <a:off x="908050" y="1652588"/>
          <a:ext cx="7670800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9" name="Equation" r:id="rId3" imgW="7670520" imgH="3111480" progId="Equation.3">
                  <p:embed/>
                </p:oleObj>
              </mc:Choice>
              <mc:Fallback>
                <p:oleObj name="Equation" r:id="rId3" imgW="7670520" imgH="3111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1652588"/>
                        <a:ext cx="7670800" cy="300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7" name="Text Box 21"/>
          <p:cNvSpPr txBox="1"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7772400" cy="1143000"/>
          </a:xfrm>
          <a:noFill/>
          <a:ln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/>
          <a:p>
            <a:r>
              <a:rPr lang="en-US" altLang="zh-CN" sz="3600" b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827088" y="823913"/>
            <a:ext cx="26304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b="1">
                <a:solidFill>
                  <a:srgbClr val="0000FF"/>
                </a:solidFill>
                <a:ea typeface="黑体" pitchFamily="2" charset="-122"/>
              </a:rPr>
              <a:t>3. </a:t>
            </a:r>
            <a:r>
              <a:rPr lang="zh-CN" altLang="en-US" sz="3200" b="1">
                <a:solidFill>
                  <a:srgbClr val="0000FF"/>
                </a:solidFill>
                <a:ea typeface="黑体" pitchFamily="2" charset="-122"/>
              </a:rPr>
              <a:t>贝叶斯公式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5" grpId="0" autoUpdateAnimBg="0"/>
      <p:bldP spid="1947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1143000" y="11430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itchFamily="2" charset="-122"/>
              </a:rPr>
              <a:t>证明</a:t>
            </a:r>
            <a:endParaRPr lang="zh-CN" altLang="en-US" sz="2800" b="1"/>
          </a:p>
        </p:txBody>
      </p:sp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1968500" y="1828800"/>
          <a:ext cx="2705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76" name="Equation" r:id="rId3" imgW="2705040" imgH="914400" progId="Equation.3">
                  <p:embed/>
                </p:oleObj>
              </mc:Choice>
              <mc:Fallback>
                <p:oleObj name="Equation" r:id="rId3" imgW="270504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1828800"/>
                        <a:ext cx="2705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3206750" y="3024188"/>
          <a:ext cx="29972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77" name="Equation" r:id="rId5" imgW="2997000" imgH="1447560" progId="Equation.3">
                  <p:embed/>
                </p:oleObj>
              </mc:Choice>
              <mc:Fallback>
                <p:oleObj name="Equation" r:id="rId5" imgW="2997000" imgH="1447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0" y="3024188"/>
                        <a:ext cx="299720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6477000" y="3352800"/>
          <a:ext cx="1803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78" name="Equation" r:id="rId7" imgW="1803240" imgH="368280" progId="Equation.3">
                  <p:embed/>
                </p:oleObj>
              </mc:Choice>
              <mc:Fallback>
                <p:oleObj name="Equation" r:id="rId7" imgW="1803240" imgH="3682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352800"/>
                        <a:ext cx="18034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499481"/>
              </p:ext>
            </p:extLst>
          </p:nvPr>
        </p:nvGraphicFramePr>
        <p:xfrm>
          <a:off x="1436273" y="967581"/>
          <a:ext cx="7148512" cy="254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45" name="公式" r:id="rId3" imgW="4457520" imgH="1587240" progId="Equation.3">
                  <p:embed/>
                </p:oleObj>
              </mc:Choice>
              <mc:Fallback>
                <p:oleObj name="公式" r:id="rId3" imgW="4457520" imgH="1587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273" y="967581"/>
                        <a:ext cx="7148512" cy="2544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7047" name="Picture 7" descr="BD20122_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038600"/>
            <a:ext cx="2209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051" name="Rectangle 11"/>
          <p:cNvSpPr>
            <a:spLocks noChangeArrowheads="1"/>
          </p:cNvSpPr>
          <p:nvPr/>
        </p:nvSpPr>
        <p:spPr bwMode="auto">
          <a:xfrm>
            <a:off x="838200" y="708025"/>
            <a:ext cx="719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ea typeface="黑体" pitchFamily="2" charset="-122"/>
              </a:rPr>
              <a:t>9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827088" y="1447800"/>
            <a:ext cx="768985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                  </a:t>
            </a:r>
            <a:endParaRPr lang="en-US" altLang="zh-CN" sz="2800" b="1" dirty="0" smtClean="0">
              <a:solidFill>
                <a:srgbClr val="0000FF"/>
              </a:solidFill>
              <a:ea typeface="黑体" pitchFamily="2" charset="-122"/>
            </a:endParaRPr>
          </a:p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ea typeface="黑体" pitchFamily="2" charset="-122"/>
              </a:rPr>
              <a:t>1.4.1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从区间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[0,1]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上任取两点，记为</a:t>
            </a:r>
            <a:r>
              <a:rPr lang="en-US" altLang="zh-CN" sz="2800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x,y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令                                                       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试计算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P(A)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P(A|B).</a:t>
            </a:r>
          </a:p>
          <a:p>
            <a:endParaRPr lang="en-US" altLang="zh-CN" sz="2800" b="1" dirty="0">
              <a:solidFill>
                <a:srgbClr val="0000FF"/>
              </a:solidFill>
              <a:ea typeface="黑体" pitchFamily="2" charset="-122"/>
            </a:endParaRPr>
          </a:p>
          <a:p>
            <a:endParaRPr lang="en-US" altLang="zh-CN" sz="2800" b="1" dirty="0" smtClean="0">
              <a:solidFill>
                <a:srgbClr val="0000FF"/>
              </a:solidFill>
              <a:ea typeface="黑体" pitchFamily="2" charset="-122"/>
            </a:endParaRPr>
          </a:p>
          <a:p>
            <a:r>
              <a:rPr lang="zh-CN" altLang="en-US" sz="2800" b="1" dirty="0" smtClean="0">
                <a:ea typeface="黑体" pitchFamily="2" charset="-122"/>
              </a:rPr>
              <a:t>例</a:t>
            </a:r>
            <a:r>
              <a:rPr lang="en-US" altLang="zh-CN" sz="2800" b="1" dirty="0" smtClean="0">
                <a:ea typeface="黑体" pitchFamily="2" charset="-122"/>
              </a:rPr>
              <a:t>1.4.2 </a:t>
            </a:r>
            <a:r>
              <a:rPr lang="zh-CN" altLang="en-US" sz="2800" b="1" dirty="0" smtClean="0">
                <a:ea typeface="黑体" pitchFamily="2" charset="-122"/>
              </a:rPr>
              <a:t>设有一对夫妻，他们有两个孩子（假设生男孩女孩概率相等），已知其中一个为女孩，求这对夫妻有男孩的概率。</a:t>
            </a:r>
            <a:endParaRPr lang="en-US" altLang="zh-CN" sz="2800" b="1" dirty="0" smtClean="0">
              <a:ea typeface="黑体" pitchFamily="2" charset="-122"/>
            </a:endParaRPr>
          </a:p>
        </p:txBody>
      </p:sp>
      <p:sp>
        <p:nvSpPr>
          <p:cNvPr id="3088" name="Rectangle 16"/>
          <p:cNvSpPr>
            <a:spLocks noChangeArrowheads="1"/>
          </p:cNvSpPr>
          <p:nvPr/>
        </p:nvSpPr>
        <p:spPr bwMode="auto">
          <a:xfrm>
            <a:off x="827088" y="1427163"/>
            <a:ext cx="1676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b="1" dirty="0">
                <a:solidFill>
                  <a:srgbClr val="0000FF"/>
                </a:solidFill>
                <a:ea typeface="黑体" pitchFamily="2" charset="-122"/>
              </a:rPr>
              <a:t>1. </a:t>
            </a: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</a:rPr>
              <a:t>引例</a:t>
            </a:r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title"/>
          </p:nvPr>
        </p:nvSpPr>
        <p:spPr>
          <a:xfrm>
            <a:off x="827088" y="611188"/>
            <a:ext cx="7772400" cy="701675"/>
          </a:xfrm>
          <a:noFill/>
          <a:ln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一、条件概率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271627"/>
              </p:ext>
            </p:extLst>
          </p:nvPr>
        </p:nvGraphicFramePr>
        <p:xfrm>
          <a:off x="1693777" y="2383847"/>
          <a:ext cx="4802980" cy="395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0" name="公式" r:id="rId3" imgW="3085920" imgH="253800" progId="Equation.3">
                  <p:embed/>
                </p:oleObj>
              </mc:Choice>
              <mc:Fallback>
                <p:oleObj name="公式" r:id="rId3" imgW="308592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3777" y="2383847"/>
                        <a:ext cx="4802980" cy="3953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utoUpdateAnimBg="0"/>
      <p:bldP spid="308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990600" y="736600"/>
            <a:ext cx="184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zh-CN" altLang="zh-CN" sz="4000" b="1">
              <a:ea typeface="黑体" pitchFamily="2" charset="-122"/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914400" y="1773238"/>
            <a:ext cx="220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ea typeface="黑体" pitchFamily="2" charset="-122"/>
              </a:rPr>
              <a:t>1.</a:t>
            </a:r>
            <a:r>
              <a:rPr lang="zh-CN" altLang="en-US" sz="2800" b="1">
                <a:ea typeface="黑体" pitchFamily="2" charset="-122"/>
              </a:rPr>
              <a:t>条件概率</a:t>
            </a:r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2743200" y="1628775"/>
          <a:ext cx="24384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24" name="Equation" r:id="rId3" imgW="2539800" imgH="914400" progId="Equation.3">
                  <p:embed/>
                </p:oleObj>
              </mc:Choice>
              <mc:Fallback>
                <p:oleObj name="Equation" r:id="rId3" imgW="25398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628775"/>
                        <a:ext cx="243840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3581400" y="2270125"/>
            <a:ext cx="0" cy="4953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2590800" y="2714625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全概率公式</a:t>
            </a:r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 flipH="1">
            <a:off x="3581400" y="3810000"/>
            <a:ext cx="0" cy="4826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2590800" y="4191000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贝叶斯公式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title"/>
          </p:nvPr>
        </p:nvSpPr>
        <p:spPr>
          <a:xfrm>
            <a:off x="827088" y="669925"/>
            <a:ext cx="7772400" cy="701675"/>
          </a:xfrm>
          <a:noFill/>
          <a:ln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四、小结</a:t>
            </a:r>
          </a:p>
        </p:txBody>
      </p:sp>
      <p:graphicFrame>
        <p:nvGraphicFramePr>
          <p:cNvPr id="35854" name="Object 14"/>
          <p:cNvGraphicFramePr>
            <a:graphicFrameLocks noChangeAspect="1"/>
          </p:cNvGraphicFramePr>
          <p:nvPr/>
        </p:nvGraphicFramePr>
        <p:xfrm>
          <a:off x="914400" y="3352800"/>
          <a:ext cx="734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25" name="Equation" r:id="rId5" imgW="8750160" imgH="444240" progId="Equation.3">
                  <p:embed/>
                </p:oleObj>
              </mc:Choice>
              <mc:Fallback>
                <p:oleObj name="Equation" r:id="rId5" imgW="8750160" imgH="4442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352800"/>
                        <a:ext cx="7340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5" name="Object 15"/>
          <p:cNvGraphicFramePr>
            <a:graphicFrameLocks noChangeAspect="1"/>
          </p:cNvGraphicFramePr>
          <p:nvPr/>
        </p:nvGraphicFramePr>
        <p:xfrm>
          <a:off x="1162050" y="4700588"/>
          <a:ext cx="6413500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26" name="Equation" r:id="rId7" imgW="6413400" imgH="1447560" progId="Equation.3">
                  <p:embed/>
                </p:oleObj>
              </mc:Choice>
              <mc:Fallback>
                <p:oleObj name="Equation" r:id="rId7" imgW="6413400" imgH="14475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4700588"/>
                        <a:ext cx="6413500" cy="1395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7" name="Object 17"/>
          <p:cNvGraphicFramePr>
            <a:graphicFrameLocks noChangeAspect="1"/>
          </p:cNvGraphicFramePr>
          <p:nvPr/>
        </p:nvGraphicFramePr>
        <p:xfrm>
          <a:off x="5181600" y="2438400"/>
          <a:ext cx="3263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27" name="Equation" r:id="rId9" imgW="3301920" imgH="444240" progId="Equation.3">
                  <p:embed/>
                </p:oleObj>
              </mc:Choice>
              <mc:Fallback>
                <p:oleObj name="Equation" r:id="rId9" imgW="3301920" imgH="4442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438400"/>
                        <a:ext cx="3263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8" name="Line 18"/>
          <p:cNvSpPr>
            <a:spLocks noChangeShapeType="1"/>
          </p:cNvSpPr>
          <p:nvPr/>
        </p:nvSpPr>
        <p:spPr bwMode="auto">
          <a:xfrm>
            <a:off x="5257800" y="2057400"/>
            <a:ext cx="7620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6019800" y="175260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乘法定理</a:t>
            </a:r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8305800" y="617220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utoUpdateAnimBg="0"/>
      <p:bldP spid="35845" grpId="0" animBg="1"/>
      <p:bldP spid="35846" grpId="0" autoUpdateAnimBg="0"/>
      <p:bldP spid="35848" grpId="0" animBg="1"/>
      <p:bldP spid="35849" grpId="0" autoUpdateAnimBg="0"/>
      <p:bldP spid="35858" grpId="0" animBg="1"/>
      <p:bldP spid="3585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14" name="Object 6"/>
          <p:cNvGraphicFramePr>
            <a:graphicFrameLocks noChangeAspect="1"/>
          </p:cNvGraphicFramePr>
          <p:nvPr/>
        </p:nvGraphicFramePr>
        <p:xfrm>
          <a:off x="1003300" y="1676400"/>
          <a:ext cx="7061200" cy="420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92" name="Equation" r:id="rId3" imgW="7061040" imgH="4203360" progId="Equation.3">
                  <p:embed/>
                </p:oleObj>
              </mc:Choice>
              <mc:Fallback>
                <p:oleObj name="Equation" r:id="rId3" imgW="7061040" imgH="42033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1676400"/>
                        <a:ext cx="7061200" cy="420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5" name="Object 7"/>
          <p:cNvGraphicFramePr>
            <a:graphicFrameLocks noChangeAspect="1"/>
          </p:cNvGraphicFramePr>
          <p:nvPr/>
        </p:nvGraphicFramePr>
        <p:xfrm>
          <a:off x="914400" y="1066800"/>
          <a:ext cx="7581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93" name="Equation" r:id="rId5" imgW="7581600" imgH="457200" progId="Equation.3">
                  <p:embed/>
                </p:oleObj>
              </mc:Choice>
              <mc:Fallback>
                <p:oleObj name="Equation" r:id="rId5" imgW="75816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581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4775200" y="4121150"/>
          <a:ext cx="203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04" name="Equation" r:id="rId3" imgW="203040" imgH="444240" progId="Equation.3">
                  <p:embed/>
                </p:oleObj>
              </mc:Choice>
              <mc:Fallback>
                <p:oleObj name="Equation" r:id="rId3" imgW="20304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0" y="4121150"/>
                        <a:ext cx="203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3048000" y="4038600"/>
          <a:ext cx="2528888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05" name="Equation" r:id="rId5" imgW="2539800" imgH="914400" progId="Equation.3">
                  <p:embed/>
                </p:oleObj>
              </mc:Choice>
              <mc:Fallback>
                <p:oleObj name="Equation" r:id="rId5" imgW="253980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038600"/>
                        <a:ext cx="2528888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838200" y="419100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同理可得</a:t>
            </a:r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838200" y="5334000"/>
            <a:ext cx="7531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/>
              <a:t>为事件 </a:t>
            </a:r>
            <a:r>
              <a:rPr lang="en-US" altLang="zh-CN" sz="2800" b="1" i="1"/>
              <a:t>B </a:t>
            </a:r>
            <a:r>
              <a:rPr lang="zh-CN" altLang="en-US" sz="2800" b="1"/>
              <a:t>发生的条件下事件 </a:t>
            </a:r>
            <a:r>
              <a:rPr lang="en-US" altLang="zh-CN" sz="2800" b="1" i="1"/>
              <a:t>A </a:t>
            </a:r>
            <a:r>
              <a:rPr lang="zh-CN" altLang="en-US" sz="2800" b="1"/>
              <a:t>发生的条件概率</a:t>
            </a:r>
            <a:r>
              <a:rPr lang="en-US" altLang="zh-CN" sz="2800" b="1"/>
              <a:t>.</a:t>
            </a:r>
          </a:p>
        </p:txBody>
      </p:sp>
      <p:graphicFrame>
        <p:nvGraphicFramePr>
          <p:cNvPr id="8217" name="Object 25"/>
          <p:cNvGraphicFramePr>
            <a:graphicFrameLocks noChangeAspect="1"/>
          </p:cNvGraphicFramePr>
          <p:nvPr/>
        </p:nvGraphicFramePr>
        <p:xfrm>
          <a:off x="914400" y="1676400"/>
          <a:ext cx="7670800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06" name="Equation" r:id="rId7" imgW="7670520" imgH="2006280" progId="Equation.3">
                  <p:embed/>
                </p:oleObj>
              </mc:Choice>
              <mc:Fallback>
                <p:oleObj name="Equation" r:id="rId7" imgW="7670520" imgH="20062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76400"/>
                        <a:ext cx="7670800" cy="200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8" name="Rectangle 26"/>
          <p:cNvSpPr>
            <a:spLocks noChangeArrowheads="1"/>
          </p:cNvSpPr>
          <p:nvPr/>
        </p:nvSpPr>
        <p:spPr bwMode="auto">
          <a:xfrm>
            <a:off x="842963" y="857250"/>
            <a:ext cx="1406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b="1">
                <a:solidFill>
                  <a:srgbClr val="0000FF"/>
                </a:solidFill>
                <a:ea typeface="黑体" pitchFamily="2" charset="-122"/>
              </a:rPr>
              <a:t>2. </a:t>
            </a:r>
            <a:r>
              <a:rPr lang="zh-CN" altLang="en-US" sz="3200" b="1">
                <a:solidFill>
                  <a:srgbClr val="0000FF"/>
                </a:solidFill>
                <a:ea typeface="黑体" pitchFamily="2" charset="-122"/>
              </a:rPr>
              <a:t>定义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1" grpId="0" autoUpdateAnimBg="0"/>
      <p:bldP spid="820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911225" y="2819400"/>
          <a:ext cx="6515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12" name="Equation" r:id="rId3" imgW="7543800" imgH="444240" progId="Equation.3">
                  <p:embed/>
                </p:oleObj>
              </mc:Choice>
              <mc:Fallback>
                <p:oleObj name="Equation" r:id="rId3" imgW="754380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2819400"/>
                        <a:ext cx="6515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911225" y="3505200"/>
          <a:ext cx="3619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13" name="Equation" r:id="rId5" imgW="3619440" imgH="520560" progId="Equation.3">
                  <p:embed/>
                </p:oleObj>
              </mc:Choice>
              <mc:Fallback>
                <p:oleObj name="Equation" r:id="rId5" imgW="3619440" imgH="520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3505200"/>
                        <a:ext cx="3619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911225" y="2133600"/>
          <a:ext cx="556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14" name="Equation" r:id="rId7" imgW="5562360" imgH="444240" progId="Equation.3">
                  <p:embed/>
                </p:oleObj>
              </mc:Choice>
              <mc:Fallback>
                <p:oleObj name="Equation" r:id="rId7" imgW="556236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2133600"/>
                        <a:ext cx="5562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0" name="Object 18"/>
          <p:cNvGraphicFramePr>
            <a:graphicFrameLocks noChangeAspect="1"/>
          </p:cNvGraphicFramePr>
          <p:nvPr/>
        </p:nvGraphicFramePr>
        <p:xfrm>
          <a:off x="896938" y="4184650"/>
          <a:ext cx="7658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15" name="Equation" r:id="rId9" imgW="7657920" imgH="990360" progId="Equation.3">
                  <p:embed/>
                </p:oleObj>
              </mc:Choice>
              <mc:Fallback>
                <p:oleObj name="Equation" r:id="rId9" imgW="7657920" imgH="9903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8" y="4184650"/>
                        <a:ext cx="76581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1" name="Object 19"/>
          <p:cNvGraphicFramePr>
            <a:graphicFrameLocks noChangeAspect="1"/>
          </p:cNvGraphicFramePr>
          <p:nvPr/>
        </p:nvGraphicFramePr>
        <p:xfrm>
          <a:off x="2501900" y="5041900"/>
          <a:ext cx="3733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16" name="Equation" r:id="rId11" imgW="3733560" imgH="1015920" progId="Equation.3">
                  <p:embed/>
                </p:oleObj>
              </mc:Choice>
              <mc:Fallback>
                <p:oleObj name="Equation" r:id="rId11" imgW="3733560" imgH="101592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5041900"/>
                        <a:ext cx="3733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7" name="Text Box 25"/>
          <p:cNvSpPr txBox="1">
            <a:spLocks noChangeArrowheads="1"/>
          </p:cNvSpPr>
          <p:nvPr/>
        </p:nvSpPr>
        <p:spPr bwMode="auto">
          <a:xfrm>
            <a:off x="857250" y="747713"/>
            <a:ext cx="1447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ea typeface="黑体" pitchFamily="2" charset="-122"/>
              </a:rPr>
              <a:t>3. </a:t>
            </a:r>
            <a:r>
              <a:rPr lang="zh-CN" altLang="en-US" sz="3200" b="1">
                <a:solidFill>
                  <a:srgbClr val="0000FF"/>
                </a:solidFill>
                <a:ea typeface="黑体" pitchFamily="2" charset="-122"/>
              </a:rPr>
              <a:t>性质</a:t>
            </a:r>
          </a:p>
        </p:txBody>
      </p:sp>
      <p:graphicFrame>
        <p:nvGraphicFramePr>
          <p:cNvPr id="64538" name="Object 26"/>
          <p:cNvGraphicFramePr>
            <a:graphicFrameLocks noChangeAspect="1"/>
          </p:cNvGraphicFramePr>
          <p:nvPr/>
        </p:nvGraphicFramePr>
        <p:xfrm>
          <a:off x="911225" y="1447800"/>
          <a:ext cx="3619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17" name="Equation" r:id="rId13" imgW="3619440" imgH="444240" progId="Equation.3">
                  <p:embed/>
                </p:oleObj>
              </mc:Choice>
              <mc:Fallback>
                <p:oleObj name="Equation" r:id="rId13" imgW="3619440" imgH="4442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1447800"/>
                        <a:ext cx="3619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83568" y="1427163"/>
            <a:ext cx="768985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                  </a:t>
            </a:r>
            <a:endParaRPr lang="en-US" altLang="zh-CN" sz="2800" b="1" dirty="0" smtClean="0">
              <a:solidFill>
                <a:srgbClr val="0000FF"/>
              </a:solidFill>
              <a:ea typeface="黑体" pitchFamily="2" charset="-122"/>
            </a:endParaRPr>
          </a:p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 smtClean="0">
                <a:ea typeface="黑体" pitchFamily="2" charset="-122"/>
              </a:rPr>
              <a:t>1.4.3 </a:t>
            </a:r>
            <a:r>
              <a:rPr lang="zh-CN" altLang="en-US" sz="2800" b="1" dirty="0" smtClean="0">
                <a:ea typeface="黑体" pitchFamily="2" charset="-122"/>
              </a:rPr>
              <a:t>设有</a:t>
            </a:r>
            <a:r>
              <a:rPr lang="en-US" altLang="zh-CN" sz="2800" b="1" dirty="0" smtClean="0">
                <a:ea typeface="黑体" pitchFamily="2" charset="-122"/>
              </a:rPr>
              <a:t>7</a:t>
            </a:r>
            <a:r>
              <a:rPr lang="zh-CN" altLang="en-US" sz="2800" b="1" dirty="0" smtClean="0">
                <a:ea typeface="黑体" pitchFamily="2" charset="-122"/>
              </a:rPr>
              <a:t>个红球，</a:t>
            </a:r>
            <a:r>
              <a:rPr lang="en-US" altLang="zh-CN" sz="2800" b="1" dirty="0" smtClean="0">
                <a:ea typeface="黑体" pitchFamily="2" charset="-122"/>
              </a:rPr>
              <a:t>5</a:t>
            </a:r>
            <a:r>
              <a:rPr lang="zh-CN" altLang="en-US" sz="2800" b="1" dirty="0" smtClean="0">
                <a:ea typeface="黑体" pitchFamily="2" charset="-122"/>
              </a:rPr>
              <a:t>个白球，从中任取两次，每次一球不放回，令</a:t>
            </a:r>
            <a:r>
              <a:rPr lang="en-US" altLang="zh-CN" sz="2800" b="1" dirty="0" smtClean="0">
                <a:ea typeface="黑体" pitchFamily="2" charset="-122"/>
              </a:rPr>
              <a:t>A={</a:t>
            </a:r>
            <a:r>
              <a:rPr lang="zh-CN" altLang="en-US" sz="2800" b="1" dirty="0" smtClean="0">
                <a:ea typeface="黑体" pitchFamily="2" charset="-122"/>
              </a:rPr>
              <a:t>第一次为红球</a:t>
            </a:r>
            <a:r>
              <a:rPr lang="en-US" altLang="zh-CN" sz="2800" b="1" dirty="0" smtClean="0">
                <a:ea typeface="黑体" pitchFamily="2" charset="-122"/>
              </a:rPr>
              <a:t>}</a:t>
            </a:r>
            <a:r>
              <a:rPr lang="zh-CN" altLang="en-US" sz="2800" b="1" dirty="0" smtClean="0">
                <a:ea typeface="黑体" pitchFamily="2" charset="-122"/>
              </a:rPr>
              <a:t>，</a:t>
            </a:r>
            <a:r>
              <a:rPr lang="en-US" altLang="zh-CN" sz="2800" b="1" dirty="0" smtClean="0">
                <a:ea typeface="黑体" pitchFamily="2" charset="-122"/>
              </a:rPr>
              <a:t>B={</a:t>
            </a:r>
            <a:r>
              <a:rPr lang="zh-CN" altLang="en-US" sz="2800" b="1" dirty="0" smtClean="0">
                <a:ea typeface="黑体" pitchFamily="2" charset="-122"/>
              </a:rPr>
              <a:t>第二次为红球</a:t>
            </a:r>
            <a:r>
              <a:rPr lang="en-US" altLang="zh-CN" sz="2800" b="1" dirty="0" smtClean="0">
                <a:ea typeface="黑体" pitchFamily="2" charset="-122"/>
              </a:rPr>
              <a:t>}</a:t>
            </a:r>
            <a:r>
              <a:rPr lang="zh-CN" altLang="en-US" sz="2800" b="1" dirty="0" smtClean="0">
                <a:ea typeface="黑体" pitchFamily="2" charset="-122"/>
              </a:rPr>
              <a:t>，试求</a:t>
            </a:r>
            <a:r>
              <a:rPr lang="en-US" altLang="zh-CN" sz="2800" b="1" dirty="0" smtClean="0">
                <a:ea typeface="黑体" pitchFamily="2" charset="-122"/>
              </a:rPr>
              <a:t>P(A|B)</a:t>
            </a:r>
            <a:r>
              <a:rPr lang="zh-CN" altLang="en-US" sz="2800" b="1" dirty="0" smtClean="0">
                <a:ea typeface="黑体" pitchFamily="2" charset="-122"/>
              </a:rPr>
              <a:t>与</a:t>
            </a:r>
            <a:r>
              <a:rPr lang="en-US" altLang="zh-CN" sz="2800" b="1" dirty="0" smtClean="0">
                <a:ea typeface="黑体" pitchFamily="2" charset="-122"/>
              </a:rPr>
              <a:t>P(B|A)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2122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51" name="Object 15"/>
          <p:cNvGraphicFramePr>
            <a:graphicFrameLocks noChangeAspect="1"/>
          </p:cNvGraphicFramePr>
          <p:nvPr/>
        </p:nvGraphicFramePr>
        <p:xfrm>
          <a:off x="1003300" y="5013325"/>
          <a:ext cx="7569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26" name="Equation" r:id="rId3" imgW="7569000" imgH="1028520" progId="Equation.3">
                  <p:embed/>
                </p:oleObj>
              </mc:Choice>
              <mc:Fallback>
                <p:oleObj name="Equation" r:id="rId3" imgW="7569000" imgH="10285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5013325"/>
                        <a:ext cx="7569200" cy="10287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9" name="Object 3"/>
          <p:cNvGraphicFramePr>
            <a:graphicFrameLocks noChangeAspect="1"/>
          </p:cNvGraphicFramePr>
          <p:nvPr/>
        </p:nvGraphicFramePr>
        <p:xfrm>
          <a:off x="939800" y="4495800"/>
          <a:ext cx="406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27" name="Equation" r:id="rId5" imgW="4063680" imgH="444240" progId="Equation.3">
                  <p:embed/>
                </p:oleObj>
              </mc:Choice>
              <mc:Fallback>
                <p:oleObj name="Equation" r:id="rId5" imgW="406368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4495800"/>
                        <a:ext cx="406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6" name="Object 10"/>
          <p:cNvGraphicFramePr>
            <a:graphicFrameLocks noChangeAspect="1"/>
          </p:cNvGraphicFramePr>
          <p:nvPr/>
        </p:nvGraphicFramePr>
        <p:xfrm>
          <a:off x="901700" y="3886200"/>
          <a:ext cx="6146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28" name="Equation" r:id="rId7" imgW="6146640" imgH="457200" progId="Equation.3">
                  <p:embed/>
                </p:oleObj>
              </mc:Choice>
              <mc:Fallback>
                <p:oleObj name="Equation" r:id="rId7" imgW="614664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3886200"/>
                        <a:ext cx="6146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7" name="Object 11"/>
          <p:cNvGraphicFramePr>
            <a:graphicFrameLocks noChangeAspect="1"/>
          </p:cNvGraphicFramePr>
          <p:nvPr/>
        </p:nvGraphicFramePr>
        <p:xfrm>
          <a:off x="914400" y="2362200"/>
          <a:ext cx="563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29" name="Equation" r:id="rId9" imgW="5638680" imgH="431640" progId="Equation.3">
                  <p:embed/>
                </p:oleObj>
              </mc:Choice>
              <mc:Fallback>
                <p:oleObj name="Equation" r:id="rId9" imgW="563868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362200"/>
                        <a:ext cx="5638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8" name="Rectangle 12"/>
          <p:cNvSpPr>
            <a:spLocks noChangeArrowheads="1"/>
          </p:cNvSpPr>
          <p:nvPr/>
        </p:nvSpPr>
        <p:spPr bwMode="auto">
          <a:xfrm>
            <a:off x="1778000" y="3048000"/>
            <a:ext cx="5105400" cy="4572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5549" name="Object 13"/>
          <p:cNvGraphicFramePr>
            <a:graphicFrameLocks noChangeAspect="1"/>
          </p:cNvGraphicFramePr>
          <p:nvPr/>
        </p:nvGraphicFramePr>
        <p:xfrm>
          <a:off x="1854200" y="3048000"/>
          <a:ext cx="4978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30" name="Equation" r:id="rId11" imgW="4978080" imgH="444240" progId="Equation.3">
                  <p:embed/>
                </p:oleObj>
              </mc:Choice>
              <mc:Fallback>
                <p:oleObj name="Equation" r:id="rId11" imgW="4978080" imgH="4442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3048000"/>
                        <a:ext cx="4978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3" name="Rectangle 17"/>
          <p:cNvSpPr>
            <a:spLocks noChangeArrowheads="1"/>
          </p:cNvSpPr>
          <p:nvPr/>
        </p:nvSpPr>
        <p:spPr bwMode="auto">
          <a:xfrm>
            <a:off x="3886200" y="1752600"/>
            <a:ext cx="3429000" cy="4572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5554" name="Object 18"/>
          <p:cNvGraphicFramePr>
            <a:graphicFrameLocks noChangeAspect="1"/>
          </p:cNvGraphicFramePr>
          <p:nvPr/>
        </p:nvGraphicFramePr>
        <p:xfrm>
          <a:off x="914400" y="1752600"/>
          <a:ext cx="6337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31" name="Equation" r:id="rId13" imgW="6337080" imgH="444240" progId="Equation.3">
                  <p:embed/>
                </p:oleObj>
              </mc:Choice>
              <mc:Fallback>
                <p:oleObj name="Equation" r:id="rId13" imgW="6337080" imgH="4442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52600"/>
                        <a:ext cx="6337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7" name="Text Box 21"/>
          <p:cNvSpPr txBox="1">
            <a:spLocks noGrp="1" noChangeArrowheads="1"/>
          </p:cNvSpPr>
          <p:nvPr>
            <p:ph type="title"/>
          </p:nvPr>
        </p:nvSpPr>
        <p:spPr>
          <a:xfrm>
            <a:off x="827088" y="611188"/>
            <a:ext cx="7772400" cy="701675"/>
          </a:xfrm>
          <a:noFill/>
          <a:ln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黑体" pitchFamily="2" charset="-122"/>
              </a:rPr>
              <a:t>二、 乘法定理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8" grpId="0" animBg="1"/>
      <p:bldP spid="655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326021"/>
              </p:ext>
            </p:extLst>
          </p:nvPr>
        </p:nvGraphicFramePr>
        <p:xfrm>
          <a:off x="215008" y="1556792"/>
          <a:ext cx="8928992" cy="280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73" name="公式" r:id="rId3" imgW="5117760" imgH="1587240" progId="Equation.3">
                  <p:embed/>
                </p:oleObj>
              </mc:Choice>
              <mc:Fallback>
                <p:oleObj name="公式" r:id="rId3" imgW="5117760" imgH="1587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008" y="1556792"/>
                        <a:ext cx="8928992" cy="280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611560" y="4869160"/>
            <a:ext cx="16289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解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2800" b="1" dirty="0" smtClean="0">
                <a:latin typeface="黑体" pitchFamily="2" charset="-122"/>
                <a:ea typeface="黑体" pitchFamily="2" charset="-122"/>
                <a:sym typeface="Wingdings" panose="05000000000000000000" pitchFamily="2" charset="2"/>
              </a:rPr>
              <a:t>1</a:t>
            </a:r>
            <a:r>
              <a:rPr lang="zh-CN" altLang="en-US" sz="2800" b="1" dirty="0" smtClean="0">
                <a:latin typeface="黑体" pitchFamily="2" charset="-122"/>
                <a:ea typeface="黑体" pitchFamily="2" charset="-122"/>
                <a:sym typeface="Wingdings" panose="05000000000000000000" pitchFamily="2" charset="2"/>
              </a:rPr>
              <a:t>）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788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538188"/>
              </p:ext>
            </p:extLst>
          </p:nvPr>
        </p:nvGraphicFramePr>
        <p:xfrm>
          <a:off x="1475656" y="5392380"/>
          <a:ext cx="6769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74" name="Equation" r:id="rId5" imgW="6769080" imgH="457200" progId="Equation.3">
                  <p:embed/>
                </p:oleObj>
              </mc:Choice>
              <mc:Fallback>
                <p:oleObj name="Equation" r:id="rId5" imgW="6769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5392380"/>
                        <a:ext cx="6769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587065"/>
              </p:ext>
            </p:extLst>
          </p:nvPr>
        </p:nvGraphicFramePr>
        <p:xfrm>
          <a:off x="1644650" y="6021288"/>
          <a:ext cx="6073231" cy="531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75" name="公式" r:id="rId7" imgW="3047760" imgH="266400" progId="Equation.3">
                  <p:embed/>
                </p:oleObj>
              </mc:Choice>
              <mc:Fallback>
                <p:oleObj name="公式" r:id="rId7" imgW="304776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6021288"/>
                        <a:ext cx="6073231" cy="531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899592" y="692696"/>
            <a:ext cx="7248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 smtClean="0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ea typeface="黑体" pitchFamily="2" charset="-122"/>
              </a:rPr>
              <a:t>1</a:t>
            </a:r>
            <a:endParaRPr lang="en-US" altLang="zh-CN" sz="2800" b="1" dirty="0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823620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 autoUpdateAnimBg="0"/>
      <p:bldP spid="7885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4" name="Object 1026"/>
          <p:cNvGraphicFramePr>
            <a:graphicFrameLocks noChangeAspect="1"/>
          </p:cNvGraphicFramePr>
          <p:nvPr/>
        </p:nvGraphicFramePr>
        <p:xfrm>
          <a:off x="914400" y="914400"/>
          <a:ext cx="2501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14" name="Equation" r:id="rId3" imgW="2501640" imgH="393480" progId="Equation.3">
                  <p:embed/>
                </p:oleObj>
              </mc:Choice>
              <mc:Fallback>
                <p:oleObj name="Equation" r:id="rId3" imgW="25016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2501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5" name="Object 1027"/>
          <p:cNvGraphicFramePr>
            <a:graphicFrameLocks noChangeAspect="1"/>
          </p:cNvGraphicFramePr>
          <p:nvPr/>
        </p:nvGraphicFramePr>
        <p:xfrm>
          <a:off x="1676400" y="1752600"/>
          <a:ext cx="2044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15" name="Equation" r:id="rId5" imgW="2044440" imgH="469800" progId="Equation.3">
                  <p:embed/>
                </p:oleObj>
              </mc:Choice>
              <mc:Fallback>
                <p:oleObj name="Equation" r:id="rId5" imgW="20444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752600"/>
                        <a:ext cx="2044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1028"/>
          <p:cNvGraphicFramePr>
            <a:graphicFrameLocks noChangeAspect="1"/>
          </p:cNvGraphicFramePr>
          <p:nvPr/>
        </p:nvGraphicFramePr>
        <p:xfrm>
          <a:off x="1676400" y="2743200"/>
          <a:ext cx="6146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16" name="Equation" r:id="rId7" imgW="6146640" imgH="520560" progId="Equation.3">
                  <p:embed/>
                </p:oleObj>
              </mc:Choice>
              <mc:Fallback>
                <p:oleObj name="Equation" r:id="rId7" imgW="61466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743200"/>
                        <a:ext cx="6146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1029"/>
          <p:cNvGraphicFramePr>
            <a:graphicFrameLocks noChangeAspect="1"/>
          </p:cNvGraphicFramePr>
          <p:nvPr/>
        </p:nvGraphicFramePr>
        <p:xfrm>
          <a:off x="1676400" y="3810000"/>
          <a:ext cx="5664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17" name="Equation" r:id="rId9" imgW="5663880" imgH="838080" progId="Equation.3">
                  <p:embed/>
                </p:oleObj>
              </mc:Choice>
              <mc:Fallback>
                <p:oleObj name="Equation" r:id="rId9" imgW="56638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810000"/>
                        <a:ext cx="5664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9" name="Rectangle 1031"/>
          <p:cNvSpPr>
            <a:spLocks noChangeArrowheads="1"/>
          </p:cNvSpPr>
          <p:nvPr/>
        </p:nvSpPr>
        <p:spPr bwMode="auto">
          <a:xfrm>
            <a:off x="838200" y="5029200"/>
            <a:ext cx="8126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此模型被波利亚用来作为描述传染病的数学模型</a:t>
            </a:r>
            <a:r>
              <a:rPr lang="en-US" altLang="zh-CN" sz="2800" b="1" dirty="0">
                <a:solidFill>
                  <a:srgbClr val="0000FF"/>
                </a:solidFill>
              </a:rPr>
              <a:t>.</a:t>
            </a:r>
            <a:endParaRPr lang="en-US" altLang="zh-C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30765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841375" y="790575"/>
            <a:ext cx="2630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b="1">
                <a:solidFill>
                  <a:srgbClr val="0000FF"/>
                </a:solidFill>
                <a:ea typeface="黑体" pitchFamily="2" charset="-122"/>
              </a:rPr>
              <a:t>2. </a:t>
            </a:r>
            <a:r>
              <a:rPr lang="zh-CN" altLang="en-US" sz="3200" b="1">
                <a:solidFill>
                  <a:srgbClr val="0000FF"/>
                </a:solidFill>
                <a:ea typeface="黑体" pitchFamily="2" charset="-122"/>
              </a:rPr>
              <a:t>全概率公式</a:t>
            </a:r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3429000" y="4868863"/>
            <a:ext cx="1970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全概率公式</a:t>
            </a:r>
          </a:p>
        </p:txBody>
      </p:sp>
      <p:grpSp>
        <p:nvGrpSpPr>
          <p:cNvPr id="71692" name="Group 12"/>
          <p:cNvGrpSpPr>
            <a:grpSpLocks/>
          </p:cNvGrpSpPr>
          <p:nvPr/>
        </p:nvGrpSpPr>
        <p:grpSpPr bwMode="auto">
          <a:xfrm>
            <a:off x="900113" y="3292475"/>
            <a:ext cx="7620000" cy="1582738"/>
            <a:chOff x="576" y="2160"/>
            <a:chExt cx="4800" cy="997"/>
          </a:xfrm>
        </p:grpSpPr>
        <p:sp>
          <p:nvSpPr>
            <p:cNvPr id="71685" name="AutoShape 5"/>
            <p:cNvSpPr>
              <a:spLocks noChangeArrowheads="1"/>
            </p:cNvSpPr>
            <p:nvPr/>
          </p:nvSpPr>
          <p:spPr bwMode="auto">
            <a:xfrm>
              <a:off x="2592" y="2928"/>
              <a:ext cx="333" cy="229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66FFFF"/>
            </a:solidFill>
            <a:ln w="76200" cmpd="tri">
              <a:solidFill>
                <a:srgbClr val="00008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88" name="Rectangle 8"/>
            <p:cNvSpPr>
              <a:spLocks noChangeArrowheads="1"/>
            </p:cNvSpPr>
            <p:nvPr/>
          </p:nvSpPr>
          <p:spPr bwMode="auto">
            <a:xfrm>
              <a:off x="576" y="2160"/>
              <a:ext cx="4800" cy="768"/>
            </a:xfrm>
            <a:prstGeom prst="rect">
              <a:avLst/>
            </a:prstGeom>
            <a:solidFill>
              <a:srgbClr val="66FFFF"/>
            </a:solidFill>
            <a:ln w="123825" cmpd="tri">
              <a:solidFill>
                <a:srgbClr val="00008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71689" name="Object 9"/>
          <p:cNvGraphicFramePr>
            <a:graphicFrameLocks noChangeAspect="1"/>
          </p:cNvGraphicFramePr>
          <p:nvPr/>
        </p:nvGraphicFramePr>
        <p:xfrm>
          <a:off x="900113" y="1730375"/>
          <a:ext cx="7770812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7" name="Equation" r:id="rId3" imgW="7403760" imgH="2666880" progId="Equation.3">
                  <p:embed/>
                </p:oleObj>
              </mc:Choice>
              <mc:Fallback>
                <p:oleObj name="Equation" r:id="rId3" imgW="7403760" imgH="266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730375"/>
                        <a:ext cx="7770812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400985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6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3571</TotalTime>
  <Words>598</Words>
  <Application>Microsoft Office PowerPoint</Application>
  <PresentationFormat>全屏显示(4:3)</PresentationFormat>
  <Paragraphs>47</Paragraphs>
  <Slides>21</Slides>
  <Notes>0</Notes>
  <HiddenSlides>0</HiddenSlides>
  <MMClips>0</MMClips>
  <ScaleCrop>false</ScaleCrop>
  <HeadingPairs>
    <vt:vector size="8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  <vt:variant>
        <vt:lpstr>自定义放映</vt:lpstr>
      </vt:variant>
      <vt:variant>
        <vt:i4>1</vt:i4>
      </vt:variant>
    </vt:vector>
  </HeadingPairs>
  <TitlesOfParts>
    <vt:vector size="25" baseType="lpstr">
      <vt:lpstr>Office 主题​​</vt:lpstr>
      <vt:lpstr>公式</vt:lpstr>
      <vt:lpstr>Equation</vt:lpstr>
      <vt:lpstr>1-4　条件概率</vt:lpstr>
      <vt:lpstr>一、条件概率</vt:lpstr>
      <vt:lpstr>PowerPoint 演示文稿</vt:lpstr>
      <vt:lpstr>PowerPoint 演示文稿</vt:lpstr>
      <vt:lpstr>PowerPoint 演示文稿</vt:lpstr>
      <vt:lpstr>二、 乘法定理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四、小结</vt:lpstr>
      <vt:lpstr>PowerPoint 演示文稿</vt:lpstr>
      <vt:lpstr>贝叶斯</vt:lpstr>
    </vt:vector>
  </TitlesOfParts>
  <Company>txxy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第五节 条件概率</dc:title>
  <dc:creator>西安通信学院数学教研室</dc:creator>
  <cp:lastModifiedBy>Lenovo</cp:lastModifiedBy>
  <cp:revision>317</cp:revision>
  <cp:lastPrinted>2018-03-08T00:24:29Z</cp:lastPrinted>
  <dcterms:created xsi:type="dcterms:W3CDTF">2000-02-21T01:58:12Z</dcterms:created>
  <dcterms:modified xsi:type="dcterms:W3CDTF">2018-03-08T01:33:15Z</dcterms:modified>
</cp:coreProperties>
</file>