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21"/>
  </p:handoutMasterIdLst>
  <p:sldIdLst>
    <p:sldId id="291" r:id="rId2"/>
    <p:sldId id="269" r:id="rId3"/>
    <p:sldId id="314" r:id="rId4"/>
    <p:sldId id="315" r:id="rId5"/>
    <p:sldId id="309" r:id="rId6"/>
    <p:sldId id="294" r:id="rId7"/>
    <p:sldId id="270" r:id="rId8"/>
    <p:sldId id="320" r:id="rId9"/>
    <p:sldId id="282" r:id="rId10"/>
    <p:sldId id="271" r:id="rId11"/>
    <p:sldId id="343" r:id="rId12"/>
    <p:sldId id="346" r:id="rId13"/>
    <p:sldId id="338" r:id="rId14"/>
    <p:sldId id="339" r:id="rId15"/>
    <p:sldId id="340" r:id="rId16"/>
    <p:sldId id="347" r:id="rId17"/>
    <p:sldId id="348" r:id="rId18"/>
    <p:sldId id="349" r:id="rId19"/>
    <p:sldId id="321" r:id="rId20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FF"/>
    <a:srgbClr val="3333FF"/>
    <a:srgbClr val="FFCC00"/>
    <a:srgbClr val="B39C6F"/>
    <a:srgbClr val="FF0000"/>
    <a:srgbClr val="FF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 autoAdjust="0"/>
  </p:normalViewPr>
  <p:slideViewPr>
    <p:cSldViewPr>
      <p:cViewPr varScale="1">
        <p:scale>
          <a:sx n="95" d="100"/>
          <a:sy n="95" d="100"/>
        </p:scale>
        <p:origin x="-1099" y="-7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25408-2E5D-4B85-B30D-3DAF5FEF4D20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0F6B-C537-4AEF-AD64-DE609D6DD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53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9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0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7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3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6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7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3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4771-7F22-48A2-8BA9-F87284D034A8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A29-8622-4FEC-BA03-0A296AE83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9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7"/>
          <p:cNvSpPr>
            <a:spLocks noChangeArrowheads="1"/>
          </p:cNvSpPr>
          <p:nvPr/>
        </p:nvSpPr>
        <p:spPr bwMode="auto">
          <a:xfrm>
            <a:off x="2209800" y="23622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一、事件的相互独立性</a:t>
            </a:r>
          </a:p>
        </p:txBody>
      </p:sp>
      <p:sp>
        <p:nvSpPr>
          <p:cNvPr id="48135" name="Rectangle 1031"/>
          <p:cNvSpPr>
            <a:spLocks noChangeArrowheads="1"/>
          </p:cNvSpPr>
          <p:nvPr/>
        </p:nvSpPr>
        <p:spPr bwMode="auto">
          <a:xfrm>
            <a:off x="2209800" y="3092450"/>
            <a:ext cx="467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二、几个重要定理</a:t>
            </a:r>
          </a:p>
        </p:txBody>
      </p:sp>
      <p:sp>
        <p:nvSpPr>
          <p:cNvPr id="48136" name="Rectangle 1032"/>
          <p:cNvSpPr>
            <a:spLocks noChangeArrowheads="1"/>
          </p:cNvSpPr>
          <p:nvPr/>
        </p:nvSpPr>
        <p:spPr bwMode="auto">
          <a:xfrm>
            <a:off x="2209800" y="3854450"/>
            <a:ext cx="3563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三、例题讲解</a:t>
            </a:r>
          </a:p>
        </p:txBody>
      </p:sp>
      <p:sp>
        <p:nvSpPr>
          <p:cNvPr id="48142" name="Rectangle 1038"/>
          <p:cNvSpPr>
            <a:spLocks noChangeArrowheads="1"/>
          </p:cNvSpPr>
          <p:nvPr/>
        </p:nvSpPr>
        <p:spPr bwMode="auto">
          <a:xfrm>
            <a:off x="2209800" y="4616450"/>
            <a:ext cx="245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ea typeface="黑体" pitchFamily="2" charset="-122"/>
              </a:rPr>
              <a:t>四、小结</a:t>
            </a:r>
          </a:p>
        </p:txBody>
      </p:sp>
      <p:sp>
        <p:nvSpPr>
          <p:cNvPr id="48143" name="Rectangle 1039"/>
          <p:cNvSpPr>
            <a:spLocks noGrp="1" noChangeArrowheads="1"/>
          </p:cNvSpPr>
          <p:nvPr>
            <p:ph type="title"/>
          </p:nvPr>
        </p:nvSpPr>
        <p:spPr>
          <a:xfrm>
            <a:off x="457200" y="804317"/>
            <a:ext cx="8229600" cy="769441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黑体" pitchFamily="2" charset="-122"/>
              </a:rPr>
              <a:t>第五节    </a:t>
            </a:r>
            <a:r>
              <a:rPr lang="zh-CN" altLang="en-US">
                <a:solidFill>
                  <a:schemeClr val="tx1"/>
                </a:solidFill>
                <a:latin typeface="黑体" pitchFamily="2" charset="-122"/>
              </a:rPr>
              <a:t>独立性</a:t>
            </a:r>
          </a:p>
        </p:txBody>
      </p:sp>
      <p:sp>
        <p:nvSpPr>
          <p:cNvPr id="48144" name="AutoShape 104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5" name="Rectangle 10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62200" y="2514600"/>
            <a:ext cx="41910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6" name="Rectangle 104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62200" y="3244850"/>
            <a:ext cx="3352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7" name="Rectangle 104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62200" y="4006850"/>
            <a:ext cx="2590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8" name="Rectangle 104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362200" y="4768850"/>
            <a:ext cx="16764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1066800" y="2590800"/>
          <a:ext cx="596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3" imgW="4876560" imgH="457200" progId="Equation.3">
                  <p:embed/>
                </p:oleObj>
              </mc:Choice>
              <mc:Fallback>
                <p:oleObj name="Equation" r:id="rId3" imgW="487656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5967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352800" y="35052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5" imgW="2603160" imgH="393480" progId="Equation.3">
                  <p:embed/>
                </p:oleObj>
              </mc:Choice>
              <mc:Fallback>
                <p:oleObj name="Equation" r:id="rId5" imgW="260316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052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3308350" y="4343400"/>
          <a:ext cx="196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5" name="Equation" r:id="rId7" imgW="1968480" imgH="457200" progId="Equation.3">
                  <p:embed/>
                </p:oleObj>
              </mc:Choice>
              <mc:Fallback>
                <p:oleObj name="Equation" r:id="rId7" imgW="196848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343400"/>
                        <a:ext cx="196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996950" y="5181600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9" imgW="3581280" imgH="457200" progId="Equation.3">
                  <p:embed/>
                </p:oleObj>
              </mc:Choice>
              <mc:Fallback>
                <p:oleObj name="Equation" r:id="rId9" imgW="358128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5181600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914400" y="1081088"/>
            <a:ext cx="494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又因为 </a:t>
            </a:r>
            <a:r>
              <a:rPr lang="en-US" altLang="zh-CN" sz="2800" b="1" i="1"/>
              <a:t>A</a:t>
            </a:r>
            <a:r>
              <a:rPr lang="zh-CN" altLang="en-US" sz="2800" b="1"/>
              <a:t>、</a:t>
            </a:r>
            <a:r>
              <a:rPr lang="en-US" altLang="zh-CN" sz="2800" b="1" i="1"/>
              <a:t>B </a:t>
            </a:r>
            <a:r>
              <a:rPr lang="zh-CN" altLang="en-US" sz="2800" b="1"/>
              <a:t>相互独立</a:t>
            </a:r>
            <a:r>
              <a:rPr lang="en-US" altLang="zh-CN" sz="2800" b="1"/>
              <a:t>, </a:t>
            </a:r>
            <a:r>
              <a:rPr lang="zh-CN" altLang="en-US" sz="2800" b="1"/>
              <a:t>所以有</a:t>
            </a:r>
          </a:p>
        </p:txBody>
      </p:sp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1930400" y="1905000"/>
          <a:ext cx="308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11" imgW="3085920" imgH="393480" progId="Equation.3">
                  <p:embed/>
                </p:oleObj>
              </mc:Choice>
              <mc:Fallback>
                <p:oleObj name="Equation" r:id="rId11" imgW="308592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05000"/>
                        <a:ext cx="308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827088" y="7620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两个结论</a:t>
            </a:r>
          </a:p>
        </p:txBody>
      </p:sp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900113" y="1628775"/>
          <a:ext cx="762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0" name="公式" r:id="rId3" imgW="7619760" imgH="977760" progId="Equation.3">
                  <p:embed/>
                </p:oleObj>
              </mc:Choice>
              <mc:Fallback>
                <p:oleObj name="公式" r:id="rId3" imgW="761976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62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900113" y="2924175"/>
          <a:ext cx="7759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1" name="公式" r:id="rId5" imgW="7759440" imgH="1523880" progId="Equation.3">
                  <p:embed/>
                </p:oleObj>
              </mc:Choice>
              <mc:Fallback>
                <p:oleObj name="公式" r:id="rId5" imgW="7759440" imgH="1523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7759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827088" y="762000"/>
            <a:ext cx="1417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1.5.1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87624" y="1772816"/>
            <a:ext cx="7423827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掷一枚硬币两次，令</a:t>
            </a:r>
            <a:r>
              <a:rPr lang="en-US" altLang="zh-CN" sz="3200" b="1" dirty="0">
                <a:ea typeface="黑体" pitchFamily="2" charset="-122"/>
              </a:rPr>
              <a:t>A1={</a:t>
            </a:r>
            <a:r>
              <a:rPr lang="zh-CN" altLang="en-US" sz="3200" b="1" dirty="0">
                <a:ea typeface="黑体" pitchFamily="2" charset="-122"/>
              </a:rPr>
              <a:t>第一次为正</a:t>
            </a:r>
            <a:r>
              <a:rPr lang="en-US" altLang="zh-CN" sz="3200" b="1" dirty="0">
                <a:ea typeface="黑体" pitchFamily="2" charset="-122"/>
              </a:rPr>
              <a:t>}</a:t>
            </a:r>
            <a:r>
              <a:rPr lang="zh-CN" altLang="en-US" sz="3200" b="1" dirty="0">
                <a:ea typeface="黑体" pitchFamily="2" charset="-122"/>
              </a:rPr>
              <a:t>，</a:t>
            </a:r>
            <a:endParaRPr lang="en-US" altLang="zh-CN" sz="3200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ea typeface="黑体" pitchFamily="2" charset="-122"/>
              </a:rPr>
              <a:t>A2={</a:t>
            </a:r>
            <a:r>
              <a:rPr lang="zh-CN" altLang="en-US" sz="3200" b="1" dirty="0">
                <a:ea typeface="黑体" pitchFamily="2" charset="-122"/>
              </a:rPr>
              <a:t>第二次为正</a:t>
            </a:r>
            <a:r>
              <a:rPr lang="en-US" altLang="zh-CN" sz="3200" b="1" dirty="0">
                <a:ea typeface="黑体" pitchFamily="2" charset="-122"/>
              </a:rPr>
              <a:t>}</a:t>
            </a:r>
            <a:r>
              <a:rPr lang="zh-CN" altLang="en-US" sz="3200" b="1" dirty="0">
                <a:ea typeface="黑体" pitchFamily="2" charset="-122"/>
              </a:rPr>
              <a:t>，</a:t>
            </a:r>
            <a:r>
              <a:rPr lang="en-US" altLang="zh-CN" sz="3200" b="1" dirty="0">
                <a:ea typeface="黑体" pitchFamily="2" charset="-122"/>
              </a:rPr>
              <a:t>A3={</a:t>
            </a:r>
            <a:r>
              <a:rPr lang="zh-CN" altLang="en-US" sz="3200" b="1" dirty="0">
                <a:ea typeface="黑体" pitchFamily="2" charset="-122"/>
              </a:rPr>
              <a:t>正反各一次</a:t>
            </a:r>
            <a:r>
              <a:rPr lang="en-US" altLang="zh-CN" sz="3200" b="1" dirty="0">
                <a:ea typeface="黑体" pitchFamily="2" charset="-122"/>
              </a:rPr>
              <a:t>}</a:t>
            </a:r>
            <a:r>
              <a:rPr lang="zh-CN" altLang="en-US" sz="3200" b="1" dirty="0">
                <a:ea typeface="黑体" pitchFamily="2" charset="-122"/>
              </a:rPr>
              <a:t>，</a:t>
            </a:r>
            <a:endParaRPr lang="en-US" altLang="zh-CN" sz="3200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问</a:t>
            </a:r>
            <a:r>
              <a:rPr lang="zh-CN" altLang="en-US" sz="3200" b="1" dirty="0">
                <a:ea typeface="黑体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sz="3200" b="1" dirty="0">
                <a:ea typeface="黑体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3200" b="1" dirty="0">
                <a:ea typeface="黑体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3200" b="1" dirty="0">
                <a:ea typeface="黑体" pitchFamily="2" charset="-122"/>
                <a:sym typeface="Wingdings" panose="05000000000000000000" pitchFamily="2" charset="2"/>
              </a:rPr>
              <a:t>A1,A2,A3</a:t>
            </a:r>
            <a:r>
              <a:rPr lang="zh-CN" altLang="en-US" sz="3200" b="1" dirty="0">
                <a:ea typeface="黑体" pitchFamily="2" charset="-122"/>
                <a:sym typeface="Wingdings" panose="05000000000000000000" pitchFamily="2" charset="2"/>
              </a:rPr>
              <a:t>是否两两独立；</a:t>
            </a:r>
            <a:endParaRPr lang="en-US" altLang="zh-CN" sz="3200" b="1" dirty="0">
              <a:ea typeface="黑体" pitchFamily="2" charset="-122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  <a:sym typeface="Wingdings" panose="05000000000000000000" pitchFamily="2" charset="2"/>
              </a:rPr>
              <a:t>        （</a:t>
            </a:r>
            <a:r>
              <a:rPr lang="en-US" altLang="zh-CN" sz="3200" b="1" dirty="0">
                <a:ea typeface="黑体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3200" b="1" dirty="0">
                <a:ea typeface="黑体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3200" b="1" dirty="0">
                <a:ea typeface="黑体" pitchFamily="2" charset="-122"/>
                <a:sym typeface="Wingdings" panose="05000000000000000000" pitchFamily="2" charset="2"/>
              </a:rPr>
              <a:t>A1,A2,A3</a:t>
            </a:r>
            <a:r>
              <a:rPr lang="zh-CN" altLang="en-US" sz="3200" b="1" dirty="0">
                <a:ea typeface="黑体" pitchFamily="2" charset="-122"/>
                <a:sym typeface="Wingdings" panose="05000000000000000000" pitchFamily="2" charset="2"/>
              </a:rPr>
              <a:t>是否相互独立。</a:t>
            </a:r>
            <a:endParaRPr lang="zh-CN" altLang="en-US" sz="32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15280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85387"/>
              </p:ext>
            </p:extLst>
          </p:nvPr>
        </p:nvGraphicFramePr>
        <p:xfrm>
          <a:off x="838200" y="496235"/>
          <a:ext cx="7125071" cy="201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4" name="公式" r:id="rId3" imgW="3644640" imgH="1054080" progId="Equation.3">
                  <p:embed/>
                </p:oleObj>
              </mc:Choice>
              <mc:Fallback>
                <p:oleObj name="公式" r:id="rId3" imgW="3644640" imgH="1054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6235"/>
                        <a:ext cx="7125071" cy="2018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379" name="Picture 3" descr="TR00552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14600"/>
            <a:ext cx="1981200" cy="15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838200" y="28956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473200" y="2959100"/>
          <a:ext cx="477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" name="Equation" r:id="rId6" imgW="4775040" imgH="444240" progId="Equation.3">
                  <p:embed/>
                </p:oleObj>
              </mc:Choice>
              <mc:Fallback>
                <p:oleObj name="Equation" r:id="rId6" imgW="477504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959100"/>
                        <a:ext cx="477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990600" y="3581400"/>
          <a:ext cx="271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6" name="Equation" r:id="rId8" imgW="2717640" imgH="393480" progId="Equation.3">
                  <p:embed/>
                </p:oleObj>
              </mc:Choice>
              <mc:Fallback>
                <p:oleObj name="Equation" r:id="rId8" imgW="27176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271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914400" y="4216400"/>
            <a:ext cx="134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/>
              <a:t>”</a:t>
            </a:r>
            <a:r>
              <a:rPr lang="en-US" altLang="zh-CN" sz="2800" b="1"/>
              <a:t>,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438400" y="4191000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/>
              <a:t>”</a:t>
            </a:r>
            <a:r>
              <a:rPr lang="en-US" altLang="zh-CN" sz="2800" b="1"/>
              <a:t>,</a:t>
            </a: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4495800" y="4191000"/>
            <a:ext cx="173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/>
              <a:t>”</a:t>
            </a:r>
            <a:r>
              <a:rPr lang="en-US" altLang="zh-CN" sz="2800" b="1"/>
              <a:t>;</a:t>
            </a:r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965200" y="5016500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7" name="Equation" r:id="rId10" imgW="4101840" imgH="431640" progId="Equation.3">
                  <p:embed/>
                </p:oleObj>
              </mc:Choice>
              <mc:Fallback>
                <p:oleObj name="Equation" r:id="rId10" imgW="41018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016500"/>
                        <a:ext cx="410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914400" y="5646738"/>
          <a:ext cx="593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8" name="Equation" r:id="rId12" imgW="5930640" imgH="393480" progId="Equation.3">
                  <p:embed/>
                </p:oleObj>
              </mc:Choice>
              <mc:Fallback>
                <p:oleObj name="Equation" r:id="rId12" imgW="593064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46738"/>
                        <a:ext cx="593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384" grpId="0" autoUpdateAnimBg="0"/>
      <p:bldP spid="101385" grpId="0" autoUpdateAnimBg="0"/>
      <p:bldP spid="10138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2514600" y="838200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7" name="Equation" r:id="rId3" imgW="3073320" imgH="457200" progId="Equation.3">
                  <p:embed/>
                </p:oleObj>
              </mc:Choice>
              <mc:Fallback>
                <p:oleObj name="Equation" r:id="rId3" imgW="30733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38200"/>
                        <a:ext cx="307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914400" y="1447800"/>
          <a:ext cx="711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8" name="Equation" r:id="rId5" imgW="7111800" imgH="444240" progId="Equation.3">
                  <p:embed/>
                </p:oleObj>
              </mc:Choice>
              <mc:Fallback>
                <p:oleObj name="Equation" r:id="rId5" imgW="71118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11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914400" y="2057400"/>
          <a:ext cx="690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9" name="Equation" r:id="rId7" imgW="6908760" imgH="431640" progId="Equation.3">
                  <p:embed/>
                </p:oleObj>
              </mc:Choice>
              <mc:Fallback>
                <p:oleObj name="Equation" r:id="rId7" imgW="69087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690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914400" y="2667000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0" name="Equation" r:id="rId9" imgW="2374560" imgH="444240" progId="Equation.3">
                  <p:embed/>
                </p:oleObj>
              </mc:Choice>
              <mc:Fallback>
                <p:oleObj name="Equation" r:id="rId9" imgW="23745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37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409950" y="2667000"/>
          <a:ext cx="378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1" name="Equation" r:id="rId11" imgW="3784320" imgH="431640" progId="Equation.3">
                  <p:embed/>
                </p:oleObj>
              </mc:Choice>
              <mc:Fallback>
                <p:oleObj name="Equation" r:id="rId11" imgW="378432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667000"/>
                        <a:ext cx="378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914400" y="3302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/>
              <a:t>”</a:t>
            </a:r>
            <a:r>
              <a:rPr lang="en-US" altLang="zh-CN" sz="2800" b="1"/>
              <a:t>,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971800" y="3276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甲甲甲</a:t>
            </a:r>
            <a:r>
              <a:rPr lang="zh-CN" altLang="en-US" sz="2800" b="1"/>
              <a:t>”</a:t>
            </a:r>
            <a:r>
              <a:rPr lang="en-US" altLang="zh-CN" sz="2800" b="1"/>
              <a:t>,</a:t>
            </a: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5029200" y="32766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/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/>
              <a:t>”</a:t>
            </a:r>
            <a:r>
              <a:rPr lang="en-US" altLang="zh-CN" sz="2800" b="1"/>
              <a:t>;</a:t>
            </a:r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914400" y="3886200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2" name="Equation" r:id="rId13" imgW="4101840" imgH="431640" progId="Equation.3">
                  <p:embed/>
                </p:oleObj>
              </mc:Choice>
              <mc:Fallback>
                <p:oleObj name="Equation" r:id="rId13" imgW="41018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410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914400" y="4572000"/>
          <a:ext cx="600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3" name="Equation" r:id="rId15" imgW="6006960" imgH="406080" progId="Equation.3">
                  <p:embed/>
                </p:oleObj>
              </mc:Choice>
              <mc:Fallback>
                <p:oleObj name="Equation" r:id="rId15" imgW="600696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600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1905000" y="5118100"/>
          <a:ext cx="585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4" name="Equation" r:id="rId17" imgW="5854680" imgH="977760" progId="Equation.3">
                  <p:embed/>
                </p:oleObj>
              </mc:Choice>
              <mc:Fallback>
                <p:oleObj name="Equation" r:id="rId17" imgW="585468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18100"/>
                        <a:ext cx="585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5022850" y="387350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5" name="Equation" r:id="rId19" imgW="2705040" imgH="393480" progId="Equation.3">
                  <p:embed/>
                </p:oleObj>
              </mc:Choice>
              <mc:Fallback>
                <p:oleObj name="Equation" r:id="rId19" imgW="270504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3873500"/>
                        <a:ext cx="270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utoUpdateAnimBg="0"/>
      <p:bldP spid="102408" grpId="0" autoUpdateAnimBg="0"/>
      <p:bldP spid="10240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914400" y="838200"/>
          <a:ext cx="589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6" name="Equation" r:id="rId3" imgW="5892480" imgH="469800" progId="Equation.3">
                  <p:embed/>
                </p:oleObj>
              </mc:Choice>
              <mc:Fallback>
                <p:oleObj name="Equation" r:id="rId3" imgW="589248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589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2819400" y="1676400"/>
          <a:ext cx="325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7" name="Equation" r:id="rId5" imgW="3251160" imgH="469800" progId="Equation.3">
                  <p:embed/>
                </p:oleObj>
              </mc:Choice>
              <mc:Fallback>
                <p:oleObj name="Equation" r:id="rId5" imgW="32511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325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793750" y="2438400"/>
          <a:ext cx="322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8" name="Equation" r:id="rId7" imgW="3225600" imgH="825480" progId="Equation.3">
                  <p:embed/>
                </p:oleObj>
              </mc:Choice>
              <mc:Fallback>
                <p:oleObj name="Equation" r:id="rId7" imgW="3225600" imgH="825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38400"/>
                        <a:ext cx="3225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4191000" y="2438400"/>
          <a:ext cx="373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9" name="Equation" r:id="rId9" imgW="3733560" imgH="825480" progId="Equation.3">
                  <p:embed/>
                </p:oleObj>
              </mc:Choice>
              <mc:Fallback>
                <p:oleObj name="Equation" r:id="rId9" imgW="373356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373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022350" y="3581400"/>
          <a:ext cx="722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0" name="Equation" r:id="rId11" imgW="7226280" imgH="825480" progId="Equation.3">
                  <p:embed/>
                </p:oleObj>
              </mc:Choice>
              <mc:Fallback>
                <p:oleObj name="Equation" r:id="rId11" imgW="722628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581400"/>
                        <a:ext cx="722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066800" y="4419600"/>
          <a:ext cx="7264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1" name="Equation" r:id="rId13" imgW="7264080" imgH="1765080" progId="Equation.3">
                  <p:embed/>
                </p:oleObj>
              </mc:Choice>
              <mc:Fallback>
                <p:oleObj name="Equation" r:id="rId13" imgW="7264080" imgH="1765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7264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827088" y="762000"/>
            <a:ext cx="1417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1.5.4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1484784"/>
            <a:ext cx="7393371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一名射手向目标连续射击</a:t>
            </a:r>
            <a:r>
              <a:rPr lang="en-US" altLang="zh-CN" sz="3200" b="1" dirty="0">
                <a:ea typeface="黑体" pitchFamily="2" charset="-122"/>
              </a:rPr>
              <a:t>5</a:t>
            </a:r>
            <a:r>
              <a:rPr lang="zh-CN" altLang="en-US" sz="3200" b="1" dirty="0">
                <a:ea typeface="黑体" pitchFamily="2" charset="-122"/>
              </a:rPr>
              <a:t>次，已知每次</a:t>
            </a:r>
            <a:endParaRPr lang="en-US" altLang="zh-CN" sz="3200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命中率为</a:t>
            </a:r>
            <a:r>
              <a:rPr lang="en-US" altLang="zh-CN" sz="3200" b="1" dirty="0">
                <a:ea typeface="黑体" pitchFamily="2" charset="-122"/>
              </a:rPr>
              <a:t>p</a:t>
            </a:r>
            <a:r>
              <a:rPr lang="zh-CN" altLang="en-US" sz="3200" b="1" dirty="0">
                <a:ea typeface="黑体" pitchFamily="2" charset="-122"/>
              </a:rPr>
              <a:t>（</a:t>
            </a:r>
            <a:r>
              <a:rPr lang="en-US" altLang="zh-CN" sz="3200" b="1" dirty="0">
                <a:ea typeface="黑体" pitchFamily="2" charset="-122"/>
              </a:rPr>
              <a:t>0&lt;p&lt;1</a:t>
            </a:r>
            <a:r>
              <a:rPr lang="zh-CN" altLang="en-US" sz="3200" b="1" dirty="0">
                <a:ea typeface="黑体" pitchFamily="2" charset="-122"/>
              </a:rPr>
              <a:t>），且每次命中与否</a:t>
            </a:r>
            <a:endParaRPr lang="en-US" altLang="zh-CN" sz="3200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相互独立，求恰好命中三次的概率。</a:t>
            </a:r>
            <a:endParaRPr lang="en-US" altLang="zh-CN" sz="3200" b="1" dirty="0"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40705"/>
              </p:ext>
            </p:extLst>
          </p:nvPr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公式" r:id="rId3" imgW="126720" imgH="241200" progId="Equation.3">
                  <p:embed/>
                </p:oleObj>
              </mc:Choice>
              <mc:Fallback>
                <p:oleObj name="公式" r:id="rId3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99039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827088" y="762000"/>
            <a:ext cx="1417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5.1.1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1484784"/>
            <a:ext cx="8113118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设电站供电网有</a:t>
            </a:r>
            <a:r>
              <a:rPr lang="en-US" altLang="zh-CN" sz="3200" b="1" dirty="0">
                <a:ea typeface="黑体" pitchFamily="2" charset="-122"/>
              </a:rPr>
              <a:t>1000</a:t>
            </a:r>
            <a:r>
              <a:rPr lang="zh-CN" altLang="en-US" sz="3200" b="1" dirty="0">
                <a:ea typeface="黑体" pitchFamily="2" charset="-122"/>
              </a:rPr>
              <a:t>盏灯，夜晚每一盏开灯</a:t>
            </a:r>
            <a:endParaRPr lang="en-US" altLang="zh-CN" sz="3200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的概率都是</a:t>
            </a:r>
            <a:r>
              <a:rPr lang="en-US" altLang="zh-CN" sz="3200" b="1" dirty="0">
                <a:ea typeface="黑体" pitchFamily="2" charset="-122"/>
              </a:rPr>
              <a:t>0.7</a:t>
            </a:r>
            <a:r>
              <a:rPr lang="zh-CN" altLang="en-US" sz="3200" b="1" dirty="0">
                <a:ea typeface="黑体" pitchFamily="2" charset="-122"/>
              </a:rPr>
              <a:t>，而假定开关时间彼此独立，</a:t>
            </a:r>
            <a:endParaRPr lang="en-US" altLang="zh-CN" sz="3200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估计夜晚同时开灯数在</a:t>
            </a:r>
            <a:r>
              <a:rPr lang="en-US" altLang="zh-CN" sz="3200" b="1" dirty="0" smtClean="0">
                <a:ea typeface="黑体" pitchFamily="2" charset="-122"/>
              </a:rPr>
              <a:t>680</a:t>
            </a:r>
            <a:r>
              <a:rPr lang="zh-CN" altLang="en-US" sz="3200" b="1" dirty="0" smtClean="0">
                <a:ea typeface="黑体" pitchFamily="2" charset="-122"/>
              </a:rPr>
              <a:t>盏</a:t>
            </a:r>
            <a:r>
              <a:rPr lang="zh-CN" altLang="en-US" sz="3200" b="1" dirty="0">
                <a:ea typeface="黑体" pitchFamily="2" charset="-122"/>
              </a:rPr>
              <a:t>灯与</a:t>
            </a:r>
            <a:r>
              <a:rPr lang="en-US" altLang="zh-CN" sz="3200" b="1" dirty="0" smtClean="0">
                <a:ea typeface="黑体" pitchFamily="2" charset="-122"/>
              </a:rPr>
              <a:t>720</a:t>
            </a:r>
            <a:r>
              <a:rPr lang="zh-CN" altLang="en-US" sz="3200" b="1" dirty="0">
                <a:ea typeface="黑体" pitchFamily="2" charset="-122"/>
              </a:rPr>
              <a:t>盏灯</a:t>
            </a:r>
            <a:endParaRPr lang="en-US" altLang="zh-CN" sz="3200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3200" b="1" dirty="0">
                <a:ea typeface="黑体" pitchFamily="2" charset="-122"/>
              </a:rPr>
              <a:t>之间的概率。</a:t>
            </a:r>
            <a:endParaRPr lang="en-US" altLang="zh-CN" sz="3200" b="1" dirty="0"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830993"/>
              </p:ext>
            </p:extLst>
          </p:nvPr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2" name="公式" r:id="rId3" imgW="126720" imgH="241200" progId="Equation.3">
                  <p:embed/>
                </p:oleObj>
              </mc:Choice>
              <mc:Fallback>
                <p:oleObj name="公式" r:id="rId3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031643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827088" y="762000"/>
            <a:ext cx="8018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3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1043608" y="1484784"/>
                <a:ext cx="8818568" cy="2605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3200" b="1" dirty="0">
                    <a:ea typeface="黑体" pitchFamily="2" charset="-122"/>
                  </a:rPr>
                  <a:t>设某种微生物恰好繁殖</a:t>
                </a:r>
                <a:r>
                  <a:rPr lang="en-US" altLang="zh-CN" sz="3200" b="1" dirty="0">
                    <a:ea typeface="黑体" pitchFamily="2" charset="-122"/>
                  </a:rPr>
                  <a:t>n</a:t>
                </a:r>
                <a:r>
                  <a:rPr lang="zh-CN" altLang="en-US" sz="3200" b="1" dirty="0">
                    <a:ea typeface="黑体" pitchFamily="2" charset="-122"/>
                  </a:rPr>
                  <a:t>个幼虫的概率为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1" i="1" smtClean="0">
                                <a:latin typeface="Cambria Math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𝟔</m:t>
                            </m:r>
                          </m:e>
                          <m:sup>
                            <m:r>
                              <a:rPr lang="en-US" altLang="zh-CN" sz="3200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3200" b="1" i="1" smtClean="0">
                            <a:latin typeface="Cambria Math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𝒆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zh-CN" altLang="en-US" sz="3200" b="1" dirty="0">
                    <a:ea typeface="黑体" pitchFamily="2" charset="-122"/>
                  </a:rPr>
                  <a:t>，</a:t>
                </a:r>
                <a:endParaRPr lang="en-US" altLang="zh-CN" sz="3200" b="1" dirty="0">
                  <a:ea typeface="黑体" pitchFamily="2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3200" b="1" dirty="0">
                    <a:ea typeface="黑体" pitchFamily="2" charset="-122"/>
                  </a:rPr>
                  <a:t>每个幼虫能够成长为成虫的概率为</a:t>
                </a:r>
                <a:r>
                  <a:rPr lang="en-US" altLang="zh-CN" sz="3200" b="1" dirty="0">
                    <a:ea typeface="黑体" pitchFamily="2" charset="-122"/>
                  </a:rPr>
                  <a:t>0.5</a:t>
                </a:r>
                <a:r>
                  <a:rPr lang="zh-CN" altLang="en-US" sz="3200" b="1" dirty="0">
                    <a:ea typeface="黑体" pitchFamily="2" charset="-122"/>
                  </a:rPr>
                  <a:t>，</a:t>
                </a:r>
                <a:endParaRPr lang="en-US" altLang="zh-CN" sz="3200" b="1" dirty="0">
                  <a:ea typeface="黑体" pitchFamily="2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3200" b="1" dirty="0">
                    <a:ea typeface="黑体" pitchFamily="2" charset="-122"/>
                  </a:rPr>
                  <a:t>且每个幼虫能否成长为成虫是相互独立的，</a:t>
                </a:r>
                <a:endParaRPr lang="en-US" altLang="zh-CN" sz="3200" b="1" dirty="0">
                  <a:ea typeface="黑体" pitchFamily="2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3200" b="1" dirty="0">
                    <a:ea typeface="黑体" pitchFamily="2" charset="-122"/>
                  </a:rPr>
                  <a:t>求恰有</a:t>
                </a:r>
                <a:r>
                  <a:rPr lang="en-US" altLang="zh-CN" sz="3200" b="1" dirty="0">
                    <a:ea typeface="黑体" pitchFamily="2" charset="-122"/>
                  </a:rPr>
                  <a:t>m</a:t>
                </a:r>
                <a:r>
                  <a:rPr lang="zh-CN" altLang="en-US" sz="3200" b="1" dirty="0">
                    <a:ea typeface="黑体" pitchFamily="2" charset="-122"/>
                  </a:rPr>
                  <a:t>个幼虫能成长为成虫的概率。</a:t>
                </a:r>
                <a:endParaRPr lang="en-US" altLang="zh-CN" sz="3200" b="1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484784"/>
                <a:ext cx="8818568" cy="2605265"/>
              </a:xfrm>
              <a:prstGeom prst="rect">
                <a:avLst/>
              </a:prstGeom>
              <a:blipFill>
                <a:blip r:embed="rId3"/>
                <a:stretch>
                  <a:fillRect l="-1728" r="-1797" b="-67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830993"/>
              </p:ext>
            </p:extLst>
          </p:nvPr>
        </p:nvGraphicFramePr>
        <p:xfrm>
          <a:off x="4508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4" name="公式" r:id="rId4" imgW="126720" imgH="241200" progId="Equation.3">
                  <p:embed/>
                </p:oleObj>
              </mc:Choice>
              <mc:Fallback>
                <p:oleObj name="公式" r:id="rId4" imgW="126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8500" y="3308350"/>
                        <a:ext cx="127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03164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0167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</a:rPr>
              <a:t>四、小结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914400" y="1600200"/>
          <a:ext cx="676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1" name="Equation" r:id="rId3" imgW="6769080" imgH="431640" progId="Equation.3">
                  <p:embed/>
                </p:oleObj>
              </mc:Choice>
              <mc:Fallback>
                <p:oleObj name="Equation" r:id="rId3" imgW="67690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76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376182"/>
              </p:ext>
            </p:extLst>
          </p:nvPr>
        </p:nvGraphicFramePr>
        <p:xfrm>
          <a:off x="1524000" y="2060848"/>
          <a:ext cx="47752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2" name="Equation" r:id="rId5" imgW="4775040" imgH="2603160" progId="Equation.3">
                  <p:embed/>
                </p:oleObj>
              </mc:Choice>
              <mc:Fallback>
                <p:oleObj name="Equation" r:id="rId5" imgW="4775040" imgH="260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60848"/>
                        <a:ext cx="47752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02931"/>
              </p:ext>
            </p:extLst>
          </p:nvPr>
        </p:nvGraphicFramePr>
        <p:xfrm>
          <a:off x="914400" y="4941168"/>
          <a:ext cx="762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3" name="Equation" r:id="rId7" imgW="7860960" imgH="990360" progId="Equation.3">
                  <p:embed/>
                </p:oleObj>
              </mc:Choice>
              <mc:Fallback>
                <p:oleObj name="Equation" r:id="rId7" imgW="7860960" imgH="990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41168"/>
                        <a:ext cx="762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14400" y="1628775"/>
          <a:ext cx="618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Equation" r:id="rId3" imgW="6184800" imgH="1511280" progId="Equation.3">
                  <p:embed/>
                </p:oleObj>
              </mc:Choice>
              <mc:Fallback>
                <p:oleObj name="Equation" r:id="rId3" imgW="6184800" imgH="1511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8775"/>
                        <a:ext cx="618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27088" y="4149725"/>
            <a:ext cx="7620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事件 </a:t>
            </a:r>
            <a:r>
              <a:rPr lang="en-US" altLang="zh-CN" sz="2800" b="1" i="1"/>
              <a:t>A </a:t>
            </a:r>
            <a:r>
              <a:rPr lang="zh-CN" altLang="en-US" sz="2800" b="1"/>
              <a:t>与 事件 </a:t>
            </a:r>
            <a:r>
              <a:rPr lang="en-US" altLang="zh-CN" sz="2800" b="1" i="1"/>
              <a:t>B </a:t>
            </a:r>
            <a:r>
              <a:rPr lang="zh-CN" altLang="en-US" sz="2800" b="1"/>
              <a:t>相互独立</a:t>
            </a:r>
            <a:r>
              <a:rPr lang="en-US" altLang="zh-CN" sz="2800" b="1"/>
              <a:t>,</a:t>
            </a:r>
            <a:r>
              <a:rPr lang="zh-CN" altLang="en-US" sz="2800" b="1"/>
              <a:t>是指事件 </a:t>
            </a:r>
            <a:r>
              <a:rPr lang="en-US" altLang="zh-CN" sz="2800" b="1" i="1"/>
              <a:t>A </a:t>
            </a:r>
            <a:r>
              <a:rPr lang="zh-CN" altLang="en-US" sz="2800" b="1"/>
              <a:t>的发生与事件 </a:t>
            </a:r>
            <a:r>
              <a:rPr lang="en-US" altLang="zh-CN" sz="2800" b="1" i="1"/>
              <a:t>B </a:t>
            </a:r>
            <a:r>
              <a:rPr lang="zh-CN" altLang="en-US" sz="2800" b="1"/>
              <a:t>发生的概率无关</a:t>
            </a:r>
            <a:r>
              <a:rPr lang="en-US" altLang="zh-CN" sz="2800" b="1"/>
              <a:t>.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822325" y="36449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说明</a:t>
            </a:r>
            <a:r>
              <a:rPr lang="zh-CN" altLang="en-US" sz="2800" b="1">
                <a:solidFill>
                  <a:srgbClr val="3333FF"/>
                </a:solidFill>
                <a:ea typeface="黑体" pitchFamily="2" charset="-122"/>
              </a:rPr>
              <a:t>     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808038" y="836613"/>
            <a:ext cx="13163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 b="1" dirty="0">
                <a:solidFill>
                  <a:srgbClr val="0000FF"/>
                </a:solidFill>
                <a:ea typeface="黑体" pitchFamily="2" charset="-122"/>
              </a:rPr>
              <a:t>1.</a:t>
            </a:r>
            <a:r>
              <a:rPr kumimoji="0"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833371" y="144547"/>
            <a:ext cx="7772400" cy="7016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kumimoji="0" lang="zh-CN" altLang="en-US"/>
              <a:t>一、事件的相互独立性</a:t>
            </a:r>
            <a:endParaRPr kumimoji="0"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235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914400" y="213995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/>
              <a:t>两事件相互独立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657600" y="2209800"/>
          <a:ext cx="298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3" name="Equation" r:id="rId3" imgW="2984400" imgH="393480" progId="Equation.3">
                  <p:embed/>
                </p:oleObj>
              </mc:Choice>
              <mc:Fallback>
                <p:oleObj name="Equation" r:id="rId3" imgW="2984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09800"/>
                        <a:ext cx="298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14400" y="27495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/>
              <a:t>两事件互斥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3797300" y="2895600"/>
          <a:ext cx="1219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4" name="Equation" r:id="rId5" imgW="1218960" imgH="317160" progId="Equation.3">
                  <p:embed/>
                </p:oleObj>
              </mc:Choice>
              <mc:Fallback>
                <p:oleObj name="Equation" r:id="rId5" imgW="121896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895600"/>
                        <a:ext cx="1219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559050" y="3810000"/>
            <a:ext cx="1524000" cy="1524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>
            <a:off x="2559050" y="3810000"/>
            <a:ext cx="1524000" cy="1524000"/>
          </a:xfrm>
          <a:prstGeom prst="rtTriangle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 rot="5400000">
            <a:off x="2559050" y="3810000"/>
            <a:ext cx="1524000" cy="1524000"/>
          </a:xfrm>
          <a:prstGeom prst="rtTriangl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3181350" y="488315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5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88315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3181350" y="39751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6" name="Equation" r:id="rId9" imgW="291960" imgH="291960" progId="Equation.3">
                  <p:embed/>
                </p:oleObj>
              </mc:Choice>
              <mc:Fallback>
                <p:oleObj name="Equation" r:id="rId9" imgW="29196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9751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4641850" y="3657600"/>
          <a:ext cx="3441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7" name="Equation" r:id="rId11" imgW="3441600" imgH="825480" progId="Equation.3">
                  <p:embed/>
                </p:oleObj>
              </mc:Choice>
              <mc:Fallback>
                <p:oleObj name="Equation" r:id="rId11" imgW="3441600" imgH="825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3657600"/>
                        <a:ext cx="3441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AutoShape 14"/>
          <p:cNvSpPr>
            <a:spLocks noChangeArrowheads="1"/>
          </p:cNvSpPr>
          <p:nvPr/>
        </p:nvSpPr>
        <p:spPr bwMode="auto">
          <a:xfrm rot="13538723">
            <a:off x="2025650" y="4038600"/>
            <a:ext cx="1066800" cy="1066800"/>
          </a:xfrm>
          <a:prstGeom prst="rtTriangle">
            <a:avLst/>
          </a:prstGeom>
          <a:solidFill>
            <a:srgbClr val="333399"/>
          </a:solidFill>
          <a:ln w="9525">
            <a:pattFill prst="dkUpDiag">
              <a:fgClr>
                <a:schemeClr val="tx1"/>
              </a:fgClr>
              <a:bgClr>
                <a:srgbClr val="FFFFFF"/>
              </a:bgClr>
            </a:patt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2635250" y="44196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8" name="Equation" r:id="rId13" imgW="545760" imgH="304560" progId="Equation.3">
                  <p:embed/>
                </p:oleObj>
              </mc:Choice>
              <mc:Fallback>
                <p:oleObj name="Equation" r:id="rId13" imgW="54576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44196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4648200" y="4800600"/>
          <a:ext cx="349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9" name="Equation" r:id="rId15" imgW="3492360" imgH="431640" progId="Equation.3">
                  <p:embed/>
                </p:oleObj>
              </mc:Choice>
              <mc:Fallback>
                <p:oleObj name="Equation" r:id="rId15" imgW="349236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00600"/>
                        <a:ext cx="349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838200" y="3657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黑体" pitchFamily="2" charset="-122"/>
              </a:rPr>
              <a:t>例如</a:t>
            </a:r>
          </a:p>
        </p:txBody>
      </p:sp>
      <p:sp>
        <p:nvSpPr>
          <p:cNvPr id="73753" name="Rectangle 25"/>
          <p:cNvSpPr>
            <a:spLocks noChangeArrowheads="1"/>
          </p:cNvSpPr>
          <p:nvPr/>
        </p:nvSpPr>
        <p:spPr bwMode="auto">
          <a:xfrm>
            <a:off x="822325" y="5545138"/>
            <a:ext cx="740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/>
              <a:t>由此可见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两事件</a:t>
            </a:r>
            <a:r>
              <a:rPr kumimoji="0" lang="zh-CN" altLang="en-US" sz="2800" b="1">
                <a:solidFill>
                  <a:srgbClr val="FF0000"/>
                </a:solidFill>
                <a:ea typeface="黑体" pitchFamily="2" charset="-122"/>
              </a:rPr>
              <a:t>相互独立，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但两事件</a:t>
            </a:r>
            <a:r>
              <a:rPr kumimoji="0" lang="zh-CN" altLang="en-US" sz="2800" b="1">
                <a:solidFill>
                  <a:srgbClr val="FF0000"/>
                </a:solidFill>
                <a:ea typeface="黑体" pitchFamily="2" charset="-122"/>
              </a:rPr>
              <a:t>不互斥</a:t>
            </a:r>
            <a:r>
              <a:rPr kumimoji="0" lang="en-US" altLang="zh-CN" sz="2800" b="1">
                <a:ea typeface="黑体" pitchFamily="2" charset="-122"/>
              </a:rPr>
              <a:t>.</a:t>
            </a:r>
          </a:p>
        </p:txBody>
      </p: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914400" y="1447800"/>
            <a:ext cx="5988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 sz="2800" b="1">
                <a:latin typeface="宋体" pitchFamily="2" charset="-122"/>
              </a:rPr>
              <a:t>两事件相互独立与两事件互斥的关系</a:t>
            </a:r>
            <a:r>
              <a:rPr kumimoji="0" lang="en-US" altLang="zh-CN" sz="2800" b="1"/>
              <a:t>.</a:t>
            </a:r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914400" y="7620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请同学们思考</a:t>
            </a:r>
            <a:endParaRPr kumimoji="0"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grpSp>
        <p:nvGrpSpPr>
          <p:cNvPr id="73757" name="Group 29"/>
          <p:cNvGrpSpPr>
            <a:grpSpLocks/>
          </p:cNvGrpSpPr>
          <p:nvPr/>
        </p:nvGrpSpPr>
        <p:grpSpPr bwMode="auto">
          <a:xfrm>
            <a:off x="6640513" y="2216150"/>
            <a:ext cx="2122487" cy="1019175"/>
            <a:chOff x="4128" y="1396"/>
            <a:chExt cx="1337" cy="642"/>
          </a:xfrm>
        </p:grpSpPr>
        <p:sp>
          <p:nvSpPr>
            <p:cNvPr id="73758" name="Text Box 30"/>
            <p:cNvSpPr txBox="1">
              <a:spLocks noChangeArrowheads="1"/>
            </p:cNvSpPr>
            <p:nvPr/>
          </p:nvSpPr>
          <p:spPr bwMode="auto">
            <a:xfrm>
              <a:off x="4224" y="1396"/>
              <a:ext cx="124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zh-CN" altLang="en-US" sz="2800" b="1">
                  <a:solidFill>
                    <a:srgbClr val="FF0000"/>
                  </a:solidFill>
                  <a:ea typeface="黑体" pitchFamily="2" charset="-122"/>
                </a:rPr>
                <a:t>二者之间没</a:t>
              </a:r>
            </a:p>
            <a:p>
              <a:pPr eaLnBrk="0" hangingPunct="0"/>
              <a:r>
                <a:rPr kumimoji="0" lang="zh-CN" altLang="en-US" sz="2800" b="1">
                  <a:solidFill>
                    <a:srgbClr val="FF0000"/>
                  </a:solidFill>
                  <a:ea typeface="黑体" pitchFamily="2" charset="-122"/>
                </a:rPr>
                <a:t>有必然联系</a:t>
              </a:r>
            </a:p>
          </p:txBody>
        </p:sp>
        <p:sp>
          <p:nvSpPr>
            <p:cNvPr id="73759" name="AutoShape 31"/>
            <p:cNvSpPr>
              <a:spLocks/>
            </p:cNvSpPr>
            <p:nvPr/>
          </p:nvSpPr>
          <p:spPr bwMode="auto">
            <a:xfrm>
              <a:off x="4128" y="1414"/>
              <a:ext cx="144" cy="624"/>
            </a:xfrm>
            <a:prstGeom prst="rightBrace">
              <a:avLst>
                <a:gd name="adj1" fmla="val 47988"/>
                <a:gd name="adj2" fmla="val 48574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 autoUpdateAnimBg="0"/>
      <p:bldP spid="73736" grpId="0" animBg="1"/>
      <p:bldP spid="73737" grpId="0" animBg="1"/>
      <p:bldP spid="73738" grpId="0" animBg="1"/>
      <p:bldP spid="73742" grpId="0" animBg="1"/>
      <p:bldP spid="73746" grpId="0" autoUpdateAnimBg="0"/>
      <p:bldP spid="73753" grpId="0" autoUpdateAnimBg="0"/>
      <p:bldP spid="7375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5791200" y="2057400"/>
            <a:ext cx="1524000" cy="1524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5" name="AutoShape 3"/>
          <p:cNvSpPr>
            <a:spLocks noChangeArrowheads="1"/>
          </p:cNvSpPr>
          <p:nvPr/>
        </p:nvSpPr>
        <p:spPr bwMode="auto">
          <a:xfrm>
            <a:off x="5791200" y="2057400"/>
            <a:ext cx="1524000" cy="1524000"/>
          </a:xfrm>
          <a:prstGeom prst="rtTriangle">
            <a:avLst/>
          </a:prstGeom>
          <a:solidFill>
            <a:srgbClr val="B39C6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6096000" y="2971800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5" name="Equation" r:id="rId3" imgW="317160" imgH="317160" progId="Equation.3">
                  <p:embed/>
                </p:oleObj>
              </mc:Choice>
              <mc:Fallback>
                <p:oleObj name="Equation" r:id="rId3" imgW="31716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971800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6705600" y="2362200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6" name="Equation" r:id="rId5" imgW="317160" imgH="317160" progId="Equation.3">
                  <p:embed/>
                </p:oleObj>
              </mc:Choice>
              <mc:Fallback>
                <p:oleObj name="Equation" r:id="rId5" imgW="31716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362200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384300" y="1219200"/>
          <a:ext cx="331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7" name="Equation" r:id="rId7" imgW="3314520" imgH="825480" progId="Equation.3">
                  <p:embed/>
                </p:oleObj>
              </mc:Choice>
              <mc:Fallback>
                <p:oleObj name="Equation" r:id="rId7" imgW="3314520" imgH="825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219200"/>
                        <a:ext cx="331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397000" y="3962400"/>
          <a:ext cx="363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8" name="Equation" r:id="rId9" imgW="3632040" imgH="431640" progId="Equation.3">
                  <p:embed/>
                </p:oleObj>
              </mc:Choice>
              <mc:Fallback>
                <p:oleObj name="Equation" r:id="rId9" imgW="36320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962400"/>
                        <a:ext cx="363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295400" y="47244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/>
              <a:t>由此可见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两事件</a:t>
            </a:r>
            <a:r>
              <a:rPr kumimoji="0" lang="zh-CN" altLang="en-US" sz="2800" b="1">
                <a:solidFill>
                  <a:srgbClr val="FF0000"/>
                </a:solidFill>
                <a:ea typeface="黑体" pitchFamily="2" charset="-122"/>
              </a:rPr>
              <a:t>互斥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2" charset="-122"/>
              </a:rPr>
              <a:t>但</a:t>
            </a:r>
            <a:r>
              <a:rPr kumimoji="0" lang="zh-CN" altLang="en-US" sz="2800" b="1">
                <a:solidFill>
                  <a:srgbClr val="FF0000"/>
                </a:solidFill>
                <a:ea typeface="黑体" pitchFamily="2" charset="-122"/>
              </a:rPr>
              <a:t>不独立</a:t>
            </a:r>
            <a:r>
              <a:rPr kumimoji="0" lang="en-US" altLang="zh-CN" sz="2800" b="1"/>
              <a:t>.</a:t>
            </a:r>
          </a:p>
        </p:txBody>
      </p:sp>
      <p:graphicFrame>
        <p:nvGraphicFramePr>
          <p:cNvPr id="74772" name="Object 20"/>
          <p:cNvGraphicFramePr>
            <a:graphicFrameLocks noChangeAspect="1"/>
          </p:cNvGraphicFramePr>
          <p:nvPr/>
        </p:nvGraphicFramePr>
        <p:xfrm>
          <a:off x="1390650" y="2279650"/>
          <a:ext cx="212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9" name="Equation" r:id="rId11" imgW="2120760" imgH="431640" progId="Equation.3">
                  <p:embed/>
                </p:oleObj>
              </mc:Choice>
              <mc:Fallback>
                <p:oleObj name="Equation" r:id="rId11" imgW="2120760" imgH="431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279650"/>
                        <a:ext cx="212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21"/>
          <p:cNvGraphicFramePr>
            <a:graphicFrameLocks noChangeAspect="1"/>
          </p:cNvGraphicFramePr>
          <p:nvPr/>
        </p:nvGraphicFramePr>
        <p:xfrm>
          <a:off x="1428750" y="2895600"/>
          <a:ext cx="228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0" name="Equation" r:id="rId13" imgW="2286000" imgH="825480" progId="Equation.3">
                  <p:embed/>
                </p:oleObj>
              </mc:Choice>
              <mc:Fallback>
                <p:oleObj name="Equation" r:id="rId13" imgW="2286000" imgH="825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95600"/>
                        <a:ext cx="228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 animBg="1"/>
      <p:bldP spid="747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842963" y="836613"/>
            <a:ext cx="538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2.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三事件两两相互独立的概念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3657600" y="3906838"/>
            <a:ext cx="2286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990600" y="1773238"/>
          <a:ext cx="6680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3" imgW="6680160" imgH="2616120" progId="Equation.3">
                  <p:embed/>
                </p:oleObj>
              </mc:Choice>
              <mc:Fallback>
                <p:oleObj name="Equation" r:id="rId3" imgW="6680160" imgH="2616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3238"/>
                        <a:ext cx="6680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914400" y="4876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3333FF"/>
                </a:solidFill>
                <a:ea typeface="黑体" pitchFamily="2" charset="-122"/>
              </a:rPr>
              <a:t>注意</a:t>
            </a:r>
            <a:endParaRPr lang="zh-CN" altLang="en-US" sz="2800" b="1">
              <a:solidFill>
                <a:srgbClr val="3333FF"/>
              </a:solidFill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914400" y="54102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/>
              <a:t>三个事件相互独立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4038600" y="5624513"/>
            <a:ext cx="762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876800" y="54102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/>
              <a:t>三个事件两两相互独立</a:t>
            </a:r>
          </a:p>
        </p:txBody>
      </p: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4038600" y="5715000"/>
            <a:ext cx="762000" cy="381000"/>
            <a:chOff x="2544" y="3600"/>
            <a:chExt cx="480" cy="240"/>
          </a:xfrm>
        </p:grpSpPr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 flipH="1">
              <a:off x="2544" y="369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2688" y="3600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841375" y="774700"/>
            <a:ext cx="456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3333FF"/>
                </a:solidFill>
                <a:ea typeface="黑体" pitchFamily="2" charset="-122"/>
              </a:rPr>
              <a:t>3.</a:t>
            </a:r>
            <a:r>
              <a:rPr lang="zh-CN" altLang="en-US" sz="3200" b="1" dirty="0">
                <a:solidFill>
                  <a:srgbClr val="3333FF"/>
                </a:solidFill>
                <a:ea typeface="黑体" pitchFamily="2" charset="-122"/>
              </a:rPr>
              <a:t>三事件相互独立的概念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2514600" y="4267200"/>
            <a:ext cx="2667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990600" y="1600200"/>
          <a:ext cx="66802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Equation" r:id="rId3" imgW="6680160" imgH="3136680" progId="Equation.3">
                  <p:embed/>
                </p:oleObj>
              </mc:Choice>
              <mc:Fallback>
                <p:oleObj name="Equation" r:id="rId3" imgW="6680160" imgH="31366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66802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08" grpId="0" autoUpdateAnimBg="0"/>
      <p:bldP spid="51210" grpId="0" animBg="1"/>
      <p:bldP spid="51212" grpId="0" autoUpdateAnimBg="0"/>
      <p:bldP spid="51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1770063" y="2133600"/>
          <a:ext cx="5905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3" imgW="5905440" imgH="482400" progId="Equation.3">
                  <p:embed/>
                </p:oleObj>
              </mc:Choice>
              <mc:Fallback>
                <p:oleObj name="Equation" r:id="rId3" imgW="5905440" imgH="48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133600"/>
                        <a:ext cx="59055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900113" y="2978150"/>
          <a:ext cx="57277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5" imgW="5727600" imgH="444240" progId="Equation.3">
                  <p:embed/>
                </p:oleObj>
              </mc:Choice>
              <mc:Fallback>
                <p:oleObj name="Equation" r:id="rId5" imgW="572760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78150"/>
                        <a:ext cx="57277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990600" y="4005263"/>
            <a:ext cx="31242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i="1"/>
              <a:t>n </a:t>
            </a:r>
            <a:r>
              <a:rPr lang="zh-CN" altLang="en-US" sz="2800" b="1"/>
              <a:t>个事件相互独立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4100513" y="4157663"/>
            <a:ext cx="762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4862513" y="4005263"/>
            <a:ext cx="382428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i="1"/>
              <a:t>n</a:t>
            </a:r>
            <a:r>
              <a:rPr lang="zh-CN" altLang="en-US" sz="2800" b="1"/>
              <a:t>个事件两两相互独立</a:t>
            </a:r>
          </a:p>
        </p:txBody>
      </p:sp>
      <p:grpSp>
        <p:nvGrpSpPr>
          <p:cNvPr id="24636" name="Group 60"/>
          <p:cNvGrpSpPr>
            <a:grpSpLocks/>
          </p:cNvGrpSpPr>
          <p:nvPr/>
        </p:nvGrpSpPr>
        <p:grpSpPr bwMode="auto">
          <a:xfrm>
            <a:off x="4100513" y="4233863"/>
            <a:ext cx="762000" cy="304800"/>
            <a:chOff x="2448" y="3120"/>
            <a:chExt cx="480" cy="192"/>
          </a:xfrm>
        </p:grpSpPr>
        <p:sp>
          <p:nvSpPr>
            <p:cNvPr id="24633" name="Line 57"/>
            <p:cNvSpPr>
              <a:spLocks noChangeShapeType="1"/>
            </p:cNvSpPr>
            <p:nvPr/>
          </p:nvSpPr>
          <p:spPr bwMode="auto">
            <a:xfrm flipH="1">
              <a:off x="2448" y="321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35" name="Line 59"/>
            <p:cNvSpPr>
              <a:spLocks noChangeShapeType="1"/>
            </p:cNvSpPr>
            <p:nvPr/>
          </p:nvSpPr>
          <p:spPr bwMode="auto">
            <a:xfrm>
              <a:off x="2592" y="312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4637" name="Object 61"/>
          <p:cNvGraphicFramePr>
            <a:graphicFrameLocks noChangeAspect="1"/>
          </p:cNvGraphicFramePr>
          <p:nvPr/>
        </p:nvGraphicFramePr>
        <p:xfrm>
          <a:off x="946150" y="901700"/>
          <a:ext cx="760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7" imgW="7607160" imgH="1002960" progId="Equation.3">
                  <p:embed/>
                </p:oleObj>
              </mc:Choice>
              <mc:Fallback>
                <p:oleObj name="Equation" r:id="rId7" imgW="7607160" imgH="10029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901700"/>
                        <a:ext cx="760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836613" y="8143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3333FF"/>
                </a:solidFill>
                <a:ea typeface="黑体" pitchFamily="2" charset="-122"/>
              </a:rPr>
              <a:t>推广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6" grpId="0" animBg="1" autoUpdateAnimBg="0"/>
      <p:bldP spid="24618" grpId="0" animBg="1"/>
      <p:bldP spid="2462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914400" y="3206750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证明</a:t>
            </a:r>
            <a:endParaRPr lang="zh-CN" altLang="en-US" sz="2800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2266950" y="30480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3" name="Equation" r:id="rId3" imgW="2539800" imgH="914400" progId="Equation.3">
                  <p:embed/>
                </p:oleObj>
              </mc:Choice>
              <mc:Fallback>
                <p:oleObj name="Equation" r:id="rId3" imgW="25398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048000"/>
                        <a:ext cx="254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3422650" y="4114800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4" name="Equation" r:id="rId5" imgW="3060360" imgH="914400" progId="Equation.3">
                  <p:embed/>
                </p:oleObj>
              </mc:Choice>
              <mc:Fallback>
                <p:oleObj name="Equation" r:id="rId5" imgW="306036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114800"/>
                        <a:ext cx="306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3378200" y="5410200"/>
          <a:ext cx="281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5" name="Equation" r:id="rId7" imgW="2819160" imgH="444240" progId="Equation.3">
                  <p:embed/>
                </p:oleObj>
              </mc:Choice>
              <mc:Fallback>
                <p:oleObj name="Equation" r:id="rId7" imgW="28191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410200"/>
                        <a:ext cx="281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857250" y="1905000"/>
          <a:ext cx="7683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6" name="Equation" r:id="rId9" imgW="7683480" imgH="1002960" progId="Equation.3">
                  <p:embed/>
                </p:oleObj>
              </mc:Choice>
              <mc:Fallback>
                <p:oleObj name="Equation" r:id="rId9" imgW="768348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905000"/>
                        <a:ext cx="7683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Rectangle 14"/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0167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chemeClr val="tx1"/>
                </a:solidFill>
              </a:rPr>
              <a:t>二、几个重要定理</a:t>
            </a: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958850" y="18796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Equation" r:id="rId11" imgW="1155600" imgH="431640" progId="Equation.3">
                  <p:embed/>
                </p:oleObj>
              </mc:Choice>
              <mc:Fallback>
                <p:oleObj name="Equation" r:id="rId11" imgW="11556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879600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857250" y="23050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2133600" y="2362200"/>
          <a:ext cx="286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Equation" r:id="rId3" imgW="2717640" imgH="457200" progId="Equation.3">
                  <p:embed/>
                </p:oleObj>
              </mc:Choice>
              <mc:Fallback>
                <p:oleObj name="Equation" r:id="rId3" imgW="271764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2868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914400" y="3276600"/>
          <a:ext cx="563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Equation" r:id="rId5" imgW="5638680" imgH="457200" progId="Equation.3">
                  <p:embed/>
                </p:oleObj>
              </mc:Choice>
              <mc:Fallback>
                <p:oleObj name="Equation" r:id="rId5" imgW="563868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563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914400" y="4038600"/>
          <a:ext cx="457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Equation" r:id="rId7" imgW="4572000" imgH="457200" progId="Equation.3">
                  <p:embed/>
                </p:oleObj>
              </mc:Choice>
              <mc:Fallback>
                <p:oleObj name="Equation" r:id="rId7" imgW="45720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457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/>
          <p:cNvGraphicFramePr>
            <a:graphicFrameLocks noChangeAspect="1"/>
          </p:cNvGraphicFramePr>
          <p:nvPr/>
        </p:nvGraphicFramePr>
        <p:xfrm>
          <a:off x="914400" y="4800600"/>
          <a:ext cx="358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4" name="公式" r:id="rId9" imgW="4305240" imgH="457200" progId="Equation.3">
                  <p:embed/>
                </p:oleObj>
              </mc:Choice>
              <mc:Fallback>
                <p:oleObj name="公式" r:id="rId9" imgW="430524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3584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9" name="Object 27"/>
          <p:cNvGraphicFramePr>
            <a:graphicFrameLocks noChangeAspect="1"/>
          </p:cNvGraphicFramePr>
          <p:nvPr/>
        </p:nvGraphicFramePr>
        <p:xfrm>
          <a:off x="965200" y="1066800"/>
          <a:ext cx="6997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5" name="Equation" r:id="rId11" imgW="6997680" imgH="990360" progId="Equation.3">
                  <p:embed/>
                </p:oleObj>
              </mc:Choice>
              <mc:Fallback>
                <p:oleObj name="Equation" r:id="rId11" imgW="6997680" imgH="990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066800"/>
                        <a:ext cx="6997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958850" y="10414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6" name="Equation" r:id="rId13" imgW="1155600" imgH="431640" progId="Equation.3">
                  <p:embed/>
                </p:oleObj>
              </mc:Choice>
              <mc:Fallback>
                <p:oleObj name="Equation" r:id="rId13" imgW="115560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041400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3467</TotalTime>
  <Words>384</Words>
  <Application>Microsoft Office PowerPoint</Application>
  <PresentationFormat>全屏显示(4:3)</PresentationFormat>
  <Paragraphs>58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主题​​</vt:lpstr>
      <vt:lpstr>Equation</vt:lpstr>
      <vt:lpstr>公式</vt:lpstr>
      <vt:lpstr>第五节    独立性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二、几个重要定理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</vt:vector>
  </TitlesOfParts>
  <Company>txxy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第六节 独立性</dc:title>
  <dc:creator>西安通信学院数学教研室</dc:creator>
  <cp:lastModifiedBy>Lenovo</cp:lastModifiedBy>
  <cp:revision>295</cp:revision>
  <cp:lastPrinted>2018-03-12T01:55:23Z</cp:lastPrinted>
  <dcterms:created xsi:type="dcterms:W3CDTF">2000-02-21T01:58:12Z</dcterms:created>
  <dcterms:modified xsi:type="dcterms:W3CDTF">2018-03-12T03:20:40Z</dcterms:modified>
</cp:coreProperties>
</file>