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0693400" cy="7556500"/>
  <p:notesSz cx="106934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00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52520" y="2322576"/>
            <a:ext cx="33883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46456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2935" y="536447"/>
            <a:ext cx="282752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3276" y="1373123"/>
            <a:ext cx="8546846" cy="5066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322576"/>
            <a:ext cx="3381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关系数据理论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0844" y="3800855"/>
            <a:ext cx="124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09700"/>
            <a:ext cx="8502015" cy="48342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2900" algn="just">
              <a:lnSpc>
                <a:spcPct val="880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若某个系的学生全部毕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业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了，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系还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保留， 这样若删除所有学生的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录，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将不复 存在。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5600" indent="-342900">
              <a:lnSpc>
                <a:spcPts val="357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又若某学生只选了一门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这门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也不选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57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了，删除时会删除学生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信息。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8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又如：每条记录都有系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导的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息，浪 费存储，另外换系领导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后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都要一 起更新。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89888"/>
            <a:ext cx="8584565" cy="513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72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问题：怎样才不会发生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上这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问题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呢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  <a:p>
            <a:pPr marL="355600" marR="86995" algn="just">
              <a:lnSpc>
                <a:spcPct val="88000"/>
              </a:lnSpc>
              <a:spcBef>
                <a:spcPts val="345"/>
              </a:spcBef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问题的关键源于关系的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式设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有问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题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，造成 了数据冗余，即没有考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虑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好数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依赖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从而没 有设计成好的、规范的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00">
              <a:latin typeface="Times New Roman"/>
              <a:cs typeface="Times New Roman"/>
            </a:endParaRPr>
          </a:p>
          <a:p>
            <a:pPr marL="355600" marR="86995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由实际中的知识可知，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述情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况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存在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如下的 数据对应关系：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一个系有若干学生，一个学生只属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系。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一个系只有一名负责人（正职）。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31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一个学生可选修多门课程，每门课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有若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干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学生选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12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每个学生选修的每门课程有一个成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绩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0179"/>
            <a:ext cx="8491220" cy="505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函数依赖是最常见的一种数据依赖。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两种定义</a:t>
            </a:r>
            <a:endParaRPr sz="2800">
              <a:latin typeface="宋体"/>
              <a:cs typeface="宋体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sz="2400" spc="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函数依赖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：设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是属性集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上的关系模式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X,Y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4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的子 集。若对于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的任意一个可能的关系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中不可能存在两 个元组在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上的属性值相等，而在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上的属性值不等，则称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4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函数确定</a:t>
            </a: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4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函数依赖</a:t>
            </a: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。记作</a:t>
            </a:r>
            <a:r>
              <a:rPr sz="2400" spc="-54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r>
              <a:rPr sz="2400" b="1" i="1" spc="-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称为这个函数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依赖的</a:t>
            </a:r>
            <a:r>
              <a:rPr sz="24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决定属性集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(Determinant)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sz="2400" spc="2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函数依赖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中任意两个元组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]=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]=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则称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400" i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0" indent="-342900">
              <a:lnSpc>
                <a:spcPts val="2950"/>
              </a:lnSpc>
              <a:spcBef>
                <a:spcPts val="95"/>
              </a:spcBef>
              <a:buFont typeface="Arial"/>
              <a:buChar char="•"/>
              <a:tabLst>
                <a:tab pos="361950" algn="l"/>
                <a:tab pos="362585" algn="l"/>
              </a:tabLst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对于前例中所述语义，可知存在（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但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不限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于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）如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下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</a:p>
          <a:p>
            <a:pPr marL="361950">
              <a:lnSpc>
                <a:spcPts val="2950"/>
              </a:lnSpc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函数依赖：</a:t>
            </a:r>
          </a:p>
          <a:p>
            <a:pPr marL="523240">
              <a:lnSpc>
                <a:spcPts val="3285"/>
              </a:lnSpc>
              <a:spcBef>
                <a:spcPts val="165"/>
              </a:spcBef>
            </a:pP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U=</a:t>
            </a:r>
            <a:r>
              <a:rPr spc="1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{Sno,SName,DName,DLeader,Cno,Grade}</a:t>
            </a:r>
          </a:p>
          <a:p>
            <a:pPr marL="476250">
              <a:lnSpc>
                <a:spcPts val="2760"/>
              </a:lnSpc>
            </a:pP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</a:t>
            </a:r>
            <a:r>
              <a:rPr sz="2400" spc="23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一个系有若干学生，一个学生只属于一个系。</a:t>
            </a:r>
            <a:endParaRPr sz="2400">
              <a:latin typeface="思源黑体 CN Medium" panose="020B0600000000000000" pitchFamily="34" charset="-122"/>
              <a:ea typeface="思源黑体 CN Medium" panose="020B0600000000000000" pitchFamily="34" charset="-122"/>
              <a:cs typeface="Arial"/>
            </a:endParaRPr>
          </a:p>
          <a:p>
            <a:pPr marL="6350" marR="414655" algn="ctr">
              <a:lnSpc>
                <a:spcPts val="3315"/>
              </a:lnSpc>
            </a:pP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Sno→DName</a:t>
            </a:r>
          </a:p>
          <a:p>
            <a:pPr marL="47625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</a:t>
            </a:r>
            <a:r>
              <a:rPr sz="2400" spc="24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一个系只有一名负责人（正职）。</a:t>
            </a:r>
            <a:endParaRPr sz="2400">
              <a:latin typeface="思源黑体 CN Medium" panose="020B0600000000000000" pitchFamily="34" charset="-122"/>
              <a:ea typeface="思源黑体 CN Medium" panose="020B0600000000000000" pitchFamily="34" charset="-122"/>
              <a:cs typeface="Arial"/>
            </a:endParaRPr>
          </a:p>
          <a:p>
            <a:pPr marL="6350" marR="275590" algn="ctr">
              <a:lnSpc>
                <a:spcPct val="100000"/>
              </a:lnSpc>
              <a:spcBef>
                <a:spcPts val="20"/>
              </a:spcBef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Dname→DLeader</a:t>
            </a:r>
          </a:p>
          <a:p>
            <a:pPr marL="762635" marR="155575" indent="-287020">
              <a:lnSpc>
                <a:spcPct val="76300"/>
              </a:lnSpc>
              <a:spcBef>
                <a:spcPts val="770"/>
              </a:spcBef>
            </a:pP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</a:t>
            </a:r>
            <a:r>
              <a:rPr sz="2400" spc="15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一个学生可选修多门课程，每门课程有若干学生选修，每 个学生选修的每门课程有一个成绩。</a:t>
            </a:r>
            <a:endParaRPr sz="2400">
              <a:latin typeface="思源黑体 CN Medium" panose="020B0600000000000000" pitchFamily="34" charset="-122"/>
              <a:ea typeface="思源黑体 CN Medium" panose="020B0600000000000000" pitchFamily="34" charset="-122"/>
              <a:cs typeface="Arial"/>
            </a:endParaRPr>
          </a:p>
          <a:p>
            <a:pPr marL="2273935">
              <a:lnSpc>
                <a:spcPct val="100000"/>
              </a:lnSpc>
              <a:spcBef>
                <a:spcPts val="114"/>
              </a:spcBef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Sno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Cno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→Grade</a:t>
            </a:r>
          </a:p>
          <a:p>
            <a:pPr marL="6350">
              <a:lnSpc>
                <a:spcPct val="100000"/>
              </a:lnSpc>
              <a:spcBef>
                <a:spcPts val="25"/>
              </a:spcBef>
            </a:pPr>
            <a:endParaRPr sz="335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/>
            </a:endParaRPr>
          </a:p>
          <a:p>
            <a:pPr marL="361950" marR="186055" indent="-342900">
              <a:lnSpc>
                <a:spcPts val="2690"/>
              </a:lnSpc>
              <a:buFont typeface="Arial"/>
              <a:buChar char="•"/>
              <a:tabLst>
                <a:tab pos="361950" algn="l"/>
                <a:tab pos="362585" algn="l"/>
                <a:tab pos="1703070" algn="l"/>
                <a:tab pos="3737610" algn="l"/>
              </a:tabLst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若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X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→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Y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，并且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Y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→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X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,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	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则记为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X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←→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Y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。若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Y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不函数依 赖于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X,	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则记为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X→Y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。</a:t>
            </a:r>
          </a:p>
        </p:txBody>
      </p:sp>
      <p:sp>
        <p:nvSpPr>
          <p:cNvPr id="6" name="object 6"/>
          <p:cNvSpPr/>
          <p:nvPr/>
        </p:nvSpPr>
        <p:spPr>
          <a:xfrm>
            <a:off x="4184903" y="6079744"/>
            <a:ext cx="88900" cy="291465"/>
          </a:xfrm>
          <a:custGeom>
            <a:avLst/>
            <a:gdLst/>
            <a:ahLst/>
            <a:cxnLst/>
            <a:rect l="l" t="t" r="r" b="b"/>
            <a:pathLst>
              <a:path w="88900" h="291464">
                <a:moveTo>
                  <a:pt x="15239" y="0"/>
                </a:moveTo>
                <a:lnTo>
                  <a:pt x="0" y="3047"/>
                </a:lnTo>
                <a:lnTo>
                  <a:pt x="73151" y="291083"/>
                </a:lnTo>
                <a:lnTo>
                  <a:pt x="88391" y="286511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39810"/>
            <a:ext cx="8943975" cy="513651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如何理解</a:t>
            </a:r>
            <a:endParaRPr sz="3200">
              <a:latin typeface="宋体"/>
              <a:cs typeface="宋体"/>
            </a:endParaRPr>
          </a:p>
          <a:p>
            <a:pPr marL="756285" marR="447675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函数依赖不是指关系模式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的某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或某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实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例 满足的约束条件，而是指</a:t>
            </a:r>
            <a:r>
              <a:rPr sz="2800" b="1" i="1" spc="-1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8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的</a:t>
            </a:r>
            <a:r>
              <a:rPr sz="2800" b="1" spc="10" dirty="0">
                <a:solidFill>
                  <a:srgbClr val="FFFF00"/>
                </a:solidFill>
                <a:latin typeface="思源黑体 CN Bold"/>
                <a:cs typeface="思源黑体 CN Bold"/>
              </a:rPr>
              <a:t>所</a:t>
            </a:r>
            <a:r>
              <a:rPr sz="28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有关</a:t>
            </a:r>
            <a:r>
              <a:rPr sz="2800" b="1" spc="10" dirty="0">
                <a:solidFill>
                  <a:srgbClr val="FFFF00"/>
                </a:solidFill>
                <a:latin typeface="思源黑体 CN Bold"/>
                <a:cs typeface="思源黑体 CN Bold"/>
              </a:rPr>
              <a:t>系</a:t>
            </a:r>
            <a:r>
              <a:rPr sz="28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实例</a:t>
            </a:r>
            <a:r>
              <a:rPr sz="2800" b="1" spc="10" dirty="0">
                <a:solidFill>
                  <a:srgbClr val="FFFF00"/>
                </a:solidFill>
                <a:latin typeface="思源黑体 CN Bold"/>
                <a:cs typeface="思源黑体 CN Bold"/>
              </a:rPr>
              <a:t>均</a:t>
            </a:r>
            <a:r>
              <a:rPr sz="28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要满 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足的约束条件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6285" marR="350520" indent="-287020">
              <a:lnSpc>
                <a:spcPct val="100000"/>
              </a:lnSpc>
              <a:spcBef>
                <a:spcPts val="675"/>
              </a:spcBef>
              <a:tabLst>
                <a:tab pos="855344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		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函数依赖是语义范畴的概念。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只能根</a:t>
            </a:r>
            <a:r>
              <a:rPr sz="2800" b="1" spc="5" dirty="0">
                <a:solidFill>
                  <a:srgbClr val="FFFF00"/>
                </a:solidFill>
                <a:latin typeface="思源黑体 CN Bold"/>
                <a:cs typeface="思源黑体 CN Bold"/>
              </a:rPr>
              <a:t>据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数</a:t>
            </a:r>
            <a:r>
              <a:rPr sz="2800" b="1" spc="5" dirty="0">
                <a:solidFill>
                  <a:srgbClr val="FFFF00"/>
                </a:solidFill>
                <a:latin typeface="思源黑体 CN Bold"/>
                <a:cs typeface="思源黑体 CN Bold"/>
              </a:rPr>
              <a:t>据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的语 义来确定函数依赖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。例如，“姓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”这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 数依赖只有在不允许有同名人的条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下成立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ts val="3290"/>
              </a:lnSpc>
              <a:spcBef>
                <a:spcPts val="815"/>
              </a:spcBef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sz="28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数据库设计者可以对现实世界</a:t>
            </a:r>
            <a:r>
              <a:rPr sz="2800" b="1" spc="5" dirty="0">
                <a:solidFill>
                  <a:srgbClr val="FFFF00"/>
                </a:solidFill>
                <a:latin typeface="思源黑体 CN Bold"/>
                <a:cs typeface="思源黑体 CN Bold"/>
              </a:rPr>
              <a:t>作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强制</a:t>
            </a:r>
            <a:r>
              <a:rPr sz="2800" b="1" spc="5" dirty="0">
                <a:solidFill>
                  <a:srgbClr val="FFFF00"/>
                </a:solidFill>
                <a:latin typeface="思源黑体 CN Bold"/>
                <a:cs typeface="思源黑体 CN Bold"/>
              </a:rPr>
              <a:t>的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规定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29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如规定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允许同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人出现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“姓名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年龄”</a:t>
            </a:r>
            <a:endParaRPr sz="2800">
              <a:latin typeface="宋体"/>
              <a:cs typeface="宋体"/>
            </a:endParaRPr>
          </a:p>
          <a:p>
            <a:pPr marL="756285" marR="364490">
              <a:lnSpc>
                <a:spcPts val="3220"/>
              </a:lnSpc>
              <a:spcBef>
                <a:spcPts val="370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成立。所插入的元组必须满足规定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赖，若 发现有同名人存在，</a:t>
            </a:r>
            <a:r>
              <a:rPr sz="2800" spc="-59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则拒绝装入该元组。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1879" y="2042667"/>
            <a:ext cx="2386965" cy="443865"/>
          </a:xfrm>
          <a:custGeom>
            <a:avLst/>
            <a:gdLst/>
            <a:ahLst/>
            <a:cxnLst/>
            <a:rect l="l" t="t" r="r" b="b"/>
            <a:pathLst>
              <a:path w="2386965" h="443864">
                <a:moveTo>
                  <a:pt x="2386584" y="0"/>
                </a:moveTo>
                <a:lnTo>
                  <a:pt x="0" y="0"/>
                </a:lnTo>
                <a:lnTo>
                  <a:pt x="0" y="443484"/>
                </a:lnTo>
                <a:lnTo>
                  <a:pt x="2386584" y="443484"/>
                </a:lnTo>
                <a:lnTo>
                  <a:pt x="2386584" y="437388"/>
                </a:lnTo>
                <a:lnTo>
                  <a:pt x="9144" y="437388"/>
                </a:lnTo>
                <a:lnTo>
                  <a:pt x="4572" y="432816"/>
                </a:lnTo>
                <a:lnTo>
                  <a:pt x="9144" y="432816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2386584" y="4571"/>
                </a:lnTo>
                <a:lnTo>
                  <a:pt x="2386584" y="0"/>
                </a:lnTo>
                <a:close/>
              </a:path>
              <a:path w="2386965" h="443864">
                <a:moveTo>
                  <a:pt x="9144" y="432816"/>
                </a:moveTo>
                <a:lnTo>
                  <a:pt x="4572" y="432816"/>
                </a:lnTo>
                <a:lnTo>
                  <a:pt x="9144" y="437388"/>
                </a:lnTo>
                <a:lnTo>
                  <a:pt x="9144" y="432816"/>
                </a:lnTo>
                <a:close/>
              </a:path>
              <a:path w="2386965" h="443864">
                <a:moveTo>
                  <a:pt x="2375916" y="432816"/>
                </a:moveTo>
                <a:lnTo>
                  <a:pt x="9144" y="432816"/>
                </a:lnTo>
                <a:lnTo>
                  <a:pt x="9144" y="437388"/>
                </a:lnTo>
                <a:lnTo>
                  <a:pt x="2375916" y="437388"/>
                </a:lnTo>
                <a:lnTo>
                  <a:pt x="2375916" y="432816"/>
                </a:lnTo>
                <a:close/>
              </a:path>
              <a:path w="2386965" h="443864">
                <a:moveTo>
                  <a:pt x="2375916" y="4572"/>
                </a:moveTo>
                <a:lnTo>
                  <a:pt x="2375916" y="437388"/>
                </a:lnTo>
                <a:lnTo>
                  <a:pt x="2380488" y="432816"/>
                </a:lnTo>
                <a:lnTo>
                  <a:pt x="2386584" y="432816"/>
                </a:lnTo>
                <a:lnTo>
                  <a:pt x="2386584" y="9143"/>
                </a:lnTo>
                <a:lnTo>
                  <a:pt x="2380488" y="9144"/>
                </a:lnTo>
                <a:lnTo>
                  <a:pt x="2375916" y="4572"/>
                </a:lnTo>
                <a:close/>
              </a:path>
              <a:path w="2386965" h="443864">
                <a:moveTo>
                  <a:pt x="2386584" y="432816"/>
                </a:moveTo>
                <a:lnTo>
                  <a:pt x="2380488" y="432816"/>
                </a:lnTo>
                <a:lnTo>
                  <a:pt x="2375916" y="437388"/>
                </a:lnTo>
                <a:lnTo>
                  <a:pt x="2386584" y="437388"/>
                </a:lnTo>
                <a:lnTo>
                  <a:pt x="2386584" y="432816"/>
                </a:lnTo>
                <a:close/>
              </a:path>
              <a:path w="2386965" h="443864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2386965" h="443864">
                <a:moveTo>
                  <a:pt x="2375916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2375916" y="9144"/>
                </a:lnTo>
                <a:lnTo>
                  <a:pt x="2375916" y="4572"/>
                </a:lnTo>
                <a:close/>
              </a:path>
              <a:path w="2386965" h="443864">
                <a:moveTo>
                  <a:pt x="2386584" y="4571"/>
                </a:moveTo>
                <a:lnTo>
                  <a:pt x="2375916" y="4572"/>
                </a:lnTo>
                <a:lnTo>
                  <a:pt x="2380488" y="9144"/>
                </a:lnTo>
                <a:lnTo>
                  <a:pt x="2386584" y="9143"/>
                </a:lnTo>
                <a:lnTo>
                  <a:pt x="23865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0008" y="1670304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208" y="3034283"/>
            <a:ext cx="310705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(Sno, Cno)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400" spc="-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(Sno, Cno)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400" spc="-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008" y="4352544"/>
            <a:ext cx="8542020" cy="245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形式化定义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025"/>
              </a:lnSpc>
            </a:pP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X→Y,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sz="28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则称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X→Y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平凡的函数依赖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190"/>
              </a:lnSpc>
            </a:pP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X→Y,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5" dirty="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sz="2800" spc="-3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则称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X→Y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非平凡的函数依</a:t>
            </a:r>
            <a:r>
              <a:rPr sz="2800" b="1" spc="5" dirty="0">
                <a:solidFill>
                  <a:srgbClr val="FFFF00"/>
                </a:solidFill>
                <a:latin typeface="思源黑体 CN Bold"/>
                <a:cs typeface="思源黑体 CN Bold"/>
              </a:rPr>
              <a:t>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5080" indent="-342900" algn="just">
              <a:lnSpc>
                <a:spcPct val="87900"/>
              </a:lnSpc>
              <a:spcBef>
                <a:spcPts val="88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对于任一关系模式，平凡函数依赖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是必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然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成立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，它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不反映新的语义。因此若不特别声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明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，总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讨论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非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平 凡函数依赖。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8596" y="2047239"/>
            <a:ext cx="1224280" cy="433070"/>
          </a:xfrm>
          <a:custGeom>
            <a:avLst/>
            <a:gdLst/>
            <a:ahLst/>
            <a:cxnLst/>
            <a:rect l="l" t="t" r="r" b="b"/>
            <a:pathLst>
              <a:path w="1224279" h="433069">
                <a:moveTo>
                  <a:pt x="0" y="432815"/>
                </a:moveTo>
                <a:lnTo>
                  <a:pt x="1223772" y="432815"/>
                </a:lnTo>
                <a:lnTo>
                  <a:pt x="1223772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4023" y="2042667"/>
            <a:ext cx="1234440" cy="443865"/>
          </a:xfrm>
          <a:custGeom>
            <a:avLst/>
            <a:gdLst/>
            <a:ahLst/>
            <a:cxnLst/>
            <a:rect l="l" t="t" r="r" b="b"/>
            <a:pathLst>
              <a:path w="1234439" h="443864">
                <a:moveTo>
                  <a:pt x="1234440" y="0"/>
                </a:moveTo>
                <a:lnTo>
                  <a:pt x="0" y="0"/>
                </a:lnTo>
                <a:lnTo>
                  <a:pt x="0" y="443484"/>
                </a:lnTo>
                <a:lnTo>
                  <a:pt x="1234440" y="443484"/>
                </a:lnTo>
                <a:lnTo>
                  <a:pt x="1234440" y="437388"/>
                </a:lnTo>
                <a:lnTo>
                  <a:pt x="9144" y="437388"/>
                </a:lnTo>
                <a:lnTo>
                  <a:pt x="4572" y="432816"/>
                </a:lnTo>
                <a:lnTo>
                  <a:pt x="9144" y="432816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1234440" y="4571"/>
                </a:lnTo>
                <a:lnTo>
                  <a:pt x="1234440" y="0"/>
                </a:lnTo>
                <a:close/>
              </a:path>
              <a:path w="1234439" h="443864">
                <a:moveTo>
                  <a:pt x="9144" y="432816"/>
                </a:moveTo>
                <a:lnTo>
                  <a:pt x="4572" y="432816"/>
                </a:lnTo>
                <a:lnTo>
                  <a:pt x="9144" y="437388"/>
                </a:lnTo>
                <a:lnTo>
                  <a:pt x="9144" y="432816"/>
                </a:lnTo>
                <a:close/>
              </a:path>
              <a:path w="1234439" h="443864">
                <a:moveTo>
                  <a:pt x="1223772" y="432816"/>
                </a:moveTo>
                <a:lnTo>
                  <a:pt x="9144" y="432816"/>
                </a:lnTo>
                <a:lnTo>
                  <a:pt x="9144" y="437388"/>
                </a:lnTo>
                <a:lnTo>
                  <a:pt x="1223772" y="437388"/>
                </a:lnTo>
                <a:lnTo>
                  <a:pt x="1223772" y="432816"/>
                </a:lnTo>
                <a:close/>
              </a:path>
              <a:path w="1234439" h="443864">
                <a:moveTo>
                  <a:pt x="1223772" y="4572"/>
                </a:moveTo>
                <a:lnTo>
                  <a:pt x="1223772" y="437388"/>
                </a:lnTo>
                <a:lnTo>
                  <a:pt x="1228344" y="432816"/>
                </a:lnTo>
                <a:lnTo>
                  <a:pt x="1234440" y="432816"/>
                </a:lnTo>
                <a:lnTo>
                  <a:pt x="1234440" y="9143"/>
                </a:lnTo>
                <a:lnTo>
                  <a:pt x="1228344" y="9144"/>
                </a:lnTo>
                <a:lnTo>
                  <a:pt x="1223772" y="4572"/>
                </a:lnTo>
                <a:close/>
              </a:path>
              <a:path w="1234439" h="443864">
                <a:moveTo>
                  <a:pt x="1234440" y="432816"/>
                </a:moveTo>
                <a:lnTo>
                  <a:pt x="1228344" y="432816"/>
                </a:lnTo>
                <a:lnTo>
                  <a:pt x="1223772" y="437388"/>
                </a:lnTo>
                <a:lnTo>
                  <a:pt x="1234440" y="437388"/>
                </a:lnTo>
                <a:lnTo>
                  <a:pt x="1234440" y="432816"/>
                </a:lnTo>
                <a:close/>
              </a:path>
              <a:path w="1234439" h="443864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234439" h="443864">
                <a:moveTo>
                  <a:pt x="1223772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223772" y="9144"/>
                </a:lnTo>
                <a:lnTo>
                  <a:pt x="1223772" y="4572"/>
                </a:lnTo>
                <a:close/>
              </a:path>
              <a:path w="1234439" h="443864">
                <a:moveTo>
                  <a:pt x="1234440" y="4571"/>
                </a:moveTo>
                <a:lnTo>
                  <a:pt x="1223772" y="4572"/>
                </a:lnTo>
                <a:lnTo>
                  <a:pt x="1228344" y="9144"/>
                </a:lnTo>
                <a:lnTo>
                  <a:pt x="1234440" y="9143"/>
                </a:lnTo>
                <a:lnTo>
                  <a:pt x="1234440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0355" y="2047239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6" y="0"/>
                </a:lnTo>
              </a:path>
            </a:pathLst>
          </a:custGeom>
          <a:ln w="12192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0355" y="2478532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6" y="0"/>
                </a:lnTo>
              </a:path>
            </a:pathLst>
          </a:custGeom>
          <a:ln w="12192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16452" y="2047239"/>
            <a:ext cx="1152525" cy="431800"/>
          </a:xfrm>
          <a:prstGeom prst="rect">
            <a:avLst/>
          </a:prstGeom>
          <a:solidFill>
            <a:srgbClr val="007F7F"/>
          </a:solidFill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8596" y="2047239"/>
            <a:ext cx="1224280" cy="431800"/>
          </a:xfrm>
          <a:prstGeom prst="rect">
            <a:avLst/>
          </a:prstGeom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2367" y="2047239"/>
            <a:ext cx="1153795" cy="431800"/>
          </a:xfrm>
          <a:prstGeom prst="rect">
            <a:avLst/>
          </a:prstGeom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3184" y="1689100"/>
            <a:ext cx="1005840" cy="358140"/>
          </a:xfrm>
          <a:custGeom>
            <a:avLst/>
            <a:gdLst/>
            <a:ahLst/>
            <a:cxnLst/>
            <a:rect l="l" t="t" r="r" b="b"/>
            <a:pathLst>
              <a:path w="1005840" h="358139">
                <a:moveTo>
                  <a:pt x="1005839" y="137159"/>
                </a:moveTo>
                <a:lnTo>
                  <a:pt x="502919" y="137159"/>
                </a:lnTo>
                <a:lnTo>
                  <a:pt x="943355" y="358139"/>
                </a:lnTo>
                <a:lnTo>
                  <a:pt x="1005839" y="137159"/>
                </a:lnTo>
                <a:close/>
              </a:path>
              <a:path w="1005840" h="358139">
                <a:moveTo>
                  <a:pt x="97535" y="0"/>
                </a:moveTo>
                <a:lnTo>
                  <a:pt x="0" y="0"/>
                </a:lnTo>
                <a:lnTo>
                  <a:pt x="58848" y="764"/>
                </a:lnTo>
                <a:lnTo>
                  <a:pt x="117063" y="3039"/>
                </a:lnTo>
                <a:lnTo>
                  <a:pt x="174479" y="6793"/>
                </a:lnTo>
                <a:lnTo>
                  <a:pt x="230928" y="11996"/>
                </a:lnTo>
                <a:lnTo>
                  <a:pt x="286244" y="18619"/>
                </a:lnTo>
                <a:lnTo>
                  <a:pt x="340260" y="26632"/>
                </a:lnTo>
                <a:lnTo>
                  <a:pt x="392810" y="36004"/>
                </a:lnTo>
                <a:lnTo>
                  <a:pt x="443728" y="46706"/>
                </a:lnTo>
                <a:lnTo>
                  <a:pt x="492846" y="58707"/>
                </a:lnTo>
                <a:lnTo>
                  <a:pt x="539998" y="71979"/>
                </a:lnTo>
                <a:lnTo>
                  <a:pt x="585017" y="86489"/>
                </a:lnTo>
                <a:lnTo>
                  <a:pt x="627736" y="102210"/>
                </a:lnTo>
                <a:lnTo>
                  <a:pt x="667990" y="119110"/>
                </a:lnTo>
                <a:lnTo>
                  <a:pt x="705611" y="137159"/>
                </a:lnTo>
                <a:lnTo>
                  <a:pt x="803147" y="137159"/>
                </a:lnTo>
                <a:lnTo>
                  <a:pt x="765526" y="119110"/>
                </a:lnTo>
                <a:lnTo>
                  <a:pt x="725272" y="102210"/>
                </a:lnTo>
                <a:lnTo>
                  <a:pt x="682553" y="86489"/>
                </a:lnTo>
                <a:lnTo>
                  <a:pt x="637534" y="71979"/>
                </a:lnTo>
                <a:lnTo>
                  <a:pt x="590382" y="58707"/>
                </a:lnTo>
                <a:lnTo>
                  <a:pt x="541264" y="46706"/>
                </a:lnTo>
                <a:lnTo>
                  <a:pt x="490346" y="36004"/>
                </a:lnTo>
                <a:lnTo>
                  <a:pt x="437796" y="26632"/>
                </a:lnTo>
                <a:lnTo>
                  <a:pt x="383780" y="18619"/>
                </a:lnTo>
                <a:lnTo>
                  <a:pt x="328464" y="11996"/>
                </a:lnTo>
                <a:lnTo>
                  <a:pt x="272015" y="6793"/>
                </a:lnTo>
                <a:lnTo>
                  <a:pt x="214599" y="3039"/>
                </a:lnTo>
                <a:lnTo>
                  <a:pt x="156384" y="764"/>
                </a:lnTo>
                <a:lnTo>
                  <a:pt x="9753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8596" y="1689100"/>
            <a:ext cx="943610" cy="358140"/>
          </a:xfrm>
          <a:custGeom>
            <a:avLst/>
            <a:gdLst/>
            <a:ahLst/>
            <a:cxnLst/>
            <a:rect l="l" t="t" r="r" b="b"/>
            <a:pathLst>
              <a:path w="943610" h="358139">
                <a:moveTo>
                  <a:pt x="943355" y="0"/>
                </a:moveTo>
                <a:lnTo>
                  <a:pt x="894587" y="0"/>
                </a:lnTo>
                <a:lnTo>
                  <a:pt x="827860" y="980"/>
                </a:lnTo>
                <a:lnTo>
                  <a:pt x="762458" y="3875"/>
                </a:lnTo>
                <a:lnTo>
                  <a:pt x="698555" y="8617"/>
                </a:lnTo>
                <a:lnTo>
                  <a:pt x="636325" y="15136"/>
                </a:lnTo>
                <a:lnTo>
                  <a:pt x="575942" y="23365"/>
                </a:lnTo>
                <a:lnTo>
                  <a:pt x="517578" y="33233"/>
                </a:lnTo>
                <a:lnTo>
                  <a:pt x="461407" y="44673"/>
                </a:lnTo>
                <a:lnTo>
                  <a:pt x="407604" y="57616"/>
                </a:lnTo>
                <a:lnTo>
                  <a:pt x="356340" y="71993"/>
                </a:lnTo>
                <a:lnTo>
                  <a:pt x="307790" y="87735"/>
                </a:lnTo>
                <a:lnTo>
                  <a:pt x="262127" y="104774"/>
                </a:lnTo>
                <a:lnTo>
                  <a:pt x="219525" y="123042"/>
                </a:lnTo>
                <a:lnTo>
                  <a:pt x="180157" y="142468"/>
                </a:lnTo>
                <a:lnTo>
                  <a:pt x="144197" y="162985"/>
                </a:lnTo>
                <a:lnTo>
                  <a:pt x="111817" y="184524"/>
                </a:lnTo>
                <a:lnTo>
                  <a:pt x="58495" y="230393"/>
                </a:lnTo>
                <a:lnTo>
                  <a:pt x="21578" y="279525"/>
                </a:lnTo>
                <a:lnTo>
                  <a:pt x="2455" y="331371"/>
                </a:lnTo>
                <a:lnTo>
                  <a:pt x="0" y="358140"/>
                </a:lnTo>
                <a:lnTo>
                  <a:pt x="99059" y="358140"/>
                </a:lnTo>
                <a:lnTo>
                  <a:pt x="101550" y="331165"/>
                </a:lnTo>
                <a:lnTo>
                  <a:pt x="108906" y="304721"/>
                </a:lnTo>
                <a:lnTo>
                  <a:pt x="137525" y="253711"/>
                </a:lnTo>
                <a:lnTo>
                  <a:pt x="183533" y="205695"/>
                </a:lnTo>
                <a:lnTo>
                  <a:pt x="245548" y="161257"/>
                </a:lnTo>
                <a:lnTo>
                  <a:pt x="282126" y="140563"/>
                </a:lnTo>
                <a:lnTo>
                  <a:pt x="322188" y="120982"/>
                </a:lnTo>
                <a:lnTo>
                  <a:pt x="365560" y="102589"/>
                </a:lnTo>
                <a:lnTo>
                  <a:pt x="412070" y="85455"/>
                </a:lnTo>
                <a:lnTo>
                  <a:pt x="461546" y="69654"/>
                </a:lnTo>
                <a:lnTo>
                  <a:pt x="513813" y="55259"/>
                </a:lnTo>
                <a:lnTo>
                  <a:pt x="568700" y="42343"/>
                </a:lnTo>
                <a:lnTo>
                  <a:pt x="626034" y="30979"/>
                </a:lnTo>
                <a:lnTo>
                  <a:pt x="685642" y="21240"/>
                </a:lnTo>
                <a:lnTo>
                  <a:pt x="747350" y="13200"/>
                </a:lnTo>
                <a:lnTo>
                  <a:pt x="810988" y="6931"/>
                </a:lnTo>
                <a:lnTo>
                  <a:pt x="876380" y="2507"/>
                </a:lnTo>
                <a:lnTo>
                  <a:pt x="94335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4023" y="1683004"/>
            <a:ext cx="1911350" cy="372110"/>
          </a:xfrm>
          <a:custGeom>
            <a:avLst/>
            <a:gdLst/>
            <a:ahLst/>
            <a:cxnLst/>
            <a:rect l="l" t="t" r="r" b="b"/>
            <a:pathLst>
              <a:path w="1911350" h="372110">
                <a:moveTo>
                  <a:pt x="1583131" y="138683"/>
                </a:moveTo>
                <a:lnTo>
                  <a:pt x="1382267" y="138683"/>
                </a:lnTo>
                <a:lnTo>
                  <a:pt x="1845564" y="371855"/>
                </a:lnTo>
                <a:lnTo>
                  <a:pt x="1848133" y="362711"/>
                </a:lnTo>
                <a:lnTo>
                  <a:pt x="1837943" y="362711"/>
                </a:lnTo>
                <a:lnTo>
                  <a:pt x="1839452" y="357378"/>
                </a:lnTo>
                <a:lnTo>
                  <a:pt x="1418896" y="147827"/>
                </a:lnTo>
                <a:lnTo>
                  <a:pt x="1402079" y="147827"/>
                </a:lnTo>
                <a:lnTo>
                  <a:pt x="1403603" y="140207"/>
                </a:lnTo>
                <a:lnTo>
                  <a:pt x="1586483" y="140207"/>
                </a:lnTo>
                <a:lnTo>
                  <a:pt x="1583131" y="138683"/>
                </a:lnTo>
                <a:close/>
              </a:path>
              <a:path w="1911350" h="372110">
                <a:moveTo>
                  <a:pt x="899159" y="0"/>
                </a:moveTo>
                <a:lnTo>
                  <a:pt x="761999" y="4571"/>
                </a:lnTo>
                <a:lnTo>
                  <a:pt x="717803" y="7619"/>
                </a:lnTo>
                <a:lnTo>
                  <a:pt x="632459" y="16763"/>
                </a:lnTo>
                <a:lnTo>
                  <a:pt x="550163" y="28955"/>
                </a:lnTo>
                <a:lnTo>
                  <a:pt x="472439" y="44195"/>
                </a:lnTo>
                <a:lnTo>
                  <a:pt x="434339" y="53339"/>
                </a:lnTo>
                <a:lnTo>
                  <a:pt x="362711" y="71627"/>
                </a:lnTo>
                <a:lnTo>
                  <a:pt x="265175" y="106679"/>
                </a:lnTo>
                <a:lnTo>
                  <a:pt x="207263" y="132587"/>
                </a:lnTo>
                <a:lnTo>
                  <a:pt x="179831" y="144779"/>
                </a:lnTo>
                <a:lnTo>
                  <a:pt x="155447" y="160019"/>
                </a:lnTo>
                <a:lnTo>
                  <a:pt x="132587" y="173735"/>
                </a:lnTo>
                <a:lnTo>
                  <a:pt x="109727" y="188975"/>
                </a:lnTo>
                <a:lnTo>
                  <a:pt x="89915" y="205739"/>
                </a:lnTo>
                <a:lnTo>
                  <a:pt x="71627" y="220979"/>
                </a:lnTo>
                <a:lnTo>
                  <a:pt x="41147" y="254507"/>
                </a:lnTo>
                <a:lnTo>
                  <a:pt x="18287" y="289559"/>
                </a:lnTo>
                <a:lnTo>
                  <a:pt x="4571" y="326135"/>
                </a:lnTo>
                <a:lnTo>
                  <a:pt x="1523" y="345947"/>
                </a:lnTo>
                <a:lnTo>
                  <a:pt x="0" y="355091"/>
                </a:lnTo>
                <a:lnTo>
                  <a:pt x="0" y="368807"/>
                </a:lnTo>
                <a:lnTo>
                  <a:pt x="106679" y="368807"/>
                </a:lnTo>
                <a:lnTo>
                  <a:pt x="107006" y="364235"/>
                </a:lnTo>
                <a:lnTo>
                  <a:pt x="9143" y="364235"/>
                </a:lnTo>
                <a:lnTo>
                  <a:pt x="4571" y="359663"/>
                </a:lnTo>
                <a:lnTo>
                  <a:pt x="9905" y="359663"/>
                </a:lnTo>
                <a:lnTo>
                  <a:pt x="10667" y="355091"/>
                </a:lnTo>
                <a:lnTo>
                  <a:pt x="10667" y="345947"/>
                </a:lnTo>
                <a:lnTo>
                  <a:pt x="12191" y="336803"/>
                </a:lnTo>
                <a:lnTo>
                  <a:pt x="12445" y="336803"/>
                </a:lnTo>
                <a:lnTo>
                  <a:pt x="13715" y="329183"/>
                </a:lnTo>
                <a:lnTo>
                  <a:pt x="19811" y="310895"/>
                </a:lnTo>
                <a:lnTo>
                  <a:pt x="20446" y="310895"/>
                </a:lnTo>
                <a:lnTo>
                  <a:pt x="27431" y="294131"/>
                </a:lnTo>
                <a:lnTo>
                  <a:pt x="38099" y="277367"/>
                </a:lnTo>
                <a:lnTo>
                  <a:pt x="36575" y="277367"/>
                </a:lnTo>
                <a:lnTo>
                  <a:pt x="48767" y="260603"/>
                </a:lnTo>
                <a:lnTo>
                  <a:pt x="62483" y="243839"/>
                </a:lnTo>
                <a:lnTo>
                  <a:pt x="79247" y="228599"/>
                </a:lnTo>
                <a:lnTo>
                  <a:pt x="96011" y="211835"/>
                </a:lnTo>
                <a:lnTo>
                  <a:pt x="97813" y="211835"/>
                </a:lnTo>
                <a:lnTo>
                  <a:pt x="115823" y="196595"/>
                </a:lnTo>
                <a:lnTo>
                  <a:pt x="137159" y="182879"/>
                </a:lnTo>
                <a:lnTo>
                  <a:pt x="160019" y="167639"/>
                </a:lnTo>
                <a:lnTo>
                  <a:pt x="184403" y="153923"/>
                </a:lnTo>
                <a:lnTo>
                  <a:pt x="211835" y="140207"/>
                </a:lnTo>
                <a:lnTo>
                  <a:pt x="239267" y="128015"/>
                </a:lnTo>
                <a:lnTo>
                  <a:pt x="268223" y="114299"/>
                </a:lnTo>
                <a:lnTo>
                  <a:pt x="272224" y="114299"/>
                </a:lnTo>
                <a:lnTo>
                  <a:pt x="332231" y="91439"/>
                </a:lnTo>
                <a:lnTo>
                  <a:pt x="365759" y="80771"/>
                </a:lnTo>
                <a:lnTo>
                  <a:pt x="473963" y="53339"/>
                </a:lnTo>
                <a:lnTo>
                  <a:pt x="551687" y="38099"/>
                </a:lnTo>
                <a:lnTo>
                  <a:pt x="633983" y="25907"/>
                </a:lnTo>
                <a:lnTo>
                  <a:pt x="719327" y="16763"/>
                </a:lnTo>
                <a:lnTo>
                  <a:pt x="759506" y="13993"/>
                </a:lnTo>
                <a:lnTo>
                  <a:pt x="816863" y="7619"/>
                </a:lnTo>
                <a:lnTo>
                  <a:pt x="861059" y="4571"/>
                </a:lnTo>
                <a:lnTo>
                  <a:pt x="899159" y="3211"/>
                </a:lnTo>
                <a:lnTo>
                  <a:pt x="899159" y="1523"/>
                </a:lnTo>
                <a:lnTo>
                  <a:pt x="996695" y="1523"/>
                </a:lnTo>
                <a:lnTo>
                  <a:pt x="899159" y="0"/>
                </a:lnTo>
                <a:close/>
              </a:path>
              <a:path w="1911350" h="372110">
                <a:moveTo>
                  <a:pt x="9905" y="359663"/>
                </a:moveTo>
                <a:lnTo>
                  <a:pt x="4571" y="359663"/>
                </a:lnTo>
                <a:lnTo>
                  <a:pt x="9143" y="364235"/>
                </a:lnTo>
                <a:lnTo>
                  <a:pt x="9905" y="359663"/>
                </a:lnTo>
                <a:close/>
              </a:path>
              <a:path w="1911350" h="372110">
                <a:moveTo>
                  <a:pt x="97916" y="359663"/>
                </a:moveTo>
                <a:lnTo>
                  <a:pt x="9905" y="359663"/>
                </a:lnTo>
                <a:lnTo>
                  <a:pt x="9143" y="364235"/>
                </a:lnTo>
                <a:lnTo>
                  <a:pt x="97535" y="364235"/>
                </a:lnTo>
                <a:lnTo>
                  <a:pt x="97916" y="359663"/>
                </a:lnTo>
                <a:close/>
              </a:path>
              <a:path w="1911350" h="372110">
                <a:moveTo>
                  <a:pt x="947927" y="1523"/>
                </a:moveTo>
                <a:lnTo>
                  <a:pt x="899159" y="3211"/>
                </a:lnTo>
                <a:lnTo>
                  <a:pt x="899159" y="10667"/>
                </a:lnTo>
                <a:lnTo>
                  <a:pt x="853439" y="10667"/>
                </a:lnTo>
                <a:lnTo>
                  <a:pt x="763523" y="13715"/>
                </a:lnTo>
                <a:lnTo>
                  <a:pt x="759506" y="13993"/>
                </a:lnTo>
                <a:lnTo>
                  <a:pt x="693419" y="21335"/>
                </a:lnTo>
                <a:lnTo>
                  <a:pt x="653795" y="28955"/>
                </a:lnTo>
                <a:lnTo>
                  <a:pt x="615695" y="35051"/>
                </a:lnTo>
                <a:lnTo>
                  <a:pt x="541019" y="50291"/>
                </a:lnTo>
                <a:lnTo>
                  <a:pt x="470915" y="68579"/>
                </a:lnTo>
                <a:lnTo>
                  <a:pt x="405383" y="89915"/>
                </a:lnTo>
                <a:lnTo>
                  <a:pt x="374903" y="102107"/>
                </a:lnTo>
                <a:lnTo>
                  <a:pt x="345947" y="112775"/>
                </a:lnTo>
                <a:lnTo>
                  <a:pt x="318515" y="126491"/>
                </a:lnTo>
                <a:lnTo>
                  <a:pt x="291083" y="138683"/>
                </a:lnTo>
                <a:lnTo>
                  <a:pt x="242315" y="166115"/>
                </a:lnTo>
                <a:lnTo>
                  <a:pt x="181355" y="210311"/>
                </a:lnTo>
                <a:lnTo>
                  <a:pt x="149351" y="242315"/>
                </a:lnTo>
                <a:lnTo>
                  <a:pt x="124967" y="275843"/>
                </a:lnTo>
                <a:lnTo>
                  <a:pt x="102107" y="327659"/>
                </a:lnTo>
                <a:lnTo>
                  <a:pt x="97535" y="364235"/>
                </a:lnTo>
                <a:lnTo>
                  <a:pt x="103631" y="359663"/>
                </a:lnTo>
                <a:lnTo>
                  <a:pt x="107333" y="359663"/>
                </a:lnTo>
                <a:lnTo>
                  <a:pt x="108203" y="347471"/>
                </a:lnTo>
                <a:lnTo>
                  <a:pt x="111251" y="329183"/>
                </a:lnTo>
                <a:lnTo>
                  <a:pt x="111759" y="329183"/>
                </a:lnTo>
                <a:lnTo>
                  <a:pt x="117347" y="312419"/>
                </a:lnTo>
                <a:lnTo>
                  <a:pt x="117902" y="312419"/>
                </a:lnTo>
                <a:lnTo>
                  <a:pt x="123443" y="297179"/>
                </a:lnTo>
                <a:lnTo>
                  <a:pt x="132587" y="280415"/>
                </a:lnTo>
                <a:lnTo>
                  <a:pt x="143671" y="265175"/>
                </a:lnTo>
                <a:lnTo>
                  <a:pt x="143255" y="265175"/>
                </a:lnTo>
                <a:lnTo>
                  <a:pt x="156971" y="248411"/>
                </a:lnTo>
                <a:lnTo>
                  <a:pt x="172211" y="233171"/>
                </a:lnTo>
                <a:lnTo>
                  <a:pt x="188975" y="217931"/>
                </a:lnTo>
                <a:lnTo>
                  <a:pt x="187451" y="217931"/>
                </a:lnTo>
                <a:lnTo>
                  <a:pt x="207263" y="202691"/>
                </a:lnTo>
                <a:lnTo>
                  <a:pt x="205739" y="202691"/>
                </a:lnTo>
                <a:lnTo>
                  <a:pt x="227075" y="187451"/>
                </a:lnTo>
                <a:lnTo>
                  <a:pt x="227837" y="187451"/>
                </a:lnTo>
                <a:lnTo>
                  <a:pt x="248411" y="173735"/>
                </a:lnTo>
                <a:lnTo>
                  <a:pt x="271271" y="160019"/>
                </a:lnTo>
                <a:lnTo>
                  <a:pt x="295655" y="147827"/>
                </a:lnTo>
                <a:lnTo>
                  <a:pt x="321563" y="134111"/>
                </a:lnTo>
                <a:lnTo>
                  <a:pt x="348995" y="121919"/>
                </a:lnTo>
                <a:lnTo>
                  <a:pt x="379475" y="109727"/>
                </a:lnTo>
                <a:lnTo>
                  <a:pt x="377951" y="109727"/>
                </a:lnTo>
                <a:lnTo>
                  <a:pt x="408431" y="99059"/>
                </a:lnTo>
                <a:lnTo>
                  <a:pt x="440435" y="88391"/>
                </a:lnTo>
                <a:lnTo>
                  <a:pt x="473963" y="77723"/>
                </a:lnTo>
                <a:lnTo>
                  <a:pt x="478753" y="77723"/>
                </a:lnTo>
                <a:lnTo>
                  <a:pt x="507491" y="68579"/>
                </a:lnTo>
                <a:lnTo>
                  <a:pt x="617219" y="44195"/>
                </a:lnTo>
                <a:lnTo>
                  <a:pt x="734567" y="25907"/>
                </a:lnTo>
                <a:lnTo>
                  <a:pt x="775715" y="21335"/>
                </a:lnTo>
                <a:lnTo>
                  <a:pt x="903731" y="12191"/>
                </a:lnTo>
                <a:lnTo>
                  <a:pt x="947927" y="10667"/>
                </a:lnTo>
                <a:lnTo>
                  <a:pt x="947927" y="1523"/>
                </a:lnTo>
                <a:close/>
              </a:path>
              <a:path w="1911350" h="372110">
                <a:moveTo>
                  <a:pt x="107333" y="359663"/>
                </a:moveTo>
                <a:lnTo>
                  <a:pt x="103631" y="359663"/>
                </a:lnTo>
                <a:lnTo>
                  <a:pt x="97535" y="364235"/>
                </a:lnTo>
                <a:lnTo>
                  <a:pt x="107006" y="364235"/>
                </a:lnTo>
                <a:lnTo>
                  <a:pt x="107333" y="359663"/>
                </a:lnTo>
                <a:close/>
              </a:path>
              <a:path w="1911350" h="372110">
                <a:moveTo>
                  <a:pt x="1839452" y="357378"/>
                </a:moveTo>
                <a:lnTo>
                  <a:pt x="1837943" y="362711"/>
                </a:lnTo>
                <a:lnTo>
                  <a:pt x="1844039" y="359663"/>
                </a:lnTo>
                <a:lnTo>
                  <a:pt x="1839452" y="357378"/>
                </a:lnTo>
                <a:close/>
              </a:path>
              <a:path w="1911350" h="372110">
                <a:moveTo>
                  <a:pt x="1900427" y="141731"/>
                </a:moveTo>
                <a:lnTo>
                  <a:pt x="1839452" y="357378"/>
                </a:lnTo>
                <a:lnTo>
                  <a:pt x="1844039" y="359663"/>
                </a:lnTo>
                <a:lnTo>
                  <a:pt x="1837943" y="362711"/>
                </a:lnTo>
                <a:lnTo>
                  <a:pt x="1848133" y="362711"/>
                </a:lnTo>
                <a:lnTo>
                  <a:pt x="1908526" y="147827"/>
                </a:lnTo>
                <a:lnTo>
                  <a:pt x="1905000" y="147827"/>
                </a:lnTo>
                <a:lnTo>
                  <a:pt x="1900427" y="141731"/>
                </a:lnTo>
                <a:close/>
              </a:path>
              <a:path w="1911350" h="372110">
                <a:moveTo>
                  <a:pt x="12445" y="336803"/>
                </a:moveTo>
                <a:lnTo>
                  <a:pt x="12191" y="336803"/>
                </a:lnTo>
                <a:lnTo>
                  <a:pt x="12191" y="338327"/>
                </a:lnTo>
                <a:lnTo>
                  <a:pt x="12445" y="336803"/>
                </a:lnTo>
                <a:close/>
              </a:path>
              <a:path w="1911350" h="372110">
                <a:moveTo>
                  <a:pt x="111759" y="329183"/>
                </a:moveTo>
                <a:lnTo>
                  <a:pt x="111251" y="329183"/>
                </a:lnTo>
                <a:lnTo>
                  <a:pt x="111251" y="330707"/>
                </a:lnTo>
                <a:lnTo>
                  <a:pt x="111759" y="329183"/>
                </a:lnTo>
                <a:close/>
              </a:path>
              <a:path w="1911350" h="372110">
                <a:moveTo>
                  <a:pt x="117902" y="312419"/>
                </a:moveTo>
                <a:lnTo>
                  <a:pt x="117347" y="312419"/>
                </a:lnTo>
                <a:lnTo>
                  <a:pt x="117347" y="313943"/>
                </a:lnTo>
                <a:lnTo>
                  <a:pt x="117902" y="312419"/>
                </a:lnTo>
                <a:close/>
              </a:path>
              <a:path w="1911350" h="372110">
                <a:moveTo>
                  <a:pt x="20446" y="310895"/>
                </a:moveTo>
                <a:lnTo>
                  <a:pt x="19811" y="310895"/>
                </a:lnTo>
                <a:lnTo>
                  <a:pt x="19811" y="312419"/>
                </a:lnTo>
                <a:lnTo>
                  <a:pt x="20446" y="310895"/>
                </a:lnTo>
                <a:close/>
              </a:path>
              <a:path w="1911350" h="372110">
                <a:moveTo>
                  <a:pt x="144779" y="263651"/>
                </a:moveTo>
                <a:lnTo>
                  <a:pt x="143255" y="265175"/>
                </a:lnTo>
                <a:lnTo>
                  <a:pt x="143671" y="265175"/>
                </a:lnTo>
                <a:lnTo>
                  <a:pt x="144779" y="263651"/>
                </a:lnTo>
                <a:close/>
              </a:path>
              <a:path w="1911350" h="372110">
                <a:moveTo>
                  <a:pt x="97813" y="211835"/>
                </a:moveTo>
                <a:lnTo>
                  <a:pt x="96011" y="211835"/>
                </a:lnTo>
                <a:lnTo>
                  <a:pt x="96011" y="213359"/>
                </a:lnTo>
                <a:lnTo>
                  <a:pt x="97813" y="211835"/>
                </a:lnTo>
                <a:close/>
              </a:path>
              <a:path w="1911350" h="372110">
                <a:moveTo>
                  <a:pt x="227837" y="187451"/>
                </a:moveTo>
                <a:lnTo>
                  <a:pt x="227075" y="187451"/>
                </a:lnTo>
                <a:lnTo>
                  <a:pt x="225551" y="188975"/>
                </a:lnTo>
                <a:lnTo>
                  <a:pt x="227837" y="187451"/>
                </a:lnTo>
                <a:close/>
              </a:path>
              <a:path w="1911350" h="372110">
                <a:moveTo>
                  <a:pt x="1403603" y="140207"/>
                </a:moveTo>
                <a:lnTo>
                  <a:pt x="1402079" y="147827"/>
                </a:lnTo>
                <a:lnTo>
                  <a:pt x="1418896" y="147827"/>
                </a:lnTo>
                <a:lnTo>
                  <a:pt x="1403603" y="140207"/>
                </a:lnTo>
                <a:close/>
              </a:path>
              <a:path w="1911350" h="372110">
                <a:moveTo>
                  <a:pt x="1586483" y="140207"/>
                </a:moveTo>
                <a:lnTo>
                  <a:pt x="1403603" y="140207"/>
                </a:lnTo>
                <a:lnTo>
                  <a:pt x="1418896" y="147827"/>
                </a:lnTo>
                <a:lnTo>
                  <a:pt x="1603248" y="147827"/>
                </a:lnTo>
                <a:lnTo>
                  <a:pt x="1586483" y="140207"/>
                </a:lnTo>
                <a:close/>
              </a:path>
              <a:path w="1911350" h="372110">
                <a:moveTo>
                  <a:pt x="1048511" y="10667"/>
                </a:moveTo>
                <a:lnTo>
                  <a:pt x="950975" y="10667"/>
                </a:lnTo>
                <a:lnTo>
                  <a:pt x="1001267" y="12191"/>
                </a:lnTo>
                <a:lnTo>
                  <a:pt x="1051559" y="15239"/>
                </a:lnTo>
                <a:lnTo>
                  <a:pt x="1150620" y="24383"/>
                </a:lnTo>
                <a:lnTo>
                  <a:pt x="1197864" y="30479"/>
                </a:lnTo>
                <a:lnTo>
                  <a:pt x="1245108" y="38099"/>
                </a:lnTo>
                <a:lnTo>
                  <a:pt x="1335023" y="56387"/>
                </a:lnTo>
                <a:lnTo>
                  <a:pt x="1379220" y="67055"/>
                </a:lnTo>
                <a:lnTo>
                  <a:pt x="1377695" y="67055"/>
                </a:lnTo>
                <a:lnTo>
                  <a:pt x="1420367" y="77723"/>
                </a:lnTo>
                <a:lnTo>
                  <a:pt x="1459991" y="89915"/>
                </a:lnTo>
                <a:lnTo>
                  <a:pt x="1498091" y="103631"/>
                </a:lnTo>
                <a:lnTo>
                  <a:pt x="1534667" y="117347"/>
                </a:lnTo>
                <a:lnTo>
                  <a:pt x="1569720" y="132587"/>
                </a:lnTo>
                <a:lnTo>
                  <a:pt x="1603248" y="147827"/>
                </a:lnTo>
                <a:lnTo>
                  <a:pt x="1604771" y="138683"/>
                </a:lnTo>
                <a:lnTo>
                  <a:pt x="1606677" y="138683"/>
                </a:lnTo>
                <a:lnTo>
                  <a:pt x="1574291" y="123443"/>
                </a:lnTo>
                <a:lnTo>
                  <a:pt x="1539239" y="108203"/>
                </a:lnTo>
                <a:lnTo>
                  <a:pt x="1463039" y="80771"/>
                </a:lnTo>
                <a:lnTo>
                  <a:pt x="1423415" y="68579"/>
                </a:lnTo>
                <a:lnTo>
                  <a:pt x="1380743" y="56387"/>
                </a:lnTo>
                <a:lnTo>
                  <a:pt x="1338071" y="47243"/>
                </a:lnTo>
                <a:lnTo>
                  <a:pt x="1292352" y="36575"/>
                </a:lnTo>
                <a:lnTo>
                  <a:pt x="1199387" y="21335"/>
                </a:lnTo>
                <a:lnTo>
                  <a:pt x="1159412" y="16177"/>
                </a:lnTo>
                <a:lnTo>
                  <a:pt x="1149095" y="15239"/>
                </a:lnTo>
                <a:lnTo>
                  <a:pt x="1098803" y="12191"/>
                </a:lnTo>
                <a:lnTo>
                  <a:pt x="1048511" y="10667"/>
                </a:lnTo>
                <a:close/>
              </a:path>
              <a:path w="1911350" h="372110">
                <a:moveTo>
                  <a:pt x="1606677" y="138683"/>
                </a:moveTo>
                <a:lnTo>
                  <a:pt x="1604771" y="138683"/>
                </a:lnTo>
                <a:lnTo>
                  <a:pt x="1603247" y="147827"/>
                </a:lnTo>
                <a:lnTo>
                  <a:pt x="1626108" y="147827"/>
                </a:lnTo>
                <a:lnTo>
                  <a:pt x="1606677" y="138683"/>
                </a:lnTo>
                <a:close/>
              </a:path>
              <a:path w="1911350" h="372110">
                <a:moveTo>
                  <a:pt x="1048511" y="1523"/>
                </a:moveTo>
                <a:lnTo>
                  <a:pt x="950975" y="1523"/>
                </a:lnTo>
                <a:lnTo>
                  <a:pt x="1002791" y="3047"/>
                </a:lnTo>
                <a:lnTo>
                  <a:pt x="1053083" y="6095"/>
                </a:lnTo>
                <a:lnTo>
                  <a:pt x="1152143" y="15239"/>
                </a:lnTo>
                <a:lnTo>
                  <a:pt x="1159412" y="16177"/>
                </a:lnTo>
                <a:lnTo>
                  <a:pt x="1248155" y="24383"/>
                </a:lnTo>
                <a:lnTo>
                  <a:pt x="1296923" y="30479"/>
                </a:lnTo>
                <a:lnTo>
                  <a:pt x="1295399" y="30479"/>
                </a:lnTo>
                <a:lnTo>
                  <a:pt x="1342643" y="38099"/>
                </a:lnTo>
                <a:lnTo>
                  <a:pt x="1432559" y="56387"/>
                </a:lnTo>
                <a:lnTo>
                  <a:pt x="1476755" y="67055"/>
                </a:lnTo>
                <a:lnTo>
                  <a:pt x="1517903" y="77723"/>
                </a:lnTo>
                <a:lnTo>
                  <a:pt x="1557527" y="89915"/>
                </a:lnTo>
                <a:lnTo>
                  <a:pt x="1597152" y="103631"/>
                </a:lnTo>
                <a:lnTo>
                  <a:pt x="1595627" y="103631"/>
                </a:lnTo>
                <a:lnTo>
                  <a:pt x="1633727" y="117347"/>
                </a:lnTo>
                <a:lnTo>
                  <a:pt x="1632203" y="117347"/>
                </a:lnTo>
                <a:lnTo>
                  <a:pt x="1667255" y="132587"/>
                </a:lnTo>
                <a:lnTo>
                  <a:pt x="1700783" y="147827"/>
                </a:lnTo>
                <a:lnTo>
                  <a:pt x="1898704" y="147827"/>
                </a:lnTo>
                <a:lnTo>
                  <a:pt x="1900427" y="141731"/>
                </a:lnTo>
                <a:lnTo>
                  <a:pt x="1910239" y="141731"/>
                </a:lnTo>
                <a:lnTo>
                  <a:pt x="1911095" y="138683"/>
                </a:lnTo>
                <a:lnTo>
                  <a:pt x="1703832" y="138683"/>
                </a:lnTo>
                <a:lnTo>
                  <a:pt x="1671827" y="123443"/>
                </a:lnTo>
                <a:lnTo>
                  <a:pt x="1636776" y="108203"/>
                </a:lnTo>
                <a:lnTo>
                  <a:pt x="1600199" y="94487"/>
                </a:lnTo>
                <a:lnTo>
                  <a:pt x="1560576" y="80771"/>
                </a:lnTo>
                <a:lnTo>
                  <a:pt x="1520952" y="68579"/>
                </a:lnTo>
                <a:lnTo>
                  <a:pt x="1478279" y="56387"/>
                </a:lnTo>
                <a:lnTo>
                  <a:pt x="1435608" y="47243"/>
                </a:lnTo>
                <a:lnTo>
                  <a:pt x="1389887" y="36575"/>
                </a:lnTo>
                <a:lnTo>
                  <a:pt x="1296923" y="21335"/>
                </a:lnTo>
                <a:lnTo>
                  <a:pt x="1249680" y="15239"/>
                </a:lnTo>
                <a:lnTo>
                  <a:pt x="1150620" y="6095"/>
                </a:lnTo>
                <a:lnTo>
                  <a:pt x="1100327" y="3047"/>
                </a:lnTo>
                <a:lnTo>
                  <a:pt x="1048511" y="1523"/>
                </a:lnTo>
                <a:close/>
              </a:path>
              <a:path w="1911350" h="372110">
                <a:moveTo>
                  <a:pt x="1910239" y="141731"/>
                </a:moveTo>
                <a:lnTo>
                  <a:pt x="1900427" y="141731"/>
                </a:lnTo>
                <a:lnTo>
                  <a:pt x="1905000" y="147827"/>
                </a:lnTo>
                <a:lnTo>
                  <a:pt x="1908526" y="147827"/>
                </a:lnTo>
                <a:lnTo>
                  <a:pt x="1910239" y="141731"/>
                </a:lnTo>
                <a:close/>
              </a:path>
              <a:path w="1911350" h="372110">
                <a:moveTo>
                  <a:pt x="272224" y="114299"/>
                </a:moveTo>
                <a:lnTo>
                  <a:pt x="268223" y="114299"/>
                </a:lnTo>
                <a:lnTo>
                  <a:pt x="268223" y="115823"/>
                </a:lnTo>
                <a:lnTo>
                  <a:pt x="272224" y="114299"/>
                </a:lnTo>
                <a:close/>
              </a:path>
              <a:path w="1911350" h="372110">
                <a:moveTo>
                  <a:pt x="478753" y="77723"/>
                </a:moveTo>
                <a:lnTo>
                  <a:pt x="473963" y="77723"/>
                </a:lnTo>
                <a:lnTo>
                  <a:pt x="473963" y="79247"/>
                </a:lnTo>
                <a:lnTo>
                  <a:pt x="478753" y="77723"/>
                </a:lnTo>
                <a:close/>
              </a:path>
              <a:path w="1911350" h="372110">
                <a:moveTo>
                  <a:pt x="950975" y="1523"/>
                </a:moveTo>
                <a:lnTo>
                  <a:pt x="947927" y="1523"/>
                </a:lnTo>
                <a:lnTo>
                  <a:pt x="947927" y="10667"/>
                </a:lnTo>
                <a:lnTo>
                  <a:pt x="1048511" y="10667"/>
                </a:lnTo>
                <a:lnTo>
                  <a:pt x="1098803" y="12191"/>
                </a:lnTo>
                <a:lnTo>
                  <a:pt x="1149095" y="15239"/>
                </a:lnTo>
                <a:lnTo>
                  <a:pt x="1159412" y="16177"/>
                </a:lnTo>
                <a:lnTo>
                  <a:pt x="1152143" y="15239"/>
                </a:lnTo>
                <a:lnTo>
                  <a:pt x="1053083" y="6095"/>
                </a:lnTo>
                <a:lnTo>
                  <a:pt x="1002791" y="3047"/>
                </a:lnTo>
                <a:lnTo>
                  <a:pt x="950975" y="1523"/>
                </a:lnTo>
                <a:close/>
              </a:path>
              <a:path w="1911350" h="372110">
                <a:moveTo>
                  <a:pt x="899159" y="3211"/>
                </a:moveTo>
                <a:lnTo>
                  <a:pt x="861059" y="4571"/>
                </a:lnTo>
                <a:lnTo>
                  <a:pt x="816863" y="7619"/>
                </a:lnTo>
                <a:lnTo>
                  <a:pt x="759506" y="13993"/>
                </a:lnTo>
                <a:lnTo>
                  <a:pt x="763523" y="13715"/>
                </a:lnTo>
                <a:lnTo>
                  <a:pt x="853439" y="10667"/>
                </a:lnTo>
                <a:lnTo>
                  <a:pt x="899159" y="10667"/>
                </a:lnTo>
                <a:lnTo>
                  <a:pt x="899159" y="3211"/>
                </a:lnTo>
                <a:close/>
              </a:path>
              <a:path w="1911350" h="372110">
                <a:moveTo>
                  <a:pt x="947927" y="1523"/>
                </a:moveTo>
                <a:lnTo>
                  <a:pt x="899159" y="1523"/>
                </a:lnTo>
                <a:lnTo>
                  <a:pt x="899159" y="3211"/>
                </a:lnTo>
                <a:lnTo>
                  <a:pt x="94792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77967" y="2480055"/>
            <a:ext cx="346075" cy="360045"/>
          </a:xfrm>
          <a:custGeom>
            <a:avLst/>
            <a:gdLst/>
            <a:ahLst/>
            <a:cxnLst/>
            <a:rect l="l" t="t" r="r" b="b"/>
            <a:pathLst>
              <a:path w="346075" h="360044">
                <a:moveTo>
                  <a:pt x="277368" y="220979"/>
                </a:moveTo>
                <a:lnTo>
                  <a:pt x="242316" y="220979"/>
                </a:lnTo>
                <a:lnTo>
                  <a:pt x="210820" y="261415"/>
                </a:lnTo>
                <a:lnTo>
                  <a:pt x="174752" y="295543"/>
                </a:lnTo>
                <a:lnTo>
                  <a:pt x="134874" y="322897"/>
                </a:lnTo>
                <a:lnTo>
                  <a:pt x="91948" y="343012"/>
                </a:lnTo>
                <a:lnTo>
                  <a:pt x="46736" y="355423"/>
                </a:lnTo>
                <a:lnTo>
                  <a:pt x="0" y="359664"/>
                </a:lnTo>
                <a:lnTo>
                  <a:pt x="33528" y="359664"/>
                </a:lnTo>
                <a:lnTo>
                  <a:pt x="80271" y="355423"/>
                </a:lnTo>
                <a:lnTo>
                  <a:pt x="125532" y="343012"/>
                </a:lnTo>
                <a:lnTo>
                  <a:pt x="168592" y="322897"/>
                </a:lnTo>
                <a:lnTo>
                  <a:pt x="208731" y="295543"/>
                </a:lnTo>
                <a:lnTo>
                  <a:pt x="245229" y="261415"/>
                </a:lnTo>
                <a:lnTo>
                  <a:pt x="277368" y="220979"/>
                </a:lnTo>
                <a:close/>
              </a:path>
              <a:path w="346075" h="360044">
                <a:moveTo>
                  <a:pt x="324612" y="0"/>
                </a:moveTo>
                <a:lnTo>
                  <a:pt x="173736" y="220979"/>
                </a:lnTo>
                <a:lnTo>
                  <a:pt x="345948" y="220979"/>
                </a:lnTo>
                <a:lnTo>
                  <a:pt x="3246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8596" y="2480055"/>
            <a:ext cx="326390" cy="360045"/>
          </a:xfrm>
          <a:custGeom>
            <a:avLst/>
            <a:gdLst/>
            <a:ahLst/>
            <a:cxnLst/>
            <a:rect l="l" t="t" r="r" b="b"/>
            <a:pathLst>
              <a:path w="326389" h="360044">
                <a:moveTo>
                  <a:pt x="33528" y="0"/>
                </a:moveTo>
                <a:lnTo>
                  <a:pt x="0" y="0"/>
                </a:lnTo>
                <a:lnTo>
                  <a:pt x="3358" y="53031"/>
                </a:lnTo>
                <a:lnTo>
                  <a:pt x="13112" y="103686"/>
                </a:lnTo>
                <a:lnTo>
                  <a:pt x="28781" y="151401"/>
                </a:lnTo>
                <a:lnTo>
                  <a:pt x="49885" y="195612"/>
                </a:lnTo>
                <a:lnTo>
                  <a:pt x="75942" y="235756"/>
                </a:lnTo>
                <a:lnTo>
                  <a:pt x="106471" y="271269"/>
                </a:lnTo>
                <a:lnTo>
                  <a:pt x="140992" y="301589"/>
                </a:lnTo>
                <a:lnTo>
                  <a:pt x="179023" y="326152"/>
                </a:lnTo>
                <a:lnTo>
                  <a:pt x="220084" y="344394"/>
                </a:lnTo>
                <a:lnTo>
                  <a:pt x="263694" y="355752"/>
                </a:lnTo>
                <a:lnTo>
                  <a:pt x="309372" y="359663"/>
                </a:lnTo>
                <a:lnTo>
                  <a:pt x="326136" y="359663"/>
                </a:lnTo>
                <a:lnTo>
                  <a:pt x="282566" y="353176"/>
                </a:lnTo>
                <a:lnTo>
                  <a:pt x="241091" y="339880"/>
                </a:lnTo>
                <a:lnTo>
                  <a:pt x="202145" y="320298"/>
                </a:lnTo>
                <a:lnTo>
                  <a:pt x="166160" y="294952"/>
                </a:lnTo>
                <a:lnTo>
                  <a:pt x="133569" y="264365"/>
                </a:lnTo>
                <a:lnTo>
                  <a:pt x="104804" y="229058"/>
                </a:lnTo>
                <a:lnTo>
                  <a:pt x="80299" y="189553"/>
                </a:lnTo>
                <a:lnTo>
                  <a:pt x="60485" y="146372"/>
                </a:lnTo>
                <a:lnTo>
                  <a:pt x="45797" y="100038"/>
                </a:lnTo>
                <a:lnTo>
                  <a:pt x="36667" y="51074"/>
                </a:lnTo>
                <a:lnTo>
                  <a:pt x="33528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4023" y="2467864"/>
            <a:ext cx="666115" cy="376555"/>
          </a:xfrm>
          <a:custGeom>
            <a:avLst/>
            <a:gdLst/>
            <a:ahLst/>
            <a:cxnLst/>
            <a:rect l="l" t="t" r="r" b="b"/>
            <a:pathLst>
              <a:path w="666114" h="376555">
                <a:moveTo>
                  <a:pt x="44196" y="7620"/>
                </a:moveTo>
                <a:lnTo>
                  <a:pt x="0" y="7620"/>
                </a:lnTo>
                <a:lnTo>
                  <a:pt x="0" y="32004"/>
                </a:lnTo>
                <a:lnTo>
                  <a:pt x="1524" y="50292"/>
                </a:lnTo>
                <a:lnTo>
                  <a:pt x="4572" y="68580"/>
                </a:lnTo>
                <a:lnTo>
                  <a:pt x="6096" y="85344"/>
                </a:lnTo>
                <a:lnTo>
                  <a:pt x="10668" y="103632"/>
                </a:lnTo>
                <a:lnTo>
                  <a:pt x="13716" y="120396"/>
                </a:lnTo>
                <a:lnTo>
                  <a:pt x="19812" y="137160"/>
                </a:lnTo>
                <a:lnTo>
                  <a:pt x="53340" y="216408"/>
                </a:lnTo>
                <a:lnTo>
                  <a:pt x="82296" y="257556"/>
                </a:lnTo>
                <a:lnTo>
                  <a:pt x="91440" y="269748"/>
                </a:lnTo>
                <a:lnTo>
                  <a:pt x="138684" y="313944"/>
                </a:lnTo>
                <a:lnTo>
                  <a:pt x="192024" y="347472"/>
                </a:lnTo>
                <a:lnTo>
                  <a:pt x="234696" y="364236"/>
                </a:lnTo>
                <a:lnTo>
                  <a:pt x="281940" y="374904"/>
                </a:lnTo>
                <a:lnTo>
                  <a:pt x="297180" y="376428"/>
                </a:lnTo>
                <a:lnTo>
                  <a:pt x="313944" y="376428"/>
                </a:lnTo>
                <a:lnTo>
                  <a:pt x="313944" y="374626"/>
                </a:lnTo>
                <a:lnTo>
                  <a:pt x="298704" y="371856"/>
                </a:lnTo>
                <a:lnTo>
                  <a:pt x="284988" y="368808"/>
                </a:lnTo>
                <a:lnTo>
                  <a:pt x="269748" y="365760"/>
                </a:lnTo>
                <a:lnTo>
                  <a:pt x="256032" y="360273"/>
                </a:lnTo>
                <a:lnTo>
                  <a:pt x="252984" y="359664"/>
                </a:lnTo>
                <a:lnTo>
                  <a:pt x="237744" y="355092"/>
                </a:lnTo>
                <a:lnTo>
                  <a:pt x="224028" y="350520"/>
                </a:lnTo>
                <a:lnTo>
                  <a:pt x="208788" y="345948"/>
                </a:lnTo>
                <a:lnTo>
                  <a:pt x="210312" y="345948"/>
                </a:lnTo>
                <a:lnTo>
                  <a:pt x="195072" y="339852"/>
                </a:lnTo>
                <a:lnTo>
                  <a:pt x="181356" y="332232"/>
                </a:lnTo>
                <a:lnTo>
                  <a:pt x="182880" y="332232"/>
                </a:lnTo>
                <a:lnTo>
                  <a:pt x="169164" y="324612"/>
                </a:lnTo>
                <a:lnTo>
                  <a:pt x="132588" y="297180"/>
                </a:lnTo>
                <a:lnTo>
                  <a:pt x="120396" y="286512"/>
                </a:lnTo>
                <a:lnTo>
                  <a:pt x="109728" y="275844"/>
                </a:lnTo>
                <a:lnTo>
                  <a:pt x="88392" y="251460"/>
                </a:lnTo>
                <a:lnTo>
                  <a:pt x="79248" y="237744"/>
                </a:lnTo>
                <a:lnTo>
                  <a:pt x="70104" y="225552"/>
                </a:lnTo>
                <a:lnTo>
                  <a:pt x="63246" y="211836"/>
                </a:lnTo>
                <a:lnTo>
                  <a:pt x="62484" y="211836"/>
                </a:lnTo>
                <a:lnTo>
                  <a:pt x="53340" y="196596"/>
                </a:lnTo>
                <a:lnTo>
                  <a:pt x="47244" y="181356"/>
                </a:lnTo>
                <a:lnTo>
                  <a:pt x="39624" y="166116"/>
                </a:lnTo>
                <a:lnTo>
                  <a:pt x="33528" y="150876"/>
                </a:lnTo>
                <a:lnTo>
                  <a:pt x="29371" y="135636"/>
                </a:lnTo>
                <a:lnTo>
                  <a:pt x="28956" y="135636"/>
                </a:lnTo>
                <a:lnTo>
                  <a:pt x="22860" y="118872"/>
                </a:lnTo>
                <a:lnTo>
                  <a:pt x="24384" y="118872"/>
                </a:lnTo>
                <a:lnTo>
                  <a:pt x="19812" y="102108"/>
                </a:lnTo>
                <a:lnTo>
                  <a:pt x="16764" y="83820"/>
                </a:lnTo>
                <a:lnTo>
                  <a:pt x="13716" y="67056"/>
                </a:lnTo>
                <a:lnTo>
                  <a:pt x="10795" y="32004"/>
                </a:lnTo>
                <a:lnTo>
                  <a:pt x="9612" y="18288"/>
                </a:lnTo>
                <a:lnTo>
                  <a:pt x="4572" y="18288"/>
                </a:lnTo>
                <a:lnTo>
                  <a:pt x="9144" y="12192"/>
                </a:lnTo>
                <a:lnTo>
                  <a:pt x="44196" y="12192"/>
                </a:lnTo>
                <a:lnTo>
                  <a:pt x="44196" y="7620"/>
                </a:lnTo>
                <a:close/>
              </a:path>
              <a:path w="666114" h="376555">
                <a:moveTo>
                  <a:pt x="313944" y="374626"/>
                </a:moveTo>
                <a:lnTo>
                  <a:pt x="313944" y="376428"/>
                </a:lnTo>
                <a:lnTo>
                  <a:pt x="330708" y="376428"/>
                </a:lnTo>
                <a:lnTo>
                  <a:pt x="315468" y="374904"/>
                </a:lnTo>
                <a:lnTo>
                  <a:pt x="313944" y="374626"/>
                </a:lnTo>
                <a:close/>
              </a:path>
              <a:path w="666114" h="376555">
                <a:moveTo>
                  <a:pt x="330708" y="365760"/>
                </a:moveTo>
                <a:lnTo>
                  <a:pt x="313944" y="367284"/>
                </a:lnTo>
                <a:lnTo>
                  <a:pt x="313944" y="374626"/>
                </a:lnTo>
                <a:lnTo>
                  <a:pt x="315468" y="374904"/>
                </a:lnTo>
                <a:lnTo>
                  <a:pt x="330708" y="376428"/>
                </a:lnTo>
                <a:lnTo>
                  <a:pt x="330708" y="365760"/>
                </a:lnTo>
                <a:close/>
              </a:path>
              <a:path w="666114" h="376555">
                <a:moveTo>
                  <a:pt x="530352" y="260604"/>
                </a:moveTo>
                <a:lnTo>
                  <a:pt x="518160" y="275844"/>
                </a:lnTo>
                <a:lnTo>
                  <a:pt x="477012" y="312420"/>
                </a:lnTo>
                <a:lnTo>
                  <a:pt x="431292" y="339852"/>
                </a:lnTo>
                <a:lnTo>
                  <a:pt x="414528" y="345948"/>
                </a:lnTo>
                <a:lnTo>
                  <a:pt x="416052" y="345948"/>
                </a:lnTo>
                <a:lnTo>
                  <a:pt x="382524" y="358140"/>
                </a:lnTo>
                <a:lnTo>
                  <a:pt x="348996" y="364236"/>
                </a:lnTo>
                <a:lnTo>
                  <a:pt x="330708" y="365760"/>
                </a:lnTo>
                <a:lnTo>
                  <a:pt x="330708" y="376428"/>
                </a:lnTo>
                <a:lnTo>
                  <a:pt x="332232" y="376428"/>
                </a:lnTo>
                <a:lnTo>
                  <a:pt x="348996" y="373380"/>
                </a:lnTo>
                <a:lnTo>
                  <a:pt x="367284" y="371856"/>
                </a:lnTo>
                <a:lnTo>
                  <a:pt x="385572" y="367284"/>
                </a:lnTo>
                <a:lnTo>
                  <a:pt x="347472" y="367284"/>
                </a:lnTo>
                <a:lnTo>
                  <a:pt x="382524" y="364236"/>
                </a:lnTo>
                <a:lnTo>
                  <a:pt x="435864" y="347472"/>
                </a:lnTo>
                <a:lnTo>
                  <a:pt x="481584" y="320040"/>
                </a:lnTo>
                <a:lnTo>
                  <a:pt x="537972" y="268224"/>
                </a:lnTo>
                <a:lnTo>
                  <a:pt x="542848" y="262128"/>
                </a:lnTo>
                <a:lnTo>
                  <a:pt x="530352" y="262128"/>
                </a:lnTo>
                <a:lnTo>
                  <a:pt x="530352" y="260604"/>
                </a:lnTo>
                <a:close/>
              </a:path>
              <a:path w="666114" h="376555">
                <a:moveTo>
                  <a:pt x="563880" y="260604"/>
                </a:moveTo>
                <a:lnTo>
                  <a:pt x="510540" y="312420"/>
                </a:lnTo>
                <a:lnTo>
                  <a:pt x="464820" y="339852"/>
                </a:lnTo>
                <a:lnTo>
                  <a:pt x="416052" y="358140"/>
                </a:lnTo>
                <a:lnTo>
                  <a:pt x="405384" y="360079"/>
                </a:lnTo>
                <a:lnTo>
                  <a:pt x="385572" y="367284"/>
                </a:lnTo>
                <a:lnTo>
                  <a:pt x="367284" y="371856"/>
                </a:lnTo>
                <a:lnTo>
                  <a:pt x="348996" y="373380"/>
                </a:lnTo>
                <a:lnTo>
                  <a:pt x="332232" y="376428"/>
                </a:lnTo>
                <a:lnTo>
                  <a:pt x="365760" y="376428"/>
                </a:lnTo>
                <a:lnTo>
                  <a:pt x="384048" y="373380"/>
                </a:lnTo>
                <a:lnTo>
                  <a:pt x="400812" y="371856"/>
                </a:lnTo>
                <a:lnTo>
                  <a:pt x="452628" y="355092"/>
                </a:lnTo>
                <a:lnTo>
                  <a:pt x="501396" y="330708"/>
                </a:lnTo>
                <a:lnTo>
                  <a:pt x="544068" y="295656"/>
                </a:lnTo>
                <a:lnTo>
                  <a:pt x="571500" y="268224"/>
                </a:lnTo>
                <a:lnTo>
                  <a:pt x="576376" y="262128"/>
                </a:lnTo>
                <a:lnTo>
                  <a:pt x="563880" y="262128"/>
                </a:lnTo>
                <a:lnTo>
                  <a:pt x="563880" y="260604"/>
                </a:lnTo>
                <a:close/>
              </a:path>
              <a:path w="666114" h="376555">
                <a:moveTo>
                  <a:pt x="256032" y="360273"/>
                </a:moveTo>
                <a:lnTo>
                  <a:pt x="269748" y="365760"/>
                </a:lnTo>
                <a:lnTo>
                  <a:pt x="284988" y="368808"/>
                </a:lnTo>
                <a:lnTo>
                  <a:pt x="298704" y="371856"/>
                </a:lnTo>
                <a:lnTo>
                  <a:pt x="313944" y="374626"/>
                </a:lnTo>
                <a:lnTo>
                  <a:pt x="313944" y="367284"/>
                </a:lnTo>
                <a:lnTo>
                  <a:pt x="297180" y="365760"/>
                </a:lnTo>
                <a:lnTo>
                  <a:pt x="283464" y="365760"/>
                </a:lnTo>
                <a:lnTo>
                  <a:pt x="266700" y="362712"/>
                </a:lnTo>
                <a:lnTo>
                  <a:pt x="268224" y="362712"/>
                </a:lnTo>
                <a:lnTo>
                  <a:pt x="256032" y="360273"/>
                </a:lnTo>
                <a:close/>
              </a:path>
              <a:path w="666114" h="376555">
                <a:moveTo>
                  <a:pt x="300228" y="362712"/>
                </a:moveTo>
                <a:lnTo>
                  <a:pt x="266700" y="362712"/>
                </a:lnTo>
                <a:lnTo>
                  <a:pt x="283464" y="365760"/>
                </a:lnTo>
                <a:lnTo>
                  <a:pt x="297180" y="365760"/>
                </a:lnTo>
                <a:lnTo>
                  <a:pt x="313944" y="367284"/>
                </a:lnTo>
                <a:lnTo>
                  <a:pt x="330708" y="365760"/>
                </a:lnTo>
                <a:lnTo>
                  <a:pt x="300228" y="362712"/>
                </a:lnTo>
                <a:close/>
              </a:path>
              <a:path w="666114" h="376555">
                <a:moveTo>
                  <a:pt x="405384" y="360079"/>
                </a:moveTo>
                <a:lnTo>
                  <a:pt x="382524" y="364236"/>
                </a:lnTo>
                <a:lnTo>
                  <a:pt x="347472" y="367284"/>
                </a:lnTo>
                <a:lnTo>
                  <a:pt x="385572" y="367284"/>
                </a:lnTo>
                <a:lnTo>
                  <a:pt x="405384" y="360079"/>
                </a:lnTo>
                <a:close/>
              </a:path>
              <a:path w="666114" h="376555">
                <a:moveTo>
                  <a:pt x="33528" y="13716"/>
                </a:moveTo>
                <a:lnTo>
                  <a:pt x="35052" y="30480"/>
                </a:lnTo>
                <a:lnTo>
                  <a:pt x="35052" y="48768"/>
                </a:lnTo>
                <a:lnTo>
                  <a:pt x="38100" y="65532"/>
                </a:lnTo>
                <a:lnTo>
                  <a:pt x="39624" y="83820"/>
                </a:lnTo>
                <a:lnTo>
                  <a:pt x="42672" y="100584"/>
                </a:lnTo>
                <a:lnTo>
                  <a:pt x="47244" y="117348"/>
                </a:lnTo>
                <a:lnTo>
                  <a:pt x="51816" y="132588"/>
                </a:lnTo>
                <a:lnTo>
                  <a:pt x="56388" y="149352"/>
                </a:lnTo>
                <a:lnTo>
                  <a:pt x="76200" y="195072"/>
                </a:lnTo>
                <a:lnTo>
                  <a:pt x="100584" y="237744"/>
                </a:lnTo>
                <a:lnTo>
                  <a:pt x="140208" y="286512"/>
                </a:lnTo>
                <a:lnTo>
                  <a:pt x="163068" y="306324"/>
                </a:lnTo>
                <a:lnTo>
                  <a:pt x="175260" y="316992"/>
                </a:lnTo>
                <a:lnTo>
                  <a:pt x="187452" y="326136"/>
                </a:lnTo>
                <a:lnTo>
                  <a:pt x="201168" y="333756"/>
                </a:lnTo>
                <a:lnTo>
                  <a:pt x="213360" y="341376"/>
                </a:lnTo>
                <a:lnTo>
                  <a:pt x="227076" y="348996"/>
                </a:lnTo>
                <a:lnTo>
                  <a:pt x="240792" y="355092"/>
                </a:lnTo>
                <a:lnTo>
                  <a:pt x="254508" y="359664"/>
                </a:lnTo>
                <a:lnTo>
                  <a:pt x="256032" y="360273"/>
                </a:lnTo>
                <a:lnTo>
                  <a:pt x="268224" y="362712"/>
                </a:lnTo>
                <a:lnTo>
                  <a:pt x="301752" y="362712"/>
                </a:lnTo>
                <a:lnTo>
                  <a:pt x="286512" y="359664"/>
                </a:lnTo>
                <a:lnTo>
                  <a:pt x="272796" y="356616"/>
                </a:lnTo>
                <a:lnTo>
                  <a:pt x="259080" y="352044"/>
                </a:lnTo>
                <a:lnTo>
                  <a:pt x="243840" y="345948"/>
                </a:lnTo>
                <a:lnTo>
                  <a:pt x="245364" y="345948"/>
                </a:lnTo>
                <a:lnTo>
                  <a:pt x="217932" y="333756"/>
                </a:lnTo>
                <a:lnTo>
                  <a:pt x="169164" y="300228"/>
                </a:lnTo>
                <a:lnTo>
                  <a:pt x="126492" y="256032"/>
                </a:lnTo>
                <a:lnTo>
                  <a:pt x="91440" y="204216"/>
                </a:lnTo>
                <a:lnTo>
                  <a:pt x="92964" y="204216"/>
                </a:lnTo>
                <a:lnTo>
                  <a:pt x="77724" y="176784"/>
                </a:lnTo>
                <a:lnTo>
                  <a:pt x="65532" y="146304"/>
                </a:lnTo>
                <a:lnTo>
                  <a:pt x="60960" y="131064"/>
                </a:lnTo>
                <a:lnTo>
                  <a:pt x="56388" y="114300"/>
                </a:lnTo>
                <a:lnTo>
                  <a:pt x="53617" y="99060"/>
                </a:lnTo>
                <a:lnTo>
                  <a:pt x="53340" y="99060"/>
                </a:lnTo>
                <a:lnTo>
                  <a:pt x="48768" y="82296"/>
                </a:lnTo>
                <a:lnTo>
                  <a:pt x="47244" y="65532"/>
                </a:lnTo>
                <a:lnTo>
                  <a:pt x="45720" y="47244"/>
                </a:lnTo>
                <a:lnTo>
                  <a:pt x="44196" y="30480"/>
                </a:lnTo>
                <a:lnTo>
                  <a:pt x="44196" y="18288"/>
                </a:lnTo>
                <a:lnTo>
                  <a:pt x="39624" y="18288"/>
                </a:lnTo>
                <a:lnTo>
                  <a:pt x="33528" y="13716"/>
                </a:lnTo>
                <a:close/>
              </a:path>
              <a:path w="666114" h="376555">
                <a:moveTo>
                  <a:pt x="553212" y="230124"/>
                </a:moveTo>
                <a:lnTo>
                  <a:pt x="541020" y="246888"/>
                </a:lnTo>
                <a:lnTo>
                  <a:pt x="542544" y="246888"/>
                </a:lnTo>
                <a:lnTo>
                  <a:pt x="530352" y="262128"/>
                </a:lnTo>
                <a:lnTo>
                  <a:pt x="542848" y="262128"/>
                </a:lnTo>
                <a:lnTo>
                  <a:pt x="550164" y="252984"/>
                </a:lnTo>
                <a:lnTo>
                  <a:pt x="560641" y="237744"/>
                </a:lnTo>
                <a:lnTo>
                  <a:pt x="556260" y="237744"/>
                </a:lnTo>
                <a:lnTo>
                  <a:pt x="553212" y="230124"/>
                </a:lnTo>
                <a:close/>
              </a:path>
              <a:path w="666114" h="376555">
                <a:moveTo>
                  <a:pt x="654731" y="228600"/>
                </a:moveTo>
                <a:lnTo>
                  <a:pt x="588264" y="228600"/>
                </a:lnTo>
                <a:lnTo>
                  <a:pt x="576072" y="246888"/>
                </a:lnTo>
                <a:lnTo>
                  <a:pt x="563880" y="262128"/>
                </a:lnTo>
                <a:lnTo>
                  <a:pt x="576376" y="262128"/>
                </a:lnTo>
                <a:lnTo>
                  <a:pt x="583692" y="252984"/>
                </a:lnTo>
                <a:lnTo>
                  <a:pt x="593390" y="237744"/>
                </a:lnTo>
                <a:lnTo>
                  <a:pt x="591312" y="237744"/>
                </a:lnTo>
                <a:lnTo>
                  <a:pt x="594360" y="236220"/>
                </a:lnTo>
                <a:lnTo>
                  <a:pt x="665841" y="236220"/>
                </a:lnTo>
                <a:lnTo>
                  <a:pt x="665694" y="234696"/>
                </a:lnTo>
                <a:lnTo>
                  <a:pt x="655320" y="234696"/>
                </a:lnTo>
                <a:lnTo>
                  <a:pt x="654731" y="228600"/>
                </a:lnTo>
                <a:close/>
              </a:path>
              <a:path w="666114" h="376555">
                <a:moveTo>
                  <a:pt x="643128" y="0"/>
                </a:moveTo>
                <a:lnTo>
                  <a:pt x="478536" y="237744"/>
                </a:lnTo>
                <a:lnTo>
                  <a:pt x="547670" y="237744"/>
                </a:lnTo>
                <a:lnTo>
                  <a:pt x="548778" y="236220"/>
                </a:lnTo>
                <a:lnTo>
                  <a:pt x="490728" y="236220"/>
                </a:lnTo>
                <a:lnTo>
                  <a:pt x="487680" y="228600"/>
                </a:lnTo>
                <a:lnTo>
                  <a:pt x="495983" y="228600"/>
                </a:lnTo>
                <a:lnTo>
                  <a:pt x="635236" y="26683"/>
                </a:lnTo>
                <a:lnTo>
                  <a:pt x="633984" y="13716"/>
                </a:lnTo>
                <a:lnTo>
                  <a:pt x="644446" y="13716"/>
                </a:lnTo>
                <a:lnTo>
                  <a:pt x="643128" y="0"/>
                </a:lnTo>
                <a:close/>
              </a:path>
              <a:path w="666114" h="376555">
                <a:moveTo>
                  <a:pt x="565880" y="230124"/>
                </a:moveTo>
                <a:lnTo>
                  <a:pt x="553212" y="230124"/>
                </a:lnTo>
                <a:lnTo>
                  <a:pt x="556260" y="237744"/>
                </a:lnTo>
                <a:lnTo>
                  <a:pt x="560641" y="237744"/>
                </a:lnTo>
                <a:lnTo>
                  <a:pt x="565880" y="230124"/>
                </a:lnTo>
                <a:close/>
              </a:path>
              <a:path w="666114" h="376555">
                <a:moveTo>
                  <a:pt x="594360" y="236220"/>
                </a:moveTo>
                <a:lnTo>
                  <a:pt x="591312" y="237744"/>
                </a:lnTo>
                <a:lnTo>
                  <a:pt x="593390" y="237744"/>
                </a:lnTo>
                <a:lnTo>
                  <a:pt x="594360" y="236220"/>
                </a:lnTo>
                <a:close/>
              </a:path>
              <a:path w="666114" h="376555">
                <a:moveTo>
                  <a:pt x="665841" y="236220"/>
                </a:moveTo>
                <a:lnTo>
                  <a:pt x="594360" y="236220"/>
                </a:lnTo>
                <a:lnTo>
                  <a:pt x="593390" y="237744"/>
                </a:lnTo>
                <a:lnTo>
                  <a:pt x="665988" y="237744"/>
                </a:lnTo>
                <a:lnTo>
                  <a:pt x="665841" y="236220"/>
                </a:lnTo>
                <a:close/>
              </a:path>
              <a:path w="666114" h="376555">
                <a:moveTo>
                  <a:pt x="495983" y="228600"/>
                </a:moveTo>
                <a:lnTo>
                  <a:pt x="487680" y="228600"/>
                </a:lnTo>
                <a:lnTo>
                  <a:pt x="490728" y="236220"/>
                </a:lnTo>
                <a:lnTo>
                  <a:pt x="495983" y="228600"/>
                </a:lnTo>
                <a:close/>
              </a:path>
              <a:path w="666114" h="376555">
                <a:moveTo>
                  <a:pt x="566928" y="228600"/>
                </a:moveTo>
                <a:lnTo>
                  <a:pt x="495983" y="228600"/>
                </a:lnTo>
                <a:lnTo>
                  <a:pt x="490728" y="236220"/>
                </a:lnTo>
                <a:lnTo>
                  <a:pt x="548778" y="236220"/>
                </a:lnTo>
                <a:lnTo>
                  <a:pt x="553212" y="230124"/>
                </a:lnTo>
                <a:lnTo>
                  <a:pt x="565880" y="230124"/>
                </a:lnTo>
                <a:lnTo>
                  <a:pt x="566928" y="228600"/>
                </a:lnTo>
                <a:close/>
              </a:path>
              <a:path w="666114" h="376555">
                <a:moveTo>
                  <a:pt x="644446" y="13716"/>
                </a:moveTo>
                <a:lnTo>
                  <a:pt x="633984" y="13716"/>
                </a:lnTo>
                <a:lnTo>
                  <a:pt x="643128" y="15240"/>
                </a:lnTo>
                <a:lnTo>
                  <a:pt x="635236" y="26683"/>
                </a:lnTo>
                <a:lnTo>
                  <a:pt x="655320" y="234696"/>
                </a:lnTo>
                <a:lnTo>
                  <a:pt x="659892" y="228600"/>
                </a:lnTo>
                <a:lnTo>
                  <a:pt x="665108" y="228600"/>
                </a:lnTo>
                <a:lnTo>
                  <a:pt x="644446" y="13716"/>
                </a:lnTo>
                <a:close/>
              </a:path>
              <a:path w="666114" h="376555">
                <a:moveTo>
                  <a:pt x="665108" y="228600"/>
                </a:moveTo>
                <a:lnTo>
                  <a:pt x="659892" y="228600"/>
                </a:lnTo>
                <a:lnTo>
                  <a:pt x="655320" y="234696"/>
                </a:lnTo>
                <a:lnTo>
                  <a:pt x="665694" y="234696"/>
                </a:lnTo>
                <a:lnTo>
                  <a:pt x="665108" y="228600"/>
                </a:lnTo>
                <a:close/>
              </a:path>
              <a:path w="666114" h="376555">
                <a:moveTo>
                  <a:pt x="62484" y="210312"/>
                </a:moveTo>
                <a:lnTo>
                  <a:pt x="62484" y="211836"/>
                </a:lnTo>
                <a:lnTo>
                  <a:pt x="63246" y="211836"/>
                </a:lnTo>
                <a:lnTo>
                  <a:pt x="62484" y="210312"/>
                </a:lnTo>
                <a:close/>
              </a:path>
              <a:path w="666114" h="376555">
                <a:moveTo>
                  <a:pt x="28956" y="134112"/>
                </a:moveTo>
                <a:lnTo>
                  <a:pt x="28956" y="135636"/>
                </a:lnTo>
                <a:lnTo>
                  <a:pt x="29371" y="135636"/>
                </a:lnTo>
                <a:lnTo>
                  <a:pt x="28956" y="134112"/>
                </a:lnTo>
                <a:close/>
              </a:path>
              <a:path w="666114" h="376555">
                <a:moveTo>
                  <a:pt x="53340" y="97536"/>
                </a:moveTo>
                <a:lnTo>
                  <a:pt x="53340" y="99060"/>
                </a:lnTo>
                <a:lnTo>
                  <a:pt x="53617" y="99060"/>
                </a:lnTo>
                <a:lnTo>
                  <a:pt x="53340" y="97536"/>
                </a:lnTo>
                <a:close/>
              </a:path>
              <a:path w="666114" h="376555">
                <a:moveTo>
                  <a:pt x="10668" y="30480"/>
                </a:moveTo>
                <a:lnTo>
                  <a:pt x="10668" y="32004"/>
                </a:lnTo>
                <a:lnTo>
                  <a:pt x="10668" y="30480"/>
                </a:lnTo>
                <a:close/>
              </a:path>
              <a:path w="666114" h="376555">
                <a:moveTo>
                  <a:pt x="633984" y="13716"/>
                </a:moveTo>
                <a:lnTo>
                  <a:pt x="635236" y="26683"/>
                </a:lnTo>
                <a:lnTo>
                  <a:pt x="643128" y="15240"/>
                </a:lnTo>
                <a:lnTo>
                  <a:pt x="633984" y="13716"/>
                </a:lnTo>
                <a:close/>
              </a:path>
              <a:path w="666114" h="376555">
                <a:moveTo>
                  <a:pt x="9144" y="12192"/>
                </a:moveTo>
                <a:lnTo>
                  <a:pt x="4572" y="18288"/>
                </a:lnTo>
                <a:lnTo>
                  <a:pt x="9612" y="18288"/>
                </a:lnTo>
                <a:lnTo>
                  <a:pt x="9144" y="12192"/>
                </a:lnTo>
                <a:close/>
              </a:path>
              <a:path w="666114" h="376555">
                <a:moveTo>
                  <a:pt x="44196" y="12192"/>
                </a:moveTo>
                <a:lnTo>
                  <a:pt x="9144" y="12192"/>
                </a:lnTo>
                <a:lnTo>
                  <a:pt x="9612" y="18288"/>
                </a:lnTo>
                <a:lnTo>
                  <a:pt x="33943" y="18288"/>
                </a:lnTo>
                <a:lnTo>
                  <a:pt x="33528" y="13716"/>
                </a:lnTo>
                <a:lnTo>
                  <a:pt x="44196" y="13716"/>
                </a:lnTo>
                <a:lnTo>
                  <a:pt x="44196" y="12192"/>
                </a:lnTo>
                <a:close/>
              </a:path>
              <a:path w="666114" h="376555">
                <a:moveTo>
                  <a:pt x="44196" y="13716"/>
                </a:moveTo>
                <a:lnTo>
                  <a:pt x="33528" y="13716"/>
                </a:lnTo>
                <a:lnTo>
                  <a:pt x="39624" y="18288"/>
                </a:lnTo>
                <a:lnTo>
                  <a:pt x="44196" y="18288"/>
                </a:lnTo>
                <a:lnTo>
                  <a:pt x="44196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92115" y="3086099"/>
            <a:ext cx="2463800" cy="7969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非平凡的函数依赖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平凡的函数依赖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5911" y="5212588"/>
            <a:ext cx="160020" cy="367665"/>
          </a:xfrm>
          <a:custGeom>
            <a:avLst/>
            <a:gdLst/>
            <a:ahLst/>
            <a:cxnLst/>
            <a:rect l="l" t="t" r="r" b="b"/>
            <a:pathLst>
              <a:path w="160020" h="367664">
                <a:moveTo>
                  <a:pt x="15239" y="0"/>
                </a:moveTo>
                <a:lnTo>
                  <a:pt x="0" y="6096"/>
                </a:lnTo>
                <a:lnTo>
                  <a:pt x="144779" y="367284"/>
                </a:lnTo>
                <a:lnTo>
                  <a:pt x="160019" y="361188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0179"/>
            <a:ext cx="178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6452" y="2047239"/>
            <a:ext cx="2376170" cy="433070"/>
          </a:xfrm>
          <a:custGeom>
            <a:avLst/>
            <a:gdLst/>
            <a:ahLst/>
            <a:cxnLst/>
            <a:rect l="l" t="t" r="r" b="b"/>
            <a:pathLst>
              <a:path w="2376170" h="433069">
                <a:moveTo>
                  <a:pt x="0" y="432815"/>
                </a:moveTo>
                <a:lnTo>
                  <a:pt x="2375916" y="432815"/>
                </a:lnTo>
                <a:lnTo>
                  <a:pt x="2375916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solidFill>
            <a:srgbClr val="00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879" y="2042667"/>
            <a:ext cx="2386965" cy="443865"/>
          </a:xfrm>
          <a:custGeom>
            <a:avLst/>
            <a:gdLst/>
            <a:ahLst/>
            <a:cxnLst/>
            <a:rect l="l" t="t" r="r" b="b"/>
            <a:pathLst>
              <a:path w="2386965" h="443864">
                <a:moveTo>
                  <a:pt x="2386584" y="0"/>
                </a:moveTo>
                <a:lnTo>
                  <a:pt x="0" y="0"/>
                </a:lnTo>
                <a:lnTo>
                  <a:pt x="0" y="443484"/>
                </a:lnTo>
                <a:lnTo>
                  <a:pt x="2386584" y="443484"/>
                </a:lnTo>
                <a:lnTo>
                  <a:pt x="2386584" y="437388"/>
                </a:lnTo>
                <a:lnTo>
                  <a:pt x="9144" y="437388"/>
                </a:lnTo>
                <a:lnTo>
                  <a:pt x="4572" y="432816"/>
                </a:lnTo>
                <a:lnTo>
                  <a:pt x="9144" y="432816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2386584" y="4571"/>
                </a:lnTo>
                <a:lnTo>
                  <a:pt x="2386584" y="0"/>
                </a:lnTo>
                <a:close/>
              </a:path>
              <a:path w="2386965" h="443864">
                <a:moveTo>
                  <a:pt x="9144" y="432816"/>
                </a:moveTo>
                <a:lnTo>
                  <a:pt x="4572" y="432816"/>
                </a:lnTo>
                <a:lnTo>
                  <a:pt x="9144" y="437388"/>
                </a:lnTo>
                <a:lnTo>
                  <a:pt x="9144" y="432816"/>
                </a:lnTo>
                <a:close/>
              </a:path>
              <a:path w="2386965" h="443864">
                <a:moveTo>
                  <a:pt x="2375916" y="432816"/>
                </a:moveTo>
                <a:lnTo>
                  <a:pt x="9144" y="432816"/>
                </a:lnTo>
                <a:lnTo>
                  <a:pt x="9144" y="437388"/>
                </a:lnTo>
                <a:lnTo>
                  <a:pt x="2375916" y="437388"/>
                </a:lnTo>
                <a:lnTo>
                  <a:pt x="2375916" y="432816"/>
                </a:lnTo>
                <a:close/>
              </a:path>
              <a:path w="2386965" h="443864">
                <a:moveTo>
                  <a:pt x="2375916" y="4572"/>
                </a:moveTo>
                <a:lnTo>
                  <a:pt x="2375916" y="437388"/>
                </a:lnTo>
                <a:lnTo>
                  <a:pt x="2380488" y="432816"/>
                </a:lnTo>
                <a:lnTo>
                  <a:pt x="2386584" y="432816"/>
                </a:lnTo>
                <a:lnTo>
                  <a:pt x="2386584" y="9143"/>
                </a:lnTo>
                <a:lnTo>
                  <a:pt x="2380488" y="9144"/>
                </a:lnTo>
                <a:lnTo>
                  <a:pt x="2375916" y="4572"/>
                </a:lnTo>
                <a:close/>
              </a:path>
              <a:path w="2386965" h="443864">
                <a:moveTo>
                  <a:pt x="2386584" y="432816"/>
                </a:moveTo>
                <a:lnTo>
                  <a:pt x="2380488" y="432816"/>
                </a:lnTo>
                <a:lnTo>
                  <a:pt x="2375916" y="437388"/>
                </a:lnTo>
                <a:lnTo>
                  <a:pt x="2386584" y="437388"/>
                </a:lnTo>
                <a:lnTo>
                  <a:pt x="2386584" y="432816"/>
                </a:lnTo>
                <a:close/>
              </a:path>
              <a:path w="2386965" h="443864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2386965" h="443864">
                <a:moveTo>
                  <a:pt x="2375916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2375916" y="9144"/>
                </a:lnTo>
                <a:lnTo>
                  <a:pt x="2375916" y="4572"/>
                </a:lnTo>
                <a:close/>
              </a:path>
              <a:path w="2386965" h="443864">
                <a:moveTo>
                  <a:pt x="2386584" y="4571"/>
                </a:moveTo>
                <a:lnTo>
                  <a:pt x="2375916" y="4572"/>
                </a:lnTo>
                <a:lnTo>
                  <a:pt x="2380488" y="9144"/>
                </a:lnTo>
                <a:lnTo>
                  <a:pt x="2386584" y="9143"/>
                </a:lnTo>
                <a:lnTo>
                  <a:pt x="2386584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355" y="2047239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6" y="0"/>
                </a:lnTo>
              </a:path>
            </a:pathLst>
          </a:custGeom>
          <a:ln w="12192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0355" y="2478532"/>
            <a:ext cx="3542029" cy="0"/>
          </a:xfrm>
          <a:custGeom>
            <a:avLst/>
            <a:gdLst/>
            <a:ahLst/>
            <a:cxnLst/>
            <a:rect l="l" t="t" r="r" b="b"/>
            <a:pathLst>
              <a:path w="3542029">
                <a:moveTo>
                  <a:pt x="0" y="0"/>
                </a:moveTo>
                <a:lnTo>
                  <a:pt x="3541776" y="0"/>
                </a:lnTo>
              </a:path>
            </a:pathLst>
          </a:custGeom>
          <a:ln w="12192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6452" y="2047239"/>
            <a:ext cx="1152525" cy="431800"/>
          </a:xfrm>
          <a:prstGeom prst="rect">
            <a:avLst/>
          </a:prstGeom>
          <a:solidFill>
            <a:srgbClr val="007F7F"/>
          </a:solidFill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8596" y="2047239"/>
            <a:ext cx="1224280" cy="431800"/>
          </a:xfrm>
          <a:prstGeom prst="rect">
            <a:avLst/>
          </a:prstGeom>
          <a:solidFill>
            <a:srgbClr val="007F7F"/>
          </a:solidFill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7" y="2047239"/>
            <a:ext cx="1153795" cy="431800"/>
          </a:xfrm>
          <a:prstGeom prst="rect">
            <a:avLst/>
          </a:prstGeom>
          <a:ln w="12192">
            <a:solidFill>
              <a:srgbClr val="BADFE2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43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63184" y="1689100"/>
            <a:ext cx="1005840" cy="358140"/>
          </a:xfrm>
          <a:custGeom>
            <a:avLst/>
            <a:gdLst/>
            <a:ahLst/>
            <a:cxnLst/>
            <a:rect l="l" t="t" r="r" b="b"/>
            <a:pathLst>
              <a:path w="1005840" h="358139">
                <a:moveTo>
                  <a:pt x="1005839" y="137159"/>
                </a:moveTo>
                <a:lnTo>
                  <a:pt x="502919" y="137159"/>
                </a:lnTo>
                <a:lnTo>
                  <a:pt x="943355" y="358139"/>
                </a:lnTo>
                <a:lnTo>
                  <a:pt x="1005839" y="137159"/>
                </a:lnTo>
                <a:close/>
              </a:path>
              <a:path w="1005840" h="358139">
                <a:moveTo>
                  <a:pt x="97535" y="0"/>
                </a:moveTo>
                <a:lnTo>
                  <a:pt x="0" y="0"/>
                </a:lnTo>
                <a:lnTo>
                  <a:pt x="58848" y="764"/>
                </a:lnTo>
                <a:lnTo>
                  <a:pt x="117063" y="3039"/>
                </a:lnTo>
                <a:lnTo>
                  <a:pt x="174479" y="6793"/>
                </a:lnTo>
                <a:lnTo>
                  <a:pt x="230928" y="11996"/>
                </a:lnTo>
                <a:lnTo>
                  <a:pt x="286244" y="18619"/>
                </a:lnTo>
                <a:lnTo>
                  <a:pt x="340260" y="26632"/>
                </a:lnTo>
                <a:lnTo>
                  <a:pt x="392810" y="36004"/>
                </a:lnTo>
                <a:lnTo>
                  <a:pt x="443728" y="46706"/>
                </a:lnTo>
                <a:lnTo>
                  <a:pt x="492846" y="58707"/>
                </a:lnTo>
                <a:lnTo>
                  <a:pt x="539998" y="71979"/>
                </a:lnTo>
                <a:lnTo>
                  <a:pt x="585017" y="86489"/>
                </a:lnTo>
                <a:lnTo>
                  <a:pt x="627736" y="102210"/>
                </a:lnTo>
                <a:lnTo>
                  <a:pt x="667990" y="119110"/>
                </a:lnTo>
                <a:lnTo>
                  <a:pt x="705611" y="137159"/>
                </a:lnTo>
                <a:lnTo>
                  <a:pt x="803147" y="137159"/>
                </a:lnTo>
                <a:lnTo>
                  <a:pt x="765526" y="119110"/>
                </a:lnTo>
                <a:lnTo>
                  <a:pt x="725272" y="102210"/>
                </a:lnTo>
                <a:lnTo>
                  <a:pt x="682553" y="86489"/>
                </a:lnTo>
                <a:lnTo>
                  <a:pt x="637534" y="71979"/>
                </a:lnTo>
                <a:lnTo>
                  <a:pt x="590382" y="58707"/>
                </a:lnTo>
                <a:lnTo>
                  <a:pt x="541264" y="46706"/>
                </a:lnTo>
                <a:lnTo>
                  <a:pt x="490346" y="36004"/>
                </a:lnTo>
                <a:lnTo>
                  <a:pt x="437796" y="26632"/>
                </a:lnTo>
                <a:lnTo>
                  <a:pt x="383780" y="18619"/>
                </a:lnTo>
                <a:lnTo>
                  <a:pt x="328464" y="11996"/>
                </a:lnTo>
                <a:lnTo>
                  <a:pt x="272015" y="6793"/>
                </a:lnTo>
                <a:lnTo>
                  <a:pt x="214599" y="3039"/>
                </a:lnTo>
                <a:lnTo>
                  <a:pt x="156384" y="764"/>
                </a:lnTo>
                <a:lnTo>
                  <a:pt x="9753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8596" y="1689100"/>
            <a:ext cx="943610" cy="358140"/>
          </a:xfrm>
          <a:custGeom>
            <a:avLst/>
            <a:gdLst/>
            <a:ahLst/>
            <a:cxnLst/>
            <a:rect l="l" t="t" r="r" b="b"/>
            <a:pathLst>
              <a:path w="943610" h="358139">
                <a:moveTo>
                  <a:pt x="943355" y="0"/>
                </a:moveTo>
                <a:lnTo>
                  <a:pt x="894587" y="0"/>
                </a:lnTo>
                <a:lnTo>
                  <a:pt x="827860" y="980"/>
                </a:lnTo>
                <a:lnTo>
                  <a:pt x="762458" y="3875"/>
                </a:lnTo>
                <a:lnTo>
                  <a:pt x="698555" y="8617"/>
                </a:lnTo>
                <a:lnTo>
                  <a:pt x="636325" y="15136"/>
                </a:lnTo>
                <a:lnTo>
                  <a:pt x="575942" y="23365"/>
                </a:lnTo>
                <a:lnTo>
                  <a:pt x="517578" y="33233"/>
                </a:lnTo>
                <a:lnTo>
                  <a:pt x="461407" y="44673"/>
                </a:lnTo>
                <a:lnTo>
                  <a:pt x="407604" y="57616"/>
                </a:lnTo>
                <a:lnTo>
                  <a:pt x="356340" y="71993"/>
                </a:lnTo>
                <a:lnTo>
                  <a:pt x="307790" y="87735"/>
                </a:lnTo>
                <a:lnTo>
                  <a:pt x="262127" y="104774"/>
                </a:lnTo>
                <a:lnTo>
                  <a:pt x="219525" y="123042"/>
                </a:lnTo>
                <a:lnTo>
                  <a:pt x="180157" y="142468"/>
                </a:lnTo>
                <a:lnTo>
                  <a:pt x="144197" y="162985"/>
                </a:lnTo>
                <a:lnTo>
                  <a:pt x="111817" y="184524"/>
                </a:lnTo>
                <a:lnTo>
                  <a:pt x="58495" y="230393"/>
                </a:lnTo>
                <a:lnTo>
                  <a:pt x="21578" y="279525"/>
                </a:lnTo>
                <a:lnTo>
                  <a:pt x="2455" y="331371"/>
                </a:lnTo>
                <a:lnTo>
                  <a:pt x="0" y="358140"/>
                </a:lnTo>
                <a:lnTo>
                  <a:pt x="99059" y="358140"/>
                </a:lnTo>
                <a:lnTo>
                  <a:pt x="101550" y="331165"/>
                </a:lnTo>
                <a:lnTo>
                  <a:pt x="108906" y="304721"/>
                </a:lnTo>
                <a:lnTo>
                  <a:pt x="137525" y="253711"/>
                </a:lnTo>
                <a:lnTo>
                  <a:pt x="183533" y="205695"/>
                </a:lnTo>
                <a:lnTo>
                  <a:pt x="245548" y="161257"/>
                </a:lnTo>
                <a:lnTo>
                  <a:pt x="282126" y="140563"/>
                </a:lnTo>
                <a:lnTo>
                  <a:pt x="322188" y="120982"/>
                </a:lnTo>
                <a:lnTo>
                  <a:pt x="365560" y="102589"/>
                </a:lnTo>
                <a:lnTo>
                  <a:pt x="412070" y="85455"/>
                </a:lnTo>
                <a:lnTo>
                  <a:pt x="461546" y="69654"/>
                </a:lnTo>
                <a:lnTo>
                  <a:pt x="513813" y="55259"/>
                </a:lnTo>
                <a:lnTo>
                  <a:pt x="568700" y="42343"/>
                </a:lnTo>
                <a:lnTo>
                  <a:pt x="626034" y="30979"/>
                </a:lnTo>
                <a:lnTo>
                  <a:pt x="685642" y="21240"/>
                </a:lnTo>
                <a:lnTo>
                  <a:pt x="747350" y="13200"/>
                </a:lnTo>
                <a:lnTo>
                  <a:pt x="810988" y="6931"/>
                </a:lnTo>
                <a:lnTo>
                  <a:pt x="876380" y="2507"/>
                </a:lnTo>
                <a:lnTo>
                  <a:pt x="943355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4023" y="1683004"/>
            <a:ext cx="1911350" cy="372110"/>
          </a:xfrm>
          <a:custGeom>
            <a:avLst/>
            <a:gdLst/>
            <a:ahLst/>
            <a:cxnLst/>
            <a:rect l="l" t="t" r="r" b="b"/>
            <a:pathLst>
              <a:path w="1911350" h="372110">
                <a:moveTo>
                  <a:pt x="1583131" y="138683"/>
                </a:moveTo>
                <a:lnTo>
                  <a:pt x="1382267" y="138683"/>
                </a:lnTo>
                <a:lnTo>
                  <a:pt x="1845564" y="371855"/>
                </a:lnTo>
                <a:lnTo>
                  <a:pt x="1848133" y="362711"/>
                </a:lnTo>
                <a:lnTo>
                  <a:pt x="1837943" y="362711"/>
                </a:lnTo>
                <a:lnTo>
                  <a:pt x="1839452" y="357378"/>
                </a:lnTo>
                <a:lnTo>
                  <a:pt x="1418896" y="147827"/>
                </a:lnTo>
                <a:lnTo>
                  <a:pt x="1402079" y="147827"/>
                </a:lnTo>
                <a:lnTo>
                  <a:pt x="1403603" y="140207"/>
                </a:lnTo>
                <a:lnTo>
                  <a:pt x="1586483" y="140207"/>
                </a:lnTo>
                <a:lnTo>
                  <a:pt x="1583131" y="138683"/>
                </a:lnTo>
                <a:close/>
              </a:path>
              <a:path w="1911350" h="372110">
                <a:moveTo>
                  <a:pt x="899159" y="0"/>
                </a:moveTo>
                <a:lnTo>
                  <a:pt x="761999" y="4571"/>
                </a:lnTo>
                <a:lnTo>
                  <a:pt x="717803" y="7619"/>
                </a:lnTo>
                <a:lnTo>
                  <a:pt x="632459" y="16763"/>
                </a:lnTo>
                <a:lnTo>
                  <a:pt x="550163" y="28955"/>
                </a:lnTo>
                <a:lnTo>
                  <a:pt x="472439" y="44195"/>
                </a:lnTo>
                <a:lnTo>
                  <a:pt x="434339" y="53339"/>
                </a:lnTo>
                <a:lnTo>
                  <a:pt x="362711" y="71627"/>
                </a:lnTo>
                <a:lnTo>
                  <a:pt x="265175" y="106679"/>
                </a:lnTo>
                <a:lnTo>
                  <a:pt x="207263" y="132587"/>
                </a:lnTo>
                <a:lnTo>
                  <a:pt x="179831" y="144779"/>
                </a:lnTo>
                <a:lnTo>
                  <a:pt x="155447" y="160019"/>
                </a:lnTo>
                <a:lnTo>
                  <a:pt x="132587" y="173735"/>
                </a:lnTo>
                <a:lnTo>
                  <a:pt x="109727" y="188975"/>
                </a:lnTo>
                <a:lnTo>
                  <a:pt x="89915" y="205739"/>
                </a:lnTo>
                <a:lnTo>
                  <a:pt x="71627" y="220979"/>
                </a:lnTo>
                <a:lnTo>
                  <a:pt x="41147" y="254507"/>
                </a:lnTo>
                <a:lnTo>
                  <a:pt x="18287" y="289559"/>
                </a:lnTo>
                <a:lnTo>
                  <a:pt x="4571" y="326135"/>
                </a:lnTo>
                <a:lnTo>
                  <a:pt x="1523" y="345947"/>
                </a:lnTo>
                <a:lnTo>
                  <a:pt x="0" y="355091"/>
                </a:lnTo>
                <a:lnTo>
                  <a:pt x="0" y="368807"/>
                </a:lnTo>
                <a:lnTo>
                  <a:pt x="106679" y="368807"/>
                </a:lnTo>
                <a:lnTo>
                  <a:pt x="107006" y="364235"/>
                </a:lnTo>
                <a:lnTo>
                  <a:pt x="9143" y="364235"/>
                </a:lnTo>
                <a:lnTo>
                  <a:pt x="4571" y="359663"/>
                </a:lnTo>
                <a:lnTo>
                  <a:pt x="9905" y="359663"/>
                </a:lnTo>
                <a:lnTo>
                  <a:pt x="10667" y="355091"/>
                </a:lnTo>
                <a:lnTo>
                  <a:pt x="10667" y="345947"/>
                </a:lnTo>
                <a:lnTo>
                  <a:pt x="12191" y="336803"/>
                </a:lnTo>
                <a:lnTo>
                  <a:pt x="12445" y="336803"/>
                </a:lnTo>
                <a:lnTo>
                  <a:pt x="13715" y="329183"/>
                </a:lnTo>
                <a:lnTo>
                  <a:pt x="19811" y="310895"/>
                </a:lnTo>
                <a:lnTo>
                  <a:pt x="20446" y="310895"/>
                </a:lnTo>
                <a:lnTo>
                  <a:pt x="27431" y="294131"/>
                </a:lnTo>
                <a:lnTo>
                  <a:pt x="38099" y="277367"/>
                </a:lnTo>
                <a:lnTo>
                  <a:pt x="36575" y="277367"/>
                </a:lnTo>
                <a:lnTo>
                  <a:pt x="48767" y="260603"/>
                </a:lnTo>
                <a:lnTo>
                  <a:pt x="62483" y="243839"/>
                </a:lnTo>
                <a:lnTo>
                  <a:pt x="79247" y="228599"/>
                </a:lnTo>
                <a:lnTo>
                  <a:pt x="96011" y="211835"/>
                </a:lnTo>
                <a:lnTo>
                  <a:pt x="97813" y="211835"/>
                </a:lnTo>
                <a:lnTo>
                  <a:pt x="115823" y="196595"/>
                </a:lnTo>
                <a:lnTo>
                  <a:pt x="137159" y="182879"/>
                </a:lnTo>
                <a:lnTo>
                  <a:pt x="160019" y="167639"/>
                </a:lnTo>
                <a:lnTo>
                  <a:pt x="184403" y="153923"/>
                </a:lnTo>
                <a:lnTo>
                  <a:pt x="211835" y="140207"/>
                </a:lnTo>
                <a:lnTo>
                  <a:pt x="239267" y="128015"/>
                </a:lnTo>
                <a:lnTo>
                  <a:pt x="268223" y="114299"/>
                </a:lnTo>
                <a:lnTo>
                  <a:pt x="272224" y="114299"/>
                </a:lnTo>
                <a:lnTo>
                  <a:pt x="332231" y="91439"/>
                </a:lnTo>
                <a:lnTo>
                  <a:pt x="365759" y="80771"/>
                </a:lnTo>
                <a:lnTo>
                  <a:pt x="473963" y="53339"/>
                </a:lnTo>
                <a:lnTo>
                  <a:pt x="551687" y="38099"/>
                </a:lnTo>
                <a:lnTo>
                  <a:pt x="633983" y="25907"/>
                </a:lnTo>
                <a:lnTo>
                  <a:pt x="719327" y="16763"/>
                </a:lnTo>
                <a:lnTo>
                  <a:pt x="759506" y="13993"/>
                </a:lnTo>
                <a:lnTo>
                  <a:pt x="816863" y="7619"/>
                </a:lnTo>
                <a:lnTo>
                  <a:pt x="861059" y="4571"/>
                </a:lnTo>
                <a:lnTo>
                  <a:pt x="899159" y="3211"/>
                </a:lnTo>
                <a:lnTo>
                  <a:pt x="899159" y="1523"/>
                </a:lnTo>
                <a:lnTo>
                  <a:pt x="996695" y="1523"/>
                </a:lnTo>
                <a:lnTo>
                  <a:pt x="899159" y="0"/>
                </a:lnTo>
                <a:close/>
              </a:path>
              <a:path w="1911350" h="372110">
                <a:moveTo>
                  <a:pt x="9905" y="359663"/>
                </a:moveTo>
                <a:lnTo>
                  <a:pt x="4571" y="359663"/>
                </a:lnTo>
                <a:lnTo>
                  <a:pt x="9143" y="364235"/>
                </a:lnTo>
                <a:lnTo>
                  <a:pt x="9905" y="359663"/>
                </a:lnTo>
                <a:close/>
              </a:path>
              <a:path w="1911350" h="372110">
                <a:moveTo>
                  <a:pt x="97916" y="359663"/>
                </a:moveTo>
                <a:lnTo>
                  <a:pt x="9905" y="359663"/>
                </a:lnTo>
                <a:lnTo>
                  <a:pt x="9143" y="364235"/>
                </a:lnTo>
                <a:lnTo>
                  <a:pt x="97535" y="364235"/>
                </a:lnTo>
                <a:lnTo>
                  <a:pt x="97916" y="359663"/>
                </a:lnTo>
                <a:close/>
              </a:path>
              <a:path w="1911350" h="372110">
                <a:moveTo>
                  <a:pt x="947927" y="1523"/>
                </a:moveTo>
                <a:lnTo>
                  <a:pt x="899159" y="3211"/>
                </a:lnTo>
                <a:lnTo>
                  <a:pt x="899159" y="10667"/>
                </a:lnTo>
                <a:lnTo>
                  <a:pt x="853439" y="10667"/>
                </a:lnTo>
                <a:lnTo>
                  <a:pt x="763523" y="13715"/>
                </a:lnTo>
                <a:lnTo>
                  <a:pt x="759506" y="13993"/>
                </a:lnTo>
                <a:lnTo>
                  <a:pt x="693419" y="21335"/>
                </a:lnTo>
                <a:lnTo>
                  <a:pt x="653795" y="28955"/>
                </a:lnTo>
                <a:lnTo>
                  <a:pt x="615695" y="35051"/>
                </a:lnTo>
                <a:lnTo>
                  <a:pt x="541019" y="50291"/>
                </a:lnTo>
                <a:lnTo>
                  <a:pt x="470915" y="68579"/>
                </a:lnTo>
                <a:lnTo>
                  <a:pt x="405383" y="89915"/>
                </a:lnTo>
                <a:lnTo>
                  <a:pt x="374903" y="102107"/>
                </a:lnTo>
                <a:lnTo>
                  <a:pt x="345947" y="112775"/>
                </a:lnTo>
                <a:lnTo>
                  <a:pt x="318515" y="126491"/>
                </a:lnTo>
                <a:lnTo>
                  <a:pt x="291083" y="138683"/>
                </a:lnTo>
                <a:lnTo>
                  <a:pt x="242315" y="166115"/>
                </a:lnTo>
                <a:lnTo>
                  <a:pt x="181355" y="210311"/>
                </a:lnTo>
                <a:lnTo>
                  <a:pt x="149351" y="242315"/>
                </a:lnTo>
                <a:lnTo>
                  <a:pt x="124967" y="275843"/>
                </a:lnTo>
                <a:lnTo>
                  <a:pt x="102107" y="327659"/>
                </a:lnTo>
                <a:lnTo>
                  <a:pt x="97535" y="364235"/>
                </a:lnTo>
                <a:lnTo>
                  <a:pt x="103631" y="359663"/>
                </a:lnTo>
                <a:lnTo>
                  <a:pt x="107333" y="359663"/>
                </a:lnTo>
                <a:lnTo>
                  <a:pt x="108203" y="347471"/>
                </a:lnTo>
                <a:lnTo>
                  <a:pt x="111251" y="329183"/>
                </a:lnTo>
                <a:lnTo>
                  <a:pt x="111759" y="329183"/>
                </a:lnTo>
                <a:lnTo>
                  <a:pt x="117347" y="312419"/>
                </a:lnTo>
                <a:lnTo>
                  <a:pt x="117902" y="312419"/>
                </a:lnTo>
                <a:lnTo>
                  <a:pt x="123443" y="297179"/>
                </a:lnTo>
                <a:lnTo>
                  <a:pt x="132587" y="280415"/>
                </a:lnTo>
                <a:lnTo>
                  <a:pt x="143671" y="265175"/>
                </a:lnTo>
                <a:lnTo>
                  <a:pt x="143255" y="265175"/>
                </a:lnTo>
                <a:lnTo>
                  <a:pt x="156971" y="248411"/>
                </a:lnTo>
                <a:lnTo>
                  <a:pt x="172211" y="233171"/>
                </a:lnTo>
                <a:lnTo>
                  <a:pt x="188975" y="217931"/>
                </a:lnTo>
                <a:lnTo>
                  <a:pt x="187451" y="217931"/>
                </a:lnTo>
                <a:lnTo>
                  <a:pt x="207263" y="202691"/>
                </a:lnTo>
                <a:lnTo>
                  <a:pt x="205739" y="202691"/>
                </a:lnTo>
                <a:lnTo>
                  <a:pt x="227075" y="187451"/>
                </a:lnTo>
                <a:lnTo>
                  <a:pt x="227837" y="187451"/>
                </a:lnTo>
                <a:lnTo>
                  <a:pt x="248411" y="173735"/>
                </a:lnTo>
                <a:lnTo>
                  <a:pt x="271271" y="160019"/>
                </a:lnTo>
                <a:lnTo>
                  <a:pt x="295655" y="147827"/>
                </a:lnTo>
                <a:lnTo>
                  <a:pt x="321563" y="134111"/>
                </a:lnTo>
                <a:lnTo>
                  <a:pt x="348995" y="121919"/>
                </a:lnTo>
                <a:lnTo>
                  <a:pt x="379475" y="109727"/>
                </a:lnTo>
                <a:lnTo>
                  <a:pt x="377951" y="109727"/>
                </a:lnTo>
                <a:lnTo>
                  <a:pt x="408431" y="99059"/>
                </a:lnTo>
                <a:lnTo>
                  <a:pt x="440435" y="88391"/>
                </a:lnTo>
                <a:lnTo>
                  <a:pt x="473963" y="77723"/>
                </a:lnTo>
                <a:lnTo>
                  <a:pt x="478753" y="77723"/>
                </a:lnTo>
                <a:lnTo>
                  <a:pt x="507491" y="68579"/>
                </a:lnTo>
                <a:lnTo>
                  <a:pt x="617219" y="44195"/>
                </a:lnTo>
                <a:lnTo>
                  <a:pt x="734567" y="25907"/>
                </a:lnTo>
                <a:lnTo>
                  <a:pt x="775715" y="21335"/>
                </a:lnTo>
                <a:lnTo>
                  <a:pt x="903731" y="12191"/>
                </a:lnTo>
                <a:lnTo>
                  <a:pt x="947927" y="10667"/>
                </a:lnTo>
                <a:lnTo>
                  <a:pt x="947927" y="1523"/>
                </a:lnTo>
                <a:close/>
              </a:path>
              <a:path w="1911350" h="372110">
                <a:moveTo>
                  <a:pt x="107333" y="359663"/>
                </a:moveTo>
                <a:lnTo>
                  <a:pt x="103631" y="359663"/>
                </a:lnTo>
                <a:lnTo>
                  <a:pt x="97535" y="364235"/>
                </a:lnTo>
                <a:lnTo>
                  <a:pt x="107006" y="364235"/>
                </a:lnTo>
                <a:lnTo>
                  <a:pt x="107333" y="359663"/>
                </a:lnTo>
                <a:close/>
              </a:path>
              <a:path w="1911350" h="372110">
                <a:moveTo>
                  <a:pt x="1839452" y="357378"/>
                </a:moveTo>
                <a:lnTo>
                  <a:pt x="1837943" y="362711"/>
                </a:lnTo>
                <a:lnTo>
                  <a:pt x="1844039" y="359663"/>
                </a:lnTo>
                <a:lnTo>
                  <a:pt x="1839452" y="357378"/>
                </a:lnTo>
                <a:close/>
              </a:path>
              <a:path w="1911350" h="372110">
                <a:moveTo>
                  <a:pt x="1900427" y="141731"/>
                </a:moveTo>
                <a:lnTo>
                  <a:pt x="1839452" y="357378"/>
                </a:lnTo>
                <a:lnTo>
                  <a:pt x="1844039" y="359663"/>
                </a:lnTo>
                <a:lnTo>
                  <a:pt x="1837943" y="362711"/>
                </a:lnTo>
                <a:lnTo>
                  <a:pt x="1848133" y="362711"/>
                </a:lnTo>
                <a:lnTo>
                  <a:pt x="1908526" y="147827"/>
                </a:lnTo>
                <a:lnTo>
                  <a:pt x="1905000" y="147827"/>
                </a:lnTo>
                <a:lnTo>
                  <a:pt x="1900427" y="141731"/>
                </a:lnTo>
                <a:close/>
              </a:path>
              <a:path w="1911350" h="372110">
                <a:moveTo>
                  <a:pt x="12445" y="336803"/>
                </a:moveTo>
                <a:lnTo>
                  <a:pt x="12191" y="336803"/>
                </a:lnTo>
                <a:lnTo>
                  <a:pt x="12191" y="338327"/>
                </a:lnTo>
                <a:lnTo>
                  <a:pt x="12445" y="336803"/>
                </a:lnTo>
                <a:close/>
              </a:path>
              <a:path w="1911350" h="372110">
                <a:moveTo>
                  <a:pt x="111759" y="329183"/>
                </a:moveTo>
                <a:lnTo>
                  <a:pt x="111251" y="329183"/>
                </a:lnTo>
                <a:lnTo>
                  <a:pt x="111251" y="330707"/>
                </a:lnTo>
                <a:lnTo>
                  <a:pt x="111759" y="329183"/>
                </a:lnTo>
                <a:close/>
              </a:path>
              <a:path w="1911350" h="372110">
                <a:moveTo>
                  <a:pt x="117902" y="312419"/>
                </a:moveTo>
                <a:lnTo>
                  <a:pt x="117347" y="312419"/>
                </a:lnTo>
                <a:lnTo>
                  <a:pt x="117347" y="313943"/>
                </a:lnTo>
                <a:lnTo>
                  <a:pt x="117902" y="312419"/>
                </a:lnTo>
                <a:close/>
              </a:path>
              <a:path w="1911350" h="372110">
                <a:moveTo>
                  <a:pt x="20446" y="310895"/>
                </a:moveTo>
                <a:lnTo>
                  <a:pt x="19811" y="310895"/>
                </a:lnTo>
                <a:lnTo>
                  <a:pt x="19811" y="312419"/>
                </a:lnTo>
                <a:lnTo>
                  <a:pt x="20446" y="310895"/>
                </a:lnTo>
                <a:close/>
              </a:path>
              <a:path w="1911350" h="372110">
                <a:moveTo>
                  <a:pt x="144779" y="263651"/>
                </a:moveTo>
                <a:lnTo>
                  <a:pt x="143255" y="265175"/>
                </a:lnTo>
                <a:lnTo>
                  <a:pt x="143671" y="265175"/>
                </a:lnTo>
                <a:lnTo>
                  <a:pt x="144779" y="263651"/>
                </a:lnTo>
                <a:close/>
              </a:path>
              <a:path w="1911350" h="372110">
                <a:moveTo>
                  <a:pt x="97813" y="211835"/>
                </a:moveTo>
                <a:lnTo>
                  <a:pt x="96011" y="211835"/>
                </a:lnTo>
                <a:lnTo>
                  <a:pt x="96011" y="213359"/>
                </a:lnTo>
                <a:lnTo>
                  <a:pt x="97813" y="211835"/>
                </a:lnTo>
                <a:close/>
              </a:path>
              <a:path w="1911350" h="372110">
                <a:moveTo>
                  <a:pt x="227837" y="187451"/>
                </a:moveTo>
                <a:lnTo>
                  <a:pt x="227075" y="187451"/>
                </a:lnTo>
                <a:lnTo>
                  <a:pt x="225551" y="188975"/>
                </a:lnTo>
                <a:lnTo>
                  <a:pt x="227837" y="187451"/>
                </a:lnTo>
                <a:close/>
              </a:path>
              <a:path w="1911350" h="372110">
                <a:moveTo>
                  <a:pt x="1403603" y="140207"/>
                </a:moveTo>
                <a:lnTo>
                  <a:pt x="1402079" y="147827"/>
                </a:lnTo>
                <a:lnTo>
                  <a:pt x="1418896" y="147827"/>
                </a:lnTo>
                <a:lnTo>
                  <a:pt x="1403603" y="140207"/>
                </a:lnTo>
                <a:close/>
              </a:path>
              <a:path w="1911350" h="372110">
                <a:moveTo>
                  <a:pt x="1586483" y="140207"/>
                </a:moveTo>
                <a:lnTo>
                  <a:pt x="1403603" y="140207"/>
                </a:lnTo>
                <a:lnTo>
                  <a:pt x="1418896" y="147827"/>
                </a:lnTo>
                <a:lnTo>
                  <a:pt x="1603248" y="147827"/>
                </a:lnTo>
                <a:lnTo>
                  <a:pt x="1586483" y="140207"/>
                </a:lnTo>
                <a:close/>
              </a:path>
              <a:path w="1911350" h="372110">
                <a:moveTo>
                  <a:pt x="1048511" y="10667"/>
                </a:moveTo>
                <a:lnTo>
                  <a:pt x="950975" y="10667"/>
                </a:lnTo>
                <a:lnTo>
                  <a:pt x="1001267" y="12191"/>
                </a:lnTo>
                <a:lnTo>
                  <a:pt x="1051559" y="15239"/>
                </a:lnTo>
                <a:lnTo>
                  <a:pt x="1150620" y="24383"/>
                </a:lnTo>
                <a:lnTo>
                  <a:pt x="1197864" y="30479"/>
                </a:lnTo>
                <a:lnTo>
                  <a:pt x="1245108" y="38099"/>
                </a:lnTo>
                <a:lnTo>
                  <a:pt x="1335023" y="56387"/>
                </a:lnTo>
                <a:lnTo>
                  <a:pt x="1379220" y="67055"/>
                </a:lnTo>
                <a:lnTo>
                  <a:pt x="1377695" y="67055"/>
                </a:lnTo>
                <a:lnTo>
                  <a:pt x="1420367" y="77723"/>
                </a:lnTo>
                <a:lnTo>
                  <a:pt x="1459991" y="89915"/>
                </a:lnTo>
                <a:lnTo>
                  <a:pt x="1498091" y="103631"/>
                </a:lnTo>
                <a:lnTo>
                  <a:pt x="1534667" y="117347"/>
                </a:lnTo>
                <a:lnTo>
                  <a:pt x="1569720" y="132587"/>
                </a:lnTo>
                <a:lnTo>
                  <a:pt x="1603248" y="147827"/>
                </a:lnTo>
                <a:lnTo>
                  <a:pt x="1604771" y="138683"/>
                </a:lnTo>
                <a:lnTo>
                  <a:pt x="1606677" y="138683"/>
                </a:lnTo>
                <a:lnTo>
                  <a:pt x="1574291" y="123443"/>
                </a:lnTo>
                <a:lnTo>
                  <a:pt x="1539239" y="108203"/>
                </a:lnTo>
                <a:lnTo>
                  <a:pt x="1463039" y="80771"/>
                </a:lnTo>
                <a:lnTo>
                  <a:pt x="1423415" y="68579"/>
                </a:lnTo>
                <a:lnTo>
                  <a:pt x="1380743" y="56387"/>
                </a:lnTo>
                <a:lnTo>
                  <a:pt x="1338071" y="47243"/>
                </a:lnTo>
                <a:lnTo>
                  <a:pt x="1292352" y="36575"/>
                </a:lnTo>
                <a:lnTo>
                  <a:pt x="1199387" y="21335"/>
                </a:lnTo>
                <a:lnTo>
                  <a:pt x="1159412" y="16177"/>
                </a:lnTo>
                <a:lnTo>
                  <a:pt x="1149095" y="15239"/>
                </a:lnTo>
                <a:lnTo>
                  <a:pt x="1098803" y="12191"/>
                </a:lnTo>
                <a:lnTo>
                  <a:pt x="1048511" y="10667"/>
                </a:lnTo>
                <a:close/>
              </a:path>
              <a:path w="1911350" h="372110">
                <a:moveTo>
                  <a:pt x="1606677" y="138683"/>
                </a:moveTo>
                <a:lnTo>
                  <a:pt x="1604771" y="138683"/>
                </a:lnTo>
                <a:lnTo>
                  <a:pt x="1603247" y="147827"/>
                </a:lnTo>
                <a:lnTo>
                  <a:pt x="1626108" y="147827"/>
                </a:lnTo>
                <a:lnTo>
                  <a:pt x="1606677" y="138683"/>
                </a:lnTo>
                <a:close/>
              </a:path>
              <a:path w="1911350" h="372110">
                <a:moveTo>
                  <a:pt x="1048511" y="1523"/>
                </a:moveTo>
                <a:lnTo>
                  <a:pt x="950975" y="1523"/>
                </a:lnTo>
                <a:lnTo>
                  <a:pt x="1002791" y="3047"/>
                </a:lnTo>
                <a:lnTo>
                  <a:pt x="1053083" y="6095"/>
                </a:lnTo>
                <a:lnTo>
                  <a:pt x="1152143" y="15239"/>
                </a:lnTo>
                <a:lnTo>
                  <a:pt x="1159412" y="16177"/>
                </a:lnTo>
                <a:lnTo>
                  <a:pt x="1248155" y="24383"/>
                </a:lnTo>
                <a:lnTo>
                  <a:pt x="1296923" y="30479"/>
                </a:lnTo>
                <a:lnTo>
                  <a:pt x="1295399" y="30479"/>
                </a:lnTo>
                <a:lnTo>
                  <a:pt x="1342643" y="38099"/>
                </a:lnTo>
                <a:lnTo>
                  <a:pt x="1432559" y="56387"/>
                </a:lnTo>
                <a:lnTo>
                  <a:pt x="1476755" y="67055"/>
                </a:lnTo>
                <a:lnTo>
                  <a:pt x="1517903" y="77723"/>
                </a:lnTo>
                <a:lnTo>
                  <a:pt x="1557527" y="89915"/>
                </a:lnTo>
                <a:lnTo>
                  <a:pt x="1597152" y="103631"/>
                </a:lnTo>
                <a:lnTo>
                  <a:pt x="1595627" y="103631"/>
                </a:lnTo>
                <a:lnTo>
                  <a:pt x="1633727" y="117347"/>
                </a:lnTo>
                <a:lnTo>
                  <a:pt x="1632203" y="117347"/>
                </a:lnTo>
                <a:lnTo>
                  <a:pt x="1667255" y="132587"/>
                </a:lnTo>
                <a:lnTo>
                  <a:pt x="1700783" y="147827"/>
                </a:lnTo>
                <a:lnTo>
                  <a:pt x="1898704" y="147827"/>
                </a:lnTo>
                <a:lnTo>
                  <a:pt x="1900427" y="141731"/>
                </a:lnTo>
                <a:lnTo>
                  <a:pt x="1910239" y="141731"/>
                </a:lnTo>
                <a:lnTo>
                  <a:pt x="1911095" y="138683"/>
                </a:lnTo>
                <a:lnTo>
                  <a:pt x="1703832" y="138683"/>
                </a:lnTo>
                <a:lnTo>
                  <a:pt x="1671827" y="123443"/>
                </a:lnTo>
                <a:lnTo>
                  <a:pt x="1636776" y="108203"/>
                </a:lnTo>
                <a:lnTo>
                  <a:pt x="1600199" y="94487"/>
                </a:lnTo>
                <a:lnTo>
                  <a:pt x="1560576" y="80771"/>
                </a:lnTo>
                <a:lnTo>
                  <a:pt x="1520952" y="68579"/>
                </a:lnTo>
                <a:lnTo>
                  <a:pt x="1478279" y="56387"/>
                </a:lnTo>
                <a:lnTo>
                  <a:pt x="1435608" y="47243"/>
                </a:lnTo>
                <a:lnTo>
                  <a:pt x="1389887" y="36575"/>
                </a:lnTo>
                <a:lnTo>
                  <a:pt x="1296923" y="21335"/>
                </a:lnTo>
                <a:lnTo>
                  <a:pt x="1249680" y="15239"/>
                </a:lnTo>
                <a:lnTo>
                  <a:pt x="1150620" y="6095"/>
                </a:lnTo>
                <a:lnTo>
                  <a:pt x="1100327" y="3047"/>
                </a:lnTo>
                <a:lnTo>
                  <a:pt x="1048511" y="1523"/>
                </a:lnTo>
                <a:close/>
              </a:path>
              <a:path w="1911350" h="372110">
                <a:moveTo>
                  <a:pt x="1910239" y="141731"/>
                </a:moveTo>
                <a:lnTo>
                  <a:pt x="1900427" y="141731"/>
                </a:lnTo>
                <a:lnTo>
                  <a:pt x="1905000" y="147827"/>
                </a:lnTo>
                <a:lnTo>
                  <a:pt x="1908526" y="147827"/>
                </a:lnTo>
                <a:lnTo>
                  <a:pt x="1910239" y="141731"/>
                </a:lnTo>
                <a:close/>
              </a:path>
              <a:path w="1911350" h="372110">
                <a:moveTo>
                  <a:pt x="272224" y="114299"/>
                </a:moveTo>
                <a:lnTo>
                  <a:pt x="268223" y="114299"/>
                </a:lnTo>
                <a:lnTo>
                  <a:pt x="268223" y="115823"/>
                </a:lnTo>
                <a:lnTo>
                  <a:pt x="272224" y="114299"/>
                </a:lnTo>
                <a:close/>
              </a:path>
              <a:path w="1911350" h="372110">
                <a:moveTo>
                  <a:pt x="478753" y="77723"/>
                </a:moveTo>
                <a:lnTo>
                  <a:pt x="473963" y="77723"/>
                </a:lnTo>
                <a:lnTo>
                  <a:pt x="473963" y="79247"/>
                </a:lnTo>
                <a:lnTo>
                  <a:pt x="478753" y="77723"/>
                </a:lnTo>
                <a:close/>
              </a:path>
              <a:path w="1911350" h="372110">
                <a:moveTo>
                  <a:pt x="950975" y="1523"/>
                </a:moveTo>
                <a:lnTo>
                  <a:pt x="947927" y="1523"/>
                </a:lnTo>
                <a:lnTo>
                  <a:pt x="947927" y="10667"/>
                </a:lnTo>
                <a:lnTo>
                  <a:pt x="1048511" y="10667"/>
                </a:lnTo>
                <a:lnTo>
                  <a:pt x="1098803" y="12191"/>
                </a:lnTo>
                <a:lnTo>
                  <a:pt x="1149095" y="15239"/>
                </a:lnTo>
                <a:lnTo>
                  <a:pt x="1159412" y="16177"/>
                </a:lnTo>
                <a:lnTo>
                  <a:pt x="1152143" y="15239"/>
                </a:lnTo>
                <a:lnTo>
                  <a:pt x="1053083" y="6095"/>
                </a:lnTo>
                <a:lnTo>
                  <a:pt x="1002791" y="3047"/>
                </a:lnTo>
                <a:lnTo>
                  <a:pt x="950975" y="1523"/>
                </a:lnTo>
                <a:close/>
              </a:path>
              <a:path w="1911350" h="372110">
                <a:moveTo>
                  <a:pt x="899159" y="3211"/>
                </a:moveTo>
                <a:lnTo>
                  <a:pt x="861059" y="4571"/>
                </a:lnTo>
                <a:lnTo>
                  <a:pt x="816863" y="7619"/>
                </a:lnTo>
                <a:lnTo>
                  <a:pt x="759506" y="13993"/>
                </a:lnTo>
                <a:lnTo>
                  <a:pt x="763523" y="13715"/>
                </a:lnTo>
                <a:lnTo>
                  <a:pt x="853439" y="10667"/>
                </a:lnTo>
                <a:lnTo>
                  <a:pt x="899159" y="10667"/>
                </a:lnTo>
                <a:lnTo>
                  <a:pt x="899159" y="3211"/>
                </a:lnTo>
                <a:close/>
              </a:path>
              <a:path w="1911350" h="372110">
                <a:moveTo>
                  <a:pt x="947927" y="1523"/>
                </a:moveTo>
                <a:lnTo>
                  <a:pt x="899159" y="1523"/>
                </a:lnTo>
                <a:lnTo>
                  <a:pt x="899159" y="3211"/>
                </a:lnTo>
                <a:lnTo>
                  <a:pt x="947927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87952" y="2475483"/>
            <a:ext cx="2592324" cy="3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22320" y="2981451"/>
            <a:ext cx="158750" cy="365760"/>
          </a:xfrm>
          <a:custGeom>
            <a:avLst/>
            <a:gdLst/>
            <a:ahLst/>
            <a:cxnLst/>
            <a:rect l="l" t="t" r="r" b="b"/>
            <a:pathLst>
              <a:path w="158750" h="365760">
                <a:moveTo>
                  <a:pt x="13715" y="0"/>
                </a:moveTo>
                <a:lnTo>
                  <a:pt x="0" y="6096"/>
                </a:lnTo>
                <a:lnTo>
                  <a:pt x="144779" y="365760"/>
                </a:lnTo>
                <a:lnTo>
                  <a:pt x="158495" y="359664"/>
                </a:lnTo>
                <a:lnTo>
                  <a:pt x="137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43015" y="2981451"/>
            <a:ext cx="158750" cy="365760"/>
          </a:xfrm>
          <a:custGeom>
            <a:avLst/>
            <a:gdLst/>
            <a:ahLst/>
            <a:cxnLst/>
            <a:rect l="l" t="t" r="r" b="b"/>
            <a:pathLst>
              <a:path w="158750" h="365760">
                <a:moveTo>
                  <a:pt x="15239" y="0"/>
                </a:moveTo>
                <a:lnTo>
                  <a:pt x="0" y="6096"/>
                </a:lnTo>
                <a:lnTo>
                  <a:pt x="144779" y="365760"/>
                </a:lnTo>
                <a:lnTo>
                  <a:pt x="158495" y="359664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80008" y="2551176"/>
            <a:ext cx="8639175" cy="403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1180" algn="ctr">
              <a:lnSpc>
                <a:spcPts val="3590"/>
              </a:lnSpc>
              <a:spcBef>
                <a:spcPts val="105"/>
              </a:spcBef>
              <a:tabLst>
                <a:tab pos="1342390" algn="l"/>
              </a:tabLst>
            </a:pPr>
            <a:r>
              <a:rPr sz="3200" b="1" spc="-10" dirty="0">
                <a:solidFill>
                  <a:srgbClr val="FFFF00"/>
                </a:solidFill>
                <a:latin typeface="MS PGothic"/>
                <a:cs typeface="MS PGothic"/>
              </a:rPr>
              <a:t>？	？</a:t>
            </a:r>
            <a:endParaRPr sz="3200">
              <a:latin typeface="MS PGothic"/>
              <a:cs typeface="MS PGothic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由于：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→ Grade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→ Grade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tabLst>
                <a:tab pos="3697604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因此：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(Sno,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Cno)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700" b="1" i="1" spc="-1485" baseline="40123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形式化定义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中，如果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并且对于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的任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真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子集</a:t>
            </a:r>
            <a:endParaRPr sz="2800">
              <a:latin typeface="宋体"/>
              <a:cs typeface="宋体"/>
            </a:endParaRPr>
          </a:p>
          <a:p>
            <a:pPr marL="355600" marR="5080">
              <a:lnSpc>
                <a:spcPct val="100000"/>
              </a:lnSpc>
              <a:tabLst>
                <a:tab pos="7563484" algn="l"/>
              </a:tabLst>
            </a:pP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’,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都有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’→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sz="28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完全依赖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，记作</a:t>
            </a:r>
            <a:r>
              <a:rPr sz="2800" spc="-650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sz="2800" i="1" spc="-6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65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700" b="1" i="1" spc="-975" baseline="41666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 若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不完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依赖于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则称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sz="2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部分函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依赖， 记作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i="1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944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sz="2700" b="1" i="1" baseline="385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700" baseline="3858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89504" y="5285740"/>
            <a:ext cx="160020" cy="367665"/>
          </a:xfrm>
          <a:custGeom>
            <a:avLst/>
            <a:gdLst/>
            <a:ahLst/>
            <a:cxnLst/>
            <a:rect l="l" t="t" r="r" b="b"/>
            <a:pathLst>
              <a:path w="160019" h="367664">
                <a:moveTo>
                  <a:pt x="15239" y="0"/>
                </a:moveTo>
                <a:lnTo>
                  <a:pt x="0" y="6096"/>
                </a:lnTo>
                <a:lnTo>
                  <a:pt x="144779" y="367284"/>
                </a:lnTo>
                <a:lnTo>
                  <a:pt x="160019" y="361188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89888"/>
            <a:ext cx="8816340" cy="4512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Sno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DName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形式化定义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在关系模式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R(U)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X→Y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Y→Z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endParaRPr sz="3200">
              <a:latin typeface="宋体"/>
              <a:cs typeface="宋体"/>
            </a:endParaRPr>
          </a:p>
          <a:p>
            <a:pPr marL="354965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5" dirty="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sz="3200" spc="-3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Y→X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，则称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传递函数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赖于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65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注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Y→X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730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X←→Y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直接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赖于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10355" y="2041144"/>
          <a:ext cx="3674110" cy="43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394959" y="1689100"/>
            <a:ext cx="1351915" cy="358140"/>
          </a:xfrm>
          <a:custGeom>
            <a:avLst/>
            <a:gdLst/>
            <a:ahLst/>
            <a:cxnLst/>
            <a:rect l="l" t="t" r="r" b="b"/>
            <a:pathLst>
              <a:path w="1351915" h="358139">
                <a:moveTo>
                  <a:pt x="1351788" y="137159"/>
                </a:moveTo>
                <a:lnTo>
                  <a:pt x="675132" y="137159"/>
                </a:lnTo>
                <a:lnTo>
                  <a:pt x="1267968" y="358139"/>
                </a:lnTo>
                <a:lnTo>
                  <a:pt x="1351788" y="137159"/>
                </a:lnTo>
                <a:close/>
              </a:path>
              <a:path w="1351915" h="358139">
                <a:moveTo>
                  <a:pt x="131064" y="0"/>
                </a:moveTo>
                <a:lnTo>
                  <a:pt x="0" y="0"/>
                </a:lnTo>
                <a:lnTo>
                  <a:pt x="58293" y="415"/>
                </a:lnTo>
                <a:lnTo>
                  <a:pt x="116167" y="1655"/>
                </a:lnTo>
                <a:lnTo>
                  <a:pt x="173530" y="3707"/>
                </a:lnTo>
                <a:lnTo>
                  <a:pt x="230292" y="6559"/>
                </a:lnTo>
                <a:lnTo>
                  <a:pt x="286362" y="10198"/>
                </a:lnTo>
                <a:lnTo>
                  <a:pt x="341650" y="14613"/>
                </a:lnTo>
                <a:lnTo>
                  <a:pt x="396064" y="19793"/>
                </a:lnTo>
                <a:lnTo>
                  <a:pt x="449514" y="25724"/>
                </a:lnTo>
                <a:lnTo>
                  <a:pt x="501910" y="32395"/>
                </a:lnTo>
                <a:lnTo>
                  <a:pt x="553161" y="39794"/>
                </a:lnTo>
                <a:lnTo>
                  <a:pt x="603176" y="47909"/>
                </a:lnTo>
                <a:lnTo>
                  <a:pt x="651864" y="56727"/>
                </a:lnTo>
                <a:lnTo>
                  <a:pt x="699136" y="66238"/>
                </a:lnTo>
                <a:lnTo>
                  <a:pt x="744899" y="76428"/>
                </a:lnTo>
                <a:lnTo>
                  <a:pt x="789064" y="87287"/>
                </a:lnTo>
                <a:lnTo>
                  <a:pt x="831540" y="98801"/>
                </a:lnTo>
                <a:lnTo>
                  <a:pt x="872237" y="110959"/>
                </a:lnTo>
                <a:lnTo>
                  <a:pt x="911063" y="123749"/>
                </a:lnTo>
                <a:lnTo>
                  <a:pt x="947928" y="137159"/>
                </a:lnTo>
                <a:lnTo>
                  <a:pt x="1078992" y="137159"/>
                </a:lnTo>
                <a:lnTo>
                  <a:pt x="1042127" y="123749"/>
                </a:lnTo>
                <a:lnTo>
                  <a:pt x="1003301" y="110959"/>
                </a:lnTo>
                <a:lnTo>
                  <a:pt x="962604" y="98801"/>
                </a:lnTo>
                <a:lnTo>
                  <a:pt x="920128" y="87287"/>
                </a:lnTo>
                <a:lnTo>
                  <a:pt x="875963" y="76428"/>
                </a:lnTo>
                <a:lnTo>
                  <a:pt x="830200" y="66238"/>
                </a:lnTo>
                <a:lnTo>
                  <a:pt x="782928" y="56727"/>
                </a:lnTo>
                <a:lnTo>
                  <a:pt x="734240" y="47909"/>
                </a:lnTo>
                <a:lnTo>
                  <a:pt x="684225" y="39794"/>
                </a:lnTo>
                <a:lnTo>
                  <a:pt x="632974" y="32395"/>
                </a:lnTo>
                <a:lnTo>
                  <a:pt x="580578" y="25724"/>
                </a:lnTo>
                <a:lnTo>
                  <a:pt x="527128" y="19793"/>
                </a:lnTo>
                <a:lnTo>
                  <a:pt x="472714" y="14613"/>
                </a:lnTo>
                <a:lnTo>
                  <a:pt x="417426" y="10198"/>
                </a:lnTo>
                <a:lnTo>
                  <a:pt x="361356" y="6559"/>
                </a:lnTo>
                <a:lnTo>
                  <a:pt x="304594" y="3707"/>
                </a:lnTo>
                <a:lnTo>
                  <a:pt x="247231" y="1655"/>
                </a:lnTo>
                <a:lnTo>
                  <a:pt x="189357" y="415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2523" y="1689100"/>
            <a:ext cx="1268095" cy="358140"/>
          </a:xfrm>
          <a:custGeom>
            <a:avLst/>
            <a:gdLst/>
            <a:ahLst/>
            <a:cxnLst/>
            <a:rect l="l" t="t" r="r" b="b"/>
            <a:pathLst>
              <a:path w="1268095" h="358139">
                <a:moveTo>
                  <a:pt x="1267967" y="0"/>
                </a:moveTo>
                <a:lnTo>
                  <a:pt x="1202435" y="0"/>
                </a:lnTo>
                <a:lnTo>
                  <a:pt x="1131746" y="606"/>
                </a:lnTo>
                <a:lnTo>
                  <a:pt x="1062136" y="2404"/>
                </a:lnTo>
                <a:lnTo>
                  <a:pt x="993720" y="5360"/>
                </a:lnTo>
                <a:lnTo>
                  <a:pt x="926609" y="9441"/>
                </a:lnTo>
                <a:lnTo>
                  <a:pt x="860916" y="14613"/>
                </a:lnTo>
                <a:lnTo>
                  <a:pt x="796754" y="20843"/>
                </a:lnTo>
                <a:lnTo>
                  <a:pt x="734234" y="28098"/>
                </a:lnTo>
                <a:lnTo>
                  <a:pt x="673470" y="36344"/>
                </a:lnTo>
                <a:lnTo>
                  <a:pt x="614573" y="45549"/>
                </a:lnTo>
                <a:lnTo>
                  <a:pt x="557657" y="55678"/>
                </a:lnTo>
                <a:lnTo>
                  <a:pt x="502833" y="66698"/>
                </a:lnTo>
                <a:lnTo>
                  <a:pt x="450215" y="78577"/>
                </a:lnTo>
                <a:lnTo>
                  <a:pt x="399914" y="91280"/>
                </a:lnTo>
                <a:lnTo>
                  <a:pt x="352043" y="104775"/>
                </a:lnTo>
                <a:lnTo>
                  <a:pt x="306715" y="119027"/>
                </a:lnTo>
                <a:lnTo>
                  <a:pt x="264042" y="134005"/>
                </a:lnTo>
                <a:lnTo>
                  <a:pt x="224137" y="149674"/>
                </a:lnTo>
                <a:lnTo>
                  <a:pt x="187112" y="166001"/>
                </a:lnTo>
                <a:lnTo>
                  <a:pt x="153009" y="182992"/>
                </a:lnTo>
                <a:lnTo>
                  <a:pt x="94440" y="218598"/>
                </a:lnTo>
                <a:lnTo>
                  <a:pt x="49121" y="256343"/>
                </a:lnTo>
                <a:lnTo>
                  <a:pt x="18020" y="295920"/>
                </a:lnTo>
                <a:lnTo>
                  <a:pt x="2034" y="337117"/>
                </a:lnTo>
                <a:lnTo>
                  <a:pt x="0" y="358140"/>
                </a:lnTo>
                <a:lnTo>
                  <a:pt x="131063" y="358140"/>
                </a:lnTo>
                <a:lnTo>
                  <a:pt x="133118" y="337064"/>
                </a:lnTo>
                <a:lnTo>
                  <a:pt x="139144" y="316404"/>
                </a:lnTo>
                <a:lnTo>
                  <a:pt x="162798" y="276047"/>
                </a:lnTo>
                <a:lnTo>
                  <a:pt x="201138" y="237344"/>
                </a:lnTo>
                <a:lnTo>
                  <a:pt x="253282" y="200570"/>
                </a:lnTo>
                <a:lnTo>
                  <a:pt x="318344" y="166000"/>
                </a:lnTo>
                <a:lnTo>
                  <a:pt x="355444" y="149627"/>
                </a:lnTo>
                <a:lnTo>
                  <a:pt x="395441" y="133909"/>
                </a:lnTo>
                <a:lnTo>
                  <a:pt x="438225" y="118879"/>
                </a:lnTo>
                <a:lnTo>
                  <a:pt x="483687" y="104571"/>
                </a:lnTo>
                <a:lnTo>
                  <a:pt x="531715" y="91021"/>
                </a:lnTo>
                <a:lnTo>
                  <a:pt x="582198" y="78263"/>
                </a:lnTo>
                <a:lnTo>
                  <a:pt x="635026" y="66331"/>
                </a:lnTo>
                <a:lnTo>
                  <a:pt x="690089" y="55259"/>
                </a:lnTo>
                <a:lnTo>
                  <a:pt x="747276" y="45081"/>
                </a:lnTo>
                <a:lnTo>
                  <a:pt x="806477" y="35833"/>
                </a:lnTo>
                <a:lnTo>
                  <a:pt x="867580" y="27549"/>
                </a:lnTo>
                <a:lnTo>
                  <a:pt x="930475" y="20262"/>
                </a:lnTo>
                <a:lnTo>
                  <a:pt x="995053" y="14007"/>
                </a:lnTo>
                <a:lnTo>
                  <a:pt x="1061201" y="8819"/>
                </a:lnTo>
                <a:lnTo>
                  <a:pt x="1128810" y="4733"/>
                </a:lnTo>
                <a:lnTo>
                  <a:pt x="1197769" y="1781"/>
                </a:lnTo>
                <a:lnTo>
                  <a:pt x="1267967" y="0"/>
                </a:lnTo>
                <a:close/>
              </a:path>
            </a:pathLst>
          </a:custGeom>
          <a:solidFill>
            <a:srgbClr val="CDC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7952" y="1683004"/>
            <a:ext cx="2566670" cy="370840"/>
          </a:xfrm>
          <a:custGeom>
            <a:avLst/>
            <a:gdLst/>
            <a:ahLst/>
            <a:cxnLst/>
            <a:rect l="l" t="t" r="r" b="b"/>
            <a:pathLst>
              <a:path w="2566670" h="370839">
                <a:moveTo>
                  <a:pt x="1883664" y="138683"/>
                </a:moveTo>
                <a:lnTo>
                  <a:pt x="1856232" y="138683"/>
                </a:lnTo>
                <a:lnTo>
                  <a:pt x="2478024" y="370331"/>
                </a:lnTo>
                <a:lnTo>
                  <a:pt x="2480931" y="362711"/>
                </a:lnTo>
                <a:lnTo>
                  <a:pt x="2470404" y="362711"/>
                </a:lnTo>
                <a:lnTo>
                  <a:pt x="2472172" y="358050"/>
                </a:lnTo>
                <a:lnTo>
                  <a:pt x="1908195" y="147827"/>
                </a:lnTo>
                <a:lnTo>
                  <a:pt x="1882139" y="147827"/>
                </a:lnTo>
                <a:lnTo>
                  <a:pt x="1883664" y="138683"/>
                </a:lnTo>
                <a:close/>
              </a:path>
              <a:path w="2566670" h="370839">
                <a:moveTo>
                  <a:pt x="1207008" y="0"/>
                </a:moveTo>
                <a:lnTo>
                  <a:pt x="1024127" y="4571"/>
                </a:lnTo>
                <a:lnTo>
                  <a:pt x="964691" y="7619"/>
                </a:lnTo>
                <a:lnTo>
                  <a:pt x="848867" y="16763"/>
                </a:lnTo>
                <a:lnTo>
                  <a:pt x="739139" y="28955"/>
                </a:lnTo>
                <a:lnTo>
                  <a:pt x="632459" y="44195"/>
                </a:lnTo>
                <a:lnTo>
                  <a:pt x="486155" y="71627"/>
                </a:lnTo>
                <a:lnTo>
                  <a:pt x="440435" y="82295"/>
                </a:lnTo>
                <a:lnTo>
                  <a:pt x="355091" y="106679"/>
                </a:lnTo>
                <a:lnTo>
                  <a:pt x="315467" y="118871"/>
                </a:lnTo>
                <a:lnTo>
                  <a:pt x="277367" y="131063"/>
                </a:lnTo>
                <a:lnTo>
                  <a:pt x="208787" y="160019"/>
                </a:lnTo>
                <a:lnTo>
                  <a:pt x="192023" y="166115"/>
                </a:lnTo>
                <a:lnTo>
                  <a:pt x="161543" y="181355"/>
                </a:lnTo>
                <a:lnTo>
                  <a:pt x="120395" y="204215"/>
                </a:lnTo>
                <a:lnTo>
                  <a:pt x="108203" y="213359"/>
                </a:lnTo>
                <a:lnTo>
                  <a:pt x="96011" y="220979"/>
                </a:lnTo>
                <a:lnTo>
                  <a:pt x="85343" y="228599"/>
                </a:lnTo>
                <a:lnTo>
                  <a:pt x="74675" y="237743"/>
                </a:lnTo>
                <a:lnTo>
                  <a:pt x="65531" y="245363"/>
                </a:lnTo>
                <a:lnTo>
                  <a:pt x="54863" y="254507"/>
                </a:lnTo>
                <a:lnTo>
                  <a:pt x="47243" y="263651"/>
                </a:lnTo>
                <a:lnTo>
                  <a:pt x="39623" y="271271"/>
                </a:lnTo>
                <a:lnTo>
                  <a:pt x="32003" y="280415"/>
                </a:lnTo>
                <a:lnTo>
                  <a:pt x="13715" y="307847"/>
                </a:lnTo>
                <a:lnTo>
                  <a:pt x="10667" y="316991"/>
                </a:lnTo>
                <a:lnTo>
                  <a:pt x="6095" y="326135"/>
                </a:lnTo>
                <a:lnTo>
                  <a:pt x="4571" y="335279"/>
                </a:lnTo>
                <a:lnTo>
                  <a:pt x="1523" y="344423"/>
                </a:lnTo>
                <a:lnTo>
                  <a:pt x="0" y="355091"/>
                </a:lnTo>
                <a:lnTo>
                  <a:pt x="0" y="368807"/>
                </a:lnTo>
                <a:lnTo>
                  <a:pt x="140207" y="368807"/>
                </a:lnTo>
                <a:lnTo>
                  <a:pt x="140715" y="364235"/>
                </a:lnTo>
                <a:lnTo>
                  <a:pt x="9143" y="364235"/>
                </a:lnTo>
                <a:lnTo>
                  <a:pt x="4571" y="359663"/>
                </a:lnTo>
                <a:lnTo>
                  <a:pt x="9905" y="359663"/>
                </a:lnTo>
                <a:lnTo>
                  <a:pt x="10667" y="355091"/>
                </a:lnTo>
                <a:lnTo>
                  <a:pt x="10667" y="345947"/>
                </a:lnTo>
                <a:lnTo>
                  <a:pt x="11175" y="345947"/>
                </a:lnTo>
                <a:lnTo>
                  <a:pt x="13715" y="338327"/>
                </a:lnTo>
                <a:lnTo>
                  <a:pt x="15239" y="329183"/>
                </a:lnTo>
                <a:lnTo>
                  <a:pt x="18287" y="320039"/>
                </a:lnTo>
                <a:lnTo>
                  <a:pt x="22859" y="312419"/>
                </a:lnTo>
                <a:lnTo>
                  <a:pt x="27431" y="303275"/>
                </a:lnTo>
                <a:lnTo>
                  <a:pt x="33527" y="294131"/>
                </a:lnTo>
                <a:lnTo>
                  <a:pt x="34543" y="294131"/>
                </a:lnTo>
                <a:lnTo>
                  <a:pt x="45719" y="277367"/>
                </a:lnTo>
                <a:lnTo>
                  <a:pt x="62483" y="260603"/>
                </a:lnTo>
                <a:lnTo>
                  <a:pt x="80771" y="245363"/>
                </a:lnTo>
                <a:lnTo>
                  <a:pt x="91439" y="236219"/>
                </a:lnTo>
                <a:lnTo>
                  <a:pt x="102107" y="228599"/>
                </a:lnTo>
                <a:lnTo>
                  <a:pt x="138683" y="205739"/>
                </a:lnTo>
                <a:lnTo>
                  <a:pt x="211835" y="167639"/>
                </a:lnTo>
                <a:lnTo>
                  <a:pt x="280415" y="140207"/>
                </a:lnTo>
                <a:lnTo>
                  <a:pt x="318515" y="128015"/>
                </a:lnTo>
                <a:lnTo>
                  <a:pt x="358139" y="115823"/>
                </a:lnTo>
                <a:lnTo>
                  <a:pt x="400811" y="103631"/>
                </a:lnTo>
                <a:lnTo>
                  <a:pt x="399287" y="103631"/>
                </a:lnTo>
                <a:lnTo>
                  <a:pt x="443483" y="91439"/>
                </a:lnTo>
                <a:lnTo>
                  <a:pt x="489203" y="80771"/>
                </a:lnTo>
                <a:lnTo>
                  <a:pt x="585215" y="62483"/>
                </a:lnTo>
                <a:lnTo>
                  <a:pt x="583691" y="62483"/>
                </a:lnTo>
                <a:lnTo>
                  <a:pt x="633983" y="53339"/>
                </a:lnTo>
                <a:lnTo>
                  <a:pt x="739139" y="38099"/>
                </a:lnTo>
                <a:lnTo>
                  <a:pt x="850391" y="25907"/>
                </a:lnTo>
                <a:lnTo>
                  <a:pt x="964691" y="16763"/>
                </a:lnTo>
                <a:lnTo>
                  <a:pt x="1018599" y="13999"/>
                </a:lnTo>
                <a:lnTo>
                  <a:pt x="1097280" y="7619"/>
                </a:lnTo>
                <a:lnTo>
                  <a:pt x="1155192" y="4571"/>
                </a:lnTo>
                <a:lnTo>
                  <a:pt x="1207007" y="3208"/>
                </a:lnTo>
                <a:lnTo>
                  <a:pt x="1207008" y="1523"/>
                </a:lnTo>
                <a:lnTo>
                  <a:pt x="1338071" y="1523"/>
                </a:lnTo>
                <a:lnTo>
                  <a:pt x="1207008" y="0"/>
                </a:lnTo>
                <a:close/>
              </a:path>
              <a:path w="2566670" h="370839">
                <a:moveTo>
                  <a:pt x="9905" y="359663"/>
                </a:moveTo>
                <a:lnTo>
                  <a:pt x="4571" y="359663"/>
                </a:lnTo>
                <a:lnTo>
                  <a:pt x="9143" y="364235"/>
                </a:lnTo>
                <a:lnTo>
                  <a:pt x="9905" y="359663"/>
                </a:lnTo>
                <a:close/>
              </a:path>
              <a:path w="2566670" h="370839">
                <a:moveTo>
                  <a:pt x="131825" y="359663"/>
                </a:moveTo>
                <a:lnTo>
                  <a:pt x="9905" y="359663"/>
                </a:lnTo>
                <a:lnTo>
                  <a:pt x="9143" y="364235"/>
                </a:lnTo>
                <a:lnTo>
                  <a:pt x="131063" y="364235"/>
                </a:lnTo>
                <a:lnTo>
                  <a:pt x="131825" y="359663"/>
                </a:lnTo>
                <a:close/>
              </a:path>
              <a:path w="2566670" h="370839">
                <a:moveTo>
                  <a:pt x="1272539" y="1523"/>
                </a:moveTo>
                <a:lnTo>
                  <a:pt x="1207008" y="3208"/>
                </a:lnTo>
                <a:lnTo>
                  <a:pt x="1207008" y="10667"/>
                </a:lnTo>
                <a:lnTo>
                  <a:pt x="1144523" y="10667"/>
                </a:lnTo>
                <a:lnTo>
                  <a:pt x="1024127" y="13715"/>
                </a:lnTo>
                <a:lnTo>
                  <a:pt x="1018599" y="13999"/>
                </a:lnTo>
                <a:lnTo>
                  <a:pt x="931163" y="21335"/>
                </a:lnTo>
                <a:lnTo>
                  <a:pt x="877823" y="28955"/>
                </a:lnTo>
                <a:lnTo>
                  <a:pt x="826007" y="35051"/>
                </a:lnTo>
                <a:lnTo>
                  <a:pt x="725423" y="50291"/>
                </a:lnTo>
                <a:lnTo>
                  <a:pt x="632459" y="68579"/>
                </a:lnTo>
                <a:lnTo>
                  <a:pt x="544067" y="89915"/>
                </a:lnTo>
                <a:lnTo>
                  <a:pt x="502919" y="100583"/>
                </a:lnTo>
                <a:lnTo>
                  <a:pt x="426719" y="124967"/>
                </a:lnTo>
                <a:lnTo>
                  <a:pt x="358139" y="152399"/>
                </a:lnTo>
                <a:lnTo>
                  <a:pt x="295655" y="179831"/>
                </a:lnTo>
                <a:lnTo>
                  <a:pt x="269747" y="195071"/>
                </a:lnTo>
                <a:lnTo>
                  <a:pt x="256031" y="202691"/>
                </a:lnTo>
                <a:lnTo>
                  <a:pt x="243839" y="210311"/>
                </a:lnTo>
                <a:lnTo>
                  <a:pt x="233171" y="217931"/>
                </a:lnTo>
                <a:lnTo>
                  <a:pt x="220979" y="225551"/>
                </a:lnTo>
                <a:lnTo>
                  <a:pt x="210311" y="233171"/>
                </a:lnTo>
                <a:lnTo>
                  <a:pt x="201167" y="242315"/>
                </a:lnTo>
                <a:lnTo>
                  <a:pt x="182879" y="257555"/>
                </a:lnTo>
                <a:lnTo>
                  <a:pt x="175259" y="266699"/>
                </a:lnTo>
                <a:lnTo>
                  <a:pt x="167639" y="274319"/>
                </a:lnTo>
                <a:lnTo>
                  <a:pt x="155447" y="292607"/>
                </a:lnTo>
                <a:lnTo>
                  <a:pt x="149351" y="300227"/>
                </a:lnTo>
                <a:lnTo>
                  <a:pt x="140207" y="318515"/>
                </a:lnTo>
                <a:lnTo>
                  <a:pt x="137159" y="327659"/>
                </a:lnTo>
                <a:lnTo>
                  <a:pt x="135635" y="336803"/>
                </a:lnTo>
                <a:lnTo>
                  <a:pt x="132587" y="345947"/>
                </a:lnTo>
                <a:lnTo>
                  <a:pt x="132587" y="355091"/>
                </a:lnTo>
                <a:lnTo>
                  <a:pt x="131063" y="364235"/>
                </a:lnTo>
                <a:lnTo>
                  <a:pt x="135635" y="359663"/>
                </a:lnTo>
                <a:lnTo>
                  <a:pt x="141223" y="359663"/>
                </a:lnTo>
                <a:lnTo>
                  <a:pt x="141731" y="355091"/>
                </a:lnTo>
                <a:lnTo>
                  <a:pt x="141985" y="355091"/>
                </a:lnTo>
                <a:lnTo>
                  <a:pt x="143255" y="347471"/>
                </a:lnTo>
                <a:lnTo>
                  <a:pt x="141731" y="347471"/>
                </a:lnTo>
                <a:lnTo>
                  <a:pt x="144779" y="338327"/>
                </a:lnTo>
                <a:lnTo>
                  <a:pt x="145033" y="338327"/>
                </a:lnTo>
                <a:lnTo>
                  <a:pt x="146303" y="330707"/>
                </a:lnTo>
                <a:lnTo>
                  <a:pt x="149351" y="321563"/>
                </a:lnTo>
                <a:lnTo>
                  <a:pt x="150113" y="321563"/>
                </a:lnTo>
                <a:lnTo>
                  <a:pt x="158495" y="304799"/>
                </a:lnTo>
                <a:lnTo>
                  <a:pt x="159257" y="304799"/>
                </a:lnTo>
                <a:lnTo>
                  <a:pt x="163067" y="297179"/>
                </a:lnTo>
                <a:lnTo>
                  <a:pt x="169163" y="289559"/>
                </a:lnTo>
                <a:lnTo>
                  <a:pt x="175259" y="280415"/>
                </a:lnTo>
                <a:lnTo>
                  <a:pt x="207263" y="248411"/>
                </a:lnTo>
                <a:lnTo>
                  <a:pt x="216407" y="240791"/>
                </a:lnTo>
                <a:lnTo>
                  <a:pt x="237743" y="225551"/>
                </a:lnTo>
                <a:lnTo>
                  <a:pt x="262127" y="210311"/>
                </a:lnTo>
                <a:lnTo>
                  <a:pt x="260603" y="210311"/>
                </a:lnTo>
                <a:lnTo>
                  <a:pt x="274319" y="202691"/>
                </a:lnTo>
                <a:lnTo>
                  <a:pt x="300227" y="188975"/>
                </a:lnTo>
                <a:lnTo>
                  <a:pt x="330707" y="173735"/>
                </a:lnTo>
                <a:lnTo>
                  <a:pt x="329183" y="173735"/>
                </a:lnTo>
                <a:lnTo>
                  <a:pt x="361187" y="160019"/>
                </a:lnTo>
                <a:lnTo>
                  <a:pt x="394715" y="147827"/>
                </a:lnTo>
                <a:lnTo>
                  <a:pt x="429767" y="134111"/>
                </a:lnTo>
                <a:lnTo>
                  <a:pt x="466343" y="121919"/>
                </a:lnTo>
                <a:lnTo>
                  <a:pt x="505967" y="109727"/>
                </a:lnTo>
                <a:lnTo>
                  <a:pt x="511111" y="109727"/>
                </a:lnTo>
                <a:lnTo>
                  <a:pt x="547115" y="99059"/>
                </a:lnTo>
                <a:lnTo>
                  <a:pt x="589787" y="88391"/>
                </a:lnTo>
                <a:lnTo>
                  <a:pt x="633983" y="79247"/>
                </a:lnTo>
                <a:lnTo>
                  <a:pt x="679703" y="68579"/>
                </a:lnTo>
                <a:lnTo>
                  <a:pt x="726947" y="59435"/>
                </a:lnTo>
                <a:lnTo>
                  <a:pt x="735329" y="59435"/>
                </a:lnTo>
                <a:lnTo>
                  <a:pt x="777239" y="51815"/>
                </a:lnTo>
                <a:lnTo>
                  <a:pt x="827532" y="44195"/>
                </a:lnTo>
                <a:lnTo>
                  <a:pt x="986027" y="25907"/>
                </a:lnTo>
                <a:lnTo>
                  <a:pt x="1040891" y="21335"/>
                </a:lnTo>
                <a:lnTo>
                  <a:pt x="1213103" y="12191"/>
                </a:lnTo>
                <a:lnTo>
                  <a:pt x="1272539" y="10667"/>
                </a:lnTo>
                <a:lnTo>
                  <a:pt x="1272539" y="1523"/>
                </a:lnTo>
                <a:close/>
              </a:path>
              <a:path w="2566670" h="370839">
                <a:moveTo>
                  <a:pt x="141223" y="359663"/>
                </a:moveTo>
                <a:lnTo>
                  <a:pt x="135635" y="359663"/>
                </a:lnTo>
                <a:lnTo>
                  <a:pt x="131063" y="364235"/>
                </a:lnTo>
                <a:lnTo>
                  <a:pt x="140715" y="364235"/>
                </a:lnTo>
                <a:lnTo>
                  <a:pt x="141223" y="359663"/>
                </a:lnTo>
                <a:close/>
              </a:path>
              <a:path w="2566670" h="370839">
                <a:moveTo>
                  <a:pt x="2472172" y="358050"/>
                </a:moveTo>
                <a:lnTo>
                  <a:pt x="2470404" y="362711"/>
                </a:lnTo>
                <a:lnTo>
                  <a:pt x="2476500" y="359663"/>
                </a:lnTo>
                <a:lnTo>
                  <a:pt x="2472172" y="358050"/>
                </a:lnTo>
                <a:close/>
              </a:path>
              <a:path w="2566670" h="370839">
                <a:moveTo>
                  <a:pt x="2554224" y="141731"/>
                </a:moveTo>
                <a:lnTo>
                  <a:pt x="2472172" y="358050"/>
                </a:lnTo>
                <a:lnTo>
                  <a:pt x="2476500" y="359663"/>
                </a:lnTo>
                <a:lnTo>
                  <a:pt x="2470404" y="362711"/>
                </a:lnTo>
                <a:lnTo>
                  <a:pt x="2480931" y="362711"/>
                </a:lnTo>
                <a:lnTo>
                  <a:pt x="2562926" y="147827"/>
                </a:lnTo>
                <a:lnTo>
                  <a:pt x="2558796" y="147827"/>
                </a:lnTo>
                <a:lnTo>
                  <a:pt x="2554224" y="141731"/>
                </a:lnTo>
                <a:close/>
              </a:path>
              <a:path w="2566670" h="370839">
                <a:moveTo>
                  <a:pt x="141985" y="355091"/>
                </a:moveTo>
                <a:lnTo>
                  <a:pt x="141731" y="355091"/>
                </a:lnTo>
                <a:lnTo>
                  <a:pt x="141731" y="356615"/>
                </a:lnTo>
                <a:lnTo>
                  <a:pt x="141985" y="355091"/>
                </a:lnTo>
                <a:close/>
              </a:path>
              <a:path w="2566670" h="370839">
                <a:moveTo>
                  <a:pt x="11175" y="345947"/>
                </a:moveTo>
                <a:lnTo>
                  <a:pt x="10667" y="345947"/>
                </a:lnTo>
                <a:lnTo>
                  <a:pt x="10667" y="347471"/>
                </a:lnTo>
                <a:lnTo>
                  <a:pt x="11175" y="345947"/>
                </a:lnTo>
                <a:close/>
              </a:path>
              <a:path w="2566670" h="370839">
                <a:moveTo>
                  <a:pt x="145033" y="338327"/>
                </a:moveTo>
                <a:lnTo>
                  <a:pt x="144779" y="338327"/>
                </a:lnTo>
                <a:lnTo>
                  <a:pt x="144779" y="339851"/>
                </a:lnTo>
                <a:lnTo>
                  <a:pt x="145033" y="338327"/>
                </a:lnTo>
                <a:close/>
              </a:path>
              <a:path w="2566670" h="370839">
                <a:moveTo>
                  <a:pt x="150113" y="321563"/>
                </a:moveTo>
                <a:lnTo>
                  <a:pt x="149351" y="321563"/>
                </a:lnTo>
                <a:lnTo>
                  <a:pt x="149351" y="323087"/>
                </a:lnTo>
                <a:lnTo>
                  <a:pt x="150113" y="321563"/>
                </a:lnTo>
                <a:close/>
              </a:path>
              <a:path w="2566670" h="370839">
                <a:moveTo>
                  <a:pt x="159257" y="304799"/>
                </a:moveTo>
                <a:lnTo>
                  <a:pt x="158495" y="304799"/>
                </a:lnTo>
                <a:lnTo>
                  <a:pt x="158495" y="306323"/>
                </a:lnTo>
                <a:lnTo>
                  <a:pt x="159257" y="304799"/>
                </a:lnTo>
                <a:close/>
              </a:path>
              <a:path w="2566670" h="370839">
                <a:moveTo>
                  <a:pt x="34543" y="294131"/>
                </a:moveTo>
                <a:lnTo>
                  <a:pt x="33527" y="294131"/>
                </a:lnTo>
                <a:lnTo>
                  <a:pt x="33527" y="295655"/>
                </a:lnTo>
                <a:lnTo>
                  <a:pt x="34543" y="294131"/>
                </a:lnTo>
                <a:close/>
              </a:path>
              <a:path w="2566670" h="370839">
                <a:moveTo>
                  <a:pt x="1883664" y="138683"/>
                </a:moveTo>
                <a:lnTo>
                  <a:pt x="1882139" y="147827"/>
                </a:lnTo>
                <a:lnTo>
                  <a:pt x="1908195" y="147827"/>
                </a:lnTo>
                <a:lnTo>
                  <a:pt x="1883664" y="138683"/>
                </a:lnTo>
                <a:close/>
              </a:path>
              <a:path w="2566670" h="370839">
                <a:moveTo>
                  <a:pt x="2127504" y="138683"/>
                </a:moveTo>
                <a:lnTo>
                  <a:pt x="1883664" y="138683"/>
                </a:lnTo>
                <a:lnTo>
                  <a:pt x="1908195" y="147827"/>
                </a:lnTo>
                <a:lnTo>
                  <a:pt x="2153412" y="147827"/>
                </a:lnTo>
                <a:lnTo>
                  <a:pt x="2132076" y="140207"/>
                </a:lnTo>
                <a:lnTo>
                  <a:pt x="2127504" y="138683"/>
                </a:lnTo>
                <a:close/>
              </a:path>
              <a:path w="2566670" h="370839">
                <a:moveTo>
                  <a:pt x="1408176" y="10667"/>
                </a:moveTo>
                <a:lnTo>
                  <a:pt x="1275587" y="10667"/>
                </a:lnTo>
                <a:lnTo>
                  <a:pt x="1344167" y="12191"/>
                </a:lnTo>
                <a:lnTo>
                  <a:pt x="1412747" y="15239"/>
                </a:lnTo>
                <a:lnTo>
                  <a:pt x="1545336" y="24383"/>
                </a:lnTo>
                <a:lnTo>
                  <a:pt x="1609343" y="30479"/>
                </a:lnTo>
                <a:lnTo>
                  <a:pt x="1671827" y="38099"/>
                </a:lnTo>
                <a:lnTo>
                  <a:pt x="1793747" y="56387"/>
                </a:lnTo>
                <a:lnTo>
                  <a:pt x="1908047" y="77723"/>
                </a:lnTo>
                <a:lnTo>
                  <a:pt x="1987295" y="96011"/>
                </a:lnTo>
                <a:lnTo>
                  <a:pt x="2013203" y="103631"/>
                </a:lnTo>
                <a:lnTo>
                  <a:pt x="2037588" y="109727"/>
                </a:lnTo>
                <a:lnTo>
                  <a:pt x="2086355" y="124967"/>
                </a:lnTo>
                <a:lnTo>
                  <a:pt x="2132076" y="140207"/>
                </a:lnTo>
                <a:lnTo>
                  <a:pt x="2153412" y="147827"/>
                </a:lnTo>
                <a:lnTo>
                  <a:pt x="2154936" y="138683"/>
                </a:lnTo>
                <a:lnTo>
                  <a:pt x="2155905" y="138683"/>
                </a:lnTo>
                <a:lnTo>
                  <a:pt x="2135124" y="131063"/>
                </a:lnTo>
                <a:lnTo>
                  <a:pt x="2089403" y="115823"/>
                </a:lnTo>
                <a:lnTo>
                  <a:pt x="2040635" y="100583"/>
                </a:lnTo>
                <a:lnTo>
                  <a:pt x="2016252" y="94487"/>
                </a:lnTo>
                <a:lnTo>
                  <a:pt x="1990344" y="86867"/>
                </a:lnTo>
                <a:lnTo>
                  <a:pt x="1964435" y="80771"/>
                </a:lnTo>
                <a:lnTo>
                  <a:pt x="1853183" y="56387"/>
                </a:lnTo>
                <a:lnTo>
                  <a:pt x="1795271" y="47243"/>
                </a:lnTo>
                <a:lnTo>
                  <a:pt x="1735835" y="36575"/>
                </a:lnTo>
                <a:lnTo>
                  <a:pt x="1610867" y="21335"/>
                </a:lnTo>
                <a:lnTo>
                  <a:pt x="1549518" y="15629"/>
                </a:lnTo>
                <a:lnTo>
                  <a:pt x="1543811" y="15239"/>
                </a:lnTo>
                <a:lnTo>
                  <a:pt x="1476755" y="12191"/>
                </a:lnTo>
                <a:lnTo>
                  <a:pt x="1408176" y="10667"/>
                </a:lnTo>
                <a:close/>
              </a:path>
              <a:path w="2566670" h="370839">
                <a:moveTo>
                  <a:pt x="2155905" y="138683"/>
                </a:moveTo>
                <a:lnTo>
                  <a:pt x="2154936" y="138683"/>
                </a:lnTo>
                <a:lnTo>
                  <a:pt x="2153412" y="147827"/>
                </a:lnTo>
                <a:lnTo>
                  <a:pt x="2180843" y="147827"/>
                </a:lnTo>
                <a:lnTo>
                  <a:pt x="2155905" y="138683"/>
                </a:lnTo>
                <a:close/>
              </a:path>
              <a:path w="2566670" h="370839">
                <a:moveTo>
                  <a:pt x="1408176" y="1523"/>
                </a:moveTo>
                <a:lnTo>
                  <a:pt x="1277111" y="1523"/>
                </a:lnTo>
                <a:lnTo>
                  <a:pt x="1345692" y="3047"/>
                </a:lnTo>
                <a:lnTo>
                  <a:pt x="1412747" y="6095"/>
                </a:lnTo>
                <a:lnTo>
                  <a:pt x="1545336" y="15239"/>
                </a:lnTo>
                <a:lnTo>
                  <a:pt x="1549518" y="15629"/>
                </a:lnTo>
                <a:lnTo>
                  <a:pt x="1676400" y="24383"/>
                </a:lnTo>
                <a:lnTo>
                  <a:pt x="1740408" y="30479"/>
                </a:lnTo>
                <a:lnTo>
                  <a:pt x="1804415" y="38099"/>
                </a:lnTo>
                <a:lnTo>
                  <a:pt x="1924812" y="56387"/>
                </a:lnTo>
                <a:lnTo>
                  <a:pt x="2039112" y="77723"/>
                </a:lnTo>
                <a:lnTo>
                  <a:pt x="2093976" y="89915"/>
                </a:lnTo>
                <a:lnTo>
                  <a:pt x="2092452" y="89915"/>
                </a:lnTo>
                <a:lnTo>
                  <a:pt x="2119884" y="96011"/>
                </a:lnTo>
                <a:lnTo>
                  <a:pt x="2144267" y="103631"/>
                </a:lnTo>
                <a:lnTo>
                  <a:pt x="2170176" y="109727"/>
                </a:lnTo>
                <a:lnTo>
                  <a:pt x="2194560" y="117347"/>
                </a:lnTo>
                <a:lnTo>
                  <a:pt x="2286000" y="147827"/>
                </a:lnTo>
                <a:lnTo>
                  <a:pt x="2551911" y="147827"/>
                </a:lnTo>
                <a:lnTo>
                  <a:pt x="2554224" y="141731"/>
                </a:lnTo>
                <a:lnTo>
                  <a:pt x="2565252" y="141731"/>
                </a:lnTo>
                <a:lnTo>
                  <a:pt x="2566416" y="138683"/>
                </a:lnTo>
                <a:lnTo>
                  <a:pt x="2287524" y="138683"/>
                </a:lnTo>
                <a:lnTo>
                  <a:pt x="2266188" y="131063"/>
                </a:lnTo>
                <a:lnTo>
                  <a:pt x="2220467" y="115823"/>
                </a:lnTo>
                <a:lnTo>
                  <a:pt x="2171700" y="100583"/>
                </a:lnTo>
                <a:lnTo>
                  <a:pt x="2147316" y="94487"/>
                </a:lnTo>
                <a:lnTo>
                  <a:pt x="2121408" y="86867"/>
                </a:lnTo>
                <a:lnTo>
                  <a:pt x="2095500" y="80771"/>
                </a:lnTo>
                <a:lnTo>
                  <a:pt x="1984247" y="56387"/>
                </a:lnTo>
                <a:lnTo>
                  <a:pt x="1926335" y="47243"/>
                </a:lnTo>
                <a:lnTo>
                  <a:pt x="1866900" y="36575"/>
                </a:lnTo>
                <a:lnTo>
                  <a:pt x="1741932" y="21335"/>
                </a:lnTo>
                <a:lnTo>
                  <a:pt x="1676400" y="15239"/>
                </a:lnTo>
                <a:lnTo>
                  <a:pt x="1543811" y="6095"/>
                </a:lnTo>
                <a:lnTo>
                  <a:pt x="1476755" y="3047"/>
                </a:lnTo>
                <a:lnTo>
                  <a:pt x="1408176" y="1523"/>
                </a:lnTo>
                <a:close/>
              </a:path>
              <a:path w="2566670" h="370839">
                <a:moveTo>
                  <a:pt x="2565252" y="141731"/>
                </a:moveTo>
                <a:lnTo>
                  <a:pt x="2554224" y="141731"/>
                </a:lnTo>
                <a:lnTo>
                  <a:pt x="2558796" y="147827"/>
                </a:lnTo>
                <a:lnTo>
                  <a:pt x="2562926" y="147827"/>
                </a:lnTo>
                <a:lnTo>
                  <a:pt x="2565252" y="141731"/>
                </a:lnTo>
                <a:close/>
              </a:path>
              <a:path w="2566670" h="370839">
                <a:moveTo>
                  <a:pt x="511111" y="109727"/>
                </a:moveTo>
                <a:lnTo>
                  <a:pt x="505967" y="109727"/>
                </a:lnTo>
                <a:lnTo>
                  <a:pt x="505967" y="111251"/>
                </a:lnTo>
                <a:lnTo>
                  <a:pt x="511111" y="109727"/>
                </a:lnTo>
                <a:close/>
              </a:path>
              <a:path w="2566670" h="370839">
                <a:moveTo>
                  <a:pt x="735329" y="59435"/>
                </a:moveTo>
                <a:lnTo>
                  <a:pt x="726947" y="59435"/>
                </a:lnTo>
                <a:lnTo>
                  <a:pt x="726947" y="60959"/>
                </a:lnTo>
                <a:lnTo>
                  <a:pt x="735329" y="59435"/>
                </a:lnTo>
                <a:close/>
              </a:path>
              <a:path w="2566670" h="370839">
                <a:moveTo>
                  <a:pt x="1277111" y="1523"/>
                </a:moveTo>
                <a:lnTo>
                  <a:pt x="1272539" y="1523"/>
                </a:lnTo>
                <a:lnTo>
                  <a:pt x="1272539" y="10667"/>
                </a:lnTo>
                <a:lnTo>
                  <a:pt x="1408176" y="10667"/>
                </a:lnTo>
                <a:lnTo>
                  <a:pt x="1476755" y="12191"/>
                </a:lnTo>
                <a:lnTo>
                  <a:pt x="1543811" y="15239"/>
                </a:lnTo>
                <a:lnTo>
                  <a:pt x="1549518" y="15629"/>
                </a:lnTo>
                <a:lnTo>
                  <a:pt x="1545336" y="15239"/>
                </a:lnTo>
                <a:lnTo>
                  <a:pt x="1412747" y="6095"/>
                </a:lnTo>
                <a:lnTo>
                  <a:pt x="1345692" y="3047"/>
                </a:lnTo>
                <a:lnTo>
                  <a:pt x="1277111" y="1523"/>
                </a:lnTo>
                <a:close/>
              </a:path>
              <a:path w="2566670" h="370839">
                <a:moveTo>
                  <a:pt x="1207008" y="3208"/>
                </a:moveTo>
                <a:lnTo>
                  <a:pt x="1155192" y="4571"/>
                </a:lnTo>
                <a:lnTo>
                  <a:pt x="1097280" y="7619"/>
                </a:lnTo>
                <a:lnTo>
                  <a:pt x="1018599" y="13999"/>
                </a:lnTo>
                <a:lnTo>
                  <a:pt x="1024127" y="13715"/>
                </a:lnTo>
                <a:lnTo>
                  <a:pt x="1144523" y="10667"/>
                </a:lnTo>
                <a:lnTo>
                  <a:pt x="1207008" y="10667"/>
                </a:lnTo>
                <a:lnTo>
                  <a:pt x="1207008" y="3208"/>
                </a:lnTo>
                <a:close/>
              </a:path>
              <a:path w="2566670" h="370839">
                <a:moveTo>
                  <a:pt x="1272539" y="1523"/>
                </a:moveTo>
                <a:lnTo>
                  <a:pt x="1207008" y="1523"/>
                </a:lnTo>
                <a:lnTo>
                  <a:pt x="1207008" y="3208"/>
                </a:lnTo>
                <a:lnTo>
                  <a:pt x="1272539" y="1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6323" y="2460244"/>
            <a:ext cx="2609088" cy="470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2139" y="5140959"/>
            <a:ext cx="158750" cy="367665"/>
          </a:xfrm>
          <a:custGeom>
            <a:avLst/>
            <a:gdLst/>
            <a:ahLst/>
            <a:cxnLst/>
            <a:rect l="l" t="t" r="r" b="b"/>
            <a:pathLst>
              <a:path w="158750" h="367664">
                <a:moveTo>
                  <a:pt x="15239" y="0"/>
                </a:moveTo>
                <a:lnTo>
                  <a:pt x="0" y="6096"/>
                </a:lnTo>
                <a:lnTo>
                  <a:pt x="144779" y="367284"/>
                </a:lnTo>
                <a:lnTo>
                  <a:pt x="158495" y="361188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50692" y="5069332"/>
            <a:ext cx="158750" cy="365760"/>
          </a:xfrm>
          <a:custGeom>
            <a:avLst/>
            <a:gdLst/>
            <a:ahLst/>
            <a:cxnLst/>
            <a:rect l="l" t="t" r="r" b="b"/>
            <a:pathLst>
              <a:path w="158750" h="365760">
                <a:moveTo>
                  <a:pt x="15239" y="0"/>
                </a:moveTo>
                <a:lnTo>
                  <a:pt x="0" y="4572"/>
                </a:lnTo>
                <a:lnTo>
                  <a:pt x="144779" y="365760"/>
                </a:lnTo>
                <a:lnTo>
                  <a:pt x="158495" y="359664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8547735" cy="4123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endParaRPr sz="3200">
              <a:latin typeface="宋体"/>
              <a:cs typeface="宋体"/>
            </a:endParaRPr>
          </a:p>
          <a:p>
            <a:pPr marL="355600" marR="50800">
              <a:lnSpc>
                <a:spcPts val="3679"/>
              </a:lnSpc>
              <a:spcBef>
                <a:spcPts val="409"/>
              </a:spcBef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在关系模式的所有属性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地位是 不一样的。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候选码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(Candidate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设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中的属性或属性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组合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35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700" b="1" i="1" spc="-1702" baseline="555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700" baseline="55555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，则称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的候选码。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候选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多于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个，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则选定其中的一个为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主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码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(Primary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key)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21917"/>
            <a:ext cx="8506460" cy="50196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300"/>
              </a:lnSpc>
              <a:spcBef>
                <a:spcPts val="1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包含在任一个候选码中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叫做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主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属性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 不包含在任何码中的属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称为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非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主属性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99060" indent="-342900">
              <a:lnSpc>
                <a:spcPts val="3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中属性或属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并非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的码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是另外一个关系模式的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是关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外码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）。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5600" marR="9525" indent="-342900">
              <a:lnSpc>
                <a:spcPts val="33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主码和外部码一起提供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表示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系间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联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系的手 段。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46456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0432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7700" y="531876"/>
            <a:ext cx="5616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Plan A 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or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Plan</a:t>
            </a:r>
            <a:r>
              <a:rPr spc="-58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B?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8883" y="2114295"/>
          <a:ext cx="7275192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BADFE2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314955" y="4057396"/>
          <a:ext cx="3328033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35963" y="5209540"/>
          <a:ext cx="2756534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59579" y="5209540"/>
          <a:ext cx="233680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00"/>
                      </a:solidFill>
                      <a:prstDash val="solid"/>
                    </a:lnL>
                    <a:lnR w="12700">
                      <a:solidFill>
                        <a:srgbClr val="FFFF00"/>
                      </a:solidFill>
                      <a:prstDash val="solid"/>
                    </a:lnR>
                    <a:lnT w="12700">
                      <a:solidFill>
                        <a:srgbClr val="FFFF00"/>
                      </a:solidFill>
                      <a:prstDash val="solid"/>
                    </a:lnT>
                    <a:lnB w="12700">
                      <a:solidFill>
                        <a:srgbClr val="FFFF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001256" y="3488944"/>
            <a:ext cx="2519172" cy="2663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56347" y="3624579"/>
            <a:ext cx="627888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20456" y="3484371"/>
            <a:ext cx="798576" cy="848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191646"/>
            <a:ext cx="8512810" cy="5857240"/>
          </a:xfrm>
          <a:prstGeom prst="rect">
            <a:avLst/>
          </a:prstGeom>
        </p:spPr>
        <p:txBody>
          <a:bodyPr vert="horz" wrap="square" lIns="0" tIns="357505" rIns="0" bIns="0" rtlCol="0">
            <a:spAutoFit/>
          </a:bodyPr>
          <a:lstStyle/>
          <a:p>
            <a:pPr marL="3424554">
              <a:lnSpc>
                <a:spcPct val="100000"/>
              </a:lnSpc>
              <a:spcBef>
                <a:spcPts val="281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endParaRPr sz="4400">
              <a:latin typeface="宋体"/>
              <a:cs typeface="宋体"/>
            </a:endParaRPr>
          </a:p>
          <a:p>
            <a:pPr marL="355600" marR="10795" indent="-342900" algn="just">
              <a:lnSpc>
                <a:spcPct val="98600"/>
              </a:lnSpc>
              <a:spcBef>
                <a:spcPts val="20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规范化理论被用来改造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，通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分解关 系模式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来消除其中不合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适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依赖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以解决 插入异常、删除异常、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更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新异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和数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冗余问 题。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1971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Edgar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Codd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出了规范化理论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 化理论研究已经取得了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很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多的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果。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根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属性 数据依赖的情况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，规范化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论采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区分 关系的规范化程度</a:t>
            </a:r>
            <a:r>
              <a:rPr sz="3200" spc="-9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90" dirty="0">
                <a:solidFill>
                  <a:srgbClr val="FFFFFF"/>
                </a:solidFill>
                <a:latin typeface="Arial"/>
                <a:cs typeface="Arial"/>
              </a:rPr>
              <a:t>1NF,2NF,3NF,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）。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无损分解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58467"/>
            <a:ext cx="8898255" cy="35915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>
              <a:lnSpc>
                <a:spcPct val="98600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程涉及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把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一个关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模式分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解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成几个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系模式， 并且这种分解是“可逆”的，这样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分解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程中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不 会有信息丢失。规范化过程中的模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分解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该具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2800" b="1" spc="-5" dirty="0">
                <a:solidFill>
                  <a:srgbClr val="FFFF00"/>
                </a:solidFill>
                <a:latin typeface="思源黑体 CN Bold"/>
                <a:cs typeface="思源黑体 CN Bold"/>
              </a:rPr>
              <a:t>分 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解的无损性。</a:t>
            </a:r>
            <a:endParaRPr sz="2800">
              <a:latin typeface="思源黑体 CN Bold"/>
              <a:cs typeface="思源黑体 CN Bold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marR="361315" indent="-342900" algn="just">
              <a:lnSpc>
                <a:spcPct val="97900"/>
              </a:lnSpc>
              <a:spcBef>
                <a:spcPts val="1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“没有信息丢失”指的是分解后得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的关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经过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自然连接得到原来的关系。“可逆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”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的意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思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是原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 关系等于它的投影的连接。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无损分解</a:t>
            </a:r>
          </a:p>
        </p:txBody>
      </p:sp>
      <p:sp>
        <p:nvSpPr>
          <p:cNvPr id="5" name="object 5"/>
          <p:cNvSpPr/>
          <p:nvPr/>
        </p:nvSpPr>
        <p:spPr>
          <a:xfrm>
            <a:off x="3906011" y="1472691"/>
            <a:ext cx="3311651" cy="883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2344" y="2768092"/>
            <a:ext cx="2161032" cy="86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484" y="2768092"/>
            <a:ext cx="2161032" cy="864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52344" y="4281423"/>
            <a:ext cx="2161032" cy="862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484" y="4281423"/>
            <a:ext cx="2161032" cy="862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707" y="2466339"/>
            <a:ext cx="6509384" cy="1469390"/>
          </a:xfrm>
          <a:custGeom>
            <a:avLst/>
            <a:gdLst/>
            <a:ahLst/>
            <a:cxnLst/>
            <a:rect l="l" t="t" r="r" b="b"/>
            <a:pathLst>
              <a:path w="6509384" h="1469389">
                <a:moveTo>
                  <a:pt x="6509004" y="0"/>
                </a:moveTo>
                <a:lnTo>
                  <a:pt x="0" y="0"/>
                </a:lnTo>
                <a:lnTo>
                  <a:pt x="0" y="1469136"/>
                </a:lnTo>
                <a:lnTo>
                  <a:pt x="6509004" y="1469136"/>
                </a:lnTo>
                <a:lnTo>
                  <a:pt x="6509004" y="1453896"/>
                </a:lnTo>
                <a:lnTo>
                  <a:pt x="28956" y="1453896"/>
                </a:lnTo>
                <a:lnTo>
                  <a:pt x="13716" y="1440180"/>
                </a:lnTo>
                <a:lnTo>
                  <a:pt x="28956" y="1440180"/>
                </a:lnTo>
                <a:lnTo>
                  <a:pt x="28956" y="28956"/>
                </a:lnTo>
                <a:lnTo>
                  <a:pt x="13715" y="28956"/>
                </a:lnTo>
                <a:lnTo>
                  <a:pt x="28956" y="13716"/>
                </a:lnTo>
                <a:lnTo>
                  <a:pt x="6509004" y="13716"/>
                </a:lnTo>
                <a:lnTo>
                  <a:pt x="6509004" y="0"/>
                </a:lnTo>
                <a:close/>
              </a:path>
              <a:path w="6509384" h="1469389">
                <a:moveTo>
                  <a:pt x="28956" y="1440180"/>
                </a:moveTo>
                <a:lnTo>
                  <a:pt x="13716" y="1440180"/>
                </a:lnTo>
                <a:lnTo>
                  <a:pt x="28956" y="1453896"/>
                </a:lnTo>
                <a:lnTo>
                  <a:pt x="28956" y="1440180"/>
                </a:lnTo>
                <a:close/>
              </a:path>
              <a:path w="6509384" h="1469389">
                <a:moveTo>
                  <a:pt x="6480048" y="1440180"/>
                </a:moveTo>
                <a:lnTo>
                  <a:pt x="28956" y="1440180"/>
                </a:lnTo>
                <a:lnTo>
                  <a:pt x="28956" y="1453896"/>
                </a:lnTo>
                <a:lnTo>
                  <a:pt x="6480048" y="1453896"/>
                </a:lnTo>
                <a:lnTo>
                  <a:pt x="6480048" y="1440180"/>
                </a:lnTo>
                <a:close/>
              </a:path>
              <a:path w="6509384" h="1469389">
                <a:moveTo>
                  <a:pt x="6480048" y="13716"/>
                </a:moveTo>
                <a:lnTo>
                  <a:pt x="6480048" y="1453896"/>
                </a:lnTo>
                <a:lnTo>
                  <a:pt x="6493764" y="1440180"/>
                </a:lnTo>
                <a:lnTo>
                  <a:pt x="6509004" y="1440180"/>
                </a:lnTo>
                <a:lnTo>
                  <a:pt x="6509004" y="28956"/>
                </a:lnTo>
                <a:lnTo>
                  <a:pt x="6493764" y="28956"/>
                </a:lnTo>
                <a:lnTo>
                  <a:pt x="6480048" y="13716"/>
                </a:lnTo>
                <a:close/>
              </a:path>
              <a:path w="6509384" h="1469389">
                <a:moveTo>
                  <a:pt x="6509004" y="1440180"/>
                </a:moveTo>
                <a:lnTo>
                  <a:pt x="6493764" y="1440180"/>
                </a:lnTo>
                <a:lnTo>
                  <a:pt x="6480048" y="1453896"/>
                </a:lnTo>
                <a:lnTo>
                  <a:pt x="6509004" y="1453896"/>
                </a:lnTo>
                <a:lnTo>
                  <a:pt x="6509004" y="1440180"/>
                </a:lnTo>
                <a:close/>
              </a:path>
              <a:path w="6509384" h="1469389">
                <a:moveTo>
                  <a:pt x="28956" y="13716"/>
                </a:moveTo>
                <a:lnTo>
                  <a:pt x="13715" y="28956"/>
                </a:lnTo>
                <a:lnTo>
                  <a:pt x="28956" y="28956"/>
                </a:lnTo>
                <a:lnTo>
                  <a:pt x="28956" y="13716"/>
                </a:lnTo>
                <a:close/>
              </a:path>
              <a:path w="6509384" h="1469389">
                <a:moveTo>
                  <a:pt x="6480048" y="13716"/>
                </a:moveTo>
                <a:lnTo>
                  <a:pt x="28956" y="13716"/>
                </a:lnTo>
                <a:lnTo>
                  <a:pt x="28956" y="28956"/>
                </a:lnTo>
                <a:lnTo>
                  <a:pt x="6480048" y="28956"/>
                </a:lnTo>
                <a:lnTo>
                  <a:pt x="6480048" y="13716"/>
                </a:lnTo>
                <a:close/>
              </a:path>
              <a:path w="6509384" h="1469389">
                <a:moveTo>
                  <a:pt x="6509004" y="13716"/>
                </a:moveTo>
                <a:lnTo>
                  <a:pt x="6480048" y="13716"/>
                </a:lnTo>
                <a:lnTo>
                  <a:pt x="6493764" y="28956"/>
                </a:lnTo>
                <a:lnTo>
                  <a:pt x="6509004" y="28956"/>
                </a:lnTo>
                <a:lnTo>
                  <a:pt x="6509004" y="137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5707" y="4049776"/>
            <a:ext cx="6509384" cy="1468120"/>
          </a:xfrm>
          <a:custGeom>
            <a:avLst/>
            <a:gdLst/>
            <a:ahLst/>
            <a:cxnLst/>
            <a:rect l="l" t="t" r="r" b="b"/>
            <a:pathLst>
              <a:path w="6509384" h="1468120">
                <a:moveTo>
                  <a:pt x="6509004" y="0"/>
                </a:moveTo>
                <a:lnTo>
                  <a:pt x="0" y="0"/>
                </a:lnTo>
                <a:lnTo>
                  <a:pt x="0" y="1467612"/>
                </a:lnTo>
                <a:lnTo>
                  <a:pt x="6509004" y="1467612"/>
                </a:lnTo>
                <a:lnTo>
                  <a:pt x="6509004" y="1453896"/>
                </a:lnTo>
                <a:lnTo>
                  <a:pt x="28956" y="1453896"/>
                </a:lnTo>
                <a:lnTo>
                  <a:pt x="13716" y="1438656"/>
                </a:lnTo>
                <a:lnTo>
                  <a:pt x="28956" y="1438656"/>
                </a:lnTo>
                <a:lnTo>
                  <a:pt x="28956" y="27432"/>
                </a:lnTo>
                <a:lnTo>
                  <a:pt x="13716" y="27432"/>
                </a:lnTo>
                <a:lnTo>
                  <a:pt x="28956" y="13716"/>
                </a:lnTo>
                <a:lnTo>
                  <a:pt x="6509004" y="13715"/>
                </a:lnTo>
                <a:lnTo>
                  <a:pt x="6509004" y="0"/>
                </a:lnTo>
                <a:close/>
              </a:path>
              <a:path w="6509384" h="1468120">
                <a:moveTo>
                  <a:pt x="28956" y="1438656"/>
                </a:moveTo>
                <a:lnTo>
                  <a:pt x="13716" y="1438656"/>
                </a:lnTo>
                <a:lnTo>
                  <a:pt x="28956" y="1453896"/>
                </a:lnTo>
                <a:lnTo>
                  <a:pt x="28956" y="1438656"/>
                </a:lnTo>
                <a:close/>
              </a:path>
              <a:path w="6509384" h="1468120">
                <a:moveTo>
                  <a:pt x="6480048" y="1438656"/>
                </a:moveTo>
                <a:lnTo>
                  <a:pt x="28956" y="1438656"/>
                </a:lnTo>
                <a:lnTo>
                  <a:pt x="28956" y="1453896"/>
                </a:lnTo>
                <a:lnTo>
                  <a:pt x="6480048" y="1453896"/>
                </a:lnTo>
                <a:lnTo>
                  <a:pt x="6480048" y="1438656"/>
                </a:lnTo>
                <a:close/>
              </a:path>
              <a:path w="6509384" h="1468120">
                <a:moveTo>
                  <a:pt x="6480048" y="13716"/>
                </a:moveTo>
                <a:lnTo>
                  <a:pt x="6480048" y="1453896"/>
                </a:lnTo>
                <a:lnTo>
                  <a:pt x="6493764" y="1438656"/>
                </a:lnTo>
                <a:lnTo>
                  <a:pt x="6509004" y="1438655"/>
                </a:lnTo>
                <a:lnTo>
                  <a:pt x="6509004" y="27431"/>
                </a:lnTo>
                <a:lnTo>
                  <a:pt x="6493764" y="27432"/>
                </a:lnTo>
                <a:lnTo>
                  <a:pt x="6480048" y="13716"/>
                </a:lnTo>
                <a:close/>
              </a:path>
              <a:path w="6509384" h="1468120">
                <a:moveTo>
                  <a:pt x="6509004" y="1438655"/>
                </a:moveTo>
                <a:lnTo>
                  <a:pt x="6493764" y="1438656"/>
                </a:lnTo>
                <a:lnTo>
                  <a:pt x="6480048" y="1453896"/>
                </a:lnTo>
                <a:lnTo>
                  <a:pt x="6509004" y="1453896"/>
                </a:lnTo>
                <a:lnTo>
                  <a:pt x="6509004" y="1438655"/>
                </a:lnTo>
                <a:close/>
              </a:path>
              <a:path w="6509384" h="1468120">
                <a:moveTo>
                  <a:pt x="28956" y="13716"/>
                </a:moveTo>
                <a:lnTo>
                  <a:pt x="13716" y="27432"/>
                </a:lnTo>
                <a:lnTo>
                  <a:pt x="28956" y="27432"/>
                </a:lnTo>
                <a:lnTo>
                  <a:pt x="28956" y="13716"/>
                </a:lnTo>
                <a:close/>
              </a:path>
              <a:path w="6509384" h="1468120">
                <a:moveTo>
                  <a:pt x="6480048" y="13716"/>
                </a:moveTo>
                <a:lnTo>
                  <a:pt x="28956" y="13716"/>
                </a:lnTo>
                <a:lnTo>
                  <a:pt x="28956" y="27432"/>
                </a:lnTo>
                <a:lnTo>
                  <a:pt x="6480048" y="27432"/>
                </a:lnTo>
                <a:lnTo>
                  <a:pt x="6480048" y="13716"/>
                </a:lnTo>
                <a:close/>
              </a:path>
              <a:path w="6509384" h="1468120">
                <a:moveTo>
                  <a:pt x="6509004" y="13715"/>
                </a:moveTo>
                <a:lnTo>
                  <a:pt x="6480048" y="13716"/>
                </a:lnTo>
                <a:lnTo>
                  <a:pt x="6493764" y="27432"/>
                </a:lnTo>
                <a:lnTo>
                  <a:pt x="6509004" y="27431"/>
                </a:lnTo>
                <a:lnTo>
                  <a:pt x="6509004" y="137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43014" y="2620446"/>
            <a:ext cx="306070" cy="25971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33655" algn="just">
              <a:lnSpc>
                <a:spcPts val="1980"/>
              </a:lnSpc>
              <a:spcBef>
                <a:spcPts val="520"/>
              </a:spcBef>
            </a:pPr>
            <a:r>
              <a:rPr sz="2000" b="1" spc="-15" dirty="0">
                <a:solidFill>
                  <a:srgbClr val="FFFF00"/>
                </a:solidFill>
                <a:latin typeface="思源黑体 CN Bold"/>
                <a:cs typeface="思源黑体 CN Bold"/>
              </a:rPr>
              <a:t>无 损 分 解</a:t>
            </a:r>
            <a:endParaRPr sz="2000">
              <a:latin typeface="思源黑体 CN Bold"/>
              <a:cs typeface="思源黑体 CN Bold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1275" marR="5080" algn="just">
              <a:lnSpc>
                <a:spcPts val="1980"/>
              </a:lnSpc>
              <a:spcBef>
                <a:spcPts val="1685"/>
              </a:spcBef>
            </a:pPr>
            <a:r>
              <a:rPr sz="2000" b="1" spc="-15" dirty="0">
                <a:solidFill>
                  <a:srgbClr val="FFFF00"/>
                </a:solidFill>
                <a:latin typeface="思源黑体 CN Bold"/>
                <a:cs typeface="思源黑体 CN Bold"/>
              </a:rPr>
              <a:t>有 损 分 解</a:t>
            </a:r>
            <a:endParaRPr sz="2000">
              <a:latin typeface="思源黑体 CN Bold"/>
              <a:cs typeface="思源黑体 CN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285911"/>
            <a:ext cx="8502015" cy="594614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3703320">
              <a:lnSpc>
                <a:spcPct val="100000"/>
              </a:lnSpc>
              <a:spcBef>
                <a:spcPts val="207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endParaRPr sz="4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范式是符合某一种级别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合。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300"/>
              </a:lnSpc>
              <a:spcBef>
                <a:spcPts val="1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关系数据库中的关系必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满足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定的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求。满 足不同程度要求的为不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范式。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范式的种类：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第一范式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(1NF)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第二范式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(2NF)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第三范式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(3NF)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Boyce-Codd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(BCNF)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第四范式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(4NF)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第五范式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(5NF)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3191256"/>
            <a:ext cx="8858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某一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系模式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为第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范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简记为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nNF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707" y="2519679"/>
            <a:ext cx="214883" cy="163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9291" y="2519679"/>
            <a:ext cx="214884" cy="163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7635" y="2519679"/>
            <a:ext cx="214884" cy="163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0008" y="218878"/>
            <a:ext cx="5053965" cy="2578100"/>
          </a:xfrm>
          <a:prstGeom prst="rect">
            <a:avLst/>
          </a:prstGeom>
        </p:spPr>
        <p:txBody>
          <a:bodyPr vert="horz" wrap="square" lIns="0" tIns="330835" rIns="0" bIns="0" rtlCol="0">
            <a:spAutoFit/>
          </a:bodyPr>
          <a:lstStyle/>
          <a:p>
            <a:pPr marR="223520" algn="r">
              <a:lnSpc>
                <a:spcPct val="100000"/>
              </a:lnSpc>
              <a:spcBef>
                <a:spcPts val="260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endParaRPr sz="4400">
              <a:latin typeface="宋体"/>
              <a:cs typeface="宋体"/>
            </a:endParaRPr>
          </a:p>
          <a:p>
            <a:pPr marL="355600" marR="213995" indent="-342900" algn="r">
              <a:lnSpc>
                <a:spcPct val="100000"/>
              </a:lnSpc>
              <a:spcBef>
                <a:spcPts val="182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各种范式之间存在联系：</a:t>
            </a:r>
            <a:endParaRPr sz="3200">
              <a:latin typeface="宋体"/>
              <a:cs typeface="宋体"/>
            </a:endParaRPr>
          </a:p>
          <a:p>
            <a:pPr marL="251460">
              <a:lnSpc>
                <a:spcPct val="100000"/>
              </a:lnSpc>
              <a:spcBef>
                <a:spcPts val="2810"/>
              </a:spcBef>
              <a:tabLst>
                <a:tab pos="1495425" algn="l"/>
                <a:tab pos="2723515" algn="l"/>
                <a:tab pos="3931920" algn="l"/>
              </a:tabLst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NF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NF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NF	BCNF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0779" y="2519679"/>
            <a:ext cx="214884" cy="163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9123" y="2519679"/>
            <a:ext cx="214883" cy="163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7931" y="2282951"/>
            <a:ext cx="2022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40790" algn="l"/>
              </a:tabLst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NF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208022"/>
            <a:ext cx="8502015" cy="6329045"/>
          </a:xfrm>
          <a:prstGeom prst="rect">
            <a:avLst/>
          </a:prstGeom>
        </p:spPr>
        <p:txBody>
          <a:bodyPr vert="horz" wrap="square" lIns="0" tIns="337185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2655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1NF</a:t>
            </a:r>
            <a:endParaRPr sz="4400">
              <a:latin typeface="Arial"/>
              <a:cs typeface="Arial"/>
            </a:endParaRPr>
          </a:p>
          <a:p>
            <a:pPr marL="355600" marR="117475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如果关系模式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的所有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性域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（不可 分的基本数据项）的，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3200" spc="-95" dirty="0">
                <a:solidFill>
                  <a:srgbClr val="FFFFFF"/>
                </a:solidFill>
                <a:latin typeface="Arial"/>
                <a:cs typeface="Arial"/>
              </a:rPr>
              <a:t>1NF,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815"/>
              </a:lnSpc>
            </a:pP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65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1NF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5600" marR="5080" algn="just">
              <a:lnSpc>
                <a:spcPct val="98600"/>
              </a:lnSpc>
              <a:spcBef>
                <a:spcPts val="229"/>
              </a:spcBef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注意：在关系模型中就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假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设所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域都是 原子的。即不能出现表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表的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况。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是满足 第一范式的关系模式并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一定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的关系 模式。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679"/>
              </a:lnSpc>
              <a:spcBef>
                <a:spcPts val="2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这是关系模式的基本要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求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，后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式的讨 论都是满足这一要求的。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2362273"/>
            <a:ext cx="8643620" cy="3933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当前模式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S-D-C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的疑惑：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如果一个系刚好成立但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还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没有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招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生，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怎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样表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存在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个系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呢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若插入该系的信息（系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责人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何表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若插入该系的信息（系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责人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何表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若虽然有学生，但还没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成绩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达？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ts val="223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若某个系的学生全部毕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业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了，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系还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保留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这样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删除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有学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记录，系的信息将不复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在。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何避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ts val="223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又若某学生只选了一门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，现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这门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也不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了，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除时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删除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的信息。如何避免？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ts val="223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每条记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针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对每个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每条选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）都有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系领导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浪费存储。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另外换系领导后，所有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要一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起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更新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避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免？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0847" y="1466596"/>
          <a:ext cx="7945118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5567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S-D-C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数依赖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5652134"/>
            <a:ext cx="7929880" cy="0"/>
          </a:xfrm>
          <a:custGeom>
            <a:avLst/>
            <a:gdLst/>
            <a:ahLst/>
            <a:cxnLst/>
            <a:rect l="l" t="t" r="r" b="b"/>
            <a:pathLst>
              <a:path w="7929880">
                <a:moveTo>
                  <a:pt x="0" y="0"/>
                </a:moveTo>
                <a:lnTo>
                  <a:pt x="7929372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6286" y="2768600"/>
            <a:ext cx="0" cy="2881630"/>
          </a:xfrm>
          <a:custGeom>
            <a:avLst/>
            <a:gdLst/>
            <a:ahLst/>
            <a:cxnLst/>
            <a:rect l="l" t="t" r="r" b="b"/>
            <a:pathLst>
              <a:path h="2881629">
                <a:moveTo>
                  <a:pt x="0" y="0"/>
                </a:moveTo>
                <a:lnTo>
                  <a:pt x="0" y="288163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765805"/>
            <a:ext cx="7929880" cy="0"/>
          </a:xfrm>
          <a:custGeom>
            <a:avLst/>
            <a:gdLst/>
            <a:ahLst/>
            <a:cxnLst/>
            <a:rect l="l" t="t" r="r" b="b"/>
            <a:pathLst>
              <a:path w="7929880">
                <a:moveTo>
                  <a:pt x="0" y="0"/>
                </a:moveTo>
                <a:lnTo>
                  <a:pt x="79293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1085" y="2768600"/>
            <a:ext cx="0" cy="2881630"/>
          </a:xfrm>
          <a:custGeom>
            <a:avLst/>
            <a:gdLst/>
            <a:ahLst/>
            <a:cxnLst/>
            <a:rect l="l" t="t" r="r" b="b"/>
            <a:pathLst>
              <a:path h="2881629">
                <a:moveTo>
                  <a:pt x="0" y="0"/>
                </a:moveTo>
                <a:lnTo>
                  <a:pt x="0" y="288163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8572" y="2768092"/>
            <a:ext cx="7920355" cy="2882265"/>
          </a:xfrm>
          <a:custGeom>
            <a:avLst/>
            <a:gdLst/>
            <a:ahLst/>
            <a:cxnLst/>
            <a:rect l="l" t="t" r="r" b="b"/>
            <a:pathLst>
              <a:path w="7920355" h="2882265">
                <a:moveTo>
                  <a:pt x="0" y="2881883"/>
                </a:moveTo>
                <a:lnTo>
                  <a:pt x="7920228" y="2881883"/>
                </a:lnTo>
                <a:lnTo>
                  <a:pt x="7920228" y="0"/>
                </a:lnTo>
                <a:lnTo>
                  <a:pt x="0" y="0"/>
                </a:lnTo>
                <a:lnTo>
                  <a:pt x="0" y="2881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2763520"/>
            <a:ext cx="7929880" cy="2891155"/>
          </a:xfrm>
          <a:custGeom>
            <a:avLst/>
            <a:gdLst/>
            <a:ahLst/>
            <a:cxnLst/>
            <a:rect l="l" t="t" r="r" b="b"/>
            <a:pathLst>
              <a:path w="7929880" h="2891154">
                <a:moveTo>
                  <a:pt x="7929372" y="0"/>
                </a:moveTo>
                <a:lnTo>
                  <a:pt x="0" y="0"/>
                </a:lnTo>
                <a:lnTo>
                  <a:pt x="0" y="2891028"/>
                </a:lnTo>
                <a:lnTo>
                  <a:pt x="7929372" y="2891028"/>
                </a:lnTo>
                <a:lnTo>
                  <a:pt x="7929372" y="2886456"/>
                </a:lnTo>
                <a:lnTo>
                  <a:pt x="9144" y="2886456"/>
                </a:lnTo>
                <a:lnTo>
                  <a:pt x="4572" y="2881884"/>
                </a:lnTo>
                <a:lnTo>
                  <a:pt x="9144" y="2881884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7929372" y="4572"/>
                </a:lnTo>
                <a:lnTo>
                  <a:pt x="7929372" y="0"/>
                </a:lnTo>
                <a:close/>
              </a:path>
              <a:path w="7929880" h="2891154">
                <a:moveTo>
                  <a:pt x="9144" y="2881884"/>
                </a:moveTo>
                <a:lnTo>
                  <a:pt x="4572" y="2881884"/>
                </a:lnTo>
                <a:lnTo>
                  <a:pt x="9144" y="2886456"/>
                </a:lnTo>
                <a:lnTo>
                  <a:pt x="9144" y="2881884"/>
                </a:lnTo>
                <a:close/>
              </a:path>
              <a:path w="7929880" h="2891154">
                <a:moveTo>
                  <a:pt x="7920228" y="2881884"/>
                </a:moveTo>
                <a:lnTo>
                  <a:pt x="9144" y="2881884"/>
                </a:lnTo>
                <a:lnTo>
                  <a:pt x="9144" y="2886456"/>
                </a:lnTo>
                <a:lnTo>
                  <a:pt x="7920228" y="2886456"/>
                </a:lnTo>
                <a:lnTo>
                  <a:pt x="7920228" y="2881884"/>
                </a:lnTo>
                <a:close/>
              </a:path>
              <a:path w="7929880" h="2891154">
                <a:moveTo>
                  <a:pt x="7920228" y="4572"/>
                </a:moveTo>
                <a:lnTo>
                  <a:pt x="7920228" y="2886456"/>
                </a:lnTo>
                <a:lnTo>
                  <a:pt x="7924800" y="2881884"/>
                </a:lnTo>
                <a:lnTo>
                  <a:pt x="7929372" y="2881884"/>
                </a:lnTo>
                <a:lnTo>
                  <a:pt x="7929372" y="9144"/>
                </a:lnTo>
                <a:lnTo>
                  <a:pt x="7924800" y="9144"/>
                </a:lnTo>
                <a:lnTo>
                  <a:pt x="7920228" y="4572"/>
                </a:lnTo>
                <a:close/>
              </a:path>
              <a:path w="7929880" h="2891154">
                <a:moveTo>
                  <a:pt x="7929372" y="2881884"/>
                </a:moveTo>
                <a:lnTo>
                  <a:pt x="7924800" y="2881884"/>
                </a:lnTo>
                <a:lnTo>
                  <a:pt x="7920228" y="2886456"/>
                </a:lnTo>
                <a:lnTo>
                  <a:pt x="7929372" y="2886456"/>
                </a:lnTo>
                <a:lnTo>
                  <a:pt x="7929372" y="2881884"/>
                </a:lnTo>
                <a:close/>
              </a:path>
              <a:path w="7929880" h="2891154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929880" h="2891154">
                <a:moveTo>
                  <a:pt x="7920228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920228" y="9144"/>
                </a:lnTo>
                <a:lnTo>
                  <a:pt x="7920228" y="4572"/>
                </a:lnTo>
                <a:close/>
              </a:path>
              <a:path w="7929880" h="2891154">
                <a:moveTo>
                  <a:pt x="7929372" y="4572"/>
                </a:moveTo>
                <a:lnTo>
                  <a:pt x="7920228" y="4572"/>
                </a:lnTo>
                <a:lnTo>
                  <a:pt x="7924800" y="9144"/>
                </a:lnTo>
                <a:lnTo>
                  <a:pt x="7929372" y="9144"/>
                </a:lnTo>
                <a:lnTo>
                  <a:pt x="792937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1671" y="3057651"/>
            <a:ext cx="1584960" cy="2231390"/>
          </a:xfrm>
          <a:custGeom>
            <a:avLst/>
            <a:gdLst/>
            <a:ahLst/>
            <a:cxnLst/>
            <a:rect l="l" t="t" r="r" b="b"/>
            <a:pathLst>
              <a:path w="1584960" h="2231390">
                <a:moveTo>
                  <a:pt x="0" y="2231136"/>
                </a:moveTo>
                <a:lnTo>
                  <a:pt x="1584960" y="2231136"/>
                </a:lnTo>
                <a:lnTo>
                  <a:pt x="1584960" y="0"/>
                </a:lnTo>
                <a:lnTo>
                  <a:pt x="0" y="0"/>
                </a:lnTo>
                <a:lnTo>
                  <a:pt x="0" y="223113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7100" y="3051555"/>
            <a:ext cx="1594485" cy="2242185"/>
          </a:xfrm>
          <a:custGeom>
            <a:avLst/>
            <a:gdLst/>
            <a:ahLst/>
            <a:cxnLst/>
            <a:rect l="l" t="t" r="r" b="b"/>
            <a:pathLst>
              <a:path w="1594485" h="2242185">
                <a:moveTo>
                  <a:pt x="1594104" y="0"/>
                </a:moveTo>
                <a:lnTo>
                  <a:pt x="0" y="0"/>
                </a:lnTo>
                <a:lnTo>
                  <a:pt x="0" y="2241804"/>
                </a:lnTo>
                <a:lnTo>
                  <a:pt x="1594104" y="2241804"/>
                </a:lnTo>
                <a:lnTo>
                  <a:pt x="1594104" y="2237232"/>
                </a:lnTo>
                <a:lnTo>
                  <a:pt x="9144" y="2237232"/>
                </a:lnTo>
                <a:lnTo>
                  <a:pt x="4572" y="2232660"/>
                </a:lnTo>
                <a:lnTo>
                  <a:pt x="9144" y="2232660"/>
                </a:lnTo>
                <a:lnTo>
                  <a:pt x="9144" y="10668"/>
                </a:lnTo>
                <a:lnTo>
                  <a:pt x="4571" y="10668"/>
                </a:lnTo>
                <a:lnTo>
                  <a:pt x="9144" y="6096"/>
                </a:lnTo>
                <a:lnTo>
                  <a:pt x="1594104" y="6096"/>
                </a:lnTo>
                <a:lnTo>
                  <a:pt x="1594104" y="0"/>
                </a:lnTo>
                <a:close/>
              </a:path>
              <a:path w="1594485" h="2242185">
                <a:moveTo>
                  <a:pt x="9144" y="2232660"/>
                </a:moveTo>
                <a:lnTo>
                  <a:pt x="4572" y="2232660"/>
                </a:lnTo>
                <a:lnTo>
                  <a:pt x="9144" y="2237232"/>
                </a:lnTo>
                <a:lnTo>
                  <a:pt x="9144" y="2232660"/>
                </a:lnTo>
                <a:close/>
              </a:path>
              <a:path w="1594485" h="2242185">
                <a:moveTo>
                  <a:pt x="1584960" y="2232660"/>
                </a:moveTo>
                <a:lnTo>
                  <a:pt x="9144" y="2232660"/>
                </a:lnTo>
                <a:lnTo>
                  <a:pt x="9144" y="2237232"/>
                </a:lnTo>
                <a:lnTo>
                  <a:pt x="1584960" y="2237232"/>
                </a:lnTo>
                <a:lnTo>
                  <a:pt x="1584960" y="2232660"/>
                </a:lnTo>
                <a:close/>
              </a:path>
              <a:path w="1594485" h="2242185">
                <a:moveTo>
                  <a:pt x="1584960" y="6096"/>
                </a:moveTo>
                <a:lnTo>
                  <a:pt x="1584960" y="2237232"/>
                </a:lnTo>
                <a:lnTo>
                  <a:pt x="1589532" y="2232660"/>
                </a:lnTo>
                <a:lnTo>
                  <a:pt x="1594104" y="2232660"/>
                </a:lnTo>
                <a:lnTo>
                  <a:pt x="1594104" y="10668"/>
                </a:lnTo>
                <a:lnTo>
                  <a:pt x="1589532" y="10668"/>
                </a:lnTo>
                <a:lnTo>
                  <a:pt x="1584960" y="6096"/>
                </a:lnTo>
                <a:close/>
              </a:path>
              <a:path w="1594485" h="2242185">
                <a:moveTo>
                  <a:pt x="1594104" y="2232660"/>
                </a:moveTo>
                <a:lnTo>
                  <a:pt x="1589532" y="2232660"/>
                </a:lnTo>
                <a:lnTo>
                  <a:pt x="1584960" y="2237232"/>
                </a:lnTo>
                <a:lnTo>
                  <a:pt x="1594104" y="2237232"/>
                </a:lnTo>
                <a:lnTo>
                  <a:pt x="1594104" y="2232660"/>
                </a:lnTo>
                <a:close/>
              </a:path>
              <a:path w="1594485" h="2242185">
                <a:moveTo>
                  <a:pt x="9144" y="6096"/>
                </a:moveTo>
                <a:lnTo>
                  <a:pt x="4571" y="10668"/>
                </a:lnTo>
                <a:lnTo>
                  <a:pt x="9144" y="10668"/>
                </a:lnTo>
                <a:lnTo>
                  <a:pt x="9144" y="6096"/>
                </a:lnTo>
                <a:close/>
              </a:path>
              <a:path w="1594485" h="2242185">
                <a:moveTo>
                  <a:pt x="1584960" y="6096"/>
                </a:moveTo>
                <a:lnTo>
                  <a:pt x="9144" y="6096"/>
                </a:lnTo>
                <a:lnTo>
                  <a:pt x="9144" y="10668"/>
                </a:lnTo>
                <a:lnTo>
                  <a:pt x="1584960" y="10668"/>
                </a:lnTo>
                <a:lnTo>
                  <a:pt x="1584960" y="6096"/>
                </a:lnTo>
                <a:close/>
              </a:path>
              <a:path w="1594485" h="2242185">
                <a:moveTo>
                  <a:pt x="1594104" y="6096"/>
                </a:moveTo>
                <a:lnTo>
                  <a:pt x="1584960" y="6096"/>
                </a:lnTo>
                <a:lnTo>
                  <a:pt x="1589532" y="10668"/>
                </a:lnTo>
                <a:lnTo>
                  <a:pt x="1594104" y="10668"/>
                </a:lnTo>
                <a:lnTo>
                  <a:pt x="159410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85188" y="2888995"/>
            <a:ext cx="5494020" cy="2311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6220" y="3296411"/>
            <a:ext cx="44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647" y="4736592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5123" y="4017264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</a:t>
            </a:r>
            <a:r>
              <a:rPr sz="1800" b="1" spc="-5" dirty="0">
                <a:latin typeface="Arial"/>
                <a:cs typeface="Arial"/>
              </a:rPr>
              <a:t>ra</a:t>
            </a:r>
            <a:r>
              <a:rPr sz="1800" b="1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144" y="4017264"/>
            <a:ext cx="79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1240" y="3296411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41135" y="4736592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DLeader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22107" y="4705096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283464" y="0"/>
                </a:moveTo>
                <a:lnTo>
                  <a:pt x="283464" y="76199"/>
                </a:lnTo>
                <a:lnTo>
                  <a:pt x="350520" y="42671"/>
                </a:lnTo>
                <a:lnTo>
                  <a:pt x="297180" y="42671"/>
                </a:lnTo>
                <a:lnTo>
                  <a:pt x="297180" y="33527"/>
                </a:lnTo>
                <a:lnTo>
                  <a:pt x="350520" y="33527"/>
                </a:lnTo>
                <a:lnTo>
                  <a:pt x="283464" y="0"/>
                </a:lnTo>
                <a:close/>
              </a:path>
              <a:path w="360045" h="76200">
                <a:moveTo>
                  <a:pt x="283464" y="33527"/>
                </a:moveTo>
                <a:lnTo>
                  <a:pt x="0" y="33527"/>
                </a:lnTo>
                <a:lnTo>
                  <a:pt x="0" y="42671"/>
                </a:lnTo>
                <a:lnTo>
                  <a:pt x="283464" y="42671"/>
                </a:lnTo>
                <a:lnTo>
                  <a:pt x="283464" y="33527"/>
                </a:lnTo>
                <a:close/>
              </a:path>
              <a:path w="360045" h="76200">
                <a:moveTo>
                  <a:pt x="350520" y="33527"/>
                </a:moveTo>
                <a:lnTo>
                  <a:pt x="297180" y="33527"/>
                </a:lnTo>
                <a:lnTo>
                  <a:pt x="297180" y="42671"/>
                </a:lnTo>
                <a:lnTo>
                  <a:pt x="350520" y="42671"/>
                </a:lnTo>
                <a:lnTo>
                  <a:pt x="359664" y="38099"/>
                </a:lnTo>
                <a:lnTo>
                  <a:pt x="35052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22107" y="5057140"/>
            <a:ext cx="360045" cy="76200"/>
          </a:xfrm>
          <a:custGeom>
            <a:avLst/>
            <a:gdLst/>
            <a:ahLst/>
            <a:cxnLst/>
            <a:rect l="l" t="t" r="r" b="b"/>
            <a:pathLst>
              <a:path w="360045" h="76200">
                <a:moveTo>
                  <a:pt x="38100" y="33527"/>
                </a:moveTo>
                <a:lnTo>
                  <a:pt x="0" y="33527"/>
                </a:lnTo>
                <a:lnTo>
                  <a:pt x="0" y="42671"/>
                </a:lnTo>
                <a:lnTo>
                  <a:pt x="38100" y="42671"/>
                </a:lnTo>
                <a:lnTo>
                  <a:pt x="38100" y="33527"/>
                </a:lnTo>
                <a:close/>
              </a:path>
              <a:path w="360045" h="76200">
                <a:moveTo>
                  <a:pt x="105155" y="33527"/>
                </a:moveTo>
                <a:lnTo>
                  <a:pt x="67056" y="33527"/>
                </a:lnTo>
                <a:lnTo>
                  <a:pt x="67056" y="42671"/>
                </a:lnTo>
                <a:lnTo>
                  <a:pt x="105155" y="42671"/>
                </a:lnTo>
                <a:lnTo>
                  <a:pt x="105155" y="33527"/>
                </a:lnTo>
                <a:close/>
              </a:path>
              <a:path w="360045" h="76200">
                <a:moveTo>
                  <a:pt x="170688" y="33527"/>
                </a:moveTo>
                <a:lnTo>
                  <a:pt x="132588" y="33527"/>
                </a:lnTo>
                <a:lnTo>
                  <a:pt x="132588" y="42671"/>
                </a:lnTo>
                <a:lnTo>
                  <a:pt x="170688" y="42671"/>
                </a:lnTo>
                <a:lnTo>
                  <a:pt x="170688" y="33527"/>
                </a:lnTo>
                <a:close/>
              </a:path>
              <a:path w="360045" h="76200">
                <a:moveTo>
                  <a:pt x="237744" y="33527"/>
                </a:moveTo>
                <a:lnTo>
                  <a:pt x="199644" y="33527"/>
                </a:lnTo>
                <a:lnTo>
                  <a:pt x="199644" y="42671"/>
                </a:lnTo>
                <a:lnTo>
                  <a:pt x="237744" y="42671"/>
                </a:lnTo>
                <a:lnTo>
                  <a:pt x="237744" y="33527"/>
                </a:lnTo>
                <a:close/>
              </a:path>
              <a:path w="360045" h="76200">
                <a:moveTo>
                  <a:pt x="283464" y="0"/>
                </a:moveTo>
                <a:lnTo>
                  <a:pt x="283464" y="76199"/>
                </a:lnTo>
                <a:lnTo>
                  <a:pt x="350520" y="42671"/>
                </a:lnTo>
                <a:lnTo>
                  <a:pt x="297180" y="42671"/>
                </a:lnTo>
                <a:lnTo>
                  <a:pt x="297180" y="33527"/>
                </a:lnTo>
                <a:lnTo>
                  <a:pt x="350520" y="33527"/>
                </a:lnTo>
                <a:lnTo>
                  <a:pt x="283464" y="0"/>
                </a:lnTo>
                <a:close/>
              </a:path>
              <a:path w="360045" h="76200">
                <a:moveTo>
                  <a:pt x="283464" y="33527"/>
                </a:moveTo>
                <a:lnTo>
                  <a:pt x="266700" y="33527"/>
                </a:lnTo>
                <a:lnTo>
                  <a:pt x="266700" y="42671"/>
                </a:lnTo>
                <a:lnTo>
                  <a:pt x="283464" y="42671"/>
                </a:lnTo>
                <a:lnTo>
                  <a:pt x="283464" y="33527"/>
                </a:lnTo>
                <a:close/>
              </a:path>
              <a:path w="360045" h="76200">
                <a:moveTo>
                  <a:pt x="350520" y="33527"/>
                </a:moveTo>
                <a:lnTo>
                  <a:pt x="297180" y="33527"/>
                </a:lnTo>
                <a:lnTo>
                  <a:pt x="297180" y="42671"/>
                </a:lnTo>
                <a:lnTo>
                  <a:pt x="350520" y="42671"/>
                </a:lnTo>
                <a:lnTo>
                  <a:pt x="359664" y="38099"/>
                </a:lnTo>
                <a:lnTo>
                  <a:pt x="350520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86571" y="4518659"/>
            <a:ext cx="544830" cy="729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800" spc="-434" dirty="0">
                <a:latin typeface="Arial"/>
                <a:cs typeface="Arial"/>
              </a:rPr>
              <a:t>X→</a:t>
            </a:r>
            <a:r>
              <a:rPr sz="2100" i="1" spc="-652" baseline="37698" dirty="0">
                <a:latin typeface="Arial"/>
                <a:cs typeface="Arial"/>
              </a:rPr>
              <a:t>F</a:t>
            </a:r>
            <a:r>
              <a:rPr sz="2100" i="1" spc="-89" baseline="3769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→Y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02980" y="4875276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99604" y="4491735"/>
            <a:ext cx="1667510" cy="873760"/>
          </a:xfrm>
          <a:custGeom>
            <a:avLst/>
            <a:gdLst/>
            <a:ahLst/>
            <a:cxnLst/>
            <a:rect l="l" t="t" r="r" b="b"/>
            <a:pathLst>
              <a:path w="1667509" h="873760">
                <a:moveTo>
                  <a:pt x="1667256" y="0"/>
                </a:moveTo>
                <a:lnTo>
                  <a:pt x="0" y="0"/>
                </a:lnTo>
                <a:lnTo>
                  <a:pt x="0" y="873252"/>
                </a:lnTo>
                <a:lnTo>
                  <a:pt x="1667256" y="873252"/>
                </a:lnTo>
                <a:lnTo>
                  <a:pt x="1667256" y="868680"/>
                </a:lnTo>
                <a:lnTo>
                  <a:pt x="9144" y="868680"/>
                </a:lnTo>
                <a:lnTo>
                  <a:pt x="4572" y="864108"/>
                </a:lnTo>
                <a:lnTo>
                  <a:pt x="9144" y="864108"/>
                </a:lnTo>
                <a:lnTo>
                  <a:pt x="9144" y="10668"/>
                </a:lnTo>
                <a:lnTo>
                  <a:pt x="4572" y="10668"/>
                </a:lnTo>
                <a:lnTo>
                  <a:pt x="9144" y="4572"/>
                </a:lnTo>
                <a:lnTo>
                  <a:pt x="1667256" y="4572"/>
                </a:lnTo>
                <a:lnTo>
                  <a:pt x="1667256" y="0"/>
                </a:lnTo>
                <a:close/>
              </a:path>
              <a:path w="1667509" h="873760">
                <a:moveTo>
                  <a:pt x="9144" y="864108"/>
                </a:moveTo>
                <a:lnTo>
                  <a:pt x="4572" y="864108"/>
                </a:lnTo>
                <a:lnTo>
                  <a:pt x="9144" y="868680"/>
                </a:lnTo>
                <a:lnTo>
                  <a:pt x="9144" y="864108"/>
                </a:lnTo>
                <a:close/>
              </a:path>
              <a:path w="1667509" h="873760">
                <a:moveTo>
                  <a:pt x="1658112" y="864108"/>
                </a:moveTo>
                <a:lnTo>
                  <a:pt x="9144" y="864108"/>
                </a:lnTo>
                <a:lnTo>
                  <a:pt x="9144" y="868680"/>
                </a:lnTo>
                <a:lnTo>
                  <a:pt x="1658112" y="868680"/>
                </a:lnTo>
                <a:lnTo>
                  <a:pt x="1658112" y="864108"/>
                </a:lnTo>
                <a:close/>
              </a:path>
              <a:path w="1667509" h="873760">
                <a:moveTo>
                  <a:pt x="1658112" y="4572"/>
                </a:moveTo>
                <a:lnTo>
                  <a:pt x="1658112" y="868680"/>
                </a:lnTo>
                <a:lnTo>
                  <a:pt x="1662683" y="864108"/>
                </a:lnTo>
                <a:lnTo>
                  <a:pt x="1667256" y="864108"/>
                </a:lnTo>
                <a:lnTo>
                  <a:pt x="1667256" y="10668"/>
                </a:lnTo>
                <a:lnTo>
                  <a:pt x="1662683" y="10668"/>
                </a:lnTo>
                <a:lnTo>
                  <a:pt x="1658112" y="4572"/>
                </a:lnTo>
                <a:close/>
              </a:path>
              <a:path w="1667509" h="873760">
                <a:moveTo>
                  <a:pt x="1667256" y="864108"/>
                </a:moveTo>
                <a:lnTo>
                  <a:pt x="1662683" y="864108"/>
                </a:lnTo>
                <a:lnTo>
                  <a:pt x="1658112" y="868680"/>
                </a:lnTo>
                <a:lnTo>
                  <a:pt x="1667256" y="868680"/>
                </a:lnTo>
                <a:lnTo>
                  <a:pt x="1667256" y="864108"/>
                </a:lnTo>
                <a:close/>
              </a:path>
              <a:path w="1667509" h="873760">
                <a:moveTo>
                  <a:pt x="9144" y="4572"/>
                </a:moveTo>
                <a:lnTo>
                  <a:pt x="4572" y="10668"/>
                </a:lnTo>
                <a:lnTo>
                  <a:pt x="9144" y="10668"/>
                </a:lnTo>
                <a:lnTo>
                  <a:pt x="9144" y="4572"/>
                </a:lnTo>
                <a:close/>
              </a:path>
              <a:path w="1667509" h="873760">
                <a:moveTo>
                  <a:pt x="1658112" y="4572"/>
                </a:moveTo>
                <a:lnTo>
                  <a:pt x="9144" y="4572"/>
                </a:lnTo>
                <a:lnTo>
                  <a:pt x="9144" y="10668"/>
                </a:lnTo>
                <a:lnTo>
                  <a:pt x="1658112" y="10668"/>
                </a:lnTo>
                <a:lnTo>
                  <a:pt x="1658112" y="4572"/>
                </a:lnTo>
                <a:close/>
              </a:path>
              <a:path w="1667509" h="873760">
                <a:moveTo>
                  <a:pt x="1667256" y="4572"/>
                </a:moveTo>
                <a:lnTo>
                  <a:pt x="1658112" y="4572"/>
                </a:lnTo>
                <a:lnTo>
                  <a:pt x="1662683" y="10668"/>
                </a:lnTo>
                <a:lnTo>
                  <a:pt x="1667256" y="10668"/>
                </a:lnTo>
                <a:lnTo>
                  <a:pt x="166725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2708" y="5787135"/>
            <a:ext cx="8601710" cy="805180"/>
          </a:xfrm>
          <a:custGeom>
            <a:avLst/>
            <a:gdLst/>
            <a:ahLst/>
            <a:cxnLst/>
            <a:rect l="l" t="t" r="r" b="b"/>
            <a:pathLst>
              <a:path w="8601710" h="805179">
                <a:moveTo>
                  <a:pt x="8538972" y="1524"/>
                </a:moveTo>
                <a:lnTo>
                  <a:pt x="60960" y="1524"/>
                </a:lnTo>
                <a:lnTo>
                  <a:pt x="53340" y="4572"/>
                </a:lnTo>
                <a:lnTo>
                  <a:pt x="45720" y="6096"/>
                </a:lnTo>
                <a:lnTo>
                  <a:pt x="39624" y="9144"/>
                </a:lnTo>
                <a:lnTo>
                  <a:pt x="33528" y="13716"/>
                </a:lnTo>
                <a:lnTo>
                  <a:pt x="22860" y="22860"/>
                </a:lnTo>
                <a:lnTo>
                  <a:pt x="21336" y="22860"/>
                </a:lnTo>
                <a:lnTo>
                  <a:pt x="12192" y="35052"/>
                </a:lnTo>
                <a:lnTo>
                  <a:pt x="6096" y="47244"/>
                </a:lnTo>
                <a:lnTo>
                  <a:pt x="3048" y="54864"/>
                </a:lnTo>
                <a:lnTo>
                  <a:pt x="0" y="70104"/>
                </a:lnTo>
                <a:lnTo>
                  <a:pt x="0" y="736092"/>
                </a:lnTo>
                <a:lnTo>
                  <a:pt x="3048" y="751332"/>
                </a:lnTo>
                <a:lnTo>
                  <a:pt x="6096" y="758952"/>
                </a:lnTo>
                <a:lnTo>
                  <a:pt x="12192" y="771144"/>
                </a:lnTo>
                <a:lnTo>
                  <a:pt x="13716" y="771144"/>
                </a:lnTo>
                <a:lnTo>
                  <a:pt x="13716" y="772668"/>
                </a:lnTo>
                <a:lnTo>
                  <a:pt x="21336" y="781812"/>
                </a:lnTo>
                <a:lnTo>
                  <a:pt x="22860" y="783336"/>
                </a:lnTo>
                <a:lnTo>
                  <a:pt x="33528" y="792480"/>
                </a:lnTo>
                <a:lnTo>
                  <a:pt x="39624" y="795528"/>
                </a:lnTo>
                <a:lnTo>
                  <a:pt x="47244" y="800100"/>
                </a:lnTo>
                <a:lnTo>
                  <a:pt x="53340" y="801624"/>
                </a:lnTo>
                <a:lnTo>
                  <a:pt x="68580" y="804672"/>
                </a:lnTo>
                <a:lnTo>
                  <a:pt x="8532876" y="804672"/>
                </a:lnTo>
                <a:lnTo>
                  <a:pt x="8540496" y="803148"/>
                </a:lnTo>
                <a:lnTo>
                  <a:pt x="8546592" y="801624"/>
                </a:lnTo>
                <a:lnTo>
                  <a:pt x="8554212" y="798576"/>
                </a:lnTo>
                <a:lnTo>
                  <a:pt x="8560308" y="795528"/>
                </a:lnTo>
                <a:lnTo>
                  <a:pt x="68580" y="795528"/>
                </a:lnTo>
                <a:lnTo>
                  <a:pt x="50292" y="790956"/>
                </a:lnTo>
                <a:lnTo>
                  <a:pt x="38100" y="784860"/>
                </a:lnTo>
                <a:lnTo>
                  <a:pt x="19812" y="766572"/>
                </a:lnTo>
                <a:lnTo>
                  <a:pt x="21336" y="766572"/>
                </a:lnTo>
                <a:lnTo>
                  <a:pt x="16764" y="760476"/>
                </a:lnTo>
                <a:lnTo>
                  <a:pt x="13716" y="754380"/>
                </a:lnTo>
                <a:lnTo>
                  <a:pt x="9144" y="736092"/>
                </a:lnTo>
                <a:lnTo>
                  <a:pt x="9144" y="70104"/>
                </a:lnTo>
                <a:lnTo>
                  <a:pt x="10668" y="62484"/>
                </a:lnTo>
                <a:lnTo>
                  <a:pt x="12192" y="56388"/>
                </a:lnTo>
                <a:lnTo>
                  <a:pt x="15240" y="50292"/>
                </a:lnTo>
                <a:lnTo>
                  <a:pt x="16764" y="44196"/>
                </a:lnTo>
                <a:lnTo>
                  <a:pt x="21336" y="39624"/>
                </a:lnTo>
                <a:lnTo>
                  <a:pt x="28956" y="28956"/>
                </a:lnTo>
                <a:lnTo>
                  <a:pt x="30734" y="28956"/>
                </a:lnTo>
                <a:lnTo>
                  <a:pt x="39624" y="21336"/>
                </a:lnTo>
                <a:lnTo>
                  <a:pt x="44196" y="18288"/>
                </a:lnTo>
                <a:lnTo>
                  <a:pt x="56388" y="12192"/>
                </a:lnTo>
                <a:lnTo>
                  <a:pt x="62484" y="10668"/>
                </a:lnTo>
                <a:lnTo>
                  <a:pt x="8562340" y="10668"/>
                </a:lnTo>
                <a:lnTo>
                  <a:pt x="8560308" y="9144"/>
                </a:lnTo>
                <a:lnTo>
                  <a:pt x="8554212" y="6096"/>
                </a:lnTo>
                <a:lnTo>
                  <a:pt x="8546592" y="3048"/>
                </a:lnTo>
                <a:lnTo>
                  <a:pt x="8538972" y="1524"/>
                </a:lnTo>
                <a:close/>
              </a:path>
              <a:path w="8601710" h="805179">
                <a:moveTo>
                  <a:pt x="8571679" y="29776"/>
                </a:moveTo>
                <a:lnTo>
                  <a:pt x="8580120" y="39624"/>
                </a:lnTo>
                <a:lnTo>
                  <a:pt x="8586216" y="51816"/>
                </a:lnTo>
                <a:lnTo>
                  <a:pt x="8587740" y="57912"/>
                </a:lnTo>
                <a:lnTo>
                  <a:pt x="8590788" y="64008"/>
                </a:lnTo>
                <a:lnTo>
                  <a:pt x="8590788" y="736092"/>
                </a:lnTo>
                <a:lnTo>
                  <a:pt x="8586216" y="754380"/>
                </a:lnTo>
                <a:lnTo>
                  <a:pt x="8580120" y="766572"/>
                </a:lnTo>
                <a:lnTo>
                  <a:pt x="8570976" y="775716"/>
                </a:lnTo>
                <a:lnTo>
                  <a:pt x="8572500" y="775716"/>
                </a:lnTo>
                <a:lnTo>
                  <a:pt x="8561832" y="784860"/>
                </a:lnTo>
                <a:lnTo>
                  <a:pt x="8549640" y="790956"/>
                </a:lnTo>
                <a:lnTo>
                  <a:pt x="8531352" y="795528"/>
                </a:lnTo>
                <a:lnTo>
                  <a:pt x="8560308" y="795528"/>
                </a:lnTo>
                <a:lnTo>
                  <a:pt x="8566404" y="792480"/>
                </a:lnTo>
                <a:lnTo>
                  <a:pt x="8567928" y="792480"/>
                </a:lnTo>
                <a:lnTo>
                  <a:pt x="8578596" y="783336"/>
                </a:lnTo>
                <a:lnTo>
                  <a:pt x="8578596" y="781812"/>
                </a:lnTo>
                <a:lnTo>
                  <a:pt x="8587740" y="772668"/>
                </a:lnTo>
                <a:lnTo>
                  <a:pt x="8587740" y="771144"/>
                </a:lnTo>
                <a:lnTo>
                  <a:pt x="8592312" y="765048"/>
                </a:lnTo>
                <a:lnTo>
                  <a:pt x="8595360" y="758952"/>
                </a:lnTo>
                <a:lnTo>
                  <a:pt x="8596884" y="751332"/>
                </a:lnTo>
                <a:lnTo>
                  <a:pt x="8599932" y="743712"/>
                </a:lnTo>
                <a:lnTo>
                  <a:pt x="8599932" y="736092"/>
                </a:lnTo>
                <a:lnTo>
                  <a:pt x="8601456" y="728472"/>
                </a:lnTo>
                <a:lnTo>
                  <a:pt x="8601456" y="76200"/>
                </a:lnTo>
                <a:lnTo>
                  <a:pt x="8599932" y="68580"/>
                </a:lnTo>
                <a:lnTo>
                  <a:pt x="8599932" y="60960"/>
                </a:lnTo>
                <a:lnTo>
                  <a:pt x="8596884" y="53340"/>
                </a:lnTo>
                <a:lnTo>
                  <a:pt x="8595360" y="47244"/>
                </a:lnTo>
                <a:lnTo>
                  <a:pt x="8590788" y="39624"/>
                </a:lnTo>
                <a:lnTo>
                  <a:pt x="8587740" y="33528"/>
                </a:lnTo>
                <a:lnTo>
                  <a:pt x="8585127" y="30480"/>
                </a:lnTo>
                <a:lnTo>
                  <a:pt x="8572500" y="30480"/>
                </a:lnTo>
                <a:lnTo>
                  <a:pt x="8571679" y="29776"/>
                </a:lnTo>
                <a:close/>
              </a:path>
              <a:path w="8601710" h="805179">
                <a:moveTo>
                  <a:pt x="30734" y="28956"/>
                </a:moveTo>
                <a:lnTo>
                  <a:pt x="28956" y="28956"/>
                </a:lnTo>
                <a:lnTo>
                  <a:pt x="28956" y="30480"/>
                </a:lnTo>
                <a:lnTo>
                  <a:pt x="30734" y="28956"/>
                </a:lnTo>
                <a:close/>
              </a:path>
              <a:path w="8601710" h="805179">
                <a:moveTo>
                  <a:pt x="8570976" y="28956"/>
                </a:moveTo>
                <a:lnTo>
                  <a:pt x="8571679" y="29776"/>
                </a:lnTo>
                <a:lnTo>
                  <a:pt x="8572500" y="30480"/>
                </a:lnTo>
                <a:lnTo>
                  <a:pt x="8570976" y="28956"/>
                </a:lnTo>
                <a:close/>
              </a:path>
              <a:path w="8601710" h="805179">
                <a:moveTo>
                  <a:pt x="8583821" y="28956"/>
                </a:moveTo>
                <a:lnTo>
                  <a:pt x="8570976" y="28956"/>
                </a:lnTo>
                <a:lnTo>
                  <a:pt x="8572500" y="30480"/>
                </a:lnTo>
                <a:lnTo>
                  <a:pt x="8585127" y="30480"/>
                </a:lnTo>
                <a:lnTo>
                  <a:pt x="8583821" y="28956"/>
                </a:lnTo>
                <a:close/>
              </a:path>
              <a:path w="8601710" h="805179">
                <a:moveTo>
                  <a:pt x="8562340" y="10668"/>
                </a:moveTo>
                <a:lnTo>
                  <a:pt x="8537448" y="10668"/>
                </a:lnTo>
                <a:lnTo>
                  <a:pt x="8545068" y="13716"/>
                </a:lnTo>
                <a:lnTo>
                  <a:pt x="8551164" y="15240"/>
                </a:lnTo>
                <a:lnTo>
                  <a:pt x="8555736" y="18288"/>
                </a:lnTo>
                <a:lnTo>
                  <a:pt x="8561832" y="21336"/>
                </a:lnTo>
                <a:lnTo>
                  <a:pt x="8571679" y="29776"/>
                </a:lnTo>
                <a:lnTo>
                  <a:pt x="8570976" y="28956"/>
                </a:lnTo>
                <a:lnTo>
                  <a:pt x="8583821" y="28956"/>
                </a:lnTo>
                <a:lnTo>
                  <a:pt x="8578596" y="22860"/>
                </a:lnTo>
                <a:lnTo>
                  <a:pt x="8567928" y="13716"/>
                </a:lnTo>
                <a:lnTo>
                  <a:pt x="8566404" y="13716"/>
                </a:lnTo>
                <a:lnTo>
                  <a:pt x="8562340" y="10668"/>
                </a:lnTo>
                <a:close/>
              </a:path>
              <a:path w="8601710" h="805179">
                <a:moveTo>
                  <a:pt x="8523732" y="0"/>
                </a:moveTo>
                <a:lnTo>
                  <a:pt x="76200" y="0"/>
                </a:lnTo>
                <a:lnTo>
                  <a:pt x="68580" y="1524"/>
                </a:lnTo>
                <a:lnTo>
                  <a:pt x="8531352" y="1524"/>
                </a:lnTo>
                <a:lnTo>
                  <a:pt x="852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83383" y="5783639"/>
            <a:ext cx="6731000" cy="764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240"/>
              </a:spcBef>
            </a:pPr>
            <a:r>
              <a:rPr sz="2450" spc="-50" dirty="0">
                <a:solidFill>
                  <a:srgbClr val="FFFFFF"/>
                </a:solidFill>
                <a:latin typeface="宋体"/>
                <a:cs typeface="宋体"/>
              </a:rPr>
              <a:t>某些属性所描述的不是由主码所确定的实体的信息 应把逻辑上独立的信息放在独立的关系中。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66444" y="5936488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2289048"/>
            <a:ext cx="8389620" cy="417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9539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相比于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S-D-C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当前模式（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）具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如下优 点：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2825"/>
              </a:lnSpc>
              <a:spcBef>
                <a:spcPts val="7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若虽然有学生，但还没有成绩，可以直接将学生信息加入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模式的实例中</a:t>
            </a:r>
            <a:endParaRPr sz="2400">
              <a:latin typeface="宋体"/>
              <a:cs typeface="宋体"/>
            </a:endParaRPr>
          </a:p>
          <a:p>
            <a:pPr marL="756285" marR="5080" indent="-287020">
              <a:lnSpc>
                <a:spcPts val="2770"/>
              </a:lnSpc>
              <a:spcBef>
                <a:spcPts val="86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若某学生只选了一门课，现在这门课也不选了，删除时只 删除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模式的实例中的元组，并不会删除学生的信息。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825"/>
              </a:lnSpc>
              <a:spcBef>
                <a:spcPts val="61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对于某个学生的每个课程成绩记录，不必重复存储有关系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名和系领导的信息，减少了冗余。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另外，降低了更新时的复杂性。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插入系的信息时不必考虑如何表达选课信息。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35963" y="1393444"/>
          <a:ext cx="453136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85788" y="1393444"/>
          <a:ext cx="2756534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208022"/>
            <a:ext cx="8519160" cy="5545455"/>
          </a:xfrm>
          <a:prstGeom prst="rect">
            <a:avLst/>
          </a:prstGeom>
        </p:spPr>
        <p:txBody>
          <a:bodyPr vert="horz" wrap="square" lIns="0" tIns="33718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655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模式（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）属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ts val="38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定义：</a:t>
            </a:r>
            <a:endParaRPr sz="3200">
              <a:latin typeface="宋体"/>
              <a:cs typeface="宋体"/>
            </a:endParaRPr>
          </a:p>
          <a:p>
            <a:pPr marL="354965">
              <a:lnSpc>
                <a:spcPts val="3829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且每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属性都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完全函数依赖于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的码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Sno, Cno,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Sno,SName,DName,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93211" y="536447"/>
            <a:ext cx="4500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数据模式应规范化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58468"/>
            <a:ext cx="8904605" cy="41027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600" marR="5080" indent="-342900">
              <a:lnSpc>
                <a:spcPct val="98000"/>
              </a:lnSpc>
              <a:spcBef>
                <a:spcPts val="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在数据库的设计中，如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构造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于它的 数据模式，即应该构造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几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个关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模型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每个关 系由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哪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些属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组成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。这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设计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问题。</a:t>
            </a:r>
            <a:endParaRPr sz="3200">
              <a:latin typeface="宋体"/>
              <a:cs typeface="宋体"/>
            </a:endParaRPr>
          </a:p>
          <a:p>
            <a:pPr marL="355600" marR="407034" indent="-342900" algn="just">
              <a:lnSpc>
                <a:spcPct val="9800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实际上任何一种数据库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用系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统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，不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论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是层次 的、网状的还是关系的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都会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遇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到如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构造合 适的数据模型及逻辑结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的问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题。</a:t>
            </a:r>
            <a:endParaRPr sz="3200">
              <a:latin typeface="宋体"/>
              <a:cs typeface="宋体"/>
            </a:endParaRPr>
          </a:p>
          <a:p>
            <a:pPr marL="355600" marR="407034" indent="-342900">
              <a:lnSpc>
                <a:spcPts val="3679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规范化理论对于一般的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辑设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同样具 有理论上的意义。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2362273"/>
            <a:ext cx="8689340" cy="3933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当前模式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S-D-C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的疑惑：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如果一个系刚好成立但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还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没有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招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生，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怎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样表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存在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个系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呢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若插入该系的信息（系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责人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何表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若插入该系的信息（系名，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系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负责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人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），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选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课信息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如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何表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达？</a:t>
            </a:r>
            <a:endParaRPr sz="2000">
              <a:latin typeface="思源黑体 CN Bold"/>
              <a:cs typeface="思源黑体 CN Bold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若虽然有学生，但还没有成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绩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，如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何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表达？</a:t>
            </a:r>
            <a:endParaRPr sz="2000">
              <a:latin typeface="思源黑体 CN Bold"/>
              <a:cs typeface="思源黑体 CN Bold"/>
            </a:endParaRPr>
          </a:p>
          <a:p>
            <a:pPr marL="469265">
              <a:lnSpc>
                <a:spcPts val="2230"/>
              </a:lnSpc>
              <a:spcBef>
                <a:spcPts val="33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若某个系的学生全部毕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业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了，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系还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保留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这样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删除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有学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R="2592070" algn="ctr">
              <a:lnSpc>
                <a:spcPts val="2230"/>
              </a:lnSpc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记录，系的信息将不复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在。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何避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756285" marR="251460" indent="-287020">
              <a:lnSpc>
                <a:spcPts val="206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又若某学生只选了一门课，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现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在这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门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课也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不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选了，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删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除时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会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删除学生 的信息。如何避免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？</a:t>
            </a:r>
            <a:endParaRPr sz="2000">
              <a:latin typeface="思源黑体 CN Bold"/>
              <a:cs typeface="思源黑体 CN Bold"/>
            </a:endParaRPr>
          </a:p>
          <a:p>
            <a:pPr marL="756285" marR="5080" indent="-287020">
              <a:lnSpc>
                <a:spcPts val="2060"/>
              </a:lnSpc>
              <a:spcBef>
                <a:spcPts val="68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每条记录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（针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对每个学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生的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每条选课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信息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）都有系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名，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系领导的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信息，  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浪费存储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。</a:t>
            </a:r>
            <a:endParaRPr sz="2000">
              <a:latin typeface="思源黑体 CN Bold"/>
              <a:cs typeface="思源黑体 CN Bold"/>
            </a:endParaRPr>
          </a:p>
          <a:p>
            <a:pPr marL="469265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另外换系领导后，所有的记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录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都要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一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起更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新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。如何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避</a:t>
            </a:r>
            <a:r>
              <a:rPr sz="20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免</a:t>
            </a:r>
            <a:r>
              <a:rPr sz="20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？</a:t>
            </a:r>
            <a:endParaRPr sz="2000">
              <a:latin typeface="思源黑体 CN Bold"/>
              <a:cs typeface="思源黑体 CN Bold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0847" y="1466596"/>
          <a:ext cx="7945118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2360621"/>
            <a:ext cx="8389620" cy="42151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但是，对模式（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）仍然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在疑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惑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469265">
              <a:lnSpc>
                <a:spcPts val="2825"/>
              </a:lnSpc>
              <a:spcBef>
                <a:spcPts val="7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如果一个系刚好成立但还没有招生，怎样表示存在这个系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呢？</a:t>
            </a:r>
            <a:endParaRPr sz="2400">
              <a:latin typeface="宋体"/>
              <a:cs typeface="宋体"/>
            </a:endParaRPr>
          </a:p>
          <a:p>
            <a:pPr marL="756285" marR="5080" indent="-287020">
              <a:lnSpc>
                <a:spcPts val="2770"/>
              </a:lnSpc>
              <a:spcBef>
                <a:spcPts val="869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若插入该系的信息（系名，系负责人），学生信息如何表 达？</a:t>
            </a:r>
            <a:endParaRPr sz="2400">
              <a:latin typeface="宋体"/>
              <a:cs typeface="宋体"/>
            </a:endParaRPr>
          </a:p>
          <a:p>
            <a:pPr marL="756285" marR="5080" indent="-287020">
              <a:lnSpc>
                <a:spcPts val="2770"/>
              </a:lnSpc>
              <a:spcBef>
                <a:spcPts val="7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若某个系的学生全部毕业了，但系还要保留，这样若删除 所有学生的记录，系的信息将不复存在。如何避免？</a:t>
            </a:r>
            <a:endParaRPr sz="2400">
              <a:latin typeface="宋体"/>
              <a:cs typeface="宋体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每条学生记录都有系名，系领导的信息，浪费存储</a:t>
            </a:r>
            <a:endParaRPr sz="2400">
              <a:latin typeface="宋体"/>
              <a:cs typeface="宋体"/>
            </a:endParaRPr>
          </a:p>
          <a:p>
            <a:pPr marL="469265">
              <a:lnSpc>
                <a:spcPts val="2825"/>
              </a:lnSpc>
              <a:spcBef>
                <a:spcPts val="68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另外换系领导后，对所有学生的记录都要一起更新。如何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82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避免？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35963" y="1393444"/>
          <a:ext cx="453136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85788" y="1393444"/>
          <a:ext cx="2756534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62420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依赖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5362702"/>
            <a:ext cx="7929880" cy="0"/>
          </a:xfrm>
          <a:custGeom>
            <a:avLst/>
            <a:gdLst/>
            <a:ahLst/>
            <a:cxnLst/>
            <a:rect l="l" t="t" r="r" b="b"/>
            <a:pathLst>
              <a:path w="7929880">
                <a:moveTo>
                  <a:pt x="0" y="0"/>
                </a:moveTo>
                <a:lnTo>
                  <a:pt x="792937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6286" y="2192527"/>
            <a:ext cx="0" cy="3167380"/>
          </a:xfrm>
          <a:custGeom>
            <a:avLst/>
            <a:gdLst/>
            <a:ahLst/>
            <a:cxnLst/>
            <a:rect l="l" t="t" r="r" b="b"/>
            <a:pathLst>
              <a:path h="3167379">
                <a:moveTo>
                  <a:pt x="0" y="0"/>
                </a:moveTo>
                <a:lnTo>
                  <a:pt x="0" y="316738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0" y="2189733"/>
            <a:ext cx="7929880" cy="0"/>
          </a:xfrm>
          <a:custGeom>
            <a:avLst/>
            <a:gdLst/>
            <a:ahLst/>
            <a:cxnLst/>
            <a:rect l="l" t="t" r="r" b="b"/>
            <a:pathLst>
              <a:path w="7929880">
                <a:moveTo>
                  <a:pt x="0" y="0"/>
                </a:moveTo>
                <a:lnTo>
                  <a:pt x="792937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1085" y="2192527"/>
            <a:ext cx="0" cy="3167380"/>
          </a:xfrm>
          <a:custGeom>
            <a:avLst/>
            <a:gdLst/>
            <a:ahLst/>
            <a:cxnLst/>
            <a:rect l="l" t="t" r="r" b="b"/>
            <a:pathLst>
              <a:path h="3167379">
                <a:moveTo>
                  <a:pt x="0" y="0"/>
                </a:moveTo>
                <a:lnTo>
                  <a:pt x="0" y="316738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8572" y="2192020"/>
            <a:ext cx="7920355" cy="3168650"/>
          </a:xfrm>
          <a:custGeom>
            <a:avLst/>
            <a:gdLst/>
            <a:ahLst/>
            <a:cxnLst/>
            <a:rect l="l" t="t" r="r" b="b"/>
            <a:pathLst>
              <a:path w="7920355" h="3168650">
                <a:moveTo>
                  <a:pt x="0" y="3168396"/>
                </a:moveTo>
                <a:lnTo>
                  <a:pt x="7920228" y="3168396"/>
                </a:lnTo>
                <a:lnTo>
                  <a:pt x="7920228" y="0"/>
                </a:lnTo>
                <a:lnTo>
                  <a:pt x="0" y="0"/>
                </a:lnTo>
                <a:lnTo>
                  <a:pt x="0" y="3168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0" y="2187448"/>
            <a:ext cx="7929880" cy="3177540"/>
          </a:xfrm>
          <a:custGeom>
            <a:avLst/>
            <a:gdLst/>
            <a:ahLst/>
            <a:cxnLst/>
            <a:rect l="l" t="t" r="r" b="b"/>
            <a:pathLst>
              <a:path w="7929880" h="3177540">
                <a:moveTo>
                  <a:pt x="7929372" y="0"/>
                </a:moveTo>
                <a:lnTo>
                  <a:pt x="0" y="0"/>
                </a:lnTo>
                <a:lnTo>
                  <a:pt x="0" y="3177540"/>
                </a:lnTo>
                <a:lnTo>
                  <a:pt x="7929372" y="3177540"/>
                </a:lnTo>
                <a:lnTo>
                  <a:pt x="7929372" y="3172967"/>
                </a:lnTo>
                <a:lnTo>
                  <a:pt x="9144" y="3172968"/>
                </a:lnTo>
                <a:lnTo>
                  <a:pt x="4572" y="3168396"/>
                </a:lnTo>
                <a:lnTo>
                  <a:pt x="9144" y="3168396"/>
                </a:lnTo>
                <a:lnTo>
                  <a:pt x="9144" y="9144"/>
                </a:lnTo>
                <a:lnTo>
                  <a:pt x="4571" y="9144"/>
                </a:lnTo>
                <a:lnTo>
                  <a:pt x="9144" y="4572"/>
                </a:lnTo>
                <a:lnTo>
                  <a:pt x="7929372" y="4571"/>
                </a:lnTo>
                <a:lnTo>
                  <a:pt x="7929372" y="0"/>
                </a:lnTo>
                <a:close/>
              </a:path>
              <a:path w="7929880" h="3177540">
                <a:moveTo>
                  <a:pt x="9144" y="3168396"/>
                </a:moveTo>
                <a:lnTo>
                  <a:pt x="4572" y="3168396"/>
                </a:lnTo>
                <a:lnTo>
                  <a:pt x="9144" y="3172968"/>
                </a:lnTo>
                <a:lnTo>
                  <a:pt x="9144" y="3168396"/>
                </a:lnTo>
                <a:close/>
              </a:path>
              <a:path w="7929880" h="3177540">
                <a:moveTo>
                  <a:pt x="7920228" y="3168396"/>
                </a:moveTo>
                <a:lnTo>
                  <a:pt x="9144" y="3168396"/>
                </a:lnTo>
                <a:lnTo>
                  <a:pt x="9144" y="3172968"/>
                </a:lnTo>
                <a:lnTo>
                  <a:pt x="7920228" y="3172968"/>
                </a:lnTo>
                <a:lnTo>
                  <a:pt x="7920228" y="3168396"/>
                </a:lnTo>
                <a:close/>
              </a:path>
              <a:path w="7929880" h="3177540">
                <a:moveTo>
                  <a:pt x="7920228" y="4572"/>
                </a:moveTo>
                <a:lnTo>
                  <a:pt x="7920228" y="3172968"/>
                </a:lnTo>
                <a:lnTo>
                  <a:pt x="7924800" y="3168396"/>
                </a:lnTo>
                <a:lnTo>
                  <a:pt x="7929372" y="3168395"/>
                </a:lnTo>
                <a:lnTo>
                  <a:pt x="7929372" y="9144"/>
                </a:lnTo>
                <a:lnTo>
                  <a:pt x="7924800" y="9144"/>
                </a:lnTo>
                <a:lnTo>
                  <a:pt x="7920228" y="4572"/>
                </a:lnTo>
                <a:close/>
              </a:path>
              <a:path w="7929880" h="3177540">
                <a:moveTo>
                  <a:pt x="7929372" y="3168395"/>
                </a:moveTo>
                <a:lnTo>
                  <a:pt x="7924800" y="3168396"/>
                </a:lnTo>
                <a:lnTo>
                  <a:pt x="7920228" y="3172968"/>
                </a:lnTo>
                <a:lnTo>
                  <a:pt x="7929372" y="3172967"/>
                </a:lnTo>
                <a:lnTo>
                  <a:pt x="7929372" y="3168395"/>
                </a:lnTo>
                <a:close/>
              </a:path>
              <a:path w="7929880" h="3177540">
                <a:moveTo>
                  <a:pt x="9144" y="4572"/>
                </a:moveTo>
                <a:lnTo>
                  <a:pt x="4571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7929880" h="3177540">
                <a:moveTo>
                  <a:pt x="7920228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7920228" y="9144"/>
                </a:lnTo>
                <a:lnTo>
                  <a:pt x="7920228" y="4572"/>
                </a:lnTo>
                <a:close/>
              </a:path>
              <a:path w="7929880" h="3177540">
                <a:moveTo>
                  <a:pt x="7929372" y="4571"/>
                </a:moveTo>
                <a:lnTo>
                  <a:pt x="7920228" y="4572"/>
                </a:lnTo>
                <a:lnTo>
                  <a:pt x="7924800" y="9144"/>
                </a:lnTo>
                <a:lnTo>
                  <a:pt x="7929372" y="9144"/>
                </a:lnTo>
                <a:lnTo>
                  <a:pt x="792937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14928" y="2623311"/>
            <a:ext cx="1584960" cy="2232660"/>
          </a:xfrm>
          <a:custGeom>
            <a:avLst/>
            <a:gdLst/>
            <a:ahLst/>
            <a:cxnLst/>
            <a:rect l="l" t="t" r="r" b="b"/>
            <a:pathLst>
              <a:path w="1584960" h="2232660">
                <a:moveTo>
                  <a:pt x="0" y="2232660"/>
                </a:moveTo>
                <a:lnTo>
                  <a:pt x="1584960" y="2232660"/>
                </a:lnTo>
                <a:lnTo>
                  <a:pt x="1584960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10355" y="2618739"/>
            <a:ext cx="1594485" cy="2242185"/>
          </a:xfrm>
          <a:custGeom>
            <a:avLst/>
            <a:gdLst/>
            <a:ahLst/>
            <a:cxnLst/>
            <a:rect l="l" t="t" r="r" b="b"/>
            <a:pathLst>
              <a:path w="1594485" h="2242185">
                <a:moveTo>
                  <a:pt x="1594104" y="0"/>
                </a:moveTo>
                <a:lnTo>
                  <a:pt x="0" y="0"/>
                </a:lnTo>
                <a:lnTo>
                  <a:pt x="0" y="2241804"/>
                </a:lnTo>
                <a:lnTo>
                  <a:pt x="1594104" y="2241804"/>
                </a:lnTo>
                <a:lnTo>
                  <a:pt x="1594104" y="2237232"/>
                </a:lnTo>
                <a:lnTo>
                  <a:pt x="9144" y="2237232"/>
                </a:lnTo>
                <a:lnTo>
                  <a:pt x="4572" y="2232660"/>
                </a:lnTo>
                <a:lnTo>
                  <a:pt x="9144" y="2232660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1594104" y="4572"/>
                </a:lnTo>
                <a:lnTo>
                  <a:pt x="1594104" y="0"/>
                </a:lnTo>
                <a:close/>
              </a:path>
              <a:path w="1594485" h="2242185">
                <a:moveTo>
                  <a:pt x="9144" y="2232660"/>
                </a:moveTo>
                <a:lnTo>
                  <a:pt x="4572" y="2232660"/>
                </a:lnTo>
                <a:lnTo>
                  <a:pt x="9144" y="2237232"/>
                </a:lnTo>
                <a:lnTo>
                  <a:pt x="9144" y="2232660"/>
                </a:lnTo>
                <a:close/>
              </a:path>
              <a:path w="1594485" h="2242185">
                <a:moveTo>
                  <a:pt x="1584960" y="2232660"/>
                </a:moveTo>
                <a:lnTo>
                  <a:pt x="9144" y="2232660"/>
                </a:lnTo>
                <a:lnTo>
                  <a:pt x="9144" y="2237232"/>
                </a:lnTo>
                <a:lnTo>
                  <a:pt x="1584960" y="2237232"/>
                </a:lnTo>
                <a:lnTo>
                  <a:pt x="1584960" y="2232660"/>
                </a:lnTo>
                <a:close/>
              </a:path>
              <a:path w="1594485" h="2242185">
                <a:moveTo>
                  <a:pt x="1584960" y="4572"/>
                </a:moveTo>
                <a:lnTo>
                  <a:pt x="1584960" y="2237232"/>
                </a:lnTo>
                <a:lnTo>
                  <a:pt x="1589531" y="2232660"/>
                </a:lnTo>
                <a:lnTo>
                  <a:pt x="1594104" y="2232660"/>
                </a:lnTo>
                <a:lnTo>
                  <a:pt x="1594104" y="9144"/>
                </a:lnTo>
                <a:lnTo>
                  <a:pt x="1589532" y="9144"/>
                </a:lnTo>
                <a:lnTo>
                  <a:pt x="1584960" y="4572"/>
                </a:lnTo>
                <a:close/>
              </a:path>
              <a:path w="1594485" h="2242185">
                <a:moveTo>
                  <a:pt x="1594104" y="2232660"/>
                </a:moveTo>
                <a:lnTo>
                  <a:pt x="1589531" y="2232660"/>
                </a:lnTo>
                <a:lnTo>
                  <a:pt x="1584960" y="2237232"/>
                </a:lnTo>
                <a:lnTo>
                  <a:pt x="1594104" y="2237232"/>
                </a:lnTo>
                <a:lnTo>
                  <a:pt x="1594104" y="2232660"/>
                </a:lnTo>
                <a:close/>
              </a:path>
              <a:path w="1594485" h="2242185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594485" h="2242185">
                <a:moveTo>
                  <a:pt x="1584960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584960" y="9144"/>
                </a:lnTo>
                <a:lnTo>
                  <a:pt x="1584960" y="4572"/>
                </a:lnTo>
                <a:close/>
              </a:path>
              <a:path w="1594485" h="2242185">
                <a:moveTo>
                  <a:pt x="1594104" y="4572"/>
                </a:moveTo>
                <a:lnTo>
                  <a:pt x="1584960" y="4572"/>
                </a:lnTo>
                <a:lnTo>
                  <a:pt x="1589532" y="9144"/>
                </a:lnTo>
                <a:lnTo>
                  <a:pt x="1594104" y="9144"/>
                </a:lnTo>
                <a:lnTo>
                  <a:pt x="159410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7923" y="3552952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359663"/>
                </a:moveTo>
                <a:lnTo>
                  <a:pt x="1152144" y="359663"/>
                </a:lnTo>
                <a:lnTo>
                  <a:pt x="11521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3352" y="3546855"/>
            <a:ext cx="1163320" cy="370840"/>
          </a:xfrm>
          <a:custGeom>
            <a:avLst/>
            <a:gdLst/>
            <a:ahLst/>
            <a:cxnLst/>
            <a:rect l="l" t="t" r="r" b="b"/>
            <a:pathLst>
              <a:path w="1163320" h="370839">
                <a:moveTo>
                  <a:pt x="1162812" y="0"/>
                </a:moveTo>
                <a:lnTo>
                  <a:pt x="0" y="0"/>
                </a:lnTo>
                <a:lnTo>
                  <a:pt x="0" y="370332"/>
                </a:lnTo>
                <a:lnTo>
                  <a:pt x="1162812" y="370332"/>
                </a:lnTo>
                <a:lnTo>
                  <a:pt x="1162812" y="365759"/>
                </a:lnTo>
                <a:lnTo>
                  <a:pt x="9144" y="365760"/>
                </a:lnTo>
                <a:lnTo>
                  <a:pt x="4572" y="361188"/>
                </a:lnTo>
                <a:lnTo>
                  <a:pt x="9144" y="361188"/>
                </a:lnTo>
                <a:lnTo>
                  <a:pt x="9144" y="10668"/>
                </a:lnTo>
                <a:lnTo>
                  <a:pt x="4571" y="10668"/>
                </a:lnTo>
                <a:lnTo>
                  <a:pt x="9144" y="6096"/>
                </a:lnTo>
                <a:lnTo>
                  <a:pt x="1162812" y="6095"/>
                </a:lnTo>
                <a:lnTo>
                  <a:pt x="1162812" y="0"/>
                </a:lnTo>
                <a:close/>
              </a:path>
              <a:path w="1163320" h="370839">
                <a:moveTo>
                  <a:pt x="9144" y="361188"/>
                </a:moveTo>
                <a:lnTo>
                  <a:pt x="4572" y="361188"/>
                </a:lnTo>
                <a:lnTo>
                  <a:pt x="9144" y="365760"/>
                </a:lnTo>
                <a:lnTo>
                  <a:pt x="9144" y="361188"/>
                </a:lnTo>
                <a:close/>
              </a:path>
              <a:path w="1163320" h="370839">
                <a:moveTo>
                  <a:pt x="1152144" y="361188"/>
                </a:moveTo>
                <a:lnTo>
                  <a:pt x="9144" y="361188"/>
                </a:lnTo>
                <a:lnTo>
                  <a:pt x="9144" y="365760"/>
                </a:lnTo>
                <a:lnTo>
                  <a:pt x="1152144" y="365760"/>
                </a:lnTo>
                <a:lnTo>
                  <a:pt x="1152144" y="361188"/>
                </a:lnTo>
                <a:close/>
              </a:path>
              <a:path w="1163320" h="370839">
                <a:moveTo>
                  <a:pt x="1152144" y="6096"/>
                </a:moveTo>
                <a:lnTo>
                  <a:pt x="1152144" y="365760"/>
                </a:lnTo>
                <a:lnTo>
                  <a:pt x="1156716" y="361188"/>
                </a:lnTo>
                <a:lnTo>
                  <a:pt x="1162812" y="361188"/>
                </a:lnTo>
                <a:lnTo>
                  <a:pt x="1162812" y="10668"/>
                </a:lnTo>
                <a:lnTo>
                  <a:pt x="1156716" y="10668"/>
                </a:lnTo>
                <a:lnTo>
                  <a:pt x="1152144" y="6096"/>
                </a:lnTo>
                <a:close/>
              </a:path>
              <a:path w="1163320" h="370839">
                <a:moveTo>
                  <a:pt x="1162812" y="361188"/>
                </a:moveTo>
                <a:lnTo>
                  <a:pt x="1156716" y="361188"/>
                </a:lnTo>
                <a:lnTo>
                  <a:pt x="1152144" y="365760"/>
                </a:lnTo>
                <a:lnTo>
                  <a:pt x="1162812" y="365759"/>
                </a:lnTo>
                <a:lnTo>
                  <a:pt x="1162812" y="361188"/>
                </a:lnTo>
                <a:close/>
              </a:path>
              <a:path w="1163320" h="370839">
                <a:moveTo>
                  <a:pt x="9144" y="6096"/>
                </a:moveTo>
                <a:lnTo>
                  <a:pt x="4571" y="10668"/>
                </a:lnTo>
                <a:lnTo>
                  <a:pt x="9144" y="10668"/>
                </a:lnTo>
                <a:lnTo>
                  <a:pt x="9144" y="6096"/>
                </a:lnTo>
                <a:close/>
              </a:path>
              <a:path w="1163320" h="370839">
                <a:moveTo>
                  <a:pt x="1152144" y="6096"/>
                </a:moveTo>
                <a:lnTo>
                  <a:pt x="9144" y="6096"/>
                </a:lnTo>
                <a:lnTo>
                  <a:pt x="9144" y="10668"/>
                </a:lnTo>
                <a:lnTo>
                  <a:pt x="1152144" y="10668"/>
                </a:lnTo>
                <a:lnTo>
                  <a:pt x="1152144" y="6096"/>
                </a:lnTo>
                <a:close/>
              </a:path>
              <a:path w="1163320" h="370839">
                <a:moveTo>
                  <a:pt x="1162812" y="6095"/>
                </a:moveTo>
                <a:lnTo>
                  <a:pt x="1152144" y="6096"/>
                </a:lnTo>
                <a:lnTo>
                  <a:pt x="1156716" y="10668"/>
                </a:lnTo>
                <a:lnTo>
                  <a:pt x="1162812" y="10668"/>
                </a:lnTo>
                <a:lnTo>
                  <a:pt x="116281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7923" y="3575303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2859" y="4279900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359663"/>
                </a:moveTo>
                <a:lnTo>
                  <a:pt x="1152143" y="359663"/>
                </a:lnTo>
                <a:lnTo>
                  <a:pt x="115214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28288" y="4275328"/>
            <a:ext cx="1161415" cy="368935"/>
          </a:xfrm>
          <a:custGeom>
            <a:avLst/>
            <a:gdLst/>
            <a:ahLst/>
            <a:cxnLst/>
            <a:rect l="l" t="t" r="r" b="b"/>
            <a:pathLst>
              <a:path w="1161414" h="368935">
                <a:moveTo>
                  <a:pt x="1161288" y="0"/>
                </a:moveTo>
                <a:lnTo>
                  <a:pt x="0" y="0"/>
                </a:lnTo>
                <a:lnTo>
                  <a:pt x="0" y="368808"/>
                </a:lnTo>
                <a:lnTo>
                  <a:pt x="1161288" y="368808"/>
                </a:lnTo>
                <a:lnTo>
                  <a:pt x="1161288" y="364236"/>
                </a:lnTo>
                <a:lnTo>
                  <a:pt x="9144" y="364236"/>
                </a:lnTo>
                <a:lnTo>
                  <a:pt x="4572" y="359664"/>
                </a:lnTo>
                <a:lnTo>
                  <a:pt x="9144" y="359664"/>
                </a:lnTo>
                <a:lnTo>
                  <a:pt x="9144" y="9144"/>
                </a:lnTo>
                <a:lnTo>
                  <a:pt x="4571" y="9144"/>
                </a:lnTo>
                <a:lnTo>
                  <a:pt x="9144" y="4572"/>
                </a:lnTo>
                <a:lnTo>
                  <a:pt x="1161288" y="4572"/>
                </a:lnTo>
                <a:lnTo>
                  <a:pt x="1161288" y="0"/>
                </a:lnTo>
                <a:close/>
              </a:path>
              <a:path w="1161414" h="368935">
                <a:moveTo>
                  <a:pt x="9144" y="359664"/>
                </a:moveTo>
                <a:lnTo>
                  <a:pt x="4572" y="359664"/>
                </a:lnTo>
                <a:lnTo>
                  <a:pt x="9144" y="364236"/>
                </a:lnTo>
                <a:lnTo>
                  <a:pt x="9144" y="359664"/>
                </a:lnTo>
                <a:close/>
              </a:path>
              <a:path w="1161414" h="368935">
                <a:moveTo>
                  <a:pt x="1152144" y="359664"/>
                </a:moveTo>
                <a:lnTo>
                  <a:pt x="9144" y="359664"/>
                </a:lnTo>
                <a:lnTo>
                  <a:pt x="9144" y="364236"/>
                </a:lnTo>
                <a:lnTo>
                  <a:pt x="1152144" y="364236"/>
                </a:lnTo>
                <a:lnTo>
                  <a:pt x="1152144" y="359664"/>
                </a:lnTo>
                <a:close/>
              </a:path>
              <a:path w="1161414" h="368935">
                <a:moveTo>
                  <a:pt x="1152144" y="4572"/>
                </a:moveTo>
                <a:lnTo>
                  <a:pt x="1152144" y="364236"/>
                </a:lnTo>
                <a:lnTo>
                  <a:pt x="1156716" y="359664"/>
                </a:lnTo>
                <a:lnTo>
                  <a:pt x="1161288" y="359664"/>
                </a:lnTo>
                <a:lnTo>
                  <a:pt x="1161288" y="9144"/>
                </a:lnTo>
                <a:lnTo>
                  <a:pt x="1156716" y="9144"/>
                </a:lnTo>
                <a:lnTo>
                  <a:pt x="1152144" y="4572"/>
                </a:lnTo>
                <a:close/>
              </a:path>
              <a:path w="1161414" h="368935">
                <a:moveTo>
                  <a:pt x="1161288" y="359664"/>
                </a:moveTo>
                <a:lnTo>
                  <a:pt x="1156716" y="359664"/>
                </a:lnTo>
                <a:lnTo>
                  <a:pt x="1152144" y="364236"/>
                </a:lnTo>
                <a:lnTo>
                  <a:pt x="1161288" y="364236"/>
                </a:lnTo>
                <a:lnTo>
                  <a:pt x="1161288" y="359664"/>
                </a:lnTo>
                <a:close/>
              </a:path>
              <a:path w="1161414" h="368935">
                <a:moveTo>
                  <a:pt x="9144" y="4572"/>
                </a:moveTo>
                <a:lnTo>
                  <a:pt x="4571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161414" h="368935">
                <a:moveTo>
                  <a:pt x="1152144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152144" y="9144"/>
                </a:lnTo>
                <a:lnTo>
                  <a:pt x="1152144" y="4572"/>
                </a:lnTo>
                <a:close/>
              </a:path>
              <a:path w="1161414" h="368935">
                <a:moveTo>
                  <a:pt x="1161288" y="4572"/>
                </a:moveTo>
                <a:lnTo>
                  <a:pt x="1152144" y="4572"/>
                </a:lnTo>
                <a:lnTo>
                  <a:pt x="1156716" y="9144"/>
                </a:lnTo>
                <a:lnTo>
                  <a:pt x="1161288" y="9144"/>
                </a:lnTo>
                <a:lnTo>
                  <a:pt x="116128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32859" y="4302252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3016" y="3559047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5">
                <a:moveTo>
                  <a:pt x="0" y="359663"/>
                </a:moveTo>
                <a:lnTo>
                  <a:pt x="1152144" y="359663"/>
                </a:lnTo>
                <a:lnTo>
                  <a:pt x="1152144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6920" y="3554476"/>
            <a:ext cx="1163320" cy="368935"/>
          </a:xfrm>
          <a:custGeom>
            <a:avLst/>
            <a:gdLst/>
            <a:ahLst/>
            <a:cxnLst/>
            <a:rect l="l" t="t" r="r" b="b"/>
            <a:pathLst>
              <a:path w="1163320" h="368935">
                <a:moveTo>
                  <a:pt x="1162812" y="0"/>
                </a:moveTo>
                <a:lnTo>
                  <a:pt x="0" y="0"/>
                </a:lnTo>
                <a:lnTo>
                  <a:pt x="0" y="368808"/>
                </a:lnTo>
                <a:lnTo>
                  <a:pt x="1162812" y="368808"/>
                </a:lnTo>
                <a:lnTo>
                  <a:pt x="1162812" y="364235"/>
                </a:lnTo>
                <a:lnTo>
                  <a:pt x="10668" y="364236"/>
                </a:lnTo>
                <a:lnTo>
                  <a:pt x="6096" y="359664"/>
                </a:lnTo>
                <a:lnTo>
                  <a:pt x="10668" y="359663"/>
                </a:lnTo>
                <a:lnTo>
                  <a:pt x="10668" y="9144"/>
                </a:lnTo>
                <a:lnTo>
                  <a:pt x="6095" y="9144"/>
                </a:lnTo>
                <a:lnTo>
                  <a:pt x="10668" y="4572"/>
                </a:lnTo>
                <a:lnTo>
                  <a:pt x="1162812" y="4571"/>
                </a:lnTo>
                <a:lnTo>
                  <a:pt x="1162812" y="0"/>
                </a:lnTo>
                <a:close/>
              </a:path>
              <a:path w="1163320" h="368935">
                <a:moveTo>
                  <a:pt x="10668" y="359664"/>
                </a:moveTo>
                <a:lnTo>
                  <a:pt x="6096" y="359664"/>
                </a:lnTo>
                <a:lnTo>
                  <a:pt x="10668" y="364236"/>
                </a:lnTo>
                <a:lnTo>
                  <a:pt x="10668" y="359664"/>
                </a:lnTo>
                <a:close/>
              </a:path>
              <a:path w="1163320" h="368935">
                <a:moveTo>
                  <a:pt x="1153668" y="359664"/>
                </a:moveTo>
                <a:lnTo>
                  <a:pt x="10668" y="359664"/>
                </a:lnTo>
                <a:lnTo>
                  <a:pt x="10668" y="364236"/>
                </a:lnTo>
                <a:lnTo>
                  <a:pt x="1153668" y="364236"/>
                </a:lnTo>
                <a:lnTo>
                  <a:pt x="1153668" y="359664"/>
                </a:lnTo>
                <a:close/>
              </a:path>
              <a:path w="1163320" h="368935">
                <a:moveTo>
                  <a:pt x="1153668" y="4572"/>
                </a:moveTo>
                <a:lnTo>
                  <a:pt x="1153668" y="364236"/>
                </a:lnTo>
                <a:lnTo>
                  <a:pt x="1158240" y="359664"/>
                </a:lnTo>
                <a:lnTo>
                  <a:pt x="1162812" y="359663"/>
                </a:lnTo>
                <a:lnTo>
                  <a:pt x="1162812" y="9144"/>
                </a:lnTo>
                <a:lnTo>
                  <a:pt x="1158240" y="9144"/>
                </a:lnTo>
                <a:lnTo>
                  <a:pt x="1153668" y="4572"/>
                </a:lnTo>
                <a:close/>
              </a:path>
              <a:path w="1163320" h="368935">
                <a:moveTo>
                  <a:pt x="1162812" y="359663"/>
                </a:moveTo>
                <a:lnTo>
                  <a:pt x="1158240" y="359664"/>
                </a:lnTo>
                <a:lnTo>
                  <a:pt x="1153668" y="364236"/>
                </a:lnTo>
                <a:lnTo>
                  <a:pt x="1162812" y="364235"/>
                </a:lnTo>
                <a:lnTo>
                  <a:pt x="1162812" y="359663"/>
                </a:lnTo>
                <a:close/>
              </a:path>
              <a:path w="1163320" h="368935">
                <a:moveTo>
                  <a:pt x="10668" y="4572"/>
                </a:moveTo>
                <a:lnTo>
                  <a:pt x="6095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163320" h="368935">
                <a:moveTo>
                  <a:pt x="115366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153668" y="9144"/>
                </a:lnTo>
                <a:lnTo>
                  <a:pt x="1153668" y="4572"/>
                </a:lnTo>
                <a:close/>
              </a:path>
              <a:path w="1163320" h="368935">
                <a:moveTo>
                  <a:pt x="1162812" y="4571"/>
                </a:moveTo>
                <a:lnTo>
                  <a:pt x="1153668" y="4572"/>
                </a:lnTo>
                <a:lnTo>
                  <a:pt x="1158240" y="9144"/>
                </a:lnTo>
                <a:lnTo>
                  <a:pt x="1162812" y="9144"/>
                </a:lnTo>
                <a:lnTo>
                  <a:pt x="1162812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33016" y="3582923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Grade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83195" y="3546855"/>
            <a:ext cx="1163320" cy="370840"/>
          </a:xfrm>
          <a:custGeom>
            <a:avLst/>
            <a:gdLst/>
            <a:ahLst/>
            <a:cxnLst/>
            <a:rect l="l" t="t" r="r" b="b"/>
            <a:pathLst>
              <a:path w="1163320" h="370839">
                <a:moveTo>
                  <a:pt x="1162812" y="0"/>
                </a:moveTo>
                <a:lnTo>
                  <a:pt x="0" y="0"/>
                </a:lnTo>
                <a:lnTo>
                  <a:pt x="0" y="370332"/>
                </a:lnTo>
                <a:lnTo>
                  <a:pt x="1162812" y="370332"/>
                </a:lnTo>
                <a:lnTo>
                  <a:pt x="1162812" y="365759"/>
                </a:lnTo>
                <a:lnTo>
                  <a:pt x="10668" y="365760"/>
                </a:lnTo>
                <a:lnTo>
                  <a:pt x="4572" y="361188"/>
                </a:lnTo>
                <a:lnTo>
                  <a:pt x="10668" y="361188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6096"/>
                </a:lnTo>
                <a:lnTo>
                  <a:pt x="1162812" y="6095"/>
                </a:lnTo>
                <a:lnTo>
                  <a:pt x="1162812" y="0"/>
                </a:lnTo>
                <a:close/>
              </a:path>
              <a:path w="1163320" h="370839">
                <a:moveTo>
                  <a:pt x="10668" y="361188"/>
                </a:moveTo>
                <a:lnTo>
                  <a:pt x="4572" y="361188"/>
                </a:lnTo>
                <a:lnTo>
                  <a:pt x="10668" y="365760"/>
                </a:lnTo>
                <a:lnTo>
                  <a:pt x="10668" y="361188"/>
                </a:lnTo>
                <a:close/>
              </a:path>
              <a:path w="1163320" h="370839">
                <a:moveTo>
                  <a:pt x="1153668" y="361188"/>
                </a:moveTo>
                <a:lnTo>
                  <a:pt x="10668" y="361188"/>
                </a:lnTo>
                <a:lnTo>
                  <a:pt x="10668" y="365760"/>
                </a:lnTo>
                <a:lnTo>
                  <a:pt x="1153668" y="365760"/>
                </a:lnTo>
                <a:lnTo>
                  <a:pt x="1153668" y="361188"/>
                </a:lnTo>
                <a:close/>
              </a:path>
              <a:path w="1163320" h="370839">
                <a:moveTo>
                  <a:pt x="1153668" y="6096"/>
                </a:moveTo>
                <a:lnTo>
                  <a:pt x="1153668" y="365760"/>
                </a:lnTo>
                <a:lnTo>
                  <a:pt x="1158240" y="361188"/>
                </a:lnTo>
                <a:lnTo>
                  <a:pt x="1162812" y="361188"/>
                </a:lnTo>
                <a:lnTo>
                  <a:pt x="1162812" y="10668"/>
                </a:lnTo>
                <a:lnTo>
                  <a:pt x="1158240" y="10668"/>
                </a:lnTo>
                <a:lnTo>
                  <a:pt x="1153668" y="6096"/>
                </a:lnTo>
                <a:close/>
              </a:path>
              <a:path w="1163320" h="370839">
                <a:moveTo>
                  <a:pt x="1162812" y="361188"/>
                </a:moveTo>
                <a:lnTo>
                  <a:pt x="1158240" y="361188"/>
                </a:lnTo>
                <a:lnTo>
                  <a:pt x="1153668" y="365760"/>
                </a:lnTo>
                <a:lnTo>
                  <a:pt x="1162812" y="365759"/>
                </a:lnTo>
                <a:lnTo>
                  <a:pt x="1162812" y="361188"/>
                </a:lnTo>
                <a:close/>
              </a:path>
              <a:path w="1163320" h="370839">
                <a:moveTo>
                  <a:pt x="10668" y="6096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1163320" h="370839">
                <a:moveTo>
                  <a:pt x="1153668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1153668" y="10668"/>
                </a:lnTo>
                <a:lnTo>
                  <a:pt x="1153668" y="6096"/>
                </a:lnTo>
                <a:close/>
              </a:path>
              <a:path w="1163320" h="370839">
                <a:moveTo>
                  <a:pt x="1162812" y="6095"/>
                </a:moveTo>
                <a:lnTo>
                  <a:pt x="1153668" y="6096"/>
                </a:lnTo>
                <a:lnTo>
                  <a:pt x="1158240" y="10668"/>
                </a:lnTo>
                <a:lnTo>
                  <a:pt x="1162812" y="10668"/>
                </a:lnTo>
                <a:lnTo>
                  <a:pt x="116281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7768" y="2826004"/>
            <a:ext cx="1153795" cy="360045"/>
          </a:xfrm>
          <a:custGeom>
            <a:avLst/>
            <a:gdLst/>
            <a:ahLst/>
            <a:cxnLst/>
            <a:rect l="l" t="t" r="r" b="b"/>
            <a:pathLst>
              <a:path w="1153795" h="360044">
                <a:moveTo>
                  <a:pt x="0" y="359663"/>
                </a:moveTo>
                <a:lnTo>
                  <a:pt x="1153668" y="359663"/>
                </a:lnTo>
                <a:lnTo>
                  <a:pt x="115366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3195" y="2819907"/>
            <a:ext cx="1163320" cy="370840"/>
          </a:xfrm>
          <a:custGeom>
            <a:avLst/>
            <a:gdLst/>
            <a:ahLst/>
            <a:cxnLst/>
            <a:rect l="l" t="t" r="r" b="b"/>
            <a:pathLst>
              <a:path w="1163320" h="370839">
                <a:moveTo>
                  <a:pt x="1162812" y="0"/>
                </a:moveTo>
                <a:lnTo>
                  <a:pt x="0" y="0"/>
                </a:lnTo>
                <a:lnTo>
                  <a:pt x="0" y="370332"/>
                </a:lnTo>
                <a:lnTo>
                  <a:pt x="1162812" y="370332"/>
                </a:lnTo>
                <a:lnTo>
                  <a:pt x="1162812" y="365759"/>
                </a:lnTo>
                <a:lnTo>
                  <a:pt x="10668" y="365760"/>
                </a:lnTo>
                <a:lnTo>
                  <a:pt x="4572" y="361188"/>
                </a:lnTo>
                <a:lnTo>
                  <a:pt x="10668" y="361188"/>
                </a:lnTo>
                <a:lnTo>
                  <a:pt x="10668" y="10668"/>
                </a:lnTo>
                <a:lnTo>
                  <a:pt x="4572" y="10668"/>
                </a:lnTo>
                <a:lnTo>
                  <a:pt x="10668" y="6096"/>
                </a:lnTo>
                <a:lnTo>
                  <a:pt x="1162812" y="6095"/>
                </a:lnTo>
                <a:lnTo>
                  <a:pt x="1162812" y="0"/>
                </a:lnTo>
                <a:close/>
              </a:path>
              <a:path w="1163320" h="370839">
                <a:moveTo>
                  <a:pt x="10668" y="361188"/>
                </a:moveTo>
                <a:lnTo>
                  <a:pt x="4572" y="361188"/>
                </a:lnTo>
                <a:lnTo>
                  <a:pt x="10668" y="365760"/>
                </a:lnTo>
                <a:lnTo>
                  <a:pt x="10668" y="361188"/>
                </a:lnTo>
                <a:close/>
              </a:path>
              <a:path w="1163320" h="370839">
                <a:moveTo>
                  <a:pt x="1153668" y="361188"/>
                </a:moveTo>
                <a:lnTo>
                  <a:pt x="10668" y="361188"/>
                </a:lnTo>
                <a:lnTo>
                  <a:pt x="10668" y="365760"/>
                </a:lnTo>
                <a:lnTo>
                  <a:pt x="1153668" y="365760"/>
                </a:lnTo>
                <a:lnTo>
                  <a:pt x="1153668" y="361188"/>
                </a:lnTo>
                <a:close/>
              </a:path>
              <a:path w="1163320" h="370839">
                <a:moveTo>
                  <a:pt x="1153668" y="6096"/>
                </a:moveTo>
                <a:lnTo>
                  <a:pt x="1153668" y="365760"/>
                </a:lnTo>
                <a:lnTo>
                  <a:pt x="1158240" y="361188"/>
                </a:lnTo>
                <a:lnTo>
                  <a:pt x="1162812" y="361188"/>
                </a:lnTo>
                <a:lnTo>
                  <a:pt x="1162812" y="10668"/>
                </a:lnTo>
                <a:lnTo>
                  <a:pt x="1158240" y="10668"/>
                </a:lnTo>
                <a:lnTo>
                  <a:pt x="1153668" y="6096"/>
                </a:lnTo>
                <a:close/>
              </a:path>
              <a:path w="1163320" h="370839">
                <a:moveTo>
                  <a:pt x="1162812" y="361188"/>
                </a:moveTo>
                <a:lnTo>
                  <a:pt x="1158240" y="361188"/>
                </a:lnTo>
                <a:lnTo>
                  <a:pt x="1153668" y="365760"/>
                </a:lnTo>
                <a:lnTo>
                  <a:pt x="1162812" y="365759"/>
                </a:lnTo>
                <a:lnTo>
                  <a:pt x="1162812" y="361188"/>
                </a:lnTo>
                <a:close/>
              </a:path>
              <a:path w="1163320" h="370839">
                <a:moveTo>
                  <a:pt x="10668" y="6096"/>
                </a:moveTo>
                <a:lnTo>
                  <a:pt x="4572" y="10668"/>
                </a:lnTo>
                <a:lnTo>
                  <a:pt x="10668" y="10668"/>
                </a:lnTo>
                <a:lnTo>
                  <a:pt x="10668" y="6096"/>
                </a:lnTo>
                <a:close/>
              </a:path>
              <a:path w="1163320" h="370839">
                <a:moveTo>
                  <a:pt x="1153668" y="6096"/>
                </a:moveTo>
                <a:lnTo>
                  <a:pt x="10668" y="6096"/>
                </a:lnTo>
                <a:lnTo>
                  <a:pt x="10668" y="10668"/>
                </a:lnTo>
                <a:lnTo>
                  <a:pt x="1153668" y="10668"/>
                </a:lnTo>
                <a:lnTo>
                  <a:pt x="1153668" y="6096"/>
                </a:lnTo>
                <a:close/>
              </a:path>
              <a:path w="1163320" h="370839">
                <a:moveTo>
                  <a:pt x="1162812" y="6095"/>
                </a:moveTo>
                <a:lnTo>
                  <a:pt x="1153668" y="6096"/>
                </a:lnTo>
                <a:lnTo>
                  <a:pt x="1158240" y="10668"/>
                </a:lnTo>
                <a:lnTo>
                  <a:pt x="1162812" y="10668"/>
                </a:lnTo>
                <a:lnTo>
                  <a:pt x="116281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7768" y="2848355"/>
            <a:ext cx="115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3195" y="4260088"/>
            <a:ext cx="1163320" cy="370840"/>
          </a:xfrm>
          <a:custGeom>
            <a:avLst/>
            <a:gdLst/>
            <a:ahLst/>
            <a:cxnLst/>
            <a:rect l="l" t="t" r="r" b="b"/>
            <a:pathLst>
              <a:path w="1163320" h="370839">
                <a:moveTo>
                  <a:pt x="1162812" y="0"/>
                </a:moveTo>
                <a:lnTo>
                  <a:pt x="0" y="0"/>
                </a:lnTo>
                <a:lnTo>
                  <a:pt x="0" y="370332"/>
                </a:lnTo>
                <a:lnTo>
                  <a:pt x="1162812" y="370332"/>
                </a:lnTo>
                <a:lnTo>
                  <a:pt x="1162812" y="365759"/>
                </a:lnTo>
                <a:lnTo>
                  <a:pt x="10668" y="365760"/>
                </a:lnTo>
                <a:lnTo>
                  <a:pt x="4572" y="361188"/>
                </a:lnTo>
                <a:lnTo>
                  <a:pt x="10668" y="361188"/>
                </a:lnTo>
                <a:lnTo>
                  <a:pt x="10668" y="9144"/>
                </a:lnTo>
                <a:lnTo>
                  <a:pt x="4571" y="9144"/>
                </a:lnTo>
                <a:lnTo>
                  <a:pt x="10668" y="4572"/>
                </a:lnTo>
                <a:lnTo>
                  <a:pt x="1162812" y="4572"/>
                </a:lnTo>
                <a:lnTo>
                  <a:pt x="1162812" y="0"/>
                </a:lnTo>
                <a:close/>
              </a:path>
              <a:path w="1163320" h="370839">
                <a:moveTo>
                  <a:pt x="10668" y="361188"/>
                </a:moveTo>
                <a:lnTo>
                  <a:pt x="4572" y="361188"/>
                </a:lnTo>
                <a:lnTo>
                  <a:pt x="10668" y="365760"/>
                </a:lnTo>
                <a:lnTo>
                  <a:pt x="10668" y="361188"/>
                </a:lnTo>
                <a:close/>
              </a:path>
              <a:path w="1163320" h="370839">
                <a:moveTo>
                  <a:pt x="1153668" y="361188"/>
                </a:moveTo>
                <a:lnTo>
                  <a:pt x="10668" y="361188"/>
                </a:lnTo>
                <a:lnTo>
                  <a:pt x="10668" y="365760"/>
                </a:lnTo>
                <a:lnTo>
                  <a:pt x="1153668" y="365760"/>
                </a:lnTo>
                <a:lnTo>
                  <a:pt x="1153668" y="361188"/>
                </a:lnTo>
                <a:close/>
              </a:path>
              <a:path w="1163320" h="370839">
                <a:moveTo>
                  <a:pt x="1153668" y="4572"/>
                </a:moveTo>
                <a:lnTo>
                  <a:pt x="1153668" y="365760"/>
                </a:lnTo>
                <a:lnTo>
                  <a:pt x="1158240" y="361188"/>
                </a:lnTo>
                <a:lnTo>
                  <a:pt x="1162812" y="361188"/>
                </a:lnTo>
                <a:lnTo>
                  <a:pt x="1162812" y="9144"/>
                </a:lnTo>
                <a:lnTo>
                  <a:pt x="1158240" y="9144"/>
                </a:lnTo>
                <a:lnTo>
                  <a:pt x="1153668" y="4572"/>
                </a:lnTo>
                <a:close/>
              </a:path>
              <a:path w="1163320" h="370839">
                <a:moveTo>
                  <a:pt x="1162812" y="361188"/>
                </a:moveTo>
                <a:lnTo>
                  <a:pt x="1158240" y="361188"/>
                </a:lnTo>
                <a:lnTo>
                  <a:pt x="1153668" y="365760"/>
                </a:lnTo>
                <a:lnTo>
                  <a:pt x="1162812" y="365759"/>
                </a:lnTo>
                <a:lnTo>
                  <a:pt x="1162812" y="361188"/>
                </a:lnTo>
                <a:close/>
              </a:path>
              <a:path w="1163320" h="370839">
                <a:moveTo>
                  <a:pt x="10668" y="4572"/>
                </a:moveTo>
                <a:lnTo>
                  <a:pt x="4571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1163320" h="370839">
                <a:moveTo>
                  <a:pt x="115366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1153668" y="9144"/>
                </a:lnTo>
                <a:lnTo>
                  <a:pt x="1153668" y="4572"/>
                </a:lnTo>
                <a:close/>
              </a:path>
              <a:path w="1163320" h="370839">
                <a:moveTo>
                  <a:pt x="1162812" y="4572"/>
                </a:moveTo>
                <a:lnTo>
                  <a:pt x="1153668" y="4572"/>
                </a:lnTo>
                <a:lnTo>
                  <a:pt x="1158240" y="9144"/>
                </a:lnTo>
                <a:lnTo>
                  <a:pt x="1162812" y="9144"/>
                </a:lnTo>
                <a:lnTo>
                  <a:pt x="116281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06640" y="3609658"/>
            <a:ext cx="913130" cy="9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1800" b="1" spc="-5" dirty="0">
                <a:latin typeface="Arial"/>
                <a:cs typeface="Arial"/>
              </a:rPr>
              <a:t>DName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L</a:t>
            </a:r>
            <a:r>
              <a:rPr sz="1800" b="1" spc="-10" dirty="0">
                <a:latin typeface="Arial"/>
                <a:cs typeface="Arial"/>
              </a:rPr>
              <a:t>ea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10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5160" y="3702303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671"/>
                </a:lnTo>
                <a:lnTo>
                  <a:pt x="62484" y="42671"/>
                </a:lnTo>
                <a:lnTo>
                  <a:pt x="62484" y="32003"/>
                </a:lnTo>
                <a:lnTo>
                  <a:pt x="76200" y="32003"/>
                </a:lnTo>
                <a:lnTo>
                  <a:pt x="76200" y="0"/>
                </a:lnTo>
                <a:close/>
              </a:path>
              <a:path w="429895" h="76200">
                <a:moveTo>
                  <a:pt x="76200" y="32003"/>
                </a:moveTo>
                <a:lnTo>
                  <a:pt x="62484" y="32003"/>
                </a:lnTo>
                <a:lnTo>
                  <a:pt x="62484" y="42671"/>
                </a:lnTo>
                <a:lnTo>
                  <a:pt x="76200" y="42671"/>
                </a:lnTo>
                <a:lnTo>
                  <a:pt x="76200" y="32003"/>
                </a:lnTo>
                <a:close/>
              </a:path>
              <a:path w="429895" h="76200">
                <a:moveTo>
                  <a:pt x="429768" y="32003"/>
                </a:moveTo>
                <a:lnTo>
                  <a:pt x="76200" y="32003"/>
                </a:lnTo>
                <a:lnTo>
                  <a:pt x="76200" y="42671"/>
                </a:lnTo>
                <a:lnTo>
                  <a:pt x="429768" y="42671"/>
                </a:lnTo>
                <a:lnTo>
                  <a:pt x="429768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37019" y="3005835"/>
            <a:ext cx="650875" cy="730250"/>
          </a:xfrm>
          <a:custGeom>
            <a:avLst/>
            <a:gdLst/>
            <a:ahLst/>
            <a:cxnLst/>
            <a:rect l="l" t="t" r="r" b="b"/>
            <a:pathLst>
              <a:path w="650875" h="730250">
                <a:moveTo>
                  <a:pt x="596914" y="53311"/>
                </a:moveTo>
                <a:lnTo>
                  <a:pt x="0" y="723900"/>
                </a:lnTo>
                <a:lnTo>
                  <a:pt x="7620" y="729996"/>
                </a:lnTo>
                <a:lnTo>
                  <a:pt x="604186" y="59797"/>
                </a:lnTo>
                <a:lnTo>
                  <a:pt x="596914" y="53311"/>
                </a:lnTo>
                <a:close/>
              </a:path>
              <a:path w="650875" h="730250">
                <a:moveTo>
                  <a:pt x="639289" y="44196"/>
                </a:moveTo>
                <a:lnTo>
                  <a:pt x="605028" y="44196"/>
                </a:lnTo>
                <a:lnTo>
                  <a:pt x="612648" y="50292"/>
                </a:lnTo>
                <a:lnTo>
                  <a:pt x="604186" y="59797"/>
                </a:lnTo>
                <a:lnTo>
                  <a:pt x="629412" y="82296"/>
                </a:lnTo>
                <a:lnTo>
                  <a:pt x="639289" y="44196"/>
                </a:lnTo>
                <a:close/>
              </a:path>
              <a:path w="650875" h="730250">
                <a:moveTo>
                  <a:pt x="605028" y="44196"/>
                </a:moveTo>
                <a:lnTo>
                  <a:pt x="596914" y="53311"/>
                </a:lnTo>
                <a:lnTo>
                  <a:pt x="604186" y="59797"/>
                </a:lnTo>
                <a:lnTo>
                  <a:pt x="612648" y="50292"/>
                </a:lnTo>
                <a:lnTo>
                  <a:pt x="605028" y="44196"/>
                </a:lnTo>
                <a:close/>
              </a:path>
              <a:path w="650875" h="730250">
                <a:moveTo>
                  <a:pt x="650748" y="0"/>
                </a:moveTo>
                <a:lnTo>
                  <a:pt x="573024" y="32004"/>
                </a:lnTo>
                <a:lnTo>
                  <a:pt x="596914" y="53311"/>
                </a:lnTo>
                <a:lnTo>
                  <a:pt x="605028" y="44196"/>
                </a:lnTo>
                <a:lnTo>
                  <a:pt x="639289" y="44196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40068" y="3694684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571500" y="0"/>
                </a:moveTo>
                <a:lnTo>
                  <a:pt x="571500" y="76199"/>
                </a:lnTo>
                <a:lnTo>
                  <a:pt x="638556" y="42671"/>
                </a:lnTo>
                <a:lnTo>
                  <a:pt x="585216" y="42671"/>
                </a:lnTo>
                <a:lnTo>
                  <a:pt x="585216" y="33527"/>
                </a:lnTo>
                <a:lnTo>
                  <a:pt x="638556" y="33527"/>
                </a:lnTo>
                <a:lnTo>
                  <a:pt x="571500" y="0"/>
                </a:lnTo>
                <a:close/>
              </a:path>
              <a:path w="647700" h="76200">
                <a:moveTo>
                  <a:pt x="571500" y="33527"/>
                </a:moveTo>
                <a:lnTo>
                  <a:pt x="0" y="33527"/>
                </a:lnTo>
                <a:lnTo>
                  <a:pt x="0" y="42671"/>
                </a:lnTo>
                <a:lnTo>
                  <a:pt x="571500" y="42671"/>
                </a:lnTo>
                <a:lnTo>
                  <a:pt x="571500" y="33527"/>
                </a:lnTo>
                <a:close/>
              </a:path>
              <a:path w="647700" h="76200">
                <a:moveTo>
                  <a:pt x="638556" y="33527"/>
                </a:moveTo>
                <a:lnTo>
                  <a:pt x="585216" y="33527"/>
                </a:lnTo>
                <a:lnTo>
                  <a:pt x="585216" y="42671"/>
                </a:lnTo>
                <a:lnTo>
                  <a:pt x="638556" y="42671"/>
                </a:lnTo>
                <a:lnTo>
                  <a:pt x="647700" y="38099"/>
                </a:lnTo>
                <a:lnTo>
                  <a:pt x="638556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37019" y="3729735"/>
            <a:ext cx="650875" cy="716280"/>
          </a:xfrm>
          <a:custGeom>
            <a:avLst/>
            <a:gdLst/>
            <a:ahLst/>
            <a:cxnLst/>
            <a:rect l="l" t="t" r="r" b="b"/>
            <a:pathLst>
              <a:path w="650875" h="716279">
                <a:moveTo>
                  <a:pt x="596564" y="662767"/>
                </a:moveTo>
                <a:lnTo>
                  <a:pt x="571500" y="685800"/>
                </a:lnTo>
                <a:lnTo>
                  <a:pt x="650748" y="716280"/>
                </a:lnTo>
                <a:lnTo>
                  <a:pt x="638471" y="672084"/>
                </a:lnTo>
                <a:lnTo>
                  <a:pt x="605028" y="672084"/>
                </a:lnTo>
                <a:lnTo>
                  <a:pt x="596564" y="662767"/>
                </a:lnTo>
                <a:close/>
              </a:path>
              <a:path w="650875" h="716279">
                <a:moveTo>
                  <a:pt x="603735" y="656177"/>
                </a:moveTo>
                <a:lnTo>
                  <a:pt x="596564" y="662767"/>
                </a:lnTo>
                <a:lnTo>
                  <a:pt x="605028" y="672084"/>
                </a:lnTo>
                <a:lnTo>
                  <a:pt x="612648" y="665988"/>
                </a:lnTo>
                <a:lnTo>
                  <a:pt x="603735" y="656177"/>
                </a:lnTo>
                <a:close/>
              </a:path>
              <a:path w="650875" h="716279">
                <a:moveTo>
                  <a:pt x="627888" y="633984"/>
                </a:moveTo>
                <a:lnTo>
                  <a:pt x="603735" y="656177"/>
                </a:lnTo>
                <a:lnTo>
                  <a:pt x="612648" y="665988"/>
                </a:lnTo>
                <a:lnTo>
                  <a:pt x="605028" y="672084"/>
                </a:lnTo>
                <a:lnTo>
                  <a:pt x="638471" y="672084"/>
                </a:lnTo>
                <a:lnTo>
                  <a:pt x="627888" y="633984"/>
                </a:lnTo>
                <a:close/>
              </a:path>
              <a:path w="650875" h="716279">
                <a:moveTo>
                  <a:pt x="7620" y="0"/>
                </a:moveTo>
                <a:lnTo>
                  <a:pt x="0" y="6095"/>
                </a:lnTo>
                <a:lnTo>
                  <a:pt x="596564" y="662767"/>
                </a:lnTo>
                <a:lnTo>
                  <a:pt x="603735" y="656177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2859" y="2838195"/>
            <a:ext cx="1152525" cy="360045"/>
          </a:xfrm>
          <a:custGeom>
            <a:avLst/>
            <a:gdLst/>
            <a:ahLst/>
            <a:cxnLst/>
            <a:rect l="l" t="t" r="r" b="b"/>
            <a:pathLst>
              <a:path w="1152525" h="360044">
                <a:moveTo>
                  <a:pt x="0" y="359663"/>
                </a:moveTo>
                <a:lnTo>
                  <a:pt x="1152143" y="359663"/>
                </a:lnTo>
                <a:lnTo>
                  <a:pt x="1152143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28288" y="2833623"/>
            <a:ext cx="1161415" cy="368935"/>
          </a:xfrm>
          <a:custGeom>
            <a:avLst/>
            <a:gdLst/>
            <a:ahLst/>
            <a:cxnLst/>
            <a:rect l="l" t="t" r="r" b="b"/>
            <a:pathLst>
              <a:path w="1161414" h="368935">
                <a:moveTo>
                  <a:pt x="1161288" y="0"/>
                </a:moveTo>
                <a:lnTo>
                  <a:pt x="0" y="0"/>
                </a:lnTo>
                <a:lnTo>
                  <a:pt x="0" y="368808"/>
                </a:lnTo>
                <a:lnTo>
                  <a:pt x="1161288" y="368808"/>
                </a:lnTo>
                <a:lnTo>
                  <a:pt x="1161288" y="364236"/>
                </a:lnTo>
                <a:lnTo>
                  <a:pt x="9144" y="364236"/>
                </a:lnTo>
                <a:lnTo>
                  <a:pt x="4572" y="359664"/>
                </a:lnTo>
                <a:lnTo>
                  <a:pt x="9144" y="359664"/>
                </a:lnTo>
                <a:lnTo>
                  <a:pt x="9144" y="9144"/>
                </a:lnTo>
                <a:lnTo>
                  <a:pt x="4571" y="9144"/>
                </a:lnTo>
                <a:lnTo>
                  <a:pt x="9144" y="4572"/>
                </a:lnTo>
                <a:lnTo>
                  <a:pt x="1161288" y="4572"/>
                </a:lnTo>
                <a:lnTo>
                  <a:pt x="1161288" y="0"/>
                </a:lnTo>
                <a:close/>
              </a:path>
              <a:path w="1161414" h="368935">
                <a:moveTo>
                  <a:pt x="9144" y="359664"/>
                </a:moveTo>
                <a:lnTo>
                  <a:pt x="4572" y="359664"/>
                </a:lnTo>
                <a:lnTo>
                  <a:pt x="9144" y="364236"/>
                </a:lnTo>
                <a:lnTo>
                  <a:pt x="9144" y="359664"/>
                </a:lnTo>
                <a:close/>
              </a:path>
              <a:path w="1161414" h="368935">
                <a:moveTo>
                  <a:pt x="1152144" y="359664"/>
                </a:moveTo>
                <a:lnTo>
                  <a:pt x="9144" y="359664"/>
                </a:lnTo>
                <a:lnTo>
                  <a:pt x="9144" y="364236"/>
                </a:lnTo>
                <a:lnTo>
                  <a:pt x="1152144" y="364236"/>
                </a:lnTo>
                <a:lnTo>
                  <a:pt x="1152144" y="359664"/>
                </a:lnTo>
                <a:close/>
              </a:path>
              <a:path w="1161414" h="368935">
                <a:moveTo>
                  <a:pt x="1152144" y="4572"/>
                </a:moveTo>
                <a:lnTo>
                  <a:pt x="1152144" y="364236"/>
                </a:lnTo>
                <a:lnTo>
                  <a:pt x="1156716" y="359664"/>
                </a:lnTo>
                <a:lnTo>
                  <a:pt x="1161288" y="359664"/>
                </a:lnTo>
                <a:lnTo>
                  <a:pt x="1161288" y="9144"/>
                </a:lnTo>
                <a:lnTo>
                  <a:pt x="1156716" y="9144"/>
                </a:lnTo>
                <a:lnTo>
                  <a:pt x="1152144" y="4572"/>
                </a:lnTo>
                <a:close/>
              </a:path>
              <a:path w="1161414" h="368935">
                <a:moveTo>
                  <a:pt x="1161288" y="359664"/>
                </a:moveTo>
                <a:lnTo>
                  <a:pt x="1156716" y="359664"/>
                </a:lnTo>
                <a:lnTo>
                  <a:pt x="1152144" y="364236"/>
                </a:lnTo>
                <a:lnTo>
                  <a:pt x="1161288" y="364236"/>
                </a:lnTo>
                <a:lnTo>
                  <a:pt x="1161288" y="359664"/>
                </a:lnTo>
                <a:close/>
              </a:path>
              <a:path w="1161414" h="368935">
                <a:moveTo>
                  <a:pt x="9144" y="4572"/>
                </a:moveTo>
                <a:lnTo>
                  <a:pt x="4571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161414" h="368935">
                <a:moveTo>
                  <a:pt x="1152144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152144" y="9144"/>
                </a:lnTo>
                <a:lnTo>
                  <a:pt x="1152144" y="4572"/>
                </a:lnTo>
                <a:close/>
              </a:path>
              <a:path w="1161414" h="368935">
                <a:moveTo>
                  <a:pt x="1161288" y="4572"/>
                </a:moveTo>
                <a:lnTo>
                  <a:pt x="1152144" y="4572"/>
                </a:lnTo>
                <a:lnTo>
                  <a:pt x="1156716" y="9144"/>
                </a:lnTo>
                <a:lnTo>
                  <a:pt x="1161288" y="9144"/>
                </a:lnTo>
                <a:lnTo>
                  <a:pt x="116128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32859" y="2862071"/>
            <a:ext cx="1152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27264" y="3912615"/>
            <a:ext cx="76200" cy="352425"/>
          </a:xfrm>
          <a:custGeom>
            <a:avLst/>
            <a:gdLst/>
            <a:ahLst/>
            <a:cxnLst/>
            <a:rect l="l" t="t" r="r" b="b"/>
            <a:pathLst>
              <a:path w="76200" h="352425">
                <a:moveTo>
                  <a:pt x="32004" y="275844"/>
                </a:moveTo>
                <a:lnTo>
                  <a:pt x="0" y="275844"/>
                </a:lnTo>
                <a:lnTo>
                  <a:pt x="38100" y="352044"/>
                </a:lnTo>
                <a:lnTo>
                  <a:pt x="69342" y="289560"/>
                </a:lnTo>
                <a:lnTo>
                  <a:pt x="32004" y="289560"/>
                </a:lnTo>
                <a:lnTo>
                  <a:pt x="32004" y="275844"/>
                </a:lnTo>
                <a:close/>
              </a:path>
              <a:path w="76200" h="352425">
                <a:moveTo>
                  <a:pt x="42672" y="0"/>
                </a:moveTo>
                <a:lnTo>
                  <a:pt x="32004" y="0"/>
                </a:lnTo>
                <a:lnTo>
                  <a:pt x="32004" y="289560"/>
                </a:lnTo>
                <a:lnTo>
                  <a:pt x="42672" y="289560"/>
                </a:lnTo>
                <a:lnTo>
                  <a:pt x="42672" y="0"/>
                </a:lnTo>
                <a:close/>
              </a:path>
              <a:path w="76200" h="352425">
                <a:moveTo>
                  <a:pt x="76200" y="275844"/>
                </a:moveTo>
                <a:lnTo>
                  <a:pt x="42672" y="275844"/>
                </a:lnTo>
                <a:lnTo>
                  <a:pt x="42672" y="289560"/>
                </a:lnTo>
                <a:lnTo>
                  <a:pt x="69342" y="289560"/>
                </a:lnTo>
                <a:lnTo>
                  <a:pt x="76200" y="275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46035" y="3415791"/>
            <a:ext cx="1440180" cy="1440180"/>
          </a:xfrm>
          <a:custGeom>
            <a:avLst/>
            <a:gdLst/>
            <a:ahLst/>
            <a:cxnLst/>
            <a:rect l="l" t="t" r="r" b="b"/>
            <a:pathLst>
              <a:path w="1440179" h="1440179">
                <a:moveTo>
                  <a:pt x="0" y="1440179"/>
                </a:moveTo>
                <a:lnTo>
                  <a:pt x="1440179" y="1440179"/>
                </a:lnTo>
                <a:lnTo>
                  <a:pt x="1440179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solidFill>
            <a:srgbClr val="FF66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41464" y="3411220"/>
            <a:ext cx="1449705" cy="1449705"/>
          </a:xfrm>
          <a:custGeom>
            <a:avLst/>
            <a:gdLst/>
            <a:ahLst/>
            <a:cxnLst/>
            <a:rect l="l" t="t" r="r" b="b"/>
            <a:pathLst>
              <a:path w="1449704" h="1449704">
                <a:moveTo>
                  <a:pt x="1449324" y="0"/>
                </a:moveTo>
                <a:lnTo>
                  <a:pt x="0" y="0"/>
                </a:lnTo>
                <a:lnTo>
                  <a:pt x="0" y="1449324"/>
                </a:lnTo>
                <a:lnTo>
                  <a:pt x="1449324" y="1449324"/>
                </a:lnTo>
                <a:lnTo>
                  <a:pt x="1449324" y="1444752"/>
                </a:lnTo>
                <a:lnTo>
                  <a:pt x="9144" y="1444752"/>
                </a:lnTo>
                <a:lnTo>
                  <a:pt x="4572" y="1440180"/>
                </a:lnTo>
                <a:lnTo>
                  <a:pt x="9144" y="1440180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1449324" y="4572"/>
                </a:lnTo>
                <a:lnTo>
                  <a:pt x="1449324" y="0"/>
                </a:lnTo>
                <a:close/>
              </a:path>
              <a:path w="1449704" h="1449704">
                <a:moveTo>
                  <a:pt x="9144" y="1440180"/>
                </a:moveTo>
                <a:lnTo>
                  <a:pt x="4572" y="1440180"/>
                </a:lnTo>
                <a:lnTo>
                  <a:pt x="9144" y="1444752"/>
                </a:lnTo>
                <a:lnTo>
                  <a:pt x="9144" y="1440180"/>
                </a:lnTo>
                <a:close/>
              </a:path>
              <a:path w="1449704" h="1449704">
                <a:moveTo>
                  <a:pt x="1438656" y="1440180"/>
                </a:moveTo>
                <a:lnTo>
                  <a:pt x="9144" y="1440180"/>
                </a:lnTo>
                <a:lnTo>
                  <a:pt x="9144" y="1444752"/>
                </a:lnTo>
                <a:lnTo>
                  <a:pt x="1438656" y="1444752"/>
                </a:lnTo>
                <a:lnTo>
                  <a:pt x="1438656" y="1440180"/>
                </a:lnTo>
                <a:close/>
              </a:path>
              <a:path w="1449704" h="1449704">
                <a:moveTo>
                  <a:pt x="1438656" y="4572"/>
                </a:moveTo>
                <a:lnTo>
                  <a:pt x="1438656" y="1444752"/>
                </a:lnTo>
                <a:lnTo>
                  <a:pt x="1444752" y="1440180"/>
                </a:lnTo>
                <a:lnTo>
                  <a:pt x="1449324" y="1440180"/>
                </a:lnTo>
                <a:lnTo>
                  <a:pt x="1449324" y="9144"/>
                </a:lnTo>
                <a:lnTo>
                  <a:pt x="1444752" y="9144"/>
                </a:lnTo>
                <a:lnTo>
                  <a:pt x="1438656" y="4572"/>
                </a:lnTo>
                <a:close/>
              </a:path>
              <a:path w="1449704" h="1449704">
                <a:moveTo>
                  <a:pt x="1449324" y="1440180"/>
                </a:moveTo>
                <a:lnTo>
                  <a:pt x="1444752" y="1440180"/>
                </a:lnTo>
                <a:lnTo>
                  <a:pt x="1438656" y="1444752"/>
                </a:lnTo>
                <a:lnTo>
                  <a:pt x="1449324" y="1444752"/>
                </a:lnTo>
                <a:lnTo>
                  <a:pt x="1449324" y="1440180"/>
                </a:lnTo>
                <a:close/>
              </a:path>
              <a:path w="1449704" h="1449704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449704" h="1449704">
                <a:moveTo>
                  <a:pt x="1438656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438656" y="9144"/>
                </a:lnTo>
                <a:lnTo>
                  <a:pt x="1438656" y="4572"/>
                </a:lnTo>
                <a:close/>
              </a:path>
              <a:path w="1449704" h="1449704">
                <a:moveTo>
                  <a:pt x="1449324" y="4572"/>
                </a:moveTo>
                <a:lnTo>
                  <a:pt x="1438656" y="4572"/>
                </a:lnTo>
                <a:lnTo>
                  <a:pt x="1444752" y="9144"/>
                </a:lnTo>
                <a:lnTo>
                  <a:pt x="1449324" y="9144"/>
                </a:lnTo>
                <a:lnTo>
                  <a:pt x="144932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2708" y="5787135"/>
            <a:ext cx="8601710" cy="805180"/>
          </a:xfrm>
          <a:custGeom>
            <a:avLst/>
            <a:gdLst/>
            <a:ahLst/>
            <a:cxnLst/>
            <a:rect l="l" t="t" r="r" b="b"/>
            <a:pathLst>
              <a:path w="8601710" h="805179">
                <a:moveTo>
                  <a:pt x="8538972" y="1524"/>
                </a:moveTo>
                <a:lnTo>
                  <a:pt x="60960" y="1524"/>
                </a:lnTo>
                <a:lnTo>
                  <a:pt x="53340" y="4572"/>
                </a:lnTo>
                <a:lnTo>
                  <a:pt x="45720" y="6096"/>
                </a:lnTo>
                <a:lnTo>
                  <a:pt x="39624" y="9144"/>
                </a:lnTo>
                <a:lnTo>
                  <a:pt x="33528" y="13716"/>
                </a:lnTo>
                <a:lnTo>
                  <a:pt x="22860" y="22860"/>
                </a:lnTo>
                <a:lnTo>
                  <a:pt x="21336" y="22860"/>
                </a:lnTo>
                <a:lnTo>
                  <a:pt x="12192" y="35052"/>
                </a:lnTo>
                <a:lnTo>
                  <a:pt x="6096" y="47244"/>
                </a:lnTo>
                <a:lnTo>
                  <a:pt x="3048" y="54864"/>
                </a:lnTo>
                <a:lnTo>
                  <a:pt x="0" y="70104"/>
                </a:lnTo>
                <a:lnTo>
                  <a:pt x="0" y="736092"/>
                </a:lnTo>
                <a:lnTo>
                  <a:pt x="3048" y="751332"/>
                </a:lnTo>
                <a:lnTo>
                  <a:pt x="6096" y="758952"/>
                </a:lnTo>
                <a:lnTo>
                  <a:pt x="12192" y="771144"/>
                </a:lnTo>
                <a:lnTo>
                  <a:pt x="13716" y="771144"/>
                </a:lnTo>
                <a:lnTo>
                  <a:pt x="13716" y="772668"/>
                </a:lnTo>
                <a:lnTo>
                  <a:pt x="21336" y="781812"/>
                </a:lnTo>
                <a:lnTo>
                  <a:pt x="22860" y="783336"/>
                </a:lnTo>
                <a:lnTo>
                  <a:pt x="33528" y="792480"/>
                </a:lnTo>
                <a:lnTo>
                  <a:pt x="39624" y="795528"/>
                </a:lnTo>
                <a:lnTo>
                  <a:pt x="47244" y="800100"/>
                </a:lnTo>
                <a:lnTo>
                  <a:pt x="53340" y="801624"/>
                </a:lnTo>
                <a:lnTo>
                  <a:pt x="68580" y="804672"/>
                </a:lnTo>
                <a:lnTo>
                  <a:pt x="8532876" y="804672"/>
                </a:lnTo>
                <a:lnTo>
                  <a:pt x="8540496" y="803148"/>
                </a:lnTo>
                <a:lnTo>
                  <a:pt x="8546592" y="801624"/>
                </a:lnTo>
                <a:lnTo>
                  <a:pt x="8554212" y="798576"/>
                </a:lnTo>
                <a:lnTo>
                  <a:pt x="8560308" y="795528"/>
                </a:lnTo>
                <a:lnTo>
                  <a:pt x="68580" y="795528"/>
                </a:lnTo>
                <a:lnTo>
                  <a:pt x="50292" y="790956"/>
                </a:lnTo>
                <a:lnTo>
                  <a:pt x="38100" y="784860"/>
                </a:lnTo>
                <a:lnTo>
                  <a:pt x="19812" y="766572"/>
                </a:lnTo>
                <a:lnTo>
                  <a:pt x="21336" y="766572"/>
                </a:lnTo>
                <a:lnTo>
                  <a:pt x="16764" y="760476"/>
                </a:lnTo>
                <a:lnTo>
                  <a:pt x="13716" y="754380"/>
                </a:lnTo>
                <a:lnTo>
                  <a:pt x="9144" y="736092"/>
                </a:lnTo>
                <a:lnTo>
                  <a:pt x="9144" y="70104"/>
                </a:lnTo>
                <a:lnTo>
                  <a:pt x="10668" y="62484"/>
                </a:lnTo>
                <a:lnTo>
                  <a:pt x="12192" y="56388"/>
                </a:lnTo>
                <a:lnTo>
                  <a:pt x="15240" y="50292"/>
                </a:lnTo>
                <a:lnTo>
                  <a:pt x="16764" y="44196"/>
                </a:lnTo>
                <a:lnTo>
                  <a:pt x="21336" y="39624"/>
                </a:lnTo>
                <a:lnTo>
                  <a:pt x="28956" y="28956"/>
                </a:lnTo>
                <a:lnTo>
                  <a:pt x="30734" y="28956"/>
                </a:lnTo>
                <a:lnTo>
                  <a:pt x="39624" y="21336"/>
                </a:lnTo>
                <a:lnTo>
                  <a:pt x="44196" y="18288"/>
                </a:lnTo>
                <a:lnTo>
                  <a:pt x="56388" y="12192"/>
                </a:lnTo>
                <a:lnTo>
                  <a:pt x="62484" y="10668"/>
                </a:lnTo>
                <a:lnTo>
                  <a:pt x="8562340" y="10668"/>
                </a:lnTo>
                <a:lnTo>
                  <a:pt x="8560308" y="9144"/>
                </a:lnTo>
                <a:lnTo>
                  <a:pt x="8554212" y="6096"/>
                </a:lnTo>
                <a:lnTo>
                  <a:pt x="8546592" y="3048"/>
                </a:lnTo>
                <a:lnTo>
                  <a:pt x="8538972" y="1524"/>
                </a:lnTo>
                <a:close/>
              </a:path>
              <a:path w="8601710" h="805179">
                <a:moveTo>
                  <a:pt x="8571679" y="29776"/>
                </a:moveTo>
                <a:lnTo>
                  <a:pt x="8580120" y="39624"/>
                </a:lnTo>
                <a:lnTo>
                  <a:pt x="8586216" y="51816"/>
                </a:lnTo>
                <a:lnTo>
                  <a:pt x="8587740" y="57912"/>
                </a:lnTo>
                <a:lnTo>
                  <a:pt x="8590788" y="64008"/>
                </a:lnTo>
                <a:lnTo>
                  <a:pt x="8590788" y="736092"/>
                </a:lnTo>
                <a:lnTo>
                  <a:pt x="8586216" y="754380"/>
                </a:lnTo>
                <a:lnTo>
                  <a:pt x="8580120" y="766572"/>
                </a:lnTo>
                <a:lnTo>
                  <a:pt x="8570976" y="775716"/>
                </a:lnTo>
                <a:lnTo>
                  <a:pt x="8572500" y="775716"/>
                </a:lnTo>
                <a:lnTo>
                  <a:pt x="8561832" y="784860"/>
                </a:lnTo>
                <a:lnTo>
                  <a:pt x="8549640" y="790956"/>
                </a:lnTo>
                <a:lnTo>
                  <a:pt x="8531352" y="795528"/>
                </a:lnTo>
                <a:lnTo>
                  <a:pt x="8560308" y="795528"/>
                </a:lnTo>
                <a:lnTo>
                  <a:pt x="8566404" y="792480"/>
                </a:lnTo>
                <a:lnTo>
                  <a:pt x="8567928" y="792480"/>
                </a:lnTo>
                <a:lnTo>
                  <a:pt x="8578596" y="783336"/>
                </a:lnTo>
                <a:lnTo>
                  <a:pt x="8578596" y="781812"/>
                </a:lnTo>
                <a:lnTo>
                  <a:pt x="8587740" y="772668"/>
                </a:lnTo>
                <a:lnTo>
                  <a:pt x="8587740" y="771144"/>
                </a:lnTo>
                <a:lnTo>
                  <a:pt x="8592312" y="765048"/>
                </a:lnTo>
                <a:lnTo>
                  <a:pt x="8595360" y="758952"/>
                </a:lnTo>
                <a:lnTo>
                  <a:pt x="8596884" y="751332"/>
                </a:lnTo>
                <a:lnTo>
                  <a:pt x="8599932" y="743712"/>
                </a:lnTo>
                <a:lnTo>
                  <a:pt x="8599932" y="736092"/>
                </a:lnTo>
                <a:lnTo>
                  <a:pt x="8601456" y="728472"/>
                </a:lnTo>
                <a:lnTo>
                  <a:pt x="8601456" y="76200"/>
                </a:lnTo>
                <a:lnTo>
                  <a:pt x="8599932" y="68580"/>
                </a:lnTo>
                <a:lnTo>
                  <a:pt x="8599932" y="60960"/>
                </a:lnTo>
                <a:lnTo>
                  <a:pt x="8596884" y="53340"/>
                </a:lnTo>
                <a:lnTo>
                  <a:pt x="8595360" y="47244"/>
                </a:lnTo>
                <a:lnTo>
                  <a:pt x="8590788" y="39624"/>
                </a:lnTo>
                <a:lnTo>
                  <a:pt x="8587740" y="33528"/>
                </a:lnTo>
                <a:lnTo>
                  <a:pt x="8585127" y="30480"/>
                </a:lnTo>
                <a:lnTo>
                  <a:pt x="8572500" y="30480"/>
                </a:lnTo>
                <a:lnTo>
                  <a:pt x="8571679" y="29776"/>
                </a:lnTo>
                <a:close/>
              </a:path>
              <a:path w="8601710" h="805179">
                <a:moveTo>
                  <a:pt x="30734" y="28956"/>
                </a:moveTo>
                <a:lnTo>
                  <a:pt x="28956" y="28956"/>
                </a:lnTo>
                <a:lnTo>
                  <a:pt x="28956" y="30480"/>
                </a:lnTo>
                <a:lnTo>
                  <a:pt x="30734" y="28956"/>
                </a:lnTo>
                <a:close/>
              </a:path>
              <a:path w="8601710" h="805179">
                <a:moveTo>
                  <a:pt x="8570976" y="28956"/>
                </a:moveTo>
                <a:lnTo>
                  <a:pt x="8571679" y="29776"/>
                </a:lnTo>
                <a:lnTo>
                  <a:pt x="8572500" y="30480"/>
                </a:lnTo>
                <a:lnTo>
                  <a:pt x="8570976" y="28956"/>
                </a:lnTo>
                <a:close/>
              </a:path>
              <a:path w="8601710" h="805179">
                <a:moveTo>
                  <a:pt x="8583821" y="28956"/>
                </a:moveTo>
                <a:lnTo>
                  <a:pt x="8570976" y="28956"/>
                </a:lnTo>
                <a:lnTo>
                  <a:pt x="8572500" y="30480"/>
                </a:lnTo>
                <a:lnTo>
                  <a:pt x="8585127" y="30480"/>
                </a:lnTo>
                <a:lnTo>
                  <a:pt x="8583821" y="28956"/>
                </a:lnTo>
                <a:close/>
              </a:path>
              <a:path w="8601710" h="805179">
                <a:moveTo>
                  <a:pt x="8562340" y="10668"/>
                </a:moveTo>
                <a:lnTo>
                  <a:pt x="8537448" y="10668"/>
                </a:lnTo>
                <a:lnTo>
                  <a:pt x="8545068" y="13716"/>
                </a:lnTo>
                <a:lnTo>
                  <a:pt x="8551164" y="15240"/>
                </a:lnTo>
                <a:lnTo>
                  <a:pt x="8555736" y="18288"/>
                </a:lnTo>
                <a:lnTo>
                  <a:pt x="8561832" y="21336"/>
                </a:lnTo>
                <a:lnTo>
                  <a:pt x="8571679" y="29776"/>
                </a:lnTo>
                <a:lnTo>
                  <a:pt x="8570976" y="28956"/>
                </a:lnTo>
                <a:lnTo>
                  <a:pt x="8583821" y="28956"/>
                </a:lnTo>
                <a:lnTo>
                  <a:pt x="8578596" y="22860"/>
                </a:lnTo>
                <a:lnTo>
                  <a:pt x="8567928" y="13716"/>
                </a:lnTo>
                <a:lnTo>
                  <a:pt x="8566404" y="13716"/>
                </a:lnTo>
                <a:lnTo>
                  <a:pt x="8562340" y="10668"/>
                </a:lnTo>
                <a:close/>
              </a:path>
              <a:path w="8601710" h="805179">
                <a:moveTo>
                  <a:pt x="8523732" y="0"/>
                </a:moveTo>
                <a:lnTo>
                  <a:pt x="76200" y="0"/>
                </a:lnTo>
                <a:lnTo>
                  <a:pt x="68580" y="1524"/>
                </a:lnTo>
                <a:lnTo>
                  <a:pt x="8531352" y="1524"/>
                </a:lnTo>
                <a:lnTo>
                  <a:pt x="85237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183383" y="5783639"/>
            <a:ext cx="6731000" cy="764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240"/>
              </a:spcBef>
            </a:pPr>
            <a:r>
              <a:rPr sz="2450" spc="-50" dirty="0">
                <a:solidFill>
                  <a:srgbClr val="FFFFFF"/>
                </a:solidFill>
                <a:latin typeface="宋体"/>
                <a:cs typeface="宋体"/>
              </a:rPr>
              <a:t>某些属性所描述的不是由主码所确定的实体的信息 应把逻辑上独立的信息放在独立的关系中。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66444" y="5936488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2217565"/>
            <a:ext cx="8578215" cy="35128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相比于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S-D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当前模式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具有如下优点：</a:t>
            </a:r>
            <a:endParaRPr sz="24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如果一个系刚好成立但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还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没有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招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生，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么可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将系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放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入模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 实例中，而不必理会此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中有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无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学生。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若插入该系的信息（系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负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责人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理会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生信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若某个系的学生全部毕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业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了，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系还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保留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这样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以删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模式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的实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例中所有学生的记录，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模式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实例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系的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息仍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存在。</a:t>
            </a:r>
            <a:endParaRPr sz="2000">
              <a:latin typeface="宋体"/>
              <a:cs typeface="宋体"/>
            </a:endParaRPr>
          </a:p>
          <a:p>
            <a:pPr marL="756285" marR="189230" indent="-287020">
              <a:lnSpc>
                <a:spcPts val="2300"/>
              </a:lnSpc>
              <a:spcBef>
                <a:spcPts val="7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避免了对每条学生记录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名，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领导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进一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步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减少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数 据冗余。</a:t>
            </a:r>
            <a:endParaRPr sz="2000">
              <a:latin typeface="宋体"/>
              <a:cs typeface="宋体"/>
            </a:endParaRPr>
          </a:p>
          <a:p>
            <a:pPr marL="756285" marR="189230" indent="-287020">
              <a:lnSpc>
                <a:spcPts val="2300"/>
              </a:lnSpc>
              <a:spcBef>
                <a:spcPts val="68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另外，换系领导后，不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对所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要更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，减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小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了更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新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的 复杂度。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74775" y="1394967"/>
          <a:ext cx="3329304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73823" y="1393444"/>
          <a:ext cx="2759075" cy="79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42459" y="1394967"/>
          <a:ext cx="2336800" cy="791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275055"/>
            <a:ext cx="8572500" cy="596582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735704">
              <a:lnSpc>
                <a:spcPct val="100000"/>
              </a:lnSpc>
              <a:spcBef>
                <a:spcPts val="2125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模式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属于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定义：</a:t>
            </a:r>
            <a:endParaRPr sz="3200">
              <a:latin typeface="宋体"/>
              <a:cs typeface="宋体"/>
            </a:endParaRPr>
          </a:p>
          <a:p>
            <a:pPr marL="355600" marR="508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关系模式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中若不存在这样的码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、属 性组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及非主属性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5" dirty="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使得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endParaRPr sz="3200">
              <a:latin typeface="宋体"/>
              <a:cs typeface="宋体"/>
            </a:endParaRPr>
          </a:p>
          <a:p>
            <a:pPr marL="354965">
              <a:lnSpc>
                <a:spcPts val="3375"/>
              </a:lnSpc>
            </a:pP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i="1" spc="-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成立，则称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i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Times New Roman"/>
              <a:cs typeface="Times New Roman"/>
            </a:endParaRPr>
          </a:p>
          <a:p>
            <a:pPr marL="355600" marR="1679575" indent="-342900">
              <a:lnSpc>
                <a:spcPts val="346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SName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  D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spc="-114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3200">
              <a:latin typeface="Arial"/>
              <a:cs typeface="Arial"/>
            </a:endParaRPr>
          </a:p>
          <a:p>
            <a:pPr marL="354965">
              <a:lnSpc>
                <a:spcPts val="34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S-C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r>
              <a:rPr sz="32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spc="-81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25084" y="3485896"/>
            <a:ext cx="230504" cy="439420"/>
          </a:xfrm>
          <a:custGeom>
            <a:avLst/>
            <a:gdLst/>
            <a:ahLst/>
            <a:cxnLst/>
            <a:rect l="l" t="t" r="r" b="b"/>
            <a:pathLst>
              <a:path w="230504" h="439420">
                <a:moveTo>
                  <a:pt x="15239" y="0"/>
                </a:moveTo>
                <a:lnTo>
                  <a:pt x="0" y="6095"/>
                </a:lnTo>
                <a:lnTo>
                  <a:pt x="216407" y="438912"/>
                </a:lnTo>
                <a:lnTo>
                  <a:pt x="230123" y="431292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8988" y="3844035"/>
            <a:ext cx="230504" cy="439420"/>
          </a:xfrm>
          <a:custGeom>
            <a:avLst/>
            <a:gdLst/>
            <a:ahLst/>
            <a:cxnLst/>
            <a:rect l="l" t="t" r="r" b="b"/>
            <a:pathLst>
              <a:path w="230505" h="439420">
                <a:moveTo>
                  <a:pt x="15239" y="0"/>
                </a:moveTo>
                <a:lnTo>
                  <a:pt x="0" y="7620"/>
                </a:lnTo>
                <a:lnTo>
                  <a:pt x="216407" y="438912"/>
                </a:lnTo>
                <a:lnTo>
                  <a:pt x="230123" y="431292"/>
                </a:lnTo>
                <a:lnTo>
                  <a:pt x="15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212212"/>
            <a:ext cx="8935085" cy="5934710"/>
          </a:xfrm>
          <a:prstGeom prst="rect">
            <a:avLst/>
          </a:prstGeom>
        </p:spPr>
        <p:txBody>
          <a:bodyPr vert="horz" wrap="square" lIns="0" tIns="332740" rIns="0" bIns="0" rtlCol="0">
            <a:spAutoFit/>
          </a:bodyPr>
          <a:lstStyle/>
          <a:p>
            <a:pPr marR="398780" algn="ctr">
              <a:lnSpc>
                <a:spcPct val="100000"/>
              </a:lnSpc>
              <a:spcBef>
                <a:spcPts val="2620"/>
              </a:spcBef>
            </a:pPr>
            <a:r>
              <a:rPr sz="44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4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的每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既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不部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分</a:t>
            </a:r>
            <a:endParaRPr sz="3200">
              <a:latin typeface="思源黑体 CN Bold"/>
              <a:cs typeface="思源黑体 CN Bold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依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赖于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候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选码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也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不传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递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依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赖于</a:t>
            </a:r>
            <a:r>
              <a:rPr sz="32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候</a:t>
            </a: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选码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如果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43751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将一个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的关系分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解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为多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可 在一定程度上解决原关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中存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的插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异常、 删除异常、数据冗余度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、修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复杂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问题。 但是，这并不能完全消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式中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各种异 常情况和数据冗余。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2520" y="536447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保持函数依赖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46301"/>
            <a:ext cx="6942455" cy="43249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思考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{Sno,Sname,Dname,Dleader}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可以分解成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{Sno,Sname,Dname},{Dname,Dleader}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还可以分解成什么？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ts val="335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还可以分解成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ts val="335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{Sno,Sname,Dname},{Sno,Dleader}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这样分解“好不好</a:t>
            </a:r>
            <a:r>
              <a:rPr sz="2800" b="1" spc="-5" dirty="0">
                <a:solidFill>
                  <a:srgbClr val="FFFF00"/>
                </a:solidFill>
                <a:latin typeface="思源黑体 CN Bold"/>
                <a:cs typeface="思源黑体 CN Bold"/>
              </a:rPr>
              <a:t>”？</a:t>
            </a:r>
            <a:endParaRPr sz="2800">
              <a:latin typeface="思源黑体 CN Bold"/>
              <a:cs typeface="思源黑体 CN 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2520" y="536447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保持函数依赖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8581390" cy="5195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2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分解方案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82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{Sno,Sname,Dname},{Sno,Dleader}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sz="32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并不好</a:t>
            </a:r>
            <a:endParaRPr sz="3200">
              <a:latin typeface="思源黑体 CN Bold"/>
              <a:cs typeface="思源黑体 CN Bold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原因在于原有的函数依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赖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3200" spc="10" dirty="0">
                <a:solidFill>
                  <a:srgbClr val="FFFFFF"/>
                </a:solidFill>
                <a:latin typeface="Wingdings"/>
                <a:cs typeface="Wingdings"/>
              </a:rPr>
              <a:t>‡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变 成了跨越两个关系变量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级约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束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条件。 两个投影不是相互独立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。为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证不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反函数 依赖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3200" spc="10" dirty="0">
                <a:solidFill>
                  <a:srgbClr val="FFFFFF"/>
                </a:solidFill>
                <a:latin typeface="Wingdings"/>
                <a:cs typeface="Wingdings"/>
              </a:rPr>
              <a:t>‡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r>
              <a:rPr sz="3200" spc="1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更新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中任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一个投 影时都必须对两个投影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实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行监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控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考虑学生转系的情况。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2520" y="536447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保持函数依赖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409" rIns="0" bIns="0" rtlCol="0">
            <a:spAutoFit/>
          </a:bodyPr>
          <a:lstStyle/>
          <a:p>
            <a:pPr marL="361950" indent="-342900">
              <a:lnSpc>
                <a:spcPts val="3290"/>
              </a:lnSpc>
              <a:spcBef>
                <a:spcPts val="95"/>
              </a:spcBef>
              <a:buFont typeface="Arial"/>
              <a:buChar char="•"/>
              <a:tabLst>
                <a:tab pos="349250" algn="l"/>
                <a:tab pos="362585" algn="l"/>
              </a:tabLst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投影独立性概念为从可能存在的多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种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分解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法中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选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择</a:t>
            </a:r>
          </a:p>
          <a:p>
            <a:pPr marL="361950">
              <a:lnSpc>
                <a:spcPts val="3290"/>
              </a:lnSpc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一个合适的分解提供了一个准则。</a:t>
            </a:r>
          </a:p>
          <a:p>
            <a:pPr marL="6350">
              <a:lnSpc>
                <a:spcPct val="100000"/>
              </a:lnSpc>
            </a:pPr>
            <a:endParaRPr spc="-5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61950" indent="-342900">
              <a:lnSpc>
                <a:spcPts val="3290"/>
              </a:lnSpc>
              <a:spcBef>
                <a:spcPts val="1630"/>
              </a:spcBef>
              <a:buFont typeface="Arial"/>
              <a:buChar char="•"/>
              <a:tabLst>
                <a:tab pos="349250" algn="l"/>
                <a:tab pos="362585" algn="l"/>
              </a:tabLst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具体地说，一个投影相互独立的分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解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比相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互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不独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立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</a:t>
            </a:r>
          </a:p>
          <a:p>
            <a:pPr marL="6350" marR="5715" algn="ctr">
              <a:lnSpc>
                <a:spcPts val="3290"/>
              </a:lnSpc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分解“好”。这种思想被称为“保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持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函数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依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赖”。</a:t>
            </a:r>
          </a:p>
          <a:p>
            <a:pPr marL="6350">
              <a:lnSpc>
                <a:spcPct val="100000"/>
              </a:lnSpc>
              <a:spcBef>
                <a:spcPts val="45"/>
              </a:spcBef>
            </a:pPr>
            <a:endParaRPr sz="405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/>
            </a:endParaRPr>
          </a:p>
          <a:p>
            <a:pPr marL="361950" indent="-342900">
              <a:lnSpc>
                <a:spcPct val="100000"/>
              </a:lnSpc>
              <a:buFont typeface="Arial"/>
              <a:buChar char="•"/>
              <a:tabLst>
                <a:tab pos="361950" algn="l"/>
                <a:tab pos="362585" algn="l"/>
              </a:tabLst>
            </a:pP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当且仅当满足下列条件时，关系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的两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个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投</a:t>
            </a: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影</a:t>
            </a: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R1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</a:p>
          <a:p>
            <a:pPr marL="361950">
              <a:lnSpc>
                <a:spcPct val="100000"/>
              </a:lnSpc>
            </a:pPr>
            <a:r>
              <a:rPr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R2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相互独立：</a:t>
            </a:r>
          </a:p>
          <a:p>
            <a:pPr marL="90170" algn="ctr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</a:t>
            </a:r>
            <a:r>
              <a:rPr sz="2400" spc="22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z="2400"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中的所有函数依赖都是</a:t>
            </a:r>
            <a:r>
              <a:rPr sz="2400"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R1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sz="2400"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R2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的函数依赖的逻辑推论</a:t>
            </a:r>
            <a:endParaRPr sz="2400">
              <a:latin typeface="思源黑体 CN Medium" panose="020B0600000000000000" pitchFamily="34" charset="-122"/>
              <a:ea typeface="思源黑体 CN Medium" panose="020B0600000000000000" pitchFamily="34" charset="-122"/>
              <a:cs typeface="Arial"/>
            </a:endParaRPr>
          </a:p>
          <a:p>
            <a:pPr marL="47625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</a:t>
            </a:r>
            <a:r>
              <a:rPr sz="2400" spc="229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 </a:t>
            </a:r>
            <a:r>
              <a:rPr sz="2400"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R1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</a:t>
            </a:r>
            <a:r>
              <a:rPr sz="2400" spc="-1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R2</a:t>
            </a:r>
            <a:r>
              <a:rPr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的相同属性至少组成它们之中一个的候选码</a:t>
            </a:r>
            <a:endParaRPr sz="2400">
              <a:latin typeface="思源黑体 CN Medium" panose="020B0600000000000000" pitchFamily="34" charset="-122"/>
              <a:ea typeface="思源黑体 CN Medium" panose="020B0600000000000000" pitchFamily="34" charset="-122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967" y="531876"/>
            <a:ext cx="1548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8943975" cy="302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767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没有很好地处理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般情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况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下的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题，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更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确 切的说，是没有很好地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理具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下列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特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性的关 系：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具有一个或多个候选码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候选码是复合的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候选码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间是重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叠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的（即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至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少由一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属性是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同的）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概念回顾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19960" y="1638299"/>
            <a:ext cx="381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560" y="3035807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笛卡尔积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1651" y="442874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560" y="5829300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关系模式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48483" y="2175255"/>
            <a:ext cx="127000" cy="788035"/>
          </a:xfrm>
          <a:custGeom>
            <a:avLst/>
            <a:gdLst/>
            <a:ahLst/>
            <a:cxnLst/>
            <a:rect l="l" t="t" r="r" b="b"/>
            <a:pathLst>
              <a:path w="127000" h="788035">
                <a:moveTo>
                  <a:pt x="57912" y="661416"/>
                </a:moveTo>
                <a:lnTo>
                  <a:pt x="0" y="661416"/>
                </a:lnTo>
                <a:lnTo>
                  <a:pt x="62484" y="787908"/>
                </a:lnTo>
                <a:lnTo>
                  <a:pt x="120322" y="673608"/>
                </a:lnTo>
                <a:lnTo>
                  <a:pt x="57912" y="673608"/>
                </a:lnTo>
                <a:lnTo>
                  <a:pt x="57912" y="661416"/>
                </a:lnTo>
                <a:close/>
              </a:path>
              <a:path w="127000" h="788035">
                <a:moveTo>
                  <a:pt x="68580" y="0"/>
                </a:moveTo>
                <a:lnTo>
                  <a:pt x="57912" y="0"/>
                </a:lnTo>
                <a:lnTo>
                  <a:pt x="57912" y="673608"/>
                </a:lnTo>
                <a:lnTo>
                  <a:pt x="68580" y="673608"/>
                </a:lnTo>
                <a:lnTo>
                  <a:pt x="68580" y="0"/>
                </a:lnTo>
                <a:close/>
              </a:path>
              <a:path w="127000" h="788035">
                <a:moveTo>
                  <a:pt x="126492" y="661416"/>
                </a:moveTo>
                <a:lnTo>
                  <a:pt x="68580" y="661416"/>
                </a:lnTo>
                <a:lnTo>
                  <a:pt x="68580" y="673608"/>
                </a:lnTo>
                <a:lnTo>
                  <a:pt x="120322" y="673608"/>
                </a:lnTo>
                <a:lnTo>
                  <a:pt x="126492" y="661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8483" y="3572764"/>
            <a:ext cx="127000" cy="784860"/>
          </a:xfrm>
          <a:custGeom>
            <a:avLst/>
            <a:gdLst/>
            <a:ahLst/>
            <a:cxnLst/>
            <a:rect l="l" t="t" r="r" b="b"/>
            <a:pathLst>
              <a:path w="127000" h="784860">
                <a:moveTo>
                  <a:pt x="57912" y="656844"/>
                </a:moveTo>
                <a:lnTo>
                  <a:pt x="0" y="656844"/>
                </a:lnTo>
                <a:lnTo>
                  <a:pt x="62484" y="784860"/>
                </a:lnTo>
                <a:lnTo>
                  <a:pt x="119634" y="670560"/>
                </a:lnTo>
                <a:lnTo>
                  <a:pt x="57912" y="670560"/>
                </a:lnTo>
                <a:lnTo>
                  <a:pt x="57912" y="656844"/>
                </a:lnTo>
                <a:close/>
              </a:path>
              <a:path w="127000" h="784860">
                <a:moveTo>
                  <a:pt x="68580" y="0"/>
                </a:moveTo>
                <a:lnTo>
                  <a:pt x="57912" y="0"/>
                </a:lnTo>
                <a:lnTo>
                  <a:pt x="57912" y="670560"/>
                </a:lnTo>
                <a:lnTo>
                  <a:pt x="68580" y="670560"/>
                </a:lnTo>
                <a:lnTo>
                  <a:pt x="68580" y="0"/>
                </a:lnTo>
                <a:close/>
              </a:path>
              <a:path w="127000" h="784860">
                <a:moveTo>
                  <a:pt x="126492" y="656844"/>
                </a:moveTo>
                <a:lnTo>
                  <a:pt x="68580" y="656844"/>
                </a:lnTo>
                <a:lnTo>
                  <a:pt x="68580" y="670560"/>
                </a:lnTo>
                <a:lnTo>
                  <a:pt x="119634" y="670560"/>
                </a:lnTo>
                <a:lnTo>
                  <a:pt x="126492" y="656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8483" y="4967223"/>
            <a:ext cx="127000" cy="789940"/>
          </a:xfrm>
          <a:custGeom>
            <a:avLst/>
            <a:gdLst/>
            <a:ahLst/>
            <a:cxnLst/>
            <a:rect l="l" t="t" r="r" b="b"/>
            <a:pathLst>
              <a:path w="127000" h="789939">
                <a:moveTo>
                  <a:pt x="57912" y="662940"/>
                </a:moveTo>
                <a:lnTo>
                  <a:pt x="0" y="662940"/>
                </a:lnTo>
                <a:lnTo>
                  <a:pt x="62484" y="789432"/>
                </a:lnTo>
                <a:lnTo>
                  <a:pt x="120322" y="675132"/>
                </a:lnTo>
                <a:lnTo>
                  <a:pt x="57912" y="675132"/>
                </a:lnTo>
                <a:lnTo>
                  <a:pt x="57912" y="662940"/>
                </a:lnTo>
                <a:close/>
              </a:path>
              <a:path w="127000" h="789939">
                <a:moveTo>
                  <a:pt x="68580" y="0"/>
                </a:moveTo>
                <a:lnTo>
                  <a:pt x="57912" y="0"/>
                </a:lnTo>
                <a:lnTo>
                  <a:pt x="57912" y="675132"/>
                </a:lnTo>
                <a:lnTo>
                  <a:pt x="68580" y="675132"/>
                </a:lnTo>
                <a:lnTo>
                  <a:pt x="68580" y="0"/>
                </a:lnTo>
                <a:close/>
              </a:path>
              <a:path w="127000" h="789939">
                <a:moveTo>
                  <a:pt x="126492" y="662940"/>
                </a:moveTo>
                <a:lnTo>
                  <a:pt x="68580" y="662940"/>
                </a:lnTo>
                <a:lnTo>
                  <a:pt x="68580" y="675132"/>
                </a:lnTo>
                <a:lnTo>
                  <a:pt x="120322" y="675132"/>
                </a:lnTo>
                <a:lnTo>
                  <a:pt x="126492" y="662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58388" y="5868923"/>
            <a:ext cx="2371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R(U,D,DOM,F)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8352" y="442874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主码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9551" y="4428744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全码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1567" y="3238499"/>
            <a:ext cx="109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主属性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5983" y="323849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非主属性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34867" y="4596891"/>
            <a:ext cx="685800" cy="128270"/>
          </a:xfrm>
          <a:custGeom>
            <a:avLst/>
            <a:gdLst/>
            <a:ahLst/>
            <a:cxnLst/>
            <a:rect l="l" t="t" r="r" b="b"/>
            <a:pathLst>
              <a:path w="685800" h="128270">
                <a:moveTo>
                  <a:pt x="676764" y="59436"/>
                </a:moveTo>
                <a:lnTo>
                  <a:pt x="571500" y="59436"/>
                </a:lnTo>
                <a:lnTo>
                  <a:pt x="571500" y="68580"/>
                </a:lnTo>
                <a:lnTo>
                  <a:pt x="559308" y="68612"/>
                </a:lnTo>
                <a:lnTo>
                  <a:pt x="559308" y="128016"/>
                </a:lnTo>
                <a:lnTo>
                  <a:pt x="685800" y="64008"/>
                </a:lnTo>
                <a:lnTo>
                  <a:pt x="676764" y="59436"/>
                </a:lnTo>
                <a:close/>
              </a:path>
              <a:path w="685800" h="128270">
                <a:moveTo>
                  <a:pt x="559308" y="59468"/>
                </a:moveTo>
                <a:lnTo>
                  <a:pt x="0" y="60960"/>
                </a:lnTo>
                <a:lnTo>
                  <a:pt x="0" y="70104"/>
                </a:lnTo>
                <a:lnTo>
                  <a:pt x="559308" y="68612"/>
                </a:lnTo>
                <a:lnTo>
                  <a:pt x="559308" y="59468"/>
                </a:lnTo>
                <a:close/>
              </a:path>
              <a:path w="685800" h="128270">
                <a:moveTo>
                  <a:pt x="571500" y="59436"/>
                </a:moveTo>
                <a:lnTo>
                  <a:pt x="559308" y="59468"/>
                </a:lnTo>
                <a:lnTo>
                  <a:pt x="559308" y="68612"/>
                </a:lnTo>
                <a:lnTo>
                  <a:pt x="571500" y="68580"/>
                </a:lnTo>
                <a:lnTo>
                  <a:pt x="571500" y="59436"/>
                </a:lnTo>
                <a:close/>
              </a:path>
              <a:path w="685800" h="128270">
                <a:moveTo>
                  <a:pt x="559308" y="0"/>
                </a:moveTo>
                <a:lnTo>
                  <a:pt x="559308" y="59468"/>
                </a:lnTo>
                <a:lnTo>
                  <a:pt x="676764" y="59436"/>
                </a:lnTo>
                <a:lnTo>
                  <a:pt x="559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4667" y="4598415"/>
            <a:ext cx="533400" cy="127000"/>
          </a:xfrm>
          <a:custGeom>
            <a:avLst/>
            <a:gdLst/>
            <a:ahLst/>
            <a:cxnLst/>
            <a:rect l="l" t="t" r="r" b="b"/>
            <a:pathLst>
              <a:path w="533400" h="127000">
                <a:moveTo>
                  <a:pt x="406908" y="68535"/>
                </a:moveTo>
                <a:lnTo>
                  <a:pt x="406908" y="126492"/>
                </a:lnTo>
                <a:lnTo>
                  <a:pt x="524144" y="68580"/>
                </a:lnTo>
                <a:lnTo>
                  <a:pt x="419100" y="68580"/>
                </a:lnTo>
                <a:lnTo>
                  <a:pt x="406908" y="68535"/>
                </a:lnTo>
                <a:close/>
              </a:path>
              <a:path w="533400" h="127000">
                <a:moveTo>
                  <a:pt x="406908" y="0"/>
                </a:moveTo>
                <a:lnTo>
                  <a:pt x="406908" y="68535"/>
                </a:lnTo>
                <a:lnTo>
                  <a:pt x="419100" y="68580"/>
                </a:lnTo>
                <a:lnTo>
                  <a:pt x="419100" y="57912"/>
                </a:lnTo>
                <a:lnTo>
                  <a:pt x="521353" y="57912"/>
                </a:lnTo>
                <a:lnTo>
                  <a:pt x="406908" y="0"/>
                </a:lnTo>
                <a:close/>
              </a:path>
              <a:path w="533400" h="127000">
                <a:moveTo>
                  <a:pt x="521353" y="57912"/>
                </a:moveTo>
                <a:lnTo>
                  <a:pt x="419100" y="57912"/>
                </a:lnTo>
                <a:lnTo>
                  <a:pt x="419100" y="68580"/>
                </a:lnTo>
                <a:lnTo>
                  <a:pt x="524144" y="68580"/>
                </a:lnTo>
                <a:lnTo>
                  <a:pt x="533400" y="64008"/>
                </a:lnTo>
                <a:lnTo>
                  <a:pt x="521353" y="57912"/>
                </a:lnTo>
                <a:close/>
              </a:path>
              <a:path w="533400" h="127000">
                <a:moveTo>
                  <a:pt x="406908" y="57912"/>
                </a:moveTo>
                <a:lnTo>
                  <a:pt x="0" y="57912"/>
                </a:lnTo>
                <a:lnTo>
                  <a:pt x="0" y="67056"/>
                </a:lnTo>
                <a:lnTo>
                  <a:pt x="406908" y="68535"/>
                </a:lnTo>
                <a:lnTo>
                  <a:pt x="406908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1620" y="3470655"/>
            <a:ext cx="542925" cy="1191895"/>
          </a:xfrm>
          <a:custGeom>
            <a:avLst/>
            <a:gdLst/>
            <a:ahLst/>
            <a:cxnLst/>
            <a:rect l="l" t="t" r="r" b="b"/>
            <a:pathLst>
              <a:path w="542925" h="1191895">
                <a:moveTo>
                  <a:pt x="481078" y="114949"/>
                </a:moveTo>
                <a:lnTo>
                  <a:pt x="0" y="1187196"/>
                </a:lnTo>
                <a:lnTo>
                  <a:pt x="7620" y="1191768"/>
                </a:lnTo>
                <a:lnTo>
                  <a:pt x="489781" y="118957"/>
                </a:lnTo>
                <a:lnTo>
                  <a:pt x="481078" y="114949"/>
                </a:lnTo>
                <a:close/>
              </a:path>
              <a:path w="542925" h="1191895">
                <a:moveTo>
                  <a:pt x="540857" y="103632"/>
                </a:moveTo>
                <a:lnTo>
                  <a:pt x="486156" y="103632"/>
                </a:lnTo>
                <a:lnTo>
                  <a:pt x="495300" y="106680"/>
                </a:lnTo>
                <a:lnTo>
                  <a:pt x="489781" y="118957"/>
                </a:lnTo>
                <a:lnTo>
                  <a:pt x="542544" y="143256"/>
                </a:lnTo>
                <a:lnTo>
                  <a:pt x="540857" y="103632"/>
                </a:lnTo>
                <a:close/>
              </a:path>
              <a:path w="542925" h="1191895">
                <a:moveTo>
                  <a:pt x="486156" y="103632"/>
                </a:moveTo>
                <a:lnTo>
                  <a:pt x="481078" y="114949"/>
                </a:lnTo>
                <a:lnTo>
                  <a:pt x="489781" y="118957"/>
                </a:lnTo>
                <a:lnTo>
                  <a:pt x="495300" y="106680"/>
                </a:lnTo>
                <a:lnTo>
                  <a:pt x="486156" y="103632"/>
                </a:lnTo>
                <a:close/>
              </a:path>
              <a:path w="542925" h="1191895">
                <a:moveTo>
                  <a:pt x="536448" y="0"/>
                </a:moveTo>
                <a:lnTo>
                  <a:pt x="426720" y="89916"/>
                </a:lnTo>
                <a:lnTo>
                  <a:pt x="481078" y="114949"/>
                </a:lnTo>
                <a:lnTo>
                  <a:pt x="486156" y="103632"/>
                </a:lnTo>
                <a:lnTo>
                  <a:pt x="540857" y="103632"/>
                </a:lnTo>
                <a:lnTo>
                  <a:pt x="5364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7268" y="4598415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3108" y="0"/>
                </a:moveTo>
                <a:lnTo>
                  <a:pt x="483108" y="126492"/>
                </a:lnTo>
                <a:lnTo>
                  <a:pt x="600344" y="68580"/>
                </a:lnTo>
                <a:lnTo>
                  <a:pt x="495300" y="68580"/>
                </a:lnTo>
                <a:lnTo>
                  <a:pt x="495300" y="59436"/>
                </a:lnTo>
                <a:lnTo>
                  <a:pt x="600564" y="59436"/>
                </a:lnTo>
                <a:lnTo>
                  <a:pt x="483108" y="0"/>
                </a:lnTo>
                <a:close/>
              </a:path>
              <a:path w="609600" h="127000">
                <a:moveTo>
                  <a:pt x="483108" y="59436"/>
                </a:moveTo>
                <a:lnTo>
                  <a:pt x="0" y="59436"/>
                </a:lnTo>
                <a:lnTo>
                  <a:pt x="0" y="68580"/>
                </a:lnTo>
                <a:lnTo>
                  <a:pt x="483108" y="68580"/>
                </a:lnTo>
                <a:lnTo>
                  <a:pt x="483108" y="59436"/>
                </a:lnTo>
                <a:close/>
              </a:path>
              <a:path w="609600" h="127000">
                <a:moveTo>
                  <a:pt x="600564" y="59436"/>
                </a:moveTo>
                <a:lnTo>
                  <a:pt x="495300" y="59436"/>
                </a:lnTo>
                <a:lnTo>
                  <a:pt x="495300" y="68580"/>
                </a:lnTo>
                <a:lnTo>
                  <a:pt x="600344" y="68580"/>
                </a:lnTo>
                <a:lnTo>
                  <a:pt x="609600" y="64008"/>
                </a:lnTo>
                <a:lnTo>
                  <a:pt x="600564" y="59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97268" y="3408171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3108" y="0"/>
                </a:moveTo>
                <a:lnTo>
                  <a:pt x="483108" y="126492"/>
                </a:lnTo>
                <a:lnTo>
                  <a:pt x="597553" y="68580"/>
                </a:lnTo>
                <a:lnTo>
                  <a:pt x="495300" y="68580"/>
                </a:lnTo>
                <a:lnTo>
                  <a:pt x="495300" y="57912"/>
                </a:lnTo>
                <a:lnTo>
                  <a:pt x="600344" y="57912"/>
                </a:lnTo>
                <a:lnTo>
                  <a:pt x="483108" y="0"/>
                </a:lnTo>
                <a:close/>
              </a:path>
              <a:path w="609600" h="127000">
                <a:moveTo>
                  <a:pt x="483108" y="57912"/>
                </a:moveTo>
                <a:lnTo>
                  <a:pt x="0" y="57912"/>
                </a:lnTo>
                <a:lnTo>
                  <a:pt x="0" y="68580"/>
                </a:lnTo>
                <a:lnTo>
                  <a:pt x="483108" y="68580"/>
                </a:lnTo>
                <a:lnTo>
                  <a:pt x="483108" y="57912"/>
                </a:lnTo>
                <a:close/>
              </a:path>
              <a:path w="609600" h="127000">
                <a:moveTo>
                  <a:pt x="600344" y="57912"/>
                </a:moveTo>
                <a:lnTo>
                  <a:pt x="495300" y="57912"/>
                </a:lnTo>
                <a:lnTo>
                  <a:pt x="495300" y="68580"/>
                </a:lnTo>
                <a:lnTo>
                  <a:pt x="597553" y="68580"/>
                </a:lnTo>
                <a:lnTo>
                  <a:pt x="609600" y="62484"/>
                </a:lnTo>
                <a:lnTo>
                  <a:pt x="600344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3311" y="3695090"/>
            <a:ext cx="1452245" cy="11836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800" b="1" spc="0" dirty="0">
                <a:solidFill>
                  <a:srgbClr val="FF9900"/>
                </a:solidFill>
                <a:latin typeface="思源黑体 CN Bold"/>
                <a:cs typeface="思源黑体 CN Bold"/>
              </a:rPr>
              <a:t>（超码）</a:t>
            </a:r>
            <a:endParaRPr sz="2800">
              <a:latin typeface="思源黑体 CN Bold"/>
              <a:cs typeface="思源黑体 CN Bold"/>
            </a:endParaRPr>
          </a:p>
          <a:p>
            <a:pPr marR="66675" algn="ctr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候选码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18352" y="5448300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外码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1620" y="4657852"/>
            <a:ext cx="536575" cy="1022985"/>
          </a:xfrm>
          <a:custGeom>
            <a:avLst/>
            <a:gdLst/>
            <a:ahLst/>
            <a:cxnLst/>
            <a:rect l="l" t="t" r="r" b="b"/>
            <a:pathLst>
              <a:path w="536575" h="1022985">
                <a:moveTo>
                  <a:pt x="474424" y="912756"/>
                </a:moveTo>
                <a:lnTo>
                  <a:pt x="422148" y="940308"/>
                </a:lnTo>
                <a:lnTo>
                  <a:pt x="536448" y="1022604"/>
                </a:lnTo>
                <a:lnTo>
                  <a:pt x="535382" y="923544"/>
                </a:lnTo>
                <a:lnTo>
                  <a:pt x="480060" y="923544"/>
                </a:lnTo>
                <a:lnTo>
                  <a:pt x="474424" y="912756"/>
                </a:lnTo>
                <a:close/>
              </a:path>
              <a:path w="536575" h="1022985">
                <a:moveTo>
                  <a:pt x="482835" y="908323"/>
                </a:moveTo>
                <a:lnTo>
                  <a:pt x="474424" y="912756"/>
                </a:lnTo>
                <a:lnTo>
                  <a:pt x="480060" y="923544"/>
                </a:lnTo>
                <a:lnTo>
                  <a:pt x="489204" y="920496"/>
                </a:lnTo>
                <a:lnTo>
                  <a:pt x="482835" y="908323"/>
                </a:lnTo>
                <a:close/>
              </a:path>
              <a:path w="536575" h="1022985">
                <a:moveTo>
                  <a:pt x="534924" y="880872"/>
                </a:moveTo>
                <a:lnTo>
                  <a:pt x="482835" y="908323"/>
                </a:lnTo>
                <a:lnTo>
                  <a:pt x="489204" y="920496"/>
                </a:lnTo>
                <a:lnTo>
                  <a:pt x="480060" y="923544"/>
                </a:lnTo>
                <a:lnTo>
                  <a:pt x="535382" y="923544"/>
                </a:lnTo>
                <a:lnTo>
                  <a:pt x="534924" y="880872"/>
                </a:lnTo>
                <a:close/>
              </a:path>
              <a:path w="536575" h="1022985">
                <a:moveTo>
                  <a:pt x="7620" y="0"/>
                </a:moveTo>
                <a:lnTo>
                  <a:pt x="0" y="4571"/>
                </a:lnTo>
                <a:lnTo>
                  <a:pt x="474424" y="912756"/>
                </a:lnTo>
                <a:lnTo>
                  <a:pt x="482835" y="908323"/>
                </a:lnTo>
                <a:lnTo>
                  <a:pt x="76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967" y="531876"/>
            <a:ext cx="1548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0179"/>
            <a:ext cx="8307070" cy="514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假设学生姓名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是唯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的，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么下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的关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系模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式是否满足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1841500">
              <a:lnSpc>
                <a:spcPts val="3335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{Sno,SName,Cno,Grade}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存不存在“问题</a:t>
            </a:r>
            <a:r>
              <a:rPr sz="2800" b="1" spc="-5" dirty="0">
                <a:solidFill>
                  <a:srgbClr val="FFFF00"/>
                </a:solidFill>
                <a:latin typeface="思源黑体 CN Bold"/>
                <a:cs typeface="思源黑体 CN Bold"/>
              </a:rPr>
              <a:t>”？</a:t>
            </a:r>
            <a:endParaRPr sz="2800">
              <a:latin typeface="思源黑体 CN Bold"/>
              <a:cs typeface="思源黑体 CN Bold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存在问题，存在数据冗余，也会产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更新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异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常。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ts val="33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为解决问题，可以将其分解为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35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{Sno,SName}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{Sno,Cno,Grade}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50"/>
              </a:lnSpc>
              <a:spcBef>
                <a:spcPts val="2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35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{Sno,SName}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{SName,Cno,Grade}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967" y="531876"/>
            <a:ext cx="1548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02079"/>
            <a:ext cx="8597900" cy="433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设关系模式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R&lt;U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F&gt;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1NF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如果对于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的每个函数依赖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X→Y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不属于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必含有候选码，那么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当且仅当一个关系变量的所有非平凡的、左部不可约的函数依 赖的决定因素是候选码，则该关系变量属于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每一个决定属性集（因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素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）都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含（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候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选）码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中的所有属性（主，非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都完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赖于码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R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（证明）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不一定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如果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∈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，且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只有一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候选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必属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967" y="531876"/>
            <a:ext cx="1548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21917"/>
            <a:ext cx="8502015" cy="27762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所有非主属性都完全函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依赖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每个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候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选码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679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所有主属性都完全函数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赖于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每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个不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含它的 候选码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679"/>
              </a:lnSpc>
              <a:spcBef>
                <a:spcPts val="10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没有任何属性完全函数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赖于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非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码的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何一组 属性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69967" y="531876"/>
            <a:ext cx="1548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B</a:t>
            </a:r>
            <a:r>
              <a:rPr spc="-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CNF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38656"/>
            <a:ext cx="8543290" cy="347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 marR="5080" indent="-609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621665" algn="l"/>
                <a:tab pos="6223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关系变量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无损分解至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系列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BCN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的投 影集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的算法</a:t>
            </a:r>
            <a:endParaRPr sz="3200">
              <a:latin typeface="宋体"/>
              <a:cs typeface="宋体"/>
            </a:endParaRPr>
          </a:p>
          <a:p>
            <a:pPr marL="1003300" lvl="1" indent="-533400">
              <a:lnSpc>
                <a:spcPct val="100000"/>
              </a:lnSpc>
              <a:spcBef>
                <a:spcPts val="675"/>
              </a:spcBef>
              <a:buFont typeface="Arial"/>
              <a:buAutoNum type="arabicPeriod"/>
              <a:tabLst>
                <a:tab pos="1002665" algn="l"/>
                <a:tab pos="10033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初始化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为只包含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Font typeface="Arial"/>
              <a:buAutoNum type="arabicPeriod"/>
              <a:tabLst>
                <a:tab pos="1002665" algn="l"/>
                <a:tab pos="10033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中的每个非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，执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步骤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Font typeface="Arial"/>
              <a:buAutoNum type="arabicPeriod"/>
              <a:tabLst>
                <a:tab pos="1002665" algn="l"/>
                <a:tab pos="10033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设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65" dirty="0">
                <a:solidFill>
                  <a:srgbClr val="FFFFFF"/>
                </a:solidFill>
                <a:latin typeface="Wingdings"/>
                <a:cs typeface="Wingdings"/>
              </a:rPr>
              <a:t>‡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的不满足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求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的函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依赖。</a:t>
            </a:r>
            <a:endParaRPr sz="2800">
              <a:latin typeface="宋体"/>
              <a:cs typeface="宋体"/>
            </a:endParaRPr>
          </a:p>
          <a:p>
            <a:pPr marL="1003300" marR="212090" lvl="1" indent="-533400">
              <a:lnSpc>
                <a:spcPct val="100000"/>
              </a:lnSpc>
              <a:spcBef>
                <a:spcPts val="675"/>
              </a:spcBef>
              <a:buFont typeface="Arial"/>
              <a:buAutoNum type="arabicPeriod"/>
              <a:tabLst>
                <a:tab pos="1002665" algn="l"/>
                <a:tab pos="10033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的两个投影（在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上的投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影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及在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中属 性之外的所有属性上的投影）代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替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1703"/>
            <a:ext cx="85629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假设仓库管理关系表为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StorehouseManage(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仓库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配件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ID, 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管理员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数量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。一个管理员只在一个仓库工作；一个仓库有 多个管理员；每个仓库里一种型号的配件由专人负责，但一 个人可以管理几种配件；同一种型号的配件可以分放在几个 仓库中。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008" y="4591036"/>
            <a:ext cx="5245100" cy="19215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这个数据库表中存在如下决定关系：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(WID,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PID)</a:t>
            </a:r>
            <a:r>
              <a:rPr sz="20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→QNT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(WID,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PID)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EID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EID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→WID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¤	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(EID,PID)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→QNT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10355" y="3482847"/>
          <a:ext cx="3670299" cy="79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0179"/>
            <a:ext cx="8694420" cy="401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仓库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配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ID)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管理员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配件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ID)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都是</a:t>
            </a:r>
            <a:endParaRPr sz="28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StorehouseManage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的候选码，表中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唯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一的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非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主属性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为数量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(QNT)</a:t>
            </a:r>
            <a:r>
              <a:rPr sz="2800" spc="-1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它是符合第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三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的。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当前模式的疑惑：</a:t>
            </a:r>
            <a:endParaRPr sz="2800">
              <a:latin typeface="宋体"/>
              <a:cs typeface="宋体"/>
            </a:endParaRPr>
          </a:p>
          <a:p>
            <a:pPr marL="756285" marR="207645" indent="-28702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当仓库被清空后，所有“配件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ID”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和“数量”信息被删除的 同时，“仓库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ID”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和“管理员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ID”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信息也被删除了。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当仓库没有存储任何物品时，无法给仓库分配管理员。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如果仓库换了管理员，则表中所有行的管理员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都要修改。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范式示例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52471"/>
            <a:ext cx="6270625" cy="14192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当前模式存在如下数据依赖关系：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4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EID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WID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存在部分函数依赖）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sz="2400" spc="2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宋体"/>
                <a:cs typeface="宋体"/>
              </a:rPr>
              <a:t>分解后丢失了数据依赖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(WID,</a:t>
            </a:r>
            <a:r>
              <a:rPr sz="24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PID)</a:t>
            </a:r>
            <a:r>
              <a:rPr sz="24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r>
              <a:rPr sz="24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Arial"/>
                <a:cs typeface="Arial"/>
              </a:rPr>
              <a:t>EID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9064" y="3409696"/>
          <a:ext cx="4031614" cy="864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31364" y="5064759"/>
          <a:ext cx="1983739" cy="93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68467" y="5064759"/>
          <a:ext cx="3009899" cy="93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425952" y="4321047"/>
            <a:ext cx="797560" cy="641985"/>
          </a:xfrm>
          <a:custGeom>
            <a:avLst/>
            <a:gdLst/>
            <a:ahLst/>
            <a:cxnLst/>
            <a:rect l="l" t="t" r="r" b="b"/>
            <a:pathLst>
              <a:path w="797560" h="641985">
                <a:moveTo>
                  <a:pt x="76199" y="355092"/>
                </a:moveTo>
                <a:lnTo>
                  <a:pt x="0" y="640080"/>
                </a:lnTo>
                <a:lnTo>
                  <a:pt x="294131" y="641604"/>
                </a:lnTo>
                <a:lnTo>
                  <a:pt x="239267" y="569976"/>
                </a:lnTo>
                <a:lnTo>
                  <a:pt x="426524" y="426720"/>
                </a:lnTo>
                <a:lnTo>
                  <a:pt x="131063" y="426720"/>
                </a:lnTo>
                <a:lnTo>
                  <a:pt x="76199" y="355092"/>
                </a:lnTo>
                <a:close/>
              </a:path>
              <a:path w="797560" h="641985">
                <a:moveTo>
                  <a:pt x="687323" y="0"/>
                </a:moveTo>
                <a:lnTo>
                  <a:pt x="131063" y="426720"/>
                </a:lnTo>
                <a:lnTo>
                  <a:pt x="426524" y="426720"/>
                </a:lnTo>
                <a:lnTo>
                  <a:pt x="797051" y="143256"/>
                </a:lnTo>
                <a:lnTo>
                  <a:pt x="649223" y="143256"/>
                </a:lnTo>
                <a:lnTo>
                  <a:pt x="68732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8332" y="4308855"/>
            <a:ext cx="818515" cy="658495"/>
          </a:xfrm>
          <a:custGeom>
            <a:avLst/>
            <a:gdLst/>
            <a:ahLst/>
            <a:cxnLst/>
            <a:rect l="l" t="t" r="r" b="b"/>
            <a:pathLst>
              <a:path w="818514" h="658495">
                <a:moveTo>
                  <a:pt x="80772" y="356616"/>
                </a:moveTo>
                <a:lnTo>
                  <a:pt x="0" y="656844"/>
                </a:lnTo>
                <a:lnTo>
                  <a:pt x="312419" y="658368"/>
                </a:lnTo>
                <a:lnTo>
                  <a:pt x="311247" y="656844"/>
                </a:lnTo>
                <a:lnTo>
                  <a:pt x="298703" y="656844"/>
                </a:lnTo>
                <a:lnTo>
                  <a:pt x="296387" y="653796"/>
                </a:lnTo>
                <a:lnTo>
                  <a:pt x="12192" y="653796"/>
                </a:lnTo>
                <a:lnTo>
                  <a:pt x="7619" y="647700"/>
                </a:lnTo>
                <a:lnTo>
                  <a:pt x="13821" y="647700"/>
                </a:lnTo>
                <a:lnTo>
                  <a:pt x="85744" y="378709"/>
                </a:lnTo>
                <a:lnTo>
                  <a:pt x="79247" y="370332"/>
                </a:lnTo>
                <a:lnTo>
                  <a:pt x="88392" y="368808"/>
                </a:lnTo>
                <a:lnTo>
                  <a:pt x="90150" y="368808"/>
                </a:lnTo>
                <a:lnTo>
                  <a:pt x="80772" y="356616"/>
                </a:lnTo>
                <a:close/>
              </a:path>
              <a:path w="818514" h="658495">
                <a:moveTo>
                  <a:pt x="292877" y="649178"/>
                </a:moveTo>
                <a:lnTo>
                  <a:pt x="298703" y="656844"/>
                </a:lnTo>
                <a:lnTo>
                  <a:pt x="301752" y="649224"/>
                </a:lnTo>
                <a:lnTo>
                  <a:pt x="292877" y="649178"/>
                </a:lnTo>
                <a:close/>
              </a:path>
              <a:path w="818514" h="658495">
                <a:moveTo>
                  <a:pt x="789841" y="161397"/>
                </a:moveTo>
                <a:lnTo>
                  <a:pt x="240792" y="580644"/>
                </a:lnTo>
                <a:lnTo>
                  <a:pt x="292877" y="649178"/>
                </a:lnTo>
                <a:lnTo>
                  <a:pt x="301752" y="649224"/>
                </a:lnTo>
                <a:lnTo>
                  <a:pt x="298703" y="656844"/>
                </a:lnTo>
                <a:lnTo>
                  <a:pt x="311247" y="656844"/>
                </a:lnTo>
                <a:lnTo>
                  <a:pt x="256149" y="585216"/>
                </a:lnTo>
                <a:lnTo>
                  <a:pt x="249936" y="585216"/>
                </a:lnTo>
                <a:lnTo>
                  <a:pt x="251459" y="579120"/>
                </a:lnTo>
                <a:lnTo>
                  <a:pt x="257914" y="579120"/>
                </a:lnTo>
                <a:lnTo>
                  <a:pt x="804429" y="161541"/>
                </a:lnTo>
                <a:lnTo>
                  <a:pt x="789841" y="161397"/>
                </a:lnTo>
                <a:close/>
              </a:path>
              <a:path w="818514" h="658495">
                <a:moveTo>
                  <a:pt x="7619" y="647700"/>
                </a:moveTo>
                <a:lnTo>
                  <a:pt x="12192" y="653796"/>
                </a:lnTo>
                <a:lnTo>
                  <a:pt x="13813" y="647732"/>
                </a:lnTo>
                <a:lnTo>
                  <a:pt x="7619" y="647700"/>
                </a:lnTo>
                <a:close/>
              </a:path>
              <a:path w="818514" h="658495">
                <a:moveTo>
                  <a:pt x="13813" y="647732"/>
                </a:moveTo>
                <a:lnTo>
                  <a:pt x="12192" y="653796"/>
                </a:lnTo>
                <a:lnTo>
                  <a:pt x="296387" y="653796"/>
                </a:lnTo>
                <a:lnTo>
                  <a:pt x="292877" y="649178"/>
                </a:lnTo>
                <a:lnTo>
                  <a:pt x="13813" y="647732"/>
                </a:lnTo>
                <a:close/>
              </a:path>
              <a:path w="818514" h="658495">
                <a:moveTo>
                  <a:pt x="13821" y="647700"/>
                </a:moveTo>
                <a:lnTo>
                  <a:pt x="7619" y="647700"/>
                </a:lnTo>
                <a:lnTo>
                  <a:pt x="13813" y="647732"/>
                </a:lnTo>
                <a:close/>
              </a:path>
              <a:path w="818514" h="658495">
                <a:moveTo>
                  <a:pt x="251459" y="579120"/>
                </a:moveTo>
                <a:lnTo>
                  <a:pt x="249936" y="585216"/>
                </a:lnTo>
                <a:lnTo>
                  <a:pt x="253849" y="582225"/>
                </a:lnTo>
                <a:lnTo>
                  <a:pt x="251459" y="579120"/>
                </a:lnTo>
                <a:close/>
              </a:path>
              <a:path w="818514" h="658495">
                <a:moveTo>
                  <a:pt x="253849" y="582225"/>
                </a:moveTo>
                <a:lnTo>
                  <a:pt x="249936" y="585216"/>
                </a:lnTo>
                <a:lnTo>
                  <a:pt x="256149" y="585216"/>
                </a:lnTo>
                <a:lnTo>
                  <a:pt x="253849" y="582225"/>
                </a:lnTo>
                <a:close/>
              </a:path>
              <a:path w="818514" h="658495">
                <a:moveTo>
                  <a:pt x="257914" y="579120"/>
                </a:moveTo>
                <a:lnTo>
                  <a:pt x="251459" y="579120"/>
                </a:lnTo>
                <a:lnTo>
                  <a:pt x="253849" y="582225"/>
                </a:lnTo>
                <a:lnTo>
                  <a:pt x="257914" y="579120"/>
                </a:lnTo>
                <a:close/>
              </a:path>
              <a:path w="818514" h="658495">
                <a:moveTo>
                  <a:pt x="90150" y="368808"/>
                </a:moveTo>
                <a:lnTo>
                  <a:pt x="88392" y="368808"/>
                </a:lnTo>
                <a:lnTo>
                  <a:pt x="85744" y="378709"/>
                </a:lnTo>
                <a:lnTo>
                  <a:pt x="137159" y="445008"/>
                </a:lnTo>
                <a:lnTo>
                  <a:pt x="149135" y="435864"/>
                </a:lnTo>
                <a:lnTo>
                  <a:pt x="141731" y="435864"/>
                </a:lnTo>
                <a:lnTo>
                  <a:pt x="135636" y="434340"/>
                </a:lnTo>
                <a:lnTo>
                  <a:pt x="138737" y="431970"/>
                </a:lnTo>
                <a:lnTo>
                  <a:pt x="90150" y="368808"/>
                </a:lnTo>
                <a:close/>
              </a:path>
              <a:path w="818514" h="658495">
                <a:moveTo>
                  <a:pt x="138737" y="431970"/>
                </a:moveTo>
                <a:lnTo>
                  <a:pt x="135636" y="434340"/>
                </a:lnTo>
                <a:lnTo>
                  <a:pt x="141731" y="435864"/>
                </a:lnTo>
                <a:lnTo>
                  <a:pt x="138737" y="431970"/>
                </a:lnTo>
                <a:close/>
              </a:path>
              <a:path w="818514" h="658495">
                <a:moveTo>
                  <a:pt x="704088" y="0"/>
                </a:moveTo>
                <a:lnTo>
                  <a:pt x="138737" y="431970"/>
                </a:lnTo>
                <a:lnTo>
                  <a:pt x="141731" y="435864"/>
                </a:lnTo>
                <a:lnTo>
                  <a:pt x="149135" y="435864"/>
                </a:lnTo>
                <a:lnTo>
                  <a:pt x="686870" y="25256"/>
                </a:lnTo>
                <a:lnTo>
                  <a:pt x="690372" y="12192"/>
                </a:lnTo>
                <a:lnTo>
                  <a:pt x="700773" y="12192"/>
                </a:lnTo>
                <a:lnTo>
                  <a:pt x="704088" y="0"/>
                </a:lnTo>
                <a:close/>
              </a:path>
              <a:path w="818514" h="658495">
                <a:moveTo>
                  <a:pt x="88392" y="368808"/>
                </a:moveTo>
                <a:lnTo>
                  <a:pt x="79247" y="370332"/>
                </a:lnTo>
                <a:lnTo>
                  <a:pt x="85744" y="378709"/>
                </a:lnTo>
                <a:lnTo>
                  <a:pt x="88392" y="368808"/>
                </a:lnTo>
                <a:close/>
              </a:path>
              <a:path w="818514" h="658495">
                <a:moveTo>
                  <a:pt x="804622" y="161394"/>
                </a:moveTo>
                <a:lnTo>
                  <a:pt x="804429" y="161541"/>
                </a:lnTo>
                <a:lnTo>
                  <a:pt x="804672" y="161544"/>
                </a:lnTo>
                <a:lnTo>
                  <a:pt x="804622" y="161394"/>
                </a:lnTo>
                <a:close/>
              </a:path>
              <a:path w="818514" h="658495">
                <a:moveTo>
                  <a:pt x="801624" y="152400"/>
                </a:moveTo>
                <a:lnTo>
                  <a:pt x="789841" y="161397"/>
                </a:lnTo>
                <a:lnTo>
                  <a:pt x="804429" y="161541"/>
                </a:lnTo>
                <a:lnTo>
                  <a:pt x="804622" y="161394"/>
                </a:lnTo>
                <a:lnTo>
                  <a:pt x="801624" y="152400"/>
                </a:lnTo>
                <a:close/>
              </a:path>
              <a:path w="818514" h="658495">
                <a:moveTo>
                  <a:pt x="700773" y="12192"/>
                </a:moveTo>
                <a:lnTo>
                  <a:pt x="690372" y="12192"/>
                </a:lnTo>
                <a:lnTo>
                  <a:pt x="697991" y="16764"/>
                </a:lnTo>
                <a:lnTo>
                  <a:pt x="686870" y="25256"/>
                </a:lnTo>
                <a:lnTo>
                  <a:pt x="650747" y="160020"/>
                </a:lnTo>
                <a:lnTo>
                  <a:pt x="789845" y="161394"/>
                </a:lnTo>
                <a:lnTo>
                  <a:pt x="795636" y="156972"/>
                </a:lnTo>
                <a:lnTo>
                  <a:pt x="661416" y="156972"/>
                </a:lnTo>
                <a:lnTo>
                  <a:pt x="656844" y="150876"/>
                </a:lnTo>
                <a:lnTo>
                  <a:pt x="663073" y="150876"/>
                </a:lnTo>
                <a:lnTo>
                  <a:pt x="700773" y="12192"/>
                </a:lnTo>
                <a:close/>
              </a:path>
              <a:path w="818514" h="658495">
                <a:moveTo>
                  <a:pt x="816393" y="152400"/>
                </a:moveTo>
                <a:lnTo>
                  <a:pt x="801624" y="152400"/>
                </a:lnTo>
                <a:lnTo>
                  <a:pt x="804622" y="161394"/>
                </a:lnTo>
                <a:lnTo>
                  <a:pt x="816393" y="152400"/>
                </a:lnTo>
                <a:close/>
              </a:path>
              <a:path w="818514" h="658495">
                <a:moveTo>
                  <a:pt x="663073" y="150876"/>
                </a:moveTo>
                <a:lnTo>
                  <a:pt x="656844" y="150876"/>
                </a:lnTo>
                <a:lnTo>
                  <a:pt x="661416" y="156972"/>
                </a:lnTo>
                <a:lnTo>
                  <a:pt x="663073" y="150876"/>
                </a:lnTo>
                <a:close/>
              </a:path>
              <a:path w="818514" h="658495">
                <a:moveTo>
                  <a:pt x="818388" y="150876"/>
                </a:moveTo>
                <a:lnTo>
                  <a:pt x="663073" y="150876"/>
                </a:lnTo>
                <a:lnTo>
                  <a:pt x="661416" y="156972"/>
                </a:lnTo>
                <a:lnTo>
                  <a:pt x="795636" y="156972"/>
                </a:lnTo>
                <a:lnTo>
                  <a:pt x="801624" y="152400"/>
                </a:lnTo>
                <a:lnTo>
                  <a:pt x="816393" y="152400"/>
                </a:lnTo>
                <a:lnTo>
                  <a:pt x="818388" y="150876"/>
                </a:lnTo>
                <a:close/>
              </a:path>
              <a:path w="818514" h="658495">
                <a:moveTo>
                  <a:pt x="690372" y="12192"/>
                </a:moveTo>
                <a:lnTo>
                  <a:pt x="686870" y="25256"/>
                </a:lnTo>
                <a:lnTo>
                  <a:pt x="697991" y="16764"/>
                </a:lnTo>
                <a:lnTo>
                  <a:pt x="69037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7003" y="4322571"/>
            <a:ext cx="798830" cy="640080"/>
          </a:xfrm>
          <a:custGeom>
            <a:avLst/>
            <a:gdLst/>
            <a:ahLst/>
            <a:cxnLst/>
            <a:rect l="l" t="t" r="r" b="b"/>
            <a:pathLst>
              <a:path w="798829" h="640079">
                <a:moveTo>
                  <a:pt x="108203" y="0"/>
                </a:moveTo>
                <a:lnTo>
                  <a:pt x="147827" y="141732"/>
                </a:lnTo>
                <a:lnTo>
                  <a:pt x="0" y="143256"/>
                </a:lnTo>
                <a:lnTo>
                  <a:pt x="557783" y="568452"/>
                </a:lnTo>
                <a:lnTo>
                  <a:pt x="502919" y="640080"/>
                </a:lnTo>
                <a:lnTo>
                  <a:pt x="798575" y="637032"/>
                </a:lnTo>
                <a:lnTo>
                  <a:pt x="740386" y="423672"/>
                </a:lnTo>
                <a:lnTo>
                  <a:pt x="667511" y="423672"/>
                </a:lnTo>
                <a:lnTo>
                  <a:pt x="108203" y="0"/>
                </a:lnTo>
                <a:close/>
              </a:path>
              <a:path w="798829" h="640079">
                <a:moveTo>
                  <a:pt x="720851" y="352044"/>
                </a:moveTo>
                <a:lnTo>
                  <a:pt x="667511" y="423672"/>
                </a:lnTo>
                <a:lnTo>
                  <a:pt x="740386" y="423672"/>
                </a:lnTo>
                <a:lnTo>
                  <a:pt x="720851" y="35204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3288" y="4310379"/>
            <a:ext cx="818515" cy="657225"/>
          </a:xfrm>
          <a:custGeom>
            <a:avLst/>
            <a:gdLst/>
            <a:ahLst/>
            <a:cxnLst/>
            <a:rect l="l" t="t" r="r" b="b"/>
            <a:pathLst>
              <a:path w="818515" h="657225">
                <a:moveTo>
                  <a:pt x="564571" y="580737"/>
                </a:moveTo>
                <a:lnTo>
                  <a:pt x="507492" y="656844"/>
                </a:lnTo>
                <a:lnTo>
                  <a:pt x="521208" y="653796"/>
                </a:lnTo>
                <a:lnTo>
                  <a:pt x="516636" y="646176"/>
                </a:lnTo>
                <a:lnTo>
                  <a:pt x="527002" y="646122"/>
                </a:lnTo>
                <a:lnTo>
                  <a:pt x="574143" y="583692"/>
                </a:lnTo>
                <a:lnTo>
                  <a:pt x="568452" y="583692"/>
                </a:lnTo>
                <a:lnTo>
                  <a:pt x="564571" y="580737"/>
                </a:lnTo>
                <a:close/>
              </a:path>
              <a:path w="818515" h="657225">
                <a:moveTo>
                  <a:pt x="527002" y="646122"/>
                </a:moveTo>
                <a:lnTo>
                  <a:pt x="516636" y="646176"/>
                </a:lnTo>
                <a:lnTo>
                  <a:pt x="521208" y="653796"/>
                </a:lnTo>
                <a:lnTo>
                  <a:pt x="527002" y="646122"/>
                </a:lnTo>
                <a:close/>
              </a:path>
              <a:path w="818515" h="657225">
                <a:moveTo>
                  <a:pt x="806066" y="644684"/>
                </a:moveTo>
                <a:lnTo>
                  <a:pt x="527002" y="646122"/>
                </a:lnTo>
                <a:lnTo>
                  <a:pt x="521208" y="653796"/>
                </a:lnTo>
                <a:lnTo>
                  <a:pt x="818388" y="653796"/>
                </a:lnTo>
                <a:lnTo>
                  <a:pt x="817567" y="650748"/>
                </a:lnTo>
                <a:lnTo>
                  <a:pt x="807720" y="650748"/>
                </a:lnTo>
                <a:lnTo>
                  <a:pt x="806066" y="644684"/>
                </a:lnTo>
                <a:close/>
              </a:path>
              <a:path w="818515" h="657225">
                <a:moveTo>
                  <a:pt x="812292" y="644652"/>
                </a:moveTo>
                <a:lnTo>
                  <a:pt x="806066" y="644684"/>
                </a:lnTo>
                <a:lnTo>
                  <a:pt x="807720" y="650748"/>
                </a:lnTo>
                <a:lnTo>
                  <a:pt x="812292" y="644652"/>
                </a:lnTo>
                <a:close/>
              </a:path>
              <a:path w="818515" h="657225">
                <a:moveTo>
                  <a:pt x="815927" y="644652"/>
                </a:moveTo>
                <a:lnTo>
                  <a:pt x="812292" y="644652"/>
                </a:lnTo>
                <a:lnTo>
                  <a:pt x="807720" y="650748"/>
                </a:lnTo>
                <a:lnTo>
                  <a:pt x="817567" y="650748"/>
                </a:lnTo>
                <a:lnTo>
                  <a:pt x="815927" y="644652"/>
                </a:lnTo>
                <a:close/>
              </a:path>
              <a:path w="818515" h="657225">
                <a:moveTo>
                  <a:pt x="740896" y="365760"/>
                </a:moveTo>
                <a:lnTo>
                  <a:pt x="729996" y="365760"/>
                </a:lnTo>
                <a:lnTo>
                  <a:pt x="739140" y="367284"/>
                </a:lnTo>
                <a:lnTo>
                  <a:pt x="732716" y="375735"/>
                </a:lnTo>
                <a:lnTo>
                  <a:pt x="806066" y="644684"/>
                </a:lnTo>
                <a:lnTo>
                  <a:pt x="815927" y="644652"/>
                </a:lnTo>
                <a:lnTo>
                  <a:pt x="740896" y="365760"/>
                </a:lnTo>
                <a:close/>
              </a:path>
              <a:path w="818515" h="657225">
                <a:moveTo>
                  <a:pt x="566928" y="577596"/>
                </a:moveTo>
                <a:lnTo>
                  <a:pt x="564571" y="580737"/>
                </a:lnTo>
                <a:lnTo>
                  <a:pt x="568452" y="583692"/>
                </a:lnTo>
                <a:lnTo>
                  <a:pt x="566928" y="577596"/>
                </a:lnTo>
                <a:close/>
              </a:path>
              <a:path w="818515" h="657225">
                <a:moveTo>
                  <a:pt x="575600" y="577596"/>
                </a:moveTo>
                <a:lnTo>
                  <a:pt x="566928" y="577596"/>
                </a:lnTo>
                <a:lnTo>
                  <a:pt x="568452" y="583692"/>
                </a:lnTo>
                <a:lnTo>
                  <a:pt x="574143" y="583692"/>
                </a:lnTo>
                <a:lnTo>
                  <a:pt x="577596" y="579120"/>
                </a:lnTo>
                <a:lnTo>
                  <a:pt x="575600" y="577596"/>
                </a:lnTo>
                <a:close/>
              </a:path>
              <a:path w="818515" h="657225">
                <a:moveTo>
                  <a:pt x="155314" y="149410"/>
                </a:moveTo>
                <a:lnTo>
                  <a:pt x="0" y="150876"/>
                </a:lnTo>
                <a:lnTo>
                  <a:pt x="564571" y="580737"/>
                </a:lnTo>
                <a:lnTo>
                  <a:pt x="566928" y="577596"/>
                </a:lnTo>
                <a:lnTo>
                  <a:pt x="575600" y="577596"/>
                </a:lnTo>
                <a:lnTo>
                  <a:pt x="28739" y="160020"/>
                </a:lnTo>
                <a:lnTo>
                  <a:pt x="13716" y="160020"/>
                </a:lnTo>
                <a:lnTo>
                  <a:pt x="16764" y="150876"/>
                </a:lnTo>
                <a:lnTo>
                  <a:pt x="155716" y="150876"/>
                </a:lnTo>
                <a:lnTo>
                  <a:pt x="155314" y="149410"/>
                </a:lnTo>
                <a:close/>
              </a:path>
              <a:path w="818515" h="657225">
                <a:moveTo>
                  <a:pt x="128311" y="10668"/>
                </a:moveTo>
                <a:lnTo>
                  <a:pt x="126492" y="10668"/>
                </a:lnTo>
                <a:lnTo>
                  <a:pt x="130156" y="23833"/>
                </a:lnTo>
                <a:lnTo>
                  <a:pt x="681228" y="443484"/>
                </a:lnTo>
                <a:lnTo>
                  <a:pt x="688177" y="434340"/>
                </a:lnTo>
                <a:lnTo>
                  <a:pt x="676656" y="434340"/>
                </a:lnTo>
                <a:lnTo>
                  <a:pt x="679611" y="430424"/>
                </a:lnTo>
                <a:lnTo>
                  <a:pt x="128311" y="10668"/>
                </a:lnTo>
                <a:close/>
              </a:path>
              <a:path w="818515" h="657225">
                <a:moveTo>
                  <a:pt x="679611" y="430424"/>
                </a:moveTo>
                <a:lnTo>
                  <a:pt x="676656" y="434340"/>
                </a:lnTo>
                <a:lnTo>
                  <a:pt x="682752" y="432816"/>
                </a:lnTo>
                <a:lnTo>
                  <a:pt x="679611" y="430424"/>
                </a:lnTo>
                <a:close/>
              </a:path>
              <a:path w="818515" h="657225">
                <a:moveTo>
                  <a:pt x="737616" y="353568"/>
                </a:moveTo>
                <a:lnTo>
                  <a:pt x="679611" y="430424"/>
                </a:lnTo>
                <a:lnTo>
                  <a:pt x="682752" y="432816"/>
                </a:lnTo>
                <a:lnTo>
                  <a:pt x="676656" y="434340"/>
                </a:lnTo>
                <a:lnTo>
                  <a:pt x="688177" y="434340"/>
                </a:lnTo>
                <a:lnTo>
                  <a:pt x="732716" y="375735"/>
                </a:lnTo>
                <a:lnTo>
                  <a:pt x="729996" y="365760"/>
                </a:lnTo>
                <a:lnTo>
                  <a:pt x="740896" y="365760"/>
                </a:lnTo>
                <a:lnTo>
                  <a:pt x="737616" y="353568"/>
                </a:lnTo>
                <a:close/>
              </a:path>
              <a:path w="818515" h="657225">
                <a:moveTo>
                  <a:pt x="729996" y="365760"/>
                </a:moveTo>
                <a:lnTo>
                  <a:pt x="732716" y="375735"/>
                </a:lnTo>
                <a:lnTo>
                  <a:pt x="739140" y="367284"/>
                </a:lnTo>
                <a:lnTo>
                  <a:pt x="729996" y="365760"/>
                </a:lnTo>
                <a:close/>
              </a:path>
              <a:path w="818515" h="657225">
                <a:moveTo>
                  <a:pt x="16764" y="150876"/>
                </a:moveTo>
                <a:lnTo>
                  <a:pt x="13716" y="160020"/>
                </a:lnTo>
                <a:lnTo>
                  <a:pt x="28546" y="159873"/>
                </a:lnTo>
                <a:lnTo>
                  <a:pt x="16764" y="150876"/>
                </a:lnTo>
                <a:close/>
              </a:path>
              <a:path w="818515" h="657225">
                <a:moveTo>
                  <a:pt x="28546" y="159873"/>
                </a:moveTo>
                <a:lnTo>
                  <a:pt x="13716" y="160020"/>
                </a:lnTo>
                <a:lnTo>
                  <a:pt x="28739" y="160020"/>
                </a:lnTo>
                <a:lnTo>
                  <a:pt x="28546" y="159873"/>
                </a:lnTo>
                <a:close/>
              </a:path>
              <a:path w="818515" h="657225">
                <a:moveTo>
                  <a:pt x="155716" y="150876"/>
                </a:moveTo>
                <a:lnTo>
                  <a:pt x="16764" y="150876"/>
                </a:lnTo>
                <a:lnTo>
                  <a:pt x="28546" y="159873"/>
                </a:lnTo>
                <a:lnTo>
                  <a:pt x="167640" y="158496"/>
                </a:lnTo>
                <a:lnTo>
                  <a:pt x="166791" y="155448"/>
                </a:lnTo>
                <a:lnTo>
                  <a:pt x="156972" y="155448"/>
                </a:lnTo>
                <a:lnTo>
                  <a:pt x="155716" y="150876"/>
                </a:lnTo>
                <a:close/>
              </a:path>
              <a:path w="818515" h="657225">
                <a:moveTo>
                  <a:pt x="161544" y="149352"/>
                </a:moveTo>
                <a:lnTo>
                  <a:pt x="155314" y="149410"/>
                </a:lnTo>
                <a:lnTo>
                  <a:pt x="156972" y="155448"/>
                </a:lnTo>
                <a:lnTo>
                  <a:pt x="161544" y="149352"/>
                </a:lnTo>
                <a:close/>
              </a:path>
              <a:path w="818515" h="657225">
                <a:moveTo>
                  <a:pt x="165094" y="149352"/>
                </a:moveTo>
                <a:lnTo>
                  <a:pt x="161544" y="149352"/>
                </a:lnTo>
                <a:lnTo>
                  <a:pt x="156972" y="155448"/>
                </a:lnTo>
                <a:lnTo>
                  <a:pt x="166791" y="155448"/>
                </a:lnTo>
                <a:lnTo>
                  <a:pt x="165094" y="149352"/>
                </a:lnTo>
                <a:close/>
              </a:path>
              <a:path w="818515" h="657225">
                <a:moveTo>
                  <a:pt x="114300" y="0"/>
                </a:moveTo>
                <a:lnTo>
                  <a:pt x="155314" y="149410"/>
                </a:lnTo>
                <a:lnTo>
                  <a:pt x="165094" y="149352"/>
                </a:lnTo>
                <a:lnTo>
                  <a:pt x="130156" y="23833"/>
                </a:lnTo>
                <a:lnTo>
                  <a:pt x="118872" y="15240"/>
                </a:lnTo>
                <a:lnTo>
                  <a:pt x="126492" y="10668"/>
                </a:lnTo>
                <a:lnTo>
                  <a:pt x="128311" y="10668"/>
                </a:lnTo>
                <a:lnTo>
                  <a:pt x="114300" y="0"/>
                </a:lnTo>
                <a:close/>
              </a:path>
              <a:path w="818515" h="657225">
                <a:moveTo>
                  <a:pt x="126492" y="10668"/>
                </a:moveTo>
                <a:lnTo>
                  <a:pt x="118872" y="15240"/>
                </a:lnTo>
                <a:lnTo>
                  <a:pt x="130156" y="23833"/>
                </a:lnTo>
                <a:lnTo>
                  <a:pt x="12649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2244" y="536447"/>
            <a:ext cx="1703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5608" y="3636414"/>
            <a:ext cx="106553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95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一化。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9219" y="6658102"/>
            <a:ext cx="8074659" cy="0"/>
          </a:xfrm>
          <a:custGeom>
            <a:avLst/>
            <a:gdLst/>
            <a:ahLst/>
            <a:cxnLst/>
            <a:rect l="l" t="t" r="r" b="b"/>
            <a:pathLst>
              <a:path w="8074659">
                <a:moveTo>
                  <a:pt x="0" y="0"/>
                </a:moveTo>
                <a:lnTo>
                  <a:pt x="8074152" y="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2268" y="3632708"/>
            <a:ext cx="0" cy="3022600"/>
          </a:xfrm>
          <a:custGeom>
            <a:avLst/>
            <a:gdLst/>
            <a:ahLst/>
            <a:cxnLst/>
            <a:rect l="l" t="t" r="r" b="b"/>
            <a:pathLst>
              <a:path h="3022600">
                <a:moveTo>
                  <a:pt x="0" y="0"/>
                </a:moveTo>
                <a:lnTo>
                  <a:pt x="0" y="3022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9219" y="3629914"/>
            <a:ext cx="8074659" cy="0"/>
          </a:xfrm>
          <a:custGeom>
            <a:avLst/>
            <a:gdLst/>
            <a:ahLst/>
            <a:cxnLst/>
            <a:rect l="l" t="t" r="r" b="b"/>
            <a:pathLst>
              <a:path w="8074659">
                <a:moveTo>
                  <a:pt x="0" y="0"/>
                </a:moveTo>
                <a:lnTo>
                  <a:pt x="807415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51085" y="3632708"/>
            <a:ext cx="0" cy="3022600"/>
          </a:xfrm>
          <a:custGeom>
            <a:avLst/>
            <a:gdLst/>
            <a:ahLst/>
            <a:cxnLst/>
            <a:rect l="l" t="t" r="r" b="b"/>
            <a:pathLst>
              <a:path h="3022600">
                <a:moveTo>
                  <a:pt x="0" y="0"/>
                </a:moveTo>
                <a:lnTo>
                  <a:pt x="0" y="3022600"/>
                </a:lnTo>
              </a:path>
            </a:pathLst>
          </a:custGeom>
          <a:ln w="45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5316" y="3632200"/>
            <a:ext cx="8063865" cy="3023870"/>
          </a:xfrm>
          <a:custGeom>
            <a:avLst/>
            <a:gdLst/>
            <a:ahLst/>
            <a:cxnLst/>
            <a:rect l="l" t="t" r="r" b="b"/>
            <a:pathLst>
              <a:path w="8063865" h="3023870">
                <a:moveTo>
                  <a:pt x="0" y="3023616"/>
                </a:moveTo>
                <a:lnTo>
                  <a:pt x="8063483" y="3023616"/>
                </a:lnTo>
                <a:lnTo>
                  <a:pt x="8063483" y="0"/>
                </a:lnTo>
                <a:lnTo>
                  <a:pt x="0" y="0"/>
                </a:lnTo>
                <a:lnTo>
                  <a:pt x="0" y="3023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9219" y="3627628"/>
            <a:ext cx="8074659" cy="3032760"/>
          </a:xfrm>
          <a:custGeom>
            <a:avLst/>
            <a:gdLst/>
            <a:ahLst/>
            <a:cxnLst/>
            <a:rect l="l" t="t" r="r" b="b"/>
            <a:pathLst>
              <a:path w="8074659" h="3032759">
                <a:moveTo>
                  <a:pt x="8074152" y="0"/>
                </a:moveTo>
                <a:lnTo>
                  <a:pt x="0" y="0"/>
                </a:lnTo>
                <a:lnTo>
                  <a:pt x="0" y="3032760"/>
                </a:lnTo>
                <a:lnTo>
                  <a:pt x="8074152" y="3032760"/>
                </a:lnTo>
                <a:lnTo>
                  <a:pt x="8074152" y="3028188"/>
                </a:lnTo>
                <a:lnTo>
                  <a:pt x="10668" y="3028188"/>
                </a:lnTo>
                <a:lnTo>
                  <a:pt x="6096" y="3023616"/>
                </a:lnTo>
                <a:lnTo>
                  <a:pt x="10668" y="3023616"/>
                </a:lnTo>
                <a:lnTo>
                  <a:pt x="10668" y="9144"/>
                </a:lnTo>
                <a:lnTo>
                  <a:pt x="6096" y="9144"/>
                </a:lnTo>
                <a:lnTo>
                  <a:pt x="10668" y="4572"/>
                </a:lnTo>
                <a:lnTo>
                  <a:pt x="8074152" y="4572"/>
                </a:lnTo>
                <a:lnTo>
                  <a:pt x="8074152" y="0"/>
                </a:lnTo>
                <a:close/>
              </a:path>
              <a:path w="8074659" h="3032759">
                <a:moveTo>
                  <a:pt x="10668" y="3023616"/>
                </a:moveTo>
                <a:lnTo>
                  <a:pt x="6096" y="3023616"/>
                </a:lnTo>
                <a:lnTo>
                  <a:pt x="10668" y="3028188"/>
                </a:lnTo>
                <a:lnTo>
                  <a:pt x="10668" y="3023616"/>
                </a:lnTo>
                <a:close/>
              </a:path>
              <a:path w="8074659" h="3032759">
                <a:moveTo>
                  <a:pt x="8065008" y="3023616"/>
                </a:moveTo>
                <a:lnTo>
                  <a:pt x="10668" y="3023616"/>
                </a:lnTo>
                <a:lnTo>
                  <a:pt x="10668" y="3028188"/>
                </a:lnTo>
                <a:lnTo>
                  <a:pt x="8065008" y="3028188"/>
                </a:lnTo>
                <a:lnTo>
                  <a:pt x="8065008" y="3023616"/>
                </a:lnTo>
                <a:close/>
              </a:path>
              <a:path w="8074659" h="3032759">
                <a:moveTo>
                  <a:pt x="8065008" y="4572"/>
                </a:moveTo>
                <a:lnTo>
                  <a:pt x="8065008" y="3028188"/>
                </a:lnTo>
                <a:lnTo>
                  <a:pt x="8069580" y="3023616"/>
                </a:lnTo>
                <a:lnTo>
                  <a:pt x="8074152" y="3023616"/>
                </a:lnTo>
                <a:lnTo>
                  <a:pt x="8074152" y="9144"/>
                </a:lnTo>
                <a:lnTo>
                  <a:pt x="8069580" y="9144"/>
                </a:lnTo>
                <a:lnTo>
                  <a:pt x="8065008" y="4572"/>
                </a:lnTo>
                <a:close/>
              </a:path>
              <a:path w="8074659" h="3032759">
                <a:moveTo>
                  <a:pt x="8074152" y="3023616"/>
                </a:moveTo>
                <a:lnTo>
                  <a:pt x="8069580" y="3023616"/>
                </a:lnTo>
                <a:lnTo>
                  <a:pt x="8065008" y="3028188"/>
                </a:lnTo>
                <a:lnTo>
                  <a:pt x="8074152" y="3028188"/>
                </a:lnTo>
                <a:lnTo>
                  <a:pt x="8074152" y="3023616"/>
                </a:lnTo>
                <a:close/>
              </a:path>
              <a:path w="8074659" h="3032759">
                <a:moveTo>
                  <a:pt x="10668" y="4572"/>
                </a:moveTo>
                <a:lnTo>
                  <a:pt x="6096" y="9144"/>
                </a:lnTo>
                <a:lnTo>
                  <a:pt x="10668" y="9144"/>
                </a:lnTo>
                <a:lnTo>
                  <a:pt x="10668" y="4572"/>
                </a:lnTo>
                <a:close/>
              </a:path>
              <a:path w="8074659" h="3032759">
                <a:moveTo>
                  <a:pt x="8065008" y="4572"/>
                </a:moveTo>
                <a:lnTo>
                  <a:pt x="10668" y="4572"/>
                </a:lnTo>
                <a:lnTo>
                  <a:pt x="10668" y="9144"/>
                </a:lnTo>
                <a:lnTo>
                  <a:pt x="8065008" y="9144"/>
                </a:lnTo>
                <a:lnTo>
                  <a:pt x="8065008" y="4572"/>
                </a:lnTo>
                <a:close/>
              </a:path>
              <a:path w="8074659" h="3032759">
                <a:moveTo>
                  <a:pt x="8074152" y="4572"/>
                </a:moveTo>
                <a:lnTo>
                  <a:pt x="8065008" y="4572"/>
                </a:lnTo>
                <a:lnTo>
                  <a:pt x="8069580" y="9144"/>
                </a:lnTo>
                <a:lnTo>
                  <a:pt x="8074152" y="9144"/>
                </a:lnTo>
                <a:lnTo>
                  <a:pt x="807415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0008" y="1458467"/>
            <a:ext cx="8542020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规范化的思想是逐步消除数据依赖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不合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适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的部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 使模式中的各关系模式达到某种程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度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的“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离”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。即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用“一事一地”的模式设计原则，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让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系描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一 个概念、一个实体或实体间的一种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联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系。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多于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一个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概念就把它“分离”出去。规范化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实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质上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概念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的单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R="1668780" algn="ct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ourier New"/>
                <a:cs typeface="Courier New"/>
              </a:rPr>
              <a:t>1NF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3964" y="4607052"/>
            <a:ext cx="469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2NF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6272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1427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0"/>
                </a:moveTo>
                <a:lnTo>
                  <a:pt x="0" y="0"/>
                </a:lnTo>
                <a:lnTo>
                  <a:pt x="0" y="9144"/>
                </a:lnTo>
                <a:lnTo>
                  <a:pt x="76199" y="9144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86583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0"/>
                </a:moveTo>
                <a:lnTo>
                  <a:pt x="0" y="0"/>
                </a:lnTo>
                <a:lnTo>
                  <a:pt x="0" y="9144"/>
                </a:lnTo>
                <a:lnTo>
                  <a:pt x="76199" y="9144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1739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0"/>
                </a:moveTo>
                <a:lnTo>
                  <a:pt x="0" y="0"/>
                </a:lnTo>
                <a:lnTo>
                  <a:pt x="0" y="9144"/>
                </a:lnTo>
                <a:lnTo>
                  <a:pt x="76199" y="9144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5372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0527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5683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10839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14472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9627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24783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29940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0"/>
                </a:moveTo>
                <a:lnTo>
                  <a:pt x="0" y="0"/>
                </a:lnTo>
                <a:lnTo>
                  <a:pt x="0" y="9144"/>
                </a:lnTo>
                <a:lnTo>
                  <a:pt x="76199" y="9144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33571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38728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3884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9040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199" y="0"/>
                </a:moveTo>
                <a:lnTo>
                  <a:pt x="0" y="0"/>
                </a:lnTo>
                <a:lnTo>
                  <a:pt x="0" y="9144"/>
                </a:lnTo>
                <a:lnTo>
                  <a:pt x="76199" y="9144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52671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7828" y="6105652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0" y="0"/>
                </a:lnTo>
                <a:lnTo>
                  <a:pt x="0" y="9144"/>
                </a:lnTo>
                <a:lnTo>
                  <a:pt x="76200" y="914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2984" y="6105652"/>
            <a:ext cx="58419" cy="9525"/>
          </a:xfrm>
          <a:custGeom>
            <a:avLst/>
            <a:gdLst/>
            <a:ahLst/>
            <a:cxnLst/>
            <a:rect l="l" t="t" r="r" b="b"/>
            <a:pathLst>
              <a:path w="58420" h="9525">
                <a:moveTo>
                  <a:pt x="57912" y="0"/>
                </a:moveTo>
                <a:lnTo>
                  <a:pt x="0" y="0"/>
                </a:lnTo>
                <a:lnTo>
                  <a:pt x="0" y="9144"/>
                </a:lnTo>
                <a:lnTo>
                  <a:pt x="57912" y="9144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65932" y="4208271"/>
            <a:ext cx="127000" cy="1871980"/>
          </a:xfrm>
          <a:custGeom>
            <a:avLst/>
            <a:gdLst/>
            <a:ahLst/>
            <a:cxnLst/>
            <a:rect l="l" t="t" r="r" b="b"/>
            <a:pathLst>
              <a:path w="127000" h="1871979">
                <a:moveTo>
                  <a:pt x="0" y="1744980"/>
                </a:moveTo>
                <a:lnTo>
                  <a:pt x="64007" y="1871472"/>
                </a:lnTo>
                <a:lnTo>
                  <a:pt x="101648" y="1795272"/>
                </a:lnTo>
                <a:lnTo>
                  <a:pt x="57911" y="1795272"/>
                </a:lnTo>
                <a:lnTo>
                  <a:pt x="57911" y="1790482"/>
                </a:lnTo>
                <a:lnTo>
                  <a:pt x="0" y="1744980"/>
                </a:lnTo>
                <a:close/>
              </a:path>
              <a:path w="127000" h="1871979">
                <a:moveTo>
                  <a:pt x="57911" y="1790482"/>
                </a:moveTo>
                <a:lnTo>
                  <a:pt x="57911" y="1795272"/>
                </a:lnTo>
                <a:lnTo>
                  <a:pt x="64007" y="1795272"/>
                </a:lnTo>
                <a:lnTo>
                  <a:pt x="57911" y="1790482"/>
                </a:lnTo>
                <a:close/>
              </a:path>
              <a:path w="127000" h="1871979">
                <a:moveTo>
                  <a:pt x="68579" y="0"/>
                </a:moveTo>
                <a:lnTo>
                  <a:pt x="57911" y="0"/>
                </a:lnTo>
                <a:lnTo>
                  <a:pt x="57911" y="1790482"/>
                </a:lnTo>
                <a:lnTo>
                  <a:pt x="64007" y="1795272"/>
                </a:lnTo>
                <a:lnTo>
                  <a:pt x="68579" y="1791592"/>
                </a:lnTo>
                <a:lnTo>
                  <a:pt x="68579" y="0"/>
                </a:lnTo>
                <a:close/>
              </a:path>
              <a:path w="127000" h="1871979">
                <a:moveTo>
                  <a:pt x="68579" y="1791592"/>
                </a:moveTo>
                <a:lnTo>
                  <a:pt x="64007" y="1795272"/>
                </a:lnTo>
                <a:lnTo>
                  <a:pt x="68579" y="1795272"/>
                </a:lnTo>
                <a:lnTo>
                  <a:pt x="68579" y="1791592"/>
                </a:lnTo>
                <a:close/>
              </a:path>
              <a:path w="127000" h="1871979">
                <a:moveTo>
                  <a:pt x="126491" y="1744980"/>
                </a:moveTo>
                <a:lnTo>
                  <a:pt x="68579" y="1791592"/>
                </a:lnTo>
                <a:lnTo>
                  <a:pt x="68579" y="1795272"/>
                </a:lnTo>
                <a:lnTo>
                  <a:pt x="101648" y="1795272"/>
                </a:lnTo>
                <a:lnTo>
                  <a:pt x="126491" y="1744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36420" y="4463795"/>
            <a:ext cx="1384300" cy="83629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R="5080" algn="just">
              <a:lnSpc>
                <a:spcPct val="97800"/>
              </a:lnSpc>
              <a:spcBef>
                <a:spcPts val="145"/>
              </a:spcBef>
            </a:pPr>
            <a:r>
              <a:rPr sz="1800" dirty="0">
                <a:latin typeface="宋体"/>
                <a:cs typeface="宋体"/>
              </a:rPr>
              <a:t>消除决定因素 非码的非平凡 函数依赖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19700" y="4300728"/>
            <a:ext cx="344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消除非主属性对码的部分函数依赖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19700" y="4956047"/>
            <a:ext cx="344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消除非主属性对码的传递函数依赖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83964" y="5213012"/>
            <a:ext cx="4834890" cy="102044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2000" b="1" spc="-5" dirty="0">
                <a:latin typeface="Courier New"/>
                <a:cs typeface="Courier New"/>
              </a:rPr>
              <a:t>3NF</a:t>
            </a:r>
            <a:endParaRPr sz="2000">
              <a:latin typeface="Courier New"/>
              <a:cs typeface="Courier New"/>
            </a:endParaRPr>
          </a:p>
          <a:p>
            <a:pPr marL="935355">
              <a:lnSpc>
                <a:spcPct val="100000"/>
              </a:lnSpc>
              <a:spcBef>
                <a:spcPts val="295"/>
              </a:spcBef>
            </a:pPr>
            <a:r>
              <a:rPr sz="1800" dirty="0">
                <a:latin typeface="宋体"/>
                <a:cs typeface="宋体"/>
              </a:rPr>
              <a:t>消除主属性对码的部分和传递函数依赖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Courier New"/>
                <a:cs typeface="Courier New"/>
              </a:rPr>
              <a:t>BCNF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18076" y="4279900"/>
            <a:ext cx="127000" cy="360045"/>
          </a:xfrm>
          <a:custGeom>
            <a:avLst/>
            <a:gdLst/>
            <a:ahLst/>
            <a:cxnLst/>
            <a:rect l="l" t="t" r="r" b="b"/>
            <a:pathLst>
              <a:path w="127000" h="360045">
                <a:moveTo>
                  <a:pt x="0" y="233172"/>
                </a:moveTo>
                <a:lnTo>
                  <a:pt x="64007" y="359664"/>
                </a:lnTo>
                <a:lnTo>
                  <a:pt x="101648" y="283464"/>
                </a:lnTo>
                <a:lnTo>
                  <a:pt x="59435" y="283464"/>
                </a:lnTo>
                <a:lnTo>
                  <a:pt x="59324" y="279784"/>
                </a:lnTo>
                <a:lnTo>
                  <a:pt x="0" y="233172"/>
                </a:lnTo>
                <a:close/>
              </a:path>
              <a:path w="127000" h="360045">
                <a:moveTo>
                  <a:pt x="59435" y="279871"/>
                </a:moveTo>
                <a:lnTo>
                  <a:pt x="59435" y="283464"/>
                </a:lnTo>
                <a:lnTo>
                  <a:pt x="64007" y="283464"/>
                </a:lnTo>
                <a:lnTo>
                  <a:pt x="59435" y="279871"/>
                </a:lnTo>
                <a:close/>
              </a:path>
              <a:path w="127000" h="360045">
                <a:moveTo>
                  <a:pt x="68579" y="0"/>
                </a:moveTo>
                <a:lnTo>
                  <a:pt x="59435" y="0"/>
                </a:lnTo>
                <a:lnTo>
                  <a:pt x="59435" y="279871"/>
                </a:lnTo>
                <a:lnTo>
                  <a:pt x="64007" y="283464"/>
                </a:lnTo>
                <a:lnTo>
                  <a:pt x="68471" y="279871"/>
                </a:lnTo>
                <a:lnTo>
                  <a:pt x="68579" y="0"/>
                </a:lnTo>
                <a:close/>
              </a:path>
              <a:path w="127000" h="360045">
                <a:moveTo>
                  <a:pt x="68579" y="279784"/>
                </a:moveTo>
                <a:lnTo>
                  <a:pt x="64007" y="283464"/>
                </a:lnTo>
                <a:lnTo>
                  <a:pt x="68579" y="283464"/>
                </a:lnTo>
                <a:lnTo>
                  <a:pt x="68579" y="279784"/>
                </a:lnTo>
                <a:close/>
              </a:path>
              <a:path w="127000" h="360045">
                <a:moveTo>
                  <a:pt x="126491" y="233172"/>
                </a:moveTo>
                <a:lnTo>
                  <a:pt x="68579" y="279784"/>
                </a:lnTo>
                <a:lnTo>
                  <a:pt x="68579" y="283464"/>
                </a:lnTo>
                <a:lnTo>
                  <a:pt x="101648" y="283464"/>
                </a:lnTo>
                <a:lnTo>
                  <a:pt x="12649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8076" y="4927600"/>
            <a:ext cx="127000" cy="360045"/>
          </a:xfrm>
          <a:custGeom>
            <a:avLst/>
            <a:gdLst/>
            <a:ahLst/>
            <a:cxnLst/>
            <a:rect l="l" t="t" r="r" b="b"/>
            <a:pathLst>
              <a:path w="127000" h="360045">
                <a:moveTo>
                  <a:pt x="0" y="233172"/>
                </a:moveTo>
                <a:lnTo>
                  <a:pt x="64007" y="359664"/>
                </a:lnTo>
                <a:lnTo>
                  <a:pt x="101648" y="283464"/>
                </a:lnTo>
                <a:lnTo>
                  <a:pt x="59435" y="283464"/>
                </a:lnTo>
                <a:lnTo>
                  <a:pt x="59324" y="279784"/>
                </a:lnTo>
                <a:lnTo>
                  <a:pt x="0" y="233172"/>
                </a:lnTo>
                <a:close/>
              </a:path>
              <a:path w="127000" h="360045">
                <a:moveTo>
                  <a:pt x="59435" y="279871"/>
                </a:moveTo>
                <a:lnTo>
                  <a:pt x="59435" y="283464"/>
                </a:lnTo>
                <a:lnTo>
                  <a:pt x="64007" y="283464"/>
                </a:lnTo>
                <a:lnTo>
                  <a:pt x="59435" y="279871"/>
                </a:lnTo>
                <a:close/>
              </a:path>
              <a:path w="127000" h="360045">
                <a:moveTo>
                  <a:pt x="68579" y="0"/>
                </a:moveTo>
                <a:lnTo>
                  <a:pt x="59435" y="0"/>
                </a:lnTo>
                <a:lnTo>
                  <a:pt x="59435" y="279871"/>
                </a:lnTo>
                <a:lnTo>
                  <a:pt x="64007" y="283464"/>
                </a:lnTo>
                <a:lnTo>
                  <a:pt x="68471" y="279871"/>
                </a:lnTo>
                <a:lnTo>
                  <a:pt x="68579" y="0"/>
                </a:lnTo>
                <a:close/>
              </a:path>
              <a:path w="127000" h="360045">
                <a:moveTo>
                  <a:pt x="68579" y="279784"/>
                </a:moveTo>
                <a:lnTo>
                  <a:pt x="64007" y="283464"/>
                </a:lnTo>
                <a:lnTo>
                  <a:pt x="68579" y="283464"/>
                </a:lnTo>
                <a:lnTo>
                  <a:pt x="68579" y="279784"/>
                </a:lnTo>
                <a:close/>
              </a:path>
              <a:path w="127000" h="360045">
                <a:moveTo>
                  <a:pt x="126491" y="233172"/>
                </a:moveTo>
                <a:lnTo>
                  <a:pt x="68579" y="279784"/>
                </a:lnTo>
                <a:lnTo>
                  <a:pt x="68579" y="283464"/>
                </a:lnTo>
                <a:lnTo>
                  <a:pt x="101648" y="283464"/>
                </a:lnTo>
                <a:lnTo>
                  <a:pt x="12649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18076" y="5576823"/>
            <a:ext cx="127000" cy="360045"/>
          </a:xfrm>
          <a:custGeom>
            <a:avLst/>
            <a:gdLst/>
            <a:ahLst/>
            <a:cxnLst/>
            <a:rect l="l" t="t" r="r" b="b"/>
            <a:pathLst>
              <a:path w="127000" h="360045">
                <a:moveTo>
                  <a:pt x="0" y="233172"/>
                </a:moveTo>
                <a:lnTo>
                  <a:pt x="64007" y="359664"/>
                </a:lnTo>
                <a:lnTo>
                  <a:pt x="101648" y="283464"/>
                </a:lnTo>
                <a:lnTo>
                  <a:pt x="59435" y="283464"/>
                </a:lnTo>
                <a:lnTo>
                  <a:pt x="59324" y="279784"/>
                </a:lnTo>
                <a:lnTo>
                  <a:pt x="0" y="233172"/>
                </a:lnTo>
                <a:close/>
              </a:path>
              <a:path w="127000" h="360045">
                <a:moveTo>
                  <a:pt x="59435" y="279871"/>
                </a:moveTo>
                <a:lnTo>
                  <a:pt x="59435" y="283464"/>
                </a:lnTo>
                <a:lnTo>
                  <a:pt x="64007" y="283464"/>
                </a:lnTo>
                <a:lnTo>
                  <a:pt x="59435" y="279871"/>
                </a:lnTo>
                <a:close/>
              </a:path>
              <a:path w="127000" h="360045">
                <a:moveTo>
                  <a:pt x="68579" y="0"/>
                </a:moveTo>
                <a:lnTo>
                  <a:pt x="59435" y="0"/>
                </a:lnTo>
                <a:lnTo>
                  <a:pt x="59435" y="279871"/>
                </a:lnTo>
                <a:lnTo>
                  <a:pt x="64007" y="283464"/>
                </a:lnTo>
                <a:lnTo>
                  <a:pt x="68471" y="279871"/>
                </a:lnTo>
                <a:lnTo>
                  <a:pt x="68579" y="0"/>
                </a:lnTo>
                <a:close/>
              </a:path>
              <a:path w="127000" h="360045">
                <a:moveTo>
                  <a:pt x="68579" y="279784"/>
                </a:moveTo>
                <a:lnTo>
                  <a:pt x="64007" y="283464"/>
                </a:lnTo>
                <a:lnTo>
                  <a:pt x="68579" y="283464"/>
                </a:lnTo>
                <a:lnTo>
                  <a:pt x="68579" y="279784"/>
                </a:lnTo>
                <a:close/>
              </a:path>
              <a:path w="127000" h="360045">
                <a:moveTo>
                  <a:pt x="126491" y="233172"/>
                </a:moveTo>
                <a:lnTo>
                  <a:pt x="68579" y="279784"/>
                </a:lnTo>
                <a:lnTo>
                  <a:pt x="68579" y="283464"/>
                </a:lnTo>
                <a:lnTo>
                  <a:pt x="101648" y="283464"/>
                </a:lnTo>
                <a:lnTo>
                  <a:pt x="12649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1135" y="536447"/>
            <a:ext cx="1144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练习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18844"/>
            <a:ext cx="8902700" cy="50228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5080" indent="-342900">
              <a:lnSpc>
                <a:spcPct val="891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设要建立一个车辆驾驶记录管理数据库，设一辆车可由多个驾 驶员驾驶，每个驾驶员也可以驾驶多辆车，需要记录驾驶日期， 使用时长；每个驾驶员可以有多个驾驶证，但每个驾驶证只能 供一个驾驶员使用。描述车辆的属性有：车牌号码，名称；描 述驾驶员的属性有：驾驶证号，发证单位。其中</a:t>
            </a:r>
            <a:r>
              <a:rPr sz="2400" spc="-55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车牌号码是</a:t>
            </a:r>
            <a:endParaRPr sz="2400">
              <a:latin typeface="宋体"/>
              <a:cs typeface="宋体"/>
            </a:endParaRPr>
          </a:p>
          <a:p>
            <a:pPr marL="355600" marR="310515">
              <a:lnSpc>
                <a:spcPts val="2480"/>
              </a:lnSpc>
              <a:spcBef>
                <a:spcPts val="240"/>
              </a:spcBef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车辆的标识属性，身份证号是驾驶员的标识属性，驾驶证号是 驾驶证的标识属性。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假设该数据库系统的关系模式如下：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车牌</a:t>
            </a:r>
            <a:r>
              <a:rPr sz="2400" spc="0" dirty="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码，名称，身份证号，姓名，驾驶证号，发证单位，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驾驶日期，使用时长）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请给出该关系模式的函数依赖集和候选关键字。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请将上题中的关系模式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分解成满足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的关系模式的集合，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FFFFFF"/>
                </a:solidFill>
                <a:latin typeface="宋体"/>
                <a:cs typeface="宋体"/>
              </a:rPr>
              <a:t>并说明理由。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71135" y="536447"/>
            <a:ext cx="11442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小结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008" y="1339810"/>
            <a:ext cx="2189480" cy="36823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范式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2NF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3NF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BCNF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概念回顾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68625"/>
            <a:ext cx="8674100" cy="326563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关系模式形式化定义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469900">
              <a:lnSpc>
                <a:spcPts val="2280"/>
              </a:lnSpc>
              <a:spcBef>
                <a:spcPts val="245"/>
              </a:spcBef>
              <a:tabLst>
                <a:tab pos="756285" algn="l"/>
              </a:tabLst>
            </a:pPr>
            <a:r>
              <a:rPr sz="2000" dirty="0">
                <a:solidFill>
                  <a:srgbClr val="FFFF6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¤	</a:t>
            </a:r>
            <a:r>
              <a:rPr sz="2000" b="1" spc="0" dirty="0">
                <a:solidFill>
                  <a:srgbClr val="FFFF6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思源黑体 CN Bold"/>
              </a:rPr>
              <a:t>关系模式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对关系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的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描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述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称为关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系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模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式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。可以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形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式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化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的表示</a:t>
            </a:r>
            <a:r>
              <a:rPr sz="2000" spc="-1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为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（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，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，</a:t>
            </a:r>
            <a:r>
              <a:rPr sz="2000" spc="-5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dom</a:t>
            </a:r>
            <a:r>
              <a:rPr sz="2000" spc="-5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，</a:t>
            </a:r>
            <a:r>
              <a:rPr sz="200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F</a:t>
            </a:r>
            <a:r>
              <a:rPr lang="en-US" altLang="zh-CN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)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其中         </a:t>
            </a:r>
            <a:endParaRPr 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010"/>
              </a:lnSpc>
            </a:pPr>
            <a:r>
              <a:rPr 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</a:t>
            </a:r>
            <a:r>
              <a:rPr lang="zh-CN" altLang="en-US"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关系名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160"/>
              </a:lnSpc>
            </a:pPr>
            <a:r>
              <a:rPr sz="2000" dirty="0" err="1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U</a:t>
            </a:r>
            <a:r>
              <a:rPr sz="2000" dirty="0" err="1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：组成关系的属性名集合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：属性来自的域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dom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：属性到域的映射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：属性间数据的依赖关系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简记：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840864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（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）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,</a:t>
            </a:r>
            <a:r>
              <a:rPr sz="200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或者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（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/>
              </a:rPr>
              <a:t>A1,A2,…An</a:t>
            </a:r>
            <a:r>
              <a:rPr sz="2000" spc="-5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）</a:t>
            </a:r>
            <a:endParaRPr sz="20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7208" y="5885688"/>
            <a:ext cx="802195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关系模式的表示可简化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三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元组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U,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）。当且仅当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上的一 个关系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满足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称为关系</a:t>
            </a:r>
            <a:r>
              <a:rPr sz="20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2000" spc="-490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宋体"/>
                <a:cs typeface="宋体"/>
              </a:rPr>
              <a:t>）的一个关系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2935" y="536447"/>
            <a:ext cx="2821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数据的联系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39259" y="163829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数据依赖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9259" y="255269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3859" y="1638299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多值依赖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8083" y="3543300"/>
            <a:ext cx="251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平凡的函数依赖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4076" y="3543300"/>
            <a:ext cx="2866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非平凡的函数依赖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091" y="491490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部分函数依赖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9091" y="567690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完全函数依赖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8492" y="491490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9900"/>
                </a:solidFill>
                <a:latin typeface="宋体"/>
                <a:cs typeface="宋体"/>
              </a:rPr>
              <a:t>传递函数依赖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8492" y="567690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9900"/>
                </a:solidFill>
                <a:latin typeface="宋体"/>
                <a:cs typeface="宋体"/>
              </a:rPr>
              <a:t>直接函数依赖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01184" y="2175255"/>
            <a:ext cx="127000" cy="304800"/>
          </a:xfrm>
          <a:custGeom>
            <a:avLst/>
            <a:gdLst/>
            <a:ahLst/>
            <a:cxnLst/>
            <a:rect l="l" t="t" r="r" b="b"/>
            <a:pathLst>
              <a:path w="127000" h="304800">
                <a:moveTo>
                  <a:pt x="57911" y="178308"/>
                </a:moveTo>
                <a:lnTo>
                  <a:pt x="0" y="178308"/>
                </a:lnTo>
                <a:lnTo>
                  <a:pt x="62483" y="304800"/>
                </a:lnTo>
                <a:lnTo>
                  <a:pt x="120322" y="190500"/>
                </a:lnTo>
                <a:lnTo>
                  <a:pt x="57911" y="190500"/>
                </a:lnTo>
                <a:lnTo>
                  <a:pt x="57911" y="178308"/>
                </a:lnTo>
                <a:close/>
              </a:path>
              <a:path w="127000" h="304800">
                <a:moveTo>
                  <a:pt x="68579" y="0"/>
                </a:moveTo>
                <a:lnTo>
                  <a:pt x="57911" y="0"/>
                </a:lnTo>
                <a:lnTo>
                  <a:pt x="57911" y="190500"/>
                </a:lnTo>
                <a:lnTo>
                  <a:pt x="68579" y="190500"/>
                </a:lnTo>
                <a:lnTo>
                  <a:pt x="68579" y="0"/>
                </a:lnTo>
                <a:close/>
              </a:path>
              <a:path w="127000" h="304800">
                <a:moveTo>
                  <a:pt x="126491" y="178308"/>
                </a:moveTo>
                <a:lnTo>
                  <a:pt x="68579" y="178308"/>
                </a:lnTo>
                <a:lnTo>
                  <a:pt x="68579" y="190500"/>
                </a:lnTo>
                <a:lnTo>
                  <a:pt x="120322" y="190500"/>
                </a:lnTo>
                <a:lnTo>
                  <a:pt x="126491" y="178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4367" y="3085083"/>
            <a:ext cx="2021205" cy="425450"/>
          </a:xfrm>
          <a:custGeom>
            <a:avLst/>
            <a:gdLst/>
            <a:ahLst/>
            <a:cxnLst/>
            <a:rect l="l" t="t" r="r" b="b"/>
            <a:pathLst>
              <a:path w="2021204" h="425450">
                <a:moveTo>
                  <a:pt x="114300" y="300228"/>
                </a:moveTo>
                <a:lnTo>
                  <a:pt x="0" y="385572"/>
                </a:lnTo>
                <a:lnTo>
                  <a:pt x="137160" y="425195"/>
                </a:lnTo>
                <a:lnTo>
                  <a:pt x="127123" y="370332"/>
                </a:lnTo>
                <a:lnTo>
                  <a:pt x="114300" y="370332"/>
                </a:lnTo>
                <a:lnTo>
                  <a:pt x="112775" y="359664"/>
                </a:lnTo>
                <a:lnTo>
                  <a:pt x="124758" y="357403"/>
                </a:lnTo>
                <a:lnTo>
                  <a:pt x="114300" y="300228"/>
                </a:lnTo>
                <a:close/>
              </a:path>
              <a:path w="2021204" h="425450">
                <a:moveTo>
                  <a:pt x="124758" y="357403"/>
                </a:moveTo>
                <a:lnTo>
                  <a:pt x="112775" y="359664"/>
                </a:lnTo>
                <a:lnTo>
                  <a:pt x="114300" y="370332"/>
                </a:lnTo>
                <a:lnTo>
                  <a:pt x="126696" y="367993"/>
                </a:lnTo>
                <a:lnTo>
                  <a:pt x="124758" y="357403"/>
                </a:lnTo>
                <a:close/>
              </a:path>
              <a:path w="2021204" h="425450">
                <a:moveTo>
                  <a:pt x="126696" y="367993"/>
                </a:moveTo>
                <a:lnTo>
                  <a:pt x="114300" y="370332"/>
                </a:lnTo>
                <a:lnTo>
                  <a:pt x="127123" y="370332"/>
                </a:lnTo>
                <a:lnTo>
                  <a:pt x="126696" y="367993"/>
                </a:lnTo>
                <a:close/>
              </a:path>
              <a:path w="2021204" h="425450">
                <a:moveTo>
                  <a:pt x="2019300" y="0"/>
                </a:moveTo>
                <a:lnTo>
                  <a:pt x="124758" y="357403"/>
                </a:lnTo>
                <a:lnTo>
                  <a:pt x="126696" y="367993"/>
                </a:lnTo>
                <a:lnTo>
                  <a:pt x="2020824" y="10667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63667" y="3085083"/>
            <a:ext cx="1905000" cy="424180"/>
          </a:xfrm>
          <a:custGeom>
            <a:avLst/>
            <a:gdLst/>
            <a:ahLst/>
            <a:cxnLst/>
            <a:rect l="l" t="t" r="r" b="b"/>
            <a:pathLst>
              <a:path w="1905000" h="424179">
                <a:moveTo>
                  <a:pt x="1780525" y="366470"/>
                </a:moveTo>
                <a:lnTo>
                  <a:pt x="1769364" y="423672"/>
                </a:lnTo>
                <a:lnTo>
                  <a:pt x="1905000" y="385572"/>
                </a:lnTo>
                <a:lnTo>
                  <a:pt x="1883530" y="368808"/>
                </a:lnTo>
                <a:lnTo>
                  <a:pt x="1792224" y="368808"/>
                </a:lnTo>
                <a:lnTo>
                  <a:pt x="1780525" y="366470"/>
                </a:lnTo>
                <a:close/>
              </a:path>
              <a:path w="1905000" h="424179">
                <a:moveTo>
                  <a:pt x="1782358" y="357074"/>
                </a:moveTo>
                <a:lnTo>
                  <a:pt x="1780525" y="366470"/>
                </a:lnTo>
                <a:lnTo>
                  <a:pt x="1792224" y="368808"/>
                </a:lnTo>
                <a:lnTo>
                  <a:pt x="1795272" y="359664"/>
                </a:lnTo>
                <a:lnTo>
                  <a:pt x="1782358" y="357074"/>
                </a:lnTo>
                <a:close/>
              </a:path>
              <a:path w="1905000" h="424179">
                <a:moveTo>
                  <a:pt x="1793748" y="298704"/>
                </a:moveTo>
                <a:lnTo>
                  <a:pt x="1782358" y="357074"/>
                </a:lnTo>
                <a:lnTo>
                  <a:pt x="1795272" y="359664"/>
                </a:lnTo>
                <a:lnTo>
                  <a:pt x="1792224" y="368808"/>
                </a:lnTo>
                <a:lnTo>
                  <a:pt x="1883530" y="368808"/>
                </a:lnTo>
                <a:lnTo>
                  <a:pt x="1793748" y="298704"/>
                </a:lnTo>
                <a:close/>
              </a:path>
              <a:path w="1905000" h="424179">
                <a:moveTo>
                  <a:pt x="1524" y="0"/>
                </a:moveTo>
                <a:lnTo>
                  <a:pt x="0" y="10667"/>
                </a:lnTo>
                <a:lnTo>
                  <a:pt x="1780525" y="366470"/>
                </a:lnTo>
                <a:lnTo>
                  <a:pt x="1782358" y="357074"/>
                </a:lnTo>
                <a:lnTo>
                  <a:pt x="15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7067" y="4077208"/>
            <a:ext cx="1374775" cy="765175"/>
          </a:xfrm>
          <a:custGeom>
            <a:avLst/>
            <a:gdLst/>
            <a:ahLst/>
            <a:cxnLst/>
            <a:rect l="l" t="t" r="r" b="b"/>
            <a:pathLst>
              <a:path w="1374775" h="765175">
                <a:moveTo>
                  <a:pt x="80772" y="649224"/>
                </a:moveTo>
                <a:lnTo>
                  <a:pt x="0" y="765048"/>
                </a:lnTo>
                <a:lnTo>
                  <a:pt x="143256" y="758952"/>
                </a:lnTo>
                <a:lnTo>
                  <a:pt x="118088" y="714756"/>
                </a:lnTo>
                <a:lnTo>
                  <a:pt x="103631" y="714756"/>
                </a:lnTo>
                <a:lnTo>
                  <a:pt x="99059" y="705612"/>
                </a:lnTo>
                <a:lnTo>
                  <a:pt x="109561" y="699781"/>
                </a:lnTo>
                <a:lnTo>
                  <a:pt x="80772" y="649224"/>
                </a:lnTo>
                <a:close/>
              </a:path>
              <a:path w="1374775" h="765175">
                <a:moveTo>
                  <a:pt x="109561" y="699781"/>
                </a:moveTo>
                <a:lnTo>
                  <a:pt x="99059" y="705612"/>
                </a:lnTo>
                <a:lnTo>
                  <a:pt x="103631" y="714756"/>
                </a:lnTo>
                <a:lnTo>
                  <a:pt x="114610" y="708647"/>
                </a:lnTo>
                <a:lnTo>
                  <a:pt x="109561" y="699781"/>
                </a:lnTo>
                <a:close/>
              </a:path>
              <a:path w="1374775" h="765175">
                <a:moveTo>
                  <a:pt x="114610" y="708647"/>
                </a:moveTo>
                <a:lnTo>
                  <a:pt x="103631" y="714756"/>
                </a:lnTo>
                <a:lnTo>
                  <a:pt x="118088" y="714756"/>
                </a:lnTo>
                <a:lnTo>
                  <a:pt x="114610" y="708647"/>
                </a:lnTo>
                <a:close/>
              </a:path>
              <a:path w="1374775" h="765175">
                <a:moveTo>
                  <a:pt x="1370076" y="0"/>
                </a:moveTo>
                <a:lnTo>
                  <a:pt x="109561" y="699781"/>
                </a:lnTo>
                <a:lnTo>
                  <a:pt x="114610" y="708647"/>
                </a:lnTo>
                <a:lnTo>
                  <a:pt x="1374648" y="7620"/>
                </a:lnTo>
                <a:lnTo>
                  <a:pt x="1370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67143" y="4077208"/>
            <a:ext cx="1449705" cy="765175"/>
          </a:xfrm>
          <a:custGeom>
            <a:avLst/>
            <a:gdLst/>
            <a:ahLst/>
            <a:cxnLst/>
            <a:rect l="l" t="t" r="r" b="b"/>
            <a:pathLst>
              <a:path w="1449704" h="765175">
                <a:moveTo>
                  <a:pt x="1335687" y="710215"/>
                </a:moveTo>
                <a:lnTo>
                  <a:pt x="1307592" y="763524"/>
                </a:lnTo>
                <a:lnTo>
                  <a:pt x="1449324" y="765048"/>
                </a:lnTo>
                <a:lnTo>
                  <a:pt x="1414211" y="716280"/>
                </a:lnTo>
                <a:lnTo>
                  <a:pt x="1347216" y="716280"/>
                </a:lnTo>
                <a:lnTo>
                  <a:pt x="1335687" y="710215"/>
                </a:lnTo>
                <a:close/>
              </a:path>
              <a:path w="1449704" h="765175">
                <a:moveTo>
                  <a:pt x="1339823" y="702366"/>
                </a:moveTo>
                <a:lnTo>
                  <a:pt x="1335687" y="710215"/>
                </a:lnTo>
                <a:lnTo>
                  <a:pt x="1347216" y="716280"/>
                </a:lnTo>
                <a:lnTo>
                  <a:pt x="1351788" y="708660"/>
                </a:lnTo>
                <a:lnTo>
                  <a:pt x="1339823" y="702366"/>
                </a:lnTo>
                <a:close/>
              </a:path>
              <a:path w="1449704" h="765175">
                <a:moveTo>
                  <a:pt x="1367028" y="650748"/>
                </a:moveTo>
                <a:lnTo>
                  <a:pt x="1339823" y="702366"/>
                </a:lnTo>
                <a:lnTo>
                  <a:pt x="1351788" y="708660"/>
                </a:lnTo>
                <a:lnTo>
                  <a:pt x="1347216" y="716280"/>
                </a:lnTo>
                <a:lnTo>
                  <a:pt x="1414211" y="716280"/>
                </a:lnTo>
                <a:lnTo>
                  <a:pt x="1367028" y="650748"/>
                </a:lnTo>
                <a:close/>
              </a:path>
              <a:path w="1449704" h="765175">
                <a:moveTo>
                  <a:pt x="4572" y="0"/>
                </a:moveTo>
                <a:lnTo>
                  <a:pt x="0" y="7620"/>
                </a:lnTo>
                <a:lnTo>
                  <a:pt x="1335687" y="710215"/>
                </a:lnTo>
                <a:lnTo>
                  <a:pt x="1339823" y="702366"/>
                </a:lnTo>
                <a:lnTo>
                  <a:pt x="4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4267" y="1807972"/>
            <a:ext cx="533400" cy="127000"/>
          </a:xfrm>
          <a:custGeom>
            <a:avLst/>
            <a:gdLst/>
            <a:ahLst/>
            <a:cxnLst/>
            <a:rect l="l" t="t" r="r" b="b"/>
            <a:pathLst>
              <a:path w="533400" h="127000">
                <a:moveTo>
                  <a:pt x="406908" y="0"/>
                </a:moveTo>
                <a:lnTo>
                  <a:pt x="406908" y="126492"/>
                </a:lnTo>
                <a:lnTo>
                  <a:pt x="521353" y="68580"/>
                </a:lnTo>
                <a:lnTo>
                  <a:pt x="419100" y="68580"/>
                </a:lnTo>
                <a:lnTo>
                  <a:pt x="419100" y="57912"/>
                </a:lnTo>
                <a:lnTo>
                  <a:pt x="524144" y="57912"/>
                </a:lnTo>
                <a:lnTo>
                  <a:pt x="406908" y="0"/>
                </a:lnTo>
                <a:close/>
              </a:path>
              <a:path w="533400" h="127000">
                <a:moveTo>
                  <a:pt x="406908" y="57912"/>
                </a:moveTo>
                <a:lnTo>
                  <a:pt x="0" y="57912"/>
                </a:lnTo>
                <a:lnTo>
                  <a:pt x="0" y="68580"/>
                </a:lnTo>
                <a:lnTo>
                  <a:pt x="406908" y="68580"/>
                </a:lnTo>
                <a:lnTo>
                  <a:pt x="406908" y="57912"/>
                </a:lnTo>
                <a:close/>
              </a:path>
              <a:path w="533400" h="127000">
                <a:moveTo>
                  <a:pt x="524144" y="57912"/>
                </a:moveTo>
                <a:lnTo>
                  <a:pt x="419100" y="57912"/>
                </a:lnTo>
                <a:lnTo>
                  <a:pt x="419100" y="68580"/>
                </a:lnTo>
                <a:lnTo>
                  <a:pt x="521353" y="68580"/>
                </a:lnTo>
                <a:lnTo>
                  <a:pt x="533400" y="62484"/>
                </a:lnTo>
                <a:lnTo>
                  <a:pt x="524144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191646"/>
            <a:ext cx="8904605" cy="5467350"/>
          </a:xfrm>
          <a:prstGeom prst="rect">
            <a:avLst/>
          </a:prstGeom>
        </p:spPr>
        <p:txBody>
          <a:bodyPr vert="horz" wrap="square" lIns="0" tIns="357505" rIns="0" bIns="0" rtlCol="0">
            <a:spAutoFit/>
          </a:bodyPr>
          <a:lstStyle/>
          <a:p>
            <a:pPr marR="368300" algn="ctr">
              <a:lnSpc>
                <a:spcPct val="100000"/>
              </a:lnSpc>
              <a:spcBef>
                <a:spcPts val="281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endParaRPr sz="4400">
              <a:latin typeface="宋体"/>
              <a:cs typeface="宋体"/>
            </a:endParaRPr>
          </a:p>
          <a:p>
            <a:pPr marL="355600" marR="394335" indent="-342900">
              <a:lnSpc>
                <a:spcPts val="3760"/>
              </a:lnSpc>
              <a:spcBef>
                <a:spcPts val="198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关系数据库的规范化理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论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库逻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辑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设计的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76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工具。</a:t>
            </a:r>
            <a:endParaRPr sz="3200">
              <a:latin typeface="宋体"/>
              <a:cs typeface="宋体"/>
            </a:endParaRPr>
          </a:p>
          <a:p>
            <a:pPr marL="355600" marR="394335" indent="-342900">
              <a:lnSpc>
                <a:spcPts val="3760"/>
              </a:lnSpc>
              <a:spcBef>
                <a:spcPts val="92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一个关系只要其分量都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不可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的数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项，它</a:t>
            </a:r>
            <a:endParaRPr sz="3200">
              <a:latin typeface="宋体"/>
              <a:cs typeface="宋体"/>
            </a:endParaRPr>
          </a:p>
          <a:p>
            <a:pPr marL="354965">
              <a:lnSpc>
                <a:spcPts val="376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就是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范化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但这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只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是最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基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本的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范化。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规范化程度可以有多个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同的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级别</a:t>
            </a:r>
            <a:endParaRPr sz="3200">
              <a:latin typeface="宋体"/>
              <a:cs typeface="宋体"/>
            </a:endParaRPr>
          </a:p>
          <a:p>
            <a:pPr marL="355600" marR="407034" indent="-342900" algn="just">
              <a:lnSpc>
                <a:spcPct val="98000"/>
              </a:lnSpc>
              <a:spcBef>
                <a:spcPts val="10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规范化程度过低的关系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一定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够很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好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地描述 现实世界，可能会存在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插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入异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、删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异常、 修改复杂、数据冗余等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问题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0008" y="191646"/>
            <a:ext cx="8502015" cy="5369560"/>
          </a:xfrm>
          <a:prstGeom prst="rect">
            <a:avLst/>
          </a:prstGeom>
        </p:spPr>
        <p:txBody>
          <a:bodyPr vert="horz" wrap="square" lIns="0" tIns="357505" rIns="0" bIns="0" rtlCol="0">
            <a:spAutoFit/>
          </a:bodyPr>
          <a:lstStyle/>
          <a:p>
            <a:pPr marL="3424554">
              <a:lnSpc>
                <a:spcPct val="100000"/>
              </a:lnSpc>
              <a:spcBef>
                <a:spcPts val="2815"/>
              </a:spcBef>
            </a:pPr>
            <a:r>
              <a:rPr sz="4400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endParaRPr sz="4400">
              <a:latin typeface="宋体"/>
              <a:cs typeface="宋体"/>
            </a:endParaRPr>
          </a:p>
          <a:p>
            <a:pPr marL="355600" marR="5080" indent="-342900" algn="just">
              <a:lnSpc>
                <a:spcPct val="98000"/>
              </a:lnSpc>
              <a:spcBef>
                <a:spcPts val="20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一个低一级范式的关系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过模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分解可 以转换为若干个高一级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范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式的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系模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集合， 这种过程就叫关系模式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规范化</a:t>
            </a:r>
            <a:endParaRPr sz="3200">
              <a:latin typeface="宋体"/>
              <a:cs typeface="宋体"/>
            </a:endParaRPr>
          </a:p>
          <a:p>
            <a:pPr marL="355600" marR="5080" indent="-342900" algn="just">
              <a:lnSpc>
                <a:spcPct val="986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不能说规范化程度越高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关系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式就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越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好，在 设计数据库模式结构时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必须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现实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世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界的实 际情况和用户应用需求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进一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分析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确定一 个合适的、能够反映现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实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世界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模式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上面的规范化步骤可以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其中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任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何一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步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终止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3907" y="3057651"/>
            <a:ext cx="4543044" cy="1437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397508"/>
            <a:ext cx="8898255" cy="446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6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什么是数据依赖？</a:t>
            </a:r>
            <a:endParaRPr sz="2800">
              <a:latin typeface="宋体"/>
              <a:cs typeface="宋体"/>
            </a:endParaRPr>
          </a:p>
          <a:p>
            <a:pPr marL="354965" marR="355600" algn="just">
              <a:lnSpc>
                <a:spcPct val="88600"/>
              </a:lnSpc>
              <a:spcBef>
                <a:spcPts val="28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数据依赖是关系中的属性值之间的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互关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。它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现 实世界属性间相互联系的抽象，是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据内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的性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质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， 是</a:t>
            </a:r>
            <a:r>
              <a:rPr sz="2800" b="1" spc="0" dirty="0">
                <a:solidFill>
                  <a:srgbClr val="FFFF00"/>
                </a:solidFill>
                <a:latin typeface="思源黑体 CN Bold"/>
                <a:cs typeface="思源黑体 CN Bold"/>
              </a:rPr>
              <a:t>语义的体现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。通俗地讲，数据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依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赖体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了属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之间 的对应关系，体现了属性之间的相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性。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ts val="326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2800">
              <a:latin typeface="宋体"/>
              <a:cs typeface="宋体"/>
            </a:endParaRPr>
          </a:p>
          <a:p>
            <a:pPr marL="354965" marR="5080">
              <a:lnSpc>
                <a:spcPct val="87900"/>
              </a:lnSpc>
              <a:spcBef>
                <a:spcPts val="310"/>
              </a:spcBef>
              <a:tabLst>
                <a:tab pos="2305685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在某学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校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的学生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关系中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只要学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确定了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他（她） 的姓名就确定了。这相当于对于一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由学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到姓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 映射	</a:t>
            </a:r>
            <a:r>
              <a:rPr sz="3525" i="1" spc="-5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Sname</a:t>
            </a:r>
            <a:r>
              <a:rPr sz="3525" i="1" spc="-75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25" spc="-989" baseline="1182" dirty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sz="2800" spc="-1210" dirty="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sz="3525" i="1" spc="-37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525" i="1" spc="-5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25" spc="-116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2800" spc="-1955" dirty="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sz="3525" i="1" spc="-315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Sn</a:t>
            </a:r>
            <a:r>
              <a:rPr sz="2800" spc="-2445" dirty="0">
                <a:solidFill>
                  <a:srgbClr val="FFFFFF"/>
                </a:solidFill>
                <a:latin typeface="宋体"/>
                <a:cs typeface="宋体"/>
              </a:rPr>
              <a:t>样</a:t>
            </a:r>
            <a:r>
              <a:rPr sz="3525" i="1" spc="-2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525" spc="-22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3525" spc="-179" baseline="118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的数据依赖称为</a:t>
            </a:r>
            <a:r>
              <a:rPr sz="2800" b="1" dirty="0">
                <a:solidFill>
                  <a:srgbClr val="FFFF00"/>
                </a:solidFill>
                <a:latin typeface="思源黑体 CN Bold"/>
                <a:cs typeface="思源黑体 CN Bold"/>
              </a:rPr>
              <a:t>函数依赖</a:t>
            </a:r>
            <a:endParaRPr sz="2800">
              <a:latin typeface="思源黑体 CN Bold"/>
              <a:cs typeface="思源黑体 CN Bold"/>
            </a:endParaRPr>
          </a:p>
          <a:p>
            <a:pPr marL="354965">
              <a:lnSpc>
                <a:spcPts val="3025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Dependency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）。记为：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Sno-&gt;Sname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40179"/>
            <a:ext cx="8898255" cy="446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为什么要关注数据依赖？</a:t>
            </a:r>
            <a:endParaRPr sz="2800">
              <a:latin typeface="宋体"/>
              <a:cs typeface="宋体"/>
            </a:endParaRPr>
          </a:p>
          <a:p>
            <a:pPr marL="355600" marR="5080">
              <a:lnSpc>
                <a:spcPts val="3220"/>
              </a:lnSpc>
              <a:spcBef>
                <a:spcPts val="370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充分了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解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函数依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赖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有助于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形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成好的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规范的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系模式， 减少数据冗余。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2800">
              <a:latin typeface="宋体"/>
              <a:cs typeface="宋体"/>
            </a:endParaRPr>
          </a:p>
          <a:p>
            <a:pPr marL="354965" marR="5080">
              <a:lnSpc>
                <a:spcPct val="97900"/>
              </a:lnSpc>
              <a:spcBef>
                <a:spcPts val="215"/>
              </a:spcBef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假设要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立一个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生成绩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据库，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描述的</a:t>
            </a:r>
            <a:r>
              <a:rPr sz="2800" spc="0" dirty="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象包括： 学号（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Sno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学生姓名（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SName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系（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DName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），  系负责人（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DLeader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课程号（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Cno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）和成绩</a:t>
            </a:r>
            <a:endParaRPr sz="2800">
              <a:latin typeface="宋体"/>
              <a:cs typeface="宋体"/>
            </a:endParaRPr>
          </a:p>
          <a:p>
            <a:pPr marL="354965">
              <a:lnSpc>
                <a:spcPts val="335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）。于是可设定其对应的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性集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为：</a:t>
            </a:r>
            <a:endParaRPr sz="2800">
              <a:latin typeface="宋体"/>
              <a:cs typeface="宋体"/>
            </a:endParaRPr>
          </a:p>
          <a:p>
            <a:pPr marL="551815">
              <a:lnSpc>
                <a:spcPts val="3350"/>
              </a:lnSpc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U=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{Sno,SName,DName,DLeader,Cno,Grade}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58467"/>
            <a:ext cx="8183880" cy="86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29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如果根据以上分析将所有属性放入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个关</a:t>
            </a:r>
            <a:r>
              <a:rPr sz="2800" dirty="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模式中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90"/>
              </a:lnSpc>
            </a:pPr>
            <a:r>
              <a:rPr sz="2800" spc="-5" dirty="0">
                <a:solidFill>
                  <a:srgbClr val="FFFFFF"/>
                </a:solidFill>
                <a:latin typeface="宋体"/>
                <a:cs typeface="宋体"/>
              </a:rPr>
              <a:t>（如下例），可否？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6572" y="2473960"/>
          <a:ext cx="9116057" cy="86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3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DLeader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456944" y="3560571"/>
            <a:ext cx="7776972" cy="1926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908" y="6733264"/>
            <a:ext cx="51054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419" y="6671056"/>
            <a:ext cx="638556" cy="391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1828" y="536447"/>
            <a:ext cx="2263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数据依赖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008" y="1458468"/>
            <a:ext cx="8502015" cy="3810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76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如果一个系刚好成立但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还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没有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招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生，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怎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样表示</a:t>
            </a:r>
            <a:endParaRPr sz="3200">
              <a:latin typeface="宋体"/>
              <a:cs typeface="宋体"/>
            </a:endParaRPr>
          </a:p>
          <a:p>
            <a:pPr marL="355600">
              <a:lnSpc>
                <a:spcPts val="3760"/>
              </a:lnSpc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存在这个系呢？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679"/>
              </a:lnSpc>
              <a:spcBef>
                <a:spcPts val="2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若插入该系的信息（系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，系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负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责人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，学生 信息及选课信息如何表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达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若虽然有学生，但还没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成绩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如何</a:t>
            </a:r>
            <a:r>
              <a:rPr sz="3200" spc="-15" dirty="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sz="3200" dirty="0">
                <a:solidFill>
                  <a:srgbClr val="FFFFFF"/>
                </a:solidFill>
                <a:latin typeface="宋体"/>
                <a:cs typeface="宋体"/>
              </a:rPr>
              <a:t>达？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1843</Words>
  <Application>Microsoft Office PowerPoint</Application>
  <PresentationFormat>自定义</PresentationFormat>
  <Paragraphs>542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MS PGothic</vt:lpstr>
      <vt:lpstr>思源黑体 CN Bold</vt:lpstr>
      <vt:lpstr>思源黑体 CN Medium</vt:lpstr>
      <vt:lpstr>宋体</vt:lpstr>
      <vt:lpstr>微软雅黑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演示文稿</vt:lpstr>
      <vt:lpstr>Plan A or Plan B?</vt:lpstr>
      <vt:lpstr>数据模式应规范化</vt:lpstr>
      <vt:lpstr>概念回顾</vt:lpstr>
      <vt:lpstr>概念回顾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数据依赖</vt:lpstr>
      <vt:lpstr>PowerPoint 演示文稿</vt:lpstr>
      <vt:lpstr>无损分解</vt:lpstr>
      <vt:lpstr>无损分解</vt:lpstr>
      <vt:lpstr>PowerPoint 演示文稿</vt:lpstr>
      <vt:lpstr>PowerPoint 演示文稿</vt:lpstr>
      <vt:lpstr>PowerPoint 演示文稿</vt:lpstr>
      <vt:lpstr>范式示例</vt:lpstr>
      <vt:lpstr>范式示例</vt:lpstr>
      <vt:lpstr>范式示例</vt:lpstr>
      <vt:lpstr>PowerPoint 演示文稿</vt:lpstr>
      <vt:lpstr>范式示例</vt:lpstr>
      <vt:lpstr>范式示例</vt:lpstr>
      <vt:lpstr>范式示例</vt:lpstr>
      <vt:lpstr>范式示例</vt:lpstr>
      <vt:lpstr>PowerPoint 演示文稿</vt:lpstr>
      <vt:lpstr>PowerPoint 演示文稿</vt:lpstr>
      <vt:lpstr>保持函数依赖</vt:lpstr>
      <vt:lpstr>保持函数依赖</vt:lpstr>
      <vt:lpstr>保持函数依赖</vt:lpstr>
      <vt:lpstr>BCNF</vt:lpstr>
      <vt:lpstr>BCNF</vt:lpstr>
      <vt:lpstr>BCNF</vt:lpstr>
      <vt:lpstr>BCNF</vt:lpstr>
      <vt:lpstr>BCNF</vt:lpstr>
      <vt:lpstr>范式示例</vt:lpstr>
      <vt:lpstr>范式示例</vt:lpstr>
      <vt:lpstr>范式示例</vt:lpstr>
      <vt:lpstr>规范化</vt:lpstr>
      <vt:lpstr>练习</vt:lpstr>
      <vt:lpstr>PowerPoint 演示文稿</vt:lpstr>
      <vt:lpstr>数据的联系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09_关系数据理论 [兼容模式]</dc:title>
  <dc:creator>shane</dc:creator>
  <cp:lastModifiedBy>wang Bruce</cp:lastModifiedBy>
  <cp:revision>1</cp:revision>
  <dcterms:created xsi:type="dcterms:W3CDTF">2018-06-27T14:45:53Z</dcterms:created>
  <dcterms:modified xsi:type="dcterms:W3CDTF">2018-06-27T14:52:56Z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2016-10-26T00:00:00Z</vt:filetime>
  </property>
  <property fmtid="{D5CDD505-2E9C-101B-9397-08002B2CF9AE}" pid="3" name="Creator">
    <vt:lpwstr>pdfFactory Pro www.fineprint.cn</vt:lpwstr>
  </property>
  <property fmtid="{D5CDD505-2E9C-101B-9397-08002B2CF9AE}" pid="4" name="LastSaved">
    <vt:filetime>2018-06-27T00:00:00Z</vt:filetime>
  </property>
</Properties>
</file>