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70" r:id="rId5"/>
    <p:sldId id="257" r:id="rId6"/>
    <p:sldId id="271" r:id="rId7"/>
    <p:sldId id="258" r:id="rId8"/>
    <p:sldId id="274" r:id="rId9"/>
    <p:sldId id="259" r:id="rId10"/>
    <p:sldId id="260" r:id="rId11"/>
    <p:sldId id="275" r:id="rId12"/>
    <p:sldId id="261" r:id="rId13"/>
    <p:sldId id="262" r:id="rId14"/>
    <p:sldId id="263" r:id="rId15"/>
    <p:sldId id="264"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2018/6/23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2018/6/23</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extLst>
              <p:ext uri="{D42A27DB-BD31-4B8C-83A1-F6EECF244321}">
                <p14:modId xmlns:p14="http://schemas.microsoft.com/office/powerpoint/2010/main" val="3702016982"/>
              </p:ext>
            </p:extLst>
          </p:nvPr>
        </p:nvGraphicFramePr>
        <p:xfrm>
          <a:off x="1058893" y="2852936"/>
          <a:ext cx="6738182" cy="2016225"/>
        </p:xfrm>
        <a:graphic>
          <a:graphicData uri="http://schemas.openxmlformats.org/drawingml/2006/table">
            <a:tbl>
              <a:tblPr firstRow="1" firstCol="1" lastCol="1" bandRow="1" bandCol="1">
                <a:tableStyleId>{5C22544A-7EE6-4342-B048-85BDC9FD1C3A}</a:tableStyleId>
              </a:tblPr>
              <a:tblGrid>
                <a:gridCol w="1684150">
                  <a:extLst>
                    <a:ext uri="{9D8B030D-6E8A-4147-A177-3AD203B41FA5}">
                      <a16:colId xmlns:a16="http://schemas.microsoft.com/office/drawing/2014/main" val="20000"/>
                    </a:ext>
                  </a:extLst>
                </a:gridCol>
                <a:gridCol w="1684150">
                  <a:extLst>
                    <a:ext uri="{9D8B030D-6E8A-4147-A177-3AD203B41FA5}">
                      <a16:colId xmlns:a16="http://schemas.microsoft.com/office/drawing/2014/main" val="20001"/>
                    </a:ext>
                  </a:extLst>
                </a:gridCol>
                <a:gridCol w="1684941">
                  <a:extLst>
                    <a:ext uri="{9D8B030D-6E8A-4147-A177-3AD203B41FA5}">
                      <a16:colId xmlns:a16="http://schemas.microsoft.com/office/drawing/2014/main" val="20002"/>
                    </a:ext>
                  </a:extLst>
                </a:gridCol>
                <a:gridCol w="1684941">
                  <a:extLst>
                    <a:ext uri="{9D8B030D-6E8A-4147-A177-3AD203B41FA5}">
                      <a16:colId xmlns:a16="http://schemas.microsoft.com/office/drawing/2014/main" val="20003"/>
                    </a:ext>
                  </a:extLst>
                </a:gridCol>
              </a:tblGrid>
              <a:tr h="403245">
                <a:tc>
                  <a:txBody>
                    <a:bodyPr/>
                    <a:lstStyle/>
                    <a:p>
                      <a:pPr algn="just">
                        <a:spcAft>
                          <a:spcPts val="0"/>
                        </a:spcAft>
                      </a:pPr>
                      <a:r>
                        <a:rPr lang="zh-CN" sz="2400" kern="100" dirty="0">
                          <a:effectLst/>
                        </a:rPr>
                        <a:t>空白区号</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a:effectLst/>
                        </a:rPr>
                        <a:t>起始地址</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空白区容量</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状态</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403245">
                <a:tc>
                  <a:txBody>
                    <a:bodyPr/>
                    <a:lstStyle/>
                    <a:p>
                      <a:pPr algn="just">
                        <a:spcAft>
                          <a:spcPts val="0"/>
                        </a:spcAft>
                      </a:pPr>
                      <a:r>
                        <a:rPr lang="en-US" sz="2400" kern="100" dirty="0">
                          <a:effectLst/>
                        </a:rPr>
                        <a:t>1</a:t>
                      </a:r>
                      <a:endParaRPr lang="zh-CN" sz="2400" kern="100" dirty="0">
                        <a:effectLst/>
                        <a:latin typeface="Times New Roman"/>
                        <a:ea typeface="宋体"/>
                      </a:endParaRPr>
                    </a:p>
                  </a:txBody>
                  <a:tcPr marL="68580" marR="68580" marT="0" marB="0"/>
                </a:tc>
                <a:tc>
                  <a:txBody>
                    <a:bodyPr/>
                    <a:lstStyle/>
                    <a:p>
                      <a:pPr algn="just">
                        <a:spcAft>
                          <a:spcPts val="0"/>
                        </a:spcAft>
                      </a:pPr>
                      <a:r>
                        <a:rPr lang="en-US" sz="2400" kern="100">
                          <a:effectLst/>
                        </a:rPr>
                        <a:t>5KB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100KB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403245">
                <a:tc>
                  <a:txBody>
                    <a:bodyPr/>
                    <a:lstStyle/>
                    <a:p>
                      <a:pPr algn="just">
                        <a:spcAft>
                          <a:spcPts val="0"/>
                        </a:spcAft>
                      </a:pPr>
                      <a:r>
                        <a:rPr lang="en-US" sz="2400" kern="100">
                          <a:effectLst/>
                        </a:rPr>
                        <a:t>2</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dirty="0" err="1">
                          <a:effectLst/>
                        </a:rPr>
                        <a:t>120KB</a:t>
                      </a:r>
                      <a:endParaRPr lang="zh-CN" sz="2400" kern="100" dirty="0">
                        <a:effectLst/>
                        <a:latin typeface="Times New Roman"/>
                        <a:ea typeface="宋体"/>
                      </a:endParaRPr>
                    </a:p>
                  </a:txBody>
                  <a:tcPr marL="68580" marR="68580" marT="0" marB="0"/>
                </a:tc>
                <a:tc>
                  <a:txBody>
                    <a:bodyPr/>
                    <a:lstStyle/>
                    <a:p>
                      <a:pPr algn="just">
                        <a:spcAft>
                          <a:spcPts val="0"/>
                        </a:spcAft>
                      </a:pPr>
                      <a:r>
                        <a:rPr lang="en-US" sz="2400" kern="100">
                          <a:effectLst/>
                        </a:rPr>
                        <a:t>20KB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403245">
                <a:tc>
                  <a:txBody>
                    <a:bodyPr/>
                    <a:lstStyle/>
                    <a:p>
                      <a:pPr algn="just">
                        <a:spcAft>
                          <a:spcPts val="0"/>
                        </a:spcAft>
                      </a:pPr>
                      <a:r>
                        <a:rPr lang="en-US" sz="2400" kern="100">
                          <a:effectLst/>
                        </a:rPr>
                        <a:t>3</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310KB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256KB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403245">
                <a:tc>
                  <a:txBody>
                    <a:bodyPr/>
                    <a:lstStyle/>
                    <a:p>
                      <a:pPr algn="just">
                        <a:spcAft>
                          <a:spcPts val="0"/>
                        </a:spcAft>
                      </a:pPr>
                      <a:r>
                        <a:rPr lang="en-US" sz="2400" kern="100">
                          <a:effectLst/>
                        </a:rPr>
                        <a:t>4</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1024KB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dirty="0" err="1">
                          <a:effectLst/>
                        </a:rPr>
                        <a:t>48KB</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dirty="0">
                          <a:effectLst/>
                        </a:rPr>
                        <a:t>可用</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107504" y="332656"/>
            <a:ext cx="8640960"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．某一存储管理系统采用可变分区分配方案，设当前内存的空白区表如下表所示。</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现有四个作业</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J1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J2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J3</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J4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，它们分别需要内存</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20KB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42KB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120KB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130KB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的空间，若采用最先适应算法，以怎样的次序可将这四个作业都装入主存，并给出装入后的空白区表。</a:t>
            </a: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275425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3647615925"/>
              </p:ext>
            </p:extLst>
          </p:nvPr>
        </p:nvGraphicFramePr>
        <p:xfrm>
          <a:off x="1691680" y="3429000"/>
          <a:ext cx="3460204" cy="1828800"/>
        </p:xfrm>
        <a:graphic>
          <a:graphicData uri="http://schemas.openxmlformats.org/drawingml/2006/table">
            <a:tbl>
              <a:tblPr firstRow="1" firstCol="1" lastCol="1" bandRow="1" bandCol="1">
                <a:tableStyleId>{5C22544A-7EE6-4342-B048-85BDC9FD1C3A}</a:tableStyleId>
              </a:tblPr>
              <a:tblGrid>
                <a:gridCol w="1730102">
                  <a:extLst>
                    <a:ext uri="{9D8B030D-6E8A-4147-A177-3AD203B41FA5}">
                      <a16:colId xmlns:a16="http://schemas.microsoft.com/office/drawing/2014/main" val="20000"/>
                    </a:ext>
                  </a:extLst>
                </a:gridCol>
                <a:gridCol w="1730102">
                  <a:extLst>
                    <a:ext uri="{9D8B030D-6E8A-4147-A177-3AD203B41FA5}">
                      <a16:colId xmlns:a16="http://schemas.microsoft.com/office/drawing/2014/main" val="20001"/>
                    </a:ext>
                  </a:extLst>
                </a:gridCol>
              </a:tblGrid>
              <a:tr h="0">
                <a:tc>
                  <a:txBody>
                    <a:bodyPr/>
                    <a:lstStyle/>
                    <a:p>
                      <a:pPr algn="just">
                        <a:spcAft>
                          <a:spcPts val="0"/>
                        </a:spcAft>
                      </a:pPr>
                      <a:r>
                        <a:rPr lang="zh-CN" sz="2400" kern="100" dirty="0">
                          <a:effectLst/>
                        </a:rPr>
                        <a:t>页号</a:t>
                      </a:r>
                      <a:endParaRPr lang="zh-CN" sz="2400" kern="100" dirty="0">
                        <a:effectLst/>
                        <a:latin typeface="Times New Roman"/>
                        <a:ea typeface="宋体"/>
                      </a:endParaRPr>
                    </a:p>
                  </a:txBody>
                  <a:tcPr marL="68580" marR="68580" marT="0" marB="0"/>
                </a:tc>
                <a:tc>
                  <a:txBody>
                    <a:bodyPr/>
                    <a:lstStyle/>
                    <a:p>
                      <a:pPr algn="just">
                        <a:spcAft>
                          <a:spcPts val="0"/>
                        </a:spcAft>
                      </a:pPr>
                      <a:r>
                        <a:rPr lang="zh-CN" sz="2400" kern="100">
                          <a:effectLst/>
                        </a:rPr>
                        <a:t>物理块号</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400" kern="100">
                          <a:effectLst/>
                        </a:rPr>
                        <a:t>0</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8</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400" kern="100" dirty="0">
                          <a:effectLst/>
                        </a:rPr>
                        <a:t>1</a:t>
                      </a:r>
                      <a:endParaRPr lang="zh-CN" sz="2400" kern="100" dirty="0">
                        <a:effectLst/>
                        <a:latin typeface="Times New Roman"/>
                        <a:ea typeface="宋体"/>
                      </a:endParaRPr>
                    </a:p>
                  </a:txBody>
                  <a:tcPr marL="68580" marR="68580" marT="0" marB="0"/>
                </a:tc>
                <a:tc>
                  <a:txBody>
                    <a:bodyPr/>
                    <a:lstStyle/>
                    <a:p>
                      <a:pPr algn="just">
                        <a:spcAft>
                          <a:spcPts val="0"/>
                        </a:spcAft>
                      </a:pPr>
                      <a:r>
                        <a:rPr lang="en-US" sz="2400" kern="100" dirty="0">
                          <a:effectLst/>
                        </a:rPr>
                        <a:t>7</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400" kern="100">
                          <a:effectLst/>
                        </a:rPr>
                        <a:t>2</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4</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400" kern="100">
                          <a:effectLst/>
                        </a:rPr>
                        <a:t>3</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dirty="0">
                          <a:effectLst/>
                        </a:rPr>
                        <a:t>10</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4" name="Rectangle 1"/>
          <p:cNvSpPr>
            <a:spLocks noChangeArrowheads="1"/>
          </p:cNvSpPr>
          <p:nvPr/>
        </p:nvSpPr>
        <p:spPr bwMode="auto">
          <a:xfrm>
            <a:off x="323528" y="705275"/>
            <a:ext cx="756084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．某请求页式存储管理，允许用户编程空间为</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64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个页面（每页</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），主存为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32 </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kB</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。如有一用户程序有 </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页长，且某时刻该用户页面映射表如图所示。</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如果分别遇有对以下三个虚地址：</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0AC5H</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1AC5H</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3A05H</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处的操作，试计算并说明存储管理系统将做如何处理。</a:t>
            </a: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300060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3528" y="829743"/>
            <a:ext cx="856895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0AC5H</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10 10  1100 0101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，得</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d=1011000101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P=2</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在页表当中搜寻得物理块号</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，首址为 </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kB</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，所以物理地址为（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100 1011000101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12C5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合成物理地址为（</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12C5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1005H</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100 0000000101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，得</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d=101000101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页表中没有该页号，此时发生缺页中断，将根据当前的页面调度策略选择页表当中的一项调换出内存，假设选择第</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0</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页，则第</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页获得内存物理块号</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8</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，所以物理地址为（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1000 0000000101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合成物理地址为（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2005</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3A05H</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1110 1000000101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，得</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d=1000000101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P=14</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，页表中没有该页号，根据页面调度策略选择页表当中的一项调换出内存，假设选择第</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页，则第</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页获得内存物理块号</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7</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，所以物理地址为（</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1111000000101</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30000" dirty="0">
                <a:ln>
                  <a:noFill/>
                </a:ln>
                <a:solidFill>
                  <a:schemeClr val="tx1"/>
                </a:solidFill>
                <a:effectLst/>
                <a:latin typeface="Times New Roman" pitchFamily="18" charset="0"/>
                <a:ea typeface="宋体" pitchFamily="2" charset="-122"/>
                <a:cs typeface="Times New Roman" pitchFamily="18" charset="0"/>
              </a:rPr>
              <a:t>B</a:t>
            </a:r>
            <a:r>
              <a:rPr kumimoji="0" lang="en-US" altLang="zh-CN"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1E05H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1600"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合成物理地址为</a:t>
            </a:r>
            <a:r>
              <a:rPr kumimoji="0" lang="en-US" altLang="zh-CN" sz="2000" b="0"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1E05H</a:t>
            </a:r>
            <a:r>
              <a:rPr kumimoji="0" lang="zh-CN" altLang="en-US" sz="20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endParaRPr kumimoji="0" lang="zh-CN" altLang="en-US" sz="44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89723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67544" y="332656"/>
            <a:ext cx="7902624" cy="3108543"/>
          </a:xfrm>
          <a:prstGeom prst="rect">
            <a:avLst/>
          </a:prstGeom>
        </p:spPr>
        <p:txBody>
          <a:bodyPr wrap="square">
            <a:spAutoFit/>
          </a:bodyPr>
          <a:lstStyle/>
          <a:p>
            <a:r>
              <a:rPr lang="en-US" altLang="zh-CN" sz="2800" dirty="0"/>
              <a:t>6. </a:t>
            </a:r>
            <a:r>
              <a:rPr lang="zh-CN" altLang="zh-CN" sz="2800" dirty="0"/>
              <a:t>在一页式系统中，页表存放在内存中</a:t>
            </a:r>
          </a:p>
          <a:p>
            <a:r>
              <a:rPr lang="zh-CN" altLang="zh-CN" sz="2800" dirty="0"/>
              <a:t>（</a:t>
            </a:r>
            <a:r>
              <a:rPr lang="en-US" altLang="zh-CN" sz="2800" dirty="0"/>
              <a:t>1</a:t>
            </a:r>
            <a:r>
              <a:rPr lang="zh-CN" altLang="zh-CN" sz="2800" dirty="0"/>
              <a:t>）如果对内存的一次存取需</a:t>
            </a:r>
            <a:r>
              <a:rPr lang="en-US" altLang="zh-CN" sz="2800" dirty="0"/>
              <a:t>1.5</a:t>
            </a:r>
            <a:r>
              <a:rPr lang="zh-CN" altLang="zh-CN" sz="2800" dirty="0"/>
              <a:t>微秒，在没有快表的情况下，问实现一次页面访问的存取时间是多少？</a:t>
            </a:r>
          </a:p>
          <a:p>
            <a:r>
              <a:rPr lang="zh-CN" altLang="zh-CN" sz="2800" dirty="0"/>
              <a:t>（</a:t>
            </a:r>
            <a:r>
              <a:rPr lang="en-US" altLang="zh-CN" sz="2800" dirty="0"/>
              <a:t>2</a:t>
            </a:r>
            <a:r>
              <a:rPr lang="zh-CN" altLang="zh-CN" sz="2800" dirty="0"/>
              <a:t>）如果系统增加快表，访问一次快表的时间为</a:t>
            </a:r>
            <a:r>
              <a:rPr lang="en-US" altLang="zh-CN" sz="2800" dirty="0"/>
              <a:t>0.1</a:t>
            </a:r>
            <a:r>
              <a:rPr lang="zh-CN" altLang="zh-CN" sz="2800" dirty="0"/>
              <a:t>微秒，且平均命中率为</a:t>
            </a:r>
            <a:r>
              <a:rPr lang="en-US" altLang="zh-CN" sz="2800" dirty="0"/>
              <a:t>85%</a:t>
            </a:r>
            <a:r>
              <a:rPr lang="zh-CN" altLang="zh-CN" sz="2800" dirty="0"/>
              <a:t>，问此时页面访问的存取时间是多少？</a:t>
            </a:r>
          </a:p>
        </p:txBody>
      </p:sp>
      <p:sp>
        <p:nvSpPr>
          <p:cNvPr id="2" name="矩形 1"/>
          <p:cNvSpPr/>
          <p:nvPr/>
        </p:nvSpPr>
        <p:spPr>
          <a:xfrm>
            <a:off x="1619672" y="4869160"/>
            <a:ext cx="7272808" cy="646331"/>
          </a:xfrm>
          <a:prstGeom prst="rect">
            <a:avLst/>
          </a:prstGeom>
        </p:spPr>
        <p:txBody>
          <a:bodyPr wrap="square">
            <a:spAutoFit/>
          </a:bodyPr>
          <a:lstStyle/>
          <a:p>
            <a:pPr marL="342900" indent="-342900">
              <a:buAutoNum type="arabicParenBoth"/>
            </a:pPr>
            <a:r>
              <a:rPr lang="zh-CN" altLang="zh-CN" dirty="0"/>
              <a:t>先访问页表，再访问内存，时间为</a:t>
            </a:r>
            <a:r>
              <a:rPr lang="en-US" altLang="zh-CN" dirty="0"/>
              <a:t>:1.5*2=3(</a:t>
            </a:r>
            <a:r>
              <a:rPr lang="zh-CN" altLang="zh-CN" dirty="0"/>
              <a:t>微秒</a:t>
            </a:r>
            <a:r>
              <a:rPr lang="en-US" altLang="zh-CN" dirty="0"/>
              <a:t>)</a:t>
            </a:r>
          </a:p>
          <a:p>
            <a:pPr marL="342900" indent="-342900">
              <a:buAutoNum type="arabicParenBoth"/>
            </a:pPr>
            <a:r>
              <a:rPr lang="en-US" altLang="zh-CN" dirty="0"/>
              <a:t>0.85*</a:t>
            </a:r>
            <a:r>
              <a:rPr lang="zh-CN" altLang="zh-CN" dirty="0"/>
              <a:t>（</a:t>
            </a:r>
            <a:r>
              <a:rPr lang="en-US" altLang="zh-CN" dirty="0"/>
              <a:t>0.1+1.5</a:t>
            </a:r>
            <a:r>
              <a:rPr lang="zh-CN" altLang="zh-CN" dirty="0"/>
              <a:t>）</a:t>
            </a:r>
            <a:r>
              <a:rPr lang="en-US" altLang="zh-CN" dirty="0"/>
              <a:t>+</a:t>
            </a:r>
            <a:r>
              <a:rPr lang="zh-CN" altLang="zh-CN" dirty="0"/>
              <a:t>（</a:t>
            </a:r>
            <a:r>
              <a:rPr lang="en-US" altLang="zh-CN" dirty="0"/>
              <a:t>1-0.85</a:t>
            </a:r>
            <a:r>
              <a:rPr lang="zh-CN" altLang="zh-CN" dirty="0"/>
              <a:t>）</a:t>
            </a:r>
            <a:r>
              <a:rPr lang="en-US" altLang="zh-CN" dirty="0"/>
              <a:t>*</a:t>
            </a:r>
            <a:r>
              <a:rPr lang="zh-CN" altLang="zh-CN" dirty="0"/>
              <a:t>（</a:t>
            </a:r>
            <a:r>
              <a:rPr lang="en-US" altLang="zh-CN" dirty="0"/>
              <a:t>0.1+1.5+1.5</a:t>
            </a:r>
            <a:r>
              <a:rPr lang="zh-CN" altLang="zh-CN" dirty="0"/>
              <a:t>）</a:t>
            </a:r>
            <a:r>
              <a:rPr lang="en-US" altLang="zh-CN" dirty="0"/>
              <a:t>=1.825(</a:t>
            </a:r>
            <a:r>
              <a:rPr lang="zh-CN" altLang="zh-CN" dirty="0"/>
              <a:t>微秒</a:t>
            </a:r>
            <a:r>
              <a:rPr lang="en-US" altLang="zh-CN" dirty="0"/>
              <a:t>)</a:t>
            </a:r>
            <a:endParaRPr lang="zh-CN" altLang="zh-CN" dirty="0"/>
          </a:p>
        </p:txBody>
      </p:sp>
    </p:spTree>
    <p:extLst>
      <p:ext uri="{BB962C8B-B14F-4D97-AF65-F5344CB8AC3E}">
        <p14:creationId xmlns:p14="http://schemas.microsoft.com/office/powerpoint/2010/main" val="330006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7504" y="188640"/>
            <a:ext cx="8550696" cy="3416320"/>
          </a:xfrm>
          <a:prstGeom prst="rect">
            <a:avLst/>
          </a:prstGeom>
        </p:spPr>
        <p:txBody>
          <a:bodyPr wrap="square">
            <a:spAutoFit/>
          </a:bodyPr>
          <a:lstStyle/>
          <a:p>
            <a:r>
              <a:rPr lang="en-US" altLang="zh-CN" sz="2400" dirty="0"/>
              <a:t>7</a:t>
            </a:r>
            <a:r>
              <a:rPr lang="zh-CN" altLang="zh-CN" sz="2400" dirty="0"/>
              <a:t>．有一请求分页管理系统，每页可存放</a:t>
            </a:r>
            <a:r>
              <a:rPr lang="en-US" altLang="zh-CN" sz="2400" dirty="0"/>
              <a:t>200</a:t>
            </a:r>
            <a:r>
              <a:rPr lang="zh-CN" altLang="zh-CN" sz="2400" dirty="0"/>
              <a:t>个整数，有一矩阵“</a:t>
            </a:r>
            <a:r>
              <a:rPr lang="en-US" altLang="zh-CN" sz="2400" dirty="0" err="1"/>
              <a:t>int</a:t>
            </a:r>
            <a:r>
              <a:rPr lang="en-US" altLang="zh-CN" sz="2400" dirty="0"/>
              <a:t>  a[100][100]”</a:t>
            </a:r>
            <a:r>
              <a:rPr lang="zh-CN" altLang="zh-CN" sz="2400" dirty="0"/>
              <a:t>以先行后列进行存储，此虚拟存储系统，分给进程</a:t>
            </a:r>
            <a:r>
              <a:rPr lang="en-US" altLang="zh-CN" sz="2400" dirty="0"/>
              <a:t>3</a:t>
            </a:r>
            <a:r>
              <a:rPr lang="zh-CN" altLang="zh-CN" sz="2400" dirty="0"/>
              <a:t>个物理块，其中</a:t>
            </a:r>
            <a:r>
              <a:rPr lang="en-US" altLang="zh-CN" sz="2400" dirty="0"/>
              <a:t>1</a:t>
            </a:r>
            <a:r>
              <a:rPr lang="zh-CN" altLang="zh-CN" sz="2400" dirty="0"/>
              <a:t>页用来存放程序，其余</a:t>
            </a:r>
            <a:r>
              <a:rPr lang="en-US" altLang="zh-CN" sz="2400" dirty="0"/>
              <a:t>2</a:t>
            </a:r>
            <a:r>
              <a:rPr lang="zh-CN" altLang="zh-CN" sz="2400" dirty="0"/>
              <a:t>页用来存放数据。假设程序已在内存，其余</a:t>
            </a:r>
            <a:r>
              <a:rPr lang="en-US" altLang="zh-CN" sz="2400" dirty="0"/>
              <a:t>2</a:t>
            </a:r>
            <a:r>
              <a:rPr lang="zh-CN" altLang="zh-CN" sz="2400" dirty="0"/>
              <a:t>页空闲。</a:t>
            </a:r>
          </a:p>
          <a:p>
            <a:r>
              <a:rPr lang="zh-CN" altLang="zh-CN" sz="2400" dirty="0"/>
              <a:t>程序</a:t>
            </a:r>
            <a:r>
              <a:rPr lang="en-US" altLang="zh-CN" sz="2400" dirty="0"/>
              <a:t>A:                                           </a:t>
            </a:r>
            <a:r>
              <a:rPr lang="zh-CN" altLang="zh-CN" sz="2400" dirty="0"/>
              <a:t>程序</a:t>
            </a:r>
            <a:r>
              <a:rPr lang="en-US" altLang="zh-CN" sz="2400" dirty="0"/>
              <a:t>B: </a:t>
            </a:r>
            <a:endParaRPr lang="zh-CN" altLang="zh-CN" sz="2400" dirty="0"/>
          </a:p>
          <a:p>
            <a:r>
              <a:rPr lang="en-US" altLang="zh-CN" sz="2400" dirty="0"/>
              <a:t>   for (</a:t>
            </a:r>
            <a:r>
              <a:rPr lang="en-US" altLang="zh-CN" sz="2400" dirty="0" err="1"/>
              <a:t>i</a:t>
            </a:r>
            <a:r>
              <a:rPr lang="en-US" altLang="zh-CN" sz="2400" dirty="0"/>
              <a:t>=</a:t>
            </a:r>
            <a:r>
              <a:rPr lang="en-US" altLang="zh-CN" sz="2400" dirty="0" err="1"/>
              <a:t>0;i</a:t>
            </a:r>
            <a:r>
              <a:rPr lang="en-US" altLang="zh-CN" sz="2400" dirty="0"/>
              <a:t>&lt;=</a:t>
            </a:r>
            <a:r>
              <a:rPr lang="en-US" altLang="zh-CN" sz="2400" dirty="0" err="1"/>
              <a:t>99;i</a:t>
            </a:r>
            <a:r>
              <a:rPr lang="en-US" altLang="zh-CN" sz="2400" dirty="0"/>
              <a:t>++)                              for (j=</a:t>
            </a:r>
            <a:r>
              <a:rPr lang="en-US" altLang="zh-CN" sz="2400" dirty="0" err="1"/>
              <a:t>0;j</a:t>
            </a:r>
            <a:r>
              <a:rPr lang="en-US" altLang="zh-CN" sz="2400" dirty="0"/>
              <a:t>&lt;=</a:t>
            </a:r>
            <a:r>
              <a:rPr lang="en-US" altLang="zh-CN" sz="2400" dirty="0" err="1"/>
              <a:t>99;j</a:t>
            </a:r>
            <a:r>
              <a:rPr lang="en-US" altLang="zh-CN" sz="2400" dirty="0"/>
              <a:t>++)</a:t>
            </a:r>
            <a:endParaRPr lang="zh-CN" altLang="zh-CN" sz="2400" dirty="0"/>
          </a:p>
          <a:p>
            <a:r>
              <a:rPr lang="en-US" altLang="zh-CN" sz="2400" dirty="0"/>
              <a:t>     for (j=</a:t>
            </a:r>
            <a:r>
              <a:rPr lang="en-US" altLang="zh-CN" sz="2400" dirty="0" err="1"/>
              <a:t>0;j</a:t>
            </a:r>
            <a:r>
              <a:rPr lang="en-US" altLang="zh-CN" sz="2400" dirty="0"/>
              <a:t>&lt;=</a:t>
            </a:r>
            <a:r>
              <a:rPr lang="en-US" altLang="zh-CN" sz="2400" dirty="0" err="1"/>
              <a:t>99;j</a:t>
            </a:r>
            <a:r>
              <a:rPr lang="en-US" altLang="zh-CN" sz="2400" dirty="0"/>
              <a:t>++)                              for (</a:t>
            </a:r>
            <a:r>
              <a:rPr lang="en-US" altLang="zh-CN" sz="2400" dirty="0" err="1"/>
              <a:t>i</a:t>
            </a:r>
            <a:r>
              <a:rPr lang="en-US" altLang="zh-CN" sz="2400" dirty="0"/>
              <a:t>=</a:t>
            </a:r>
            <a:r>
              <a:rPr lang="en-US" altLang="zh-CN" sz="2400" dirty="0" err="1"/>
              <a:t>0;i</a:t>
            </a:r>
            <a:r>
              <a:rPr lang="en-US" altLang="zh-CN" sz="2400" dirty="0"/>
              <a:t>&lt;=</a:t>
            </a:r>
            <a:r>
              <a:rPr lang="en-US" altLang="zh-CN" sz="2400" dirty="0" err="1"/>
              <a:t>99;i</a:t>
            </a:r>
            <a:r>
              <a:rPr lang="en-US" altLang="zh-CN" sz="2400" dirty="0"/>
              <a:t>++) </a:t>
            </a:r>
            <a:endParaRPr lang="zh-CN" altLang="zh-CN" sz="2400" dirty="0"/>
          </a:p>
          <a:p>
            <a:r>
              <a:rPr lang="en-US" altLang="zh-CN" sz="2400" dirty="0"/>
              <a:t>        a[</a:t>
            </a:r>
            <a:r>
              <a:rPr lang="en-US" altLang="zh-CN" sz="2400" dirty="0" err="1"/>
              <a:t>i,j</a:t>
            </a:r>
            <a:r>
              <a:rPr lang="en-US" altLang="zh-CN" sz="2400" dirty="0"/>
              <a:t>]=0;                                       		a[</a:t>
            </a:r>
            <a:r>
              <a:rPr lang="en-US" altLang="zh-CN" sz="2400" dirty="0" err="1"/>
              <a:t>i,j</a:t>
            </a:r>
            <a:r>
              <a:rPr lang="en-US" altLang="zh-CN" sz="2400" dirty="0"/>
              <a:t>]=0;  </a:t>
            </a:r>
            <a:endParaRPr lang="zh-CN" altLang="zh-CN" sz="2400" dirty="0"/>
          </a:p>
          <a:p>
            <a:r>
              <a:rPr lang="zh-CN" altLang="zh-CN" sz="2400" dirty="0"/>
              <a:t>程序</a:t>
            </a:r>
            <a:r>
              <a:rPr lang="en-US" altLang="zh-CN" sz="2400" dirty="0"/>
              <a:t>A</a:t>
            </a:r>
            <a:r>
              <a:rPr lang="zh-CN" altLang="zh-CN" sz="2400" dirty="0"/>
              <a:t>和程序</a:t>
            </a:r>
            <a:r>
              <a:rPr lang="en-US" altLang="zh-CN" sz="2400" dirty="0"/>
              <a:t>B</a:t>
            </a:r>
            <a:r>
              <a:rPr lang="zh-CN" altLang="zh-CN" sz="2400" dirty="0"/>
              <a:t>执行过程中各会发生多少次缺页？</a:t>
            </a:r>
          </a:p>
        </p:txBody>
      </p:sp>
      <p:sp>
        <p:nvSpPr>
          <p:cNvPr id="2" name="矩形 1"/>
          <p:cNvSpPr/>
          <p:nvPr/>
        </p:nvSpPr>
        <p:spPr>
          <a:xfrm>
            <a:off x="899592" y="4149080"/>
            <a:ext cx="7272808" cy="1754326"/>
          </a:xfrm>
          <a:prstGeom prst="rect">
            <a:avLst/>
          </a:prstGeom>
        </p:spPr>
        <p:txBody>
          <a:bodyPr wrap="square">
            <a:spAutoFit/>
          </a:bodyPr>
          <a:lstStyle/>
          <a:p>
            <a:r>
              <a:rPr lang="zh-CN" altLang="zh-CN" dirty="0"/>
              <a:t>程序</a:t>
            </a:r>
            <a:r>
              <a:rPr lang="en-US" altLang="zh-CN" dirty="0"/>
              <a:t>A</a:t>
            </a:r>
            <a:r>
              <a:rPr lang="zh-CN" altLang="zh-CN" dirty="0"/>
              <a:t>对数组</a:t>
            </a:r>
            <a:r>
              <a:rPr lang="en-US" altLang="zh-CN" dirty="0"/>
              <a:t>a</a:t>
            </a:r>
            <a:r>
              <a:rPr lang="zh-CN" altLang="zh-CN" dirty="0"/>
              <a:t>的访问顺序与存储顺序一致，也是按行进行的，因此程序</a:t>
            </a:r>
            <a:r>
              <a:rPr lang="en-US" altLang="zh-CN" dirty="0"/>
              <a:t>A</a:t>
            </a:r>
            <a:r>
              <a:rPr lang="zh-CN" altLang="zh-CN" dirty="0"/>
              <a:t>每访问</a:t>
            </a:r>
            <a:r>
              <a:rPr lang="en-US" altLang="zh-CN" dirty="0"/>
              <a:t>2</a:t>
            </a:r>
            <a:r>
              <a:rPr lang="zh-CN" altLang="zh-CN" dirty="0"/>
              <a:t>行数组元素都会产生一次缺页中断，则访问整个数组会产生</a:t>
            </a:r>
            <a:r>
              <a:rPr lang="en-US" altLang="zh-CN" dirty="0"/>
              <a:t>100/2=50</a:t>
            </a:r>
            <a:r>
              <a:rPr lang="zh-CN" altLang="zh-CN" dirty="0"/>
              <a:t>次缺页中断。</a:t>
            </a:r>
          </a:p>
          <a:p>
            <a:r>
              <a:rPr lang="zh-CN" altLang="zh-CN" dirty="0"/>
              <a:t>程序</a:t>
            </a:r>
            <a:r>
              <a:rPr lang="en-US" altLang="zh-CN" dirty="0"/>
              <a:t>B</a:t>
            </a:r>
            <a:r>
              <a:rPr lang="zh-CN" altLang="zh-CN" dirty="0"/>
              <a:t>对数组</a:t>
            </a:r>
            <a:r>
              <a:rPr lang="en-US" altLang="zh-CN" dirty="0"/>
              <a:t>a</a:t>
            </a:r>
            <a:r>
              <a:rPr lang="zh-CN" altLang="zh-CN" dirty="0"/>
              <a:t>的访问顺序与存储顺序不一致，因此程序</a:t>
            </a:r>
            <a:r>
              <a:rPr lang="en-US" altLang="zh-CN" dirty="0"/>
              <a:t>B</a:t>
            </a:r>
            <a:r>
              <a:rPr lang="zh-CN" altLang="zh-CN" dirty="0"/>
              <a:t>每访问</a:t>
            </a:r>
            <a:r>
              <a:rPr lang="en-US" altLang="zh-CN" dirty="0"/>
              <a:t>2</a:t>
            </a:r>
            <a:r>
              <a:rPr lang="zh-CN" altLang="zh-CN" dirty="0"/>
              <a:t>个元素将产生一次缺页中断，则访问整个数组会产生</a:t>
            </a:r>
            <a:r>
              <a:rPr lang="en-US" altLang="zh-CN" dirty="0"/>
              <a:t>10000/2=5000</a:t>
            </a:r>
            <a:r>
              <a:rPr lang="zh-CN" altLang="zh-CN" dirty="0"/>
              <a:t>次缺页中断。</a:t>
            </a:r>
          </a:p>
        </p:txBody>
      </p:sp>
    </p:spTree>
    <p:extLst>
      <p:ext uri="{BB962C8B-B14F-4D97-AF65-F5344CB8AC3E}">
        <p14:creationId xmlns:p14="http://schemas.microsoft.com/office/powerpoint/2010/main" val="330006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88640"/>
            <a:ext cx="8496944" cy="5909310"/>
          </a:xfrm>
          <a:prstGeom prst="rect">
            <a:avLst/>
          </a:prstGeom>
        </p:spPr>
        <p:txBody>
          <a:bodyPr wrap="square">
            <a:spAutoFit/>
          </a:bodyPr>
          <a:lstStyle/>
          <a:p>
            <a:r>
              <a:rPr lang="en-US" altLang="zh-CN" dirty="0"/>
              <a:t>2</a:t>
            </a:r>
            <a:r>
              <a:rPr lang="zh-CN" altLang="zh-CN" dirty="0"/>
              <a:t>．虚存的基础是（</a:t>
            </a:r>
            <a:r>
              <a:rPr lang="en-US" altLang="zh-CN" dirty="0"/>
              <a:t>   </a:t>
            </a:r>
            <a:r>
              <a:rPr lang="zh-CN" altLang="zh-CN" dirty="0"/>
              <a:t>）。</a:t>
            </a:r>
          </a:p>
          <a:p>
            <a:r>
              <a:rPr lang="en-US" altLang="zh-CN" dirty="0"/>
              <a:t>   A</a:t>
            </a:r>
            <a:r>
              <a:rPr lang="zh-CN" altLang="zh-CN" dirty="0"/>
              <a:t>．局部性理论 </a:t>
            </a:r>
            <a:r>
              <a:rPr lang="en-US" altLang="zh-CN" dirty="0"/>
              <a:t>           B</a:t>
            </a:r>
            <a:r>
              <a:rPr lang="zh-CN" altLang="zh-CN" dirty="0"/>
              <a:t>．程序执行时对内存访问不均匀</a:t>
            </a:r>
          </a:p>
          <a:p>
            <a:r>
              <a:rPr lang="en-US" altLang="zh-CN" dirty="0"/>
              <a:t>   C</a:t>
            </a:r>
            <a:r>
              <a:rPr lang="zh-CN" altLang="zh-CN" dirty="0"/>
              <a:t>．指令局部性</a:t>
            </a:r>
            <a:r>
              <a:rPr lang="en-US" altLang="zh-CN" dirty="0"/>
              <a:t>            D</a:t>
            </a:r>
            <a:r>
              <a:rPr lang="zh-CN" altLang="zh-CN" dirty="0"/>
              <a:t>．变量的连续访问</a:t>
            </a:r>
            <a:endParaRPr lang="en-US" altLang="zh-CN" dirty="0"/>
          </a:p>
          <a:p>
            <a:r>
              <a:rPr lang="en-US" altLang="zh-CN" dirty="0"/>
              <a:t>3</a:t>
            </a:r>
            <a:r>
              <a:rPr lang="zh-CN" altLang="zh-CN" dirty="0"/>
              <a:t>．实现虚拟存储器的目的是 （</a:t>
            </a:r>
            <a:r>
              <a:rPr lang="en-US" altLang="zh-CN" dirty="0"/>
              <a:t>   </a:t>
            </a:r>
            <a:r>
              <a:rPr lang="zh-CN" altLang="zh-CN" dirty="0"/>
              <a:t>）。</a:t>
            </a:r>
          </a:p>
          <a:p>
            <a:r>
              <a:rPr lang="en-US" altLang="zh-CN" dirty="0"/>
              <a:t>   A</a:t>
            </a:r>
            <a:r>
              <a:rPr lang="zh-CN" altLang="zh-CN" dirty="0"/>
              <a:t>．实现存储保护 </a:t>
            </a:r>
            <a:r>
              <a:rPr lang="en-US" altLang="zh-CN" dirty="0"/>
              <a:t>         B</a:t>
            </a:r>
            <a:r>
              <a:rPr lang="zh-CN" altLang="zh-CN" dirty="0"/>
              <a:t>．实现信息共享</a:t>
            </a:r>
          </a:p>
          <a:p>
            <a:r>
              <a:rPr lang="en-US" altLang="zh-CN" dirty="0"/>
              <a:t>   C</a:t>
            </a:r>
            <a:r>
              <a:rPr lang="zh-CN" altLang="zh-CN" dirty="0"/>
              <a:t>．扩充辅存容量 </a:t>
            </a:r>
            <a:r>
              <a:rPr lang="en-US" altLang="zh-CN" dirty="0"/>
              <a:t>         D</a:t>
            </a:r>
            <a:r>
              <a:rPr lang="zh-CN" altLang="zh-CN" dirty="0"/>
              <a:t>．扩充主存容量</a:t>
            </a:r>
          </a:p>
          <a:p>
            <a:r>
              <a:rPr lang="en-US" altLang="zh-CN" dirty="0"/>
              <a:t>4</a:t>
            </a:r>
            <a:r>
              <a:rPr lang="zh-CN" altLang="zh-CN" dirty="0"/>
              <a:t>．在地址映射方式中，静态重定位具有的特点是（</a:t>
            </a:r>
            <a:r>
              <a:rPr lang="en-US" altLang="zh-CN" dirty="0"/>
              <a:t>   </a:t>
            </a:r>
            <a:r>
              <a:rPr lang="zh-CN" altLang="zh-CN" dirty="0"/>
              <a:t>）。</a:t>
            </a:r>
          </a:p>
          <a:p>
            <a:r>
              <a:rPr lang="en-US" altLang="zh-CN" dirty="0"/>
              <a:t>   A</a:t>
            </a:r>
            <a:r>
              <a:rPr lang="zh-CN" altLang="zh-CN" dirty="0"/>
              <a:t>．可以把一个作业分配在一个不连续的存储区域中</a:t>
            </a:r>
          </a:p>
          <a:p>
            <a:r>
              <a:rPr lang="en-US" altLang="zh-CN" dirty="0"/>
              <a:t>   B</a:t>
            </a:r>
            <a:r>
              <a:rPr lang="zh-CN" altLang="zh-CN" dirty="0"/>
              <a:t>．可以实现不同作业主存信息的共享</a:t>
            </a:r>
          </a:p>
          <a:p>
            <a:r>
              <a:rPr lang="en-US" altLang="zh-CN" dirty="0"/>
              <a:t>   C</a:t>
            </a:r>
            <a:r>
              <a:rPr lang="zh-CN" altLang="zh-CN" dirty="0"/>
              <a:t>．地址的变换通常是在装入时一次完成的</a:t>
            </a:r>
          </a:p>
          <a:p>
            <a:r>
              <a:rPr lang="en-US" altLang="zh-CN" dirty="0"/>
              <a:t>   D</a:t>
            </a:r>
            <a:r>
              <a:rPr lang="zh-CN" altLang="zh-CN" dirty="0"/>
              <a:t>．很容易实现主存的扩充</a:t>
            </a:r>
          </a:p>
          <a:p>
            <a:r>
              <a:rPr lang="en-US" altLang="zh-CN" dirty="0"/>
              <a:t>5</a:t>
            </a:r>
            <a:r>
              <a:rPr lang="zh-CN" altLang="zh-CN" dirty="0"/>
              <a:t>．在地址映射方式中，动态重定位具有的特点是（</a:t>
            </a:r>
            <a:r>
              <a:rPr lang="en-US" altLang="zh-CN" dirty="0"/>
              <a:t>   </a:t>
            </a:r>
            <a:r>
              <a:rPr lang="zh-CN" altLang="zh-CN" dirty="0"/>
              <a:t>）。</a:t>
            </a:r>
          </a:p>
          <a:p>
            <a:r>
              <a:rPr lang="en-US" altLang="zh-CN" dirty="0"/>
              <a:t>   A</a:t>
            </a:r>
            <a:r>
              <a:rPr lang="zh-CN" altLang="zh-CN" dirty="0"/>
              <a:t>．很难实现主存的扩充</a:t>
            </a:r>
            <a:r>
              <a:rPr lang="en-US" altLang="zh-CN" dirty="0"/>
              <a:t>,</a:t>
            </a:r>
            <a:r>
              <a:rPr lang="zh-CN" altLang="zh-CN" dirty="0"/>
              <a:t>可采用覆盖技术来实现</a:t>
            </a:r>
          </a:p>
          <a:p>
            <a:r>
              <a:rPr lang="en-US" altLang="zh-CN" dirty="0"/>
              <a:t>   B</a:t>
            </a:r>
            <a:r>
              <a:rPr lang="zh-CN" altLang="zh-CN" dirty="0"/>
              <a:t>．地址在执行过程中是可以改变的</a:t>
            </a:r>
          </a:p>
          <a:p>
            <a:r>
              <a:rPr lang="en-US" altLang="zh-CN" dirty="0"/>
              <a:t>   C</a:t>
            </a:r>
            <a:r>
              <a:rPr lang="zh-CN" altLang="zh-CN" dirty="0"/>
              <a:t>．很难实现不同作业主存信息的共享</a:t>
            </a:r>
          </a:p>
          <a:p>
            <a:r>
              <a:rPr lang="en-US" altLang="zh-CN" dirty="0"/>
              <a:t>   D</a:t>
            </a:r>
            <a:r>
              <a:rPr lang="zh-CN" altLang="zh-CN" dirty="0"/>
              <a:t>．非常简单，任何计算机，任何操作系统都可以实现</a:t>
            </a:r>
          </a:p>
          <a:p>
            <a:r>
              <a:rPr lang="en-US" altLang="zh-CN" dirty="0"/>
              <a:t>6</a:t>
            </a:r>
            <a:r>
              <a:rPr lang="zh-CN" altLang="zh-CN" dirty="0"/>
              <a:t>．可重定位内存分区分配目的为（</a:t>
            </a:r>
            <a:r>
              <a:rPr lang="en-US" altLang="zh-CN" dirty="0"/>
              <a:t>   </a:t>
            </a:r>
            <a:r>
              <a:rPr lang="zh-CN" altLang="zh-CN" dirty="0"/>
              <a:t>）。</a:t>
            </a:r>
          </a:p>
          <a:p>
            <a:r>
              <a:rPr lang="en-US" altLang="zh-CN" dirty="0"/>
              <a:t>   A</a:t>
            </a:r>
            <a:r>
              <a:rPr lang="zh-CN" altLang="zh-CN" dirty="0"/>
              <a:t>．解决碎片问题</a:t>
            </a:r>
          </a:p>
          <a:p>
            <a:r>
              <a:rPr lang="en-US" altLang="zh-CN" dirty="0"/>
              <a:t>   B</a:t>
            </a:r>
            <a:r>
              <a:rPr lang="zh-CN" altLang="zh-CN" dirty="0"/>
              <a:t>．便于多作业共享内存</a:t>
            </a:r>
          </a:p>
          <a:p>
            <a:r>
              <a:rPr lang="en-US" altLang="zh-CN" dirty="0"/>
              <a:t>   C</a:t>
            </a:r>
            <a:r>
              <a:rPr lang="zh-CN" altLang="zh-CN" dirty="0"/>
              <a:t>．回收空白区方便</a:t>
            </a:r>
            <a:r>
              <a:rPr lang="en-US" altLang="zh-CN" dirty="0"/>
              <a:t> </a:t>
            </a:r>
            <a:endParaRPr lang="zh-CN" altLang="zh-CN" dirty="0"/>
          </a:p>
          <a:p>
            <a:r>
              <a:rPr lang="en-US" altLang="zh-CN" dirty="0"/>
              <a:t>   D</a:t>
            </a:r>
            <a:r>
              <a:rPr lang="zh-CN" altLang="zh-CN" dirty="0"/>
              <a:t>．摆脱用户干预</a:t>
            </a:r>
          </a:p>
        </p:txBody>
      </p:sp>
      <p:sp>
        <p:nvSpPr>
          <p:cNvPr id="2" name="矩形 1"/>
          <p:cNvSpPr/>
          <p:nvPr/>
        </p:nvSpPr>
        <p:spPr>
          <a:xfrm>
            <a:off x="2195736" y="44624"/>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矩形 3"/>
          <p:cNvSpPr/>
          <p:nvPr/>
        </p:nvSpPr>
        <p:spPr>
          <a:xfrm>
            <a:off x="3419872" y="836712"/>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矩形 4"/>
          <p:cNvSpPr/>
          <p:nvPr/>
        </p:nvSpPr>
        <p:spPr>
          <a:xfrm>
            <a:off x="5364088" y="1692097"/>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矩形 5"/>
          <p:cNvSpPr/>
          <p:nvPr/>
        </p:nvSpPr>
        <p:spPr>
          <a:xfrm>
            <a:off x="5365324" y="3143295"/>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矩形 6"/>
          <p:cNvSpPr/>
          <p:nvPr/>
        </p:nvSpPr>
        <p:spPr>
          <a:xfrm>
            <a:off x="3722199" y="4581128"/>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30006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51520" y="188640"/>
            <a:ext cx="8496944" cy="6186309"/>
          </a:xfrm>
          <a:prstGeom prst="rect">
            <a:avLst/>
          </a:prstGeom>
        </p:spPr>
        <p:txBody>
          <a:bodyPr wrap="square">
            <a:spAutoFit/>
          </a:bodyPr>
          <a:lstStyle/>
          <a:p>
            <a:r>
              <a:rPr lang="en-US" altLang="zh-CN" dirty="0"/>
              <a:t>7</a:t>
            </a:r>
            <a:r>
              <a:rPr lang="zh-CN" altLang="zh-CN" dirty="0"/>
              <a:t>．实现虚存最主要的技术是（ </a:t>
            </a:r>
            <a:r>
              <a:rPr lang="en-US" altLang="zh-CN" dirty="0"/>
              <a:t>  </a:t>
            </a:r>
            <a:r>
              <a:rPr lang="zh-CN" altLang="zh-CN" dirty="0"/>
              <a:t>）。</a:t>
            </a:r>
          </a:p>
          <a:p>
            <a:r>
              <a:rPr lang="en-US" altLang="zh-CN" dirty="0"/>
              <a:t>   A</a:t>
            </a:r>
            <a:r>
              <a:rPr lang="zh-CN" altLang="zh-CN" dirty="0"/>
              <a:t>．整体覆盖 </a:t>
            </a:r>
            <a:r>
              <a:rPr lang="en-US" altLang="zh-CN" dirty="0"/>
              <a:t>             B</a:t>
            </a:r>
            <a:r>
              <a:rPr lang="zh-CN" altLang="zh-CN" dirty="0"/>
              <a:t>．整体对换</a:t>
            </a:r>
            <a:r>
              <a:rPr lang="en-US" altLang="zh-CN" dirty="0"/>
              <a:t> </a:t>
            </a:r>
            <a:endParaRPr lang="zh-CN" altLang="zh-CN" dirty="0"/>
          </a:p>
          <a:p>
            <a:r>
              <a:rPr lang="en-US" altLang="zh-CN" dirty="0"/>
              <a:t>   C</a:t>
            </a:r>
            <a:r>
              <a:rPr lang="zh-CN" altLang="zh-CN" dirty="0"/>
              <a:t>．部分对换 </a:t>
            </a:r>
            <a:r>
              <a:rPr lang="en-US" altLang="zh-CN" dirty="0"/>
              <a:t>             D</a:t>
            </a:r>
            <a:r>
              <a:rPr lang="zh-CN" altLang="zh-CN" dirty="0"/>
              <a:t>．多道程序设计</a:t>
            </a:r>
          </a:p>
          <a:p>
            <a:r>
              <a:rPr lang="en-US" altLang="zh-CN" dirty="0"/>
              <a:t>8</a:t>
            </a:r>
            <a:r>
              <a:rPr lang="zh-CN" altLang="zh-CN" dirty="0"/>
              <a:t>．动态重定位是在作业的（ </a:t>
            </a:r>
            <a:r>
              <a:rPr lang="en-US" altLang="zh-CN" dirty="0"/>
              <a:t>  </a:t>
            </a:r>
            <a:r>
              <a:rPr lang="zh-CN" altLang="zh-CN" dirty="0"/>
              <a:t>）中进行的。</a:t>
            </a:r>
          </a:p>
          <a:p>
            <a:r>
              <a:rPr lang="en-US" altLang="zh-CN" dirty="0"/>
              <a:t>   A</a:t>
            </a:r>
            <a:r>
              <a:rPr lang="zh-CN" altLang="zh-CN" dirty="0"/>
              <a:t>．编译过程 </a:t>
            </a:r>
            <a:r>
              <a:rPr lang="en-US" altLang="zh-CN" dirty="0"/>
              <a:t>             B</a:t>
            </a:r>
            <a:r>
              <a:rPr lang="zh-CN" altLang="zh-CN" dirty="0"/>
              <a:t>．装入过程</a:t>
            </a:r>
          </a:p>
          <a:p>
            <a:r>
              <a:rPr lang="en-US" altLang="zh-CN" dirty="0"/>
              <a:t>   C</a:t>
            </a:r>
            <a:r>
              <a:rPr lang="zh-CN" altLang="zh-CN" dirty="0"/>
              <a:t>．修改过程 </a:t>
            </a:r>
            <a:r>
              <a:rPr lang="en-US" altLang="zh-CN" dirty="0"/>
              <a:t>             D</a:t>
            </a:r>
            <a:r>
              <a:rPr lang="zh-CN" altLang="zh-CN" dirty="0"/>
              <a:t>．执行过程</a:t>
            </a:r>
          </a:p>
          <a:p>
            <a:r>
              <a:rPr lang="en-US" altLang="zh-CN" dirty="0"/>
              <a:t>9</a:t>
            </a:r>
            <a:r>
              <a:rPr lang="zh-CN" altLang="zh-CN" dirty="0"/>
              <a:t>．在下面关于虚拟存储器的叙述中，正确的是（</a:t>
            </a:r>
            <a:r>
              <a:rPr lang="en-US" altLang="zh-CN" dirty="0"/>
              <a:t>   </a:t>
            </a:r>
            <a:r>
              <a:rPr lang="zh-CN" altLang="zh-CN" dirty="0"/>
              <a:t>）。</a:t>
            </a:r>
          </a:p>
          <a:p>
            <a:r>
              <a:rPr lang="en-US" altLang="zh-CN" dirty="0"/>
              <a:t>   A</a:t>
            </a:r>
            <a:r>
              <a:rPr lang="zh-CN" altLang="zh-CN" dirty="0"/>
              <a:t>．要求程序运行前必须全部装入内存且在运行过程中一直驻留在内存</a:t>
            </a:r>
          </a:p>
          <a:p>
            <a:r>
              <a:rPr lang="en-US" altLang="zh-CN" dirty="0"/>
              <a:t>   B</a:t>
            </a:r>
            <a:r>
              <a:rPr lang="zh-CN" altLang="zh-CN" dirty="0"/>
              <a:t>．要求程序运行前不必全部装入内存且在运行过程中不必一直驻留在内存</a:t>
            </a:r>
            <a:r>
              <a:rPr lang="en-US" altLang="zh-CN" dirty="0"/>
              <a:t>  </a:t>
            </a:r>
            <a:endParaRPr lang="zh-CN" altLang="zh-CN" dirty="0"/>
          </a:p>
          <a:p>
            <a:r>
              <a:rPr lang="en-US" altLang="zh-CN" dirty="0"/>
              <a:t>   C</a:t>
            </a:r>
            <a:r>
              <a:rPr lang="zh-CN" altLang="zh-CN" dirty="0"/>
              <a:t>．要求程序运行前不必全部装入内存且在运行过程中必须一直驻留在内存</a:t>
            </a:r>
            <a:r>
              <a:rPr lang="en-US" altLang="zh-CN" dirty="0"/>
              <a:t>  </a:t>
            </a:r>
            <a:endParaRPr lang="zh-CN" altLang="zh-CN" dirty="0"/>
          </a:p>
          <a:p>
            <a:r>
              <a:rPr lang="en-US" altLang="zh-CN" dirty="0"/>
              <a:t>   D</a:t>
            </a:r>
            <a:r>
              <a:rPr lang="zh-CN" altLang="zh-CN" dirty="0"/>
              <a:t>．要求程序运行前必须全部装入内存且在运行过程中不必一直驻留在内存</a:t>
            </a:r>
          </a:p>
          <a:p>
            <a:r>
              <a:rPr lang="en-US" altLang="zh-CN" dirty="0"/>
              <a:t>10</a:t>
            </a:r>
            <a:r>
              <a:rPr lang="zh-CN" altLang="zh-CN" dirty="0"/>
              <a:t>．虚存的可行性的基础是（</a:t>
            </a:r>
            <a:r>
              <a:rPr lang="en-US" altLang="zh-CN" dirty="0"/>
              <a:t>   </a:t>
            </a:r>
            <a:r>
              <a:rPr lang="zh-CN" altLang="zh-CN" dirty="0"/>
              <a:t>）。</a:t>
            </a:r>
          </a:p>
          <a:p>
            <a:r>
              <a:rPr lang="en-US" altLang="zh-CN" dirty="0"/>
              <a:t>   A</a:t>
            </a:r>
            <a:r>
              <a:rPr lang="zh-CN" altLang="zh-CN" dirty="0"/>
              <a:t>．程序执行的离散性</a:t>
            </a:r>
            <a:r>
              <a:rPr lang="en-US" altLang="zh-CN" dirty="0"/>
              <a:t> </a:t>
            </a:r>
            <a:endParaRPr lang="zh-CN" altLang="zh-CN" dirty="0"/>
          </a:p>
          <a:p>
            <a:r>
              <a:rPr lang="en-US" altLang="zh-CN" dirty="0"/>
              <a:t>   B</a:t>
            </a:r>
            <a:r>
              <a:rPr lang="zh-CN" altLang="zh-CN" dirty="0"/>
              <a:t>．程序执行的顺序性</a:t>
            </a:r>
          </a:p>
          <a:p>
            <a:r>
              <a:rPr lang="en-US" altLang="zh-CN" dirty="0"/>
              <a:t>   C</a:t>
            </a:r>
            <a:r>
              <a:rPr lang="zh-CN" altLang="zh-CN" dirty="0"/>
              <a:t>．程序执行的局部性</a:t>
            </a:r>
            <a:r>
              <a:rPr lang="en-US" altLang="zh-CN" dirty="0"/>
              <a:t> </a:t>
            </a:r>
            <a:endParaRPr lang="zh-CN" altLang="zh-CN" dirty="0"/>
          </a:p>
          <a:p>
            <a:r>
              <a:rPr lang="en-US" altLang="zh-CN" dirty="0"/>
              <a:t>   D</a:t>
            </a:r>
            <a:r>
              <a:rPr lang="zh-CN" altLang="zh-CN" dirty="0"/>
              <a:t>．程序执行的并发性</a:t>
            </a:r>
          </a:p>
          <a:p>
            <a:r>
              <a:rPr lang="en-US" altLang="zh-CN" dirty="0"/>
              <a:t>11</a:t>
            </a:r>
            <a:r>
              <a:rPr lang="zh-CN" altLang="zh-CN" dirty="0"/>
              <a:t>．在存储管理中，采用覆盖与交换技术的目的是（</a:t>
            </a:r>
            <a:r>
              <a:rPr lang="en-US" altLang="zh-CN" dirty="0"/>
              <a:t>   </a:t>
            </a:r>
            <a:r>
              <a:rPr lang="zh-CN" altLang="zh-CN" dirty="0"/>
              <a:t>）。</a:t>
            </a:r>
          </a:p>
          <a:p>
            <a:r>
              <a:rPr lang="en-US" altLang="zh-CN" dirty="0"/>
              <a:t>   A</a:t>
            </a:r>
            <a:r>
              <a:rPr lang="zh-CN" altLang="zh-CN" dirty="0"/>
              <a:t>．减少程序占用的主存空间</a:t>
            </a:r>
            <a:r>
              <a:rPr lang="en-US" altLang="zh-CN" dirty="0"/>
              <a:t> </a:t>
            </a:r>
            <a:endParaRPr lang="zh-CN" altLang="zh-CN" dirty="0"/>
          </a:p>
          <a:p>
            <a:r>
              <a:rPr lang="en-US" altLang="zh-CN" dirty="0"/>
              <a:t>   B</a:t>
            </a:r>
            <a:r>
              <a:rPr lang="zh-CN" altLang="zh-CN" dirty="0"/>
              <a:t>．物理上扩充主存容量</a:t>
            </a:r>
          </a:p>
          <a:p>
            <a:r>
              <a:rPr lang="en-US" altLang="zh-CN" dirty="0"/>
              <a:t>   C</a:t>
            </a:r>
            <a:r>
              <a:rPr lang="zh-CN" altLang="zh-CN" dirty="0"/>
              <a:t>．提高</a:t>
            </a:r>
            <a:r>
              <a:rPr lang="en-US" altLang="zh-CN" dirty="0"/>
              <a:t>CPU</a:t>
            </a:r>
            <a:r>
              <a:rPr lang="zh-CN" altLang="zh-CN" dirty="0"/>
              <a:t>效率</a:t>
            </a:r>
            <a:r>
              <a:rPr lang="en-US" altLang="zh-CN" dirty="0"/>
              <a:t> </a:t>
            </a:r>
            <a:endParaRPr lang="zh-CN" altLang="zh-CN" dirty="0"/>
          </a:p>
          <a:p>
            <a:r>
              <a:rPr lang="en-US" altLang="zh-CN" dirty="0"/>
              <a:t>   D</a:t>
            </a:r>
            <a:r>
              <a:rPr lang="zh-CN" altLang="zh-CN" dirty="0"/>
              <a:t>．代码在主存中共享</a:t>
            </a:r>
          </a:p>
          <a:p>
            <a:endParaRPr lang="zh-CN" altLang="zh-CN" dirty="0"/>
          </a:p>
        </p:txBody>
      </p:sp>
      <p:sp>
        <p:nvSpPr>
          <p:cNvPr id="4" name="矩形 3"/>
          <p:cNvSpPr/>
          <p:nvPr/>
        </p:nvSpPr>
        <p:spPr>
          <a:xfrm>
            <a:off x="3347864" y="44624"/>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5" name="矩形 4"/>
          <p:cNvSpPr/>
          <p:nvPr/>
        </p:nvSpPr>
        <p:spPr>
          <a:xfrm>
            <a:off x="3124031" y="908720"/>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D</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6" name="矩形 5"/>
          <p:cNvSpPr/>
          <p:nvPr/>
        </p:nvSpPr>
        <p:spPr>
          <a:xfrm>
            <a:off x="5220072" y="1645895"/>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7" name="矩形 6"/>
          <p:cNvSpPr/>
          <p:nvPr/>
        </p:nvSpPr>
        <p:spPr>
          <a:xfrm>
            <a:off x="3196700" y="3140968"/>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C</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8" name="矩形 7"/>
          <p:cNvSpPr/>
          <p:nvPr/>
        </p:nvSpPr>
        <p:spPr>
          <a:xfrm>
            <a:off x="5522399" y="4437112"/>
            <a:ext cx="302327" cy="584775"/>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a:t>
            </a:r>
            <a:endParaRPr lang="zh-CN" alt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39581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605251643"/>
              </p:ext>
            </p:extLst>
          </p:nvPr>
        </p:nvGraphicFramePr>
        <p:xfrm>
          <a:off x="1187624" y="536848"/>
          <a:ext cx="6954208" cy="1524000"/>
        </p:xfrm>
        <a:graphic>
          <a:graphicData uri="http://schemas.openxmlformats.org/drawingml/2006/table">
            <a:tbl>
              <a:tblPr firstRow="1" firstCol="1" lastCol="1" bandRow="1" bandCol="1">
                <a:tableStyleId>{5C22544A-7EE6-4342-B048-85BDC9FD1C3A}</a:tableStyleId>
              </a:tblPr>
              <a:tblGrid>
                <a:gridCol w="1738144">
                  <a:extLst>
                    <a:ext uri="{9D8B030D-6E8A-4147-A177-3AD203B41FA5}">
                      <a16:colId xmlns:a16="http://schemas.microsoft.com/office/drawing/2014/main" val="20000"/>
                    </a:ext>
                  </a:extLst>
                </a:gridCol>
                <a:gridCol w="1738144">
                  <a:extLst>
                    <a:ext uri="{9D8B030D-6E8A-4147-A177-3AD203B41FA5}">
                      <a16:colId xmlns:a16="http://schemas.microsoft.com/office/drawing/2014/main" val="20001"/>
                    </a:ext>
                  </a:extLst>
                </a:gridCol>
                <a:gridCol w="1738960">
                  <a:extLst>
                    <a:ext uri="{9D8B030D-6E8A-4147-A177-3AD203B41FA5}">
                      <a16:colId xmlns:a16="http://schemas.microsoft.com/office/drawing/2014/main" val="20002"/>
                    </a:ext>
                  </a:extLst>
                </a:gridCol>
                <a:gridCol w="1738960">
                  <a:extLst>
                    <a:ext uri="{9D8B030D-6E8A-4147-A177-3AD203B41FA5}">
                      <a16:colId xmlns:a16="http://schemas.microsoft.com/office/drawing/2014/main" val="20003"/>
                    </a:ext>
                  </a:extLst>
                </a:gridCol>
              </a:tblGrid>
              <a:tr h="0">
                <a:tc>
                  <a:txBody>
                    <a:bodyPr/>
                    <a:lstStyle/>
                    <a:p>
                      <a:pPr algn="just">
                        <a:spcAft>
                          <a:spcPts val="0"/>
                        </a:spcAft>
                      </a:pPr>
                      <a:r>
                        <a:rPr lang="zh-CN" sz="2000" kern="100">
                          <a:effectLst/>
                        </a:rPr>
                        <a:t>空白区号</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起始地址</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空白区容量</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状态</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kern="100">
                          <a:effectLst/>
                        </a:rPr>
                        <a:t>1</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25KB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80KB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000" kern="100">
                          <a:effectLst/>
                        </a:rPr>
                        <a:t>2</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dirty="0" err="1">
                          <a:effectLst/>
                        </a:rPr>
                        <a:t>120KB</a:t>
                      </a:r>
                      <a:endParaRPr lang="zh-CN" sz="2000" kern="100" dirty="0">
                        <a:effectLst/>
                        <a:latin typeface="Times New Roman"/>
                        <a:ea typeface="宋体"/>
                      </a:endParaRPr>
                    </a:p>
                  </a:txBody>
                  <a:tcPr marL="68580" marR="68580" marT="0" marB="0"/>
                </a:tc>
                <a:tc>
                  <a:txBody>
                    <a:bodyPr/>
                    <a:lstStyle/>
                    <a:p>
                      <a:pPr algn="just">
                        <a:spcAft>
                          <a:spcPts val="0"/>
                        </a:spcAft>
                      </a:pPr>
                      <a:r>
                        <a:rPr lang="en-US" sz="2000" kern="100">
                          <a:effectLst/>
                        </a:rPr>
                        <a:t>20KB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000" kern="100">
                          <a:effectLst/>
                        </a:rPr>
                        <a:t>3</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310KB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256KB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000" kern="100">
                          <a:effectLst/>
                        </a:rPr>
                        <a:t>4</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1024KB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48KB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dirty="0">
                          <a:effectLst/>
                        </a:rPr>
                        <a:t>可用</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3" name="矩形 2"/>
          <p:cNvSpPr/>
          <p:nvPr/>
        </p:nvSpPr>
        <p:spPr>
          <a:xfrm>
            <a:off x="3419872" y="116632"/>
            <a:ext cx="1508746" cy="369332"/>
          </a:xfrm>
          <a:prstGeom prst="rect">
            <a:avLst/>
          </a:prstGeom>
        </p:spPr>
        <p:txBody>
          <a:bodyPr wrap="none">
            <a:spAutoFit/>
          </a:bodyPr>
          <a:lstStyle/>
          <a:p>
            <a:r>
              <a:rPr lang="zh-CN" altLang="zh-CN" dirty="0"/>
              <a:t>表</a:t>
            </a:r>
            <a:r>
              <a:rPr lang="en-US" altLang="zh-CN" dirty="0"/>
              <a:t>1 </a:t>
            </a:r>
            <a:r>
              <a:rPr lang="zh-CN" altLang="zh-CN" dirty="0"/>
              <a:t>空白区表</a:t>
            </a:r>
          </a:p>
        </p:txBody>
      </p:sp>
      <p:graphicFrame>
        <p:nvGraphicFramePr>
          <p:cNvPr id="6" name="表格 5"/>
          <p:cNvGraphicFramePr>
            <a:graphicFrameLocks noGrp="1"/>
          </p:cNvGraphicFramePr>
          <p:nvPr>
            <p:extLst>
              <p:ext uri="{D42A27DB-BD31-4B8C-83A1-F6EECF244321}">
                <p14:modId xmlns:p14="http://schemas.microsoft.com/office/powerpoint/2010/main" val="3204321371"/>
              </p:ext>
            </p:extLst>
          </p:nvPr>
        </p:nvGraphicFramePr>
        <p:xfrm>
          <a:off x="1419336" y="2609875"/>
          <a:ext cx="6624736" cy="1725485"/>
        </p:xfrm>
        <a:graphic>
          <a:graphicData uri="http://schemas.openxmlformats.org/drawingml/2006/table">
            <a:tbl>
              <a:tblPr firstRow="1" firstCol="1" lastCol="1" bandRow="1" bandCol="1">
                <a:tableStyleId>{5C22544A-7EE6-4342-B048-85BDC9FD1C3A}</a:tableStyleId>
              </a:tblPr>
              <a:tblGrid>
                <a:gridCol w="1655796">
                  <a:extLst>
                    <a:ext uri="{9D8B030D-6E8A-4147-A177-3AD203B41FA5}">
                      <a16:colId xmlns:a16="http://schemas.microsoft.com/office/drawing/2014/main" val="20000"/>
                    </a:ext>
                  </a:extLst>
                </a:gridCol>
                <a:gridCol w="1655796">
                  <a:extLst>
                    <a:ext uri="{9D8B030D-6E8A-4147-A177-3AD203B41FA5}">
                      <a16:colId xmlns:a16="http://schemas.microsoft.com/office/drawing/2014/main" val="20001"/>
                    </a:ext>
                  </a:extLst>
                </a:gridCol>
                <a:gridCol w="1656572">
                  <a:extLst>
                    <a:ext uri="{9D8B030D-6E8A-4147-A177-3AD203B41FA5}">
                      <a16:colId xmlns:a16="http://schemas.microsoft.com/office/drawing/2014/main" val="20002"/>
                    </a:ext>
                  </a:extLst>
                </a:gridCol>
                <a:gridCol w="1656572">
                  <a:extLst>
                    <a:ext uri="{9D8B030D-6E8A-4147-A177-3AD203B41FA5}">
                      <a16:colId xmlns:a16="http://schemas.microsoft.com/office/drawing/2014/main" val="20003"/>
                    </a:ext>
                  </a:extLst>
                </a:gridCol>
              </a:tblGrid>
              <a:tr h="345097">
                <a:tc>
                  <a:txBody>
                    <a:bodyPr/>
                    <a:lstStyle/>
                    <a:p>
                      <a:pPr algn="just">
                        <a:spcAft>
                          <a:spcPts val="0"/>
                        </a:spcAft>
                      </a:pPr>
                      <a:r>
                        <a:rPr lang="zh-CN" sz="2000" kern="100" dirty="0">
                          <a:effectLst/>
                        </a:rPr>
                        <a:t>空白区号</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起始地址</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空白区容量</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状态</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345097">
                <a:tc>
                  <a:txBody>
                    <a:bodyPr/>
                    <a:lstStyle/>
                    <a:p>
                      <a:pPr algn="just">
                        <a:spcAft>
                          <a:spcPts val="0"/>
                        </a:spcAft>
                      </a:pPr>
                      <a:r>
                        <a:rPr lang="en-US" sz="2000" kern="100">
                          <a:effectLst/>
                        </a:rPr>
                        <a:t>1</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dirty="0" err="1">
                          <a:effectLst/>
                        </a:rPr>
                        <a:t>67KB</a:t>
                      </a:r>
                      <a:endParaRPr lang="zh-CN" sz="2000" kern="100" dirty="0">
                        <a:effectLst/>
                        <a:latin typeface="Times New Roman"/>
                        <a:ea typeface="宋体"/>
                      </a:endParaRPr>
                    </a:p>
                  </a:txBody>
                  <a:tcPr marL="68580" marR="68580" marT="0" marB="0"/>
                </a:tc>
                <a:tc>
                  <a:txBody>
                    <a:bodyPr/>
                    <a:lstStyle/>
                    <a:p>
                      <a:pPr algn="just">
                        <a:spcAft>
                          <a:spcPts val="0"/>
                        </a:spcAft>
                      </a:pPr>
                      <a:r>
                        <a:rPr lang="en-US" sz="2000" kern="100">
                          <a:effectLst/>
                        </a:rPr>
                        <a:t>38KB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345097">
                <a:tc>
                  <a:txBody>
                    <a:bodyPr/>
                    <a:lstStyle/>
                    <a:p>
                      <a:pPr algn="just">
                        <a:spcAft>
                          <a:spcPts val="0"/>
                        </a:spcAft>
                      </a:pPr>
                      <a:r>
                        <a:rPr lang="en-US" sz="2000" kern="100">
                          <a:effectLst/>
                        </a:rPr>
                        <a:t>2</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120KB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20KB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dirty="0">
                          <a:effectLst/>
                        </a:rPr>
                        <a:t>可用</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2"/>
                  </a:ext>
                </a:extLst>
              </a:tr>
              <a:tr h="345097">
                <a:tc>
                  <a:txBody>
                    <a:bodyPr/>
                    <a:lstStyle/>
                    <a:p>
                      <a:pPr algn="just">
                        <a:spcAft>
                          <a:spcPts val="0"/>
                        </a:spcAft>
                      </a:pPr>
                      <a:r>
                        <a:rPr lang="en-US" sz="2000" kern="100">
                          <a:effectLst/>
                        </a:rPr>
                        <a:t>3</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310KB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256KB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3"/>
                  </a:ext>
                </a:extLst>
              </a:tr>
              <a:tr h="345097">
                <a:tc>
                  <a:txBody>
                    <a:bodyPr/>
                    <a:lstStyle/>
                    <a:p>
                      <a:pPr algn="just">
                        <a:spcAft>
                          <a:spcPts val="0"/>
                        </a:spcAft>
                      </a:pPr>
                      <a:r>
                        <a:rPr lang="en-US" sz="2000" kern="100">
                          <a:effectLst/>
                        </a:rPr>
                        <a:t>4</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1024KB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48KB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dirty="0">
                          <a:effectLst/>
                        </a:rPr>
                        <a:t>可用</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8" name="矩形 7"/>
          <p:cNvSpPr/>
          <p:nvPr/>
        </p:nvSpPr>
        <p:spPr>
          <a:xfrm>
            <a:off x="3275856" y="4293096"/>
            <a:ext cx="1455848" cy="369332"/>
          </a:xfrm>
          <a:prstGeom prst="rect">
            <a:avLst/>
          </a:prstGeom>
        </p:spPr>
        <p:txBody>
          <a:bodyPr wrap="none">
            <a:spAutoFit/>
          </a:bodyPr>
          <a:lstStyle/>
          <a:p>
            <a:r>
              <a:rPr lang="zh-CN" altLang="zh-CN" dirty="0"/>
              <a:t>表</a:t>
            </a:r>
            <a:r>
              <a:rPr lang="en-US" altLang="zh-CN" dirty="0"/>
              <a:t>3</a:t>
            </a:r>
            <a:r>
              <a:rPr lang="zh-CN" altLang="zh-CN" dirty="0"/>
              <a:t>空白区表</a:t>
            </a:r>
          </a:p>
        </p:txBody>
      </p:sp>
      <p:graphicFrame>
        <p:nvGraphicFramePr>
          <p:cNvPr id="9" name="表格 8"/>
          <p:cNvGraphicFramePr>
            <a:graphicFrameLocks noGrp="1"/>
          </p:cNvGraphicFramePr>
          <p:nvPr>
            <p:extLst>
              <p:ext uri="{D42A27DB-BD31-4B8C-83A1-F6EECF244321}">
                <p14:modId xmlns:p14="http://schemas.microsoft.com/office/powerpoint/2010/main" val="3699941684"/>
              </p:ext>
            </p:extLst>
          </p:nvPr>
        </p:nvGraphicFramePr>
        <p:xfrm>
          <a:off x="1331640" y="4725144"/>
          <a:ext cx="6336704" cy="1524000"/>
        </p:xfrm>
        <a:graphic>
          <a:graphicData uri="http://schemas.openxmlformats.org/drawingml/2006/table">
            <a:tbl>
              <a:tblPr firstRow="1" firstCol="1" lastCol="1" bandRow="1" bandCol="1">
                <a:tableStyleId>{5C22544A-7EE6-4342-B048-85BDC9FD1C3A}</a:tableStyleId>
              </a:tblPr>
              <a:tblGrid>
                <a:gridCol w="1583804">
                  <a:extLst>
                    <a:ext uri="{9D8B030D-6E8A-4147-A177-3AD203B41FA5}">
                      <a16:colId xmlns:a16="http://schemas.microsoft.com/office/drawing/2014/main" val="20000"/>
                    </a:ext>
                  </a:extLst>
                </a:gridCol>
                <a:gridCol w="1583804">
                  <a:extLst>
                    <a:ext uri="{9D8B030D-6E8A-4147-A177-3AD203B41FA5}">
                      <a16:colId xmlns:a16="http://schemas.microsoft.com/office/drawing/2014/main" val="20001"/>
                    </a:ext>
                  </a:extLst>
                </a:gridCol>
                <a:gridCol w="1584548">
                  <a:extLst>
                    <a:ext uri="{9D8B030D-6E8A-4147-A177-3AD203B41FA5}">
                      <a16:colId xmlns:a16="http://schemas.microsoft.com/office/drawing/2014/main" val="20002"/>
                    </a:ext>
                  </a:extLst>
                </a:gridCol>
                <a:gridCol w="1584548">
                  <a:extLst>
                    <a:ext uri="{9D8B030D-6E8A-4147-A177-3AD203B41FA5}">
                      <a16:colId xmlns:a16="http://schemas.microsoft.com/office/drawing/2014/main" val="20003"/>
                    </a:ext>
                  </a:extLst>
                </a:gridCol>
              </a:tblGrid>
              <a:tr h="0">
                <a:tc>
                  <a:txBody>
                    <a:bodyPr/>
                    <a:lstStyle/>
                    <a:p>
                      <a:pPr algn="just">
                        <a:spcAft>
                          <a:spcPts val="0"/>
                        </a:spcAft>
                      </a:pPr>
                      <a:r>
                        <a:rPr lang="zh-CN" sz="2000" kern="100" dirty="0">
                          <a:effectLst/>
                        </a:rPr>
                        <a:t>空白区号</a:t>
                      </a:r>
                      <a:endParaRPr lang="zh-CN" sz="2000" kern="100" dirty="0">
                        <a:effectLst/>
                        <a:latin typeface="Times New Roman"/>
                        <a:ea typeface="宋体"/>
                      </a:endParaRPr>
                    </a:p>
                  </a:txBody>
                  <a:tcPr marL="68580" marR="68580" marT="0" marB="0"/>
                </a:tc>
                <a:tc>
                  <a:txBody>
                    <a:bodyPr/>
                    <a:lstStyle/>
                    <a:p>
                      <a:pPr algn="just">
                        <a:spcAft>
                          <a:spcPts val="0"/>
                        </a:spcAft>
                      </a:pPr>
                      <a:r>
                        <a:rPr lang="zh-CN" sz="2000" kern="100">
                          <a:effectLst/>
                        </a:rPr>
                        <a:t>起始地址</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空白区容量</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状态</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000" kern="100">
                          <a:effectLst/>
                        </a:rPr>
                        <a:t>1</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5KB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48KB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000" kern="100">
                          <a:effectLst/>
                        </a:rPr>
                        <a:t>2</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dirty="0" err="1">
                          <a:effectLst/>
                        </a:rPr>
                        <a:t>120KB</a:t>
                      </a:r>
                      <a:endParaRPr lang="zh-CN" sz="2000" kern="100" dirty="0">
                        <a:effectLst/>
                        <a:latin typeface="Times New Roman"/>
                        <a:ea typeface="宋体"/>
                      </a:endParaRPr>
                    </a:p>
                  </a:txBody>
                  <a:tcPr marL="68580" marR="68580" marT="0" marB="0"/>
                </a:tc>
                <a:tc>
                  <a:txBody>
                    <a:bodyPr/>
                    <a:lstStyle/>
                    <a:p>
                      <a:pPr algn="just">
                        <a:spcAft>
                          <a:spcPts val="0"/>
                        </a:spcAft>
                      </a:pPr>
                      <a:r>
                        <a:rPr lang="en-US" sz="2000" kern="100">
                          <a:effectLst/>
                        </a:rPr>
                        <a:t>20KB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000" kern="100">
                          <a:effectLst/>
                        </a:rPr>
                        <a:t>3</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430KB</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a:effectLst/>
                        </a:rPr>
                        <a:t>136KB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a:effectLst/>
                        </a:rPr>
                        <a:t>可用</a:t>
                      </a:r>
                      <a:endParaRPr lang="zh-CN" sz="20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000" kern="100">
                          <a:effectLst/>
                        </a:rPr>
                        <a:t>4</a:t>
                      </a:r>
                      <a:endParaRPr lang="zh-CN" sz="2000" kern="100">
                        <a:effectLst/>
                        <a:latin typeface="Times New Roman"/>
                        <a:ea typeface="宋体"/>
                      </a:endParaRPr>
                    </a:p>
                  </a:txBody>
                  <a:tcPr marL="68580" marR="68580" marT="0" marB="0"/>
                </a:tc>
                <a:tc>
                  <a:txBody>
                    <a:bodyPr/>
                    <a:lstStyle/>
                    <a:p>
                      <a:pPr algn="just">
                        <a:spcAft>
                          <a:spcPts val="0"/>
                        </a:spcAft>
                      </a:pPr>
                      <a:r>
                        <a:rPr lang="en-US" sz="2000" kern="100" dirty="0" err="1">
                          <a:effectLst/>
                        </a:rPr>
                        <a:t>1024KB</a:t>
                      </a:r>
                      <a:endParaRPr lang="zh-CN" sz="2000" kern="100" dirty="0">
                        <a:effectLst/>
                        <a:latin typeface="Times New Roman"/>
                        <a:ea typeface="宋体"/>
                      </a:endParaRPr>
                    </a:p>
                  </a:txBody>
                  <a:tcPr marL="68580" marR="68580" marT="0" marB="0"/>
                </a:tc>
                <a:tc>
                  <a:txBody>
                    <a:bodyPr/>
                    <a:lstStyle/>
                    <a:p>
                      <a:pPr algn="just">
                        <a:spcAft>
                          <a:spcPts val="0"/>
                        </a:spcAft>
                      </a:pPr>
                      <a:r>
                        <a:rPr lang="en-US" sz="2000" kern="100">
                          <a:effectLst/>
                        </a:rPr>
                        <a:t>48KB</a:t>
                      </a:r>
                      <a:endParaRPr lang="zh-CN" sz="2000" kern="100">
                        <a:effectLst/>
                        <a:latin typeface="Times New Roman"/>
                        <a:ea typeface="宋体"/>
                      </a:endParaRPr>
                    </a:p>
                  </a:txBody>
                  <a:tcPr marL="68580" marR="68580" marT="0" marB="0"/>
                </a:tc>
                <a:tc>
                  <a:txBody>
                    <a:bodyPr/>
                    <a:lstStyle/>
                    <a:p>
                      <a:pPr algn="just">
                        <a:spcAft>
                          <a:spcPts val="0"/>
                        </a:spcAft>
                      </a:pPr>
                      <a:r>
                        <a:rPr lang="zh-CN" sz="2000" kern="100" dirty="0">
                          <a:effectLst/>
                        </a:rPr>
                        <a:t>可用</a:t>
                      </a:r>
                      <a:endParaRPr lang="zh-CN" sz="20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10" name="矩形 9"/>
          <p:cNvSpPr/>
          <p:nvPr/>
        </p:nvSpPr>
        <p:spPr>
          <a:xfrm>
            <a:off x="3575694" y="2250761"/>
            <a:ext cx="1508746" cy="369332"/>
          </a:xfrm>
          <a:prstGeom prst="rect">
            <a:avLst/>
          </a:prstGeom>
        </p:spPr>
        <p:txBody>
          <a:bodyPr wrap="none">
            <a:spAutoFit/>
          </a:bodyPr>
          <a:lstStyle/>
          <a:p>
            <a:r>
              <a:rPr lang="zh-CN" altLang="zh-CN" dirty="0"/>
              <a:t>表</a:t>
            </a:r>
            <a:r>
              <a:rPr lang="en-US" altLang="zh-CN" dirty="0"/>
              <a:t>2 </a:t>
            </a:r>
            <a:r>
              <a:rPr lang="zh-CN" altLang="zh-CN" dirty="0"/>
              <a:t>空白区表</a:t>
            </a:r>
          </a:p>
        </p:txBody>
      </p:sp>
    </p:spTree>
    <p:extLst>
      <p:ext uri="{BB962C8B-B14F-4D97-AF65-F5344CB8AC3E}">
        <p14:creationId xmlns:p14="http://schemas.microsoft.com/office/powerpoint/2010/main" val="340800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919009924"/>
              </p:ext>
            </p:extLst>
          </p:nvPr>
        </p:nvGraphicFramePr>
        <p:xfrm>
          <a:off x="899592" y="1268760"/>
          <a:ext cx="6948264" cy="1828800"/>
        </p:xfrm>
        <a:graphic>
          <a:graphicData uri="http://schemas.openxmlformats.org/drawingml/2006/table">
            <a:tbl>
              <a:tblPr firstRow="1" firstCol="1" lastCol="1" bandRow="1" bandCol="1">
                <a:tableStyleId>{5C22544A-7EE6-4342-B048-85BDC9FD1C3A}</a:tableStyleId>
              </a:tblPr>
              <a:tblGrid>
                <a:gridCol w="1736658">
                  <a:extLst>
                    <a:ext uri="{9D8B030D-6E8A-4147-A177-3AD203B41FA5}">
                      <a16:colId xmlns:a16="http://schemas.microsoft.com/office/drawing/2014/main" val="20000"/>
                    </a:ext>
                  </a:extLst>
                </a:gridCol>
                <a:gridCol w="1736658">
                  <a:extLst>
                    <a:ext uri="{9D8B030D-6E8A-4147-A177-3AD203B41FA5}">
                      <a16:colId xmlns:a16="http://schemas.microsoft.com/office/drawing/2014/main" val="20001"/>
                    </a:ext>
                  </a:extLst>
                </a:gridCol>
                <a:gridCol w="1737474">
                  <a:extLst>
                    <a:ext uri="{9D8B030D-6E8A-4147-A177-3AD203B41FA5}">
                      <a16:colId xmlns:a16="http://schemas.microsoft.com/office/drawing/2014/main" val="20002"/>
                    </a:ext>
                  </a:extLst>
                </a:gridCol>
                <a:gridCol w="1737474">
                  <a:extLst>
                    <a:ext uri="{9D8B030D-6E8A-4147-A177-3AD203B41FA5}">
                      <a16:colId xmlns:a16="http://schemas.microsoft.com/office/drawing/2014/main" val="20003"/>
                    </a:ext>
                  </a:extLst>
                </a:gridCol>
              </a:tblGrid>
              <a:tr h="0">
                <a:tc>
                  <a:txBody>
                    <a:bodyPr/>
                    <a:lstStyle/>
                    <a:p>
                      <a:pPr algn="just">
                        <a:spcAft>
                          <a:spcPts val="0"/>
                        </a:spcAft>
                      </a:pPr>
                      <a:r>
                        <a:rPr lang="zh-CN" sz="2400" kern="100">
                          <a:effectLst/>
                        </a:rPr>
                        <a:t>空白区号</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起始地址</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空白区容量</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状态</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algn="just">
                        <a:spcAft>
                          <a:spcPts val="0"/>
                        </a:spcAft>
                      </a:pPr>
                      <a:r>
                        <a:rPr lang="en-US" sz="2400" kern="100">
                          <a:effectLst/>
                        </a:rPr>
                        <a:t>1</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5KB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48KB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1"/>
                  </a:ext>
                </a:extLst>
              </a:tr>
              <a:tr h="0">
                <a:tc>
                  <a:txBody>
                    <a:bodyPr/>
                    <a:lstStyle/>
                    <a:p>
                      <a:pPr algn="just">
                        <a:spcAft>
                          <a:spcPts val="0"/>
                        </a:spcAft>
                      </a:pPr>
                      <a:r>
                        <a:rPr lang="en-US" sz="2400" kern="100">
                          <a:effectLst/>
                        </a:rPr>
                        <a:t>2</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120KB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20KB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2"/>
                  </a:ext>
                </a:extLst>
              </a:tr>
              <a:tr h="0">
                <a:tc>
                  <a:txBody>
                    <a:bodyPr/>
                    <a:lstStyle/>
                    <a:p>
                      <a:pPr algn="just">
                        <a:spcAft>
                          <a:spcPts val="0"/>
                        </a:spcAft>
                      </a:pPr>
                      <a:r>
                        <a:rPr lang="en-US" sz="2400" kern="100">
                          <a:effectLst/>
                        </a:rPr>
                        <a:t>3</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dirty="0" err="1">
                          <a:effectLst/>
                        </a:rPr>
                        <a:t>560KB</a:t>
                      </a:r>
                      <a:endParaRPr lang="zh-CN" sz="2400" kern="100" dirty="0">
                        <a:effectLst/>
                        <a:latin typeface="Times New Roman"/>
                        <a:ea typeface="宋体"/>
                      </a:endParaRPr>
                    </a:p>
                  </a:txBody>
                  <a:tcPr marL="68580" marR="68580" marT="0" marB="0"/>
                </a:tc>
                <a:tc>
                  <a:txBody>
                    <a:bodyPr/>
                    <a:lstStyle/>
                    <a:p>
                      <a:pPr algn="just">
                        <a:spcAft>
                          <a:spcPts val="0"/>
                        </a:spcAft>
                      </a:pPr>
                      <a:r>
                        <a:rPr lang="en-US" sz="2400" kern="100">
                          <a:effectLst/>
                        </a:rPr>
                        <a:t>6KB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a:effectLst/>
                        </a:rPr>
                        <a:t>可用</a:t>
                      </a:r>
                      <a:endParaRPr lang="zh-CN" sz="2400" kern="100">
                        <a:effectLst/>
                        <a:latin typeface="Times New Roman"/>
                        <a:ea typeface="宋体"/>
                      </a:endParaRPr>
                    </a:p>
                  </a:txBody>
                  <a:tcPr marL="68580" marR="68580" marT="0" marB="0"/>
                </a:tc>
                <a:extLst>
                  <a:ext uri="{0D108BD9-81ED-4DB2-BD59-A6C34878D82A}">
                    <a16:rowId xmlns:a16="http://schemas.microsoft.com/office/drawing/2014/main" val="10003"/>
                  </a:ext>
                </a:extLst>
              </a:tr>
              <a:tr h="0">
                <a:tc>
                  <a:txBody>
                    <a:bodyPr/>
                    <a:lstStyle/>
                    <a:p>
                      <a:pPr algn="just">
                        <a:spcAft>
                          <a:spcPts val="0"/>
                        </a:spcAft>
                      </a:pPr>
                      <a:r>
                        <a:rPr lang="en-US" sz="2400" kern="100">
                          <a:effectLst/>
                        </a:rPr>
                        <a:t>4</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1024KB</a:t>
                      </a:r>
                      <a:endParaRPr lang="zh-CN" sz="2400" kern="100">
                        <a:effectLst/>
                        <a:latin typeface="Times New Roman"/>
                        <a:ea typeface="宋体"/>
                      </a:endParaRPr>
                    </a:p>
                  </a:txBody>
                  <a:tcPr marL="68580" marR="68580" marT="0" marB="0"/>
                </a:tc>
                <a:tc>
                  <a:txBody>
                    <a:bodyPr/>
                    <a:lstStyle/>
                    <a:p>
                      <a:pPr algn="just">
                        <a:spcAft>
                          <a:spcPts val="0"/>
                        </a:spcAft>
                      </a:pPr>
                      <a:r>
                        <a:rPr lang="en-US" sz="2400" kern="100">
                          <a:effectLst/>
                        </a:rPr>
                        <a:t>48KB</a:t>
                      </a:r>
                      <a:endParaRPr lang="zh-CN" sz="2400" kern="100">
                        <a:effectLst/>
                        <a:latin typeface="Times New Roman"/>
                        <a:ea typeface="宋体"/>
                      </a:endParaRPr>
                    </a:p>
                  </a:txBody>
                  <a:tcPr marL="68580" marR="68580" marT="0" marB="0"/>
                </a:tc>
                <a:tc>
                  <a:txBody>
                    <a:bodyPr/>
                    <a:lstStyle/>
                    <a:p>
                      <a:pPr algn="just">
                        <a:spcAft>
                          <a:spcPts val="0"/>
                        </a:spcAft>
                      </a:pPr>
                      <a:r>
                        <a:rPr lang="zh-CN" sz="2400" kern="100" dirty="0">
                          <a:effectLst/>
                        </a:rPr>
                        <a:t>可用</a:t>
                      </a:r>
                      <a:endParaRPr lang="zh-CN" sz="2400" kern="100" dirty="0">
                        <a:effectLst/>
                        <a:latin typeface="Times New Roman"/>
                        <a:ea typeface="宋体"/>
                      </a:endParaRPr>
                    </a:p>
                  </a:txBody>
                  <a:tcPr marL="68580" marR="68580" marT="0" marB="0"/>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2139308" y="404664"/>
            <a:ext cx="22333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76225"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表</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4 </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空白区表</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76225" algn="l" defTabSz="914400" rtl="0" eaLnBrk="0" fontAlgn="base" latinLnBrk="0" hangingPunct="0">
              <a:lnSpc>
                <a:spcPct val="100000"/>
              </a:lnSpc>
              <a:spcBef>
                <a:spcPct val="0"/>
              </a:spcBef>
              <a:spcAft>
                <a:spcPct val="0"/>
              </a:spcAft>
              <a:buClrTx/>
              <a:buSzTx/>
              <a:buFontTx/>
              <a:buNone/>
              <a:tabLst/>
            </a:pP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2694317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1525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76672"/>
            <a:ext cx="7992888" cy="3046988"/>
          </a:xfrm>
          <a:prstGeom prst="rect">
            <a:avLst/>
          </a:prstGeom>
        </p:spPr>
        <p:txBody>
          <a:bodyPr wrap="square">
            <a:spAutoFit/>
          </a:bodyPr>
          <a:lstStyle/>
          <a:p>
            <a:r>
              <a:rPr lang="en-US" altLang="zh-CN" sz="2400" dirty="0"/>
              <a:t>2</a:t>
            </a:r>
            <a:r>
              <a:rPr lang="zh-CN" altLang="zh-CN" sz="2400" dirty="0"/>
              <a:t>．（</a:t>
            </a:r>
            <a:r>
              <a:rPr lang="en-US" altLang="zh-CN" sz="2400" dirty="0"/>
              <a:t>10</a:t>
            </a:r>
            <a:r>
              <a:rPr lang="zh-CN" altLang="zh-CN" sz="2400" dirty="0"/>
              <a:t>分）假定某页式管理系统，主存为</a:t>
            </a:r>
            <a:r>
              <a:rPr lang="en-US" altLang="zh-CN" sz="2400" dirty="0" err="1"/>
              <a:t>64KB</a:t>
            </a:r>
            <a:r>
              <a:rPr lang="zh-CN" altLang="zh-CN" sz="2400" dirty="0"/>
              <a:t>，分成</a:t>
            </a:r>
            <a:r>
              <a:rPr lang="en-US" altLang="zh-CN" sz="2400" dirty="0"/>
              <a:t>16</a:t>
            </a:r>
            <a:r>
              <a:rPr lang="zh-CN" altLang="zh-CN" sz="2400" dirty="0"/>
              <a:t>块，块号为</a:t>
            </a:r>
            <a:r>
              <a:rPr lang="en-US" altLang="zh-CN" sz="2400" dirty="0"/>
              <a:t>0</a:t>
            </a:r>
            <a:r>
              <a:rPr lang="zh-CN" altLang="zh-CN" sz="2400" dirty="0"/>
              <a:t>，</a:t>
            </a:r>
            <a:r>
              <a:rPr lang="en-US" altLang="zh-CN" sz="2400" dirty="0"/>
              <a:t>1</a:t>
            </a:r>
            <a:r>
              <a:rPr lang="zh-CN" altLang="zh-CN" sz="2400" dirty="0"/>
              <a:t>，</a:t>
            </a:r>
            <a:r>
              <a:rPr lang="en-US" altLang="zh-CN" sz="2400" dirty="0"/>
              <a:t>2</a:t>
            </a:r>
            <a:r>
              <a:rPr lang="zh-CN" altLang="zh-CN" sz="2400" dirty="0"/>
              <a:t>，</a:t>
            </a:r>
            <a:r>
              <a:rPr lang="en-US" altLang="zh-CN" sz="2400" dirty="0"/>
              <a:t>3</a:t>
            </a:r>
            <a:r>
              <a:rPr lang="zh-CN" altLang="zh-CN" sz="2400" dirty="0"/>
              <a:t>，</a:t>
            </a:r>
            <a:r>
              <a:rPr lang="en-US" altLang="zh-CN" sz="2400" dirty="0"/>
              <a:t>4</a:t>
            </a:r>
            <a:r>
              <a:rPr lang="zh-CN" altLang="zh-CN" sz="2400" dirty="0"/>
              <a:t>，…，</a:t>
            </a:r>
            <a:r>
              <a:rPr lang="en-US" altLang="zh-CN" sz="2400" dirty="0"/>
              <a:t>15</a:t>
            </a:r>
            <a:r>
              <a:rPr lang="zh-CN" altLang="zh-CN" sz="2400" dirty="0"/>
              <a:t>。设某作业有</a:t>
            </a:r>
            <a:r>
              <a:rPr lang="en-US" altLang="zh-CN" sz="2400" dirty="0"/>
              <a:t>4</a:t>
            </a:r>
            <a:r>
              <a:rPr lang="zh-CN" altLang="zh-CN" sz="2400" dirty="0"/>
              <a:t>页，其页号为</a:t>
            </a:r>
            <a:r>
              <a:rPr lang="en-US" altLang="zh-CN" sz="2400" dirty="0"/>
              <a:t>0</a:t>
            </a:r>
            <a:r>
              <a:rPr lang="zh-CN" altLang="zh-CN" sz="2400" dirty="0"/>
              <a:t>，</a:t>
            </a:r>
            <a:r>
              <a:rPr lang="en-US" altLang="zh-CN" sz="2400" dirty="0"/>
              <a:t>1</a:t>
            </a:r>
            <a:r>
              <a:rPr lang="zh-CN" altLang="zh-CN" sz="2400" dirty="0"/>
              <a:t>，</a:t>
            </a:r>
            <a:r>
              <a:rPr lang="en-US" altLang="zh-CN" sz="2400" dirty="0"/>
              <a:t>2</a:t>
            </a:r>
            <a:r>
              <a:rPr lang="zh-CN" altLang="zh-CN" sz="2400" dirty="0"/>
              <a:t>，</a:t>
            </a:r>
            <a:r>
              <a:rPr lang="en-US" altLang="zh-CN" sz="2400" dirty="0"/>
              <a:t>3</a:t>
            </a:r>
            <a:r>
              <a:rPr lang="zh-CN" altLang="zh-CN" sz="2400" dirty="0"/>
              <a:t>，被分别装入主存的</a:t>
            </a:r>
            <a:r>
              <a:rPr lang="en-US" altLang="zh-CN" sz="2400" dirty="0"/>
              <a:t>2</a:t>
            </a:r>
            <a:r>
              <a:rPr lang="zh-CN" altLang="zh-CN" sz="2400" dirty="0"/>
              <a:t>，</a:t>
            </a:r>
            <a:r>
              <a:rPr lang="en-US" altLang="zh-CN" sz="2400" dirty="0"/>
              <a:t>4</a:t>
            </a:r>
            <a:r>
              <a:rPr lang="zh-CN" altLang="zh-CN" sz="2400" dirty="0"/>
              <a:t>，</a:t>
            </a:r>
            <a:r>
              <a:rPr lang="en-US" altLang="zh-CN" sz="2400" dirty="0"/>
              <a:t>1</a:t>
            </a:r>
            <a:r>
              <a:rPr lang="zh-CN" altLang="zh-CN" sz="2400" dirty="0"/>
              <a:t>，</a:t>
            </a:r>
            <a:r>
              <a:rPr lang="en-US" altLang="zh-CN" sz="2400" dirty="0"/>
              <a:t>6</a:t>
            </a:r>
            <a:r>
              <a:rPr lang="zh-CN" altLang="zh-CN" sz="2400" dirty="0"/>
              <a:t>块。试问：</a:t>
            </a:r>
          </a:p>
          <a:p>
            <a:r>
              <a:rPr lang="en-US" altLang="zh-CN" sz="2400" dirty="0"/>
              <a:t>    </a:t>
            </a:r>
            <a:r>
              <a:rPr lang="zh-CN" altLang="zh-CN" sz="2400" dirty="0"/>
              <a:t>（</a:t>
            </a:r>
            <a:r>
              <a:rPr lang="en-US" altLang="zh-CN" sz="2400" dirty="0"/>
              <a:t>1</a:t>
            </a:r>
            <a:r>
              <a:rPr lang="zh-CN" altLang="zh-CN" sz="2400" dirty="0"/>
              <a:t>）该作业的总长度是多少字节？（按十进制）</a:t>
            </a:r>
          </a:p>
          <a:p>
            <a:r>
              <a:rPr lang="en-US" altLang="zh-CN" sz="2400" dirty="0"/>
              <a:t>    </a:t>
            </a:r>
            <a:r>
              <a:rPr lang="zh-CN" altLang="zh-CN" sz="2400" dirty="0"/>
              <a:t>（</a:t>
            </a:r>
            <a:r>
              <a:rPr lang="en-US" altLang="zh-CN" sz="2400" dirty="0"/>
              <a:t>2</a:t>
            </a:r>
            <a:r>
              <a:rPr lang="zh-CN" altLang="zh-CN" sz="2400" dirty="0"/>
              <a:t>）写出该作业每一页在主存中的起始地址。</a:t>
            </a:r>
          </a:p>
          <a:p>
            <a:r>
              <a:rPr lang="zh-CN" altLang="zh-CN" sz="2400" dirty="0"/>
              <a:t>（</a:t>
            </a:r>
            <a:r>
              <a:rPr lang="en-US" altLang="zh-CN" sz="2400" dirty="0"/>
              <a:t>3</a:t>
            </a:r>
            <a:r>
              <a:rPr lang="zh-CN" altLang="zh-CN" sz="2400" dirty="0"/>
              <a:t>）若有多个逻辑地址</a:t>
            </a:r>
            <a:r>
              <a:rPr lang="en-US" altLang="zh-CN" sz="2400" dirty="0"/>
              <a:t>[0</a:t>
            </a:r>
            <a:r>
              <a:rPr lang="zh-CN" altLang="zh-CN" sz="2400" dirty="0"/>
              <a:t>，</a:t>
            </a:r>
            <a:r>
              <a:rPr lang="en-US" altLang="zh-CN" sz="2400" dirty="0"/>
              <a:t>100</a:t>
            </a:r>
            <a:r>
              <a:rPr lang="zh-CN" altLang="zh-CN" sz="2400" dirty="0"/>
              <a:t>］、［</a:t>
            </a:r>
            <a:r>
              <a:rPr lang="en-US" altLang="zh-CN" sz="2400" dirty="0"/>
              <a:t>l</a:t>
            </a:r>
            <a:r>
              <a:rPr lang="zh-CN" altLang="zh-CN" sz="2400" dirty="0"/>
              <a:t>，</a:t>
            </a:r>
            <a:r>
              <a:rPr lang="en-US" altLang="zh-CN" sz="2400" dirty="0"/>
              <a:t>50</a:t>
            </a:r>
            <a:r>
              <a:rPr lang="zh-CN" altLang="zh-CN" sz="2400" dirty="0"/>
              <a:t>］、［</a:t>
            </a:r>
            <a:r>
              <a:rPr lang="en-US" altLang="zh-CN" sz="2400" dirty="0"/>
              <a:t>2</a:t>
            </a:r>
            <a:r>
              <a:rPr lang="zh-CN" altLang="zh-CN" sz="2400" dirty="0"/>
              <a:t>，</a:t>
            </a:r>
            <a:r>
              <a:rPr lang="en-US" altLang="zh-CN" sz="2400" dirty="0"/>
              <a:t>0</a:t>
            </a:r>
            <a:r>
              <a:rPr lang="zh-CN" altLang="zh-CN" sz="2400" dirty="0"/>
              <a:t>］、［</a:t>
            </a:r>
            <a:r>
              <a:rPr lang="en-US" altLang="zh-CN" sz="2400" dirty="0"/>
              <a:t>3</a:t>
            </a:r>
            <a:r>
              <a:rPr lang="zh-CN" altLang="zh-CN" sz="2400" dirty="0"/>
              <a:t>，</a:t>
            </a:r>
            <a:r>
              <a:rPr lang="en-US" altLang="zh-CN" sz="2400" dirty="0"/>
              <a:t>60</a:t>
            </a:r>
            <a:r>
              <a:rPr lang="zh-CN" altLang="zh-CN" sz="2400" dirty="0"/>
              <a:t>］，试计算出相应的内存地址。（方括号内的第一个元素为页号，第二个元素为页内位移）</a:t>
            </a:r>
          </a:p>
        </p:txBody>
      </p:sp>
    </p:spTree>
    <p:extLst>
      <p:ext uri="{BB962C8B-B14F-4D97-AF65-F5344CB8AC3E}">
        <p14:creationId xmlns:p14="http://schemas.microsoft.com/office/powerpoint/2010/main" val="1018902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808" y="2433662"/>
            <a:ext cx="7182544" cy="923330"/>
          </a:xfrm>
          <a:prstGeom prst="rect">
            <a:avLst/>
          </a:prstGeom>
        </p:spPr>
        <p:txBody>
          <a:bodyPr wrap="square">
            <a:spAutoFit/>
          </a:bodyPr>
          <a:lstStyle/>
          <a:p>
            <a:r>
              <a:rPr lang="zh-CN" altLang="zh-CN" dirty="0"/>
              <a:t>（</a:t>
            </a:r>
            <a:r>
              <a:rPr lang="en-US" altLang="zh-CN" dirty="0"/>
              <a:t>1</a:t>
            </a:r>
            <a:r>
              <a:rPr lang="zh-CN" altLang="zh-CN" dirty="0"/>
              <a:t>）每块的长度为</a:t>
            </a:r>
            <a:r>
              <a:rPr lang="en-US" altLang="zh-CN" dirty="0" err="1"/>
              <a:t>64KB</a:t>
            </a:r>
            <a:r>
              <a:rPr lang="en-US" altLang="zh-CN" dirty="0"/>
              <a:t>/16</a:t>
            </a:r>
            <a:r>
              <a:rPr lang="zh-CN" altLang="zh-CN" dirty="0"/>
              <a:t>＝</a:t>
            </a:r>
            <a:r>
              <a:rPr lang="en-US" altLang="zh-CN" dirty="0" err="1"/>
              <a:t>4KB</a:t>
            </a:r>
            <a:endParaRPr lang="zh-CN" altLang="zh-CN" dirty="0"/>
          </a:p>
          <a:p>
            <a:r>
              <a:rPr lang="zh-CN" altLang="zh-CN" dirty="0"/>
              <a:t>在页式存储管理系统中，页与块大小相等，因此作业总长度为</a:t>
            </a:r>
            <a:r>
              <a:rPr lang="en-US" altLang="zh-CN" dirty="0" err="1"/>
              <a:t>4KB</a:t>
            </a:r>
            <a:r>
              <a:rPr lang="en-US" altLang="zh-CN" dirty="0"/>
              <a:t>*4=</a:t>
            </a:r>
            <a:r>
              <a:rPr lang="en-US" altLang="zh-CN" dirty="0" err="1"/>
              <a:t>16KB</a:t>
            </a:r>
            <a:r>
              <a:rPr lang="en-US" altLang="zh-CN" dirty="0"/>
              <a:t>=</a:t>
            </a:r>
            <a:r>
              <a:rPr lang="en-US" altLang="zh-CN" dirty="0" err="1"/>
              <a:t>16384B</a:t>
            </a:r>
            <a:r>
              <a:rPr lang="zh-CN" altLang="zh-CN" dirty="0"/>
              <a:t>。</a:t>
            </a:r>
            <a:endParaRPr lang="en-US" altLang="zh-CN" dirty="0"/>
          </a:p>
        </p:txBody>
      </p:sp>
      <p:sp>
        <p:nvSpPr>
          <p:cNvPr id="3" name="矩形 2"/>
          <p:cNvSpPr/>
          <p:nvPr/>
        </p:nvSpPr>
        <p:spPr>
          <a:xfrm>
            <a:off x="653109" y="3356992"/>
            <a:ext cx="7182544" cy="1754326"/>
          </a:xfrm>
          <a:prstGeom prst="rect">
            <a:avLst/>
          </a:prstGeom>
        </p:spPr>
        <p:txBody>
          <a:bodyPr wrap="square">
            <a:spAutoFit/>
          </a:bodyPr>
          <a:lstStyle/>
          <a:p>
            <a:r>
              <a:rPr lang="zh-CN" altLang="zh-CN" dirty="0"/>
              <a:t>（</a:t>
            </a:r>
            <a:r>
              <a:rPr lang="en-US" altLang="zh-CN" dirty="0"/>
              <a:t>2</a:t>
            </a:r>
            <a:r>
              <a:rPr lang="zh-CN" altLang="zh-CN" dirty="0"/>
              <a:t>）因为页号为</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的页分别装入主存入</a:t>
            </a:r>
            <a:r>
              <a:rPr lang="en-US" altLang="zh-CN" dirty="0"/>
              <a:t>2</a:t>
            </a:r>
            <a:r>
              <a:rPr lang="zh-CN" altLang="zh-CN" dirty="0"/>
              <a:t>、</a:t>
            </a:r>
            <a:r>
              <a:rPr lang="en-US" altLang="zh-CN" dirty="0"/>
              <a:t>4</a:t>
            </a:r>
            <a:r>
              <a:rPr lang="zh-CN" altLang="zh-CN" dirty="0"/>
              <a:t>、</a:t>
            </a:r>
            <a:r>
              <a:rPr lang="en-US" altLang="zh-CN" dirty="0"/>
              <a:t>1</a:t>
            </a:r>
            <a:r>
              <a:rPr lang="zh-CN" altLang="zh-CN" dirty="0"/>
              <a:t>、</a:t>
            </a:r>
            <a:r>
              <a:rPr lang="en-US" altLang="zh-CN" dirty="0"/>
              <a:t>6</a:t>
            </a:r>
            <a:r>
              <a:rPr lang="zh-CN" altLang="zh-CN" dirty="0"/>
              <a:t>块中，所以该作业每一页在主存中的起始地址如下：</a:t>
            </a:r>
          </a:p>
          <a:p>
            <a:r>
              <a:rPr lang="zh-CN" altLang="zh-CN" dirty="0"/>
              <a:t>第</a:t>
            </a:r>
            <a:r>
              <a:rPr lang="en-US" altLang="zh-CN" dirty="0"/>
              <a:t>0</a:t>
            </a:r>
            <a:r>
              <a:rPr lang="zh-CN" altLang="zh-CN" dirty="0"/>
              <a:t>页在主存中的起始地址：</a:t>
            </a:r>
            <a:r>
              <a:rPr lang="en-US" altLang="zh-CN" dirty="0" err="1"/>
              <a:t>4KB</a:t>
            </a:r>
            <a:r>
              <a:rPr lang="en-US" altLang="zh-CN" dirty="0"/>
              <a:t>*2=</a:t>
            </a:r>
            <a:r>
              <a:rPr lang="en-US" altLang="zh-CN" dirty="0" err="1"/>
              <a:t>8KB</a:t>
            </a:r>
            <a:r>
              <a:rPr lang="en-US" altLang="zh-CN" dirty="0"/>
              <a:t>=</a:t>
            </a:r>
            <a:r>
              <a:rPr lang="en-US" altLang="zh-CN" dirty="0" err="1"/>
              <a:t>8192B</a:t>
            </a:r>
            <a:endParaRPr lang="zh-CN" altLang="zh-CN" dirty="0"/>
          </a:p>
          <a:p>
            <a:r>
              <a:rPr lang="zh-CN" altLang="zh-CN" dirty="0"/>
              <a:t>第</a:t>
            </a:r>
            <a:r>
              <a:rPr lang="en-US" altLang="zh-CN" dirty="0"/>
              <a:t>1</a:t>
            </a:r>
            <a:r>
              <a:rPr lang="zh-CN" altLang="zh-CN" dirty="0"/>
              <a:t>页在主存中的起始地址：</a:t>
            </a:r>
            <a:r>
              <a:rPr lang="en-US" altLang="zh-CN" dirty="0" err="1"/>
              <a:t>4KB</a:t>
            </a:r>
            <a:r>
              <a:rPr lang="en-US" altLang="zh-CN" dirty="0"/>
              <a:t>*4=</a:t>
            </a:r>
            <a:r>
              <a:rPr lang="en-US" altLang="zh-CN" dirty="0" err="1"/>
              <a:t>16KB</a:t>
            </a:r>
            <a:r>
              <a:rPr lang="en-US" altLang="zh-CN" dirty="0"/>
              <a:t>=</a:t>
            </a:r>
            <a:r>
              <a:rPr lang="en-US" altLang="zh-CN" dirty="0" err="1"/>
              <a:t>16384B</a:t>
            </a:r>
            <a:endParaRPr lang="zh-CN" altLang="zh-CN" dirty="0"/>
          </a:p>
          <a:p>
            <a:r>
              <a:rPr lang="zh-CN" altLang="zh-CN" dirty="0"/>
              <a:t>第</a:t>
            </a:r>
            <a:r>
              <a:rPr lang="en-US" altLang="zh-CN" dirty="0"/>
              <a:t>2</a:t>
            </a:r>
            <a:r>
              <a:rPr lang="zh-CN" altLang="zh-CN" dirty="0"/>
              <a:t>页在主存中的起始地址：</a:t>
            </a:r>
            <a:r>
              <a:rPr lang="en-US" altLang="zh-CN" dirty="0" err="1"/>
              <a:t>4KB</a:t>
            </a:r>
            <a:r>
              <a:rPr lang="en-US" altLang="zh-CN" dirty="0"/>
              <a:t>*1=</a:t>
            </a:r>
            <a:r>
              <a:rPr lang="en-US" altLang="zh-CN" dirty="0" err="1"/>
              <a:t>4KB</a:t>
            </a:r>
            <a:r>
              <a:rPr lang="en-US" altLang="zh-CN" dirty="0"/>
              <a:t>=</a:t>
            </a:r>
            <a:r>
              <a:rPr lang="en-US" altLang="zh-CN" dirty="0" err="1"/>
              <a:t>4096B</a:t>
            </a:r>
            <a:endParaRPr lang="zh-CN" altLang="zh-CN" dirty="0"/>
          </a:p>
          <a:p>
            <a:r>
              <a:rPr lang="zh-CN" altLang="zh-CN" dirty="0"/>
              <a:t>第</a:t>
            </a:r>
            <a:r>
              <a:rPr lang="en-US" altLang="zh-CN" dirty="0"/>
              <a:t>3</a:t>
            </a:r>
            <a:r>
              <a:rPr lang="zh-CN" altLang="zh-CN" dirty="0"/>
              <a:t>页在主存中的起始地址：</a:t>
            </a:r>
            <a:r>
              <a:rPr lang="en-US" altLang="zh-CN" dirty="0" err="1"/>
              <a:t>4KB</a:t>
            </a:r>
            <a:r>
              <a:rPr lang="en-US" altLang="zh-CN" dirty="0"/>
              <a:t>*6=</a:t>
            </a:r>
            <a:r>
              <a:rPr lang="en-US" altLang="zh-CN" dirty="0" err="1"/>
              <a:t>24KB</a:t>
            </a:r>
            <a:r>
              <a:rPr lang="en-US" altLang="zh-CN" dirty="0"/>
              <a:t>=</a:t>
            </a:r>
            <a:r>
              <a:rPr lang="en-US" altLang="zh-CN" dirty="0" err="1"/>
              <a:t>24576B</a:t>
            </a:r>
            <a:endParaRPr lang="zh-CN" altLang="zh-CN" dirty="0"/>
          </a:p>
        </p:txBody>
      </p:sp>
      <p:sp>
        <p:nvSpPr>
          <p:cNvPr id="4" name="矩形 3"/>
          <p:cNvSpPr/>
          <p:nvPr/>
        </p:nvSpPr>
        <p:spPr>
          <a:xfrm>
            <a:off x="827584" y="4941168"/>
            <a:ext cx="6833595" cy="1754326"/>
          </a:xfrm>
          <a:prstGeom prst="rect">
            <a:avLst/>
          </a:prstGeom>
        </p:spPr>
        <p:txBody>
          <a:bodyPr wrap="square">
            <a:spAutoFit/>
          </a:bodyPr>
          <a:lstStyle/>
          <a:p>
            <a:endParaRPr lang="zh-CN" altLang="zh-CN" dirty="0"/>
          </a:p>
          <a:p>
            <a:r>
              <a:rPr lang="zh-CN" altLang="zh-CN" dirty="0"/>
              <a:t>（</a:t>
            </a:r>
            <a:r>
              <a:rPr lang="en-US" altLang="zh-CN" dirty="0"/>
              <a:t>3</a:t>
            </a:r>
            <a:r>
              <a:rPr lang="zh-CN" altLang="zh-CN" dirty="0"/>
              <a:t>）内存地址</a:t>
            </a:r>
            <a:r>
              <a:rPr lang="en-US" altLang="zh-CN" dirty="0"/>
              <a:t>=</a:t>
            </a:r>
            <a:r>
              <a:rPr lang="zh-CN" altLang="zh-CN" dirty="0"/>
              <a:t>块地址</a:t>
            </a:r>
            <a:r>
              <a:rPr lang="en-US" altLang="zh-CN" dirty="0"/>
              <a:t>+</a:t>
            </a:r>
            <a:r>
              <a:rPr lang="zh-CN" altLang="zh-CN" dirty="0"/>
              <a:t>页内地址，地址变换如下：</a:t>
            </a:r>
          </a:p>
          <a:p>
            <a:r>
              <a:rPr lang="zh-CN" altLang="zh-CN" dirty="0"/>
              <a:t>逻辑地址</a:t>
            </a:r>
            <a:r>
              <a:rPr lang="en-US" altLang="zh-CN" dirty="0"/>
              <a:t>[0</a:t>
            </a:r>
            <a:r>
              <a:rPr lang="zh-CN" altLang="zh-CN" dirty="0"/>
              <a:t>，</a:t>
            </a:r>
            <a:r>
              <a:rPr lang="en-US" altLang="zh-CN" dirty="0"/>
              <a:t>100]</a:t>
            </a:r>
            <a:r>
              <a:rPr lang="zh-CN" altLang="zh-CN" dirty="0"/>
              <a:t>的内存地址为：</a:t>
            </a:r>
            <a:r>
              <a:rPr lang="en-US" altLang="zh-CN" dirty="0" err="1"/>
              <a:t>4KB</a:t>
            </a:r>
            <a:r>
              <a:rPr lang="en-US" altLang="zh-CN" dirty="0"/>
              <a:t>*2+100=</a:t>
            </a:r>
            <a:r>
              <a:rPr lang="en-US" altLang="zh-CN" dirty="0" err="1"/>
              <a:t>8292B</a:t>
            </a:r>
            <a:endParaRPr lang="zh-CN" altLang="zh-CN" dirty="0"/>
          </a:p>
          <a:p>
            <a:r>
              <a:rPr lang="zh-CN" altLang="zh-CN" dirty="0"/>
              <a:t>逻辑地址</a:t>
            </a:r>
            <a:r>
              <a:rPr lang="en-US" altLang="zh-CN" dirty="0"/>
              <a:t>[1</a:t>
            </a:r>
            <a:r>
              <a:rPr lang="zh-CN" altLang="zh-CN" dirty="0"/>
              <a:t>，</a:t>
            </a:r>
            <a:r>
              <a:rPr lang="en-US" altLang="zh-CN" dirty="0"/>
              <a:t>50]</a:t>
            </a:r>
            <a:r>
              <a:rPr lang="zh-CN" altLang="zh-CN" dirty="0"/>
              <a:t>的内存地址为：</a:t>
            </a:r>
            <a:r>
              <a:rPr lang="en-US" altLang="zh-CN" dirty="0" err="1"/>
              <a:t>4KB</a:t>
            </a:r>
            <a:r>
              <a:rPr lang="en-US" altLang="zh-CN" dirty="0"/>
              <a:t>*4+50=</a:t>
            </a:r>
            <a:r>
              <a:rPr lang="en-US" altLang="zh-CN" dirty="0" err="1"/>
              <a:t>16434B</a:t>
            </a:r>
            <a:endParaRPr lang="zh-CN" altLang="zh-CN" dirty="0"/>
          </a:p>
          <a:p>
            <a:r>
              <a:rPr lang="zh-CN" altLang="zh-CN" dirty="0"/>
              <a:t>逻辑地址</a:t>
            </a:r>
            <a:r>
              <a:rPr lang="en-US" altLang="zh-CN" dirty="0"/>
              <a:t>[2</a:t>
            </a:r>
            <a:r>
              <a:rPr lang="zh-CN" altLang="zh-CN" dirty="0"/>
              <a:t>，</a:t>
            </a:r>
            <a:r>
              <a:rPr lang="en-US" altLang="zh-CN" dirty="0"/>
              <a:t>0]</a:t>
            </a:r>
            <a:r>
              <a:rPr lang="zh-CN" altLang="zh-CN" dirty="0"/>
              <a:t>的内存地址为：</a:t>
            </a:r>
            <a:r>
              <a:rPr lang="en-US" altLang="zh-CN" dirty="0" err="1"/>
              <a:t>4KB</a:t>
            </a:r>
            <a:r>
              <a:rPr lang="en-US" altLang="zh-CN" dirty="0"/>
              <a:t>*1+0=</a:t>
            </a:r>
            <a:r>
              <a:rPr lang="en-US" altLang="zh-CN" dirty="0" err="1"/>
              <a:t>4096B</a:t>
            </a:r>
            <a:endParaRPr lang="zh-CN" altLang="zh-CN" dirty="0"/>
          </a:p>
          <a:p>
            <a:r>
              <a:rPr lang="zh-CN" altLang="zh-CN" dirty="0"/>
              <a:t>逻辑地址</a:t>
            </a:r>
            <a:r>
              <a:rPr lang="en-US" altLang="zh-CN" dirty="0"/>
              <a:t>[3</a:t>
            </a:r>
            <a:r>
              <a:rPr lang="zh-CN" altLang="zh-CN" dirty="0"/>
              <a:t>，</a:t>
            </a:r>
            <a:r>
              <a:rPr lang="en-US" altLang="zh-CN" dirty="0"/>
              <a:t>60]</a:t>
            </a:r>
            <a:r>
              <a:rPr lang="zh-CN" altLang="zh-CN" dirty="0"/>
              <a:t>的内存地址为：</a:t>
            </a:r>
            <a:r>
              <a:rPr lang="en-US" altLang="zh-CN" dirty="0" err="1"/>
              <a:t>4KB</a:t>
            </a:r>
            <a:r>
              <a:rPr lang="en-US" altLang="zh-CN" dirty="0"/>
              <a:t>*6+60</a:t>
            </a:r>
            <a:r>
              <a:rPr lang="zh-CN" altLang="zh-CN" dirty="0"/>
              <a:t>＝</a:t>
            </a:r>
            <a:r>
              <a:rPr lang="en-US" altLang="zh-CN" dirty="0" err="1"/>
              <a:t>24636B</a:t>
            </a:r>
            <a:endParaRPr lang="zh-CN" altLang="zh-CN" dirty="0"/>
          </a:p>
        </p:txBody>
      </p:sp>
      <p:sp>
        <p:nvSpPr>
          <p:cNvPr id="5" name="矩形 4"/>
          <p:cNvSpPr/>
          <p:nvPr/>
        </p:nvSpPr>
        <p:spPr>
          <a:xfrm>
            <a:off x="395536" y="188640"/>
            <a:ext cx="8352928" cy="2031325"/>
          </a:xfrm>
          <a:prstGeom prst="rect">
            <a:avLst/>
          </a:prstGeom>
        </p:spPr>
        <p:txBody>
          <a:bodyPr wrap="square">
            <a:spAutoFit/>
          </a:bodyPr>
          <a:lstStyle/>
          <a:p>
            <a:r>
              <a:rPr lang="en-US" altLang="zh-CN" dirty="0"/>
              <a:t>2</a:t>
            </a:r>
            <a:r>
              <a:rPr lang="zh-CN" altLang="zh-CN" dirty="0"/>
              <a:t>．（</a:t>
            </a:r>
            <a:r>
              <a:rPr lang="en-US" altLang="zh-CN" dirty="0"/>
              <a:t>10</a:t>
            </a:r>
            <a:r>
              <a:rPr lang="zh-CN" altLang="zh-CN" dirty="0"/>
              <a:t>分）假定某页式管理系统，主存为</a:t>
            </a:r>
            <a:r>
              <a:rPr lang="en-US" altLang="zh-CN" dirty="0" err="1"/>
              <a:t>64KB</a:t>
            </a:r>
            <a:r>
              <a:rPr lang="zh-CN" altLang="zh-CN" dirty="0"/>
              <a:t>，分成</a:t>
            </a:r>
            <a:r>
              <a:rPr lang="en-US" altLang="zh-CN" dirty="0"/>
              <a:t>16</a:t>
            </a:r>
            <a:r>
              <a:rPr lang="zh-CN" altLang="zh-CN" dirty="0"/>
              <a:t>块，块号为</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a:t>
            </a:r>
            <a:r>
              <a:rPr lang="en-US" altLang="zh-CN" dirty="0"/>
              <a:t>4</a:t>
            </a:r>
            <a:r>
              <a:rPr lang="zh-CN" altLang="zh-CN" dirty="0"/>
              <a:t>，…，</a:t>
            </a:r>
            <a:r>
              <a:rPr lang="en-US" altLang="zh-CN" dirty="0"/>
              <a:t>15</a:t>
            </a:r>
            <a:r>
              <a:rPr lang="zh-CN" altLang="zh-CN" dirty="0"/>
              <a:t>。设某作业有</a:t>
            </a:r>
            <a:r>
              <a:rPr lang="en-US" altLang="zh-CN" dirty="0"/>
              <a:t>4</a:t>
            </a:r>
            <a:r>
              <a:rPr lang="zh-CN" altLang="zh-CN" dirty="0"/>
              <a:t>页，其页号为</a:t>
            </a:r>
            <a:r>
              <a:rPr lang="en-US" altLang="zh-CN" dirty="0"/>
              <a:t>0</a:t>
            </a:r>
            <a:r>
              <a:rPr lang="zh-CN" altLang="zh-CN" dirty="0"/>
              <a:t>，</a:t>
            </a:r>
            <a:r>
              <a:rPr lang="en-US" altLang="zh-CN" dirty="0"/>
              <a:t>1</a:t>
            </a:r>
            <a:r>
              <a:rPr lang="zh-CN" altLang="zh-CN" dirty="0"/>
              <a:t>，</a:t>
            </a:r>
            <a:r>
              <a:rPr lang="en-US" altLang="zh-CN" dirty="0"/>
              <a:t>2</a:t>
            </a:r>
            <a:r>
              <a:rPr lang="zh-CN" altLang="zh-CN" dirty="0"/>
              <a:t>，</a:t>
            </a:r>
            <a:r>
              <a:rPr lang="en-US" altLang="zh-CN" dirty="0"/>
              <a:t>3</a:t>
            </a:r>
            <a:r>
              <a:rPr lang="zh-CN" altLang="zh-CN" dirty="0"/>
              <a:t>，被分别装入主存的</a:t>
            </a:r>
            <a:r>
              <a:rPr lang="en-US" altLang="zh-CN" dirty="0"/>
              <a:t>2</a:t>
            </a:r>
            <a:r>
              <a:rPr lang="zh-CN" altLang="zh-CN" dirty="0"/>
              <a:t>，</a:t>
            </a:r>
            <a:r>
              <a:rPr lang="en-US" altLang="zh-CN" dirty="0"/>
              <a:t>4</a:t>
            </a:r>
            <a:r>
              <a:rPr lang="zh-CN" altLang="zh-CN" dirty="0"/>
              <a:t>，</a:t>
            </a:r>
            <a:r>
              <a:rPr lang="en-US" altLang="zh-CN" dirty="0"/>
              <a:t>1</a:t>
            </a:r>
            <a:r>
              <a:rPr lang="zh-CN" altLang="zh-CN" dirty="0"/>
              <a:t>，</a:t>
            </a:r>
            <a:r>
              <a:rPr lang="en-US" altLang="zh-CN" dirty="0"/>
              <a:t>6</a:t>
            </a:r>
            <a:r>
              <a:rPr lang="zh-CN" altLang="zh-CN" dirty="0"/>
              <a:t>块。试问：</a:t>
            </a:r>
          </a:p>
          <a:p>
            <a:r>
              <a:rPr lang="en-US" altLang="zh-CN" dirty="0"/>
              <a:t>    </a:t>
            </a:r>
            <a:r>
              <a:rPr lang="zh-CN" altLang="zh-CN" dirty="0"/>
              <a:t>（</a:t>
            </a:r>
            <a:r>
              <a:rPr lang="en-US" altLang="zh-CN" dirty="0"/>
              <a:t>1</a:t>
            </a:r>
            <a:r>
              <a:rPr lang="zh-CN" altLang="zh-CN" dirty="0"/>
              <a:t>）该作业的总长度是多少字节？（按十进制）</a:t>
            </a:r>
          </a:p>
          <a:p>
            <a:r>
              <a:rPr lang="en-US" altLang="zh-CN" dirty="0"/>
              <a:t>    </a:t>
            </a:r>
            <a:r>
              <a:rPr lang="zh-CN" altLang="zh-CN" dirty="0"/>
              <a:t>（</a:t>
            </a:r>
            <a:r>
              <a:rPr lang="en-US" altLang="zh-CN" dirty="0"/>
              <a:t>2</a:t>
            </a:r>
            <a:r>
              <a:rPr lang="zh-CN" altLang="zh-CN" dirty="0"/>
              <a:t>）写出该作业每一页在主存中的起始地址。</a:t>
            </a:r>
          </a:p>
          <a:p>
            <a:r>
              <a:rPr lang="zh-CN" altLang="zh-CN" dirty="0"/>
              <a:t>（</a:t>
            </a:r>
            <a:r>
              <a:rPr lang="en-US" altLang="zh-CN" dirty="0"/>
              <a:t>3</a:t>
            </a:r>
            <a:r>
              <a:rPr lang="zh-CN" altLang="zh-CN" dirty="0"/>
              <a:t>）若有多个逻辑地址</a:t>
            </a:r>
            <a:r>
              <a:rPr lang="en-US" altLang="zh-CN" dirty="0"/>
              <a:t>[0</a:t>
            </a:r>
            <a:r>
              <a:rPr lang="zh-CN" altLang="zh-CN" dirty="0"/>
              <a:t>，</a:t>
            </a:r>
            <a:r>
              <a:rPr lang="en-US" altLang="zh-CN" dirty="0"/>
              <a:t>100</a:t>
            </a:r>
            <a:r>
              <a:rPr lang="zh-CN" altLang="zh-CN" dirty="0"/>
              <a:t>］、［</a:t>
            </a:r>
            <a:r>
              <a:rPr lang="en-US" altLang="zh-CN" dirty="0"/>
              <a:t>l</a:t>
            </a:r>
            <a:r>
              <a:rPr lang="zh-CN" altLang="zh-CN" dirty="0"/>
              <a:t>，</a:t>
            </a:r>
            <a:r>
              <a:rPr lang="en-US" altLang="zh-CN" dirty="0"/>
              <a:t>50</a:t>
            </a:r>
            <a:r>
              <a:rPr lang="zh-CN" altLang="zh-CN" dirty="0"/>
              <a:t>］、［</a:t>
            </a:r>
            <a:r>
              <a:rPr lang="en-US" altLang="zh-CN" dirty="0"/>
              <a:t>2</a:t>
            </a:r>
            <a:r>
              <a:rPr lang="zh-CN" altLang="zh-CN" dirty="0"/>
              <a:t>，</a:t>
            </a:r>
            <a:r>
              <a:rPr lang="en-US" altLang="zh-CN" dirty="0"/>
              <a:t>0</a:t>
            </a:r>
            <a:r>
              <a:rPr lang="zh-CN" altLang="zh-CN" dirty="0"/>
              <a:t>］、［</a:t>
            </a:r>
            <a:r>
              <a:rPr lang="en-US" altLang="zh-CN" dirty="0"/>
              <a:t>3</a:t>
            </a:r>
            <a:r>
              <a:rPr lang="zh-CN" altLang="zh-CN" dirty="0"/>
              <a:t>，</a:t>
            </a:r>
            <a:r>
              <a:rPr lang="en-US" altLang="zh-CN" dirty="0"/>
              <a:t>60</a:t>
            </a:r>
            <a:r>
              <a:rPr lang="zh-CN" altLang="zh-CN" dirty="0"/>
              <a:t>］，试计算出相应的内存地址。（方括号内的第一个元素为页号，第二个元素为页内位移）</a:t>
            </a:r>
          </a:p>
        </p:txBody>
      </p:sp>
    </p:spTree>
    <p:extLst>
      <p:ext uri="{BB962C8B-B14F-4D97-AF65-F5344CB8AC3E}">
        <p14:creationId xmlns:p14="http://schemas.microsoft.com/office/powerpoint/2010/main" val="300830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223465206"/>
              </p:ext>
            </p:extLst>
          </p:nvPr>
        </p:nvGraphicFramePr>
        <p:xfrm>
          <a:off x="1115616" y="2780928"/>
          <a:ext cx="3504406" cy="2133600"/>
        </p:xfrm>
        <a:graphic>
          <a:graphicData uri="http://schemas.openxmlformats.org/drawingml/2006/table">
            <a:tbl>
              <a:tblPr>
                <a:tableStyleId>{5C22544A-7EE6-4342-B048-85BDC9FD1C3A}</a:tableStyleId>
              </a:tblPr>
              <a:tblGrid>
                <a:gridCol w="1752203">
                  <a:extLst>
                    <a:ext uri="{9D8B030D-6E8A-4147-A177-3AD203B41FA5}">
                      <a16:colId xmlns:a16="http://schemas.microsoft.com/office/drawing/2014/main" val="20000"/>
                    </a:ext>
                  </a:extLst>
                </a:gridCol>
                <a:gridCol w="1752203">
                  <a:extLst>
                    <a:ext uri="{9D8B030D-6E8A-4147-A177-3AD203B41FA5}">
                      <a16:colId xmlns:a16="http://schemas.microsoft.com/office/drawing/2014/main" val="20001"/>
                    </a:ext>
                  </a:extLst>
                </a:gridCol>
              </a:tblGrid>
              <a:tr h="0">
                <a:tc>
                  <a:txBody>
                    <a:bodyPr/>
                    <a:lstStyle/>
                    <a:p>
                      <a:pPr indent="266700" algn="ctr">
                        <a:spcAft>
                          <a:spcPts val="0"/>
                        </a:spcAft>
                      </a:pPr>
                      <a:r>
                        <a:rPr lang="zh-CN" sz="2800" kern="100" dirty="0">
                          <a:effectLst/>
                        </a:rPr>
                        <a:t>页号</a:t>
                      </a:r>
                      <a:endParaRPr lang="zh-CN" sz="2800" kern="100" dirty="0">
                        <a:effectLst/>
                        <a:latin typeface="Times New Roman"/>
                        <a:ea typeface="宋体"/>
                      </a:endParaRPr>
                    </a:p>
                  </a:txBody>
                  <a:tcPr marL="68580" marR="68580" marT="0" marB="0"/>
                </a:tc>
                <a:tc>
                  <a:txBody>
                    <a:bodyPr/>
                    <a:lstStyle/>
                    <a:p>
                      <a:pPr indent="266700" algn="ctr">
                        <a:spcAft>
                          <a:spcPts val="0"/>
                        </a:spcAft>
                      </a:pPr>
                      <a:r>
                        <a:rPr lang="zh-CN" sz="2800" kern="100">
                          <a:effectLst/>
                        </a:rPr>
                        <a:t>块号</a:t>
                      </a:r>
                      <a:endParaRPr lang="zh-CN" sz="2800" kern="100">
                        <a:effectLst/>
                        <a:latin typeface="Times New Roman"/>
                        <a:ea typeface="宋体"/>
                      </a:endParaRPr>
                    </a:p>
                  </a:txBody>
                  <a:tcPr marL="68580" marR="68580" marT="0" marB="0"/>
                </a:tc>
                <a:extLst>
                  <a:ext uri="{0D108BD9-81ED-4DB2-BD59-A6C34878D82A}">
                    <a16:rowId xmlns:a16="http://schemas.microsoft.com/office/drawing/2014/main" val="10000"/>
                  </a:ext>
                </a:extLst>
              </a:tr>
              <a:tr h="0">
                <a:tc>
                  <a:txBody>
                    <a:bodyPr/>
                    <a:lstStyle/>
                    <a:p>
                      <a:pPr indent="266700" algn="ctr">
                        <a:spcAft>
                          <a:spcPts val="0"/>
                        </a:spcAft>
                      </a:pPr>
                      <a:r>
                        <a:rPr lang="en-US" sz="2800" kern="100" dirty="0">
                          <a:effectLst/>
                        </a:rPr>
                        <a:t>0</a:t>
                      </a:r>
                      <a:endParaRPr lang="zh-CN" sz="2800" kern="100" dirty="0">
                        <a:effectLst/>
                      </a:endParaRPr>
                    </a:p>
                    <a:p>
                      <a:pPr indent="266700" algn="ctr">
                        <a:spcAft>
                          <a:spcPts val="0"/>
                        </a:spcAft>
                      </a:pPr>
                      <a:r>
                        <a:rPr lang="en-US" sz="2800" kern="100" dirty="0">
                          <a:effectLst/>
                        </a:rPr>
                        <a:t>1</a:t>
                      </a:r>
                      <a:endParaRPr lang="zh-CN" sz="2800" kern="100" dirty="0">
                        <a:effectLst/>
                      </a:endParaRPr>
                    </a:p>
                    <a:p>
                      <a:pPr indent="266700" algn="ctr">
                        <a:spcAft>
                          <a:spcPts val="0"/>
                        </a:spcAft>
                      </a:pPr>
                      <a:r>
                        <a:rPr lang="en-US" sz="2800" kern="100" dirty="0">
                          <a:effectLst/>
                        </a:rPr>
                        <a:t>2</a:t>
                      </a:r>
                      <a:endParaRPr lang="zh-CN" sz="2800" kern="100" dirty="0">
                        <a:effectLst/>
                      </a:endParaRPr>
                    </a:p>
                    <a:p>
                      <a:pPr indent="266700" algn="ctr">
                        <a:spcAft>
                          <a:spcPts val="0"/>
                        </a:spcAft>
                      </a:pPr>
                      <a:r>
                        <a:rPr lang="en-US" sz="2800" kern="100" dirty="0">
                          <a:effectLst/>
                        </a:rPr>
                        <a:t>3</a:t>
                      </a:r>
                      <a:endParaRPr lang="zh-CN" sz="2800" kern="100" dirty="0">
                        <a:effectLst/>
                        <a:latin typeface="Times New Roman"/>
                        <a:ea typeface="宋体"/>
                      </a:endParaRPr>
                    </a:p>
                  </a:txBody>
                  <a:tcPr marL="68580" marR="68580" marT="0" marB="0"/>
                </a:tc>
                <a:tc>
                  <a:txBody>
                    <a:bodyPr/>
                    <a:lstStyle/>
                    <a:p>
                      <a:pPr indent="266700" algn="ctr">
                        <a:spcAft>
                          <a:spcPts val="0"/>
                        </a:spcAft>
                      </a:pPr>
                      <a:r>
                        <a:rPr lang="en-US" sz="2800" kern="100" dirty="0">
                          <a:effectLst/>
                        </a:rPr>
                        <a:t>2</a:t>
                      </a:r>
                      <a:endParaRPr lang="zh-CN" sz="2800" kern="100" dirty="0">
                        <a:effectLst/>
                      </a:endParaRPr>
                    </a:p>
                    <a:p>
                      <a:pPr indent="266700" algn="ctr">
                        <a:spcAft>
                          <a:spcPts val="0"/>
                        </a:spcAft>
                      </a:pPr>
                      <a:r>
                        <a:rPr lang="en-US" sz="2800" kern="100" dirty="0">
                          <a:effectLst/>
                        </a:rPr>
                        <a:t>3</a:t>
                      </a:r>
                      <a:endParaRPr lang="zh-CN" sz="2800" kern="100" dirty="0">
                        <a:effectLst/>
                      </a:endParaRPr>
                    </a:p>
                    <a:p>
                      <a:pPr indent="266700" algn="ctr">
                        <a:spcAft>
                          <a:spcPts val="0"/>
                        </a:spcAft>
                      </a:pPr>
                      <a:r>
                        <a:rPr lang="en-US" sz="2800" kern="100" dirty="0">
                          <a:effectLst/>
                        </a:rPr>
                        <a:t>1</a:t>
                      </a:r>
                      <a:endParaRPr lang="zh-CN" sz="2800" kern="100" dirty="0">
                        <a:effectLst/>
                      </a:endParaRPr>
                    </a:p>
                    <a:p>
                      <a:pPr indent="266700" algn="ctr">
                        <a:spcAft>
                          <a:spcPts val="0"/>
                        </a:spcAft>
                      </a:pPr>
                      <a:r>
                        <a:rPr lang="en-US" sz="2800" kern="100" dirty="0">
                          <a:effectLst/>
                        </a:rPr>
                        <a:t>6</a:t>
                      </a:r>
                      <a:endParaRPr lang="zh-CN" sz="2800" kern="100" dirty="0">
                        <a:effectLst/>
                        <a:latin typeface="Times New Roman"/>
                        <a:ea typeface="宋体"/>
                      </a:endParaRPr>
                    </a:p>
                  </a:txBody>
                  <a:tcPr marL="68580" marR="68580" marT="0" marB="0"/>
                </a:tc>
                <a:extLst>
                  <a:ext uri="{0D108BD9-81ED-4DB2-BD59-A6C34878D82A}">
                    <a16:rowId xmlns:a16="http://schemas.microsoft.com/office/drawing/2014/main" val="10001"/>
                  </a:ext>
                </a:extLst>
              </a:tr>
            </a:tbl>
          </a:graphicData>
        </a:graphic>
      </p:graphicFrame>
      <p:sp>
        <p:nvSpPr>
          <p:cNvPr id="3" name="Rectangle 1"/>
          <p:cNvSpPr>
            <a:spLocks noChangeArrowheads="1"/>
          </p:cNvSpPr>
          <p:nvPr/>
        </p:nvSpPr>
        <p:spPr bwMode="auto">
          <a:xfrm>
            <a:off x="323528" y="849293"/>
            <a:ext cx="79208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．若在一分页存储管理系统中，某作业的页表如下所示。已知页面大小为</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1024</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字节，试将逻辑地址</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1011</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2148</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3000</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5012</a:t>
            </a:r>
            <a:r>
              <a:rPr kumimoji="0" lang="zh-CN" altLang="en-US"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转化为相应的物理地址（注：此处块号即为页面号）。</a:t>
            </a:r>
            <a:endParaRPr kumimoji="0" lang="zh-CN" altLang="en-US" b="0" i="0" u="none" strike="noStrike" cap="none" normalizeH="0" baseline="0" dirty="0">
              <a:ln>
                <a:noFill/>
              </a:ln>
              <a:solidFill>
                <a:schemeClr val="tx1"/>
              </a:solidFill>
              <a:effectLst/>
              <a:latin typeface="Arial" pitchFamily="34" charset="0"/>
              <a:ea typeface="宋体" pitchFamily="2" charset="-122"/>
              <a:cs typeface="宋体" pitchFamily="2" charset="-122"/>
            </a:endParaRPr>
          </a:p>
          <a:p>
            <a:pPr marL="0" marR="0" lvl="0" indent="266700" algn="l" defTabSz="914400" rtl="0" eaLnBrk="0" fontAlgn="base" latinLnBrk="0" hangingPunct="0">
              <a:lnSpc>
                <a:spcPct val="100000"/>
              </a:lnSpc>
              <a:spcBef>
                <a:spcPct val="0"/>
              </a:spcBef>
              <a:spcAft>
                <a:spcPct val="0"/>
              </a:spcAft>
              <a:buClrTx/>
              <a:buSzTx/>
              <a:buFontTx/>
              <a:buNone/>
              <a:tabLst/>
            </a:pPr>
            <a:endParaRPr kumimoji="0" lang="zh-CN" altLang="en-US" sz="4800" b="0" i="0" u="none" strike="noStrike" cap="none" normalizeH="0" baseline="0" dirty="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018902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9592" y="332656"/>
            <a:ext cx="6750496" cy="6186309"/>
          </a:xfrm>
          <a:prstGeom prst="rect">
            <a:avLst/>
          </a:prstGeom>
        </p:spPr>
        <p:txBody>
          <a:bodyPr wrap="square">
            <a:spAutoFit/>
          </a:bodyPr>
          <a:lstStyle/>
          <a:p>
            <a:r>
              <a:rPr lang="zh-CN" altLang="zh-CN" dirty="0"/>
              <a:t>（</a:t>
            </a:r>
            <a:r>
              <a:rPr lang="en-US" altLang="zh-CN" dirty="0"/>
              <a:t>1</a:t>
            </a:r>
            <a:r>
              <a:rPr lang="zh-CN" altLang="zh-CN" dirty="0"/>
              <a:t>）对于逻辑地址</a:t>
            </a:r>
            <a:r>
              <a:rPr lang="en-US" altLang="zh-CN" dirty="0"/>
              <a:t>1011</a:t>
            </a:r>
            <a:endParaRPr lang="zh-CN" altLang="zh-CN" dirty="0"/>
          </a:p>
          <a:p>
            <a:r>
              <a:rPr lang="en-US" altLang="zh-CN" dirty="0"/>
              <a:t>P=</a:t>
            </a:r>
            <a:r>
              <a:rPr lang="en-US" altLang="zh-CN" dirty="0" err="1"/>
              <a:t>int</a:t>
            </a:r>
            <a:r>
              <a:rPr lang="en-US" altLang="zh-CN" dirty="0"/>
              <a:t>(1011/1024)=0</a:t>
            </a:r>
            <a:endParaRPr lang="zh-CN" altLang="zh-CN" dirty="0"/>
          </a:p>
          <a:p>
            <a:r>
              <a:rPr lang="en-US" altLang="zh-CN" dirty="0"/>
              <a:t>W=1011 mod 1024=1011</a:t>
            </a:r>
            <a:endParaRPr lang="zh-CN" altLang="zh-CN" dirty="0"/>
          </a:p>
          <a:p>
            <a:r>
              <a:rPr lang="en-US" altLang="zh-CN" dirty="0"/>
              <a:t>A=1101=(0,1101)</a:t>
            </a:r>
            <a:endParaRPr lang="zh-CN" altLang="zh-CN" dirty="0"/>
          </a:p>
          <a:p>
            <a:r>
              <a:rPr lang="zh-CN" altLang="zh-CN" dirty="0"/>
              <a:t>查页表第</a:t>
            </a:r>
            <a:r>
              <a:rPr lang="en-US" altLang="zh-CN" dirty="0"/>
              <a:t>0</a:t>
            </a:r>
            <a:r>
              <a:rPr lang="zh-CN" altLang="zh-CN" dirty="0"/>
              <a:t>页在第</a:t>
            </a:r>
            <a:r>
              <a:rPr lang="en-US" altLang="zh-CN" dirty="0"/>
              <a:t>2</a:t>
            </a:r>
            <a:r>
              <a:rPr lang="zh-CN" altLang="zh-CN" dirty="0"/>
              <a:t>块，所以物理地址为</a:t>
            </a:r>
            <a:r>
              <a:rPr lang="en-US" altLang="zh-CN" dirty="0"/>
              <a:t>M=1024*2+1011= 3059</a:t>
            </a:r>
            <a:r>
              <a:rPr lang="zh-CN" altLang="zh-CN" dirty="0"/>
              <a:t>。</a:t>
            </a:r>
          </a:p>
          <a:p>
            <a:r>
              <a:rPr lang="en-US" altLang="zh-CN" dirty="0"/>
              <a:t> </a:t>
            </a:r>
            <a:endParaRPr lang="zh-CN" altLang="zh-CN" dirty="0"/>
          </a:p>
          <a:p>
            <a:r>
              <a:rPr lang="zh-CN" altLang="zh-CN" dirty="0"/>
              <a:t>（</a:t>
            </a:r>
            <a:r>
              <a:rPr lang="en-US" altLang="zh-CN" dirty="0"/>
              <a:t>2</a:t>
            </a:r>
            <a:r>
              <a:rPr lang="zh-CN" altLang="zh-CN" dirty="0"/>
              <a:t>）对于逻辑地址为</a:t>
            </a:r>
            <a:r>
              <a:rPr lang="en-US" altLang="zh-CN" dirty="0"/>
              <a:t>2148</a:t>
            </a:r>
            <a:endParaRPr lang="zh-CN" altLang="zh-CN" dirty="0"/>
          </a:p>
          <a:p>
            <a:r>
              <a:rPr lang="en-US" altLang="zh-CN" dirty="0"/>
              <a:t>P=2148/1024=2</a:t>
            </a:r>
            <a:endParaRPr lang="zh-CN" altLang="zh-CN" dirty="0"/>
          </a:p>
          <a:p>
            <a:r>
              <a:rPr lang="en-US" altLang="zh-CN" dirty="0"/>
              <a:t>W=2148 mod 1024=100</a:t>
            </a:r>
            <a:endParaRPr lang="zh-CN" altLang="zh-CN" dirty="0"/>
          </a:p>
          <a:p>
            <a:r>
              <a:rPr lang="en-US" altLang="zh-CN" dirty="0"/>
              <a:t>A=2148=(2,100)</a:t>
            </a:r>
            <a:endParaRPr lang="zh-CN" altLang="zh-CN" dirty="0"/>
          </a:p>
          <a:p>
            <a:r>
              <a:rPr lang="zh-CN" altLang="zh-CN" dirty="0"/>
              <a:t>查页表第</a:t>
            </a:r>
            <a:r>
              <a:rPr lang="en-US" altLang="zh-CN" dirty="0"/>
              <a:t>2</a:t>
            </a:r>
            <a:r>
              <a:rPr lang="zh-CN" altLang="zh-CN" dirty="0"/>
              <a:t>页在第</a:t>
            </a:r>
            <a:r>
              <a:rPr lang="en-US" altLang="zh-CN" dirty="0"/>
              <a:t>1</a:t>
            </a:r>
            <a:r>
              <a:rPr lang="zh-CN" altLang="zh-CN" dirty="0"/>
              <a:t>块，所以物理地址为</a:t>
            </a:r>
            <a:r>
              <a:rPr lang="en-US" altLang="zh-CN" dirty="0"/>
              <a:t>M=1024*1+100=1124</a:t>
            </a:r>
            <a:r>
              <a:rPr lang="zh-CN" altLang="zh-CN" dirty="0"/>
              <a:t>。</a:t>
            </a:r>
          </a:p>
          <a:p>
            <a:r>
              <a:rPr lang="en-US" altLang="zh-CN" dirty="0"/>
              <a:t> </a:t>
            </a:r>
            <a:endParaRPr lang="zh-CN" altLang="zh-CN" dirty="0"/>
          </a:p>
          <a:p>
            <a:r>
              <a:rPr lang="zh-CN" altLang="zh-CN" dirty="0"/>
              <a:t>（</a:t>
            </a:r>
            <a:r>
              <a:rPr lang="en-US" altLang="zh-CN" dirty="0"/>
              <a:t>3</a:t>
            </a:r>
            <a:r>
              <a:rPr lang="zh-CN" altLang="zh-CN" dirty="0"/>
              <a:t>）对于逻辑地址为</a:t>
            </a:r>
            <a:r>
              <a:rPr lang="en-US" altLang="zh-CN" dirty="0"/>
              <a:t>3000</a:t>
            </a:r>
            <a:endParaRPr lang="zh-CN" altLang="zh-CN" dirty="0"/>
          </a:p>
          <a:p>
            <a:r>
              <a:rPr lang="en-US" altLang="zh-CN" dirty="0"/>
              <a:t>P=3000/1024=2</a:t>
            </a:r>
            <a:endParaRPr lang="zh-CN" altLang="zh-CN" dirty="0"/>
          </a:p>
          <a:p>
            <a:r>
              <a:rPr lang="en-US" altLang="zh-CN" dirty="0"/>
              <a:t>W=3000 mod 1024=952</a:t>
            </a:r>
            <a:endParaRPr lang="zh-CN" altLang="zh-CN" dirty="0"/>
          </a:p>
          <a:p>
            <a:r>
              <a:rPr lang="en-US" altLang="zh-CN" dirty="0"/>
              <a:t>A=3000=(2,952)</a:t>
            </a:r>
            <a:endParaRPr lang="zh-CN" altLang="zh-CN" dirty="0"/>
          </a:p>
          <a:p>
            <a:r>
              <a:rPr lang="zh-CN" altLang="zh-CN" dirty="0"/>
              <a:t>查页表第</a:t>
            </a:r>
            <a:r>
              <a:rPr lang="en-US" altLang="zh-CN" dirty="0"/>
              <a:t>2</a:t>
            </a:r>
            <a:r>
              <a:rPr lang="zh-CN" altLang="zh-CN" dirty="0"/>
              <a:t>页在第</a:t>
            </a:r>
            <a:r>
              <a:rPr lang="en-US" altLang="zh-CN" dirty="0"/>
              <a:t>1</a:t>
            </a:r>
            <a:r>
              <a:rPr lang="zh-CN" altLang="zh-CN" dirty="0"/>
              <a:t>块，所以物理地址为</a:t>
            </a:r>
            <a:r>
              <a:rPr lang="en-US" altLang="zh-CN" dirty="0"/>
              <a:t>M=1024*1+952=1976</a:t>
            </a:r>
            <a:endParaRPr lang="zh-CN" altLang="zh-CN" dirty="0"/>
          </a:p>
          <a:p>
            <a:r>
              <a:rPr lang="en-US" altLang="zh-CN" dirty="0"/>
              <a:t> </a:t>
            </a:r>
            <a:endParaRPr lang="zh-CN" altLang="zh-CN" dirty="0"/>
          </a:p>
          <a:p>
            <a:r>
              <a:rPr lang="zh-CN" altLang="zh-CN" dirty="0"/>
              <a:t>（</a:t>
            </a:r>
            <a:r>
              <a:rPr lang="en-US" altLang="zh-CN" dirty="0"/>
              <a:t>4</a:t>
            </a:r>
            <a:r>
              <a:rPr lang="zh-CN" altLang="zh-CN" dirty="0"/>
              <a:t>）对于逻辑地址</a:t>
            </a:r>
            <a:r>
              <a:rPr lang="en-US" altLang="zh-CN" dirty="0"/>
              <a:t>5012</a:t>
            </a:r>
            <a:endParaRPr lang="zh-CN" altLang="zh-CN" dirty="0"/>
          </a:p>
          <a:p>
            <a:r>
              <a:rPr lang="en-US" altLang="zh-CN" dirty="0"/>
              <a:t>P=5012/1024=4</a:t>
            </a:r>
            <a:endParaRPr lang="zh-CN" altLang="zh-CN" dirty="0"/>
          </a:p>
          <a:p>
            <a:r>
              <a:rPr lang="en-US" altLang="zh-CN" dirty="0"/>
              <a:t>W=5012 mod 1024=916</a:t>
            </a:r>
            <a:endParaRPr lang="zh-CN" altLang="zh-CN" dirty="0"/>
          </a:p>
          <a:p>
            <a:r>
              <a:rPr lang="zh-CN" altLang="zh-CN" dirty="0"/>
              <a:t>因页号超过页表长度，故该逻辑地址非法。</a:t>
            </a:r>
          </a:p>
        </p:txBody>
      </p:sp>
    </p:spTree>
    <p:extLst>
      <p:ext uri="{BB962C8B-B14F-4D97-AF65-F5344CB8AC3E}">
        <p14:creationId xmlns:p14="http://schemas.microsoft.com/office/powerpoint/2010/main" val="3725590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188640"/>
            <a:ext cx="8622704" cy="2554545"/>
          </a:xfrm>
          <a:prstGeom prst="rect">
            <a:avLst/>
          </a:prstGeom>
        </p:spPr>
        <p:txBody>
          <a:bodyPr wrap="square">
            <a:spAutoFit/>
          </a:bodyPr>
          <a:lstStyle/>
          <a:p>
            <a:r>
              <a:rPr lang="en-US" altLang="zh-CN" sz="3200" dirty="0"/>
              <a:t>4</a:t>
            </a:r>
            <a:r>
              <a:rPr lang="zh-CN" altLang="zh-CN" sz="3200" dirty="0"/>
              <a:t>．（</a:t>
            </a:r>
            <a:r>
              <a:rPr lang="en-US" altLang="zh-CN" sz="3200" dirty="0"/>
              <a:t>10</a:t>
            </a:r>
            <a:r>
              <a:rPr lang="zh-CN" altLang="zh-CN" sz="3200" dirty="0"/>
              <a:t>分）在一个请求分页系统中，假如系统分配给一个作业的物理块数为</a:t>
            </a:r>
            <a:r>
              <a:rPr lang="en-US" altLang="zh-CN" sz="3200" dirty="0"/>
              <a:t>3</a:t>
            </a:r>
            <a:r>
              <a:rPr lang="zh-CN" altLang="zh-CN" sz="3200" dirty="0"/>
              <a:t>，并且此作业的页面执行顺序为</a:t>
            </a:r>
            <a:r>
              <a:rPr lang="en-US" altLang="zh-CN" sz="3200" dirty="0"/>
              <a:t>2</a:t>
            </a:r>
            <a:r>
              <a:rPr lang="zh-CN" altLang="zh-CN" sz="3200" dirty="0"/>
              <a:t>，</a:t>
            </a:r>
            <a:r>
              <a:rPr lang="en-US" altLang="zh-CN" sz="3200" dirty="0"/>
              <a:t>3</a:t>
            </a:r>
            <a:r>
              <a:rPr lang="zh-CN" altLang="zh-CN" sz="3200" dirty="0"/>
              <a:t>，</a:t>
            </a:r>
            <a:r>
              <a:rPr lang="en-US" altLang="zh-CN" sz="3200" dirty="0"/>
              <a:t>2</a:t>
            </a:r>
            <a:r>
              <a:rPr lang="zh-CN" altLang="zh-CN" sz="3200" dirty="0"/>
              <a:t>，</a:t>
            </a:r>
            <a:r>
              <a:rPr lang="en-US" altLang="zh-CN" sz="3200" dirty="0"/>
              <a:t>1</a:t>
            </a:r>
            <a:r>
              <a:rPr lang="zh-CN" altLang="zh-CN" sz="3200" dirty="0"/>
              <a:t>，</a:t>
            </a:r>
            <a:r>
              <a:rPr lang="en-US" altLang="zh-CN" sz="3200" dirty="0"/>
              <a:t>5</a:t>
            </a:r>
            <a:r>
              <a:rPr lang="zh-CN" altLang="zh-CN" sz="3200" dirty="0"/>
              <a:t>，</a:t>
            </a:r>
            <a:r>
              <a:rPr lang="en-US" altLang="zh-CN" sz="3200" dirty="0"/>
              <a:t>2</a:t>
            </a:r>
            <a:r>
              <a:rPr lang="zh-CN" altLang="zh-CN" sz="3200" dirty="0"/>
              <a:t>，</a:t>
            </a:r>
            <a:r>
              <a:rPr lang="en-US" altLang="zh-CN" sz="3200" dirty="0"/>
              <a:t>4</a:t>
            </a:r>
            <a:r>
              <a:rPr lang="zh-CN" altLang="zh-CN" sz="3200" dirty="0"/>
              <a:t>，</a:t>
            </a:r>
            <a:r>
              <a:rPr lang="en-US" altLang="zh-CN" sz="3200" dirty="0"/>
              <a:t>5</a:t>
            </a:r>
            <a:r>
              <a:rPr lang="zh-CN" altLang="zh-CN" sz="3200" dirty="0"/>
              <a:t>，</a:t>
            </a:r>
            <a:r>
              <a:rPr lang="en-US" altLang="zh-CN" sz="3200" dirty="0"/>
              <a:t>3</a:t>
            </a:r>
            <a:r>
              <a:rPr lang="zh-CN" altLang="zh-CN" sz="3200" dirty="0"/>
              <a:t>，</a:t>
            </a:r>
            <a:r>
              <a:rPr lang="en-US" altLang="zh-CN" sz="3200" dirty="0"/>
              <a:t>2</a:t>
            </a:r>
            <a:r>
              <a:rPr lang="zh-CN" altLang="zh-CN" sz="3200" dirty="0"/>
              <a:t>，</a:t>
            </a:r>
            <a:r>
              <a:rPr lang="en-US" altLang="zh-CN" sz="3200" dirty="0"/>
              <a:t>5</a:t>
            </a:r>
            <a:r>
              <a:rPr lang="zh-CN" altLang="zh-CN" sz="3200" dirty="0"/>
              <a:t>，</a:t>
            </a:r>
            <a:r>
              <a:rPr lang="en-US" altLang="zh-CN" sz="3200" dirty="0"/>
              <a:t>2</a:t>
            </a:r>
            <a:r>
              <a:rPr lang="zh-CN" altLang="zh-CN" sz="3200" dirty="0"/>
              <a:t>。试用</a:t>
            </a:r>
            <a:r>
              <a:rPr lang="en-US" altLang="zh-CN" sz="3200" dirty="0"/>
              <a:t>FIFO</a:t>
            </a:r>
            <a:r>
              <a:rPr lang="zh-CN" altLang="zh-CN" sz="3200" dirty="0"/>
              <a:t>和</a:t>
            </a:r>
            <a:r>
              <a:rPr lang="en-US" altLang="zh-CN" sz="3200" dirty="0" err="1"/>
              <a:t>LRU</a:t>
            </a:r>
            <a:r>
              <a:rPr lang="zh-CN" altLang="zh-CN" sz="3200" dirty="0"/>
              <a:t>两种算法分别计算出程序访问过程中所发生的缺页次数。</a:t>
            </a:r>
          </a:p>
        </p:txBody>
      </p:sp>
    </p:spTree>
    <p:extLst>
      <p:ext uri="{BB962C8B-B14F-4D97-AF65-F5344CB8AC3E}">
        <p14:creationId xmlns:p14="http://schemas.microsoft.com/office/powerpoint/2010/main" val="1018902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TotalTime>
  <Words>2112</Words>
  <Application>Microsoft Office PowerPoint</Application>
  <PresentationFormat>全屏显示(4:3)</PresentationFormat>
  <Paragraphs>244</Paragraphs>
  <Slides>15</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beacher</dc:creator>
  <cp:lastModifiedBy>wang Bruce</cp:lastModifiedBy>
  <cp:revision>16</cp:revision>
  <dcterms:created xsi:type="dcterms:W3CDTF">2014-05-10T07:32:29Z</dcterms:created>
  <dcterms:modified xsi:type="dcterms:W3CDTF">2018-06-23T15:37:42Z</dcterms:modified>
</cp:coreProperties>
</file>