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8" r:id="rId5"/>
    <p:sldId id="269" r:id="rId6"/>
    <p:sldId id="270" r:id="rId7"/>
    <p:sldId id="271" r:id="rId8"/>
    <p:sldId id="272" r:id="rId9"/>
    <p:sldId id="284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57" r:id="rId21"/>
    <p:sldId id="259" r:id="rId22"/>
    <p:sldId id="266" r:id="rId23"/>
    <p:sldId id="263" r:id="rId24"/>
    <p:sldId id="264" r:id="rId25"/>
    <p:sldId id="26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部分 内存管理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Two-Level Paging Example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1088" y="1533525"/>
            <a:ext cx="710565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1600">
                <a:ea typeface="宋体" pitchFamily="2" charset="-122"/>
              </a:rPr>
              <a:t>A logical address (on 32-bit machine with 4K page size) is divided into:</a:t>
            </a:r>
          </a:p>
          <a:p>
            <a:pPr marL="628650" lvl="1">
              <a:lnSpc>
                <a:spcPct val="90000"/>
              </a:lnSpc>
            </a:pPr>
            <a:r>
              <a:rPr lang="en-US" altLang="zh-CN" sz="1600">
                <a:ea typeface="宋体" pitchFamily="2" charset="-122"/>
              </a:rPr>
              <a:t>a page number consisting of 20 bits</a:t>
            </a:r>
            <a:r>
              <a:rPr lang="zh-CN" altLang="en-US" sz="1600">
                <a:ea typeface="宋体" pitchFamily="2" charset="-122"/>
              </a:rPr>
              <a:t> 页号</a:t>
            </a:r>
            <a:endParaRPr lang="en-US" altLang="zh-CN" sz="1600">
              <a:ea typeface="宋体" pitchFamily="2" charset="-122"/>
            </a:endParaRPr>
          </a:p>
          <a:p>
            <a:pPr marL="628650" lvl="1">
              <a:lnSpc>
                <a:spcPct val="90000"/>
              </a:lnSpc>
            </a:pPr>
            <a:r>
              <a:rPr lang="en-US" altLang="zh-CN" sz="1600">
                <a:ea typeface="宋体" pitchFamily="2" charset="-122"/>
              </a:rPr>
              <a:t>a page offset consisting of 12 bits</a:t>
            </a:r>
            <a:r>
              <a:rPr lang="zh-CN" altLang="en-US" sz="1600">
                <a:ea typeface="宋体" pitchFamily="2" charset="-122"/>
              </a:rPr>
              <a:t> 页偏移</a:t>
            </a:r>
            <a:endParaRPr lang="en-US" altLang="zh-CN" sz="16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>
                <a:ea typeface="宋体" pitchFamily="2" charset="-122"/>
              </a:rPr>
              <a:t>Since the page table is paged, the page number is further divided into:</a:t>
            </a:r>
          </a:p>
          <a:p>
            <a:pPr marL="628650" lvl="1">
              <a:lnSpc>
                <a:spcPct val="90000"/>
              </a:lnSpc>
            </a:pPr>
            <a:r>
              <a:rPr lang="en-US" altLang="zh-CN" sz="1600">
                <a:ea typeface="宋体" pitchFamily="2" charset="-122"/>
              </a:rPr>
              <a:t>a 10-bit page number </a:t>
            </a:r>
            <a:r>
              <a:rPr lang="zh-CN" altLang="en-US" sz="1600">
                <a:ea typeface="宋体" pitchFamily="2" charset="-122"/>
              </a:rPr>
              <a:t>  页号</a:t>
            </a:r>
            <a:endParaRPr lang="en-US" altLang="zh-CN" sz="1600">
              <a:ea typeface="宋体" pitchFamily="2" charset="-122"/>
            </a:endParaRPr>
          </a:p>
          <a:p>
            <a:pPr marL="628650" lvl="1">
              <a:lnSpc>
                <a:spcPct val="90000"/>
              </a:lnSpc>
            </a:pPr>
            <a:r>
              <a:rPr lang="en-US" altLang="zh-CN" sz="1600">
                <a:ea typeface="宋体" pitchFamily="2" charset="-122"/>
              </a:rPr>
              <a:t>a 10-bit page offset</a:t>
            </a:r>
            <a:r>
              <a:rPr lang="zh-CN" altLang="en-US" sz="1600">
                <a:ea typeface="宋体" pitchFamily="2" charset="-122"/>
              </a:rPr>
              <a:t> 页偏移</a:t>
            </a:r>
            <a:endParaRPr lang="en-US" altLang="zh-CN" sz="16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600">
                <a:ea typeface="宋体" pitchFamily="2" charset="-122"/>
              </a:rPr>
              <a:t>Thus, a logical address is as follows:</a:t>
            </a:r>
            <a:br>
              <a:rPr lang="en-US" altLang="zh-CN" sz="1600">
                <a:ea typeface="宋体" pitchFamily="2" charset="-122"/>
              </a:rPr>
            </a:br>
            <a:br>
              <a:rPr lang="en-US" altLang="zh-CN" sz="1600">
                <a:ea typeface="宋体" pitchFamily="2" charset="-122"/>
              </a:rPr>
            </a:br>
            <a:br>
              <a:rPr lang="en-US" altLang="zh-CN" sz="1600">
                <a:ea typeface="宋体" pitchFamily="2" charset="-122"/>
              </a:rPr>
            </a:br>
            <a:br>
              <a:rPr lang="en-US" altLang="zh-CN" sz="1600">
                <a:ea typeface="宋体" pitchFamily="2" charset="-122"/>
              </a:rPr>
            </a:br>
            <a:br>
              <a:rPr lang="en-US" altLang="zh-CN" sz="1600">
                <a:ea typeface="宋体" pitchFamily="2" charset="-122"/>
              </a:rPr>
            </a:br>
            <a:br>
              <a:rPr lang="en-US" altLang="zh-CN" sz="1600">
                <a:ea typeface="宋体" pitchFamily="2" charset="-122"/>
              </a:rPr>
            </a:br>
            <a:br>
              <a:rPr lang="en-US" altLang="zh-CN" sz="1600">
                <a:ea typeface="宋体" pitchFamily="2" charset="-122"/>
              </a:rPr>
            </a:br>
            <a:br>
              <a:rPr lang="en-US" altLang="zh-CN" sz="1600">
                <a:ea typeface="宋体" pitchFamily="2" charset="-122"/>
              </a:rPr>
            </a:br>
            <a:br>
              <a:rPr lang="en-US" altLang="zh-CN" sz="1600">
                <a:ea typeface="宋体" pitchFamily="2" charset="-122"/>
              </a:rPr>
            </a:br>
            <a:br>
              <a:rPr lang="en-US" altLang="zh-CN" sz="1600">
                <a:ea typeface="宋体" pitchFamily="2" charset="-122"/>
              </a:rPr>
            </a:br>
            <a:r>
              <a:rPr lang="en-US" altLang="zh-CN" sz="1600">
                <a:ea typeface="宋体" pitchFamily="2" charset="-122"/>
              </a:rPr>
              <a:t>where</a:t>
            </a:r>
            <a:r>
              <a:rPr lang="en-US" altLang="zh-CN" sz="1600" i="1">
                <a:ea typeface="宋体" pitchFamily="2" charset="-122"/>
              </a:rPr>
              <a:t> p</a:t>
            </a:r>
            <a:r>
              <a:rPr lang="en-US" altLang="zh-CN" sz="1600" i="1" baseline="-25000">
                <a:ea typeface="宋体" pitchFamily="2" charset="-122"/>
              </a:rPr>
              <a:t>i</a:t>
            </a:r>
            <a:r>
              <a:rPr lang="en-US" altLang="zh-CN" sz="1600">
                <a:ea typeface="宋体" pitchFamily="2" charset="-122"/>
              </a:rPr>
              <a:t> is an index into the outer page table, and </a:t>
            </a:r>
            <a:r>
              <a:rPr lang="en-US" altLang="zh-CN" sz="1600" i="1">
                <a:ea typeface="宋体" pitchFamily="2" charset="-122"/>
              </a:rPr>
              <a:t>p</a:t>
            </a:r>
            <a:r>
              <a:rPr lang="en-US" altLang="zh-CN" sz="1600" i="1" baseline="-25000">
                <a:ea typeface="宋体" pitchFamily="2" charset="-122"/>
              </a:rPr>
              <a:t>2</a:t>
            </a:r>
            <a:r>
              <a:rPr lang="en-US" altLang="zh-CN" sz="1600">
                <a:ea typeface="宋体" pitchFamily="2" charset="-122"/>
              </a:rPr>
              <a:t> is the displacement within the page of the outer page table</a:t>
            </a:r>
          </a:p>
          <a:p>
            <a:pPr>
              <a:lnSpc>
                <a:spcPct val="90000"/>
              </a:lnSpc>
            </a:pPr>
            <a:r>
              <a:rPr lang="en-US" altLang="zh-CN" sz="1600">
                <a:ea typeface="宋体" pitchFamily="2" charset="-122"/>
              </a:rPr>
              <a:t>P1</a:t>
            </a:r>
            <a:r>
              <a:rPr lang="zh-CN" altLang="en-US" sz="1600">
                <a:ea typeface="宋体" pitchFamily="2" charset="-122"/>
              </a:rPr>
              <a:t>是用来访问外部页表的索引，</a:t>
            </a:r>
            <a:r>
              <a:rPr lang="en-US" altLang="zh-CN" sz="1600">
                <a:ea typeface="宋体" pitchFamily="2" charset="-122"/>
              </a:rPr>
              <a:t>p2</a:t>
            </a:r>
            <a:r>
              <a:rPr lang="zh-CN" altLang="en-US" sz="1600">
                <a:ea typeface="宋体" pitchFamily="2" charset="-122"/>
              </a:rPr>
              <a:t>是外部页表的页偏移</a:t>
            </a:r>
            <a:endParaRPr lang="en-US" altLang="zh-CN" sz="1600">
              <a:ea typeface="宋体" pitchFamily="2" charset="-122"/>
            </a:endParaRP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067050" y="4387850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93189" name="Line 5"/>
          <p:cNvSpPr>
            <a:spLocks noChangeShapeType="1"/>
          </p:cNvSpPr>
          <p:nvPr/>
        </p:nvSpPr>
        <p:spPr bwMode="auto">
          <a:xfrm>
            <a:off x="3905250" y="442595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0" name="Line 6"/>
          <p:cNvSpPr>
            <a:spLocks noChangeShapeType="1"/>
          </p:cNvSpPr>
          <p:nvPr/>
        </p:nvSpPr>
        <p:spPr bwMode="auto">
          <a:xfrm>
            <a:off x="4700588" y="40449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2908300" y="3956050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page number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4772025" y="3968750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page offset</a:t>
            </a:r>
          </a:p>
        </p:txBody>
      </p:sp>
      <p:sp>
        <p:nvSpPr>
          <p:cNvPr id="93193" name="Text Box 9"/>
          <p:cNvSpPr txBox="1">
            <a:spLocks noChangeArrowheads="1"/>
          </p:cNvSpPr>
          <p:nvPr/>
        </p:nvSpPr>
        <p:spPr bwMode="auto">
          <a:xfrm>
            <a:off x="3295650" y="4414838"/>
            <a:ext cx="3444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p</a:t>
            </a:r>
            <a:r>
              <a:rPr lang="en-US" altLang="zh-CN" baseline="-25000">
                <a:ea typeface="宋体" pitchFamily="2" charset="-122"/>
              </a:rPr>
              <a:t>i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4070350" y="4406900"/>
            <a:ext cx="3952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p</a:t>
            </a:r>
            <a:r>
              <a:rPr lang="en-US" altLang="zh-CN" baseline="-25000">
                <a:ea typeface="宋体" pitchFamily="2" charset="-122"/>
              </a:rPr>
              <a:t>2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5070475" y="4445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3371850" y="50641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10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4038600" y="50355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10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5105400" y="503555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B</a:t>
            </a:r>
            <a:endParaRPr lang="zh-CN" altLang="en-US">
              <a:ea typeface="宋体" pitchFamily="2" charset="-122"/>
            </a:endParaRPr>
          </a:p>
        </p:txBody>
      </p:sp>
      <p:pic>
        <p:nvPicPr>
          <p:cNvPr id="10445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2103752"/>
            <a:ext cx="7740352" cy="132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0"/>
            <a:ext cx="8161337" cy="844550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ea typeface="宋体" charset="-122"/>
              </a:rPr>
              <a:t>Virtual Memory That is Larger Than Physical Memory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367213" y="3246438"/>
            <a:ext cx="409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>
                <a:ea typeface="宋体" pitchFamily="2" charset="-122"/>
                <a:sym typeface="Symbol" pitchFamily="18" charset="2"/>
              </a:rPr>
              <a:t>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 l="3516" t="1007" r="3751" b="1042"/>
          <a:stretch>
            <a:fillRect/>
          </a:stretch>
        </p:blipFill>
        <p:spPr bwMode="auto">
          <a:xfrm>
            <a:off x="1922463" y="1282700"/>
            <a:ext cx="5653087" cy="44783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14348" y="5929330"/>
            <a:ext cx="757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虚拟存储器的大小</a:t>
            </a:r>
            <a:endParaRPr lang="en-US" altLang="zh-CN" dirty="0"/>
          </a:p>
          <a:p>
            <a:r>
              <a:rPr lang="zh-CN" altLang="en-US" dirty="0"/>
              <a:t>支持技术：动态地址重定位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062" y="1484784"/>
            <a:ext cx="8551875" cy="16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Page Fault</a:t>
            </a:r>
            <a:r>
              <a:rPr lang="zh-CN" altLang="en-US" dirty="0">
                <a:ea typeface="宋体" charset="-122"/>
              </a:rPr>
              <a:t> 页错误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850" y="1397000"/>
            <a:ext cx="7435850" cy="416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>
                <a:ea typeface="宋体" pitchFamily="2" charset="-122"/>
              </a:rPr>
              <a:t>If there is a reference to a page, first reference to that page will trap to operating system:</a:t>
            </a:r>
            <a:r>
              <a:rPr lang="zh-CN" altLang="en-US" sz="1800">
                <a:ea typeface="宋体" pitchFamily="2" charset="-122"/>
              </a:rPr>
              <a:t>当访问无效页时，会陷入</a:t>
            </a:r>
            <a:r>
              <a:rPr lang="en-US" altLang="zh-CN" sz="1800">
                <a:ea typeface="宋体" pitchFamily="2" charset="-122"/>
              </a:rPr>
              <a:t>OS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1800">
                <a:ea typeface="宋体" pitchFamily="2" charset="-122"/>
                <a:sym typeface="Symbol" pitchFamily="18" charset="2"/>
              </a:rPr>
              <a:t>              </a:t>
            </a:r>
            <a:r>
              <a:rPr lang="en-US" altLang="zh-CN" sz="1800" b="1">
                <a:ea typeface="宋体" pitchFamily="2" charset="-122"/>
                <a:sym typeface="Symbol" pitchFamily="18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1800">
                <a:ea typeface="宋体" pitchFamily="2" charset="-122"/>
                <a:sym typeface="Symbol" pitchFamily="18" charset="2"/>
              </a:rPr>
              <a:t>Operating system looks at another table to decide:</a:t>
            </a:r>
            <a:r>
              <a:rPr lang="zh-CN" altLang="en-US" sz="1800">
                <a:ea typeface="宋体" pitchFamily="2" charset="-122"/>
                <a:sym typeface="Symbol" pitchFamily="18" charset="2"/>
              </a:rPr>
              <a:t>检查进程内部页表</a:t>
            </a:r>
            <a:endParaRPr lang="en-US" altLang="zh-CN" sz="1800">
              <a:ea typeface="宋体" pitchFamily="2" charset="-122"/>
              <a:sym typeface="Symbol" pitchFamily="18" charset="2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altLang="zh-CN" sz="1800">
                <a:ea typeface="宋体" pitchFamily="2" charset="-122"/>
              </a:rPr>
              <a:t>Invalid reference </a:t>
            </a:r>
            <a:r>
              <a:rPr lang="en-US" altLang="zh-CN" sz="1800">
                <a:ea typeface="宋体" pitchFamily="2" charset="-122"/>
                <a:sym typeface="Symbol" pitchFamily="18" charset="2"/>
              </a:rPr>
              <a:t> abort</a:t>
            </a:r>
            <a:r>
              <a:rPr lang="zh-CN" altLang="en-US" sz="1800">
                <a:ea typeface="宋体" pitchFamily="2" charset="-122"/>
                <a:sym typeface="Symbol" pitchFamily="18" charset="2"/>
              </a:rPr>
              <a:t> 非法访问</a:t>
            </a:r>
            <a:r>
              <a:rPr lang="en-US" altLang="zh-CN" sz="1800">
                <a:ea typeface="宋体" pitchFamily="2" charset="-122"/>
                <a:sym typeface="Symbol" pitchFamily="18" charset="2"/>
              </a:rPr>
              <a:t>-〉</a:t>
            </a:r>
            <a:r>
              <a:rPr lang="zh-CN" altLang="en-US" sz="1800">
                <a:ea typeface="宋体" pitchFamily="2" charset="-122"/>
                <a:sym typeface="Symbol" pitchFamily="18" charset="2"/>
              </a:rPr>
              <a:t>终止</a:t>
            </a:r>
            <a:endParaRPr lang="en-US" altLang="zh-CN" sz="1800">
              <a:ea typeface="宋体" pitchFamily="2" charset="-122"/>
              <a:sym typeface="Symbol" pitchFamily="18" charset="2"/>
            </a:endParaRPr>
          </a:p>
          <a:p>
            <a:pPr marL="800100" lvl="1" indent="-342900">
              <a:lnSpc>
                <a:spcPct val="90000"/>
              </a:lnSpc>
            </a:pPr>
            <a:r>
              <a:rPr lang="en-US" altLang="zh-CN" sz="1800">
                <a:ea typeface="宋体" pitchFamily="2" charset="-122"/>
                <a:sym typeface="Symbol" pitchFamily="18" charset="2"/>
              </a:rPr>
              <a:t>Just not in memory</a:t>
            </a:r>
            <a:r>
              <a:rPr lang="zh-CN" altLang="en-US" sz="1800">
                <a:ea typeface="宋体" pitchFamily="2" charset="-122"/>
                <a:sym typeface="Symbol" pitchFamily="18" charset="2"/>
              </a:rPr>
              <a:t> 不在内存中</a:t>
            </a:r>
            <a:endParaRPr lang="en-US" altLang="zh-CN" sz="180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1800">
                <a:ea typeface="宋体" pitchFamily="2" charset="-122"/>
                <a:sym typeface="Symbol" pitchFamily="18" charset="2"/>
              </a:rPr>
              <a:t>Get empty frame</a:t>
            </a:r>
            <a:r>
              <a:rPr lang="zh-CN" altLang="en-US" sz="1800">
                <a:ea typeface="宋体" pitchFamily="2" charset="-122"/>
                <a:sym typeface="Symbol" pitchFamily="18" charset="2"/>
              </a:rPr>
              <a:t> 找到一个空闲帧</a:t>
            </a:r>
            <a:endParaRPr lang="en-US" altLang="zh-CN" sz="180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1800">
                <a:ea typeface="宋体" pitchFamily="2" charset="-122"/>
                <a:sym typeface="Symbol" pitchFamily="18" charset="2"/>
              </a:rPr>
              <a:t>Swap page into frame</a:t>
            </a:r>
            <a:r>
              <a:rPr lang="zh-CN" altLang="en-US" sz="1800">
                <a:ea typeface="宋体" pitchFamily="2" charset="-122"/>
                <a:sym typeface="Symbol" pitchFamily="18" charset="2"/>
              </a:rPr>
              <a:t> 换入页到该帧中</a:t>
            </a:r>
            <a:endParaRPr lang="en-US" altLang="zh-CN" sz="180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1800">
                <a:ea typeface="宋体" pitchFamily="2" charset="-122"/>
                <a:sym typeface="Symbol" pitchFamily="18" charset="2"/>
              </a:rPr>
              <a:t>Reset tables</a:t>
            </a:r>
            <a:r>
              <a:rPr lang="zh-CN" altLang="en-US" sz="1800">
                <a:ea typeface="宋体" pitchFamily="2" charset="-122"/>
                <a:sym typeface="Symbol" pitchFamily="18" charset="2"/>
              </a:rPr>
              <a:t> 修改表</a:t>
            </a:r>
            <a:endParaRPr lang="en-US" altLang="zh-CN" sz="180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1800">
                <a:ea typeface="宋体" pitchFamily="2" charset="-122"/>
                <a:sym typeface="Symbol" pitchFamily="18" charset="2"/>
              </a:rPr>
              <a:t>Set validation bit = </a:t>
            </a:r>
            <a:r>
              <a:rPr lang="en-US" altLang="zh-CN" sz="1800" b="1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v</a:t>
            </a:r>
            <a:r>
              <a:rPr lang="zh-CN" altLang="en-US" sz="1800" b="1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 </a:t>
            </a:r>
            <a:endParaRPr lang="en-US" altLang="zh-CN" sz="1800"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altLang="zh-CN" sz="1800">
                <a:ea typeface="宋体" pitchFamily="2" charset="-122"/>
                <a:sym typeface="Symbol" pitchFamily="18" charset="2"/>
              </a:rPr>
              <a:t>Restart the instruction that caused the page fault</a:t>
            </a:r>
            <a:r>
              <a:rPr lang="zh-CN" altLang="en-US" sz="1800">
                <a:ea typeface="宋体" pitchFamily="2" charset="-122"/>
                <a:sym typeface="Symbol" pitchFamily="18" charset="2"/>
              </a:rPr>
              <a:t>重新开始因陷阱而中断的指令</a:t>
            </a:r>
            <a:endParaRPr lang="en-US" altLang="zh-CN" sz="1800"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Steps in Handling a Page Fault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/>
          <a:srcRect l="5666" t="598" r="6114" b="912"/>
          <a:stretch>
            <a:fillRect/>
          </a:stretch>
        </p:blipFill>
        <p:spPr bwMode="auto">
          <a:xfrm>
            <a:off x="1619672" y="1268760"/>
            <a:ext cx="6307138" cy="5280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314575" cy="4525963"/>
          </a:xfrm>
        </p:spPr>
        <p:txBody>
          <a:bodyPr/>
          <a:lstStyle/>
          <a:p>
            <a:r>
              <a:rPr lang="zh-CN" altLang="en-US" sz="1800">
                <a:ea typeface="宋体" pitchFamily="2" charset="-122"/>
              </a:rPr>
              <a:t>动态页式管理流程图</a:t>
            </a:r>
          </a:p>
        </p:txBody>
      </p:sp>
      <p:pic>
        <p:nvPicPr>
          <p:cNvPr id="28675" name="Picture 3" descr="e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3575" y="0"/>
            <a:ext cx="3605213" cy="674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971800" y="1524000"/>
            <a:ext cx="9906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181600" y="4267200"/>
            <a:ext cx="1524000" cy="381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980728"/>
            <a:ext cx="7363683" cy="81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7664" y="3536368"/>
            <a:ext cx="5581854" cy="919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Performance of Demand Paging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165350" algn="l"/>
                <a:tab pos="2857500" algn="l"/>
              </a:tabLst>
            </a:pPr>
            <a:r>
              <a:rPr lang="en-US" altLang="zh-CN" sz="1800" dirty="0">
                <a:ea typeface="宋体" pitchFamily="2" charset="-122"/>
              </a:rPr>
              <a:t>Page Fault Rate 0 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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 1.0</a:t>
            </a:r>
            <a:r>
              <a:rPr lang="zh-CN" altLang="en-US" sz="1800" dirty="0">
                <a:ea typeface="宋体" pitchFamily="2" charset="-122"/>
                <a:sym typeface="Symbol" pitchFamily="18" charset="2"/>
              </a:rPr>
              <a:t> 页错误率</a:t>
            </a:r>
            <a:endParaRPr lang="en-US" altLang="zh-CN" sz="1800" dirty="0">
              <a:ea typeface="宋体" pitchFamily="2" charset="-122"/>
              <a:sym typeface="Symbol" pitchFamily="18" charset="2"/>
            </a:endParaRP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= 0 no page faults </a:t>
            </a:r>
          </a:p>
          <a:p>
            <a:pPr lvl="1">
              <a:tabLst>
                <a:tab pos="2165350" algn="l"/>
                <a:tab pos="2857500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= 1, every reference is a fault</a:t>
            </a:r>
            <a:br>
              <a:rPr lang="en-US" altLang="zh-CN" sz="1800" dirty="0">
                <a:ea typeface="宋体" pitchFamily="2" charset="-122"/>
                <a:sym typeface="Symbol" pitchFamily="18" charset="2"/>
              </a:rPr>
            </a:br>
            <a:endParaRPr lang="en-US" altLang="zh-CN" sz="1800" dirty="0">
              <a:ea typeface="宋体" pitchFamily="2" charset="-122"/>
              <a:sym typeface="Symbol" pitchFamily="18" charset="2"/>
            </a:endParaRPr>
          </a:p>
          <a:p>
            <a:pPr>
              <a:tabLst>
                <a:tab pos="2165350" algn="l"/>
                <a:tab pos="2857500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Effective Access Time (EAT)</a:t>
            </a:r>
            <a:r>
              <a:rPr lang="zh-CN" altLang="en-US" sz="1800" dirty="0">
                <a:ea typeface="宋体" pitchFamily="2" charset="-122"/>
                <a:sym typeface="Symbol" pitchFamily="18" charset="2"/>
              </a:rPr>
              <a:t> 有效访问时间</a:t>
            </a:r>
            <a:endParaRPr lang="en-US" altLang="zh-CN" sz="1800" dirty="0">
              <a:ea typeface="宋体" pitchFamily="2" charset="-122"/>
              <a:sym typeface="Symbol" pitchFamily="18" charset="2"/>
            </a:endParaRP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		EAT = (1 –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) x memory access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			+ </a:t>
            </a:r>
            <a:r>
              <a:rPr lang="en-US" altLang="zh-CN" sz="1800" i="1" dirty="0"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(page fault overhead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			           + swap page out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			           + swap page in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			           + restart overhead</a:t>
            </a:r>
          </a:p>
          <a:p>
            <a:pPr>
              <a:buFont typeface="Monotype Sorts" pitchFamily="2" charset="2"/>
              <a:buNone/>
              <a:tabLst>
                <a:tab pos="2165350" algn="l"/>
                <a:tab pos="2857500" algn="l"/>
              </a:tabLst>
            </a:pPr>
            <a:r>
              <a:rPr lang="en-US" altLang="zh-CN" sz="1800" dirty="0">
                <a:ea typeface="宋体" pitchFamily="2" charset="-122"/>
                <a:sym typeface="Symbol" pitchFamily="18" charset="2"/>
              </a:rPr>
              <a:t>                                                     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0"/>
            <a:ext cx="8267700" cy="844550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ea typeface="宋体" charset="-122"/>
              </a:rPr>
              <a:t>Second-Chance (clock) Page-Replacement Algorithm</a:t>
            </a:r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2"/>
          <a:srcRect l="8766" t="983" r="8766" b="983"/>
          <a:stretch>
            <a:fillRect/>
          </a:stretch>
        </p:blipFill>
        <p:spPr bwMode="auto">
          <a:xfrm>
            <a:off x="1609725" y="1065213"/>
            <a:ext cx="5845175" cy="5210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63" y="198438"/>
            <a:ext cx="7772400" cy="5873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宋体" charset="-122"/>
              </a:rPr>
              <a:t>绑定示例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968375"/>
            <a:ext cx="8382000" cy="45783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1400" b="1">
                <a:ea typeface="宋体" pitchFamily="2" charset="-122"/>
              </a:rPr>
              <a:t>编译时绑定             </a:t>
            </a:r>
            <a:r>
              <a:rPr lang="en-US" altLang="zh-CN" sz="1400" b="1">
                <a:ea typeface="宋体" pitchFamily="2" charset="-122"/>
              </a:rPr>
              <a:t>1.</a:t>
            </a:r>
            <a:r>
              <a:rPr lang="zh-CN" altLang="en-US" sz="1400" b="1">
                <a:ea typeface="宋体" pitchFamily="2" charset="-122"/>
              </a:rPr>
              <a:t>编译后 </a:t>
            </a:r>
            <a:r>
              <a:rPr lang="en-US" altLang="zh-CN" sz="1400" b="1">
                <a:ea typeface="宋体" pitchFamily="2" charset="-122"/>
              </a:rPr>
              <a:t>(</a:t>
            </a:r>
            <a:r>
              <a:rPr lang="zh-CN" altLang="en-US" sz="1400" b="1">
                <a:ea typeface="宋体" pitchFamily="2" charset="-122"/>
              </a:rPr>
              <a:t>目标文件中</a:t>
            </a:r>
            <a:r>
              <a:rPr lang="en-US" altLang="zh-CN" sz="1400" b="1">
                <a:ea typeface="宋体" pitchFamily="2" charset="-122"/>
              </a:rPr>
              <a:t>)                  2.</a:t>
            </a:r>
            <a:r>
              <a:rPr lang="zh-CN" altLang="en-US" sz="1400" b="1">
                <a:ea typeface="宋体" pitchFamily="2" charset="-122"/>
              </a:rPr>
              <a:t>加载到内存后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>
                <a:ea typeface="宋体" pitchFamily="2" charset="-122"/>
              </a:rPr>
              <a:t>…                           …                                                       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>
                <a:ea typeface="宋体" pitchFamily="2" charset="-122"/>
              </a:rPr>
              <a:t>Integer count       1156: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1400" b="1">
                <a:ea typeface="宋体" pitchFamily="2" charset="-122"/>
                <a:sym typeface="Wingdings" pitchFamily="2" charset="2"/>
              </a:rPr>
              <a:t>存放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count</a:t>
            </a:r>
            <a:r>
              <a:rPr lang="zh-CN" altLang="en-US" sz="1400" b="1">
                <a:ea typeface="宋体" pitchFamily="2" charset="-122"/>
                <a:sym typeface="Wingdings" pitchFamily="2" charset="2"/>
              </a:rPr>
              <a:t>的值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)</a:t>
            </a:r>
            <a:r>
              <a:rPr lang="en-US" altLang="zh-CN" sz="1400" b="1">
                <a:ea typeface="宋体" pitchFamily="2" charset="-122"/>
              </a:rPr>
              <a:t>          1156    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1400" b="1">
                <a:ea typeface="宋体" pitchFamily="2" charset="-122"/>
                <a:sym typeface="Wingdings" pitchFamily="2" charset="2"/>
              </a:rPr>
              <a:t>存放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count</a:t>
            </a:r>
            <a:r>
              <a:rPr lang="zh-CN" altLang="en-US" sz="1400" b="1">
                <a:ea typeface="宋体" pitchFamily="2" charset="-122"/>
                <a:sym typeface="Wingdings" pitchFamily="2" charset="2"/>
              </a:rPr>
              <a:t>的值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)</a:t>
            </a:r>
            <a:r>
              <a:rPr lang="en-US" altLang="zh-CN" sz="1400" b="1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>
                <a:ea typeface="宋体" pitchFamily="2" charset="-122"/>
              </a:rPr>
              <a:t>…                           …     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>
                <a:ea typeface="宋体" pitchFamily="2" charset="-122"/>
              </a:rPr>
              <a:t>Count=3               move 1156 3                                    move 1156 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>
                <a:ea typeface="宋体" pitchFamily="2" charset="-122"/>
              </a:rPr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400" b="1">
                <a:ea typeface="宋体" pitchFamily="2" charset="-122"/>
              </a:rPr>
              <a:t>加载时绑定                                                                           </a:t>
            </a:r>
            <a:r>
              <a:rPr lang="en-US" altLang="zh-CN" sz="1400" b="1">
                <a:ea typeface="宋体" pitchFamily="2" charset="-122"/>
              </a:rPr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>
                <a:ea typeface="宋体" pitchFamily="2" charset="-122"/>
              </a:rPr>
              <a:t>…                         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>
                <a:ea typeface="宋体" pitchFamily="2" charset="-122"/>
              </a:rPr>
              <a:t>Integer count       156: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1400" b="1">
                <a:ea typeface="宋体" pitchFamily="2" charset="-122"/>
                <a:sym typeface="Wingdings" pitchFamily="2" charset="2"/>
              </a:rPr>
              <a:t>存放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count</a:t>
            </a:r>
            <a:r>
              <a:rPr lang="zh-CN" altLang="en-US" sz="1400" b="1">
                <a:ea typeface="宋体" pitchFamily="2" charset="-122"/>
                <a:sym typeface="Wingdings" pitchFamily="2" charset="2"/>
              </a:rPr>
              <a:t>的值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)</a:t>
            </a:r>
            <a:r>
              <a:rPr lang="en-US" altLang="zh-CN" sz="1400" b="1">
                <a:ea typeface="宋体" pitchFamily="2" charset="-122"/>
              </a:rPr>
              <a:t>          1156    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1400" b="1">
                <a:ea typeface="宋体" pitchFamily="2" charset="-122"/>
                <a:sym typeface="Wingdings" pitchFamily="2" charset="2"/>
              </a:rPr>
              <a:t>存放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count</a:t>
            </a:r>
            <a:r>
              <a:rPr lang="zh-CN" altLang="en-US" sz="1400" b="1">
                <a:ea typeface="宋体" pitchFamily="2" charset="-122"/>
                <a:sym typeface="Wingdings" pitchFamily="2" charset="2"/>
              </a:rPr>
              <a:t>的值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)</a:t>
            </a:r>
            <a:r>
              <a:rPr lang="en-US" altLang="zh-CN" sz="1400" b="1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>
                <a:ea typeface="宋体" pitchFamily="2" charset="-122"/>
              </a:rPr>
              <a:t>…                           …     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>
                <a:ea typeface="宋体" pitchFamily="2" charset="-122"/>
              </a:rPr>
              <a:t>Count=3               move 156 3                                      move 1156 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>
                <a:ea typeface="宋体" pitchFamily="2" charset="-122"/>
              </a:rPr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1400" b="1">
                <a:ea typeface="宋体" pitchFamily="2" charset="-122"/>
              </a:rPr>
              <a:t>运行时绑定                                                                           </a:t>
            </a:r>
            <a:r>
              <a:rPr lang="en-US" altLang="zh-CN" sz="1400" b="1">
                <a:ea typeface="宋体" pitchFamily="2" charset="-122"/>
              </a:rPr>
              <a:t>…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>
                <a:ea typeface="宋体" pitchFamily="2" charset="-122"/>
              </a:rPr>
              <a:t>…                          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>
                <a:ea typeface="宋体" pitchFamily="2" charset="-122"/>
              </a:rPr>
              <a:t>Integer count       156: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1400" b="1">
                <a:ea typeface="宋体" pitchFamily="2" charset="-122"/>
                <a:sym typeface="Wingdings" pitchFamily="2" charset="2"/>
              </a:rPr>
              <a:t>存放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count</a:t>
            </a:r>
            <a:r>
              <a:rPr lang="zh-CN" altLang="en-US" sz="1400" b="1">
                <a:ea typeface="宋体" pitchFamily="2" charset="-122"/>
                <a:sym typeface="Wingdings" pitchFamily="2" charset="2"/>
              </a:rPr>
              <a:t>的值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)</a:t>
            </a:r>
            <a:r>
              <a:rPr lang="en-US" altLang="zh-CN" sz="1400" b="1">
                <a:ea typeface="宋体" pitchFamily="2" charset="-122"/>
              </a:rPr>
              <a:t>          1156    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(</a:t>
            </a:r>
            <a:r>
              <a:rPr lang="zh-CN" altLang="en-US" sz="1400" b="1">
                <a:ea typeface="宋体" pitchFamily="2" charset="-122"/>
                <a:sym typeface="Wingdings" pitchFamily="2" charset="2"/>
              </a:rPr>
              <a:t>存放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count</a:t>
            </a:r>
            <a:r>
              <a:rPr lang="zh-CN" altLang="en-US" sz="1400" b="1">
                <a:ea typeface="宋体" pitchFamily="2" charset="-122"/>
                <a:sym typeface="Wingdings" pitchFamily="2" charset="2"/>
              </a:rPr>
              <a:t>的值</a:t>
            </a:r>
            <a:r>
              <a:rPr lang="en-US" altLang="zh-CN" sz="1400" b="1">
                <a:ea typeface="宋体" pitchFamily="2" charset="-122"/>
                <a:sym typeface="Wingdings" pitchFamily="2" charset="2"/>
              </a:rPr>
              <a:t>)</a:t>
            </a:r>
            <a:r>
              <a:rPr lang="en-US" altLang="zh-CN" sz="1400" b="1">
                <a:ea typeface="宋体" pitchFamily="2" charset="-122"/>
              </a:rPr>
              <a:t>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>
                <a:ea typeface="宋体" pitchFamily="2" charset="-122"/>
              </a:rPr>
              <a:t>…                           …                            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>
                <a:ea typeface="宋体" pitchFamily="2" charset="-122"/>
              </a:rPr>
              <a:t>Count=3               move 156 3                                      move 156 3               -〉1000+156=1156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 b="1">
                <a:ea typeface="宋体" pitchFamily="2" charset="-122"/>
              </a:rPr>
              <a:t>                                                				       </a:t>
            </a:r>
            <a:r>
              <a:rPr lang="zh-CN" altLang="en-US" sz="1400" b="1">
                <a:ea typeface="宋体" pitchFamily="2" charset="-122"/>
              </a:rPr>
              <a:t>（执行该指令时转换）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400">
                <a:ea typeface="宋体" pitchFamily="2" charset="-122"/>
              </a:rPr>
              <a:t>…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H="1">
            <a:off x="4800600" y="1706563"/>
            <a:ext cx="0" cy="3744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6323013" y="1771650"/>
            <a:ext cx="1587" cy="371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 flipV="1">
            <a:off x="4859338" y="1916113"/>
            <a:ext cx="142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4800600" y="2192338"/>
            <a:ext cx="14811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4829175" y="2713038"/>
            <a:ext cx="1436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800600" y="2438400"/>
            <a:ext cx="1481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4829175" y="330993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4800600" y="3657600"/>
            <a:ext cx="149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4814888" y="4137025"/>
            <a:ext cx="1566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4800600" y="3875088"/>
            <a:ext cx="15668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4829175" y="4718050"/>
            <a:ext cx="1495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4814888" y="4992688"/>
            <a:ext cx="1538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>
            <a:off x="4814888" y="5283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814888" y="5500688"/>
            <a:ext cx="150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493713" y="5599113"/>
            <a:ext cx="1162050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名空间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016125" y="5588000"/>
            <a:ext cx="1452563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地址空间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427538" y="5645150"/>
            <a:ext cx="1684337" cy="46672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宋体" pitchFamily="2" charset="-122"/>
              </a:rPr>
              <a:t>存储空间</a:t>
            </a:r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1639888" y="5819775"/>
            <a:ext cx="333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3468688" y="5862638"/>
            <a:ext cx="987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436563" y="6154738"/>
            <a:ext cx="6327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  <a:ea typeface="宋体" pitchFamily="2" charset="-122"/>
              </a:rPr>
              <a:t>变量名</a:t>
            </a:r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 flipV="1">
            <a:off x="942975" y="598011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041" y="836712"/>
            <a:ext cx="8675918" cy="290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528" y="932090"/>
            <a:ext cx="8136904" cy="249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1196752"/>
            <a:ext cx="601781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600" y="308736"/>
            <a:ext cx="7345130" cy="624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" y="1785926"/>
            <a:ext cx="9142533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604" y="714356"/>
            <a:ext cx="9054180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形成逻辑地址的阶段是： 编译</a:t>
            </a:r>
            <a:endParaRPr lang="en-US" altLang="zh-CN" dirty="0"/>
          </a:p>
          <a:p>
            <a:r>
              <a:rPr lang="zh-CN" altLang="en-US" dirty="0"/>
              <a:t>形成物理地址的阶段是： 执行（动态地址重定位），装载（静态地址重定位）</a:t>
            </a:r>
            <a:endParaRPr lang="en-US" altLang="zh-CN" dirty="0"/>
          </a:p>
          <a:p>
            <a:r>
              <a:rPr lang="zh-CN" altLang="en-US" dirty="0"/>
              <a:t>静态地址重定位与动态地址重定位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2133600" y="-7938"/>
            <a:ext cx="3941763" cy="51911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宋体" pitchFamily="2" charset="-122"/>
              </a:rPr>
              <a:t>各种存储方法比较</a:t>
            </a:r>
          </a:p>
        </p:txBody>
      </p:sp>
      <p:pic>
        <p:nvPicPr>
          <p:cNvPr id="119811" name="Picture 3" descr="图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113" y="457200"/>
            <a:ext cx="8410575" cy="639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692150"/>
            <a:ext cx="6934200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>
                <a:ea typeface="宋体" pitchFamily="2" charset="-122"/>
              </a:rPr>
              <a:t>地址变换</a:t>
            </a:r>
            <a:r>
              <a:rPr lang="en-US" altLang="zh-CN" sz="2800">
                <a:ea typeface="宋体" pitchFamily="2" charset="-122"/>
              </a:rPr>
              <a:t>:</a:t>
            </a:r>
          </a:p>
        </p:txBody>
      </p:sp>
      <p:pic>
        <p:nvPicPr>
          <p:cNvPr id="77827" name="Picture 3" descr="图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806450"/>
            <a:ext cx="6096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501650"/>
            <a:ext cx="6858000" cy="5473700"/>
            <a:chOff x="576" y="864"/>
            <a:chExt cx="4320" cy="3448"/>
          </a:xfrm>
        </p:grpSpPr>
        <p:sp>
          <p:nvSpPr>
            <p:cNvPr id="77848" name="Rectangle 5"/>
            <p:cNvSpPr>
              <a:spLocks noChangeArrowheads="1"/>
            </p:cNvSpPr>
            <p:nvPr/>
          </p:nvSpPr>
          <p:spPr bwMode="auto">
            <a:xfrm>
              <a:off x="576" y="1296"/>
              <a:ext cx="1344" cy="3016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7849" name="Rectangle 6"/>
            <p:cNvSpPr>
              <a:spLocks noChangeArrowheads="1"/>
            </p:cNvSpPr>
            <p:nvPr/>
          </p:nvSpPr>
          <p:spPr bwMode="auto">
            <a:xfrm>
              <a:off x="936" y="1368"/>
              <a:ext cx="1056" cy="2664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7850" name="Rectangle 7"/>
            <p:cNvSpPr>
              <a:spLocks noChangeArrowheads="1"/>
            </p:cNvSpPr>
            <p:nvPr/>
          </p:nvSpPr>
          <p:spPr bwMode="auto">
            <a:xfrm>
              <a:off x="936" y="1800"/>
              <a:ext cx="1056" cy="2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en-US" altLang="ja-JP" sz="2000" b="1">
                  <a:solidFill>
                    <a:schemeClr val="bg1"/>
                  </a:solidFill>
                  <a:latin typeface="宋体" pitchFamily="2" charset="-122"/>
                  <a:ea typeface="MS PGothic" pitchFamily="34" charset="-128"/>
                </a:rPr>
                <a:t>LOAD 1,2500</a:t>
              </a:r>
            </a:p>
          </p:txBody>
        </p:sp>
        <p:sp>
          <p:nvSpPr>
            <p:cNvPr id="77851" name="Rectangle 8"/>
            <p:cNvSpPr>
              <a:spLocks noChangeArrowheads="1"/>
            </p:cNvSpPr>
            <p:nvPr/>
          </p:nvSpPr>
          <p:spPr bwMode="auto">
            <a:xfrm>
              <a:off x="600" y="1704"/>
              <a:ext cx="288" cy="19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en-US" altLang="ja-JP" sz="2000" b="1">
                  <a:solidFill>
                    <a:schemeClr val="bg1"/>
                  </a:solidFill>
                  <a:latin typeface="宋体" pitchFamily="2" charset="-122"/>
                  <a:ea typeface="MS PGothic" pitchFamily="34" charset="-128"/>
                </a:rPr>
                <a:t>100</a:t>
              </a:r>
            </a:p>
          </p:txBody>
        </p:sp>
        <p:sp>
          <p:nvSpPr>
            <p:cNvPr id="77852" name="Rectangle 9"/>
            <p:cNvSpPr>
              <a:spLocks noChangeArrowheads="1"/>
            </p:cNvSpPr>
            <p:nvPr/>
          </p:nvSpPr>
          <p:spPr bwMode="auto">
            <a:xfrm>
              <a:off x="936" y="3304"/>
              <a:ext cx="1056" cy="24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en-US" altLang="ja-JP" sz="2000" b="1">
                  <a:solidFill>
                    <a:schemeClr val="bg1"/>
                  </a:solidFill>
                  <a:latin typeface="宋体" pitchFamily="2" charset="-122"/>
                  <a:ea typeface="MS PGothic" pitchFamily="34" charset="-128"/>
                </a:rPr>
                <a:t>Data</a:t>
              </a:r>
            </a:p>
          </p:txBody>
        </p:sp>
        <p:sp>
          <p:nvSpPr>
            <p:cNvPr id="77853" name="Rectangle 10"/>
            <p:cNvSpPr>
              <a:spLocks noChangeArrowheads="1"/>
            </p:cNvSpPr>
            <p:nvPr/>
          </p:nvSpPr>
          <p:spPr bwMode="auto">
            <a:xfrm>
              <a:off x="1368" y="2280"/>
              <a:ext cx="288" cy="28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en-US" altLang="ja-JP" sz="2000" b="1">
                  <a:solidFill>
                    <a:schemeClr val="bg2"/>
                  </a:solidFill>
                  <a:latin typeface="Times New Roman" pitchFamily="18" charset="0"/>
                  <a:ea typeface="MS PGothic" pitchFamily="34" charset="-128"/>
                </a:rPr>
                <a:t>…</a:t>
              </a:r>
              <a:endParaRPr kumimoji="1" lang="en-US" altLang="ja-JP" sz="2000" b="1">
                <a:solidFill>
                  <a:schemeClr val="bg2"/>
                </a:solidFill>
                <a:latin typeface="宋体" pitchFamily="2" charset="-122"/>
                <a:ea typeface="MS PGothic" pitchFamily="34" charset="-128"/>
              </a:endParaRPr>
            </a:p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endParaRPr kumimoji="1" lang="en-US" altLang="ja-JP" sz="2000" b="1">
                <a:solidFill>
                  <a:schemeClr val="bg2"/>
                </a:solidFill>
                <a:latin typeface="宋体" pitchFamily="2" charset="-122"/>
                <a:ea typeface="MS PGothic" pitchFamily="34" charset="-128"/>
              </a:endParaRPr>
            </a:p>
          </p:txBody>
        </p:sp>
        <p:sp>
          <p:nvSpPr>
            <p:cNvPr id="77854" name="Rectangle 11"/>
            <p:cNvSpPr>
              <a:spLocks noChangeArrowheads="1"/>
            </p:cNvSpPr>
            <p:nvPr/>
          </p:nvSpPr>
          <p:spPr bwMode="auto">
            <a:xfrm>
              <a:off x="584" y="3208"/>
              <a:ext cx="288" cy="19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en-US" altLang="ja-JP" sz="2000" b="1">
                  <a:solidFill>
                    <a:schemeClr val="bg1"/>
                  </a:solidFill>
                  <a:latin typeface="宋体" pitchFamily="2" charset="-122"/>
                  <a:ea typeface="MS PGothic" pitchFamily="34" charset="-128"/>
                </a:rPr>
                <a:t>2500</a:t>
              </a:r>
            </a:p>
          </p:txBody>
        </p:sp>
        <p:sp>
          <p:nvSpPr>
            <p:cNvPr id="77855" name="Rectangle 12"/>
            <p:cNvSpPr>
              <a:spLocks noChangeArrowheads="1"/>
            </p:cNvSpPr>
            <p:nvPr/>
          </p:nvSpPr>
          <p:spPr bwMode="auto">
            <a:xfrm>
              <a:off x="1264" y="4064"/>
              <a:ext cx="288" cy="19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zh-CN" altLang="en-US" b="1">
                  <a:solidFill>
                    <a:schemeClr val="bg1"/>
                  </a:solidFill>
                  <a:latin typeface="宋体" pitchFamily="2" charset="-122"/>
                  <a:ea typeface="宋体" pitchFamily="2" charset="-122"/>
                </a:rPr>
                <a:t>外存</a:t>
              </a:r>
              <a:endParaRPr kumimoji="1" lang="ja-JP" altLang="en-US" b="1">
                <a:solidFill>
                  <a:schemeClr val="bg1"/>
                </a:solidFill>
                <a:latin typeface="宋体" pitchFamily="2" charset="-122"/>
                <a:ea typeface="MS PGothic" pitchFamily="34" charset="-128"/>
              </a:endParaRPr>
            </a:p>
          </p:txBody>
        </p:sp>
        <p:sp>
          <p:nvSpPr>
            <p:cNvPr id="77856" name="Rectangle 13"/>
            <p:cNvSpPr>
              <a:spLocks noChangeArrowheads="1"/>
            </p:cNvSpPr>
            <p:nvPr/>
          </p:nvSpPr>
          <p:spPr bwMode="auto">
            <a:xfrm>
              <a:off x="2736" y="864"/>
              <a:ext cx="2160" cy="192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zh-CN" altLang="en-US" sz="24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设每个页面长度为</a:t>
              </a:r>
              <a:r>
                <a:rPr kumimoji="1" lang="en-US" altLang="zh-CN" sz="2400" b="1">
                  <a:solidFill>
                    <a:srgbClr val="FF3300"/>
                  </a:solidFill>
                  <a:latin typeface="宋体" pitchFamily="2" charset="-122"/>
                  <a:ea typeface="宋体" pitchFamily="2" charset="-122"/>
                </a:rPr>
                <a:t>1K</a:t>
              </a:r>
              <a:endParaRPr kumimoji="1" lang="en-US" altLang="ja-JP" sz="2400" b="1">
                <a:solidFill>
                  <a:srgbClr val="FF3300"/>
                </a:solidFill>
                <a:latin typeface="宋体" pitchFamily="2" charset="-122"/>
                <a:ea typeface="MS PGothic" pitchFamily="34" charset="-128"/>
              </a:endParaRPr>
            </a:p>
          </p:txBody>
        </p:sp>
        <p:sp>
          <p:nvSpPr>
            <p:cNvPr id="77857" name="Rectangle 14"/>
            <p:cNvSpPr>
              <a:spLocks noChangeArrowheads="1"/>
            </p:cNvSpPr>
            <p:nvPr/>
          </p:nvSpPr>
          <p:spPr bwMode="auto">
            <a:xfrm>
              <a:off x="3888" y="2784"/>
              <a:ext cx="288" cy="144"/>
            </a:xfrm>
            <a:prstGeom prst="rect">
              <a:avLst/>
            </a:prstGeom>
            <a:solidFill>
              <a:schemeClr val="tx1"/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7858" name="Rectangle 15"/>
            <p:cNvSpPr>
              <a:spLocks noChangeArrowheads="1"/>
            </p:cNvSpPr>
            <p:nvPr/>
          </p:nvSpPr>
          <p:spPr bwMode="auto">
            <a:xfrm>
              <a:off x="3888" y="3552"/>
              <a:ext cx="288" cy="144"/>
            </a:xfrm>
            <a:prstGeom prst="rect">
              <a:avLst/>
            </a:prstGeom>
            <a:solidFill>
              <a:schemeClr val="tx1"/>
            </a:solidFill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77859" name="Oval 16"/>
            <p:cNvSpPr>
              <a:spLocks noChangeArrowheads="1"/>
            </p:cNvSpPr>
            <p:nvPr/>
          </p:nvSpPr>
          <p:spPr bwMode="auto">
            <a:xfrm>
              <a:off x="3792" y="3552"/>
              <a:ext cx="384" cy="240"/>
            </a:xfrm>
            <a:prstGeom prst="ellipse">
              <a:avLst/>
            </a:prstGeom>
            <a:solidFill>
              <a:schemeClr val="tx1"/>
            </a:solidFill>
            <a:ln w="412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ja-JP" altLang="en-US" sz="2400">
                  <a:solidFill>
                    <a:srgbClr val="FF3300"/>
                  </a:solidFill>
                  <a:latin typeface="Times New Roman" pitchFamily="18" charset="0"/>
                  <a:ea typeface="MS PGothic" pitchFamily="34" charset="-128"/>
                </a:rPr>
                <a:t>?</a:t>
              </a:r>
            </a:p>
          </p:txBody>
        </p:sp>
        <p:sp>
          <p:nvSpPr>
            <p:cNvPr id="77860" name="Oval 17"/>
            <p:cNvSpPr>
              <a:spLocks noChangeArrowheads="1"/>
            </p:cNvSpPr>
            <p:nvPr/>
          </p:nvSpPr>
          <p:spPr bwMode="auto">
            <a:xfrm>
              <a:off x="3792" y="2832"/>
              <a:ext cx="384" cy="240"/>
            </a:xfrm>
            <a:prstGeom prst="ellipse">
              <a:avLst/>
            </a:prstGeom>
            <a:solidFill>
              <a:schemeClr val="tx1"/>
            </a:solidFill>
            <a:ln w="412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None/>
              </a:pPr>
              <a:r>
                <a:rPr kumimoji="1" lang="ja-JP" altLang="en-US" sz="2400">
                  <a:solidFill>
                    <a:srgbClr val="FF3300"/>
                  </a:solidFill>
                  <a:latin typeface="Times New Roman" pitchFamily="18" charset="0"/>
                  <a:ea typeface="MS PGothic" pitchFamily="34" charset="-128"/>
                </a:rPr>
                <a:t>?</a:t>
              </a:r>
            </a:p>
          </p:txBody>
        </p:sp>
      </p:grpSp>
      <p:sp>
        <p:nvSpPr>
          <p:cNvPr id="272402" name="Oval 18"/>
          <p:cNvSpPr>
            <a:spLocks noChangeArrowheads="1"/>
          </p:cNvSpPr>
          <p:nvPr/>
        </p:nvSpPr>
        <p:spPr bwMode="auto">
          <a:xfrm>
            <a:off x="5791200" y="3625850"/>
            <a:ext cx="838200" cy="381000"/>
          </a:xfrm>
          <a:prstGeom prst="ellipse">
            <a:avLst/>
          </a:prstGeom>
          <a:solidFill>
            <a:schemeClr val="tx1"/>
          </a:solidFill>
          <a:ln w="412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ja-JP" altLang="en-US" sz="2400">
                <a:solidFill>
                  <a:srgbClr val="FF3300"/>
                </a:solidFill>
                <a:latin typeface="Times New Roman" pitchFamily="18" charset="0"/>
                <a:ea typeface="MS PGothic" pitchFamily="34" charset="-128"/>
              </a:rPr>
              <a:t>2148</a:t>
            </a:r>
          </a:p>
        </p:txBody>
      </p:sp>
      <p:sp>
        <p:nvSpPr>
          <p:cNvPr id="77830" name="AutoShape 19"/>
          <p:cNvSpPr>
            <a:spLocks/>
          </p:cNvSpPr>
          <p:nvPr/>
        </p:nvSpPr>
        <p:spPr bwMode="auto">
          <a:xfrm>
            <a:off x="3162300" y="130175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31" name="Rectangle 20"/>
          <p:cNvSpPr>
            <a:spLocks noChangeArrowheads="1"/>
          </p:cNvSpPr>
          <p:nvPr/>
        </p:nvSpPr>
        <p:spPr bwMode="auto">
          <a:xfrm>
            <a:off x="2159000" y="1416050"/>
            <a:ext cx="4572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ja-JP" sz="2000" b="1">
                <a:solidFill>
                  <a:schemeClr val="bg2"/>
                </a:solidFill>
                <a:latin typeface="Times New Roman" pitchFamily="18" charset="0"/>
                <a:ea typeface="MS PGothic" pitchFamily="34" charset="-128"/>
              </a:rPr>
              <a:t>…</a:t>
            </a:r>
            <a:endParaRPr kumimoji="1" lang="en-US" altLang="ja-JP" sz="2000" b="1">
              <a:solidFill>
                <a:schemeClr val="bg2"/>
              </a:solidFill>
              <a:latin typeface="宋体" pitchFamily="2" charset="-122"/>
              <a:ea typeface="MS PGothic" pitchFamily="34" charset="-128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en-US" altLang="ja-JP" sz="2000" b="1">
              <a:solidFill>
                <a:schemeClr val="bg2"/>
              </a:solidFill>
              <a:latin typeface="宋体" pitchFamily="2" charset="-122"/>
              <a:ea typeface="MS PGothic" pitchFamily="34" charset="-128"/>
            </a:endParaRPr>
          </a:p>
        </p:txBody>
      </p:sp>
      <p:sp>
        <p:nvSpPr>
          <p:cNvPr id="77832" name="Rectangle 21"/>
          <p:cNvSpPr>
            <a:spLocks noChangeArrowheads="1"/>
          </p:cNvSpPr>
          <p:nvPr/>
        </p:nvSpPr>
        <p:spPr bwMode="auto">
          <a:xfrm>
            <a:off x="2159000" y="4921250"/>
            <a:ext cx="457200" cy="4572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ja-JP" sz="2000" b="1">
                <a:solidFill>
                  <a:schemeClr val="bg2"/>
                </a:solidFill>
                <a:latin typeface="Times New Roman" pitchFamily="18" charset="0"/>
                <a:ea typeface="MS PGothic" pitchFamily="34" charset="-128"/>
              </a:rPr>
              <a:t>…</a:t>
            </a:r>
            <a:endParaRPr kumimoji="1" lang="en-US" altLang="ja-JP" sz="2000" b="1">
              <a:solidFill>
                <a:schemeClr val="bg2"/>
              </a:solidFill>
              <a:latin typeface="宋体" pitchFamily="2" charset="-122"/>
              <a:ea typeface="MS PGothic" pitchFamily="34" charset="-128"/>
            </a:endParaRPr>
          </a:p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endParaRPr kumimoji="1" lang="en-US" altLang="ja-JP" sz="2000" b="1">
              <a:solidFill>
                <a:schemeClr val="bg2"/>
              </a:solidFill>
              <a:latin typeface="宋体" pitchFamily="2" charset="-122"/>
              <a:ea typeface="MS PGothic" pitchFamily="34" charset="-128"/>
            </a:endParaRPr>
          </a:p>
        </p:txBody>
      </p:sp>
      <p:sp>
        <p:nvSpPr>
          <p:cNvPr id="77833" name="AutoShape 22"/>
          <p:cNvSpPr>
            <a:spLocks/>
          </p:cNvSpPr>
          <p:nvPr/>
        </p:nvSpPr>
        <p:spPr bwMode="auto">
          <a:xfrm>
            <a:off x="3200400" y="263525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34" name="AutoShape 23"/>
          <p:cNvSpPr>
            <a:spLocks/>
          </p:cNvSpPr>
          <p:nvPr/>
        </p:nvSpPr>
        <p:spPr bwMode="auto">
          <a:xfrm>
            <a:off x="3200400" y="393065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35" name="Line 24"/>
          <p:cNvSpPr>
            <a:spLocks noChangeShapeType="1"/>
          </p:cNvSpPr>
          <p:nvPr/>
        </p:nvSpPr>
        <p:spPr bwMode="auto">
          <a:xfrm>
            <a:off x="3276600" y="1949450"/>
            <a:ext cx="1143000" cy="533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7836" name="Line 25"/>
          <p:cNvSpPr>
            <a:spLocks noChangeShapeType="1"/>
          </p:cNvSpPr>
          <p:nvPr/>
        </p:nvSpPr>
        <p:spPr bwMode="auto">
          <a:xfrm flipV="1">
            <a:off x="3352800" y="2940050"/>
            <a:ext cx="1066800" cy="3810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7837" name="Line 26"/>
          <p:cNvSpPr>
            <a:spLocks noChangeShapeType="1"/>
          </p:cNvSpPr>
          <p:nvPr/>
        </p:nvSpPr>
        <p:spPr bwMode="auto">
          <a:xfrm flipV="1">
            <a:off x="3352800" y="3397250"/>
            <a:ext cx="1143000" cy="12192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sm" len="sm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77838" name="Rectangle 27"/>
          <p:cNvSpPr>
            <a:spLocks noChangeArrowheads="1"/>
          </p:cNvSpPr>
          <p:nvPr/>
        </p:nvSpPr>
        <p:spPr bwMode="auto">
          <a:xfrm>
            <a:off x="3289300" y="2406650"/>
            <a:ext cx="533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ja-JP" sz="2000" b="1">
                <a:solidFill>
                  <a:schemeClr val="bg1"/>
                </a:solidFill>
                <a:latin typeface="宋体" pitchFamily="2" charset="-122"/>
                <a:ea typeface="MS PGothic" pitchFamily="34" charset="-128"/>
              </a:rPr>
              <a:t>1024</a:t>
            </a:r>
          </a:p>
        </p:txBody>
      </p:sp>
      <p:sp>
        <p:nvSpPr>
          <p:cNvPr id="77839" name="Rectangle 28"/>
          <p:cNvSpPr>
            <a:spLocks noChangeArrowheads="1"/>
          </p:cNvSpPr>
          <p:nvPr/>
        </p:nvSpPr>
        <p:spPr bwMode="auto">
          <a:xfrm>
            <a:off x="3352800" y="3702050"/>
            <a:ext cx="533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ja-JP" sz="2000" b="1">
                <a:solidFill>
                  <a:schemeClr val="bg1"/>
                </a:solidFill>
                <a:latin typeface="宋体" pitchFamily="2" charset="-122"/>
                <a:ea typeface="MS PGothic" pitchFamily="34" charset="-128"/>
              </a:rPr>
              <a:t>2048</a:t>
            </a:r>
          </a:p>
        </p:txBody>
      </p:sp>
      <p:sp>
        <p:nvSpPr>
          <p:cNvPr id="77840" name="Rectangle 29"/>
          <p:cNvSpPr>
            <a:spLocks noChangeArrowheads="1"/>
          </p:cNvSpPr>
          <p:nvPr/>
        </p:nvSpPr>
        <p:spPr bwMode="auto">
          <a:xfrm>
            <a:off x="3352800" y="4997450"/>
            <a:ext cx="533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ja-JP" sz="2000" b="1">
                <a:solidFill>
                  <a:schemeClr val="bg1"/>
                </a:solidFill>
                <a:latin typeface="宋体" pitchFamily="2" charset="-122"/>
                <a:ea typeface="MS PGothic" pitchFamily="34" charset="-128"/>
              </a:rPr>
              <a:t>3072</a:t>
            </a:r>
          </a:p>
        </p:txBody>
      </p:sp>
      <p:sp>
        <p:nvSpPr>
          <p:cNvPr id="77841" name="Oval 30"/>
          <p:cNvSpPr>
            <a:spLocks noChangeArrowheads="1"/>
          </p:cNvSpPr>
          <p:nvPr/>
        </p:nvSpPr>
        <p:spPr bwMode="auto">
          <a:xfrm>
            <a:off x="3124200" y="2559050"/>
            <a:ext cx="76200" cy="76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42" name="Oval 31"/>
          <p:cNvSpPr>
            <a:spLocks noChangeArrowheads="1"/>
          </p:cNvSpPr>
          <p:nvPr/>
        </p:nvSpPr>
        <p:spPr bwMode="auto">
          <a:xfrm>
            <a:off x="3124200" y="3892550"/>
            <a:ext cx="76200" cy="76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43" name="Oval 32"/>
          <p:cNvSpPr>
            <a:spLocks noChangeArrowheads="1"/>
          </p:cNvSpPr>
          <p:nvPr/>
        </p:nvSpPr>
        <p:spPr bwMode="auto">
          <a:xfrm>
            <a:off x="3124200" y="5187950"/>
            <a:ext cx="76200" cy="762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72417" name="Oval 33"/>
          <p:cNvSpPr>
            <a:spLocks noChangeArrowheads="1"/>
          </p:cNvSpPr>
          <p:nvPr/>
        </p:nvSpPr>
        <p:spPr bwMode="auto">
          <a:xfrm>
            <a:off x="5791200" y="4768850"/>
            <a:ext cx="838200" cy="381000"/>
          </a:xfrm>
          <a:prstGeom prst="ellipse">
            <a:avLst/>
          </a:prstGeom>
          <a:solidFill>
            <a:schemeClr val="tx1"/>
          </a:solidFill>
          <a:ln w="412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ja-JP" altLang="en-US" sz="2400">
                <a:solidFill>
                  <a:srgbClr val="FF3300"/>
                </a:solidFill>
                <a:latin typeface="Times New Roman" pitchFamily="18" charset="0"/>
                <a:ea typeface="MS PGothic" pitchFamily="34" charset="-128"/>
              </a:rPr>
              <a:t>8644</a:t>
            </a:r>
          </a:p>
        </p:txBody>
      </p:sp>
      <p:sp>
        <p:nvSpPr>
          <p:cNvPr id="77845" name="Rectangle 34"/>
          <p:cNvSpPr>
            <a:spLocks noChangeArrowheads="1"/>
          </p:cNvSpPr>
          <p:nvPr/>
        </p:nvSpPr>
        <p:spPr bwMode="auto">
          <a:xfrm>
            <a:off x="6553200" y="958850"/>
            <a:ext cx="914400" cy="2286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1600" b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虚拟地址</a:t>
            </a:r>
            <a:endParaRPr kumimoji="1" lang="ja-JP" altLang="en-US" sz="1600" b="1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7846" name="AutoShape 35"/>
          <p:cNvSpPr>
            <a:spLocks/>
          </p:cNvSpPr>
          <p:nvPr/>
        </p:nvSpPr>
        <p:spPr bwMode="auto">
          <a:xfrm>
            <a:off x="3048000" y="393065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77847" name="Rectangle 36"/>
          <p:cNvSpPr>
            <a:spLocks noChangeArrowheads="1"/>
          </p:cNvSpPr>
          <p:nvPr/>
        </p:nvSpPr>
        <p:spPr bwMode="auto">
          <a:xfrm>
            <a:off x="2438400" y="4006850"/>
            <a:ext cx="533400" cy="3048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ja-JP" sz="2000" b="1">
                <a:solidFill>
                  <a:srgbClr val="FF3300"/>
                </a:solidFill>
                <a:latin typeface="宋体" pitchFamily="2" charset="-122"/>
                <a:ea typeface="MS PGothic" pitchFamily="34" charset="-128"/>
              </a:rPr>
              <a:t>452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402" grpId="0" animBg="1" autoUpdateAnimBg="0"/>
      <p:bldP spid="2724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371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>
                <a:ea typeface="宋体" pitchFamily="2" charset="-122"/>
              </a:rPr>
              <a:t>分页实例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4300" y="947738"/>
            <a:ext cx="4457700" cy="1736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000">
                <a:ea typeface="宋体" pitchFamily="2" charset="-122"/>
              </a:rPr>
              <a:t>这里面涉及到一个逻辑地址空间与物理地址空间编址的问题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itchFamily="2" charset="-122"/>
              </a:rPr>
              <a:t>假设逻辑地址与物理地址的长度都是</a:t>
            </a:r>
            <a:r>
              <a:rPr lang="en-US" altLang="zh-CN" sz="2000">
                <a:ea typeface="宋体" pitchFamily="2" charset="-122"/>
              </a:rPr>
              <a:t>8</a:t>
            </a:r>
          </a:p>
          <a:p>
            <a:pPr>
              <a:lnSpc>
                <a:spcPct val="90000"/>
              </a:lnSpc>
            </a:pPr>
            <a:endParaRPr lang="zh-CN" altLang="en-US" sz="20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itchFamily="2" charset="-122"/>
              </a:rPr>
              <a:t>逻辑地址 </a:t>
            </a:r>
            <a:r>
              <a:rPr lang="en-US" altLang="zh-CN" sz="2000">
                <a:ea typeface="宋体" pitchFamily="2" charset="-122"/>
              </a:rPr>
              <a:t>0x06 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196975"/>
            <a:ext cx="3062287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166813" y="4875213"/>
            <a:ext cx="1450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字节的页面</a:t>
            </a:r>
          </a:p>
        </p:txBody>
      </p:sp>
      <p:sp>
        <p:nvSpPr>
          <p:cNvPr id="346118" name="Rectangle 6"/>
          <p:cNvSpPr>
            <a:spLocks noChangeArrowheads="1"/>
          </p:cNvSpPr>
          <p:nvPr/>
        </p:nvSpPr>
        <p:spPr bwMode="auto">
          <a:xfrm>
            <a:off x="3894138" y="3351213"/>
            <a:ext cx="44577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zh-CN" altLang="en-US" sz="2400">
                <a:solidFill>
                  <a:srgbClr val="0000FF"/>
                </a:solidFill>
                <a:ea typeface="宋体" pitchFamily="2" charset="-122"/>
              </a:rPr>
              <a:t>问题：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zh-CN" altLang="en-US" sz="2400">
                <a:solidFill>
                  <a:srgbClr val="FF0000"/>
                </a:solidFill>
                <a:ea typeface="宋体" pitchFamily="2" charset="-122"/>
              </a:rPr>
              <a:t>如何利用分页硬件将</a:t>
            </a:r>
            <a:r>
              <a:rPr kumimoji="1" lang="en-US" altLang="zh-CN" sz="2400">
                <a:solidFill>
                  <a:srgbClr val="FF0000"/>
                </a:solidFill>
                <a:ea typeface="宋体" pitchFamily="2" charset="-122"/>
              </a:rPr>
              <a:t>0x06</a:t>
            </a:r>
            <a:r>
              <a:rPr kumimoji="1" lang="zh-CN" altLang="en-US" sz="2400">
                <a:solidFill>
                  <a:srgbClr val="FF0000"/>
                </a:solidFill>
                <a:ea typeface="宋体" pitchFamily="2" charset="-122"/>
              </a:rPr>
              <a:t>这个逻辑地址转换到物理地址（完成逻辑地址的动态重定位）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371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>
                <a:ea typeface="宋体" pitchFamily="2" charset="-122"/>
              </a:rPr>
              <a:t>分页实例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4300" y="947738"/>
            <a:ext cx="4457700" cy="1736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000">
                <a:ea typeface="宋体" pitchFamily="2" charset="-122"/>
              </a:rPr>
              <a:t>这里面涉及到一个逻辑地址空间与物理地址空间编址的问题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itchFamily="2" charset="-122"/>
              </a:rPr>
              <a:t>假设逻辑地址与物理地址的长度都是</a:t>
            </a:r>
            <a:r>
              <a:rPr lang="en-US" altLang="zh-CN" sz="2000">
                <a:ea typeface="宋体" pitchFamily="2" charset="-122"/>
              </a:rPr>
              <a:t>8</a:t>
            </a:r>
          </a:p>
          <a:p>
            <a:pPr>
              <a:lnSpc>
                <a:spcPct val="90000"/>
              </a:lnSpc>
            </a:pPr>
            <a:endParaRPr lang="zh-CN" altLang="en-US" sz="20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itchFamily="2" charset="-122"/>
              </a:rPr>
              <a:t>逻辑地址 </a:t>
            </a:r>
            <a:r>
              <a:rPr lang="en-US" altLang="zh-CN" sz="2000">
                <a:ea typeface="宋体" pitchFamily="2" charset="-122"/>
              </a:rPr>
              <a:t>0x06 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196975"/>
            <a:ext cx="3062287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1166813" y="4875213"/>
            <a:ext cx="1450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字节的页面</a:t>
            </a:r>
          </a:p>
        </p:txBody>
      </p:sp>
      <p:sp>
        <p:nvSpPr>
          <p:cNvPr id="347142" name="Rectangle 6"/>
          <p:cNvSpPr>
            <a:spLocks noChangeArrowheads="1"/>
          </p:cNvSpPr>
          <p:nvPr/>
        </p:nvSpPr>
        <p:spPr bwMode="auto">
          <a:xfrm>
            <a:off x="3894138" y="3351213"/>
            <a:ext cx="44577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ea typeface="宋体" pitchFamily="2" charset="-122"/>
              </a:rPr>
              <a:t>Step1:</a:t>
            </a:r>
            <a:r>
              <a:rPr kumimoji="1" lang="zh-CN" altLang="en-US" sz="2400">
                <a:ea typeface="宋体" pitchFamily="2" charset="-122"/>
              </a:rPr>
              <a:t>确定地址中页号部分与页内偏移部分的划分 </a:t>
            </a:r>
            <a:endParaRPr kumimoji="1" lang="en-US" altLang="zh-CN" sz="2400">
              <a:solidFill>
                <a:srgbClr val="FF0066"/>
              </a:solidFill>
              <a:ea typeface="宋体" pitchFamily="2" charset="-122"/>
            </a:endParaRPr>
          </a:p>
        </p:txBody>
      </p:sp>
      <p:sp>
        <p:nvSpPr>
          <p:cNvPr id="347143" name="Rectangle 7"/>
          <p:cNvSpPr>
            <a:spLocks noChangeArrowheads="1"/>
          </p:cNvSpPr>
          <p:nvPr/>
        </p:nvSpPr>
        <p:spPr bwMode="auto">
          <a:xfrm>
            <a:off x="4795838" y="4683125"/>
            <a:ext cx="3105150" cy="438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47144" name="Line 8"/>
          <p:cNvSpPr>
            <a:spLocks noChangeShapeType="1"/>
          </p:cNvSpPr>
          <p:nvPr/>
        </p:nvSpPr>
        <p:spPr bwMode="auto">
          <a:xfrm>
            <a:off x="6429375" y="43402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7145" name="Text Box 9"/>
          <p:cNvSpPr txBox="1">
            <a:spLocks noChangeArrowheads="1"/>
          </p:cNvSpPr>
          <p:nvPr/>
        </p:nvSpPr>
        <p:spPr bwMode="auto">
          <a:xfrm>
            <a:off x="4637088" y="4251325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page number</a:t>
            </a:r>
          </a:p>
        </p:txBody>
      </p:sp>
      <p:sp>
        <p:nvSpPr>
          <p:cNvPr id="347146" name="Text Box 10"/>
          <p:cNvSpPr txBox="1">
            <a:spLocks noChangeArrowheads="1"/>
          </p:cNvSpPr>
          <p:nvPr/>
        </p:nvSpPr>
        <p:spPr bwMode="auto">
          <a:xfrm>
            <a:off x="6500813" y="4264025"/>
            <a:ext cx="131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page offset</a:t>
            </a:r>
          </a:p>
        </p:txBody>
      </p:sp>
      <p:sp>
        <p:nvSpPr>
          <p:cNvPr id="347147" name="Text Box 11"/>
          <p:cNvSpPr txBox="1">
            <a:spLocks noChangeArrowheads="1"/>
          </p:cNvSpPr>
          <p:nvPr/>
        </p:nvSpPr>
        <p:spPr bwMode="auto">
          <a:xfrm>
            <a:off x="5349875" y="4710113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p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47148" name="Text Box 12"/>
          <p:cNvSpPr txBox="1">
            <a:spLocks noChangeArrowheads="1"/>
          </p:cNvSpPr>
          <p:nvPr/>
        </p:nvSpPr>
        <p:spPr bwMode="auto">
          <a:xfrm>
            <a:off x="6799263" y="474027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347149" name="Text Box 13"/>
          <p:cNvSpPr txBox="1">
            <a:spLocks noChangeArrowheads="1"/>
          </p:cNvSpPr>
          <p:nvPr/>
        </p:nvSpPr>
        <p:spPr bwMode="auto">
          <a:xfrm>
            <a:off x="5156200" y="5157788"/>
            <a:ext cx="793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m - n</a:t>
            </a:r>
          </a:p>
        </p:txBody>
      </p:sp>
      <p:sp>
        <p:nvSpPr>
          <p:cNvPr id="347150" name="Text Box 14"/>
          <p:cNvSpPr txBox="1">
            <a:spLocks noChangeArrowheads="1"/>
          </p:cNvSpPr>
          <p:nvPr/>
        </p:nvSpPr>
        <p:spPr bwMode="auto">
          <a:xfrm>
            <a:off x="6753225" y="51673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i="1">
                <a:ea typeface="宋体" pitchFamily="2" charset="-122"/>
              </a:rPr>
              <a:t>n</a:t>
            </a:r>
          </a:p>
        </p:txBody>
      </p:sp>
      <p:sp>
        <p:nvSpPr>
          <p:cNvPr id="347151" name="Text Box 15"/>
          <p:cNvSpPr txBox="1">
            <a:spLocks noChangeArrowheads="1"/>
          </p:cNvSpPr>
          <p:nvPr/>
        </p:nvSpPr>
        <p:spPr bwMode="auto">
          <a:xfrm>
            <a:off x="4378325" y="5711825"/>
            <a:ext cx="160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宋体" pitchFamily="2" charset="-122"/>
              </a:rPr>
              <a:t>其中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m=8</a:t>
            </a:r>
            <a:r>
              <a:rPr lang="en-US" altLang="zh-CN">
                <a:ea typeface="宋体" pitchFamily="2" charset="-122"/>
              </a:rPr>
              <a:t>,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n=2</a:t>
            </a:r>
          </a:p>
        </p:txBody>
      </p:sp>
      <p:sp>
        <p:nvSpPr>
          <p:cNvPr id="347152" name="Text Box 16"/>
          <p:cNvSpPr txBox="1">
            <a:spLocks noChangeArrowheads="1"/>
          </p:cNvSpPr>
          <p:nvPr/>
        </p:nvSpPr>
        <p:spPr bwMode="auto">
          <a:xfrm>
            <a:off x="4972050" y="6103938"/>
            <a:ext cx="215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=&gt;</a:t>
            </a:r>
            <a:r>
              <a:rPr lang="en-US" altLang="zh-CN">
                <a:ea typeface="宋体" pitchFamily="2" charset="-122"/>
              </a:rPr>
              <a:t>  </a:t>
            </a:r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p=0x01,  d=0x2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47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2" grpId="0"/>
      <p:bldP spid="347143" grpId="0" animBg="1"/>
      <p:bldP spid="347144" grpId="0" animBg="1"/>
      <p:bldP spid="347145" grpId="0"/>
      <p:bldP spid="347146" grpId="0"/>
      <p:bldP spid="347147" grpId="0"/>
      <p:bldP spid="347148" grpId="0"/>
      <p:bldP spid="347149" grpId="0"/>
      <p:bldP spid="347150" grpId="0"/>
      <p:bldP spid="3471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3714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>
                <a:ea typeface="宋体" pitchFamily="2" charset="-122"/>
              </a:rPr>
              <a:t>分页实例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24300" y="947738"/>
            <a:ext cx="4457700" cy="17367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000">
                <a:ea typeface="宋体" pitchFamily="2" charset="-122"/>
              </a:rPr>
              <a:t>这里面涉及到一个逻辑地址空间与物理地址空间编址的问题</a:t>
            </a:r>
          </a:p>
          <a:p>
            <a:pPr>
              <a:lnSpc>
                <a:spcPct val="90000"/>
              </a:lnSpc>
            </a:pPr>
            <a:r>
              <a:rPr lang="zh-CN" altLang="en-US" sz="2000">
                <a:ea typeface="宋体" pitchFamily="2" charset="-122"/>
              </a:rPr>
              <a:t>假设逻辑地址与物理地址的长度都是</a:t>
            </a:r>
            <a:r>
              <a:rPr lang="en-US" altLang="zh-CN" sz="2000">
                <a:ea typeface="宋体" pitchFamily="2" charset="-122"/>
              </a:rPr>
              <a:t>8</a:t>
            </a:r>
          </a:p>
          <a:p>
            <a:pPr>
              <a:lnSpc>
                <a:spcPct val="90000"/>
              </a:lnSpc>
            </a:pPr>
            <a:endParaRPr lang="zh-CN" altLang="en-US" sz="200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000" b="1">
                <a:solidFill>
                  <a:srgbClr val="FF0000"/>
                </a:solidFill>
                <a:ea typeface="宋体" pitchFamily="2" charset="-122"/>
              </a:rPr>
              <a:t>逻辑地址 </a:t>
            </a:r>
            <a:r>
              <a:rPr lang="en-US" altLang="zh-CN" sz="2000" b="1">
                <a:solidFill>
                  <a:srgbClr val="FF0000"/>
                </a:solidFill>
                <a:ea typeface="宋体" pitchFamily="2" charset="-122"/>
              </a:rPr>
              <a:t>0x06</a:t>
            </a:r>
            <a:r>
              <a:rPr lang="en-US" altLang="zh-CN" sz="2000">
                <a:ea typeface="宋体" pitchFamily="2" charset="-122"/>
              </a:rPr>
              <a:t> </a:t>
            </a:r>
          </a:p>
        </p:txBody>
      </p:sp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025" y="1212850"/>
            <a:ext cx="3062288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166813" y="4875213"/>
            <a:ext cx="1450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字节的页面</a:t>
            </a:r>
          </a:p>
        </p:txBody>
      </p:sp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3995738" y="3582988"/>
            <a:ext cx="4457700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ea typeface="宋体" pitchFamily="2" charset="-122"/>
              </a:rPr>
              <a:t>Step2:</a:t>
            </a:r>
            <a:r>
              <a:rPr kumimoji="1" lang="zh-CN" altLang="en-US" sz="2400">
                <a:ea typeface="宋体" pitchFamily="2" charset="-122"/>
              </a:rPr>
              <a:t>利用</a:t>
            </a:r>
            <a:r>
              <a:rPr kumimoji="1" lang="en-US" altLang="zh-CN" sz="2400">
                <a:ea typeface="宋体" pitchFamily="2" charset="-122"/>
              </a:rPr>
              <a:t>p=0x01</a:t>
            </a:r>
            <a:r>
              <a:rPr kumimoji="1" lang="zh-CN" altLang="en-US" sz="2400">
                <a:ea typeface="宋体" pitchFamily="2" charset="-122"/>
              </a:rPr>
              <a:t>作为索引查页表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zh-CN" altLang="en-US" sz="2400">
                <a:ea typeface="宋体" pitchFamily="2" charset="-122"/>
              </a:rPr>
              <a:t> 虚页</a:t>
            </a:r>
            <a:r>
              <a:rPr kumimoji="1" lang="en-US" altLang="zh-CN" sz="2400">
                <a:ea typeface="宋体" pitchFamily="2" charset="-122"/>
              </a:rPr>
              <a:t>1-&gt;</a:t>
            </a:r>
            <a:r>
              <a:rPr kumimoji="1" lang="zh-CN" altLang="en-US" sz="2400">
                <a:ea typeface="宋体" pitchFamily="2" charset="-122"/>
              </a:rPr>
              <a:t>物理页</a:t>
            </a:r>
            <a:r>
              <a:rPr kumimoji="1" lang="en-US" altLang="zh-CN" sz="2400">
                <a:ea typeface="宋体" pitchFamily="2" charset="-122"/>
              </a:rPr>
              <a:t>3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>
                <a:ea typeface="宋体" pitchFamily="2" charset="-122"/>
              </a:rPr>
              <a:t> </a:t>
            </a:r>
            <a:r>
              <a:rPr kumimoji="1" lang="zh-CN" altLang="en-US" sz="2400">
                <a:ea typeface="宋体" pitchFamily="2" charset="-122"/>
              </a:rPr>
              <a:t>物理页开始地址</a:t>
            </a:r>
            <a:r>
              <a:rPr kumimoji="1" lang="en-US" altLang="zh-CN" sz="2400">
                <a:ea typeface="宋体" pitchFamily="2" charset="-122"/>
              </a:rPr>
              <a:t>0x0C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>
                <a:ea typeface="宋体" pitchFamily="2" charset="-122"/>
              </a:rPr>
              <a:t> </a:t>
            </a:r>
            <a:r>
              <a:rPr kumimoji="1" lang="zh-CN" altLang="en-US" sz="2400">
                <a:ea typeface="宋体" pitchFamily="2" charset="-122"/>
              </a:rPr>
              <a:t>偏移</a:t>
            </a:r>
            <a:r>
              <a:rPr kumimoji="1" lang="en-US" altLang="zh-CN" sz="2400">
                <a:ea typeface="宋体" pitchFamily="2" charset="-122"/>
              </a:rPr>
              <a:t>0x02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altLang="zh-CN" sz="2400">
                <a:ea typeface="宋体" pitchFamily="2" charset="-122"/>
              </a:rPr>
              <a:t> </a:t>
            </a:r>
            <a:r>
              <a:rPr kumimoji="1" lang="zh-CN" altLang="en-US" sz="2400">
                <a:solidFill>
                  <a:srgbClr val="FF0066"/>
                </a:solidFill>
                <a:ea typeface="宋体" pitchFamily="2" charset="-122"/>
              </a:rPr>
              <a:t>物理地址</a:t>
            </a:r>
            <a:r>
              <a:rPr kumimoji="1" lang="en-US" altLang="zh-CN" sz="2400">
                <a:solidFill>
                  <a:srgbClr val="FF0066"/>
                </a:solidFill>
                <a:ea typeface="宋体" pitchFamily="2" charset="-122"/>
              </a:rPr>
              <a:t>=?</a:t>
            </a:r>
          </a:p>
        </p:txBody>
      </p:sp>
      <p:sp>
        <p:nvSpPr>
          <p:cNvPr id="348167" name="Line 7"/>
          <p:cNvSpPr>
            <a:spLocks noChangeShapeType="1"/>
          </p:cNvSpPr>
          <p:nvPr/>
        </p:nvSpPr>
        <p:spPr bwMode="auto">
          <a:xfrm flipV="1">
            <a:off x="1422400" y="2206625"/>
            <a:ext cx="290513" cy="2889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168" name="Line 8"/>
          <p:cNvSpPr>
            <a:spLocks noChangeShapeType="1"/>
          </p:cNvSpPr>
          <p:nvPr/>
        </p:nvSpPr>
        <p:spPr bwMode="auto">
          <a:xfrm>
            <a:off x="2176463" y="2206625"/>
            <a:ext cx="712787" cy="1071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170" name="Text Box 10"/>
          <p:cNvSpPr txBox="1">
            <a:spLocks noChangeArrowheads="1"/>
          </p:cNvSpPr>
          <p:nvPr/>
        </p:nvSpPr>
        <p:spPr bwMode="auto">
          <a:xfrm>
            <a:off x="6584950" y="5727700"/>
            <a:ext cx="704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0x0E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8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8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6" grpId="0" build="allAtOnce"/>
      <p:bldP spid="348167" grpId="0" animBg="1"/>
      <p:bldP spid="348168" grpId="0" animBg="1"/>
      <p:bldP spid="3481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919577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656</Words>
  <Application>Microsoft Office PowerPoint</Application>
  <PresentationFormat>全屏显示(4:3)</PresentationFormat>
  <Paragraphs>157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Monotype Sorts</vt:lpstr>
      <vt:lpstr>MS PGothic</vt:lpstr>
      <vt:lpstr>楷体_GB2312</vt:lpstr>
      <vt:lpstr>宋体</vt:lpstr>
      <vt:lpstr>Arial</vt:lpstr>
      <vt:lpstr>Calibri</vt:lpstr>
      <vt:lpstr>Symbol</vt:lpstr>
      <vt:lpstr>Times New Roman</vt:lpstr>
      <vt:lpstr>Wingdings</vt:lpstr>
      <vt:lpstr>Office 主题</vt:lpstr>
      <vt:lpstr>第3部分 内存管理</vt:lpstr>
      <vt:lpstr>绑定示例</vt:lpstr>
      <vt:lpstr>PowerPoint 演示文稿</vt:lpstr>
      <vt:lpstr>PowerPoint 演示文稿</vt:lpstr>
      <vt:lpstr>PowerPoint 演示文稿</vt:lpstr>
      <vt:lpstr>分页实例</vt:lpstr>
      <vt:lpstr>分页实例</vt:lpstr>
      <vt:lpstr>分页实例</vt:lpstr>
      <vt:lpstr>PowerPoint 演示文稿</vt:lpstr>
      <vt:lpstr>Two-Level Paging Example</vt:lpstr>
      <vt:lpstr>PowerPoint 演示文稿</vt:lpstr>
      <vt:lpstr>Virtual Memory That is Larger Than Physical Memory</vt:lpstr>
      <vt:lpstr>PowerPoint 演示文稿</vt:lpstr>
      <vt:lpstr>Page Fault 页错误</vt:lpstr>
      <vt:lpstr>Steps in Handling a Page Fault</vt:lpstr>
      <vt:lpstr>PowerPoint 演示文稿</vt:lpstr>
      <vt:lpstr>PowerPoint 演示文稿</vt:lpstr>
      <vt:lpstr>Performance of Demand Paging</vt:lpstr>
      <vt:lpstr>Second-Chance (clock) Page-Replacement 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第3部分 内存管理</dc:title>
  <dc:creator>zhewen</dc:creator>
  <cp:lastModifiedBy>wang Bruce</cp:lastModifiedBy>
  <cp:revision>26</cp:revision>
  <dcterms:created xsi:type="dcterms:W3CDTF">2014-05-11T09:42:57Z</dcterms:created>
  <dcterms:modified xsi:type="dcterms:W3CDTF">2018-06-23T15:33:12Z</dcterms:modified>
</cp:coreProperties>
</file>