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33"/>
  </p:notesMasterIdLst>
  <p:handoutMasterIdLst>
    <p:handoutMasterId r:id="rId34"/>
  </p:handoutMasterIdLst>
  <p:sldIdLst>
    <p:sldId id="853" r:id="rId2"/>
    <p:sldId id="806" r:id="rId3"/>
    <p:sldId id="807" r:id="rId4"/>
    <p:sldId id="808" r:id="rId5"/>
    <p:sldId id="809" r:id="rId6"/>
    <p:sldId id="810" r:id="rId7"/>
    <p:sldId id="811" r:id="rId8"/>
    <p:sldId id="812" r:id="rId9"/>
    <p:sldId id="813" r:id="rId10"/>
    <p:sldId id="814" r:id="rId11"/>
    <p:sldId id="864" r:id="rId12"/>
    <p:sldId id="815" r:id="rId13"/>
    <p:sldId id="816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65" r:id="rId23"/>
    <p:sldId id="830" r:id="rId24"/>
    <p:sldId id="856" r:id="rId25"/>
    <p:sldId id="857" r:id="rId26"/>
    <p:sldId id="858" r:id="rId27"/>
    <p:sldId id="859" r:id="rId28"/>
    <p:sldId id="860" r:id="rId29"/>
    <p:sldId id="863" r:id="rId30"/>
    <p:sldId id="861" r:id="rId31"/>
    <p:sldId id="8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3300"/>
    <a:srgbClr val="00FF00"/>
    <a:srgbClr val="36479C"/>
    <a:srgbClr val="1D2653"/>
    <a:srgbClr val="A50021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9080" autoAdjust="0"/>
  </p:normalViewPr>
  <p:slideViewPr>
    <p:cSldViewPr>
      <p:cViewPr varScale="1">
        <p:scale>
          <a:sx n="64" d="100"/>
          <a:sy n="64" d="100"/>
        </p:scale>
        <p:origin x="148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00"/>
    </p:cViewPr>
  </p:sorterViewPr>
  <p:notesViewPr>
    <p:cSldViewPr>
      <p:cViewPr varScale="1">
        <p:scale>
          <a:sx n="32" d="100"/>
          <a:sy n="32" d="100"/>
        </p:scale>
        <p:origin x="-18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5E6A27E-A7E7-49BC-BBAA-DA2BB0A77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75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BFDC9F1E-0983-46AB-9114-EFC1E92C9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4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094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0578E0-1A5A-47C0-A4B1-9FF3F48CF969}" type="slidenum">
              <a:rPr lang="zh-CN" altLang="en-US" sz="1200" smtClean="0">
                <a:latin typeface="Times New Roman" pitchFamily="18" charset="0"/>
              </a:rPr>
              <a:pPr/>
              <a:t>26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371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80DB9CB-E6B3-41C4-913C-33E17F1150B1}" type="slidenum">
              <a:rPr lang="zh-CN" altLang="en-US" sz="1200" smtClean="0">
                <a:latin typeface="Times New Roman" pitchFamily="18" charset="0"/>
              </a:rPr>
              <a:pPr/>
              <a:t>27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541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A58E261-96FA-447C-857F-9A82756CD1DD}" type="slidenum">
              <a:rPr lang="zh-CN" altLang="en-US" sz="1200" smtClean="0">
                <a:latin typeface="Times New Roman" pitchFamily="18" charset="0"/>
              </a:rPr>
              <a:pPr/>
              <a:t>28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997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D69AFC3-6840-41DF-817B-42803CDA8D6F}" type="slidenum">
              <a:rPr lang="zh-CN" altLang="en-US" sz="1200" smtClean="0">
                <a:latin typeface="Times New Roman" pitchFamily="18" charset="0"/>
              </a:rPr>
              <a:pPr/>
              <a:t>30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639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32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842DD0C-9902-4CC7-BE47-ADB92656E624}" type="slidenum">
              <a:rPr lang="zh-CN" altLang="en-US" sz="1200">
                <a:latin typeface="Times New Roman" pitchFamily="18" charset="0"/>
              </a:rPr>
              <a:pPr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出现了虚假匹配</a:t>
            </a:r>
          </a:p>
        </p:txBody>
      </p:sp>
    </p:spTree>
    <p:extLst>
      <p:ext uri="{BB962C8B-B14F-4D97-AF65-F5344CB8AC3E}">
        <p14:creationId xmlns:p14="http://schemas.microsoft.com/office/powerpoint/2010/main" val="26699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1A70600-986C-466C-B82B-C97C95DFAB36}" type="slidenum">
              <a:rPr lang="zh-CN" altLang="en-US" sz="1200">
                <a:latin typeface="Times New Roman" pitchFamily="18" charset="0"/>
              </a:rPr>
              <a:pPr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 smtClean="0">
                <a:ea typeface="宋体" charset="-122"/>
              </a:rPr>
              <a:t>左递归，使得自上而下的分析方法不能够应用在文法的分析中</a:t>
            </a:r>
          </a:p>
          <a:p>
            <a:pPr algn="just" eaLnBrk="1" hangingPunct="1"/>
            <a:r>
              <a:rPr lang="zh-CN" altLang="en-US" dirty="0" smtClean="0">
                <a:ea typeface="宋体" charset="-122"/>
              </a:rPr>
              <a:t>为了使用自上而下的分析方法，则需要消除左递</a:t>
            </a:r>
            <a:r>
              <a:rPr lang="zh-CN" altLang="en-US" dirty="0" smtClean="0">
                <a:ea typeface="宋体" charset="-122"/>
              </a:rPr>
              <a:t>归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31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82E13BF-DE6B-4235-A67F-BD4EEE2167AE}" type="slidenum">
              <a:rPr lang="zh-CN" altLang="en-US" sz="1200">
                <a:latin typeface="Times New Roman" pitchFamily="18" charset="0"/>
              </a:rPr>
              <a:pPr/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13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BBC61E1-F91C-4EAE-9D5E-AF8C620D0705}" type="slidenum">
              <a:rPr lang="zh-CN" altLang="en-US" sz="1200">
                <a:latin typeface="Times New Roman" pitchFamily="18" charset="0"/>
              </a:rPr>
              <a:pPr/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FB60C18-22B8-44CF-BB63-B977A391E310}" type="slidenum">
              <a:rPr lang="zh-CN" altLang="en-US" sz="1200">
                <a:latin typeface="Times New Roman" pitchFamily="18" charset="0"/>
              </a:rPr>
              <a:pPr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85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D91DDB9-718C-4017-AF3A-554436748179}" type="slidenum">
              <a:rPr lang="zh-CN" altLang="en-US" sz="1200">
                <a:latin typeface="Times New Roman" pitchFamily="18" charset="0"/>
              </a:rPr>
              <a:pPr/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52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通过左递归与提取左因子，解决了文法中一些形式上的问题</a:t>
            </a:r>
          </a:p>
          <a:p>
            <a:r>
              <a:rPr lang="zh-CN" altLang="en-US" dirty="0" smtClean="0">
                <a:ea typeface="宋体" charset="-122"/>
              </a:rPr>
              <a:t>但是，一个文法是不是可以应用自上而下的方法进行分析，还需要进一步的讨论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41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FFB1FD3-6CEC-4C6A-AAB7-80DE6B28CA06}" type="slidenum">
              <a:rPr lang="zh-CN" altLang="en-US" sz="1200" smtClean="0">
                <a:latin typeface="Times New Roman" pitchFamily="18" charset="0"/>
              </a:rPr>
              <a:pPr/>
              <a:t>25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903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163794"/>
                </a:solidFill>
              </a:rPr>
              <a:t>大连理工大学</a:t>
            </a:r>
            <a:r>
              <a:rPr lang="en-US" altLang="zh-CN" smtClean="0">
                <a:solidFill>
                  <a:srgbClr val="163794"/>
                </a:solidFill>
              </a:rPr>
              <a:t>Copyright © 2013,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80EAE9-AED1-4B64-B0D6-B912A6E2AD11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B50198-7536-4CC3-8760-B8F35A0A5D84}" type="datetime1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2017/9/24</a:t>
            </a:fld>
            <a:endParaRPr lang="en-US" altLang="zh-CN" dirty="0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8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7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编译原理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62BEC-31C5-4055-BFD7-694B60D2A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srgbClr val="163794"/>
                </a:solidFill>
              </a:rPr>
              <a:t>大连理工大学</a:t>
            </a:r>
            <a:r>
              <a:rPr lang="en-US" altLang="zh-CN" smtClean="0">
                <a:solidFill>
                  <a:srgbClr val="163794"/>
                </a:solidFill>
              </a:rPr>
              <a:t>Copyright © 2013,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E380EAE9-AED1-4B64-B0D6-B912A6E2AD11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57B50198-7536-4CC3-8760-B8F35A0A5D84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2017/9/24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温故而知新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827088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179388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1403350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107950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1979613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4140200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2771775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1187450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2987675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1187450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2411413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3563938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sp>
        <p:nvSpPr>
          <p:cNvPr id="646160" name="Text Box 16" descr="Green marble"/>
          <p:cNvSpPr txBox="1">
            <a:spLocks noChangeArrowheads="1"/>
          </p:cNvSpPr>
          <p:nvPr/>
        </p:nvSpPr>
        <p:spPr bwMode="auto">
          <a:xfrm>
            <a:off x="3276600" y="2548732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左递归</a:t>
            </a:r>
          </a:p>
        </p:txBody>
      </p:sp>
      <p:sp>
        <p:nvSpPr>
          <p:cNvPr id="22546" name="AutoShape 17" descr="Green marble"/>
          <p:cNvSpPr>
            <a:spLocks noChangeArrowheads="1"/>
          </p:cNvSpPr>
          <p:nvPr/>
        </p:nvSpPr>
        <p:spPr bwMode="auto">
          <a:xfrm>
            <a:off x="4500563" y="2621757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2" name="Text Box 18" descr="Green marble"/>
          <p:cNvSpPr txBox="1">
            <a:spLocks noChangeArrowheads="1"/>
          </p:cNvSpPr>
          <p:nvPr/>
        </p:nvSpPr>
        <p:spPr bwMode="auto">
          <a:xfrm>
            <a:off x="5653088" y="2548732"/>
            <a:ext cx="194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消除左递归</a:t>
            </a:r>
          </a:p>
        </p:txBody>
      </p:sp>
      <p:sp>
        <p:nvSpPr>
          <p:cNvPr id="646163" name="Text Box 19" descr="Green marble"/>
          <p:cNvSpPr txBox="1">
            <a:spLocks noChangeArrowheads="1"/>
          </p:cNvSpPr>
          <p:nvPr/>
        </p:nvSpPr>
        <p:spPr bwMode="auto">
          <a:xfrm>
            <a:off x="3276600" y="1613694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左因子</a:t>
            </a:r>
          </a:p>
        </p:txBody>
      </p:sp>
      <p:sp>
        <p:nvSpPr>
          <p:cNvPr id="22549" name="AutoShape 20" descr="Green marble"/>
          <p:cNvSpPr>
            <a:spLocks noChangeArrowheads="1"/>
          </p:cNvSpPr>
          <p:nvPr/>
        </p:nvSpPr>
        <p:spPr bwMode="auto">
          <a:xfrm>
            <a:off x="4500563" y="1686719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5" name="Text Box 21" descr="Green marble"/>
          <p:cNvSpPr txBox="1">
            <a:spLocks noChangeArrowheads="1"/>
          </p:cNvSpPr>
          <p:nvPr/>
        </p:nvSpPr>
        <p:spPr bwMode="auto">
          <a:xfrm>
            <a:off x="5653088" y="1613694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消除左因子</a:t>
            </a:r>
          </a:p>
        </p:txBody>
      </p:sp>
      <p:sp>
        <p:nvSpPr>
          <p:cNvPr id="22551" name="Rectangle 22" descr="Green marble"/>
          <p:cNvSpPr>
            <a:spLocks noChangeArrowheads="1"/>
          </p:cNvSpPr>
          <p:nvPr/>
        </p:nvSpPr>
        <p:spPr bwMode="auto">
          <a:xfrm>
            <a:off x="3203575" y="1178719"/>
            <a:ext cx="213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1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 | 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552" name="Rectangle 23" descr="Green marble"/>
          <p:cNvSpPr>
            <a:spLocks noChangeArrowheads="1"/>
          </p:cNvSpPr>
          <p:nvPr/>
        </p:nvSpPr>
        <p:spPr bwMode="auto">
          <a:xfrm>
            <a:off x="3276600" y="2115344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163794"/>
                </a:solidFill>
                <a:latin typeface="Tahoma" pitchFamily="34" charset="0"/>
              </a:rPr>
              <a:t>+</a:t>
            </a:r>
            <a:r>
              <a:rPr lang="en-US" altLang="zh-CN" sz="2400" b="1" i="1" dirty="0" err="1">
                <a:solidFill>
                  <a:srgbClr val="163794"/>
                </a:solidFill>
                <a:latin typeface="Tahoma" pitchFamily="34" charset="0"/>
              </a:rPr>
              <a:t>Aa</a:t>
            </a:r>
            <a:r>
              <a:rPr lang="en-US" altLang="zh-CN" sz="2400" dirty="0">
                <a:solidFill>
                  <a:srgbClr val="163794"/>
                </a:solidFill>
                <a:latin typeface="Tahoma" pitchFamily="34" charset="0"/>
              </a:rPr>
              <a:t> 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1403350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973138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1403350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6"/>
          <p:cNvCxnSpPr>
            <a:cxnSpLocks noChangeShapeType="1"/>
            <a:stCxn id="646149" idx="3"/>
            <a:endCxn id="646163" idx="1"/>
          </p:cNvCxnSpPr>
          <p:nvPr/>
        </p:nvCxnSpPr>
        <p:spPr bwMode="auto">
          <a:xfrm flipV="1">
            <a:off x="2627313" y="1848644"/>
            <a:ext cx="649288" cy="9350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7"/>
          <p:cNvCxnSpPr>
            <a:cxnSpLocks noChangeShapeType="1"/>
            <a:stCxn id="646149" idx="3"/>
            <a:endCxn id="646160" idx="1"/>
          </p:cNvCxnSpPr>
          <p:nvPr/>
        </p:nvCxnSpPr>
        <p:spPr bwMode="auto">
          <a:xfrm>
            <a:off x="2627313" y="2783682"/>
            <a:ext cx="64928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2916238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2016125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2447925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1871663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79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左递归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endParaRPr lang="en-US" altLang="zh-CN" sz="32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直接左递归		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a typeface="宋体" pitchFamily="2" charset="-122"/>
              </a:rPr>
              <a:t>串的特点		 </a:t>
            </a:r>
            <a:r>
              <a:rPr lang="en-US" altLang="zh-CN" sz="2800" b="1" i="1" dirty="0" err="1" smtClean="0">
                <a:latin typeface="Symbol" pitchFamily="18" charset="2"/>
                <a:ea typeface="宋体" pitchFamily="2" charset="-122"/>
              </a:rPr>
              <a:t>ba</a:t>
            </a:r>
            <a:r>
              <a:rPr lang="en-US" altLang="zh-CN" sz="2800" b="1" i="1" dirty="0" smtClean="0">
                <a:latin typeface="Symbol" pitchFamily="18" charset="2"/>
                <a:ea typeface="宋体" pitchFamily="2" charset="-122"/>
              </a:rPr>
              <a:t> . . . a</a:t>
            </a:r>
          </a:p>
          <a:p>
            <a:pPr lvl="1">
              <a:spcBef>
                <a:spcPct val="0"/>
              </a:spcBef>
              <a:defRPr/>
            </a:pPr>
            <a:endParaRPr lang="en-US" altLang="zh-CN" sz="28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消除直接左递归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1" i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a typeface="宋体" pitchFamily="2" charset="-122"/>
              </a:rPr>
              <a:t>A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3200" b="1" i="1" dirty="0" err="1" smtClean="0">
                <a:ea typeface="宋体" pitchFamily="2" charset="-122"/>
              </a:rPr>
              <a:t>A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a typeface="宋体" pitchFamily="2" charset="-122"/>
              </a:rPr>
              <a:t>		A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en-US" altLang="zh-CN" sz="3200" b="1" i="1" dirty="0" smtClean="0">
                <a:latin typeface="Symbol" pitchFamily="18" charset="2"/>
                <a:ea typeface="宋体" pitchFamily="2" charset="-122"/>
              </a:rPr>
              <a:t>a </a:t>
            </a:r>
            <a:r>
              <a:rPr lang="en-US" altLang="zh-CN" sz="3200" b="1" i="1" dirty="0" err="1" smtClean="0">
                <a:ea typeface="宋体" pitchFamily="2" charset="-122"/>
              </a:rPr>
              <a:t>A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3200" b="1" dirty="0" smtClean="0">
                <a:ea typeface="宋体" pitchFamily="2" charset="-122"/>
              </a:rPr>
              <a:t>|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5245A58-FA4A-49DA-970D-798FFACDA454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5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消</a:t>
            </a:r>
            <a:r>
              <a:rPr lang="zh-CN" altLang="en-US" dirty="0"/>
              <a:t>除左递归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A+B </a:t>
            </a:r>
            <a:r>
              <a:rPr lang="en-US" altLang="zh-CN" dirty="0"/>
              <a:t>| B</a:t>
            </a:r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| (A) 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 smtClean="0"/>
              <a:t> </a:t>
            </a:r>
            <a:r>
              <a:rPr lang="en-US" altLang="zh-CN" dirty="0"/>
              <a:t>BA’</a:t>
            </a:r>
          </a:p>
          <a:p>
            <a:pPr marL="0" indent="0">
              <a:buNone/>
            </a:pPr>
            <a:r>
              <a:rPr lang="en-US" altLang="zh-CN" dirty="0" smtClean="0"/>
              <a:t>A’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dirty="0"/>
              <a:t>+BA</a:t>
            </a:r>
            <a:r>
              <a:rPr lang="zh-CN" altLang="zh-CN" dirty="0"/>
              <a:t>’</a:t>
            </a:r>
            <a:r>
              <a:rPr lang="en-US" altLang="zh-CN" dirty="0"/>
              <a:t>|</a:t>
            </a:r>
            <a:r>
              <a:rPr lang="en-US" altLang="zh-CN" dirty="0" smtClean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| (A)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算术表达文法</a:t>
            </a:r>
            <a:r>
              <a:rPr lang="zh-CN" altLang="en-US" sz="2800" b="1" i="1" dirty="0" smtClean="0">
                <a:ea typeface="宋体" pitchFamily="2" charset="-122"/>
              </a:rPr>
              <a:t>	</a:t>
            </a:r>
            <a:endParaRPr lang="zh-CN" altLang="en-US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a typeface="宋体" pitchFamily="2" charset="-122"/>
              </a:rPr>
              <a:t>	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	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. . . 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. .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| 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消除左递归后文法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a typeface="宋体" pitchFamily="2" charset="-122"/>
              </a:rPr>
              <a:t> 	</a:t>
            </a:r>
            <a:r>
              <a:rPr lang="en-US" altLang="zh-CN" sz="2800" b="1" i="1" dirty="0" smtClean="0">
                <a:ea typeface="宋体" pitchFamily="2" charset="-122"/>
              </a:rPr>
              <a:t>E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ea typeface="宋体" pitchFamily="2" charset="-122"/>
              </a:rPr>
              <a:t>TE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a typeface="宋体" pitchFamily="2" charset="-122"/>
              </a:rPr>
              <a:t> 	E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a typeface="宋体" pitchFamily="2" charset="-122"/>
              </a:rPr>
              <a:t>TE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</a:rPr>
              <a:t>|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a typeface="宋体" pitchFamily="2" charset="-122"/>
              </a:rPr>
              <a:t> 	T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ea typeface="宋体" pitchFamily="2" charset="-122"/>
              </a:rPr>
              <a:t>FT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a typeface="宋体" pitchFamily="2" charset="-122"/>
              </a:rPr>
              <a:t> 	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a typeface="宋体" pitchFamily="2" charset="-122"/>
              </a:rPr>
              <a:t> 	T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ea typeface="宋体" pitchFamily="2" charset="-122"/>
              </a:rPr>
              <a:t>F T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</a:rPr>
              <a:t>|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 	</a:t>
            </a:r>
            <a:r>
              <a:rPr lang="en-US" altLang="zh-CN" sz="2800" b="1" i="1" dirty="0" smtClean="0">
                <a:ea typeface="宋体" pitchFamily="2" charset="-122"/>
              </a:rPr>
              <a:t>F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( </a:t>
            </a:r>
            <a:r>
              <a:rPr lang="en-US" altLang="zh-CN" sz="2800" b="1" i="1" dirty="0" smtClean="0">
                <a:ea typeface="宋体" pitchFamily="2" charset="-122"/>
              </a:rPr>
              <a:t>E</a:t>
            </a:r>
            <a:r>
              <a:rPr lang="en-US" altLang="zh-CN" sz="2800" b="1" dirty="0" smtClean="0">
                <a:ea typeface="宋体" pitchFamily="2" charset="-122"/>
              </a:rPr>
              <a:t> ) | id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C53BAA6-E295-4D78-AEEE-C140315E8519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5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2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2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2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2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id + id * id</a:t>
            </a:r>
            <a:r>
              <a:rPr lang="zh-CN" altLang="en-US" smtClean="0">
                <a:ea typeface="宋体" charset="-122"/>
                <a:cs typeface="Arial" charset="0"/>
              </a:rPr>
              <a:t>的最左推导再现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E17DBDF-BBA2-4CF5-A3A6-0871F691149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496" y="917121"/>
            <a:ext cx="2513509" cy="956288"/>
          </a:xfrm>
          <a:prstGeom prst="rect">
            <a:avLst/>
          </a:prstGeom>
          <a:noFill/>
          <a:ln w="6350">
            <a:noFill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最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左推导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</a:b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与语法树的生成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3203575" y="1125538"/>
            <a:ext cx="439738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 dirty="0">
                <a:cs typeface="Arial" charset="0"/>
              </a:rPr>
              <a:t>E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2270125" y="1916113"/>
            <a:ext cx="430213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T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1531938" y="3573463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dirty="0">
                <a:cs typeface="Arial" charset="0"/>
              </a:rPr>
              <a:t>id</a:t>
            </a:r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2413000" y="3576638"/>
            <a:ext cx="431800" cy="500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3200" b="1">
                <a:cs typeface="Arial" charset="0"/>
              </a:rPr>
              <a:t>ε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2413000" y="2708275"/>
            <a:ext cx="49847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T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5564188" y="3475856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3200" b="1" dirty="0">
                <a:cs typeface="Arial" charset="0"/>
              </a:rPr>
              <a:t>ε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4067175" y="1916113"/>
            <a:ext cx="592138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E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1476375" y="2782888"/>
            <a:ext cx="50482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F</a:t>
            </a:r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3132138" y="4362450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dirty="0">
                <a:cs typeface="Arial" charset="0"/>
              </a:rPr>
              <a:t>id</a:t>
            </a: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4578350" y="3522663"/>
            <a:ext cx="49847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cs typeface="Arial" charset="0"/>
              </a:rPr>
              <a:t>T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95983" name="Rectangle 15"/>
          <p:cNvSpPr>
            <a:spLocks noChangeArrowheads="1"/>
          </p:cNvSpPr>
          <p:nvPr/>
        </p:nvSpPr>
        <p:spPr bwMode="auto">
          <a:xfrm>
            <a:off x="3148013" y="3644900"/>
            <a:ext cx="360362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F</a:t>
            </a:r>
          </a:p>
        </p:txBody>
      </p:sp>
      <p:cxnSp>
        <p:nvCxnSpPr>
          <p:cNvPr id="595984" name="AutoShape 16"/>
          <p:cNvCxnSpPr>
            <a:cxnSpLocks noChangeShapeType="1"/>
            <a:stCxn id="595973" idx="2"/>
            <a:endCxn id="595979" idx="0"/>
          </p:cNvCxnSpPr>
          <p:nvPr/>
        </p:nvCxnSpPr>
        <p:spPr bwMode="auto">
          <a:xfrm>
            <a:off x="3424238" y="1627188"/>
            <a:ext cx="939800" cy="2889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5" name="AutoShape 17"/>
          <p:cNvCxnSpPr>
            <a:cxnSpLocks noChangeShapeType="1"/>
            <a:stCxn id="595973" idx="2"/>
            <a:endCxn id="595974" idx="0"/>
          </p:cNvCxnSpPr>
          <p:nvPr/>
        </p:nvCxnSpPr>
        <p:spPr bwMode="auto">
          <a:xfrm flipH="1">
            <a:off x="2486025" y="1627188"/>
            <a:ext cx="938213" cy="2889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6" name="AutoShape 18"/>
          <p:cNvCxnSpPr>
            <a:cxnSpLocks noChangeShapeType="1"/>
            <a:stCxn id="595974" idx="2"/>
            <a:endCxn id="595980" idx="0"/>
          </p:cNvCxnSpPr>
          <p:nvPr/>
        </p:nvCxnSpPr>
        <p:spPr bwMode="auto">
          <a:xfrm flipH="1">
            <a:off x="1728788" y="2417763"/>
            <a:ext cx="757237" cy="3651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7" name="AutoShape 19"/>
          <p:cNvCxnSpPr>
            <a:cxnSpLocks noChangeShapeType="1"/>
            <a:stCxn id="595974" idx="2"/>
            <a:endCxn id="595977" idx="0"/>
          </p:cNvCxnSpPr>
          <p:nvPr/>
        </p:nvCxnSpPr>
        <p:spPr bwMode="auto">
          <a:xfrm>
            <a:off x="2486025" y="2417763"/>
            <a:ext cx="176213" cy="2905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8" name="AutoShape 20"/>
          <p:cNvCxnSpPr>
            <a:cxnSpLocks noChangeShapeType="1"/>
            <a:stCxn id="595977" idx="2"/>
            <a:endCxn id="595976" idx="0"/>
          </p:cNvCxnSpPr>
          <p:nvPr/>
        </p:nvCxnSpPr>
        <p:spPr bwMode="auto">
          <a:xfrm flipH="1">
            <a:off x="2628900" y="3209925"/>
            <a:ext cx="33338" cy="36671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9" name="AutoShape 21"/>
          <p:cNvCxnSpPr>
            <a:cxnSpLocks noChangeShapeType="1"/>
            <a:stCxn id="595980" idx="2"/>
            <a:endCxn id="595975" idx="0"/>
          </p:cNvCxnSpPr>
          <p:nvPr/>
        </p:nvCxnSpPr>
        <p:spPr bwMode="auto">
          <a:xfrm flipH="1">
            <a:off x="1720850" y="3284538"/>
            <a:ext cx="7938" cy="2889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0" name="AutoShape 22"/>
          <p:cNvCxnSpPr>
            <a:cxnSpLocks noChangeShapeType="1"/>
            <a:endCxn id="595983" idx="0"/>
          </p:cNvCxnSpPr>
          <p:nvPr/>
        </p:nvCxnSpPr>
        <p:spPr bwMode="auto">
          <a:xfrm flipH="1">
            <a:off x="3328988" y="3284538"/>
            <a:ext cx="1098550" cy="36036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1" name="AutoShape 23"/>
          <p:cNvCxnSpPr>
            <a:cxnSpLocks noChangeShapeType="1"/>
            <a:endCxn id="595982" idx="0"/>
          </p:cNvCxnSpPr>
          <p:nvPr/>
        </p:nvCxnSpPr>
        <p:spPr bwMode="auto">
          <a:xfrm>
            <a:off x="4427538" y="3284538"/>
            <a:ext cx="400050" cy="2381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2" name="AutoShape 24"/>
          <p:cNvCxnSpPr>
            <a:cxnSpLocks noChangeShapeType="1"/>
            <a:endCxn id="595978" idx="0"/>
          </p:cNvCxnSpPr>
          <p:nvPr/>
        </p:nvCxnSpPr>
        <p:spPr bwMode="auto">
          <a:xfrm>
            <a:off x="5436096" y="3140968"/>
            <a:ext cx="316211" cy="3348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3" name="AutoShape 25"/>
          <p:cNvCxnSpPr>
            <a:cxnSpLocks noChangeShapeType="1"/>
            <a:stCxn id="595983" idx="2"/>
            <a:endCxn id="595981" idx="0"/>
          </p:cNvCxnSpPr>
          <p:nvPr/>
        </p:nvCxnSpPr>
        <p:spPr bwMode="auto">
          <a:xfrm flipH="1">
            <a:off x="3321050" y="4146550"/>
            <a:ext cx="7938" cy="215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3822700" y="4629150"/>
            <a:ext cx="3762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>
                <a:cs typeface="Arial" charset="0"/>
              </a:rPr>
              <a:t>*</a:t>
            </a:r>
          </a:p>
        </p:txBody>
      </p:sp>
      <p:sp>
        <p:nvSpPr>
          <p:cNvPr id="595995" name="Rectangle 27"/>
          <p:cNvSpPr>
            <a:spLocks noChangeArrowheads="1"/>
          </p:cNvSpPr>
          <p:nvPr/>
        </p:nvSpPr>
        <p:spPr bwMode="auto">
          <a:xfrm>
            <a:off x="4686300" y="4673600"/>
            <a:ext cx="431800" cy="500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F</a:t>
            </a:r>
          </a:p>
        </p:txBody>
      </p:sp>
      <p:sp>
        <p:nvSpPr>
          <p:cNvPr id="595996" name="Rectangle 28"/>
          <p:cNvSpPr>
            <a:spLocks noChangeArrowheads="1"/>
          </p:cNvSpPr>
          <p:nvPr/>
        </p:nvSpPr>
        <p:spPr bwMode="auto">
          <a:xfrm>
            <a:off x="5651500" y="4581525"/>
            <a:ext cx="504825" cy="500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cs typeface="Arial" charset="0"/>
              </a:rPr>
              <a:t>T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cxnSp>
        <p:nvCxnSpPr>
          <p:cNvPr id="595997" name="AutoShape 29"/>
          <p:cNvCxnSpPr>
            <a:cxnSpLocks noChangeShapeType="1"/>
            <a:stCxn id="595982" idx="2"/>
            <a:endCxn id="595994" idx="0"/>
          </p:cNvCxnSpPr>
          <p:nvPr/>
        </p:nvCxnSpPr>
        <p:spPr bwMode="auto">
          <a:xfrm flipH="1">
            <a:off x="4011613" y="4024313"/>
            <a:ext cx="815975" cy="6048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8" name="AutoShape 30"/>
          <p:cNvCxnSpPr>
            <a:cxnSpLocks noChangeShapeType="1"/>
            <a:stCxn id="595982" idx="2"/>
            <a:endCxn id="595995" idx="0"/>
          </p:cNvCxnSpPr>
          <p:nvPr/>
        </p:nvCxnSpPr>
        <p:spPr bwMode="auto">
          <a:xfrm>
            <a:off x="4827588" y="4024313"/>
            <a:ext cx="74612" cy="6492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9" name="AutoShape 31"/>
          <p:cNvCxnSpPr>
            <a:cxnSpLocks noChangeShapeType="1"/>
            <a:stCxn id="595982" idx="2"/>
            <a:endCxn id="595996" idx="0"/>
          </p:cNvCxnSpPr>
          <p:nvPr/>
        </p:nvCxnSpPr>
        <p:spPr bwMode="auto">
          <a:xfrm>
            <a:off x="4827588" y="4024313"/>
            <a:ext cx="1076325" cy="5572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00" name="AutoShape 32"/>
          <p:cNvCxnSpPr>
            <a:cxnSpLocks noChangeShapeType="1"/>
            <a:stCxn id="595995" idx="2"/>
            <a:endCxn id="596003" idx="0"/>
          </p:cNvCxnSpPr>
          <p:nvPr/>
        </p:nvCxnSpPr>
        <p:spPr bwMode="auto">
          <a:xfrm>
            <a:off x="4902200" y="5173663"/>
            <a:ext cx="3175" cy="3905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1" name="Rectangle 33"/>
          <p:cNvSpPr>
            <a:spLocks noChangeArrowheads="1"/>
          </p:cNvSpPr>
          <p:nvPr/>
        </p:nvSpPr>
        <p:spPr bwMode="auto">
          <a:xfrm>
            <a:off x="5651500" y="5521325"/>
            <a:ext cx="431800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3200" b="1">
                <a:cs typeface="Arial" charset="0"/>
              </a:rPr>
              <a:t>ε</a:t>
            </a:r>
          </a:p>
        </p:txBody>
      </p:sp>
      <p:cxnSp>
        <p:nvCxnSpPr>
          <p:cNvPr id="596002" name="AutoShape 34"/>
          <p:cNvCxnSpPr>
            <a:cxnSpLocks noChangeShapeType="1"/>
            <a:stCxn id="595996" idx="2"/>
            <a:endCxn id="596001" idx="0"/>
          </p:cNvCxnSpPr>
          <p:nvPr/>
        </p:nvCxnSpPr>
        <p:spPr bwMode="auto">
          <a:xfrm flipH="1">
            <a:off x="5867400" y="5081588"/>
            <a:ext cx="36513" cy="4397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3" name="Rectangle 35"/>
          <p:cNvSpPr>
            <a:spLocks noChangeArrowheads="1"/>
          </p:cNvSpPr>
          <p:nvPr/>
        </p:nvSpPr>
        <p:spPr bwMode="auto">
          <a:xfrm>
            <a:off x="4716463" y="5564188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>
                <a:cs typeface="Arial" charset="0"/>
              </a:rPr>
              <a:t>id</a:t>
            </a:r>
          </a:p>
        </p:txBody>
      </p:sp>
      <p:sp>
        <p:nvSpPr>
          <p:cNvPr id="596004" name="Rectangle 36"/>
          <p:cNvSpPr>
            <a:spLocks noChangeArrowheads="1"/>
          </p:cNvSpPr>
          <p:nvPr/>
        </p:nvSpPr>
        <p:spPr bwMode="auto">
          <a:xfrm>
            <a:off x="6606033" y="908720"/>
            <a:ext cx="2430463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r>
              <a:rPr lang="en-US" altLang="zh-CN" sz="2800" dirty="0">
                <a:cs typeface="Arial" charset="0"/>
              </a:rPr>
              <a:t>1, </a:t>
            </a:r>
            <a:r>
              <a:rPr lang="en-US" altLang="zh-CN" sz="2800" b="1" i="1" dirty="0">
                <a:cs typeface="Arial" charset="0"/>
              </a:rPr>
              <a:t>E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i="1" dirty="0">
                <a:cs typeface="Arial" charset="0"/>
              </a:rPr>
              <a:t>TE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endParaRPr lang="en-US" altLang="zh-CN" sz="2800" b="1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2, </a:t>
            </a:r>
            <a:r>
              <a:rPr lang="en-US" altLang="zh-CN" sz="2800" b="1" i="1" dirty="0">
                <a:cs typeface="Arial" charset="0"/>
              </a:rPr>
              <a:t>T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i="1" dirty="0">
                <a:cs typeface="Arial" charset="0"/>
              </a:rPr>
              <a:t>FT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3, </a:t>
            </a:r>
            <a:r>
              <a:rPr lang="en-US" altLang="zh-CN" sz="2800" b="1" i="1" dirty="0">
                <a:cs typeface="Arial" charset="0"/>
              </a:rPr>
              <a:t>F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id</a:t>
            </a:r>
            <a:endParaRPr lang="zh-CN" altLang="en-US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4, </a:t>
            </a:r>
            <a:r>
              <a:rPr lang="en-US" altLang="zh-CN" sz="2800" b="1" i="1" dirty="0">
                <a:cs typeface="Arial" charset="0"/>
              </a:rPr>
              <a:t>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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5, </a:t>
            </a:r>
            <a:r>
              <a:rPr lang="en-US" altLang="zh-CN" sz="2800" b="1" i="1" dirty="0">
                <a:cs typeface="Arial" charset="0"/>
              </a:rPr>
              <a:t>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+ </a:t>
            </a:r>
            <a:r>
              <a:rPr lang="en-US" altLang="zh-CN" sz="2800" b="1" i="1" dirty="0">
                <a:cs typeface="Arial" charset="0"/>
              </a:rPr>
              <a:t>TE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6, </a:t>
            </a:r>
            <a:r>
              <a:rPr lang="en-US" altLang="zh-CN" sz="2800" b="1" i="1" dirty="0">
                <a:cs typeface="Arial" charset="0"/>
              </a:rPr>
              <a:t>T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i="1" dirty="0">
                <a:cs typeface="Arial" charset="0"/>
              </a:rPr>
              <a:t>FT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7, </a:t>
            </a:r>
            <a:r>
              <a:rPr lang="en-US" altLang="zh-CN" sz="2800" b="1" i="1" dirty="0">
                <a:cs typeface="Arial" charset="0"/>
              </a:rPr>
              <a:t>F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id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8, </a:t>
            </a:r>
            <a:r>
              <a:rPr lang="en-US" altLang="zh-CN" sz="2800" b="1" i="1" dirty="0">
                <a:cs typeface="Arial" charset="0"/>
              </a:rPr>
              <a:t>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* </a:t>
            </a:r>
            <a:r>
              <a:rPr lang="en-US" altLang="zh-CN" sz="2800" b="1" i="1" dirty="0">
                <a:cs typeface="Arial" charset="0"/>
              </a:rPr>
              <a:t>F 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9, </a:t>
            </a:r>
            <a:r>
              <a:rPr lang="en-US" altLang="zh-CN" sz="2800" b="1" i="1" dirty="0">
                <a:cs typeface="Arial" charset="0"/>
              </a:rPr>
              <a:t>F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id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10, </a:t>
            </a:r>
            <a:r>
              <a:rPr lang="en-US" altLang="zh-CN" sz="2800" b="1" i="1" dirty="0">
                <a:cs typeface="Arial" charset="0"/>
              </a:rPr>
              <a:t>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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11, </a:t>
            </a:r>
            <a:r>
              <a:rPr lang="en-US" altLang="zh-CN" sz="2800" b="1" i="1" dirty="0">
                <a:cs typeface="Arial" charset="0"/>
              </a:rPr>
              <a:t>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</a:t>
            </a:r>
          </a:p>
        </p:txBody>
      </p:sp>
      <p:sp>
        <p:nvSpPr>
          <p:cNvPr id="596005" name="Rectangle 37"/>
          <p:cNvSpPr>
            <a:spLocks noChangeArrowheads="1"/>
          </p:cNvSpPr>
          <p:nvPr/>
        </p:nvSpPr>
        <p:spPr bwMode="auto">
          <a:xfrm>
            <a:off x="3348038" y="2755900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>
                <a:cs typeface="Arial" charset="0"/>
              </a:rPr>
              <a:t>+</a:t>
            </a:r>
          </a:p>
        </p:txBody>
      </p:sp>
      <p:sp>
        <p:nvSpPr>
          <p:cNvPr id="596006" name="Rectangle 38"/>
          <p:cNvSpPr>
            <a:spLocks noChangeArrowheads="1"/>
          </p:cNvSpPr>
          <p:nvPr/>
        </p:nvSpPr>
        <p:spPr bwMode="auto">
          <a:xfrm>
            <a:off x="4211638" y="2781300"/>
            <a:ext cx="431800" cy="500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T</a:t>
            </a:r>
          </a:p>
        </p:txBody>
      </p:sp>
      <p:sp>
        <p:nvSpPr>
          <p:cNvPr id="596007" name="Rectangle 39"/>
          <p:cNvSpPr>
            <a:spLocks noChangeArrowheads="1"/>
          </p:cNvSpPr>
          <p:nvPr/>
        </p:nvSpPr>
        <p:spPr bwMode="auto">
          <a:xfrm>
            <a:off x="5176838" y="2713038"/>
            <a:ext cx="619125" cy="500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cs typeface="Arial" charset="0"/>
              </a:rPr>
              <a:t>E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cxnSp>
        <p:nvCxnSpPr>
          <p:cNvPr id="596008" name="AutoShape 40"/>
          <p:cNvCxnSpPr>
            <a:cxnSpLocks noChangeShapeType="1"/>
            <a:endCxn id="596005" idx="0"/>
          </p:cNvCxnSpPr>
          <p:nvPr/>
        </p:nvCxnSpPr>
        <p:spPr bwMode="auto">
          <a:xfrm flipH="1">
            <a:off x="3536950" y="2433638"/>
            <a:ext cx="827088" cy="32226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09" name="AutoShape 41"/>
          <p:cNvCxnSpPr>
            <a:cxnSpLocks noChangeShapeType="1"/>
            <a:endCxn id="596006" idx="0"/>
          </p:cNvCxnSpPr>
          <p:nvPr/>
        </p:nvCxnSpPr>
        <p:spPr bwMode="auto">
          <a:xfrm>
            <a:off x="4364038" y="2414588"/>
            <a:ext cx="63500" cy="3667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10" name="AutoShape 42"/>
          <p:cNvCxnSpPr>
            <a:cxnSpLocks noChangeShapeType="1"/>
            <a:endCxn id="596007" idx="0"/>
          </p:cNvCxnSpPr>
          <p:nvPr/>
        </p:nvCxnSpPr>
        <p:spPr bwMode="auto">
          <a:xfrm>
            <a:off x="4470400" y="2438400"/>
            <a:ext cx="1016000" cy="2746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07504" y="4508500"/>
            <a:ext cx="2124075" cy="1633397"/>
          </a:xfrm>
          <a:prstGeom prst="rect">
            <a:avLst/>
          </a:prstGeom>
          <a:noFill/>
          <a:ln w="6350">
            <a:noFill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r>
              <a:rPr lang="zh-CN" altLang="en-US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E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TE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endParaRPr lang="en-US" altLang="zh-CN" b="1" dirty="0">
              <a:cs typeface="Arial" charset="0"/>
            </a:endParaRPr>
          </a:p>
          <a:p>
            <a:r>
              <a:rPr lang="en-US" altLang="zh-CN" b="1" i="1" dirty="0">
                <a:cs typeface="Arial" charset="0"/>
              </a:rPr>
              <a:t> E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+ </a:t>
            </a:r>
            <a:r>
              <a:rPr lang="en-US" altLang="zh-CN" b="1" i="1" dirty="0">
                <a:cs typeface="Arial" charset="0"/>
              </a:rPr>
              <a:t>TE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|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</a:t>
            </a:r>
            <a:endParaRPr lang="en-US" altLang="zh-CN" b="1" dirty="0">
              <a:cs typeface="Arial" charset="0"/>
            </a:endParaRPr>
          </a:p>
          <a:p>
            <a:r>
              <a:rPr lang="en-US" altLang="zh-CN" b="1" i="1" dirty="0">
                <a:cs typeface="Arial" charset="0"/>
              </a:rPr>
              <a:t> T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FT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	</a:t>
            </a:r>
          </a:p>
          <a:p>
            <a:r>
              <a:rPr lang="en-US" altLang="zh-CN" b="1" i="1" dirty="0">
                <a:cs typeface="Arial" charset="0"/>
              </a:rPr>
              <a:t> T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* </a:t>
            </a:r>
            <a:r>
              <a:rPr lang="en-US" altLang="zh-CN" b="1" i="1" dirty="0">
                <a:cs typeface="Arial" charset="0"/>
              </a:rPr>
              <a:t>F T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i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</a:rPr>
              <a:t>|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</a:t>
            </a:r>
            <a:endParaRPr lang="en-US" altLang="zh-CN" b="1" dirty="0">
              <a:cs typeface="Arial" charset="0"/>
            </a:endParaRPr>
          </a:p>
          <a:p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F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( </a:t>
            </a:r>
            <a:r>
              <a:rPr lang="en-US" altLang="zh-CN" b="1" i="1" dirty="0">
                <a:cs typeface="Arial" charset="0"/>
              </a:rPr>
              <a:t>E</a:t>
            </a:r>
            <a:r>
              <a:rPr lang="en-US" altLang="zh-CN" b="1" dirty="0">
                <a:cs typeface="Arial" charset="0"/>
              </a:rPr>
              <a:t> ) | id</a:t>
            </a:r>
          </a:p>
        </p:txBody>
      </p:sp>
    </p:spTree>
    <p:extLst>
      <p:ext uri="{BB962C8B-B14F-4D97-AF65-F5344CB8AC3E}">
        <p14:creationId xmlns:p14="http://schemas.microsoft.com/office/powerpoint/2010/main" val="19026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9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9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9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9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9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9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9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9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9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9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9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9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3" grpId="0"/>
      <p:bldP spid="595974" grpId="0"/>
      <p:bldP spid="595975" grpId="0"/>
      <p:bldP spid="595976" grpId="0"/>
      <p:bldP spid="595977" grpId="0"/>
      <p:bldP spid="595978" grpId="0"/>
      <p:bldP spid="595979" grpId="0"/>
      <p:bldP spid="595980" grpId="0"/>
      <p:bldP spid="595981" grpId="0"/>
      <p:bldP spid="595982" grpId="0"/>
      <p:bldP spid="595983" grpId="0"/>
      <p:bldP spid="595994" grpId="0"/>
      <p:bldP spid="595995" grpId="0"/>
      <p:bldP spid="595996" grpId="0"/>
      <p:bldP spid="596001" grpId="0"/>
      <p:bldP spid="596003" grpId="0"/>
      <p:bldP spid="596005" grpId="0"/>
      <p:bldP spid="596006" grpId="0"/>
      <p:bldP spid="5960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非直接左递归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i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Sd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先变换成直接左递归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1" i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Aad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bd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再消除左递归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bdA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65AB6B7-DABB-42F6-A881-718AAD2F7949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2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例： 间接左递归的消除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 smtClean="0">
                <a:ea typeface="宋体" charset="-122"/>
              </a:rPr>
              <a:t>S→Ac|c</a:t>
            </a:r>
            <a:r>
              <a:rPr lang="en-US" altLang="zh-CN" sz="3200" dirty="0" smtClean="0">
                <a:ea typeface="宋体" charset="-122"/>
              </a:rPr>
              <a:t> 		</a:t>
            </a:r>
            <a:r>
              <a:rPr lang="en-US" altLang="zh-CN" sz="3200" dirty="0" err="1" smtClean="0">
                <a:ea typeface="宋体" charset="-122"/>
              </a:rPr>
              <a:t>A→Bb|b</a:t>
            </a:r>
            <a:r>
              <a:rPr lang="en-US" altLang="zh-CN" sz="3200" dirty="0" smtClean="0">
                <a:ea typeface="宋体" charset="-122"/>
              </a:rPr>
              <a:t> 		</a:t>
            </a:r>
            <a:r>
              <a:rPr lang="en-US" altLang="zh-CN" sz="3200" dirty="0" err="1" smtClean="0">
                <a:ea typeface="宋体" charset="-122"/>
              </a:rPr>
              <a:t>B→Sa|a</a:t>
            </a:r>
            <a:endParaRPr lang="en-US" altLang="zh-CN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将</a:t>
            </a:r>
            <a:r>
              <a:rPr lang="en-US" altLang="zh-CN" sz="3200" dirty="0" smtClean="0">
                <a:ea typeface="宋体" charset="-122"/>
              </a:rPr>
              <a:t>B</a:t>
            </a:r>
            <a:r>
              <a:rPr lang="zh-CN" altLang="en-US" sz="3200" dirty="0" smtClean="0">
                <a:ea typeface="宋体" charset="-122"/>
              </a:rPr>
              <a:t>的定义代入</a:t>
            </a:r>
            <a:r>
              <a:rPr lang="en-US" altLang="zh-CN" sz="3200" dirty="0" smtClean="0">
                <a:ea typeface="宋体" charset="-122"/>
              </a:rPr>
              <a:t>A</a:t>
            </a:r>
            <a:r>
              <a:rPr lang="zh-CN" altLang="en-US" sz="3200" dirty="0" smtClean="0">
                <a:ea typeface="宋体" charset="-122"/>
              </a:rPr>
              <a:t>产生式得</a:t>
            </a:r>
            <a:r>
              <a:rPr lang="en-US" altLang="zh-CN" sz="3200" dirty="0" smtClean="0">
                <a:ea typeface="宋体" charset="-122"/>
              </a:rPr>
              <a:t>: </a:t>
            </a:r>
            <a:r>
              <a:rPr lang="en-US" altLang="zh-CN" sz="3200" dirty="0" err="1" smtClean="0">
                <a:ea typeface="宋体" charset="-122"/>
              </a:rPr>
              <a:t>A→Sab|ab|b</a:t>
            </a:r>
            <a:endParaRPr lang="en-US" altLang="zh-CN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将</a:t>
            </a:r>
            <a:r>
              <a:rPr lang="en-US" altLang="zh-CN" sz="3200" dirty="0" smtClean="0">
                <a:ea typeface="宋体" charset="-122"/>
              </a:rPr>
              <a:t>A</a:t>
            </a:r>
            <a:r>
              <a:rPr lang="zh-CN" altLang="en-US" sz="3200" dirty="0" smtClean="0">
                <a:ea typeface="宋体" charset="-122"/>
              </a:rPr>
              <a:t>的定义代入</a:t>
            </a:r>
            <a:r>
              <a:rPr lang="en-US" altLang="zh-CN" sz="3200" dirty="0" smtClean="0">
                <a:ea typeface="宋体" charset="-122"/>
              </a:rPr>
              <a:t>S</a:t>
            </a:r>
            <a:r>
              <a:rPr lang="zh-CN" altLang="en-US" sz="3200" dirty="0" smtClean="0">
                <a:ea typeface="宋体" charset="-122"/>
              </a:rPr>
              <a:t>产生式得</a:t>
            </a:r>
            <a:r>
              <a:rPr lang="en-US" altLang="zh-CN" sz="3200" dirty="0" smtClean="0">
                <a:ea typeface="宋体" charset="-122"/>
              </a:rPr>
              <a:t>: </a:t>
            </a:r>
            <a:r>
              <a:rPr lang="en-US" altLang="zh-CN" sz="3200" dirty="0" err="1" smtClean="0">
                <a:ea typeface="宋体" charset="-122"/>
              </a:rPr>
              <a:t>S→Sabc|abc|bc|c</a:t>
            </a:r>
            <a:endParaRPr lang="en-US" altLang="zh-CN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消除直接左递归：	</a:t>
            </a:r>
            <a:r>
              <a:rPr lang="en-US" altLang="zh-CN" sz="3200" dirty="0" err="1" smtClean="0">
                <a:ea typeface="宋体" charset="-122"/>
              </a:rPr>
              <a:t>S→abcS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cS’</a:t>
            </a:r>
            <a:endParaRPr lang="en-US" altLang="zh-CN" sz="32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a typeface="宋体" charset="-122"/>
              </a:rPr>
              <a:t> 　				</a:t>
            </a:r>
            <a:r>
              <a:rPr lang="en-US" altLang="zh-CN" sz="3200" dirty="0" smtClean="0">
                <a:ea typeface="宋体" charset="-122"/>
              </a:rPr>
              <a:t>S’→</a:t>
            </a:r>
            <a:r>
              <a:rPr lang="en-US" altLang="zh-CN" sz="3200" dirty="0" err="1" smtClean="0">
                <a:ea typeface="宋体" charset="-122"/>
              </a:rPr>
              <a:t>abcS</a:t>
            </a:r>
            <a:r>
              <a:rPr lang="en-US" altLang="zh-CN" sz="3200" dirty="0" smtClean="0">
                <a:ea typeface="宋体" charset="-122"/>
              </a:rPr>
              <a:t>’|ε</a:t>
            </a:r>
          </a:p>
          <a:p>
            <a:r>
              <a:rPr lang="zh-CN" altLang="en-US" sz="3200" dirty="0" smtClean="0">
                <a:ea typeface="宋体" charset="-122"/>
              </a:rPr>
              <a:t>删除“多余的”产生式：</a:t>
            </a:r>
            <a:r>
              <a:rPr lang="en-US" altLang="zh-CN" sz="3200" dirty="0" err="1" smtClean="0">
                <a:ea typeface="宋体" charset="-122"/>
              </a:rPr>
              <a:t>A→Sab|ab|b</a:t>
            </a:r>
            <a:r>
              <a:rPr lang="zh-CN" altLang="en-US" sz="3200" dirty="0" smtClean="0">
                <a:ea typeface="宋体" charset="-122"/>
              </a:rPr>
              <a:t>和</a:t>
            </a:r>
            <a:r>
              <a:rPr lang="en-US" altLang="zh-CN" sz="3200" dirty="0" err="1" smtClean="0">
                <a:ea typeface="宋体" charset="-122"/>
              </a:rPr>
              <a:t>B→Sa|a</a:t>
            </a:r>
            <a:r>
              <a:rPr lang="en-US" altLang="zh-CN" sz="3200" dirty="0" smtClean="0">
                <a:ea typeface="宋体" charset="-122"/>
              </a:rPr>
              <a:t> </a:t>
            </a:r>
          </a:p>
          <a:p>
            <a:r>
              <a:rPr lang="zh-CN" altLang="en-US" sz="3200" dirty="0" smtClean="0">
                <a:ea typeface="宋体" charset="-122"/>
              </a:rPr>
              <a:t>结果：	</a:t>
            </a:r>
            <a:r>
              <a:rPr lang="en-US" altLang="zh-CN" sz="3200" dirty="0" err="1" smtClean="0">
                <a:ea typeface="宋体" charset="-122"/>
              </a:rPr>
              <a:t>S→abcS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cS’</a:t>
            </a:r>
            <a:endParaRPr lang="en-US" altLang="zh-CN" sz="32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a typeface="宋体" charset="-122"/>
              </a:rPr>
              <a:t>　		</a:t>
            </a:r>
            <a:r>
              <a:rPr lang="en-US" altLang="zh-CN" sz="3200" dirty="0" smtClean="0">
                <a:ea typeface="宋体" charset="-122"/>
              </a:rPr>
              <a:t>S’→</a:t>
            </a:r>
            <a:r>
              <a:rPr lang="en-US" altLang="zh-CN" sz="3200" dirty="0" err="1" smtClean="0">
                <a:ea typeface="宋体" charset="-122"/>
              </a:rPr>
              <a:t>abcS</a:t>
            </a:r>
            <a:r>
              <a:rPr lang="en-US" altLang="zh-CN" sz="3200" dirty="0" smtClean="0">
                <a:ea typeface="宋体" charset="-122"/>
              </a:rPr>
              <a:t>’|ε</a:t>
            </a:r>
            <a:endParaRPr lang="zh-CN" altLang="en-US" sz="3200" dirty="0" smtClean="0">
              <a:ea typeface="宋体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9338F33-AFDD-4CCB-9772-84CD22E18430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消除左递归的一般方法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对产生式组</a:t>
            </a:r>
          </a:p>
          <a:p>
            <a:pPr lvl="1"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A→A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|A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|…|</a:t>
            </a:r>
            <a:r>
              <a:rPr lang="en-US" altLang="zh-CN" sz="2800" dirty="0" err="1" smtClean="0">
                <a:ea typeface="宋体" pitchFamily="2" charset="-122"/>
              </a:rPr>
              <a:t>A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err="1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1 </a:t>
            </a:r>
            <a:r>
              <a:rPr lang="en-US" altLang="zh-CN" sz="2800" dirty="0" smtClean="0">
                <a:ea typeface="宋体" pitchFamily="2" charset="-122"/>
              </a:rPr>
              <a:t>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2 </a:t>
            </a:r>
            <a:r>
              <a:rPr lang="en-US" altLang="zh-CN" sz="2800" dirty="0" smtClean="0">
                <a:ea typeface="宋体" pitchFamily="2" charset="-122"/>
              </a:rPr>
              <a:t>|…|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err="1" smtClean="0">
                <a:ea typeface="宋体" pitchFamily="2" charset="-122"/>
              </a:rPr>
              <a:t>m</a:t>
            </a:r>
            <a:r>
              <a:rPr lang="en-US" altLang="zh-CN" sz="2800" baseline="-25000" dirty="0" smtClean="0"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用如下产生式组替换</a:t>
            </a:r>
          </a:p>
          <a:p>
            <a:pPr lvl="1"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A →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B 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B |…|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err="1" smtClean="0">
                <a:ea typeface="宋体" pitchFamily="2" charset="-122"/>
              </a:rPr>
              <a:t>m</a:t>
            </a:r>
            <a:r>
              <a:rPr lang="en-US" altLang="zh-CN" sz="2800" dirty="0" err="1" smtClean="0">
                <a:ea typeface="宋体" pitchFamily="2" charset="-122"/>
              </a:rPr>
              <a:t>B</a:t>
            </a:r>
            <a:endParaRPr lang="en-US" altLang="zh-CN" sz="2800" dirty="0" smtClean="0"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B →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B|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B |…|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err="1" smtClean="0">
                <a:ea typeface="宋体" pitchFamily="2" charset="-122"/>
              </a:rPr>
              <a:t>n</a:t>
            </a:r>
            <a:r>
              <a:rPr lang="en-US" altLang="zh-CN" sz="2800" dirty="0" err="1" smtClean="0">
                <a:ea typeface="宋体" pitchFamily="2" charset="-122"/>
              </a:rPr>
              <a:t>B</a:t>
            </a:r>
            <a:r>
              <a:rPr lang="en-US" altLang="zh-CN" sz="2800" dirty="0" smtClean="0">
                <a:ea typeface="宋体" pitchFamily="2" charset="-122"/>
              </a:rPr>
              <a:t> |ε</a:t>
            </a:r>
          </a:p>
          <a:p>
            <a:pPr lvl="1">
              <a:buFontTx/>
              <a:buNone/>
              <a:defRPr/>
            </a:pPr>
            <a:r>
              <a:rPr lang="zh-CN" altLang="en-US" sz="2800" dirty="0" smtClean="0">
                <a:ea typeface="宋体" pitchFamily="2" charset="-122"/>
              </a:rPr>
              <a:t>其中：</a:t>
            </a:r>
            <a:r>
              <a:rPr lang="en-US" altLang="zh-CN" sz="2800" dirty="0" smtClean="0">
                <a:ea typeface="宋体" pitchFamily="2" charset="-122"/>
              </a:rPr>
              <a:t>B</a:t>
            </a:r>
            <a:r>
              <a:rPr lang="zh-CN" altLang="en-US" sz="2800" dirty="0" smtClean="0">
                <a:ea typeface="宋体" pitchFamily="2" charset="-122"/>
              </a:rPr>
              <a:t>为新变量，相当于</a:t>
            </a:r>
            <a:r>
              <a:rPr lang="en-US" altLang="zh-CN" sz="2800" dirty="0" smtClean="0">
                <a:ea typeface="宋体" pitchFamily="2" charset="-122"/>
              </a:rPr>
              <a:t>A’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消除左递归的算法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为非终结符编号，再采用代入法将间接左递归变为直接左递归，消除直接左递归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F663658-D6C8-4665-8BEA-5CA8221B7046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6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提取左因子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例：</a:t>
            </a:r>
            <a:r>
              <a:rPr lang="en-US" altLang="zh-CN" sz="3200" dirty="0" smtClean="0">
                <a:ea typeface="宋体" charset="-122"/>
              </a:rPr>
              <a:t>if</a:t>
            </a:r>
            <a:r>
              <a:rPr lang="zh-CN" altLang="en-US" sz="3200" dirty="0" smtClean="0">
                <a:ea typeface="宋体" charset="-122"/>
              </a:rPr>
              <a:t>语句的原始文法</a:t>
            </a:r>
          </a:p>
          <a:p>
            <a:r>
              <a:rPr lang="en-US" altLang="zh-CN" sz="3200" dirty="0" smtClean="0">
                <a:ea typeface="宋体" charset="-122"/>
              </a:rPr>
              <a:t>S→  </a:t>
            </a:r>
            <a:r>
              <a:rPr lang="en-US" altLang="zh-CN" sz="3200" dirty="0" smtClean="0">
                <a:solidFill>
                  <a:srgbClr val="FF3300"/>
                </a:solidFill>
                <a:ea typeface="宋体" charset="-122"/>
              </a:rPr>
              <a:t>if E then S</a:t>
            </a:r>
            <a:r>
              <a:rPr lang="en-US" altLang="zh-CN" sz="3200" dirty="0" smtClean="0">
                <a:ea typeface="宋体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 smtClean="0">
                <a:ea typeface="宋体" charset="-122"/>
              </a:rPr>
              <a:t>     | </a:t>
            </a:r>
            <a:r>
              <a:rPr lang="en-US" altLang="zh-CN" sz="3200" dirty="0" smtClean="0">
                <a:solidFill>
                  <a:srgbClr val="FF3300"/>
                </a:solidFill>
                <a:ea typeface="宋体" charset="-122"/>
              </a:rPr>
              <a:t>if E then S</a:t>
            </a:r>
            <a:r>
              <a:rPr lang="en-US" altLang="zh-CN" sz="3200" dirty="0" smtClean="0">
                <a:ea typeface="宋体" charset="-122"/>
              </a:rPr>
              <a:t> else S </a:t>
            </a:r>
          </a:p>
          <a:p>
            <a:pPr>
              <a:buFontTx/>
              <a:buNone/>
            </a:pPr>
            <a:r>
              <a:rPr lang="en-US" altLang="zh-CN" sz="3200" dirty="0" smtClean="0">
                <a:ea typeface="宋体" charset="-122"/>
              </a:rPr>
              <a:t>     | other</a:t>
            </a:r>
          </a:p>
          <a:p>
            <a:r>
              <a:rPr lang="zh-CN" altLang="en-US" sz="3200" dirty="0" smtClean="0">
                <a:ea typeface="宋体" charset="-122"/>
              </a:rPr>
              <a:t>遇到 </a:t>
            </a:r>
            <a:r>
              <a:rPr lang="en-US" altLang="zh-CN" sz="3200" dirty="0" smtClean="0">
                <a:ea typeface="宋体" charset="-122"/>
              </a:rPr>
              <a:t>if </a:t>
            </a:r>
            <a:r>
              <a:rPr lang="zh-CN" altLang="en-US" sz="3200" dirty="0" smtClean="0">
                <a:ea typeface="宋体" charset="-122"/>
              </a:rPr>
              <a:t>时难以判断用哪一个产生式进行匹配（推导）</a:t>
            </a:r>
          </a:p>
          <a:p>
            <a:r>
              <a:rPr lang="zh-CN" altLang="en-US" sz="3200" dirty="0" smtClean="0">
                <a:ea typeface="宋体" charset="-122"/>
              </a:rPr>
              <a:t>存在左因子 </a:t>
            </a:r>
            <a:r>
              <a:rPr lang="en-US" altLang="zh-CN" sz="3200" dirty="0" smtClean="0">
                <a:solidFill>
                  <a:srgbClr val="FF3300"/>
                </a:solidFill>
                <a:ea typeface="宋体" charset="-122"/>
              </a:rPr>
              <a:t>if E then S</a:t>
            </a:r>
            <a:endParaRPr lang="zh-CN" altLang="en-US" sz="3200" dirty="0" smtClean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ED4C2B5-7896-4D97-BD85-7D5CAA8D4476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2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提取左因子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当存在某一步推导可能有多种选择的产生式的时候，可通过提取左因子的方法修改文法</a:t>
            </a:r>
          </a:p>
          <a:p>
            <a:pPr>
              <a:defRPr/>
            </a:pPr>
            <a:endParaRPr lang="zh-CN" altLang="en-US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aCb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   C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cd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c</a:t>
            </a: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可以将文法改写为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B6CC48-4384-443E-A09E-C680F322143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03140" name="Text Box 4" descr="Green marble"/>
          <p:cNvSpPr txBox="1">
            <a:spLocks noChangeArrowheads="1"/>
          </p:cNvSpPr>
          <p:nvPr/>
        </p:nvSpPr>
        <p:spPr bwMode="auto">
          <a:xfrm>
            <a:off x="3924300" y="4360068"/>
            <a:ext cx="14782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S-&gt;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aCb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C-&gt;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cC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-&gt;d|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868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提取左因子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有左因子的文法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i="1" dirty="0" smtClean="0">
                <a:ea typeface="宋体" pitchFamily="2" charset="-122"/>
              </a:rPr>
              <a:t>		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提左因子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i="1" dirty="0" smtClean="0">
                <a:ea typeface="宋体" pitchFamily="2" charset="-122"/>
              </a:rPr>
              <a:t>		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A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537F43C-F986-4F77-94E2-7B357012C939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8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语法分析方法</a:t>
            </a:r>
          </a:p>
          <a:p>
            <a:r>
              <a:rPr lang="zh-CN" altLang="en-US" smtClean="0">
                <a:ea typeface="宋体" charset="-122"/>
              </a:rPr>
              <a:t>自上而下分析</a:t>
            </a:r>
          </a:p>
          <a:p>
            <a:r>
              <a:rPr lang="en-US" altLang="zh-CN" smtClean="0">
                <a:ea typeface="宋体" charset="-122"/>
              </a:rPr>
              <a:t>FIRST</a:t>
            </a:r>
            <a:r>
              <a:rPr lang="zh-CN" altLang="en-US" smtClean="0">
                <a:ea typeface="宋体" charset="-122"/>
              </a:rPr>
              <a:t>集和</a:t>
            </a:r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</a:t>
            </a: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EE3419-B0B7-4636-BCC0-CDC9149BF5E4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8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提取左因子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悬空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else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的文法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if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expr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then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else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effectLst/>
                <a:ea typeface="宋体" pitchFamily="2" charset="-122"/>
              </a:rPr>
              <a:t>			  | if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expr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then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endParaRPr lang="en-US" altLang="zh-CN" sz="3200" b="1" dirty="0" smtClean="0">
              <a:effectLst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effectLst/>
                <a:ea typeface="宋体" pitchFamily="2" charset="-122"/>
              </a:rPr>
              <a:t>			  | other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提左因子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</a:t>
            </a:r>
            <a:r>
              <a:rPr lang="en-US" altLang="zh-CN" sz="2800" b="0" dirty="0" smtClean="0">
                <a:effectLst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if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expr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then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optional</a:t>
            </a:r>
            <a:r>
              <a:rPr lang="en-US" altLang="zh-CN" sz="2800" b="0" dirty="0" err="1" smtClean="0">
                <a:effectLst/>
                <a:ea typeface="宋体" pitchFamily="2" charset="-122"/>
              </a:rPr>
              <a:t>_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else_part</a:t>
            </a:r>
            <a:endParaRPr lang="en-US" altLang="zh-CN" sz="2800" b="0" dirty="0" smtClean="0">
              <a:effectLst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ea typeface="宋体" pitchFamily="2" charset="-122"/>
              </a:rPr>
              <a:t>	</a:t>
            </a:r>
            <a:r>
              <a:rPr lang="en-US" altLang="zh-CN" sz="2800" b="0" dirty="0" smtClean="0">
                <a:ea typeface="宋体" pitchFamily="2" charset="-122"/>
              </a:rPr>
              <a:t>		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0" dirty="0" smtClean="0">
              <a:effectLst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err="1" smtClean="0">
                <a:effectLst/>
                <a:ea typeface="宋体" pitchFamily="2" charset="-122"/>
              </a:rPr>
              <a:t>optional</a:t>
            </a:r>
            <a:r>
              <a:rPr lang="en-US" altLang="zh-CN" sz="2800" b="0" dirty="0" err="1" smtClean="0">
                <a:effectLst/>
                <a:ea typeface="宋体" pitchFamily="2" charset="-122"/>
              </a:rPr>
              <a:t>_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else_part</a:t>
            </a:r>
            <a:r>
              <a:rPr lang="en-US" altLang="zh-CN" sz="2800" b="0" i="1" dirty="0" smtClean="0">
                <a:effectLst/>
                <a:ea typeface="宋体" pitchFamily="2" charset="-122"/>
              </a:rPr>
              <a:t> </a:t>
            </a:r>
            <a:r>
              <a:rPr lang="en-US" altLang="zh-CN" sz="2800" b="0" dirty="0" smtClean="0">
                <a:effectLst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else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 | </a:t>
            </a:r>
            <a:r>
              <a:rPr lang="en-US" altLang="zh-CN" sz="2800" b="0" dirty="0" smtClean="0">
                <a:effectLst/>
                <a:ea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C942B53-8CCC-41DF-9E4A-980E84E5A8B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08260" name="Line 4"/>
          <p:cNvSpPr>
            <a:spLocks noChangeShapeType="1"/>
          </p:cNvSpPr>
          <p:nvPr/>
        </p:nvSpPr>
        <p:spPr bwMode="auto">
          <a:xfrm>
            <a:off x="5148064" y="4437112"/>
            <a:ext cx="2735262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8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8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8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提取左因子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将形如 </a:t>
            </a:r>
          </a:p>
          <a:p>
            <a:pPr>
              <a:buFontTx/>
              <a:buNone/>
              <a:defRPr/>
            </a:pP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A→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|…|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pPr>
              <a:buFontTx/>
              <a:buNone/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  的规则改写为</a:t>
            </a:r>
          </a:p>
          <a:p>
            <a:pPr>
              <a:buFontTx/>
              <a:buNone/>
              <a:defRPr/>
            </a:pP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 A→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A'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p </a:t>
            </a:r>
          </a:p>
          <a:p>
            <a:pPr>
              <a:buFontTx/>
              <a:buNone/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A'→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|…|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3200" b="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4C508D7-65F7-4D6A-B483-AC0A51B70F8F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7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zh-CN" altLang="zh-CN" dirty="0" smtClean="0"/>
              <a:t>提</a:t>
            </a:r>
            <a:r>
              <a:rPr lang="zh-CN" altLang="zh-CN" dirty="0"/>
              <a:t>取左因子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err="1" smtClean="0"/>
              <a:t>E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int+E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–E |E–(E)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E</a:t>
            </a:r>
            <a:r>
              <a:rPr lang="zh-CN" altLang="zh-CN" dirty="0"/>
              <a:t>’</a:t>
            </a:r>
            <a:r>
              <a:rPr lang="en-US" altLang="zh-CN" dirty="0"/>
              <a:t>| </a:t>
            </a:r>
            <a:r>
              <a:rPr lang="en-US" altLang="zh-CN" dirty="0" smtClean="0"/>
              <a:t>E–(E) </a:t>
            </a:r>
          </a:p>
          <a:p>
            <a:pPr marL="0" indent="0">
              <a:buNone/>
            </a:pPr>
            <a:r>
              <a:rPr lang="en-US" altLang="zh-CN" dirty="0" smtClean="0"/>
              <a:t>E</a:t>
            </a:r>
            <a:r>
              <a:rPr lang="en-US" altLang="zh-CN" dirty="0"/>
              <a:t>’</a:t>
            </a:r>
            <a:r>
              <a:rPr lang="en-US" altLang="zh-CN" dirty="0" smtClean="0">
                <a:sym typeface="Symbol" panose="05050102010706020507" pitchFamily="18" charset="2"/>
              </a:rPr>
              <a:t> 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dirty="0" smtClean="0"/>
              <a:t>+E </a:t>
            </a:r>
            <a:r>
              <a:rPr lang="en-US" altLang="zh-CN" dirty="0"/>
              <a:t>| </a:t>
            </a:r>
            <a:r>
              <a:rPr lang="en-US" altLang="zh-CN" dirty="0" smtClean="0"/>
              <a:t>–E                        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自上而下分析方法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基本思想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寻找输入符号串的最左推导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试图根据当前输入单词确定使用哪个产生式</a:t>
            </a:r>
          </a:p>
          <a:p>
            <a:r>
              <a:rPr lang="zh-CN" altLang="en-US" sz="3200" dirty="0" smtClean="0">
                <a:ea typeface="宋体" charset="-122"/>
              </a:rPr>
              <a:t>基本过程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从</a:t>
            </a:r>
            <a:r>
              <a:rPr lang="en-US" altLang="zh-CN" sz="2800" dirty="0" smtClean="0">
                <a:ea typeface="宋体" charset="-122"/>
              </a:rPr>
              <a:t>S</a:t>
            </a:r>
            <a:r>
              <a:rPr lang="zh-CN" altLang="en-US" sz="2800" dirty="0" smtClean="0">
                <a:ea typeface="宋体" charset="-122"/>
              </a:rPr>
              <a:t>出发，构造输入符号串</a:t>
            </a:r>
            <a:r>
              <a:rPr lang="en-US" altLang="zh-CN" sz="2800" dirty="0" smtClean="0">
                <a:ea typeface="宋体" charset="-122"/>
              </a:rPr>
              <a:t>(Token)</a:t>
            </a:r>
            <a:r>
              <a:rPr lang="zh-CN" altLang="en-US" sz="2800" dirty="0" smtClean="0">
                <a:ea typeface="宋体" charset="-122"/>
              </a:rPr>
              <a:t>的最左推导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从根开始，按与最左推导相对应的顺序，构造输入符号串</a:t>
            </a:r>
            <a:r>
              <a:rPr lang="en-US" altLang="zh-CN" sz="2800" dirty="0" smtClean="0">
                <a:ea typeface="宋体" charset="-122"/>
              </a:rPr>
              <a:t>(Token)</a:t>
            </a:r>
            <a:r>
              <a:rPr lang="zh-CN" altLang="en-US" sz="2800" dirty="0" smtClean="0">
                <a:ea typeface="宋体" charset="-122"/>
              </a:rPr>
              <a:t>的语法分析树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D9E1BE7-8D12-459C-85F0-C6068F65C6F6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5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语法分析方法</a:t>
            </a:r>
          </a:p>
          <a:p>
            <a:r>
              <a:rPr lang="zh-CN" altLang="en-US" dirty="0" smtClean="0">
                <a:ea typeface="宋体" pitchFamily="2" charset="-122"/>
              </a:rPr>
              <a:t>自上而下分析</a:t>
            </a:r>
          </a:p>
          <a:p>
            <a:r>
              <a:rPr lang="zh-CN" altLang="en-US" dirty="0">
                <a:ea typeface="宋体" pitchFamily="2" charset="-122"/>
              </a:rPr>
              <a:t>语言和文法</a:t>
            </a:r>
          </a:p>
          <a:p>
            <a:r>
              <a:rPr lang="en-US" altLang="zh-CN" dirty="0" smtClean="0">
                <a:ea typeface="宋体" pitchFamily="2" charset="-122"/>
              </a:rPr>
              <a:t>FIRST</a:t>
            </a:r>
            <a:r>
              <a:rPr lang="zh-CN" altLang="en-US" dirty="0" smtClean="0">
                <a:ea typeface="宋体" pitchFamily="2" charset="-122"/>
              </a:rPr>
              <a:t>集和</a:t>
            </a:r>
            <a:r>
              <a:rPr lang="en-US" altLang="zh-CN" dirty="0" smtClean="0">
                <a:ea typeface="宋体" pitchFamily="2" charset="-122"/>
              </a:rPr>
              <a:t>FOLLOW</a:t>
            </a:r>
            <a:r>
              <a:rPr lang="zh-CN" altLang="en-US" dirty="0" smtClean="0">
                <a:ea typeface="宋体" pitchFamily="2" charset="-122"/>
              </a:rPr>
              <a:t>集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59CE756-3E39-4314-AD5B-9EE942BAC566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44" y="908720"/>
            <a:ext cx="2552700" cy="3409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03032" y="4536031"/>
            <a:ext cx="3312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艾弗拉姆</a:t>
            </a:r>
            <a:r>
              <a:rPr lang="en-US" altLang="zh-CN" dirty="0"/>
              <a:t>·</a:t>
            </a:r>
            <a:r>
              <a:rPr lang="zh-CN" altLang="en-US" dirty="0"/>
              <a:t>诺姆</a:t>
            </a:r>
            <a:r>
              <a:rPr lang="en-US" altLang="zh-CN" dirty="0"/>
              <a:t>·</a:t>
            </a:r>
            <a:r>
              <a:rPr lang="zh-CN" altLang="en-US" dirty="0"/>
              <a:t>乔姆斯</a:t>
            </a:r>
            <a:r>
              <a:rPr lang="zh-CN" altLang="en-US" dirty="0" smtClean="0"/>
              <a:t>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/>
              <a:t>Avram</a:t>
            </a:r>
            <a:r>
              <a:rPr lang="en-US" altLang="zh-CN" dirty="0"/>
              <a:t> Noam Chomsky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1928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—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美</a:t>
            </a:r>
            <a:r>
              <a:rPr lang="zh-CN" altLang="en-US" dirty="0"/>
              <a:t>国哲学家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58065"/>
            <a:ext cx="2606080" cy="34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ea typeface="黑体" pitchFamily="49" charset="-122"/>
              </a:rPr>
              <a:t>3.2.8</a:t>
            </a:r>
            <a:r>
              <a:rPr lang="zh-CN" altLang="en-US" sz="3200" b="1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非上下文无关的语言结构</a:t>
            </a: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= {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wcw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w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属于</a:t>
            </a:r>
            <a:r>
              <a:rPr lang="zh-CN" altLang="en-US" b="1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b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baseline="30000" dirty="0" smtClean="0">
                <a:ea typeface="宋体" pitchFamily="2" charset="-122"/>
                <a:sym typeface="Symbol" pitchFamily="18" charset="2"/>
              </a:rPr>
              <a:t>*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标识符的声明应先于其引用的抽象</a:t>
            </a:r>
            <a:r>
              <a:rPr lang="zh-CN" altLang="en-US" b="1" dirty="0" smtClean="0">
                <a:ea typeface="宋体" pitchFamily="2" charset="-122"/>
                <a:sym typeface="Symbol" pitchFamily="18" charset="2"/>
              </a:rPr>
              <a:t> 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= {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0,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0} 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形参个数和实参个数应该相同的抽象</a:t>
            </a:r>
            <a:r>
              <a:rPr lang="zh-CN" altLang="en-US" b="1" dirty="0" smtClean="0">
                <a:ea typeface="宋体" pitchFamily="2" charset="-122"/>
                <a:sym typeface="Symbol" pitchFamily="18" charset="2"/>
              </a:rPr>
              <a:t> 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3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= {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0} 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早先排版描述的一个现象的抽象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C5913BF-8EB8-4B0D-9C0E-068FBFA5FAF5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7789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 smtClean="0">
                <a:ea typeface="宋体" pitchFamily="2" charset="-122"/>
              </a:rPr>
              <a:t>= {</a:t>
            </a:r>
            <a:r>
              <a:rPr lang="en-US" altLang="zh-CN" b="1" i="1" dirty="0" err="1" smtClean="0">
                <a:ea typeface="宋体" pitchFamily="2" charset="-122"/>
              </a:rPr>
              <a:t>wcw</a:t>
            </a:r>
            <a:r>
              <a:rPr lang="en-US" altLang="zh-CN" sz="1200" b="1" i="1" dirty="0" smtClean="0">
                <a:ea typeface="宋体" pitchFamily="2" charset="-122"/>
              </a:rPr>
              <a:t> </a:t>
            </a:r>
            <a:r>
              <a:rPr lang="en-US" altLang="zh-CN" b="1" i="1" baseline="30000" dirty="0" smtClean="0">
                <a:ea typeface="宋体" pitchFamily="2" charset="-122"/>
              </a:rPr>
              <a:t>R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|</a:t>
            </a:r>
            <a:r>
              <a:rPr lang="en-US" altLang="zh-CN" b="1" i="1" dirty="0" smtClean="0">
                <a:ea typeface="宋体" pitchFamily="2" charset="-122"/>
              </a:rPr>
              <a:t> w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en-US" altLang="zh-CN" b="1" i="1" dirty="0" err="1" smtClean="0">
                <a:ea typeface="宋体" pitchFamily="2" charset="-122"/>
              </a:rPr>
              <a:t>a</a:t>
            </a:r>
            <a:r>
              <a:rPr lang="en-US" altLang="zh-CN" b="1" dirty="0" err="1" smtClean="0">
                <a:ea typeface="宋体" pitchFamily="2" charset="-122"/>
              </a:rPr>
              <a:t>|</a:t>
            </a:r>
            <a:r>
              <a:rPr lang="en-US" altLang="zh-CN" b="1" i="1" dirty="0" err="1" smtClean="0">
                <a:ea typeface="宋体" pitchFamily="2" charset="-122"/>
              </a:rPr>
              <a:t>b</a:t>
            </a:r>
            <a:r>
              <a:rPr lang="en-US" altLang="zh-CN" b="1" dirty="0" smtClean="0">
                <a:ea typeface="宋体" pitchFamily="2" charset="-122"/>
              </a:rPr>
              <a:t>)</a:t>
            </a:r>
            <a:r>
              <a:rPr lang="en-US" altLang="zh-CN" b="1" baseline="30000" dirty="0" smtClean="0">
                <a:ea typeface="宋体" pitchFamily="2" charset="-122"/>
              </a:rPr>
              <a:t>*</a:t>
            </a:r>
            <a:r>
              <a:rPr lang="en-US" altLang="zh-CN" b="1" dirty="0" smtClean="0">
                <a:ea typeface="宋体" pitchFamily="2" charset="-122"/>
              </a:rPr>
              <a:t>}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aSa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bSb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c </a:t>
            </a: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 = {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2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1,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1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		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aSd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aAd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		A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bAc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bc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30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 = {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200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 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 1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		S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AB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		A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aAb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ab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		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B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cBd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cd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2AF177E-FED1-439F-9D0D-78BE28EA763B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26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33400" y="105251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有些类似的语言却是上下文无关的</a:t>
            </a:r>
          </a:p>
        </p:txBody>
      </p:sp>
    </p:spTree>
    <p:extLst>
      <p:ext uri="{BB962C8B-B14F-4D97-AF65-F5344CB8AC3E}">
        <p14:creationId xmlns:p14="http://schemas.microsoft.com/office/powerpoint/2010/main" val="25773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799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268760"/>
            <a:ext cx="8839200" cy="3124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3200" b="1" dirty="0" smtClean="0">
                <a:ea typeface="宋体" pitchFamily="2" charset="-12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</a:rPr>
              <a:t>3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-300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={a</a:t>
            </a:r>
            <a:r>
              <a:rPr lang="en-US" altLang="zh-CN" sz="3200" b="1" baseline="30000" dirty="0" smtClean="0">
                <a:ea typeface="宋体" pitchFamily="2" charset="-122"/>
              </a:rPr>
              <a:t> </a:t>
            </a:r>
            <a:r>
              <a:rPr lang="en-US" altLang="zh-CN" sz="3200" b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dirty="0" err="1" smtClean="0">
                <a:ea typeface="宋体" pitchFamily="2" charset="-122"/>
              </a:rPr>
              <a:t>b</a:t>
            </a:r>
            <a:r>
              <a:rPr lang="en-US" altLang="zh-CN" sz="3200" b="1" baseline="30000" dirty="0" smtClean="0">
                <a:ea typeface="宋体" pitchFamily="2" charset="-122"/>
              </a:rPr>
              <a:t> n</a:t>
            </a:r>
            <a:r>
              <a:rPr lang="en-US" altLang="zh-CN" sz="3200" b="1" dirty="0" smtClean="0">
                <a:ea typeface="宋体" pitchFamily="2" charset="-122"/>
              </a:rPr>
              <a:t> | n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3200" b="1" dirty="0" smtClean="0">
                <a:ea typeface="宋体" pitchFamily="2" charset="-122"/>
              </a:rPr>
              <a:t> 1 }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3200" b="1" dirty="0" err="1" smtClean="0">
                <a:ea typeface="宋体" pitchFamily="2" charset="-122"/>
                <a:sym typeface="Symbol" pitchFamily="18" charset="2"/>
              </a:rPr>
              <a:t>aSb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sz="3200" b="1" dirty="0" err="1" smtClean="0">
                <a:ea typeface="宋体" pitchFamily="2" charset="-122"/>
                <a:sym typeface="Symbol" pitchFamily="18" charset="2"/>
              </a:rPr>
              <a:t>ab</a:t>
            </a:r>
            <a:endParaRPr lang="en-US" altLang="zh-CN" sz="32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是不能用正规式描述的语言的一个范例</a:t>
            </a:r>
            <a:r>
              <a:rPr lang="zh-CN" altLang="en-US" sz="3200" b="1" dirty="0" smtClean="0">
                <a:ea typeface="宋体" pitchFamily="2" charset="-122"/>
                <a:sym typeface="Symbol" pitchFamily="18" charset="2"/>
              </a:rPr>
              <a:t> </a:t>
            </a:r>
            <a:endParaRPr lang="en-US" altLang="zh-CN" sz="3200" b="1" dirty="0" smtClean="0">
              <a:ea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若存在接受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 的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DFA D，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状态数为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个</a:t>
            </a:r>
          </a:p>
          <a:p>
            <a:pPr lvl="1"/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D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读完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,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a, 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aa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baseline="30000" dirty="0" err="1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分别到达状态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err="1" smtClean="0">
                <a:ea typeface="宋体" pitchFamily="2" charset="-122"/>
                <a:sym typeface="Symbol" pitchFamily="18" charset="2"/>
              </a:rPr>
              <a:t>k</a:t>
            </a: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至少有两个状态相同，例如是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err="1" smtClean="0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则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baseline="30000" dirty="0" err="1" smtClean="0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baseline="30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属于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b="1" dirty="0" smtClean="0">
                <a:ea typeface="宋体" pitchFamily="2" charset="-122"/>
                <a:sym typeface="Symbol" pitchFamily="18" charset="2"/>
              </a:rPr>
              <a:t> </a:t>
            </a:r>
            <a:endParaRPr lang="zh-CN" altLang="en-US" sz="2000" b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DC0F951-328F-4DE0-B8B5-7830C22682D6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27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679939" name="Group 3"/>
          <p:cNvGrpSpPr>
            <a:grpSpLocks/>
          </p:cNvGrpSpPr>
          <p:nvPr/>
        </p:nvGrpSpPr>
        <p:grpSpPr bwMode="auto">
          <a:xfrm>
            <a:off x="611188" y="4797425"/>
            <a:ext cx="7696200" cy="1676400"/>
            <a:chOff x="384" y="3024"/>
            <a:chExt cx="4848" cy="1056"/>
          </a:xfrm>
        </p:grpSpPr>
        <p:sp>
          <p:nvSpPr>
            <p:cNvPr id="44039" name="Oval 4"/>
            <p:cNvSpPr>
              <a:spLocks noChangeArrowheads="1"/>
            </p:cNvSpPr>
            <p:nvPr/>
          </p:nvSpPr>
          <p:spPr bwMode="auto">
            <a:xfrm>
              <a:off x="2599" y="3704"/>
              <a:ext cx="329" cy="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" rIns="21600" bIns="46800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040" name="Line 5"/>
            <p:cNvSpPr>
              <a:spLocks noChangeShapeType="1"/>
            </p:cNvSpPr>
            <p:nvPr/>
          </p:nvSpPr>
          <p:spPr bwMode="auto">
            <a:xfrm flipV="1">
              <a:off x="1920" y="3858"/>
              <a:ext cx="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41" name="Rectangle 6"/>
            <p:cNvSpPr>
              <a:spLocks noChangeArrowheads="1"/>
            </p:cNvSpPr>
            <p:nvPr/>
          </p:nvSpPr>
          <p:spPr bwMode="auto">
            <a:xfrm>
              <a:off x="1519" y="3657"/>
              <a:ext cx="42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4042" name="Line 7"/>
            <p:cNvSpPr>
              <a:spLocks noChangeShapeType="1"/>
            </p:cNvSpPr>
            <p:nvPr/>
          </p:nvSpPr>
          <p:spPr bwMode="auto">
            <a:xfrm flipV="1">
              <a:off x="4133" y="3868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44043" name="Group 8"/>
            <p:cNvGrpSpPr>
              <a:grpSpLocks/>
            </p:cNvGrpSpPr>
            <p:nvPr/>
          </p:nvGrpSpPr>
          <p:grpSpPr bwMode="auto">
            <a:xfrm>
              <a:off x="4824" y="3669"/>
              <a:ext cx="408" cy="411"/>
              <a:chOff x="8590" y="7640"/>
              <a:chExt cx="527" cy="527"/>
            </a:xfrm>
          </p:grpSpPr>
          <p:sp>
            <p:nvSpPr>
              <p:cNvPr id="44054" name="Oval 9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44055" name="Oval 10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 flipV="1">
              <a:off x="720" y="3840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45" name="Oval 12"/>
            <p:cNvSpPr>
              <a:spLocks noChangeArrowheads="1"/>
            </p:cNvSpPr>
            <p:nvPr/>
          </p:nvSpPr>
          <p:spPr bwMode="auto">
            <a:xfrm>
              <a:off x="384" y="3648"/>
              <a:ext cx="328" cy="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" rIns="21600" bIns="46800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46" name="Rectangle 13"/>
            <p:cNvSpPr>
              <a:spLocks noChangeArrowheads="1"/>
            </p:cNvSpPr>
            <p:nvPr/>
          </p:nvSpPr>
          <p:spPr bwMode="auto">
            <a:xfrm>
              <a:off x="816" y="3504"/>
              <a:ext cx="145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标记为</a:t>
              </a:r>
              <a:r>
                <a:rPr lang="en-US" altLang="zh-CN" sz="2400" b="1" i="1">
                  <a:latin typeface="Times New Roman" pitchFamily="18" charset="0"/>
                </a:rPr>
                <a:t>a</a:t>
              </a:r>
              <a:r>
                <a:rPr lang="en-US" altLang="zh-CN" sz="2400" b="1" i="1" baseline="30000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的路径</a:t>
              </a:r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 flipV="1">
              <a:off x="2926" y="3868"/>
              <a:ext cx="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48" name="Rectangle 15"/>
            <p:cNvSpPr>
              <a:spLocks noChangeArrowheads="1"/>
            </p:cNvSpPr>
            <p:nvPr/>
          </p:nvSpPr>
          <p:spPr bwMode="auto">
            <a:xfrm>
              <a:off x="3216" y="3504"/>
              <a:ext cx="147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标记为</a:t>
              </a:r>
              <a:r>
                <a:rPr lang="en-US" altLang="zh-CN" sz="2400" b="1" i="1">
                  <a:latin typeface="Times New Roman" pitchFamily="18" charset="0"/>
                </a:rPr>
                <a:t>b</a:t>
              </a:r>
              <a:r>
                <a:rPr lang="en-US" altLang="zh-CN" sz="2400" b="1" i="1" baseline="30000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的路径</a:t>
              </a:r>
            </a:p>
          </p:txBody>
        </p:sp>
        <p:sp>
          <p:nvSpPr>
            <p:cNvPr id="44049" name="Freeform 16"/>
            <p:cNvSpPr>
              <a:spLocks/>
            </p:cNvSpPr>
            <p:nvPr/>
          </p:nvSpPr>
          <p:spPr bwMode="auto">
            <a:xfrm>
              <a:off x="2532" y="3406"/>
              <a:ext cx="93" cy="364"/>
            </a:xfrm>
            <a:custGeom>
              <a:avLst/>
              <a:gdLst>
                <a:gd name="T0" fmla="*/ 56 w 120"/>
                <a:gd name="T1" fmla="*/ 0 h 466"/>
                <a:gd name="T2" fmla="*/ 0 w 120"/>
                <a:gd name="T3" fmla="*/ 86 h 466"/>
                <a:gd name="T4" fmla="*/ 56 w 120"/>
                <a:gd name="T5" fmla="*/ 222 h 4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466">
                  <a:moveTo>
                    <a:pt x="120" y="0"/>
                  </a:moveTo>
                  <a:cubicBezTo>
                    <a:pt x="60" y="51"/>
                    <a:pt x="0" y="102"/>
                    <a:pt x="0" y="180"/>
                  </a:cubicBezTo>
                  <a:cubicBezTo>
                    <a:pt x="0" y="258"/>
                    <a:pt x="100" y="418"/>
                    <a:pt x="120" y="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Freeform 17"/>
            <p:cNvSpPr>
              <a:spLocks/>
            </p:cNvSpPr>
            <p:nvPr/>
          </p:nvSpPr>
          <p:spPr bwMode="auto">
            <a:xfrm>
              <a:off x="2891" y="3416"/>
              <a:ext cx="162" cy="350"/>
            </a:xfrm>
            <a:custGeom>
              <a:avLst/>
              <a:gdLst>
                <a:gd name="T0" fmla="*/ 0 w 209"/>
                <a:gd name="T1" fmla="*/ 212 h 450"/>
                <a:gd name="T2" fmla="*/ 91 w 209"/>
                <a:gd name="T3" fmla="*/ 99 h 450"/>
                <a:gd name="T4" fmla="*/ 36 w 209"/>
                <a:gd name="T5" fmla="*/ 0 h 4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" h="450">
                  <a:moveTo>
                    <a:pt x="0" y="450"/>
                  </a:moveTo>
                  <a:cubicBezTo>
                    <a:pt x="90" y="366"/>
                    <a:pt x="183" y="285"/>
                    <a:pt x="196" y="210"/>
                  </a:cubicBezTo>
                  <a:cubicBezTo>
                    <a:pt x="209" y="135"/>
                    <a:pt x="101" y="44"/>
                    <a:pt x="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Rectangle 18"/>
            <p:cNvSpPr>
              <a:spLocks noChangeArrowheads="1"/>
            </p:cNvSpPr>
            <p:nvPr/>
          </p:nvSpPr>
          <p:spPr bwMode="auto">
            <a:xfrm>
              <a:off x="1920" y="3024"/>
              <a:ext cx="161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标记为</a:t>
              </a:r>
              <a:r>
                <a:rPr lang="en-US" altLang="zh-CN" sz="2400" b="1" i="1">
                  <a:latin typeface="Times New Roman" pitchFamily="18" charset="0"/>
                </a:rPr>
                <a:t>a</a:t>
              </a:r>
              <a:r>
                <a:rPr lang="en-US" altLang="zh-CN" sz="2400" b="1" i="1" baseline="30000">
                  <a:latin typeface="Times New Roman" pitchFamily="18" charset="0"/>
                </a:rPr>
                <a:t>j </a:t>
              </a:r>
              <a:r>
                <a:rPr lang="en-US" altLang="zh-CN" sz="2400" b="1" baseline="30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 baseline="30000">
                  <a:latin typeface="Times New Roman" pitchFamily="18" charset="0"/>
                </a:rPr>
                <a:t> </a:t>
              </a:r>
              <a:r>
                <a:rPr lang="en-US" altLang="zh-CN" sz="2400" b="1" i="1" baseline="30000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的路径</a:t>
              </a:r>
            </a:p>
          </p:txBody>
        </p:sp>
        <p:sp>
          <p:nvSpPr>
            <p:cNvPr id="44052" name="Rectangle 19"/>
            <p:cNvSpPr>
              <a:spLocks noChangeArrowheads="1"/>
            </p:cNvSpPr>
            <p:nvPr/>
          </p:nvSpPr>
          <p:spPr bwMode="auto">
            <a:xfrm>
              <a:off x="2653" y="3203"/>
              <a:ext cx="4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4053" name="Rectangle 20"/>
            <p:cNvSpPr>
              <a:spLocks noChangeArrowheads="1"/>
            </p:cNvSpPr>
            <p:nvPr/>
          </p:nvSpPr>
          <p:spPr bwMode="auto">
            <a:xfrm>
              <a:off x="3606" y="3702"/>
              <a:ext cx="42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en-US" altLang="zh-CN" sz="2400" b="1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3400" y="908720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有些类似的语言却是上下文无关的</a:t>
            </a:r>
          </a:p>
        </p:txBody>
      </p:sp>
    </p:spTree>
    <p:extLst>
      <p:ext uri="{BB962C8B-B14F-4D97-AF65-F5344CB8AC3E}">
        <p14:creationId xmlns:p14="http://schemas.microsoft.com/office/powerpoint/2010/main" val="10883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8198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731696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ea typeface="黑体" pitchFamily="49" charset="-122"/>
              </a:rPr>
              <a:t>3.2.9</a:t>
            </a:r>
            <a:r>
              <a:rPr lang="zh-CN" altLang="en-US" sz="2800" b="1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形式语言鸟瞰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文法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G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spcBef>
                <a:spcPct val="0"/>
              </a:spcBef>
            </a:pPr>
            <a:endParaRPr lang="zh-CN" altLang="en-US" sz="28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 , 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 smtClean="0">
                <a:ea typeface="宋体" pitchFamily="2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|  1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|  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但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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可以例外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∪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 smtClean="0">
                <a:ea typeface="宋体" pitchFamily="2" charset="-122"/>
                <a:sym typeface="Symbol" pitchFamily="18" charset="2"/>
              </a:rPr>
              <a:t>*</a:t>
            </a:r>
            <a:endParaRPr lang="en-US" altLang="zh-CN" sz="28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aB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A, B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短语文法、上下文有关文法、上下文无关文法、正规文法 </a:t>
            </a: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4C5CDA-07B1-4498-BD63-FB8A5063A7B4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en-US" altLang="zh-CN" sz="6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81988" name="AutoShape 4" descr="Green marble"/>
          <p:cNvSpPr>
            <a:spLocks noChangeArrowheads="1"/>
          </p:cNvSpPr>
          <p:nvPr/>
        </p:nvSpPr>
        <p:spPr bwMode="auto">
          <a:xfrm>
            <a:off x="4932363" y="1700213"/>
            <a:ext cx="1800225" cy="865187"/>
          </a:xfrm>
          <a:prstGeom prst="cloudCallout">
            <a:avLst>
              <a:gd name="adj1" fmla="val -213492"/>
              <a:gd name="adj2" fmla="val 5576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短语文法</a:t>
            </a:r>
          </a:p>
        </p:txBody>
      </p:sp>
      <p:sp>
        <p:nvSpPr>
          <p:cNvPr id="681989" name="AutoShape 5" descr="Green marble"/>
          <p:cNvSpPr>
            <a:spLocks noChangeArrowheads="1"/>
          </p:cNvSpPr>
          <p:nvPr/>
        </p:nvSpPr>
        <p:spPr bwMode="auto">
          <a:xfrm>
            <a:off x="6732588" y="1339850"/>
            <a:ext cx="2232025" cy="865188"/>
          </a:xfrm>
          <a:prstGeom prst="cloudCallout">
            <a:avLst>
              <a:gd name="adj1" fmla="val -23630"/>
              <a:gd name="adj2" fmla="val 16218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上下文有关文法</a:t>
            </a:r>
          </a:p>
        </p:txBody>
      </p:sp>
      <p:sp>
        <p:nvSpPr>
          <p:cNvPr id="681990" name="AutoShape 6" descr="Green marble"/>
          <p:cNvSpPr>
            <a:spLocks noChangeArrowheads="1"/>
          </p:cNvSpPr>
          <p:nvPr/>
        </p:nvSpPr>
        <p:spPr bwMode="auto">
          <a:xfrm>
            <a:off x="2905772" y="5157192"/>
            <a:ext cx="1944688" cy="1006475"/>
          </a:xfrm>
          <a:prstGeom prst="cloudCallout">
            <a:avLst>
              <a:gd name="adj1" fmla="val -101435"/>
              <a:gd name="adj2" fmla="val -2027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81991" name="AutoShape 7" descr="Green marble"/>
          <p:cNvSpPr>
            <a:spLocks noChangeArrowheads="1"/>
          </p:cNvSpPr>
          <p:nvPr/>
        </p:nvSpPr>
        <p:spPr bwMode="auto">
          <a:xfrm>
            <a:off x="4883406" y="3933056"/>
            <a:ext cx="1800225" cy="792162"/>
          </a:xfrm>
          <a:prstGeom prst="cloudCallout">
            <a:avLst>
              <a:gd name="adj1" fmla="val -112060"/>
              <a:gd name="adj2" fmla="val -45313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正规式</a:t>
            </a:r>
          </a:p>
        </p:txBody>
      </p:sp>
    </p:spTree>
    <p:extLst>
      <p:ext uri="{BB962C8B-B14F-4D97-AF65-F5344CB8AC3E}">
        <p14:creationId xmlns:p14="http://schemas.microsoft.com/office/powerpoint/2010/main" val="22954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nimBg="1"/>
      <p:bldP spid="681989" grpId="0" animBg="1"/>
      <p:bldP spid="681990" grpId="0" animBg="1"/>
      <p:bldP spid="6819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b="0" dirty="0" smtClean="0">
                <a:solidFill>
                  <a:schemeClr val="bg2"/>
                </a:solidFill>
                <a:latin typeface="Arial" charset="0"/>
              </a:rPr>
              <a:t>29</a:t>
            </a:r>
            <a:endParaRPr lang="en-US" altLang="zh-CN" sz="66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0677"/>
              </p:ext>
            </p:extLst>
          </p:nvPr>
        </p:nvGraphicFramePr>
        <p:xfrm>
          <a:off x="467544" y="980728"/>
          <a:ext cx="9145016" cy="638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8039880" imgH="6391440" progId="Word.Document.8">
                  <p:embed/>
                </p:oleObj>
              </mc:Choice>
              <mc:Fallback>
                <p:oleObj name="Document" r:id="rId3" imgW="8039880" imgH="639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9145016" cy="638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文法的类型</a:t>
            </a:r>
          </a:p>
        </p:txBody>
      </p:sp>
    </p:spTree>
    <p:extLst>
      <p:ext uri="{BB962C8B-B14F-4D97-AF65-F5344CB8AC3E}">
        <p14:creationId xmlns:p14="http://schemas.microsoft.com/office/powerpoint/2010/main" val="33263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语法分析？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5050904" cy="5248275"/>
          </a:xfrm>
        </p:spPr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给定一个句子</a:t>
            </a:r>
            <a:r>
              <a:rPr lang="en-US" altLang="zh-CN" sz="3200" dirty="0" err="1" smtClean="0">
                <a:ea typeface="宋体" charset="-122"/>
              </a:rPr>
              <a:t>id+id</a:t>
            </a:r>
            <a:r>
              <a:rPr lang="en-US" altLang="zh-CN" sz="3200" dirty="0" smtClean="0">
                <a:ea typeface="宋体" charset="-122"/>
              </a:rPr>
              <a:t>*id</a:t>
            </a:r>
          </a:p>
          <a:p>
            <a:r>
              <a:rPr lang="zh-CN" altLang="en-US" sz="3200" dirty="0" smtClean="0">
                <a:ea typeface="宋体" charset="-122"/>
              </a:rPr>
              <a:t>语法分析的目标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分析句子的语法结构，确定该句子是否符合表达式文法</a:t>
            </a:r>
          </a:p>
          <a:p>
            <a:r>
              <a:rPr lang="zh-CN" altLang="en-US" sz="3200" dirty="0" smtClean="0">
                <a:ea typeface="宋体" charset="-122"/>
              </a:rPr>
              <a:t>怎么做？</a:t>
            </a:r>
          </a:p>
          <a:p>
            <a:r>
              <a:rPr lang="zh-CN" altLang="en-US" sz="3200" dirty="0" smtClean="0">
                <a:ea typeface="宋体" charset="-122"/>
              </a:rPr>
              <a:t>分析的途径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自上而下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自下而上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5F30144-4A3B-46C1-864D-B0457353EA5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80612" name="Rectangle 4" descr="Green marble"/>
          <p:cNvSpPr>
            <a:spLocks noChangeArrowheads="1"/>
          </p:cNvSpPr>
          <p:nvPr/>
        </p:nvSpPr>
        <p:spPr bwMode="auto">
          <a:xfrm>
            <a:off x="6804025" y="1268413"/>
            <a:ext cx="3714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ahoma" pitchFamily="34" charset="0"/>
              </a:rPr>
              <a:t>E</a:t>
            </a:r>
            <a:endParaRPr lang="zh-CN" altLang="en-US" sz="2400" b="1" dirty="0">
              <a:latin typeface="Tahoma" pitchFamily="34" charset="0"/>
            </a:endParaRPr>
          </a:p>
        </p:txBody>
      </p:sp>
      <p:sp>
        <p:nvSpPr>
          <p:cNvPr id="580613" name="Rectangle 5" descr="Green marble"/>
          <p:cNvSpPr>
            <a:spLocks noChangeArrowheads="1"/>
          </p:cNvSpPr>
          <p:nvPr/>
        </p:nvSpPr>
        <p:spPr bwMode="auto">
          <a:xfrm>
            <a:off x="6300788" y="3349625"/>
            <a:ext cx="1479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ahoma" pitchFamily="34" charset="0"/>
              </a:rPr>
              <a:t>id+id</a:t>
            </a:r>
            <a:r>
              <a:rPr lang="en-US" altLang="zh-CN" sz="2400" b="1" dirty="0">
                <a:latin typeface="Tahoma" pitchFamily="34" charset="0"/>
              </a:rPr>
              <a:t>*id</a:t>
            </a:r>
            <a:endParaRPr lang="zh-CN" altLang="en-US" sz="2400" b="1" dirty="0">
              <a:latin typeface="Tahoma" pitchFamily="34" charset="0"/>
            </a:endParaRPr>
          </a:p>
        </p:txBody>
      </p:sp>
      <p:sp>
        <p:nvSpPr>
          <p:cNvPr id="580614" name="Rectangle 6" descr="Green marble"/>
          <p:cNvSpPr>
            <a:spLocks noChangeArrowheads="1"/>
          </p:cNvSpPr>
          <p:nvPr/>
        </p:nvSpPr>
        <p:spPr bwMode="auto">
          <a:xfrm>
            <a:off x="6372225" y="2257425"/>
            <a:ext cx="142218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ahoma" pitchFamily="34" charset="0"/>
              </a:rPr>
              <a:t>？？？？</a:t>
            </a:r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>
            <a:off x="7002463" y="1774825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6" name="Line 8"/>
          <p:cNvSpPr>
            <a:spLocks noChangeShapeType="1"/>
          </p:cNvSpPr>
          <p:nvPr/>
        </p:nvSpPr>
        <p:spPr bwMode="auto">
          <a:xfrm>
            <a:off x="7002463" y="2782888"/>
            <a:ext cx="0" cy="5762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7" name="Text Box 9" descr="Green marble"/>
          <p:cNvSpPr txBox="1">
            <a:spLocks noChangeArrowheads="1"/>
          </p:cNvSpPr>
          <p:nvPr/>
        </p:nvSpPr>
        <p:spPr bwMode="auto">
          <a:xfrm>
            <a:off x="5292080" y="4346575"/>
            <a:ext cx="3467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为该句子建立以文法的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开始符号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为根的语法树</a:t>
            </a:r>
          </a:p>
        </p:txBody>
      </p:sp>
      <p:sp>
        <p:nvSpPr>
          <p:cNvPr id="580618" name="Line 10"/>
          <p:cNvSpPr>
            <a:spLocks noChangeShapeType="1"/>
          </p:cNvSpPr>
          <p:nvPr/>
        </p:nvSpPr>
        <p:spPr bwMode="auto">
          <a:xfrm>
            <a:off x="6300788" y="1916113"/>
            <a:ext cx="0" cy="1223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9" name="Line 11"/>
          <p:cNvSpPr>
            <a:spLocks noChangeShapeType="1"/>
          </p:cNvSpPr>
          <p:nvPr/>
        </p:nvSpPr>
        <p:spPr bwMode="auto">
          <a:xfrm flipV="1">
            <a:off x="7596188" y="1844675"/>
            <a:ext cx="0" cy="12969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5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/>
      <p:bldP spid="580613" grpId="0"/>
      <p:bldP spid="580614" grpId="0"/>
      <p:bldP spid="580615" grpId="0" animBg="1"/>
      <p:bldP spid="580616" grpId="0" animBg="1"/>
      <p:bldP spid="580618" grpId="0" animBg="1"/>
      <p:bldP spid="5806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534400" cy="5638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ea typeface="宋体" pitchFamily="2" charset="-122"/>
              </a:rPr>
              <a:t>例：</a:t>
            </a:r>
            <a:r>
              <a:rPr lang="en-US" altLang="zh-CN" sz="3200" b="1" i="1" dirty="0" smtClean="0">
                <a:ea typeface="宋体" pitchFamily="2" charset="-12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</a:rPr>
              <a:t>3</a:t>
            </a:r>
            <a:r>
              <a:rPr lang="en-US" altLang="zh-CN" sz="3200" b="1" dirty="0" smtClean="0">
                <a:ea typeface="宋体" pitchFamily="2" charset="-122"/>
              </a:rPr>
              <a:t>＝{</a:t>
            </a:r>
            <a:r>
              <a:rPr lang="en-US" altLang="zh-CN" sz="3200" b="1" i="1" dirty="0" smtClean="0">
                <a:ea typeface="宋体" pitchFamily="2" charset="-122"/>
              </a:rPr>
              <a:t>a</a:t>
            </a:r>
            <a:r>
              <a:rPr lang="en-US" altLang="zh-CN" sz="3200" b="1" i="1" baseline="30000" dirty="0" smtClean="0">
                <a:ea typeface="宋体" pitchFamily="2" charset="-122"/>
              </a:rPr>
              <a:t> </a:t>
            </a:r>
            <a:r>
              <a:rPr lang="en-US" altLang="zh-CN" sz="3200" b="1" i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i="1" dirty="0" err="1" smtClean="0">
                <a:ea typeface="宋体" pitchFamily="2" charset="-122"/>
              </a:rPr>
              <a:t>b</a:t>
            </a:r>
            <a:r>
              <a:rPr lang="en-US" altLang="zh-CN" sz="3200" b="1" i="1" baseline="30000" dirty="0" smtClean="0">
                <a:ea typeface="宋体" pitchFamily="2" charset="-122"/>
              </a:rPr>
              <a:t> </a:t>
            </a:r>
            <a:r>
              <a:rPr lang="en-US" altLang="zh-CN" sz="3200" b="1" i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i="1" dirty="0" err="1" smtClean="0">
                <a:ea typeface="宋体" pitchFamily="2" charset="-122"/>
              </a:rPr>
              <a:t>c</a:t>
            </a:r>
            <a:r>
              <a:rPr lang="en-US" altLang="zh-CN" sz="3200" b="1" i="1" baseline="30000" dirty="0" smtClean="0">
                <a:ea typeface="宋体" pitchFamily="2" charset="-122"/>
              </a:rPr>
              <a:t> n</a:t>
            </a:r>
            <a:r>
              <a:rPr lang="en-US" altLang="zh-CN" sz="3200" b="1" dirty="0" smtClean="0">
                <a:ea typeface="宋体" pitchFamily="2" charset="-122"/>
              </a:rPr>
              <a:t>| </a:t>
            </a:r>
            <a:r>
              <a:rPr lang="en-US" altLang="zh-CN" sz="3200" b="1" i="1" dirty="0" smtClean="0">
                <a:ea typeface="宋体" pitchFamily="2" charset="-122"/>
              </a:rPr>
              <a:t>n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3200" b="1" dirty="0" smtClean="0">
                <a:ea typeface="宋体" pitchFamily="2" charset="-122"/>
              </a:rPr>
              <a:t> 1}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的上下文有关文法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aSBC</a:t>
            </a:r>
            <a:r>
              <a:rPr lang="en-US" altLang="zh-CN" sz="2400" b="1" dirty="0" smtClean="0">
                <a:ea typeface="宋体" pitchFamily="2" charset="-122"/>
              </a:rPr>
              <a:t> 	 	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aBC</a:t>
            </a:r>
            <a:r>
              <a:rPr lang="en-US" altLang="zh-CN" sz="2400" b="1" dirty="0" smtClean="0">
                <a:ea typeface="宋体" pitchFamily="2" charset="-122"/>
              </a:rPr>
              <a:t> 		 </a:t>
            </a:r>
            <a:r>
              <a:rPr lang="en-US" altLang="zh-CN" sz="2400" b="1" i="1" dirty="0" smtClean="0">
                <a:ea typeface="宋体" pitchFamily="2" charset="-122"/>
              </a:rPr>
              <a:t>CB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		 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bb		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cc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的推导过程如下：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ea typeface="宋体" pitchFamily="2" charset="-122"/>
              </a:rPr>
              <a:t>*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</a:rPr>
              <a:t>-1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</a:rPr>
              <a:t>(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baseline="30000" dirty="0" smtClean="0">
                <a:ea typeface="宋体" pitchFamily="2" charset="-122"/>
              </a:rPr>
              <a:t>1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aSBC</a:t>
            </a:r>
            <a:r>
              <a:rPr lang="en-US" altLang="zh-CN" sz="2400" b="1" i="1" dirty="0" smtClean="0">
                <a:ea typeface="宋体" pitchFamily="2" charset="-122"/>
              </a:rPr>
              <a:t>  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32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(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en-US" altLang="zh-CN" sz="2400" b="1" i="1" baseline="30000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 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aBC</a:t>
            </a:r>
            <a:r>
              <a:rPr lang="en-US" altLang="zh-CN" sz="2400" b="1" i="1" dirty="0" smtClean="0">
                <a:ea typeface="宋体" pitchFamily="2" charset="-122"/>
              </a:rPr>
              <a:t>    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baseline="30000" dirty="0" smtClean="0">
                <a:ea typeface="宋体" pitchFamily="2" charset="-122"/>
              </a:rPr>
              <a:t>	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CB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zh-CN" altLang="en-US" sz="2400" b="1" dirty="0" smtClean="0">
                <a:ea typeface="宋体" pitchFamily="2" charset="-122"/>
              </a:rPr>
              <a:t>交换相邻的</a:t>
            </a:r>
            <a:r>
              <a:rPr lang="en-US" altLang="zh-CN" sz="2400" b="1" dirty="0" smtClean="0">
                <a:ea typeface="宋体" pitchFamily="2" charset="-122"/>
              </a:rPr>
              <a:t>CB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i="1" baseline="30000" dirty="0" smtClean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i="1" baseline="30000" dirty="0" smtClean="0">
                <a:ea typeface="宋体" pitchFamily="2" charset="-122"/>
              </a:rPr>
              <a:t>1</a:t>
            </a:r>
            <a:r>
              <a:rPr lang="en-US" altLang="zh-CN" sz="2400" b="1" i="1" dirty="0" smtClean="0">
                <a:ea typeface="宋体" pitchFamily="2" charset="-122"/>
              </a:rPr>
              <a:t>C</a:t>
            </a:r>
            <a:r>
              <a:rPr lang="en-US" altLang="zh-CN" sz="2400" b="1" i="1" baseline="30000" dirty="0" smtClean="0">
                <a:ea typeface="宋体" pitchFamily="2" charset="-122"/>
              </a:rPr>
              <a:t> n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    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dirty="0" smtClean="0">
                <a:ea typeface="宋体" pitchFamily="2" charset="-122"/>
              </a:rPr>
              <a:t> 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bb      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</a:rPr>
              <a:t>-1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     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baseline="30000" dirty="0" smtClean="0">
                <a:ea typeface="宋体" pitchFamily="2" charset="-122"/>
              </a:rPr>
              <a:t>	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cc  </a:t>
            </a:r>
            <a:r>
              <a:rPr lang="en-US" altLang="zh-CN" sz="2400" b="1" dirty="0" smtClean="0">
                <a:ea typeface="宋体" pitchFamily="2" charset="-122"/>
              </a:rPr>
              <a:t>    </a:t>
            </a:r>
            <a:r>
              <a:rPr lang="en-US" altLang="zh-CN" sz="2400" b="1" i="1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248CFB7-BB35-4AA3-91D4-6C70A22CF170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  结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827088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179388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1403350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107950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1979613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4140200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2771775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1187450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2987675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1187450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2411413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3563938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sp>
        <p:nvSpPr>
          <p:cNvPr id="646160" name="Text Box 16" descr="Green marble"/>
          <p:cNvSpPr txBox="1">
            <a:spLocks noChangeArrowheads="1"/>
          </p:cNvSpPr>
          <p:nvPr/>
        </p:nvSpPr>
        <p:spPr bwMode="auto">
          <a:xfrm>
            <a:off x="3276600" y="2548732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左递归</a:t>
            </a:r>
          </a:p>
        </p:txBody>
      </p:sp>
      <p:sp>
        <p:nvSpPr>
          <p:cNvPr id="22546" name="AutoShape 17" descr="Green marble"/>
          <p:cNvSpPr>
            <a:spLocks noChangeArrowheads="1"/>
          </p:cNvSpPr>
          <p:nvPr/>
        </p:nvSpPr>
        <p:spPr bwMode="auto">
          <a:xfrm>
            <a:off x="4500563" y="2621757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2" name="Text Box 18" descr="Green marble"/>
          <p:cNvSpPr txBox="1">
            <a:spLocks noChangeArrowheads="1"/>
          </p:cNvSpPr>
          <p:nvPr/>
        </p:nvSpPr>
        <p:spPr bwMode="auto">
          <a:xfrm>
            <a:off x="5653088" y="2548732"/>
            <a:ext cx="194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消除左递归</a:t>
            </a:r>
          </a:p>
        </p:txBody>
      </p:sp>
      <p:sp>
        <p:nvSpPr>
          <p:cNvPr id="646163" name="Text Box 19" descr="Green marble"/>
          <p:cNvSpPr txBox="1">
            <a:spLocks noChangeArrowheads="1"/>
          </p:cNvSpPr>
          <p:nvPr/>
        </p:nvSpPr>
        <p:spPr bwMode="auto">
          <a:xfrm>
            <a:off x="3276600" y="1613694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左因子</a:t>
            </a:r>
          </a:p>
        </p:txBody>
      </p:sp>
      <p:sp>
        <p:nvSpPr>
          <p:cNvPr id="22549" name="AutoShape 20" descr="Green marble"/>
          <p:cNvSpPr>
            <a:spLocks noChangeArrowheads="1"/>
          </p:cNvSpPr>
          <p:nvPr/>
        </p:nvSpPr>
        <p:spPr bwMode="auto">
          <a:xfrm>
            <a:off x="4500563" y="1686719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5" name="Text Box 21" descr="Green marble"/>
          <p:cNvSpPr txBox="1">
            <a:spLocks noChangeArrowheads="1"/>
          </p:cNvSpPr>
          <p:nvPr/>
        </p:nvSpPr>
        <p:spPr bwMode="auto">
          <a:xfrm>
            <a:off x="5653088" y="1613694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消除左因子</a:t>
            </a:r>
          </a:p>
        </p:txBody>
      </p:sp>
      <p:sp>
        <p:nvSpPr>
          <p:cNvPr id="22551" name="Rectangle 22" descr="Green marble"/>
          <p:cNvSpPr>
            <a:spLocks noChangeArrowheads="1"/>
          </p:cNvSpPr>
          <p:nvPr/>
        </p:nvSpPr>
        <p:spPr bwMode="auto">
          <a:xfrm>
            <a:off x="3203575" y="1178719"/>
            <a:ext cx="213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1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 | 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552" name="Rectangle 23" descr="Green marble"/>
          <p:cNvSpPr>
            <a:spLocks noChangeArrowheads="1"/>
          </p:cNvSpPr>
          <p:nvPr/>
        </p:nvSpPr>
        <p:spPr bwMode="auto">
          <a:xfrm>
            <a:off x="3276600" y="2115344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163794"/>
                </a:solidFill>
                <a:latin typeface="Tahoma" pitchFamily="34" charset="0"/>
              </a:rPr>
              <a:t>+</a:t>
            </a:r>
            <a:r>
              <a:rPr lang="en-US" altLang="zh-CN" sz="2400" b="1" i="1" dirty="0" err="1">
                <a:solidFill>
                  <a:srgbClr val="163794"/>
                </a:solidFill>
                <a:latin typeface="Tahoma" pitchFamily="34" charset="0"/>
              </a:rPr>
              <a:t>Aa</a:t>
            </a:r>
            <a:r>
              <a:rPr lang="en-US" altLang="zh-CN" sz="2400" dirty="0">
                <a:solidFill>
                  <a:srgbClr val="163794"/>
                </a:solidFill>
                <a:latin typeface="Tahoma" pitchFamily="34" charset="0"/>
              </a:rPr>
              <a:t> 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1403350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973138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1403350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6"/>
          <p:cNvCxnSpPr>
            <a:cxnSpLocks noChangeShapeType="1"/>
            <a:stCxn id="646149" idx="3"/>
            <a:endCxn id="646163" idx="1"/>
          </p:cNvCxnSpPr>
          <p:nvPr/>
        </p:nvCxnSpPr>
        <p:spPr bwMode="auto">
          <a:xfrm flipV="1">
            <a:off x="2627313" y="1848644"/>
            <a:ext cx="649288" cy="9350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7"/>
          <p:cNvCxnSpPr>
            <a:cxnSpLocks noChangeShapeType="1"/>
            <a:stCxn id="646149" idx="3"/>
            <a:endCxn id="646160" idx="1"/>
          </p:cNvCxnSpPr>
          <p:nvPr/>
        </p:nvCxnSpPr>
        <p:spPr bwMode="auto">
          <a:xfrm>
            <a:off x="2627313" y="2783682"/>
            <a:ext cx="64928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2916238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2016125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2447925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1871663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5364162" y="3520282"/>
            <a:ext cx="3529013" cy="2592387"/>
            <a:chOff x="3288" y="2205"/>
            <a:chExt cx="2223" cy="163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288" y="2205"/>
              <a:ext cx="2223" cy="163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" descr="Green marble"/>
            <p:cNvSpPr txBox="1">
              <a:spLocks noChangeArrowheads="1"/>
            </p:cNvSpPr>
            <p:nvPr/>
          </p:nvSpPr>
          <p:spPr bwMode="auto">
            <a:xfrm>
              <a:off x="4150" y="2205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6" name="Oval 5" descr="Green marble"/>
            <p:cNvSpPr>
              <a:spLocks noChangeArrowheads="1"/>
            </p:cNvSpPr>
            <p:nvPr/>
          </p:nvSpPr>
          <p:spPr bwMode="auto">
            <a:xfrm>
              <a:off x="3470" y="2432"/>
              <a:ext cx="1905" cy="1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" descr="Green marble"/>
            <p:cNvSpPr txBox="1">
              <a:spLocks noChangeArrowheads="1"/>
            </p:cNvSpPr>
            <p:nvPr/>
          </p:nvSpPr>
          <p:spPr bwMode="auto">
            <a:xfrm>
              <a:off x="4150" y="243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787" y="2704"/>
              <a:ext cx="1361" cy="7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8" descr="Green marble"/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2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4059" y="2976"/>
              <a:ext cx="908" cy="3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0" descr="Green marble"/>
            <p:cNvSpPr txBox="1">
              <a:spLocks noChangeArrowheads="1"/>
            </p:cNvSpPr>
            <p:nvPr/>
          </p:nvSpPr>
          <p:spPr bwMode="auto">
            <a:xfrm>
              <a:off x="4241" y="302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8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语法分析方法</a:t>
            </a:r>
          </a:p>
          <a:p>
            <a:r>
              <a:rPr lang="zh-CN" altLang="en-US" smtClean="0">
                <a:ea typeface="宋体" charset="-122"/>
              </a:rPr>
              <a:t>自上而下分析</a:t>
            </a:r>
          </a:p>
          <a:p>
            <a:r>
              <a:rPr lang="en-US" altLang="zh-CN" smtClean="0">
                <a:ea typeface="宋体" charset="-122"/>
              </a:rPr>
              <a:t>FIRST</a:t>
            </a:r>
            <a:r>
              <a:rPr lang="zh-CN" altLang="en-US" smtClean="0">
                <a:ea typeface="宋体" charset="-122"/>
              </a:rPr>
              <a:t>集和</a:t>
            </a:r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</a:t>
            </a: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A7BAB39-32EC-45E1-8DA4-F017E559D4C9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7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自上而下分析</a:t>
            </a:r>
            <a:endParaRPr lang="zh-CN" altLang="en-US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自上而下分析方法</a:t>
            </a:r>
          </a:p>
          <a:p>
            <a:pPr lvl="1"/>
            <a:r>
              <a:rPr lang="zh-CN" altLang="en-US" smtClean="0">
                <a:ea typeface="宋体" charset="-122"/>
              </a:rPr>
              <a:t>从根部开始构建语法树</a:t>
            </a:r>
          </a:p>
          <a:p>
            <a:r>
              <a:rPr lang="zh-CN" altLang="en-US" smtClean="0">
                <a:ea typeface="宋体" charset="-122"/>
              </a:rPr>
              <a:t>存在的问题</a:t>
            </a:r>
          </a:p>
          <a:p>
            <a:pPr lvl="1"/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文法存在左递归怎么办？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522F2D-37E5-455B-A050-1F1F05A7BB67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0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自上而下分析中的问题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E=&gt;E+E=&gt;E+E+E=&gt;E+E+E+E=&gt;…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A2F57D5-7F1B-4500-A9D7-BBE925EB51A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3419475" y="1989138"/>
            <a:ext cx="4333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09" name="Line 5"/>
          <p:cNvSpPr>
            <a:spLocks noChangeShapeType="1"/>
          </p:cNvSpPr>
          <p:nvPr/>
        </p:nvSpPr>
        <p:spPr bwMode="auto">
          <a:xfrm flipH="1">
            <a:off x="3059113" y="2278063"/>
            <a:ext cx="433387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0" name="Line 6"/>
          <p:cNvSpPr>
            <a:spLocks noChangeShapeType="1"/>
          </p:cNvSpPr>
          <p:nvPr/>
        </p:nvSpPr>
        <p:spPr bwMode="auto">
          <a:xfrm>
            <a:off x="3635375" y="227806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1" name="Line 7"/>
          <p:cNvSpPr>
            <a:spLocks noChangeShapeType="1"/>
          </p:cNvSpPr>
          <p:nvPr/>
        </p:nvSpPr>
        <p:spPr bwMode="auto">
          <a:xfrm>
            <a:off x="3779838" y="2278063"/>
            <a:ext cx="5048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2771775" y="2566988"/>
            <a:ext cx="4333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4067175" y="2565400"/>
            <a:ext cx="43338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14" name="Rectangle 10"/>
          <p:cNvSpPr>
            <a:spLocks noChangeArrowheads="1"/>
          </p:cNvSpPr>
          <p:nvPr/>
        </p:nvSpPr>
        <p:spPr bwMode="auto">
          <a:xfrm>
            <a:off x="3417888" y="2565400"/>
            <a:ext cx="4333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584715" name="Line 11"/>
          <p:cNvSpPr>
            <a:spLocks noChangeShapeType="1"/>
          </p:cNvSpPr>
          <p:nvPr/>
        </p:nvSpPr>
        <p:spPr bwMode="auto">
          <a:xfrm flipH="1">
            <a:off x="2481263" y="2854325"/>
            <a:ext cx="433387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6" name="Line 12"/>
          <p:cNvSpPr>
            <a:spLocks noChangeShapeType="1"/>
          </p:cNvSpPr>
          <p:nvPr/>
        </p:nvSpPr>
        <p:spPr bwMode="auto">
          <a:xfrm>
            <a:off x="2987675" y="28543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7" name="Line 13"/>
          <p:cNvSpPr>
            <a:spLocks noChangeShapeType="1"/>
          </p:cNvSpPr>
          <p:nvPr/>
        </p:nvSpPr>
        <p:spPr bwMode="auto">
          <a:xfrm>
            <a:off x="3057525" y="2854325"/>
            <a:ext cx="504825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2193925" y="3141663"/>
            <a:ext cx="4333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19" name="Rectangle 15"/>
          <p:cNvSpPr>
            <a:spLocks noChangeArrowheads="1"/>
          </p:cNvSpPr>
          <p:nvPr/>
        </p:nvSpPr>
        <p:spPr bwMode="auto">
          <a:xfrm>
            <a:off x="3348038" y="3141663"/>
            <a:ext cx="43338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2771775" y="3140075"/>
            <a:ext cx="43338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584721" name="Line 17"/>
          <p:cNvSpPr>
            <a:spLocks noChangeShapeType="1"/>
          </p:cNvSpPr>
          <p:nvPr/>
        </p:nvSpPr>
        <p:spPr bwMode="auto">
          <a:xfrm flipH="1">
            <a:off x="1908175" y="3430588"/>
            <a:ext cx="433388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2" name="Line 18"/>
          <p:cNvSpPr>
            <a:spLocks noChangeShapeType="1"/>
          </p:cNvSpPr>
          <p:nvPr/>
        </p:nvSpPr>
        <p:spPr bwMode="auto">
          <a:xfrm>
            <a:off x="2414588" y="3430588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3" name="Line 19"/>
          <p:cNvSpPr>
            <a:spLocks noChangeShapeType="1"/>
          </p:cNvSpPr>
          <p:nvPr/>
        </p:nvSpPr>
        <p:spPr bwMode="auto">
          <a:xfrm>
            <a:off x="2484438" y="3430588"/>
            <a:ext cx="5048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4" name="Rectangle 20"/>
          <p:cNvSpPr>
            <a:spLocks noChangeArrowheads="1"/>
          </p:cNvSpPr>
          <p:nvPr/>
        </p:nvSpPr>
        <p:spPr bwMode="auto">
          <a:xfrm>
            <a:off x="1620838" y="3717925"/>
            <a:ext cx="4333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25" name="Rectangle 21"/>
          <p:cNvSpPr>
            <a:spLocks noChangeArrowheads="1"/>
          </p:cNvSpPr>
          <p:nvPr/>
        </p:nvSpPr>
        <p:spPr bwMode="auto">
          <a:xfrm>
            <a:off x="2774950" y="3717925"/>
            <a:ext cx="43338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26" name="Rectangle 22"/>
          <p:cNvSpPr>
            <a:spLocks noChangeArrowheads="1"/>
          </p:cNvSpPr>
          <p:nvPr/>
        </p:nvSpPr>
        <p:spPr bwMode="auto">
          <a:xfrm>
            <a:off x="2198688" y="3716338"/>
            <a:ext cx="43338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584727" name="Line 23"/>
          <p:cNvSpPr>
            <a:spLocks noChangeShapeType="1"/>
          </p:cNvSpPr>
          <p:nvPr/>
        </p:nvSpPr>
        <p:spPr bwMode="auto">
          <a:xfrm flipH="1">
            <a:off x="1331913" y="4006850"/>
            <a:ext cx="433387" cy="2873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8" name="Line 24"/>
          <p:cNvSpPr>
            <a:spLocks noChangeShapeType="1"/>
          </p:cNvSpPr>
          <p:nvPr/>
        </p:nvSpPr>
        <p:spPr bwMode="auto">
          <a:xfrm>
            <a:off x="1838325" y="40068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9" name="Line 25"/>
          <p:cNvSpPr>
            <a:spLocks noChangeShapeType="1"/>
          </p:cNvSpPr>
          <p:nvPr/>
        </p:nvSpPr>
        <p:spPr bwMode="auto">
          <a:xfrm>
            <a:off x="1908175" y="4006850"/>
            <a:ext cx="504825" cy="2873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30" name="Rectangle 26"/>
          <p:cNvSpPr>
            <a:spLocks noChangeArrowheads="1"/>
          </p:cNvSpPr>
          <p:nvPr/>
        </p:nvSpPr>
        <p:spPr bwMode="auto">
          <a:xfrm>
            <a:off x="1620838" y="4365625"/>
            <a:ext cx="433387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4731" name="Text Box 27" descr="Green marble"/>
          <p:cNvSpPr txBox="1">
            <a:spLocks noChangeArrowheads="1"/>
          </p:cNvSpPr>
          <p:nvPr/>
        </p:nvSpPr>
        <p:spPr bwMode="auto">
          <a:xfrm>
            <a:off x="5056188" y="3213100"/>
            <a:ext cx="2317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无限递归下去，</a:t>
            </a:r>
          </a:p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没有尽头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8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9" grpId="0" animBg="1"/>
      <p:bldP spid="584710" grpId="0" animBg="1"/>
      <p:bldP spid="584711" grpId="0" animBg="1"/>
      <p:bldP spid="584712" grpId="0"/>
      <p:bldP spid="584713" grpId="0"/>
      <p:bldP spid="584714" grpId="0"/>
      <p:bldP spid="584715" grpId="0" animBg="1"/>
      <p:bldP spid="584716" grpId="0" animBg="1"/>
      <p:bldP spid="584717" grpId="0" animBg="1"/>
      <p:bldP spid="584718" grpId="0"/>
      <p:bldP spid="584719" grpId="0"/>
      <p:bldP spid="584720" grpId="0"/>
      <p:bldP spid="584721" grpId="0" animBg="1"/>
      <p:bldP spid="584722" grpId="0" animBg="1"/>
      <p:bldP spid="584723" grpId="0" animBg="1"/>
      <p:bldP spid="584724" grpId="0"/>
      <p:bldP spid="584725" grpId="0"/>
      <p:bldP spid="584726" grpId="0"/>
      <p:bldP spid="584727" grpId="0" animBg="1"/>
      <p:bldP spid="584728" grpId="0" animBg="1"/>
      <p:bldP spid="584729" grpId="0" animBg="1"/>
      <p:bldP spid="584730" grpId="0"/>
      <p:bldP spid="5847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自上而下分析中的问题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自上而下分析方法</a:t>
            </a:r>
          </a:p>
          <a:p>
            <a:pPr lvl="1"/>
            <a:r>
              <a:rPr lang="zh-CN" altLang="en-US" smtClean="0">
                <a:ea typeface="宋体" charset="-122"/>
              </a:rPr>
              <a:t>从根部开始构建语法树</a:t>
            </a:r>
          </a:p>
          <a:p>
            <a:r>
              <a:rPr lang="zh-CN" altLang="en-US" smtClean="0">
                <a:ea typeface="宋体" charset="-122"/>
              </a:rPr>
              <a:t>存在的问题</a:t>
            </a:r>
          </a:p>
          <a:p>
            <a:pPr lvl="1"/>
            <a:r>
              <a:rPr lang="zh-CN" altLang="en-US" smtClean="0">
                <a:ea typeface="宋体" charset="-122"/>
              </a:rPr>
              <a:t>文法存在左递归怎么办？</a:t>
            </a:r>
          </a:p>
          <a:p>
            <a:pPr lvl="1"/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文法中一步推导可能存在多个产生式选择时，怎么办？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6391F00-52F8-4E17-97B8-E136DF9B6964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5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自上而下分析中的问题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aCb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    C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cd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</a:p>
          <a:p>
            <a:pPr marL="0" indent="0" eaLnBrk="0" hangingPunct="0">
              <a:buNone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输入串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acb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建立分析树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endParaRPr lang="zh-CN" altLang="en-US" sz="3200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B3BE38E-65B6-46E9-A80E-A00E2A116528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2411413" y="2276475"/>
            <a:ext cx="1728787" cy="863601"/>
            <a:chOff x="2411413" y="2276475"/>
            <a:chExt cx="1728787" cy="863601"/>
          </a:xfrm>
        </p:grpSpPr>
        <p:sp>
          <p:nvSpPr>
            <p:cNvPr id="586756" name="Rectangle 4"/>
            <p:cNvSpPr>
              <a:spLocks noChangeArrowheads="1"/>
            </p:cNvSpPr>
            <p:nvPr/>
          </p:nvSpPr>
          <p:spPr bwMode="auto">
            <a:xfrm>
              <a:off x="3059113" y="2276475"/>
              <a:ext cx="433387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86757" name="Line 5"/>
            <p:cNvSpPr>
              <a:spLocks noChangeShapeType="1"/>
            </p:cNvSpPr>
            <p:nvPr/>
          </p:nvSpPr>
          <p:spPr bwMode="auto">
            <a:xfrm flipH="1">
              <a:off x="2698750" y="2565400"/>
              <a:ext cx="433388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58" name="Line 6"/>
            <p:cNvSpPr>
              <a:spLocks noChangeShapeType="1"/>
            </p:cNvSpPr>
            <p:nvPr/>
          </p:nvSpPr>
          <p:spPr bwMode="auto">
            <a:xfrm>
              <a:off x="3275013" y="2565400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59" name="Line 7"/>
            <p:cNvSpPr>
              <a:spLocks noChangeShapeType="1"/>
            </p:cNvSpPr>
            <p:nvPr/>
          </p:nvSpPr>
          <p:spPr bwMode="auto">
            <a:xfrm>
              <a:off x="3419475" y="2565400"/>
              <a:ext cx="504825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0" name="Rectangle 8"/>
            <p:cNvSpPr>
              <a:spLocks noChangeArrowheads="1"/>
            </p:cNvSpPr>
            <p:nvPr/>
          </p:nvSpPr>
          <p:spPr bwMode="auto">
            <a:xfrm>
              <a:off x="2411413" y="2852738"/>
              <a:ext cx="433387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86761" name="Rectangle 9"/>
            <p:cNvSpPr>
              <a:spLocks noChangeArrowheads="1"/>
            </p:cNvSpPr>
            <p:nvPr/>
          </p:nvSpPr>
          <p:spPr bwMode="auto">
            <a:xfrm>
              <a:off x="3706813" y="2852738"/>
              <a:ext cx="433387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86762" name="Rectangle 10"/>
            <p:cNvSpPr>
              <a:spLocks noChangeArrowheads="1"/>
            </p:cNvSpPr>
            <p:nvPr/>
          </p:nvSpPr>
          <p:spPr bwMode="auto">
            <a:xfrm>
              <a:off x="3057525" y="2852738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87900" y="2276475"/>
            <a:ext cx="1728788" cy="1512888"/>
            <a:chOff x="4787900" y="2276475"/>
            <a:chExt cx="1728788" cy="1512888"/>
          </a:xfrm>
        </p:grpSpPr>
        <p:sp>
          <p:nvSpPr>
            <p:cNvPr id="586763" name="Rectangle 11"/>
            <p:cNvSpPr>
              <a:spLocks noChangeArrowheads="1"/>
            </p:cNvSpPr>
            <p:nvPr/>
          </p:nvSpPr>
          <p:spPr bwMode="auto">
            <a:xfrm>
              <a:off x="5435600" y="227647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86764" name="Line 12"/>
            <p:cNvSpPr>
              <a:spLocks noChangeShapeType="1"/>
            </p:cNvSpPr>
            <p:nvPr/>
          </p:nvSpPr>
          <p:spPr bwMode="auto">
            <a:xfrm flipH="1">
              <a:off x="5075238" y="2565400"/>
              <a:ext cx="433387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5" name="Line 13"/>
            <p:cNvSpPr>
              <a:spLocks noChangeShapeType="1"/>
            </p:cNvSpPr>
            <p:nvPr/>
          </p:nvSpPr>
          <p:spPr bwMode="auto">
            <a:xfrm>
              <a:off x="5651500" y="2565400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6" name="Line 14"/>
            <p:cNvSpPr>
              <a:spLocks noChangeShapeType="1"/>
            </p:cNvSpPr>
            <p:nvPr/>
          </p:nvSpPr>
          <p:spPr bwMode="auto">
            <a:xfrm>
              <a:off x="5795963" y="2565400"/>
              <a:ext cx="504825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7" name="Rectangle 15"/>
            <p:cNvSpPr>
              <a:spLocks noChangeArrowheads="1"/>
            </p:cNvSpPr>
            <p:nvPr/>
          </p:nvSpPr>
          <p:spPr bwMode="auto">
            <a:xfrm>
              <a:off x="4787900" y="285432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86768" name="Rectangle 16"/>
            <p:cNvSpPr>
              <a:spLocks noChangeArrowheads="1"/>
            </p:cNvSpPr>
            <p:nvPr/>
          </p:nvSpPr>
          <p:spPr bwMode="auto">
            <a:xfrm>
              <a:off x="6083300" y="2852738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86769" name="Rectangle 17"/>
            <p:cNvSpPr>
              <a:spLocks noChangeArrowheads="1"/>
            </p:cNvSpPr>
            <p:nvPr/>
          </p:nvSpPr>
          <p:spPr bwMode="auto">
            <a:xfrm>
              <a:off x="5434013" y="2852738"/>
              <a:ext cx="433387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86770" name="Line 18"/>
            <p:cNvSpPr>
              <a:spLocks noChangeShapeType="1"/>
            </p:cNvSpPr>
            <p:nvPr/>
          </p:nvSpPr>
          <p:spPr bwMode="auto">
            <a:xfrm flipH="1">
              <a:off x="5364163" y="3213100"/>
              <a:ext cx="21590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1" name="Line 19"/>
            <p:cNvSpPr>
              <a:spLocks noChangeShapeType="1"/>
            </p:cNvSpPr>
            <p:nvPr/>
          </p:nvSpPr>
          <p:spPr bwMode="auto">
            <a:xfrm>
              <a:off x="5795963" y="3213100"/>
              <a:ext cx="21590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2" name="Rectangle 20"/>
            <p:cNvSpPr>
              <a:spLocks noChangeArrowheads="1"/>
            </p:cNvSpPr>
            <p:nvPr/>
          </p:nvSpPr>
          <p:spPr bwMode="auto">
            <a:xfrm>
              <a:off x="5146675" y="350202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86773" name="Rectangle 21"/>
            <p:cNvSpPr>
              <a:spLocks noChangeArrowheads="1"/>
            </p:cNvSpPr>
            <p:nvPr/>
          </p:nvSpPr>
          <p:spPr bwMode="auto">
            <a:xfrm>
              <a:off x="5795963" y="3500438"/>
              <a:ext cx="433387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4140200" y="27813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4714875" y="4221163"/>
            <a:ext cx="1728788" cy="1512887"/>
            <a:chOff x="4714875" y="4221163"/>
            <a:chExt cx="1728788" cy="1512887"/>
          </a:xfrm>
        </p:grpSpPr>
        <p:sp>
          <p:nvSpPr>
            <p:cNvPr id="586775" name="Rectangle 23"/>
            <p:cNvSpPr>
              <a:spLocks noChangeArrowheads="1"/>
            </p:cNvSpPr>
            <p:nvPr/>
          </p:nvSpPr>
          <p:spPr bwMode="auto">
            <a:xfrm>
              <a:off x="5362575" y="4221163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86776" name="Line 24"/>
            <p:cNvSpPr>
              <a:spLocks noChangeShapeType="1"/>
            </p:cNvSpPr>
            <p:nvPr/>
          </p:nvSpPr>
          <p:spPr bwMode="auto">
            <a:xfrm flipH="1">
              <a:off x="5002213" y="4510088"/>
              <a:ext cx="433387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7" name="Line 25"/>
            <p:cNvSpPr>
              <a:spLocks noChangeShapeType="1"/>
            </p:cNvSpPr>
            <p:nvPr/>
          </p:nvSpPr>
          <p:spPr bwMode="auto">
            <a:xfrm>
              <a:off x="5578475" y="4510088"/>
              <a:ext cx="0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8" name="Line 26"/>
            <p:cNvSpPr>
              <a:spLocks noChangeShapeType="1"/>
            </p:cNvSpPr>
            <p:nvPr/>
          </p:nvSpPr>
          <p:spPr bwMode="auto">
            <a:xfrm>
              <a:off x="5722938" y="4510088"/>
              <a:ext cx="504825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9" name="Rectangle 27"/>
            <p:cNvSpPr>
              <a:spLocks noChangeArrowheads="1"/>
            </p:cNvSpPr>
            <p:nvPr/>
          </p:nvSpPr>
          <p:spPr bwMode="auto">
            <a:xfrm>
              <a:off x="4714875" y="4799013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86780" name="Rectangle 28"/>
            <p:cNvSpPr>
              <a:spLocks noChangeArrowheads="1"/>
            </p:cNvSpPr>
            <p:nvPr/>
          </p:nvSpPr>
          <p:spPr bwMode="auto">
            <a:xfrm>
              <a:off x="6010275" y="479742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86781" name="Rectangle 29"/>
            <p:cNvSpPr>
              <a:spLocks noChangeArrowheads="1"/>
            </p:cNvSpPr>
            <p:nvPr/>
          </p:nvSpPr>
          <p:spPr bwMode="auto">
            <a:xfrm>
              <a:off x="5360988" y="4797425"/>
              <a:ext cx="433387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86782" name="Line 30"/>
            <p:cNvSpPr>
              <a:spLocks noChangeShapeType="1"/>
            </p:cNvSpPr>
            <p:nvPr/>
          </p:nvSpPr>
          <p:spPr bwMode="auto">
            <a:xfrm>
              <a:off x="5578475" y="5157788"/>
              <a:ext cx="1588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83" name="Rectangle 31"/>
            <p:cNvSpPr>
              <a:spLocks noChangeArrowheads="1"/>
            </p:cNvSpPr>
            <p:nvPr/>
          </p:nvSpPr>
          <p:spPr bwMode="auto">
            <a:xfrm>
              <a:off x="5362575" y="5446713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586784" name="Line 32"/>
          <p:cNvSpPr>
            <a:spLocks noChangeShapeType="1"/>
          </p:cNvSpPr>
          <p:nvPr/>
        </p:nvSpPr>
        <p:spPr bwMode="auto">
          <a:xfrm>
            <a:off x="4140200" y="3284538"/>
            <a:ext cx="574675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86785" name="Rectangle 33"/>
          <p:cNvSpPr>
            <a:spLocks noChangeArrowheads="1"/>
          </p:cNvSpPr>
          <p:nvPr/>
        </p:nvSpPr>
        <p:spPr bwMode="auto">
          <a:xfrm>
            <a:off x="250825" y="3860800"/>
            <a:ext cx="37623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复杂的回溯技术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回溯导致语义工作推倒重来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难以报告出错的确切位置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效率低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6786" name="Text Box 34" descr="Green marble"/>
          <p:cNvSpPr txBox="1">
            <a:spLocks noChangeArrowheads="1"/>
          </p:cNvSpPr>
          <p:nvPr/>
        </p:nvSpPr>
        <p:spPr bwMode="auto">
          <a:xfrm>
            <a:off x="6659563" y="2852738"/>
            <a:ext cx="23503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一步推导有多个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产生式可供选择</a:t>
            </a:r>
          </a:p>
        </p:txBody>
      </p:sp>
    </p:spTree>
    <p:extLst>
      <p:ext uri="{BB962C8B-B14F-4D97-AF65-F5344CB8AC3E}">
        <p14:creationId xmlns:p14="http://schemas.microsoft.com/office/powerpoint/2010/main" val="42922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8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74" grpId="0" animBg="1"/>
      <p:bldP spid="586784" grpId="0" animBg="1"/>
      <p:bldP spid="586785" grpId="0"/>
      <p:bldP spid="5867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如何避免问题</a:t>
            </a:r>
            <a:endParaRPr lang="zh-CN" alt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如果要用自上而下的方法进行分析，就必须避免例子中出现的问题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每一步推导，不能因为左递归的存在而使得推导过程陷入死循环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每一步推导，可以选择的产生式必须是唯一的</a:t>
            </a:r>
          </a:p>
          <a:p>
            <a:r>
              <a:rPr lang="zh-CN" altLang="en-US" sz="3200" dirty="0" smtClean="0">
                <a:ea typeface="宋体" charset="-122"/>
              </a:rPr>
              <a:t>消除左递归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文法中存在左递归时，为了采用自上而下的分析方法，必须采取方法消除左递归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7D96294-C930-4D77-B029-CB483EA6DD39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0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29899</TotalTime>
  <Words>1925</Words>
  <Application>Microsoft Office PowerPoint</Application>
  <PresentationFormat>全屏显示(4:3)</PresentationFormat>
  <Paragraphs>386</Paragraphs>
  <Slides>31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黑体</vt:lpstr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Document</vt:lpstr>
      <vt:lpstr>温故而知新</vt:lpstr>
      <vt:lpstr>本讲纲要</vt:lpstr>
      <vt:lpstr>语法分析？</vt:lpstr>
      <vt:lpstr>本讲纲要</vt:lpstr>
      <vt:lpstr>自上而下分析</vt:lpstr>
      <vt:lpstr>自上而下分析中的问题</vt:lpstr>
      <vt:lpstr>自上而下分析中的问题</vt:lpstr>
      <vt:lpstr>自上而下分析中的问题</vt:lpstr>
      <vt:lpstr>如何避免问题</vt:lpstr>
      <vt:lpstr>3.2.6 消除左递归</vt:lpstr>
      <vt:lpstr>例 消除左递归</vt:lpstr>
      <vt:lpstr>3.2.6 消除左递归</vt:lpstr>
      <vt:lpstr>id + id * id的最左推导再现</vt:lpstr>
      <vt:lpstr>3.2.6 消除左递归</vt:lpstr>
      <vt:lpstr>例： 间接左递归的消除</vt:lpstr>
      <vt:lpstr>消除左递归的一般方法</vt:lpstr>
      <vt:lpstr>提取左因子</vt:lpstr>
      <vt:lpstr>提取左因子</vt:lpstr>
      <vt:lpstr>提取左因子</vt:lpstr>
      <vt:lpstr>提取左因子</vt:lpstr>
      <vt:lpstr>提取左因子</vt:lpstr>
      <vt:lpstr>例 提取左因子</vt:lpstr>
      <vt:lpstr>自上而下分析方法</vt:lpstr>
      <vt:lpstr>本讲纲要</vt:lpstr>
      <vt:lpstr>3.2 语言和文法</vt:lpstr>
      <vt:lpstr>3.2 语言和文法</vt:lpstr>
      <vt:lpstr>3.2 语言和文法</vt:lpstr>
      <vt:lpstr>3.2 语言和文法</vt:lpstr>
      <vt:lpstr>文法的类型</vt:lpstr>
      <vt:lpstr>3.2 语言和文法</vt:lpstr>
      <vt:lpstr>总  结</vt:lpstr>
    </vt:vector>
  </TitlesOfParts>
  <Company>中国科大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Windows User</cp:lastModifiedBy>
  <cp:revision>1027</cp:revision>
  <dcterms:created xsi:type="dcterms:W3CDTF">2000-08-08T16:59:41Z</dcterms:created>
  <dcterms:modified xsi:type="dcterms:W3CDTF">2017-09-25T04:23:51Z</dcterms:modified>
</cp:coreProperties>
</file>