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53"/>
  </p:notesMasterIdLst>
  <p:handoutMasterIdLst>
    <p:handoutMasterId r:id="rId54"/>
  </p:handoutMasterIdLst>
  <p:sldIdLst>
    <p:sldId id="640" r:id="rId2"/>
    <p:sldId id="416" r:id="rId3"/>
    <p:sldId id="612" r:id="rId4"/>
    <p:sldId id="616" r:id="rId5"/>
    <p:sldId id="618" r:id="rId6"/>
    <p:sldId id="620" r:id="rId7"/>
    <p:sldId id="574" r:id="rId8"/>
    <p:sldId id="621" r:id="rId9"/>
    <p:sldId id="575" r:id="rId10"/>
    <p:sldId id="627" r:id="rId11"/>
    <p:sldId id="576" r:id="rId12"/>
    <p:sldId id="577" r:id="rId13"/>
    <p:sldId id="578" r:id="rId14"/>
    <p:sldId id="579" r:id="rId15"/>
    <p:sldId id="634" r:id="rId16"/>
    <p:sldId id="639" r:id="rId17"/>
    <p:sldId id="624" r:id="rId18"/>
    <p:sldId id="625" r:id="rId19"/>
    <p:sldId id="626" r:id="rId20"/>
    <p:sldId id="594" r:id="rId21"/>
    <p:sldId id="628" r:id="rId22"/>
    <p:sldId id="629" r:id="rId23"/>
    <p:sldId id="630" r:id="rId24"/>
    <p:sldId id="631" r:id="rId25"/>
    <p:sldId id="595" r:id="rId26"/>
    <p:sldId id="597" r:id="rId27"/>
    <p:sldId id="635" r:id="rId28"/>
    <p:sldId id="600" r:id="rId29"/>
    <p:sldId id="601" r:id="rId30"/>
    <p:sldId id="602" r:id="rId31"/>
    <p:sldId id="603" r:id="rId32"/>
    <p:sldId id="599" r:id="rId33"/>
    <p:sldId id="636" r:id="rId34"/>
    <p:sldId id="560" r:id="rId35"/>
    <p:sldId id="561" r:id="rId36"/>
    <p:sldId id="562" r:id="rId37"/>
    <p:sldId id="637" r:id="rId38"/>
    <p:sldId id="580" r:id="rId39"/>
    <p:sldId id="590" r:id="rId40"/>
    <p:sldId id="581" r:id="rId41"/>
    <p:sldId id="582" r:id="rId42"/>
    <p:sldId id="609" r:id="rId43"/>
    <p:sldId id="607" r:id="rId44"/>
    <p:sldId id="608" r:id="rId45"/>
    <p:sldId id="573" r:id="rId46"/>
    <p:sldId id="532" r:id="rId47"/>
    <p:sldId id="638" r:id="rId48"/>
    <p:sldId id="633" r:id="rId49"/>
    <p:sldId id="604" r:id="rId50"/>
    <p:sldId id="605" r:id="rId51"/>
    <p:sldId id="606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FF00"/>
    <a:srgbClr val="36479C"/>
    <a:srgbClr val="1D2653"/>
    <a:srgbClr val="A50021"/>
    <a:srgbClr val="996633"/>
    <a:srgbClr val="66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4" autoAdjust="0"/>
    <p:restoredTop sz="78913" autoAdjust="0"/>
  </p:normalViewPr>
  <p:slideViewPr>
    <p:cSldViewPr>
      <p:cViewPr>
        <p:scale>
          <a:sx n="50" d="100"/>
          <a:sy n="50" d="100"/>
        </p:scale>
        <p:origin x="1844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88"/>
    </p:cViewPr>
  </p:sorterViewPr>
  <p:notesViewPr>
    <p:cSldViewPr>
      <p:cViewPr varScale="1">
        <p:scale>
          <a:sx n="54" d="100"/>
          <a:sy n="54" d="100"/>
        </p:scale>
        <p:origin x="-13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fld id="{DB7B17C4-56A8-4AAB-8240-2FFEF9F512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427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FB0D9C7-160B-4654-8A94-4CD33905FC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569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5D7ABCF-DEC7-4819-9E2E-B6F5784DD2FE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69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D16D245-541E-4CD3-B53E-F270F5684B23}" type="slidenum">
              <a:rPr lang="zh-CN" altLang="en-US" sz="1200">
                <a:latin typeface="Times New Roman" pitchFamily="18" charset="0"/>
              </a:rPr>
              <a:pPr/>
              <a:t>24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>
                <a:latin typeface="宋体" charset="-122"/>
                <a:ea typeface="宋体" charset="-122"/>
              </a:rPr>
              <a:t>* 在</a:t>
            </a:r>
            <a:r>
              <a:rPr lang="en-US" altLang="zh-CN">
                <a:ea typeface="宋体" charset="-122"/>
              </a:rPr>
              <a:t>FRIST(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ea typeface="宋体" charset="-122"/>
              </a:rPr>
              <a:t>)</a:t>
            </a:r>
            <a:r>
              <a:rPr lang="zh-CN" altLang="en-US">
                <a:latin typeface="宋体" charset="-122"/>
                <a:ea typeface="宋体" charset="-122"/>
              </a:rPr>
              <a:t>中，</a:t>
            </a:r>
            <a:r>
              <a:rPr lang="en-US" altLang="zh-CN">
                <a:latin typeface="宋体" charset="-122"/>
                <a:ea typeface="宋体" charset="-122"/>
              </a:rPr>
              <a:t>+, )</a:t>
            </a:r>
            <a:r>
              <a:rPr lang="zh-CN" altLang="en-US">
                <a:latin typeface="宋体" charset="-122"/>
                <a:ea typeface="宋体" charset="-122"/>
              </a:rPr>
              <a:t>和</a:t>
            </a:r>
            <a:r>
              <a:rPr lang="en-US" altLang="zh-CN">
                <a:latin typeface="宋体" charset="-122"/>
                <a:ea typeface="宋体" charset="-122"/>
              </a:rPr>
              <a:t>$</a:t>
            </a:r>
            <a:r>
              <a:rPr lang="zh-CN" altLang="en-US">
                <a:latin typeface="宋体" charset="-122"/>
                <a:ea typeface="宋体" charset="-122"/>
              </a:rPr>
              <a:t>在</a:t>
            </a:r>
            <a:r>
              <a:rPr lang="en-US" altLang="zh-CN">
                <a:latin typeface="宋体" charset="-122"/>
                <a:ea typeface="宋体" charset="-122"/>
              </a:rPr>
              <a:t>FOLLOW (</a:t>
            </a:r>
            <a:r>
              <a:rPr lang="en-US" altLang="zh-CN" i="1">
                <a:latin typeface="宋体" charset="-122"/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latin typeface="宋体" charset="-122"/>
                <a:ea typeface="宋体" charset="-122"/>
              </a:rPr>
              <a:t>) </a:t>
            </a:r>
            <a:r>
              <a:rPr lang="zh-CN" altLang="en-US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537322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FA1AB55-EEF5-4808-AF19-1192D07130AA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25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>
                <a:latin typeface="宋体" charset="-122"/>
                <a:ea typeface="宋体" charset="-122"/>
              </a:rPr>
              <a:t>* 在</a:t>
            </a:r>
            <a:r>
              <a:rPr lang="en-US" altLang="zh-CN">
                <a:ea typeface="宋体" charset="-122"/>
              </a:rPr>
              <a:t>FRIST(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ea typeface="宋体" charset="-122"/>
              </a:rPr>
              <a:t>)</a:t>
            </a:r>
            <a:r>
              <a:rPr lang="zh-CN" altLang="en-US">
                <a:latin typeface="宋体" charset="-122"/>
                <a:ea typeface="宋体" charset="-122"/>
              </a:rPr>
              <a:t>中，</a:t>
            </a:r>
            <a:r>
              <a:rPr lang="en-US" altLang="zh-CN">
                <a:latin typeface="宋体" charset="-122"/>
                <a:ea typeface="宋体" charset="-122"/>
              </a:rPr>
              <a:t>+, )</a:t>
            </a:r>
            <a:r>
              <a:rPr lang="zh-CN" altLang="en-US">
                <a:latin typeface="宋体" charset="-122"/>
                <a:ea typeface="宋体" charset="-122"/>
              </a:rPr>
              <a:t>和</a:t>
            </a:r>
            <a:r>
              <a:rPr lang="en-US" altLang="zh-CN">
                <a:latin typeface="宋体" charset="-122"/>
                <a:ea typeface="宋体" charset="-122"/>
              </a:rPr>
              <a:t>$</a:t>
            </a:r>
            <a:r>
              <a:rPr lang="zh-CN" altLang="en-US">
                <a:latin typeface="宋体" charset="-122"/>
                <a:ea typeface="宋体" charset="-122"/>
              </a:rPr>
              <a:t>在</a:t>
            </a:r>
            <a:r>
              <a:rPr lang="en-US" altLang="zh-CN">
                <a:latin typeface="宋体" charset="-122"/>
                <a:ea typeface="宋体" charset="-122"/>
              </a:rPr>
              <a:t>FOLLOW (</a:t>
            </a:r>
            <a:r>
              <a:rPr lang="en-US" altLang="zh-CN" i="1">
                <a:latin typeface="宋体" charset="-122"/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latin typeface="宋体" charset="-122"/>
                <a:ea typeface="宋体" charset="-122"/>
              </a:rPr>
              <a:t>) </a:t>
            </a:r>
            <a:r>
              <a:rPr lang="zh-CN" altLang="en-US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025647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BA004A6-75F7-4B59-B5CC-1E460AF477A2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26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>
                <a:latin typeface="宋体" charset="-122"/>
                <a:ea typeface="宋体" charset="-122"/>
              </a:rPr>
              <a:t>* 在</a:t>
            </a:r>
            <a:r>
              <a:rPr lang="en-US" altLang="zh-CN">
                <a:ea typeface="宋体" charset="-122"/>
              </a:rPr>
              <a:t>FRIST(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ea typeface="宋体" charset="-122"/>
              </a:rPr>
              <a:t>)</a:t>
            </a:r>
            <a:r>
              <a:rPr lang="zh-CN" altLang="en-US">
                <a:latin typeface="宋体" charset="-122"/>
                <a:ea typeface="宋体" charset="-122"/>
              </a:rPr>
              <a:t>中，</a:t>
            </a:r>
            <a:r>
              <a:rPr lang="en-US" altLang="zh-CN">
                <a:latin typeface="宋体" charset="-122"/>
                <a:ea typeface="宋体" charset="-122"/>
              </a:rPr>
              <a:t>+, )</a:t>
            </a:r>
            <a:r>
              <a:rPr lang="zh-CN" altLang="en-US">
                <a:latin typeface="宋体" charset="-122"/>
                <a:ea typeface="宋体" charset="-122"/>
              </a:rPr>
              <a:t>和</a:t>
            </a:r>
            <a:r>
              <a:rPr lang="en-US" altLang="zh-CN">
                <a:latin typeface="宋体" charset="-122"/>
                <a:ea typeface="宋体" charset="-122"/>
              </a:rPr>
              <a:t>$</a:t>
            </a:r>
            <a:r>
              <a:rPr lang="zh-CN" altLang="en-US">
                <a:latin typeface="宋体" charset="-122"/>
                <a:ea typeface="宋体" charset="-122"/>
              </a:rPr>
              <a:t>在</a:t>
            </a:r>
            <a:r>
              <a:rPr lang="en-US" altLang="zh-CN">
                <a:latin typeface="宋体" charset="-122"/>
                <a:ea typeface="宋体" charset="-122"/>
              </a:rPr>
              <a:t>FOLLOW (</a:t>
            </a:r>
            <a:r>
              <a:rPr lang="en-US" altLang="zh-CN" i="1">
                <a:latin typeface="宋体" charset="-122"/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latin typeface="宋体" charset="-122"/>
                <a:ea typeface="宋体" charset="-122"/>
              </a:rPr>
              <a:t>) </a:t>
            </a:r>
            <a:r>
              <a:rPr lang="zh-CN" altLang="en-US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481628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C960980-1995-49FD-9EA6-B5285BE6E4C2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28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325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398BB04-47F4-4B94-B683-C498806FC8DE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29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466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E83F212-A519-49AF-A18D-5644964E8BD2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30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090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99579BF-A62E-468F-8602-A8971EE0A002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31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421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29F2AE2-C767-47AD-9AB2-D21FE0FE78C7}" type="slidenum">
              <a:rPr lang="zh-CN" altLang="en-US" sz="1200" smtClean="0">
                <a:latin typeface="Times New Roman" pitchFamily="18" charset="0"/>
              </a:rPr>
              <a:pPr/>
              <a:t>34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429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CB2B243-AF29-4B57-86C8-15F1043C5D3A}" type="slidenum">
              <a:rPr lang="zh-CN" altLang="en-US" sz="1200" smtClean="0">
                <a:latin typeface="Times New Roman" pitchFamily="18" charset="0"/>
              </a:rPr>
              <a:pPr/>
              <a:t>35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124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669FBD7-488D-4AC5-AC81-3328685BEE9A}" type="slidenum">
              <a:rPr lang="zh-CN" altLang="en-US" sz="1200" smtClean="0">
                <a:latin typeface="Times New Roman" pitchFamily="18" charset="0"/>
              </a:rPr>
              <a:pPr/>
              <a:t>36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23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B2AE19C5-0F3D-41E9-9962-C85B7384F706}" type="slidenum">
              <a:rPr lang="zh-CN" altLang="en-US" sz="1200" i="0">
                <a:latin typeface="Times New Roman" panose="02020603050405020304" pitchFamily="18" charset="0"/>
              </a:rPr>
              <a:pPr/>
              <a:t>3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354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EE453ED-61DE-4ECE-9EF3-1E2250547E68}" type="slidenum">
              <a:rPr lang="zh-CN" altLang="en-US" sz="1200" smtClean="0">
                <a:latin typeface="Times New Roman" pitchFamily="18" charset="0"/>
              </a:rPr>
              <a:pPr/>
              <a:t>43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2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AE09506-B954-4CAA-97B4-58B508DA4B4E}" type="slidenum">
              <a:rPr lang="zh-CN" altLang="en-US" sz="1200" smtClean="0">
                <a:latin typeface="Times New Roman" pitchFamily="18" charset="0"/>
              </a:rPr>
              <a:pPr/>
              <a:t>44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85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41E1206-6571-4795-84F6-5F9125079064}" type="slidenum">
              <a:rPr lang="zh-CN" altLang="en-US" sz="1200" smtClean="0">
                <a:latin typeface="Times New Roman" pitchFamily="18" charset="0"/>
              </a:rPr>
              <a:pPr/>
              <a:t>46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976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C9599-FB6A-4CC5-BD0B-6C479363A9BC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48" tIns="49524" rIns="99048" bIns="49524"/>
          <a:lstStyle/>
          <a:p>
            <a:pPr defTabSz="955675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8014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C790E-E1C2-4CAF-8ADA-55247993F85F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48" tIns="49524" rIns="99048" bIns="49524"/>
          <a:lstStyle/>
          <a:p>
            <a:pPr defTabSz="955675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114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63DBD481-FB84-49C1-AACA-36C534B2CC56}" type="slidenum">
              <a:rPr lang="zh-CN" altLang="en-US" sz="1200" i="0">
                <a:latin typeface="Times New Roman" panose="02020603050405020304" pitchFamily="18" charset="0"/>
              </a:rPr>
              <a:pPr/>
              <a:t>4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49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9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099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F3790D70-16EB-42AE-B222-AD9A811E5837}" type="slidenum">
              <a:rPr lang="zh-CN" altLang="en-US" sz="1200" i="0">
                <a:latin typeface="Times New Roman" panose="02020603050405020304" pitchFamily="18" charset="0"/>
              </a:rPr>
              <a:pPr/>
              <a:t>5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29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49886927-30EA-4609-85DC-04C11D934EA4}" type="slidenum">
              <a:rPr lang="zh-CN" altLang="en-US" sz="1200" i="0">
                <a:latin typeface="Times New Roman" panose="02020603050405020304" pitchFamily="18" charset="0"/>
              </a:rPr>
              <a:pPr/>
              <a:t>16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52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2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61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7FAC731-93DF-4596-8B44-86C6FE0F6641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20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>
                <a:latin typeface="宋体" charset="-122"/>
                <a:ea typeface="宋体" charset="-122"/>
              </a:rPr>
              <a:t>* 在</a:t>
            </a:r>
            <a:r>
              <a:rPr lang="en-US" altLang="zh-CN">
                <a:ea typeface="宋体" charset="-122"/>
              </a:rPr>
              <a:t>FRIST(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ea typeface="宋体" charset="-122"/>
              </a:rPr>
              <a:t>)</a:t>
            </a:r>
            <a:r>
              <a:rPr lang="zh-CN" altLang="en-US">
                <a:latin typeface="宋体" charset="-122"/>
                <a:ea typeface="宋体" charset="-122"/>
              </a:rPr>
              <a:t>中，</a:t>
            </a:r>
            <a:r>
              <a:rPr lang="en-US" altLang="zh-CN">
                <a:latin typeface="宋体" charset="-122"/>
                <a:ea typeface="宋体" charset="-122"/>
              </a:rPr>
              <a:t>+, )</a:t>
            </a:r>
            <a:r>
              <a:rPr lang="zh-CN" altLang="en-US">
                <a:latin typeface="宋体" charset="-122"/>
                <a:ea typeface="宋体" charset="-122"/>
              </a:rPr>
              <a:t>和</a:t>
            </a:r>
            <a:r>
              <a:rPr lang="en-US" altLang="zh-CN">
                <a:latin typeface="宋体" charset="-122"/>
                <a:ea typeface="宋体" charset="-122"/>
              </a:rPr>
              <a:t>$</a:t>
            </a:r>
            <a:r>
              <a:rPr lang="zh-CN" altLang="en-US">
                <a:latin typeface="宋体" charset="-122"/>
                <a:ea typeface="宋体" charset="-122"/>
              </a:rPr>
              <a:t>在</a:t>
            </a:r>
            <a:r>
              <a:rPr lang="en-US" altLang="zh-CN">
                <a:latin typeface="宋体" charset="-122"/>
                <a:ea typeface="宋体" charset="-122"/>
              </a:rPr>
              <a:t>FOLLOW (</a:t>
            </a:r>
            <a:r>
              <a:rPr lang="en-US" altLang="zh-CN" i="1">
                <a:latin typeface="宋体" charset="-122"/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latin typeface="宋体" charset="-122"/>
                <a:ea typeface="宋体" charset="-122"/>
              </a:rPr>
              <a:t>) </a:t>
            </a:r>
            <a:r>
              <a:rPr lang="zh-CN" altLang="en-US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340940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0872FF5-1550-4DBB-93CC-79381823CF32}" type="slidenum">
              <a:rPr lang="zh-CN" altLang="en-US" sz="1200">
                <a:latin typeface="Times New Roman" pitchFamily="18" charset="0"/>
              </a:rPr>
              <a:pPr/>
              <a:t>21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>
                <a:latin typeface="宋体" charset="-122"/>
                <a:ea typeface="宋体" charset="-122"/>
              </a:rPr>
              <a:t>* 在</a:t>
            </a:r>
            <a:r>
              <a:rPr lang="en-US" altLang="zh-CN">
                <a:ea typeface="宋体" charset="-122"/>
              </a:rPr>
              <a:t>FRIST(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ea typeface="宋体" charset="-122"/>
              </a:rPr>
              <a:t>)</a:t>
            </a:r>
            <a:r>
              <a:rPr lang="zh-CN" altLang="en-US">
                <a:latin typeface="宋体" charset="-122"/>
                <a:ea typeface="宋体" charset="-122"/>
              </a:rPr>
              <a:t>中，</a:t>
            </a:r>
            <a:r>
              <a:rPr lang="en-US" altLang="zh-CN">
                <a:latin typeface="宋体" charset="-122"/>
                <a:ea typeface="宋体" charset="-122"/>
              </a:rPr>
              <a:t>+, )</a:t>
            </a:r>
            <a:r>
              <a:rPr lang="zh-CN" altLang="en-US">
                <a:latin typeface="宋体" charset="-122"/>
                <a:ea typeface="宋体" charset="-122"/>
              </a:rPr>
              <a:t>和</a:t>
            </a:r>
            <a:r>
              <a:rPr lang="en-US" altLang="zh-CN">
                <a:latin typeface="宋体" charset="-122"/>
                <a:ea typeface="宋体" charset="-122"/>
              </a:rPr>
              <a:t>$</a:t>
            </a:r>
            <a:r>
              <a:rPr lang="zh-CN" altLang="en-US">
                <a:latin typeface="宋体" charset="-122"/>
                <a:ea typeface="宋体" charset="-122"/>
              </a:rPr>
              <a:t>在</a:t>
            </a:r>
            <a:r>
              <a:rPr lang="en-US" altLang="zh-CN">
                <a:latin typeface="宋体" charset="-122"/>
                <a:ea typeface="宋体" charset="-122"/>
              </a:rPr>
              <a:t>FOLLOW (</a:t>
            </a:r>
            <a:r>
              <a:rPr lang="en-US" altLang="zh-CN" i="1">
                <a:latin typeface="宋体" charset="-122"/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latin typeface="宋体" charset="-122"/>
                <a:ea typeface="宋体" charset="-122"/>
              </a:rPr>
              <a:t>) </a:t>
            </a:r>
            <a:r>
              <a:rPr lang="zh-CN" altLang="en-US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42091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5BF0942-8DCF-455F-9204-CBB77ACF4A57}" type="slidenum">
              <a:rPr lang="zh-CN" altLang="en-US" sz="1200">
                <a:latin typeface="Times New Roman" pitchFamily="18" charset="0"/>
              </a:rPr>
              <a:pPr/>
              <a:t>22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>
                <a:latin typeface="宋体" charset="-122"/>
                <a:ea typeface="宋体" charset="-122"/>
              </a:rPr>
              <a:t>* 在</a:t>
            </a:r>
            <a:r>
              <a:rPr lang="en-US" altLang="zh-CN">
                <a:ea typeface="宋体" charset="-122"/>
              </a:rPr>
              <a:t>FRIST(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ea typeface="宋体" charset="-122"/>
              </a:rPr>
              <a:t>)</a:t>
            </a:r>
            <a:r>
              <a:rPr lang="zh-CN" altLang="en-US">
                <a:latin typeface="宋体" charset="-122"/>
                <a:ea typeface="宋体" charset="-122"/>
              </a:rPr>
              <a:t>中，</a:t>
            </a:r>
            <a:r>
              <a:rPr lang="en-US" altLang="zh-CN">
                <a:latin typeface="宋体" charset="-122"/>
                <a:ea typeface="宋体" charset="-122"/>
              </a:rPr>
              <a:t>+, )</a:t>
            </a:r>
            <a:r>
              <a:rPr lang="zh-CN" altLang="en-US">
                <a:latin typeface="宋体" charset="-122"/>
                <a:ea typeface="宋体" charset="-122"/>
              </a:rPr>
              <a:t>和</a:t>
            </a:r>
            <a:r>
              <a:rPr lang="en-US" altLang="zh-CN">
                <a:latin typeface="宋体" charset="-122"/>
                <a:ea typeface="宋体" charset="-122"/>
              </a:rPr>
              <a:t>$</a:t>
            </a:r>
            <a:r>
              <a:rPr lang="zh-CN" altLang="en-US">
                <a:latin typeface="宋体" charset="-122"/>
                <a:ea typeface="宋体" charset="-122"/>
              </a:rPr>
              <a:t>在</a:t>
            </a:r>
            <a:r>
              <a:rPr lang="en-US" altLang="zh-CN">
                <a:latin typeface="宋体" charset="-122"/>
                <a:ea typeface="宋体" charset="-122"/>
              </a:rPr>
              <a:t>FOLLOW (</a:t>
            </a:r>
            <a:r>
              <a:rPr lang="en-US" altLang="zh-CN" i="1">
                <a:latin typeface="宋体" charset="-122"/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latin typeface="宋体" charset="-122"/>
                <a:ea typeface="宋体" charset="-122"/>
              </a:rPr>
              <a:t>) </a:t>
            </a:r>
            <a:r>
              <a:rPr lang="zh-CN" altLang="en-US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572368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729261E-E8B0-42F4-A798-CBDD982EE54F}" type="slidenum">
              <a:rPr lang="zh-CN" altLang="en-US" sz="1200">
                <a:latin typeface="Times New Roman" pitchFamily="18" charset="0"/>
              </a:rPr>
              <a:pPr/>
              <a:t>23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>
                <a:latin typeface="宋体" charset="-122"/>
                <a:ea typeface="宋体" charset="-122"/>
              </a:rPr>
              <a:t>* 在</a:t>
            </a:r>
            <a:r>
              <a:rPr lang="en-US" altLang="zh-CN">
                <a:ea typeface="宋体" charset="-122"/>
              </a:rPr>
              <a:t>FRIST(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ea typeface="宋体" charset="-122"/>
              </a:rPr>
              <a:t>)</a:t>
            </a:r>
            <a:r>
              <a:rPr lang="zh-CN" altLang="en-US">
                <a:latin typeface="宋体" charset="-122"/>
                <a:ea typeface="宋体" charset="-122"/>
              </a:rPr>
              <a:t>中，</a:t>
            </a:r>
            <a:r>
              <a:rPr lang="en-US" altLang="zh-CN">
                <a:latin typeface="宋体" charset="-122"/>
                <a:ea typeface="宋体" charset="-122"/>
              </a:rPr>
              <a:t>+, )</a:t>
            </a:r>
            <a:r>
              <a:rPr lang="zh-CN" altLang="en-US">
                <a:latin typeface="宋体" charset="-122"/>
                <a:ea typeface="宋体" charset="-122"/>
              </a:rPr>
              <a:t>和</a:t>
            </a:r>
            <a:r>
              <a:rPr lang="en-US" altLang="zh-CN">
                <a:latin typeface="宋体" charset="-122"/>
                <a:ea typeface="宋体" charset="-122"/>
              </a:rPr>
              <a:t>$</a:t>
            </a:r>
            <a:r>
              <a:rPr lang="zh-CN" altLang="en-US">
                <a:latin typeface="宋体" charset="-122"/>
                <a:ea typeface="宋体" charset="-122"/>
              </a:rPr>
              <a:t>在</a:t>
            </a:r>
            <a:r>
              <a:rPr lang="en-US" altLang="zh-CN">
                <a:latin typeface="宋体" charset="-122"/>
                <a:ea typeface="宋体" charset="-122"/>
              </a:rPr>
              <a:t>FOLLOW (</a:t>
            </a:r>
            <a:r>
              <a:rPr lang="en-US" altLang="zh-CN" i="1">
                <a:latin typeface="宋体" charset="-122"/>
                <a:ea typeface="宋体" charset="-122"/>
              </a:rPr>
              <a:t>T</a:t>
            </a:r>
            <a:r>
              <a:rPr lang="en-US" altLang="zh-CN">
                <a:ea typeface="宋体" charset="-122"/>
                <a:sym typeface="Symbol" pitchFamily="18" charset="2"/>
              </a:rPr>
              <a:t></a:t>
            </a:r>
            <a:r>
              <a:rPr lang="en-US" altLang="zh-CN">
                <a:latin typeface="宋体" charset="-122"/>
                <a:ea typeface="宋体" charset="-122"/>
              </a:rPr>
              <a:t>) </a:t>
            </a:r>
            <a:r>
              <a:rPr lang="zh-CN" altLang="en-US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74045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 algn="ctr"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BC3225-936E-454F-B1BD-7DECEF46658D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03647-7E15-4A66-A8B8-D59E9504FD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18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328" y="5518800"/>
            <a:ext cx="1619672" cy="12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en-US" altLang="zh-CN" sz="7200" smtClean="0">
                <a:solidFill>
                  <a:srgbClr val="C0C0C0">
                    <a:lumMod val="40000"/>
                    <a:lumOff val="60000"/>
                  </a:srgbClr>
                </a:solidFill>
                <a:latin typeface="+mn-lt"/>
              </a:defRPr>
            </a:lvl1pPr>
          </a:lstStyle>
          <a:p>
            <a:fld id="{E380EAE9-AED1-4B64-B0D6-B912A6E2AD11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温故而知新</a:t>
            </a: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35093B3-292F-4500-B495-F109D43AB8C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46148" name="Text Box 4" descr="Green marble"/>
          <p:cNvSpPr txBox="1">
            <a:spLocks noChangeArrowheads="1"/>
          </p:cNvSpPr>
          <p:nvPr/>
        </p:nvSpPr>
        <p:spPr bwMode="auto">
          <a:xfrm>
            <a:off x="827088" y="1469232"/>
            <a:ext cx="11525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正规式</a:t>
            </a:r>
          </a:p>
        </p:txBody>
      </p:sp>
      <p:sp>
        <p:nvSpPr>
          <p:cNvPr id="646149" name="Text Box 5" descr="Green marble"/>
          <p:cNvSpPr txBox="1">
            <a:spLocks noChangeArrowheads="1"/>
          </p:cNvSpPr>
          <p:nvPr/>
        </p:nvSpPr>
        <p:spPr bwMode="auto">
          <a:xfrm>
            <a:off x="179388" y="2548732"/>
            <a:ext cx="24479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上下文无关文法</a:t>
            </a:r>
          </a:p>
        </p:txBody>
      </p:sp>
      <p:sp>
        <p:nvSpPr>
          <p:cNvPr id="646150" name="Text Box 6" descr="Green marble"/>
          <p:cNvSpPr txBox="1">
            <a:spLocks noChangeArrowheads="1"/>
          </p:cNvSpPr>
          <p:nvPr/>
        </p:nvSpPr>
        <p:spPr bwMode="auto">
          <a:xfrm>
            <a:off x="1403350" y="1972469"/>
            <a:ext cx="15843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功能有限</a:t>
            </a:r>
          </a:p>
        </p:txBody>
      </p:sp>
      <p:sp>
        <p:nvSpPr>
          <p:cNvPr id="646151" name="Text Box 7" descr="Green marble"/>
          <p:cNvSpPr txBox="1">
            <a:spLocks noChangeArrowheads="1"/>
          </p:cNvSpPr>
          <p:nvPr/>
        </p:nvSpPr>
        <p:spPr bwMode="auto">
          <a:xfrm>
            <a:off x="107950" y="3485357"/>
            <a:ext cx="17287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四元组定义</a:t>
            </a:r>
          </a:p>
        </p:txBody>
      </p:sp>
      <p:sp>
        <p:nvSpPr>
          <p:cNvPr id="646152" name="Text Box 8" descr="Green marble"/>
          <p:cNvSpPr txBox="1">
            <a:spLocks noChangeArrowheads="1"/>
          </p:cNvSpPr>
          <p:nvPr/>
        </p:nvSpPr>
        <p:spPr bwMode="auto">
          <a:xfrm>
            <a:off x="1979613" y="3485357"/>
            <a:ext cx="9366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推导</a:t>
            </a:r>
          </a:p>
        </p:txBody>
      </p:sp>
      <p:sp>
        <p:nvSpPr>
          <p:cNvPr id="646153" name="Text Box 9" descr="Green marble"/>
          <p:cNvSpPr txBox="1">
            <a:spLocks noChangeArrowheads="1"/>
          </p:cNvSpPr>
          <p:nvPr/>
        </p:nvSpPr>
        <p:spPr bwMode="auto">
          <a:xfrm>
            <a:off x="4140200" y="3485357"/>
            <a:ext cx="12239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分析树</a:t>
            </a:r>
          </a:p>
        </p:txBody>
      </p:sp>
      <p:sp>
        <p:nvSpPr>
          <p:cNvPr id="646154" name="Text Box 10" descr="Green marble"/>
          <p:cNvSpPr txBox="1">
            <a:spLocks noChangeArrowheads="1"/>
          </p:cNvSpPr>
          <p:nvPr/>
        </p:nvSpPr>
        <p:spPr bwMode="auto">
          <a:xfrm>
            <a:off x="2771775" y="3124994"/>
            <a:ext cx="1800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图形化表示</a:t>
            </a:r>
          </a:p>
        </p:txBody>
      </p:sp>
      <p:sp>
        <p:nvSpPr>
          <p:cNvPr id="646155" name="Text Box 11" descr="Green marble"/>
          <p:cNvSpPr txBox="1">
            <a:spLocks noChangeArrowheads="1"/>
          </p:cNvSpPr>
          <p:nvPr/>
        </p:nvSpPr>
        <p:spPr bwMode="auto">
          <a:xfrm>
            <a:off x="1187450" y="4421982"/>
            <a:ext cx="16557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最左推导</a:t>
            </a:r>
          </a:p>
        </p:txBody>
      </p:sp>
      <p:sp>
        <p:nvSpPr>
          <p:cNvPr id="646156" name="Text Box 12" descr="Green marble"/>
          <p:cNvSpPr txBox="1">
            <a:spLocks noChangeArrowheads="1"/>
          </p:cNvSpPr>
          <p:nvPr/>
        </p:nvSpPr>
        <p:spPr bwMode="auto">
          <a:xfrm>
            <a:off x="2987675" y="4421982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最右推导</a:t>
            </a:r>
          </a:p>
        </p:txBody>
      </p:sp>
      <p:sp>
        <p:nvSpPr>
          <p:cNvPr id="646157" name="Text Box 13" descr="Green marble"/>
          <p:cNvSpPr txBox="1">
            <a:spLocks noChangeArrowheads="1"/>
          </p:cNvSpPr>
          <p:nvPr/>
        </p:nvSpPr>
        <p:spPr bwMode="auto">
          <a:xfrm>
            <a:off x="1187450" y="5357019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二义性</a:t>
            </a:r>
          </a:p>
        </p:txBody>
      </p:sp>
      <p:sp>
        <p:nvSpPr>
          <p:cNvPr id="22543" name="AutoShape 14" descr="Green marble"/>
          <p:cNvSpPr>
            <a:spLocks noChangeArrowheads="1"/>
          </p:cNvSpPr>
          <p:nvPr/>
        </p:nvSpPr>
        <p:spPr bwMode="auto">
          <a:xfrm>
            <a:off x="2411413" y="5430044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59" name="Text Box 15" descr="Green marble"/>
          <p:cNvSpPr txBox="1">
            <a:spLocks noChangeArrowheads="1"/>
          </p:cNvSpPr>
          <p:nvPr/>
        </p:nvSpPr>
        <p:spPr bwMode="auto">
          <a:xfrm>
            <a:off x="3563938" y="5357019"/>
            <a:ext cx="1800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消除二义性</a:t>
            </a:r>
          </a:p>
        </p:txBody>
      </p:sp>
      <p:sp>
        <p:nvSpPr>
          <p:cNvPr id="646160" name="Text Box 16" descr="Green marble"/>
          <p:cNvSpPr txBox="1">
            <a:spLocks noChangeArrowheads="1"/>
          </p:cNvSpPr>
          <p:nvPr/>
        </p:nvSpPr>
        <p:spPr bwMode="auto">
          <a:xfrm>
            <a:off x="3276600" y="2548732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左递归</a:t>
            </a:r>
          </a:p>
        </p:txBody>
      </p:sp>
      <p:sp>
        <p:nvSpPr>
          <p:cNvPr id="22546" name="AutoShape 17" descr="Green marble"/>
          <p:cNvSpPr>
            <a:spLocks noChangeArrowheads="1"/>
          </p:cNvSpPr>
          <p:nvPr/>
        </p:nvSpPr>
        <p:spPr bwMode="auto">
          <a:xfrm>
            <a:off x="4500563" y="2621757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62" name="Text Box 18" descr="Green marble"/>
          <p:cNvSpPr txBox="1">
            <a:spLocks noChangeArrowheads="1"/>
          </p:cNvSpPr>
          <p:nvPr/>
        </p:nvSpPr>
        <p:spPr bwMode="auto">
          <a:xfrm>
            <a:off x="5653088" y="2548732"/>
            <a:ext cx="1943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消除左递归</a:t>
            </a:r>
          </a:p>
        </p:txBody>
      </p:sp>
      <p:sp>
        <p:nvSpPr>
          <p:cNvPr id="646163" name="Text Box 19" descr="Green marble"/>
          <p:cNvSpPr txBox="1">
            <a:spLocks noChangeArrowheads="1"/>
          </p:cNvSpPr>
          <p:nvPr/>
        </p:nvSpPr>
        <p:spPr bwMode="auto">
          <a:xfrm>
            <a:off x="3276600" y="1613694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左因子</a:t>
            </a:r>
          </a:p>
        </p:txBody>
      </p:sp>
      <p:sp>
        <p:nvSpPr>
          <p:cNvPr id="22549" name="AutoShape 20" descr="Green marble"/>
          <p:cNvSpPr>
            <a:spLocks noChangeArrowheads="1"/>
          </p:cNvSpPr>
          <p:nvPr/>
        </p:nvSpPr>
        <p:spPr bwMode="auto">
          <a:xfrm>
            <a:off x="4500563" y="1686719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65" name="Text Box 21" descr="Green marble"/>
          <p:cNvSpPr txBox="1">
            <a:spLocks noChangeArrowheads="1"/>
          </p:cNvSpPr>
          <p:nvPr/>
        </p:nvSpPr>
        <p:spPr bwMode="auto">
          <a:xfrm>
            <a:off x="5653088" y="1613694"/>
            <a:ext cx="1798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消除左因子</a:t>
            </a:r>
          </a:p>
        </p:txBody>
      </p:sp>
      <p:sp>
        <p:nvSpPr>
          <p:cNvPr id="22551" name="Rectangle 22" descr="Green marble"/>
          <p:cNvSpPr>
            <a:spLocks noChangeArrowheads="1"/>
          </p:cNvSpPr>
          <p:nvPr/>
        </p:nvSpPr>
        <p:spPr bwMode="auto">
          <a:xfrm>
            <a:off x="3203575" y="1178719"/>
            <a:ext cx="2132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</a:t>
            </a:r>
            <a:r>
              <a:rPr lang="en-US" altLang="zh-CN" sz="2400" b="1" baseline="-25000" dirty="0">
                <a:solidFill>
                  <a:srgbClr val="163794"/>
                </a:solidFill>
                <a:latin typeface="Tahoma" pitchFamily="34" charset="0"/>
              </a:rPr>
              <a:t>1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 | 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</a:t>
            </a:r>
            <a:r>
              <a:rPr lang="en-US" altLang="zh-CN" sz="2400" b="1" baseline="-25000" dirty="0">
                <a:solidFill>
                  <a:srgbClr val="163794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2552" name="Rectangle 23" descr="Green marble"/>
          <p:cNvSpPr>
            <a:spLocks noChangeArrowheads="1"/>
          </p:cNvSpPr>
          <p:nvPr/>
        </p:nvSpPr>
        <p:spPr bwMode="auto">
          <a:xfrm>
            <a:off x="3276600" y="2115344"/>
            <a:ext cx="1346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2400" b="1" baseline="30000" dirty="0">
                <a:solidFill>
                  <a:srgbClr val="163794"/>
                </a:solidFill>
                <a:latin typeface="Tahoma" pitchFamily="34" charset="0"/>
              </a:rPr>
              <a:t>+</a:t>
            </a:r>
            <a:r>
              <a:rPr lang="en-US" altLang="zh-CN" sz="2400" b="1" i="1" dirty="0" err="1">
                <a:solidFill>
                  <a:srgbClr val="163794"/>
                </a:solidFill>
                <a:latin typeface="Tahoma" pitchFamily="34" charset="0"/>
              </a:rPr>
              <a:t>Aa</a:t>
            </a:r>
            <a:r>
              <a:rPr lang="en-US" altLang="zh-CN" sz="2400" dirty="0">
                <a:solidFill>
                  <a:srgbClr val="163794"/>
                </a:solidFill>
                <a:latin typeface="Tahoma" pitchFamily="34" charset="0"/>
              </a:rPr>
              <a:t> </a:t>
            </a:r>
          </a:p>
        </p:txBody>
      </p:sp>
      <p:cxnSp>
        <p:nvCxnSpPr>
          <p:cNvPr id="22554" name="AutoShape 33"/>
          <p:cNvCxnSpPr>
            <a:cxnSpLocks noChangeShapeType="1"/>
            <a:stCxn id="646148" idx="2"/>
            <a:endCxn id="646149" idx="0"/>
          </p:cNvCxnSpPr>
          <p:nvPr/>
        </p:nvCxnSpPr>
        <p:spPr bwMode="auto">
          <a:xfrm>
            <a:off x="1403350" y="1939132"/>
            <a:ext cx="0" cy="6096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5" name="AutoShape 34"/>
          <p:cNvCxnSpPr>
            <a:cxnSpLocks noChangeShapeType="1"/>
            <a:stCxn id="646149" idx="2"/>
            <a:endCxn id="646151" idx="0"/>
          </p:cNvCxnSpPr>
          <p:nvPr/>
        </p:nvCxnSpPr>
        <p:spPr bwMode="auto">
          <a:xfrm flipH="1">
            <a:off x="973138" y="3018632"/>
            <a:ext cx="430213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6" name="AutoShape 35"/>
          <p:cNvCxnSpPr>
            <a:cxnSpLocks noChangeShapeType="1"/>
            <a:stCxn id="646149" idx="2"/>
            <a:endCxn id="646152" idx="0"/>
          </p:cNvCxnSpPr>
          <p:nvPr/>
        </p:nvCxnSpPr>
        <p:spPr bwMode="auto">
          <a:xfrm>
            <a:off x="1403350" y="3018632"/>
            <a:ext cx="1044575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7" name="AutoShape 36"/>
          <p:cNvCxnSpPr>
            <a:cxnSpLocks noChangeShapeType="1"/>
            <a:stCxn id="646149" idx="3"/>
            <a:endCxn id="646163" idx="1"/>
          </p:cNvCxnSpPr>
          <p:nvPr/>
        </p:nvCxnSpPr>
        <p:spPr bwMode="auto">
          <a:xfrm flipV="1">
            <a:off x="2627313" y="1848644"/>
            <a:ext cx="649288" cy="9350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8" name="AutoShape 37"/>
          <p:cNvCxnSpPr>
            <a:cxnSpLocks noChangeShapeType="1"/>
            <a:stCxn id="646149" idx="3"/>
            <a:endCxn id="646160" idx="1"/>
          </p:cNvCxnSpPr>
          <p:nvPr/>
        </p:nvCxnSpPr>
        <p:spPr bwMode="auto">
          <a:xfrm>
            <a:off x="2627313" y="2783682"/>
            <a:ext cx="649288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9" name="AutoShape 38"/>
          <p:cNvCxnSpPr>
            <a:cxnSpLocks noChangeShapeType="1"/>
            <a:stCxn id="646152" idx="3"/>
            <a:endCxn id="646153" idx="1"/>
          </p:cNvCxnSpPr>
          <p:nvPr/>
        </p:nvCxnSpPr>
        <p:spPr bwMode="auto">
          <a:xfrm>
            <a:off x="2916238" y="3720307"/>
            <a:ext cx="122396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0" name="AutoShape 39"/>
          <p:cNvCxnSpPr>
            <a:cxnSpLocks noChangeShapeType="1"/>
            <a:stCxn id="646152" idx="2"/>
            <a:endCxn id="646155" idx="0"/>
          </p:cNvCxnSpPr>
          <p:nvPr/>
        </p:nvCxnSpPr>
        <p:spPr bwMode="auto">
          <a:xfrm flipH="1">
            <a:off x="2016125" y="3955257"/>
            <a:ext cx="431800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1" name="AutoShape 40"/>
          <p:cNvCxnSpPr>
            <a:cxnSpLocks noChangeShapeType="1"/>
            <a:stCxn id="646152" idx="2"/>
            <a:endCxn id="646156" idx="0"/>
          </p:cNvCxnSpPr>
          <p:nvPr/>
        </p:nvCxnSpPr>
        <p:spPr bwMode="auto">
          <a:xfrm>
            <a:off x="2447925" y="3955257"/>
            <a:ext cx="1331913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2" name="AutoShape 41"/>
          <p:cNvCxnSpPr>
            <a:cxnSpLocks noChangeShapeType="1"/>
            <a:stCxn id="646155" idx="2"/>
            <a:endCxn id="646157" idx="0"/>
          </p:cNvCxnSpPr>
          <p:nvPr/>
        </p:nvCxnSpPr>
        <p:spPr bwMode="auto">
          <a:xfrm flipH="1">
            <a:off x="1871663" y="4891882"/>
            <a:ext cx="144463" cy="4651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5364162" y="3520282"/>
            <a:ext cx="3529013" cy="2592387"/>
            <a:chOff x="3288" y="2205"/>
            <a:chExt cx="2223" cy="1633"/>
          </a:xfrm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3288" y="2205"/>
              <a:ext cx="2223" cy="163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4" descr="Green marble"/>
            <p:cNvSpPr txBox="1">
              <a:spLocks noChangeArrowheads="1"/>
            </p:cNvSpPr>
            <p:nvPr/>
          </p:nvSpPr>
          <p:spPr bwMode="auto">
            <a:xfrm>
              <a:off x="4150" y="2205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  <p:sp>
          <p:nvSpPr>
            <p:cNvPr id="36" name="Oval 5" descr="Green marble"/>
            <p:cNvSpPr>
              <a:spLocks noChangeArrowheads="1"/>
            </p:cNvSpPr>
            <p:nvPr/>
          </p:nvSpPr>
          <p:spPr bwMode="auto">
            <a:xfrm>
              <a:off x="3470" y="2432"/>
              <a:ext cx="1905" cy="12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6" descr="Green marble"/>
            <p:cNvSpPr txBox="1">
              <a:spLocks noChangeArrowheads="1"/>
            </p:cNvSpPr>
            <p:nvPr/>
          </p:nvSpPr>
          <p:spPr bwMode="auto">
            <a:xfrm>
              <a:off x="4150" y="2432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3787" y="2704"/>
              <a:ext cx="1361" cy="77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8" descr="Green marble"/>
            <p:cNvSpPr txBox="1">
              <a:spLocks noChangeArrowheads="1"/>
            </p:cNvSpPr>
            <p:nvPr/>
          </p:nvSpPr>
          <p:spPr bwMode="auto">
            <a:xfrm>
              <a:off x="4195" y="2704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2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  <p:sp>
          <p:nvSpPr>
            <p:cNvPr id="40" name="Oval 9"/>
            <p:cNvSpPr>
              <a:spLocks noChangeArrowheads="1"/>
            </p:cNvSpPr>
            <p:nvPr/>
          </p:nvSpPr>
          <p:spPr bwMode="auto">
            <a:xfrm>
              <a:off x="4059" y="2976"/>
              <a:ext cx="908" cy="363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10" descr="Green marble"/>
            <p:cNvSpPr txBox="1">
              <a:spLocks noChangeArrowheads="1"/>
            </p:cNvSpPr>
            <p:nvPr/>
          </p:nvSpPr>
          <p:spPr bwMode="auto">
            <a:xfrm>
              <a:off x="4241" y="3022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3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00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FOLLOW</a:t>
            </a:r>
            <a:r>
              <a:rPr lang="zh-CN" altLang="en-US">
                <a:ea typeface="宋体" charset="-122"/>
              </a:rPr>
              <a:t>集计算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文法</a:t>
            </a: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A07A3BE7-5F50-462B-915D-DC09BE7D553D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 algn="ctr"/>
              <a:t>10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1619250" y="1989138"/>
            <a:ext cx="216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ahoma" pitchFamily="34" charset="0"/>
              </a:rPr>
              <a:t>S</a:t>
            </a:r>
            <a:r>
              <a:rPr lang="en-US" altLang="zh-CN" b="1" dirty="0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ABS|d</a:t>
            </a:r>
            <a:endParaRPr lang="en-US" altLang="zh-CN" b="1" dirty="0">
              <a:latin typeface="Tahoma" pitchFamily="34" charset="0"/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 dirty="0">
              <a:latin typeface="Tahoma" pitchFamily="34" charset="0"/>
            </a:endParaRPr>
          </a:p>
        </p:txBody>
      </p:sp>
      <p:sp>
        <p:nvSpPr>
          <p:cNvPr id="666629" name="Text Box 5" descr="Green marble"/>
          <p:cNvSpPr txBox="1">
            <a:spLocks noChangeArrowheads="1"/>
          </p:cNvSpPr>
          <p:nvPr/>
        </p:nvSpPr>
        <p:spPr bwMode="auto">
          <a:xfrm>
            <a:off x="5148263" y="2889250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初始状态：</a:t>
            </a:r>
          </a:p>
        </p:txBody>
      </p:sp>
      <p:sp>
        <p:nvSpPr>
          <p:cNvPr id="666630" name="Text Box 6" descr="Green marble"/>
          <p:cNvSpPr txBox="1">
            <a:spLocks noChangeArrowheads="1"/>
          </p:cNvSpPr>
          <p:nvPr/>
        </p:nvSpPr>
        <p:spPr bwMode="auto">
          <a:xfrm>
            <a:off x="5724525" y="3332163"/>
            <a:ext cx="2206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FOLLOW(S)={}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FOLLOW(A)={}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FOLLOW(B)={}</a:t>
            </a:r>
          </a:p>
        </p:txBody>
      </p:sp>
      <p:sp>
        <p:nvSpPr>
          <p:cNvPr id="666631" name="Text Box 7" descr="Green marble"/>
          <p:cNvSpPr txBox="1">
            <a:spLocks noChangeArrowheads="1"/>
          </p:cNvSpPr>
          <p:nvPr/>
        </p:nvSpPr>
        <p:spPr bwMode="auto">
          <a:xfrm>
            <a:off x="5940425" y="1458913"/>
            <a:ext cx="26289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FIRST(B)={</a:t>
            </a:r>
            <a:r>
              <a:rPr lang="en-US" altLang="zh-CN" dirty="0" err="1">
                <a:latin typeface="Tahoma" pitchFamily="34" charset="0"/>
                <a:ea typeface="宋体" pitchFamily="2" charset="-122"/>
              </a:rPr>
              <a:t>a,b,c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FIRST(A)={</a:t>
            </a:r>
            <a:r>
              <a:rPr lang="en-US" altLang="zh-CN" dirty="0" err="1">
                <a:latin typeface="Tahoma" pitchFamily="34" charset="0"/>
                <a:ea typeface="宋体" pitchFamily="2" charset="-122"/>
              </a:rPr>
              <a:t>a,b,c,d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FIRST(S)={</a:t>
            </a:r>
            <a:r>
              <a:rPr lang="en-US" altLang="zh-CN" dirty="0" err="1">
                <a:latin typeface="Tahoma" pitchFamily="34" charset="0"/>
                <a:ea typeface="宋体" pitchFamily="2" charset="-122"/>
              </a:rPr>
              <a:t>a,b,c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67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9" grpId="0"/>
      <p:bldP spid="666630" grpId="0"/>
      <p:bldP spid="6666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FOLLOW</a:t>
            </a:r>
            <a:r>
              <a:rPr lang="zh-CN" altLang="en-US">
                <a:ea typeface="宋体" charset="-122"/>
              </a:rPr>
              <a:t>集计算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文法</a:t>
            </a: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40B1E20-E0A7-4E61-BA18-A90A86D6A69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1619250" y="1989138"/>
            <a:ext cx="216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S</a:t>
            </a:r>
            <a:r>
              <a:rPr lang="en-US" altLang="zh-CN" b="1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ABS|d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>
              <a:latin typeface="Tahoma" pitchFamily="34" charset="0"/>
            </a:endParaRPr>
          </a:p>
        </p:txBody>
      </p:sp>
      <p:sp>
        <p:nvSpPr>
          <p:cNvPr id="668677" name="Text Box 5" descr="Green marble"/>
          <p:cNvSpPr txBox="1">
            <a:spLocks noChangeArrowheads="1"/>
          </p:cNvSpPr>
          <p:nvPr/>
        </p:nvSpPr>
        <p:spPr bwMode="auto">
          <a:xfrm>
            <a:off x="735013" y="3490913"/>
            <a:ext cx="3405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 &lt;-  $</a:t>
            </a:r>
          </a:p>
        </p:txBody>
      </p:sp>
      <p:sp>
        <p:nvSpPr>
          <p:cNvPr id="668678" name="Text Box 6" descr="Green marble"/>
          <p:cNvSpPr txBox="1">
            <a:spLocks noChangeArrowheads="1"/>
          </p:cNvSpPr>
          <p:nvPr/>
        </p:nvSpPr>
        <p:spPr bwMode="auto">
          <a:xfrm>
            <a:off x="5724525" y="3332163"/>
            <a:ext cx="3051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FOLLOW(S)={$}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FOLLOW(A)={}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FOLLOW(B)={a,b,c,d}</a:t>
            </a:r>
          </a:p>
        </p:txBody>
      </p:sp>
      <p:sp>
        <p:nvSpPr>
          <p:cNvPr id="668679" name="Text Box 7" descr="Green marble"/>
          <p:cNvSpPr txBox="1">
            <a:spLocks noChangeArrowheads="1"/>
          </p:cNvSpPr>
          <p:nvPr/>
        </p:nvSpPr>
        <p:spPr bwMode="auto">
          <a:xfrm>
            <a:off x="755650" y="3835400"/>
            <a:ext cx="4543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 +=  FIRST(A)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     FOLLOW(B) += FIRST(S)</a:t>
            </a:r>
          </a:p>
        </p:txBody>
      </p:sp>
      <p:sp>
        <p:nvSpPr>
          <p:cNvPr id="668680" name="Text Box 8" descr="Green marble"/>
          <p:cNvSpPr txBox="1">
            <a:spLocks noChangeArrowheads="1"/>
          </p:cNvSpPr>
          <p:nvPr/>
        </p:nvSpPr>
        <p:spPr bwMode="auto">
          <a:xfrm>
            <a:off x="5940425" y="1458913"/>
            <a:ext cx="26289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FIRST(B)={a,b,c}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FIRST(A)={a,b,c,d}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FIRST(S)={a,b,c}</a:t>
            </a:r>
          </a:p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68681" name="Rectangle 9"/>
          <p:cNvSpPr>
            <a:spLocks noChangeArrowheads="1"/>
          </p:cNvSpPr>
          <p:nvPr/>
        </p:nvSpPr>
        <p:spPr bwMode="auto">
          <a:xfrm>
            <a:off x="2051050" y="1916113"/>
            <a:ext cx="576263" cy="431800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668682" name="Rectangle 10"/>
          <p:cNvSpPr>
            <a:spLocks noChangeArrowheads="1"/>
          </p:cNvSpPr>
          <p:nvPr/>
        </p:nvSpPr>
        <p:spPr bwMode="auto">
          <a:xfrm>
            <a:off x="2051050" y="2420938"/>
            <a:ext cx="576263" cy="431800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8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8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6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6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6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8" grpId="0" build="allAtOnce"/>
      <p:bldP spid="668679" grpId="0" build="allAtOnce"/>
      <p:bldP spid="668681" grpId="0" animBg="1"/>
      <p:bldP spid="6686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FOLLOW</a:t>
            </a:r>
            <a:r>
              <a:rPr lang="zh-CN" altLang="en-US">
                <a:ea typeface="宋体" charset="-122"/>
              </a:rPr>
              <a:t>集计算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文法</a:t>
            </a:r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6F25FBD-3791-4B0A-9C63-C5EA7CD129AB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1619250" y="1989138"/>
            <a:ext cx="216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S</a:t>
            </a:r>
            <a:r>
              <a:rPr lang="en-US" altLang="zh-CN" b="1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ABS|d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>
              <a:latin typeface="Tahoma" pitchFamily="34" charset="0"/>
            </a:endParaRPr>
          </a:p>
        </p:txBody>
      </p:sp>
      <p:sp>
        <p:nvSpPr>
          <p:cNvPr id="669701" name="Text Box 5" descr="Green marble"/>
          <p:cNvSpPr txBox="1">
            <a:spLocks noChangeArrowheads="1"/>
          </p:cNvSpPr>
          <p:nvPr/>
        </p:nvSpPr>
        <p:spPr bwMode="auto">
          <a:xfrm>
            <a:off x="735013" y="3490913"/>
            <a:ext cx="3405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 &lt;-  $</a:t>
            </a:r>
          </a:p>
        </p:txBody>
      </p:sp>
      <p:sp>
        <p:nvSpPr>
          <p:cNvPr id="669702" name="Text Box 6" descr="Green marble"/>
          <p:cNvSpPr txBox="1">
            <a:spLocks noChangeArrowheads="1"/>
          </p:cNvSpPr>
          <p:nvPr/>
        </p:nvSpPr>
        <p:spPr bwMode="auto">
          <a:xfrm>
            <a:off x="5724525" y="3332163"/>
            <a:ext cx="3051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FOLLOW(S)={$}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FOLLOW(A)={a,b,c,d}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FOLLOW(B)={a,b,c,d}</a:t>
            </a:r>
          </a:p>
        </p:txBody>
      </p:sp>
      <p:sp>
        <p:nvSpPr>
          <p:cNvPr id="669703" name="Text Box 7" descr="Green marble"/>
          <p:cNvSpPr txBox="1">
            <a:spLocks noChangeArrowheads="1"/>
          </p:cNvSpPr>
          <p:nvPr/>
        </p:nvSpPr>
        <p:spPr bwMode="auto">
          <a:xfrm>
            <a:off x="755650" y="3835400"/>
            <a:ext cx="4543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 +=  FIRST(A)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     FOLLOW(B) += FIRST(S)</a:t>
            </a:r>
          </a:p>
        </p:txBody>
      </p:sp>
      <p:sp>
        <p:nvSpPr>
          <p:cNvPr id="669704" name="Text Box 8" descr="Green marble"/>
          <p:cNvSpPr txBox="1">
            <a:spLocks noChangeArrowheads="1"/>
          </p:cNvSpPr>
          <p:nvPr/>
        </p:nvSpPr>
        <p:spPr bwMode="auto">
          <a:xfrm>
            <a:off x="5940425" y="1458913"/>
            <a:ext cx="26289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FIRST(B)={a,b,c}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FIRST(A)={a,b,c,d}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FIRST(S)={a,b,c}</a:t>
            </a:r>
          </a:p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69705" name="Text Box 9" descr="Green marble"/>
          <p:cNvSpPr txBox="1">
            <a:spLocks noChangeArrowheads="1"/>
          </p:cNvSpPr>
          <p:nvPr/>
        </p:nvSpPr>
        <p:spPr bwMode="auto">
          <a:xfrm>
            <a:off x="808038" y="4570413"/>
            <a:ext cx="6304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69706" name="Rectangle 10"/>
          <p:cNvSpPr>
            <a:spLocks noChangeArrowheads="1"/>
          </p:cNvSpPr>
          <p:nvPr/>
        </p:nvSpPr>
        <p:spPr bwMode="auto">
          <a:xfrm>
            <a:off x="1619250" y="2852738"/>
            <a:ext cx="936625" cy="431800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45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6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2" grpId="0" build="allAtOnce"/>
      <p:bldP spid="669705" grpId="0"/>
      <p:bldP spid="6697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FOLLOW</a:t>
            </a:r>
            <a:r>
              <a:rPr lang="zh-CN" altLang="en-US">
                <a:ea typeface="宋体" charset="-122"/>
              </a:rPr>
              <a:t>集计算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文法</a:t>
            </a:r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70370B0-FA04-455E-9FE3-285C14EFB69C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1619250" y="1989138"/>
            <a:ext cx="216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S</a:t>
            </a:r>
            <a:r>
              <a:rPr lang="en-US" altLang="zh-CN" b="1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ABS|d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>
              <a:latin typeface="Tahoma" pitchFamily="34" charset="0"/>
            </a:endParaRPr>
          </a:p>
        </p:txBody>
      </p:sp>
      <p:sp>
        <p:nvSpPr>
          <p:cNvPr id="670725" name="Text Box 5" descr="Green marble"/>
          <p:cNvSpPr txBox="1">
            <a:spLocks noChangeArrowheads="1"/>
          </p:cNvSpPr>
          <p:nvPr/>
        </p:nvSpPr>
        <p:spPr bwMode="auto">
          <a:xfrm>
            <a:off x="735013" y="3490913"/>
            <a:ext cx="3405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 &lt;-  $</a:t>
            </a:r>
          </a:p>
        </p:txBody>
      </p:sp>
      <p:sp>
        <p:nvSpPr>
          <p:cNvPr id="670726" name="Text Box 6" descr="Green marble"/>
          <p:cNvSpPr txBox="1">
            <a:spLocks noChangeArrowheads="1"/>
          </p:cNvSpPr>
          <p:nvPr/>
        </p:nvSpPr>
        <p:spPr bwMode="auto">
          <a:xfrm>
            <a:off x="5724525" y="3332163"/>
            <a:ext cx="32781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FOLLOW(S)={a,b,c,d,$}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FOLLOW(A)={a,b,c,d}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FOLLOW(B)={a,b,c,d}</a:t>
            </a:r>
          </a:p>
        </p:txBody>
      </p:sp>
      <p:sp>
        <p:nvSpPr>
          <p:cNvPr id="670727" name="Text Box 7" descr="Green marble"/>
          <p:cNvSpPr txBox="1">
            <a:spLocks noChangeArrowheads="1"/>
          </p:cNvSpPr>
          <p:nvPr/>
        </p:nvSpPr>
        <p:spPr bwMode="auto">
          <a:xfrm>
            <a:off x="755650" y="3835400"/>
            <a:ext cx="4543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 +=  FIRST(A)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     FOLLOW(B) += FIRST(S)</a:t>
            </a:r>
          </a:p>
        </p:txBody>
      </p:sp>
      <p:sp>
        <p:nvSpPr>
          <p:cNvPr id="670728" name="Text Box 8" descr="Green marble"/>
          <p:cNvSpPr txBox="1">
            <a:spLocks noChangeArrowheads="1"/>
          </p:cNvSpPr>
          <p:nvPr/>
        </p:nvSpPr>
        <p:spPr bwMode="auto">
          <a:xfrm>
            <a:off x="5940425" y="1458913"/>
            <a:ext cx="26289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FIRST(B)={a,b,c}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FIRST(A)={a,b,c,d}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FIRST(S)={a,b,c}</a:t>
            </a:r>
          </a:p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0729" name="Text Box 9" descr="Green marble"/>
          <p:cNvSpPr txBox="1">
            <a:spLocks noChangeArrowheads="1"/>
          </p:cNvSpPr>
          <p:nvPr/>
        </p:nvSpPr>
        <p:spPr bwMode="auto">
          <a:xfrm>
            <a:off x="808038" y="4570413"/>
            <a:ext cx="6304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70730" name="Text Box 10" descr="Green marble"/>
          <p:cNvSpPr txBox="1">
            <a:spLocks noChangeArrowheads="1"/>
          </p:cNvSpPr>
          <p:nvPr/>
        </p:nvSpPr>
        <p:spPr bwMode="auto">
          <a:xfrm>
            <a:off x="827088" y="4908550"/>
            <a:ext cx="62905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70731" name="Rectangle 11"/>
          <p:cNvSpPr>
            <a:spLocks noChangeArrowheads="1"/>
          </p:cNvSpPr>
          <p:nvPr/>
        </p:nvSpPr>
        <p:spPr bwMode="auto">
          <a:xfrm>
            <a:off x="1619250" y="2852738"/>
            <a:ext cx="1368425" cy="433387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64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7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6" grpId="0" build="allAtOnce"/>
      <p:bldP spid="670730" grpId="0"/>
      <p:bldP spid="6707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FOLLOW</a:t>
            </a:r>
            <a:r>
              <a:rPr lang="zh-CN" altLang="en-US">
                <a:ea typeface="宋体" charset="-122"/>
              </a:rPr>
              <a:t>集计算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文法</a:t>
            </a:r>
          </a:p>
        </p:txBody>
      </p:sp>
      <p:sp>
        <p:nvSpPr>
          <p:cNvPr id="51202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9203818-5C7D-418A-854F-EECD055142E0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1619250" y="1989138"/>
            <a:ext cx="216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S</a:t>
            </a:r>
            <a:r>
              <a:rPr lang="en-US" altLang="zh-CN" b="1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ABS|d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>
              <a:latin typeface="Tahoma" pitchFamily="34" charset="0"/>
            </a:endParaRPr>
          </a:p>
        </p:txBody>
      </p:sp>
      <p:sp>
        <p:nvSpPr>
          <p:cNvPr id="671749" name="Text Box 5" descr="Green marble"/>
          <p:cNvSpPr txBox="1">
            <a:spLocks noChangeArrowheads="1"/>
          </p:cNvSpPr>
          <p:nvPr/>
        </p:nvSpPr>
        <p:spPr bwMode="auto">
          <a:xfrm>
            <a:off x="735013" y="3490913"/>
            <a:ext cx="3405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 &lt;-  $</a:t>
            </a:r>
          </a:p>
        </p:txBody>
      </p:sp>
      <p:sp>
        <p:nvSpPr>
          <p:cNvPr id="671750" name="Text Box 6" descr="Green marble"/>
          <p:cNvSpPr txBox="1">
            <a:spLocks noChangeArrowheads="1"/>
          </p:cNvSpPr>
          <p:nvPr/>
        </p:nvSpPr>
        <p:spPr bwMode="auto">
          <a:xfrm>
            <a:off x="5724525" y="3332163"/>
            <a:ext cx="32781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FOLLOW(S)={a,b,c,d,$}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FOLLOW(A)={a,b,c,d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,$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FOLLOW(B)={a,b,c,d}</a:t>
            </a:r>
          </a:p>
        </p:txBody>
      </p:sp>
      <p:sp>
        <p:nvSpPr>
          <p:cNvPr id="671751" name="Text Box 7" descr="Green marble"/>
          <p:cNvSpPr txBox="1">
            <a:spLocks noChangeArrowheads="1"/>
          </p:cNvSpPr>
          <p:nvPr/>
        </p:nvSpPr>
        <p:spPr bwMode="auto">
          <a:xfrm>
            <a:off x="755650" y="3835400"/>
            <a:ext cx="4543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 +=  FIRST(A)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     FOLLOW(B) += FIRST(S)</a:t>
            </a:r>
          </a:p>
        </p:txBody>
      </p:sp>
      <p:sp>
        <p:nvSpPr>
          <p:cNvPr id="671752" name="Text Box 8" descr="Green marble"/>
          <p:cNvSpPr txBox="1">
            <a:spLocks noChangeArrowheads="1"/>
          </p:cNvSpPr>
          <p:nvPr/>
        </p:nvSpPr>
        <p:spPr bwMode="auto">
          <a:xfrm>
            <a:off x="5940425" y="1458913"/>
            <a:ext cx="26289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FIRST(B)={a,b,c}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FIRST(A)={a,b,c,d}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FIRST(S)={a,b,c}</a:t>
            </a:r>
          </a:p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1753" name="Text Box 9" descr="Green marble"/>
          <p:cNvSpPr txBox="1">
            <a:spLocks noChangeArrowheads="1"/>
          </p:cNvSpPr>
          <p:nvPr/>
        </p:nvSpPr>
        <p:spPr bwMode="auto">
          <a:xfrm>
            <a:off x="808038" y="4570413"/>
            <a:ext cx="6304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71754" name="Text Box 10" descr="Green marble"/>
          <p:cNvSpPr txBox="1">
            <a:spLocks noChangeArrowheads="1"/>
          </p:cNvSpPr>
          <p:nvPr/>
        </p:nvSpPr>
        <p:spPr bwMode="auto">
          <a:xfrm>
            <a:off x="827088" y="4908550"/>
            <a:ext cx="62905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71755" name="Text Box 11" descr="Green marble"/>
          <p:cNvSpPr txBox="1">
            <a:spLocks noChangeArrowheads="1"/>
          </p:cNvSpPr>
          <p:nvPr/>
        </p:nvSpPr>
        <p:spPr bwMode="auto">
          <a:xfrm>
            <a:off x="827088" y="5264150"/>
            <a:ext cx="6230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71756" name="Rectangle 12"/>
          <p:cNvSpPr>
            <a:spLocks noChangeArrowheads="1"/>
          </p:cNvSpPr>
          <p:nvPr/>
        </p:nvSpPr>
        <p:spPr bwMode="auto">
          <a:xfrm>
            <a:off x="1619250" y="1987550"/>
            <a:ext cx="1368425" cy="433388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4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/>
      <p:bldP spid="6717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本讲纲要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重点</a:t>
            </a:r>
            <a:r>
              <a:rPr lang="zh-CN" altLang="en-US" sz="3200" dirty="0">
                <a:ea typeface="宋体" charset="-122"/>
              </a:rPr>
              <a:t>：</a:t>
            </a:r>
            <a:r>
              <a:rPr lang="en-US" altLang="zh-CN" sz="3200" dirty="0">
                <a:ea typeface="宋体" charset="-122"/>
              </a:rPr>
              <a:t>FIRST</a:t>
            </a:r>
            <a:r>
              <a:rPr lang="zh-CN" altLang="en-US" sz="3200" dirty="0">
                <a:ea typeface="宋体" charset="-122"/>
              </a:rPr>
              <a:t>集、</a:t>
            </a:r>
            <a:r>
              <a:rPr lang="en-US" altLang="zh-CN" sz="3200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</a:t>
            </a:r>
          </a:p>
          <a:p>
            <a:r>
              <a:rPr lang="en-US" altLang="zh-CN" sz="3200" dirty="0">
                <a:solidFill>
                  <a:srgbClr val="FF0000"/>
                </a:solidFill>
                <a:ea typeface="宋体" charset="-122"/>
              </a:rPr>
              <a:t>LL(1)</a:t>
            </a:r>
            <a:r>
              <a:rPr lang="zh-CN" altLang="en-US" sz="3200" dirty="0">
                <a:solidFill>
                  <a:srgbClr val="FF0000"/>
                </a:solidFill>
                <a:ea typeface="宋体" charset="-122"/>
              </a:rPr>
              <a:t>文法</a:t>
            </a:r>
          </a:p>
          <a:p>
            <a:r>
              <a:rPr lang="zh-CN" altLang="en-US" sz="3200" dirty="0">
                <a:ea typeface="宋体" charset="-122"/>
              </a:rPr>
              <a:t>自上而下分析实现</a:t>
            </a:r>
          </a:p>
          <a:p>
            <a:pPr lvl="1"/>
            <a:r>
              <a:rPr lang="zh-CN" altLang="en-US" sz="2800" dirty="0">
                <a:ea typeface="宋体" charset="-122"/>
              </a:rPr>
              <a:t>递归函数法</a:t>
            </a:r>
          </a:p>
          <a:p>
            <a:pPr lvl="1"/>
            <a:r>
              <a:rPr lang="zh-CN" altLang="en-US" sz="2800" dirty="0">
                <a:ea typeface="宋体" charset="-122"/>
              </a:rPr>
              <a:t>非递归的预测分析方法</a:t>
            </a:r>
          </a:p>
          <a:p>
            <a:pPr lvl="1"/>
            <a:r>
              <a:rPr lang="zh-CN" altLang="en-US" sz="2800" dirty="0">
                <a:ea typeface="宋体" charset="-122"/>
              </a:rPr>
              <a:t>构造预测分析表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79673BF-DE55-4123-BBE5-22915E9A0BE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15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7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黑体" panose="02010609060101010101" pitchFamily="49" charset="-122"/>
              </a:rPr>
              <a:t>LL(1)</a:t>
            </a:r>
            <a:r>
              <a:rPr lang="zh-CN" altLang="en-US" dirty="0"/>
              <a:t>文法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435280" cy="5248275"/>
          </a:xfrm>
          <a:noFill/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3200" b="1" dirty="0"/>
              <a:t>任何两个产生式</a:t>
            </a:r>
            <a:r>
              <a:rPr lang="en-US" altLang="zh-CN" sz="3200" b="1" i="1" dirty="0"/>
              <a:t>A </a:t>
            </a:r>
            <a:r>
              <a:rPr lang="en-US" altLang="zh-CN" sz="3200" b="1" dirty="0">
                <a:sym typeface="Symbol" panose="05050102010706020507" pitchFamily="18" charset="2"/>
              </a:rPr>
              <a:t></a:t>
            </a:r>
            <a:r>
              <a:rPr lang="en-US" altLang="zh-CN" sz="3200" b="1" i="1" dirty="0">
                <a:sym typeface="Symbol" panose="05050102010706020507" pitchFamily="18" charset="2"/>
              </a:rPr>
              <a:t></a:t>
            </a:r>
            <a:r>
              <a:rPr lang="en-US" altLang="zh-CN" sz="3200" b="1" i="1" dirty="0"/>
              <a:t> </a:t>
            </a:r>
            <a:r>
              <a:rPr lang="en-US" altLang="zh-CN" sz="3200" b="1" dirty="0"/>
              <a:t>|</a:t>
            </a:r>
            <a:r>
              <a:rPr lang="en-US" altLang="zh-CN" sz="3200" b="1" i="1" dirty="0"/>
              <a:t> </a:t>
            </a:r>
            <a:r>
              <a:rPr lang="en-US" altLang="zh-CN" sz="3200" b="1" i="1" dirty="0">
                <a:sym typeface="Symbol" panose="05050102010706020507" pitchFamily="18" charset="2"/>
              </a:rPr>
              <a:t> </a:t>
            </a:r>
            <a:r>
              <a:rPr lang="zh-CN" altLang="en-US" sz="3200" b="1" dirty="0"/>
              <a:t>都满足下列条件：</a:t>
            </a:r>
          </a:p>
          <a:p>
            <a:pPr lvl="1" algn="just">
              <a:spcBef>
                <a:spcPct val="0"/>
              </a:spcBef>
            </a:pPr>
            <a:r>
              <a:rPr lang="en-US" altLang="zh-CN" sz="2800" b="1" dirty="0"/>
              <a:t>FIRST(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) </a:t>
            </a:r>
            <a:r>
              <a:rPr lang="en-US" altLang="zh-CN" sz="2800" b="1" dirty="0">
                <a:sym typeface="Symbol" panose="05050102010706020507" pitchFamily="18" charset="2"/>
              </a:rPr>
              <a:t></a:t>
            </a:r>
            <a:r>
              <a:rPr lang="en-US" altLang="zh-CN" sz="2800" b="1" dirty="0"/>
              <a:t> FIRST(</a:t>
            </a:r>
            <a:r>
              <a:rPr lang="en-US" altLang="zh-CN" sz="2800" b="1" i="1" dirty="0">
                <a:sym typeface="Symbol" panose="05050102010706020507" pitchFamily="18" charset="2"/>
              </a:rPr>
              <a:t></a:t>
            </a:r>
            <a:r>
              <a:rPr lang="en-US" altLang="zh-CN" sz="2800" b="1" dirty="0"/>
              <a:t> ) = </a:t>
            </a:r>
            <a:r>
              <a:rPr lang="en-US" altLang="zh-CN" sz="2800" b="1" dirty="0">
                <a:sym typeface="Symbol" panose="05050102010706020507" pitchFamily="18" charset="2"/>
              </a:rPr>
              <a:t></a:t>
            </a:r>
            <a:endParaRPr lang="en-US" altLang="zh-CN" sz="2800" b="1" dirty="0"/>
          </a:p>
          <a:p>
            <a:pPr lvl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若</a:t>
            </a:r>
            <a:r>
              <a:rPr lang="zh-CN" altLang="en-US" sz="2800" b="1" i="1" dirty="0">
                <a:sym typeface="Symbol" panose="05050102010706020507" pitchFamily="18" charset="2"/>
              </a:rPr>
              <a:t></a:t>
            </a:r>
            <a:r>
              <a:rPr lang="zh-CN" altLang="en-US" sz="2800" b="1" i="1" dirty="0"/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</a:t>
            </a:r>
            <a:r>
              <a:rPr lang="zh-CN" altLang="en-US" sz="2800" b="1" dirty="0"/>
              <a:t>* </a:t>
            </a:r>
            <a:r>
              <a:rPr lang="zh-CN" altLang="en-US" sz="2800" b="1" dirty="0">
                <a:sym typeface="Symbol" panose="05050102010706020507" pitchFamily="18" charset="2"/>
              </a:rPr>
              <a:t>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，那么</a:t>
            </a:r>
            <a:r>
              <a:rPr lang="en-US" altLang="zh-CN" sz="2800" b="1" dirty="0"/>
              <a:t>FIRST(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dirty="0"/>
              <a:t>) </a:t>
            </a:r>
            <a:r>
              <a:rPr lang="en-US" altLang="zh-CN" sz="2800" b="1" dirty="0">
                <a:sym typeface="Symbol" panose="05050102010706020507" pitchFamily="18" charset="2"/>
              </a:rPr>
              <a:t></a:t>
            </a:r>
            <a:r>
              <a:rPr lang="en-US" altLang="zh-CN" sz="2800" b="1" dirty="0"/>
              <a:t> FOLLOW(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 = </a:t>
            </a:r>
            <a:r>
              <a:rPr lang="en-US" altLang="zh-CN" sz="2800" b="1" dirty="0">
                <a:sym typeface="Symbol" panose="05050102010706020507" pitchFamily="18" charset="2"/>
              </a:rPr>
              <a:t>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zh-CN" sz="2800" b="1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例如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ym typeface="Symbol" panose="05050102010706020507" pitchFamily="18" charset="2"/>
              </a:rPr>
              <a:t>对于下面文法，面临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…</a:t>
            </a:r>
            <a:r>
              <a:rPr lang="zh-CN" altLang="en-US" sz="2800" b="1" dirty="0">
                <a:sym typeface="Symbol" panose="05050102010706020507" pitchFamily="18" charset="2"/>
              </a:rPr>
              <a:t>时，第</a:t>
            </a:r>
            <a:r>
              <a:rPr lang="en-US" altLang="zh-CN" sz="2800" b="1" dirty="0"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ym typeface="Symbol" panose="05050102010706020507" pitchFamily="18" charset="2"/>
              </a:rPr>
              <a:t>步推导不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知用哪个产生式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ym typeface="Symbol" panose="05050102010706020507" pitchFamily="18" charset="2"/>
              </a:rPr>
              <a:t>  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  </a:t>
            </a:r>
            <a:r>
              <a:rPr lang="en-US" altLang="zh-CN" sz="2800" b="1" i="1" dirty="0">
                <a:sym typeface="Symbol" panose="05050102010706020507" pitchFamily="18" charset="2"/>
              </a:rPr>
              <a:t>a b </a:t>
            </a:r>
            <a:r>
              <a:rPr lang="en-US" altLang="zh-CN" sz="2800" b="1" dirty="0">
                <a:sym typeface="Symbol" panose="05050102010706020507" pitchFamily="18" charset="2"/>
              </a:rPr>
              <a:t>| 		</a:t>
            </a:r>
            <a:endParaRPr lang="en-US" altLang="zh-CN" sz="2800" b="1" i="1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ym typeface="Symbol" panose="05050102010706020507" pitchFamily="18" charset="2"/>
              </a:rPr>
              <a:t>  </a:t>
            </a:r>
            <a:r>
              <a:rPr lang="en-US" altLang="zh-CN" sz="2800" b="1" i="1" dirty="0">
                <a:sym typeface="Symbol" panose="05050102010706020507" pitchFamily="18" charset="2"/>
              </a:rPr>
              <a:t>a C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sym typeface="Symbol" panose="05050102010706020507" pitchFamily="18" charset="2"/>
              </a:rPr>
              <a:t>C </a:t>
            </a:r>
            <a:r>
              <a:rPr lang="en-US" altLang="zh-CN" sz="2800" b="1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2" name="矩形 1"/>
          <p:cNvSpPr/>
          <p:nvPr/>
        </p:nvSpPr>
        <p:spPr>
          <a:xfrm>
            <a:off x="3711983" y="3821991"/>
            <a:ext cx="526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  <a:sym typeface="Symbol" panose="05050102010706020507" pitchFamily="18" charset="2"/>
              </a:rPr>
              <a:t>a 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800" b="1" dirty="0">
                <a:solidFill>
                  <a:srgbClr val="C00000"/>
                </a:solidFill>
              </a:rPr>
              <a:t>FIRST(</a:t>
            </a:r>
            <a:r>
              <a:rPr lang="en-US" altLang="zh-CN" sz="2800" b="1" i="1" dirty="0">
                <a:solidFill>
                  <a:srgbClr val="C0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800" b="1" dirty="0">
                <a:solidFill>
                  <a:srgbClr val="C00000"/>
                </a:solidFill>
              </a:rPr>
              <a:t>) 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rgbClr val="C00000"/>
                </a:solidFill>
              </a:rPr>
              <a:t> FOLLOW(</a:t>
            </a:r>
            <a:r>
              <a:rPr lang="en-US" altLang="zh-CN" sz="2800" b="1" i="1" dirty="0">
                <a:solidFill>
                  <a:srgbClr val="C00000"/>
                </a:solidFill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</a:rPr>
              <a:t>)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C0C0C0">
                    <a:lumMod val="40000"/>
                    <a:lumOff val="60000"/>
                  </a:srgbClr>
                </a:solidFill>
              </a:rPr>
              <a:t>7</a:t>
            </a:r>
          </a:p>
        </p:txBody>
      </p:sp>
      <p:sp>
        <p:nvSpPr>
          <p:cNvPr id="3" name="矩形 2"/>
          <p:cNvSpPr/>
          <p:nvPr/>
        </p:nvSpPr>
        <p:spPr>
          <a:xfrm>
            <a:off x="3711983" y="4345211"/>
            <a:ext cx="48924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LL(1)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文法有一些明显的性质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没有公共左因子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不是二义的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不含左递归</a:t>
            </a:r>
          </a:p>
        </p:txBody>
      </p:sp>
    </p:spTree>
    <p:extLst>
      <p:ext uri="{BB962C8B-B14F-4D97-AF65-F5344CB8AC3E}">
        <p14:creationId xmlns:p14="http://schemas.microsoft.com/office/powerpoint/2010/main" val="14611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Follow(E)={       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FD6A52-D894-44AB-BCF8-3A9B38EAE23A}" type="slidenum">
              <a:rPr lang="en-US" altLang="zh-CN">
                <a:solidFill>
                  <a:srgbClr val="E6E6E6"/>
                </a:solidFill>
              </a:rPr>
              <a:pPr eaLnBrk="1" hangingPunct="1"/>
              <a:t>17</a:t>
            </a:fld>
            <a:endParaRPr lang="en-US" altLang="zh-CN">
              <a:solidFill>
                <a:srgbClr val="E6E6E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8313" y="1052513"/>
            <a:ext cx="935037" cy="50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96036" y="982504"/>
            <a:ext cx="352839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First(E)={        }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First(T)={        }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First(F)={        }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6664719" y="1046295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6678488" y="1622679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6629319" y="2215443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2987824" y="3214717"/>
            <a:ext cx="417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$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289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/>
      <p:bldP spid="11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Follow(E)={$   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Follow(T)={    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Follow(F)={       }</a:t>
            </a:r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AC0438-6CCC-46A8-BB15-99ADEE602984}" type="slidenum">
              <a:rPr lang="en-US" altLang="zh-CN">
                <a:solidFill>
                  <a:srgbClr val="E6E6E6"/>
                </a:solidFill>
              </a:rPr>
              <a:pPr eaLnBrk="1" hangingPunct="1"/>
              <a:t>18</a:t>
            </a:fld>
            <a:endParaRPr lang="en-US" altLang="zh-CN" dirty="0">
              <a:solidFill>
                <a:srgbClr val="E6E6E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5150" y="1052513"/>
            <a:ext cx="936625" cy="50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5150" y="1628775"/>
            <a:ext cx="936625" cy="50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4075" y="2133600"/>
            <a:ext cx="935038" cy="503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748244" y="3140968"/>
            <a:ext cx="5357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,</a:t>
            </a:r>
            <a:r>
              <a:rPr lang="en-US" altLang="zh-CN" sz="2800" b="1" dirty="0">
                <a:solidFill>
                  <a:srgbClr val="163794"/>
                </a:solidFill>
              </a:rPr>
              <a:t>)</a:t>
            </a:r>
            <a:endParaRPr lang="zh-CN" altLang="en-US" sz="2800" b="1" dirty="0">
              <a:solidFill>
                <a:srgbClr val="163794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02383" y="3212976"/>
            <a:ext cx="649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+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2987824" y="3790781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endParaRPr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4896036" y="982504"/>
            <a:ext cx="352839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First(E)={        }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First(T)={        }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First(F)={        }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6664719" y="1046295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6678488" y="1622679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6629319" y="2215443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3820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/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Follow(E)={$,  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Follow(T)={    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Follow(F)={       }</a:t>
            </a:r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7C86CA-8076-4B90-BD6E-71C380128084}" type="slidenum">
              <a:rPr lang="en-US" altLang="zh-CN">
                <a:solidFill>
                  <a:srgbClr val="E6E6E6"/>
                </a:solidFill>
              </a:rPr>
              <a:pPr eaLnBrk="1" hangingPunct="1"/>
              <a:t>19</a:t>
            </a:fld>
            <a:endParaRPr lang="en-US" altLang="zh-CN">
              <a:solidFill>
                <a:srgbClr val="E6E6E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3450" y="1052513"/>
            <a:ext cx="2198688" cy="50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450" y="1628775"/>
            <a:ext cx="2198688" cy="50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748244" y="3140968"/>
            <a:ext cx="5357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,</a:t>
            </a:r>
            <a:r>
              <a:rPr lang="en-US" altLang="zh-CN" sz="2800" b="1" dirty="0">
                <a:solidFill>
                  <a:srgbClr val="163794"/>
                </a:solidFill>
              </a:rPr>
              <a:t>)</a:t>
            </a:r>
            <a:endParaRPr lang="zh-CN" altLang="en-US" sz="2800" b="1" dirty="0">
              <a:solidFill>
                <a:srgbClr val="163794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2383" y="3212976"/>
            <a:ext cx="649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+</a:t>
            </a:r>
            <a:endParaRPr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2987824" y="3790781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endParaRPr lang="zh-CN" altLang="en-US" sz="3600" b="1" dirty="0"/>
          </a:p>
        </p:txBody>
      </p:sp>
      <p:sp>
        <p:nvSpPr>
          <p:cNvPr id="2" name="矩形 1"/>
          <p:cNvSpPr/>
          <p:nvPr/>
        </p:nvSpPr>
        <p:spPr>
          <a:xfrm>
            <a:off x="3203848" y="379078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$,+,)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2987824" y="4293096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*,$,+,)</a:t>
            </a:r>
            <a:endParaRPr lang="zh-CN" altLang="en-US" sz="3600" b="1" dirty="0"/>
          </a:p>
        </p:txBody>
      </p:sp>
      <p:sp>
        <p:nvSpPr>
          <p:cNvPr id="13" name="矩形 12"/>
          <p:cNvSpPr/>
          <p:nvPr/>
        </p:nvSpPr>
        <p:spPr>
          <a:xfrm>
            <a:off x="4896036" y="982504"/>
            <a:ext cx="352839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First(E)={        }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First(T)={        }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First(F)={        }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6664719" y="1046295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6678488" y="1622679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6629319" y="2215443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80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本讲纲要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FF0000"/>
                </a:solidFill>
                <a:ea typeface="宋体" charset="-122"/>
              </a:rPr>
              <a:t>重点</a:t>
            </a:r>
            <a:r>
              <a:rPr lang="zh-CN" altLang="en-US" sz="3200" dirty="0">
                <a:ea typeface="宋体" charset="-122"/>
              </a:rPr>
              <a:t>：</a:t>
            </a:r>
            <a:r>
              <a:rPr lang="en-US" altLang="zh-CN" sz="3200" dirty="0">
                <a:ea typeface="宋体" charset="-122"/>
              </a:rPr>
              <a:t>FIRST</a:t>
            </a:r>
            <a:r>
              <a:rPr lang="zh-CN" altLang="en-US" sz="3200" dirty="0">
                <a:ea typeface="宋体" charset="-122"/>
              </a:rPr>
              <a:t>集、</a:t>
            </a:r>
            <a:r>
              <a:rPr lang="en-US" altLang="zh-CN" sz="3200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</a:t>
            </a:r>
          </a:p>
          <a:p>
            <a:r>
              <a:rPr lang="en-US" altLang="zh-CN" sz="3200" dirty="0">
                <a:ea typeface="宋体" charset="-122"/>
              </a:rPr>
              <a:t>LL(1)</a:t>
            </a:r>
            <a:r>
              <a:rPr lang="zh-CN" altLang="en-US" sz="3200" dirty="0">
                <a:ea typeface="宋体" charset="-122"/>
              </a:rPr>
              <a:t>文法</a:t>
            </a:r>
          </a:p>
          <a:p>
            <a:r>
              <a:rPr lang="zh-CN" altLang="en-US" sz="3200" dirty="0">
                <a:ea typeface="宋体" charset="-122"/>
              </a:rPr>
              <a:t>自上而下分析实现</a:t>
            </a:r>
          </a:p>
          <a:p>
            <a:pPr lvl="1"/>
            <a:r>
              <a:rPr lang="zh-CN" altLang="en-US" sz="2800" dirty="0">
                <a:ea typeface="宋体" charset="-122"/>
              </a:rPr>
              <a:t>递归函数法</a:t>
            </a:r>
          </a:p>
          <a:p>
            <a:pPr lvl="1"/>
            <a:r>
              <a:rPr lang="zh-CN" altLang="en-US" sz="2800" dirty="0">
                <a:ea typeface="宋体" charset="-122"/>
              </a:rPr>
              <a:t>非递归的预测分析方法</a:t>
            </a:r>
          </a:p>
          <a:p>
            <a:pPr lvl="1"/>
            <a:r>
              <a:rPr lang="zh-CN" altLang="en-US" sz="2800" dirty="0">
                <a:ea typeface="宋体" charset="-122"/>
              </a:rPr>
              <a:t>构造预测分析表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79673BF-DE55-4123-BBE5-22915E9A0BE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LL(1)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文法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FontTx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F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该文法是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LL(1)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文法吗？ </a:t>
            </a: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9BD4635-0B16-48DE-955C-53ADC9E014FC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79235" name="Text Box 3" descr="Green marble"/>
          <p:cNvSpPr txBox="1">
            <a:spLocks noChangeArrowheads="1"/>
          </p:cNvSpPr>
          <p:nvPr/>
        </p:nvSpPr>
        <p:spPr bwMode="auto">
          <a:xfrm>
            <a:off x="5364088" y="1700808"/>
            <a:ext cx="2640012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TE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和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* 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FT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|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是判断的重点！</a:t>
            </a:r>
          </a:p>
        </p:txBody>
      </p:sp>
    </p:spTree>
    <p:extLst>
      <p:ext uri="{BB962C8B-B14F-4D97-AF65-F5344CB8AC3E}">
        <p14:creationId xmlns:p14="http://schemas.microsoft.com/office/powerpoint/2010/main" val="375150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集计算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27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F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2217259-3643-4F9D-BC96-C9414EA4387D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72771" name="Text Box 3" descr="Green marble"/>
          <p:cNvSpPr txBox="1">
            <a:spLocks noChangeArrowheads="1"/>
          </p:cNvSpPr>
          <p:nvPr/>
        </p:nvSpPr>
        <p:spPr bwMode="auto">
          <a:xfrm>
            <a:off x="900113" y="3933825"/>
            <a:ext cx="67675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FIRST(E) = FIRST(T) = FIRST(F) =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FRIST(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{*,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76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集计算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48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F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3BF3676-4C16-4CB7-A797-8186AE9A6CB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74819" name="Text Box 3" descr="Green marble"/>
          <p:cNvSpPr txBox="1">
            <a:spLocks noChangeArrowheads="1"/>
          </p:cNvSpPr>
          <p:nvPr/>
        </p:nvSpPr>
        <p:spPr bwMode="auto">
          <a:xfrm>
            <a:off x="611188" y="3789363"/>
            <a:ext cx="41052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FOLLOW(E) &lt;- {  $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+= FOLLOW(E)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+= FIRST(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+= FOLLOW(T) FOLLOW(F) += FIRST(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FOLLOW(E) &lt;- { ) }</a:t>
            </a:r>
          </a:p>
        </p:txBody>
      </p:sp>
      <p:sp>
        <p:nvSpPr>
          <p:cNvPr id="674821" name="Text Box 5" descr="Green marble"/>
          <p:cNvSpPr txBox="1">
            <a:spLocks noChangeArrowheads="1"/>
          </p:cNvSpPr>
          <p:nvPr/>
        </p:nvSpPr>
        <p:spPr bwMode="auto">
          <a:xfrm>
            <a:off x="5435600" y="1412875"/>
            <a:ext cx="34559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FIRST(E)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FIRST(T)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FIRST(F)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FRIST(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{*,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4822" name="Text Box 6" descr="Green marble"/>
          <p:cNvSpPr txBox="1">
            <a:spLocks noChangeArrowheads="1"/>
          </p:cNvSpPr>
          <p:nvPr/>
        </p:nvSpPr>
        <p:spPr bwMode="auto">
          <a:xfrm>
            <a:off x="4930775" y="3573463"/>
            <a:ext cx="41052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第一遍结果：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FOLLOW(E) = { $   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FOLLOW(E) = 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= { +        }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= FOLLOW 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FOLLOW(F) = { *          }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74823" name="Rectangle 7"/>
          <p:cNvSpPr>
            <a:spLocks noChangeArrowheads="1"/>
          </p:cNvSpPr>
          <p:nvPr/>
        </p:nvSpPr>
        <p:spPr bwMode="auto">
          <a:xfrm>
            <a:off x="1475507" y="980728"/>
            <a:ext cx="1584325" cy="503237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674824" name="Rectangle 8"/>
          <p:cNvSpPr>
            <a:spLocks noChangeArrowheads="1"/>
          </p:cNvSpPr>
          <p:nvPr/>
        </p:nvSpPr>
        <p:spPr bwMode="auto">
          <a:xfrm>
            <a:off x="1475507" y="1844328"/>
            <a:ext cx="1584325" cy="503237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674825" name="Rectangle 9"/>
          <p:cNvSpPr>
            <a:spLocks noChangeArrowheads="1"/>
          </p:cNvSpPr>
          <p:nvPr/>
        </p:nvSpPr>
        <p:spPr bwMode="auto">
          <a:xfrm>
            <a:off x="1475507" y="2709515"/>
            <a:ext cx="1584325" cy="503238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8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7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674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7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67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67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674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7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3" grpId="0" animBg="1"/>
      <p:bldP spid="674823" grpId="1" animBg="1"/>
      <p:bldP spid="674824" grpId="0" animBg="1"/>
      <p:bldP spid="674824" grpId="1" animBg="1"/>
      <p:bldP spid="6748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集计算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68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F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55E2540-FB34-469D-90E3-CC99569084E9}" type="slidenum">
              <a:rPr lang="en-US" altLang="zh-CN" sz="1400" smtClean="0"/>
              <a:pPr eaLnBrk="1" hangingPunct="1"/>
              <a:t>23</a:t>
            </a:fld>
            <a:endParaRPr lang="en-US" altLang="zh-CN" sz="1400"/>
          </a:p>
        </p:txBody>
      </p:sp>
      <p:sp>
        <p:nvSpPr>
          <p:cNvPr id="676867" name="Text Box 3" descr="Green marble"/>
          <p:cNvSpPr txBox="1">
            <a:spLocks noChangeArrowheads="1"/>
          </p:cNvSpPr>
          <p:nvPr/>
        </p:nvSpPr>
        <p:spPr bwMode="auto">
          <a:xfrm>
            <a:off x="611188" y="3887788"/>
            <a:ext cx="41052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(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因为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+=FOLLOW(E)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(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因为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FOLLOW(F) +=FOLLOW(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</p:txBody>
      </p:sp>
      <p:sp>
        <p:nvSpPr>
          <p:cNvPr id="676869" name="Text Box 5" descr="Green marble"/>
          <p:cNvSpPr txBox="1">
            <a:spLocks noChangeArrowheads="1"/>
          </p:cNvSpPr>
          <p:nvPr/>
        </p:nvSpPr>
        <p:spPr bwMode="auto">
          <a:xfrm>
            <a:off x="5435600" y="1412875"/>
            <a:ext cx="34559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FIRST(E)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FIRST(T)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FIRST(F)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FRIST(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{*,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6870" name="Text Box 6" descr="Green marble"/>
          <p:cNvSpPr txBox="1">
            <a:spLocks noChangeArrowheads="1"/>
          </p:cNvSpPr>
          <p:nvPr/>
        </p:nvSpPr>
        <p:spPr bwMode="auto">
          <a:xfrm>
            <a:off x="4930775" y="3573463"/>
            <a:ext cx="41052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第二遍结果：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FOLLOW(E) = { $, )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FOLLOW(E) = 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= { +, ), $ }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= FOLLOW 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FOLLOW(F) = { *, +, ), $ }</a:t>
            </a:r>
          </a:p>
        </p:txBody>
      </p:sp>
      <p:sp>
        <p:nvSpPr>
          <p:cNvPr id="676871" name="Rectangle 7"/>
          <p:cNvSpPr>
            <a:spLocks noChangeArrowheads="1"/>
          </p:cNvSpPr>
          <p:nvPr/>
        </p:nvSpPr>
        <p:spPr bwMode="auto">
          <a:xfrm>
            <a:off x="1403499" y="980728"/>
            <a:ext cx="1584325" cy="503237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676872" name="Rectangle 8"/>
          <p:cNvSpPr>
            <a:spLocks noChangeArrowheads="1"/>
          </p:cNvSpPr>
          <p:nvPr/>
        </p:nvSpPr>
        <p:spPr bwMode="auto">
          <a:xfrm>
            <a:off x="1403499" y="1844328"/>
            <a:ext cx="1584325" cy="503237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3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7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67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7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67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1" grpId="0" animBg="1"/>
      <p:bldP spid="676871" grpId="1" animBg="1"/>
      <p:bldP spid="6768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集计算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89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F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4773C4C-20E5-4707-962F-8E57D2A9520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78915" name="Text Box 3" descr="Green marble"/>
          <p:cNvSpPr txBox="1">
            <a:spLocks noChangeArrowheads="1"/>
          </p:cNvSpPr>
          <p:nvPr/>
        </p:nvSpPr>
        <p:spPr bwMode="auto">
          <a:xfrm>
            <a:off x="900113" y="3933825"/>
            <a:ext cx="67675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 ), $}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 +, ), $}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*, ), $} 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124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LL(1)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文法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effectLst/>
        </p:spPr>
        <p:txBody>
          <a:bodyPr/>
          <a:lstStyle/>
          <a:p>
            <a:pPr>
              <a:spcBef>
                <a:spcPct val="10000"/>
              </a:spcBef>
              <a:buFontTx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F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FIRST(+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= {+}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 = { ), $}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= {*}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 = { +, ), $}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1ED2C6D-6F80-4B63-857D-7B4214922F2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03648" y="3140968"/>
            <a:ext cx="32403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03648" y="2060848"/>
            <a:ext cx="32403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3" descr="Green marble"/>
          <p:cNvSpPr txBox="1">
            <a:spLocks noChangeArrowheads="1"/>
          </p:cNvSpPr>
          <p:nvPr/>
        </p:nvSpPr>
        <p:spPr bwMode="auto">
          <a:xfrm>
            <a:off x="4494486" y="2257708"/>
            <a:ext cx="4758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结论：该文法是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LL(1)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文法！</a:t>
            </a:r>
          </a:p>
        </p:txBody>
      </p:sp>
    </p:spTree>
    <p:extLst>
      <p:ext uri="{BB962C8B-B14F-4D97-AF65-F5344CB8AC3E}">
        <p14:creationId xmlns:p14="http://schemas.microsoft.com/office/powerpoint/2010/main" val="214528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LL(1)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文法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FontTx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F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20B97C2-5FD9-45C6-8C47-ADAA632F6F6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85379" name="Text Box 3" descr="Green marble"/>
          <p:cNvSpPr txBox="1">
            <a:spLocks noChangeArrowheads="1"/>
          </p:cNvSpPr>
          <p:nvPr/>
        </p:nvSpPr>
        <p:spPr bwMode="auto">
          <a:xfrm>
            <a:off x="4427984" y="1897668"/>
            <a:ext cx="4758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结论：该文法是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LL(1)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文法！</a:t>
            </a:r>
          </a:p>
        </p:txBody>
      </p:sp>
      <p:sp>
        <p:nvSpPr>
          <p:cNvPr id="485381" name="Rectangle 5" descr="Green marble"/>
          <p:cNvSpPr>
            <a:spLocks noChangeArrowheads="1"/>
          </p:cNvSpPr>
          <p:nvPr/>
        </p:nvSpPr>
        <p:spPr bwMode="auto">
          <a:xfrm>
            <a:off x="1115616" y="4005064"/>
            <a:ext cx="56165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FIRST(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FIRST(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 ( , id 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FRIST(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{*,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FOLLOW(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 ), $}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FOLLOW 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 +, ), $}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*, ), $}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599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本讲纲要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重点</a:t>
            </a:r>
            <a:r>
              <a:rPr lang="zh-CN" altLang="en-US" sz="3200" dirty="0">
                <a:ea typeface="宋体" charset="-122"/>
              </a:rPr>
              <a:t>：</a:t>
            </a:r>
            <a:r>
              <a:rPr lang="en-US" altLang="zh-CN" sz="3200" dirty="0">
                <a:ea typeface="宋体" charset="-122"/>
              </a:rPr>
              <a:t>FIRST</a:t>
            </a:r>
            <a:r>
              <a:rPr lang="zh-CN" altLang="en-US" sz="3200" dirty="0">
                <a:ea typeface="宋体" charset="-122"/>
              </a:rPr>
              <a:t>集、</a:t>
            </a:r>
            <a:r>
              <a:rPr lang="en-US" altLang="zh-CN" sz="3200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</a:t>
            </a:r>
          </a:p>
          <a:p>
            <a:r>
              <a:rPr lang="en-US" altLang="zh-CN" sz="3200" dirty="0">
                <a:ea typeface="宋体" charset="-122"/>
              </a:rPr>
              <a:t>LL(1)</a:t>
            </a:r>
            <a:r>
              <a:rPr lang="zh-CN" altLang="en-US" sz="3200" dirty="0">
                <a:ea typeface="宋体" charset="-122"/>
              </a:rPr>
              <a:t>文法</a:t>
            </a:r>
          </a:p>
          <a:p>
            <a:r>
              <a:rPr lang="zh-CN" altLang="en-US" sz="3200" dirty="0">
                <a:solidFill>
                  <a:srgbClr val="FF3300"/>
                </a:solidFill>
                <a:ea typeface="宋体" charset="-122"/>
              </a:rPr>
              <a:t>自上而下分析实现</a:t>
            </a:r>
          </a:p>
          <a:p>
            <a:pPr lvl="1"/>
            <a:r>
              <a:rPr lang="zh-CN" altLang="en-US" sz="2800" dirty="0">
                <a:solidFill>
                  <a:srgbClr val="FF3300"/>
                </a:solidFill>
                <a:ea typeface="宋体" charset="-122"/>
              </a:rPr>
              <a:t>递归函数法</a:t>
            </a:r>
          </a:p>
          <a:p>
            <a:pPr lvl="1"/>
            <a:r>
              <a:rPr lang="zh-CN" altLang="en-US" sz="2800" dirty="0">
                <a:ea typeface="宋体" charset="-122"/>
              </a:rPr>
              <a:t>非递归的预测分析方法</a:t>
            </a:r>
          </a:p>
          <a:p>
            <a:pPr lvl="1"/>
            <a:r>
              <a:rPr lang="zh-CN" altLang="en-US" sz="2800" dirty="0">
                <a:ea typeface="宋体" charset="-122"/>
              </a:rPr>
              <a:t>构造预测分析表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79673BF-DE55-4123-BBE5-22915E9A0BE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27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7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递归下降的预测分析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/>
              <a:t>递归下降的预测分析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0" dirty="0"/>
              <a:t>为每一个非终结符写一个分析过程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0" dirty="0"/>
              <a:t>这些过程可能是递归的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/>
              <a:t>例：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0" i="1" dirty="0"/>
              <a:t>	type </a:t>
            </a:r>
            <a:r>
              <a:rPr lang="en-US" altLang="zh-CN" sz="3200" b="0" dirty="0">
                <a:sym typeface="Symbol" pitchFamily="18" charset="2"/>
              </a:rPr>
              <a:t></a:t>
            </a:r>
            <a:r>
              <a:rPr lang="en-US" altLang="zh-CN" sz="3200" b="0" dirty="0"/>
              <a:t> </a:t>
            </a:r>
            <a:r>
              <a:rPr lang="en-US" altLang="zh-CN" sz="3200" b="0" i="1" dirty="0"/>
              <a:t>simple</a:t>
            </a:r>
            <a:endParaRPr lang="en-US" altLang="zh-CN" sz="3200" b="0" dirty="0"/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/>
              <a:t>			| </a:t>
            </a:r>
            <a:r>
              <a:rPr lang="en-US" altLang="zh-CN" sz="3200" b="0" dirty="0">
                <a:sym typeface="Symbol" pitchFamily="18" charset="2"/>
              </a:rPr>
              <a:t></a:t>
            </a:r>
            <a:r>
              <a:rPr lang="en-US" altLang="zh-CN" sz="3200" b="0" dirty="0"/>
              <a:t> id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/>
              <a:t>			| array [</a:t>
            </a:r>
            <a:r>
              <a:rPr lang="en-US" altLang="zh-CN" sz="3200" b="0" i="1" dirty="0"/>
              <a:t>simple</a:t>
            </a:r>
            <a:r>
              <a:rPr lang="en-US" altLang="zh-CN" sz="3200" b="0" dirty="0"/>
              <a:t>] of </a:t>
            </a:r>
            <a:r>
              <a:rPr lang="en-US" altLang="zh-CN" sz="3200" b="0" i="1" dirty="0"/>
              <a:t>type</a:t>
            </a:r>
            <a:endParaRPr lang="en-US" altLang="zh-CN" sz="3200" b="0" dirty="0"/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0" i="1" dirty="0"/>
              <a:t>	simple </a:t>
            </a:r>
            <a:r>
              <a:rPr lang="en-US" altLang="zh-CN" sz="3200" b="0" dirty="0">
                <a:sym typeface="Symbol" pitchFamily="18" charset="2"/>
              </a:rPr>
              <a:t></a:t>
            </a:r>
            <a:r>
              <a:rPr lang="en-US" altLang="zh-CN" sz="3200" b="0" dirty="0"/>
              <a:t> integer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/>
              <a:t>			| char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/>
              <a:t>			| </a:t>
            </a:r>
            <a:r>
              <a:rPr lang="en-US" altLang="zh-CN" sz="3200" b="0" dirty="0" err="1"/>
              <a:t>num</a:t>
            </a:r>
            <a:r>
              <a:rPr lang="en-US" altLang="zh-CN" sz="3200" b="0" dirty="0"/>
              <a:t> </a:t>
            </a:r>
            <a:r>
              <a:rPr lang="en-US" altLang="zh-CN" sz="3200" b="0" dirty="0" err="1"/>
              <a:t>dotdot</a:t>
            </a:r>
            <a:r>
              <a:rPr lang="en-US" altLang="zh-CN" sz="3200" b="0" dirty="0"/>
              <a:t> </a:t>
            </a:r>
            <a:r>
              <a:rPr lang="en-US" altLang="zh-CN" sz="3200" b="0" dirty="0" err="1"/>
              <a:t>num</a:t>
            </a:r>
            <a:endParaRPr lang="zh-CN" altLang="en-US" sz="3200" b="0" dirty="0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CC21038-3C3B-40B7-99DC-85A926DF5CCD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70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递归下降的预测分析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/>
              <a:t>一个辅助过程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/>
              <a:t>void match (terminal t) {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/>
              <a:t>		if (</a:t>
            </a:r>
            <a:r>
              <a:rPr lang="en-US" altLang="zh-CN" sz="2400" b="0" dirty="0" err="1"/>
              <a:t>lookahead</a:t>
            </a:r>
            <a:r>
              <a:rPr lang="en-US" altLang="zh-CN" sz="2400" b="0" dirty="0"/>
              <a:t> == t) </a:t>
            </a:r>
            <a:r>
              <a:rPr lang="en-US" altLang="zh-CN" sz="2400" b="0" dirty="0" err="1"/>
              <a:t>lookahead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nextToken</a:t>
            </a:r>
            <a:r>
              <a:rPr lang="en-US" altLang="zh-CN" sz="2400" b="0" dirty="0"/>
              <a:t>( );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/>
              <a:t>		else error( );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/>
              <a:t>}</a:t>
            </a:r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F28C2C5-24D3-40CB-AE14-B68CA6F6CD5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1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黑体" panose="02010609060101010101" pitchFamily="49" charset="-122"/>
              </a:rPr>
              <a:t>3.3</a:t>
            </a:r>
            <a:r>
              <a:rPr lang="zh-CN" altLang="en-US" b="1" dirty="0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自上而下分析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ea typeface="黑体" panose="02010609060101010101" pitchFamily="49" charset="-122"/>
              </a:rPr>
              <a:t>3.3.1 </a:t>
            </a:r>
            <a:r>
              <a:rPr lang="zh-CN" altLang="en-US" dirty="0"/>
              <a:t>自上而下分析的一般方法</a:t>
            </a:r>
          </a:p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不能处理左递归</a:t>
            </a:r>
            <a:r>
              <a:rPr lang="zh-CN" altLang="en-US" b="1" dirty="0"/>
              <a:t>的例子</a:t>
            </a:r>
            <a:endParaRPr lang="en-US" altLang="zh-CN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/>
              <a:t>	  算术表达文法</a:t>
            </a:r>
            <a:r>
              <a:rPr lang="en-US" altLang="zh-CN" sz="3200" b="1" i="1" dirty="0"/>
              <a:t>	</a:t>
            </a:r>
            <a:endParaRPr lang="zh-CN" altLang="en-US" sz="32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3200" b="1" i="1" dirty="0"/>
              <a:t>		E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ym typeface="Symbol" panose="05050102010706020507" pitchFamily="18" charset="2"/>
              </a:rPr>
              <a:t></a:t>
            </a:r>
            <a:r>
              <a:rPr lang="en-US" altLang="zh-CN" sz="3200" b="1" dirty="0"/>
              <a:t> </a:t>
            </a:r>
            <a:r>
              <a:rPr lang="en-US" altLang="zh-CN" sz="3200" b="1" i="1" dirty="0"/>
              <a:t>E</a:t>
            </a:r>
            <a:r>
              <a:rPr lang="en-US" altLang="zh-CN" sz="3200" b="1" dirty="0"/>
              <a:t> + </a:t>
            </a:r>
            <a:r>
              <a:rPr lang="en-US" altLang="zh-CN" sz="3200" b="1" i="1" dirty="0"/>
              <a:t>T</a:t>
            </a:r>
            <a:r>
              <a:rPr lang="en-US" altLang="zh-CN" sz="3200" b="1" dirty="0"/>
              <a:t> | </a:t>
            </a:r>
            <a:r>
              <a:rPr lang="en-US" altLang="zh-CN" sz="3200" b="1" i="1" dirty="0"/>
              <a:t>T</a:t>
            </a:r>
            <a:endParaRPr lang="en-US" altLang="zh-CN" sz="32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3200" b="1" i="1" dirty="0"/>
              <a:t>		T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ym typeface="Symbol" panose="05050102010706020507" pitchFamily="18" charset="2"/>
              </a:rPr>
              <a:t></a:t>
            </a:r>
            <a:r>
              <a:rPr lang="en-US" altLang="zh-CN" sz="3200" b="1" dirty="0"/>
              <a:t> </a:t>
            </a:r>
            <a:r>
              <a:rPr lang="en-US" altLang="zh-CN" sz="3200" b="1" i="1" dirty="0"/>
              <a:t>T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200" b="1" dirty="0"/>
              <a:t> </a:t>
            </a:r>
            <a:r>
              <a:rPr lang="en-US" altLang="zh-CN" sz="3200" b="1" i="1" dirty="0"/>
              <a:t>F </a:t>
            </a:r>
            <a:r>
              <a:rPr lang="en-US" altLang="zh-CN" sz="3200" b="1" dirty="0"/>
              <a:t>| </a:t>
            </a:r>
            <a:r>
              <a:rPr lang="en-US" altLang="zh-CN" sz="3200" b="1" i="1" dirty="0"/>
              <a:t>F</a:t>
            </a:r>
            <a:endParaRPr lang="en-US" altLang="zh-CN" sz="3200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3200" b="1" i="1" dirty="0"/>
              <a:t>		F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ym typeface="Symbol" panose="05050102010706020507" pitchFamily="18" charset="2"/>
              </a:rPr>
              <a:t></a:t>
            </a:r>
            <a:r>
              <a:rPr lang="en-US" altLang="zh-CN" sz="3200" b="1" dirty="0"/>
              <a:t> ( </a:t>
            </a:r>
            <a:r>
              <a:rPr lang="en-US" altLang="zh-CN" sz="3200" b="1" i="1" dirty="0"/>
              <a:t>E</a:t>
            </a:r>
            <a:r>
              <a:rPr lang="en-US" altLang="zh-CN" sz="3200" b="1" dirty="0"/>
              <a:t> ) | id</a:t>
            </a:r>
          </a:p>
        </p:txBody>
      </p:sp>
      <p:sp>
        <p:nvSpPr>
          <p:cNvPr id="1264645" name="Rectangle 5"/>
          <p:cNvSpPr>
            <a:spLocks noChangeArrowheads="1"/>
          </p:cNvSpPr>
          <p:nvPr/>
        </p:nvSpPr>
        <p:spPr bwMode="auto">
          <a:xfrm>
            <a:off x="7258570" y="2251075"/>
            <a:ext cx="311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E</a:t>
            </a:r>
          </a:p>
        </p:txBody>
      </p:sp>
      <p:grpSp>
        <p:nvGrpSpPr>
          <p:cNvPr id="1264672" name="Group 32"/>
          <p:cNvGrpSpPr>
            <a:grpSpLocks/>
          </p:cNvGrpSpPr>
          <p:nvPr/>
        </p:nvGrpSpPr>
        <p:grpSpPr bwMode="auto">
          <a:xfrm>
            <a:off x="6491808" y="2671763"/>
            <a:ext cx="1752600" cy="904875"/>
            <a:chOff x="3379" y="1683"/>
            <a:chExt cx="1104" cy="570"/>
          </a:xfrm>
        </p:grpSpPr>
        <p:sp>
          <p:nvSpPr>
            <p:cNvPr id="43031" name="Line 8"/>
            <p:cNvSpPr>
              <a:spLocks noChangeShapeType="1"/>
            </p:cNvSpPr>
            <p:nvPr/>
          </p:nvSpPr>
          <p:spPr bwMode="auto">
            <a:xfrm flipH="1">
              <a:off x="3501" y="1698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12"/>
            <p:cNvSpPr>
              <a:spLocks noChangeShapeType="1"/>
            </p:cNvSpPr>
            <p:nvPr/>
          </p:nvSpPr>
          <p:spPr bwMode="auto">
            <a:xfrm flipH="1">
              <a:off x="3904" y="1721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16"/>
            <p:cNvSpPr>
              <a:spLocks noChangeShapeType="1"/>
            </p:cNvSpPr>
            <p:nvPr/>
          </p:nvSpPr>
          <p:spPr bwMode="auto">
            <a:xfrm>
              <a:off x="3982" y="1683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Rectangle 20"/>
            <p:cNvSpPr>
              <a:spLocks noChangeArrowheads="1"/>
            </p:cNvSpPr>
            <p:nvPr/>
          </p:nvSpPr>
          <p:spPr bwMode="auto">
            <a:xfrm>
              <a:off x="3379" y="1933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3035" name="Rectangle 21"/>
            <p:cNvSpPr>
              <a:spLocks noChangeArrowheads="1"/>
            </p:cNvSpPr>
            <p:nvPr/>
          </p:nvSpPr>
          <p:spPr bwMode="auto">
            <a:xfrm>
              <a:off x="3833" y="1933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36" name="Rectangle 22"/>
            <p:cNvSpPr>
              <a:spLocks noChangeArrowheads="1"/>
            </p:cNvSpPr>
            <p:nvPr/>
          </p:nvSpPr>
          <p:spPr bwMode="auto">
            <a:xfrm>
              <a:off x="4286" y="1933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264673" name="Group 33"/>
          <p:cNvGrpSpPr>
            <a:grpSpLocks/>
          </p:cNvGrpSpPr>
          <p:nvPr/>
        </p:nvGrpSpPr>
        <p:grpSpPr bwMode="auto">
          <a:xfrm>
            <a:off x="5771083" y="3500438"/>
            <a:ext cx="1752600" cy="904875"/>
            <a:chOff x="3379" y="1683"/>
            <a:chExt cx="1104" cy="570"/>
          </a:xfrm>
        </p:grpSpPr>
        <p:sp>
          <p:nvSpPr>
            <p:cNvPr id="43025" name="Line 34"/>
            <p:cNvSpPr>
              <a:spLocks noChangeShapeType="1"/>
            </p:cNvSpPr>
            <p:nvPr/>
          </p:nvSpPr>
          <p:spPr bwMode="auto">
            <a:xfrm flipH="1">
              <a:off x="3501" y="1698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35"/>
            <p:cNvSpPr>
              <a:spLocks noChangeShapeType="1"/>
            </p:cNvSpPr>
            <p:nvPr/>
          </p:nvSpPr>
          <p:spPr bwMode="auto">
            <a:xfrm flipH="1">
              <a:off x="3904" y="1721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36"/>
            <p:cNvSpPr>
              <a:spLocks noChangeShapeType="1"/>
            </p:cNvSpPr>
            <p:nvPr/>
          </p:nvSpPr>
          <p:spPr bwMode="auto">
            <a:xfrm>
              <a:off x="3982" y="1683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Rectangle 37"/>
            <p:cNvSpPr>
              <a:spLocks noChangeArrowheads="1"/>
            </p:cNvSpPr>
            <p:nvPr/>
          </p:nvSpPr>
          <p:spPr bwMode="auto">
            <a:xfrm>
              <a:off x="3379" y="1933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3029" name="Rectangle 38"/>
            <p:cNvSpPr>
              <a:spLocks noChangeArrowheads="1"/>
            </p:cNvSpPr>
            <p:nvPr/>
          </p:nvSpPr>
          <p:spPr bwMode="auto">
            <a:xfrm>
              <a:off x="3833" y="1933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30" name="Rectangle 39"/>
            <p:cNvSpPr>
              <a:spLocks noChangeArrowheads="1"/>
            </p:cNvSpPr>
            <p:nvPr/>
          </p:nvSpPr>
          <p:spPr bwMode="auto">
            <a:xfrm>
              <a:off x="4286" y="1933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264680" name="Group 40"/>
          <p:cNvGrpSpPr>
            <a:grpSpLocks/>
          </p:cNvGrpSpPr>
          <p:nvPr/>
        </p:nvGrpSpPr>
        <p:grpSpPr bwMode="auto">
          <a:xfrm>
            <a:off x="4978920" y="4365625"/>
            <a:ext cx="1752600" cy="904875"/>
            <a:chOff x="3379" y="1683"/>
            <a:chExt cx="1104" cy="570"/>
          </a:xfrm>
        </p:grpSpPr>
        <p:sp>
          <p:nvSpPr>
            <p:cNvPr id="43019" name="Line 41"/>
            <p:cNvSpPr>
              <a:spLocks noChangeShapeType="1"/>
            </p:cNvSpPr>
            <p:nvPr/>
          </p:nvSpPr>
          <p:spPr bwMode="auto">
            <a:xfrm flipH="1">
              <a:off x="3501" y="1698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42"/>
            <p:cNvSpPr>
              <a:spLocks noChangeShapeType="1"/>
            </p:cNvSpPr>
            <p:nvPr/>
          </p:nvSpPr>
          <p:spPr bwMode="auto">
            <a:xfrm flipH="1">
              <a:off x="3904" y="1721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43"/>
            <p:cNvSpPr>
              <a:spLocks noChangeShapeType="1"/>
            </p:cNvSpPr>
            <p:nvPr/>
          </p:nvSpPr>
          <p:spPr bwMode="auto">
            <a:xfrm>
              <a:off x="3982" y="1683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Rectangle 44"/>
            <p:cNvSpPr>
              <a:spLocks noChangeArrowheads="1"/>
            </p:cNvSpPr>
            <p:nvPr/>
          </p:nvSpPr>
          <p:spPr bwMode="auto">
            <a:xfrm>
              <a:off x="3379" y="1933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3023" name="Rectangle 45"/>
            <p:cNvSpPr>
              <a:spLocks noChangeArrowheads="1"/>
            </p:cNvSpPr>
            <p:nvPr/>
          </p:nvSpPr>
          <p:spPr bwMode="auto">
            <a:xfrm>
              <a:off x="3833" y="1933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24" name="Rectangle 46"/>
            <p:cNvSpPr>
              <a:spLocks noChangeArrowheads="1"/>
            </p:cNvSpPr>
            <p:nvPr/>
          </p:nvSpPr>
          <p:spPr bwMode="auto">
            <a:xfrm>
              <a:off x="4286" y="1933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264708" name="Group 68"/>
          <p:cNvGrpSpPr>
            <a:grpSpLocks/>
          </p:cNvGrpSpPr>
          <p:nvPr/>
        </p:nvGrpSpPr>
        <p:grpSpPr bwMode="auto">
          <a:xfrm>
            <a:off x="3827983" y="5300663"/>
            <a:ext cx="2017712" cy="865187"/>
            <a:chOff x="1701" y="3339"/>
            <a:chExt cx="1271" cy="545"/>
          </a:xfrm>
        </p:grpSpPr>
        <p:sp>
          <p:nvSpPr>
            <p:cNvPr id="43017" name="Rectangle 53"/>
            <p:cNvSpPr>
              <a:spLocks noChangeArrowheads="1"/>
            </p:cNvSpPr>
            <p:nvPr/>
          </p:nvSpPr>
          <p:spPr bwMode="auto">
            <a:xfrm>
              <a:off x="1701" y="3566"/>
              <a:ext cx="1271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 … …</a:t>
              </a:r>
            </a:p>
          </p:txBody>
        </p:sp>
        <p:sp>
          <p:nvSpPr>
            <p:cNvPr id="43018" name="Line 62"/>
            <p:cNvSpPr>
              <a:spLocks noChangeShapeType="1"/>
            </p:cNvSpPr>
            <p:nvPr/>
          </p:nvSpPr>
          <p:spPr bwMode="auto">
            <a:xfrm flipH="1">
              <a:off x="2109" y="3339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C0C0C0">
                    <a:lumMod val="40000"/>
                    <a:lumOff val="60000"/>
                  </a:srgb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8882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6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6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6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6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递归下降的预测分析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AED2D1F-DD48-4B19-BA9F-F0D6F64689D5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0724" name="Rectangle 4" descr="Green marble"/>
          <p:cNvSpPr>
            <a:spLocks noChangeArrowheads="1"/>
          </p:cNvSpPr>
          <p:nvPr/>
        </p:nvSpPr>
        <p:spPr bwMode="auto">
          <a:xfrm>
            <a:off x="3810000" y="4941168"/>
            <a:ext cx="5029200" cy="1524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</a:pPr>
            <a:r>
              <a:rPr lang="en-US" altLang="zh-CN" sz="3200" b="1" i="1" dirty="0">
                <a:solidFill>
                  <a:srgbClr val="996633"/>
                </a:solidFill>
                <a:latin typeface="Times New Roman" pitchFamily="18" charset="0"/>
              </a:rPr>
              <a:t>type </a:t>
            </a: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996633"/>
                </a:solidFill>
                <a:latin typeface="Times New Roman" pitchFamily="18" charset="0"/>
              </a:rPr>
              <a:t>simple</a:t>
            </a:r>
            <a:endParaRPr lang="en-US" altLang="zh-CN" sz="3200" b="1" dirty="0">
              <a:solidFill>
                <a:srgbClr val="996633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</a:rPr>
              <a:t>	 | </a:t>
            </a: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  <a:sym typeface="Symbol" pitchFamily="18" charset="2"/>
              </a:rPr>
              <a:t></a:t>
            </a: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</a:rPr>
              <a:t> id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</a:rPr>
              <a:t> 	 | array [</a:t>
            </a:r>
            <a:r>
              <a:rPr lang="en-US" altLang="zh-CN" sz="3200" b="1" i="1" dirty="0">
                <a:solidFill>
                  <a:srgbClr val="996633"/>
                </a:solidFill>
                <a:latin typeface="Times New Roman" pitchFamily="18" charset="0"/>
              </a:rPr>
              <a:t>simple</a:t>
            </a: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</a:rPr>
              <a:t>] of </a:t>
            </a:r>
            <a:r>
              <a:rPr lang="en-US" altLang="zh-CN" sz="3200" b="1" i="1" dirty="0">
                <a:solidFill>
                  <a:srgbClr val="996633"/>
                </a:solidFill>
                <a:latin typeface="Times New Roman" pitchFamily="18" charset="0"/>
              </a:rPr>
              <a:t>type</a:t>
            </a:r>
            <a:endParaRPr lang="zh-CN" altLang="en-US" sz="3200" b="1" i="1" dirty="0">
              <a:solidFill>
                <a:srgbClr val="996633"/>
              </a:solidFill>
              <a:latin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7338" y="1052736"/>
            <a:ext cx="8564562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void type( 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if ( (</a:t>
            </a:r>
            <a:r>
              <a:rPr lang="en-US" altLang="zh-CN" sz="2400" b="0" dirty="0" err="1"/>
              <a:t>lookahead</a:t>
            </a:r>
            <a:r>
              <a:rPr lang="en-US" altLang="zh-CN" sz="2400" b="0" dirty="0"/>
              <a:t> == integer) || (</a:t>
            </a:r>
            <a:r>
              <a:rPr lang="en-US" altLang="zh-CN" sz="2400" b="0" dirty="0" err="1"/>
              <a:t>lookahead</a:t>
            </a:r>
            <a:r>
              <a:rPr lang="en-US" altLang="zh-CN" sz="2400" b="0" dirty="0"/>
              <a:t> == char) ||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 						(</a:t>
            </a:r>
            <a:r>
              <a:rPr lang="en-US" altLang="zh-CN" sz="2400" b="0" dirty="0" err="1"/>
              <a:t>lookahead</a:t>
            </a:r>
            <a:r>
              <a:rPr lang="en-US" altLang="zh-CN" sz="2400" b="0" dirty="0"/>
              <a:t> == </a:t>
            </a:r>
            <a:r>
              <a:rPr lang="en-US" altLang="zh-CN" sz="2400" b="0" dirty="0" err="1"/>
              <a:t>num</a:t>
            </a:r>
            <a:r>
              <a:rPr lang="en-US" altLang="zh-CN" sz="2400" b="0" dirty="0"/>
              <a:t>) 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	simple( 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else if ( </a:t>
            </a:r>
            <a:r>
              <a:rPr lang="en-US" altLang="zh-CN" sz="2400" b="0" dirty="0" err="1"/>
              <a:t>lookahead</a:t>
            </a:r>
            <a:r>
              <a:rPr lang="en-US" altLang="zh-CN" sz="2400" b="0" dirty="0"/>
              <a:t> == </a:t>
            </a:r>
            <a:r>
              <a:rPr lang="en-US" altLang="zh-CN" sz="2400" b="0" dirty="0">
                <a:sym typeface="Symbol" pitchFamily="18" charset="2"/>
              </a:rPr>
              <a:t> </a:t>
            </a:r>
            <a:r>
              <a:rPr lang="en-US" altLang="zh-CN" sz="2400" b="0" dirty="0"/>
              <a:t>) { match(</a:t>
            </a:r>
            <a:r>
              <a:rPr lang="en-US" altLang="zh-CN" sz="2400" b="0" dirty="0">
                <a:sym typeface="Symbol" pitchFamily="18" charset="2"/>
              </a:rPr>
              <a:t></a:t>
            </a:r>
            <a:r>
              <a:rPr lang="en-US" altLang="zh-CN" sz="2400" b="0" dirty="0"/>
              <a:t>); match(id);}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else if (</a:t>
            </a:r>
            <a:r>
              <a:rPr lang="en-US" altLang="zh-CN" sz="2400" b="0" dirty="0" err="1"/>
              <a:t>lookahead</a:t>
            </a:r>
            <a:r>
              <a:rPr lang="en-US" altLang="zh-CN" sz="2400" b="0" dirty="0"/>
              <a:t> == array)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	match(array); match( </a:t>
            </a:r>
            <a:r>
              <a:rPr lang="en-US" altLang="zh-CN" sz="2400" b="0" dirty="0">
                <a:sym typeface="Symbol" pitchFamily="18" charset="2"/>
              </a:rPr>
              <a:t></a:t>
            </a:r>
            <a:r>
              <a:rPr lang="en-US" altLang="zh-CN" sz="2400" b="0" dirty="0"/>
              <a:t>[</a:t>
            </a:r>
            <a:r>
              <a:rPr lang="en-US" altLang="zh-CN" sz="2400" b="0" dirty="0">
                <a:sym typeface="Symbol" pitchFamily="18" charset="2"/>
              </a:rPr>
              <a:t></a:t>
            </a:r>
            <a:r>
              <a:rPr lang="en-US" altLang="zh-CN" sz="2400" b="0" dirty="0"/>
              <a:t> ); simple( 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	match( </a:t>
            </a:r>
            <a:r>
              <a:rPr lang="en-US" altLang="zh-CN" sz="2400" b="0" dirty="0">
                <a:sym typeface="Symbol" pitchFamily="18" charset="2"/>
              </a:rPr>
              <a:t></a:t>
            </a:r>
            <a:r>
              <a:rPr lang="en-US" altLang="zh-CN" sz="2400" b="0" dirty="0"/>
              <a:t>]</a:t>
            </a:r>
            <a:r>
              <a:rPr lang="en-US" altLang="zh-CN" sz="2400" b="0" dirty="0">
                <a:sym typeface="Symbol" pitchFamily="18" charset="2"/>
              </a:rPr>
              <a:t></a:t>
            </a:r>
            <a:r>
              <a:rPr lang="en-US" altLang="zh-CN" sz="2400" b="0" dirty="0"/>
              <a:t> ); match(of ); type( 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	else error( 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86560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递归下降的预测分析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0DA307-48ED-4655-8A92-46F48A3BAAF3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522244" name="Rectangle 4" descr="Green marble"/>
          <p:cNvSpPr>
            <a:spLocks noChangeArrowheads="1"/>
          </p:cNvSpPr>
          <p:nvPr/>
        </p:nvSpPr>
        <p:spPr bwMode="auto">
          <a:xfrm>
            <a:off x="3863280" y="4772025"/>
            <a:ext cx="5029200" cy="1524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3200" b="1" i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simple </a:t>
            </a: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 integer</a:t>
            </a:r>
          </a:p>
          <a:p>
            <a:pPr eaLnBrk="0" hangingPunct="0">
              <a:defRPr/>
            </a:pP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	    | char</a:t>
            </a:r>
          </a:p>
          <a:p>
            <a:pPr eaLnBrk="0" hangingPunct="0">
              <a:defRPr/>
            </a:pP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	    | </a:t>
            </a:r>
            <a:r>
              <a:rPr lang="en-US" altLang="zh-CN" sz="3200" b="1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num</a:t>
            </a: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dotdot</a:t>
            </a: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num</a:t>
            </a:r>
            <a:endParaRPr lang="zh-CN" altLang="en-US" sz="3200" b="1" dirty="0">
              <a:solidFill>
                <a:srgbClr val="3333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9191" y="1052736"/>
            <a:ext cx="8564562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/>
              <a:t>void simple( 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/>
              <a:t>	if ( </a:t>
            </a:r>
            <a:r>
              <a:rPr lang="en-US" altLang="zh-CN" sz="2800" b="0" dirty="0" err="1"/>
              <a:t>lookahead</a:t>
            </a:r>
            <a:r>
              <a:rPr lang="en-US" altLang="zh-CN" sz="2800" b="0" dirty="0"/>
              <a:t> == integer) match(integer);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/>
              <a:t>	else if (</a:t>
            </a:r>
            <a:r>
              <a:rPr lang="en-US" altLang="zh-CN" sz="2800" b="0" dirty="0" err="1"/>
              <a:t>lookahead</a:t>
            </a:r>
            <a:r>
              <a:rPr lang="en-US" altLang="zh-CN" sz="2800" b="0" dirty="0"/>
              <a:t> == char) match(char);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/>
              <a:t>	else if (</a:t>
            </a:r>
            <a:r>
              <a:rPr lang="en-US" altLang="zh-CN" sz="2800" b="0" dirty="0" err="1"/>
              <a:t>lookahead</a:t>
            </a:r>
            <a:r>
              <a:rPr lang="en-US" altLang="zh-CN" sz="2800" b="0" dirty="0"/>
              <a:t> == </a:t>
            </a:r>
            <a:r>
              <a:rPr lang="en-US" altLang="zh-CN" sz="2800" b="0" dirty="0" err="1"/>
              <a:t>num</a:t>
            </a:r>
            <a:r>
              <a:rPr lang="en-US" altLang="zh-CN" sz="2800" b="0" dirty="0"/>
              <a:t>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/>
              <a:t>		match(</a:t>
            </a:r>
            <a:r>
              <a:rPr lang="en-US" altLang="zh-CN" sz="2800" b="0" dirty="0" err="1"/>
              <a:t>num</a:t>
            </a:r>
            <a:r>
              <a:rPr lang="en-US" altLang="zh-CN" sz="2800" b="0" dirty="0"/>
              <a:t>); match(</a:t>
            </a:r>
            <a:r>
              <a:rPr lang="en-US" altLang="zh-CN" sz="2800" b="0" dirty="0" err="1"/>
              <a:t>dotdot</a:t>
            </a:r>
            <a:r>
              <a:rPr lang="en-US" altLang="zh-CN" sz="2800" b="0" dirty="0"/>
              <a:t>); match(</a:t>
            </a:r>
            <a:r>
              <a:rPr lang="en-US" altLang="zh-CN" sz="2800" b="0" dirty="0" err="1"/>
              <a:t>num</a:t>
            </a:r>
            <a:r>
              <a:rPr lang="en-US" altLang="zh-CN" sz="2800" b="0" dirty="0"/>
              <a:t>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/>
              <a:t>	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/>
              <a:t>	else error( 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17471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递归的分析程序</a:t>
            </a: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AEF61EC-EB09-4785-878D-C250AA7ABBD1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607713" y="1226548"/>
            <a:ext cx="21605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ahoma" pitchFamily="34" charset="0"/>
              </a:rPr>
              <a:t>S</a:t>
            </a:r>
            <a:r>
              <a:rPr lang="en-US" altLang="zh-CN" sz="2400" b="1" dirty="0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err="1">
                <a:latin typeface="Tahoma" pitchFamily="34" charset="0"/>
                <a:sym typeface="Wingdings" pitchFamily="2" charset="2"/>
              </a:rPr>
              <a:t>ABS|d</a:t>
            </a:r>
            <a:endParaRPr lang="en-US" altLang="zh-CN" sz="2400" b="1" dirty="0">
              <a:latin typeface="Tahoma" pitchFamily="34" charset="0"/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err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sz="2400" b="1" dirty="0">
              <a:latin typeface="Tahoma" pitchFamily="34" charset="0"/>
            </a:endParaRPr>
          </a:p>
        </p:txBody>
      </p:sp>
      <p:sp>
        <p:nvSpPr>
          <p:cNvPr id="488453" name="Text Box 5" descr="Green marble"/>
          <p:cNvSpPr txBox="1">
            <a:spLocks noChangeArrowheads="1"/>
          </p:cNvSpPr>
          <p:nvPr/>
        </p:nvSpPr>
        <p:spPr bwMode="auto">
          <a:xfrm>
            <a:off x="635402" y="3573016"/>
            <a:ext cx="14157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ahoma" pitchFamily="34" charset="0"/>
                <a:ea typeface="宋体" pitchFamily="2" charset="-122"/>
              </a:rPr>
              <a:t>S(){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ahoma" pitchFamily="34" charset="0"/>
                <a:ea typeface="宋体" pitchFamily="2" charset="-122"/>
              </a:rPr>
              <a:t>       B();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ahoma" pitchFamily="34" charset="0"/>
                <a:ea typeface="宋体" pitchFamily="2" charset="-122"/>
              </a:rPr>
              <a:t>       A();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ahoma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88454" name="Text Box 6" descr="Green marble"/>
          <p:cNvSpPr txBox="1">
            <a:spLocks noChangeArrowheads="1"/>
          </p:cNvSpPr>
          <p:nvPr/>
        </p:nvSpPr>
        <p:spPr bwMode="auto">
          <a:xfrm>
            <a:off x="4787900" y="1196752"/>
            <a:ext cx="408477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A(){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if(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lookahead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==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‘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|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b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|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){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B();  S();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}else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 match(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d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);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88455" name="Text Box 7" descr="Green marble"/>
          <p:cNvSpPr txBox="1">
            <a:spLocks noChangeArrowheads="1"/>
          </p:cNvSpPr>
          <p:nvPr/>
        </p:nvSpPr>
        <p:spPr bwMode="auto">
          <a:xfrm>
            <a:off x="4716016" y="3211513"/>
            <a:ext cx="393569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B(){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if(</a:t>
            </a:r>
            <a:r>
              <a:rPr lang="en-US" altLang="zh-CN" b="1" dirty="0" err="1">
                <a:latin typeface="Tahoma" pitchFamily="34" charset="0"/>
                <a:ea typeface="宋体" pitchFamily="2" charset="-122"/>
              </a:rPr>
              <a:t>lookahead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==</a:t>
            </a:r>
            <a:r>
              <a:rPr lang="en-US" altLang="zh-CN" b="1" dirty="0"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a</a:t>
            </a:r>
            <a:r>
              <a:rPr lang="en-US" altLang="zh-CN" b="1" dirty="0"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){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    match(</a:t>
            </a:r>
            <a:r>
              <a:rPr lang="en-US" altLang="zh-CN" b="1" dirty="0"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a</a:t>
            </a:r>
            <a:r>
              <a:rPr lang="en-US" altLang="zh-CN" b="1" dirty="0"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);  A();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}else if(</a:t>
            </a:r>
            <a:r>
              <a:rPr lang="en-US" altLang="zh-CN" b="1" dirty="0" err="1">
                <a:latin typeface="Tahoma" pitchFamily="34" charset="0"/>
                <a:ea typeface="宋体" pitchFamily="2" charset="-122"/>
              </a:rPr>
              <a:t>lookahead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==</a:t>
            </a:r>
            <a:r>
              <a:rPr lang="en-US" altLang="zh-CN" b="1" dirty="0"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b</a:t>
            </a:r>
            <a:r>
              <a:rPr lang="en-US" altLang="zh-CN" b="1" dirty="0"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){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     match(</a:t>
            </a:r>
            <a:r>
              <a:rPr lang="en-US" altLang="zh-CN" b="1" dirty="0"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b</a:t>
            </a:r>
            <a:r>
              <a:rPr lang="en-US" altLang="zh-CN" b="1" dirty="0"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); S();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}else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     match(</a:t>
            </a:r>
            <a:r>
              <a:rPr lang="en-US" altLang="zh-CN" b="1" dirty="0"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c</a:t>
            </a:r>
            <a:r>
              <a:rPr lang="en-US" altLang="zh-CN" b="1" dirty="0"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);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7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88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88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8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8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fill="hold"/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6479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8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8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8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8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88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8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0" fill="hold"/>
                                        <p:tgtEl>
                                          <p:spTgt spid="488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8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88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88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88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88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8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88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88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1000" fill="hold"/>
                                        <p:tgtEl>
                                          <p:spTgt spid="488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本讲纲要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重点</a:t>
            </a:r>
            <a:r>
              <a:rPr lang="zh-CN" altLang="en-US" sz="3200" dirty="0">
                <a:ea typeface="宋体" charset="-122"/>
              </a:rPr>
              <a:t>：</a:t>
            </a:r>
            <a:r>
              <a:rPr lang="en-US" altLang="zh-CN" sz="3200" dirty="0">
                <a:ea typeface="宋体" charset="-122"/>
              </a:rPr>
              <a:t>FIRST</a:t>
            </a:r>
            <a:r>
              <a:rPr lang="zh-CN" altLang="en-US" sz="3200" dirty="0">
                <a:ea typeface="宋体" charset="-122"/>
              </a:rPr>
              <a:t>集、</a:t>
            </a:r>
            <a:r>
              <a:rPr lang="en-US" altLang="zh-CN" sz="3200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</a:t>
            </a:r>
          </a:p>
          <a:p>
            <a:r>
              <a:rPr lang="en-US" altLang="zh-CN" sz="3200" dirty="0">
                <a:ea typeface="宋体" charset="-122"/>
              </a:rPr>
              <a:t>LL(1)</a:t>
            </a:r>
            <a:r>
              <a:rPr lang="zh-CN" altLang="en-US" sz="3200" dirty="0">
                <a:ea typeface="宋体" charset="-122"/>
              </a:rPr>
              <a:t>文法</a:t>
            </a:r>
          </a:p>
          <a:p>
            <a:r>
              <a:rPr lang="zh-CN" altLang="en-US" sz="3200" dirty="0">
                <a:ea typeface="宋体" charset="-122"/>
              </a:rPr>
              <a:t>自上而下分析实现</a:t>
            </a:r>
          </a:p>
          <a:p>
            <a:pPr lvl="1"/>
            <a:r>
              <a:rPr lang="zh-CN" altLang="en-US" sz="2800" dirty="0">
                <a:ea typeface="宋体" charset="-122"/>
              </a:rPr>
              <a:t>递归函数法</a:t>
            </a:r>
          </a:p>
          <a:p>
            <a:pPr lvl="1"/>
            <a:r>
              <a:rPr lang="zh-CN" altLang="en-US" sz="2800" dirty="0">
                <a:solidFill>
                  <a:srgbClr val="FF3300"/>
                </a:solidFill>
                <a:ea typeface="宋体" charset="-122"/>
              </a:rPr>
              <a:t>非递归的预测分析方法</a:t>
            </a:r>
          </a:p>
          <a:p>
            <a:pPr lvl="1"/>
            <a:r>
              <a:rPr lang="zh-CN" altLang="en-US" sz="2800" dirty="0">
                <a:ea typeface="宋体" charset="-122"/>
              </a:rPr>
              <a:t>构造预测分析表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79673BF-DE55-4123-BBE5-22915E9A0BE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33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95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9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自上而下分析</a:t>
            </a:r>
          </a:p>
        </p:txBody>
      </p:sp>
      <p:sp>
        <p:nvSpPr>
          <p:cNvPr id="6174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3.3.4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非递归的预测分析</a:t>
            </a: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99D3903-53B3-4F59-9101-EACAFD51F376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783803" y="1700808"/>
            <a:ext cx="6740525" cy="4271962"/>
            <a:chOff x="780" y="1248"/>
            <a:chExt cx="4246" cy="2691"/>
          </a:xfrm>
        </p:grpSpPr>
        <p:grpSp>
          <p:nvGrpSpPr>
            <p:cNvPr id="33800" name="Group 4"/>
            <p:cNvGrpSpPr>
              <a:grpSpLocks/>
            </p:cNvGrpSpPr>
            <p:nvPr/>
          </p:nvGrpSpPr>
          <p:grpSpPr bwMode="auto">
            <a:xfrm>
              <a:off x="2400" y="1248"/>
              <a:ext cx="1221" cy="373"/>
              <a:chOff x="4484" y="9630"/>
              <a:chExt cx="1460" cy="392"/>
            </a:xfrm>
          </p:grpSpPr>
          <p:sp>
            <p:nvSpPr>
              <p:cNvPr id="617477" name="Rectangle 5"/>
              <p:cNvSpPr>
                <a:spLocks noChangeArrowheads="1"/>
              </p:cNvSpPr>
              <p:nvPr/>
            </p:nvSpPr>
            <p:spPr bwMode="auto">
              <a:xfrm>
                <a:off x="4770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617478" name="Rectangle 6"/>
              <p:cNvSpPr>
                <a:spLocks noChangeArrowheads="1"/>
              </p:cNvSpPr>
              <p:nvPr/>
            </p:nvSpPr>
            <p:spPr bwMode="auto">
              <a:xfrm>
                <a:off x="4484" y="9632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endParaRPr lang="zh-CN" altLang="en-US" sz="10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17479" name="Rectangle 7"/>
              <p:cNvSpPr>
                <a:spLocks noChangeArrowheads="1"/>
              </p:cNvSpPr>
              <p:nvPr/>
            </p:nvSpPr>
            <p:spPr bwMode="auto">
              <a:xfrm>
                <a:off x="5070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617480" name="Rectangle 8"/>
              <p:cNvSpPr>
                <a:spLocks noChangeArrowheads="1"/>
              </p:cNvSpPr>
              <p:nvPr/>
            </p:nvSpPr>
            <p:spPr bwMode="auto">
              <a:xfrm>
                <a:off x="5356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617481" name="Rectangle 9"/>
              <p:cNvSpPr>
                <a:spLocks noChangeArrowheads="1"/>
              </p:cNvSpPr>
              <p:nvPr/>
            </p:nvSpPr>
            <p:spPr bwMode="auto">
              <a:xfrm>
                <a:off x="5656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$</a:t>
                </a:r>
              </a:p>
            </p:txBody>
          </p:sp>
        </p:grpSp>
        <p:sp>
          <p:nvSpPr>
            <p:cNvPr id="617482" name="Rectangle 10"/>
            <p:cNvSpPr>
              <a:spLocks noChangeArrowheads="1"/>
            </p:cNvSpPr>
            <p:nvPr/>
          </p:nvSpPr>
          <p:spPr bwMode="auto">
            <a:xfrm>
              <a:off x="1722" y="1248"/>
              <a:ext cx="658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输入</a:t>
              </a:r>
            </a:p>
          </p:txBody>
        </p:sp>
        <p:sp>
          <p:nvSpPr>
            <p:cNvPr id="617483" name="Rectangle 11"/>
            <p:cNvSpPr>
              <a:spLocks noChangeArrowheads="1"/>
            </p:cNvSpPr>
            <p:nvPr/>
          </p:nvSpPr>
          <p:spPr bwMode="auto">
            <a:xfrm>
              <a:off x="2192" y="2132"/>
              <a:ext cx="1696" cy="6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 eaLnBrk="0" hangingPunct="0">
                <a:lnSpc>
                  <a:spcPct val="140000"/>
                </a:lnSpc>
                <a:spcBef>
                  <a:spcPct val="50000"/>
                </a:spcBef>
                <a:defRPr/>
              </a:pP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预测分析程序</a:t>
              </a:r>
            </a:p>
          </p:txBody>
        </p:sp>
        <p:sp>
          <p:nvSpPr>
            <p:cNvPr id="617484" name="Rectangle 12"/>
            <p:cNvSpPr>
              <a:spLocks noChangeArrowheads="1"/>
            </p:cNvSpPr>
            <p:nvPr/>
          </p:nvSpPr>
          <p:spPr bwMode="auto">
            <a:xfrm>
              <a:off x="2400" y="3312"/>
              <a:ext cx="1254" cy="6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 eaLnBrk="0" hangingPunct="0">
                <a:lnSpc>
                  <a:spcPct val="140000"/>
                </a:lnSpc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分析表</a:t>
              </a:r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M</a:t>
              </a:r>
            </a:p>
          </p:txBody>
        </p:sp>
        <p:sp>
          <p:nvSpPr>
            <p:cNvPr id="33804" name="Line 13"/>
            <p:cNvSpPr>
              <a:spLocks noChangeShapeType="1"/>
            </p:cNvSpPr>
            <p:nvPr/>
          </p:nvSpPr>
          <p:spPr bwMode="auto">
            <a:xfrm flipV="1">
              <a:off x="3007" y="1633"/>
              <a:ext cx="0" cy="4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14"/>
            <p:cNvSpPr>
              <a:spLocks noChangeShapeType="1"/>
            </p:cNvSpPr>
            <p:nvPr/>
          </p:nvSpPr>
          <p:spPr bwMode="auto">
            <a:xfrm>
              <a:off x="2994" y="2759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15"/>
            <p:cNvSpPr>
              <a:spLocks noChangeShapeType="1"/>
            </p:cNvSpPr>
            <p:nvPr/>
          </p:nvSpPr>
          <p:spPr bwMode="auto">
            <a:xfrm>
              <a:off x="3936" y="2448"/>
              <a:ext cx="4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88" name="Rectangle 16"/>
            <p:cNvSpPr>
              <a:spLocks noChangeArrowheads="1"/>
            </p:cNvSpPr>
            <p:nvPr/>
          </p:nvSpPr>
          <p:spPr bwMode="auto">
            <a:xfrm>
              <a:off x="4376" y="2225"/>
              <a:ext cx="650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输出</a:t>
              </a:r>
              <a:r>
                <a:rPr lang="zh-CN" altLang="en-US" sz="1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  </a:t>
              </a:r>
            </a:p>
          </p:txBody>
        </p:sp>
        <p:grpSp>
          <p:nvGrpSpPr>
            <p:cNvPr id="33808" name="Group 17"/>
            <p:cNvGrpSpPr>
              <a:grpSpLocks/>
            </p:cNvGrpSpPr>
            <p:nvPr/>
          </p:nvGrpSpPr>
          <p:grpSpPr bwMode="auto">
            <a:xfrm>
              <a:off x="1189" y="2272"/>
              <a:ext cx="376" cy="1288"/>
              <a:chOff x="1189" y="2272"/>
              <a:chExt cx="376" cy="1288"/>
            </a:xfrm>
          </p:grpSpPr>
          <p:sp>
            <p:nvSpPr>
              <p:cNvPr id="617490" name="Rectangle 18"/>
              <p:cNvSpPr>
                <a:spLocks noChangeArrowheads="1"/>
              </p:cNvSpPr>
              <p:nvPr/>
            </p:nvSpPr>
            <p:spPr bwMode="auto">
              <a:xfrm>
                <a:off x="1189" y="2272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X</a:t>
                </a:r>
              </a:p>
            </p:txBody>
          </p:sp>
          <p:sp>
            <p:nvSpPr>
              <p:cNvPr id="617491" name="Rectangle 19"/>
              <p:cNvSpPr>
                <a:spLocks noChangeArrowheads="1"/>
              </p:cNvSpPr>
              <p:nvPr/>
            </p:nvSpPr>
            <p:spPr bwMode="auto">
              <a:xfrm>
                <a:off x="1189" y="2603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Y</a:t>
                </a:r>
              </a:p>
            </p:txBody>
          </p:sp>
          <p:sp>
            <p:nvSpPr>
              <p:cNvPr id="617492" name="Rectangle 20"/>
              <p:cNvSpPr>
                <a:spLocks noChangeArrowheads="1"/>
              </p:cNvSpPr>
              <p:nvPr/>
            </p:nvSpPr>
            <p:spPr bwMode="auto">
              <a:xfrm>
                <a:off x="1191" y="2915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617493" name="Rectangle 21"/>
              <p:cNvSpPr>
                <a:spLocks noChangeArrowheads="1"/>
              </p:cNvSpPr>
              <p:nvPr/>
            </p:nvSpPr>
            <p:spPr bwMode="auto">
              <a:xfrm>
                <a:off x="1191" y="3231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$</a:t>
                </a:r>
              </a:p>
            </p:txBody>
          </p:sp>
        </p:grpSp>
        <p:sp>
          <p:nvSpPr>
            <p:cNvPr id="33809" name="Line 22"/>
            <p:cNvSpPr>
              <a:spLocks noChangeShapeType="1"/>
            </p:cNvSpPr>
            <p:nvPr/>
          </p:nvSpPr>
          <p:spPr bwMode="auto">
            <a:xfrm flipH="1">
              <a:off x="1577" y="2434"/>
              <a:ext cx="5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95" name="Rectangle 23"/>
            <p:cNvSpPr>
              <a:spLocks noChangeArrowheads="1"/>
            </p:cNvSpPr>
            <p:nvPr/>
          </p:nvSpPr>
          <p:spPr bwMode="auto">
            <a:xfrm>
              <a:off x="780" y="2246"/>
              <a:ext cx="602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栈</a:t>
              </a:r>
            </a:p>
          </p:txBody>
        </p:sp>
      </p:grpSp>
      <p:sp>
        <p:nvSpPr>
          <p:cNvPr id="617497" name="Oval 25"/>
          <p:cNvSpPr>
            <a:spLocks noChangeArrowheads="1"/>
          </p:cNvSpPr>
          <p:nvPr/>
        </p:nvSpPr>
        <p:spPr bwMode="auto">
          <a:xfrm>
            <a:off x="2483768" y="4799013"/>
            <a:ext cx="3816350" cy="13668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7498" name="Text Box 26" descr="Green marble"/>
          <p:cNvSpPr txBox="1">
            <a:spLocks noChangeArrowheads="1"/>
          </p:cNvSpPr>
          <p:nvPr/>
        </p:nvSpPr>
        <p:spPr bwMode="auto">
          <a:xfrm>
            <a:off x="6228184" y="4403509"/>
            <a:ext cx="2659702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预测分析表用于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驱动分析的全过程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97" grpId="0" animBg="1"/>
      <p:bldP spid="61749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68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自上而下分析</a:t>
            </a: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49132E6-4F09-4B85-BF90-E61823E9C964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aphicFrame>
        <p:nvGraphicFramePr>
          <p:cNvPr id="61952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75321"/>
              </p:ext>
            </p:extLst>
          </p:nvPr>
        </p:nvGraphicFramePr>
        <p:xfrm>
          <a:off x="251520" y="1294282"/>
          <a:ext cx="8640959" cy="547903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2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9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非终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结符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   入   符   号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id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. . .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 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TE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+TE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FT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*FT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id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66" name="TextBox 1"/>
          <p:cNvSpPr txBox="1">
            <a:spLocks noChangeArrowheads="1"/>
          </p:cNvSpPr>
          <p:nvPr/>
        </p:nvSpPr>
        <p:spPr bwMode="auto">
          <a:xfrm>
            <a:off x="6896100" y="6092825"/>
            <a:ext cx="1852613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书上</a:t>
            </a:r>
            <a:r>
              <a:rPr lang="en-US" altLang="zh-CN"/>
              <a:t>57</a:t>
            </a:r>
            <a:r>
              <a:rPr lang="zh-CN" altLang="en-US"/>
              <a:t>页表</a:t>
            </a:r>
            <a:r>
              <a:rPr lang="en-US" altLang="zh-CN"/>
              <a:t>3.1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634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自上而下分析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F6FD5F6-70A0-4CE8-90DE-489738018476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aphicFrame>
        <p:nvGraphicFramePr>
          <p:cNvPr id="62157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71563"/>
              </p:ext>
            </p:extLst>
          </p:nvPr>
        </p:nvGraphicFramePr>
        <p:xfrm>
          <a:off x="755650" y="1795463"/>
          <a:ext cx="7696200" cy="4664079"/>
        </p:xfrm>
        <a:graphic>
          <a:graphicData uri="http://schemas.openxmlformats.org/drawingml/2006/table">
            <a:tbl>
              <a:tblPr>
                <a:effectLst/>
                <a:tableStyleId>{284E427A-3D55-4303-BF80-6455036E1DE7}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栈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输    入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输    出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     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     </a:t>
                      </a: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…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        </a:t>
                      </a: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…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1612" name="Rectangle 44" descr="Green marble"/>
          <p:cNvSpPr>
            <a:spLocks noChangeArrowheads="1"/>
          </p:cNvSpPr>
          <p:nvPr/>
        </p:nvSpPr>
        <p:spPr bwMode="auto">
          <a:xfrm>
            <a:off x="457200" y="1119188"/>
            <a:ext cx="81534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预测</a:t>
            </a:r>
            <a:r>
              <a:rPr lang="zh-CN" altLang="en-US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分析器接受输入</a:t>
            </a:r>
            <a:r>
              <a:rPr lang="en-US" altLang="zh-CN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 </a:t>
            </a:r>
            <a:r>
              <a:rPr lang="en-US" altLang="zh-CN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id + id</a:t>
            </a:r>
            <a:r>
              <a:rPr lang="zh-CN" altLang="en-US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的动作</a:t>
            </a:r>
            <a:r>
              <a:rPr lang="zh-CN" altLang="en-US" sz="2400" b="1" i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sp>
        <p:nvSpPr>
          <p:cNvPr id="621613" name="Text Box 45" descr="Green marble"/>
          <p:cNvSpPr txBox="1">
            <a:spLocks noChangeArrowheads="1"/>
          </p:cNvSpPr>
          <p:nvPr/>
        </p:nvSpPr>
        <p:spPr bwMode="auto">
          <a:xfrm>
            <a:off x="1033463" y="2301875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</a:t>
            </a:r>
          </a:p>
        </p:txBody>
      </p:sp>
      <p:sp>
        <p:nvSpPr>
          <p:cNvPr id="621614" name="Text Box 46" descr="Green marble"/>
          <p:cNvSpPr txBox="1">
            <a:spLocks noChangeArrowheads="1"/>
          </p:cNvSpPr>
          <p:nvPr/>
        </p:nvSpPr>
        <p:spPr bwMode="auto">
          <a:xfrm>
            <a:off x="3481388" y="2316163"/>
            <a:ext cx="195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id * id + id$</a:t>
            </a:r>
          </a:p>
        </p:txBody>
      </p:sp>
      <p:sp>
        <p:nvSpPr>
          <p:cNvPr id="621615" name="Text Box 47" descr="Green marble"/>
          <p:cNvSpPr txBox="1">
            <a:spLocks noChangeArrowheads="1"/>
          </p:cNvSpPr>
          <p:nvPr/>
        </p:nvSpPr>
        <p:spPr bwMode="auto">
          <a:xfrm>
            <a:off x="6505575" y="2892425"/>
            <a:ext cx="1071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TE 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</a:p>
        </p:txBody>
      </p:sp>
      <p:sp>
        <p:nvSpPr>
          <p:cNvPr id="621616" name="Text Box 48" descr="Green marble"/>
          <p:cNvSpPr txBox="1">
            <a:spLocks noChangeArrowheads="1"/>
          </p:cNvSpPr>
          <p:nvPr/>
        </p:nvSpPr>
        <p:spPr bwMode="auto">
          <a:xfrm>
            <a:off x="1033463" y="2805113"/>
            <a:ext cx="91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</a:t>
            </a:r>
          </a:p>
        </p:txBody>
      </p:sp>
      <p:sp>
        <p:nvSpPr>
          <p:cNvPr id="621617" name="Text Box 49" descr="Green marble"/>
          <p:cNvSpPr txBox="1">
            <a:spLocks noChangeArrowheads="1"/>
          </p:cNvSpPr>
          <p:nvPr/>
        </p:nvSpPr>
        <p:spPr bwMode="auto">
          <a:xfrm>
            <a:off x="3481388" y="2805113"/>
            <a:ext cx="195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id * id + id$</a:t>
            </a:r>
          </a:p>
        </p:txBody>
      </p:sp>
      <p:sp>
        <p:nvSpPr>
          <p:cNvPr id="621618" name="Text Box 50" descr="Green marble"/>
          <p:cNvSpPr txBox="1">
            <a:spLocks noChangeArrowheads="1"/>
          </p:cNvSpPr>
          <p:nvPr/>
        </p:nvSpPr>
        <p:spPr bwMode="auto">
          <a:xfrm>
            <a:off x="6505575" y="33909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FT 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</a:p>
        </p:txBody>
      </p:sp>
      <p:sp>
        <p:nvSpPr>
          <p:cNvPr id="621619" name="Text Box 51" descr="Green marble"/>
          <p:cNvSpPr txBox="1">
            <a:spLocks noChangeArrowheads="1"/>
          </p:cNvSpPr>
          <p:nvPr/>
        </p:nvSpPr>
        <p:spPr bwMode="auto">
          <a:xfrm>
            <a:off x="1052513" y="3381375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E’T’F</a:t>
            </a:r>
          </a:p>
        </p:txBody>
      </p:sp>
      <p:sp>
        <p:nvSpPr>
          <p:cNvPr id="621620" name="Text Box 52" descr="Green marble"/>
          <p:cNvSpPr txBox="1">
            <a:spLocks noChangeArrowheads="1"/>
          </p:cNvSpPr>
          <p:nvPr/>
        </p:nvSpPr>
        <p:spPr bwMode="auto">
          <a:xfrm>
            <a:off x="3481388" y="3381375"/>
            <a:ext cx="195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id * id + id$</a:t>
            </a:r>
          </a:p>
        </p:txBody>
      </p:sp>
      <p:sp>
        <p:nvSpPr>
          <p:cNvPr id="621621" name="Text Box 53" descr="Green marble"/>
          <p:cNvSpPr txBox="1">
            <a:spLocks noChangeArrowheads="1"/>
          </p:cNvSpPr>
          <p:nvPr/>
        </p:nvSpPr>
        <p:spPr bwMode="auto">
          <a:xfrm>
            <a:off x="6505575" y="3894138"/>
            <a:ext cx="779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id</a:t>
            </a:r>
            <a:endParaRPr lang="en-US" altLang="zh-CN" sz="1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21622" name="Text Box 54" descr="Green marble"/>
          <p:cNvSpPr txBox="1">
            <a:spLocks noChangeArrowheads="1"/>
          </p:cNvSpPr>
          <p:nvPr/>
        </p:nvSpPr>
        <p:spPr bwMode="auto">
          <a:xfrm>
            <a:off x="1033463" y="3886200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E’T’id</a:t>
            </a:r>
          </a:p>
        </p:txBody>
      </p:sp>
      <p:sp>
        <p:nvSpPr>
          <p:cNvPr id="621623" name="Text Box 55" descr="Green marble"/>
          <p:cNvSpPr txBox="1">
            <a:spLocks noChangeArrowheads="1"/>
          </p:cNvSpPr>
          <p:nvPr/>
        </p:nvSpPr>
        <p:spPr bwMode="auto">
          <a:xfrm>
            <a:off x="3481388" y="3829050"/>
            <a:ext cx="195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id * id + id$</a:t>
            </a:r>
          </a:p>
        </p:txBody>
      </p:sp>
      <p:sp>
        <p:nvSpPr>
          <p:cNvPr id="621624" name="Text Box 56" descr="Green marble"/>
          <p:cNvSpPr txBox="1">
            <a:spLocks noChangeArrowheads="1"/>
          </p:cNvSpPr>
          <p:nvPr/>
        </p:nvSpPr>
        <p:spPr bwMode="auto">
          <a:xfrm>
            <a:off x="7729538" y="4621213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一个符号</a:t>
            </a:r>
          </a:p>
          <a:p>
            <a:pPr>
              <a:defRPr/>
            </a:pPr>
            <a:r>
              <a:rPr lang="zh-CN" altLang="en-US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被消耗</a:t>
            </a:r>
          </a:p>
        </p:txBody>
      </p:sp>
      <p:sp>
        <p:nvSpPr>
          <p:cNvPr id="621625" name="Text Box 57" descr="Green marble"/>
          <p:cNvSpPr txBox="1">
            <a:spLocks noChangeArrowheads="1"/>
          </p:cNvSpPr>
          <p:nvPr/>
        </p:nvSpPr>
        <p:spPr bwMode="auto">
          <a:xfrm>
            <a:off x="3481388" y="4332288"/>
            <a:ext cx="1973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* id + id$</a:t>
            </a:r>
          </a:p>
        </p:txBody>
      </p:sp>
      <p:sp>
        <p:nvSpPr>
          <p:cNvPr id="621626" name="Text Box 58" descr="Green marble"/>
          <p:cNvSpPr txBox="1">
            <a:spLocks noChangeArrowheads="1"/>
          </p:cNvSpPr>
          <p:nvPr/>
        </p:nvSpPr>
        <p:spPr bwMode="auto">
          <a:xfrm>
            <a:off x="1033463" y="4389438"/>
            <a:ext cx="995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E’T’</a:t>
            </a:r>
          </a:p>
        </p:txBody>
      </p:sp>
      <p:sp>
        <p:nvSpPr>
          <p:cNvPr id="621627" name="Text Box 59" descr="Green marble"/>
          <p:cNvSpPr txBox="1">
            <a:spLocks noChangeArrowheads="1"/>
          </p:cNvSpPr>
          <p:nvPr/>
        </p:nvSpPr>
        <p:spPr bwMode="auto">
          <a:xfrm>
            <a:off x="7493000" y="4132263"/>
            <a:ext cx="1306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Match(id)</a:t>
            </a:r>
          </a:p>
        </p:txBody>
      </p:sp>
      <p:sp>
        <p:nvSpPr>
          <p:cNvPr id="621628" name="Text Box 60" descr="Green marble"/>
          <p:cNvSpPr txBox="1">
            <a:spLocks noChangeArrowheads="1"/>
          </p:cNvSpPr>
          <p:nvPr/>
        </p:nvSpPr>
        <p:spPr bwMode="auto">
          <a:xfrm>
            <a:off x="6505575" y="4973638"/>
            <a:ext cx="11785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*FT </a:t>
            </a:r>
            <a:r>
              <a:rPr lang="en-US" altLang="zh-CN" sz="1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endParaRPr lang="en-US" altLang="zh-CN" sz="1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21629" name="Text Box 61" descr="Green marble"/>
          <p:cNvSpPr txBox="1">
            <a:spLocks noChangeArrowheads="1"/>
          </p:cNvSpPr>
          <p:nvPr/>
        </p:nvSpPr>
        <p:spPr bwMode="auto">
          <a:xfrm>
            <a:off x="1033463" y="4894263"/>
            <a:ext cx="1350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E’T’F*</a:t>
            </a:r>
          </a:p>
        </p:txBody>
      </p:sp>
      <p:sp>
        <p:nvSpPr>
          <p:cNvPr id="621630" name="Text Box 62" descr="Green marble"/>
          <p:cNvSpPr txBox="1">
            <a:spLocks noChangeArrowheads="1"/>
          </p:cNvSpPr>
          <p:nvPr/>
        </p:nvSpPr>
        <p:spPr bwMode="auto">
          <a:xfrm>
            <a:off x="3481388" y="4894263"/>
            <a:ext cx="1973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* id + id$</a:t>
            </a:r>
          </a:p>
        </p:txBody>
      </p:sp>
      <p:sp>
        <p:nvSpPr>
          <p:cNvPr id="621631" name="Text Box 63" descr="Green marble"/>
          <p:cNvSpPr txBox="1">
            <a:spLocks noChangeArrowheads="1"/>
          </p:cNvSpPr>
          <p:nvPr/>
        </p:nvSpPr>
        <p:spPr bwMode="auto">
          <a:xfrm>
            <a:off x="7442200" y="5197475"/>
            <a:ext cx="1239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Match(*)</a:t>
            </a:r>
          </a:p>
        </p:txBody>
      </p:sp>
      <p:sp>
        <p:nvSpPr>
          <p:cNvPr id="621632" name="Text Box 64" descr="Green marble"/>
          <p:cNvSpPr txBox="1">
            <a:spLocks noChangeArrowheads="1"/>
          </p:cNvSpPr>
          <p:nvPr/>
        </p:nvSpPr>
        <p:spPr bwMode="auto">
          <a:xfrm>
            <a:off x="3481388" y="5397500"/>
            <a:ext cx="193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  id + id$</a:t>
            </a:r>
          </a:p>
        </p:txBody>
      </p:sp>
      <p:sp>
        <p:nvSpPr>
          <p:cNvPr id="621633" name="Text Box 65" descr="Green marble"/>
          <p:cNvSpPr txBox="1">
            <a:spLocks noChangeArrowheads="1"/>
          </p:cNvSpPr>
          <p:nvPr/>
        </p:nvSpPr>
        <p:spPr bwMode="auto">
          <a:xfrm>
            <a:off x="1033463" y="5397500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E’T’F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1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2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2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2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2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2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2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21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62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621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621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62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62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21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62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621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本讲纲要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重点</a:t>
            </a:r>
            <a:r>
              <a:rPr lang="zh-CN" altLang="en-US" sz="3200" dirty="0">
                <a:ea typeface="宋体" charset="-122"/>
              </a:rPr>
              <a:t>：</a:t>
            </a:r>
            <a:r>
              <a:rPr lang="en-US" altLang="zh-CN" sz="3200" dirty="0">
                <a:ea typeface="宋体" charset="-122"/>
              </a:rPr>
              <a:t>FIRST</a:t>
            </a:r>
            <a:r>
              <a:rPr lang="zh-CN" altLang="en-US" sz="3200" dirty="0">
                <a:ea typeface="宋体" charset="-122"/>
              </a:rPr>
              <a:t>集、</a:t>
            </a:r>
            <a:r>
              <a:rPr lang="en-US" altLang="zh-CN" sz="3200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</a:t>
            </a:r>
          </a:p>
          <a:p>
            <a:r>
              <a:rPr lang="en-US" altLang="zh-CN" sz="3200" dirty="0">
                <a:ea typeface="宋体" charset="-122"/>
              </a:rPr>
              <a:t>LL(1)</a:t>
            </a:r>
            <a:r>
              <a:rPr lang="zh-CN" altLang="en-US" sz="3200" dirty="0">
                <a:ea typeface="宋体" charset="-122"/>
              </a:rPr>
              <a:t>文法</a:t>
            </a:r>
          </a:p>
          <a:p>
            <a:r>
              <a:rPr lang="zh-CN" altLang="en-US" sz="3200" dirty="0">
                <a:ea typeface="宋体" charset="-122"/>
              </a:rPr>
              <a:t>自上而下分析实现</a:t>
            </a:r>
          </a:p>
          <a:p>
            <a:pPr lvl="1"/>
            <a:r>
              <a:rPr lang="zh-CN" altLang="en-US" sz="2800" dirty="0">
                <a:ea typeface="宋体" charset="-122"/>
              </a:rPr>
              <a:t>递归函数法</a:t>
            </a:r>
          </a:p>
          <a:p>
            <a:pPr lvl="1"/>
            <a:r>
              <a:rPr lang="zh-CN" altLang="en-US" sz="2800" dirty="0">
                <a:ea typeface="宋体" charset="-122"/>
              </a:rPr>
              <a:t>非递归的预测分析方法</a:t>
            </a:r>
          </a:p>
          <a:p>
            <a:pPr lvl="1"/>
            <a:r>
              <a:rPr lang="zh-CN" altLang="en-US" sz="2800" dirty="0">
                <a:solidFill>
                  <a:srgbClr val="FF3300"/>
                </a:solidFill>
                <a:ea typeface="宋体" charset="-122"/>
              </a:rPr>
              <a:t>构造预测分析表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79673BF-DE55-4123-BBE5-22915E9A0BE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37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9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预测分析表的构建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0" dirty="0"/>
          </a:p>
          <a:p>
            <a:pPr algn="just">
              <a:buFontTx/>
              <a:buNone/>
              <a:defRPr/>
            </a:pPr>
            <a:r>
              <a:rPr lang="en-US" altLang="zh-CN" sz="2800" b="0" dirty="0"/>
              <a:t>（1）</a:t>
            </a:r>
            <a:r>
              <a:rPr lang="zh-CN" altLang="en-US" sz="2800" b="0" dirty="0"/>
              <a:t>对文法的每个产生式</a:t>
            </a:r>
            <a:r>
              <a:rPr lang="en-US" altLang="zh-CN" sz="2800" b="0" i="1" dirty="0"/>
              <a:t>A </a:t>
            </a:r>
            <a:r>
              <a:rPr lang="en-US" altLang="zh-CN" sz="2800" b="0" dirty="0">
                <a:sym typeface="Symbol" pitchFamily="18" charset="2"/>
              </a:rPr>
              <a:t></a:t>
            </a:r>
            <a:r>
              <a:rPr lang="en-US" altLang="zh-CN" sz="2800" b="0" dirty="0"/>
              <a:t> </a:t>
            </a:r>
            <a:r>
              <a:rPr lang="en-US" altLang="zh-CN" sz="2800" b="0" i="1" dirty="0">
                <a:sym typeface="Symbol" pitchFamily="18" charset="2"/>
              </a:rPr>
              <a:t></a:t>
            </a:r>
            <a:r>
              <a:rPr lang="en-US" altLang="zh-CN" sz="2800" b="0" dirty="0"/>
              <a:t> ，</a:t>
            </a:r>
            <a:r>
              <a:rPr lang="zh-CN" altLang="en-US" sz="2800" b="0" dirty="0"/>
              <a:t>执行(2)和(3)。</a:t>
            </a:r>
          </a:p>
          <a:p>
            <a:pPr algn="just">
              <a:buFontTx/>
              <a:buNone/>
              <a:defRPr/>
            </a:pPr>
            <a:r>
              <a:rPr lang="zh-CN" altLang="en-US" sz="2800" b="0" dirty="0"/>
              <a:t>（2）对</a:t>
            </a:r>
            <a:r>
              <a:rPr lang="en-US" altLang="zh-CN" sz="2800" b="0" dirty="0"/>
              <a:t>FIRST(</a:t>
            </a:r>
            <a:r>
              <a:rPr lang="en-US" altLang="zh-CN" sz="2800" b="0" i="1" dirty="0">
                <a:sym typeface="Symbol" pitchFamily="18" charset="2"/>
              </a:rPr>
              <a:t></a:t>
            </a:r>
            <a:r>
              <a:rPr lang="en-US" altLang="zh-CN" sz="2800" b="0" dirty="0"/>
              <a:t>)</a:t>
            </a:r>
            <a:r>
              <a:rPr lang="zh-CN" altLang="en-US" sz="2800" b="0" dirty="0"/>
              <a:t>的每个终结符</a:t>
            </a:r>
            <a:r>
              <a:rPr lang="en-US" altLang="zh-CN" sz="2800" b="0" i="1" dirty="0"/>
              <a:t>a</a:t>
            </a:r>
            <a:r>
              <a:rPr lang="en-US" altLang="zh-CN" sz="2800" b="0" dirty="0"/>
              <a:t>，</a:t>
            </a:r>
            <a:r>
              <a:rPr lang="zh-CN" altLang="en-US" sz="2800" b="0" dirty="0"/>
              <a:t>把</a:t>
            </a:r>
            <a:r>
              <a:rPr lang="en-US" altLang="zh-CN" sz="2800" b="0" i="1" dirty="0"/>
              <a:t>A </a:t>
            </a:r>
            <a:r>
              <a:rPr lang="en-US" altLang="zh-CN" sz="2800" b="0" dirty="0">
                <a:sym typeface="Symbol" pitchFamily="18" charset="2"/>
              </a:rPr>
              <a:t></a:t>
            </a:r>
            <a:r>
              <a:rPr lang="en-US" altLang="zh-CN" sz="2800" b="0" i="1" dirty="0">
                <a:sym typeface="Symbol" pitchFamily="18" charset="2"/>
              </a:rPr>
              <a:t></a:t>
            </a:r>
            <a:r>
              <a:rPr lang="en-US" altLang="zh-CN" sz="2800" b="0" dirty="0"/>
              <a:t> </a:t>
            </a:r>
            <a:r>
              <a:rPr lang="zh-CN" altLang="en-US" sz="2800" b="0" dirty="0"/>
              <a:t>加入 </a:t>
            </a:r>
            <a:r>
              <a:rPr lang="en-US" altLang="zh-CN" sz="2800" b="0" i="1" dirty="0"/>
              <a:t>M</a:t>
            </a:r>
            <a:r>
              <a:rPr lang="en-US" altLang="zh-CN" sz="2800" b="0" dirty="0"/>
              <a:t>[</a:t>
            </a:r>
            <a:r>
              <a:rPr lang="en-US" altLang="zh-CN" sz="2800" b="0" i="1" dirty="0"/>
              <a:t>A</a:t>
            </a:r>
            <a:r>
              <a:rPr lang="en-US" altLang="zh-CN" sz="2800" b="0" dirty="0"/>
              <a:t>, </a:t>
            </a:r>
            <a:r>
              <a:rPr lang="en-US" altLang="zh-CN" sz="2800" b="0" i="1" dirty="0"/>
              <a:t>a</a:t>
            </a:r>
            <a:r>
              <a:rPr lang="en-US" altLang="zh-CN" sz="2800" b="0" dirty="0"/>
              <a:t>]</a:t>
            </a:r>
            <a:r>
              <a:rPr lang="zh-CN" altLang="en-US" sz="2800" b="0" dirty="0"/>
              <a:t>（即加入表中</a:t>
            </a:r>
            <a:r>
              <a:rPr lang="en-US" altLang="zh-CN" sz="2800" b="0" dirty="0"/>
              <a:t>A</a:t>
            </a:r>
            <a:r>
              <a:rPr lang="zh-CN" altLang="en-US" sz="2800" b="0" dirty="0"/>
              <a:t>行</a:t>
            </a:r>
            <a:r>
              <a:rPr lang="en-US" altLang="zh-CN" sz="2800" b="0" dirty="0"/>
              <a:t>a</a:t>
            </a:r>
            <a:r>
              <a:rPr lang="zh-CN" altLang="en-US" sz="2800" b="0" dirty="0"/>
              <a:t>列）。</a:t>
            </a:r>
          </a:p>
          <a:p>
            <a:pPr algn="just">
              <a:buFontTx/>
              <a:buNone/>
              <a:defRPr/>
            </a:pPr>
            <a:r>
              <a:rPr lang="en-US" altLang="zh-CN" sz="2800" b="0" dirty="0"/>
              <a:t>（3）</a:t>
            </a:r>
            <a:r>
              <a:rPr lang="zh-CN" altLang="en-US" sz="2800" b="0" dirty="0"/>
              <a:t>如果</a:t>
            </a:r>
            <a:r>
              <a:rPr lang="zh-CN" altLang="en-US" sz="2800" b="0" dirty="0">
                <a:sym typeface="Symbol" pitchFamily="18" charset="2"/>
              </a:rPr>
              <a:t></a:t>
            </a:r>
            <a:r>
              <a:rPr lang="zh-CN" altLang="en-US" sz="2800" b="0" dirty="0"/>
              <a:t>在</a:t>
            </a:r>
            <a:r>
              <a:rPr lang="en-US" altLang="zh-CN" sz="2800" b="0" dirty="0"/>
              <a:t>FIRST(</a:t>
            </a:r>
            <a:r>
              <a:rPr lang="en-US" altLang="zh-CN" sz="2800" b="0" i="1" dirty="0">
                <a:sym typeface="Symbol" pitchFamily="18" charset="2"/>
              </a:rPr>
              <a:t></a:t>
            </a:r>
            <a:r>
              <a:rPr lang="en-US" altLang="zh-CN" sz="2800" b="0" dirty="0"/>
              <a:t>)</a:t>
            </a:r>
            <a:r>
              <a:rPr lang="zh-CN" altLang="en-US" sz="2800" b="0" dirty="0"/>
              <a:t>中，对</a:t>
            </a:r>
            <a:r>
              <a:rPr lang="en-US" altLang="zh-CN" sz="2800" b="0" dirty="0"/>
              <a:t>FOLLOW(</a:t>
            </a:r>
            <a:r>
              <a:rPr lang="en-US" altLang="zh-CN" sz="2800" b="0" i="1" dirty="0"/>
              <a:t>A</a:t>
            </a:r>
            <a:r>
              <a:rPr lang="en-US" altLang="zh-CN" sz="2800" b="0" dirty="0"/>
              <a:t>)</a:t>
            </a:r>
            <a:r>
              <a:rPr lang="zh-CN" altLang="en-US" sz="2800" b="0" dirty="0"/>
              <a:t>的每个终结符</a:t>
            </a:r>
            <a:r>
              <a:rPr lang="en-US" altLang="zh-CN" sz="2800" b="0" i="1" dirty="0"/>
              <a:t>b</a:t>
            </a:r>
            <a:r>
              <a:rPr lang="en-US" altLang="zh-CN" sz="2800" b="0" dirty="0"/>
              <a:t>（</a:t>
            </a:r>
            <a:r>
              <a:rPr lang="zh-CN" altLang="en-US" sz="2800" b="0" dirty="0"/>
              <a:t>包括$）, 把</a:t>
            </a:r>
            <a:r>
              <a:rPr lang="en-US" altLang="zh-CN" sz="2800" b="0" i="1" dirty="0"/>
              <a:t>A </a:t>
            </a:r>
            <a:r>
              <a:rPr lang="en-US" altLang="zh-CN" sz="2800" b="0" dirty="0">
                <a:sym typeface="Symbol" pitchFamily="18" charset="2"/>
              </a:rPr>
              <a:t></a:t>
            </a:r>
            <a:r>
              <a:rPr lang="en-US" altLang="zh-CN" sz="2800" b="0" dirty="0"/>
              <a:t> </a:t>
            </a:r>
            <a:r>
              <a:rPr lang="en-US" altLang="zh-CN" sz="2800" b="0" i="1" dirty="0">
                <a:sym typeface="Symbol" pitchFamily="18" charset="2"/>
              </a:rPr>
              <a:t> </a:t>
            </a:r>
            <a:r>
              <a:rPr lang="zh-CN" altLang="en-US" sz="2800" b="0" dirty="0"/>
              <a:t>加入</a:t>
            </a:r>
            <a:r>
              <a:rPr lang="en-US" altLang="zh-CN" sz="2800" b="0" i="1" dirty="0"/>
              <a:t>M</a:t>
            </a:r>
            <a:r>
              <a:rPr lang="en-US" altLang="zh-CN" sz="2800" b="0" dirty="0"/>
              <a:t>[</a:t>
            </a:r>
            <a:r>
              <a:rPr lang="en-US" altLang="zh-CN" sz="2800" b="0" i="1" dirty="0"/>
              <a:t>A</a:t>
            </a:r>
            <a:r>
              <a:rPr lang="en-US" altLang="zh-CN" sz="2800" b="0" dirty="0"/>
              <a:t>, </a:t>
            </a:r>
            <a:r>
              <a:rPr lang="en-US" altLang="zh-CN" sz="2800" b="0" i="1" dirty="0"/>
              <a:t>b</a:t>
            </a:r>
            <a:r>
              <a:rPr lang="en-US" altLang="zh-CN" sz="2800" b="0" dirty="0"/>
              <a:t>]。</a:t>
            </a:r>
          </a:p>
          <a:p>
            <a:pPr algn="just">
              <a:buFontTx/>
              <a:buNone/>
              <a:defRPr/>
            </a:pPr>
            <a:r>
              <a:rPr lang="en-US" altLang="zh-CN" sz="2800" b="0" dirty="0"/>
              <a:t>（4）</a:t>
            </a:r>
            <a:r>
              <a:rPr lang="en-US" altLang="zh-CN" sz="2800" b="0" i="1" dirty="0"/>
              <a:t>M</a:t>
            </a:r>
            <a:r>
              <a:rPr lang="zh-CN" altLang="en-US" sz="2800" b="0" dirty="0"/>
              <a:t>的其它没有定义的条目都是</a:t>
            </a:r>
            <a:r>
              <a:rPr lang="en-US" altLang="zh-CN" sz="2800" b="0" dirty="0"/>
              <a:t>error。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3946CB0-8642-47F4-92E6-00699A522642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01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BC3225-936E-454F-B1BD-7DECEF46658D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39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827584" y="1263848"/>
            <a:ext cx="3628800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对每个产生式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</a:t>
            </a:r>
            <a:endParaRPr lang="zh-CN" altLang="en-US" sz="2400" b="1" dirty="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4653792" y="2720801"/>
            <a:ext cx="3628800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FIRST(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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的每个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4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把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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加入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M[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]</a:t>
            </a:r>
            <a:endParaRPr lang="zh-CN" altLang="en-US" sz="2400" b="1" dirty="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838486" y="3824628"/>
            <a:ext cx="3628800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FOLLOW(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（包括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$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把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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加入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M[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]</a:t>
            </a:r>
            <a:endParaRPr lang="zh-CN" altLang="en-US" sz="2400" b="1" dirty="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2576686" y="2160753"/>
            <a:ext cx="152400" cy="387191"/>
          </a:xfrm>
          <a:prstGeom prst="downArrow">
            <a:avLst>
              <a:gd name="adj1" fmla="val 50000"/>
              <a:gd name="adj2" fmla="val 2498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 sz="240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 rot="16200000">
            <a:off x="4380184" y="2883599"/>
            <a:ext cx="152400" cy="387191"/>
          </a:xfrm>
          <a:prstGeom prst="downArrow">
            <a:avLst>
              <a:gd name="adj1" fmla="val 50000"/>
              <a:gd name="adj2" fmla="val 2498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 sz="240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gray">
          <a:xfrm>
            <a:off x="4649774" y="4796060"/>
            <a:ext cx="3628800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的其它没有定义的条目</a:t>
            </a:r>
            <a:endParaRPr lang="en-US" altLang="zh-CN" sz="24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都是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error</a:t>
            </a:r>
            <a:endParaRPr lang="zh-CN" altLang="en-US" sz="24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2565784" y="3437437"/>
            <a:ext cx="152400" cy="387191"/>
          </a:xfrm>
          <a:prstGeom prst="downArrow">
            <a:avLst>
              <a:gd name="adj1" fmla="val 50000"/>
              <a:gd name="adj2" fmla="val 2498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 sz="240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971600" y="2564904"/>
            <a:ext cx="3362572" cy="932444"/>
          </a:xfrm>
          <a:prstGeom prst="diamond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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FIRST(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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400" b="1" dirty="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283968" y="2564904"/>
            <a:ext cx="365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N</a:t>
            </a:r>
            <a:endParaRPr lang="zh-CN" altLang="en-US" sz="28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195736" y="3409836"/>
            <a:ext cx="365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Y</a:t>
            </a:r>
            <a:endParaRPr lang="zh-CN" altLang="en-US" sz="28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7" name="肘形连接符 16"/>
          <p:cNvCxnSpPr>
            <a:stCxn id="8" idx="2"/>
            <a:endCxn id="6" idx="1"/>
          </p:cNvCxnSpPr>
          <p:nvPr/>
        </p:nvCxnSpPr>
        <p:spPr>
          <a:xfrm rot="5400000" flipH="1">
            <a:off x="243548" y="2280478"/>
            <a:ext cx="2993374" cy="1825302"/>
          </a:xfrm>
          <a:prstGeom prst="bentConnector4">
            <a:avLst>
              <a:gd name="adj1" fmla="val -7637"/>
              <a:gd name="adj2" fmla="val 112524"/>
            </a:avLst>
          </a:prstGeom>
          <a:ln w="38100">
            <a:gradFill>
              <a:gsLst>
                <a:gs pos="0">
                  <a:srgbClr val="000082"/>
                </a:gs>
                <a:gs pos="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3"/>
            <a:endCxn id="6" idx="3"/>
          </p:cNvCxnSpPr>
          <p:nvPr/>
        </p:nvCxnSpPr>
        <p:spPr>
          <a:xfrm flipH="1" flipV="1">
            <a:off x="4456384" y="1696442"/>
            <a:ext cx="3826208" cy="1456953"/>
          </a:xfrm>
          <a:prstGeom prst="bentConnector3">
            <a:avLst>
              <a:gd name="adj1" fmla="val -5975"/>
            </a:avLst>
          </a:prstGeom>
          <a:ln w="38100">
            <a:gradFill>
              <a:gsLst>
                <a:gs pos="0">
                  <a:srgbClr val="000082"/>
                </a:gs>
                <a:gs pos="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预测分析表的构建</a:t>
            </a:r>
          </a:p>
        </p:txBody>
      </p:sp>
    </p:spTree>
    <p:extLst>
      <p:ext uri="{BB962C8B-B14F-4D97-AF65-F5344CB8AC3E}">
        <p14:creationId xmlns:p14="http://schemas.microsoft.com/office/powerpoint/2010/main" val="423604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C0C0C0">
                    <a:lumMod val="40000"/>
                    <a:lumOff val="60000"/>
                  </a:srgbClr>
                </a:solidFill>
              </a:rPr>
              <a:t>4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黑体" panose="02010609060101010101" pitchFamily="49" charset="-122"/>
              </a:rPr>
              <a:t>3.3</a:t>
            </a:r>
            <a:r>
              <a:rPr lang="zh-CN" altLang="en-US" b="1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自上而下分析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ea typeface="黑体" panose="02010609060101010101" pitchFamily="49" charset="-122"/>
              </a:rPr>
              <a:t>3.3.1 </a:t>
            </a:r>
            <a:r>
              <a:rPr lang="zh-CN" altLang="en-US" b="1" dirty="0"/>
              <a:t>自上而下分析的一般方法</a:t>
            </a:r>
          </a:p>
          <a:p>
            <a:pPr>
              <a:spcBef>
                <a:spcPct val="0"/>
              </a:spcBef>
            </a:pPr>
            <a:r>
              <a:rPr lang="zh-CN" altLang="en-US" b="1" dirty="0"/>
              <a:t>例	文法	</a:t>
            </a:r>
            <a:r>
              <a:rPr lang="en-US" altLang="zh-CN" b="1" i="1" dirty="0"/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 err="1"/>
              <a:t>aCb</a:t>
            </a:r>
            <a:r>
              <a:rPr lang="en-US" altLang="zh-CN" b="1" i="1" dirty="0"/>
              <a:t>	C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cd </a:t>
            </a:r>
            <a:r>
              <a:rPr lang="en-US" altLang="zh-CN" b="1" dirty="0"/>
              <a:t>| </a:t>
            </a:r>
            <a:r>
              <a:rPr lang="en-US" altLang="zh-CN" b="1" i="1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i="1" dirty="0"/>
              <a:t>		</a:t>
            </a:r>
            <a:r>
              <a:rPr lang="zh-CN" altLang="en-US" b="1" dirty="0">
                <a:latin typeface="宋体" panose="02010600030101010101" pitchFamily="2" charset="-122"/>
              </a:rPr>
              <a:t>为输入串</a:t>
            </a:r>
            <a:r>
              <a:rPr lang="en-US" altLang="zh-CN" b="1" i="1" dirty="0"/>
              <a:t>w</a:t>
            </a:r>
            <a:r>
              <a:rPr lang="en-US" altLang="zh-CN" b="1" dirty="0"/>
              <a:t> = </a:t>
            </a:r>
            <a:r>
              <a:rPr lang="en-US" altLang="zh-CN" b="1" i="1" dirty="0" err="1"/>
              <a:t>acb</a:t>
            </a:r>
            <a:r>
              <a:rPr lang="zh-CN" altLang="en-US" b="1" dirty="0">
                <a:latin typeface="宋体" panose="02010600030101010101" pitchFamily="2" charset="-122"/>
              </a:rPr>
              <a:t>建立分析树</a:t>
            </a:r>
            <a:endParaRPr lang="zh-CN" altLang="en-US" sz="2800" b="1" dirty="0"/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838200" y="2795761"/>
            <a:ext cx="7391400" cy="2125663"/>
            <a:chOff x="480" y="2256"/>
            <a:chExt cx="4656" cy="1339"/>
          </a:xfrm>
        </p:grpSpPr>
        <p:sp>
          <p:nvSpPr>
            <p:cNvPr id="47110" name="Rectangle 5"/>
            <p:cNvSpPr>
              <a:spLocks noChangeArrowheads="1"/>
            </p:cNvSpPr>
            <p:nvPr/>
          </p:nvSpPr>
          <p:spPr bwMode="auto">
            <a:xfrm>
              <a:off x="963" y="2273"/>
              <a:ext cx="19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7111" name="Rectangle 6"/>
            <p:cNvSpPr>
              <a:spLocks noChangeArrowheads="1"/>
            </p:cNvSpPr>
            <p:nvPr/>
          </p:nvSpPr>
          <p:spPr bwMode="auto">
            <a:xfrm>
              <a:off x="4493" y="2256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7112" name="Rectangle 7"/>
            <p:cNvSpPr>
              <a:spLocks noChangeArrowheads="1"/>
            </p:cNvSpPr>
            <p:nvPr/>
          </p:nvSpPr>
          <p:spPr bwMode="auto">
            <a:xfrm>
              <a:off x="2713" y="2284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7113" name="Line 8"/>
            <p:cNvSpPr>
              <a:spLocks noChangeShapeType="1"/>
            </p:cNvSpPr>
            <p:nvPr/>
          </p:nvSpPr>
          <p:spPr bwMode="auto">
            <a:xfrm flipH="1">
              <a:off x="602" y="2553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9"/>
            <p:cNvSpPr>
              <a:spLocks noChangeShapeType="1"/>
            </p:cNvSpPr>
            <p:nvPr/>
          </p:nvSpPr>
          <p:spPr bwMode="auto">
            <a:xfrm flipH="1">
              <a:off x="2340" y="3046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0"/>
            <p:cNvSpPr>
              <a:spLocks noChangeShapeType="1"/>
            </p:cNvSpPr>
            <p:nvPr/>
          </p:nvSpPr>
          <p:spPr bwMode="auto">
            <a:xfrm flipH="1">
              <a:off x="4143" y="2538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Line 11"/>
            <p:cNvSpPr>
              <a:spLocks noChangeShapeType="1"/>
            </p:cNvSpPr>
            <p:nvPr/>
          </p:nvSpPr>
          <p:spPr bwMode="auto">
            <a:xfrm flipH="1">
              <a:off x="2351" y="2563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Line 12"/>
            <p:cNvSpPr>
              <a:spLocks noChangeShapeType="1"/>
            </p:cNvSpPr>
            <p:nvPr/>
          </p:nvSpPr>
          <p:spPr bwMode="auto">
            <a:xfrm flipH="1">
              <a:off x="1005" y="2576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Line 13"/>
            <p:cNvSpPr>
              <a:spLocks noChangeShapeType="1"/>
            </p:cNvSpPr>
            <p:nvPr/>
          </p:nvSpPr>
          <p:spPr bwMode="auto">
            <a:xfrm flipH="1">
              <a:off x="4548" y="3061"/>
              <a:ext cx="1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Line 14"/>
            <p:cNvSpPr>
              <a:spLocks noChangeShapeType="1"/>
            </p:cNvSpPr>
            <p:nvPr/>
          </p:nvSpPr>
          <p:spPr bwMode="auto">
            <a:xfrm flipH="1">
              <a:off x="4546" y="2561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Line 15"/>
            <p:cNvSpPr>
              <a:spLocks noChangeShapeType="1"/>
            </p:cNvSpPr>
            <p:nvPr/>
          </p:nvSpPr>
          <p:spPr bwMode="auto">
            <a:xfrm flipH="1">
              <a:off x="2775" y="2586"/>
              <a:ext cx="4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16"/>
            <p:cNvSpPr>
              <a:spLocks noChangeShapeType="1"/>
            </p:cNvSpPr>
            <p:nvPr/>
          </p:nvSpPr>
          <p:spPr bwMode="auto">
            <a:xfrm>
              <a:off x="1083" y="2538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17"/>
            <p:cNvSpPr>
              <a:spLocks noChangeShapeType="1"/>
            </p:cNvSpPr>
            <p:nvPr/>
          </p:nvSpPr>
          <p:spPr bwMode="auto">
            <a:xfrm>
              <a:off x="2864" y="3044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18"/>
            <p:cNvSpPr>
              <a:spLocks noChangeShapeType="1"/>
            </p:cNvSpPr>
            <p:nvPr/>
          </p:nvSpPr>
          <p:spPr bwMode="auto">
            <a:xfrm>
              <a:off x="2852" y="2563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19"/>
            <p:cNvSpPr>
              <a:spLocks noChangeShapeType="1"/>
            </p:cNvSpPr>
            <p:nvPr/>
          </p:nvSpPr>
          <p:spPr bwMode="auto">
            <a:xfrm>
              <a:off x="4635" y="2538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Rectangle 20"/>
            <p:cNvSpPr>
              <a:spLocks noChangeArrowheads="1"/>
            </p:cNvSpPr>
            <p:nvPr/>
          </p:nvSpPr>
          <p:spPr bwMode="auto">
            <a:xfrm>
              <a:off x="480" y="2716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7126" name="Rectangle 21"/>
            <p:cNvSpPr>
              <a:spLocks noChangeArrowheads="1"/>
            </p:cNvSpPr>
            <p:nvPr/>
          </p:nvSpPr>
          <p:spPr bwMode="auto">
            <a:xfrm>
              <a:off x="921" y="2767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7127" name="Rectangle 22"/>
            <p:cNvSpPr>
              <a:spLocks noChangeArrowheads="1"/>
            </p:cNvSpPr>
            <p:nvPr/>
          </p:nvSpPr>
          <p:spPr bwMode="auto">
            <a:xfrm>
              <a:off x="1387" y="2743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7128" name="Rectangle 23"/>
            <p:cNvSpPr>
              <a:spLocks noChangeArrowheads="1"/>
            </p:cNvSpPr>
            <p:nvPr/>
          </p:nvSpPr>
          <p:spPr bwMode="auto">
            <a:xfrm>
              <a:off x="4054" y="2716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7129" name="Rectangle 24"/>
            <p:cNvSpPr>
              <a:spLocks noChangeArrowheads="1"/>
            </p:cNvSpPr>
            <p:nvPr/>
          </p:nvSpPr>
          <p:spPr bwMode="auto">
            <a:xfrm>
              <a:off x="2229" y="2731"/>
              <a:ext cx="19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7130" name="Rectangle 25"/>
            <p:cNvSpPr>
              <a:spLocks noChangeArrowheads="1"/>
            </p:cNvSpPr>
            <p:nvPr/>
          </p:nvSpPr>
          <p:spPr bwMode="auto">
            <a:xfrm>
              <a:off x="4473" y="2756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7131" name="Rectangle 26"/>
            <p:cNvSpPr>
              <a:spLocks noChangeArrowheads="1"/>
            </p:cNvSpPr>
            <p:nvPr/>
          </p:nvSpPr>
          <p:spPr bwMode="auto">
            <a:xfrm>
              <a:off x="2702" y="2769"/>
              <a:ext cx="19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7132" name="Rectangle 27"/>
            <p:cNvSpPr>
              <a:spLocks noChangeArrowheads="1"/>
            </p:cNvSpPr>
            <p:nvPr/>
          </p:nvSpPr>
          <p:spPr bwMode="auto">
            <a:xfrm>
              <a:off x="3158" y="2769"/>
              <a:ext cx="19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7133" name="Rectangle 28"/>
            <p:cNvSpPr>
              <a:spLocks noChangeArrowheads="1"/>
            </p:cNvSpPr>
            <p:nvPr/>
          </p:nvSpPr>
          <p:spPr bwMode="auto">
            <a:xfrm>
              <a:off x="4939" y="2731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7134" name="Rectangle 29"/>
            <p:cNvSpPr>
              <a:spLocks noChangeArrowheads="1"/>
            </p:cNvSpPr>
            <p:nvPr/>
          </p:nvSpPr>
          <p:spPr bwMode="auto">
            <a:xfrm>
              <a:off x="2272" y="3224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7135" name="Rectangle 30"/>
            <p:cNvSpPr>
              <a:spLocks noChangeArrowheads="1"/>
            </p:cNvSpPr>
            <p:nvPr/>
          </p:nvSpPr>
          <p:spPr bwMode="auto">
            <a:xfrm>
              <a:off x="3158" y="3252"/>
              <a:ext cx="19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7136" name="Rectangle 31"/>
            <p:cNvSpPr>
              <a:spLocks noChangeArrowheads="1"/>
            </p:cNvSpPr>
            <p:nvPr/>
          </p:nvSpPr>
          <p:spPr bwMode="auto">
            <a:xfrm>
              <a:off x="4502" y="3277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47109" name="Rectangle 32"/>
          <p:cNvSpPr>
            <a:spLocks noChangeArrowheads="1"/>
          </p:cNvSpPr>
          <p:nvPr/>
        </p:nvSpPr>
        <p:spPr bwMode="auto">
          <a:xfrm>
            <a:off x="304800" y="5029200"/>
            <a:ext cx="8534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i="0" dirty="0">
                <a:latin typeface="Times New Roman" panose="02020603050405020304" pitchFamily="18" charset="0"/>
              </a:rPr>
              <a:t>	不能处理</a:t>
            </a:r>
            <a:r>
              <a:rPr lang="zh-CN" altLang="en-US" sz="2800" b="1" i="0" dirty="0">
                <a:latin typeface="宋体" panose="02010600030101010101" pitchFamily="2" charset="-122"/>
              </a:rPr>
              <a:t>左递归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i="0" dirty="0">
                <a:latin typeface="宋体" panose="02010600030101010101" pitchFamily="2" charset="-122"/>
              </a:rPr>
              <a:t>复杂的回溯技术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i="0" dirty="0">
                <a:latin typeface="宋体" panose="02010600030101010101" pitchFamily="2" charset="-122"/>
              </a:rPr>
              <a:t>回溯导致语义工作推倒重来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i="0" dirty="0">
                <a:latin typeface="宋体" panose="02010600030101010101" pitchFamily="2" charset="-122"/>
              </a:rPr>
              <a:t>难以报告出错的确切位置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i="0" dirty="0">
                <a:latin typeface="宋体" panose="02010600030101010101" pitchFamily="2" charset="-122"/>
              </a:rPr>
              <a:t>效率低</a:t>
            </a:r>
            <a:endParaRPr lang="zh-CN" altLang="en-US" sz="2800" b="1" i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68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文法</a:t>
            </a:r>
            <a:r>
              <a:rPr lang="en-US" altLang="zh-CN">
                <a:ea typeface="宋体" pitchFamily="2" charset="-122"/>
              </a:rPr>
              <a:t>S-&gt;ACD  A-&gt;a| </a:t>
            </a:r>
            <a:r>
              <a:rPr lang="zh-CN" altLang="en-US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>
                <a:ea typeface="宋体" pitchFamily="2" charset="-122"/>
              </a:rPr>
              <a:t>   C-&gt;c  D-&gt;d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812C19E-C34D-4BCC-B854-63978D5350C2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26692" name="Text Box 4" descr="Green marble"/>
          <p:cNvSpPr txBox="1">
            <a:spLocks noChangeArrowheads="1"/>
          </p:cNvSpPr>
          <p:nvPr/>
        </p:nvSpPr>
        <p:spPr bwMode="auto">
          <a:xfrm>
            <a:off x="1042988" y="2060575"/>
            <a:ext cx="23246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latin typeface="Tahoma" pitchFamily="34" charset="0"/>
              </a:rPr>
              <a:t>FIRST(S)={a,c}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</a:rPr>
              <a:t>FIRST(A)={a, </a:t>
            </a:r>
            <a:r>
              <a:rPr lang="zh-CN" altLang="en-US" b="1">
                <a:latin typeface="Tahoma" pitchFamily="34" charset="0"/>
                <a:sym typeface="Symbol" pitchFamily="18" charset="2"/>
              </a:rPr>
              <a:t></a:t>
            </a:r>
            <a:r>
              <a:rPr lang="en-US" altLang="zh-CN" b="1">
                <a:latin typeface="Tahoma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  <a:sym typeface="Symbol" pitchFamily="18" charset="2"/>
              </a:rPr>
              <a:t>FIRST(C)={c}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  <a:sym typeface="Symbol" pitchFamily="18" charset="2"/>
              </a:rPr>
              <a:t>FIRST(D)={d}</a:t>
            </a:r>
          </a:p>
        </p:txBody>
      </p:sp>
      <p:sp>
        <p:nvSpPr>
          <p:cNvPr id="626693" name="Text Box 5" descr="Green marble"/>
          <p:cNvSpPr txBox="1">
            <a:spLocks noChangeArrowheads="1"/>
          </p:cNvSpPr>
          <p:nvPr/>
        </p:nvSpPr>
        <p:spPr bwMode="auto">
          <a:xfrm>
            <a:off x="3851275" y="2060575"/>
            <a:ext cx="24080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latin typeface="Tahoma" pitchFamily="34" charset="0"/>
              </a:rPr>
              <a:t>FOLLOW(S)={$}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</a:rPr>
              <a:t>FOLLOW(A)={c</a:t>
            </a:r>
            <a:r>
              <a:rPr lang="en-US" altLang="zh-CN" b="1">
                <a:latin typeface="Tahoma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</a:rPr>
              <a:t>FOLLOW</a:t>
            </a:r>
            <a:r>
              <a:rPr lang="en-US" altLang="zh-CN" b="1">
                <a:latin typeface="Tahoma" pitchFamily="34" charset="0"/>
                <a:sym typeface="Symbol" pitchFamily="18" charset="2"/>
              </a:rPr>
              <a:t>(C)={d}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</a:rPr>
              <a:t>FOLLOW</a:t>
            </a:r>
            <a:r>
              <a:rPr lang="en-US" altLang="zh-CN" b="1">
                <a:latin typeface="Tahoma" pitchFamily="34" charset="0"/>
                <a:sym typeface="Symbol" pitchFamily="18" charset="2"/>
              </a:rPr>
              <a:t>(D)={$}</a:t>
            </a:r>
          </a:p>
        </p:txBody>
      </p:sp>
    </p:spTree>
    <p:extLst>
      <p:ext uri="{BB962C8B-B14F-4D97-AF65-F5344CB8AC3E}">
        <p14:creationId xmlns:p14="http://schemas.microsoft.com/office/powerpoint/2010/main" val="28886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2" grpId="0"/>
      <p:bldP spid="62669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2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预测分析表的构建</a:t>
            </a:r>
          </a:p>
        </p:txBody>
      </p:sp>
      <p:graphicFrame>
        <p:nvGraphicFramePr>
          <p:cNvPr id="627837" name="Group 1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809254"/>
              </p:ext>
            </p:extLst>
          </p:nvPr>
        </p:nvGraphicFramePr>
        <p:xfrm>
          <a:off x="286716" y="1772816"/>
          <a:ext cx="7453636" cy="425450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6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10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非终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结符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   入   符   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7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  <a:sym typeface="Symbol" pitchFamily="18" charset="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35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  <a:sym typeface="Symbol" pitchFamily="18" charset="2"/>
                      </a:endParaRPr>
                    </a:p>
                  </a:txBody>
                  <a:tcPr marL="104526" marR="1045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8B3E961-4922-48F1-9A2A-58A0C0D92452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27748" name="Text Box 36"/>
          <p:cNvSpPr txBox="1">
            <a:spLocks noChangeArrowheads="1"/>
          </p:cNvSpPr>
          <p:nvPr/>
        </p:nvSpPr>
        <p:spPr bwMode="auto">
          <a:xfrm>
            <a:off x="7777163" y="1484313"/>
            <a:ext cx="1366837" cy="4760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FIRST(S)={</a:t>
            </a:r>
            <a:r>
              <a:rPr lang="en-US" altLang="zh-CN" sz="1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a,c</a:t>
            </a: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FIRST(A)={a, </a:t>
            </a:r>
            <a:r>
              <a:rPr lang="zh-CN" altLang="en-US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FIRST(C)={c}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FIRST(D)={d}</a:t>
            </a:r>
          </a:p>
          <a:p>
            <a:pPr>
              <a:defRPr/>
            </a:pPr>
            <a:endParaRPr lang="zh-CN" altLang="en-US" sz="1800" b="1" dirty="0">
              <a:solidFill>
                <a:srgbClr val="996633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FOLLOW(S)={$}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FOLLOW(A)={c</a:t>
            </a: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</a:t>
            </a: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(C)={d}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</a:t>
            </a: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(D)={$}</a:t>
            </a:r>
            <a:endParaRPr lang="zh-CN" altLang="en-US" sz="1800" b="1" dirty="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sym typeface="Symbol" pitchFamily="18" charset="2"/>
            </a:endParaRPr>
          </a:p>
        </p:txBody>
      </p:sp>
      <p:sp>
        <p:nvSpPr>
          <p:cNvPr id="627749" name="Text Box 37" descr="Green marble"/>
          <p:cNvSpPr txBox="1">
            <a:spLocks noChangeArrowheads="1"/>
          </p:cNvSpPr>
          <p:nvPr/>
        </p:nvSpPr>
        <p:spPr bwMode="auto">
          <a:xfrm>
            <a:off x="1692275" y="3141663"/>
            <a:ext cx="149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S-&gt;ACD</a:t>
            </a:r>
          </a:p>
        </p:txBody>
      </p:sp>
      <p:sp>
        <p:nvSpPr>
          <p:cNvPr id="627750" name="Text Box 38" descr="Green marble"/>
          <p:cNvSpPr txBox="1">
            <a:spLocks noChangeArrowheads="1"/>
          </p:cNvSpPr>
          <p:nvPr/>
        </p:nvSpPr>
        <p:spPr bwMode="auto">
          <a:xfrm>
            <a:off x="3348038" y="3141663"/>
            <a:ext cx="149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S-&gt;ACD</a:t>
            </a:r>
          </a:p>
        </p:txBody>
      </p:sp>
      <p:sp>
        <p:nvSpPr>
          <p:cNvPr id="627751" name="Text Box 39" descr="Green marble"/>
          <p:cNvSpPr txBox="1">
            <a:spLocks noChangeArrowheads="1"/>
          </p:cNvSpPr>
          <p:nvPr/>
        </p:nvSpPr>
        <p:spPr bwMode="auto">
          <a:xfrm>
            <a:off x="2051050" y="3846513"/>
            <a:ext cx="946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A-&gt;a</a:t>
            </a:r>
          </a:p>
        </p:txBody>
      </p:sp>
      <p:sp>
        <p:nvSpPr>
          <p:cNvPr id="627752" name="Text Box 40" descr="Green marble"/>
          <p:cNvSpPr txBox="1">
            <a:spLocks noChangeArrowheads="1"/>
          </p:cNvSpPr>
          <p:nvPr/>
        </p:nvSpPr>
        <p:spPr bwMode="auto">
          <a:xfrm>
            <a:off x="3592513" y="3838575"/>
            <a:ext cx="903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A-&gt;</a:t>
            </a:r>
            <a:r>
              <a:rPr lang="zh-CN" altLang="en-US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</a:t>
            </a:r>
            <a:endParaRPr lang="en-US" altLang="zh-CN" sz="2800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sym typeface="Symbol" pitchFamily="18" charset="2"/>
            </a:endParaRPr>
          </a:p>
        </p:txBody>
      </p:sp>
      <p:sp>
        <p:nvSpPr>
          <p:cNvPr id="627753" name="Text Box 41" descr="Green marble"/>
          <p:cNvSpPr txBox="1">
            <a:spLocks noChangeArrowheads="1"/>
          </p:cNvSpPr>
          <p:nvPr/>
        </p:nvSpPr>
        <p:spPr bwMode="auto">
          <a:xfrm>
            <a:off x="3521075" y="4622800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C-&gt;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c</a:t>
            </a:r>
          </a:p>
        </p:txBody>
      </p:sp>
      <p:sp>
        <p:nvSpPr>
          <p:cNvPr id="627754" name="Text Box 42" descr="Green marble"/>
          <p:cNvSpPr txBox="1">
            <a:spLocks noChangeArrowheads="1"/>
          </p:cNvSpPr>
          <p:nvPr/>
        </p:nvSpPr>
        <p:spPr bwMode="auto">
          <a:xfrm>
            <a:off x="5148263" y="5286375"/>
            <a:ext cx="966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D-&gt;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d</a:t>
            </a:r>
          </a:p>
        </p:txBody>
      </p:sp>
      <p:sp>
        <p:nvSpPr>
          <p:cNvPr id="627755" name="Text Box 43" descr="Green marble"/>
          <p:cNvSpPr txBox="1">
            <a:spLocks noChangeArrowheads="1"/>
          </p:cNvSpPr>
          <p:nvPr/>
        </p:nvSpPr>
        <p:spPr bwMode="auto">
          <a:xfrm>
            <a:off x="1985963" y="535781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56" name="Text Box 44" descr="Green marble"/>
          <p:cNvSpPr txBox="1">
            <a:spLocks noChangeArrowheads="1"/>
          </p:cNvSpPr>
          <p:nvPr/>
        </p:nvSpPr>
        <p:spPr bwMode="auto">
          <a:xfrm>
            <a:off x="5148263" y="3263900"/>
            <a:ext cx="100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57" name="Text Box 45" descr="Green marble"/>
          <p:cNvSpPr txBox="1">
            <a:spLocks noChangeArrowheads="1"/>
          </p:cNvSpPr>
          <p:nvPr/>
        </p:nvSpPr>
        <p:spPr bwMode="auto">
          <a:xfrm>
            <a:off x="5148263" y="3911600"/>
            <a:ext cx="100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58" name="Text Box 46" descr="Green marble"/>
          <p:cNvSpPr txBox="1">
            <a:spLocks noChangeArrowheads="1"/>
          </p:cNvSpPr>
          <p:nvPr/>
        </p:nvSpPr>
        <p:spPr bwMode="auto">
          <a:xfrm>
            <a:off x="5148263" y="470376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59" name="Text Box 47" descr="Green marble"/>
          <p:cNvSpPr txBox="1">
            <a:spLocks noChangeArrowheads="1"/>
          </p:cNvSpPr>
          <p:nvPr/>
        </p:nvSpPr>
        <p:spPr bwMode="auto">
          <a:xfrm>
            <a:off x="3521075" y="5357813"/>
            <a:ext cx="1001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60" name="Text Box 48" descr="Green marble"/>
          <p:cNvSpPr txBox="1">
            <a:spLocks noChangeArrowheads="1"/>
          </p:cNvSpPr>
          <p:nvPr/>
        </p:nvSpPr>
        <p:spPr bwMode="auto">
          <a:xfrm>
            <a:off x="1985963" y="465296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9273" name="Rectangle 50"/>
          <p:cNvSpPr>
            <a:spLocks noChangeArrowheads="1"/>
          </p:cNvSpPr>
          <p:nvPr/>
        </p:nvSpPr>
        <p:spPr bwMode="auto">
          <a:xfrm>
            <a:off x="250825" y="1125538"/>
            <a:ext cx="85693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文法</a:t>
            </a:r>
            <a:r>
              <a:rPr lang="en-US" altLang="zh-CN" sz="3200" dirty="0">
                <a:solidFill>
                  <a:srgbClr val="FF0000"/>
                </a:solidFill>
              </a:rPr>
              <a:t>S-&gt;ACD  A-&gt;a| </a:t>
            </a:r>
            <a:r>
              <a:rPr lang="zh-CN" altLang="en-US" sz="3200" dirty="0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US" altLang="zh-CN" sz="3200" dirty="0">
                <a:solidFill>
                  <a:srgbClr val="FF0000"/>
                </a:solidFill>
              </a:rPr>
              <a:t>   C-&gt;c  D-&gt;d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27838" name="Text Box 126" descr="Green marble"/>
          <p:cNvSpPr txBox="1">
            <a:spLocks noChangeArrowheads="1"/>
          </p:cNvSpPr>
          <p:nvPr/>
        </p:nvSpPr>
        <p:spPr bwMode="auto">
          <a:xfrm>
            <a:off x="6450013" y="3284538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839" name="Text Box 127" descr="Green marble"/>
          <p:cNvSpPr txBox="1">
            <a:spLocks noChangeArrowheads="1"/>
          </p:cNvSpPr>
          <p:nvPr/>
        </p:nvSpPr>
        <p:spPr bwMode="auto">
          <a:xfrm>
            <a:off x="6450013" y="3925888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840" name="Text Box 128" descr="Green marble"/>
          <p:cNvSpPr txBox="1">
            <a:spLocks noChangeArrowheads="1"/>
          </p:cNvSpPr>
          <p:nvPr/>
        </p:nvSpPr>
        <p:spPr bwMode="auto">
          <a:xfrm>
            <a:off x="6450013" y="465296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841" name="Text Box 129" descr="Green marble"/>
          <p:cNvSpPr txBox="1">
            <a:spLocks noChangeArrowheads="1"/>
          </p:cNvSpPr>
          <p:nvPr/>
        </p:nvSpPr>
        <p:spPr bwMode="auto">
          <a:xfrm>
            <a:off x="6450013" y="529431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5180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2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2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2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2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2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2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2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2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62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62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62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49" grpId="0"/>
      <p:bldP spid="627750" grpId="0"/>
      <p:bldP spid="627751" grpId="0"/>
      <p:bldP spid="627752" grpId="0"/>
      <p:bldP spid="627753" grpId="0"/>
      <p:bldP spid="627754" grpId="0"/>
      <p:bldP spid="627755" grpId="0"/>
      <p:bldP spid="627756" grpId="0"/>
      <p:bldP spid="627757" grpId="0"/>
      <p:bldP spid="627758" grpId="0"/>
      <p:bldP spid="627759" grpId="0"/>
      <p:bldP spid="627760" grpId="0"/>
      <p:bldP spid="627838" grpId="0"/>
      <p:bldP spid="627839" grpId="0"/>
      <p:bldP spid="627840" grpId="0"/>
      <p:bldP spid="6278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if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e_part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other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e_part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else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|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expr 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)={if, other}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e_part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)={else,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)={b}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)={else, $}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e_part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)={else,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$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)={then}</a:t>
            </a:r>
            <a:endParaRPr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1C44F88-3471-4F2A-B706-D464ABAC1EF5}" type="slidenum">
              <a:rPr lang="en-US" altLang="zh-CN" sz="1400" smtClean="0"/>
              <a:pPr eaLnBrk="1" hangingPunct="1"/>
              <a:t>42</a:t>
            </a:fld>
            <a:endParaRPr lang="en-US" altLang="zh-CN" sz="140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95287" y="3068960"/>
            <a:ext cx="4176713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" algn="ctr">
            <a:solidFill>
              <a:srgbClr val="C00000"/>
            </a:solidFill>
            <a:round/>
            <a:headEnd/>
            <a:tailEnd type="stealth" w="lg" len="lg"/>
          </a:ln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5287" y="4149080"/>
            <a:ext cx="4176713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" algn="ctr">
            <a:solidFill>
              <a:srgbClr val="C00000"/>
            </a:solidFill>
            <a:round/>
            <a:headEnd/>
            <a:tailEnd type="stealth" w="lg" len="lg"/>
          </a:ln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7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4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自上而下分析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05800" cy="4572000"/>
          </a:xfrm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buFontTx/>
              <a:buNone/>
              <a:defRPr/>
            </a:pP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buFontTx/>
              <a:buNone/>
              <a:defRPr/>
            </a:pPr>
            <a:endParaRPr lang="en-US" altLang="zh-CN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16E4B04-F562-4398-A332-3C14F9EC55B5}" type="slidenum">
              <a:rPr lang="en-US" altLang="zh-CN" sz="1400" smtClean="0"/>
              <a:pPr eaLnBrk="1" hangingPunct="1"/>
              <a:t>43</a:t>
            </a:fld>
            <a:endParaRPr lang="en-US" altLang="zh-CN" sz="1400"/>
          </a:p>
        </p:txBody>
      </p:sp>
      <p:graphicFrame>
        <p:nvGraphicFramePr>
          <p:cNvPr id="580612" name="Group 4"/>
          <p:cNvGraphicFramePr>
            <a:graphicFrameLocks noGrp="1"/>
          </p:cNvGraphicFramePr>
          <p:nvPr/>
        </p:nvGraphicFramePr>
        <p:xfrm>
          <a:off x="609600" y="1981200"/>
          <a:ext cx="8077200" cy="4397375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70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非终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结符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输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入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符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号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other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else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 </a:t>
                      </a:r>
                      <a:endParaRPr kumimoji="0" lang="zh-CN" altLang="en-US" sz="28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other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else 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expr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expr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0646" name="Rectangle 38" descr="Green marble"/>
          <p:cNvSpPr>
            <a:spLocks noChangeArrowheads="1"/>
          </p:cNvSpPr>
          <p:nvPr/>
        </p:nvSpPr>
        <p:spPr bwMode="auto">
          <a:xfrm>
            <a:off x="457200" y="1268413"/>
            <a:ext cx="7859713" cy="6365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32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多重定义的条目（二义文法会出现此情况）</a:t>
            </a:r>
            <a:r>
              <a:rPr lang="zh-CN" altLang="en-US" sz="32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6660232" y="3429000"/>
            <a:ext cx="1512887" cy="1008062"/>
          </a:xfrm>
          <a:prstGeom prst="wedgeRoundRectCallout">
            <a:avLst>
              <a:gd name="adj1" fmla="val -50535"/>
              <a:gd name="adj2" fmla="val 96966"/>
              <a:gd name="adj3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/>
          <a:lstStyle/>
          <a:p>
            <a:pPr algn="ctr"/>
            <a:r>
              <a:rPr lang="zh-CN" altLang="en-US"/>
              <a:t>删除其解决二义性</a:t>
            </a:r>
          </a:p>
        </p:txBody>
      </p:sp>
    </p:spTree>
    <p:extLst>
      <p:ext uri="{BB962C8B-B14F-4D97-AF65-F5344CB8AC3E}">
        <p14:creationId xmlns:p14="http://schemas.microsoft.com/office/powerpoint/2010/main" val="6594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96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自上而下分析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060575"/>
            <a:ext cx="8305800" cy="4572000"/>
          </a:xfrm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buFontTx/>
              <a:buNone/>
              <a:defRPr/>
            </a:pPr>
            <a:endParaRPr lang="zh-CN" altLang="en-US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buFontTx/>
              <a:buNone/>
              <a:defRPr/>
            </a:pPr>
            <a:endParaRPr lang="en-US" altLang="zh-CN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7DA856-0AE1-4245-AF8F-3ACED111789E}" type="slidenum">
              <a:rPr lang="en-US" altLang="zh-CN" sz="1400" smtClean="0"/>
              <a:pPr eaLnBrk="1" hangingPunct="1"/>
              <a:t>44</a:t>
            </a:fld>
            <a:endParaRPr lang="en-US" altLang="zh-CN" sz="1400"/>
          </a:p>
        </p:txBody>
      </p:sp>
      <p:graphicFrame>
        <p:nvGraphicFramePr>
          <p:cNvPr id="582660" name="Group 4"/>
          <p:cNvGraphicFramePr>
            <a:graphicFrameLocks noGrp="1"/>
          </p:cNvGraphicFramePr>
          <p:nvPr/>
        </p:nvGraphicFramePr>
        <p:xfrm>
          <a:off x="609600" y="1981200"/>
          <a:ext cx="8077200" cy="4397375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70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非终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结符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输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入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符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号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other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else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 </a:t>
                      </a:r>
                      <a:endParaRPr kumimoji="0" lang="zh-CN" altLang="en-US" sz="28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other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else 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expr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expr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2694" name="Rectangle 38" descr="Green marble"/>
          <p:cNvSpPr>
            <a:spLocks noChangeArrowheads="1"/>
          </p:cNvSpPr>
          <p:nvPr/>
        </p:nvSpPr>
        <p:spPr bwMode="auto">
          <a:xfrm>
            <a:off x="457200" y="1295400"/>
            <a:ext cx="30353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32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多重定义的条目</a:t>
            </a:r>
            <a:r>
              <a:rPr lang="zh-CN" altLang="en-US" sz="3200" b="1" i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582695" name="AutoShape 39"/>
          <p:cNvSpPr>
            <a:spLocks noChangeArrowheads="1"/>
          </p:cNvSpPr>
          <p:nvPr/>
        </p:nvSpPr>
        <p:spPr bwMode="auto">
          <a:xfrm>
            <a:off x="5724525" y="836613"/>
            <a:ext cx="3276600" cy="1368425"/>
          </a:xfrm>
          <a:prstGeom prst="cloudCallout">
            <a:avLst>
              <a:gd name="adj1" fmla="val -114440"/>
              <a:gd name="adj2" fmla="val 22273"/>
            </a:avLst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LL(1)</a:t>
            </a:r>
            <a:r>
              <a:rPr lang="zh-CN" altLang="en-US" sz="1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文法的证明：构造出的分析表没有多重定义的条目</a:t>
            </a:r>
          </a:p>
        </p:txBody>
      </p:sp>
    </p:spTree>
    <p:extLst>
      <p:ext uri="{BB962C8B-B14F-4D97-AF65-F5344CB8AC3E}">
        <p14:creationId xmlns:p14="http://schemas.microsoft.com/office/powerpoint/2010/main" val="26173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9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59113" y="1146175"/>
            <a:ext cx="5761359" cy="4540964"/>
            <a:chOff x="3059113" y="1146175"/>
            <a:chExt cx="5253037" cy="4216551"/>
          </a:xfrm>
        </p:grpSpPr>
        <p:sp>
          <p:nvSpPr>
            <p:cNvPr id="587778" name="Text Box 2" descr="Green marble"/>
            <p:cNvSpPr txBox="1">
              <a:spLocks noChangeArrowheads="1"/>
            </p:cNvSpPr>
            <p:nvPr/>
          </p:nvSpPr>
          <p:spPr bwMode="auto">
            <a:xfrm>
              <a:off x="5722938" y="1146175"/>
              <a:ext cx="2162175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上下文无关文法</a:t>
              </a:r>
            </a:p>
          </p:txBody>
        </p:sp>
        <p:sp>
          <p:nvSpPr>
            <p:cNvPr id="587781" name="Text Box 5" descr="Green marble"/>
            <p:cNvSpPr txBox="1">
              <a:spLocks noChangeArrowheads="1"/>
            </p:cNvSpPr>
            <p:nvPr/>
          </p:nvSpPr>
          <p:spPr bwMode="auto">
            <a:xfrm>
              <a:off x="5291138" y="1938338"/>
              <a:ext cx="1295400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自上而下</a:t>
              </a:r>
            </a:p>
          </p:txBody>
        </p:sp>
        <p:sp>
          <p:nvSpPr>
            <p:cNvPr id="587782" name="Text Box 6" descr="Green marble"/>
            <p:cNvSpPr txBox="1">
              <a:spLocks noChangeArrowheads="1"/>
            </p:cNvSpPr>
            <p:nvPr/>
          </p:nvSpPr>
          <p:spPr bwMode="auto">
            <a:xfrm>
              <a:off x="7016750" y="1938338"/>
              <a:ext cx="1295400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自下而上</a:t>
              </a:r>
            </a:p>
          </p:txBody>
        </p:sp>
        <p:sp>
          <p:nvSpPr>
            <p:cNvPr id="587783" name="Text Box 7" descr="Green marble"/>
            <p:cNvSpPr txBox="1">
              <a:spLocks noChangeArrowheads="1"/>
            </p:cNvSpPr>
            <p:nvPr/>
          </p:nvSpPr>
          <p:spPr bwMode="auto">
            <a:xfrm>
              <a:off x="3922713" y="3452813"/>
              <a:ext cx="1581150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LL(1)</a:t>
              </a: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文法</a:t>
              </a:r>
            </a:p>
          </p:txBody>
        </p:sp>
        <p:sp>
          <p:nvSpPr>
            <p:cNvPr id="587786" name="Text Box 10" descr="Green marble"/>
            <p:cNvSpPr txBox="1">
              <a:spLocks noChangeArrowheads="1"/>
            </p:cNvSpPr>
            <p:nvPr/>
          </p:nvSpPr>
          <p:spPr bwMode="auto">
            <a:xfrm>
              <a:off x="3978935" y="4603750"/>
              <a:ext cx="1439862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2</a:t>
              </a: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个函数</a:t>
              </a:r>
            </a:p>
          </p:txBody>
        </p:sp>
        <p:sp>
          <p:nvSpPr>
            <p:cNvPr id="37895" name="AutoShape 11" descr="Green marble"/>
            <p:cNvSpPr>
              <a:spLocks/>
            </p:cNvSpPr>
            <p:nvPr/>
          </p:nvSpPr>
          <p:spPr bwMode="auto">
            <a:xfrm>
              <a:off x="5576888" y="3240088"/>
              <a:ext cx="215900" cy="1368425"/>
            </a:xfrm>
            <a:prstGeom prst="leftBrace">
              <a:avLst>
                <a:gd name="adj1" fmla="val 52819"/>
                <a:gd name="adj2" fmla="val 3006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87788" name="Text Box 12" descr="Green marble"/>
            <p:cNvSpPr txBox="1">
              <a:spLocks noChangeArrowheads="1"/>
            </p:cNvSpPr>
            <p:nvPr/>
          </p:nvSpPr>
          <p:spPr bwMode="auto">
            <a:xfrm>
              <a:off x="5937250" y="3024188"/>
              <a:ext cx="1295400" cy="771629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递归下降预测分析</a:t>
              </a:r>
            </a:p>
          </p:txBody>
        </p:sp>
        <p:sp>
          <p:nvSpPr>
            <p:cNvPr id="587789" name="Rectangle 13" descr="Green marble"/>
            <p:cNvSpPr>
              <a:spLocks noChangeArrowheads="1"/>
            </p:cNvSpPr>
            <p:nvPr/>
          </p:nvSpPr>
          <p:spPr bwMode="auto">
            <a:xfrm>
              <a:off x="5937250" y="4248150"/>
              <a:ext cx="1223963" cy="111457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非递归的预测分析</a:t>
              </a:r>
            </a:p>
          </p:txBody>
        </p:sp>
        <p:sp>
          <p:nvSpPr>
            <p:cNvPr id="587791" name="Text Box 15" descr="Green marble"/>
            <p:cNvSpPr txBox="1">
              <a:spLocks noChangeArrowheads="1"/>
            </p:cNvSpPr>
            <p:nvPr/>
          </p:nvSpPr>
          <p:spPr bwMode="auto">
            <a:xfrm>
              <a:off x="3059113" y="1912938"/>
              <a:ext cx="1439862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最左推导</a:t>
              </a:r>
            </a:p>
          </p:txBody>
        </p:sp>
        <p:cxnSp>
          <p:nvCxnSpPr>
            <p:cNvPr id="37900" name="AutoShape 20"/>
            <p:cNvCxnSpPr>
              <a:cxnSpLocks noChangeShapeType="1"/>
              <a:stCxn id="587791" idx="3"/>
              <a:endCxn id="587781" idx="1"/>
            </p:cNvCxnSpPr>
            <p:nvPr/>
          </p:nvCxnSpPr>
          <p:spPr bwMode="auto">
            <a:xfrm>
              <a:off x="4498975" y="2127280"/>
              <a:ext cx="792163" cy="254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1" name="AutoShape 21"/>
            <p:cNvCxnSpPr>
              <a:cxnSpLocks noChangeShapeType="1"/>
              <a:stCxn id="587778" idx="2"/>
              <a:endCxn id="587781" idx="0"/>
            </p:cNvCxnSpPr>
            <p:nvPr/>
          </p:nvCxnSpPr>
          <p:spPr bwMode="auto">
            <a:xfrm flipH="1">
              <a:off x="5938838" y="1574858"/>
              <a:ext cx="865188" cy="363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2" name="AutoShape 22"/>
            <p:cNvCxnSpPr>
              <a:cxnSpLocks noChangeShapeType="1"/>
              <a:stCxn id="587778" idx="2"/>
              <a:endCxn id="587782" idx="0"/>
            </p:cNvCxnSpPr>
            <p:nvPr/>
          </p:nvCxnSpPr>
          <p:spPr bwMode="auto">
            <a:xfrm>
              <a:off x="6804026" y="1574858"/>
              <a:ext cx="860424" cy="363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3" name="AutoShape 23"/>
            <p:cNvCxnSpPr>
              <a:cxnSpLocks noChangeShapeType="1"/>
              <a:stCxn id="587781" idx="2"/>
              <a:endCxn id="587783" idx="0"/>
            </p:cNvCxnSpPr>
            <p:nvPr/>
          </p:nvCxnSpPr>
          <p:spPr bwMode="auto">
            <a:xfrm flipH="1">
              <a:off x="4713288" y="2367021"/>
              <a:ext cx="1225550" cy="10857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4" name="AutoShape 24"/>
            <p:cNvCxnSpPr>
              <a:cxnSpLocks noChangeShapeType="1"/>
              <a:stCxn id="587783" idx="2"/>
              <a:endCxn id="587786" idx="0"/>
            </p:cNvCxnSpPr>
            <p:nvPr/>
          </p:nvCxnSpPr>
          <p:spPr bwMode="auto">
            <a:xfrm flipH="1">
              <a:off x="4698867" y="3881496"/>
              <a:ext cx="14421" cy="7222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7801" name="AutoShape 25" descr="Green marble"/>
          <p:cNvSpPr>
            <a:spLocks noChangeArrowheads="1"/>
          </p:cNvSpPr>
          <p:nvPr/>
        </p:nvSpPr>
        <p:spPr bwMode="auto">
          <a:xfrm>
            <a:off x="-756592" y="4365451"/>
            <a:ext cx="6048796" cy="2447925"/>
          </a:xfrm>
          <a:prstGeom prst="cloudCallout">
            <a:avLst>
              <a:gd name="adj1" fmla="val 43750"/>
              <a:gd name="adj2" fmla="val -60440"/>
            </a:avLst>
          </a:prstGeom>
          <a:solidFill>
            <a:schemeClr val="accent1">
              <a:alpha val="20000"/>
            </a:schemeClr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任何两个产生式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A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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|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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都满足下列条件：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、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)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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FIRST(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)=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、若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*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，那么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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FOLLOW(A) =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本讲小结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A2AFD70-F285-455B-8D4B-8463EE4ADE93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45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7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7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7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0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习    题</a:t>
            </a:r>
          </a:p>
        </p:txBody>
      </p:sp>
      <p:sp>
        <p:nvSpPr>
          <p:cNvPr id="6400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>
                <a:ea typeface="宋体" pitchFamily="2" charset="-122"/>
              </a:rPr>
              <a:t> 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3.4(</a:t>
            </a: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b)(c), 3.6(a)(b), 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3.8</a:t>
            </a: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(a)</a:t>
            </a:r>
            <a:endParaRPr lang="zh-CN" altLang="en-US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A2AFD70-F285-455B-8D4B-8463EE4ADE93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46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02EE-DD1D-4900-8872-B75F0B5FEDE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已知文法产生式：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11560" y="1052736"/>
            <a:ext cx="2895600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SS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 |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246935" y="1030511"/>
            <a:ext cx="3451225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) = 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i, a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S’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) = 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) = 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563935" y="2825973"/>
            <a:ext cx="835342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包含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$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；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SS’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，将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)–{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}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加入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，将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加入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SS’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，将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加入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因此，有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$ }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299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9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  <p:bldP spid="3994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4FC8-975E-4A6E-A4ED-C6E801A1295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36291" name="Rectangle 9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 </a:t>
            </a:r>
            <a:r>
              <a:rPr lang="zh-CN" altLang="en-US" dirty="0"/>
              <a:t>多重定义的条目 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95536" y="1066966"/>
            <a:ext cx="3581400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iEtSS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algn="l">
              <a:spcBef>
                <a:spcPct val="10000"/>
              </a:spcBef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eS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</a:t>
            </a:r>
          </a:p>
          <a:p>
            <a:pPr algn="l">
              <a:spcBef>
                <a:spcPct val="10000"/>
              </a:spcBef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4114800" y="1053631"/>
            <a:ext cx="4800600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) = { </a:t>
            </a:r>
            <a:r>
              <a:rPr lang="en-US" altLang="zh-CN" sz="24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}</a:t>
            </a:r>
          </a:p>
          <a:p>
            <a:pPr algn="l">
              <a:spcBef>
                <a:spcPct val="1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) = {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}</a:t>
            </a:r>
          </a:p>
          <a:p>
            <a:pPr algn="l">
              <a:spcBef>
                <a:spcPct val="1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) = {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} </a:t>
            </a:r>
          </a:p>
          <a:p>
            <a:pPr algn="l">
              <a:spcBef>
                <a:spcPct val="1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) =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={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$ }</a:t>
            </a:r>
          </a:p>
          <a:p>
            <a:pPr algn="l">
              <a:spcBef>
                <a:spcPct val="1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{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  <p:graphicFrame>
        <p:nvGraphicFramePr>
          <p:cNvPr id="13629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945721"/>
              </p:ext>
            </p:extLst>
          </p:nvPr>
        </p:nvGraphicFramePr>
        <p:xfrm>
          <a:off x="495300" y="3399426"/>
          <a:ext cx="8077200" cy="281527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053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结符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      入      符      号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iEtSS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  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 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eS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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11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计算</a:t>
            </a:r>
            <a:r>
              <a:rPr lang="en-US" altLang="zh-CN">
                <a:ea typeface="宋体" charset="-122"/>
              </a:rPr>
              <a:t>First</a:t>
            </a:r>
            <a:r>
              <a:rPr lang="zh-CN" altLang="en-US">
                <a:ea typeface="宋体" charset="-122"/>
              </a:rPr>
              <a:t>集合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a typeface="宋体" pitchFamily="2" charset="-122"/>
              </a:rPr>
              <a:t>FIRST(X) = { a | X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… </a:t>
            </a:r>
            <a:r>
              <a:rPr lang="en-US" altLang="zh-CN" sz="2800" dirty="0">
                <a:ea typeface="宋体" pitchFamily="2" charset="-122"/>
              </a:rPr>
              <a:t>} ∪ {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dirty="0">
                <a:ea typeface="宋体" pitchFamily="2" charset="-122"/>
              </a:rPr>
              <a:t> | X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dirty="0">
                <a:ea typeface="宋体" pitchFamily="2" charset="-122"/>
              </a:rPr>
              <a:t> }</a:t>
            </a:r>
          </a:p>
          <a:p>
            <a:pPr>
              <a:defRPr/>
            </a:pPr>
            <a:r>
              <a:rPr lang="zh-CN" altLang="en-US" sz="2800" b="1" dirty="0">
                <a:ea typeface="宋体" pitchFamily="2" charset="-122"/>
              </a:rPr>
              <a:t>求</a:t>
            </a:r>
            <a:r>
              <a:rPr lang="en-US" altLang="zh-CN" sz="2800" b="1" dirty="0">
                <a:ea typeface="宋体" pitchFamily="2" charset="-122"/>
              </a:rPr>
              <a:t>FIRST</a:t>
            </a:r>
            <a:r>
              <a:rPr lang="zh-CN" altLang="en-US" sz="2800" b="1" dirty="0">
                <a:ea typeface="宋体" pitchFamily="2" charset="-122"/>
              </a:rPr>
              <a:t>集合算法框架：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1.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(a) = {a}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2.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</a:t>
            </a:r>
          </a:p>
          <a:p>
            <a:pPr lvl="1"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if 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X 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</a:p>
          <a:p>
            <a:pPr lvl="1"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if X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A</a:t>
            </a:r>
            <a:r>
              <a:rPr lang="en-US" altLang="zh-CN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A</a:t>
            </a:r>
            <a:r>
              <a:rPr lang="en-US" altLang="zh-CN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..A</a:t>
            </a:r>
            <a:r>
              <a:rPr lang="en-US" altLang="zh-CN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and 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4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for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i=1,2,..n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 FIRST(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(X) if X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A</a:t>
            </a:r>
            <a:r>
              <a:rPr lang="en-US" altLang="zh-CN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A</a:t>
            </a:r>
            <a:r>
              <a:rPr lang="en-US" altLang="zh-CN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2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..A</a:t>
            </a:r>
            <a:r>
              <a:rPr lang="en-US" altLang="zh-CN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n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</a:p>
          <a:p>
            <a:pPr lvl="1">
              <a:defRPr/>
            </a:pP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And for 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4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for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i=1,2,..n</a:t>
            </a:r>
            <a:r>
              <a:rPr lang="en-US" altLang="zh-CN" sz="2400" b="1" dirty="0">
                <a:ea typeface="宋体" pitchFamily="2" charset="-122"/>
              </a:rPr>
              <a:t> </a:t>
            </a: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4DBB336-B768-42F4-BB8F-829F71D21DB3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1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黑体" panose="02010609060101010101" pitchFamily="49" charset="-122"/>
              </a:rPr>
              <a:t>3.3</a:t>
            </a:r>
            <a:r>
              <a:rPr lang="zh-CN" altLang="en-US" b="1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自上而下分析 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>
                <a:ea typeface="黑体" panose="02010609060101010101" pitchFamily="49" charset="-122"/>
              </a:rPr>
              <a:t>3.3.2 </a:t>
            </a:r>
            <a:r>
              <a:rPr lang="en-US" altLang="zh-CN" sz="3200" b="1" dirty="0">
                <a:ea typeface="黑体" panose="02010609060101010101" pitchFamily="49" charset="-122"/>
              </a:rPr>
              <a:t>LL(1)</a:t>
            </a:r>
            <a:r>
              <a:rPr lang="zh-CN" altLang="en-US" sz="3200" b="1" dirty="0"/>
              <a:t>文法 </a:t>
            </a:r>
          </a:p>
          <a:p>
            <a:pPr>
              <a:spcBef>
                <a:spcPct val="0"/>
              </a:spcBef>
            </a:pPr>
            <a:r>
              <a:rPr lang="zh-CN" altLang="en-US" sz="3200" b="1" dirty="0">
                <a:latin typeface="宋体" panose="02010600030101010101" pitchFamily="2" charset="-122"/>
              </a:rPr>
              <a:t>对文法加什么样的限制可以保证没有</a:t>
            </a:r>
            <a:r>
              <a:rPr lang="zh-CN" altLang="en-US" sz="3200" b="1" dirty="0"/>
              <a:t>回溯</a:t>
            </a:r>
            <a:r>
              <a:rPr lang="zh-CN" altLang="en-US" sz="3200" b="1" dirty="0">
                <a:latin typeface="宋体" panose="02010600030101010101" pitchFamily="2" charset="-122"/>
              </a:rPr>
              <a:t>？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3200" b="1" dirty="0"/>
          </a:p>
          <a:p>
            <a:pPr>
              <a:spcBef>
                <a:spcPct val="0"/>
              </a:spcBef>
            </a:pPr>
            <a:r>
              <a:rPr lang="zh-CN" altLang="en-US" sz="3200" b="1" dirty="0"/>
              <a:t>先定义两个和文法有关的函数</a:t>
            </a:r>
          </a:p>
          <a:p>
            <a:pPr lvl="1">
              <a:spcBef>
                <a:spcPct val="0"/>
              </a:spcBef>
            </a:pPr>
            <a:r>
              <a:rPr lang="en-US" altLang="zh-CN" sz="2800" b="1" dirty="0"/>
              <a:t>FIRST(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) = {</a:t>
            </a:r>
            <a:r>
              <a:rPr lang="en-US" altLang="zh-CN" sz="2800" b="1" i="1" dirty="0"/>
              <a:t>a </a:t>
            </a:r>
            <a:r>
              <a:rPr lang="en-US" altLang="zh-CN" sz="2800" b="1" dirty="0"/>
              <a:t>| 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i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dirty="0"/>
              <a:t>* 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…,</a:t>
            </a:r>
            <a:r>
              <a:rPr lang="en-US" altLang="zh-CN" sz="2800" b="1" i="1" dirty="0"/>
              <a:t> a </a:t>
            </a:r>
            <a:r>
              <a:rPr lang="en-US" altLang="zh-CN" sz="2800" b="1" dirty="0">
                <a:sym typeface="Symbol" panose="05050102010706020507" pitchFamily="18" charset="2"/>
              </a:rPr>
              <a:t>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V</a:t>
            </a:r>
            <a:r>
              <a:rPr lang="en-US" altLang="zh-CN" sz="2800" b="1" i="1" baseline="-30000" dirty="0"/>
              <a:t>T</a:t>
            </a:r>
            <a:r>
              <a:rPr lang="en-US" altLang="zh-CN" sz="2800" b="1" dirty="0"/>
              <a:t>}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	特别是，</a:t>
            </a:r>
            <a:r>
              <a:rPr lang="zh-CN" altLang="en-US" sz="2800" b="1" i="1" dirty="0">
                <a:sym typeface="Symbol" panose="05050102010706020507" pitchFamily="18" charset="2"/>
              </a:rPr>
              <a:t></a:t>
            </a:r>
            <a:r>
              <a:rPr lang="zh-CN" altLang="en-US" sz="2800" b="1" i="1" dirty="0"/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</a:t>
            </a:r>
            <a:r>
              <a:rPr lang="zh-CN" altLang="en-US" sz="2800" b="1" dirty="0"/>
              <a:t>* </a:t>
            </a:r>
            <a:r>
              <a:rPr lang="zh-CN" altLang="en-US" sz="2800" b="1" dirty="0">
                <a:sym typeface="Symbol" panose="05050102010706020507" pitchFamily="18" charset="2"/>
              </a:rPr>
              <a:t></a:t>
            </a:r>
            <a:r>
              <a:rPr lang="zh-CN" altLang="en-US" sz="2800" b="1" dirty="0"/>
              <a:t>时，规定</a:t>
            </a:r>
            <a:r>
              <a:rPr lang="zh-CN" altLang="en-US" sz="2800" b="1" dirty="0">
                <a:sym typeface="Symbol" panose="05050102010706020507" pitchFamily="18" charset="2"/>
              </a:rPr>
              <a:t>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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FIRST(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) 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zh-CN" altLang="en-US" sz="2800" b="1" dirty="0"/>
          </a:p>
          <a:p>
            <a:pPr lvl="1" algn="just">
              <a:spcBef>
                <a:spcPct val="0"/>
              </a:spcBef>
            </a:pPr>
            <a:r>
              <a:rPr lang="en-US" altLang="zh-CN" sz="2800" b="1" dirty="0"/>
              <a:t>FOLLOW(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 = {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 | 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dirty="0"/>
              <a:t>* …</a:t>
            </a:r>
            <a:r>
              <a:rPr lang="en-US" altLang="zh-CN" sz="2800" b="1" i="1" dirty="0"/>
              <a:t>Aa</a:t>
            </a:r>
            <a:r>
              <a:rPr lang="en-US" altLang="zh-CN" sz="2800" b="1" dirty="0"/>
              <a:t>…，</a:t>
            </a:r>
            <a:r>
              <a:rPr lang="en-US" altLang="zh-CN" sz="2800" b="1" i="1" dirty="0" err="1"/>
              <a:t>a</a:t>
            </a:r>
            <a:r>
              <a:rPr lang="en-US" altLang="zh-CN" sz="2800" b="1" dirty="0" err="1"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/>
              <a:t>V</a:t>
            </a:r>
            <a:r>
              <a:rPr lang="en-US" altLang="zh-CN" sz="2800" b="1" i="1" baseline="-30000" dirty="0" err="1"/>
              <a:t>T</a:t>
            </a:r>
            <a:r>
              <a:rPr lang="en-US" altLang="zh-CN" sz="2800" b="1" dirty="0"/>
              <a:t>}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	如果</a:t>
            </a:r>
            <a:r>
              <a:rPr lang="en-US" altLang="zh-CN" sz="2800" b="1" i="1" dirty="0"/>
              <a:t>A</a:t>
            </a:r>
            <a:r>
              <a:rPr lang="zh-CN" altLang="en-US" sz="2800" b="1" dirty="0"/>
              <a:t>是某个句型的最右符号，那么$属于</a:t>
            </a:r>
            <a:r>
              <a:rPr lang="en-US" altLang="zh-CN" sz="2800" b="1" dirty="0"/>
              <a:t>FOLLOW(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 </a:t>
            </a:r>
            <a:endParaRPr lang="zh-CN" altLang="en-US" sz="2800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C0C0C0">
                    <a:lumMod val="40000"/>
                    <a:lumOff val="60000"/>
                  </a:srgb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915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计算</a:t>
            </a:r>
            <a:r>
              <a:rPr lang="en-US" altLang="zh-CN">
                <a:ea typeface="宋体" charset="-122"/>
              </a:rPr>
              <a:t>Follow</a:t>
            </a:r>
            <a:r>
              <a:rPr lang="zh-CN" altLang="en-US">
                <a:ea typeface="宋体" charset="-122"/>
              </a:rPr>
              <a:t>集合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a typeface="宋体" pitchFamily="2" charset="-122"/>
              </a:rPr>
              <a:t>Follow(X) = { a |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 …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…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} </a:t>
            </a:r>
          </a:p>
          <a:p>
            <a:pPr>
              <a:defRPr/>
            </a:pPr>
            <a:r>
              <a:rPr lang="zh-CN" altLang="en-US" sz="2800" b="1" dirty="0">
                <a:ea typeface="宋体" pitchFamily="2" charset="-122"/>
              </a:rPr>
              <a:t>直观求</a:t>
            </a:r>
            <a:r>
              <a:rPr lang="en-US" altLang="zh-CN" sz="2800" b="1" dirty="0">
                <a:ea typeface="宋体" pitchFamily="2" charset="-122"/>
              </a:rPr>
              <a:t>Follow</a:t>
            </a:r>
            <a:r>
              <a:rPr lang="zh-CN" altLang="en-US" sz="2800" b="1" dirty="0">
                <a:ea typeface="宋体" pitchFamily="2" charset="-122"/>
              </a:rPr>
              <a:t>集合：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If X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 AB then First(B)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(A) and</a:t>
            </a:r>
          </a:p>
          <a:p>
            <a:pPr>
              <a:buFontTx/>
              <a:buNone/>
              <a:defRPr/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             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Follow(X)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(B)</a:t>
            </a:r>
            <a:endParaRPr lang="en-US" altLang="zh-CN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if B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then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Follow(X)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(A)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If S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是开始符号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then $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 Follow(S)</a:t>
            </a:r>
            <a:endParaRPr lang="en-US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E0538B3-0AD2-4739-8197-BD52E7C532E5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96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计算</a:t>
            </a:r>
            <a:r>
              <a:rPr lang="en-US" altLang="zh-CN">
                <a:ea typeface="宋体" charset="-122"/>
              </a:rPr>
              <a:t>Follow</a:t>
            </a:r>
            <a:r>
              <a:rPr lang="zh-CN" altLang="en-US">
                <a:ea typeface="宋体" charset="-122"/>
              </a:rPr>
              <a:t>集合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Follow(X) = { a |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 …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…</a:t>
            </a: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dirty="0">
                <a:ea typeface="宋体" pitchFamily="2" charset="-122"/>
              </a:rPr>
              <a:t>} </a:t>
            </a:r>
          </a:p>
          <a:p>
            <a:pPr>
              <a:defRPr/>
            </a:pPr>
            <a:r>
              <a:rPr lang="zh-CN" altLang="en-US" sz="3200" b="1" dirty="0">
                <a:ea typeface="宋体" pitchFamily="2" charset="-122"/>
              </a:rPr>
              <a:t>求</a:t>
            </a:r>
            <a:r>
              <a:rPr lang="en-US" altLang="zh-CN" sz="3200" b="1" dirty="0">
                <a:ea typeface="宋体" pitchFamily="2" charset="-122"/>
              </a:rPr>
              <a:t>Follow</a:t>
            </a:r>
            <a:r>
              <a:rPr lang="zh-CN" altLang="en-US" sz="3200" b="1" dirty="0">
                <a:ea typeface="宋体" pitchFamily="2" charset="-122"/>
              </a:rPr>
              <a:t>集合算法框架：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accent2"/>
                </a:solidFill>
                <a:ea typeface="宋体" pitchFamily="2" charset="-122"/>
              </a:rPr>
              <a:t>1.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$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 Follow(S)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2.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First(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) – {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}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(X) </a:t>
            </a:r>
          </a:p>
          <a:p>
            <a:pPr lvl="1">
              <a:defRPr/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对每个产生式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A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X </a:t>
            </a:r>
            <a:endParaRPr lang="en-US" altLang="zh-CN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3. Follow(A)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(X)</a:t>
            </a:r>
            <a:endParaRPr lang="en-US" altLang="zh-CN" sz="3200" b="1" dirty="0">
              <a:solidFill>
                <a:schemeClr val="accent2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对每个产生式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A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X 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 ，其中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 First()</a:t>
            </a:r>
            <a:endParaRPr lang="en-US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EEEDFF6-22F6-47AE-A9C1-313F0508269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7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/>
          <a:p>
            <a:fld id="{0A74D5BD-0F3A-4041-B7F1-D39FD8500F7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FIRST(</a:t>
            </a:r>
            <a:r>
              <a:rPr lang="en-US" altLang="zh-CN">
                <a:sym typeface="Symbol" panose="05050102010706020507" pitchFamily="18" charset="2"/>
              </a:rPr>
              <a:t></a:t>
            </a:r>
            <a:r>
              <a:rPr lang="en-US" altLang="zh-CN"/>
              <a:t>)</a:t>
            </a: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FIRST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</a:rPr>
              <a:t>是从</a:t>
            </a:r>
            <a:r>
              <a:rPr lang="zh-CN" altLang="en-US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推导出的串的起始终结符的集合。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/>
              <a:t>FIRST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>
                <a:latin typeface="Times New Roman" panose="02020603050405020304" pitchFamily="18" charset="0"/>
              </a:rPr>
              <a:t>) = 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b="1" dirty="0">
                <a:latin typeface="Times New Roman" panose="02020603050405020304" pitchFamily="18" charset="0"/>
              </a:rPr>
              <a:t>| 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…,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</a:rPr>
              <a:t>} </a:t>
            </a:r>
          </a:p>
          <a:p>
            <a:pPr lvl="1"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 </a:t>
            </a:r>
            <a:r>
              <a:rPr lang="zh-CN" altLang="en-US" sz="2800" dirty="0">
                <a:latin typeface="Times New Roman" panose="02020603050405020304" pitchFamily="18" charset="0"/>
              </a:rPr>
              <a:t>特殊情况：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b="1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latin typeface="Times New Roman" panose="02020603050405020304" pitchFamily="18" charset="0"/>
              </a:rPr>
              <a:t>时，规定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</a:t>
            </a:r>
            <a:r>
              <a:rPr lang="en-US" altLang="zh-CN" sz="2800" dirty="0"/>
              <a:t> FIRST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对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</a:rPr>
              <a:t>的任何两个不同的选择</a:t>
            </a:r>
            <a:r>
              <a:rPr lang="zh-CN" altLang="en-US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</a:rPr>
              <a:t>和</a:t>
            </a:r>
            <a:r>
              <a:rPr lang="zh-CN" altLang="en-US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i="1" baseline="-30000" dirty="0">
                <a:latin typeface="Times New Roman" panose="02020603050405020304" pitchFamily="18" charset="0"/>
              </a:rPr>
              <a:t>j</a:t>
            </a:r>
            <a:r>
              <a:rPr lang="zh-CN" altLang="en-US" sz="3200" dirty="0">
                <a:latin typeface="Times New Roman" panose="02020603050405020304" pitchFamily="18" charset="0"/>
              </a:rPr>
              <a:t>，希望有</a:t>
            </a:r>
          </a:p>
          <a:p>
            <a:pPr lvl="1" algn="just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		</a:t>
            </a:r>
            <a:r>
              <a:rPr lang="en-US" altLang="zh-CN" sz="2800" dirty="0"/>
              <a:t> FIRST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/>
              <a:t>FIRST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j </a:t>
            </a:r>
            <a:r>
              <a:rPr lang="en-US" altLang="zh-CN" sz="2800" dirty="0">
                <a:latin typeface="Times New Roman" panose="02020603050405020304" pitchFamily="18" charset="0"/>
              </a:rPr>
              <a:t>) =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但有一个前提， </a:t>
            </a:r>
            <a:r>
              <a:rPr lang="en-US" altLang="zh-CN" sz="2800" dirty="0"/>
              <a:t>FIRST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/>
              <a:t>FIRST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都不含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>
              <a:buNone/>
            </a:pPr>
            <a:r>
              <a:rPr lang="zh-CN" altLang="en-US" sz="2800" dirty="0"/>
              <a:t>若</a:t>
            </a:r>
            <a:r>
              <a:rPr lang="en-US" altLang="zh-CN" sz="2800" dirty="0"/>
              <a:t>FIRST(</a:t>
            </a:r>
            <a:r>
              <a:rPr lang="en-US" altLang="zh-CN" sz="2800" i="1" dirty="0"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 err="1"/>
              <a:t>i</a:t>
            </a:r>
            <a:r>
              <a:rPr lang="en-US" altLang="zh-CN" sz="2800" i="1" baseline="-30000" dirty="0"/>
              <a:t> </a:t>
            </a:r>
            <a:r>
              <a:rPr lang="en-US" altLang="zh-CN" sz="2800" dirty="0"/>
              <a:t>) </a:t>
            </a:r>
            <a:r>
              <a:rPr lang="zh-CN" altLang="en-US" sz="2800" dirty="0"/>
              <a:t>或</a:t>
            </a:r>
            <a:r>
              <a:rPr lang="en-US" altLang="zh-CN" sz="2800" dirty="0"/>
              <a:t>FIRST(</a:t>
            </a:r>
            <a:r>
              <a:rPr lang="en-US" altLang="zh-CN" sz="2800" i="1" dirty="0"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/>
              <a:t>j </a:t>
            </a:r>
            <a:r>
              <a:rPr lang="en-US" altLang="zh-CN" sz="2800" dirty="0"/>
              <a:t>)</a:t>
            </a:r>
            <a:r>
              <a:rPr lang="zh-CN" altLang="en-US" sz="2800" dirty="0"/>
              <a:t>含</a:t>
            </a:r>
            <a:r>
              <a:rPr lang="zh-CN" altLang="en-US" sz="2800" dirty="0">
                <a:sym typeface="Symbol" panose="05050102010706020507" pitchFamily="18" charset="2"/>
              </a:rPr>
              <a:t>，还需增加条件</a:t>
            </a:r>
          </a:p>
          <a:p>
            <a:pPr lvl="1" algn="just"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C0C0C0">
                    <a:lumMod val="40000"/>
                    <a:lumOff val="60000"/>
                  </a:srgb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2213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集合及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集合的计算方法</a:t>
            </a:r>
          </a:p>
        </p:txBody>
      </p:sp>
      <p:sp>
        <p:nvSpPr>
          <p:cNvPr id="540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集合计算方法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若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a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..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， 则将终结符ａ加入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FIRST(X)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X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，则将加入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FIRST(X)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Y…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，且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Y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属于非终结符，则将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FIRST(Y)\{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}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加入到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FIRST(X)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XY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..Y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K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且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,Y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,..Y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i-1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(2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≤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i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≤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k)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都是非终结符，且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,Y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,..Y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i-1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的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FIRST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集合中均包含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，则将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的所有非元素加入到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FIRST(X)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中，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j=1,2,..i).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特别地，若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~Y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均有产生式，则将加到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FIRST(X)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中。</a:t>
            </a: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C67ED26C-3978-4BF8-99B2-C2F1A910A7CB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 algn="ctr"/>
              <a:t>7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67544" y="4905375"/>
            <a:ext cx="21605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ahoma" pitchFamily="34" charset="0"/>
              </a:rPr>
              <a:t>S</a:t>
            </a:r>
            <a:r>
              <a:rPr lang="en-US" altLang="zh-CN" b="1" dirty="0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ABS|d</a:t>
            </a:r>
            <a:endParaRPr lang="en-US" altLang="zh-CN" b="1" dirty="0">
              <a:latin typeface="Tahoma" pitchFamily="34" charset="0"/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 dirty="0">
              <a:latin typeface="Tahoma" pitchFamily="34" charset="0"/>
            </a:endParaRPr>
          </a:p>
        </p:txBody>
      </p:sp>
      <p:sp>
        <p:nvSpPr>
          <p:cNvPr id="540679" name="Text Box 7"/>
          <p:cNvSpPr txBox="1">
            <a:spLocks noChangeArrowheads="1"/>
          </p:cNvSpPr>
          <p:nvPr/>
        </p:nvSpPr>
        <p:spPr bwMode="auto">
          <a:xfrm>
            <a:off x="3368675" y="4905375"/>
            <a:ext cx="40322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FIRST(S)=FIRST(B)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FIRST(A)=FIRST(B) ∪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{d}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FIRST(B)={</a:t>
            </a:r>
            <a:r>
              <a:rPr lang="en-US" altLang="zh-CN" dirty="0" err="1">
                <a:latin typeface="Tahoma" pitchFamily="34" charset="0"/>
                <a:ea typeface="宋体" pitchFamily="2" charset="-122"/>
              </a:rPr>
              <a:t>a,b,c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540680" name="Text Box 8" descr="Green marble"/>
          <p:cNvSpPr txBox="1">
            <a:spLocks noChangeArrowheads="1"/>
          </p:cNvSpPr>
          <p:nvPr/>
        </p:nvSpPr>
        <p:spPr bwMode="auto">
          <a:xfrm>
            <a:off x="2260600" y="4905375"/>
            <a:ext cx="1122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步骤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80063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4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9" grpId="0"/>
      <p:bldP spid="5406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/>
          <a:p>
            <a:fld id="{9032729D-A0B9-4DDB-9422-4ED55041A82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FOLLOW(A)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FOLLOW</a:t>
            </a:r>
            <a:r>
              <a:rPr lang="en-US" altLang="zh-CN" sz="3200" dirty="0">
                <a:latin typeface="Times New Roman" panose="02020603050405020304" pitchFamily="18" charset="0"/>
              </a:rPr>
              <a:t>(A)</a:t>
            </a:r>
            <a:r>
              <a:rPr lang="zh-CN" altLang="en-US" sz="3200" dirty="0">
                <a:latin typeface="Times New Roman" panose="02020603050405020304" pitchFamily="18" charset="0"/>
              </a:rPr>
              <a:t>是在所有句型中紧跟在</a:t>
            </a:r>
            <a:r>
              <a:rPr lang="en-US" altLang="zh-CN" sz="3200" dirty="0">
                <a:latin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</a:rPr>
              <a:t>后面的终结符集合。</a:t>
            </a:r>
          </a:p>
          <a:p>
            <a:r>
              <a:rPr lang="en-US" altLang="zh-CN" sz="3200" dirty="0"/>
              <a:t>FOLLOW</a:t>
            </a:r>
            <a:r>
              <a:rPr lang="en-US" altLang="zh-CN" sz="3200" dirty="0">
                <a:latin typeface="Times New Roman" panose="02020603050405020304" pitchFamily="18" charset="0"/>
              </a:rPr>
              <a:t>(A) = {</a:t>
            </a:r>
            <a:r>
              <a:rPr lang="en-US" altLang="zh-CN" sz="3200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dirty="0">
                <a:latin typeface="Times New Roman" panose="02020603050405020304" pitchFamily="18" charset="0"/>
              </a:rPr>
              <a:t>| 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latin typeface="Times New Roman" panose="02020603050405020304" pitchFamily="18" charset="0"/>
              </a:rPr>
              <a:t>* …</a:t>
            </a:r>
            <a:r>
              <a:rPr lang="en-US" altLang="zh-CN" sz="3200" i="1" dirty="0">
                <a:latin typeface="Times New Roman" panose="02020603050405020304" pitchFamily="18" charset="0"/>
              </a:rPr>
              <a:t>Aa</a:t>
            </a:r>
            <a:r>
              <a:rPr lang="en-US" altLang="zh-CN" sz="3200" dirty="0">
                <a:latin typeface="Times New Roman" panose="02020603050405020304" pitchFamily="18" charset="0"/>
              </a:rPr>
              <a:t>…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>
                <a:latin typeface="Times New Roman" panose="02020603050405020304" pitchFamily="18" charset="0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* 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Aa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特殊情况（约定）：如果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是某个句型的最右符号（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*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A</a:t>
            </a:r>
            <a:r>
              <a:rPr lang="zh-CN" altLang="en-US" sz="2800" dirty="0">
                <a:latin typeface="Times New Roman" panose="02020603050405020304" pitchFamily="18" charset="0"/>
              </a:rPr>
              <a:t>），那么</a:t>
            </a:r>
            <a:r>
              <a:rPr lang="en-US" altLang="zh-CN" sz="2800" dirty="0">
                <a:latin typeface="Times New Roman" panose="02020603050405020304" pitchFamily="18" charset="0"/>
              </a:rPr>
              <a:t>$</a:t>
            </a:r>
            <a:r>
              <a:rPr lang="zh-CN" altLang="en-US" sz="2800" dirty="0">
                <a:latin typeface="Times New Roman" panose="02020603050405020304" pitchFamily="18" charset="0"/>
              </a:rPr>
              <a:t>属于</a:t>
            </a:r>
            <a:r>
              <a:rPr lang="en-US" altLang="zh-CN" sz="2800" dirty="0"/>
              <a:t>FOLLOW</a:t>
            </a:r>
            <a:r>
              <a:rPr lang="en-US" altLang="zh-CN" sz="2800" dirty="0">
                <a:latin typeface="Times New Roman" panose="02020603050405020304" pitchFamily="18" charset="0"/>
              </a:rPr>
              <a:t>(A) </a:t>
            </a:r>
          </a:p>
          <a:p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C0C0C0">
                    <a:lumMod val="40000"/>
                    <a:lumOff val="60000"/>
                  </a:srgb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0500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集合的计算方法</a:t>
            </a:r>
          </a:p>
        </p:txBody>
      </p:sp>
      <p:sp>
        <p:nvSpPr>
          <p:cNvPr id="66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集合计算方法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对文法开始符号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S,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置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$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于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FOLLOW(S)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中。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若有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B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，则将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FIRST()\{}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加入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FOLLOW(B)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中。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（此处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可以为空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B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或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B ,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且  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（即 属于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FIRST()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）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则将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FOLLOW(A)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加入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FOLLOW(B)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中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（此处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可以为空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。</a:t>
            </a:r>
          </a:p>
          <a:p>
            <a:pPr lvl="1">
              <a:lnSpc>
                <a:spcPct val="90000"/>
              </a:lnSpc>
              <a:defRPr/>
            </a:pP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316B8753-8D09-4413-B3F3-6BAC0B2DA1D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 algn="ctr"/>
              <a:t>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467544" y="4307483"/>
            <a:ext cx="21605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ahoma" pitchFamily="34" charset="0"/>
              </a:rPr>
              <a:t>S</a:t>
            </a:r>
            <a:r>
              <a:rPr lang="en-US" altLang="zh-CN" b="1" dirty="0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ABS|d</a:t>
            </a:r>
            <a:endParaRPr lang="en-US" altLang="zh-CN" b="1" dirty="0">
              <a:latin typeface="Tahoma" pitchFamily="34" charset="0"/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 dirty="0">
              <a:latin typeface="Tahoma" pitchFamily="34" charset="0"/>
            </a:endParaRPr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2484438" y="4236045"/>
            <a:ext cx="626427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spcBef>
                <a:spcPct val="50000"/>
              </a:spcBef>
              <a:defRPr b="1">
                <a:solidFill>
                  <a:schemeClr val="bg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ea typeface="宋体" charset="-122"/>
              </a:defRPr>
            </a:lvl2pPr>
            <a:lvl3pPr marL="1143000" indent="-228600" eaLnBrk="0" hangingPunct="0">
              <a:defRPr>
                <a:ea typeface="宋体" charset="-122"/>
              </a:defRPr>
            </a:lvl3pPr>
            <a:lvl4pPr marL="1600200" indent="-228600" eaLnBrk="0" hangingPunct="0">
              <a:defRPr>
                <a:ea typeface="宋体" charset="-122"/>
              </a:defRPr>
            </a:lvl4pPr>
            <a:lvl5pPr marL="2057400" indent="-228600" eaLnBrk="0" hangingPunct="0">
              <a:defRPr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FIRST(B)={</a:t>
            </a:r>
            <a:r>
              <a:rPr lang="en-US" altLang="zh-CN" dirty="0" err="1">
                <a:solidFill>
                  <a:schemeClr val="tx1"/>
                </a:solidFill>
              </a:rPr>
              <a:t>a,b,c</a:t>
            </a:r>
            <a:r>
              <a:rPr lang="en-US" altLang="zh-CN" dirty="0">
                <a:solidFill>
                  <a:schemeClr val="tx1"/>
                </a:solidFill>
              </a:rPr>
              <a:t>}   FIRST(A)={</a:t>
            </a:r>
            <a:r>
              <a:rPr lang="en-US" altLang="zh-CN" dirty="0" err="1">
                <a:solidFill>
                  <a:schemeClr val="tx1"/>
                </a:solidFill>
              </a:rPr>
              <a:t>a,b,c,d</a:t>
            </a:r>
            <a:r>
              <a:rPr lang="en-US" altLang="zh-CN" dirty="0">
                <a:solidFill>
                  <a:schemeClr val="tx1"/>
                </a:solidFill>
              </a:rPr>
              <a:t>}   FIRST(S)={</a:t>
            </a:r>
            <a:r>
              <a:rPr lang="en-US" altLang="zh-CN" dirty="0" err="1">
                <a:solidFill>
                  <a:schemeClr val="tx1"/>
                </a:solidFill>
              </a:rPr>
              <a:t>a,b,c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FOLLOW(S)=?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FOLLOW(A)=?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FOLLOW(B)=?</a:t>
            </a:r>
          </a:p>
        </p:txBody>
      </p:sp>
    </p:spTree>
    <p:extLst>
      <p:ext uri="{BB962C8B-B14F-4D97-AF65-F5344CB8AC3E}">
        <p14:creationId xmlns:p14="http://schemas.microsoft.com/office/powerpoint/2010/main" val="388816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/>
      <p:bldP spid="665604" grpId="0"/>
    </p:bld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第10讲-语法分析-VI-浅色</Template>
  <TotalTime>14549</TotalTime>
  <Words>3778</Words>
  <Application>Microsoft Office PowerPoint</Application>
  <PresentationFormat>全屏显示(4:3)</PresentationFormat>
  <Paragraphs>784</Paragraphs>
  <Slides>51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黑体</vt:lpstr>
      <vt:lpstr>楷体</vt:lpstr>
      <vt:lpstr>宋体</vt:lpstr>
      <vt:lpstr>Arial</vt:lpstr>
      <vt:lpstr>Courier New</vt:lpstr>
      <vt:lpstr>Symbol</vt:lpstr>
      <vt:lpstr>Tahoma</vt:lpstr>
      <vt:lpstr>Times New Roman</vt:lpstr>
      <vt:lpstr>Verdana</vt:lpstr>
      <vt:lpstr>Wingdings</vt:lpstr>
      <vt:lpstr>sample</vt:lpstr>
      <vt:lpstr>温故而知新</vt:lpstr>
      <vt:lpstr>本讲纲要</vt:lpstr>
      <vt:lpstr>3.3 自上而下分析</vt:lpstr>
      <vt:lpstr>3.3 自上而下分析 </vt:lpstr>
      <vt:lpstr>3.3 自上而下分析 </vt:lpstr>
      <vt:lpstr>FIRST()</vt:lpstr>
      <vt:lpstr>FIRST集合及FOLLOW集合的计算方法</vt:lpstr>
      <vt:lpstr>FOLLOW(A)</vt:lpstr>
      <vt:lpstr>FOLLOW集合的计算方法</vt:lpstr>
      <vt:lpstr>FOLLOW集计算</vt:lpstr>
      <vt:lpstr>FOLLOW集计算</vt:lpstr>
      <vt:lpstr>FOLLOW集计算</vt:lpstr>
      <vt:lpstr>FOLLOW集计算</vt:lpstr>
      <vt:lpstr>FOLLOW集计算</vt:lpstr>
      <vt:lpstr>本讲纲要</vt:lpstr>
      <vt:lpstr>LL(1)文法</vt:lpstr>
      <vt:lpstr>PowerPoint 演示文稿</vt:lpstr>
      <vt:lpstr>PowerPoint 演示文稿</vt:lpstr>
      <vt:lpstr>PowerPoint 演示文稿</vt:lpstr>
      <vt:lpstr>LL(1)文法</vt:lpstr>
      <vt:lpstr>FOLLOW集计算</vt:lpstr>
      <vt:lpstr>FOLLOW集计算</vt:lpstr>
      <vt:lpstr>FOLLOW集计算</vt:lpstr>
      <vt:lpstr>FOLLOW集计算</vt:lpstr>
      <vt:lpstr>LL(1)文法</vt:lpstr>
      <vt:lpstr>LL(1)文法</vt:lpstr>
      <vt:lpstr>本讲纲要</vt:lpstr>
      <vt:lpstr>递归下降的预测分析</vt:lpstr>
      <vt:lpstr>递归下降的预测分析</vt:lpstr>
      <vt:lpstr>递归下降的预测分析</vt:lpstr>
      <vt:lpstr>递归下降的预测分析</vt:lpstr>
      <vt:lpstr>递归的分析程序</vt:lpstr>
      <vt:lpstr>本讲纲要</vt:lpstr>
      <vt:lpstr>3.3 自上而下分析</vt:lpstr>
      <vt:lpstr>3.3 自上而下分析</vt:lpstr>
      <vt:lpstr>3.3 自上而下分析</vt:lpstr>
      <vt:lpstr>本讲纲要</vt:lpstr>
      <vt:lpstr>预测分析表的构建</vt:lpstr>
      <vt:lpstr>预测分析表的构建</vt:lpstr>
      <vt:lpstr>PowerPoint 演示文稿</vt:lpstr>
      <vt:lpstr>预测分析表的构建</vt:lpstr>
      <vt:lpstr>PowerPoint 演示文稿</vt:lpstr>
      <vt:lpstr>3.3 自上而下分析</vt:lpstr>
      <vt:lpstr>3.3 自上而下分析</vt:lpstr>
      <vt:lpstr>本讲小结</vt:lpstr>
      <vt:lpstr>习    题</vt:lpstr>
      <vt:lpstr>例 已知文法产生式：</vt:lpstr>
      <vt:lpstr>例 多重定义的条目 </vt:lpstr>
      <vt:lpstr>计算First集合</vt:lpstr>
      <vt:lpstr>计算Follow集合</vt:lpstr>
      <vt:lpstr>计算Follow集合</vt:lpstr>
    </vt:vector>
  </TitlesOfParts>
  <Company>中国科大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xxjdlut@126.com</cp:lastModifiedBy>
  <cp:revision>749</cp:revision>
  <dcterms:created xsi:type="dcterms:W3CDTF">2000-08-08T16:59:41Z</dcterms:created>
  <dcterms:modified xsi:type="dcterms:W3CDTF">2018-09-24T06:03:33Z</dcterms:modified>
</cp:coreProperties>
</file>