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6"/>
  </p:notesMasterIdLst>
  <p:handoutMasterIdLst>
    <p:handoutMasterId r:id="rId47"/>
  </p:handoutMasterIdLst>
  <p:sldIdLst>
    <p:sldId id="630" r:id="rId2"/>
    <p:sldId id="491" r:id="rId3"/>
    <p:sldId id="608" r:id="rId4"/>
    <p:sldId id="609" r:id="rId5"/>
    <p:sldId id="610" r:id="rId6"/>
    <p:sldId id="394" r:id="rId7"/>
    <p:sldId id="607" r:id="rId8"/>
    <p:sldId id="611" r:id="rId9"/>
    <p:sldId id="612" r:id="rId10"/>
    <p:sldId id="613" r:id="rId11"/>
    <p:sldId id="614" r:id="rId12"/>
    <p:sldId id="615" r:id="rId13"/>
    <p:sldId id="616" r:id="rId14"/>
    <p:sldId id="617" r:id="rId15"/>
    <p:sldId id="618" r:id="rId16"/>
    <p:sldId id="619" r:id="rId17"/>
    <p:sldId id="620" r:id="rId18"/>
    <p:sldId id="621" r:id="rId19"/>
    <p:sldId id="631" r:id="rId20"/>
    <p:sldId id="623" r:id="rId21"/>
    <p:sldId id="404" r:id="rId22"/>
    <p:sldId id="417" r:id="rId23"/>
    <p:sldId id="504" r:id="rId24"/>
    <p:sldId id="593" r:id="rId25"/>
    <p:sldId id="594" r:id="rId26"/>
    <p:sldId id="595" r:id="rId27"/>
    <p:sldId id="596" r:id="rId28"/>
    <p:sldId id="597" r:id="rId29"/>
    <p:sldId id="598" r:id="rId30"/>
    <p:sldId id="599" r:id="rId31"/>
    <p:sldId id="600" r:id="rId32"/>
    <p:sldId id="601" r:id="rId33"/>
    <p:sldId id="602" r:id="rId34"/>
    <p:sldId id="603" r:id="rId35"/>
    <p:sldId id="418" r:id="rId36"/>
    <p:sldId id="419" r:id="rId37"/>
    <p:sldId id="420" r:id="rId38"/>
    <p:sldId id="421" r:id="rId39"/>
    <p:sldId id="422" r:id="rId40"/>
    <p:sldId id="467" r:id="rId41"/>
    <p:sldId id="528" r:id="rId42"/>
    <p:sldId id="530" r:id="rId43"/>
    <p:sldId id="531" r:id="rId44"/>
    <p:sldId id="431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6479C"/>
    <a:srgbClr val="00FF00"/>
    <a:srgbClr val="FF3300"/>
    <a:srgbClr val="1D2653"/>
    <a:srgbClr val="A50021"/>
    <a:srgbClr val="996633"/>
    <a:srgbClr val="66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9" autoAdjust="0"/>
    <p:restoredTop sz="88140" autoAdjust="0"/>
  </p:normalViewPr>
  <p:slideViewPr>
    <p:cSldViewPr>
      <p:cViewPr varScale="1">
        <p:scale>
          <a:sx n="87" d="100"/>
          <a:sy n="87" d="100"/>
        </p:scale>
        <p:origin x="154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1584" y="5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8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8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FontTx/>
              <a:buChar char="•"/>
              <a:defRPr sz="1200" i="1">
                <a:latin typeface="Courier New" pitchFamily="49" charset="0"/>
              </a:defRPr>
            </a:lvl1pPr>
          </a:lstStyle>
          <a:p>
            <a:pPr>
              <a:defRPr/>
            </a:pPr>
            <a:fld id="{221B8FFC-ED9A-4648-B3BC-6BE5DC473F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23789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fld id="{95AED1C5-3509-45EE-9117-C57EFC5717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0250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4CF90AB1-DA97-4F13-9492-7ADF9FA576AD}" type="slidenum">
              <a:rPr lang="zh-CN" altLang="en-US" sz="1200" smtClean="0">
                <a:latin typeface="Times New Roman" pitchFamily="18" charset="0"/>
              </a:rPr>
              <a:pPr/>
              <a:t>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47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1E73BE7F-7E1D-45CF-8BD3-9C906DD74F64}" type="slidenum">
              <a:rPr lang="zh-CN" altLang="en-US" sz="1200" smtClean="0">
                <a:latin typeface="Times New Roman" pitchFamily="18" charset="0"/>
              </a:rPr>
              <a:pPr/>
              <a:t>22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/>
              <a:t>自下而上的分析的关键在于如何确定分析栈的顶部已经出现句柄</a:t>
            </a:r>
          </a:p>
        </p:txBody>
      </p:sp>
    </p:spTree>
    <p:extLst>
      <p:ext uri="{BB962C8B-B14F-4D97-AF65-F5344CB8AC3E}">
        <p14:creationId xmlns:p14="http://schemas.microsoft.com/office/powerpoint/2010/main" val="4108892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88549F9C-A22A-4846-B65E-4C7A608B01A2}" type="slidenum">
              <a:rPr lang="zh-CN" altLang="en-US" sz="1200" smtClean="0">
                <a:latin typeface="Times New Roman" pitchFamily="18" charset="0"/>
              </a:rPr>
              <a:pPr/>
              <a:t>23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763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8EFE87F5-7418-41A7-A6DD-2C0B8F2A1C3D}" type="slidenum">
              <a:rPr lang="zh-CN" altLang="en-US" sz="1200" smtClean="0">
                <a:latin typeface="Times New Roman" pitchFamily="18" charset="0"/>
              </a:rPr>
              <a:pPr/>
              <a:t>35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067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3932F27-E430-4931-921E-0A95044E8592}" type="slidenum">
              <a:rPr lang="zh-CN" altLang="en-US" sz="1200" smtClean="0">
                <a:latin typeface="Times New Roman" pitchFamily="18" charset="0"/>
              </a:rPr>
              <a:pPr/>
              <a:t>36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840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7D9EF1F2-41C2-4A61-914F-CE257534FA61}" type="slidenum">
              <a:rPr lang="zh-CN" altLang="en-US" sz="1200" smtClean="0">
                <a:latin typeface="Times New Roman" pitchFamily="18" charset="0"/>
              </a:rPr>
              <a:pPr/>
              <a:t>37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/>
              <a:t>因为在该文法中，</a:t>
            </a:r>
            <a:r>
              <a:rPr lang="en-US" altLang="zh-CN"/>
              <a:t>expr</a:t>
            </a:r>
            <a:r>
              <a:rPr lang="zh-CN" altLang="en-US"/>
              <a:t>可能以</a:t>
            </a:r>
            <a:r>
              <a:rPr lang="en-US" altLang="zh-CN"/>
              <a:t>id(id</a:t>
            </a:r>
            <a:r>
              <a:rPr lang="zh-CN" altLang="en-US"/>
              <a:t>开头，而函数调用语句</a:t>
            </a:r>
            <a:r>
              <a:rPr lang="en-US" altLang="zh-CN"/>
              <a:t>stmt-&gt;id(parameter_list) </a:t>
            </a:r>
            <a:r>
              <a:rPr lang="zh-CN" altLang="en-US"/>
              <a:t>也有可能以</a:t>
            </a:r>
            <a:r>
              <a:rPr lang="en-US" altLang="zh-CN"/>
              <a:t>id(id</a:t>
            </a:r>
            <a:r>
              <a:rPr lang="zh-CN" altLang="en-US"/>
              <a:t>开头，所以这里不知道应该把句柄</a:t>
            </a:r>
            <a:r>
              <a:rPr lang="en-US" altLang="zh-CN"/>
              <a:t>id</a:t>
            </a:r>
            <a:r>
              <a:rPr lang="zh-CN" altLang="en-US"/>
              <a:t>往</a:t>
            </a:r>
            <a:r>
              <a:rPr lang="en-US" altLang="zh-CN"/>
              <a:t>paramter</a:t>
            </a:r>
            <a:r>
              <a:rPr lang="zh-CN" altLang="en-US"/>
              <a:t>归约，</a:t>
            </a:r>
          </a:p>
          <a:p>
            <a:pPr algn="just" eaLnBrk="1" hangingPunct="1"/>
            <a:r>
              <a:rPr lang="zh-CN" altLang="en-US"/>
              <a:t>还是往</a:t>
            </a:r>
            <a:r>
              <a:rPr lang="en-US" altLang="zh-CN"/>
              <a:t>expr</a:t>
            </a:r>
            <a:r>
              <a:rPr lang="zh-CN" altLang="en-US"/>
              <a:t>归约 </a:t>
            </a:r>
          </a:p>
        </p:txBody>
      </p:sp>
    </p:spTree>
    <p:extLst>
      <p:ext uri="{BB962C8B-B14F-4D97-AF65-F5344CB8AC3E}">
        <p14:creationId xmlns:p14="http://schemas.microsoft.com/office/powerpoint/2010/main" val="2042608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D9D3F5B-E41F-49C8-B977-3A031AC96DF3}" type="slidenum">
              <a:rPr lang="zh-CN" altLang="en-US" sz="1200" smtClean="0">
                <a:latin typeface="Times New Roman" pitchFamily="18" charset="0"/>
              </a:rPr>
              <a:pPr/>
              <a:t>40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748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A2C0C3B-695A-4E5E-944A-E81A3CB0AC28}" type="slidenum">
              <a:rPr lang="zh-CN" altLang="en-US" sz="1200" smtClean="0">
                <a:latin typeface="Times New Roman" pitchFamily="18" charset="0"/>
              </a:rPr>
              <a:pPr/>
              <a:t>41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54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0E7E82D5-B745-424A-A555-8F2099E4854E}" type="slidenum">
              <a:rPr lang="zh-CN" altLang="en-US" sz="1200" smtClean="0">
                <a:latin typeface="Times New Roman" pitchFamily="18" charset="0"/>
              </a:rPr>
              <a:pPr/>
              <a:t>42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51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93D40E9-EECF-44EF-805F-2EC8B364F87B}" type="slidenum">
              <a:rPr lang="zh-CN" altLang="en-US" sz="1200" smtClean="0">
                <a:latin typeface="Times New Roman" pitchFamily="18" charset="0"/>
              </a:rPr>
              <a:pPr/>
              <a:t>43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402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06FF0F43-4347-4A97-8675-49BE6F23915D}" type="slidenum">
              <a:rPr lang="zh-CN" altLang="en-US" sz="1200" smtClean="0">
                <a:latin typeface="Times New Roman" pitchFamily="18" charset="0"/>
              </a:rPr>
              <a:pPr/>
              <a:t>8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54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2BB6D26-0374-494A-AE6B-2812A80F6AFA}" type="slidenum">
              <a:rPr lang="zh-CN" altLang="en-US" sz="1200" smtClean="0">
                <a:latin typeface="Times New Roman" pitchFamily="18" charset="0"/>
              </a:rPr>
              <a:pPr/>
              <a:t>9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673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C2F9BCA3-CCCE-4C65-9668-51D982A0263E}" type="slidenum">
              <a:rPr lang="zh-CN" altLang="en-US" sz="1200" smtClean="0">
                <a:latin typeface="Times New Roman" pitchFamily="18" charset="0"/>
              </a:rPr>
              <a:pPr/>
              <a:t>10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502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4C807AF9-2A68-42DF-980D-77B6EBC3CB26}" type="slidenum">
              <a:rPr lang="zh-CN" altLang="en-US" sz="1200" smtClean="0">
                <a:latin typeface="Times New Roman" pitchFamily="18" charset="0"/>
              </a:rPr>
              <a:pPr/>
              <a:t>11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322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8B7560A1-5D25-4494-BDC4-988F7B0F7D76}" type="slidenum">
              <a:rPr lang="zh-CN" altLang="en-US" sz="1200" smtClean="0">
                <a:latin typeface="Times New Roman" pitchFamily="18" charset="0"/>
              </a:rPr>
              <a:pPr/>
              <a:t>12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147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BAEE545-B63B-4531-905D-8BAC90ECE524}" type="slidenum">
              <a:rPr lang="zh-CN" altLang="en-US" sz="1200" smtClean="0">
                <a:latin typeface="Times New Roman" pitchFamily="18" charset="0"/>
              </a:rPr>
              <a:pPr/>
              <a:t>13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651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FD7C5089-F378-4A00-9EC8-435E40825ACA}" type="slidenum">
              <a:rPr lang="zh-CN" altLang="en-US" sz="1200" smtClean="0">
                <a:latin typeface="Times New Roman" pitchFamily="18" charset="0"/>
              </a:rPr>
              <a:pPr/>
              <a:t>15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316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347676C6-0AC2-4460-9FC4-088E0852E3B6}" type="slidenum">
              <a:rPr lang="zh-CN" altLang="en-US" sz="1200" smtClean="0">
                <a:latin typeface="Times New Roman" pitchFamily="18" charset="0"/>
              </a:rPr>
              <a:pPr/>
              <a:t>16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852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chemeClr val="tx1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5867400" y="6461125"/>
            <a:ext cx="2895600" cy="320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中国科大Copyright © 2009, Software School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3505200" y="6461125"/>
            <a:ext cx="2133600" cy="320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5024107-8245-4E82-ABE6-A19949D6F92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0" y="6595957"/>
            <a:ext cx="84582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23A86D9-817C-4A94-AC7E-49327C71FBA5}" type="datetime1">
              <a:rPr lang="zh-CN" altLang="en-US" smtClean="0"/>
              <a:pPr>
                <a:defRPr/>
              </a:pPr>
              <a:t>2018/10/13</a:t>
            </a:fld>
            <a:r>
              <a:rPr lang="en-US" altLang="zh-CN"/>
              <a:t>Monday, Sep 7</a:t>
            </a:r>
            <a:r>
              <a:rPr lang="en-US" altLang="zh-CN" baseline="30000"/>
              <a:t>th</a:t>
            </a:r>
            <a:r>
              <a:rPr lang="en-US" altLang="zh-CN"/>
              <a:t>, 2009</a:t>
            </a:r>
          </a:p>
        </p:txBody>
      </p:sp>
    </p:spTree>
    <p:extLst>
      <p:ext uri="{BB962C8B-B14F-4D97-AF65-F5344CB8AC3E}">
        <p14:creationId xmlns:p14="http://schemas.microsoft.com/office/powerpoint/2010/main" val="3594683350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Rectangle 18"/>
          <p:cNvSpPr>
            <a:spLocks noChangeArrowheads="1"/>
          </p:cNvSpPr>
          <p:nvPr/>
        </p:nvSpPr>
        <p:spPr bwMode="ltGray">
          <a:xfrm>
            <a:off x="0" y="6611938"/>
            <a:ext cx="9144000" cy="260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19672" y="3212976"/>
            <a:ext cx="655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0" y="1700808"/>
            <a:ext cx="9144000" cy="720725"/>
          </a:xfr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ko-KR"/>
          </a:p>
        </p:txBody>
      </p:sp>
      <p:pic>
        <p:nvPicPr>
          <p:cNvPr id="7" name="Picture 2" descr="D:\2012-03-01-work\软件学院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4624"/>
            <a:ext cx="1008112" cy="95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9000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95536" y="6484912"/>
            <a:ext cx="4896544" cy="328464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zh-CN"/>
              <a:t>中国科大Copyright © 2009, Software School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0" y="6656784"/>
            <a:ext cx="8458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A7DE8-02A0-46BF-95D6-68ED7F8C50DE}" type="datetime1">
              <a:rPr lang="zh-CN" altLang="en-US" smtClean="0"/>
              <a:pPr>
                <a:defRPr/>
              </a:pPr>
              <a:t>2018/10/13</a:t>
            </a:fld>
            <a:r>
              <a:rPr lang="en-US" altLang="zh-CN"/>
              <a:t>Monday, Sep 7</a:t>
            </a:r>
            <a:r>
              <a:rPr lang="en-US" altLang="zh-CN" baseline="30000"/>
              <a:t>th</a:t>
            </a:r>
            <a:r>
              <a:rPr lang="en-US" altLang="zh-CN"/>
              <a:t>, 2009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656784"/>
            <a:ext cx="8458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10965-B98E-4197-B120-654B4EFB32FF}" type="datetime1">
              <a:rPr lang="zh-CN" altLang="en-US" smtClean="0"/>
              <a:pPr>
                <a:defRPr/>
              </a:pPr>
              <a:t>2018/10/13</a:t>
            </a:fld>
            <a:r>
              <a:rPr lang="en-US" altLang="zh-CN"/>
              <a:t>Monday, Sep 7</a:t>
            </a:r>
            <a:r>
              <a:rPr lang="en-US" altLang="zh-CN" baseline="30000"/>
              <a:t>th</a:t>
            </a:r>
            <a:r>
              <a:rPr lang="en-US" altLang="zh-CN"/>
              <a:t>, 2009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438400" y="6538913"/>
            <a:ext cx="4267200" cy="136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中国科大Copyright © 2009, Software School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505200" y="6461125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9FE56-BC40-438E-8268-B9D476FB0F8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635282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ltGray">
          <a:xfrm>
            <a:off x="0" y="0"/>
            <a:ext cx="9144000" cy="836613"/>
          </a:xfrm>
          <a:prstGeom prst="rect">
            <a:avLst/>
          </a:prstGeom>
          <a:gradFill>
            <a:gsLst>
              <a:gs pos="0">
                <a:srgbClr val="000000"/>
              </a:gs>
              <a:gs pos="0">
                <a:srgbClr val="0A128C"/>
              </a:gs>
              <a:gs pos="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0728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52400"/>
            <a:ext cx="8458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gray">
          <a:xfrm>
            <a:off x="-36512" y="6613525"/>
            <a:ext cx="9180512" cy="2444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000" b="1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000" y="773112"/>
            <a:ext cx="9216000" cy="7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灯片编号占位符 4"/>
          <p:cNvSpPr txBox="1">
            <a:spLocks/>
          </p:cNvSpPr>
          <p:nvPr userDrawn="1"/>
        </p:nvSpPr>
        <p:spPr>
          <a:xfrm>
            <a:off x="7524328" y="5517232"/>
            <a:ext cx="1619672" cy="12961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7200" kern="1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fld id="{4D2B693D-809D-4323-BF04-F4756EBB3589}" type="slidenum">
              <a:rPr lang="en-US" altLang="zh-CN" smtClean="0"/>
              <a:pPr algn="ctr"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楷体" pitchFamily="49" charset="-122"/>
          <a:ea typeface="楷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600" b="1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200" b="1">
          <a:solidFill>
            <a:schemeClr val="tx1"/>
          </a:solidFill>
          <a:latin typeface="楷体" pitchFamily="49" charset="-122"/>
          <a:ea typeface="楷体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 b="1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温故而知新</a:t>
            </a:r>
          </a:p>
        </p:txBody>
      </p:sp>
      <p:sp>
        <p:nvSpPr>
          <p:cNvPr id="205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524328" y="5517232"/>
            <a:ext cx="1619672" cy="12961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76C5461-51ED-42F7-83B2-9282A7A37FF8}" type="slidenum">
              <a:rPr lang="en-US" altLang="zh-CN" sz="1400" smtClean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pPr eaLnBrk="1" hangingPunct="1"/>
              <a:t>1</a:t>
            </a:fld>
            <a:endParaRPr lang="en-US" altLang="zh-CN" sz="140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2052" name="Group 3"/>
          <p:cNvGrpSpPr>
            <a:grpSpLocks/>
          </p:cNvGrpSpPr>
          <p:nvPr/>
        </p:nvGrpSpPr>
        <p:grpSpPr bwMode="auto">
          <a:xfrm>
            <a:off x="107950" y="1122363"/>
            <a:ext cx="8640763" cy="4970462"/>
            <a:chOff x="68" y="707"/>
            <a:chExt cx="5443" cy="3131"/>
          </a:xfrm>
        </p:grpSpPr>
        <p:sp>
          <p:nvSpPr>
            <p:cNvPr id="686084" name="Text Box 4" descr="Green marble"/>
            <p:cNvSpPr txBox="1">
              <a:spLocks noChangeArrowheads="1"/>
            </p:cNvSpPr>
            <p:nvPr/>
          </p:nvSpPr>
          <p:spPr bwMode="auto">
            <a:xfrm>
              <a:off x="521" y="890"/>
              <a:ext cx="726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正规式</a:t>
              </a:r>
            </a:p>
          </p:txBody>
        </p:sp>
        <p:sp>
          <p:nvSpPr>
            <p:cNvPr id="686085" name="Text Box 5" descr="Green marble"/>
            <p:cNvSpPr txBox="1">
              <a:spLocks noChangeArrowheads="1"/>
            </p:cNvSpPr>
            <p:nvPr/>
          </p:nvSpPr>
          <p:spPr bwMode="auto">
            <a:xfrm>
              <a:off x="113" y="1570"/>
              <a:ext cx="1542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上下文无关文法</a:t>
              </a:r>
            </a:p>
          </p:txBody>
        </p:sp>
        <p:sp>
          <p:nvSpPr>
            <p:cNvPr id="686086" name="Text Box 6" descr="Green marble"/>
            <p:cNvSpPr txBox="1">
              <a:spLocks noChangeArrowheads="1"/>
            </p:cNvSpPr>
            <p:nvPr/>
          </p:nvSpPr>
          <p:spPr bwMode="auto">
            <a:xfrm>
              <a:off x="884" y="1207"/>
              <a:ext cx="9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功能有限</a:t>
              </a:r>
            </a:p>
          </p:txBody>
        </p:sp>
        <p:sp>
          <p:nvSpPr>
            <p:cNvPr id="686087" name="Text Box 7" descr="Green marble"/>
            <p:cNvSpPr txBox="1">
              <a:spLocks noChangeArrowheads="1"/>
            </p:cNvSpPr>
            <p:nvPr/>
          </p:nvSpPr>
          <p:spPr bwMode="auto">
            <a:xfrm>
              <a:off x="68" y="2160"/>
              <a:ext cx="1089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四元组定义</a:t>
              </a:r>
            </a:p>
          </p:txBody>
        </p:sp>
        <p:sp>
          <p:nvSpPr>
            <p:cNvPr id="686088" name="Text Box 8" descr="Green marble"/>
            <p:cNvSpPr txBox="1">
              <a:spLocks noChangeArrowheads="1"/>
            </p:cNvSpPr>
            <p:nvPr/>
          </p:nvSpPr>
          <p:spPr bwMode="auto">
            <a:xfrm>
              <a:off x="1247" y="2160"/>
              <a:ext cx="59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推导</a:t>
              </a:r>
            </a:p>
          </p:txBody>
        </p:sp>
        <p:sp>
          <p:nvSpPr>
            <p:cNvPr id="686089" name="Text Box 9" descr="Green marble"/>
            <p:cNvSpPr txBox="1">
              <a:spLocks noChangeArrowheads="1"/>
            </p:cNvSpPr>
            <p:nvPr/>
          </p:nvSpPr>
          <p:spPr bwMode="auto">
            <a:xfrm>
              <a:off x="2608" y="2160"/>
              <a:ext cx="771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分析树</a:t>
              </a:r>
            </a:p>
          </p:txBody>
        </p:sp>
        <p:sp>
          <p:nvSpPr>
            <p:cNvPr id="686090" name="Text Box 10" descr="Green marble"/>
            <p:cNvSpPr txBox="1">
              <a:spLocks noChangeArrowheads="1"/>
            </p:cNvSpPr>
            <p:nvPr/>
          </p:nvSpPr>
          <p:spPr bwMode="auto">
            <a:xfrm>
              <a:off x="1746" y="1933"/>
              <a:ext cx="11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图形化表示</a:t>
              </a:r>
            </a:p>
          </p:txBody>
        </p:sp>
        <p:sp>
          <p:nvSpPr>
            <p:cNvPr id="686091" name="Text Box 11" descr="Green marble"/>
            <p:cNvSpPr txBox="1">
              <a:spLocks noChangeArrowheads="1"/>
            </p:cNvSpPr>
            <p:nvPr/>
          </p:nvSpPr>
          <p:spPr bwMode="auto">
            <a:xfrm>
              <a:off x="748" y="2750"/>
              <a:ext cx="1043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最左推导</a:t>
              </a:r>
            </a:p>
          </p:txBody>
        </p:sp>
        <p:sp>
          <p:nvSpPr>
            <p:cNvPr id="686092" name="Text Box 12" descr="Green marble"/>
            <p:cNvSpPr txBox="1">
              <a:spLocks noChangeArrowheads="1"/>
            </p:cNvSpPr>
            <p:nvPr/>
          </p:nvSpPr>
          <p:spPr bwMode="auto">
            <a:xfrm>
              <a:off x="1882" y="2750"/>
              <a:ext cx="998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最右推导</a:t>
              </a:r>
            </a:p>
          </p:txBody>
        </p:sp>
        <p:sp>
          <p:nvSpPr>
            <p:cNvPr id="686093" name="Text Box 13" descr="Green marble"/>
            <p:cNvSpPr txBox="1">
              <a:spLocks noChangeArrowheads="1"/>
            </p:cNvSpPr>
            <p:nvPr/>
          </p:nvSpPr>
          <p:spPr bwMode="auto">
            <a:xfrm>
              <a:off x="748" y="3339"/>
              <a:ext cx="861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二义性</a:t>
              </a:r>
            </a:p>
          </p:txBody>
        </p:sp>
        <p:sp>
          <p:nvSpPr>
            <p:cNvPr id="2063" name="AutoShape 14" descr="Green marble"/>
            <p:cNvSpPr>
              <a:spLocks noChangeArrowheads="1"/>
            </p:cNvSpPr>
            <p:nvPr/>
          </p:nvSpPr>
          <p:spPr bwMode="auto">
            <a:xfrm>
              <a:off x="1519" y="3385"/>
              <a:ext cx="725" cy="182"/>
            </a:xfrm>
            <a:prstGeom prst="rightArrow">
              <a:avLst>
                <a:gd name="adj1" fmla="val 50000"/>
                <a:gd name="adj2" fmla="val 9958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686095" name="Text Box 15" descr="Green marble"/>
            <p:cNvSpPr txBox="1">
              <a:spLocks noChangeArrowheads="1"/>
            </p:cNvSpPr>
            <p:nvPr/>
          </p:nvSpPr>
          <p:spPr bwMode="auto">
            <a:xfrm>
              <a:off x="2245" y="3339"/>
              <a:ext cx="11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消除二义性</a:t>
              </a:r>
            </a:p>
          </p:txBody>
        </p:sp>
        <p:sp>
          <p:nvSpPr>
            <p:cNvPr id="686096" name="Text Box 16" descr="Green marble"/>
            <p:cNvSpPr txBox="1">
              <a:spLocks noChangeArrowheads="1"/>
            </p:cNvSpPr>
            <p:nvPr/>
          </p:nvSpPr>
          <p:spPr bwMode="auto">
            <a:xfrm>
              <a:off x="2064" y="1570"/>
              <a:ext cx="861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左递归</a:t>
              </a:r>
            </a:p>
          </p:txBody>
        </p:sp>
        <p:sp>
          <p:nvSpPr>
            <p:cNvPr id="2066" name="AutoShape 17" descr="Green marble"/>
            <p:cNvSpPr>
              <a:spLocks noChangeArrowheads="1"/>
            </p:cNvSpPr>
            <p:nvPr/>
          </p:nvSpPr>
          <p:spPr bwMode="auto">
            <a:xfrm>
              <a:off x="2835" y="1616"/>
              <a:ext cx="725" cy="182"/>
            </a:xfrm>
            <a:prstGeom prst="rightArrow">
              <a:avLst>
                <a:gd name="adj1" fmla="val 50000"/>
                <a:gd name="adj2" fmla="val 9958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686098" name="Text Box 18" descr="Green marble"/>
            <p:cNvSpPr txBox="1">
              <a:spLocks noChangeArrowheads="1"/>
            </p:cNvSpPr>
            <p:nvPr/>
          </p:nvSpPr>
          <p:spPr bwMode="auto">
            <a:xfrm>
              <a:off x="3561" y="1570"/>
              <a:ext cx="1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消除左递归</a:t>
              </a:r>
            </a:p>
          </p:txBody>
        </p:sp>
        <p:sp>
          <p:nvSpPr>
            <p:cNvPr id="686099" name="Text Box 19" descr="Green marble"/>
            <p:cNvSpPr txBox="1">
              <a:spLocks noChangeArrowheads="1"/>
            </p:cNvSpPr>
            <p:nvPr/>
          </p:nvSpPr>
          <p:spPr bwMode="auto">
            <a:xfrm>
              <a:off x="2064" y="981"/>
              <a:ext cx="861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左因子</a:t>
              </a:r>
            </a:p>
          </p:txBody>
        </p:sp>
        <p:sp>
          <p:nvSpPr>
            <p:cNvPr id="2069" name="AutoShape 20" descr="Green marble"/>
            <p:cNvSpPr>
              <a:spLocks noChangeArrowheads="1"/>
            </p:cNvSpPr>
            <p:nvPr/>
          </p:nvSpPr>
          <p:spPr bwMode="auto">
            <a:xfrm>
              <a:off x="2835" y="1027"/>
              <a:ext cx="725" cy="182"/>
            </a:xfrm>
            <a:prstGeom prst="rightArrow">
              <a:avLst>
                <a:gd name="adj1" fmla="val 50000"/>
                <a:gd name="adj2" fmla="val 9958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686101" name="Text Box 21" descr="Green marble"/>
            <p:cNvSpPr txBox="1">
              <a:spLocks noChangeArrowheads="1"/>
            </p:cNvSpPr>
            <p:nvPr/>
          </p:nvSpPr>
          <p:spPr bwMode="auto">
            <a:xfrm>
              <a:off x="3561" y="981"/>
              <a:ext cx="11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4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消除左因子</a:t>
              </a:r>
            </a:p>
          </p:txBody>
        </p:sp>
        <p:sp>
          <p:nvSpPr>
            <p:cNvPr id="2071" name="Rectangle 22" descr="Green marble"/>
            <p:cNvSpPr>
              <a:spLocks noChangeArrowheads="1"/>
            </p:cNvSpPr>
            <p:nvPr/>
          </p:nvSpPr>
          <p:spPr bwMode="auto">
            <a:xfrm>
              <a:off x="2018" y="707"/>
              <a:ext cx="118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CC000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A</a:t>
              </a:r>
              <a:r>
                <a:rPr lang="en-US" altLang="zh-CN" sz="2400" b="1">
                  <a:solidFill>
                    <a:srgbClr val="CC000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</a:t>
              </a:r>
              <a:r>
                <a:rPr lang="en-US" altLang="zh-CN" sz="2400" b="1">
                  <a:solidFill>
                    <a:srgbClr val="CC000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Symbol" pitchFamily="18" charset="2"/>
                </a:rPr>
                <a:t></a:t>
              </a:r>
              <a:r>
                <a:rPr lang="en-US" altLang="zh-CN" sz="2400" b="1" i="1">
                  <a:solidFill>
                    <a:srgbClr val="CC000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Symbol" pitchFamily="18" charset="2"/>
                </a:rPr>
                <a:t></a:t>
              </a:r>
              <a:r>
                <a:rPr lang="en-US" altLang="zh-CN" sz="2400" b="1" baseline="-25000">
                  <a:solidFill>
                    <a:srgbClr val="CC000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1</a:t>
              </a:r>
              <a:r>
                <a:rPr lang="en-US" altLang="zh-CN" sz="2400" b="1" i="1">
                  <a:solidFill>
                    <a:srgbClr val="CC000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</a:t>
              </a:r>
              <a:r>
                <a:rPr lang="en-US" altLang="zh-CN" sz="2400" b="1">
                  <a:solidFill>
                    <a:srgbClr val="CC000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|</a:t>
              </a:r>
              <a:r>
                <a:rPr lang="en-US" altLang="zh-CN" sz="2400" b="1" i="1">
                  <a:solidFill>
                    <a:srgbClr val="CC000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Symbol" pitchFamily="18" charset="2"/>
                </a:rPr>
                <a:t></a:t>
              </a:r>
              <a:r>
                <a:rPr lang="en-US" altLang="zh-CN" sz="2400" b="1" baseline="-25000">
                  <a:solidFill>
                    <a:srgbClr val="CC000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2</a:t>
              </a:r>
            </a:p>
          </p:txBody>
        </p:sp>
        <p:sp>
          <p:nvSpPr>
            <p:cNvPr id="2072" name="Rectangle 23" descr="Green marble"/>
            <p:cNvSpPr>
              <a:spLocks noChangeArrowheads="1"/>
            </p:cNvSpPr>
            <p:nvPr/>
          </p:nvSpPr>
          <p:spPr bwMode="auto">
            <a:xfrm>
              <a:off x="2064" y="1297"/>
              <a:ext cx="79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CC000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A</a:t>
              </a:r>
              <a:r>
                <a:rPr lang="en-US" altLang="zh-CN" sz="2400" b="1">
                  <a:solidFill>
                    <a:srgbClr val="CC000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sym typeface="Symbol" pitchFamily="18" charset="2"/>
                </a:rPr>
                <a:t></a:t>
              </a:r>
              <a:r>
                <a:rPr lang="en-US" altLang="zh-CN" sz="2400" b="1" baseline="30000">
                  <a:solidFill>
                    <a:srgbClr val="CC000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+</a:t>
              </a:r>
              <a:r>
                <a:rPr lang="en-US" altLang="zh-CN" sz="2400" b="1" i="1">
                  <a:solidFill>
                    <a:srgbClr val="CC0000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Aa</a:t>
              </a:r>
              <a:r>
                <a:rPr lang="en-US" altLang="zh-CN" sz="240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 </a:t>
              </a:r>
            </a:p>
          </p:txBody>
        </p:sp>
        <p:grpSp>
          <p:nvGrpSpPr>
            <p:cNvPr id="2073" name="Group 24"/>
            <p:cNvGrpSpPr>
              <a:grpSpLocks/>
            </p:cNvGrpSpPr>
            <p:nvPr/>
          </p:nvGrpSpPr>
          <p:grpSpPr bwMode="auto">
            <a:xfrm>
              <a:off x="3288" y="2205"/>
              <a:ext cx="2223" cy="1633"/>
              <a:chOff x="3288" y="2205"/>
              <a:chExt cx="2223" cy="1633"/>
            </a:xfrm>
          </p:grpSpPr>
          <p:sp>
            <p:nvSpPr>
              <p:cNvPr id="2083" name="Oval 25"/>
              <p:cNvSpPr>
                <a:spLocks noChangeArrowheads="1"/>
              </p:cNvSpPr>
              <p:nvPr/>
            </p:nvSpPr>
            <p:spPr bwMode="auto">
              <a:xfrm>
                <a:off x="3288" y="2205"/>
                <a:ext cx="2223" cy="1633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686106" name="Text Box 26" descr="Green marble"/>
              <p:cNvSpPr txBox="1">
                <a:spLocks noChangeArrowheads="1"/>
              </p:cNvSpPr>
              <p:nvPr/>
            </p:nvSpPr>
            <p:spPr bwMode="auto">
              <a:xfrm>
                <a:off x="4150" y="2205"/>
                <a:ext cx="6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8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0</a:t>
                </a:r>
                <a:r>
                  <a:rPr lang="zh-CN" altLang="en-US" sz="18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型文法</a:t>
                </a:r>
              </a:p>
            </p:txBody>
          </p:sp>
          <p:sp>
            <p:nvSpPr>
              <p:cNvPr id="2085" name="Oval 27" descr="Green marble"/>
              <p:cNvSpPr>
                <a:spLocks noChangeArrowheads="1"/>
              </p:cNvSpPr>
              <p:nvPr/>
            </p:nvSpPr>
            <p:spPr bwMode="auto">
              <a:xfrm>
                <a:off x="3470" y="2432"/>
                <a:ext cx="1905" cy="1225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686108" name="Text Box 28" descr="Green marble"/>
              <p:cNvSpPr txBox="1">
                <a:spLocks noChangeArrowheads="1"/>
              </p:cNvSpPr>
              <p:nvPr/>
            </p:nvSpPr>
            <p:spPr bwMode="auto">
              <a:xfrm>
                <a:off x="4150" y="2432"/>
                <a:ext cx="6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8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1</a:t>
                </a:r>
                <a:r>
                  <a:rPr lang="zh-CN" altLang="en-US" sz="18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型文法</a:t>
                </a:r>
              </a:p>
            </p:txBody>
          </p:sp>
          <p:sp>
            <p:nvSpPr>
              <p:cNvPr id="2087" name="Oval 29"/>
              <p:cNvSpPr>
                <a:spLocks noChangeArrowheads="1"/>
              </p:cNvSpPr>
              <p:nvPr/>
            </p:nvSpPr>
            <p:spPr bwMode="auto">
              <a:xfrm>
                <a:off x="3787" y="2704"/>
                <a:ext cx="1361" cy="77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686110" name="Text Box 30" descr="Green marble"/>
              <p:cNvSpPr txBox="1">
                <a:spLocks noChangeArrowheads="1"/>
              </p:cNvSpPr>
              <p:nvPr/>
            </p:nvSpPr>
            <p:spPr bwMode="auto">
              <a:xfrm>
                <a:off x="4195" y="2704"/>
                <a:ext cx="6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8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2</a:t>
                </a:r>
                <a:r>
                  <a:rPr lang="zh-CN" altLang="en-US" sz="18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型文法</a:t>
                </a:r>
              </a:p>
            </p:txBody>
          </p:sp>
          <p:sp>
            <p:nvSpPr>
              <p:cNvPr id="2089" name="Oval 31"/>
              <p:cNvSpPr>
                <a:spLocks noChangeArrowheads="1"/>
              </p:cNvSpPr>
              <p:nvPr/>
            </p:nvSpPr>
            <p:spPr bwMode="auto">
              <a:xfrm>
                <a:off x="4059" y="2976"/>
                <a:ext cx="908" cy="363"/>
              </a:xfrm>
              <a:prstGeom prst="ellipse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686112" name="Text Box 32" descr="Green marble"/>
              <p:cNvSpPr txBox="1">
                <a:spLocks noChangeArrowheads="1"/>
              </p:cNvSpPr>
              <p:nvPr/>
            </p:nvSpPr>
            <p:spPr bwMode="auto">
              <a:xfrm>
                <a:off x="4241" y="3022"/>
                <a:ext cx="6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18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3</a:t>
                </a:r>
                <a:r>
                  <a:rPr lang="zh-CN" altLang="en-US" sz="18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型文法</a:t>
                </a:r>
              </a:p>
            </p:txBody>
          </p:sp>
        </p:grpSp>
        <p:cxnSp>
          <p:nvCxnSpPr>
            <p:cNvPr id="2074" name="AutoShape 33"/>
            <p:cNvCxnSpPr>
              <a:cxnSpLocks noChangeShapeType="1"/>
              <a:stCxn id="686084" idx="2"/>
              <a:endCxn id="686085" idx="0"/>
            </p:cNvCxnSpPr>
            <p:nvPr/>
          </p:nvCxnSpPr>
          <p:spPr bwMode="auto">
            <a:xfrm>
              <a:off x="884" y="1186"/>
              <a:ext cx="0" cy="384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75" name="AutoShape 34"/>
            <p:cNvCxnSpPr>
              <a:cxnSpLocks noChangeShapeType="1"/>
              <a:stCxn id="686085" idx="2"/>
              <a:endCxn id="686087" idx="0"/>
            </p:cNvCxnSpPr>
            <p:nvPr/>
          </p:nvCxnSpPr>
          <p:spPr bwMode="auto">
            <a:xfrm flipH="1">
              <a:off x="613" y="1866"/>
              <a:ext cx="271" cy="294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76" name="AutoShape 35"/>
            <p:cNvCxnSpPr>
              <a:cxnSpLocks noChangeShapeType="1"/>
              <a:stCxn id="686085" idx="2"/>
              <a:endCxn id="686088" idx="0"/>
            </p:cNvCxnSpPr>
            <p:nvPr/>
          </p:nvCxnSpPr>
          <p:spPr bwMode="auto">
            <a:xfrm>
              <a:off x="884" y="1866"/>
              <a:ext cx="658" cy="294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77" name="AutoShape 36"/>
            <p:cNvCxnSpPr>
              <a:cxnSpLocks noChangeShapeType="1"/>
              <a:stCxn id="686085" idx="3"/>
              <a:endCxn id="686099" idx="1"/>
            </p:cNvCxnSpPr>
            <p:nvPr/>
          </p:nvCxnSpPr>
          <p:spPr bwMode="auto">
            <a:xfrm flipV="1">
              <a:off x="1655" y="1129"/>
              <a:ext cx="409" cy="589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78" name="AutoShape 37"/>
            <p:cNvCxnSpPr>
              <a:cxnSpLocks noChangeShapeType="1"/>
              <a:stCxn id="686085" idx="3"/>
              <a:endCxn id="686096" idx="1"/>
            </p:cNvCxnSpPr>
            <p:nvPr/>
          </p:nvCxnSpPr>
          <p:spPr bwMode="auto">
            <a:xfrm>
              <a:off x="1655" y="1718"/>
              <a:ext cx="409" cy="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79" name="AutoShape 38"/>
            <p:cNvCxnSpPr>
              <a:cxnSpLocks noChangeShapeType="1"/>
              <a:stCxn id="686088" idx="3"/>
              <a:endCxn id="686089" idx="1"/>
            </p:cNvCxnSpPr>
            <p:nvPr/>
          </p:nvCxnSpPr>
          <p:spPr bwMode="auto">
            <a:xfrm>
              <a:off x="1837" y="2308"/>
              <a:ext cx="771" cy="0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80" name="AutoShape 39"/>
            <p:cNvCxnSpPr>
              <a:cxnSpLocks noChangeShapeType="1"/>
              <a:stCxn id="686088" idx="2"/>
              <a:endCxn id="686091" idx="0"/>
            </p:cNvCxnSpPr>
            <p:nvPr/>
          </p:nvCxnSpPr>
          <p:spPr bwMode="auto">
            <a:xfrm flipH="1">
              <a:off x="1270" y="2456"/>
              <a:ext cx="272" cy="294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81" name="AutoShape 40"/>
            <p:cNvCxnSpPr>
              <a:cxnSpLocks noChangeShapeType="1"/>
              <a:stCxn id="686088" idx="2"/>
              <a:endCxn id="686092" idx="0"/>
            </p:cNvCxnSpPr>
            <p:nvPr/>
          </p:nvCxnSpPr>
          <p:spPr bwMode="auto">
            <a:xfrm>
              <a:off x="1542" y="2456"/>
              <a:ext cx="839" cy="294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82" name="AutoShape 41"/>
            <p:cNvCxnSpPr>
              <a:cxnSpLocks noChangeShapeType="1"/>
              <a:stCxn id="686091" idx="2"/>
              <a:endCxn id="686093" idx="0"/>
            </p:cNvCxnSpPr>
            <p:nvPr/>
          </p:nvCxnSpPr>
          <p:spPr bwMode="auto">
            <a:xfrm flipH="1">
              <a:off x="1179" y="3046"/>
              <a:ext cx="91" cy="293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2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3.4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自下而上分析</a:t>
            </a:r>
          </a:p>
        </p:txBody>
      </p:sp>
      <p:sp>
        <p:nvSpPr>
          <p:cNvPr id="811023" name="Rectangle 1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3.4.1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i="1" dirty="0">
                <a:solidFill>
                  <a:schemeClr val="accent2"/>
                </a:solidFill>
                <a:ea typeface="宋体" pitchFamily="2" charset="-122"/>
              </a:rPr>
              <a:t>例	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</a:rPr>
              <a:t>S 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</a:rPr>
              <a:t> aABe  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</a:rPr>
              <a:t>		A 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 i="1" dirty="0" err="1">
                <a:solidFill>
                  <a:schemeClr val="accent2"/>
                </a:solidFill>
                <a:ea typeface="宋体" pitchFamily="2" charset="-122"/>
              </a:rPr>
              <a:t>Abc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|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</a:rPr>
              <a:t> b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</a:rPr>
              <a:t>		B 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</a:rPr>
              <a:t> d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b="1" i="1" dirty="0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 b="1" i="1" dirty="0">
                <a:solidFill>
                  <a:srgbClr val="FF3300"/>
                </a:solidFill>
                <a:ea typeface="宋体" pitchFamily="2" charset="-122"/>
              </a:rPr>
              <a:t>b</a:t>
            </a:r>
            <a:r>
              <a:rPr lang="en-US" altLang="zh-CN" b="1" i="1" dirty="0">
                <a:solidFill>
                  <a:schemeClr val="accent2"/>
                </a:solidFill>
                <a:ea typeface="宋体" pitchFamily="2" charset="-122"/>
              </a:rPr>
              <a:t>bcde</a:t>
            </a:r>
            <a:endParaRPr lang="en-US" altLang="zh-CN" b="1" i="1" dirty="0"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b="1" i="1" dirty="0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 b="1" i="1" dirty="0">
                <a:solidFill>
                  <a:srgbClr val="FF3300"/>
                </a:solidFill>
                <a:ea typeface="宋体" pitchFamily="2" charset="-122"/>
              </a:rPr>
              <a:t>Abc</a:t>
            </a:r>
            <a:r>
              <a:rPr lang="en-US" altLang="zh-CN" b="1" i="1" dirty="0">
                <a:solidFill>
                  <a:schemeClr val="accent2"/>
                </a:solidFill>
                <a:ea typeface="宋体" pitchFamily="2" charset="-122"/>
              </a:rPr>
              <a:t>de</a:t>
            </a:r>
            <a:endParaRPr lang="en-US" altLang="zh-CN" b="1" i="1" dirty="0">
              <a:ea typeface="宋体" pitchFamily="2" charset="-122"/>
            </a:endParaRPr>
          </a:p>
          <a:p>
            <a:pPr>
              <a:defRPr/>
            </a:pPr>
            <a:endParaRPr lang="zh-CN" altLang="en-US" dirty="0">
              <a:ea typeface="宋体" pitchFamily="2" charset="-122"/>
            </a:endParaRPr>
          </a:p>
        </p:txBody>
      </p:sp>
      <p:grpSp>
        <p:nvGrpSpPr>
          <p:cNvPr id="17411" name="Group 2"/>
          <p:cNvGrpSpPr>
            <a:grpSpLocks/>
          </p:cNvGrpSpPr>
          <p:nvPr/>
        </p:nvGrpSpPr>
        <p:grpSpPr bwMode="auto">
          <a:xfrm>
            <a:off x="3276600" y="3213100"/>
            <a:ext cx="5543550" cy="1366838"/>
            <a:chOff x="2064" y="2704"/>
            <a:chExt cx="3492" cy="861"/>
          </a:xfrm>
        </p:grpSpPr>
        <p:sp>
          <p:nvSpPr>
            <p:cNvPr id="17417" name="Rectangle 3"/>
            <p:cNvSpPr>
              <a:spLocks noChangeArrowheads="1"/>
            </p:cNvSpPr>
            <p:nvPr/>
          </p:nvSpPr>
          <p:spPr bwMode="auto">
            <a:xfrm>
              <a:off x="5284" y="3249"/>
              <a:ext cx="272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7418" name="Rectangle 4"/>
            <p:cNvSpPr>
              <a:spLocks noChangeArrowheads="1"/>
            </p:cNvSpPr>
            <p:nvPr/>
          </p:nvSpPr>
          <p:spPr bwMode="auto">
            <a:xfrm>
              <a:off x="2064" y="3203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32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7419" name="Rectangle 5"/>
            <p:cNvSpPr>
              <a:spLocks noChangeArrowheads="1"/>
            </p:cNvSpPr>
            <p:nvPr/>
          </p:nvSpPr>
          <p:spPr bwMode="auto">
            <a:xfrm>
              <a:off x="2744" y="3249"/>
              <a:ext cx="272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7420" name="Rectangle 6"/>
            <p:cNvSpPr>
              <a:spLocks noChangeArrowheads="1"/>
            </p:cNvSpPr>
            <p:nvPr/>
          </p:nvSpPr>
          <p:spPr bwMode="auto">
            <a:xfrm>
              <a:off x="2971" y="2704"/>
              <a:ext cx="315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7421" name="Rectangle 7"/>
            <p:cNvSpPr>
              <a:spLocks noChangeArrowheads="1"/>
            </p:cNvSpPr>
            <p:nvPr/>
          </p:nvSpPr>
          <p:spPr bwMode="auto">
            <a:xfrm>
              <a:off x="3379" y="3249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7422" name="Rectangle 8"/>
            <p:cNvSpPr>
              <a:spLocks noChangeArrowheads="1"/>
            </p:cNvSpPr>
            <p:nvPr/>
          </p:nvSpPr>
          <p:spPr bwMode="auto">
            <a:xfrm>
              <a:off x="4649" y="3249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7423" name="Rectangle 9"/>
            <p:cNvSpPr>
              <a:spLocks noChangeArrowheads="1"/>
            </p:cNvSpPr>
            <p:nvPr/>
          </p:nvSpPr>
          <p:spPr bwMode="auto">
            <a:xfrm>
              <a:off x="4059" y="3249"/>
              <a:ext cx="317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7424" name="Line 10"/>
            <p:cNvSpPr>
              <a:spLocks noChangeShapeType="1"/>
            </p:cNvSpPr>
            <p:nvPr/>
          </p:nvSpPr>
          <p:spPr bwMode="auto">
            <a:xfrm flipV="1">
              <a:off x="2835" y="2976"/>
              <a:ext cx="181" cy="31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1019" name="Line 11"/>
          <p:cNvSpPr>
            <a:spLocks noChangeShapeType="1"/>
          </p:cNvSpPr>
          <p:nvPr/>
        </p:nvSpPr>
        <p:spPr bwMode="auto">
          <a:xfrm>
            <a:off x="754931" y="3933056"/>
            <a:ext cx="720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1020" name="Rectangle 12"/>
          <p:cNvSpPr>
            <a:spLocks noChangeArrowheads="1"/>
          </p:cNvSpPr>
          <p:nvPr/>
        </p:nvSpPr>
        <p:spPr bwMode="auto">
          <a:xfrm>
            <a:off x="2267099" y="2060848"/>
            <a:ext cx="720725" cy="3587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1021" name="Rectangle 13" descr="Green marble"/>
          <p:cNvSpPr>
            <a:spLocks noChangeArrowheads="1"/>
          </p:cNvSpPr>
          <p:nvPr/>
        </p:nvSpPr>
        <p:spPr bwMode="auto">
          <a:xfrm>
            <a:off x="4500563" y="4941888"/>
            <a:ext cx="2232025" cy="5540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i="1" dirty="0">
                <a:latin typeface="Tahoma" pitchFamily="34" charset="0"/>
              </a:rPr>
              <a:t>aAbcde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1800" i="1" baseline="-25000" dirty="0" err="1">
                <a:solidFill>
                  <a:schemeClr val="accent2"/>
                </a:solidFill>
                <a:latin typeface="Tahoma" pitchFamily="34" charset="0"/>
              </a:rPr>
              <a:t>rm</a:t>
            </a: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 abbcde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81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019" grpId="0" animBg="1"/>
      <p:bldP spid="811020" grpId="0" animBg="1"/>
      <p:bldP spid="8110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74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3.4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自下而上分析</a:t>
            </a:r>
          </a:p>
        </p:txBody>
      </p:sp>
      <p:sp>
        <p:nvSpPr>
          <p:cNvPr id="813075" name="Rectangle 1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3.4.1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zh-CN" altLang="en-US" sz="2800" b="1" i="1" dirty="0">
                <a:solidFill>
                  <a:schemeClr val="accent2"/>
                </a:solidFill>
                <a:ea typeface="宋体" pitchFamily="2" charset="-122"/>
              </a:rPr>
              <a:t>例	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</a:rPr>
              <a:t>S 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</a:rPr>
              <a:t> aABe  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</a:rPr>
              <a:t>		A 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 i="1" dirty="0" err="1">
                <a:solidFill>
                  <a:schemeClr val="accent2"/>
                </a:solidFill>
                <a:ea typeface="宋体" pitchFamily="2" charset="-122"/>
              </a:rPr>
              <a:t>Abc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|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</a:rPr>
              <a:t> b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</a:rPr>
              <a:t>		B 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</a:rPr>
              <a:t> d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b="1" i="1" dirty="0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 b="1" i="1" dirty="0">
                <a:solidFill>
                  <a:srgbClr val="FF3300"/>
                </a:solidFill>
                <a:ea typeface="宋体" pitchFamily="2" charset="-122"/>
              </a:rPr>
              <a:t>b</a:t>
            </a:r>
            <a:r>
              <a:rPr lang="en-US" altLang="zh-CN" b="1" i="1" dirty="0">
                <a:solidFill>
                  <a:schemeClr val="accent2"/>
                </a:solidFill>
                <a:ea typeface="宋体" pitchFamily="2" charset="-122"/>
              </a:rPr>
              <a:t>bcde</a:t>
            </a:r>
            <a:endParaRPr lang="en-US" altLang="zh-CN" b="1" i="1" dirty="0"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b="1" i="1" dirty="0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 b="1" i="1" dirty="0">
                <a:solidFill>
                  <a:srgbClr val="FF3300"/>
                </a:solidFill>
                <a:ea typeface="宋体" pitchFamily="2" charset="-122"/>
              </a:rPr>
              <a:t>Abc</a:t>
            </a:r>
            <a:r>
              <a:rPr lang="en-US" altLang="zh-CN" b="1" i="1" dirty="0">
                <a:solidFill>
                  <a:schemeClr val="accent2"/>
                </a:solidFill>
                <a:ea typeface="宋体" pitchFamily="2" charset="-122"/>
              </a:rPr>
              <a:t>de</a:t>
            </a:r>
            <a:endParaRPr lang="en-US" altLang="zh-CN" b="1" i="1" dirty="0"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b="1" i="1" dirty="0">
                <a:solidFill>
                  <a:schemeClr val="accent2"/>
                </a:solidFill>
                <a:ea typeface="宋体" pitchFamily="2" charset="-122"/>
              </a:rPr>
              <a:t>aA</a:t>
            </a:r>
            <a:r>
              <a:rPr lang="en-US" altLang="zh-CN" b="1" i="1" dirty="0">
                <a:solidFill>
                  <a:srgbClr val="FF3300"/>
                </a:solidFill>
                <a:ea typeface="宋体" pitchFamily="2" charset="-122"/>
              </a:rPr>
              <a:t>d</a:t>
            </a:r>
            <a:r>
              <a:rPr lang="en-US" altLang="zh-CN" b="1" i="1" dirty="0">
                <a:solidFill>
                  <a:schemeClr val="accent2"/>
                </a:solidFill>
                <a:ea typeface="宋体" pitchFamily="2" charset="-122"/>
              </a:rPr>
              <a:t>e</a:t>
            </a:r>
            <a:endParaRPr lang="en-US" altLang="zh-CN" b="1" i="1" dirty="0">
              <a:ea typeface="宋体" pitchFamily="2" charset="-122"/>
            </a:endParaRPr>
          </a:p>
          <a:p>
            <a:pPr>
              <a:defRPr/>
            </a:pPr>
            <a:endParaRPr lang="zh-CN" altLang="en-US" dirty="0">
              <a:ea typeface="宋体" pitchFamily="2" charset="-122"/>
            </a:endParaRPr>
          </a:p>
        </p:txBody>
      </p:sp>
      <p:grpSp>
        <p:nvGrpSpPr>
          <p:cNvPr id="18435" name="Group 2"/>
          <p:cNvGrpSpPr>
            <a:grpSpLocks/>
          </p:cNvGrpSpPr>
          <p:nvPr/>
        </p:nvGrpSpPr>
        <p:grpSpPr bwMode="auto">
          <a:xfrm>
            <a:off x="3276600" y="2420938"/>
            <a:ext cx="5543550" cy="2159000"/>
            <a:chOff x="2064" y="2205"/>
            <a:chExt cx="3492" cy="1360"/>
          </a:xfrm>
        </p:grpSpPr>
        <p:sp>
          <p:nvSpPr>
            <p:cNvPr id="18441" name="Rectangle 3"/>
            <p:cNvSpPr>
              <a:spLocks noChangeArrowheads="1"/>
            </p:cNvSpPr>
            <p:nvPr/>
          </p:nvSpPr>
          <p:spPr bwMode="auto">
            <a:xfrm>
              <a:off x="5284" y="3249"/>
              <a:ext cx="272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8442" name="Rectangle 4"/>
            <p:cNvSpPr>
              <a:spLocks noChangeArrowheads="1"/>
            </p:cNvSpPr>
            <p:nvPr/>
          </p:nvSpPr>
          <p:spPr bwMode="auto">
            <a:xfrm>
              <a:off x="2064" y="3203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32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8443" name="Rectangle 5"/>
            <p:cNvSpPr>
              <a:spLocks noChangeArrowheads="1"/>
            </p:cNvSpPr>
            <p:nvPr/>
          </p:nvSpPr>
          <p:spPr bwMode="auto">
            <a:xfrm>
              <a:off x="2744" y="3249"/>
              <a:ext cx="272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8444" name="Rectangle 6"/>
            <p:cNvSpPr>
              <a:spLocks noChangeArrowheads="1"/>
            </p:cNvSpPr>
            <p:nvPr/>
          </p:nvSpPr>
          <p:spPr bwMode="auto">
            <a:xfrm>
              <a:off x="2971" y="2704"/>
              <a:ext cx="315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8445" name="Rectangle 7"/>
            <p:cNvSpPr>
              <a:spLocks noChangeArrowheads="1"/>
            </p:cNvSpPr>
            <p:nvPr/>
          </p:nvSpPr>
          <p:spPr bwMode="auto">
            <a:xfrm>
              <a:off x="3379" y="3249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8446" name="Rectangle 8"/>
            <p:cNvSpPr>
              <a:spLocks noChangeArrowheads="1"/>
            </p:cNvSpPr>
            <p:nvPr/>
          </p:nvSpPr>
          <p:spPr bwMode="auto">
            <a:xfrm>
              <a:off x="4649" y="3249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8447" name="Rectangle 9"/>
            <p:cNvSpPr>
              <a:spLocks noChangeArrowheads="1"/>
            </p:cNvSpPr>
            <p:nvPr/>
          </p:nvSpPr>
          <p:spPr bwMode="auto">
            <a:xfrm>
              <a:off x="3424" y="2205"/>
              <a:ext cx="230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8448" name="Rectangle 10"/>
            <p:cNvSpPr>
              <a:spLocks noChangeArrowheads="1"/>
            </p:cNvSpPr>
            <p:nvPr/>
          </p:nvSpPr>
          <p:spPr bwMode="auto">
            <a:xfrm>
              <a:off x="4059" y="3249"/>
              <a:ext cx="317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8449" name="Line 11"/>
            <p:cNvSpPr>
              <a:spLocks noChangeShapeType="1"/>
            </p:cNvSpPr>
            <p:nvPr/>
          </p:nvSpPr>
          <p:spPr bwMode="auto">
            <a:xfrm flipV="1">
              <a:off x="2835" y="2976"/>
              <a:ext cx="181" cy="31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0" name="Line 12"/>
            <p:cNvSpPr>
              <a:spLocks noChangeShapeType="1"/>
            </p:cNvSpPr>
            <p:nvPr/>
          </p:nvSpPr>
          <p:spPr bwMode="auto">
            <a:xfrm flipV="1">
              <a:off x="3152" y="2478"/>
              <a:ext cx="227" cy="27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1" name="Line 13"/>
            <p:cNvSpPr>
              <a:spLocks noChangeShapeType="1"/>
            </p:cNvSpPr>
            <p:nvPr/>
          </p:nvSpPr>
          <p:spPr bwMode="auto">
            <a:xfrm flipV="1">
              <a:off x="3470" y="2523"/>
              <a:ext cx="0" cy="77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2" name="Line 14"/>
            <p:cNvSpPr>
              <a:spLocks noChangeShapeType="1"/>
            </p:cNvSpPr>
            <p:nvPr/>
          </p:nvSpPr>
          <p:spPr bwMode="auto">
            <a:xfrm>
              <a:off x="3606" y="2523"/>
              <a:ext cx="453" cy="77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3071" name="Line 15"/>
          <p:cNvSpPr>
            <a:spLocks noChangeShapeType="1"/>
          </p:cNvSpPr>
          <p:nvPr/>
        </p:nvSpPr>
        <p:spPr bwMode="auto">
          <a:xfrm>
            <a:off x="1043732" y="4438650"/>
            <a:ext cx="215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3072" name="Rectangle 16"/>
          <p:cNvSpPr>
            <a:spLocks noChangeArrowheads="1"/>
          </p:cNvSpPr>
          <p:nvPr/>
        </p:nvSpPr>
        <p:spPr bwMode="auto">
          <a:xfrm>
            <a:off x="2266405" y="2492896"/>
            <a:ext cx="433387" cy="3587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3073" name="Rectangle 17" descr="Green marble"/>
          <p:cNvSpPr>
            <a:spLocks noChangeArrowheads="1"/>
          </p:cNvSpPr>
          <p:nvPr/>
        </p:nvSpPr>
        <p:spPr bwMode="auto">
          <a:xfrm>
            <a:off x="3059113" y="5013325"/>
            <a:ext cx="3673475" cy="5540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aAde 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1800" i="1" baseline="-25000" dirty="0" err="1">
                <a:solidFill>
                  <a:schemeClr val="accent2"/>
                </a:solidFill>
                <a:latin typeface="Tahoma" pitchFamily="34" charset="0"/>
              </a:rPr>
              <a:t>rm</a:t>
            </a: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aAbcde 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1800" i="1" baseline="-25000" dirty="0" err="1">
                <a:solidFill>
                  <a:schemeClr val="accent2"/>
                </a:solidFill>
                <a:latin typeface="Tahoma" pitchFamily="34" charset="0"/>
              </a:rPr>
              <a:t>rm</a:t>
            </a: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 abbcde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81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071" grpId="0" animBg="1"/>
      <p:bldP spid="813072" grpId="0" animBg="1"/>
      <p:bldP spid="81307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24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3.4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自下而上分析</a:t>
            </a:r>
          </a:p>
        </p:txBody>
      </p:sp>
      <p:sp>
        <p:nvSpPr>
          <p:cNvPr id="815125" name="Rectangle 2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3.4.1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i="1" dirty="0">
                <a:solidFill>
                  <a:schemeClr val="accent2"/>
                </a:solidFill>
                <a:ea typeface="宋体" pitchFamily="2" charset="-122"/>
              </a:rPr>
              <a:t>例	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</a:rPr>
              <a:t>S 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</a:rPr>
              <a:t> aABe  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</a:rPr>
              <a:t>		A 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 i="1" dirty="0" err="1">
                <a:solidFill>
                  <a:schemeClr val="accent2"/>
                </a:solidFill>
                <a:ea typeface="宋体" pitchFamily="2" charset="-122"/>
              </a:rPr>
              <a:t>Abc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|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</a:rPr>
              <a:t> b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</a:rPr>
              <a:t>		B 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</a:rPr>
              <a:t> d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b="1" i="1" dirty="0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 b="1" i="1" dirty="0">
                <a:solidFill>
                  <a:srgbClr val="FF3300"/>
                </a:solidFill>
                <a:ea typeface="宋体" pitchFamily="2" charset="-122"/>
              </a:rPr>
              <a:t>b</a:t>
            </a:r>
            <a:r>
              <a:rPr lang="en-US" altLang="zh-CN" b="1" i="1" dirty="0">
                <a:solidFill>
                  <a:schemeClr val="accent2"/>
                </a:solidFill>
                <a:ea typeface="宋体" pitchFamily="2" charset="-122"/>
              </a:rPr>
              <a:t>bcde</a:t>
            </a:r>
            <a:endParaRPr lang="en-US" altLang="zh-CN" b="1" i="1" dirty="0"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b="1" i="1" dirty="0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 b="1" i="1" dirty="0">
                <a:solidFill>
                  <a:srgbClr val="FF3300"/>
                </a:solidFill>
                <a:ea typeface="宋体" pitchFamily="2" charset="-122"/>
              </a:rPr>
              <a:t>Abc</a:t>
            </a:r>
            <a:r>
              <a:rPr lang="en-US" altLang="zh-CN" b="1" i="1" dirty="0">
                <a:solidFill>
                  <a:schemeClr val="accent2"/>
                </a:solidFill>
                <a:ea typeface="宋体" pitchFamily="2" charset="-122"/>
              </a:rPr>
              <a:t>de</a:t>
            </a:r>
            <a:endParaRPr lang="en-US" altLang="zh-CN" b="1" i="1" dirty="0"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b="1" i="1" dirty="0">
                <a:solidFill>
                  <a:schemeClr val="accent2"/>
                </a:solidFill>
                <a:ea typeface="宋体" pitchFamily="2" charset="-122"/>
              </a:rPr>
              <a:t>aA</a:t>
            </a:r>
            <a:r>
              <a:rPr lang="en-US" altLang="zh-CN" b="1" i="1" dirty="0">
                <a:solidFill>
                  <a:srgbClr val="FF3300"/>
                </a:solidFill>
                <a:ea typeface="宋体" pitchFamily="2" charset="-122"/>
              </a:rPr>
              <a:t>d</a:t>
            </a:r>
            <a:r>
              <a:rPr lang="en-US" altLang="zh-CN" b="1" i="1" dirty="0">
                <a:solidFill>
                  <a:schemeClr val="accent2"/>
                </a:solidFill>
                <a:ea typeface="宋体" pitchFamily="2" charset="-122"/>
              </a:rPr>
              <a:t>e</a:t>
            </a:r>
            <a:endParaRPr lang="en-US" altLang="zh-CN" b="1" i="1" dirty="0"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b="1" i="1" dirty="0">
                <a:solidFill>
                  <a:srgbClr val="FF3300"/>
                </a:solidFill>
                <a:ea typeface="宋体" pitchFamily="2" charset="-122"/>
              </a:rPr>
              <a:t>aABe</a:t>
            </a:r>
          </a:p>
          <a:p>
            <a:pPr>
              <a:defRPr/>
            </a:pPr>
            <a:endParaRPr lang="zh-CN" altLang="en-US" dirty="0">
              <a:ea typeface="宋体" pitchFamily="2" charset="-122"/>
            </a:endParaRPr>
          </a:p>
        </p:txBody>
      </p:sp>
      <p:grpSp>
        <p:nvGrpSpPr>
          <p:cNvPr id="19459" name="Group 2"/>
          <p:cNvGrpSpPr>
            <a:grpSpLocks/>
          </p:cNvGrpSpPr>
          <p:nvPr/>
        </p:nvGrpSpPr>
        <p:grpSpPr bwMode="auto">
          <a:xfrm>
            <a:off x="3276600" y="2420938"/>
            <a:ext cx="5543550" cy="2159000"/>
            <a:chOff x="2064" y="2205"/>
            <a:chExt cx="3492" cy="1360"/>
          </a:xfrm>
        </p:grpSpPr>
        <p:sp>
          <p:nvSpPr>
            <p:cNvPr id="19465" name="Rectangle 3"/>
            <p:cNvSpPr>
              <a:spLocks noChangeArrowheads="1"/>
            </p:cNvSpPr>
            <p:nvPr/>
          </p:nvSpPr>
          <p:spPr bwMode="auto">
            <a:xfrm>
              <a:off x="5284" y="3249"/>
              <a:ext cx="272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9466" name="Rectangle 4"/>
            <p:cNvSpPr>
              <a:spLocks noChangeArrowheads="1"/>
            </p:cNvSpPr>
            <p:nvPr/>
          </p:nvSpPr>
          <p:spPr bwMode="auto">
            <a:xfrm>
              <a:off x="2064" y="3203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32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9467" name="Rectangle 5"/>
            <p:cNvSpPr>
              <a:spLocks noChangeArrowheads="1"/>
            </p:cNvSpPr>
            <p:nvPr/>
          </p:nvSpPr>
          <p:spPr bwMode="auto">
            <a:xfrm>
              <a:off x="2744" y="3249"/>
              <a:ext cx="272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9468" name="Rectangle 6"/>
            <p:cNvSpPr>
              <a:spLocks noChangeArrowheads="1"/>
            </p:cNvSpPr>
            <p:nvPr/>
          </p:nvSpPr>
          <p:spPr bwMode="auto">
            <a:xfrm>
              <a:off x="2971" y="2704"/>
              <a:ext cx="315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9469" name="Rectangle 7"/>
            <p:cNvSpPr>
              <a:spLocks noChangeArrowheads="1"/>
            </p:cNvSpPr>
            <p:nvPr/>
          </p:nvSpPr>
          <p:spPr bwMode="auto">
            <a:xfrm>
              <a:off x="3379" y="3249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9470" name="Rectangle 8"/>
            <p:cNvSpPr>
              <a:spLocks noChangeArrowheads="1"/>
            </p:cNvSpPr>
            <p:nvPr/>
          </p:nvSpPr>
          <p:spPr bwMode="auto">
            <a:xfrm>
              <a:off x="4649" y="3249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9471" name="Rectangle 9"/>
            <p:cNvSpPr>
              <a:spLocks noChangeArrowheads="1"/>
            </p:cNvSpPr>
            <p:nvPr/>
          </p:nvSpPr>
          <p:spPr bwMode="auto">
            <a:xfrm>
              <a:off x="3424" y="2205"/>
              <a:ext cx="230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9472" name="Rectangle 10"/>
            <p:cNvSpPr>
              <a:spLocks noChangeArrowheads="1"/>
            </p:cNvSpPr>
            <p:nvPr/>
          </p:nvSpPr>
          <p:spPr bwMode="auto">
            <a:xfrm>
              <a:off x="4059" y="3249"/>
              <a:ext cx="317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9473" name="Rectangle 11"/>
            <p:cNvSpPr>
              <a:spLocks noChangeArrowheads="1"/>
            </p:cNvSpPr>
            <p:nvPr/>
          </p:nvSpPr>
          <p:spPr bwMode="auto">
            <a:xfrm>
              <a:off x="3923" y="2205"/>
              <a:ext cx="265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9474" name="Line 12"/>
            <p:cNvSpPr>
              <a:spLocks noChangeShapeType="1"/>
            </p:cNvSpPr>
            <p:nvPr/>
          </p:nvSpPr>
          <p:spPr bwMode="auto">
            <a:xfrm flipV="1">
              <a:off x="2835" y="2976"/>
              <a:ext cx="181" cy="31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5" name="Line 13"/>
            <p:cNvSpPr>
              <a:spLocks noChangeShapeType="1"/>
            </p:cNvSpPr>
            <p:nvPr/>
          </p:nvSpPr>
          <p:spPr bwMode="auto">
            <a:xfrm flipV="1">
              <a:off x="3152" y="2478"/>
              <a:ext cx="227" cy="27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6" name="Line 14"/>
            <p:cNvSpPr>
              <a:spLocks noChangeShapeType="1"/>
            </p:cNvSpPr>
            <p:nvPr/>
          </p:nvSpPr>
          <p:spPr bwMode="auto">
            <a:xfrm flipV="1">
              <a:off x="3470" y="2523"/>
              <a:ext cx="0" cy="77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7" name="Line 15"/>
            <p:cNvSpPr>
              <a:spLocks noChangeShapeType="1"/>
            </p:cNvSpPr>
            <p:nvPr/>
          </p:nvSpPr>
          <p:spPr bwMode="auto">
            <a:xfrm>
              <a:off x="3606" y="2523"/>
              <a:ext cx="453" cy="77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Line 16"/>
            <p:cNvSpPr>
              <a:spLocks noChangeShapeType="1"/>
            </p:cNvSpPr>
            <p:nvPr/>
          </p:nvSpPr>
          <p:spPr bwMode="auto">
            <a:xfrm>
              <a:off x="4105" y="2478"/>
              <a:ext cx="589" cy="81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5121" name="Line 17"/>
          <p:cNvSpPr>
            <a:spLocks noChangeShapeType="1"/>
          </p:cNvSpPr>
          <p:nvPr/>
        </p:nvSpPr>
        <p:spPr bwMode="auto">
          <a:xfrm>
            <a:off x="539602" y="5013176"/>
            <a:ext cx="10080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5122" name="Rectangle 18"/>
          <p:cNvSpPr>
            <a:spLocks noChangeArrowheads="1"/>
          </p:cNvSpPr>
          <p:nvPr/>
        </p:nvSpPr>
        <p:spPr bwMode="auto">
          <a:xfrm>
            <a:off x="2194768" y="1628800"/>
            <a:ext cx="1081088" cy="4318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5123" name="Rectangle 19" descr="Green marble"/>
          <p:cNvSpPr>
            <a:spLocks noChangeArrowheads="1"/>
          </p:cNvSpPr>
          <p:nvPr/>
        </p:nvSpPr>
        <p:spPr bwMode="auto">
          <a:xfrm>
            <a:off x="2411413" y="5013325"/>
            <a:ext cx="4321175" cy="5540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aABe 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1800" i="1" baseline="-25000" dirty="0" err="1">
                <a:solidFill>
                  <a:schemeClr val="accent2"/>
                </a:solidFill>
                <a:latin typeface="Tahoma" pitchFamily="34" charset="0"/>
              </a:rPr>
              <a:t>rm</a:t>
            </a: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aAde 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1800" i="1" baseline="-25000" dirty="0" err="1">
                <a:solidFill>
                  <a:schemeClr val="accent2"/>
                </a:solidFill>
                <a:latin typeface="Tahoma" pitchFamily="34" charset="0"/>
              </a:rPr>
              <a:t>rm</a:t>
            </a: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aAbcde 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1800" i="1" baseline="-25000" dirty="0" err="1">
                <a:solidFill>
                  <a:schemeClr val="accent2"/>
                </a:solidFill>
                <a:latin typeface="Tahoma" pitchFamily="34" charset="0"/>
              </a:rPr>
              <a:t>rm</a:t>
            </a: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 abbcde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81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21" grpId="0" animBg="1"/>
      <p:bldP spid="815122" grpId="0" animBg="1"/>
      <p:bldP spid="8151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75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3.4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自下而上分析</a:t>
            </a:r>
          </a:p>
        </p:txBody>
      </p:sp>
      <p:sp>
        <p:nvSpPr>
          <p:cNvPr id="817176" name="Rectangle 2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3.4.1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zh-CN" altLang="en-US" sz="2800" b="1" i="1" dirty="0">
                <a:solidFill>
                  <a:schemeClr val="accent2"/>
                </a:solidFill>
                <a:ea typeface="宋体" pitchFamily="2" charset="-122"/>
              </a:rPr>
              <a:t>例	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</a:rPr>
              <a:t>S 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</a:rPr>
              <a:t> aABe  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</a:rPr>
              <a:t>		A 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 i="1" dirty="0" err="1">
                <a:solidFill>
                  <a:schemeClr val="accent2"/>
                </a:solidFill>
                <a:ea typeface="宋体" pitchFamily="2" charset="-122"/>
              </a:rPr>
              <a:t>Abc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|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</a:rPr>
              <a:t> b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</a:rPr>
              <a:t>		B 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</a:rPr>
              <a:t> d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b="1" i="1" dirty="0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 b="1" i="1" dirty="0">
                <a:solidFill>
                  <a:srgbClr val="FF3300"/>
                </a:solidFill>
                <a:ea typeface="宋体" pitchFamily="2" charset="-122"/>
              </a:rPr>
              <a:t>b</a:t>
            </a:r>
            <a:r>
              <a:rPr lang="en-US" altLang="zh-CN" b="1" i="1" dirty="0">
                <a:solidFill>
                  <a:schemeClr val="accent2"/>
                </a:solidFill>
                <a:ea typeface="宋体" pitchFamily="2" charset="-122"/>
              </a:rPr>
              <a:t>bcde</a:t>
            </a:r>
            <a:endParaRPr lang="en-US" altLang="zh-CN" b="1" i="1" dirty="0"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b="1" i="1" dirty="0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 b="1" i="1" dirty="0">
                <a:solidFill>
                  <a:srgbClr val="FF3300"/>
                </a:solidFill>
                <a:ea typeface="宋体" pitchFamily="2" charset="-122"/>
              </a:rPr>
              <a:t>Abc</a:t>
            </a:r>
            <a:r>
              <a:rPr lang="en-US" altLang="zh-CN" b="1" i="1" dirty="0">
                <a:solidFill>
                  <a:schemeClr val="accent2"/>
                </a:solidFill>
                <a:ea typeface="宋体" pitchFamily="2" charset="-122"/>
              </a:rPr>
              <a:t>de</a:t>
            </a:r>
            <a:endParaRPr lang="en-US" altLang="zh-CN" b="1" i="1" dirty="0"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b="1" i="1" dirty="0">
                <a:solidFill>
                  <a:schemeClr val="accent2"/>
                </a:solidFill>
                <a:ea typeface="宋体" pitchFamily="2" charset="-122"/>
              </a:rPr>
              <a:t>aA</a:t>
            </a:r>
            <a:r>
              <a:rPr lang="en-US" altLang="zh-CN" b="1" i="1" dirty="0">
                <a:solidFill>
                  <a:srgbClr val="FF3300"/>
                </a:solidFill>
                <a:ea typeface="宋体" pitchFamily="2" charset="-122"/>
              </a:rPr>
              <a:t>d</a:t>
            </a:r>
            <a:r>
              <a:rPr lang="en-US" altLang="zh-CN" b="1" i="1" dirty="0">
                <a:solidFill>
                  <a:schemeClr val="accent2"/>
                </a:solidFill>
                <a:ea typeface="宋体" pitchFamily="2" charset="-122"/>
              </a:rPr>
              <a:t>e</a:t>
            </a:r>
            <a:endParaRPr lang="en-US" altLang="zh-CN" b="1" i="1" dirty="0"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b="1" i="1" dirty="0">
                <a:solidFill>
                  <a:srgbClr val="FF3300"/>
                </a:solidFill>
                <a:ea typeface="宋体" pitchFamily="2" charset="-122"/>
              </a:rPr>
              <a:t>aABe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>
                <a:solidFill>
                  <a:schemeClr val="accent2"/>
                </a:solidFill>
                <a:latin typeface="Tahoma" pitchFamily="34" charset="0"/>
                <a:ea typeface="宋体" pitchFamily="2" charset="-122"/>
              </a:rPr>
              <a:t>S </a:t>
            </a:r>
          </a:p>
          <a:p>
            <a:pPr>
              <a:defRPr/>
            </a:pPr>
            <a:endParaRPr lang="zh-CN" altLang="en-US" dirty="0">
              <a:ea typeface="宋体" pitchFamily="2" charset="-122"/>
            </a:endParaRPr>
          </a:p>
        </p:txBody>
      </p:sp>
      <p:grpSp>
        <p:nvGrpSpPr>
          <p:cNvPr id="20483" name="Group 2"/>
          <p:cNvGrpSpPr>
            <a:grpSpLocks/>
          </p:cNvGrpSpPr>
          <p:nvPr/>
        </p:nvGrpSpPr>
        <p:grpSpPr bwMode="auto">
          <a:xfrm>
            <a:off x="3276600" y="1341438"/>
            <a:ext cx="5543550" cy="3238500"/>
            <a:chOff x="2064" y="1525"/>
            <a:chExt cx="3492" cy="2040"/>
          </a:xfrm>
        </p:grpSpPr>
        <p:sp>
          <p:nvSpPr>
            <p:cNvPr id="20487" name="Rectangle 3"/>
            <p:cNvSpPr>
              <a:spLocks noChangeArrowheads="1"/>
            </p:cNvSpPr>
            <p:nvPr/>
          </p:nvSpPr>
          <p:spPr bwMode="auto">
            <a:xfrm>
              <a:off x="3651" y="1525"/>
              <a:ext cx="254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20488" name="Rectangle 4"/>
            <p:cNvSpPr>
              <a:spLocks noChangeArrowheads="1"/>
            </p:cNvSpPr>
            <p:nvPr/>
          </p:nvSpPr>
          <p:spPr bwMode="auto">
            <a:xfrm>
              <a:off x="5284" y="3249"/>
              <a:ext cx="272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0489" name="Rectangle 5"/>
            <p:cNvSpPr>
              <a:spLocks noChangeArrowheads="1"/>
            </p:cNvSpPr>
            <p:nvPr/>
          </p:nvSpPr>
          <p:spPr bwMode="auto">
            <a:xfrm>
              <a:off x="2064" y="3203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32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0490" name="Rectangle 6"/>
            <p:cNvSpPr>
              <a:spLocks noChangeArrowheads="1"/>
            </p:cNvSpPr>
            <p:nvPr/>
          </p:nvSpPr>
          <p:spPr bwMode="auto">
            <a:xfrm>
              <a:off x="2744" y="3249"/>
              <a:ext cx="272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0491" name="Rectangle 7"/>
            <p:cNvSpPr>
              <a:spLocks noChangeArrowheads="1"/>
            </p:cNvSpPr>
            <p:nvPr/>
          </p:nvSpPr>
          <p:spPr bwMode="auto">
            <a:xfrm>
              <a:off x="2971" y="2704"/>
              <a:ext cx="315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0492" name="Rectangle 8"/>
            <p:cNvSpPr>
              <a:spLocks noChangeArrowheads="1"/>
            </p:cNvSpPr>
            <p:nvPr/>
          </p:nvSpPr>
          <p:spPr bwMode="auto">
            <a:xfrm>
              <a:off x="3379" y="3249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0493" name="Rectangle 9"/>
            <p:cNvSpPr>
              <a:spLocks noChangeArrowheads="1"/>
            </p:cNvSpPr>
            <p:nvPr/>
          </p:nvSpPr>
          <p:spPr bwMode="auto">
            <a:xfrm>
              <a:off x="4649" y="3249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0494" name="Rectangle 10"/>
            <p:cNvSpPr>
              <a:spLocks noChangeArrowheads="1"/>
            </p:cNvSpPr>
            <p:nvPr/>
          </p:nvSpPr>
          <p:spPr bwMode="auto">
            <a:xfrm>
              <a:off x="3424" y="2205"/>
              <a:ext cx="230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0495" name="Rectangle 11"/>
            <p:cNvSpPr>
              <a:spLocks noChangeArrowheads="1"/>
            </p:cNvSpPr>
            <p:nvPr/>
          </p:nvSpPr>
          <p:spPr bwMode="auto">
            <a:xfrm>
              <a:off x="4059" y="3249"/>
              <a:ext cx="317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0496" name="Rectangle 12"/>
            <p:cNvSpPr>
              <a:spLocks noChangeArrowheads="1"/>
            </p:cNvSpPr>
            <p:nvPr/>
          </p:nvSpPr>
          <p:spPr bwMode="auto">
            <a:xfrm>
              <a:off x="3923" y="2205"/>
              <a:ext cx="265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0497" name="Line 13"/>
            <p:cNvSpPr>
              <a:spLocks noChangeShapeType="1"/>
            </p:cNvSpPr>
            <p:nvPr/>
          </p:nvSpPr>
          <p:spPr bwMode="auto">
            <a:xfrm flipV="1">
              <a:off x="2200" y="1842"/>
              <a:ext cx="1451" cy="145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8" name="Line 14"/>
            <p:cNvSpPr>
              <a:spLocks noChangeShapeType="1"/>
            </p:cNvSpPr>
            <p:nvPr/>
          </p:nvSpPr>
          <p:spPr bwMode="auto">
            <a:xfrm flipH="1" flipV="1">
              <a:off x="3833" y="1842"/>
              <a:ext cx="1451" cy="145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9" name="Line 15"/>
            <p:cNvSpPr>
              <a:spLocks noChangeShapeType="1"/>
            </p:cNvSpPr>
            <p:nvPr/>
          </p:nvSpPr>
          <p:spPr bwMode="auto">
            <a:xfrm flipV="1">
              <a:off x="2835" y="2976"/>
              <a:ext cx="181" cy="31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0" name="Line 16"/>
            <p:cNvSpPr>
              <a:spLocks noChangeShapeType="1"/>
            </p:cNvSpPr>
            <p:nvPr/>
          </p:nvSpPr>
          <p:spPr bwMode="auto">
            <a:xfrm flipV="1">
              <a:off x="3152" y="2478"/>
              <a:ext cx="227" cy="27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1" name="Line 17"/>
            <p:cNvSpPr>
              <a:spLocks noChangeShapeType="1"/>
            </p:cNvSpPr>
            <p:nvPr/>
          </p:nvSpPr>
          <p:spPr bwMode="auto">
            <a:xfrm flipV="1">
              <a:off x="3470" y="2523"/>
              <a:ext cx="0" cy="77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2" name="Line 18"/>
            <p:cNvSpPr>
              <a:spLocks noChangeShapeType="1"/>
            </p:cNvSpPr>
            <p:nvPr/>
          </p:nvSpPr>
          <p:spPr bwMode="auto">
            <a:xfrm>
              <a:off x="3606" y="2523"/>
              <a:ext cx="453" cy="77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3" name="Line 19"/>
            <p:cNvSpPr>
              <a:spLocks noChangeShapeType="1"/>
            </p:cNvSpPr>
            <p:nvPr/>
          </p:nvSpPr>
          <p:spPr bwMode="auto">
            <a:xfrm>
              <a:off x="4105" y="2478"/>
              <a:ext cx="589" cy="81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4" name="Line 20"/>
            <p:cNvSpPr>
              <a:spLocks noChangeShapeType="1"/>
            </p:cNvSpPr>
            <p:nvPr/>
          </p:nvSpPr>
          <p:spPr bwMode="auto">
            <a:xfrm flipV="1">
              <a:off x="3560" y="1888"/>
              <a:ext cx="136" cy="36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5" name="Line 21"/>
            <p:cNvSpPr>
              <a:spLocks noChangeShapeType="1"/>
            </p:cNvSpPr>
            <p:nvPr/>
          </p:nvSpPr>
          <p:spPr bwMode="auto">
            <a:xfrm>
              <a:off x="3787" y="1888"/>
              <a:ext cx="136" cy="36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7174" name="Rectangle 22" descr="Green marble"/>
          <p:cNvSpPr>
            <a:spLocks noChangeArrowheads="1"/>
          </p:cNvSpPr>
          <p:nvPr/>
        </p:nvSpPr>
        <p:spPr bwMode="auto">
          <a:xfrm>
            <a:off x="1692275" y="4941888"/>
            <a:ext cx="5040313" cy="5540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S 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1800" i="1" baseline="-25000" dirty="0" err="1">
                <a:solidFill>
                  <a:schemeClr val="accent2"/>
                </a:solidFill>
                <a:latin typeface="Tahoma" pitchFamily="34" charset="0"/>
              </a:rPr>
              <a:t>rm</a:t>
            </a: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aABe 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1800" i="1" baseline="-25000" dirty="0" err="1">
                <a:solidFill>
                  <a:schemeClr val="accent2"/>
                </a:solidFill>
                <a:latin typeface="Tahoma" pitchFamily="34" charset="0"/>
              </a:rPr>
              <a:t>rm</a:t>
            </a: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aAde 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1800" i="1" baseline="-25000" dirty="0" err="1">
                <a:solidFill>
                  <a:schemeClr val="accent2"/>
                </a:solidFill>
                <a:latin typeface="Tahoma" pitchFamily="34" charset="0"/>
              </a:rPr>
              <a:t>rm</a:t>
            </a: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aAbcde 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1800" i="1" baseline="-25000" dirty="0" err="1">
                <a:solidFill>
                  <a:schemeClr val="accent2"/>
                </a:solidFill>
                <a:latin typeface="Tahoma" pitchFamily="34" charset="0"/>
              </a:rPr>
              <a:t>rm</a:t>
            </a: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 abbcde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1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717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归约</a:t>
            </a:r>
          </a:p>
        </p:txBody>
      </p:sp>
      <p:sp>
        <p:nvSpPr>
          <p:cNvPr id="819202" name="Rectangle 2"/>
          <p:cNvSpPr>
            <a:spLocks noGrp="1" noChangeArrowheads="1"/>
          </p:cNvSpPr>
          <p:nvPr>
            <p:ph idx="1"/>
          </p:nvPr>
        </p:nvSpPr>
        <p:spPr>
          <a:xfrm>
            <a:off x="446088" y="1125538"/>
            <a:ext cx="8229600" cy="4886325"/>
          </a:xfrm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归约，是自下而上分析中的重要动作</a:t>
            </a:r>
          </a:p>
          <a:p>
            <a:r>
              <a:rPr lang="zh-CN" altLang="en-US">
                <a:ea typeface="宋体" pitchFamily="2" charset="-122"/>
              </a:rPr>
              <a:t>归约，对应着最右推导的逆过程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19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3.4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自下而上分析</a:t>
            </a:r>
          </a:p>
        </p:txBody>
      </p:sp>
      <p:sp>
        <p:nvSpPr>
          <p:cNvPr id="820226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125538"/>
            <a:ext cx="8534400" cy="50292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3.4.2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句柄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: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和某产生式右部匹配的子串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aABe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A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Abc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b</a:t>
            </a:r>
            <a:endParaRPr lang="en-US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B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en-US" altLang="zh-CN" sz="1600" b="1" i="1" dirty="0">
              <a:solidFill>
                <a:schemeClr val="accent2"/>
              </a:solidFill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</a:rPr>
              <a:t>S 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800" b="1" i="1" baseline="-30000" dirty="0" err="1">
                <a:solidFill>
                  <a:schemeClr val="accent2"/>
                </a:solidFill>
                <a:ea typeface="宋体" pitchFamily="2" charset="-122"/>
              </a:rPr>
              <a:t>rm</a:t>
            </a:r>
            <a:r>
              <a:rPr lang="en-US" altLang="zh-CN" sz="2800" b="1" i="1" baseline="-30000" dirty="0">
                <a:ea typeface="宋体" pitchFamily="2" charset="-122"/>
              </a:rPr>
              <a:t> </a:t>
            </a:r>
            <a:r>
              <a:rPr lang="en-US" altLang="zh-CN" sz="2800" b="1" i="1" dirty="0" err="1">
                <a:solidFill>
                  <a:srgbClr val="FF3300"/>
                </a:solidFill>
                <a:ea typeface="宋体" pitchFamily="2" charset="-122"/>
              </a:rPr>
              <a:t>aABe</a:t>
            </a:r>
            <a:r>
              <a:rPr lang="en-US" altLang="zh-CN" sz="2800" b="1" i="1" dirty="0"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800" b="1" i="1" baseline="-30000" dirty="0" err="1">
                <a:solidFill>
                  <a:schemeClr val="accent2"/>
                </a:solidFill>
                <a:ea typeface="宋体" pitchFamily="2" charset="-122"/>
              </a:rPr>
              <a:t>rm</a:t>
            </a:r>
            <a:r>
              <a:rPr lang="en-US" altLang="zh-CN" sz="2800" b="1" i="1" dirty="0">
                <a:ea typeface="宋体" pitchFamily="2" charset="-122"/>
              </a:rPr>
              <a:t> 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</a:rPr>
              <a:t>aA</a:t>
            </a:r>
            <a:r>
              <a:rPr lang="en-US" altLang="zh-CN" sz="2800" b="1" i="1" dirty="0">
                <a:solidFill>
                  <a:srgbClr val="FF3300"/>
                </a:solidFill>
                <a:ea typeface="宋体" pitchFamily="2" charset="-122"/>
              </a:rPr>
              <a:t>d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</a:rPr>
              <a:t>e</a:t>
            </a:r>
            <a:r>
              <a:rPr lang="en-US" altLang="zh-CN" sz="2800" b="1" i="1" dirty="0"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800" b="1" i="1" baseline="-30000" dirty="0" err="1">
                <a:solidFill>
                  <a:schemeClr val="accent2"/>
                </a:solidFill>
                <a:ea typeface="宋体" pitchFamily="2" charset="-122"/>
              </a:rPr>
              <a:t>rm</a:t>
            </a:r>
            <a:r>
              <a:rPr lang="en-US" altLang="zh-CN" sz="2800" b="1" i="1" dirty="0">
                <a:ea typeface="宋体" pitchFamily="2" charset="-122"/>
              </a:rPr>
              <a:t> 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 sz="2800" b="1" i="1" dirty="0">
                <a:solidFill>
                  <a:srgbClr val="FF3300"/>
                </a:solidFill>
                <a:ea typeface="宋体" pitchFamily="2" charset="-122"/>
              </a:rPr>
              <a:t>Abc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</a:rPr>
              <a:t>de</a:t>
            </a:r>
            <a:r>
              <a:rPr lang="en-US" altLang="zh-CN" sz="2800" b="1" i="1" dirty="0"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800" b="1" i="1" baseline="-30000" dirty="0" err="1">
                <a:solidFill>
                  <a:schemeClr val="accent2"/>
                </a:solidFill>
                <a:ea typeface="宋体" pitchFamily="2" charset="-122"/>
              </a:rPr>
              <a:t>rm</a:t>
            </a:r>
            <a:r>
              <a:rPr lang="en-US" altLang="zh-CN" sz="2800" b="1" i="1" dirty="0">
                <a:ea typeface="宋体" pitchFamily="2" charset="-122"/>
              </a:rPr>
              <a:t> 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 sz="2800" b="1" i="1" dirty="0">
                <a:solidFill>
                  <a:srgbClr val="FF3300"/>
                </a:solidFill>
                <a:ea typeface="宋体" pitchFamily="2" charset="-122"/>
              </a:rPr>
              <a:t>b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</a:rPr>
              <a:t>bcde</a:t>
            </a:r>
          </a:p>
        </p:txBody>
      </p:sp>
      <p:sp>
        <p:nvSpPr>
          <p:cNvPr id="820227" name="Text Box 3" descr="Green marble"/>
          <p:cNvSpPr txBox="1">
            <a:spLocks noChangeArrowheads="1"/>
          </p:cNvSpPr>
          <p:nvPr/>
        </p:nvSpPr>
        <p:spPr bwMode="auto">
          <a:xfrm>
            <a:off x="2051050" y="4221163"/>
            <a:ext cx="3598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1. </a:t>
            </a: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句柄是句型的一个子串 </a:t>
            </a:r>
          </a:p>
        </p:txBody>
      </p:sp>
      <p:sp>
        <p:nvSpPr>
          <p:cNvPr id="820228" name="Text Box 4" descr="Green marble"/>
          <p:cNvSpPr txBox="1">
            <a:spLocks noChangeArrowheads="1"/>
          </p:cNvSpPr>
          <p:nvPr/>
        </p:nvSpPr>
        <p:spPr bwMode="auto">
          <a:xfrm>
            <a:off x="2051050" y="4725988"/>
            <a:ext cx="6875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2. </a:t>
            </a: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把句柄归约成非终结符代表了某一步最右推导的逆过程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2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2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27" grpId="0"/>
      <p:bldP spid="8202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3.4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自下而上分析</a:t>
            </a:r>
          </a:p>
        </p:txBody>
      </p:sp>
      <p:sp>
        <p:nvSpPr>
          <p:cNvPr id="822274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125538"/>
            <a:ext cx="8534400" cy="5029200"/>
          </a:xfrm>
        </p:spPr>
        <p:txBody>
          <a:bodyPr/>
          <a:lstStyle/>
          <a:p>
            <a:pPr marL="609600" indent="-609600"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句柄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性质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None/>
              <a:defRPr/>
            </a:pPr>
            <a:r>
              <a:rPr lang="en-US" altLang="zh-CN" sz="2400" b="1" i="1" dirty="0">
                <a:solidFill>
                  <a:schemeClr val="accent2"/>
                </a:solidFill>
                <a:ea typeface="宋体" pitchFamily="2" charset="-122"/>
              </a:rPr>
              <a:t>S 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i="1" baseline="-30000" dirty="0" err="1">
                <a:solidFill>
                  <a:schemeClr val="accent2"/>
                </a:solidFill>
                <a:ea typeface="宋体" pitchFamily="2" charset="-122"/>
              </a:rPr>
              <a:t>rm</a:t>
            </a:r>
            <a:r>
              <a:rPr lang="en-US" altLang="zh-CN" sz="2400" b="1" i="1" baseline="-30000" dirty="0">
                <a:ea typeface="宋体" pitchFamily="2" charset="-122"/>
              </a:rPr>
              <a:t> </a:t>
            </a:r>
            <a:r>
              <a:rPr lang="en-US" altLang="zh-CN" sz="2400" b="1" i="1" dirty="0">
                <a:solidFill>
                  <a:srgbClr val="A50021"/>
                </a:solidFill>
                <a:ea typeface="宋体" pitchFamily="2" charset="-122"/>
              </a:rPr>
              <a:t>aABe</a:t>
            </a:r>
            <a:r>
              <a:rPr lang="en-US" altLang="zh-CN" sz="2400" b="1" i="1" dirty="0"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i="1" baseline="-30000" dirty="0" err="1">
                <a:solidFill>
                  <a:schemeClr val="accent2"/>
                </a:solidFill>
                <a:ea typeface="宋体" pitchFamily="2" charset="-122"/>
              </a:rPr>
              <a:t>rm</a:t>
            </a:r>
            <a:r>
              <a:rPr lang="en-US" altLang="zh-CN" sz="2400" b="1" i="1" dirty="0">
                <a:ea typeface="宋体" pitchFamily="2" charset="-122"/>
              </a:rPr>
              <a:t> </a:t>
            </a:r>
            <a:r>
              <a:rPr lang="en-US" altLang="zh-CN" sz="2400" b="1" i="1" dirty="0">
                <a:solidFill>
                  <a:schemeClr val="accent2"/>
                </a:solidFill>
                <a:ea typeface="宋体" pitchFamily="2" charset="-122"/>
              </a:rPr>
              <a:t>aA</a:t>
            </a:r>
            <a:r>
              <a:rPr lang="en-US" altLang="zh-CN" sz="2400" b="1" i="1" dirty="0">
                <a:solidFill>
                  <a:srgbClr val="A50021"/>
                </a:solidFill>
                <a:ea typeface="宋体" pitchFamily="2" charset="-122"/>
              </a:rPr>
              <a:t>d</a:t>
            </a:r>
            <a:r>
              <a:rPr lang="en-US" altLang="zh-CN" sz="2400" b="1" i="1" dirty="0">
                <a:solidFill>
                  <a:srgbClr val="FF3399"/>
                </a:solidFill>
                <a:ea typeface="宋体" pitchFamily="2" charset="-122"/>
              </a:rPr>
              <a:t>e</a:t>
            </a:r>
            <a:r>
              <a:rPr lang="en-US" altLang="zh-CN" sz="2400" b="1" i="1" dirty="0"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i="1" baseline="-30000" dirty="0" err="1">
                <a:solidFill>
                  <a:schemeClr val="accent2"/>
                </a:solidFill>
                <a:ea typeface="宋体" pitchFamily="2" charset="-122"/>
              </a:rPr>
              <a:t>rm</a:t>
            </a:r>
            <a:r>
              <a:rPr lang="en-US" altLang="zh-CN" sz="2400" b="1" i="1" dirty="0">
                <a:ea typeface="宋体" pitchFamily="2" charset="-122"/>
              </a:rPr>
              <a:t> </a:t>
            </a:r>
            <a:r>
              <a:rPr lang="en-US" altLang="zh-CN" sz="2400" b="1" i="1" dirty="0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 sz="2400" b="1" i="1" dirty="0">
                <a:solidFill>
                  <a:srgbClr val="A50021"/>
                </a:solidFill>
                <a:ea typeface="宋体" pitchFamily="2" charset="-122"/>
              </a:rPr>
              <a:t>Abc</a:t>
            </a:r>
            <a:r>
              <a:rPr lang="en-US" altLang="zh-CN" sz="2400" b="1" i="1" dirty="0">
                <a:ea typeface="宋体" pitchFamily="2" charset="-122"/>
              </a:rPr>
              <a:t>de 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i="1" baseline="-30000" dirty="0" err="1">
                <a:solidFill>
                  <a:schemeClr val="accent2"/>
                </a:solidFill>
                <a:ea typeface="宋体" pitchFamily="2" charset="-122"/>
              </a:rPr>
              <a:t>rm</a:t>
            </a:r>
            <a:r>
              <a:rPr lang="en-US" altLang="zh-CN" sz="2400" b="1" i="1" dirty="0">
                <a:ea typeface="宋体" pitchFamily="2" charset="-122"/>
              </a:rPr>
              <a:t> </a:t>
            </a:r>
            <a:r>
              <a:rPr lang="en-US" altLang="zh-CN" sz="2400" b="1" i="1" dirty="0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 sz="2400" b="1" i="1" dirty="0">
                <a:solidFill>
                  <a:srgbClr val="A50021"/>
                </a:solidFill>
                <a:ea typeface="宋体" pitchFamily="2" charset="-122"/>
              </a:rPr>
              <a:t>b</a:t>
            </a:r>
            <a:r>
              <a:rPr lang="en-US" altLang="zh-CN" sz="2400" b="1" i="1" dirty="0">
                <a:solidFill>
                  <a:schemeClr val="accent2"/>
                </a:solidFill>
                <a:ea typeface="宋体" pitchFamily="2" charset="-122"/>
              </a:rPr>
              <a:t>bcde</a:t>
            </a:r>
          </a:p>
          <a:p>
            <a:pPr marL="609600" indent="-609600" algn="just">
              <a:spcBef>
                <a:spcPct val="0"/>
              </a:spcBef>
              <a:buFontTx/>
              <a:buAutoNum type="arabicPeriod"/>
              <a:defRPr/>
            </a:pP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句柄的右边仅含终结符</a:t>
            </a:r>
            <a:r>
              <a:rPr lang="zh-CN" altLang="en-US" sz="2400" b="1" i="1" dirty="0">
                <a:solidFill>
                  <a:schemeClr val="accent2"/>
                </a:solidFill>
                <a:ea typeface="宋体" pitchFamily="2" charset="-122"/>
              </a:rPr>
              <a:t>。</a:t>
            </a:r>
          </a:p>
          <a:p>
            <a:pPr marL="609600" indent="-609600" algn="just">
              <a:spcBef>
                <a:spcPct val="0"/>
              </a:spcBef>
              <a:buFontTx/>
              <a:buAutoNum type="arabicPeriod"/>
              <a:defRPr/>
            </a:pP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如果文法二义，那么句柄可能不唯一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。</a:t>
            </a:r>
          </a:p>
          <a:p>
            <a:pPr marL="609600" indent="-609600" algn="just">
              <a:spcBef>
                <a:spcPct val="0"/>
              </a:spcBef>
              <a:buFontTx/>
              <a:buAutoNum type="arabicPeriod"/>
              <a:defRPr/>
            </a:pP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22275" name="Rectangle 3"/>
          <p:cNvSpPr>
            <a:spLocks noChangeArrowheads="1"/>
          </p:cNvSpPr>
          <p:nvPr/>
        </p:nvSpPr>
        <p:spPr bwMode="auto">
          <a:xfrm>
            <a:off x="304800" y="3252242"/>
            <a:ext cx="8534400" cy="291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/>
            <a:r>
              <a:rPr lang="zh-CN" altLang="en-US" b="1" dirty="0">
                <a:solidFill>
                  <a:schemeClr val="accent2"/>
                </a:solidFill>
              </a:rPr>
              <a:t>例   </a:t>
            </a:r>
            <a:r>
              <a:rPr lang="en-US" altLang="zh-CN" b="1" i="1" dirty="0">
                <a:solidFill>
                  <a:schemeClr val="accent2"/>
                </a:solidFill>
              </a:rPr>
              <a:t>E </a:t>
            </a:r>
            <a:r>
              <a:rPr lang="en-US" altLang="zh-CN" b="1" i="1" dirty="0">
                <a:solidFill>
                  <a:schemeClr val="accent2"/>
                </a:solidFill>
                <a:sym typeface="Symbol" pitchFamily="18" charset="2"/>
              </a:rPr>
              <a:t></a:t>
            </a:r>
            <a:r>
              <a:rPr lang="en-US" altLang="zh-CN" b="1" i="1" dirty="0">
                <a:solidFill>
                  <a:schemeClr val="accent2"/>
                </a:solidFill>
              </a:rPr>
              <a:t> E </a:t>
            </a:r>
            <a:r>
              <a:rPr lang="en-US" altLang="zh-CN" b="1" dirty="0">
                <a:solidFill>
                  <a:schemeClr val="accent2"/>
                </a:solidFill>
              </a:rPr>
              <a:t>+</a:t>
            </a:r>
            <a:r>
              <a:rPr lang="en-US" altLang="zh-CN" b="1" i="1" dirty="0">
                <a:solidFill>
                  <a:schemeClr val="accent2"/>
                </a:solidFill>
              </a:rPr>
              <a:t> E | E </a:t>
            </a:r>
            <a:r>
              <a:rPr lang="en-US" altLang="zh-CN" b="1" dirty="0">
                <a:solidFill>
                  <a:schemeClr val="accent2"/>
                </a:solidFill>
              </a:rPr>
              <a:t>*</a:t>
            </a:r>
            <a:r>
              <a:rPr lang="en-US" altLang="zh-CN" b="1" i="1" dirty="0">
                <a:solidFill>
                  <a:schemeClr val="accent2"/>
                </a:solidFill>
              </a:rPr>
              <a:t> E | </a:t>
            </a:r>
            <a:r>
              <a:rPr lang="en-US" altLang="zh-CN" b="1" dirty="0">
                <a:solidFill>
                  <a:schemeClr val="accent2"/>
                </a:solidFill>
              </a:rPr>
              <a:t>(</a:t>
            </a:r>
            <a:r>
              <a:rPr lang="en-US" altLang="zh-CN" b="1" i="1" dirty="0">
                <a:solidFill>
                  <a:schemeClr val="accent2"/>
                </a:solidFill>
              </a:rPr>
              <a:t>E </a:t>
            </a:r>
            <a:r>
              <a:rPr lang="en-US" altLang="zh-CN" b="1" dirty="0">
                <a:solidFill>
                  <a:schemeClr val="accent2"/>
                </a:solidFill>
              </a:rPr>
              <a:t>)</a:t>
            </a:r>
            <a:r>
              <a:rPr lang="en-US" altLang="zh-CN" b="1" i="1" dirty="0">
                <a:solidFill>
                  <a:schemeClr val="accent2"/>
                </a:solidFill>
              </a:rPr>
              <a:t> | </a:t>
            </a:r>
            <a:r>
              <a:rPr lang="en-US" altLang="zh-CN" b="1" dirty="0">
                <a:solidFill>
                  <a:schemeClr val="accent2"/>
                </a:solidFill>
              </a:rPr>
              <a:t>id</a:t>
            </a:r>
            <a:endParaRPr lang="en-US" altLang="zh-CN" b="1" i="1" dirty="0">
              <a:solidFill>
                <a:schemeClr val="accent2"/>
              </a:solidFill>
            </a:endParaRPr>
          </a:p>
          <a:p>
            <a:pPr marL="342900" indent="-342900" eaLnBrk="0" hangingPunct="0"/>
            <a:endParaRPr lang="en-US" altLang="zh-CN" b="1" i="1" dirty="0">
              <a:solidFill>
                <a:schemeClr val="accent2"/>
              </a:solidFill>
            </a:endParaRPr>
          </a:p>
          <a:p>
            <a:pPr marL="342900" indent="-342900" algn="just" eaLnBrk="0" hangingPunct="0"/>
            <a:r>
              <a:rPr lang="en-US" altLang="zh-CN" b="1" i="1" dirty="0">
                <a:solidFill>
                  <a:schemeClr val="accent2"/>
                </a:solidFill>
              </a:rPr>
              <a:t>E </a:t>
            </a:r>
            <a:r>
              <a:rPr lang="en-US" altLang="zh-CN" b="1" dirty="0">
                <a:solidFill>
                  <a:schemeClr val="accent2"/>
                </a:solidFill>
                <a:sym typeface="Symbol" pitchFamily="18" charset="2"/>
              </a:rPr>
              <a:t></a:t>
            </a:r>
            <a:r>
              <a:rPr lang="en-US" altLang="zh-CN" b="1" i="1" baseline="-30000" dirty="0" err="1">
                <a:solidFill>
                  <a:schemeClr val="accent2"/>
                </a:solidFill>
              </a:rPr>
              <a:t>rm</a:t>
            </a:r>
            <a:r>
              <a:rPr lang="en-US" altLang="zh-CN" b="1" i="1" baseline="-30000" dirty="0"/>
              <a:t>  </a:t>
            </a:r>
            <a:r>
              <a:rPr lang="en-US" altLang="zh-CN" b="1" i="1" dirty="0">
                <a:solidFill>
                  <a:srgbClr val="A50021"/>
                </a:solidFill>
              </a:rPr>
              <a:t>E * E</a:t>
            </a:r>
            <a:r>
              <a:rPr lang="en-US" altLang="zh-CN" b="1" i="1" dirty="0">
                <a:solidFill>
                  <a:srgbClr val="00FF00"/>
                </a:solidFill>
              </a:rPr>
              <a:t>		          </a:t>
            </a:r>
            <a:r>
              <a:rPr lang="en-US" altLang="zh-CN" b="1" i="1" dirty="0">
                <a:solidFill>
                  <a:schemeClr val="accent2"/>
                </a:solidFill>
              </a:rPr>
              <a:t>E	</a:t>
            </a:r>
            <a:r>
              <a:rPr lang="en-US" altLang="zh-CN" b="1" dirty="0">
                <a:solidFill>
                  <a:schemeClr val="accent2"/>
                </a:solidFill>
                <a:sym typeface="Symbol" pitchFamily="18" charset="2"/>
              </a:rPr>
              <a:t></a:t>
            </a:r>
            <a:r>
              <a:rPr lang="en-US" altLang="zh-CN" b="1" i="1" baseline="-30000" dirty="0" err="1">
                <a:solidFill>
                  <a:schemeClr val="accent2"/>
                </a:solidFill>
              </a:rPr>
              <a:t>rm</a:t>
            </a:r>
            <a:r>
              <a:rPr lang="en-US" altLang="zh-CN" b="1" i="1" baseline="-30000" dirty="0"/>
              <a:t> </a:t>
            </a:r>
            <a:r>
              <a:rPr lang="en-US" altLang="zh-CN" b="1" i="1" dirty="0">
                <a:solidFill>
                  <a:srgbClr val="A50021"/>
                </a:solidFill>
              </a:rPr>
              <a:t>E + E</a:t>
            </a:r>
          </a:p>
          <a:p>
            <a:pPr marL="342900" indent="-342900" algn="just" eaLnBrk="0" hangingPunct="0"/>
            <a:r>
              <a:rPr lang="en-US" altLang="zh-CN" b="1" dirty="0">
                <a:sym typeface="Symbol" pitchFamily="18" charset="2"/>
              </a:rPr>
              <a:t>   </a:t>
            </a:r>
            <a:r>
              <a:rPr lang="en-US" altLang="zh-CN" b="1" dirty="0">
                <a:solidFill>
                  <a:schemeClr val="accent2"/>
                </a:solidFill>
                <a:sym typeface="Symbol" pitchFamily="18" charset="2"/>
              </a:rPr>
              <a:t></a:t>
            </a:r>
            <a:r>
              <a:rPr lang="en-US" altLang="zh-CN" b="1" i="1" baseline="-30000" dirty="0" err="1">
                <a:solidFill>
                  <a:schemeClr val="accent2"/>
                </a:solidFill>
              </a:rPr>
              <a:t>rm</a:t>
            </a:r>
            <a:r>
              <a:rPr lang="en-US" altLang="zh-CN" b="1" i="1" dirty="0">
                <a:solidFill>
                  <a:schemeClr val="accent2"/>
                </a:solidFill>
              </a:rPr>
              <a:t> E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*</a:t>
            </a:r>
            <a:r>
              <a:rPr lang="en-US" altLang="zh-CN" b="1" dirty="0"/>
              <a:t> </a:t>
            </a:r>
            <a:r>
              <a:rPr lang="en-US" altLang="zh-CN" b="1" i="1" dirty="0">
                <a:solidFill>
                  <a:srgbClr val="A50021"/>
                </a:solidFill>
              </a:rPr>
              <a:t>E + E</a:t>
            </a:r>
            <a:r>
              <a:rPr lang="en-US" altLang="zh-CN" b="1" i="1" dirty="0">
                <a:solidFill>
                  <a:srgbClr val="00FF00"/>
                </a:solidFill>
              </a:rPr>
              <a:t>			</a:t>
            </a:r>
            <a:r>
              <a:rPr lang="en-US" altLang="zh-CN" b="1" dirty="0">
                <a:solidFill>
                  <a:schemeClr val="accent2"/>
                </a:solidFill>
                <a:sym typeface="Symbol" pitchFamily="18" charset="2"/>
              </a:rPr>
              <a:t></a:t>
            </a:r>
            <a:r>
              <a:rPr lang="en-US" altLang="zh-CN" b="1" i="1" baseline="-30000" dirty="0" err="1">
                <a:solidFill>
                  <a:schemeClr val="accent2"/>
                </a:solidFill>
              </a:rPr>
              <a:t>rm</a:t>
            </a:r>
            <a:r>
              <a:rPr lang="en-US" altLang="zh-CN" b="1" i="1" baseline="-30000" dirty="0">
                <a:solidFill>
                  <a:schemeClr val="accent2"/>
                </a:solidFill>
              </a:rPr>
              <a:t> </a:t>
            </a:r>
            <a:r>
              <a:rPr lang="en-US" altLang="zh-CN" b="1" i="1" dirty="0">
                <a:solidFill>
                  <a:schemeClr val="accent2"/>
                </a:solidFill>
              </a:rPr>
              <a:t>E </a:t>
            </a:r>
            <a:r>
              <a:rPr lang="en-US" altLang="zh-CN" b="1" dirty="0">
                <a:solidFill>
                  <a:schemeClr val="accent2"/>
                </a:solidFill>
              </a:rPr>
              <a:t>+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A50021"/>
                </a:solidFill>
              </a:rPr>
              <a:t>id</a:t>
            </a:r>
            <a:r>
              <a:rPr lang="en-US" altLang="zh-CN" b="1" baseline="-25000" dirty="0">
                <a:solidFill>
                  <a:srgbClr val="A50021"/>
                </a:solidFill>
              </a:rPr>
              <a:t>3</a:t>
            </a:r>
          </a:p>
          <a:p>
            <a:pPr marL="342900" indent="-342900" algn="just" eaLnBrk="0" hangingPunct="0"/>
            <a:r>
              <a:rPr lang="en-US" altLang="zh-CN" b="1" dirty="0">
                <a:sym typeface="Symbol" pitchFamily="18" charset="2"/>
              </a:rPr>
              <a:t>   </a:t>
            </a:r>
            <a:r>
              <a:rPr lang="en-US" altLang="zh-CN" b="1" dirty="0">
                <a:solidFill>
                  <a:schemeClr val="accent2"/>
                </a:solidFill>
                <a:sym typeface="Symbol" pitchFamily="18" charset="2"/>
              </a:rPr>
              <a:t></a:t>
            </a:r>
            <a:r>
              <a:rPr lang="en-US" altLang="zh-CN" b="1" i="1" baseline="-30000" dirty="0" err="1">
                <a:solidFill>
                  <a:schemeClr val="accent2"/>
                </a:solidFill>
              </a:rPr>
              <a:t>rm</a:t>
            </a:r>
            <a:r>
              <a:rPr lang="en-US" altLang="zh-CN" b="1" i="1" dirty="0">
                <a:solidFill>
                  <a:schemeClr val="accent2"/>
                </a:solidFill>
              </a:rPr>
              <a:t> E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*</a:t>
            </a:r>
            <a:r>
              <a:rPr lang="en-US" altLang="zh-CN" b="1" i="1" dirty="0">
                <a:solidFill>
                  <a:schemeClr val="accent2"/>
                </a:solidFill>
              </a:rPr>
              <a:t> E </a:t>
            </a:r>
            <a:r>
              <a:rPr lang="en-US" altLang="zh-CN" b="1" dirty="0">
                <a:solidFill>
                  <a:schemeClr val="accent2"/>
                </a:solidFill>
              </a:rPr>
              <a:t>+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A50021"/>
                </a:solidFill>
              </a:rPr>
              <a:t>id</a:t>
            </a:r>
            <a:r>
              <a:rPr lang="en-US" altLang="zh-CN" b="1" baseline="-25000" dirty="0">
                <a:solidFill>
                  <a:srgbClr val="A50021"/>
                </a:solidFill>
              </a:rPr>
              <a:t>3</a:t>
            </a:r>
            <a:r>
              <a:rPr lang="en-US" altLang="zh-CN" b="1" baseline="-30000" dirty="0">
                <a:solidFill>
                  <a:srgbClr val="00FF00"/>
                </a:solidFill>
              </a:rPr>
              <a:t>		</a:t>
            </a:r>
            <a:r>
              <a:rPr lang="en-US" altLang="zh-CN" b="1" dirty="0">
                <a:solidFill>
                  <a:schemeClr val="accent2"/>
                </a:solidFill>
                <a:sym typeface="Symbol" pitchFamily="18" charset="2"/>
              </a:rPr>
              <a:t></a:t>
            </a:r>
            <a:r>
              <a:rPr lang="en-US" altLang="zh-CN" b="1" i="1" baseline="-30000" dirty="0" err="1">
                <a:solidFill>
                  <a:schemeClr val="accent2"/>
                </a:solidFill>
              </a:rPr>
              <a:t>rm</a:t>
            </a:r>
            <a:r>
              <a:rPr lang="en-US" altLang="zh-CN" b="1" i="1" baseline="-30000" dirty="0"/>
              <a:t> </a:t>
            </a:r>
            <a:r>
              <a:rPr lang="en-US" altLang="zh-CN" b="1" i="1" dirty="0">
                <a:solidFill>
                  <a:srgbClr val="A50021"/>
                </a:solidFill>
              </a:rPr>
              <a:t>E * E</a:t>
            </a:r>
            <a:r>
              <a:rPr lang="en-US" altLang="zh-CN" b="1" i="1" dirty="0"/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+ id</a:t>
            </a:r>
            <a:r>
              <a:rPr lang="en-US" altLang="zh-CN" b="1" baseline="-30000" dirty="0">
                <a:solidFill>
                  <a:schemeClr val="accent2"/>
                </a:solidFill>
              </a:rPr>
              <a:t>3</a:t>
            </a:r>
            <a:endParaRPr lang="en-US" altLang="zh-CN" b="1" i="1" dirty="0">
              <a:solidFill>
                <a:schemeClr val="accent2"/>
              </a:solidFill>
            </a:endParaRPr>
          </a:p>
          <a:p>
            <a:pPr marL="342900" indent="-342900" algn="just" eaLnBrk="0" hangingPunct="0"/>
            <a:r>
              <a:rPr lang="en-US" altLang="zh-CN" b="1" dirty="0">
                <a:sym typeface="Symbol" pitchFamily="18" charset="2"/>
              </a:rPr>
              <a:t>   </a:t>
            </a:r>
            <a:r>
              <a:rPr lang="en-US" altLang="zh-CN" b="1" dirty="0">
                <a:solidFill>
                  <a:schemeClr val="accent2"/>
                </a:solidFill>
                <a:sym typeface="Symbol" pitchFamily="18" charset="2"/>
              </a:rPr>
              <a:t></a:t>
            </a:r>
            <a:r>
              <a:rPr lang="en-US" altLang="zh-CN" b="1" i="1" baseline="-30000" dirty="0" err="1">
                <a:solidFill>
                  <a:schemeClr val="accent2"/>
                </a:solidFill>
              </a:rPr>
              <a:t>rm</a:t>
            </a:r>
            <a:r>
              <a:rPr lang="en-US" altLang="zh-CN" b="1" i="1" dirty="0">
                <a:solidFill>
                  <a:schemeClr val="accent2"/>
                </a:solidFill>
              </a:rPr>
              <a:t> E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*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A50021"/>
                </a:solidFill>
              </a:rPr>
              <a:t>id</a:t>
            </a:r>
            <a:r>
              <a:rPr lang="en-US" altLang="zh-CN" b="1" baseline="-25000" dirty="0">
                <a:solidFill>
                  <a:srgbClr val="A50021"/>
                </a:solidFill>
              </a:rPr>
              <a:t>2</a:t>
            </a:r>
            <a:r>
              <a:rPr lang="en-US" altLang="zh-CN" b="1" i="1" dirty="0">
                <a:solidFill>
                  <a:srgbClr val="A50021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+ id</a:t>
            </a:r>
            <a:r>
              <a:rPr lang="en-US" altLang="zh-CN" b="1" u="sng" baseline="-30000" dirty="0">
                <a:solidFill>
                  <a:schemeClr val="accent2"/>
                </a:solidFill>
              </a:rPr>
              <a:t>3</a:t>
            </a:r>
            <a:r>
              <a:rPr lang="en-US" altLang="zh-CN" b="1" i="1" dirty="0"/>
              <a:t> 		</a:t>
            </a:r>
            <a:r>
              <a:rPr lang="en-US" altLang="zh-CN" b="1" dirty="0">
                <a:solidFill>
                  <a:schemeClr val="accent2"/>
                </a:solidFill>
                <a:sym typeface="Symbol" pitchFamily="18" charset="2"/>
              </a:rPr>
              <a:t></a:t>
            </a:r>
            <a:r>
              <a:rPr lang="en-US" altLang="zh-CN" b="1" i="1" baseline="-30000" dirty="0" err="1">
                <a:solidFill>
                  <a:schemeClr val="accent2"/>
                </a:solidFill>
              </a:rPr>
              <a:t>rm</a:t>
            </a:r>
            <a:r>
              <a:rPr lang="en-US" altLang="zh-CN" b="1" i="1" dirty="0">
                <a:solidFill>
                  <a:schemeClr val="accent2"/>
                </a:solidFill>
              </a:rPr>
              <a:t> E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*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A50021"/>
                </a:solidFill>
              </a:rPr>
              <a:t>id</a:t>
            </a:r>
            <a:r>
              <a:rPr lang="en-US" altLang="zh-CN" b="1" baseline="-25000" dirty="0">
                <a:solidFill>
                  <a:srgbClr val="A50021"/>
                </a:solidFill>
              </a:rPr>
              <a:t>2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+ id</a:t>
            </a:r>
            <a:r>
              <a:rPr lang="en-US" altLang="zh-CN" b="1" u="sng" baseline="-30000" dirty="0">
                <a:solidFill>
                  <a:schemeClr val="accent2"/>
                </a:solidFill>
              </a:rPr>
              <a:t>3</a:t>
            </a:r>
            <a:r>
              <a:rPr lang="en-US" altLang="zh-CN" b="1" i="1" dirty="0">
                <a:solidFill>
                  <a:schemeClr val="accent2"/>
                </a:solidFill>
              </a:rPr>
              <a:t> </a:t>
            </a:r>
          </a:p>
          <a:p>
            <a:pPr marL="342900" indent="-342900" algn="just" eaLnBrk="0" hangingPunct="0"/>
            <a:r>
              <a:rPr lang="en-US" altLang="zh-CN" b="1" i="1" dirty="0"/>
              <a:t>   </a:t>
            </a:r>
            <a:r>
              <a:rPr lang="en-US" altLang="zh-CN" b="1" dirty="0">
                <a:solidFill>
                  <a:schemeClr val="accent2"/>
                </a:solidFill>
                <a:sym typeface="Symbol" pitchFamily="18" charset="2"/>
              </a:rPr>
              <a:t></a:t>
            </a:r>
            <a:r>
              <a:rPr lang="en-US" altLang="zh-CN" b="1" i="1" baseline="-30000" dirty="0" err="1">
                <a:solidFill>
                  <a:schemeClr val="accent2"/>
                </a:solidFill>
              </a:rPr>
              <a:t>rm</a:t>
            </a:r>
            <a:r>
              <a:rPr lang="en-US" altLang="zh-CN" b="1" i="1" dirty="0"/>
              <a:t> </a:t>
            </a:r>
            <a:r>
              <a:rPr lang="en-US" altLang="zh-CN" b="1" dirty="0">
                <a:solidFill>
                  <a:srgbClr val="A50021"/>
                </a:solidFill>
              </a:rPr>
              <a:t>id</a:t>
            </a:r>
            <a:r>
              <a:rPr lang="en-US" altLang="zh-CN" b="1" baseline="-25000" dirty="0">
                <a:solidFill>
                  <a:srgbClr val="A50021"/>
                </a:solidFill>
              </a:rPr>
              <a:t>1</a:t>
            </a:r>
            <a:r>
              <a:rPr lang="en-US" altLang="zh-CN" b="1" u="sng" baseline="-30000" dirty="0"/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*</a:t>
            </a:r>
            <a:r>
              <a:rPr lang="en-US" altLang="zh-CN" b="1" dirty="0">
                <a:solidFill>
                  <a:schemeClr val="accent2"/>
                </a:solidFill>
              </a:rPr>
              <a:t> id</a:t>
            </a:r>
            <a:r>
              <a:rPr lang="en-US" altLang="zh-CN" b="1" baseline="-30000" dirty="0">
                <a:solidFill>
                  <a:schemeClr val="accent2"/>
                </a:solidFill>
              </a:rPr>
              <a:t>2</a:t>
            </a:r>
            <a:r>
              <a:rPr lang="en-US" altLang="zh-CN" b="1" dirty="0">
                <a:solidFill>
                  <a:schemeClr val="accent2"/>
                </a:solidFill>
              </a:rPr>
              <a:t> + id</a:t>
            </a:r>
            <a:r>
              <a:rPr lang="en-US" altLang="zh-CN" b="1" baseline="-30000" dirty="0">
                <a:solidFill>
                  <a:schemeClr val="accent2"/>
                </a:solidFill>
              </a:rPr>
              <a:t>3</a:t>
            </a:r>
            <a:r>
              <a:rPr lang="en-US" altLang="zh-CN" b="1" i="1" dirty="0"/>
              <a:t> 		</a:t>
            </a:r>
            <a:r>
              <a:rPr lang="en-US" altLang="zh-CN" b="1" dirty="0">
                <a:solidFill>
                  <a:schemeClr val="accent2"/>
                </a:solidFill>
                <a:sym typeface="Symbol" pitchFamily="18" charset="2"/>
              </a:rPr>
              <a:t></a:t>
            </a:r>
            <a:r>
              <a:rPr lang="en-US" altLang="zh-CN" b="1" i="1" baseline="-30000" dirty="0" err="1">
                <a:solidFill>
                  <a:schemeClr val="accent2"/>
                </a:solidFill>
              </a:rPr>
              <a:t>rm</a:t>
            </a:r>
            <a:r>
              <a:rPr lang="en-US" altLang="zh-CN" b="1" i="1" dirty="0"/>
              <a:t> </a:t>
            </a:r>
            <a:r>
              <a:rPr lang="en-US" altLang="zh-CN" b="1" dirty="0">
                <a:solidFill>
                  <a:srgbClr val="A50021"/>
                </a:solidFill>
              </a:rPr>
              <a:t>id</a:t>
            </a:r>
            <a:r>
              <a:rPr lang="en-US" altLang="zh-CN" b="1" baseline="-25000" dirty="0">
                <a:solidFill>
                  <a:srgbClr val="A50021"/>
                </a:solidFill>
              </a:rPr>
              <a:t>1</a:t>
            </a:r>
            <a:r>
              <a:rPr lang="en-US" altLang="zh-CN" b="1" u="sng" baseline="-30000" dirty="0"/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*</a:t>
            </a:r>
            <a:r>
              <a:rPr lang="en-US" altLang="zh-CN" b="1" dirty="0">
                <a:solidFill>
                  <a:schemeClr val="accent2"/>
                </a:solidFill>
              </a:rPr>
              <a:t> id</a:t>
            </a:r>
            <a:r>
              <a:rPr lang="en-US" altLang="zh-CN" b="1" baseline="-30000" dirty="0">
                <a:solidFill>
                  <a:schemeClr val="accent2"/>
                </a:solidFill>
              </a:rPr>
              <a:t>2</a:t>
            </a:r>
            <a:r>
              <a:rPr lang="en-US" altLang="zh-CN" b="1" dirty="0">
                <a:solidFill>
                  <a:schemeClr val="accent2"/>
                </a:solidFill>
              </a:rPr>
              <a:t> + id</a:t>
            </a:r>
            <a:r>
              <a:rPr lang="en-US" altLang="zh-CN" b="1" baseline="-30000" dirty="0">
                <a:solidFill>
                  <a:schemeClr val="accent2"/>
                </a:solidFill>
              </a:rPr>
              <a:t>3</a:t>
            </a:r>
            <a:r>
              <a:rPr lang="en-US" altLang="zh-CN" b="1" i="1" dirty="0"/>
              <a:t> </a:t>
            </a:r>
          </a:p>
          <a:p>
            <a:pPr marL="342900" indent="-342900" eaLnBrk="0" hangingPunct="0"/>
            <a:r>
              <a:rPr lang="en-US" altLang="zh-CN" b="1" dirty="0"/>
              <a:t>	</a:t>
            </a:r>
          </a:p>
          <a:p>
            <a:pPr marL="342900" indent="-342900" eaLnBrk="0" hangingPunct="0"/>
            <a:r>
              <a:rPr lang="en-US" altLang="zh-CN" b="1" dirty="0"/>
              <a:t>	</a:t>
            </a:r>
            <a:r>
              <a:rPr lang="zh-CN" altLang="en-US" b="1" dirty="0">
                <a:solidFill>
                  <a:schemeClr val="accent2"/>
                </a:solidFill>
              </a:rPr>
              <a:t>在句型</a:t>
            </a:r>
            <a:r>
              <a:rPr lang="en-US" altLang="zh-CN" b="1" i="1" dirty="0">
                <a:solidFill>
                  <a:schemeClr val="accent2"/>
                </a:solidFill>
              </a:rPr>
              <a:t>E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*</a:t>
            </a:r>
            <a:r>
              <a:rPr lang="en-US" altLang="zh-CN" b="1" i="1" dirty="0">
                <a:solidFill>
                  <a:schemeClr val="accent2"/>
                </a:solidFill>
              </a:rPr>
              <a:t> E </a:t>
            </a:r>
            <a:r>
              <a:rPr lang="en-US" altLang="zh-CN" b="1" dirty="0">
                <a:solidFill>
                  <a:schemeClr val="accent2"/>
                </a:solidFill>
              </a:rPr>
              <a:t>+ id</a:t>
            </a:r>
            <a:r>
              <a:rPr lang="en-US" altLang="zh-CN" b="1" baseline="-30000" dirty="0">
                <a:solidFill>
                  <a:schemeClr val="accent2"/>
                </a:solidFill>
              </a:rPr>
              <a:t>3</a:t>
            </a:r>
            <a:r>
              <a:rPr lang="zh-CN" altLang="en-US" b="1" dirty="0">
                <a:solidFill>
                  <a:schemeClr val="accent2"/>
                </a:solidFill>
              </a:rPr>
              <a:t>中，句柄不唯一。</a:t>
            </a:r>
          </a:p>
        </p:txBody>
      </p:sp>
      <p:sp>
        <p:nvSpPr>
          <p:cNvPr id="822276" name="Line 4"/>
          <p:cNvSpPr>
            <a:spLocks noChangeShapeType="1"/>
          </p:cNvSpPr>
          <p:nvPr/>
        </p:nvSpPr>
        <p:spPr bwMode="auto">
          <a:xfrm>
            <a:off x="1979613" y="4797425"/>
            <a:ext cx="28892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277" name="Line 5"/>
          <p:cNvSpPr>
            <a:spLocks noChangeShapeType="1"/>
          </p:cNvSpPr>
          <p:nvPr/>
        </p:nvSpPr>
        <p:spPr bwMode="auto">
          <a:xfrm>
            <a:off x="4572000" y="4797425"/>
            <a:ext cx="6477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2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2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275" grpId="0"/>
      <p:bldP spid="822276" grpId="0" animBg="1"/>
      <p:bldP spid="82227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句柄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句柄的非形式定义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句型的句柄，是该句型中与一个产生式右部匹配的字符串</a:t>
            </a:r>
          </a:p>
        </p:txBody>
      </p:sp>
      <p:sp>
        <p:nvSpPr>
          <p:cNvPr id="824324" name="Text Box 4" descr="Green marble"/>
          <p:cNvSpPr txBox="1">
            <a:spLocks noChangeArrowheads="1"/>
          </p:cNvSpPr>
          <p:nvPr/>
        </p:nvSpPr>
        <p:spPr bwMode="auto">
          <a:xfrm>
            <a:off x="755650" y="2708275"/>
            <a:ext cx="20161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1" dirty="0">
                <a:solidFill>
                  <a:schemeClr val="accent2"/>
                </a:solidFill>
                <a:latin typeface="Tahoma" pitchFamily="34" charset="0"/>
              </a:rPr>
              <a:t>文法：</a:t>
            </a:r>
          </a:p>
          <a:p>
            <a:pPr eaLnBrk="1" hangingPunct="1"/>
            <a:r>
              <a:rPr lang="en-US" altLang="zh-CN" sz="2400" b="1" i="1" dirty="0">
                <a:solidFill>
                  <a:schemeClr val="accent2"/>
                </a:solidFill>
                <a:latin typeface="Tahoma" pitchFamily="34" charset="0"/>
              </a:rPr>
              <a:t>S </a:t>
            </a:r>
            <a:r>
              <a:rPr lang="en-US" altLang="zh-CN" sz="2400" b="1" i="1" dirty="0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b="1" i="1" dirty="0">
                <a:solidFill>
                  <a:schemeClr val="accent2"/>
                </a:solidFill>
                <a:latin typeface="Tahoma" pitchFamily="34" charset="0"/>
              </a:rPr>
              <a:t> aABe  </a:t>
            </a:r>
          </a:p>
          <a:p>
            <a:pPr eaLnBrk="1" hangingPunct="1"/>
            <a:r>
              <a:rPr lang="en-US" altLang="zh-CN" sz="2400" b="1" i="1" dirty="0">
                <a:solidFill>
                  <a:schemeClr val="accent2"/>
                </a:solidFill>
                <a:latin typeface="Tahoma" pitchFamily="34" charset="0"/>
              </a:rPr>
              <a:t>A </a:t>
            </a:r>
            <a:r>
              <a:rPr lang="en-US" altLang="zh-CN" sz="2400" b="1" i="1" dirty="0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b="1" i="1" dirty="0">
                <a:solidFill>
                  <a:schemeClr val="accent2"/>
                </a:solidFill>
                <a:latin typeface="Tahoma" pitchFamily="34" charset="0"/>
              </a:rPr>
              <a:t> </a:t>
            </a:r>
            <a:r>
              <a:rPr lang="en-US" altLang="zh-CN" sz="2400" b="1" i="1" dirty="0" err="1">
                <a:solidFill>
                  <a:schemeClr val="accent2"/>
                </a:solidFill>
                <a:latin typeface="Tahoma" pitchFamily="34" charset="0"/>
              </a:rPr>
              <a:t>Abc</a:t>
            </a:r>
            <a:r>
              <a:rPr lang="en-US" altLang="zh-CN" sz="2400" b="1" i="1" dirty="0">
                <a:solidFill>
                  <a:schemeClr val="accent2"/>
                </a:solidFill>
                <a:latin typeface="Tahoma" pitchFamily="34" charset="0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Tahoma" pitchFamily="34" charset="0"/>
              </a:rPr>
              <a:t>|</a:t>
            </a:r>
            <a:r>
              <a:rPr lang="en-US" altLang="zh-CN" sz="2400" b="1" i="1" dirty="0">
                <a:solidFill>
                  <a:schemeClr val="accent2"/>
                </a:solidFill>
                <a:latin typeface="Tahoma" pitchFamily="34" charset="0"/>
              </a:rPr>
              <a:t> b</a:t>
            </a:r>
          </a:p>
          <a:p>
            <a:pPr eaLnBrk="1" hangingPunct="1"/>
            <a:r>
              <a:rPr lang="en-US" altLang="zh-CN" sz="2400" b="1" i="1" dirty="0">
                <a:solidFill>
                  <a:schemeClr val="accent2"/>
                </a:solidFill>
                <a:latin typeface="Tahoma" pitchFamily="34" charset="0"/>
              </a:rPr>
              <a:t>B </a:t>
            </a:r>
            <a:r>
              <a:rPr lang="en-US" altLang="zh-CN" sz="2400" b="1" i="1" dirty="0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b="1" i="1" dirty="0">
                <a:solidFill>
                  <a:schemeClr val="accent2"/>
                </a:solidFill>
                <a:latin typeface="Tahoma" pitchFamily="34" charset="0"/>
              </a:rPr>
              <a:t> d</a:t>
            </a:r>
            <a:endParaRPr lang="zh-CN" altLang="en-US" sz="2400" b="1" i="1" dirty="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824325" name="Text Box 5" descr="Green marble"/>
          <p:cNvSpPr txBox="1">
            <a:spLocks noChangeArrowheads="1"/>
          </p:cNvSpPr>
          <p:nvPr/>
        </p:nvSpPr>
        <p:spPr bwMode="auto">
          <a:xfrm>
            <a:off x="2987675" y="2672085"/>
            <a:ext cx="5905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可能在最右推导的过程中出现的句柄有那些呢？ </a:t>
            </a:r>
          </a:p>
        </p:txBody>
      </p:sp>
      <p:sp>
        <p:nvSpPr>
          <p:cNvPr id="824326" name="Text Box 6" descr="Green marble"/>
          <p:cNvSpPr txBox="1">
            <a:spLocks noChangeArrowheads="1"/>
          </p:cNvSpPr>
          <p:nvPr/>
        </p:nvSpPr>
        <p:spPr bwMode="auto">
          <a:xfrm>
            <a:off x="3779838" y="3197845"/>
            <a:ext cx="97334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aABe</a:t>
            </a:r>
          </a:p>
          <a:p>
            <a:pPr>
              <a:defRPr/>
            </a:pPr>
            <a:r>
              <a:rPr lang="en-US" altLang="zh-CN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Abc</a:t>
            </a:r>
            <a:endParaRPr lang="en-US" altLang="zh-CN" sz="2400" b="1" i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>
              <a:defRPr/>
            </a:pP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</a:t>
            </a:r>
          </a:p>
          <a:p>
            <a:pPr>
              <a:defRPr/>
            </a:pP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2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2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2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2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824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824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824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824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24" grpId="0"/>
      <p:bldP spid="8243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句柄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dirty="0">
                <a:ea typeface="宋体" pitchFamily="2" charset="-122"/>
              </a:rPr>
              <a:t>句柄的精确定义</a:t>
            </a:r>
          </a:p>
          <a:p>
            <a:pPr lvl="1">
              <a:defRPr/>
            </a:pPr>
            <a:r>
              <a:rPr lang="zh-CN" altLang="en-US" sz="2800" dirty="0">
                <a:ea typeface="宋体" pitchFamily="2" charset="-122"/>
              </a:rPr>
              <a:t>右句型 </a:t>
            </a:r>
            <a:r>
              <a:rPr lang="en-US" altLang="zh-CN" sz="2800" b="1" dirty="0">
                <a:ea typeface="宋体" pitchFamily="2" charset="-122"/>
                <a:sym typeface="Symbol" pitchFamily="18" charset="2"/>
              </a:rPr>
              <a:t> </a:t>
            </a:r>
            <a:r>
              <a:rPr lang="zh-CN" altLang="en-US" sz="2800" dirty="0">
                <a:ea typeface="宋体" pitchFamily="2" charset="-122"/>
              </a:rPr>
              <a:t>的句柄是一个产生式的右部 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zh-CN" altLang="en-US" sz="2800" dirty="0">
                <a:ea typeface="宋体" pitchFamily="2" charset="-122"/>
              </a:rPr>
              <a:t>，并且该句柄 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800" dirty="0">
                <a:ea typeface="宋体" pitchFamily="2" charset="-122"/>
              </a:rPr>
              <a:t>在用</a:t>
            </a:r>
            <a:r>
              <a:rPr lang="en-US" altLang="zh-CN" sz="2800" dirty="0">
                <a:ea typeface="宋体" pitchFamily="2" charset="-122"/>
              </a:rPr>
              <a:t>A</a:t>
            </a:r>
            <a:r>
              <a:rPr lang="zh-CN" altLang="en-US" sz="2800" dirty="0">
                <a:ea typeface="宋体" pitchFamily="2" charset="-122"/>
              </a:rPr>
              <a:t>替换</a:t>
            </a:r>
            <a:r>
              <a:rPr lang="en-US" altLang="zh-CN" sz="2800" b="1" dirty="0">
                <a:ea typeface="宋体" pitchFamily="2" charset="-122"/>
                <a:sym typeface="Symbol" pitchFamily="18" charset="2"/>
              </a:rPr>
              <a:t></a:t>
            </a:r>
            <a:r>
              <a:rPr lang="zh-CN" altLang="en-US" sz="2800" dirty="0">
                <a:ea typeface="宋体" pitchFamily="2" charset="-122"/>
              </a:rPr>
              <a:t>中的句柄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</a:t>
            </a:r>
            <a:r>
              <a:rPr lang="zh-CN" altLang="en-US" sz="2800" dirty="0">
                <a:ea typeface="宋体" pitchFamily="2" charset="-122"/>
              </a:rPr>
              <a:t>之后，得到的是最右推导中的前一个句型</a:t>
            </a:r>
          </a:p>
          <a:p>
            <a:pPr lvl="1">
              <a:defRPr/>
            </a:pPr>
            <a:r>
              <a:rPr lang="zh-CN" altLang="en-US" sz="2800" dirty="0">
                <a:ea typeface="宋体" pitchFamily="2" charset="-122"/>
              </a:rPr>
              <a:t>令</a:t>
            </a:r>
            <a:r>
              <a:rPr lang="en-US" altLang="zh-CN" sz="2800" b="1" dirty="0">
                <a:ea typeface="宋体" pitchFamily="2" charset="-122"/>
                <a:sym typeface="Symbol" pitchFamily="18" charset="2"/>
              </a:rPr>
              <a:t></a:t>
            </a:r>
            <a:r>
              <a:rPr lang="en-US" altLang="zh-CN" sz="2800" dirty="0">
                <a:ea typeface="宋体" pitchFamily="2" charset="-122"/>
              </a:rPr>
              <a:t> = 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</a:t>
            </a:r>
            <a:r>
              <a:rPr lang="en-US" altLang="zh-CN" sz="2800" dirty="0">
                <a:ea typeface="宋体" pitchFamily="2" charset="-122"/>
              </a:rPr>
              <a:t>ω</a:t>
            </a:r>
            <a:r>
              <a:rPr lang="zh-CN" altLang="en-US" sz="2800" dirty="0">
                <a:ea typeface="宋体" pitchFamily="2" charset="-122"/>
              </a:rPr>
              <a:t>，则</a:t>
            </a:r>
            <a:r>
              <a:rPr lang="en-US" altLang="zh-CN" sz="2800" b="1" dirty="0">
                <a:ea typeface="宋体" pitchFamily="2" charset="-122"/>
                <a:sym typeface="Symbol" pitchFamily="18" charset="2"/>
              </a:rPr>
              <a:t></a:t>
            </a:r>
            <a:r>
              <a:rPr lang="zh-CN" altLang="en-US" sz="2800" dirty="0">
                <a:ea typeface="宋体" pitchFamily="2" charset="-122"/>
              </a:rPr>
              <a:t>可以通过产生式</a:t>
            </a:r>
            <a:r>
              <a:rPr lang="en-US" altLang="zh-CN" sz="2800" dirty="0">
                <a:ea typeface="宋体" pitchFamily="2" charset="-122"/>
              </a:rPr>
              <a:t>A-&gt; 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 </a:t>
            </a:r>
            <a:r>
              <a:rPr lang="zh-CN" altLang="en-US" sz="2800" dirty="0">
                <a:ea typeface="宋体" pitchFamily="2" charset="-122"/>
              </a:rPr>
              <a:t>归约为句型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2800" dirty="0" err="1">
                <a:ea typeface="宋体" pitchFamily="2" charset="-122"/>
              </a:rPr>
              <a:t>Aω</a:t>
            </a:r>
            <a:endParaRPr lang="en-US" altLang="zh-CN" sz="2800" dirty="0">
              <a:ea typeface="宋体" pitchFamily="2" charset="-122"/>
            </a:endParaRPr>
          </a:p>
          <a:p>
            <a:pPr>
              <a:defRPr/>
            </a:pP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825348" name="Text Box 4" descr="Green marble"/>
          <p:cNvSpPr txBox="1">
            <a:spLocks noChangeArrowheads="1"/>
          </p:cNvSpPr>
          <p:nvPr/>
        </p:nvSpPr>
        <p:spPr bwMode="auto">
          <a:xfrm>
            <a:off x="6227763" y="4668838"/>
            <a:ext cx="911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abbcde</a:t>
            </a:r>
            <a:endParaRPr lang="zh-CN" altLang="en-US" sz="1800" i="1" dirty="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825349" name="Text Box 5" descr="Green marble"/>
          <p:cNvSpPr txBox="1">
            <a:spLocks noChangeArrowheads="1"/>
          </p:cNvSpPr>
          <p:nvPr/>
        </p:nvSpPr>
        <p:spPr bwMode="auto">
          <a:xfrm>
            <a:off x="4875213" y="4668838"/>
            <a:ext cx="920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aAbcde</a:t>
            </a:r>
            <a:endParaRPr lang="zh-CN" altLang="en-US" sz="1800" i="1" dirty="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825350" name="Text Box 6" descr="Green marble"/>
          <p:cNvSpPr txBox="1">
            <a:spLocks noChangeArrowheads="1"/>
          </p:cNvSpPr>
          <p:nvPr/>
        </p:nvSpPr>
        <p:spPr bwMode="auto">
          <a:xfrm>
            <a:off x="5707063" y="46529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i="1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1800" i="1" baseline="-25000">
                <a:solidFill>
                  <a:schemeClr val="accent2"/>
                </a:solidFill>
                <a:latin typeface="Tahoma" pitchFamily="34" charset="0"/>
              </a:rPr>
              <a:t>rm</a:t>
            </a:r>
            <a:endParaRPr lang="zh-CN" altLang="en-US" sz="1800" i="1" baseline="-2500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825351" name="Text Box 7" descr="Green marble"/>
          <p:cNvSpPr txBox="1">
            <a:spLocks noChangeArrowheads="1"/>
          </p:cNvSpPr>
          <p:nvPr/>
        </p:nvSpPr>
        <p:spPr bwMode="auto">
          <a:xfrm>
            <a:off x="3290888" y="4646613"/>
            <a:ext cx="930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i="1">
                <a:solidFill>
                  <a:schemeClr val="accent2"/>
                </a:solidFill>
                <a:latin typeface="Tahoma" pitchFamily="34" charset="0"/>
              </a:rPr>
              <a:t>aAAcde</a:t>
            </a:r>
            <a:endParaRPr lang="zh-CN" altLang="en-US" sz="1800" i="1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825352" name="Text Box 8" descr="Green marble"/>
          <p:cNvSpPr txBox="1">
            <a:spLocks noChangeArrowheads="1"/>
          </p:cNvSpPr>
          <p:nvPr/>
        </p:nvSpPr>
        <p:spPr bwMode="auto">
          <a:xfrm>
            <a:off x="4122738" y="4630738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i="1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1800" i="1" baseline="-25000">
                <a:solidFill>
                  <a:schemeClr val="accent2"/>
                </a:solidFill>
                <a:latin typeface="Tahoma" pitchFamily="34" charset="0"/>
              </a:rPr>
              <a:t>rm</a:t>
            </a:r>
            <a:endParaRPr lang="zh-CN" altLang="en-US" sz="1800" i="1" baseline="-2500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825353" name="Line 9"/>
          <p:cNvSpPr>
            <a:spLocks noChangeShapeType="1"/>
          </p:cNvSpPr>
          <p:nvPr/>
        </p:nvSpPr>
        <p:spPr bwMode="auto">
          <a:xfrm>
            <a:off x="5219700" y="5013325"/>
            <a:ext cx="144463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5354" name="Rectangle 10"/>
          <p:cNvSpPr>
            <a:spLocks noChangeArrowheads="1"/>
          </p:cNvSpPr>
          <p:nvPr/>
        </p:nvSpPr>
        <p:spPr bwMode="auto">
          <a:xfrm>
            <a:off x="3276600" y="4581525"/>
            <a:ext cx="935038" cy="57626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5355" name="AutoShape 11" descr="Green marble"/>
          <p:cNvSpPr>
            <a:spLocks noChangeArrowheads="1"/>
          </p:cNvSpPr>
          <p:nvPr/>
        </p:nvSpPr>
        <p:spPr bwMode="auto">
          <a:xfrm>
            <a:off x="250825" y="4294188"/>
            <a:ext cx="2449513" cy="647700"/>
          </a:xfrm>
          <a:prstGeom prst="wedgeRectCallout">
            <a:avLst>
              <a:gd name="adj1" fmla="val 69833"/>
              <a:gd name="adj2" fmla="val 8505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aAAcde</a:t>
            </a:r>
            <a:r>
              <a:rPr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不是文法的右句型</a:t>
            </a:r>
          </a:p>
        </p:txBody>
      </p:sp>
      <p:sp>
        <p:nvSpPr>
          <p:cNvPr id="825356" name="Text Box 12" descr="Green marble"/>
          <p:cNvSpPr txBox="1">
            <a:spLocks noChangeArrowheads="1"/>
          </p:cNvSpPr>
          <p:nvPr/>
        </p:nvSpPr>
        <p:spPr bwMode="auto">
          <a:xfrm>
            <a:off x="5435600" y="5203825"/>
            <a:ext cx="1944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</a:t>
            </a: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是不是句柄？ </a:t>
            </a:r>
          </a:p>
        </p:txBody>
      </p:sp>
      <p:sp>
        <p:nvSpPr>
          <p:cNvPr id="825357" name="Line 13"/>
          <p:cNvSpPr>
            <a:spLocks noChangeShapeType="1"/>
          </p:cNvSpPr>
          <p:nvPr/>
        </p:nvSpPr>
        <p:spPr bwMode="auto">
          <a:xfrm flipH="1" flipV="1">
            <a:off x="5364163" y="5086350"/>
            <a:ext cx="287337" cy="142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5358" name="Text Box 14" descr="Green marble"/>
          <p:cNvSpPr txBox="1">
            <a:spLocks noChangeArrowheads="1"/>
          </p:cNvSpPr>
          <p:nvPr/>
        </p:nvSpPr>
        <p:spPr bwMode="auto">
          <a:xfrm>
            <a:off x="250825" y="5302250"/>
            <a:ext cx="3457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所以</a:t>
            </a:r>
            <a:r>
              <a:rPr lang="en-US" altLang="zh-CN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aAbcde</a:t>
            </a:r>
            <a:r>
              <a:rPr lang="zh-CN" altLang="en-US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中的</a:t>
            </a:r>
            <a:r>
              <a:rPr lang="en-US" altLang="zh-CN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</a:t>
            </a:r>
            <a:r>
              <a:rPr lang="zh-CN" altLang="en-US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不是句柄！</a:t>
            </a:r>
          </a:p>
        </p:txBody>
      </p:sp>
      <p:sp>
        <p:nvSpPr>
          <p:cNvPr id="825359" name="Text Box 15" descr="Green marble"/>
          <p:cNvSpPr txBox="1">
            <a:spLocks noChangeArrowheads="1"/>
          </p:cNvSpPr>
          <p:nvPr/>
        </p:nvSpPr>
        <p:spPr bwMode="auto">
          <a:xfrm>
            <a:off x="3635375" y="3933825"/>
            <a:ext cx="5040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如果</a:t>
            </a: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</a:t>
            </a:r>
            <a:r>
              <a:rPr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是句柄，那么意味着存在这一步推导 </a:t>
            </a:r>
          </a:p>
        </p:txBody>
      </p:sp>
      <p:sp>
        <p:nvSpPr>
          <p:cNvPr id="825360" name="AutoShape 16" descr="Green marble"/>
          <p:cNvSpPr>
            <a:spLocks noChangeArrowheads="1"/>
          </p:cNvSpPr>
          <p:nvPr/>
        </p:nvSpPr>
        <p:spPr bwMode="auto">
          <a:xfrm rot="-2700000">
            <a:off x="4284663" y="4221163"/>
            <a:ext cx="431800" cy="485775"/>
          </a:xfrm>
          <a:prstGeom prst="leftArrow">
            <a:avLst>
              <a:gd name="adj1" fmla="val 67426"/>
              <a:gd name="adj2" fmla="val 2599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5361" name="AutoShape 17" descr="Green marble"/>
          <p:cNvSpPr>
            <a:spLocks noChangeArrowheads="1"/>
          </p:cNvSpPr>
          <p:nvPr/>
        </p:nvSpPr>
        <p:spPr bwMode="auto">
          <a:xfrm>
            <a:off x="4932188" y="476672"/>
            <a:ext cx="3024188" cy="1041400"/>
          </a:xfrm>
          <a:prstGeom prst="wedgeEllipseCallout">
            <a:avLst>
              <a:gd name="adj1" fmla="val -136194"/>
              <a:gd name="adj2" fmla="val 6173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所有能够在最右推导中出现的句型，称为右句型</a:t>
            </a:r>
          </a:p>
        </p:txBody>
      </p:sp>
      <p:sp>
        <p:nvSpPr>
          <p:cNvPr id="825362" name="Text Box 18" descr="Green marble"/>
          <p:cNvSpPr txBox="1">
            <a:spLocks noChangeArrowheads="1"/>
          </p:cNvSpPr>
          <p:nvPr/>
        </p:nvSpPr>
        <p:spPr bwMode="auto">
          <a:xfrm>
            <a:off x="7478713" y="4221163"/>
            <a:ext cx="1414462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i="1" dirty="0">
                <a:solidFill>
                  <a:schemeClr val="accent2"/>
                </a:solidFill>
                <a:latin typeface="Tahoma" pitchFamily="34" charset="0"/>
              </a:rPr>
              <a:t>文法：</a:t>
            </a:r>
          </a:p>
          <a:p>
            <a:pPr eaLnBrk="1" hangingPunct="1"/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S 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 aABe  </a:t>
            </a:r>
          </a:p>
          <a:p>
            <a:pPr eaLnBrk="1" hangingPunct="1"/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A 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 </a:t>
            </a:r>
            <a:r>
              <a:rPr lang="en-US" altLang="zh-CN" sz="1800" i="1" dirty="0" err="1">
                <a:solidFill>
                  <a:schemeClr val="accent2"/>
                </a:solidFill>
                <a:latin typeface="Tahoma" pitchFamily="34" charset="0"/>
              </a:rPr>
              <a:t>Abc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 </a:t>
            </a:r>
            <a:r>
              <a:rPr lang="en-US" altLang="zh-CN" sz="1800" dirty="0">
                <a:solidFill>
                  <a:schemeClr val="accent2"/>
                </a:solidFill>
                <a:latin typeface="Tahoma" pitchFamily="34" charset="0"/>
              </a:rPr>
              <a:t>|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 b</a:t>
            </a:r>
          </a:p>
          <a:p>
            <a:pPr eaLnBrk="1" hangingPunct="1"/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B 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1800" i="1" dirty="0">
                <a:solidFill>
                  <a:schemeClr val="accent2"/>
                </a:solidFill>
                <a:latin typeface="Tahoma" pitchFamily="34" charset="0"/>
              </a:rPr>
              <a:t> d</a:t>
            </a:r>
            <a:endParaRPr lang="zh-CN" altLang="en-US" sz="1800" i="1" dirty="0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825363" name="Line 19"/>
          <p:cNvSpPr>
            <a:spLocks noChangeShapeType="1"/>
          </p:cNvSpPr>
          <p:nvPr/>
        </p:nvSpPr>
        <p:spPr bwMode="auto">
          <a:xfrm>
            <a:off x="1259632" y="1988840"/>
            <a:ext cx="115252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2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2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2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2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2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82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82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82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82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82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82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2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82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82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82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82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82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82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5348" grpId="0"/>
      <p:bldP spid="825349" grpId="0"/>
      <p:bldP spid="825350" grpId="0"/>
      <p:bldP spid="825351" grpId="0"/>
      <p:bldP spid="825352" grpId="0"/>
      <p:bldP spid="825353" grpId="0" animBg="1"/>
      <p:bldP spid="825354" grpId="0" animBg="1"/>
      <p:bldP spid="825355" grpId="0" animBg="1"/>
      <p:bldP spid="825356" grpId="0"/>
      <p:bldP spid="825357" grpId="0" animBg="1"/>
      <p:bldP spid="825358" grpId="0"/>
      <p:bldP spid="825359" grpId="0"/>
      <p:bldP spid="825360" grpId="0" animBg="1"/>
      <p:bldP spid="825361" grpId="0" animBg="1"/>
      <p:bldP spid="825362" grpId="0"/>
      <p:bldP spid="82536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已知文法</a:t>
            </a:r>
            <a:r>
              <a:rPr lang="en-US" altLang="zh-CN" dirty="0"/>
              <a:t>G[S]</a:t>
            </a:r>
            <a:r>
              <a:rPr lang="zh-CN" altLang="zh-CN" dirty="0"/>
              <a:t>：</a:t>
            </a:r>
          </a:p>
          <a:p>
            <a:pPr marL="0" indent="0">
              <a:buNone/>
            </a:pPr>
            <a:r>
              <a:rPr lang="en-US" altLang="zh-CN" dirty="0"/>
              <a:t>  S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dirty="0" err="1"/>
              <a:t>cAd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A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ab | a</a:t>
            </a:r>
            <a:endParaRPr lang="zh-CN" altLang="zh-CN" dirty="0"/>
          </a:p>
          <a:p>
            <a:r>
              <a:rPr lang="zh-CN" altLang="zh-CN" dirty="0"/>
              <a:t>则句型</a:t>
            </a:r>
            <a:r>
              <a:rPr lang="en-US" altLang="zh-CN" dirty="0" err="1"/>
              <a:t>cabd</a:t>
            </a:r>
            <a:r>
              <a:rPr lang="zh-CN" altLang="zh-CN" dirty="0"/>
              <a:t>的句柄为</a:t>
            </a:r>
            <a:r>
              <a:rPr lang="en-US" altLang="zh-CN" u="sng" dirty="0"/>
              <a:t>             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868144" y="2996952"/>
            <a:ext cx="867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kern="100" dirty="0">
                <a:ea typeface="Times New Roman" panose="02020603050405020304" pitchFamily="18" charset="0"/>
              </a:rPr>
              <a:t> </a:t>
            </a:r>
            <a:r>
              <a:rPr lang="en-US" altLang="zh-CN" sz="3200" kern="100" dirty="0">
                <a:ea typeface="Times New Roman" panose="02020603050405020304" pitchFamily="18" charset="0"/>
              </a:rPr>
              <a:t>ab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6979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Text Box 2" descr="Green marble"/>
          <p:cNvSpPr txBox="1">
            <a:spLocks noChangeArrowheads="1"/>
          </p:cNvSpPr>
          <p:nvPr/>
        </p:nvSpPr>
        <p:spPr bwMode="auto">
          <a:xfrm>
            <a:off x="3201988" y="1484313"/>
            <a:ext cx="2090737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上下文无关文法</a:t>
            </a:r>
          </a:p>
        </p:txBody>
      </p:sp>
      <p:sp>
        <p:nvSpPr>
          <p:cNvPr id="595971" name="Text Box 3" descr="Green marble"/>
          <p:cNvSpPr txBox="1">
            <a:spLocks noChangeArrowheads="1"/>
          </p:cNvSpPr>
          <p:nvPr/>
        </p:nvSpPr>
        <p:spPr bwMode="auto">
          <a:xfrm>
            <a:off x="2698750" y="2276475"/>
            <a:ext cx="12954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自上而下</a:t>
            </a:r>
          </a:p>
        </p:txBody>
      </p:sp>
      <p:sp>
        <p:nvSpPr>
          <p:cNvPr id="595972" name="Text Box 4" descr="Green marble"/>
          <p:cNvSpPr txBox="1">
            <a:spLocks noChangeArrowheads="1"/>
          </p:cNvSpPr>
          <p:nvPr/>
        </p:nvSpPr>
        <p:spPr bwMode="auto">
          <a:xfrm>
            <a:off x="4425950" y="2276475"/>
            <a:ext cx="12954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自下而上</a:t>
            </a:r>
          </a:p>
        </p:txBody>
      </p:sp>
      <p:sp>
        <p:nvSpPr>
          <p:cNvPr id="595973" name="Text Box 5" descr="Green marble"/>
          <p:cNvSpPr txBox="1">
            <a:spLocks noChangeArrowheads="1"/>
          </p:cNvSpPr>
          <p:nvPr/>
        </p:nvSpPr>
        <p:spPr bwMode="auto">
          <a:xfrm>
            <a:off x="1331913" y="3790950"/>
            <a:ext cx="158115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LL(1)</a:t>
            </a: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文法</a:t>
            </a:r>
          </a:p>
        </p:txBody>
      </p:sp>
      <p:sp>
        <p:nvSpPr>
          <p:cNvPr id="595974" name="Text Box 6" descr="Green marble"/>
          <p:cNvSpPr txBox="1">
            <a:spLocks noChangeArrowheads="1"/>
          </p:cNvSpPr>
          <p:nvPr/>
        </p:nvSpPr>
        <p:spPr bwMode="auto">
          <a:xfrm>
            <a:off x="1546225" y="4941888"/>
            <a:ext cx="1152525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个函数</a:t>
            </a:r>
          </a:p>
        </p:txBody>
      </p:sp>
      <p:sp>
        <p:nvSpPr>
          <p:cNvPr id="9223" name="AutoShape 7" descr="Green marble"/>
          <p:cNvSpPr>
            <a:spLocks/>
          </p:cNvSpPr>
          <p:nvPr/>
        </p:nvSpPr>
        <p:spPr bwMode="auto">
          <a:xfrm>
            <a:off x="2986088" y="3502025"/>
            <a:ext cx="215900" cy="1368425"/>
          </a:xfrm>
          <a:prstGeom prst="leftBrace">
            <a:avLst>
              <a:gd name="adj1" fmla="val 52819"/>
              <a:gd name="adj2" fmla="val 30065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95976" name="Text Box 8" descr="Green marble"/>
          <p:cNvSpPr txBox="1">
            <a:spLocks noChangeArrowheads="1"/>
          </p:cNvSpPr>
          <p:nvPr/>
        </p:nvSpPr>
        <p:spPr bwMode="auto">
          <a:xfrm>
            <a:off x="3346450" y="3286125"/>
            <a:ext cx="1295400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递归下降预测分析</a:t>
            </a:r>
          </a:p>
        </p:txBody>
      </p:sp>
      <p:sp>
        <p:nvSpPr>
          <p:cNvPr id="595977" name="Rectangle 9" descr="Green marble"/>
          <p:cNvSpPr>
            <a:spLocks noChangeArrowheads="1"/>
          </p:cNvSpPr>
          <p:nvPr/>
        </p:nvSpPr>
        <p:spPr bwMode="auto">
          <a:xfrm>
            <a:off x="3346450" y="4510088"/>
            <a:ext cx="1223963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非递归的预测分析</a:t>
            </a:r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>
            <a:off x="1763713" y="2492375"/>
            <a:ext cx="936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95979" name="Text Box 11" descr="Green marble"/>
          <p:cNvSpPr txBox="1">
            <a:spLocks noChangeArrowheads="1"/>
          </p:cNvSpPr>
          <p:nvPr/>
        </p:nvSpPr>
        <p:spPr bwMode="auto">
          <a:xfrm>
            <a:off x="468313" y="2251075"/>
            <a:ext cx="1512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最左推导</a:t>
            </a:r>
          </a:p>
        </p:txBody>
      </p:sp>
      <p:sp>
        <p:nvSpPr>
          <p:cNvPr id="595980" name="Line 12"/>
          <p:cNvSpPr>
            <a:spLocks noChangeShapeType="1"/>
          </p:cNvSpPr>
          <p:nvPr/>
        </p:nvSpPr>
        <p:spPr bwMode="auto">
          <a:xfrm flipH="1" flipV="1">
            <a:off x="5722938" y="2492375"/>
            <a:ext cx="10810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95981" name="Text Box 13" descr="Green marble"/>
          <p:cNvSpPr txBox="1">
            <a:spLocks noChangeArrowheads="1"/>
          </p:cNvSpPr>
          <p:nvPr/>
        </p:nvSpPr>
        <p:spPr bwMode="auto">
          <a:xfrm>
            <a:off x="6731000" y="2205038"/>
            <a:ext cx="151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最右推导</a:t>
            </a:r>
          </a:p>
        </p:txBody>
      </p:sp>
      <p:sp>
        <p:nvSpPr>
          <p:cNvPr id="595982" name="Text Box 14" descr="Green marble"/>
          <p:cNvSpPr txBox="1">
            <a:spLocks noChangeArrowheads="1"/>
          </p:cNvSpPr>
          <p:nvPr/>
        </p:nvSpPr>
        <p:spPr bwMode="auto">
          <a:xfrm>
            <a:off x="6083300" y="1773238"/>
            <a:ext cx="6477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800" b="1">
                <a:solidFill>
                  <a:srgbClr val="FF000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！</a:t>
            </a:r>
          </a:p>
        </p:txBody>
      </p:sp>
      <p:cxnSp>
        <p:nvCxnSpPr>
          <p:cNvPr id="9232" name="AutoShape 16"/>
          <p:cNvCxnSpPr>
            <a:cxnSpLocks noChangeShapeType="1"/>
            <a:stCxn id="595973" idx="2"/>
            <a:endCxn id="595974" idx="0"/>
          </p:cNvCxnSpPr>
          <p:nvPr/>
        </p:nvCxnSpPr>
        <p:spPr bwMode="auto">
          <a:xfrm>
            <a:off x="2122488" y="4200525"/>
            <a:ext cx="0" cy="741363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AutoShape 17"/>
          <p:cNvCxnSpPr>
            <a:cxnSpLocks noChangeShapeType="1"/>
            <a:stCxn id="595971" idx="2"/>
            <a:endCxn id="595973" idx="0"/>
          </p:cNvCxnSpPr>
          <p:nvPr/>
        </p:nvCxnSpPr>
        <p:spPr bwMode="auto">
          <a:xfrm flipH="1">
            <a:off x="2122488" y="2686050"/>
            <a:ext cx="1223962" cy="110490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4" name="AutoShape 18"/>
          <p:cNvCxnSpPr>
            <a:cxnSpLocks noChangeShapeType="1"/>
            <a:stCxn id="595970" idx="2"/>
            <a:endCxn id="595971" idx="0"/>
          </p:cNvCxnSpPr>
          <p:nvPr/>
        </p:nvCxnSpPr>
        <p:spPr bwMode="auto">
          <a:xfrm flipH="1">
            <a:off x="3346450" y="1893888"/>
            <a:ext cx="901700" cy="382587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5" name="AutoShape 19"/>
          <p:cNvCxnSpPr>
            <a:cxnSpLocks noChangeShapeType="1"/>
            <a:stCxn id="595970" idx="2"/>
            <a:endCxn id="595972" idx="0"/>
          </p:cNvCxnSpPr>
          <p:nvPr/>
        </p:nvCxnSpPr>
        <p:spPr bwMode="auto">
          <a:xfrm>
            <a:off x="4248150" y="1893888"/>
            <a:ext cx="825500" cy="382587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温故而知新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5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9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95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80" grpId="0" animBg="1"/>
      <p:bldP spid="595981" grpId="0"/>
      <p:bldP spid="59598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1125538"/>
            <a:ext cx="7772400" cy="32004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3200" b="1" noProof="1">
                <a:latin typeface="宋体" pitchFamily="2" charset="-122"/>
              </a:rPr>
              <a:t>例：</a:t>
            </a:r>
            <a:r>
              <a:rPr lang="zh-CN" altLang="en-US" sz="3200" b="1" noProof="1">
                <a:latin typeface="Times New Roman" pitchFamily="18" charset="0"/>
              </a:rPr>
              <a:t>设文法</a:t>
            </a:r>
            <a:r>
              <a:rPr lang="en-US" altLang="zh-CN" sz="3200" b="1" noProof="1">
                <a:latin typeface="Times New Roman" pitchFamily="18" charset="0"/>
              </a:rPr>
              <a:t>G(S)：</a:t>
            </a:r>
            <a:r>
              <a:rPr lang="zh-CN" altLang="en-US" sz="3200" b="1" dirty="0"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(1) S 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lang="en-US" altLang="zh-CN" sz="3200" b="1" dirty="0" err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aAcBe</a:t>
            </a:r>
            <a:endParaRPr lang="en-US" altLang="zh-CN" sz="3200" b="1" dirty="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32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  				(2) A  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32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  				(3) A  </a:t>
            </a:r>
            <a:r>
              <a:rPr lang="en-US" altLang="zh-CN" sz="3200" b="1" dirty="0" err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Ab</a:t>
            </a:r>
            <a:endParaRPr lang="en-US" altLang="zh-CN" sz="3200" b="1" dirty="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32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  				(4) B  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试对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abbcde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进行</a:t>
            </a:r>
            <a:r>
              <a:rPr lang="zh-CN" altLang="en-US" sz="3200" b="1" dirty="0">
                <a:ea typeface="宋体" pitchFamily="2" charset="-122"/>
              </a:rPr>
              <a:t>“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移进－归约</a:t>
            </a:r>
            <a:r>
              <a:rPr lang="zh-CN" altLang="en-US" sz="3200" b="1" dirty="0">
                <a:ea typeface="宋体" pitchFamily="2" charset="-122"/>
              </a:rPr>
              <a:t>”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分析。</a:t>
            </a:r>
            <a:endParaRPr lang="zh-CN" altLang="en-US" sz="3200" b="1" dirty="0">
              <a:ea typeface="宋体" pitchFamily="2" charset="-122"/>
            </a:endParaRPr>
          </a:p>
        </p:txBody>
      </p:sp>
      <p:sp>
        <p:nvSpPr>
          <p:cNvPr id="827395" name="Freeform 3"/>
          <p:cNvSpPr>
            <a:spLocks/>
          </p:cNvSpPr>
          <p:nvPr/>
        </p:nvSpPr>
        <p:spPr bwMode="auto">
          <a:xfrm>
            <a:off x="3276600" y="3657600"/>
            <a:ext cx="1447800" cy="2514600"/>
          </a:xfrm>
          <a:custGeom>
            <a:avLst/>
            <a:gdLst>
              <a:gd name="T0" fmla="*/ 0 w 672"/>
              <a:gd name="T1" fmla="*/ 0 h 1584"/>
              <a:gd name="T2" fmla="*/ 0 w 672"/>
              <a:gd name="T3" fmla="*/ 2147483647 h 1584"/>
              <a:gd name="T4" fmla="*/ 2147483647 w 672"/>
              <a:gd name="T5" fmla="*/ 2147483647 h 1584"/>
              <a:gd name="T6" fmla="*/ 2147483647 w 672"/>
              <a:gd name="T7" fmla="*/ 0 h 15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72" h="1584">
                <a:moveTo>
                  <a:pt x="0" y="0"/>
                </a:moveTo>
                <a:lnTo>
                  <a:pt x="0" y="1584"/>
                </a:lnTo>
                <a:lnTo>
                  <a:pt x="672" y="1584"/>
                </a:lnTo>
                <a:lnTo>
                  <a:pt x="672" y="0"/>
                </a:lnTo>
              </a:path>
            </a:pathLst>
          </a:custGeom>
          <a:noFill/>
          <a:ln w="2222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27396" name="Group 4"/>
          <p:cNvGrpSpPr>
            <a:grpSpLocks/>
          </p:cNvGrpSpPr>
          <p:nvPr/>
        </p:nvGrpSpPr>
        <p:grpSpPr bwMode="auto">
          <a:xfrm>
            <a:off x="3352800" y="3733800"/>
            <a:ext cx="4800600" cy="2362200"/>
            <a:chOff x="2112" y="2352"/>
            <a:chExt cx="3024" cy="1488"/>
          </a:xfrm>
        </p:grpSpPr>
        <p:sp>
          <p:nvSpPr>
            <p:cNvPr id="27684" name="Rectangle 5"/>
            <p:cNvSpPr>
              <a:spLocks noChangeArrowheads="1"/>
            </p:cNvSpPr>
            <p:nvPr/>
          </p:nvSpPr>
          <p:spPr bwMode="auto">
            <a:xfrm>
              <a:off x="2112" y="2352"/>
              <a:ext cx="816" cy="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685" name="Rectangle 6"/>
            <p:cNvSpPr>
              <a:spLocks noChangeArrowheads="1"/>
            </p:cNvSpPr>
            <p:nvPr/>
          </p:nvSpPr>
          <p:spPr bwMode="auto">
            <a:xfrm>
              <a:off x="3360" y="2736"/>
              <a:ext cx="17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200" b="1">
                  <a:latin typeface="Times New Roman" pitchFamily="18" charset="0"/>
                </a:rPr>
                <a:t>  </a:t>
              </a:r>
              <a:r>
                <a:rPr kumimoji="1" lang="en-US" altLang="zh-CN" sz="3200" b="1">
                  <a:latin typeface="Times New Roman" pitchFamily="18" charset="0"/>
                </a:rPr>
                <a:t>bbcde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827399" name="Group 7"/>
          <p:cNvGrpSpPr>
            <a:grpSpLocks/>
          </p:cNvGrpSpPr>
          <p:nvPr/>
        </p:nvGrpSpPr>
        <p:grpSpPr bwMode="auto">
          <a:xfrm>
            <a:off x="3352800" y="3733800"/>
            <a:ext cx="4876800" cy="2362200"/>
            <a:chOff x="2112" y="2352"/>
            <a:chExt cx="3072" cy="1488"/>
          </a:xfrm>
        </p:grpSpPr>
        <p:sp>
          <p:nvSpPr>
            <p:cNvPr id="27682" name="Rectangle 8"/>
            <p:cNvSpPr>
              <a:spLocks noChangeArrowheads="1"/>
            </p:cNvSpPr>
            <p:nvPr/>
          </p:nvSpPr>
          <p:spPr bwMode="auto">
            <a:xfrm>
              <a:off x="2112" y="2352"/>
              <a:ext cx="816" cy="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b</a:t>
              </a: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683" name="Rectangle 9"/>
            <p:cNvSpPr>
              <a:spLocks noChangeArrowheads="1"/>
            </p:cNvSpPr>
            <p:nvPr/>
          </p:nvSpPr>
          <p:spPr bwMode="auto">
            <a:xfrm>
              <a:off x="3408" y="2736"/>
              <a:ext cx="17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200" b="1">
                  <a:latin typeface="Times New Roman" pitchFamily="18" charset="0"/>
                </a:rPr>
                <a:t>  </a:t>
              </a:r>
              <a:r>
                <a:rPr kumimoji="1" lang="en-US" altLang="zh-CN" sz="3200" b="1">
                  <a:latin typeface="Times New Roman" pitchFamily="18" charset="0"/>
                </a:rPr>
                <a:t>bcde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827402" name="Group 10"/>
          <p:cNvGrpSpPr>
            <a:grpSpLocks/>
          </p:cNvGrpSpPr>
          <p:nvPr/>
        </p:nvGrpSpPr>
        <p:grpSpPr bwMode="auto">
          <a:xfrm>
            <a:off x="3352800" y="3733800"/>
            <a:ext cx="4876800" cy="2362200"/>
            <a:chOff x="2112" y="2352"/>
            <a:chExt cx="3072" cy="1488"/>
          </a:xfrm>
        </p:grpSpPr>
        <p:sp>
          <p:nvSpPr>
            <p:cNvPr id="27680" name="Rectangle 11"/>
            <p:cNvSpPr>
              <a:spLocks noChangeArrowheads="1"/>
            </p:cNvSpPr>
            <p:nvPr/>
          </p:nvSpPr>
          <p:spPr bwMode="auto">
            <a:xfrm>
              <a:off x="2112" y="2352"/>
              <a:ext cx="816" cy="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A</a:t>
              </a: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681" name="Rectangle 12"/>
            <p:cNvSpPr>
              <a:spLocks noChangeArrowheads="1"/>
            </p:cNvSpPr>
            <p:nvPr/>
          </p:nvSpPr>
          <p:spPr bwMode="auto">
            <a:xfrm>
              <a:off x="3408" y="2736"/>
              <a:ext cx="17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200" b="1">
                  <a:latin typeface="Times New Roman" pitchFamily="18" charset="0"/>
                </a:rPr>
                <a:t>  </a:t>
              </a:r>
              <a:r>
                <a:rPr kumimoji="1" lang="en-US" altLang="zh-CN" sz="3200" b="1">
                  <a:latin typeface="Times New Roman" pitchFamily="18" charset="0"/>
                </a:rPr>
                <a:t>bcde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827405" name="Group 13"/>
          <p:cNvGrpSpPr>
            <a:grpSpLocks/>
          </p:cNvGrpSpPr>
          <p:nvPr/>
        </p:nvGrpSpPr>
        <p:grpSpPr bwMode="auto">
          <a:xfrm>
            <a:off x="3352800" y="3733800"/>
            <a:ext cx="4876800" cy="2362200"/>
            <a:chOff x="2112" y="2352"/>
            <a:chExt cx="3072" cy="1488"/>
          </a:xfrm>
        </p:grpSpPr>
        <p:sp>
          <p:nvSpPr>
            <p:cNvPr id="27678" name="Rectangle 14"/>
            <p:cNvSpPr>
              <a:spLocks noChangeArrowheads="1"/>
            </p:cNvSpPr>
            <p:nvPr/>
          </p:nvSpPr>
          <p:spPr bwMode="auto">
            <a:xfrm>
              <a:off x="2112" y="2352"/>
              <a:ext cx="816" cy="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b</a:t>
              </a: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A</a:t>
              </a: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679" name="Rectangle 15"/>
            <p:cNvSpPr>
              <a:spLocks noChangeArrowheads="1"/>
            </p:cNvSpPr>
            <p:nvPr/>
          </p:nvSpPr>
          <p:spPr bwMode="auto">
            <a:xfrm>
              <a:off x="3408" y="2736"/>
              <a:ext cx="17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200" b="1">
                  <a:latin typeface="Times New Roman" pitchFamily="18" charset="0"/>
                </a:rPr>
                <a:t>    </a:t>
              </a:r>
              <a:r>
                <a:rPr kumimoji="1" lang="en-US" altLang="zh-CN" sz="3200" b="1">
                  <a:latin typeface="Times New Roman" pitchFamily="18" charset="0"/>
                </a:rPr>
                <a:t>cde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827408" name="Group 16"/>
          <p:cNvGrpSpPr>
            <a:grpSpLocks/>
          </p:cNvGrpSpPr>
          <p:nvPr/>
        </p:nvGrpSpPr>
        <p:grpSpPr bwMode="auto">
          <a:xfrm>
            <a:off x="3352800" y="3733800"/>
            <a:ext cx="4876800" cy="2362200"/>
            <a:chOff x="2112" y="2352"/>
            <a:chExt cx="3072" cy="1488"/>
          </a:xfrm>
        </p:grpSpPr>
        <p:sp>
          <p:nvSpPr>
            <p:cNvPr id="27676" name="Rectangle 17"/>
            <p:cNvSpPr>
              <a:spLocks noChangeArrowheads="1"/>
            </p:cNvSpPr>
            <p:nvPr/>
          </p:nvSpPr>
          <p:spPr bwMode="auto">
            <a:xfrm>
              <a:off x="2112" y="2352"/>
              <a:ext cx="816" cy="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A</a:t>
              </a: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677" name="Rectangle 18"/>
            <p:cNvSpPr>
              <a:spLocks noChangeArrowheads="1"/>
            </p:cNvSpPr>
            <p:nvPr/>
          </p:nvSpPr>
          <p:spPr bwMode="auto">
            <a:xfrm>
              <a:off x="3408" y="2736"/>
              <a:ext cx="17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200" b="1">
                  <a:latin typeface="Times New Roman" pitchFamily="18" charset="0"/>
                </a:rPr>
                <a:t>    </a:t>
              </a:r>
              <a:r>
                <a:rPr kumimoji="1" lang="en-US" altLang="zh-CN" sz="3200" b="1">
                  <a:latin typeface="Times New Roman" pitchFamily="18" charset="0"/>
                </a:rPr>
                <a:t>cde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827411" name="Group 19"/>
          <p:cNvGrpSpPr>
            <a:grpSpLocks/>
          </p:cNvGrpSpPr>
          <p:nvPr/>
        </p:nvGrpSpPr>
        <p:grpSpPr bwMode="auto">
          <a:xfrm>
            <a:off x="3352800" y="3733800"/>
            <a:ext cx="4876800" cy="2362200"/>
            <a:chOff x="2112" y="2352"/>
            <a:chExt cx="3072" cy="1488"/>
          </a:xfrm>
        </p:grpSpPr>
        <p:sp>
          <p:nvSpPr>
            <p:cNvPr id="27674" name="Rectangle 20"/>
            <p:cNvSpPr>
              <a:spLocks noChangeArrowheads="1"/>
            </p:cNvSpPr>
            <p:nvPr/>
          </p:nvSpPr>
          <p:spPr bwMode="auto">
            <a:xfrm>
              <a:off x="2112" y="2352"/>
              <a:ext cx="816" cy="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c</a:t>
              </a: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A</a:t>
              </a: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675" name="Rectangle 21"/>
            <p:cNvSpPr>
              <a:spLocks noChangeArrowheads="1"/>
            </p:cNvSpPr>
            <p:nvPr/>
          </p:nvSpPr>
          <p:spPr bwMode="auto">
            <a:xfrm>
              <a:off x="3408" y="2736"/>
              <a:ext cx="17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200" b="1">
                  <a:latin typeface="Times New Roman" pitchFamily="18" charset="0"/>
                </a:rPr>
                <a:t>      </a:t>
              </a:r>
              <a:r>
                <a:rPr kumimoji="1" lang="en-US" altLang="zh-CN" sz="3200" b="1">
                  <a:latin typeface="Times New Roman" pitchFamily="18" charset="0"/>
                </a:rPr>
                <a:t>de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827414" name="Group 22"/>
          <p:cNvGrpSpPr>
            <a:grpSpLocks/>
          </p:cNvGrpSpPr>
          <p:nvPr/>
        </p:nvGrpSpPr>
        <p:grpSpPr bwMode="auto">
          <a:xfrm>
            <a:off x="3352800" y="3733800"/>
            <a:ext cx="4876800" cy="2362200"/>
            <a:chOff x="2112" y="2352"/>
            <a:chExt cx="3072" cy="1488"/>
          </a:xfrm>
        </p:grpSpPr>
        <p:sp>
          <p:nvSpPr>
            <p:cNvPr id="27672" name="Rectangle 23"/>
            <p:cNvSpPr>
              <a:spLocks noChangeArrowheads="1"/>
            </p:cNvSpPr>
            <p:nvPr/>
          </p:nvSpPr>
          <p:spPr bwMode="auto">
            <a:xfrm>
              <a:off x="2112" y="2352"/>
              <a:ext cx="816" cy="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d</a:t>
              </a: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c</a:t>
              </a: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A</a:t>
              </a: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673" name="Rectangle 24"/>
            <p:cNvSpPr>
              <a:spLocks noChangeArrowheads="1"/>
            </p:cNvSpPr>
            <p:nvPr/>
          </p:nvSpPr>
          <p:spPr bwMode="auto">
            <a:xfrm>
              <a:off x="3408" y="2736"/>
              <a:ext cx="17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200" b="1">
                  <a:latin typeface="Times New Roman" pitchFamily="18" charset="0"/>
                </a:rPr>
                <a:t>        </a:t>
              </a:r>
              <a:r>
                <a:rPr kumimoji="1" lang="en-US" altLang="zh-CN" sz="3200" b="1">
                  <a:latin typeface="Times New Roman" pitchFamily="18" charset="0"/>
                </a:rPr>
                <a:t>e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827417" name="Group 25"/>
          <p:cNvGrpSpPr>
            <a:grpSpLocks/>
          </p:cNvGrpSpPr>
          <p:nvPr/>
        </p:nvGrpSpPr>
        <p:grpSpPr bwMode="auto">
          <a:xfrm>
            <a:off x="3352800" y="3733800"/>
            <a:ext cx="4876800" cy="2362200"/>
            <a:chOff x="2112" y="2352"/>
            <a:chExt cx="3072" cy="1488"/>
          </a:xfrm>
        </p:grpSpPr>
        <p:sp>
          <p:nvSpPr>
            <p:cNvPr id="27670" name="Rectangle 26"/>
            <p:cNvSpPr>
              <a:spLocks noChangeArrowheads="1"/>
            </p:cNvSpPr>
            <p:nvPr/>
          </p:nvSpPr>
          <p:spPr bwMode="auto">
            <a:xfrm>
              <a:off x="2112" y="2352"/>
              <a:ext cx="816" cy="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</p:txBody>
        </p:sp>
        <p:sp>
          <p:nvSpPr>
            <p:cNvPr id="27671" name="Rectangle 27"/>
            <p:cNvSpPr>
              <a:spLocks noChangeArrowheads="1"/>
            </p:cNvSpPr>
            <p:nvPr/>
          </p:nvSpPr>
          <p:spPr bwMode="auto">
            <a:xfrm>
              <a:off x="3408" y="2736"/>
              <a:ext cx="17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200" b="1" dirty="0">
                  <a:latin typeface="Times New Roman" pitchFamily="18" charset="0"/>
                </a:rPr>
                <a:t>abbcde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</p:grpSp>
      <p:grpSp>
        <p:nvGrpSpPr>
          <p:cNvPr id="827420" name="Group 28"/>
          <p:cNvGrpSpPr>
            <a:grpSpLocks/>
          </p:cNvGrpSpPr>
          <p:nvPr/>
        </p:nvGrpSpPr>
        <p:grpSpPr bwMode="auto">
          <a:xfrm>
            <a:off x="3352800" y="3733800"/>
            <a:ext cx="4876800" cy="2362200"/>
            <a:chOff x="2112" y="2352"/>
            <a:chExt cx="3072" cy="1488"/>
          </a:xfrm>
        </p:grpSpPr>
        <p:sp>
          <p:nvSpPr>
            <p:cNvPr id="27668" name="Rectangle 29"/>
            <p:cNvSpPr>
              <a:spLocks noChangeArrowheads="1"/>
            </p:cNvSpPr>
            <p:nvPr/>
          </p:nvSpPr>
          <p:spPr bwMode="auto">
            <a:xfrm>
              <a:off x="2112" y="2352"/>
              <a:ext cx="816" cy="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e</a:t>
              </a: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B</a:t>
              </a: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c</a:t>
              </a: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A</a:t>
              </a: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669" name="Rectangle 30"/>
            <p:cNvSpPr>
              <a:spLocks noChangeArrowheads="1"/>
            </p:cNvSpPr>
            <p:nvPr/>
          </p:nvSpPr>
          <p:spPr bwMode="auto">
            <a:xfrm>
              <a:off x="3408" y="2736"/>
              <a:ext cx="17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200" b="1">
                  <a:latin typeface="Times New Roman" pitchFamily="18" charset="0"/>
                </a:rPr>
                <a:t>        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</p:grpSp>
      <p:grpSp>
        <p:nvGrpSpPr>
          <p:cNvPr id="827423" name="Group 31"/>
          <p:cNvGrpSpPr>
            <a:grpSpLocks/>
          </p:cNvGrpSpPr>
          <p:nvPr/>
        </p:nvGrpSpPr>
        <p:grpSpPr bwMode="auto">
          <a:xfrm>
            <a:off x="3352800" y="3733800"/>
            <a:ext cx="4876800" cy="2362200"/>
            <a:chOff x="2112" y="2352"/>
            <a:chExt cx="3072" cy="1488"/>
          </a:xfrm>
        </p:grpSpPr>
        <p:sp>
          <p:nvSpPr>
            <p:cNvPr id="27666" name="Rectangle 32"/>
            <p:cNvSpPr>
              <a:spLocks noChangeArrowheads="1"/>
            </p:cNvSpPr>
            <p:nvPr/>
          </p:nvSpPr>
          <p:spPr bwMode="auto">
            <a:xfrm>
              <a:off x="2112" y="2352"/>
              <a:ext cx="816" cy="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27667" name="Rectangle 33"/>
            <p:cNvSpPr>
              <a:spLocks noChangeArrowheads="1"/>
            </p:cNvSpPr>
            <p:nvPr/>
          </p:nvSpPr>
          <p:spPr bwMode="auto">
            <a:xfrm>
              <a:off x="3408" y="2736"/>
              <a:ext cx="17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200" b="1">
                  <a:latin typeface="Times New Roman" pitchFamily="18" charset="0"/>
                </a:rPr>
                <a:t>        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</p:grpSp>
      <p:grpSp>
        <p:nvGrpSpPr>
          <p:cNvPr id="827426" name="Group 34"/>
          <p:cNvGrpSpPr>
            <a:grpSpLocks/>
          </p:cNvGrpSpPr>
          <p:nvPr/>
        </p:nvGrpSpPr>
        <p:grpSpPr bwMode="auto">
          <a:xfrm>
            <a:off x="3348038" y="3789363"/>
            <a:ext cx="4876800" cy="2362200"/>
            <a:chOff x="2112" y="2352"/>
            <a:chExt cx="3072" cy="1488"/>
          </a:xfrm>
        </p:grpSpPr>
        <p:sp>
          <p:nvSpPr>
            <p:cNvPr id="27664" name="Rectangle 35"/>
            <p:cNvSpPr>
              <a:spLocks noChangeArrowheads="1"/>
            </p:cNvSpPr>
            <p:nvPr/>
          </p:nvSpPr>
          <p:spPr bwMode="auto">
            <a:xfrm>
              <a:off x="2112" y="2352"/>
              <a:ext cx="816" cy="1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3000" b="1">
                <a:latin typeface="Times New Roman" pitchFamily="18" charset="0"/>
              </a:endParaRP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B</a:t>
              </a: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c</a:t>
              </a: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A</a:t>
              </a:r>
            </a:p>
            <a:p>
              <a:pPr algn="ctr"/>
              <a:r>
                <a:rPr kumimoji="1" lang="en-US" altLang="zh-CN" sz="30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7665" name="Rectangle 36"/>
            <p:cNvSpPr>
              <a:spLocks noChangeArrowheads="1"/>
            </p:cNvSpPr>
            <p:nvPr/>
          </p:nvSpPr>
          <p:spPr bwMode="auto">
            <a:xfrm>
              <a:off x="3408" y="2736"/>
              <a:ext cx="17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3200" b="1">
                  <a:latin typeface="Times New Roman" pitchFamily="18" charset="0"/>
                </a:rPr>
                <a:t>        </a:t>
              </a:r>
              <a:r>
                <a:rPr kumimoji="1" lang="en-US" altLang="zh-CN" sz="3200" b="1">
                  <a:latin typeface="Times New Roman" pitchFamily="18" charset="0"/>
                </a:rPr>
                <a:t>e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7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27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27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7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7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2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394" grpId="0" build="p"/>
      <p:bldP spid="82739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本讲纲要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自下而上分析概述</a:t>
            </a:r>
          </a:p>
          <a:p>
            <a:r>
              <a:rPr lang="zh-CN" altLang="en-US">
                <a:ea typeface="宋体" pitchFamily="2" charset="-122"/>
              </a:rPr>
              <a:t>自下而上分析方法</a:t>
            </a:r>
          </a:p>
          <a:p>
            <a:r>
              <a:rPr lang="en-US" altLang="zh-CN">
                <a:ea typeface="宋体" pitchFamily="2" charset="-122"/>
              </a:rPr>
              <a:t>LR</a:t>
            </a:r>
            <a:r>
              <a:rPr lang="zh-CN" altLang="en-US">
                <a:ea typeface="宋体" pitchFamily="2" charset="-122"/>
              </a:rPr>
              <a:t>分析器</a:t>
            </a:r>
          </a:p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64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3.4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自下而上分析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25538"/>
            <a:ext cx="8839200" cy="5029200"/>
          </a:xfrm>
        </p:spPr>
        <p:txBody>
          <a:bodyPr/>
          <a:lstStyle/>
          <a:p>
            <a:pPr marL="609600" indent="-609600"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3.4.3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用栈实现移进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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归约分析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None/>
              <a:defRPr/>
            </a:pP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None/>
              <a:defRPr/>
            </a:pP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None/>
              <a:defRPr/>
            </a:pP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None/>
              <a:defRPr/>
            </a:pP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marL="609600" indent="-609600">
              <a:spcBef>
                <a:spcPct val="0"/>
              </a:spcBef>
              <a:buFontTx/>
              <a:buNone/>
              <a:defRPr/>
            </a:pP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marL="609600" indent="-609600">
              <a:buFontTx/>
              <a:buNone/>
              <a:defRPr/>
            </a:pP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分析器的四种动作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：</a:t>
            </a:r>
          </a:p>
          <a:p>
            <a:pPr marL="609600" indent="-609600">
              <a:spcBef>
                <a:spcPct val="0"/>
              </a:spcBef>
              <a:buFontTx/>
              <a:buAutoNum type="arabicPeriod"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移进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动作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把下一个输入符号压栈。</a:t>
            </a:r>
          </a:p>
          <a:p>
            <a:pPr marL="609600" indent="-609600">
              <a:spcBef>
                <a:spcPct val="0"/>
              </a:spcBef>
              <a:buFontTx/>
              <a:buAutoNum type="arabicPeriod"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动作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分析器知道整个句柄已经完全出现在栈顶，它确定句柄的左端在栈中的位置，再决定采用哪个非终结符来代替句柄（即确定使用哪个产生式）。</a:t>
            </a:r>
          </a:p>
          <a:p>
            <a:pPr marL="609600" indent="-609600">
              <a:spcBef>
                <a:spcPct val="0"/>
              </a:spcBef>
              <a:buFontTx/>
              <a:buAutoNum type="arabicPeriod"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接受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动作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分析器宣告分析成功。</a:t>
            </a:r>
          </a:p>
          <a:p>
            <a:pPr marL="609600" indent="-609600">
              <a:spcBef>
                <a:spcPct val="0"/>
              </a:spcBef>
              <a:buFontTx/>
              <a:buAutoNum type="arabicPeriod"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报错</a:t>
            </a:r>
            <a:r>
              <a:rPr lang="zh-CN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动作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分析器发现了语法错误，调用错误恢复例程。</a:t>
            </a:r>
          </a:p>
        </p:txBody>
      </p:sp>
      <p:grpSp>
        <p:nvGrpSpPr>
          <p:cNvPr id="29700" name="Group 4"/>
          <p:cNvGrpSpPr>
            <a:grpSpLocks noChangeAspect="1"/>
          </p:cNvGrpSpPr>
          <p:nvPr/>
        </p:nvGrpSpPr>
        <p:grpSpPr bwMode="auto">
          <a:xfrm>
            <a:off x="2070100" y="1806575"/>
            <a:ext cx="4105275" cy="2301875"/>
            <a:chOff x="384" y="1248"/>
            <a:chExt cx="4800" cy="2691"/>
          </a:xfrm>
        </p:grpSpPr>
        <p:grpSp>
          <p:nvGrpSpPr>
            <p:cNvPr id="29704" name="Group 5"/>
            <p:cNvGrpSpPr>
              <a:grpSpLocks noChangeAspect="1"/>
            </p:cNvGrpSpPr>
            <p:nvPr/>
          </p:nvGrpSpPr>
          <p:grpSpPr bwMode="auto">
            <a:xfrm>
              <a:off x="2400" y="1248"/>
              <a:ext cx="1221" cy="373"/>
              <a:chOff x="4484" y="9630"/>
              <a:chExt cx="1460" cy="392"/>
            </a:xfrm>
          </p:grpSpPr>
          <p:sp>
            <p:nvSpPr>
              <p:cNvPr id="449542" name="Rectangle 6"/>
              <p:cNvSpPr>
                <a:spLocks noChangeAspect="1" noChangeArrowheads="1"/>
              </p:cNvSpPr>
              <p:nvPr/>
            </p:nvSpPr>
            <p:spPr bwMode="auto">
              <a:xfrm>
                <a:off x="4770" y="9630"/>
                <a:ext cx="289" cy="39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16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449543" name="Rectangle 7"/>
              <p:cNvSpPr>
                <a:spLocks noChangeAspect="1" noChangeArrowheads="1"/>
              </p:cNvSpPr>
              <p:nvPr/>
            </p:nvSpPr>
            <p:spPr bwMode="auto">
              <a:xfrm>
                <a:off x="4484" y="9632"/>
                <a:ext cx="289" cy="39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 eaLnBrk="0" hangingPunct="0">
                  <a:defRPr/>
                </a:pPr>
                <a:endParaRPr lang="zh-CN" altLang="en-US" sz="16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449544" name="Rectangle 8"/>
              <p:cNvSpPr>
                <a:spLocks noChangeAspect="1" noChangeArrowheads="1"/>
              </p:cNvSpPr>
              <p:nvPr/>
            </p:nvSpPr>
            <p:spPr bwMode="auto">
              <a:xfrm>
                <a:off x="5070" y="9630"/>
                <a:ext cx="289" cy="39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16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+</a:t>
                </a:r>
              </a:p>
            </p:txBody>
          </p:sp>
          <p:sp>
            <p:nvSpPr>
              <p:cNvPr id="449545" name="Rectangle 9"/>
              <p:cNvSpPr>
                <a:spLocks noChangeAspect="1" noChangeArrowheads="1"/>
              </p:cNvSpPr>
              <p:nvPr/>
            </p:nvSpPr>
            <p:spPr bwMode="auto">
              <a:xfrm>
                <a:off x="5356" y="9630"/>
                <a:ext cx="289" cy="39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16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449546" name="Rectangle 10"/>
              <p:cNvSpPr>
                <a:spLocks noChangeAspect="1" noChangeArrowheads="1"/>
              </p:cNvSpPr>
              <p:nvPr/>
            </p:nvSpPr>
            <p:spPr bwMode="auto">
              <a:xfrm>
                <a:off x="5656" y="9630"/>
                <a:ext cx="289" cy="39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16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$</a:t>
                </a:r>
              </a:p>
            </p:txBody>
          </p:sp>
        </p:grpSp>
        <p:sp>
          <p:nvSpPr>
            <p:cNvPr id="449547" name="Rectangle 11"/>
            <p:cNvSpPr>
              <a:spLocks noChangeAspect="1" noChangeArrowheads="1"/>
            </p:cNvSpPr>
            <p:nvPr/>
          </p:nvSpPr>
          <p:spPr bwMode="auto">
            <a:xfrm>
              <a:off x="1550" y="1298"/>
              <a:ext cx="659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/>
            <a:p>
              <a:pPr algn="just" eaLnBrk="0" hangingPunct="0">
                <a:defRPr/>
              </a:pPr>
              <a:r>
                <a:rPr lang="zh-CN" altLang="en-US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449548" name="Rectangle 12"/>
            <p:cNvSpPr>
              <a:spLocks noChangeAspect="1" noChangeArrowheads="1"/>
            </p:cNvSpPr>
            <p:nvPr/>
          </p:nvSpPr>
          <p:spPr bwMode="auto">
            <a:xfrm>
              <a:off x="2192" y="2131"/>
              <a:ext cx="1697" cy="62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defRPr/>
              </a:pPr>
              <a:r>
                <a:rPr lang="zh-CN" altLang="en-US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移进</a:t>
              </a:r>
              <a:r>
                <a:rPr lang="en-US" altLang="zh-CN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-</a:t>
              </a:r>
              <a:r>
                <a:rPr lang="zh-CN" altLang="en-US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归约分析程序</a:t>
              </a:r>
            </a:p>
          </p:txBody>
        </p:sp>
        <p:sp>
          <p:nvSpPr>
            <p:cNvPr id="449549" name="Rectangle 13"/>
            <p:cNvSpPr>
              <a:spLocks noChangeAspect="1" noChangeArrowheads="1"/>
            </p:cNvSpPr>
            <p:nvPr/>
          </p:nvSpPr>
          <p:spPr bwMode="auto">
            <a:xfrm>
              <a:off x="2400" y="3312"/>
              <a:ext cx="1255" cy="62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lIns="0" tIns="97200" rIns="0"/>
            <a:lstStyle/>
            <a:p>
              <a:pPr algn="ctr" eaLnBrk="0" hangingPunct="0">
                <a:lnSpc>
                  <a:spcPct val="140000"/>
                </a:lnSpc>
                <a:defRPr/>
              </a:pPr>
              <a:r>
                <a:rPr lang="zh-CN" altLang="en-US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分析表</a:t>
              </a:r>
              <a:r>
                <a:rPr lang="en-US" altLang="zh-CN" sz="16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29708" name="Line 14"/>
            <p:cNvSpPr>
              <a:spLocks noChangeAspect="1" noChangeShapeType="1"/>
            </p:cNvSpPr>
            <p:nvPr/>
          </p:nvSpPr>
          <p:spPr bwMode="auto">
            <a:xfrm flipV="1">
              <a:off x="3007" y="1633"/>
              <a:ext cx="0" cy="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9" name="Line 15"/>
            <p:cNvSpPr>
              <a:spLocks noChangeAspect="1" noChangeShapeType="1"/>
            </p:cNvSpPr>
            <p:nvPr/>
          </p:nvSpPr>
          <p:spPr bwMode="auto">
            <a:xfrm>
              <a:off x="2994" y="2759"/>
              <a:ext cx="0" cy="5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0" name="Line 16"/>
            <p:cNvSpPr>
              <a:spLocks noChangeAspect="1" noChangeShapeType="1"/>
            </p:cNvSpPr>
            <p:nvPr/>
          </p:nvSpPr>
          <p:spPr bwMode="auto">
            <a:xfrm>
              <a:off x="3936" y="2448"/>
              <a:ext cx="4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553" name="Rectangle 17"/>
            <p:cNvSpPr>
              <a:spLocks noChangeAspect="1" noChangeArrowheads="1"/>
            </p:cNvSpPr>
            <p:nvPr/>
          </p:nvSpPr>
          <p:spPr bwMode="auto">
            <a:xfrm>
              <a:off x="4534" y="2224"/>
              <a:ext cx="650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/>
            <a:p>
              <a:pPr algn="just" eaLnBrk="0" hangingPunct="0">
                <a:defRPr/>
              </a:pPr>
              <a:r>
                <a:rPr lang="zh-CN" altLang="en-US" sz="16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输出  </a:t>
              </a:r>
            </a:p>
          </p:txBody>
        </p:sp>
        <p:grpSp>
          <p:nvGrpSpPr>
            <p:cNvPr id="29712" name="Group 18"/>
            <p:cNvGrpSpPr>
              <a:grpSpLocks noChangeAspect="1"/>
            </p:cNvGrpSpPr>
            <p:nvPr/>
          </p:nvGrpSpPr>
          <p:grpSpPr bwMode="auto">
            <a:xfrm>
              <a:off x="1189" y="2272"/>
              <a:ext cx="376" cy="1288"/>
              <a:chOff x="1189" y="2272"/>
              <a:chExt cx="376" cy="1288"/>
            </a:xfrm>
          </p:grpSpPr>
          <p:sp>
            <p:nvSpPr>
              <p:cNvPr id="449555" name="Rectangle 19"/>
              <p:cNvSpPr>
                <a:spLocks noChangeAspect="1" noChangeArrowheads="1"/>
              </p:cNvSpPr>
              <p:nvPr/>
            </p:nvSpPr>
            <p:spPr bwMode="auto">
              <a:xfrm>
                <a:off x="1191" y="2272"/>
                <a:ext cx="369" cy="32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10800"/>
              <a:lstStyle/>
              <a:p>
                <a:pPr algn="just" eaLnBrk="0" hangingPunct="0">
                  <a:defRPr/>
                </a:pPr>
                <a:r>
                  <a:rPr lang="en-US" altLang="zh-CN" sz="16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449556" name="Rectangle 20"/>
              <p:cNvSpPr>
                <a:spLocks noChangeAspect="1" noChangeArrowheads="1"/>
              </p:cNvSpPr>
              <p:nvPr/>
            </p:nvSpPr>
            <p:spPr bwMode="auto">
              <a:xfrm>
                <a:off x="1191" y="2603"/>
                <a:ext cx="369" cy="33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10800"/>
              <a:lstStyle/>
              <a:p>
                <a:pPr algn="just" eaLnBrk="0" hangingPunct="0">
                  <a:defRPr/>
                </a:pPr>
                <a:r>
                  <a:rPr lang="en-US" altLang="zh-CN" sz="16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Y</a:t>
                </a:r>
              </a:p>
            </p:txBody>
          </p:sp>
          <p:sp>
            <p:nvSpPr>
              <p:cNvPr id="449557" name="Rectangle 21"/>
              <p:cNvSpPr>
                <a:spLocks noChangeAspect="1" noChangeArrowheads="1"/>
              </p:cNvSpPr>
              <p:nvPr/>
            </p:nvSpPr>
            <p:spPr bwMode="auto">
              <a:xfrm>
                <a:off x="1191" y="2915"/>
                <a:ext cx="369" cy="33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10800"/>
              <a:lstStyle/>
              <a:p>
                <a:pPr algn="just" eaLnBrk="0" hangingPunct="0">
                  <a:defRPr/>
                </a:pPr>
                <a:r>
                  <a:rPr lang="en-US" altLang="zh-CN" sz="16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Z</a:t>
                </a:r>
              </a:p>
            </p:txBody>
          </p:sp>
          <p:sp>
            <p:nvSpPr>
              <p:cNvPr id="449558" name="Rectangle 22"/>
              <p:cNvSpPr>
                <a:spLocks noChangeAspect="1" noChangeArrowheads="1"/>
              </p:cNvSpPr>
              <p:nvPr/>
            </p:nvSpPr>
            <p:spPr bwMode="auto">
              <a:xfrm>
                <a:off x="1191" y="3232"/>
                <a:ext cx="369" cy="32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10800"/>
              <a:lstStyle/>
              <a:p>
                <a:pPr algn="just" eaLnBrk="0" hangingPunct="0">
                  <a:defRPr/>
                </a:pPr>
                <a:r>
                  <a:rPr lang="en-US" altLang="zh-CN" sz="16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$</a:t>
                </a:r>
              </a:p>
            </p:txBody>
          </p:sp>
        </p:grpSp>
        <p:sp>
          <p:nvSpPr>
            <p:cNvPr id="29713" name="Line 23"/>
            <p:cNvSpPr>
              <a:spLocks noChangeAspect="1" noChangeShapeType="1"/>
            </p:cNvSpPr>
            <p:nvPr/>
          </p:nvSpPr>
          <p:spPr bwMode="auto">
            <a:xfrm flipH="1">
              <a:off x="1577" y="2434"/>
              <a:ext cx="57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560" name="Rectangle 24"/>
            <p:cNvSpPr>
              <a:spLocks noChangeAspect="1" noChangeArrowheads="1"/>
            </p:cNvSpPr>
            <p:nvPr/>
          </p:nvSpPr>
          <p:spPr bwMode="auto">
            <a:xfrm>
              <a:off x="384" y="2269"/>
              <a:ext cx="601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defRPr/>
              </a:pPr>
              <a:r>
                <a:rPr lang="zh-CN" altLang="en-US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栈</a:t>
              </a:r>
            </a:p>
          </p:txBody>
        </p:sp>
      </p:grpSp>
      <p:sp>
        <p:nvSpPr>
          <p:cNvPr id="449561" name="Oval 25"/>
          <p:cNvSpPr>
            <a:spLocks noChangeArrowheads="1"/>
          </p:cNvSpPr>
          <p:nvPr/>
        </p:nvSpPr>
        <p:spPr bwMode="auto">
          <a:xfrm>
            <a:off x="3367088" y="3462338"/>
            <a:ext cx="1727200" cy="792162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9562" name="AutoShape 26" descr="Green marble"/>
          <p:cNvSpPr>
            <a:spLocks noChangeArrowheads="1"/>
          </p:cNvSpPr>
          <p:nvPr/>
        </p:nvSpPr>
        <p:spPr bwMode="auto">
          <a:xfrm>
            <a:off x="5651500" y="3141663"/>
            <a:ext cx="3149600" cy="1368425"/>
          </a:xfrm>
          <a:prstGeom prst="wedgeRectCallout">
            <a:avLst>
              <a:gd name="adj1" fmla="val -71019"/>
              <a:gd name="adj2" fmla="val 150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zh-CN" altLang="en-US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分析表的作用是：确定分析的下一步动作是移进还是归约，如果是归约，那么应该使用哪个产生式进行归约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4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4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49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49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49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49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49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61" grpId="0" animBg="1"/>
      <p:bldP spid="44956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3.4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自下而上分析</a:t>
            </a:r>
          </a:p>
        </p:txBody>
      </p:sp>
      <p:sp>
        <p:nvSpPr>
          <p:cNvPr id="61030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3.4.3 </a:t>
            </a:r>
            <a:r>
              <a:rPr lang="zh-CN" altLang="en-US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用栈实现移进</a:t>
            </a:r>
            <a:r>
              <a:rPr lang="zh-CN" altLang="en-US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</a:t>
            </a:r>
            <a:r>
              <a:rPr lang="zh-CN" altLang="en-US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归约分析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b="1" dirty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通过移进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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归约分析器在分析输入串</a:t>
            </a:r>
            <a:endParaRPr lang="en-US" altLang="zh-CN" sz="32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id</a:t>
            </a:r>
            <a:r>
              <a:rPr lang="en-US" altLang="zh-CN" sz="3200" b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*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id</a:t>
            </a:r>
            <a:r>
              <a:rPr lang="en-US" altLang="zh-CN" sz="3200" b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 </a:t>
            </a:r>
            <a:r>
              <a:rPr lang="en-US" altLang="zh-CN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id</a:t>
            </a:r>
            <a:r>
              <a:rPr lang="en-US" altLang="zh-CN" sz="3200" b="1" baseline="-30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3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时动作序列来了解移进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</a:t>
            </a: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归约分析的工作方式。</a:t>
            </a:r>
            <a:endParaRPr lang="en-US" altLang="zh-CN" sz="32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zh-CN" sz="32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3200" dirty="0">
                <a:ea typeface="宋体" pitchFamily="2" charset="-122"/>
              </a:rPr>
              <a:t>分析的方法</a:t>
            </a:r>
            <a:endParaRPr lang="zh-CN" altLang="en-US" sz="32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 Box 4" descr="Green marble"/>
          <p:cNvSpPr txBox="1">
            <a:spLocks noChangeArrowheads="1"/>
          </p:cNvSpPr>
          <p:nvPr/>
        </p:nvSpPr>
        <p:spPr bwMode="auto">
          <a:xfrm>
            <a:off x="2699792" y="4177754"/>
            <a:ext cx="1849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* id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 id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079204" y="4763542"/>
            <a:ext cx="1152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V="1">
            <a:off x="2936329" y="4619079"/>
            <a:ext cx="0" cy="36036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AutoShape 7" descr="Green marble"/>
          <p:cNvSpPr>
            <a:spLocks noChangeArrowheads="1"/>
          </p:cNvSpPr>
          <p:nvPr/>
        </p:nvSpPr>
        <p:spPr bwMode="auto">
          <a:xfrm>
            <a:off x="4087267" y="5484267"/>
            <a:ext cx="2376487" cy="681037"/>
          </a:xfrm>
          <a:prstGeom prst="wedgeRectCallout">
            <a:avLst>
              <a:gd name="adj1" fmla="val -59218"/>
              <a:gd name="adj2" fmla="val -137644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句子中符号的扫描方向是从左到右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a typeface="宋体" pitchFamily="2" charset="-122"/>
              </a:rPr>
              <a:t>分析的过程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所有的步骤与动作</a:t>
            </a:r>
          </a:p>
        </p:txBody>
      </p:sp>
      <p:sp>
        <p:nvSpPr>
          <p:cNvPr id="788484" name="Text Box 4" descr="Green marble"/>
          <p:cNvSpPr txBox="1">
            <a:spLocks noChangeArrowheads="1"/>
          </p:cNvSpPr>
          <p:nvPr/>
        </p:nvSpPr>
        <p:spPr bwMode="auto">
          <a:xfrm>
            <a:off x="4840288" y="2820988"/>
            <a:ext cx="525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</a:t>
            </a:r>
          </a:p>
        </p:txBody>
      </p:sp>
      <p:sp>
        <p:nvSpPr>
          <p:cNvPr id="788485" name="Text Box 5" descr="Green marble"/>
          <p:cNvSpPr txBox="1">
            <a:spLocks noChangeArrowheads="1"/>
          </p:cNvSpPr>
          <p:nvPr/>
        </p:nvSpPr>
        <p:spPr bwMode="auto">
          <a:xfrm>
            <a:off x="5651500" y="2820988"/>
            <a:ext cx="525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</a:t>
            </a:r>
          </a:p>
        </p:txBody>
      </p:sp>
      <p:sp>
        <p:nvSpPr>
          <p:cNvPr id="788486" name="Text Box 6" descr="Green marble"/>
          <p:cNvSpPr txBox="1">
            <a:spLocks noChangeArrowheads="1"/>
          </p:cNvSpPr>
          <p:nvPr/>
        </p:nvSpPr>
        <p:spPr bwMode="auto">
          <a:xfrm>
            <a:off x="6526213" y="2827338"/>
            <a:ext cx="525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</a:t>
            </a:r>
          </a:p>
        </p:txBody>
      </p:sp>
      <p:sp>
        <p:nvSpPr>
          <p:cNvPr id="788487" name="Text Box 7" descr="Green marble"/>
          <p:cNvSpPr txBox="1">
            <a:spLocks noChangeArrowheads="1"/>
          </p:cNvSpPr>
          <p:nvPr/>
        </p:nvSpPr>
        <p:spPr bwMode="auto">
          <a:xfrm>
            <a:off x="5291138" y="2892425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88488" name="Text Box 8" descr="Green marble"/>
          <p:cNvSpPr txBox="1">
            <a:spLocks noChangeArrowheads="1"/>
          </p:cNvSpPr>
          <p:nvPr/>
        </p:nvSpPr>
        <p:spPr bwMode="auto">
          <a:xfrm>
            <a:off x="6156325" y="2827338"/>
            <a:ext cx="392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2778" name="Line 9"/>
          <p:cNvSpPr>
            <a:spLocks noChangeShapeType="1"/>
          </p:cNvSpPr>
          <p:nvPr/>
        </p:nvSpPr>
        <p:spPr bwMode="auto">
          <a:xfrm>
            <a:off x="1187450" y="27813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9" name="Line 10"/>
          <p:cNvSpPr>
            <a:spLocks noChangeShapeType="1"/>
          </p:cNvSpPr>
          <p:nvPr/>
        </p:nvSpPr>
        <p:spPr bwMode="auto">
          <a:xfrm>
            <a:off x="1187450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0" name="Line 11"/>
          <p:cNvSpPr>
            <a:spLocks noChangeShapeType="1"/>
          </p:cNvSpPr>
          <p:nvPr/>
        </p:nvSpPr>
        <p:spPr bwMode="auto">
          <a:xfrm>
            <a:off x="1187450" y="32131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492" name="Text Box 12" descr="Green marble"/>
          <p:cNvSpPr txBox="1">
            <a:spLocks noChangeArrowheads="1"/>
          </p:cNvSpPr>
          <p:nvPr/>
        </p:nvSpPr>
        <p:spPr bwMode="auto">
          <a:xfrm>
            <a:off x="1187450" y="2827338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$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88493" name="Text Box 13" descr="Green marble"/>
          <p:cNvSpPr txBox="1">
            <a:spLocks noChangeArrowheads="1"/>
          </p:cNvSpPr>
          <p:nvPr/>
        </p:nvSpPr>
        <p:spPr bwMode="auto">
          <a:xfrm>
            <a:off x="950913" y="3660775"/>
            <a:ext cx="326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初始状态：栈里面只有一个</a:t>
            </a:r>
            <a:r>
              <a:rPr lang="en-US" altLang="zh-CN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$</a:t>
            </a:r>
          </a:p>
        </p:txBody>
      </p:sp>
      <p:sp>
        <p:nvSpPr>
          <p:cNvPr id="788494" name="Text Box 14" descr="Green marble"/>
          <p:cNvSpPr txBox="1">
            <a:spLocks noChangeArrowheads="1"/>
          </p:cNvSpPr>
          <p:nvPr/>
        </p:nvSpPr>
        <p:spPr bwMode="auto">
          <a:xfrm>
            <a:off x="1887538" y="4298950"/>
            <a:ext cx="874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动作：</a:t>
            </a:r>
          </a:p>
        </p:txBody>
      </p:sp>
      <p:sp>
        <p:nvSpPr>
          <p:cNvPr id="788495" name="Text Box 15" descr="Green marble"/>
          <p:cNvSpPr txBox="1">
            <a:spLocks noChangeArrowheads="1"/>
          </p:cNvSpPr>
          <p:nvPr/>
        </p:nvSpPr>
        <p:spPr bwMode="auto">
          <a:xfrm>
            <a:off x="2751138" y="4292600"/>
            <a:ext cx="246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移进</a:t>
            </a:r>
            <a:r>
              <a:rPr lang="zh-CN" altLang="en-US" sz="24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一个终结符</a:t>
            </a:r>
          </a:p>
        </p:txBody>
      </p:sp>
      <p:sp>
        <p:nvSpPr>
          <p:cNvPr id="788496" name="Rectangle 16" descr="Green marble"/>
          <p:cNvSpPr>
            <a:spLocks noChangeArrowheads="1"/>
          </p:cNvSpPr>
          <p:nvPr/>
        </p:nvSpPr>
        <p:spPr bwMode="auto">
          <a:xfrm>
            <a:off x="4356100" y="1844675"/>
            <a:ext cx="434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(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) |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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id</a:t>
            </a:r>
            <a:endParaRPr lang="zh-CN" alt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88497" name="AutoShape 17" descr="Green marble"/>
          <p:cNvSpPr>
            <a:spLocks noChangeArrowheads="1"/>
          </p:cNvSpPr>
          <p:nvPr/>
        </p:nvSpPr>
        <p:spPr bwMode="auto">
          <a:xfrm>
            <a:off x="250825" y="2997200"/>
            <a:ext cx="720725" cy="431800"/>
          </a:xfrm>
          <a:prstGeom prst="wedgeEllipseCallout">
            <a:avLst>
              <a:gd name="adj1" fmla="val 70046"/>
              <a:gd name="adj2" fmla="val -51102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栈</a:t>
            </a:r>
          </a:p>
        </p:txBody>
      </p:sp>
      <p:sp>
        <p:nvSpPr>
          <p:cNvPr id="788498" name="AutoShape 18" descr="Green marble"/>
          <p:cNvSpPr>
            <a:spLocks noChangeArrowheads="1"/>
          </p:cNvSpPr>
          <p:nvPr/>
        </p:nvSpPr>
        <p:spPr bwMode="auto">
          <a:xfrm>
            <a:off x="7596188" y="3500438"/>
            <a:ext cx="1103312" cy="527050"/>
          </a:xfrm>
          <a:prstGeom prst="wedgeEllipseCallout">
            <a:avLst>
              <a:gd name="adj1" fmla="val -110676"/>
              <a:gd name="adj2" fmla="val -107352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zh-CN" altLang="en-US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句子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88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88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8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8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88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844 0.00578 L -0.37118 1.90564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7884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484" grpId="0"/>
      <p:bldP spid="788493" grpId="0"/>
      <p:bldP spid="788494" grpId="0"/>
      <p:bldP spid="788495" grpId="0"/>
      <p:bldP spid="788497" grpId="0" animBg="1"/>
      <p:bldP spid="78849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分析的过程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所有的步骤与动作</a:t>
            </a:r>
          </a:p>
        </p:txBody>
      </p:sp>
      <p:sp>
        <p:nvSpPr>
          <p:cNvPr id="789508" name="Text Box 4" descr="Green marble"/>
          <p:cNvSpPr txBox="1">
            <a:spLocks noChangeArrowheads="1"/>
          </p:cNvSpPr>
          <p:nvPr/>
        </p:nvSpPr>
        <p:spPr bwMode="auto">
          <a:xfrm>
            <a:off x="1485900" y="2820988"/>
            <a:ext cx="525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</a:t>
            </a:r>
          </a:p>
        </p:txBody>
      </p:sp>
      <p:sp>
        <p:nvSpPr>
          <p:cNvPr id="789509" name="Text Box 5" descr="Green marble"/>
          <p:cNvSpPr txBox="1">
            <a:spLocks noChangeArrowheads="1"/>
          </p:cNvSpPr>
          <p:nvPr/>
        </p:nvSpPr>
        <p:spPr bwMode="auto">
          <a:xfrm>
            <a:off x="5651500" y="2820988"/>
            <a:ext cx="525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</a:t>
            </a:r>
          </a:p>
        </p:txBody>
      </p:sp>
      <p:sp>
        <p:nvSpPr>
          <p:cNvPr id="789510" name="Text Box 6" descr="Green marble"/>
          <p:cNvSpPr txBox="1">
            <a:spLocks noChangeArrowheads="1"/>
          </p:cNvSpPr>
          <p:nvPr/>
        </p:nvSpPr>
        <p:spPr bwMode="auto">
          <a:xfrm>
            <a:off x="6526213" y="2827338"/>
            <a:ext cx="525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</a:t>
            </a:r>
          </a:p>
        </p:txBody>
      </p:sp>
      <p:sp>
        <p:nvSpPr>
          <p:cNvPr id="789511" name="Text Box 7" descr="Green marble"/>
          <p:cNvSpPr txBox="1">
            <a:spLocks noChangeArrowheads="1"/>
          </p:cNvSpPr>
          <p:nvPr/>
        </p:nvSpPr>
        <p:spPr bwMode="auto">
          <a:xfrm>
            <a:off x="5291138" y="2892425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89512" name="Text Box 8" descr="Green marble"/>
          <p:cNvSpPr txBox="1">
            <a:spLocks noChangeArrowheads="1"/>
          </p:cNvSpPr>
          <p:nvPr/>
        </p:nvSpPr>
        <p:spPr bwMode="auto">
          <a:xfrm>
            <a:off x="6156325" y="2827338"/>
            <a:ext cx="392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3802" name="Line 9"/>
          <p:cNvSpPr>
            <a:spLocks noChangeShapeType="1"/>
          </p:cNvSpPr>
          <p:nvPr/>
        </p:nvSpPr>
        <p:spPr bwMode="auto">
          <a:xfrm>
            <a:off x="1187450" y="27813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3" name="Line 10"/>
          <p:cNvSpPr>
            <a:spLocks noChangeShapeType="1"/>
          </p:cNvSpPr>
          <p:nvPr/>
        </p:nvSpPr>
        <p:spPr bwMode="auto">
          <a:xfrm>
            <a:off x="1187450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4" name="Line 11"/>
          <p:cNvSpPr>
            <a:spLocks noChangeShapeType="1"/>
          </p:cNvSpPr>
          <p:nvPr/>
        </p:nvSpPr>
        <p:spPr bwMode="auto">
          <a:xfrm>
            <a:off x="1187450" y="32131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9516" name="Text Box 12" descr="Green marble"/>
          <p:cNvSpPr txBox="1">
            <a:spLocks noChangeArrowheads="1"/>
          </p:cNvSpPr>
          <p:nvPr/>
        </p:nvSpPr>
        <p:spPr bwMode="auto">
          <a:xfrm>
            <a:off x="1187450" y="2827338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$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89517" name="Text Box 13" descr="Green marble"/>
          <p:cNvSpPr txBox="1">
            <a:spLocks noChangeArrowheads="1"/>
          </p:cNvSpPr>
          <p:nvPr/>
        </p:nvSpPr>
        <p:spPr bwMode="auto">
          <a:xfrm>
            <a:off x="950913" y="3660775"/>
            <a:ext cx="3981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目前状态：栈里面已经识别的串是</a:t>
            </a:r>
            <a:r>
              <a:rPr lang="en-US" altLang="zh-CN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sz="1800" b="1" baseline="-250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</a:t>
            </a:r>
          </a:p>
        </p:txBody>
      </p:sp>
      <p:sp>
        <p:nvSpPr>
          <p:cNvPr id="33807" name="Line 14"/>
          <p:cNvSpPr>
            <a:spLocks noChangeShapeType="1"/>
          </p:cNvSpPr>
          <p:nvPr/>
        </p:nvSpPr>
        <p:spPr bwMode="auto">
          <a:xfrm>
            <a:off x="14763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8" name="Line 15"/>
          <p:cNvSpPr>
            <a:spLocks noChangeShapeType="1"/>
          </p:cNvSpPr>
          <p:nvPr/>
        </p:nvSpPr>
        <p:spPr bwMode="auto">
          <a:xfrm>
            <a:off x="19081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9520" name="Text Box 16" descr="Green marble"/>
          <p:cNvSpPr txBox="1">
            <a:spLocks noChangeArrowheads="1"/>
          </p:cNvSpPr>
          <p:nvPr/>
        </p:nvSpPr>
        <p:spPr bwMode="auto">
          <a:xfrm>
            <a:off x="1023938" y="4083050"/>
            <a:ext cx="4700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扫视一下表达式文法，看看有没有形成句柄</a:t>
            </a:r>
          </a:p>
        </p:txBody>
      </p:sp>
      <p:sp>
        <p:nvSpPr>
          <p:cNvPr id="789521" name="Rectangle 17" descr="Green marble"/>
          <p:cNvSpPr>
            <a:spLocks noChangeArrowheads="1"/>
          </p:cNvSpPr>
          <p:nvPr/>
        </p:nvSpPr>
        <p:spPr bwMode="auto">
          <a:xfrm>
            <a:off x="4356100" y="1844675"/>
            <a:ext cx="434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(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) |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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id</a:t>
            </a:r>
            <a:endParaRPr lang="zh-CN" alt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89522" name="Text Box 18" descr="Green marble"/>
          <p:cNvSpPr txBox="1">
            <a:spLocks noChangeArrowheads="1"/>
          </p:cNvSpPr>
          <p:nvPr/>
        </p:nvSpPr>
        <p:spPr bwMode="auto">
          <a:xfrm>
            <a:off x="1908175" y="4508500"/>
            <a:ext cx="896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</a:p>
        </p:txBody>
      </p:sp>
      <p:sp>
        <p:nvSpPr>
          <p:cNvPr id="789523" name="Text Box 19" descr="Green marble"/>
          <p:cNvSpPr txBox="1">
            <a:spLocks noChangeArrowheads="1"/>
          </p:cNvSpPr>
          <p:nvPr/>
        </p:nvSpPr>
        <p:spPr bwMode="auto">
          <a:xfrm>
            <a:off x="3759200" y="4524375"/>
            <a:ext cx="1749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是一个句柄</a:t>
            </a:r>
          </a:p>
        </p:txBody>
      </p:sp>
      <p:sp>
        <p:nvSpPr>
          <p:cNvPr id="789524" name="Text Box 20" descr="Green marble"/>
          <p:cNvSpPr txBox="1">
            <a:spLocks noChangeArrowheads="1"/>
          </p:cNvSpPr>
          <p:nvPr/>
        </p:nvSpPr>
        <p:spPr bwMode="auto">
          <a:xfrm>
            <a:off x="1671638" y="5162550"/>
            <a:ext cx="874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动作：</a:t>
            </a:r>
          </a:p>
        </p:txBody>
      </p:sp>
      <p:sp>
        <p:nvSpPr>
          <p:cNvPr id="789525" name="Text Box 21" descr="Green marble"/>
          <p:cNvSpPr txBox="1">
            <a:spLocks noChangeArrowheads="1"/>
          </p:cNvSpPr>
          <p:nvPr/>
        </p:nvSpPr>
        <p:spPr bwMode="auto">
          <a:xfrm>
            <a:off x="2463800" y="5157788"/>
            <a:ext cx="311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利用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进行</a:t>
            </a: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归约</a:t>
            </a:r>
          </a:p>
        </p:txBody>
      </p:sp>
      <p:sp>
        <p:nvSpPr>
          <p:cNvPr id="789526" name="Oval 22"/>
          <p:cNvSpPr>
            <a:spLocks noChangeArrowheads="1"/>
          </p:cNvSpPr>
          <p:nvPr/>
        </p:nvSpPr>
        <p:spPr bwMode="auto">
          <a:xfrm>
            <a:off x="1476375" y="2852738"/>
            <a:ext cx="574675" cy="504825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8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9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9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9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95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95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95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95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95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95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95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95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8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8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78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78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17" grpId="0"/>
      <p:bldP spid="789520" grpId="0"/>
      <p:bldP spid="789522" grpId="0"/>
      <p:bldP spid="789523" grpId="0"/>
      <p:bldP spid="789524" grpId="0"/>
      <p:bldP spid="789525" grpId="0"/>
      <p:bldP spid="7895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分析的过程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所有的步骤与动作</a:t>
            </a:r>
          </a:p>
        </p:txBody>
      </p:sp>
      <p:sp>
        <p:nvSpPr>
          <p:cNvPr id="790532" name="Text Box 4" descr="Green marble"/>
          <p:cNvSpPr txBox="1">
            <a:spLocks noChangeArrowheads="1"/>
          </p:cNvSpPr>
          <p:nvPr/>
        </p:nvSpPr>
        <p:spPr bwMode="auto">
          <a:xfrm>
            <a:off x="1485900" y="28209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0533" name="Text Box 5" descr="Green marble"/>
          <p:cNvSpPr txBox="1">
            <a:spLocks noChangeArrowheads="1"/>
          </p:cNvSpPr>
          <p:nvPr/>
        </p:nvSpPr>
        <p:spPr bwMode="auto">
          <a:xfrm>
            <a:off x="5651500" y="2820988"/>
            <a:ext cx="525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</a:t>
            </a:r>
          </a:p>
        </p:txBody>
      </p:sp>
      <p:sp>
        <p:nvSpPr>
          <p:cNvPr id="790534" name="Text Box 6" descr="Green marble"/>
          <p:cNvSpPr txBox="1">
            <a:spLocks noChangeArrowheads="1"/>
          </p:cNvSpPr>
          <p:nvPr/>
        </p:nvSpPr>
        <p:spPr bwMode="auto">
          <a:xfrm>
            <a:off x="6526213" y="2827338"/>
            <a:ext cx="525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</a:t>
            </a:r>
          </a:p>
        </p:txBody>
      </p:sp>
      <p:sp>
        <p:nvSpPr>
          <p:cNvPr id="790535" name="Text Box 7" descr="Green marble"/>
          <p:cNvSpPr txBox="1">
            <a:spLocks noChangeArrowheads="1"/>
          </p:cNvSpPr>
          <p:nvPr/>
        </p:nvSpPr>
        <p:spPr bwMode="auto">
          <a:xfrm>
            <a:off x="5291138" y="2892425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0536" name="Text Box 8" descr="Green marble"/>
          <p:cNvSpPr txBox="1">
            <a:spLocks noChangeArrowheads="1"/>
          </p:cNvSpPr>
          <p:nvPr/>
        </p:nvSpPr>
        <p:spPr bwMode="auto">
          <a:xfrm>
            <a:off x="6156325" y="2827338"/>
            <a:ext cx="392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4826" name="Line 9"/>
          <p:cNvSpPr>
            <a:spLocks noChangeShapeType="1"/>
          </p:cNvSpPr>
          <p:nvPr/>
        </p:nvSpPr>
        <p:spPr bwMode="auto">
          <a:xfrm>
            <a:off x="1187450" y="27813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7" name="Line 10"/>
          <p:cNvSpPr>
            <a:spLocks noChangeShapeType="1"/>
          </p:cNvSpPr>
          <p:nvPr/>
        </p:nvSpPr>
        <p:spPr bwMode="auto">
          <a:xfrm>
            <a:off x="1187450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8" name="Line 11"/>
          <p:cNvSpPr>
            <a:spLocks noChangeShapeType="1"/>
          </p:cNvSpPr>
          <p:nvPr/>
        </p:nvSpPr>
        <p:spPr bwMode="auto">
          <a:xfrm>
            <a:off x="1187450" y="32131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0540" name="Text Box 12" descr="Green marble"/>
          <p:cNvSpPr txBox="1">
            <a:spLocks noChangeArrowheads="1"/>
          </p:cNvSpPr>
          <p:nvPr/>
        </p:nvSpPr>
        <p:spPr bwMode="auto">
          <a:xfrm>
            <a:off x="1187450" y="2827338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$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0541" name="Text Box 13" descr="Green marble"/>
          <p:cNvSpPr txBox="1">
            <a:spLocks noChangeArrowheads="1"/>
          </p:cNvSpPr>
          <p:nvPr/>
        </p:nvSpPr>
        <p:spPr bwMode="auto">
          <a:xfrm>
            <a:off x="950913" y="3660775"/>
            <a:ext cx="40528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目前状态：栈里面已经识别的串是</a:t>
            </a:r>
            <a:r>
              <a:rPr lang="en-US" altLang="zh-CN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endParaRPr lang="en-US" altLang="zh-CN" sz="1800" b="1" baseline="-25000">
              <a:solidFill>
                <a:srgbClr val="FF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4831" name="Line 14"/>
          <p:cNvSpPr>
            <a:spLocks noChangeShapeType="1"/>
          </p:cNvSpPr>
          <p:nvPr/>
        </p:nvSpPr>
        <p:spPr bwMode="auto">
          <a:xfrm>
            <a:off x="14763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2" name="Line 15"/>
          <p:cNvSpPr>
            <a:spLocks noChangeShapeType="1"/>
          </p:cNvSpPr>
          <p:nvPr/>
        </p:nvSpPr>
        <p:spPr bwMode="auto">
          <a:xfrm>
            <a:off x="19081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0544" name="Text Box 16" descr="Green marble"/>
          <p:cNvSpPr txBox="1">
            <a:spLocks noChangeArrowheads="1"/>
          </p:cNvSpPr>
          <p:nvPr/>
        </p:nvSpPr>
        <p:spPr bwMode="auto">
          <a:xfrm>
            <a:off x="1023938" y="4092575"/>
            <a:ext cx="26114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归约之后，</a:t>
            </a:r>
            <a:r>
              <a:rPr lang="en-US" altLang="zh-CN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zh-CN" altLang="en-US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不是句柄</a:t>
            </a:r>
          </a:p>
        </p:txBody>
      </p:sp>
      <p:sp>
        <p:nvSpPr>
          <p:cNvPr id="790545" name="Rectangle 17" descr="Green marble"/>
          <p:cNvSpPr>
            <a:spLocks noChangeArrowheads="1"/>
          </p:cNvSpPr>
          <p:nvPr/>
        </p:nvSpPr>
        <p:spPr bwMode="auto">
          <a:xfrm>
            <a:off x="4356100" y="1844675"/>
            <a:ext cx="434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(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) |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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id</a:t>
            </a:r>
            <a:endParaRPr lang="zh-CN" alt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0546" name="Text Box 18" descr="Green marble"/>
          <p:cNvSpPr txBox="1">
            <a:spLocks noChangeArrowheads="1"/>
          </p:cNvSpPr>
          <p:nvPr/>
        </p:nvSpPr>
        <p:spPr bwMode="auto">
          <a:xfrm>
            <a:off x="1671638" y="4875213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动作：</a:t>
            </a:r>
          </a:p>
        </p:txBody>
      </p:sp>
      <p:sp>
        <p:nvSpPr>
          <p:cNvPr id="790547" name="Text Box 19" descr="Green marble"/>
          <p:cNvSpPr txBox="1">
            <a:spLocks noChangeArrowheads="1"/>
          </p:cNvSpPr>
          <p:nvPr/>
        </p:nvSpPr>
        <p:spPr bwMode="auto">
          <a:xfrm>
            <a:off x="2463800" y="4868863"/>
            <a:ext cx="311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移进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下一个终结符*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9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9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79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48 -0.00463 L -0.37239 -0.00463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7905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532" grpId="0"/>
      <p:bldP spid="790535" grpId="0"/>
      <p:bldP spid="790541" grpId="0"/>
      <p:bldP spid="790544" grpId="0"/>
      <p:bldP spid="790546" grpId="0"/>
      <p:bldP spid="79054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分析的过程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所有的步骤与动作</a:t>
            </a:r>
          </a:p>
        </p:txBody>
      </p:sp>
      <p:sp>
        <p:nvSpPr>
          <p:cNvPr id="791556" name="Text Box 4" descr="Green marble"/>
          <p:cNvSpPr txBox="1">
            <a:spLocks noChangeArrowheads="1"/>
          </p:cNvSpPr>
          <p:nvPr/>
        </p:nvSpPr>
        <p:spPr bwMode="auto">
          <a:xfrm>
            <a:off x="1485900" y="28209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1557" name="Text Box 5" descr="Green marble"/>
          <p:cNvSpPr txBox="1">
            <a:spLocks noChangeArrowheads="1"/>
          </p:cNvSpPr>
          <p:nvPr/>
        </p:nvSpPr>
        <p:spPr bwMode="auto">
          <a:xfrm>
            <a:off x="5651500" y="2820988"/>
            <a:ext cx="525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</a:t>
            </a:r>
          </a:p>
        </p:txBody>
      </p:sp>
      <p:sp>
        <p:nvSpPr>
          <p:cNvPr id="791558" name="Text Box 6" descr="Green marble"/>
          <p:cNvSpPr txBox="1">
            <a:spLocks noChangeArrowheads="1"/>
          </p:cNvSpPr>
          <p:nvPr/>
        </p:nvSpPr>
        <p:spPr bwMode="auto">
          <a:xfrm>
            <a:off x="6526213" y="2827338"/>
            <a:ext cx="525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</a:t>
            </a:r>
          </a:p>
        </p:txBody>
      </p:sp>
      <p:sp>
        <p:nvSpPr>
          <p:cNvPr id="791559" name="Text Box 7" descr="Green marble"/>
          <p:cNvSpPr txBox="1">
            <a:spLocks noChangeArrowheads="1"/>
          </p:cNvSpPr>
          <p:nvPr/>
        </p:nvSpPr>
        <p:spPr bwMode="auto">
          <a:xfrm>
            <a:off x="1908175" y="2892425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1560" name="Text Box 8" descr="Green marble"/>
          <p:cNvSpPr txBox="1">
            <a:spLocks noChangeArrowheads="1"/>
          </p:cNvSpPr>
          <p:nvPr/>
        </p:nvSpPr>
        <p:spPr bwMode="auto">
          <a:xfrm>
            <a:off x="6156325" y="2827338"/>
            <a:ext cx="392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5850" name="Line 9"/>
          <p:cNvSpPr>
            <a:spLocks noChangeShapeType="1"/>
          </p:cNvSpPr>
          <p:nvPr/>
        </p:nvSpPr>
        <p:spPr bwMode="auto">
          <a:xfrm>
            <a:off x="1187450" y="27813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1" name="Line 10"/>
          <p:cNvSpPr>
            <a:spLocks noChangeShapeType="1"/>
          </p:cNvSpPr>
          <p:nvPr/>
        </p:nvSpPr>
        <p:spPr bwMode="auto">
          <a:xfrm>
            <a:off x="1187450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2" name="Line 11"/>
          <p:cNvSpPr>
            <a:spLocks noChangeShapeType="1"/>
          </p:cNvSpPr>
          <p:nvPr/>
        </p:nvSpPr>
        <p:spPr bwMode="auto">
          <a:xfrm>
            <a:off x="1187450" y="32131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1564" name="Text Box 12" descr="Green marble"/>
          <p:cNvSpPr txBox="1">
            <a:spLocks noChangeArrowheads="1"/>
          </p:cNvSpPr>
          <p:nvPr/>
        </p:nvSpPr>
        <p:spPr bwMode="auto">
          <a:xfrm>
            <a:off x="1187450" y="2827338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$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1565" name="Text Box 13" descr="Green marble"/>
          <p:cNvSpPr txBox="1">
            <a:spLocks noChangeArrowheads="1"/>
          </p:cNvSpPr>
          <p:nvPr/>
        </p:nvSpPr>
        <p:spPr bwMode="auto">
          <a:xfrm>
            <a:off x="950913" y="3660775"/>
            <a:ext cx="41259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目前状态：栈里面已经识别的串是</a:t>
            </a:r>
            <a:r>
              <a:rPr lang="en-US" altLang="zh-CN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E*</a:t>
            </a:r>
            <a:endParaRPr lang="en-US" altLang="zh-CN" sz="1800" b="1" baseline="-25000">
              <a:solidFill>
                <a:srgbClr val="FF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5855" name="Line 14"/>
          <p:cNvSpPr>
            <a:spLocks noChangeShapeType="1"/>
          </p:cNvSpPr>
          <p:nvPr/>
        </p:nvSpPr>
        <p:spPr bwMode="auto">
          <a:xfrm>
            <a:off x="14763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6" name="Line 15"/>
          <p:cNvSpPr>
            <a:spLocks noChangeShapeType="1"/>
          </p:cNvSpPr>
          <p:nvPr/>
        </p:nvSpPr>
        <p:spPr bwMode="auto">
          <a:xfrm>
            <a:off x="19081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1568" name="Text Box 16" descr="Green marble"/>
          <p:cNvSpPr txBox="1">
            <a:spLocks noChangeArrowheads="1"/>
          </p:cNvSpPr>
          <p:nvPr/>
        </p:nvSpPr>
        <p:spPr bwMode="auto">
          <a:xfrm>
            <a:off x="1023938" y="4092575"/>
            <a:ext cx="1603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E*</a:t>
            </a:r>
            <a:r>
              <a:rPr lang="zh-CN" altLang="en-US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不是句柄</a:t>
            </a:r>
          </a:p>
        </p:txBody>
      </p:sp>
      <p:sp>
        <p:nvSpPr>
          <p:cNvPr id="791569" name="Rectangle 17" descr="Green marble"/>
          <p:cNvSpPr>
            <a:spLocks noChangeArrowheads="1"/>
          </p:cNvSpPr>
          <p:nvPr/>
        </p:nvSpPr>
        <p:spPr bwMode="auto">
          <a:xfrm>
            <a:off x="4356100" y="1844675"/>
            <a:ext cx="434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(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) |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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id</a:t>
            </a:r>
            <a:endParaRPr lang="zh-CN" alt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1570" name="Text Box 18" descr="Green marble"/>
          <p:cNvSpPr txBox="1">
            <a:spLocks noChangeArrowheads="1"/>
          </p:cNvSpPr>
          <p:nvPr/>
        </p:nvSpPr>
        <p:spPr bwMode="auto">
          <a:xfrm>
            <a:off x="1671638" y="5162550"/>
            <a:ext cx="874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动作：</a:t>
            </a:r>
          </a:p>
        </p:txBody>
      </p:sp>
      <p:sp>
        <p:nvSpPr>
          <p:cNvPr id="791571" name="Text Box 19" descr="Green marble"/>
          <p:cNvSpPr txBox="1">
            <a:spLocks noChangeArrowheads="1"/>
          </p:cNvSpPr>
          <p:nvPr/>
        </p:nvSpPr>
        <p:spPr bwMode="auto">
          <a:xfrm>
            <a:off x="2463800" y="5148263"/>
            <a:ext cx="311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移进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下一个终结符</a:t>
            </a:r>
            <a:r>
              <a:rPr lang="en-US" altLang="zh-CN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sz="1800" b="1" baseline="-2500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</a:t>
            </a:r>
            <a:endParaRPr lang="zh-CN" altLang="en-US" sz="1800" b="1" baseline="-25000">
              <a:solidFill>
                <a:srgbClr val="36479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5861" name="Line 20"/>
          <p:cNvSpPr>
            <a:spLocks noChangeShapeType="1"/>
          </p:cNvSpPr>
          <p:nvPr/>
        </p:nvSpPr>
        <p:spPr bwMode="auto">
          <a:xfrm>
            <a:off x="2195513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9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9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9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73 -0.00463 L -0.38125 1.90564E-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7915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6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57" grpId="0"/>
      <p:bldP spid="791565" grpId="0"/>
      <p:bldP spid="791568" grpId="0"/>
      <p:bldP spid="791570" grpId="0"/>
      <p:bldP spid="79157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分析的过程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所有的步骤与动作</a:t>
            </a:r>
          </a:p>
        </p:txBody>
      </p:sp>
      <p:sp>
        <p:nvSpPr>
          <p:cNvPr id="792580" name="Text Box 4" descr="Green marble"/>
          <p:cNvSpPr txBox="1">
            <a:spLocks noChangeArrowheads="1"/>
          </p:cNvSpPr>
          <p:nvPr/>
        </p:nvSpPr>
        <p:spPr bwMode="auto">
          <a:xfrm>
            <a:off x="1485900" y="28209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2581" name="Text Box 5" descr="Green marble"/>
          <p:cNvSpPr txBox="1">
            <a:spLocks noChangeArrowheads="1"/>
          </p:cNvSpPr>
          <p:nvPr/>
        </p:nvSpPr>
        <p:spPr bwMode="auto">
          <a:xfrm>
            <a:off x="2206625" y="2820988"/>
            <a:ext cx="525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</a:t>
            </a:r>
          </a:p>
        </p:txBody>
      </p:sp>
      <p:sp>
        <p:nvSpPr>
          <p:cNvPr id="792582" name="Text Box 6" descr="Green marble"/>
          <p:cNvSpPr txBox="1">
            <a:spLocks noChangeArrowheads="1"/>
          </p:cNvSpPr>
          <p:nvPr/>
        </p:nvSpPr>
        <p:spPr bwMode="auto">
          <a:xfrm>
            <a:off x="6526213" y="2827338"/>
            <a:ext cx="525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</a:t>
            </a:r>
          </a:p>
        </p:txBody>
      </p:sp>
      <p:sp>
        <p:nvSpPr>
          <p:cNvPr id="792583" name="Text Box 7" descr="Green marble"/>
          <p:cNvSpPr txBox="1">
            <a:spLocks noChangeArrowheads="1"/>
          </p:cNvSpPr>
          <p:nvPr/>
        </p:nvSpPr>
        <p:spPr bwMode="auto">
          <a:xfrm>
            <a:off x="1908175" y="2892425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2584" name="Text Box 8" descr="Green marble"/>
          <p:cNvSpPr txBox="1">
            <a:spLocks noChangeArrowheads="1"/>
          </p:cNvSpPr>
          <p:nvPr/>
        </p:nvSpPr>
        <p:spPr bwMode="auto">
          <a:xfrm>
            <a:off x="6156325" y="2827338"/>
            <a:ext cx="392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6874" name="Line 9"/>
          <p:cNvSpPr>
            <a:spLocks noChangeShapeType="1"/>
          </p:cNvSpPr>
          <p:nvPr/>
        </p:nvSpPr>
        <p:spPr bwMode="auto">
          <a:xfrm>
            <a:off x="1187450" y="27813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5" name="Line 10"/>
          <p:cNvSpPr>
            <a:spLocks noChangeShapeType="1"/>
          </p:cNvSpPr>
          <p:nvPr/>
        </p:nvSpPr>
        <p:spPr bwMode="auto">
          <a:xfrm>
            <a:off x="1187450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6" name="Line 11"/>
          <p:cNvSpPr>
            <a:spLocks noChangeShapeType="1"/>
          </p:cNvSpPr>
          <p:nvPr/>
        </p:nvSpPr>
        <p:spPr bwMode="auto">
          <a:xfrm>
            <a:off x="1187450" y="32131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2588" name="Text Box 12" descr="Green marble"/>
          <p:cNvSpPr txBox="1">
            <a:spLocks noChangeArrowheads="1"/>
          </p:cNvSpPr>
          <p:nvPr/>
        </p:nvSpPr>
        <p:spPr bwMode="auto">
          <a:xfrm>
            <a:off x="1187450" y="2827338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$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2589" name="Text Box 13" descr="Green marble"/>
          <p:cNvSpPr txBox="1">
            <a:spLocks noChangeArrowheads="1"/>
          </p:cNvSpPr>
          <p:nvPr/>
        </p:nvSpPr>
        <p:spPr bwMode="auto">
          <a:xfrm>
            <a:off x="950913" y="3660775"/>
            <a:ext cx="4341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目前状态：栈里面已经识别的串是</a:t>
            </a:r>
            <a:r>
              <a:rPr lang="en-US" altLang="zh-CN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E*id</a:t>
            </a:r>
            <a:r>
              <a:rPr lang="en-US" altLang="zh-CN" sz="1800" b="1" baseline="-250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</a:t>
            </a:r>
          </a:p>
        </p:txBody>
      </p:sp>
      <p:sp>
        <p:nvSpPr>
          <p:cNvPr id="36879" name="Line 14"/>
          <p:cNvSpPr>
            <a:spLocks noChangeShapeType="1"/>
          </p:cNvSpPr>
          <p:nvPr/>
        </p:nvSpPr>
        <p:spPr bwMode="auto">
          <a:xfrm>
            <a:off x="14763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0" name="Line 15"/>
          <p:cNvSpPr>
            <a:spLocks noChangeShapeType="1"/>
          </p:cNvSpPr>
          <p:nvPr/>
        </p:nvSpPr>
        <p:spPr bwMode="auto">
          <a:xfrm>
            <a:off x="19081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2592" name="Text Box 16" descr="Green marble"/>
          <p:cNvSpPr txBox="1">
            <a:spLocks noChangeArrowheads="1"/>
          </p:cNvSpPr>
          <p:nvPr/>
        </p:nvSpPr>
        <p:spPr bwMode="auto">
          <a:xfrm>
            <a:off x="1023938" y="4083050"/>
            <a:ext cx="210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有没有句柄出现？</a:t>
            </a:r>
          </a:p>
        </p:txBody>
      </p:sp>
      <p:sp>
        <p:nvSpPr>
          <p:cNvPr id="792593" name="Rectangle 17" descr="Green marble"/>
          <p:cNvSpPr>
            <a:spLocks noChangeArrowheads="1"/>
          </p:cNvSpPr>
          <p:nvPr/>
        </p:nvSpPr>
        <p:spPr bwMode="auto">
          <a:xfrm>
            <a:off x="4356100" y="1844675"/>
            <a:ext cx="434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(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) |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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id</a:t>
            </a:r>
            <a:endParaRPr lang="zh-CN" alt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2594" name="Text Box 18" descr="Green marble"/>
          <p:cNvSpPr txBox="1">
            <a:spLocks noChangeArrowheads="1"/>
          </p:cNvSpPr>
          <p:nvPr/>
        </p:nvSpPr>
        <p:spPr bwMode="auto">
          <a:xfrm>
            <a:off x="1671638" y="5162550"/>
            <a:ext cx="874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动作：</a:t>
            </a:r>
          </a:p>
        </p:txBody>
      </p:sp>
      <p:sp>
        <p:nvSpPr>
          <p:cNvPr id="792595" name="Text Box 19" descr="Green marble"/>
          <p:cNvSpPr txBox="1">
            <a:spLocks noChangeArrowheads="1"/>
          </p:cNvSpPr>
          <p:nvPr/>
        </p:nvSpPr>
        <p:spPr bwMode="auto">
          <a:xfrm>
            <a:off x="2463800" y="5157788"/>
            <a:ext cx="405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利用产生式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id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进行</a:t>
            </a: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归约</a:t>
            </a:r>
          </a:p>
        </p:txBody>
      </p:sp>
      <p:sp>
        <p:nvSpPr>
          <p:cNvPr id="36885" name="Line 20"/>
          <p:cNvSpPr>
            <a:spLocks noChangeShapeType="1"/>
          </p:cNvSpPr>
          <p:nvPr/>
        </p:nvSpPr>
        <p:spPr bwMode="auto">
          <a:xfrm>
            <a:off x="2195513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6" name="Line 21"/>
          <p:cNvSpPr>
            <a:spLocks noChangeShapeType="1"/>
          </p:cNvSpPr>
          <p:nvPr/>
        </p:nvSpPr>
        <p:spPr bwMode="auto">
          <a:xfrm>
            <a:off x="2627313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2598" name="Oval 22"/>
          <p:cNvSpPr>
            <a:spLocks noChangeArrowheads="1"/>
          </p:cNvSpPr>
          <p:nvPr/>
        </p:nvSpPr>
        <p:spPr bwMode="auto">
          <a:xfrm>
            <a:off x="2195513" y="2852738"/>
            <a:ext cx="504825" cy="4318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2599" name="Text Box 23" descr="Green marble"/>
          <p:cNvSpPr txBox="1">
            <a:spLocks noChangeArrowheads="1"/>
          </p:cNvSpPr>
          <p:nvPr/>
        </p:nvSpPr>
        <p:spPr bwMode="auto">
          <a:xfrm>
            <a:off x="3348038" y="40767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sz="1800" b="1" baseline="-25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</a:t>
            </a:r>
            <a:r>
              <a:rPr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是句柄</a:t>
            </a:r>
            <a:endParaRPr lang="en-US" altLang="zh-CN" sz="18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9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9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92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79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9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89" grpId="0"/>
      <p:bldP spid="792592" grpId="0"/>
      <p:bldP spid="792594" grpId="0"/>
      <p:bldP spid="792595" grpId="0"/>
      <p:bldP spid="79259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分析的过程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所有的步骤与动作</a:t>
            </a:r>
          </a:p>
        </p:txBody>
      </p:sp>
      <p:sp>
        <p:nvSpPr>
          <p:cNvPr id="793604" name="Text Box 4" descr="Green marble"/>
          <p:cNvSpPr txBox="1">
            <a:spLocks noChangeArrowheads="1"/>
          </p:cNvSpPr>
          <p:nvPr/>
        </p:nvSpPr>
        <p:spPr bwMode="auto">
          <a:xfrm>
            <a:off x="1485900" y="28209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3605" name="Text Box 5" descr="Green marble"/>
          <p:cNvSpPr txBox="1">
            <a:spLocks noChangeArrowheads="1"/>
          </p:cNvSpPr>
          <p:nvPr/>
        </p:nvSpPr>
        <p:spPr bwMode="auto">
          <a:xfrm>
            <a:off x="2206625" y="28209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3606" name="Text Box 6" descr="Green marble"/>
          <p:cNvSpPr txBox="1">
            <a:spLocks noChangeArrowheads="1"/>
          </p:cNvSpPr>
          <p:nvPr/>
        </p:nvSpPr>
        <p:spPr bwMode="auto">
          <a:xfrm>
            <a:off x="6526213" y="2827338"/>
            <a:ext cx="525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</a:t>
            </a:r>
          </a:p>
        </p:txBody>
      </p:sp>
      <p:sp>
        <p:nvSpPr>
          <p:cNvPr id="793607" name="Text Box 7" descr="Green marble"/>
          <p:cNvSpPr txBox="1">
            <a:spLocks noChangeArrowheads="1"/>
          </p:cNvSpPr>
          <p:nvPr/>
        </p:nvSpPr>
        <p:spPr bwMode="auto">
          <a:xfrm>
            <a:off x="1908175" y="2892425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3608" name="Text Box 8" descr="Green marble"/>
          <p:cNvSpPr txBox="1">
            <a:spLocks noChangeArrowheads="1"/>
          </p:cNvSpPr>
          <p:nvPr/>
        </p:nvSpPr>
        <p:spPr bwMode="auto">
          <a:xfrm>
            <a:off x="6156325" y="2827338"/>
            <a:ext cx="392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7898" name="Line 9"/>
          <p:cNvSpPr>
            <a:spLocks noChangeShapeType="1"/>
          </p:cNvSpPr>
          <p:nvPr/>
        </p:nvSpPr>
        <p:spPr bwMode="auto">
          <a:xfrm>
            <a:off x="1187450" y="27813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9" name="Line 10"/>
          <p:cNvSpPr>
            <a:spLocks noChangeShapeType="1"/>
          </p:cNvSpPr>
          <p:nvPr/>
        </p:nvSpPr>
        <p:spPr bwMode="auto">
          <a:xfrm>
            <a:off x="1187450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0" name="Line 11"/>
          <p:cNvSpPr>
            <a:spLocks noChangeShapeType="1"/>
          </p:cNvSpPr>
          <p:nvPr/>
        </p:nvSpPr>
        <p:spPr bwMode="auto">
          <a:xfrm>
            <a:off x="1187450" y="32131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3612" name="Text Box 12" descr="Green marble"/>
          <p:cNvSpPr txBox="1">
            <a:spLocks noChangeArrowheads="1"/>
          </p:cNvSpPr>
          <p:nvPr/>
        </p:nvSpPr>
        <p:spPr bwMode="auto">
          <a:xfrm>
            <a:off x="1187450" y="2827338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$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3613" name="Text Box 13" descr="Green marble"/>
          <p:cNvSpPr txBox="1">
            <a:spLocks noChangeArrowheads="1"/>
          </p:cNvSpPr>
          <p:nvPr/>
        </p:nvSpPr>
        <p:spPr bwMode="auto">
          <a:xfrm>
            <a:off x="950913" y="3660775"/>
            <a:ext cx="419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目前状态：栈里面已经识别的串是</a:t>
            </a:r>
            <a:r>
              <a:rPr lang="en-US" altLang="zh-CN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E*E</a:t>
            </a:r>
            <a:endParaRPr lang="en-US" altLang="zh-CN" sz="1800" b="1" baseline="-25000">
              <a:solidFill>
                <a:srgbClr val="FF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7903" name="Line 14"/>
          <p:cNvSpPr>
            <a:spLocks noChangeShapeType="1"/>
          </p:cNvSpPr>
          <p:nvPr/>
        </p:nvSpPr>
        <p:spPr bwMode="auto">
          <a:xfrm>
            <a:off x="14763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4" name="Line 15"/>
          <p:cNvSpPr>
            <a:spLocks noChangeShapeType="1"/>
          </p:cNvSpPr>
          <p:nvPr/>
        </p:nvSpPr>
        <p:spPr bwMode="auto">
          <a:xfrm>
            <a:off x="19081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3616" name="Text Box 16" descr="Green marble"/>
          <p:cNvSpPr txBox="1">
            <a:spLocks noChangeArrowheads="1"/>
          </p:cNvSpPr>
          <p:nvPr/>
        </p:nvSpPr>
        <p:spPr bwMode="auto">
          <a:xfrm>
            <a:off x="1023938" y="4083050"/>
            <a:ext cx="210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有没有句柄出现？</a:t>
            </a:r>
          </a:p>
        </p:txBody>
      </p:sp>
      <p:sp>
        <p:nvSpPr>
          <p:cNvPr id="793617" name="Rectangle 17" descr="Green marble"/>
          <p:cNvSpPr>
            <a:spLocks noChangeArrowheads="1"/>
          </p:cNvSpPr>
          <p:nvPr/>
        </p:nvSpPr>
        <p:spPr bwMode="auto">
          <a:xfrm>
            <a:off x="4356100" y="1844675"/>
            <a:ext cx="434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(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) |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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id</a:t>
            </a:r>
            <a:endParaRPr lang="zh-CN" alt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3618" name="Text Box 18" descr="Green marble"/>
          <p:cNvSpPr txBox="1">
            <a:spLocks noChangeArrowheads="1"/>
          </p:cNvSpPr>
          <p:nvPr/>
        </p:nvSpPr>
        <p:spPr bwMode="auto">
          <a:xfrm>
            <a:off x="1671638" y="5424488"/>
            <a:ext cx="874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动作：</a:t>
            </a:r>
          </a:p>
        </p:txBody>
      </p:sp>
      <p:sp>
        <p:nvSpPr>
          <p:cNvPr id="793619" name="Text Box 19" descr="Green marble"/>
          <p:cNvSpPr txBox="1">
            <a:spLocks noChangeArrowheads="1"/>
          </p:cNvSpPr>
          <p:nvPr/>
        </p:nvSpPr>
        <p:spPr bwMode="auto">
          <a:xfrm>
            <a:off x="2463800" y="5418138"/>
            <a:ext cx="210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移进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终结符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</a:p>
        </p:txBody>
      </p:sp>
      <p:sp>
        <p:nvSpPr>
          <p:cNvPr id="37909" name="Line 20"/>
          <p:cNvSpPr>
            <a:spLocks noChangeShapeType="1"/>
          </p:cNvSpPr>
          <p:nvPr/>
        </p:nvSpPr>
        <p:spPr bwMode="auto">
          <a:xfrm>
            <a:off x="2195513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0" name="Line 21"/>
          <p:cNvSpPr>
            <a:spLocks noChangeShapeType="1"/>
          </p:cNvSpPr>
          <p:nvPr/>
        </p:nvSpPr>
        <p:spPr bwMode="auto">
          <a:xfrm>
            <a:off x="2627313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3622" name="Text Box 22" descr="Green marble"/>
          <p:cNvSpPr txBox="1">
            <a:spLocks noChangeArrowheads="1"/>
          </p:cNvSpPr>
          <p:nvPr/>
        </p:nvSpPr>
        <p:spPr bwMode="auto">
          <a:xfrm>
            <a:off x="1527175" y="4430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1800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3623" name="Text Box 23" descr="Green marble"/>
          <p:cNvSpPr txBox="1">
            <a:spLocks noChangeArrowheads="1"/>
          </p:cNvSpPr>
          <p:nvPr/>
        </p:nvSpPr>
        <p:spPr bwMode="auto">
          <a:xfrm>
            <a:off x="1619250" y="4510088"/>
            <a:ext cx="3600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E*E</a:t>
            </a:r>
            <a:r>
              <a:rPr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是产生式</a:t>
            </a: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的句柄，</a:t>
            </a:r>
          </a:p>
          <a:p>
            <a:pPr>
              <a:defRPr/>
            </a:pPr>
            <a:r>
              <a:rPr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但同时我们也可以选择继续移进</a:t>
            </a:r>
          </a:p>
        </p:txBody>
      </p:sp>
      <p:sp>
        <p:nvSpPr>
          <p:cNvPr id="793624" name="Text Box 24" descr="Green marble"/>
          <p:cNvSpPr txBox="1">
            <a:spLocks noChangeArrowheads="1"/>
          </p:cNvSpPr>
          <p:nvPr/>
        </p:nvSpPr>
        <p:spPr bwMode="auto">
          <a:xfrm>
            <a:off x="5632450" y="3716338"/>
            <a:ext cx="29273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当栈顶出现句柄的时候，</a:t>
            </a:r>
          </a:p>
          <a:p>
            <a:pPr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可以选择归约动作，也可以</a:t>
            </a:r>
          </a:p>
          <a:p>
            <a:pPr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选择移进动作</a:t>
            </a:r>
          </a:p>
        </p:txBody>
      </p:sp>
      <p:sp>
        <p:nvSpPr>
          <p:cNvPr id="793625" name="Text Box 25" descr="Green marble"/>
          <p:cNvSpPr txBox="1">
            <a:spLocks noChangeArrowheads="1"/>
          </p:cNvSpPr>
          <p:nvPr/>
        </p:nvSpPr>
        <p:spPr bwMode="auto">
          <a:xfrm>
            <a:off x="5632450" y="53784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1800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3626" name="Text Box 26" descr="Green marble"/>
          <p:cNvSpPr txBox="1">
            <a:spLocks noChangeArrowheads="1"/>
          </p:cNvSpPr>
          <p:nvPr/>
        </p:nvSpPr>
        <p:spPr bwMode="auto">
          <a:xfrm>
            <a:off x="5632450" y="4652963"/>
            <a:ext cx="29273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怎么选择？暂且留着疑问，</a:t>
            </a:r>
          </a:p>
          <a:p>
            <a:pPr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等后面将具体的分析技术时</a:t>
            </a:r>
          </a:p>
          <a:p>
            <a:pPr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再讨论一下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9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9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9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93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79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79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045 -3.16374E-6 L -0.39045 -3.16374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7936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05" grpId="0"/>
      <p:bldP spid="793608" grpId="0"/>
      <p:bldP spid="793613" grpId="0"/>
      <p:bldP spid="793616" grpId="0"/>
      <p:bldP spid="793618" grpId="0"/>
      <p:bldP spid="793619" grpId="0"/>
      <p:bldP spid="793623" grpId="0"/>
      <p:bldP spid="793624" grpId="0"/>
      <p:bldP spid="7936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最左推导与自上而下分析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302840" y="980728"/>
            <a:ext cx="8229600" cy="5248275"/>
          </a:xfrm>
        </p:spPr>
        <p:txBody>
          <a:bodyPr/>
          <a:lstStyle/>
          <a:p>
            <a:r>
              <a:rPr lang="zh-CN" altLang="en-US" sz="3200">
                <a:ea typeface="宋体" pitchFamily="2" charset="-122"/>
              </a:rPr>
              <a:t>自上而下分析</a:t>
            </a:r>
          </a:p>
          <a:p>
            <a:pPr lvl="1"/>
            <a:r>
              <a:rPr lang="zh-CN" altLang="en-US" sz="2800">
                <a:ea typeface="宋体" pitchFamily="2" charset="-122"/>
              </a:rPr>
              <a:t>对应着使用最左推导构建语法树的过程</a:t>
            </a:r>
          </a:p>
        </p:txBody>
      </p:sp>
      <p:sp>
        <p:nvSpPr>
          <p:cNvPr id="803844" name="Rectangle 4"/>
          <p:cNvSpPr>
            <a:spLocks noChangeArrowheads="1"/>
          </p:cNvSpPr>
          <p:nvPr/>
        </p:nvSpPr>
        <p:spPr bwMode="auto">
          <a:xfrm>
            <a:off x="1403350" y="3284538"/>
            <a:ext cx="23399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TE 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endParaRPr lang="en-US" altLang="zh-CN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>
              <a:defRPr/>
            </a:pPr>
            <a:r>
              <a:rPr lang="en-US" altLang="zh-CN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+ </a:t>
            </a:r>
            <a:r>
              <a:rPr lang="en-US" altLang="zh-CN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TE 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</a:t>
            </a:r>
            <a:endParaRPr lang="en-US" altLang="zh-CN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>
              <a:defRPr/>
            </a:pPr>
            <a:r>
              <a:rPr lang="en-US" altLang="zh-CN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FT 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endParaRPr lang="en-US" altLang="zh-CN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>
              <a:defRPr/>
            </a:pPr>
            <a:r>
              <a:rPr lang="en-US" altLang="zh-CN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 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* </a:t>
            </a:r>
            <a:r>
              <a:rPr lang="en-US" altLang="zh-CN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FT 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 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</a:t>
            </a:r>
            <a:endParaRPr lang="en-US" altLang="zh-CN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>
              <a:defRPr/>
            </a:pPr>
            <a:r>
              <a:rPr lang="en-US" altLang="zh-CN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(</a:t>
            </a:r>
            <a:r>
              <a:rPr lang="en-US" altLang="zh-CN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 | id</a:t>
            </a:r>
          </a:p>
        </p:txBody>
      </p:sp>
      <p:sp>
        <p:nvSpPr>
          <p:cNvPr id="803845" name="Text Box 5"/>
          <p:cNvSpPr txBox="1">
            <a:spLocks noChangeArrowheads="1"/>
          </p:cNvSpPr>
          <p:nvPr/>
        </p:nvSpPr>
        <p:spPr bwMode="auto">
          <a:xfrm>
            <a:off x="2771775" y="5013325"/>
            <a:ext cx="161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输入：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id*id</a:t>
            </a:r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7597775" y="141287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latin typeface="Tahoma" pitchFamily="34" charset="0"/>
              </a:rPr>
              <a:t>E</a:t>
            </a:r>
          </a:p>
        </p:txBody>
      </p:sp>
      <p:grpSp>
        <p:nvGrpSpPr>
          <p:cNvPr id="803847" name="Group 7"/>
          <p:cNvGrpSpPr>
            <a:grpSpLocks/>
          </p:cNvGrpSpPr>
          <p:nvPr/>
        </p:nvGrpSpPr>
        <p:grpSpPr bwMode="auto">
          <a:xfrm>
            <a:off x="7165975" y="1773238"/>
            <a:ext cx="1223963" cy="727075"/>
            <a:chOff x="4741" y="1298"/>
            <a:chExt cx="771" cy="458"/>
          </a:xfrm>
        </p:grpSpPr>
        <p:sp>
          <p:nvSpPr>
            <p:cNvPr id="10278" name="Line 8"/>
            <p:cNvSpPr>
              <a:spLocks noChangeShapeType="1"/>
            </p:cNvSpPr>
            <p:nvPr/>
          </p:nvSpPr>
          <p:spPr bwMode="auto">
            <a:xfrm flipH="1">
              <a:off x="4877" y="1298"/>
              <a:ext cx="22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9" name="Line 9"/>
            <p:cNvSpPr>
              <a:spLocks noChangeShapeType="1"/>
            </p:cNvSpPr>
            <p:nvPr/>
          </p:nvSpPr>
          <p:spPr bwMode="auto">
            <a:xfrm>
              <a:off x="5149" y="1298"/>
              <a:ext cx="18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0" name="Text Box 10"/>
            <p:cNvSpPr txBox="1">
              <a:spLocks noChangeArrowheads="1"/>
            </p:cNvSpPr>
            <p:nvPr/>
          </p:nvSpPr>
          <p:spPr bwMode="auto">
            <a:xfrm>
              <a:off x="4741" y="1525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latin typeface="Tahoma" pitchFamily="34" charset="0"/>
                </a:rPr>
                <a:t>T</a:t>
              </a:r>
            </a:p>
          </p:txBody>
        </p:sp>
        <p:sp>
          <p:nvSpPr>
            <p:cNvPr id="10281" name="Text Box 11"/>
            <p:cNvSpPr txBox="1">
              <a:spLocks noChangeArrowheads="1"/>
            </p:cNvSpPr>
            <p:nvPr/>
          </p:nvSpPr>
          <p:spPr bwMode="auto">
            <a:xfrm>
              <a:off x="5240" y="1525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latin typeface="Tahoma" pitchFamily="34" charset="0"/>
                </a:rPr>
                <a:t>E</a:t>
              </a:r>
              <a:r>
                <a:rPr lang="en-US" altLang="zh-CN" sz="1800" b="1">
                  <a:latin typeface="Tahoma" pitchFamily="34" charset="0"/>
                  <a:sym typeface="Symbol" pitchFamily="18" charset="2"/>
                </a:rPr>
                <a:t></a:t>
              </a:r>
              <a:r>
                <a:rPr lang="en-US" altLang="zh-CN" sz="1800">
                  <a:latin typeface="Tahoma" pitchFamily="34" charset="0"/>
                </a:rPr>
                <a:t> </a:t>
              </a:r>
            </a:p>
          </p:txBody>
        </p:sp>
      </p:grpSp>
      <p:grpSp>
        <p:nvGrpSpPr>
          <p:cNvPr id="803852" name="Group 12"/>
          <p:cNvGrpSpPr>
            <a:grpSpLocks/>
          </p:cNvGrpSpPr>
          <p:nvPr/>
        </p:nvGrpSpPr>
        <p:grpSpPr bwMode="auto">
          <a:xfrm>
            <a:off x="6732588" y="3213100"/>
            <a:ext cx="431800" cy="871538"/>
            <a:chOff x="4468" y="2205"/>
            <a:chExt cx="272" cy="549"/>
          </a:xfrm>
        </p:grpSpPr>
        <p:sp>
          <p:nvSpPr>
            <p:cNvPr id="10276" name="Line 13"/>
            <p:cNvSpPr>
              <a:spLocks noChangeShapeType="1"/>
            </p:cNvSpPr>
            <p:nvPr/>
          </p:nvSpPr>
          <p:spPr bwMode="auto">
            <a:xfrm>
              <a:off x="4559" y="2205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7" name="Text Box 14"/>
            <p:cNvSpPr txBox="1">
              <a:spLocks noChangeArrowheads="1"/>
            </p:cNvSpPr>
            <p:nvPr/>
          </p:nvSpPr>
          <p:spPr bwMode="auto">
            <a:xfrm>
              <a:off x="4468" y="2523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latin typeface="Tahoma" pitchFamily="34" charset="0"/>
                </a:rPr>
                <a:t>id</a:t>
              </a:r>
            </a:p>
          </p:txBody>
        </p:sp>
      </p:grpSp>
      <p:grpSp>
        <p:nvGrpSpPr>
          <p:cNvPr id="803855" name="Group 15"/>
          <p:cNvGrpSpPr>
            <a:grpSpLocks/>
          </p:cNvGrpSpPr>
          <p:nvPr/>
        </p:nvGrpSpPr>
        <p:grpSpPr bwMode="auto">
          <a:xfrm>
            <a:off x="7092950" y="3286125"/>
            <a:ext cx="1223963" cy="798513"/>
            <a:chOff x="4695" y="2251"/>
            <a:chExt cx="771" cy="503"/>
          </a:xfrm>
        </p:grpSpPr>
        <p:sp>
          <p:nvSpPr>
            <p:cNvPr id="10270" name="Line 16"/>
            <p:cNvSpPr>
              <a:spLocks noChangeShapeType="1"/>
            </p:cNvSpPr>
            <p:nvPr/>
          </p:nvSpPr>
          <p:spPr bwMode="auto">
            <a:xfrm flipH="1">
              <a:off x="4831" y="2251"/>
              <a:ext cx="18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1" name="Line 17"/>
            <p:cNvSpPr>
              <a:spLocks noChangeShapeType="1"/>
            </p:cNvSpPr>
            <p:nvPr/>
          </p:nvSpPr>
          <p:spPr bwMode="auto">
            <a:xfrm>
              <a:off x="5149" y="2251"/>
              <a:ext cx="135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2" name="Text Box 18"/>
            <p:cNvSpPr txBox="1">
              <a:spLocks noChangeArrowheads="1"/>
            </p:cNvSpPr>
            <p:nvPr/>
          </p:nvSpPr>
          <p:spPr bwMode="auto">
            <a:xfrm>
              <a:off x="4695" y="2523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>
                  <a:latin typeface="Tahoma" pitchFamily="34" charset="0"/>
                </a:rPr>
                <a:t>*</a:t>
              </a:r>
            </a:p>
          </p:txBody>
        </p:sp>
        <p:sp>
          <p:nvSpPr>
            <p:cNvPr id="10273" name="Text Box 19"/>
            <p:cNvSpPr txBox="1">
              <a:spLocks noChangeArrowheads="1"/>
            </p:cNvSpPr>
            <p:nvPr/>
          </p:nvSpPr>
          <p:spPr bwMode="auto">
            <a:xfrm>
              <a:off x="5194" y="2523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latin typeface="Tahoma" pitchFamily="34" charset="0"/>
                </a:rPr>
                <a:t>T</a:t>
              </a:r>
              <a:r>
                <a:rPr lang="en-US" altLang="zh-CN" sz="1800" b="1">
                  <a:latin typeface="Tahoma" pitchFamily="34" charset="0"/>
                  <a:sym typeface="Symbol" pitchFamily="18" charset="2"/>
                </a:rPr>
                <a:t></a:t>
              </a:r>
              <a:r>
                <a:rPr lang="en-US" altLang="zh-CN" sz="1800">
                  <a:latin typeface="Tahoma" pitchFamily="34" charset="0"/>
                </a:rPr>
                <a:t> </a:t>
              </a:r>
            </a:p>
          </p:txBody>
        </p:sp>
        <p:sp>
          <p:nvSpPr>
            <p:cNvPr id="10274" name="Line 20"/>
            <p:cNvSpPr>
              <a:spLocks noChangeShapeType="1"/>
            </p:cNvSpPr>
            <p:nvPr/>
          </p:nvSpPr>
          <p:spPr bwMode="auto">
            <a:xfrm>
              <a:off x="5058" y="2251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5" name="Text Box 21"/>
            <p:cNvSpPr txBox="1">
              <a:spLocks noChangeArrowheads="1"/>
            </p:cNvSpPr>
            <p:nvPr/>
          </p:nvSpPr>
          <p:spPr bwMode="auto">
            <a:xfrm>
              <a:off x="4922" y="2523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latin typeface="Tahoma" pitchFamily="34" charset="0"/>
                </a:rPr>
                <a:t>F</a:t>
              </a:r>
            </a:p>
          </p:txBody>
        </p:sp>
      </p:grpSp>
      <p:grpSp>
        <p:nvGrpSpPr>
          <p:cNvPr id="803862" name="Group 22"/>
          <p:cNvGrpSpPr>
            <a:grpSpLocks/>
          </p:cNvGrpSpPr>
          <p:nvPr/>
        </p:nvGrpSpPr>
        <p:grpSpPr bwMode="auto">
          <a:xfrm>
            <a:off x="7453313" y="4005263"/>
            <a:ext cx="431800" cy="800100"/>
            <a:chOff x="4922" y="2704"/>
            <a:chExt cx="272" cy="504"/>
          </a:xfrm>
        </p:grpSpPr>
        <p:sp>
          <p:nvSpPr>
            <p:cNvPr id="10268" name="Line 23"/>
            <p:cNvSpPr>
              <a:spLocks noChangeShapeType="1"/>
            </p:cNvSpPr>
            <p:nvPr/>
          </p:nvSpPr>
          <p:spPr bwMode="auto">
            <a:xfrm>
              <a:off x="5058" y="270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9" name="Text Box 24"/>
            <p:cNvSpPr txBox="1">
              <a:spLocks noChangeArrowheads="1"/>
            </p:cNvSpPr>
            <p:nvPr/>
          </p:nvSpPr>
          <p:spPr bwMode="auto">
            <a:xfrm>
              <a:off x="4922" y="2977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latin typeface="Tahoma" pitchFamily="34" charset="0"/>
                </a:rPr>
                <a:t>id</a:t>
              </a:r>
            </a:p>
          </p:txBody>
        </p:sp>
      </p:grpSp>
      <p:grpSp>
        <p:nvGrpSpPr>
          <p:cNvPr id="803865" name="Group 25"/>
          <p:cNvGrpSpPr>
            <a:grpSpLocks/>
          </p:cNvGrpSpPr>
          <p:nvPr/>
        </p:nvGrpSpPr>
        <p:grpSpPr bwMode="auto">
          <a:xfrm>
            <a:off x="7885113" y="4078288"/>
            <a:ext cx="431800" cy="727075"/>
            <a:chOff x="5194" y="2750"/>
            <a:chExt cx="272" cy="458"/>
          </a:xfrm>
        </p:grpSpPr>
        <p:sp>
          <p:nvSpPr>
            <p:cNvPr id="10266" name="Line 26"/>
            <p:cNvSpPr>
              <a:spLocks noChangeShapeType="1"/>
            </p:cNvSpPr>
            <p:nvPr/>
          </p:nvSpPr>
          <p:spPr bwMode="auto">
            <a:xfrm>
              <a:off x="5285" y="275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3867" name="Text Box 27"/>
            <p:cNvSpPr txBox="1">
              <a:spLocks noChangeArrowheads="1"/>
            </p:cNvSpPr>
            <p:nvPr/>
          </p:nvSpPr>
          <p:spPr bwMode="auto">
            <a:xfrm>
              <a:off x="5194" y="2977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sym typeface="Symbol" pitchFamily="18" charset="2"/>
                </a:rPr>
                <a:t></a:t>
              </a:r>
            </a:p>
          </p:txBody>
        </p:sp>
      </p:grpSp>
      <p:grpSp>
        <p:nvGrpSpPr>
          <p:cNvPr id="803868" name="Group 28"/>
          <p:cNvGrpSpPr>
            <a:grpSpLocks/>
          </p:cNvGrpSpPr>
          <p:nvPr/>
        </p:nvGrpSpPr>
        <p:grpSpPr bwMode="auto">
          <a:xfrm>
            <a:off x="6732588" y="2493963"/>
            <a:ext cx="1223962" cy="727075"/>
            <a:chOff x="3107" y="2296"/>
            <a:chExt cx="771" cy="458"/>
          </a:xfrm>
        </p:grpSpPr>
        <p:sp>
          <p:nvSpPr>
            <p:cNvPr id="10262" name="Line 29"/>
            <p:cNvSpPr>
              <a:spLocks noChangeShapeType="1"/>
            </p:cNvSpPr>
            <p:nvPr/>
          </p:nvSpPr>
          <p:spPr bwMode="auto">
            <a:xfrm flipH="1">
              <a:off x="3243" y="2296"/>
              <a:ext cx="22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3" name="Line 30"/>
            <p:cNvSpPr>
              <a:spLocks noChangeShapeType="1"/>
            </p:cNvSpPr>
            <p:nvPr/>
          </p:nvSpPr>
          <p:spPr bwMode="auto">
            <a:xfrm>
              <a:off x="3515" y="2296"/>
              <a:ext cx="18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4" name="Text Box 31"/>
            <p:cNvSpPr txBox="1">
              <a:spLocks noChangeArrowheads="1"/>
            </p:cNvSpPr>
            <p:nvPr/>
          </p:nvSpPr>
          <p:spPr bwMode="auto">
            <a:xfrm>
              <a:off x="3107" y="2523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latin typeface="Tahoma" pitchFamily="34" charset="0"/>
                </a:rPr>
                <a:t>F</a:t>
              </a:r>
            </a:p>
          </p:txBody>
        </p:sp>
        <p:sp>
          <p:nvSpPr>
            <p:cNvPr id="10265" name="Text Box 32"/>
            <p:cNvSpPr txBox="1">
              <a:spLocks noChangeArrowheads="1"/>
            </p:cNvSpPr>
            <p:nvPr/>
          </p:nvSpPr>
          <p:spPr bwMode="auto">
            <a:xfrm>
              <a:off x="3606" y="2523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latin typeface="Tahoma" pitchFamily="34" charset="0"/>
                </a:rPr>
                <a:t>T</a:t>
              </a:r>
              <a:r>
                <a:rPr lang="en-US" altLang="zh-CN" sz="1800" b="1">
                  <a:latin typeface="Tahoma" pitchFamily="34" charset="0"/>
                  <a:sym typeface="Symbol" pitchFamily="18" charset="2"/>
                </a:rPr>
                <a:t></a:t>
              </a:r>
              <a:r>
                <a:rPr lang="en-US" altLang="zh-CN" sz="1800">
                  <a:latin typeface="Tahoma" pitchFamily="34" charset="0"/>
                </a:rPr>
                <a:t> </a:t>
              </a:r>
            </a:p>
          </p:txBody>
        </p:sp>
      </p:grpSp>
      <p:sp>
        <p:nvSpPr>
          <p:cNvPr id="803873" name="Line 33"/>
          <p:cNvSpPr>
            <a:spLocks noChangeShapeType="1"/>
          </p:cNvSpPr>
          <p:nvPr/>
        </p:nvSpPr>
        <p:spPr bwMode="auto">
          <a:xfrm flipV="1">
            <a:off x="3635375" y="5373688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03874" name="Group 34"/>
          <p:cNvGrpSpPr>
            <a:grpSpLocks/>
          </p:cNvGrpSpPr>
          <p:nvPr/>
        </p:nvGrpSpPr>
        <p:grpSpPr bwMode="auto">
          <a:xfrm>
            <a:off x="7956550" y="2493963"/>
            <a:ext cx="431800" cy="654050"/>
            <a:chOff x="3742" y="2523"/>
            <a:chExt cx="272" cy="412"/>
          </a:xfrm>
        </p:grpSpPr>
        <p:sp>
          <p:nvSpPr>
            <p:cNvPr id="803875" name="Text Box 35"/>
            <p:cNvSpPr txBox="1">
              <a:spLocks noChangeArrowheads="1"/>
            </p:cNvSpPr>
            <p:nvPr/>
          </p:nvSpPr>
          <p:spPr bwMode="auto">
            <a:xfrm>
              <a:off x="3742" y="2704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10261" name="Line 36"/>
            <p:cNvSpPr>
              <a:spLocks noChangeShapeType="1"/>
            </p:cNvSpPr>
            <p:nvPr/>
          </p:nvSpPr>
          <p:spPr bwMode="auto">
            <a:xfrm>
              <a:off x="3833" y="2523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03877" name="Rectangle 37" descr="Green marble"/>
          <p:cNvSpPr>
            <a:spLocks noChangeArrowheads="1"/>
          </p:cNvSpPr>
          <p:nvPr/>
        </p:nvSpPr>
        <p:spPr bwMode="auto">
          <a:xfrm>
            <a:off x="250825" y="2439988"/>
            <a:ext cx="559640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36479C"/>
                </a:solidFill>
                <a:latin typeface="Tahoma" pitchFamily="34" charset="0"/>
              </a:rPr>
              <a:t>E 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900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l</a:t>
            </a:r>
            <a:r>
              <a:rPr lang="en-US" altLang="zh-CN" sz="900" b="1" i="1" dirty="0">
                <a:solidFill>
                  <a:srgbClr val="36479C"/>
                </a:solidFill>
                <a:latin typeface="Tahoma" pitchFamily="34" charset="0"/>
              </a:rPr>
              <a:t>m</a:t>
            </a:r>
            <a:r>
              <a:rPr lang="en-US" altLang="zh-CN" b="1" i="1" dirty="0">
                <a:solidFill>
                  <a:srgbClr val="36479C"/>
                </a:solidFill>
                <a:latin typeface="Tahoma" pitchFamily="34" charset="0"/>
              </a:rPr>
              <a:t> 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</a:rPr>
              <a:t>TE</a:t>
            </a:r>
            <a:r>
              <a:rPr lang="en-US" altLang="zh-CN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 </a:t>
            </a:r>
            <a:r>
              <a:rPr lang="en-US" altLang="zh-CN" sz="900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l</a:t>
            </a:r>
            <a:r>
              <a:rPr lang="en-US" altLang="zh-CN" sz="900" b="1" i="1" dirty="0">
                <a:solidFill>
                  <a:srgbClr val="36479C"/>
                </a:solidFill>
                <a:latin typeface="Tahoma" pitchFamily="34" charset="0"/>
              </a:rPr>
              <a:t>m</a:t>
            </a:r>
            <a:r>
              <a:rPr lang="en-US" altLang="zh-CN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</a:rPr>
              <a:t>FT</a:t>
            </a:r>
            <a:r>
              <a:rPr lang="en-US" altLang="zh-CN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</a:rPr>
              <a:t>E</a:t>
            </a:r>
            <a:r>
              <a:rPr lang="en-US" altLang="zh-CN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900" b="1" i="1" dirty="0">
                <a:solidFill>
                  <a:srgbClr val="36479C"/>
                </a:solidFill>
                <a:latin typeface="Tahoma" pitchFamily="34" charset="0"/>
              </a:rPr>
              <a:t>lm</a:t>
            </a:r>
            <a:r>
              <a:rPr lang="en-US" altLang="zh-CN" b="1" i="1" dirty="0">
                <a:solidFill>
                  <a:srgbClr val="36479C"/>
                </a:solidFill>
                <a:latin typeface="Tahoma" pitchFamily="34" charset="0"/>
              </a:rPr>
              <a:t> 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</a:rPr>
              <a:t>id T</a:t>
            </a:r>
            <a:r>
              <a:rPr lang="en-US" altLang="zh-CN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</a:rPr>
              <a:t>E</a:t>
            </a:r>
            <a:r>
              <a:rPr lang="en-US" altLang="zh-CN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i="1" dirty="0">
                <a:solidFill>
                  <a:srgbClr val="36479C"/>
                </a:solidFill>
                <a:latin typeface="Tahoma" pitchFamily="34" charset="0"/>
              </a:rPr>
              <a:t> 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900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lm 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id * F T</a:t>
            </a:r>
            <a:r>
              <a:rPr lang="en-US" altLang="zh-CN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E</a:t>
            </a:r>
            <a:r>
              <a:rPr lang="en-US" altLang="zh-CN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 </a:t>
            </a:r>
          </a:p>
          <a:p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   </a:t>
            </a:r>
            <a:r>
              <a:rPr lang="en-US" altLang="zh-CN" sz="900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lm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 id * id T</a:t>
            </a:r>
            <a:r>
              <a:rPr lang="en-US" altLang="zh-CN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E</a:t>
            </a:r>
            <a:r>
              <a:rPr lang="en-US" altLang="zh-CN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 </a:t>
            </a:r>
            <a:r>
              <a:rPr lang="en-US" altLang="zh-CN" sz="900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lm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 id * id E</a:t>
            </a:r>
            <a:r>
              <a:rPr lang="en-US" altLang="zh-CN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 </a:t>
            </a:r>
            <a:r>
              <a:rPr lang="en-US" altLang="zh-CN" sz="900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lm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 id*id</a:t>
            </a:r>
          </a:p>
        </p:txBody>
      </p:sp>
      <p:sp>
        <p:nvSpPr>
          <p:cNvPr id="803878" name="Line 38"/>
          <p:cNvSpPr>
            <a:spLocks noChangeShapeType="1"/>
          </p:cNvSpPr>
          <p:nvPr/>
        </p:nvSpPr>
        <p:spPr bwMode="auto">
          <a:xfrm flipV="1">
            <a:off x="3851275" y="5373688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3879" name="Line 39"/>
          <p:cNvSpPr>
            <a:spLocks noChangeShapeType="1"/>
          </p:cNvSpPr>
          <p:nvPr/>
        </p:nvSpPr>
        <p:spPr bwMode="auto">
          <a:xfrm flipV="1">
            <a:off x="4030663" y="5373688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3880" name="Line 40"/>
          <p:cNvSpPr>
            <a:spLocks noChangeShapeType="1"/>
          </p:cNvSpPr>
          <p:nvPr/>
        </p:nvSpPr>
        <p:spPr bwMode="auto">
          <a:xfrm flipV="1">
            <a:off x="4246563" y="5373688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03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3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3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0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03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0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03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03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803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80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803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44" grpId="0"/>
      <p:bldP spid="803873" grpId="0" animBg="1"/>
      <p:bldP spid="803873" grpId="1" animBg="1"/>
      <p:bldP spid="803877" grpId="0"/>
      <p:bldP spid="803878" grpId="0" animBg="1"/>
      <p:bldP spid="803878" grpId="1" animBg="1"/>
      <p:bldP spid="803879" grpId="0" animBg="1"/>
      <p:bldP spid="803879" grpId="1" animBg="1"/>
      <p:bldP spid="80388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分析的过程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所有的步骤与动作</a:t>
            </a:r>
          </a:p>
        </p:txBody>
      </p:sp>
      <p:sp>
        <p:nvSpPr>
          <p:cNvPr id="794628" name="Text Box 4" descr="Green marble"/>
          <p:cNvSpPr txBox="1">
            <a:spLocks noChangeArrowheads="1"/>
          </p:cNvSpPr>
          <p:nvPr/>
        </p:nvSpPr>
        <p:spPr bwMode="auto">
          <a:xfrm>
            <a:off x="1485900" y="28209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4629" name="Text Box 5" descr="Green marble"/>
          <p:cNvSpPr txBox="1">
            <a:spLocks noChangeArrowheads="1"/>
          </p:cNvSpPr>
          <p:nvPr/>
        </p:nvSpPr>
        <p:spPr bwMode="auto">
          <a:xfrm>
            <a:off x="2206625" y="28209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4630" name="Text Box 6" descr="Green marble"/>
          <p:cNvSpPr txBox="1">
            <a:spLocks noChangeArrowheads="1"/>
          </p:cNvSpPr>
          <p:nvPr/>
        </p:nvSpPr>
        <p:spPr bwMode="auto">
          <a:xfrm>
            <a:off x="6526213" y="2827338"/>
            <a:ext cx="525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</a:t>
            </a:r>
          </a:p>
        </p:txBody>
      </p:sp>
      <p:sp>
        <p:nvSpPr>
          <p:cNvPr id="794631" name="Text Box 7" descr="Green marble"/>
          <p:cNvSpPr txBox="1">
            <a:spLocks noChangeArrowheads="1"/>
          </p:cNvSpPr>
          <p:nvPr/>
        </p:nvSpPr>
        <p:spPr bwMode="auto">
          <a:xfrm>
            <a:off x="1908175" y="2892425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4632" name="Text Box 8" descr="Green marble"/>
          <p:cNvSpPr txBox="1">
            <a:spLocks noChangeArrowheads="1"/>
          </p:cNvSpPr>
          <p:nvPr/>
        </p:nvSpPr>
        <p:spPr bwMode="auto">
          <a:xfrm>
            <a:off x="2627313" y="2827338"/>
            <a:ext cx="3921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8922" name="Line 9"/>
          <p:cNvSpPr>
            <a:spLocks noChangeShapeType="1"/>
          </p:cNvSpPr>
          <p:nvPr/>
        </p:nvSpPr>
        <p:spPr bwMode="auto">
          <a:xfrm>
            <a:off x="1187450" y="27813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3" name="Line 10"/>
          <p:cNvSpPr>
            <a:spLocks noChangeShapeType="1"/>
          </p:cNvSpPr>
          <p:nvPr/>
        </p:nvSpPr>
        <p:spPr bwMode="auto">
          <a:xfrm>
            <a:off x="1187450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4" name="Line 11"/>
          <p:cNvSpPr>
            <a:spLocks noChangeShapeType="1"/>
          </p:cNvSpPr>
          <p:nvPr/>
        </p:nvSpPr>
        <p:spPr bwMode="auto">
          <a:xfrm>
            <a:off x="1187450" y="32131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4636" name="Text Box 12" descr="Green marble"/>
          <p:cNvSpPr txBox="1">
            <a:spLocks noChangeArrowheads="1"/>
          </p:cNvSpPr>
          <p:nvPr/>
        </p:nvSpPr>
        <p:spPr bwMode="auto">
          <a:xfrm>
            <a:off x="1187450" y="2827338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$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4637" name="Text Box 13" descr="Green marble"/>
          <p:cNvSpPr txBox="1">
            <a:spLocks noChangeArrowheads="1"/>
          </p:cNvSpPr>
          <p:nvPr/>
        </p:nvSpPr>
        <p:spPr bwMode="auto">
          <a:xfrm>
            <a:off x="950913" y="3660775"/>
            <a:ext cx="4341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目前状态：栈里面已经识别的串是</a:t>
            </a:r>
            <a:r>
              <a:rPr lang="en-US" altLang="zh-CN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E*E+</a:t>
            </a:r>
            <a:endParaRPr lang="en-US" altLang="zh-CN" sz="1800" b="1" baseline="-25000">
              <a:solidFill>
                <a:srgbClr val="FF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8927" name="Line 14"/>
          <p:cNvSpPr>
            <a:spLocks noChangeShapeType="1"/>
          </p:cNvSpPr>
          <p:nvPr/>
        </p:nvSpPr>
        <p:spPr bwMode="auto">
          <a:xfrm>
            <a:off x="14763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8" name="Line 15"/>
          <p:cNvSpPr>
            <a:spLocks noChangeShapeType="1"/>
          </p:cNvSpPr>
          <p:nvPr/>
        </p:nvSpPr>
        <p:spPr bwMode="auto">
          <a:xfrm>
            <a:off x="19081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4640" name="Text Box 16" descr="Green marble"/>
          <p:cNvSpPr txBox="1">
            <a:spLocks noChangeArrowheads="1"/>
          </p:cNvSpPr>
          <p:nvPr/>
        </p:nvSpPr>
        <p:spPr bwMode="auto">
          <a:xfrm>
            <a:off x="1023938" y="4083050"/>
            <a:ext cx="2900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有没有句柄出现？</a:t>
            </a:r>
          </a:p>
        </p:txBody>
      </p:sp>
      <p:sp>
        <p:nvSpPr>
          <p:cNvPr id="794641" name="Rectangle 17" descr="Green marble"/>
          <p:cNvSpPr>
            <a:spLocks noChangeArrowheads="1"/>
          </p:cNvSpPr>
          <p:nvPr/>
        </p:nvSpPr>
        <p:spPr bwMode="auto">
          <a:xfrm>
            <a:off x="4356100" y="1844675"/>
            <a:ext cx="434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(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) |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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id</a:t>
            </a:r>
            <a:endParaRPr lang="zh-CN" alt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4642" name="Text Box 18" descr="Green marble"/>
          <p:cNvSpPr txBox="1">
            <a:spLocks noChangeArrowheads="1"/>
          </p:cNvSpPr>
          <p:nvPr/>
        </p:nvSpPr>
        <p:spPr bwMode="auto">
          <a:xfrm>
            <a:off x="1476375" y="5424488"/>
            <a:ext cx="8747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动作：</a:t>
            </a:r>
          </a:p>
        </p:txBody>
      </p:sp>
      <p:sp>
        <p:nvSpPr>
          <p:cNvPr id="794643" name="Text Box 19" descr="Green marble"/>
          <p:cNvSpPr txBox="1">
            <a:spLocks noChangeArrowheads="1"/>
          </p:cNvSpPr>
          <p:nvPr/>
        </p:nvSpPr>
        <p:spPr bwMode="auto">
          <a:xfrm>
            <a:off x="2463800" y="5418138"/>
            <a:ext cx="2252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移进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终结符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sz="2400" b="1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</a:t>
            </a:r>
          </a:p>
        </p:txBody>
      </p:sp>
      <p:sp>
        <p:nvSpPr>
          <p:cNvPr id="38933" name="Line 20"/>
          <p:cNvSpPr>
            <a:spLocks noChangeShapeType="1"/>
          </p:cNvSpPr>
          <p:nvPr/>
        </p:nvSpPr>
        <p:spPr bwMode="auto">
          <a:xfrm>
            <a:off x="2195513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4" name="Line 21"/>
          <p:cNvSpPr>
            <a:spLocks noChangeShapeType="1"/>
          </p:cNvSpPr>
          <p:nvPr/>
        </p:nvSpPr>
        <p:spPr bwMode="auto">
          <a:xfrm>
            <a:off x="2627313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4646" name="Text Box 22" descr="Green marble"/>
          <p:cNvSpPr txBox="1">
            <a:spLocks noChangeArrowheads="1"/>
          </p:cNvSpPr>
          <p:nvPr/>
        </p:nvSpPr>
        <p:spPr bwMode="auto">
          <a:xfrm>
            <a:off x="1527175" y="4430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1800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4647" name="Text Box 23" descr="Green marble"/>
          <p:cNvSpPr txBox="1">
            <a:spLocks noChangeArrowheads="1"/>
          </p:cNvSpPr>
          <p:nvPr/>
        </p:nvSpPr>
        <p:spPr bwMode="auto">
          <a:xfrm>
            <a:off x="1619250" y="4498975"/>
            <a:ext cx="1584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没有！</a:t>
            </a:r>
            <a:endParaRPr lang="en-US" altLang="zh-CN" sz="18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4648" name="Text Box 24" descr="Green marble"/>
          <p:cNvSpPr txBox="1">
            <a:spLocks noChangeArrowheads="1"/>
          </p:cNvSpPr>
          <p:nvPr/>
        </p:nvSpPr>
        <p:spPr bwMode="auto">
          <a:xfrm>
            <a:off x="5632450" y="53784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1800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8938" name="Line 25"/>
          <p:cNvSpPr>
            <a:spLocks noChangeShapeType="1"/>
          </p:cNvSpPr>
          <p:nvPr/>
        </p:nvSpPr>
        <p:spPr bwMode="auto">
          <a:xfrm>
            <a:off x="29876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9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94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7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" dur="250" autoRev="1" fill="hold"/>
                                        <p:tgtEl>
                                          <p:spTgt spid="794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hold"/>
                                        <p:tgtEl>
                                          <p:spTgt spid="794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hold"/>
                                        <p:tgtEl>
                                          <p:spTgt spid="794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hold"/>
                                        <p:tgtEl>
                                          <p:spTgt spid="794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9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9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028 -3.16374E-6 L -0.39028 -3.16374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7946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630" grpId="0"/>
      <p:bldP spid="794637" grpId="0"/>
      <p:bldP spid="794640" grpId="0"/>
      <p:bldP spid="794642" grpId="0"/>
      <p:bldP spid="794643" grpId="0"/>
      <p:bldP spid="794647" grpId="0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分析的过程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所有的步骤与动作</a:t>
            </a:r>
          </a:p>
        </p:txBody>
      </p:sp>
      <p:sp>
        <p:nvSpPr>
          <p:cNvPr id="795652" name="Text Box 4" descr="Green marble"/>
          <p:cNvSpPr txBox="1">
            <a:spLocks noChangeArrowheads="1"/>
          </p:cNvSpPr>
          <p:nvPr/>
        </p:nvSpPr>
        <p:spPr bwMode="auto">
          <a:xfrm>
            <a:off x="1485900" y="28209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5653" name="Text Box 5" descr="Green marble"/>
          <p:cNvSpPr txBox="1">
            <a:spLocks noChangeArrowheads="1"/>
          </p:cNvSpPr>
          <p:nvPr/>
        </p:nvSpPr>
        <p:spPr bwMode="auto">
          <a:xfrm>
            <a:off x="2206625" y="28209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5654" name="Text Box 6" descr="Green marble"/>
          <p:cNvSpPr txBox="1">
            <a:spLocks noChangeArrowheads="1"/>
          </p:cNvSpPr>
          <p:nvPr/>
        </p:nvSpPr>
        <p:spPr bwMode="auto">
          <a:xfrm>
            <a:off x="2916238" y="2827338"/>
            <a:ext cx="525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</a:t>
            </a:r>
          </a:p>
        </p:txBody>
      </p:sp>
      <p:sp>
        <p:nvSpPr>
          <p:cNvPr id="795655" name="Text Box 7" descr="Green marble"/>
          <p:cNvSpPr txBox="1">
            <a:spLocks noChangeArrowheads="1"/>
          </p:cNvSpPr>
          <p:nvPr/>
        </p:nvSpPr>
        <p:spPr bwMode="auto">
          <a:xfrm>
            <a:off x="1908175" y="2892425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5656" name="Text Box 8" descr="Green marble"/>
          <p:cNvSpPr txBox="1">
            <a:spLocks noChangeArrowheads="1"/>
          </p:cNvSpPr>
          <p:nvPr/>
        </p:nvSpPr>
        <p:spPr bwMode="auto">
          <a:xfrm>
            <a:off x="2627313" y="2827338"/>
            <a:ext cx="3921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9946" name="Line 9"/>
          <p:cNvSpPr>
            <a:spLocks noChangeShapeType="1"/>
          </p:cNvSpPr>
          <p:nvPr/>
        </p:nvSpPr>
        <p:spPr bwMode="auto">
          <a:xfrm>
            <a:off x="1187450" y="27813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7" name="Line 10"/>
          <p:cNvSpPr>
            <a:spLocks noChangeShapeType="1"/>
          </p:cNvSpPr>
          <p:nvPr/>
        </p:nvSpPr>
        <p:spPr bwMode="auto">
          <a:xfrm>
            <a:off x="1187450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8" name="Line 11"/>
          <p:cNvSpPr>
            <a:spLocks noChangeShapeType="1"/>
          </p:cNvSpPr>
          <p:nvPr/>
        </p:nvSpPr>
        <p:spPr bwMode="auto">
          <a:xfrm>
            <a:off x="1187450" y="32131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5660" name="Text Box 12" descr="Green marble"/>
          <p:cNvSpPr txBox="1">
            <a:spLocks noChangeArrowheads="1"/>
          </p:cNvSpPr>
          <p:nvPr/>
        </p:nvSpPr>
        <p:spPr bwMode="auto">
          <a:xfrm>
            <a:off x="1187450" y="2827338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$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5661" name="Text Box 13" descr="Green marble"/>
          <p:cNvSpPr txBox="1">
            <a:spLocks noChangeArrowheads="1"/>
          </p:cNvSpPr>
          <p:nvPr/>
        </p:nvSpPr>
        <p:spPr bwMode="auto">
          <a:xfrm>
            <a:off x="950913" y="3660775"/>
            <a:ext cx="47005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目前状态：栈里面已经识别的串是</a:t>
            </a:r>
            <a:r>
              <a:rPr lang="en-US" altLang="zh-CN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E*E+id</a:t>
            </a:r>
            <a:r>
              <a:rPr lang="en-US" altLang="zh-CN" sz="1800" b="1" baseline="-2500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</a:t>
            </a:r>
          </a:p>
        </p:txBody>
      </p:sp>
      <p:sp>
        <p:nvSpPr>
          <p:cNvPr id="39951" name="Line 14"/>
          <p:cNvSpPr>
            <a:spLocks noChangeShapeType="1"/>
          </p:cNvSpPr>
          <p:nvPr/>
        </p:nvSpPr>
        <p:spPr bwMode="auto">
          <a:xfrm>
            <a:off x="14763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2" name="Line 15"/>
          <p:cNvSpPr>
            <a:spLocks noChangeShapeType="1"/>
          </p:cNvSpPr>
          <p:nvPr/>
        </p:nvSpPr>
        <p:spPr bwMode="auto">
          <a:xfrm>
            <a:off x="19081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5664" name="Text Box 16" descr="Green marble"/>
          <p:cNvSpPr txBox="1">
            <a:spLocks noChangeArrowheads="1"/>
          </p:cNvSpPr>
          <p:nvPr/>
        </p:nvSpPr>
        <p:spPr bwMode="auto">
          <a:xfrm>
            <a:off x="1023938" y="4083050"/>
            <a:ext cx="2900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有没有句柄出现？</a:t>
            </a:r>
          </a:p>
        </p:txBody>
      </p:sp>
      <p:sp>
        <p:nvSpPr>
          <p:cNvPr id="795665" name="Rectangle 17" descr="Green marble"/>
          <p:cNvSpPr>
            <a:spLocks noChangeArrowheads="1"/>
          </p:cNvSpPr>
          <p:nvPr/>
        </p:nvSpPr>
        <p:spPr bwMode="auto">
          <a:xfrm>
            <a:off x="4356100" y="1844675"/>
            <a:ext cx="434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(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) |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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id</a:t>
            </a:r>
            <a:endParaRPr lang="zh-CN" alt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5666" name="Text Box 18" descr="Green marble"/>
          <p:cNvSpPr txBox="1">
            <a:spLocks noChangeArrowheads="1"/>
          </p:cNvSpPr>
          <p:nvPr/>
        </p:nvSpPr>
        <p:spPr bwMode="auto">
          <a:xfrm>
            <a:off x="1476375" y="5424488"/>
            <a:ext cx="8747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动作：</a:t>
            </a:r>
          </a:p>
        </p:txBody>
      </p:sp>
      <p:sp>
        <p:nvSpPr>
          <p:cNvPr id="795667" name="Text Box 19" descr="Green marble"/>
          <p:cNvSpPr txBox="1">
            <a:spLocks noChangeArrowheads="1"/>
          </p:cNvSpPr>
          <p:nvPr/>
        </p:nvSpPr>
        <p:spPr bwMode="auto">
          <a:xfrm>
            <a:off x="2463800" y="5419725"/>
            <a:ext cx="3979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利用产生式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id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进行</a:t>
            </a: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归约</a:t>
            </a:r>
            <a:endParaRPr lang="en-US" altLang="zh-CN" sz="24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9957" name="Line 20"/>
          <p:cNvSpPr>
            <a:spLocks noChangeShapeType="1"/>
          </p:cNvSpPr>
          <p:nvPr/>
        </p:nvSpPr>
        <p:spPr bwMode="auto">
          <a:xfrm>
            <a:off x="2195513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8" name="Line 21"/>
          <p:cNvSpPr>
            <a:spLocks noChangeShapeType="1"/>
          </p:cNvSpPr>
          <p:nvPr/>
        </p:nvSpPr>
        <p:spPr bwMode="auto">
          <a:xfrm>
            <a:off x="2627313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5670" name="Text Box 22" descr="Green marble"/>
          <p:cNvSpPr txBox="1">
            <a:spLocks noChangeArrowheads="1"/>
          </p:cNvSpPr>
          <p:nvPr/>
        </p:nvSpPr>
        <p:spPr bwMode="auto">
          <a:xfrm>
            <a:off x="1527175" y="4430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1800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39960" name="Line 23"/>
          <p:cNvSpPr>
            <a:spLocks noChangeShapeType="1"/>
          </p:cNvSpPr>
          <p:nvPr/>
        </p:nvSpPr>
        <p:spPr bwMode="auto">
          <a:xfrm>
            <a:off x="29876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1" name="Line 24"/>
          <p:cNvSpPr>
            <a:spLocks noChangeShapeType="1"/>
          </p:cNvSpPr>
          <p:nvPr/>
        </p:nvSpPr>
        <p:spPr bwMode="auto">
          <a:xfrm>
            <a:off x="3348038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5673" name="Text Box 25" descr="Green marble"/>
          <p:cNvSpPr txBox="1">
            <a:spLocks noChangeArrowheads="1"/>
          </p:cNvSpPr>
          <p:nvPr/>
        </p:nvSpPr>
        <p:spPr bwMode="auto">
          <a:xfrm>
            <a:off x="1619250" y="4498975"/>
            <a:ext cx="1584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有！</a:t>
            </a:r>
            <a:endParaRPr lang="en-US" altLang="zh-CN" sz="18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5674" name="Oval 26"/>
          <p:cNvSpPr>
            <a:spLocks noChangeArrowheads="1"/>
          </p:cNvSpPr>
          <p:nvPr/>
        </p:nvSpPr>
        <p:spPr bwMode="auto">
          <a:xfrm>
            <a:off x="2914650" y="2852738"/>
            <a:ext cx="504825" cy="4318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95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95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7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" dur="250" autoRev="1" fill="hold"/>
                                        <p:tgtEl>
                                          <p:spTgt spid="795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hold"/>
                                        <p:tgtEl>
                                          <p:spTgt spid="795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hold"/>
                                        <p:tgtEl>
                                          <p:spTgt spid="795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hold"/>
                                        <p:tgtEl>
                                          <p:spTgt spid="795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95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795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9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661" grpId="0"/>
      <p:bldP spid="795664" grpId="0"/>
      <p:bldP spid="795666" grpId="0"/>
      <p:bldP spid="795667" grpId="0"/>
      <p:bldP spid="795673" grpId="0" build="allAtOnce"/>
      <p:bldP spid="79567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分析的过程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所有的步骤与动作</a:t>
            </a:r>
          </a:p>
        </p:txBody>
      </p:sp>
      <p:sp>
        <p:nvSpPr>
          <p:cNvPr id="796676" name="Text Box 4" descr="Green marble"/>
          <p:cNvSpPr txBox="1">
            <a:spLocks noChangeArrowheads="1"/>
          </p:cNvSpPr>
          <p:nvPr/>
        </p:nvSpPr>
        <p:spPr bwMode="auto">
          <a:xfrm>
            <a:off x="1485900" y="28209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6677" name="Text Box 5" descr="Green marble"/>
          <p:cNvSpPr txBox="1">
            <a:spLocks noChangeArrowheads="1"/>
          </p:cNvSpPr>
          <p:nvPr/>
        </p:nvSpPr>
        <p:spPr bwMode="auto">
          <a:xfrm>
            <a:off x="2206625" y="28209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6678" name="Text Box 6" descr="Green marble"/>
          <p:cNvSpPr txBox="1">
            <a:spLocks noChangeArrowheads="1"/>
          </p:cNvSpPr>
          <p:nvPr/>
        </p:nvSpPr>
        <p:spPr bwMode="auto">
          <a:xfrm>
            <a:off x="2916238" y="28273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6679" name="Text Box 7" descr="Green marble"/>
          <p:cNvSpPr txBox="1">
            <a:spLocks noChangeArrowheads="1"/>
          </p:cNvSpPr>
          <p:nvPr/>
        </p:nvSpPr>
        <p:spPr bwMode="auto">
          <a:xfrm>
            <a:off x="1908175" y="2892425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6680" name="Text Box 8" descr="Green marble"/>
          <p:cNvSpPr txBox="1">
            <a:spLocks noChangeArrowheads="1"/>
          </p:cNvSpPr>
          <p:nvPr/>
        </p:nvSpPr>
        <p:spPr bwMode="auto">
          <a:xfrm>
            <a:off x="2627313" y="2827338"/>
            <a:ext cx="3921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40970" name="Line 9"/>
          <p:cNvSpPr>
            <a:spLocks noChangeShapeType="1"/>
          </p:cNvSpPr>
          <p:nvPr/>
        </p:nvSpPr>
        <p:spPr bwMode="auto">
          <a:xfrm>
            <a:off x="1187450" y="27813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1" name="Line 10"/>
          <p:cNvSpPr>
            <a:spLocks noChangeShapeType="1"/>
          </p:cNvSpPr>
          <p:nvPr/>
        </p:nvSpPr>
        <p:spPr bwMode="auto">
          <a:xfrm>
            <a:off x="1187450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2" name="Line 11"/>
          <p:cNvSpPr>
            <a:spLocks noChangeShapeType="1"/>
          </p:cNvSpPr>
          <p:nvPr/>
        </p:nvSpPr>
        <p:spPr bwMode="auto">
          <a:xfrm>
            <a:off x="1187450" y="32131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6684" name="Text Box 12" descr="Green marble"/>
          <p:cNvSpPr txBox="1">
            <a:spLocks noChangeArrowheads="1"/>
          </p:cNvSpPr>
          <p:nvPr/>
        </p:nvSpPr>
        <p:spPr bwMode="auto">
          <a:xfrm>
            <a:off x="1187450" y="2827338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$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6685" name="Text Box 13" descr="Green marble"/>
          <p:cNvSpPr txBox="1">
            <a:spLocks noChangeArrowheads="1"/>
          </p:cNvSpPr>
          <p:nvPr/>
        </p:nvSpPr>
        <p:spPr bwMode="auto">
          <a:xfrm>
            <a:off x="950913" y="3660775"/>
            <a:ext cx="4484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目前状态：栈里面已经识别的串是</a:t>
            </a:r>
            <a:r>
              <a:rPr lang="en-US" altLang="zh-CN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E*E+E</a:t>
            </a:r>
            <a:endParaRPr lang="en-US" altLang="zh-CN" sz="1800" b="1" baseline="-25000">
              <a:solidFill>
                <a:srgbClr val="FF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40975" name="Line 14"/>
          <p:cNvSpPr>
            <a:spLocks noChangeShapeType="1"/>
          </p:cNvSpPr>
          <p:nvPr/>
        </p:nvSpPr>
        <p:spPr bwMode="auto">
          <a:xfrm>
            <a:off x="14763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6" name="Line 15"/>
          <p:cNvSpPr>
            <a:spLocks noChangeShapeType="1"/>
          </p:cNvSpPr>
          <p:nvPr/>
        </p:nvSpPr>
        <p:spPr bwMode="auto">
          <a:xfrm>
            <a:off x="19081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6688" name="Text Box 16" descr="Green marble"/>
          <p:cNvSpPr txBox="1">
            <a:spLocks noChangeArrowheads="1"/>
          </p:cNvSpPr>
          <p:nvPr/>
        </p:nvSpPr>
        <p:spPr bwMode="auto">
          <a:xfrm>
            <a:off x="1023938" y="4083050"/>
            <a:ext cx="2900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有没有句柄出现？</a:t>
            </a:r>
          </a:p>
        </p:txBody>
      </p:sp>
      <p:sp>
        <p:nvSpPr>
          <p:cNvPr id="796689" name="Rectangle 17" descr="Green marble"/>
          <p:cNvSpPr>
            <a:spLocks noChangeArrowheads="1"/>
          </p:cNvSpPr>
          <p:nvPr/>
        </p:nvSpPr>
        <p:spPr bwMode="auto">
          <a:xfrm>
            <a:off x="4356100" y="1844675"/>
            <a:ext cx="434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(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) |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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id</a:t>
            </a:r>
            <a:endParaRPr lang="zh-CN" alt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6690" name="Text Box 18" descr="Green marble"/>
          <p:cNvSpPr txBox="1">
            <a:spLocks noChangeArrowheads="1"/>
          </p:cNvSpPr>
          <p:nvPr/>
        </p:nvSpPr>
        <p:spPr bwMode="auto">
          <a:xfrm>
            <a:off x="1476375" y="5424488"/>
            <a:ext cx="9589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动作：</a:t>
            </a:r>
          </a:p>
        </p:txBody>
      </p:sp>
      <p:sp>
        <p:nvSpPr>
          <p:cNvPr id="796691" name="Text Box 19" descr="Green marble"/>
          <p:cNvSpPr txBox="1">
            <a:spLocks noChangeArrowheads="1"/>
          </p:cNvSpPr>
          <p:nvPr/>
        </p:nvSpPr>
        <p:spPr bwMode="auto">
          <a:xfrm>
            <a:off x="2463800" y="5419725"/>
            <a:ext cx="462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利用产生式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E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进行</a:t>
            </a: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归约</a:t>
            </a:r>
            <a:endParaRPr lang="en-US" altLang="zh-CN" sz="24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40981" name="Line 20"/>
          <p:cNvSpPr>
            <a:spLocks noChangeShapeType="1"/>
          </p:cNvSpPr>
          <p:nvPr/>
        </p:nvSpPr>
        <p:spPr bwMode="auto">
          <a:xfrm>
            <a:off x="2195513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2" name="Line 21"/>
          <p:cNvSpPr>
            <a:spLocks noChangeShapeType="1"/>
          </p:cNvSpPr>
          <p:nvPr/>
        </p:nvSpPr>
        <p:spPr bwMode="auto">
          <a:xfrm>
            <a:off x="2627313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6694" name="Text Box 22" descr="Green marble"/>
          <p:cNvSpPr txBox="1">
            <a:spLocks noChangeArrowheads="1"/>
          </p:cNvSpPr>
          <p:nvPr/>
        </p:nvSpPr>
        <p:spPr bwMode="auto">
          <a:xfrm>
            <a:off x="1527175" y="4430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1800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6695" name="Text Box 23" descr="Green marble"/>
          <p:cNvSpPr txBox="1">
            <a:spLocks noChangeArrowheads="1"/>
          </p:cNvSpPr>
          <p:nvPr/>
        </p:nvSpPr>
        <p:spPr bwMode="auto">
          <a:xfrm>
            <a:off x="5632450" y="53784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1800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40985" name="Line 24"/>
          <p:cNvSpPr>
            <a:spLocks noChangeShapeType="1"/>
          </p:cNvSpPr>
          <p:nvPr/>
        </p:nvSpPr>
        <p:spPr bwMode="auto">
          <a:xfrm>
            <a:off x="29876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6" name="Line 25"/>
          <p:cNvSpPr>
            <a:spLocks noChangeShapeType="1"/>
          </p:cNvSpPr>
          <p:nvPr/>
        </p:nvSpPr>
        <p:spPr bwMode="auto">
          <a:xfrm>
            <a:off x="3348038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6698" name="Text Box 26" descr="Green marble"/>
          <p:cNvSpPr txBox="1">
            <a:spLocks noChangeArrowheads="1"/>
          </p:cNvSpPr>
          <p:nvPr/>
        </p:nvSpPr>
        <p:spPr bwMode="auto">
          <a:xfrm>
            <a:off x="1619250" y="4498975"/>
            <a:ext cx="15843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有！</a:t>
            </a:r>
            <a:endParaRPr lang="en-US" altLang="zh-CN" sz="18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6699" name="Oval 27"/>
          <p:cNvSpPr>
            <a:spLocks noChangeArrowheads="1"/>
          </p:cNvSpPr>
          <p:nvPr/>
        </p:nvSpPr>
        <p:spPr bwMode="auto">
          <a:xfrm>
            <a:off x="2195513" y="2708275"/>
            <a:ext cx="1152525" cy="576263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6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9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96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7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5" dur="250" autoRev="1" fill="hold"/>
                                        <p:tgtEl>
                                          <p:spTgt spid="796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" dur="250" autoRev="1" fill="hold"/>
                                        <p:tgtEl>
                                          <p:spTgt spid="796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250" autoRev="1" fill="hold"/>
                                        <p:tgtEl>
                                          <p:spTgt spid="796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50" autoRev="1" fill="hold"/>
                                        <p:tgtEl>
                                          <p:spTgt spid="796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796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9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9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85" grpId="0"/>
      <p:bldP spid="796688" grpId="0"/>
      <p:bldP spid="796690" grpId="0"/>
      <p:bldP spid="796691" grpId="0"/>
      <p:bldP spid="796698" grpId="0" build="allAtOnce"/>
      <p:bldP spid="79669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分析的过程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所有的步骤与动作</a:t>
            </a:r>
          </a:p>
        </p:txBody>
      </p:sp>
      <p:sp>
        <p:nvSpPr>
          <p:cNvPr id="797700" name="Text Box 4" descr="Green marble"/>
          <p:cNvSpPr txBox="1">
            <a:spLocks noChangeArrowheads="1"/>
          </p:cNvSpPr>
          <p:nvPr/>
        </p:nvSpPr>
        <p:spPr bwMode="auto">
          <a:xfrm>
            <a:off x="1485900" y="28209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7701" name="Text Box 5" descr="Green marble"/>
          <p:cNvSpPr txBox="1">
            <a:spLocks noChangeArrowheads="1"/>
          </p:cNvSpPr>
          <p:nvPr/>
        </p:nvSpPr>
        <p:spPr bwMode="auto">
          <a:xfrm>
            <a:off x="2206625" y="28209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7702" name="Text Box 6" descr="Green marble"/>
          <p:cNvSpPr txBox="1">
            <a:spLocks noChangeArrowheads="1"/>
          </p:cNvSpPr>
          <p:nvPr/>
        </p:nvSpPr>
        <p:spPr bwMode="auto">
          <a:xfrm>
            <a:off x="1908175" y="2892425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41992" name="Line 7"/>
          <p:cNvSpPr>
            <a:spLocks noChangeShapeType="1"/>
          </p:cNvSpPr>
          <p:nvPr/>
        </p:nvSpPr>
        <p:spPr bwMode="auto">
          <a:xfrm>
            <a:off x="1187450" y="27813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3" name="Line 8"/>
          <p:cNvSpPr>
            <a:spLocks noChangeShapeType="1"/>
          </p:cNvSpPr>
          <p:nvPr/>
        </p:nvSpPr>
        <p:spPr bwMode="auto">
          <a:xfrm>
            <a:off x="1187450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>
            <a:off x="1187450" y="32131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7706" name="Text Box 10" descr="Green marble"/>
          <p:cNvSpPr txBox="1">
            <a:spLocks noChangeArrowheads="1"/>
          </p:cNvSpPr>
          <p:nvPr/>
        </p:nvSpPr>
        <p:spPr bwMode="auto">
          <a:xfrm>
            <a:off x="1187450" y="2827338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$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7707" name="Text Box 11" descr="Green marble"/>
          <p:cNvSpPr txBox="1">
            <a:spLocks noChangeArrowheads="1"/>
          </p:cNvSpPr>
          <p:nvPr/>
        </p:nvSpPr>
        <p:spPr bwMode="auto">
          <a:xfrm>
            <a:off x="950913" y="3660775"/>
            <a:ext cx="4484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归约后状态：栈里面已经识别的串是</a:t>
            </a:r>
            <a:r>
              <a:rPr lang="en-US" altLang="zh-CN" sz="18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E*E</a:t>
            </a:r>
            <a:endParaRPr lang="en-US" altLang="zh-CN" sz="1800" b="1" baseline="-25000">
              <a:solidFill>
                <a:srgbClr val="FF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41997" name="Line 12"/>
          <p:cNvSpPr>
            <a:spLocks noChangeShapeType="1"/>
          </p:cNvSpPr>
          <p:nvPr/>
        </p:nvSpPr>
        <p:spPr bwMode="auto">
          <a:xfrm>
            <a:off x="14763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19081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7710" name="Text Box 14" descr="Green marble"/>
          <p:cNvSpPr txBox="1">
            <a:spLocks noChangeArrowheads="1"/>
          </p:cNvSpPr>
          <p:nvPr/>
        </p:nvSpPr>
        <p:spPr bwMode="auto">
          <a:xfrm>
            <a:off x="1023938" y="4083050"/>
            <a:ext cx="2900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有没有句柄出现？</a:t>
            </a:r>
          </a:p>
        </p:txBody>
      </p:sp>
      <p:sp>
        <p:nvSpPr>
          <p:cNvPr id="797711" name="Rectangle 15" descr="Green marble"/>
          <p:cNvSpPr>
            <a:spLocks noChangeArrowheads="1"/>
          </p:cNvSpPr>
          <p:nvPr/>
        </p:nvSpPr>
        <p:spPr bwMode="auto">
          <a:xfrm>
            <a:off x="4356100" y="1844675"/>
            <a:ext cx="434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(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) |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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id</a:t>
            </a:r>
            <a:endParaRPr lang="zh-CN" alt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7712" name="Text Box 16" descr="Green marble"/>
          <p:cNvSpPr txBox="1">
            <a:spLocks noChangeArrowheads="1"/>
          </p:cNvSpPr>
          <p:nvPr/>
        </p:nvSpPr>
        <p:spPr bwMode="auto">
          <a:xfrm>
            <a:off x="1470818" y="5378451"/>
            <a:ext cx="9589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动作：</a:t>
            </a:r>
          </a:p>
        </p:txBody>
      </p:sp>
      <p:sp>
        <p:nvSpPr>
          <p:cNvPr id="797713" name="Text Box 17" descr="Green marble"/>
          <p:cNvSpPr txBox="1">
            <a:spLocks noChangeArrowheads="1"/>
          </p:cNvSpPr>
          <p:nvPr/>
        </p:nvSpPr>
        <p:spPr bwMode="auto">
          <a:xfrm>
            <a:off x="2463800" y="5419725"/>
            <a:ext cx="455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利用产生式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E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进行</a:t>
            </a:r>
            <a:r>
              <a: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归约</a:t>
            </a:r>
            <a:endParaRPr lang="en-US" altLang="zh-CN" sz="24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42003" name="Line 18"/>
          <p:cNvSpPr>
            <a:spLocks noChangeShapeType="1"/>
          </p:cNvSpPr>
          <p:nvPr/>
        </p:nvSpPr>
        <p:spPr bwMode="auto">
          <a:xfrm>
            <a:off x="2195513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4" name="Line 19"/>
          <p:cNvSpPr>
            <a:spLocks noChangeShapeType="1"/>
          </p:cNvSpPr>
          <p:nvPr/>
        </p:nvSpPr>
        <p:spPr bwMode="auto">
          <a:xfrm>
            <a:off x="2627313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7716" name="Text Box 20" descr="Green marble"/>
          <p:cNvSpPr txBox="1">
            <a:spLocks noChangeArrowheads="1"/>
          </p:cNvSpPr>
          <p:nvPr/>
        </p:nvSpPr>
        <p:spPr bwMode="auto">
          <a:xfrm>
            <a:off x="1527175" y="4430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1800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7717" name="Text Box 21" descr="Green marble"/>
          <p:cNvSpPr txBox="1">
            <a:spLocks noChangeArrowheads="1"/>
          </p:cNvSpPr>
          <p:nvPr/>
        </p:nvSpPr>
        <p:spPr bwMode="auto">
          <a:xfrm>
            <a:off x="5632450" y="53784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1800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42007" name="Line 22"/>
          <p:cNvSpPr>
            <a:spLocks noChangeShapeType="1"/>
          </p:cNvSpPr>
          <p:nvPr/>
        </p:nvSpPr>
        <p:spPr bwMode="auto">
          <a:xfrm>
            <a:off x="29876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8" name="Line 23"/>
          <p:cNvSpPr>
            <a:spLocks noChangeShapeType="1"/>
          </p:cNvSpPr>
          <p:nvPr/>
        </p:nvSpPr>
        <p:spPr bwMode="auto">
          <a:xfrm>
            <a:off x="3348038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7720" name="Text Box 24" descr="Green marble"/>
          <p:cNvSpPr txBox="1">
            <a:spLocks noChangeArrowheads="1"/>
          </p:cNvSpPr>
          <p:nvPr/>
        </p:nvSpPr>
        <p:spPr bwMode="auto">
          <a:xfrm>
            <a:off x="1619250" y="4498975"/>
            <a:ext cx="15843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有！</a:t>
            </a:r>
            <a:endParaRPr lang="en-US" altLang="zh-CN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7721" name="Oval 25"/>
          <p:cNvSpPr>
            <a:spLocks noChangeArrowheads="1"/>
          </p:cNvSpPr>
          <p:nvPr/>
        </p:nvSpPr>
        <p:spPr bwMode="auto">
          <a:xfrm>
            <a:off x="1476375" y="2708275"/>
            <a:ext cx="1223963" cy="576263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9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97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7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5" dur="250" autoRev="1" fill="hold"/>
                                        <p:tgtEl>
                                          <p:spTgt spid="797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" dur="250" autoRev="1" fill="hold"/>
                                        <p:tgtEl>
                                          <p:spTgt spid="797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250" autoRev="1" fill="hold"/>
                                        <p:tgtEl>
                                          <p:spTgt spid="797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50" autoRev="1" fill="hold"/>
                                        <p:tgtEl>
                                          <p:spTgt spid="797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797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9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97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01" grpId="0"/>
      <p:bldP spid="797707" grpId="0"/>
      <p:bldP spid="797710" grpId="0"/>
      <p:bldP spid="797712" grpId="0"/>
      <p:bldP spid="797713" grpId="0"/>
      <p:bldP spid="797720" grpId="0" build="allAtOnce"/>
      <p:bldP spid="7977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分析的过程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所有的步骤与动作</a:t>
            </a:r>
          </a:p>
        </p:txBody>
      </p:sp>
      <p:sp>
        <p:nvSpPr>
          <p:cNvPr id="798724" name="Text Box 4" descr="Green marble"/>
          <p:cNvSpPr txBox="1">
            <a:spLocks noChangeArrowheads="1"/>
          </p:cNvSpPr>
          <p:nvPr/>
        </p:nvSpPr>
        <p:spPr bwMode="auto">
          <a:xfrm>
            <a:off x="1485900" y="28209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43014" name="Line 5"/>
          <p:cNvSpPr>
            <a:spLocks noChangeShapeType="1"/>
          </p:cNvSpPr>
          <p:nvPr/>
        </p:nvSpPr>
        <p:spPr bwMode="auto">
          <a:xfrm>
            <a:off x="1187450" y="27813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5" name="Line 6"/>
          <p:cNvSpPr>
            <a:spLocks noChangeShapeType="1"/>
          </p:cNvSpPr>
          <p:nvPr/>
        </p:nvSpPr>
        <p:spPr bwMode="auto">
          <a:xfrm>
            <a:off x="1187450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6" name="Line 7"/>
          <p:cNvSpPr>
            <a:spLocks noChangeShapeType="1"/>
          </p:cNvSpPr>
          <p:nvPr/>
        </p:nvSpPr>
        <p:spPr bwMode="auto">
          <a:xfrm>
            <a:off x="1187450" y="3213100"/>
            <a:ext cx="2520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728" name="Text Box 8" descr="Green marble"/>
          <p:cNvSpPr txBox="1">
            <a:spLocks noChangeArrowheads="1"/>
          </p:cNvSpPr>
          <p:nvPr/>
        </p:nvSpPr>
        <p:spPr bwMode="auto">
          <a:xfrm>
            <a:off x="1187450" y="2827338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$</a:t>
            </a:r>
            <a:endParaRPr lang="en-US" altLang="zh-CN" b="1" baseline="-25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8729" name="Text Box 9" descr="Green marble"/>
          <p:cNvSpPr txBox="1">
            <a:spLocks noChangeArrowheads="1"/>
          </p:cNvSpPr>
          <p:nvPr/>
        </p:nvSpPr>
        <p:spPr bwMode="auto">
          <a:xfrm>
            <a:off x="950912" y="3660775"/>
            <a:ext cx="48656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归约后状态：栈里面已经识别的串是</a:t>
            </a:r>
            <a:r>
              <a:rPr lang="en-US" altLang="zh-CN" b="1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endParaRPr lang="en-US" altLang="zh-CN" b="1" baseline="-25000" dirty="0">
              <a:solidFill>
                <a:srgbClr val="FF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43019" name="Line 10"/>
          <p:cNvSpPr>
            <a:spLocks noChangeShapeType="1"/>
          </p:cNvSpPr>
          <p:nvPr/>
        </p:nvSpPr>
        <p:spPr bwMode="auto">
          <a:xfrm>
            <a:off x="14763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0" name="Line 11"/>
          <p:cNvSpPr>
            <a:spLocks noChangeShapeType="1"/>
          </p:cNvSpPr>
          <p:nvPr/>
        </p:nvSpPr>
        <p:spPr bwMode="auto">
          <a:xfrm>
            <a:off x="19081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732" name="Rectangle 12" descr="Green marble"/>
          <p:cNvSpPr>
            <a:spLocks noChangeArrowheads="1"/>
          </p:cNvSpPr>
          <p:nvPr/>
        </p:nvSpPr>
        <p:spPr bwMode="auto">
          <a:xfrm>
            <a:off x="4356100" y="1844675"/>
            <a:ext cx="434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+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*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(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) | 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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id</a:t>
            </a:r>
            <a:endParaRPr lang="zh-CN" alt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43022" name="Line 13"/>
          <p:cNvSpPr>
            <a:spLocks noChangeShapeType="1"/>
          </p:cNvSpPr>
          <p:nvPr/>
        </p:nvSpPr>
        <p:spPr bwMode="auto">
          <a:xfrm>
            <a:off x="2195513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3" name="Line 14"/>
          <p:cNvSpPr>
            <a:spLocks noChangeShapeType="1"/>
          </p:cNvSpPr>
          <p:nvPr/>
        </p:nvSpPr>
        <p:spPr bwMode="auto">
          <a:xfrm>
            <a:off x="2627313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735" name="Text Box 15" descr="Green marble"/>
          <p:cNvSpPr txBox="1">
            <a:spLocks noChangeArrowheads="1"/>
          </p:cNvSpPr>
          <p:nvPr/>
        </p:nvSpPr>
        <p:spPr bwMode="auto">
          <a:xfrm>
            <a:off x="1527175" y="4430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1800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798736" name="Text Box 16" descr="Green marble"/>
          <p:cNvSpPr txBox="1">
            <a:spLocks noChangeArrowheads="1"/>
          </p:cNvSpPr>
          <p:nvPr/>
        </p:nvSpPr>
        <p:spPr bwMode="auto">
          <a:xfrm>
            <a:off x="5632450" y="53784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1800" b="1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43026" name="Line 17"/>
          <p:cNvSpPr>
            <a:spLocks noChangeShapeType="1"/>
          </p:cNvSpPr>
          <p:nvPr/>
        </p:nvSpPr>
        <p:spPr bwMode="auto">
          <a:xfrm>
            <a:off x="2987675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7" name="Line 18"/>
          <p:cNvSpPr>
            <a:spLocks noChangeShapeType="1"/>
          </p:cNvSpPr>
          <p:nvPr/>
        </p:nvSpPr>
        <p:spPr bwMode="auto">
          <a:xfrm>
            <a:off x="3348038" y="27813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8739" name="Text Box 19" descr="Green marble"/>
          <p:cNvSpPr txBox="1">
            <a:spLocks noChangeArrowheads="1"/>
          </p:cNvSpPr>
          <p:nvPr/>
        </p:nvSpPr>
        <p:spPr bwMode="auto">
          <a:xfrm>
            <a:off x="2032000" y="4740275"/>
            <a:ext cx="508825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串已经归约到开始符号</a:t>
            </a:r>
            <a:r>
              <a:rPr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，并且</a:t>
            </a:r>
          </a:p>
          <a:p>
            <a:pPr>
              <a:defRPr/>
            </a:pPr>
            <a:r>
              <a:rPr lang="zh-CN" altLang="en-US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输入的终结符在这个过程中已经被消耗完毕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2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3.4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自下而上分析</a:t>
            </a:r>
          </a:p>
        </p:txBody>
      </p:sp>
      <p:sp>
        <p:nvSpPr>
          <p:cNvPr id="45158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使用移进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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归约方式，即使知道了应该进行归约，也还有两个问题必须解决，他们是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lang="zh-CN" altLang="en-US" sz="2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确定右句型中将要归约的子串</a:t>
            </a:r>
          </a:p>
          <a:p>
            <a:pPr>
              <a:spcBef>
                <a:spcPct val="0"/>
              </a:spcBef>
              <a:defRPr/>
            </a:pPr>
            <a:r>
              <a:rPr lang="zh-CN" altLang="en-US" sz="2800" b="1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如何确定选择哪一个产生式</a:t>
            </a:r>
          </a:p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1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1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4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3.4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自下而上分析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52736"/>
            <a:ext cx="8534400" cy="226536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3.4.4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移进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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归约分析的冲突 </a:t>
            </a:r>
          </a:p>
          <a:p>
            <a:pPr marL="609600" indent="-609600">
              <a:spcBef>
                <a:spcPct val="0"/>
              </a:spcBef>
              <a:buFontTx/>
              <a:buAutoNum type="arabicPeriod"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	移进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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归约冲突</a:t>
            </a:r>
          </a:p>
          <a:p>
            <a:pPr marL="609600" indent="-609600"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endParaRPr lang="en-US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53636" name="Line 4"/>
          <p:cNvSpPr>
            <a:spLocks noChangeShapeType="1"/>
          </p:cNvSpPr>
          <p:nvPr/>
        </p:nvSpPr>
        <p:spPr bwMode="auto">
          <a:xfrm>
            <a:off x="1979613" y="4686300"/>
            <a:ext cx="2447925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3637" name="AutoShape 5" descr="Green marble"/>
          <p:cNvSpPr>
            <a:spLocks noChangeArrowheads="1"/>
          </p:cNvSpPr>
          <p:nvPr/>
        </p:nvSpPr>
        <p:spPr bwMode="auto">
          <a:xfrm>
            <a:off x="1331913" y="5119688"/>
            <a:ext cx="1152525" cy="431800"/>
          </a:xfrm>
          <a:prstGeom prst="wedgeRectCallout">
            <a:avLst>
              <a:gd name="adj1" fmla="val 66528"/>
              <a:gd name="adj2" fmla="val -13308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归约乎？</a:t>
            </a:r>
          </a:p>
        </p:txBody>
      </p:sp>
      <p:sp>
        <p:nvSpPr>
          <p:cNvPr id="453638" name="Line 6"/>
          <p:cNvSpPr>
            <a:spLocks noChangeShapeType="1"/>
          </p:cNvSpPr>
          <p:nvPr/>
        </p:nvSpPr>
        <p:spPr bwMode="auto">
          <a:xfrm>
            <a:off x="5722938" y="4686300"/>
            <a:ext cx="649287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3639" name="AutoShape 7" descr="Green marble"/>
          <p:cNvSpPr>
            <a:spLocks noChangeArrowheads="1"/>
          </p:cNvSpPr>
          <p:nvPr/>
        </p:nvSpPr>
        <p:spPr bwMode="auto">
          <a:xfrm>
            <a:off x="6156325" y="5191125"/>
            <a:ext cx="1152525" cy="431800"/>
          </a:xfrm>
          <a:prstGeom prst="wedgeRectCallout">
            <a:avLst>
              <a:gd name="adj1" fmla="val -46005"/>
              <a:gd name="adj2" fmla="val -16654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移进乎？</a:t>
            </a:r>
          </a:p>
        </p:txBody>
      </p:sp>
      <p:sp>
        <p:nvSpPr>
          <p:cNvPr id="453640" name="Text Box 8" descr="Green marble"/>
          <p:cNvSpPr txBox="1">
            <a:spLocks noChangeArrowheads="1"/>
          </p:cNvSpPr>
          <p:nvPr/>
        </p:nvSpPr>
        <p:spPr bwMode="auto">
          <a:xfrm>
            <a:off x="1042988" y="3498850"/>
            <a:ext cx="60436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如果移进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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归约分析器处于格局</a:t>
            </a:r>
          </a:p>
          <a:p>
            <a:pPr>
              <a:defRPr/>
            </a:pP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栈			            输入</a:t>
            </a:r>
          </a:p>
          <a:p>
            <a:pPr>
              <a:defRPr/>
            </a:pP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…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if </a:t>
            </a:r>
            <a:r>
              <a:rPr lang="en-US" altLang="zh-CN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expr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then </a:t>
            </a:r>
            <a:r>
              <a:rPr lang="en-US" altLang="zh-CN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stmt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	else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…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$</a:t>
            </a:r>
            <a:endParaRPr lang="zh-CN" altLang="en-US" sz="24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453641" name="Text Box 9" descr="Green marble"/>
          <p:cNvSpPr txBox="1">
            <a:spLocks noChangeArrowheads="1"/>
          </p:cNvSpPr>
          <p:nvPr/>
        </p:nvSpPr>
        <p:spPr bwMode="auto">
          <a:xfrm>
            <a:off x="827088" y="1988840"/>
            <a:ext cx="529241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例 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stmt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if 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expr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then 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stmt</a:t>
            </a:r>
            <a:endParaRPr lang="en-US" altLang="zh-CN" sz="24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    | if 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expr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then 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stmt</a:t>
            </a: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else </a:t>
            </a:r>
            <a:r>
              <a:rPr lang="en-US" altLang="zh-CN" sz="2400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stmt</a:t>
            </a:r>
            <a:endParaRPr lang="en-US" altLang="zh-CN" sz="24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  	    | other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453642" name="Text Box 10" descr="Green marble"/>
          <p:cNvSpPr txBox="1">
            <a:spLocks noChangeArrowheads="1"/>
          </p:cNvSpPr>
          <p:nvPr/>
        </p:nvSpPr>
        <p:spPr bwMode="auto">
          <a:xfrm>
            <a:off x="3492500" y="5229225"/>
            <a:ext cx="1511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两难啊！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53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5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9" dur="500"/>
                                        <p:tgtEl>
                                          <p:spTgt spid="45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5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8" dur="500"/>
                                        <p:tgtEl>
                                          <p:spTgt spid="45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500"/>
                                        <p:tgtEl>
                                          <p:spTgt spid="4536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500"/>
                                        <p:tgtEl>
                                          <p:spTgt spid="4536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500"/>
                                        <p:tgtEl>
                                          <p:spTgt spid="4536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6" grpId="0" animBg="1"/>
      <p:bldP spid="453637" grpId="0" animBg="1"/>
      <p:bldP spid="453638" grpId="0" animBg="1"/>
      <p:bldP spid="453639" grpId="0" animBg="1"/>
      <p:bldP spid="453640" grpId="0"/>
      <p:bldP spid="453641" grpId="0"/>
      <p:bldP spid="45364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3.4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自下而上分析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20080"/>
            <a:ext cx="8534400" cy="5029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ct val="0"/>
              </a:spcBef>
              <a:buFontTx/>
              <a:buAutoNum type="arabicPeriod" startAt="2"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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归约冲突</a:t>
            </a:r>
          </a:p>
          <a:p>
            <a:pPr marL="609600" indent="-609600"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stmt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id (</a:t>
            </a:r>
            <a:r>
              <a:rPr lang="en-US" altLang="zh-CN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parameter_list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| </a:t>
            </a:r>
            <a:r>
              <a:rPr lang="en-US" altLang="zh-CN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expr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expr</a:t>
            </a:r>
            <a:endParaRPr lang="en-US" altLang="zh-CN" sz="2400" b="1" i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marL="609600" indent="-609600"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parameter_list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parameter_list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parameter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parameter</a:t>
            </a:r>
            <a:endParaRPr lang="en-US" altLang="zh-CN" sz="24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marL="609600" indent="-609600"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parameter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id</a:t>
            </a:r>
          </a:p>
          <a:p>
            <a:pPr marL="609600" indent="-609600"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expr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id (</a:t>
            </a:r>
            <a:r>
              <a:rPr lang="en-US" altLang="zh-CN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expr_list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| id</a:t>
            </a:r>
          </a:p>
          <a:p>
            <a:pPr marL="609600" indent="-609600" algn="just">
              <a:spcBef>
                <a:spcPct val="0"/>
              </a:spcBef>
              <a:buFontTx/>
              <a:buNone/>
              <a:defRPr/>
            </a:pPr>
            <a:r>
              <a:rPr lang="en-US" altLang="zh-CN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expr_list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expr_list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expr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</a:t>
            </a:r>
            <a:r>
              <a:rPr lang="en-US" altLang="zh-CN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expr</a:t>
            </a:r>
            <a:endParaRPr lang="en-US" altLang="zh-CN" sz="24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marL="609600" indent="-609600" algn="just">
              <a:spcBef>
                <a:spcPct val="0"/>
              </a:spcBef>
              <a:buFontTx/>
              <a:buNone/>
              <a:defRPr/>
            </a:pPr>
            <a:endParaRPr lang="en-US" altLang="zh-CN" sz="24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marL="609600" indent="-609600" algn="just">
              <a:spcBef>
                <a:spcPct val="0"/>
              </a:spcBef>
              <a:buFontTx/>
              <a:buNone/>
              <a:defRPr/>
            </a:pPr>
            <a:endParaRPr lang="en-US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455684" name="Line 4"/>
          <p:cNvSpPr>
            <a:spLocks noChangeShapeType="1"/>
          </p:cNvSpPr>
          <p:nvPr/>
        </p:nvSpPr>
        <p:spPr bwMode="auto">
          <a:xfrm>
            <a:off x="2555875" y="4651375"/>
            <a:ext cx="431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5685" name="AutoShape 5" descr="Green marble"/>
          <p:cNvSpPr>
            <a:spLocks noChangeArrowheads="1"/>
          </p:cNvSpPr>
          <p:nvPr/>
        </p:nvSpPr>
        <p:spPr bwMode="auto">
          <a:xfrm>
            <a:off x="395288" y="5083175"/>
            <a:ext cx="2736850" cy="393700"/>
          </a:xfrm>
          <a:prstGeom prst="wedgeRectCallout">
            <a:avLst>
              <a:gd name="adj1" fmla="val 36426"/>
              <a:gd name="adj2" fmla="val -157259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用</a:t>
            </a:r>
            <a:r>
              <a:rPr lang="en-US" altLang="zh-CN" sz="18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paramter </a:t>
            </a:r>
            <a:r>
              <a:rPr lang="en-US" altLang="zh-CN" sz="18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sym typeface="Symbol" pitchFamily="18" charset="2"/>
              </a:rPr>
              <a:t>id</a:t>
            </a: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sym typeface="Symbol" pitchFamily="18" charset="2"/>
              </a:rPr>
              <a:t>归约？</a:t>
            </a:r>
          </a:p>
        </p:txBody>
      </p:sp>
      <p:sp>
        <p:nvSpPr>
          <p:cNvPr id="455686" name="AutoShape 6" descr="Green marble"/>
          <p:cNvSpPr>
            <a:spLocks noChangeArrowheads="1"/>
          </p:cNvSpPr>
          <p:nvPr/>
        </p:nvSpPr>
        <p:spPr bwMode="auto">
          <a:xfrm>
            <a:off x="3851275" y="4794250"/>
            <a:ext cx="2376488" cy="609600"/>
          </a:xfrm>
          <a:prstGeom prst="wedgeRectCallout">
            <a:avLst>
              <a:gd name="adj1" fmla="val -93352"/>
              <a:gd name="adj2" fmla="val -6823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用</a:t>
            </a:r>
            <a:r>
              <a:rPr lang="en-US" altLang="zh-CN" sz="18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expr </a:t>
            </a:r>
            <a:r>
              <a:rPr lang="en-US" altLang="zh-CN" sz="18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sym typeface="Symbol" pitchFamily="18" charset="2"/>
              </a:rPr>
              <a:t>id</a:t>
            </a:r>
            <a:r>
              <a:rPr lang="zh-CN" altLang="en-US" sz="18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sym typeface="Symbol" pitchFamily="18" charset="2"/>
              </a:rPr>
              <a:t>归约？</a:t>
            </a:r>
          </a:p>
        </p:txBody>
      </p:sp>
      <p:sp>
        <p:nvSpPr>
          <p:cNvPr id="455687" name="Text Box 7" descr="Green marble"/>
          <p:cNvSpPr txBox="1">
            <a:spLocks noChangeArrowheads="1"/>
          </p:cNvSpPr>
          <p:nvPr/>
        </p:nvSpPr>
        <p:spPr bwMode="auto">
          <a:xfrm>
            <a:off x="3419475" y="5514975"/>
            <a:ext cx="338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不容易抉择呢！</a:t>
            </a:r>
          </a:p>
        </p:txBody>
      </p:sp>
      <p:sp>
        <p:nvSpPr>
          <p:cNvPr id="455688" name="Text Box 8" descr="Green marble"/>
          <p:cNvSpPr txBox="1">
            <a:spLocks noChangeArrowheads="1"/>
          </p:cNvSpPr>
          <p:nvPr/>
        </p:nvSpPr>
        <p:spPr bwMode="auto">
          <a:xfrm>
            <a:off x="755650" y="3644900"/>
            <a:ext cx="65055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由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</a:t>
            </a:r>
            <a:r>
              <a:rPr lang="en-US" altLang="zh-CN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J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</a:t>
            </a:r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开始的语句</a:t>
            </a:r>
          </a:p>
          <a:p>
            <a:pPr>
              <a:defRPr/>
            </a:pPr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栈					输入</a:t>
            </a:r>
          </a:p>
          <a:p>
            <a:pPr>
              <a:defRPr/>
            </a:pPr>
            <a:r>
              <a:rPr lang="zh-CN" altLang="en-US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	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…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id ( id				, id )</a:t>
            </a: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…</a:t>
            </a:r>
            <a:endParaRPr lang="zh-CN" alt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55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5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5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5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1000"/>
                                        <p:tgtEl>
                                          <p:spTgt spid="4556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1000"/>
                                        <p:tgtEl>
                                          <p:spTgt spid="4556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000"/>
                                        <p:tgtEl>
                                          <p:spTgt spid="4556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4" grpId="0" animBg="1"/>
      <p:bldP spid="455685" grpId="0" animBg="1"/>
      <p:bldP spid="455686" grpId="0" animBg="1"/>
      <p:bldP spid="455687" grpId="0"/>
      <p:bldP spid="45568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本讲纲要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自下而上分析概述</a:t>
            </a:r>
          </a:p>
          <a:p>
            <a:r>
              <a:rPr lang="zh-CN" altLang="en-US">
                <a:ea typeface="宋体" pitchFamily="2" charset="-122"/>
              </a:rPr>
              <a:t>自下而上分析方法</a:t>
            </a:r>
          </a:p>
          <a:p>
            <a:r>
              <a:rPr lang="en-US" altLang="zh-CN">
                <a:ea typeface="宋体" pitchFamily="2" charset="-122"/>
              </a:rPr>
              <a:t>LR</a:t>
            </a:r>
            <a:r>
              <a:rPr lang="zh-CN" altLang="en-US">
                <a:ea typeface="宋体" pitchFamily="2" charset="-122"/>
              </a:rPr>
              <a:t>分析器</a:t>
            </a:r>
          </a:p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000" fill="hold"/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LR</a:t>
            </a:r>
            <a:r>
              <a:rPr lang="zh-CN" altLang="en-US">
                <a:ea typeface="宋体" pitchFamily="2" charset="-122"/>
              </a:rPr>
              <a:t>分析器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LR</a:t>
            </a:r>
            <a:r>
              <a:rPr lang="zh-CN" altLang="en-US" sz="3200" dirty="0">
                <a:ea typeface="宋体" pitchFamily="2" charset="-122"/>
              </a:rPr>
              <a:t>分析器处理的是一类</a:t>
            </a:r>
            <a:r>
              <a:rPr lang="en-US" altLang="zh-CN" sz="3200" dirty="0">
                <a:ea typeface="宋体" pitchFamily="2" charset="-122"/>
              </a:rPr>
              <a:t>LR(k)</a:t>
            </a:r>
            <a:r>
              <a:rPr lang="zh-CN" altLang="en-US" sz="3200" dirty="0">
                <a:ea typeface="宋体" pitchFamily="2" charset="-122"/>
              </a:rPr>
              <a:t>文法</a:t>
            </a:r>
          </a:p>
          <a:p>
            <a:pPr lvl="1"/>
            <a:r>
              <a:rPr lang="en-US" altLang="zh-CN" sz="2800" dirty="0">
                <a:ea typeface="宋体" pitchFamily="2" charset="-122"/>
              </a:rPr>
              <a:t>k</a:t>
            </a:r>
            <a:r>
              <a:rPr lang="zh-CN" altLang="en-US" sz="2800" dirty="0">
                <a:ea typeface="宋体" pitchFamily="2" charset="-122"/>
              </a:rPr>
              <a:t>是指决定分析动作的时候向前看的符号个数</a:t>
            </a:r>
          </a:p>
          <a:p>
            <a:pPr lvl="1"/>
            <a:r>
              <a:rPr lang="en-US" altLang="zh-CN" sz="2800" dirty="0">
                <a:ea typeface="宋体" pitchFamily="2" charset="-122"/>
              </a:rPr>
              <a:t>k=1</a:t>
            </a:r>
            <a:r>
              <a:rPr lang="zh-CN" altLang="en-US" sz="2800" dirty="0">
                <a:ea typeface="宋体" pitchFamily="2" charset="-122"/>
              </a:rPr>
              <a:t>时可以省略，表示分析的时候只要往前看</a:t>
            </a:r>
            <a:r>
              <a:rPr lang="en-US" altLang="zh-CN" sz="2800" dirty="0">
                <a:ea typeface="宋体" pitchFamily="2" charset="-122"/>
              </a:rPr>
              <a:t>1</a:t>
            </a:r>
            <a:r>
              <a:rPr lang="zh-CN" altLang="en-US" sz="2800" dirty="0">
                <a:ea typeface="宋体" pitchFamily="2" charset="-122"/>
              </a:rPr>
              <a:t>个符号</a:t>
            </a:r>
          </a:p>
          <a:p>
            <a:r>
              <a:rPr lang="en-US" altLang="zh-CN" sz="3200" dirty="0">
                <a:ea typeface="宋体" pitchFamily="2" charset="-122"/>
              </a:rPr>
              <a:t>LR</a:t>
            </a:r>
            <a:r>
              <a:rPr lang="zh-CN" altLang="en-US" sz="3200" dirty="0">
                <a:ea typeface="宋体" pitchFamily="2" charset="-122"/>
              </a:rPr>
              <a:t>分析器采用的方法称为</a:t>
            </a:r>
            <a:r>
              <a:rPr lang="en-US" altLang="zh-CN" sz="3200" dirty="0">
                <a:ea typeface="宋体" pitchFamily="2" charset="-122"/>
              </a:rPr>
              <a:t>LR</a:t>
            </a:r>
            <a:r>
              <a:rPr lang="zh-CN" altLang="en-US" sz="3200" dirty="0">
                <a:ea typeface="宋体" pitchFamily="2" charset="-122"/>
              </a:rPr>
              <a:t>分析方法</a:t>
            </a:r>
          </a:p>
          <a:p>
            <a:r>
              <a:rPr lang="en-US" altLang="zh-CN" sz="3200" dirty="0">
                <a:ea typeface="宋体" pitchFamily="2" charset="-122"/>
              </a:rPr>
              <a:t>LR</a:t>
            </a:r>
            <a:r>
              <a:rPr lang="zh-CN" altLang="en-US" sz="3200" dirty="0">
                <a:ea typeface="宋体" pitchFamily="2" charset="-122"/>
              </a:rPr>
              <a:t>分析方法是自下而上分析的一种，也是最为有效的一种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60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1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最左推导与自上而下分析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229600" cy="4813300"/>
          </a:xfrm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自上而下分析，可以使用最右推导吗？</a:t>
            </a:r>
          </a:p>
        </p:txBody>
      </p:sp>
      <p:sp>
        <p:nvSpPr>
          <p:cNvPr id="804867" name="Rectangle 3"/>
          <p:cNvSpPr>
            <a:spLocks noChangeArrowheads="1"/>
          </p:cNvSpPr>
          <p:nvPr/>
        </p:nvSpPr>
        <p:spPr bwMode="auto">
          <a:xfrm>
            <a:off x="827088" y="1916113"/>
            <a:ext cx="233997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b="1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1800" b="1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TE 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endParaRPr lang="en-US" altLang="zh-CN" sz="1800" b="1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>
              <a:defRPr/>
            </a:pPr>
            <a:r>
              <a:rPr lang="en-US" altLang="zh-CN" sz="1800" b="1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 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+ </a:t>
            </a:r>
            <a:r>
              <a:rPr lang="en-US" altLang="zh-CN" sz="1800" b="1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TE 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</a:t>
            </a:r>
            <a:endParaRPr lang="en-US" altLang="zh-CN" sz="1800" b="1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>
              <a:defRPr/>
            </a:pPr>
            <a:r>
              <a:rPr lang="en-US" altLang="zh-CN" sz="1800" b="1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1800" b="1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FT 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endParaRPr lang="en-US" altLang="zh-CN" sz="1800" b="1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>
              <a:defRPr/>
            </a:pPr>
            <a:r>
              <a:rPr lang="en-US" altLang="zh-CN" sz="1800" b="1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 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* </a:t>
            </a:r>
            <a:r>
              <a:rPr lang="en-US" altLang="zh-CN" sz="1800" b="1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FT 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sz="1800" b="1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| 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</a:t>
            </a:r>
            <a:endParaRPr lang="en-US" altLang="zh-CN" sz="1800" b="1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>
              <a:defRPr/>
            </a:pPr>
            <a:r>
              <a:rPr lang="en-US" altLang="zh-CN" sz="1800" b="1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(</a:t>
            </a:r>
            <a:r>
              <a:rPr lang="en-US" altLang="zh-CN" sz="1800" b="1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 | id</a:t>
            </a:r>
          </a:p>
        </p:txBody>
      </p:sp>
      <p:sp>
        <p:nvSpPr>
          <p:cNvPr id="804868" name="Text Box 4"/>
          <p:cNvSpPr txBox="1">
            <a:spLocks noChangeArrowheads="1"/>
          </p:cNvSpPr>
          <p:nvPr/>
        </p:nvSpPr>
        <p:spPr bwMode="auto">
          <a:xfrm>
            <a:off x="827088" y="3500438"/>
            <a:ext cx="161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输入：</a:t>
            </a:r>
            <a:r>
              <a:rPr lang="en-US" altLang="zh-CN" sz="18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id*id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5510213" y="162877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latin typeface="Tahoma" pitchFamily="34" charset="0"/>
              </a:rPr>
              <a:t>E</a:t>
            </a:r>
          </a:p>
        </p:txBody>
      </p:sp>
      <p:grpSp>
        <p:nvGrpSpPr>
          <p:cNvPr id="11271" name="Group 6"/>
          <p:cNvGrpSpPr>
            <a:grpSpLocks/>
          </p:cNvGrpSpPr>
          <p:nvPr/>
        </p:nvGrpSpPr>
        <p:grpSpPr bwMode="auto">
          <a:xfrm>
            <a:off x="5076825" y="1985963"/>
            <a:ext cx="1223963" cy="727075"/>
            <a:chOff x="4741" y="1298"/>
            <a:chExt cx="771" cy="458"/>
          </a:xfrm>
        </p:grpSpPr>
        <p:sp>
          <p:nvSpPr>
            <p:cNvPr id="11300" name="Line 7"/>
            <p:cNvSpPr>
              <a:spLocks noChangeShapeType="1"/>
            </p:cNvSpPr>
            <p:nvPr/>
          </p:nvSpPr>
          <p:spPr bwMode="auto">
            <a:xfrm flipH="1">
              <a:off x="4877" y="1298"/>
              <a:ext cx="22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1" name="Line 8"/>
            <p:cNvSpPr>
              <a:spLocks noChangeShapeType="1"/>
            </p:cNvSpPr>
            <p:nvPr/>
          </p:nvSpPr>
          <p:spPr bwMode="auto">
            <a:xfrm>
              <a:off x="5149" y="1298"/>
              <a:ext cx="18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2" name="Text Box 9"/>
            <p:cNvSpPr txBox="1">
              <a:spLocks noChangeArrowheads="1"/>
            </p:cNvSpPr>
            <p:nvPr/>
          </p:nvSpPr>
          <p:spPr bwMode="auto">
            <a:xfrm>
              <a:off x="4741" y="1525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latin typeface="Tahoma" pitchFamily="34" charset="0"/>
                </a:rPr>
                <a:t>T</a:t>
              </a:r>
            </a:p>
          </p:txBody>
        </p:sp>
        <p:sp>
          <p:nvSpPr>
            <p:cNvPr id="11303" name="Text Box 10"/>
            <p:cNvSpPr txBox="1">
              <a:spLocks noChangeArrowheads="1"/>
            </p:cNvSpPr>
            <p:nvPr/>
          </p:nvSpPr>
          <p:spPr bwMode="auto">
            <a:xfrm>
              <a:off x="5240" y="1525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latin typeface="Tahoma" pitchFamily="34" charset="0"/>
                </a:rPr>
                <a:t>E</a:t>
              </a:r>
              <a:r>
                <a:rPr lang="en-US" altLang="zh-CN" sz="1800" b="1">
                  <a:latin typeface="Tahoma" pitchFamily="34" charset="0"/>
                  <a:sym typeface="Symbol" pitchFamily="18" charset="2"/>
                </a:rPr>
                <a:t></a:t>
              </a:r>
              <a:r>
                <a:rPr lang="en-US" altLang="zh-CN" sz="1800">
                  <a:latin typeface="Tahoma" pitchFamily="34" charset="0"/>
                </a:rPr>
                <a:t> </a:t>
              </a:r>
            </a:p>
          </p:txBody>
        </p:sp>
      </p:grpSp>
      <p:grpSp>
        <p:nvGrpSpPr>
          <p:cNvPr id="11272" name="Group 11"/>
          <p:cNvGrpSpPr>
            <a:grpSpLocks/>
          </p:cNvGrpSpPr>
          <p:nvPr/>
        </p:nvGrpSpPr>
        <p:grpSpPr bwMode="auto">
          <a:xfrm>
            <a:off x="4643438" y="3425825"/>
            <a:ext cx="431800" cy="871538"/>
            <a:chOff x="4468" y="2205"/>
            <a:chExt cx="272" cy="549"/>
          </a:xfrm>
        </p:grpSpPr>
        <p:sp>
          <p:nvSpPr>
            <p:cNvPr id="11298" name="Line 12"/>
            <p:cNvSpPr>
              <a:spLocks noChangeShapeType="1"/>
            </p:cNvSpPr>
            <p:nvPr/>
          </p:nvSpPr>
          <p:spPr bwMode="auto">
            <a:xfrm>
              <a:off x="4559" y="2205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9" name="Text Box 13"/>
            <p:cNvSpPr txBox="1">
              <a:spLocks noChangeArrowheads="1"/>
            </p:cNvSpPr>
            <p:nvPr/>
          </p:nvSpPr>
          <p:spPr bwMode="auto">
            <a:xfrm>
              <a:off x="4468" y="2523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latin typeface="Tahoma" pitchFamily="34" charset="0"/>
                </a:rPr>
                <a:t>id</a:t>
              </a:r>
            </a:p>
          </p:txBody>
        </p:sp>
      </p:grpSp>
      <p:grpSp>
        <p:nvGrpSpPr>
          <p:cNvPr id="11273" name="Group 14"/>
          <p:cNvGrpSpPr>
            <a:grpSpLocks/>
          </p:cNvGrpSpPr>
          <p:nvPr/>
        </p:nvGrpSpPr>
        <p:grpSpPr bwMode="auto">
          <a:xfrm>
            <a:off x="5003800" y="3498850"/>
            <a:ext cx="1223963" cy="798513"/>
            <a:chOff x="4695" y="2251"/>
            <a:chExt cx="771" cy="503"/>
          </a:xfrm>
        </p:grpSpPr>
        <p:sp>
          <p:nvSpPr>
            <p:cNvPr id="11292" name="Line 15"/>
            <p:cNvSpPr>
              <a:spLocks noChangeShapeType="1"/>
            </p:cNvSpPr>
            <p:nvPr/>
          </p:nvSpPr>
          <p:spPr bwMode="auto">
            <a:xfrm flipH="1">
              <a:off x="4831" y="2251"/>
              <a:ext cx="18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3" name="Line 16"/>
            <p:cNvSpPr>
              <a:spLocks noChangeShapeType="1"/>
            </p:cNvSpPr>
            <p:nvPr/>
          </p:nvSpPr>
          <p:spPr bwMode="auto">
            <a:xfrm>
              <a:off x="5149" y="2251"/>
              <a:ext cx="135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4" name="Text Box 17"/>
            <p:cNvSpPr txBox="1">
              <a:spLocks noChangeArrowheads="1"/>
            </p:cNvSpPr>
            <p:nvPr/>
          </p:nvSpPr>
          <p:spPr bwMode="auto">
            <a:xfrm>
              <a:off x="4695" y="2523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>
                  <a:latin typeface="Tahoma" pitchFamily="34" charset="0"/>
                </a:rPr>
                <a:t>*</a:t>
              </a:r>
            </a:p>
          </p:txBody>
        </p:sp>
        <p:sp>
          <p:nvSpPr>
            <p:cNvPr id="11295" name="Text Box 18"/>
            <p:cNvSpPr txBox="1">
              <a:spLocks noChangeArrowheads="1"/>
            </p:cNvSpPr>
            <p:nvPr/>
          </p:nvSpPr>
          <p:spPr bwMode="auto">
            <a:xfrm>
              <a:off x="5194" y="2523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latin typeface="Tahoma" pitchFamily="34" charset="0"/>
                </a:rPr>
                <a:t>T</a:t>
              </a:r>
              <a:r>
                <a:rPr lang="en-US" altLang="zh-CN" sz="1800" b="1">
                  <a:latin typeface="Tahoma" pitchFamily="34" charset="0"/>
                  <a:sym typeface="Symbol" pitchFamily="18" charset="2"/>
                </a:rPr>
                <a:t></a:t>
              </a:r>
              <a:r>
                <a:rPr lang="en-US" altLang="zh-CN" sz="1800">
                  <a:latin typeface="Tahoma" pitchFamily="34" charset="0"/>
                </a:rPr>
                <a:t> </a:t>
              </a:r>
            </a:p>
          </p:txBody>
        </p:sp>
        <p:sp>
          <p:nvSpPr>
            <p:cNvPr id="11296" name="Line 19"/>
            <p:cNvSpPr>
              <a:spLocks noChangeShapeType="1"/>
            </p:cNvSpPr>
            <p:nvPr/>
          </p:nvSpPr>
          <p:spPr bwMode="auto">
            <a:xfrm>
              <a:off x="5058" y="2251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7" name="Text Box 20"/>
            <p:cNvSpPr txBox="1">
              <a:spLocks noChangeArrowheads="1"/>
            </p:cNvSpPr>
            <p:nvPr/>
          </p:nvSpPr>
          <p:spPr bwMode="auto">
            <a:xfrm>
              <a:off x="4922" y="2523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latin typeface="Tahoma" pitchFamily="34" charset="0"/>
                </a:rPr>
                <a:t>F</a:t>
              </a:r>
            </a:p>
          </p:txBody>
        </p:sp>
      </p:grpSp>
      <p:grpSp>
        <p:nvGrpSpPr>
          <p:cNvPr id="11274" name="Group 21"/>
          <p:cNvGrpSpPr>
            <a:grpSpLocks/>
          </p:cNvGrpSpPr>
          <p:nvPr/>
        </p:nvGrpSpPr>
        <p:grpSpPr bwMode="auto">
          <a:xfrm>
            <a:off x="5364163" y="4217988"/>
            <a:ext cx="431800" cy="800100"/>
            <a:chOff x="4922" y="2704"/>
            <a:chExt cx="272" cy="504"/>
          </a:xfrm>
        </p:grpSpPr>
        <p:sp>
          <p:nvSpPr>
            <p:cNvPr id="11290" name="Line 22"/>
            <p:cNvSpPr>
              <a:spLocks noChangeShapeType="1"/>
            </p:cNvSpPr>
            <p:nvPr/>
          </p:nvSpPr>
          <p:spPr bwMode="auto">
            <a:xfrm>
              <a:off x="5058" y="270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1" name="Text Box 23"/>
            <p:cNvSpPr txBox="1">
              <a:spLocks noChangeArrowheads="1"/>
            </p:cNvSpPr>
            <p:nvPr/>
          </p:nvSpPr>
          <p:spPr bwMode="auto">
            <a:xfrm>
              <a:off x="4922" y="2977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latin typeface="Tahoma" pitchFamily="34" charset="0"/>
                </a:rPr>
                <a:t>id</a:t>
              </a:r>
            </a:p>
          </p:txBody>
        </p:sp>
      </p:grpSp>
      <p:grpSp>
        <p:nvGrpSpPr>
          <p:cNvPr id="11275" name="Group 24"/>
          <p:cNvGrpSpPr>
            <a:grpSpLocks/>
          </p:cNvGrpSpPr>
          <p:nvPr/>
        </p:nvGrpSpPr>
        <p:grpSpPr bwMode="auto">
          <a:xfrm>
            <a:off x="5795963" y="4291013"/>
            <a:ext cx="431800" cy="727075"/>
            <a:chOff x="5194" y="2750"/>
            <a:chExt cx="272" cy="458"/>
          </a:xfrm>
        </p:grpSpPr>
        <p:sp>
          <p:nvSpPr>
            <p:cNvPr id="11288" name="Line 25"/>
            <p:cNvSpPr>
              <a:spLocks noChangeShapeType="1"/>
            </p:cNvSpPr>
            <p:nvPr/>
          </p:nvSpPr>
          <p:spPr bwMode="auto">
            <a:xfrm>
              <a:off x="5285" y="275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4890" name="Text Box 26"/>
            <p:cNvSpPr txBox="1">
              <a:spLocks noChangeArrowheads="1"/>
            </p:cNvSpPr>
            <p:nvPr/>
          </p:nvSpPr>
          <p:spPr bwMode="auto">
            <a:xfrm>
              <a:off x="5194" y="2977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sym typeface="Symbol" pitchFamily="18" charset="2"/>
                </a:rPr>
                <a:t></a:t>
              </a:r>
            </a:p>
          </p:txBody>
        </p:sp>
      </p:grpSp>
      <p:grpSp>
        <p:nvGrpSpPr>
          <p:cNvPr id="11276" name="Group 27"/>
          <p:cNvGrpSpPr>
            <a:grpSpLocks/>
          </p:cNvGrpSpPr>
          <p:nvPr/>
        </p:nvGrpSpPr>
        <p:grpSpPr bwMode="auto">
          <a:xfrm>
            <a:off x="4643438" y="2706688"/>
            <a:ext cx="1223962" cy="727075"/>
            <a:chOff x="3107" y="2296"/>
            <a:chExt cx="771" cy="458"/>
          </a:xfrm>
        </p:grpSpPr>
        <p:sp>
          <p:nvSpPr>
            <p:cNvPr id="11284" name="Line 28"/>
            <p:cNvSpPr>
              <a:spLocks noChangeShapeType="1"/>
            </p:cNvSpPr>
            <p:nvPr/>
          </p:nvSpPr>
          <p:spPr bwMode="auto">
            <a:xfrm flipH="1">
              <a:off x="3243" y="2296"/>
              <a:ext cx="22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5" name="Line 29"/>
            <p:cNvSpPr>
              <a:spLocks noChangeShapeType="1"/>
            </p:cNvSpPr>
            <p:nvPr/>
          </p:nvSpPr>
          <p:spPr bwMode="auto">
            <a:xfrm>
              <a:off x="3515" y="2296"/>
              <a:ext cx="18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6" name="Text Box 30"/>
            <p:cNvSpPr txBox="1">
              <a:spLocks noChangeArrowheads="1"/>
            </p:cNvSpPr>
            <p:nvPr/>
          </p:nvSpPr>
          <p:spPr bwMode="auto">
            <a:xfrm>
              <a:off x="3107" y="2523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latin typeface="Tahoma" pitchFamily="34" charset="0"/>
                </a:rPr>
                <a:t>F</a:t>
              </a:r>
            </a:p>
          </p:txBody>
        </p:sp>
        <p:sp>
          <p:nvSpPr>
            <p:cNvPr id="11287" name="Text Box 31"/>
            <p:cNvSpPr txBox="1">
              <a:spLocks noChangeArrowheads="1"/>
            </p:cNvSpPr>
            <p:nvPr/>
          </p:nvSpPr>
          <p:spPr bwMode="auto">
            <a:xfrm>
              <a:off x="3606" y="2523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latin typeface="Tahoma" pitchFamily="34" charset="0"/>
                </a:rPr>
                <a:t>T</a:t>
              </a:r>
              <a:r>
                <a:rPr lang="en-US" altLang="zh-CN" sz="1800" b="1">
                  <a:latin typeface="Tahoma" pitchFamily="34" charset="0"/>
                  <a:sym typeface="Symbol" pitchFamily="18" charset="2"/>
                </a:rPr>
                <a:t></a:t>
              </a:r>
              <a:r>
                <a:rPr lang="en-US" altLang="zh-CN" sz="1800">
                  <a:latin typeface="Tahoma" pitchFamily="34" charset="0"/>
                </a:rPr>
                <a:t> </a:t>
              </a:r>
            </a:p>
          </p:txBody>
        </p:sp>
      </p:grpSp>
      <p:sp>
        <p:nvSpPr>
          <p:cNvPr id="11277" name="Line 32"/>
          <p:cNvSpPr>
            <a:spLocks noChangeShapeType="1"/>
          </p:cNvSpPr>
          <p:nvPr/>
        </p:nvSpPr>
        <p:spPr bwMode="auto">
          <a:xfrm flipV="1">
            <a:off x="1692275" y="3860800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278" name="Group 33"/>
          <p:cNvGrpSpPr>
            <a:grpSpLocks/>
          </p:cNvGrpSpPr>
          <p:nvPr/>
        </p:nvGrpSpPr>
        <p:grpSpPr bwMode="auto">
          <a:xfrm>
            <a:off x="5867400" y="2706688"/>
            <a:ext cx="431800" cy="654050"/>
            <a:chOff x="3742" y="2523"/>
            <a:chExt cx="272" cy="412"/>
          </a:xfrm>
        </p:grpSpPr>
        <p:sp>
          <p:nvSpPr>
            <p:cNvPr id="804898" name="Text Box 34"/>
            <p:cNvSpPr txBox="1">
              <a:spLocks noChangeArrowheads="1"/>
            </p:cNvSpPr>
            <p:nvPr/>
          </p:nvSpPr>
          <p:spPr bwMode="auto">
            <a:xfrm>
              <a:off x="3742" y="2704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11283" name="Line 35"/>
            <p:cNvSpPr>
              <a:spLocks noChangeShapeType="1"/>
            </p:cNvSpPr>
            <p:nvPr/>
          </p:nvSpPr>
          <p:spPr bwMode="auto">
            <a:xfrm>
              <a:off x="3833" y="2523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04901" name="AutoShape 37" descr="Green marble"/>
          <p:cNvSpPr>
            <a:spLocks noChangeArrowheads="1"/>
          </p:cNvSpPr>
          <p:nvPr/>
        </p:nvSpPr>
        <p:spPr bwMode="auto">
          <a:xfrm>
            <a:off x="6516688" y="1989138"/>
            <a:ext cx="2376487" cy="3051175"/>
          </a:xfrm>
          <a:prstGeom prst="wedgeRectCallout">
            <a:avLst>
              <a:gd name="adj1" fmla="val -105245"/>
              <a:gd name="adj2" fmla="val 68782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>
              <a:defRPr/>
            </a:pPr>
            <a:r>
              <a:rPr lang="zh-CN" altLang="en-US" b="1">
                <a:solidFill>
                  <a:srgbClr val="36479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从左至右读取输入字符串</a:t>
            </a: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，却要进行</a:t>
            </a:r>
            <a:r>
              <a:rPr lang="zh-CN" altLang="en-US" b="1">
                <a:solidFill>
                  <a:srgbClr val="36479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最右推导</a:t>
            </a: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。这样</a:t>
            </a:r>
            <a:r>
              <a:rPr lang="zh-CN" altLang="en-US" sz="24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利用左边的字符来决定右边的非终结符的展开方式</a:t>
            </a: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，非常困难。因此，最右推导不适合使用自上而下的方式构造分析树。</a:t>
            </a:r>
          </a:p>
        </p:txBody>
      </p:sp>
      <p:sp>
        <p:nvSpPr>
          <p:cNvPr id="40" name="Rectangle 37" descr="Green marble"/>
          <p:cNvSpPr>
            <a:spLocks noChangeArrowheads="1"/>
          </p:cNvSpPr>
          <p:nvPr/>
        </p:nvSpPr>
        <p:spPr bwMode="auto">
          <a:xfrm>
            <a:off x="128121" y="5229200"/>
            <a:ext cx="559640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36479C"/>
                </a:solidFill>
                <a:latin typeface="Tahoma" pitchFamily="34" charset="0"/>
              </a:rPr>
              <a:t>E 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900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l</a:t>
            </a:r>
            <a:r>
              <a:rPr lang="en-US" altLang="zh-CN" sz="900" b="1" i="1" dirty="0">
                <a:solidFill>
                  <a:srgbClr val="36479C"/>
                </a:solidFill>
                <a:latin typeface="Tahoma" pitchFamily="34" charset="0"/>
              </a:rPr>
              <a:t>m</a:t>
            </a:r>
            <a:r>
              <a:rPr lang="en-US" altLang="zh-CN" b="1" i="1" dirty="0">
                <a:solidFill>
                  <a:srgbClr val="36479C"/>
                </a:solidFill>
                <a:latin typeface="Tahoma" pitchFamily="34" charset="0"/>
              </a:rPr>
              <a:t> 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</a:rPr>
              <a:t>TE</a:t>
            </a:r>
            <a:r>
              <a:rPr lang="en-US" altLang="zh-CN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 </a:t>
            </a:r>
            <a:r>
              <a:rPr lang="en-US" altLang="zh-CN" sz="900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l</a:t>
            </a:r>
            <a:r>
              <a:rPr lang="en-US" altLang="zh-CN" sz="900" b="1" i="1" dirty="0">
                <a:solidFill>
                  <a:srgbClr val="36479C"/>
                </a:solidFill>
                <a:latin typeface="Tahoma" pitchFamily="34" charset="0"/>
              </a:rPr>
              <a:t>m</a:t>
            </a:r>
            <a:r>
              <a:rPr lang="en-US" altLang="zh-CN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</a:rPr>
              <a:t>FT</a:t>
            </a:r>
            <a:r>
              <a:rPr lang="en-US" altLang="zh-CN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</a:rPr>
              <a:t>E</a:t>
            </a:r>
            <a:r>
              <a:rPr lang="en-US" altLang="zh-CN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900" b="1" i="1" dirty="0">
                <a:solidFill>
                  <a:srgbClr val="36479C"/>
                </a:solidFill>
                <a:latin typeface="Tahoma" pitchFamily="34" charset="0"/>
              </a:rPr>
              <a:t>lm</a:t>
            </a:r>
            <a:r>
              <a:rPr lang="en-US" altLang="zh-CN" b="1" i="1" dirty="0">
                <a:solidFill>
                  <a:srgbClr val="36479C"/>
                </a:solidFill>
                <a:latin typeface="Tahoma" pitchFamily="34" charset="0"/>
              </a:rPr>
              <a:t> 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</a:rPr>
              <a:t>id T</a:t>
            </a:r>
            <a:r>
              <a:rPr lang="en-US" altLang="zh-CN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</a:rPr>
              <a:t>E</a:t>
            </a:r>
            <a:r>
              <a:rPr lang="en-US" altLang="zh-CN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i="1" dirty="0">
                <a:solidFill>
                  <a:srgbClr val="36479C"/>
                </a:solidFill>
                <a:latin typeface="Tahoma" pitchFamily="34" charset="0"/>
              </a:rPr>
              <a:t> 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zh-CN" sz="900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lm 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id * F T</a:t>
            </a:r>
            <a:r>
              <a:rPr lang="en-US" altLang="zh-CN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E</a:t>
            </a:r>
            <a:r>
              <a:rPr lang="en-US" altLang="zh-CN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 </a:t>
            </a:r>
          </a:p>
          <a:p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   </a:t>
            </a:r>
            <a:r>
              <a:rPr lang="en-US" altLang="zh-CN" sz="900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lm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 id * id T</a:t>
            </a:r>
            <a:r>
              <a:rPr lang="en-US" altLang="zh-CN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E</a:t>
            </a:r>
            <a:r>
              <a:rPr lang="en-US" altLang="zh-CN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 </a:t>
            </a:r>
            <a:r>
              <a:rPr lang="en-US" altLang="zh-CN" sz="900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lm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 id * id E</a:t>
            </a:r>
            <a:r>
              <a:rPr lang="en-US" altLang="zh-CN" b="1" dirty="0">
                <a:solidFill>
                  <a:srgbClr val="3647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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 </a:t>
            </a:r>
            <a:r>
              <a:rPr lang="en-US" altLang="zh-CN" sz="900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lm</a:t>
            </a:r>
            <a:r>
              <a:rPr lang="en-US" altLang="zh-CN" b="1" dirty="0">
                <a:solidFill>
                  <a:srgbClr val="36479C"/>
                </a:solidFill>
                <a:latin typeface="Tahoma" pitchFamily="34" charset="0"/>
                <a:sym typeface="Symbol" pitchFamily="18" charset="2"/>
              </a:rPr>
              <a:t> id*id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4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901" grpId="0" animBg="1"/>
      <p:bldP spid="4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黑体" pitchFamily="49" charset="-122"/>
              </a:rPr>
              <a:t>3.5</a:t>
            </a:r>
            <a:r>
              <a:rPr lang="zh-CN" altLang="en-US" b="1">
                <a:latin typeface="宋体" pitchFamily="2" charset="-122"/>
                <a:ea typeface="黑体" pitchFamily="49" charset="-122"/>
              </a:rPr>
              <a:t> </a:t>
            </a:r>
            <a:r>
              <a:rPr lang="en-US" altLang="zh-CN" b="1">
                <a:ea typeface="黑体" pitchFamily="49" charset="-122"/>
              </a:rPr>
              <a:t>LR</a:t>
            </a:r>
            <a:r>
              <a:rPr lang="zh-CN" altLang="en-US" b="1">
                <a:latin typeface="宋体" pitchFamily="2" charset="-122"/>
                <a:ea typeface="宋体" pitchFamily="2" charset="-122"/>
              </a:rPr>
              <a:t>分析器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8534400" cy="5029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本节介绍</a:t>
            </a:r>
            <a:r>
              <a:rPr lang="en-US" altLang="zh-CN" sz="2800" b="1" dirty="0">
                <a:ea typeface="宋体" pitchFamily="2" charset="-122"/>
              </a:rPr>
              <a:t>LR(</a:t>
            </a:r>
            <a:r>
              <a:rPr lang="en-US" altLang="zh-CN" sz="2800" b="1" i="1" dirty="0">
                <a:ea typeface="宋体" pitchFamily="2" charset="-122"/>
              </a:rPr>
              <a:t>k</a:t>
            </a:r>
            <a:r>
              <a:rPr lang="en-US" altLang="zh-CN" sz="2800" b="1" dirty="0">
                <a:ea typeface="宋体" pitchFamily="2" charset="-122"/>
              </a:rPr>
              <a:t>)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分析技术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2800" b="1" dirty="0"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特点</a:t>
            </a:r>
          </a:p>
          <a:p>
            <a:pPr lvl="1">
              <a:spcBef>
                <a:spcPct val="0"/>
              </a:spcBef>
            </a:pPr>
            <a:r>
              <a:rPr lang="zh-CN" altLang="en-US" b="1" dirty="0">
                <a:latin typeface="宋体" pitchFamily="2" charset="-122"/>
                <a:ea typeface="宋体" pitchFamily="2" charset="-122"/>
              </a:rPr>
              <a:t>适用于一大类上下文无关文法</a:t>
            </a:r>
          </a:p>
          <a:p>
            <a:pPr lvl="1">
              <a:spcBef>
                <a:spcPct val="0"/>
              </a:spcBef>
            </a:pPr>
            <a:r>
              <a:rPr lang="zh-CN" altLang="en-US" b="1" dirty="0">
                <a:latin typeface="宋体" pitchFamily="2" charset="-122"/>
                <a:ea typeface="宋体" pitchFamily="2" charset="-122"/>
              </a:rPr>
              <a:t>效率高</a:t>
            </a:r>
          </a:p>
          <a:p>
            <a:pPr lvl="1">
              <a:spcBef>
                <a:spcPct val="0"/>
              </a:spcBef>
            </a:pPr>
            <a:endParaRPr lang="zh-CN" altLang="en-US" b="1" dirty="0">
              <a:latin typeface="宋体" pitchFamily="2" charset="-122"/>
              <a:ea typeface="黑体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主要介绍构造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LR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分析表的三种技术</a:t>
            </a:r>
            <a:endParaRPr lang="zh-CN" altLang="en-US" sz="2800" b="1" dirty="0">
              <a:latin typeface="宋体" pitchFamily="2" charset="-122"/>
              <a:ea typeface="黑体" pitchFamily="49" charset="-122"/>
            </a:endParaRPr>
          </a:p>
          <a:p>
            <a:pPr lvl="1">
              <a:spcBef>
                <a:spcPct val="0"/>
              </a:spcBef>
            </a:pPr>
            <a:r>
              <a:rPr lang="zh-CN" altLang="en-US" b="1" dirty="0">
                <a:latin typeface="宋体" pitchFamily="2" charset="-122"/>
                <a:ea typeface="宋体" pitchFamily="2" charset="-122"/>
              </a:rPr>
              <a:t>简单的</a:t>
            </a:r>
            <a:r>
              <a:rPr lang="en-US" altLang="zh-CN" b="1" dirty="0">
                <a:ea typeface="宋体" pitchFamily="2" charset="-122"/>
              </a:rPr>
              <a:t>LR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方法（简称</a:t>
            </a:r>
            <a:r>
              <a:rPr lang="en-US" altLang="zh-CN" b="1" dirty="0">
                <a:ea typeface="宋体" pitchFamily="2" charset="-122"/>
              </a:rPr>
              <a:t>SLR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）</a:t>
            </a:r>
          </a:p>
          <a:p>
            <a:pPr lvl="1">
              <a:spcBef>
                <a:spcPct val="0"/>
              </a:spcBef>
            </a:pPr>
            <a:r>
              <a:rPr lang="zh-CN" altLang="en-US" b="1" dirty="0">
                <a:latin typeface="宋体" pitchFamily="2" charset="-122"/>
                <a:ea typeface="宋体" pitchFamily="2" charset="-122"/>
              </a:rPr>
              <a:t>规范的</a:t>
            </a:r>
            <a:r>
              <a:rPr lang="en-US" altLang="zh-CN" b="1" dirty="0">
                <a:ea typeface="宋体" pitchFamily="2" charset="-122"/>
              </a:rPr>
              <a:t>LR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方法</a:t>
            </a:r>
          </a:p>
          <a:p>
            <a:pPr lvl="1">
              <a:spcBef>
                <a:spcPct val="0"/>
              </a:spcBef>
            </a:pPr>
            <a:r>
              <a:rPr lang="zh-CN" altLang="en-US" b="1" dirty="0">
                <a:latin typeface="宋体" pitchFamily="2" charset="-122"/>
                <a:ea typeface="宋体" pitchFamily="2" charset="-122"/>
              </a:rPr>
              <a:t>向前看的</a:t>
            </a:r>
            <a:r>
              <a:rPr lang="en-US" altLang="zh-CN" b="1" dirty="0">
                <a:ea typeface="宋体" pitchFamily="2" charset="-122"/>
              </a:rPr>
              <a:t>LR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方法（简称</a:t>
            </a:r>
            <a:r>
              <a:rPr lang="en-US" altLang="zh-CN" b="1" dirty="0">
                <a:ea typeface="宋体" pitchFamily="2" charset="-122"/>
              </a:rPr>
              <a:t>LALR</a:t>
            </a:r>
            <a:r>
              <a:rPr lang="en-US" altLang="zh-CN" b="1" dirty="0">
                <a:latin typeface="宋体" pitchFamily="2" charset="-122"/>
                <a:ea typeface="宋体" pitchFamily="2" charset="-122"/>
              </a:rPr>
              <a:t>） </a:t>
            </a:r>
            <a:r>
              <a:rPr lang="zh-CN" altLang="en-US" b="1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b="1" dirty="0">
                <a:latin typeface="宋体" pitchFamily="2" charset="-122"/>
                <a:ea typeface="黑体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6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6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46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46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64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3.5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LR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分析器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25538"/>
            <a:ext cx="8534400" cy="609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3.5.1</a:t>
            </a:r>
            <a:r>
              <a:rPr lang="zh-CN" altLang="en-US" sz="2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en-US" altLang="zh-CN" sz="2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LR</a:t>
            </a:r>
            <a:r>
              <a:rPr lang="zh-CN" altLang="en-US" sz="2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分析算法</a:t>
            </a:r>
          </a:p>
        </p:txBody>
      </p:sp>
      <p:grpSp>
        <p:nvGrpSpPr>
          <p:cNvPr id="50180" name="Group 4"/>
          <p:cNvGrpSpPr>
            <a:grpSpLocks/>
          </p:cNvGrpSpPr>
          <p:nvPr/>
        </p:nvGrpSpPr>
        <p:grpSpPr bwMode="auto">
          <a:xfrm>
            <a:off x="395288" y="1628775"/>
            <a:ext cx="8153400" cy="4772025"/>
            <a:chOff x="240" y="1200"/>
            <a:chExt cx="5136" cy="3006"/>
          </a:xfrm>
        </p:grpSpPr>
        <p:sp>
          <p:nvSpPr>
            <p:cNvPr id="658437" name="Rectangle 5"/>
            <p:cNvSpPr>
              <a:spLocks noChangeArrowheads="1"/>
            </p:cNvSpPr>
            <p:nvPr/>
          </p:nvSpPr>
          <p:spPr bwMode="auto">
            <a:xfrm>
              <a:off x="1501" y="1203"/>
              <a:ext cx="650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658438" name="Rectangle 6"/>
            <p:cNvSpPr>
              <a:spLocks noChangeArrowheads="1"/>
            </p:cNvSpPr>
            <p:nvPr/>
          </p:nvSpPr>
          <p:spPr bwMode="auto">
            <a:xfrm>
              <a:off x="2193" y="1982"/>
              <a:ext cx="1803" cy="5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tIns="97200"/>
            <a:lstStyle/>
            <a:p>
              <a:pPr algn="ctr" eaLnBrk="0" hangingPunct="0">
                <a:lnSpc>
                  <a:spcPct val="130000"/>
                </a:lnSpc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LR</a:t>
              </a: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分析程序</a:t>
              </a:r>
            </a:p>
          </p:txBody>
        </p:sp>
        <p:sp>
          <p:nvSpPr>
            <p:cNvPr id="50184" name="Line 7"/>
            <p:cNvSpPr>
              <a:spLocks noChangeShapeType="1"/>
            </p:cNvSpPr>
            <p:nvPr/>
          </p:nvSpPr>
          <p:spPr bwMode="auto">
            <a:xfrm flipV="1">
              <a:off x="3074" y="1530"/>
              <a:ext cx="0" cy="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5" name="Line 8"/>
            <p:cNvSpPr>
              <a:spLocks noChangeShapeType="1"/>
            </p:cNvSpPr>
            <p:nvPr/>
          </p:nvSpPr>
          <p:spPr bwMode="auto">
            <a:xfrm>
              <a:off x="4023" y="2263"/>
              <a:ext cx="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8441" name="Rectangle 9"/>
            <p:cNvSpPr>
              <a:spLocks noChangeArrowheads="1"/>
            </p:cNvSpPr>
            <p:nvPr/>
          </p:nvSpPr>
          <p:spPr bwMode="auto">
            <a:xfrm>
              <a:off x="4726" y="2069"/>
              <a:ext cx="650" cy="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输出  </a:t>
              </a:r>
            </a:p>
          </p:txBody>
        </p:sp>
        <p:sp>
          <p:nvSpPr>
            <p:cNvPr id="50187" name="Line 10"/>
            <p:cNvSpPr>
              <a:spLocks noChangeShapeType="1"/>
            </p:cNvSpPr>
            <p:nvPr/>
          </p:nvSpPr>
          <p:spPr bwMode="auto">
            <a:xfrm flipH="1">
              <a:off x="1530" y="2263"/>
              <a:ext cx="6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8443" name="Rectangle 11"/>
            <p:cNvSpPr>
              <a:spLocks noChangeArrowheads="1"/>
            </p:cNvSpPr>
            <p:nvPr/>
          </p:nvSpPr>
          <p:spPr bwMode="auto">
            <a:xfrm>
              <a:off x="240" y="2109"/>
              <a:ext cx="650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栈</a:t>
              </a:r>
            </a:p>
          </p:txBody>
        </p:sp>
        <p:sp>
          <p:nvSpPr>
            <p:cNvPr id="658444" name="Rectangle 12"/>
            <p:cNvSpPr>
              <a:spLocks noChangeArrowheads="1"/>
            </p:cNvSpPr>
            <p:nvPr/>
          </p:nvSpPr>
          <p:spPr bwMode="auto">
            <a:xfrm>
              <a:off x="1296" y="3792"/>
              <a:ext cx="3739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LR</a:t>
              </a: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分析器的模型</a:t>
              </a:r>
            </a:p>
          </p:txBody>
        </p:sp>
        <p:grpSp>
          <p:nvGrpSpPr>
            <p:cNvPr id="50190" name="Group 13"/>
            <p:cNvGrpSpPr>
              <a:grpSpLocks/>
            </p:cNvGrpSpPr>
            <p:nvPr/>
          </p:nvGrpSpPr>
          <p:grpSpPr bwMode="auto">
            <a:xfrm>
              <a:off x="2334" y="3024"/>
              <a:ext cx="1572" cy="587"/>
              <a:chOff x="2334" y="3072"/>
              <a:chExt cx="1572" cy="587"/>
            </a:xfrm>
          </p:grpSpPr>
          <p:sp>
            <p:nvSpPr>
              <p:cNvPr id="658446" name="Rectangle 14"/>
              <p:cNvSpPr>
                <a:spLocks noChangeArrowheads="1"/>
              </p:cNvSpPr>
              <p:nvPr/>
            </p:nvSpPr>
            <p:spPr bwMode="auto">
              <a:xfrm>
                <a:off x="2334" y="3072"/>
                <a:ext cx="786" cy="58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97200"/>
              <a:lstStyle/>
              <a:p>
                <a:pPr algn="ctr" eaLnBrk="0" hangingPunct="0">
                  <a:lnSpc>
                    <a:spcPct val="130000"/>
                  </a:lnSpc>
                  <a:defRPr/>
                </a:pPr>
                <a:r>
                  <a:rPr lang="en-US" altLang="zh-CN" sz="2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action</a:t>
                </a:r>
              </a:p>
            </p:txBody>
          </p:sp>
          <p:sp>
            <p:nvSpPr>
              <p:cNvPr id="658447" name="Rectangle 15"/>
              <p:cNvSpPr>
                <a:spLocks noChangeArrowheads="1"/>
              </p:cNvSpPr>
              <p:nvPr/>
            </p:nvSpPr>
            <p:spPr bwMode="auto">
              <a:xfrm>
                <a:off x="3120" y="3072"/>
                <a:ext cx="786" cy="58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97200"/>
              <a:lstStyle/>
              <a:p>
                <a:pPr algn="ctr" eaLnBrk="0" hangingPunct="0">
                  <a:lnSpc>
                    <a:spcPct val="130000"/>
                  </a:lnSpc>
                  <a:defRPr/>
                </a:pPr>
                <a:r>
                  <a:rPr lang="en-US" altLang="zh-CN" sz="2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goto</a:t>
                </a:r>
              </a:p>
            </p:txBody>
          </p:sp>
        </p:grpSp>
        <p:grpSp>
          <p:nvGrpSpPr>
            <p:cNvPr id="50191" name="Group 16"/>
            <p:cNvGrpSpPr>
              <a:grpSpLocks/>
            </p:cNvGrpSpPr>
            <p:nvPr/>
          </p:nvGrpSpPr>
          <p:grpSpPr bwMode="auto">
            <a:xfrm>
              <a:off x="1056" y="2112"/>
              <a:ext cx="458" cy="1840"/>
              <a:chOff x="3805" y="12274"/>
              <a:chExt cx="507" cy="2072"/>
            </a:xfrm>
          </p:grpSpPr>
          <p:sp>
            <p:nvSpPr>
              <p:cNvPr id="658449" name="Rectangle 17"/>
              <p:cNvSpPr>
                <a:spLocks noChangeArrowheads="1"/>
              </p:cNvSpPr>
              <p:nvPr/>
            </p:nvSpPr>
            <p:spPr bwMode="auto">
              <a:xfrm>
                <a:off x="3808" y="12274"/>
                <a:ext cx="494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0" bIns="3600"/>
              <a:lstStyle/>
              <a:p>
                <a:pPr algn="just" eaLnBrk="0" hangingPunct="0">
                  <a:defRPr/>
                </a:pPr>
                <a:r>
                  <a:rPr lang="en-US" altLang="zh-CN" sz="2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s</a:t>
                </a:r>
                <a:r>
                  <a:rPr lang="en-US" altLang="zh-CN" sz="2800" b="1" i="1" baseline="-250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m</a:t>
                </a:r>
              </a:p>
            </p:txBody>
          </p:sp>
          <p:sp>
            <p:nvSpPr>
              <p:cNvPr id="658450" name="Rectangle 18"/>
              <p:cNvSpPr>
                <a:spLocks noChangeArrowheads="1"/>
              </p:cNvSpPr>
              <p:nvPr/>
            </p:nvSpPr>
            <p:spPr bwMode="auto">
              <a:xfrm>
                <a:off x="3811" y="12604"/>
                <a:ext cx="495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54000" tIns="0" rIns="54000" bIns="36000"/>
              <a:lstStyle/>
              <a:p>
                <a:pPr algn="just" eaLnBrk="0" hangingPunct="0">
                  <a:defRPr/>
                </a:pPr>
                <a:r>
                  <a:rPr lang="en-US" altLang="zh-CN" sz="2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X</a:t>
                </a:r>
                <a:r>
                  <a:rPr lang="en-US" altLang="zh-CN" sz="2800" b="1" i="1" baseline="-250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m</a:t>
                </a:r>
              </a:p>
            </p:txBody>
          </p:sp>
          <p:sp>
            <p:nvSpPr>
              <p:cNvPr id="658451" name="Rectangle 19"/>
              <p:cNvSpPr>
                <a:spLocks noChangeArrowheads="1"/>
              </p:cNvSpPr>
              <p:nvPr/>
            </p:nvSpPr>
            <p:spPr bwMode="auto">
              <a:xfrm>
                <a:off x="3811" y="12950"/>
                <a:ext cx="494" cy="34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54000" tIns="0" rIns="18000" bIns="36000"/>
              <a:lstStyle/>
              <a:p>
                <a:pPr algn="just" eaLnBrk="0" hangingPunct="0">
                  <a:defRPr/>
                </a:pPr>
                <a:r>
                  <a:rPr lang="en-US" altLang="zh-CN" sz="24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s</a:t>
                </a:r>
                <a:r>
                  <a:rPr lang="en-US" altLang="zh-CN" sz="2400" b="1" i="1" baseline="-250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m</a:t>
                </a:r>
                <a:r>
                  <a:rPr lang="en-US" altLang="zh-CN" sz="2400" b="1" baseline="-250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-1</a:t>
                </a:r>
              </a:p>
            </p:txBody>
          </p:sp>
          <p:sp>
            <p:nvSpPr>
              <p:cNvPr id="658452" name="Rectangle 20"/>
              <p:cNvSpPr>
                <a:spLocks noChangeArrowheads="1"/>
              </p:cNvSpPr>
              <p:nvPr/>
            </p:nvSpPr>
            <p:spPr bwMode="auto">
              <a:xfrm>
                <a:off x="3805" y="13282"/>
                <a:ext cx="494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0" rIns="18000" bIns="36000"/>
              <a:lstStyle/>
              <a:p>
                <a:pPr algn="just" eaLnBrk="0" hangingPunct="0">
                  <a:defRPr/>
                </a:pPr>
                <a:r>
                  <a:rPr lang="en-US" altLang="zh-CN" sz="2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X</a:t>
                </a:r>
                <a:r>
                  <a:rPr lang="en-US" altLang="zh-CN" sz="2800" b="1" i="1" baseline="-250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m</a:t>
                </a:r>
                <a:r>
                  <a:rPr lang="en-US" altLang="zh-CN" sz="2800" b="1" baseline="-250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-1</a:t>
                </a:r>
                <a:endPara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658453" name="Rectangle 21"/>
              <p:cNvSpPr>
                <a:spLocks noChangeArrowheads="1"/>
              </p:cNvSpPr>
              <p:nvPr/>
            </p:nvSpPr>
            <p:spPr bwMode="auto">
              <a:xfrm>
                <a:off x="3811" y="13642"/>
                <a:ext cx="494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0"/>
              <a:lstStyle/>
              <a:p>
                <a:pPr algn="just" eaLnBrk="0" hangingPunct="0">
                  <a:defRPr/>
                </a:pPr>
                <a:r>
                  <a:rPr lang="zh-CN" altLang="en-US" sz="2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658454" name="Rectangle 22"/>
              <p:cNvSpPr>
                <a:spLocks noChangeArrowheads="1"/>
              </p:cNvSpPr>
              <p:nvPr/>
            </p:nvSpPr>
            <p:spPr bwMode="auto">
              <a:xfrm>
                <a:off x="3805" y="14000"/>
                <a:ext cx="507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90000" tIns="0" rIns="72000" bIns="36000"/>
              <a:lstStyle/>
              <a:p>
                <a:pPr algn="just" eaLnBrk="0" hangingPunct="0">
                  <a:defRPr/>
                </a:pPr>
                <a:r>
                  <a:rPr lang="en-US" altLang="zh-CN" sz="2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s</a:t>
                </a:r>
                <a:r>
                  <a:rPr lang="en-US" altLang="zh-CN" sz="2800" b="1" baseline="-250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50192" name="Group 23"/>
            <p:cNvGrpSpPr>
              <a:grpSpLocks/>
            </p:cNvGrpSpPr>
            <p:nvPr/>
          </p:nvGrpSpPr>
          <p:grpSpPr bwMode="auto">
            <a:xfrm>
              <a:off x="2400" y="1200"/>
              <a:ext cx="1536" cy="349"/>
              <a:chOff x="2400" y="1200"/>
              <a:chExt cx="1536" cy="349"/>
            </a:xfrm>
          </p:grpSpPr>
          <p:sp>
            <p:nvSpPr>
              <p:cNvPr id="658456" name="Rectangle 24"/>
              <p:cNvSpPr>
                <a:spLocks noChangeArrowheads="1"/>
              </p:cNvSpPr>
              <p:nvPr/>
            </p:nvSpPr>
            <p:spPr bwMode="auto">
              <a:xfrm>
                <a:off x="2658" y="1201"/>
                <a:ext cx="261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18000" tIns="10800" rIns="18000" bIns="10800"/>
              <a:lstStyle/>
              <a:p>
                <a:pPr algn="just" eaLnBrk="0" hangingPunct="0">
                  <a:defRPr/>
                </a:pPr>
                <a:r>
                  <a:rPr lang="zh-CN" altLang="en-US" sz="2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658457" name="Rectangle 25"/>
              <p:cNvSpPr>
                <a:spLocks noChangeArrowheads="1"/>
              </p:cNvSpPr>
              <p:nvPr/>
            </p:nvSpPr>
            <p:spPr bwMode="auto">
              <a:xfrm>
                <a:off x="2400" y="1203"/>
                <a:ext cx="260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2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</a:t>
                </a:r>
                <a:r>
                  <a:rPr lang="en-US" altLang="zh-CN" sz="1000" b="1" baseline="-250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658458" name="Rectangle 26"/>
              <p:cNvSpPr>
                <a:spLocks noChangeArrowheads="1"/>
              </p:cNvSpPr>
              <p:nvPr/>
            </p:nvSpPr>
            <p:spPr bwMode="auto">
              <a:xfrm>
                <a:off x="2902" y="1202"/>
                <a:ext cx="261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2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</a:t>
                </a:r>
                <a:r>
                  <a:rPr lang="en-US" altLang="zh-CN" sz="2800" b="1" i="1" baseline="-250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i</a:t>
                </a:r>
                <a:endPara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658459" name="Rectangle 27"/>
              <p:cNvSpPr>
                <a:spLocks noChangeArrowheads="1"/>
              </p:cNvSpPr>
              <p:nvPr/>
            </p:nvSpPr>
            <p:spPr bwMode="auto">
              <a:xfrm>
                <a:off x="3161" y="1202"/>
                <a:ext cx="260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18000" tIns="10800" rIns="18000" bIns="10800"/>
              <a:lstStyle/>
              <a:p>
                <a:pPr algn="just" eaLnBrk="0" hangingPunct="0">
                  <a:defRPr/>
                </a:pPr>
                <a:r>
                  <a:rPr lang="zh-CN" altLang="en-US" sz="2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658460" name="Rectangle 28"/>
              <p:cNvSpPr>
                <a:spLocks noChangeArrowheads="1"/>
              </p:cNvSpPr>
              <p:nvPr/>
            </p:nvSpPr>
            <p:spPr bwMode="auto">
              <a:xfrm>
                <a:off x="3417" y="1202"/>
                <a:ext cx="261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 eaLnBrk="0" hangingPunct="0">
                  <a:defRPr/>
                </a:pPr>
                <a:r>
                  <a:rPr lang="en-US" altLang="zh-CN" sz="2800" b="1" i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a</a:t>
                </a:r>
                <a:r>
                  <a:rPr lang="en-US" altLang="zh-CN" sz="2800" b="1" i="1" baseline="-2500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n</a:t>
                </a:r>
                <a:endPara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658461" name="Rectangle 29"/>
              <p:cNvSpPr>
                <a:spLocks noChangeArrowheads="1"/>
              </p:cNvSpPr>
              <p:nvPr/>
            </p:nvSpPr>
            <p:spPr bwMode="auto">
              <a:xfrm>
                <a:off x="3676" y="1200"/>
                <a:ext cx="260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/>
              <a:p>
                <a:pPr algn="just" eaLnBrk="0" hangingPunct="0">
                  <a:defRPr/>
                </a:pPr>
                <a:r>
                  <a:rPr lang="zh-CN" altLang="en-US" sz="2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$</a:t>
                </a:r>
              </a:p>
            </p:txBody>
          </p:sp>
        </p:grpSp>
        <p:sp>
          <p:nvSpPr>
            <p:cNvPr id="50193" name="Freeform 30"/>
            <p:cNvSpPr>
              <a:spLocks/>
            </p:cNvSpPr>
            <p:nvPr/>
          </p:nvSpPr>
          <p:spPr bwMode="auto">
            <a:xfrm>
              <a:off x="2614" y="2562"/>
              <a:ext cx="466" cy="453"/>
            </a:xfrm>
            <a:custGeom>
              <a:avLst/>
              <a:gdLst>
                <a:gd name="T0" fmla="*/ 376 w 516"/>
                <a:gd name="T1" fmla="*/ 0 h 510"/>
                <a:gd name="T2" fmla="*/ 376 w 516"/>
                <a:gd name="T3" fmla="*/ 95 h 510"/>
                <a:gd name="T4" fmla="*/ 354 w 516"/>
                <a:gd name="T5" fmla="*/ 159 h 510"/>
                <a:gd name="T6" fmla="*/ 299 w 516"/>
                <a:gd name="T7" fmla="*/ 190 h 510"/>
                <a:gd name="T8" fmla="*/ 56 w 516"/>
                <a:gd name="T9" fmla="*/ 201 h 510"/>
                <a:gd name="T10" fmla="*/ 0 w 516"/>
                <a:gd name="T11" fmla="*/ 357 h 5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6" h="510">
                  <a:moveTo>
                    <a:pt x="510" y="0"/>
                  </a:moveTo>
                  <a:cubicBezTo>
                    <a:pt x="510" y="23"/>
                    <a:pt x="516" y="98"/>
                    <a:pt x="511" y="136"/>
                  </a:cubicBezTo>
                  <a:cubicBezTo>
                    <a:pt x="506" y="174"/>
                    <a:pt x="498" y="204"/>
                    <a:pt x="481" y="226"/>
                  </a:cubicBezTo>
                  <a:cubicBezTo>
                    <a:pt x="464" y="248"/>
                    <a:pt x="473" y="261"/>
                    <a:pt x="406" y="271"/>
                  </a:cubicBezTo>
                  <a:cubicBezTo>
                    <a:pt x="339" y="281"/>
                    <a:pt x="144" y="246"/>
                    <a:pt x="76" y="286"/>
                  </a:cubicBezTo>
                  <a:cubicBezTo>
                    <a:pt x="8" y="326"/>
                    <a:pt x="16" y="463"/>
                    <a:pt x="0" y="51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4" name="Freeform 31"/>
            <p:cNvSpPr>
              <a:spLocks/>
            </p:cNvSpPr>
            <p:nvPr/>
          </p:nvSpPr>
          <p:spPr bwMode="auto">
            <a:xfrm flipH="1">
              <a:off x="3087" y="2564"/>
              <a:ext cx="466" cy="453"/>
            </a:xfrm>
            <a:custGeom>
              <a:avLst/>
              <a:gdLst>
                <a:gd name="T0" fmla="*/ 376 w 516"/>
                <a:gd name="T1" fmla="*/ 0 h 510"/>
                <a:gd name="T2" fmla="*/ 376 w 516"/>
                <a:gd name="T3" fmla="*/ 95 h 510"/>
                <a:gd name="T4" fmla="*/ 354 w 516"/>
                <a:gd name="T5" fmla="*/ 159 h 510"/>
                <a:gd name="T6" fmla="*/ 299 w 516"/>
                <a:gd name="T7" fmla="*/ 190 h 510"/>
                <a:gd name="T8" fmla="*/ 56 w 516"/>
                <a:gd name="T9" fmla="*/ 201 h 510"/>
                <a:gd name="T10" fmla="*/ 0 w 516"/>
                <a:gd name="T11" fmla="*/ 357 h 5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6" h="510">
                  <a:moveTo>
                    <a:pt x="510" y="0"/>
                  </a:moveTo>
                  <a:cubicBezTo>
                    <a:pt x="510" y="23"/>
                    <a:pt x="516" y="98"/>
                    <a:pt x="511" y="136"/>
                  </a:cubicBezTo>
                  <a:cubicBezTo>
                    <a:pt x="506" y="174"/>
                    <a:pt x="498" y="204"/>
                    <a:pt x="481" y="226"/>
                  </a:cubicBezTo>
                  <a:cubicBezTo>
                    <a:pt x="464" y="248"/>
                    <a:pt x="473" y="261"/>
                    <a:pt x="406" y="271"/>
                  </a:cubicBezTo>
                  <a:cubicBezTo>
                    <a:pt x="339" y="281"/>
                    <a:pt x="144" y="246"/>
                    <a:pt x="76" y="286"/>
                  </a:cubicBezTo>
                  <a:cubicBezTo>
                    <a:pt x="8" y="326"/>
                    <a:pt x="16" y="463"/>
                    <a:pt x="0" y="51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41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3.5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LR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分析器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8534400" cy="1524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例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+ T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T </a:t>
            </a:r>
            <a:endParaRPr lang="en-US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 T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*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F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</a:t>
            </a:r>
            <a:endParaRPr lang="en-US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 F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(</a:t>
            </a:r>
            <a:r>
              <a:rPr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 | id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en-US" altLang="zh-CN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graphicFrame>
        <p:nvGraphicFramePr>
          <p:cNvPr id="661508" name="Group 4"/>
          <p:cNvGraphicFramePr>
            <a:graphicFrameLocks noGrp="1"/>
          </p:cNvGraphicFramePr>
          <p:nvPr/>
        </p:nvGraphicFramePr>
        <p:xfrm>
          <a:off x="457200" y="2644775"/>
          <a:ext cx="8077200" cy="3381375"/>
        </p:xfrm>
        <a:graphic>
          <a:graphicData uri="http://schemas.openxmlformats.org/drawingml/2006/table">
            <a:tbl>
              <a:tblPr/>
              <a:tblGrid>
                <a:gridCol w="1090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2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8475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状态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动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作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转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移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id       +   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*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(         )       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      F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s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5                       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4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1       2      3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     s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6                                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acc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    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      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7              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     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     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4      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4               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4     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4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s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5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                 s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4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    </a:t>
                      </a:r>
                      <a:endParaRPr kumimoji="0" lang="zh-CN" altLang="en-US" sz="2400" b="1" i="1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8       2      3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601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3.5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黑体" pitchFamily="49" charset="-122"/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LR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分析器</a:t>
            </a:r>
          </a:p>
        </p:txBody>
      </p:sp>
      <p:graphicFrame>
        <p:nvGraphicFramePr>
          <p:cNvPr id="663555" name="Group 3"/>
          <p:cNvGraphicFramePr>
            <a:graphicFrameLocks noGrp="1"/>
          </p:cNvGraphicFramePr>
          <p:nvPr/>
        </p:nvGraphicFramePr>
        <p:xfrm>
          <a:off x="457200" y="1397000"/>
          <a:ext cx="8077200" cy="4572000"/>
        </p:xfrm>
        <a:graphic>
          <a:graphicData uri="http://schemas.openxmlformats.org/drawingml/2006/table">
            <a:tbl>
              <a:tblPr/>
              <a:tblGrid>
                <a:gridCol w="26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栈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输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入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动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作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id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id + id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$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      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        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63602" name="Rectangle 50"/>
          <p:cNvSpPr>
            <a:spLocks noChangeArrowheads="1"/>
          </p:cNvSpPr>
          <p:nvPr/>
        </p:nvSpPr>
        <p:spPr bwMode="auto">
          <a:xfrm>
            <a:off x="6049963" y="1844675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移进</a:t>
            </a:r>
          </a:p>
        </p:txBody>
      </p:sp>
      <p:sp>
        <p:nvSpPr>
          <p:cNvPr id="663616" name="Rectangle 64"/>
          <p:cNvSpPr>
            <a:spLocks noChangeArrowheads="1"/>
          </p:cNvSpPr>
          <p:nvPr/>
        </p:nvSpPr>
        <p:spPr bwMode="auto">
          <a:xfrm>
            <a:off x="468313" y="2301875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zh-CN" altLang="en-US" sz="2400"/>
              <a:t> 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id 5</a:t>
            </a:r>
            <a:r>
              <a:rPr lang="en-US" altLang="zh-CN" sz="2400"/>
              <a:t> </a:t>
            </a:r>
            <a:endParaRPr lang="zh-CN" altLang="en-US" sz="2400"/>
          </a:p>
        </p:txBody>
      </p:sp>
      <p:sp>
        <p:nvSpPr>
          <p:cNvPr id="663617" name="Rectangle 65"/>
          <p:cNvSpPr>
            <a:spLocks noChangeArrowheads="1"/>
          </p:cNvSpPr>
          <p:nvPr/>
        </p:nvSpPr>
        <p:spPr bwMode="auto">
          <a:xfrm>
            <a:off x="4092575" y="2324100"/>
            <a:ext cx="1343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id + id $</a:t>
            </a:r>
            <a:endParaRPr lang="zh-CN" altLang="en-US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63618" name="Rectangle 66"/>
          <p:cNvSpPr>
            <a:spLocks noChangeArrowheads="1"/>
          </p:cNvSpPr>
          <p:nvPr/>
        </p:nvSpPr>
        <p:spPr bwMode="auto">
          <a:xfrm>
            <a:off x="6045200" y="2300288"/>
            <a:ext cx="1839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按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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id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归约</a:t>
            </a:r>
          </a:p>
        </p:txBody>
      </p:sp>
      <p:sp>
        <p:nvSpPr>
          <p:cNvPr id="663619" name="Rectangle 67"/>
          <p:cNvSpPr>
            <a:spLocks noChangeArrowheads="1"/>
          </p:cNvSpPr>
          <p:nvPr/>
        </p:nvSpPr>
        <p:spPr bwMode="auto">
          <a:xfrm>
            <a:off x="565150" y="2755900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 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3</a:t>
            </a:r>
            <a:endParaRPr lang="zh-CN" altLang="en-US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63620" name="Rectangle 68"/>
          <p:cNvSpPr>
            <a:spLocks noChangeArrowheads="1"/>
          </p:cNvSpPr>
          <p:nvPr/>
        </p:nvSpPr>
        <p:spPr bwMode="auto">
          <a:xfrm>
            <a:off x="4092575" y="2781300"/>
            <a:ext cx="1343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id + id $</a:t>
            </a:r>
            <a:endParaRPr lang="zh-CN" altLang="en-US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63621" name="Rectangle 69"/>
          <p:cNvSpPr>
            <a:spLocks noChangeArrowheads="1"/>
          </p:cNvSpPr>
          <p:nvPr/>
        </p:nvSpPr>
        <p:spPr bwMode="auto">
          <a:xfrm>
            <a:off x="6056313" y="2732088"/>
            <a:ext cx="175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按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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归约</a:t>
            </a:r>
          </a:p>
        </p:txBody>
      </p:sp>
      <p:sp>
        <p:nvSpPr>
          <p:cNvPr id="663623" name="Rectangle 71"/>
          <p:cNvSpPr>
            <a:spLocks noChangeArrowheads="1"/>
          </p:cNvSpPr>
          <p:nvPr/>
        </p:nvSpPr>
        <p:spPr bwMode="auto">
          <a:xfrm>
            <a:off x="565150" y="3259138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 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2</a:t>
            </a:r>
            <a:endParaRPr lang="zh-CN" altLang="en-US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63624" name="Rectangle 72"/>
          <p:cNvSpPr>
            <a:spLocks noChangeArrowheads="1"/>
          </p:cNvSpPr>
          <p:nvPr/>
        </p:nvSpPr>
        <p:spPr bwMode="auto">
          <a:xfrm>
            <a:off x="4092575" y="3213100"/>
            <a:ext cx="1343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id + id $</a:t>
            </a:r>
            <a:endParaRPr lang="zh-CN" altLang="en-US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63625" name="Rectangle 73"/>
          <p:cNvSpPr>
            <a:spLocks noChangeArrowheads="1"/>
          </p:cNvSpPr>
          <p:nvPr/>
        </p:nvSpPr>
        <p:spPr bwMode="auto">
          <a:xfrm>
            <a:off x="6049963" y="31877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移进</a:t>
            </a:r>
          </a:p>
        </p:txBody>
      </p:sp>
      <p:sp>
        <p:nvSpPr>
          <p:cNvPr id="663626" name="Rectangle 74"/>
          <p:cNvSpPr>
            <a:spLocks noChangeArrowheads="1"/>
          </p:cNvSpPr>
          <p:nvPr/>
        </p:nvSpPr>
        <p:spPr bwMode="auto">
          <a:xfrm>
            <a:off x="565150" y="3716338"/>
            <a:ext cx="118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 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2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*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 </a:t>
            </a:r>
            <a:endParaRPr lang="zh-CN" altLang="en-US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63627" name="Rectangle 75"/>
          <p:cNvSpPr>
            <a:spLocks noChangeArrowheads="1"/>
          </p:cNvSpPr>
          <p:nvPr/>
        </p:nvSpPr>
        <p:spPr bwMode="auto">
          <a:xfrm>
            <a:off x="4295775" y="3670300"/>
            <a:ext cx="1139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id + id $</a:t>
            </a:r>
            <a:endParaRPr lang="zh-CN" altLang="en-US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63628" name="Rectangle 76"/>
          <p:cNvSpPr>
            <a:spLocks noChangeArrowheads="1"/>
          </p:cNvSpPr>
          <p:nvPr/>
        </p:nvSpPr>
        <p:spPr bwMode="auto">
          <a:xfrm>
            <a:off x="6049963" y="36449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移进</a:t>
            </a:r>
          </a:p>
        </p:txBody>
      </p:sp>
      <p:sp>
        <p:nvSpPr>
          <p:cNvPr id="663629" name="Rectangle 77"/>
          <p:cNvSpPr>
            <a:spLocks noChangeArrowheads="1"/>
          </p:cNvSpPr>
          <p:nvPr/>
        </p:nvSpPr>
        <p:spPr bwMode="auto">
          <a:xfrm>
            <a:off x="565150" y="4148138"/>
            <a:ext cx="179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 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2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*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 id 5 </a:t>
            </a:r>
            <a:endParaRPr lang="zh-CN" altLang="en-US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63630" name="Rectangle 78"/>
          <p:cNvSpPr>
            <a:spLocks noChangeArrowheads="1"/>
          </p:cNvSpPr>
          <p:nvPr/>
        </p:nvSpPr>
        <p:spPr bwMode="auto">
          <a:xfrm>
            <a:off x="4565650" y="4102100"/>
            <a:ext cx="86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+ id $</a:t>
            </a:r>
            <a:endParaRPr lang="zh-CN" altLang="en-US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63632" name="Rectangle 80"/>
          <p:cNvSpPr>
            <a:spLocks noChangeArrowheads="1"/>
          </p:cNvSpPr>
          <p:nvPr/>
        </p:nvSpPr>
        <p:spPr bwMode="auto">
          <a:xfrm>
            <a:off x="6045200" y="4124325"/>
            <a:ext cx="1839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按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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id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归约</a:t>
            </a:r>
          </a:p>
        </p:txBody>
      </p:sp>
      <p:sp>
        <p:nvSpPr>
          <p:cNvPr id="663633" name="Rectangle 81"/>
          <p:cNvSpPr>
            <a:spLocks noChangeArrowheads="1"/>
          </p:cNvSpPr>
          <p:nvPr/>
        </p:nvSpPr>
        <p:spPr bwMode="auto">
          <a:xfrm>
            <a:off x="565150" y="4627563"/>
            <a:ext cx="187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 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2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*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 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10 </a:t>
            </a:r>
            <a:endParaRPr lang="zh-CN" altLang="en-US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63634" name="Rectangle 82"/>
          <p:cNvSpPr>
            <a:spLocks noChangeArrowheads="1"/>
          </p:cNvSpPr>
          <p:nvPr/>
        </p:nvSpPr>
        <p:spPr bwMode="auto">
          <a:xfrm>
            <a:off x="4565650" y="4581525"/>
            <a:ext cx="86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+ id $</a:t>
            </a:r>
            <a:endParaRPr lang="zh-CN" altLang="en-US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63635" name="Rectangle 83"/>
          <p:cNvSpPr>
            <a:spLocks noChangeArrowheads="1"/>
          </p:cNvSpPr>
          <p:nvPr/>
        </p:nvSpPr>
        <p:spPr bwMode="auto">
          <a:xfrm>
            <a:off x="6045200" y="4603750"/>
            <a:ext cx="2093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按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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*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归约</a:t>
            </a:r>
          </a:p>
        </p:txBody>
      </p:sp>
      <p:sp>
        <p:nvSpPr>
          <p:cNvPr id="663636" name="Rectangle 84"/>
          <p:cNvSpPr>
            <a:spLocks noChangeArrowheads="1"/>
          </p:cNvSpPr>
          <p:nvPr/>
        </p:nvSpPr>
        <p:spPr bwMode="auto">
          <a:xfrm>
            <a:off x="611188" y="4965700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. .</a:t>
            </a:r>
          </a:p>
        </p:txBody>
      </p:sp>
      <p:sp>
        <p:nvSpPr>
          <p:cNvPr id="663637" name="Rectangle 85"/>
          <p:cNvSpPr>
            <a:spLocks noChangeArrowheads="1"/>
          </p:cNvSpPr>
          <p:nvPr/>
        </p:nvSpPr>
        <p:spPr bwMode="auto">
          <a:xfrm>
            <a:off x="5003800" y="4987925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. .</a:t>
            </a:r>
          </a:p>
        </p:txBody>
      </p:sp>
      <p:sp>
        <p:nvSpPr>
          <p:cNvPr id="663638" name="Rectangle 86"/>
          <p:cNvSpPr>
            <a:spLocks noChangeArrowheads="1"/>
          </p:cNvSpPr>
          <p:nvPr/>
        </p:nvSpPr>
        <p:spPr bwMode="auto">
          <a:xfrm>
            <a:off x="6084888" y="4987925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. .</a:t>
            </a:r>
          </a:p>
        </p:txBody>
      </p:sp>
      <p:sp>
        <p:nvSpPr>
          <p:cNvPr id="663639" name="Rectangle 87"/>
          <p:cNvSpPr>
            <a:spLocks noChangeArrowheads="1"/>
          </p:cNvSpPr>
          <p:nvPr/>
        </p:nvSpPr>
        <p:spPr bwMode="auto">
          <a:xfrm>
            <a:off x="565150" y="5492750"/>
            <a:ext cx="71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 </a:t>
            </a:r>
            <a:r>
              <a:rPr lang="en-US" altLang="zh-CN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1</a:t>
            </a:r>
            <a:endParaRPr lang="zh-CN" altLang="en-US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63640" name="Rectangle 88"/>
          <p:cNvSpPr>
            <a:spLocks noChangeArrowheads="1"/>
          </p:cNvSpPr>
          <p:nvPr/>
        </p:nvSpPr>
        <p:spPr bwMode="auto">
          <a:xfrm>
            <a:off x="5265738" y="5446713"/>
            <a:ext cx="169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</a:t>
            </a:r>
            <a:endParaRPr lang="zh-CN" altLang="en-US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63641" name="Rectangle 89"/>
          <p:cNvSpPr>
            <a:spLocks noChangeArrowheads="1"/>
          </p:cNvSpPr>
          <p:nvPr/>
        </p:nvSpPr>
        <p:spPr bwMode="auto">
          <a:xfrm>
            <a:off x="6049963" y="5464175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接受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6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63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6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6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6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66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66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66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663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663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66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663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663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663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663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663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663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663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66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66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66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66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663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66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602" grpId="0"/>
      <p:bldP spid="663616" grpId="0"/>
      <p:bldP spid="663617" grpId="0"/>
      <p:bldP spid="663618" grpId="0"/>
      <p:bldP spid="663619" grpId="0"/>
      <p:bldP spid="663620" grpId="0"/>
      <p:bldP spid="663621" grpId="0"/>
      <p:bldP spid="663623" grpId="0"/>
      <p:bldP spid="663624" grpId="0"/>
      <p:bldP spid="663625" grpId="0"/>
      <p:bldP spid="663626" grpId="0"/>
      <p:bldP spid="663627" grpId="0"/>
      <p:bldP spid="663628" grpId="0"/>
      <p:bldP spid="663629" grpId="0"/>
      <p:bldP spid="663630" grpId="0"/>
      <p:bldP spid="663632" grpId="0"/>
      <p:bldP spid="663633" grpId="0"/>
      <p:bldP spid="663634" grpId="0"/>
      <p:bldP spid="663635" grpId="0"/>
      <p:bldP spid="663636" grpId="0"/>
      <p:bldP spid="663637" grpId="0"/>
      <p:bldP spid="663638" grpId="0"/>
      <p:bldP spid="663639" grpId="0"/>
      <p:bldP spid="663640" grpId="0"/>
      <p:bldP spid="66364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作业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3.16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自下而上分析</a:t>
            </a:r>
          </a:p>
        </p:txBody>
      </p:sp>
      <p:sp>
        <p:nvSpPr>
          <p:cNvPr id="80589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6299200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200" dirty="0">
                <a:ea typeface="宋体" pitchFamily="2" charset="-122"/>
              </a:rPr>
              <a:t>从给定的句子开始，希望把句子归结为开始符号</a:t>
            </a:r>
          </a:p>
          <a:p>
            <a:pPr>
              <a:lnSpc>
                <a:spcPct val="90000"/>
              </a:lnSpc>
            </a:pPr>
            <a:endParaRPr lang="zh-CN" altLang="en-US" sz="32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3200" dirty="0">
                <a:ea typeface="宋体" pitchFamily="2" charset="-122"/>
              </a:rPr>
              <a:t>后面会看到</a:t>
            </a:r>
          </a:p>
          <a:p>
            <a:pPr lvl="1">
              <a:lnSpc>
                <a:spcPct val="90000"/>
              </a:lnSpc>
            </a:pPr>
            <a:r>
              <a:rPr lang="zh-CN" altLang="en-US" sz="2800" dirty="0">
                <a:ea typeface="宋体" pitchFamily="2" charset="-122"/>
              </a:rPr>
              <a:t>最右推导，使用于自下而上分析</a:t>
            </a:r>
          </a:p>
          <a:p>
            <a:pPr lvl="1">
              <a:lnSpc>
                <a:spcPct val="90000"/>
              </a:lnSpc>
            </a:pPr>
            <a:r>
              <a:rPr lang="zh-CN" altLang="en-US" sz="2800" dirty="0">
                <a:ea typeface="宋体" pitchFamily="2" charset="-122"/>
              </a:rPr>
              <a:t>自下而上分析，对应最右推导的逆过程</a:t>
            </a:r>
          </a:p>
          <a:p>
            <a:pPr>
              <a:lnSpc>
                <a:spcPct val="90000"/>
              </a:lnSpc>
            </a:pPr>
            <a:r>
              <a:rPr lang="zh-CN" altLang="en-US" sz="3200" dirty="0">
                <a:ea typeface="宋体" pitchFamily="2" charset="-122"/>
              </a:rPr>
              <a:t>引入</a:t>
            </a:r>
            <a:r>
              <a:rPr lang="zh-CN" altLang="en-US" sz="3200" b="1" dirty="0">
                <a:solidFill>
                  <a:srgbClr val="FF0066"/>
                </a:solidFill>
                <a:ea typeface="宋体" pitchFamily="2" charset="-122"/>
              </a:rPr>
              <a:t>归约</a:t>
            </a:r>
            <a:r>
              <a:rPr lang="zh-CN" altLang="en-US" sz="3200" dirty="0">
                <a:ea typeface="宋体" pitchFamily="2" charset="-122"/>
              </a:rPr>
              <a:t>的概念</a:t>
            </a:r>
          </a:p>
          <a:p>
            <a:pPr lvl="1">
              <a:lnSpc>
                <a:spcPct val="90000"/>
              </a:lnSpc>
            </a:pPr>
            <a:r>
              <a:rPr lang="zh-CN" altLang="en-US" sz="2800" dirty="0">
                <a:ea typeface="宋体" pitchFamily="2" charset="-122"/>
              </a:rPr>
              <a:t>归约，是推导的逆过程</a:t>
            </a:r>
          </a:p>
        </p:txBody>
      </p:sp>
      <p:sp>
        <p:nvSpPr>
          <p:cNvPr id="805892" name="Rectangle 4" descr="Green marble"/>
          <p:cNvSpPr>
            <a:spLocks noChangeArrowheads="1"/>
          </p:cNvSpPr>
          <p:nvPr/>
        </p:nvSpPr>
        <p:spPr bwMode="auto">
          <a:xfrm>
            <a:off x="7304088" y="1268413"/>
            <a:ext cx="3254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996633"/>
                </a:solidFill>
                <a:latin typeface="Tahoma" pitchFamily="34" charset="0"/>
              </a:rPr>
              <a:t>E</a:t>
            </a:r>
            <a:endParaRPr lang="zh-CN" altLang="en-US" sz="1800" b="1">
              <a:solidFill>
                <a:srgbClr val="996633"/>
              </a:solidFill>
              <a:latin typeface="Tahoma" pitchFamily="34" charset="0"/>
            </a:endParaRPr>
          </a:p>
        </p:txBody>
      </p:sp>
      <p:sp>
        <p:nvSpPr>
          <p:cNvPr id="805893" name="Rectangle 5" descr="Green marble"/>
          <p:cNvSpPr>
            <a:spLocks noChangeArrowheads="1"/>
          </p:cNvSpPr>
          <p:nvPr/>
        </p:nvSpPr>
        <p:spPr bwMode="auto">
          <a:xfrm>
            <a:off x="6872288" y="3349625"/>
            <a:ext cx="1155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996633"/>
                </a:solidFill>
                <a:latin typeface="Tahoma" pitchFamily="34" charset="0"/>
              </a:rPr>
              <a:t>id+id*id</a:t>
            </a:r>
            <a:endParaRPr lang="zh-CN" altLang="en-US" sz="1800" b="1">
              <a:solidFill>
                <a:srgbClr val="996633"/>
              </a:solidFill>
              <a:latin typeface="Tahoma" pitchFamily="34" charset="0"/>
            </a:endParaRPr>
          </a:p>
        </p:txBody>
      </p:sp>
      <p:sp>
        <p:nvSpPr>
          <p:cNvPr id="805894" name="Line 6"/>
          <p:cNvSpPr>
            <a:spLocks noChangeShapeType="1"/>
          </p:cNvSpPr>
          <p:nvPr/>
        </p:nvSpPr>
        <p:spPr bwMode="auto">
          <a:xfrm flipV="1">
            <a:off x="7466013" y="1916113"/>
            <a:ext cx="0" cy="1296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0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892" grpId="0"/>
      <p:bldP spid="805893" grpId="0"/>
      <p:bldP spid="80589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本讲纲要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自下而上分析概述</a:t>
            </a:r>
          </a:p>
          <a:p>
            <a:r>
              <a:rPr lang="zh-CN" altLang="en-US">
                <a:ea typeface="宋体" pitchFamily="2" charset="-122"/>
              </a:rPr>
              <a:t>自下而上分析方法</a:t>
            </a:r>
          </a:p>
          <a:p>
            <a:r>
              <a:rPr lang="en-US" altLang="zh-CN">
                <a:ea typeface="宋体" pitchFamily="2" charset="-122"/>
              </a:rPr>
              <a:t>LR</a:t>
            </a:r>
            <a:r>
              <a:rPr lang="zh-CN" altLang="en-US">
                <a:ea typeface="宋体" pitchFamily="2" charset="-122"/>
              </a:rPr>
              <a:t>分析器</a:t>
            </a:r>
          </a:p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自下而上分析概述</a:t>
            </a:r>
          </a:p>
        </p:txBody>
      </p:sp>
      <p:sp>
        <p:nvSpPr>
          <p:cNvPr id="802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重要概念</a:t>
            </a:r>
          </a:p>
          <a:p>
            <a:pPr lvl="1"/>
            <a:r>
              <a:rPr lang="zh-CN" altLang="en-US">
                <a:ea typeface="宋体" pitchFamily="2" charset="-122"/>
              </a:rPr>
              <a:t>归约</a:t>
            </a:r>
          </a:p>
          <a:p>
            <a:pPr lvl="1"/>
            <a:r>
              <a:rPr lang="zh-CN" altLang="en-US">
                <a:ea typeface="宋体" pitchFamily="2" charset="-122"/>
              </a:rPr>
              <a:t>句柄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0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0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0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3.4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自下而上分析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3.4.1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i="1" dirty="0">
                <a:solidFill>
                  <a:schemeClr val="accent2"/>
                </a:solidFill>
                <a:ea typeface="宋体" pitchFamily="2" charset="-122"/>
              </a:rPr>
              <a:t>例	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</a:rPr>
              <a:t>S 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</a:rPr>
              <a:t> aABe  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</a:rPr>
              <a:t>		A 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 i="1" dirty="0" err="1">
                <a:solidFill>
                  <a:schemeClr val="accent2"/>
                </a:solidFill>
                <a:ea typeface="宋体" pitchFamily="2" charset="-122"/>
              </a:rPr>
              <a:t>Abc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|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</a:rPr>
              <a:t> b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</a:rPr>
              <a:t>		B 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</a:rPr>
              <a:t> d</a:t>
            </a:r>
          </a:p>
          <a:p>
            <a:pPr>
              <a:defRPr/>
            </a:pP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3.4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自下而上分析</a:t>
            </a:r>
          </a:p>
        </p:txBody>
      </p:sp>
      <p:sp>
        <p:nvSpPr>
          <p:cNvPr id="808972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3.4.1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归约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zh-CN" altLang="en-US" sz="2800" b="1" i="1" dirty="0">
                <a:solidFill>
                  <a:schemeClr val="accent2"/>
                </a:solidFill>
                <a:ea typeface="宋体" pitchFamily="2" charset="-122"/>
              </a:rPr>
              <a:t>例	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</a:rPr>
              <a:t>S 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</a:rPr>
              <a:t> aABe  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</a:rPr>
              <a:t>		A 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 i="1" dirty="0" err="1">
                <a:solidFill>
                  <a:schemeClr val="accent2"/>
                </a:solidFill>
                <a:ea typeface="宋体" pitchFamily="2" charset="-122"/>
              </a:rPr>
              <a:t>Abc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|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</a:rPr>
              <a:t> b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</a:rPr>
              <a:t>		B 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i="1" dirty="0">
                <a:solidFill>
                  <a:schemeClr val="accent2"/>
                </a:solidFill>
                <a:ea typeface="宋体" pitchFamily="2" charset="-122"/>
              </a:rPr>
              <a:t> d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b="1" i="1" dirty="0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 b="1" i="1" dirty="0">
                <a:solidFill>
                  <a:srgbClr val="FF3300"/>
                </a:solidFill>
                <a:ea typeface="宋体" pitchFamily="2" charset="-122"/>
              </a:rPr>
              <a:t>b</a:t>
            </a:r>
            <a:r>
              <a:rPr lang="en-US" altLang="zh-CN" b="1" i="1" dirty="0">
                <a:solidFill>
                  <a:schemeClr val="accent2"/>
                </a:solidFill>
                <a:ea typeface="宋体" pitchFamily="2" charset="-122"/>
              </a:rPr>
              <a:t>bcde</a:t>
            </a:r>
            <a:endParaRPr lang="en-US" altLang="zh-CN" b="1" i="1" dirty="0">
              <a:ea typeface="宋体" pitchFamily="2" charset="-122"/>
            </a:endParaRPr>
          </a:p>
          <a:p>
            <a:pPr>
              <a:defRPr/>
            </a:pPr>
            <a:endParaRPr lang="zh-CN" altLang="en-US" dirty="0">
              <a:ea typeface="宋体" pitchFamily="2" charset="-122"/>
            </a:endParaRPr>
          </a:p>
        </p:txBody>
      </p:sp>
      <p:grpSp>
        <p:nvGrpSpPr>
          <p:cNvPr id="16387" name="Group 2"/>
          <p:cNvGrpSpPr>
            <a:grpSpLocks/>
          </p:cNvGrpSpPr>
          <p:nvPr/>
        </p:nvGrpSpPr>
        <p:grpSpPr bwMode="auto">
          <a:xfrm>
            <a:off x="3276600" y="4005263"/>
            <a:ext cx="5543550" cy="574675"/>
            <a:chOff x="2064" y="3203"/>
            <a:chExt cx="3492" cy="362"/>
          </a:xfrm>
        </p:grpSpPr>
        <p:sp>
          <p:nvSpPr>
            <p:cNvPr id="16392" name="Rectangle 3"/>
            <p:cNvSpPr>
              <a:spLocks noChangeArrowheads="1"/>
            </p:cNvSpPr>
            <p:nvPr/>
          </p:nvSpPr>
          <p:spPr bwMode="auto">
            <a:xfrm>
              <a:off x="5284" y="3249"/>
              <a:ext cx="272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6393" name="Rectangle 4"/>
            <p:cNvSpPr>
              <a:spLocks noChangeArrowheads="1"/>
            </p:cNvSpPr>
            <p:nvPr/>
          </p:nvSpPr>
          <p:spPr bwMode="auto">
            <a:xfrm>
              <a:off x="2064" y="3203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3200" b="1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6394" name="Rectangle 5"/>
            <p:cNvSpPr>
              <a:spLocks noChangeArrowheads="1"/>
            </p:cNvSpPr>
            <p:nvPr/>
          </p:nvSpPr>
          <p:spPr bwMode="auto">
            <a:xfrm>
              <a:off x="2744" y="3249"/>
              <a:ext cx="272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6395" name="Rectangle 6"/>
            <p:cNvSpPr>
              <a:spLocks noChangeArrowheads="1"/>
            </p:cNvSpPr>
            <p:nvPr/>
          </p:nvSpPr>
          <p:spPr bwMode="auto">
            <a:xfrm>
              <a:off x="3379" y="3249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6396" name="Rectangle 7"/>
            <p:cNvSpPr>
              <a:spLocks noChangeArrowheads="1"/>
            </p:cNvSpPr>
            <p:nvPr/>
          </p:nvSpPr>
          <p:spPr bwMode="auto">
            <a:xfrm>
              <a:off x="4649" y="3249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6397" name="Rectangle 8"/>
            <p:cNvSpPr>
              <a:spLocks noChangeArrowheads="1"/>
            </p:cNvSpPr>
            <p:nvPr/>
          </p:nvSpPr>
          <p:spPr bwMode="auto">
            <a:xfrm>
              <a:off x="4059" y="3249"/>
              <a:ext cx="317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2800" b="1" i="1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808969" name="Rectangle 9"/>
          <p:cNvSpPr>
            <a:spLocks noChangeArrowheads="1"/>
          </p:cNvSpPr>
          <p:nvPr/>
        </p:nvSpPr>
        <p:spPr bwMode="auto">
          <a:xfrm>
            <a:off x="3418979" y="2060848"/>
            <a:ext cx="288925" cy="3587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8970" name="Rectangle 10" descr="Green marble"/>
          <p:cNvSpPr>
            <a:spLocks noChangeArrowheads="1"/>
          </p:cNvSpPr>
          <p:nvPr/>
        </p:nvSpPr>
        <p:spPr bwMode="auto">
          <a:xfrm>
            <a:off x="5795963" y="4941888"/>
            <a:ext cx="936625" cy="5540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abbcde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0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9" grpId="0" animBg="1"/>
      <p:bldP spid="808970" grpId="0" animBg="1"/>
    </p:bldLst>
  </p:timing>
</p:sld>
</file>

<file path=ppt/theme/theme1.xml><?xml version="1.0" encoding="utf-8"?>
<a:theme xmlns:a="http://schemas.openxmlformats.org/drawingml/2006/main" name="sample">
  <a:themeElements>
    <a:clrScheme name="sample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>
        <a:spAutoFit/>
      </a:bodyPr>
      <a:lstStyle>
        <a:defPPr eaLnBrk="1" hangingPunct="1">
          <a:spcBef>
            <a:spcPct val="50000"/>
          </a:spcBef>
          <a:defRPr sz="2800" b="1" dirty="0">
            <a:latin typeface="楷体" pitchFamily="49" charset="-122"/>
            <a:ea typeface="楷体" pitchFamily="49" charset="-122"/>
          </a:defRPr>
        </a:defPPr>
      </a:lstStyle>
    </a:txDef>
  </a:objectDefaults>
  <a:extraClrSchemeLst>
    <a:extraClrScheme>
      <a:clrScheme name="sample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第12-13讲-语法分析-VIII-浅色</Template>
  <TotalTime>11514</TotalTime>
  <Words>2432</Words>
  <Application>Microsoft Office PowerPoint</Application>
  <PresentationFormat>全屏显示(4:3)</PresentationFormat>
  <Paragraphs>667</Paragraphs>
  <Slides>44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7" baseType="lpstr">
      <vt:lpstr>黑体</vt:lpstr>
      <vt:lpstr>楷体</vt:lpstr>
      <vt:lpstr>楷体_GB2312</vt:lpstr>
      <vt:lpstr>思源黑体 CN Bold</vt:lpstr>
      <vt:lpstr>宋体</vt:lpstr>
      <vt:lpstr>Arial</vt:lpstr>
      <vt:lpstr>Courier New</vt:lpstr>
      <vt:lpstr>Symbol</vt:lpstr>
      <vt:lpstr>Tahoma</vt:lpstr>
      <vt:lpstr>Times New Roman</vt:lpstr>
      <vt:lpstr>Verdana</vt:lpstr>
      <vt:lpstr>Wingdings</vt:lpstr>
      <vt:lpstr>sample</vt:lpstr>
      <vt:lpstr>温故而知新</vt:lpstr>
      <vt:lpstr>温故而知新</vt:lpstr>
      <vt:lpstr>最左推导与自上而下分析</vt:lpstr>
      <vt:lpstr>最左推导与自上而下分析</vt:lpstr>
      <vt:lpstr>自下而上分析</vt:lpstr>
      <vt:lpstr>本讲纲要</vt:lpstr>
      <vt:lpstr>自下而上分析概述</vt:lpstr>
      <vt:lpstr>3.4 自下而上分析</vt:lpstr>
      <vt:lpstr>3.4 自下而上分析</vt:lpstr>
      <vt:lpstr>3.4 自下而上分析</vt:lpstr>
      <vt:lpstr>3.4 自下而上分析</vt:lpstr>
      <vt:lpstr>3.4 自下而上分析</vt:lpstr>
      <vt:lpstr>3.4 自下而上分析</vt:lpstr>
      <vt:lpstr>归约</vt:lpstr>
      <vt:lpstr>3.4 自下而上分析</vt:lpstr>
      <vt:lpstr>3.4 自下而上分析</vt:lpstr>
      <vt:lpstr>句柄</vt:lpstr>
      <vt:lpstr>句柄</vt:lpstr>
      <vt:lpstr>练习</vt:lpstr>
      <vt:lpstr>PowerPoint 演示文稿</vt:lpstr>
      <vt:lpstr>本讲纲要</vt:lpstr>
      <vt:lpstr>3.4 自下而上分析</vt:lpstr>
      <vt:lpstr>3.4 自下而上分析</vt:lpstr>
      <vt:lpstr>分析的过程</vt:lpstr>
      <vt:lpstr>分析的过程</vt:lpstr>
      <vt:lpstr>分析的过程</vt:lpstr>
      <vt:lpstr>分析的过程</vt:lpstr>
      <vt:lpstr>分析的过程</vt:lpstr>
      <vt:lpstr>分析的过程</vt:lpstr>
      <vt:lpstr>分析的过程</vt:lpstr>
      <vt:lpstr>分析的过程</vt:lpstr>
      <vt:lpstr>分析的过程</vt:lpstr>
      <vt:lpstr>分析的过程</vt:lpstr>
      <vt:lpstr>分析的过程</vt:lpstr>
      <vt:lpstr>3.4 自下而上分析</vt:lpstr>
      <vt:lpstr>3.4 自下而上分析</vt:lpstr>
      <vt:lpstr>3.4 自下而上分析</vt:lpstr>
      <vt:lpstr>本讲纲要</vt:lpstr>
      <vt:lpstr>LR分析器</vt:lpstr>
      <vt:lpstr>3.5 LR分析器</vt:lpstr>
      <vt:lpstr>3.5 LR分析器</vt:lpstr>
      <vt:lpstr>3.5 LR分析器</vt:lpstr>
      <vt:lpstr>3.5 LR分析器</vt:lpstr>
      <vt:lpstr>作业</vt:lpstr>
    </vt:vector>
  </TitlesOfParts>
  <Company>中国科大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Enforcement of Security with Types</dc:title>
  <dc:creator>blue</dc:creator>
  <cp:lastModifiedBy>Bruce wang</cp:lastModifiedBy>
  <cp:revision>1327</cp:revision>
  <dcterms:created xsi:type="dcterms:W3CDTF">2000-08-08T16:59:41Z</dcterms:created>
  <dcterms:modified xsi:type="dcterms:W3CDTF">2018-10-13T11:27:19Z</dcterms:modified>
</cp:coreProperties>
</file>