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6"/>
  </p:notesMasterIdLst>
  <p:handoutMasterIdLst>
    <p:handoutMasterId r:id="rId37"/>
  </p:handoutMasterIdLst>
  <p:sldIdLst>
    <p:sldId id="576" r:id="rId2"/>
    <p:sldId id="579" r:id="rId3"/>
    <p:sldId id="580" r:id="rId4"/>
    <p:sldId id="581" r:id="rId5"/>
    <p:sldId id="582" r:id="rId6"/>
    <p:sldId id="583" r:id="rId7"/>
    <p:sldId id="584" r:id="rId8"/>
    <p:sldId id="585" r:id="rId9"/>
    <p:sldId id="586" r:id="rId10"/>
    <p:sldId id="587" r:id="rId11"/>
    <p:sldId id="557" r:id="rId12"/>
    <p:sldId id="589" r:id="rId13"/>
    <p:sldId id="590" r:id="rId14"/>
    <p:sldId id="591" r:id="rId15"/>
    <p:sldId id="558" r:id="rId16"/>
    <p:sldId id="559" r:id="rId17"/>
    <p:sldId id="561" r:id="rId18"/>
    <p:sldId id="562" r:id="rId19"/>
    <p:sldId id="460" r:id="rId20"/>
    <p:sldId id="546" r:id="rId21"/>
    <p:sldId id="415" r:id="rId22"/>
    <p:sldId id="416" r:id="rId23"/>
    <p:sldId id="417" r:id="rId24"/>
    <p:sldId id="418" r:id="rId25"/>
    <p:sldId id="419" r:id="rId26"/>
    <p:sldId id="592" r:id="rId27"/>
    <p:sldId id="421" r:id="rId28"/>
    <p:sldId id="422" r:id="rId29"/>
    <p:sldId id="423" r:id="rId30"/>
    <p:sldId id="424" r:id="rId31"/>
    <p:sldId id="593" r:id="rId32"/>
    <p:sldId id="594" r:id="rId33"/>
    <p:sldId id="595" r:id="rId34"/>
    <p:sldId id="445" r:id="rId35"/>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宋体" charset="-122"/>
        <a:cs typeface="+mn-cs"/>
      </a:defRPr>
    </a:lvl1pPr>
    <a:lvl2pPr marL="457200" algn="l" rtl="0" fontAlgn="base">
      <a:spcBef>
        <a:spcPct val="0"/>
      </a:spcBef>
      <a:spcAft>
        <a:spcPct val="0"/>
      </a:spcAft>
      <a:defRPr sz="2000" kern="1200">
        <a:solidFill>
          <a:schemeClr val="tx1"/>
        </a:solidFill>
        <a:latin typeface="Arial" charset="0"/>
        <a:ea typeface="宋体" charset="-122"/>
        <a:cs typeface="+mn-cs"/>
      </a:defRPr>
    </a:lvl2pPr>
    <a:lvl3pPr marL="914400" algn="l" rtl="0" fontAlgn="base">
      <a:spcBef>
        <a:spcPct val="0"/>
      </a:spcBef>
      <a:spcAft>
        <a:spcPct val="0"/>
      </a:spcAft>
      <a:defRPr sz="2000" kern="1200">
        <a:solidFill>
          <a:schemeClr val="tx1"/>
        </a:solidFill>
        <a:latin typeface="Arial" charset="0"/>
        <a:ea typeface="宋体" charset="-122"/>
        <a:cs typeface="+mn-cs"/>
      </a:defRPr>
    </a:lvl3pPr>
    <a:lvl4pPr marL="1371600" algn="l" rtl="0" fontAlgn="base">
      <a:spcBef>
        <a:spcPct val="0"/>
      </a:spcBef>
      <a:spcAft>
        <a:spcPct val="0"/>
      </a:spcAft>
      <a:defRPr sz="2000" kern="1200">
        <a:solidFill>
          <a:schemeClr val="tx1"/>
        </a:solidFill>
        <a:latin typeface="Arial" charset="0"/>
        <a:ea typeface="宋体" charset="-122"/>
        <a:cs typeface="+mn-cs"/>
      </a:defRPr>
    </a:lvl4pPr>
    <a:lvl5pPr marL="1828800" algn="l" rtl="0" fontAlgn="base">
      <a:spcBef>
        <a:spcPct val="0"/>
      </a:spcBef>
      <a:spcAft>
        <a:spcPct val="0"/>
      </a:spcAft>
      <a:defRPr sz="2000" kern="1200">
        <a:solidFill>
          <a:schemeClr val="tx1"/>
        </a:solidFill>
        <a:latin typeface="Arial" charset="0"/>
        <a:ea typeface="宋体" charset="-122"/>
        <a:cs typeface="+mn-cs"/>
      </a:defRPr>
    </a:lvl5pPr>
    <a:lvl6pPr marL="2286000" algn="l" defTabSz="914400" rtl="0" eaLnBrk="1" latinLnBrk="0" hangingPunct="1">
      <a:defRPr sz="2000" kern="1200">
        <a:solidFill>
          <a:schemeClr val="tx1"/>
        </a:solidFill>
        <a:latin typeface="Arial" charset="0"/>
        <a:ea typeface="宋体" charset="-122"/>
        <a:cs typeface="+mn-cs"/>
      </a:defRPr>
    </a:lvl6pPr>
    <a:lvl7pPr marL="2743200" algn="l" defTabSz="914400" rtl="0" eaLnBrk="1" latinLnBrk="0" hangingPunct="1">
      <a:defRPr sz="2000" kern="1200">
        <a:solidFill>
          <a:schemeClr val="tx1"/>
        </a:solidFill>
        <a:latin typeface="Arial" charset="0"/>
        <a:ea typeface="宋体" charset="-122"/>
        <a:cs typeface="+mn-cs"/>
      </a:defRPr>
    </a:lvl7pPr>
    <a:lvl8pPr marL="3200400" algn="l" defTabSz="914400" rtl="0" eaLnBrk="1" latinLnBrk="0" hangingPunct="1">
      <a:defRPr sz="2000" kern="1200">
        <a:solidFill>
          <a:schemeClr val="tx1"/>
        </a:solidFill>
        <a:latin typeface="Arial" charset="0"/>
        <a:ea typeface="宋体" charset="-122"/>
        <a:cs typeface="+mn-cs"/>
      </a:defRPr>
    </a:lvl8pPr>
    <a:lvl9pPr marL="3657600" algn="l" defTabSz="914400" rtl="0" eaLnBrk="1" latinLnBrk="0" hangingPunct="1">
      <a:defRPr sz="20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FF3300"/>
    <a:srgbClr val="36479C"/>
    <a:srgbClr val="1D2653"/>
    <a:srgbClr val="A50021"/>
    <a:srgbClr val="996633"/>
    <a:srgbClr val="6633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08" autoAdjust="0"/>
    <p:restoredTop sz="78913" autoAdjust="0"/>
  </p:normalViewPr>
  <p:slideViewPr>
    <p:cSldViewPr>
      <p:cViewPr>
        <p:scale>
          <a:sx n="40" d="100"/>
          <a:sy n="40" d="100"/>
        </p:scale>
        <p:origin x="-2552" y="-15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30"/>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20000"/>
              </a:spcBef>
              <a:buFontTx/>
              <a:buChar char="•"/>
              <a:defRPr sz="1200" i="1">
                <a:latin typeface="Courier New" pitchFamily="49" charset="0"/>
                <a:ea typeface="宋体" pitchFamily="2" charset="-122"/>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20000"/>
              </a:spcBef>
              <a:buFontTx/>
              <a:buChar char="•"/>
              <a:defRPr sz="1200" i="1">
                <a:latin typeface="Courier New" pitchFamily="49" charset="0"/>
                <a:ea typeface="宋体" pitchFamily="2" charset="-122"/>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20000"/>
              </a:spcBef>
              <a:buFontTx/>
              <a:buChar char="•"/>
              <a:defRPr sz="1200" i="1">
                <a:latin typeface="Courier New" pitchFamily="49" charset="0"/>
                <a:ea typeface="宋体" pitchFamily="2" charset="-122"/>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20000"/>
              </a:spcBef>
              <a:buFontTx/>
              <a:buChar char="•"/>
              <a:defRPr sz="1200" i="1">
                <a:latin typeface="Courier New" pitchFamily="49" charset="0"/>
                <a:ea typeface="宋体" pitchFamily="2" charset="-122"/>
              </a:defRPr>
            </a:lvl1pPr>
          </a:lstStyle>
          <a:p>
            <a:pPr>
              <a:defRPr/>
            </a:pPr>
            <a:fld id="{CFECF28C-F883-4951-BC2F-3F8D2CEC3DE5}" type="slidenum">
              <a:rPr lang="zh-CN" altLang="en-US"/>
              <a:pPr>
                <a:defRPr/>
              </a:pPr>
              <a:t>‹#›</a:t>
            </a:fld>
            <a:endParaRPr lang="en-US" altLang="zh-CN"/>
          </a:p>
        </p:txBody>
      </p:sp>
    </p:spTree>
    <p:extLst>
      <p:ext uri="{BB962C8B-B14F-4D97-AF65-F5344CB8AC3E}">
        <p14:creationId xmlns:p14="http://schemas.microsoft.com/office/powerpoint/2010/main" val="3149076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b="1">
                <a:latin typeface="Times New Roman" pitchFamily="18" charset="0"/>
                <a:ea typeface="宋体" pitchFamily="2" charset="-122"/>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b="1">
                <a:latin typeface="Times New Roman" pitchFamily="18" charset="0"/>
                <a:ea typeface="宋体" pitchFamily="2" charset="-122"/>
              </a:defRPr>
            </a:lvl1pPr>
          </a:lstStyle>
          <a:p>
            <a:pPr>
              <a:defRPr/>
            </a:pPr>
            <a:endParaRPr lang="en-US" altLang="zh-CN"/>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b="1">
                <a:latin typeface="Times New Roman" pitchFamily="18" charset="0"/>
                <a:ea typeface="宋体" pitchFamily="2" charset="-122"/>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b="1">
                <a:latin typeface="Times New Roman" pitchFamily="18" charset="0"/>
                <a:ea typeface="宋体" pitchFamily="2" charset="-122"/>
              </a:defRPr>
            </a:lvl1pPr>
          </a:lstStyle>
          <a:p>
            <a:pPr>
              <a:defRPr/>
            </a:pPr>
            <a:fld id="{7703C345-4CCA-40C5-85A0-6FDABF5A5528}" type="slidenum">
              <a:rPr lang="zh-CN" altLang="en-US"/>
              <a:pPr>
                <a:defRPr/>
              </a:pPr>
              <a:t>‹#›</a:t>
            </a:fld>
            <a:endParaRPr lang="en-US" altLang="zh-CN"/>
          </a:p>
        </p:txBody>
      </p:sp>
    </p:spTree>
    <p:extLst>
      <p:ext uri="{BB962C8B-B14F-4D97-AF65-F5344CB8AC3E}">
        <p14:creationId xmlns:p14="http://schemas.microsoft.com/office/powerpoint/2010/main" val="37699102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0068FC87-1983-41C7-B5BA-0C75E4ADAC89}" type="slidenum">
              <a:rPr lang="zh-CN" altLang="en-US" sz="1200" smtClean="0">
                <a:latin typeface="Times New Roman" pitchFamily="18" charset="0"/>
              </a:rPr>
              <a:pPr/>
              <a:t>2</a:t>
            </a:fld>
            <a:endParaRPr lang="en-US" altLang="zh-CN" sz="1200" smtClean="0">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462311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0CAEEB2E-838D-408C-8708-3711722513C9}" type="slidenum">
              <a:rPr lang="zh-CN" altLang="en-US" sz="1200" smtClean="0">
                <a:latin typeface="Times New Roman" pitchFamily="18" charset="0"/>
              </a:rPr>
              <a:pPr/>
              <a:t>12</a:t>
            </a:fld>
            <a:endParaRPr lang="en-US" altLang="zh-CN" sz="1200" smtClean="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4008607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0B10148D-351F-446A-A745-F0540D2AFF4F}" type="slidenum">
              <a:rPr lang="zh-CN" altLang="en-US" sz="1200" smtClean="0">
                <a:latin typeface="Times New Roman" pitchFamily="18" charset="0"/>
              </a:rPr>
              <a:pPr/>
              <a:t>13</a:t>
            </a:fld>
            <a:endParaRPr lang="en-US" altLang="zh-CN" sz="1200" smtClean="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655070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10BADF8C-2832-49C7-AA63-686CEC47BBE6}" type="slidenum">
              <a:rPr lang="zh-CN" altLang="en-US" sz="1200" smtClean="0">
                <a:latin typeface="Times New Roman" pitchFamily="18" charset="0"/>
              </a:rPr>
              <a:pPr/>
              <a:t>15</a:t>
            </a:fld>
            <a:endParaRPr lang="en-US" altLang="zh-CN" sz="1200" smtClean="0">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118777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11D28013-D6E6-42B5-A2AC-3FCE7D75546E}" type="slidenum">
              <a:rPr lang="zh-CN" altLang="en-US" sz="1200" smtClean="0">
                <a:latin typeface="Times New Roman" pitchFamily="18" charset="0"/>
              </a:rPr>
              <a:pPr/>
              <a:t>16</a:t>
            </a:fld>
            <a:endParaRPr lang="en-US" altLang="zh-CN" sz="1200" smtClean="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872473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B3204CC-F184-41E6-AA74-9258F3189651}" type="slidenum">
              <a:rPr lang="zh-CN" altLang="en-US" sz="1200" smtClean="0">
                <a:latin typeface="Times New Roman" pitchFamily="18" charset="0"/>
              </a:rPr>
              <a:pPr/>
              <a:t>17</a:t>
            </a:fld>
            <a:endParaRPr lang="en-US" altLang="zh-CN" sz="1200" smtClean="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649155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763DF8A7-0AAF-42B5-B228-ECE253257732}" type="slidenum">
              <a:rPr lang="zh-CN" altLang="en-US" sz="1200" smtClean="0">
                <a:latin typeface="Times New Roman" pitchFamily="18" charset="0"/>
              </a:rPr>
              <a:pPr/>
              <a:t>18</a:t>
            </a:fld>
            <a:endParaRPr lang="en-US" altLang="zh-CN" sz="1200" smtClean="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646928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A67BC8EA-18D6-407A-9772-D9719FE1963B}" type="slidenum">
              <a:rPr lang="zh-CN" altLang="en-US" sz="1200" smtClean="0">
                <a:latin typeface="Times New Roman" pitchFamily="18" charset="0"/>
              </a:rPr>
              <a:pPr/>
              <a:t>21</a:t>
            </a:fld>
            <a:endParaRPr lang="en-US" altLang="zh-CN" sz="1200"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723592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4650CA1A-9DAA-4CBC-A56B-9CD7EA6A4009}" type="slidenum">
              <a:rPr lang="zh-CN" altLang="en-US" sz="1200" smtClean="0">
                <a:latin typeface="Times New Roman" pitchFamily="18" charset="0"/>
              </a:rPr>
              <a:pPr/>
              <a:t>22</a:t>
            </a:fld>
            <a:endParaRPr lang="en-US" altLang="zh-CN" sz="1200"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zh-CN" altLang="en-US" sz="2800" smtClean="0">
              <a:ea typeface="宋体" charset="-122"/>
            </a:endParaRPr>
          </a:p>
        </p:txBody>
      </p:sp>
    </p:spTree>
    <p:extLst>
      <p:ext uri="{BB962C8B-B14F-4D97-AF65-F5344CB8AC3E}">
        <p14:creationId xmlns:p14="http://schemas.microsoft.com/office/powerpoint/2010/main" val="2584005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E43C7816-7332-478E-B038-145A55B1AE98}" type="slidenum">
              <a:rPr lang="zh-CN" altLang="en-US" sz="1200" smtClean="0">
                <a:latin typeface="Times New Roman" pitchFamily="18" charset="0"/>
              </a:rPr>
              <a:pPr/>
              <a:t>23</a:t>
            </a:fld>
            <a:endParaRPr lang="en-US" altLang="zh-CN" sz="1200"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r>
              <a:rPr lang="en-US" altLang="zh-CN" sz="2800" smtClean="0">
                <a:ea typeface="宋体" charset="-122"/>
              </a:rPr>
              <a:t>%token </a:t>
            </a:r>
          </a:p>
        </p:txBody>
      </p:sp>
    </p:spTree>
    <p:extLst>
      <p:ext uri="{BB962C8B-B14F-4D97-AF65-F5344CB8AC3E}">
        <p14:creationId xmlns:p14="http://schemas.microsoft.com/office/powerpoint/2010/main" val="3526361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8B81F82A-E8D7-4134-AD80-D92ADB76BA9E}" type="slidenum">
              <a:rPr lang="zh-CN" altLang="en-US" sz="1200" smtClean="0">
                <a:latin typeface="Times New Roman" pitchFamily="18" charset="0"/>
              </a:rPr>
              <a:pPr/>
              <a:t>24</a:t>
            </a:fld>
            <a:endParaRPr lang="en-US" altLang="zh-CN" sz="1200"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zh-CN" altLang="en-US" sz="2800" smtClean="0">
              <a:ea typeface="宋体" charset="-122"/>
            </a:endParaRPr>
          </a:p>
        </p:txBody>
      </p:sp>
    </p:spTree>
    <p:extLst>
      <p:ext uri="{BB962C8B-B14F-4D97-AF65-F5344CB8AC3E}">
        <p14:creationId xmlns:p14="http://schemas.microsoft.com/office/powerpoint/2010/main" val="892765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4496A11A-9DDE-4E85-A61D-2412028BB97D}" type="slidenum">
              <a:rPr lang="zh-CN" altLang="en-US" sz="1200" smtClean="0">
                <a:latin typeface="Times New Roman" pitchFamily="18" charset="0"/>
              </a:rPr>
              <a:pPr/>
              <a:t>3</a:t>
            </a:fld>
            <a:endParaRPr lang="en-US" altLang="zh-CN" sz="1200" smtClean="0">
              <a:latin typeface="Times New Roman"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739016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7352FE2E-125F-41C3-9BA5-D9AD2158BD44}" type="slidenum">
              <a:rPr lang="zh-CN" altLang="en-US" sz="1200" smtClean="0">
                <a:latin typeface="Times New Roman" pitchFamily="18" charset="0"/>
              </a:rPr>
              <a:pPr/>
              <a:t>25</a:t>
            </a:fld>
            <a:endParaRPr lang="en-US" altLang="zh-CN" sz="1200"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zh-CN" altLang="en-US" sz="2800" smtClean="0">
              <a:ea typeface="宋体" charset="-122"/>
            </a:endParaRPr>
          </a:p>
        </p:txBody>
      </p:sp>
    </p:spTree>
    <p:extLst>
      <p:ext uri="{BB962C8B-B14F-4D97-AF65-F5344CB8AC3E}">
        <p14:creationId xmlns:p14="http://schemas.microsoft.com/office/powerpoint/2010/main" val="2337482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0899E76F-5DEA-48A1-9AAD-47A2AC702E01}" type="slidenum">
              <a:rPr lang="zh-CN" altLang="en-US" sz="1200" smtClean="0">
                <a:latin typeface="Times New Roman" pitchFamily="18" charset="0"/>
              </a:rPr>
              <a:pPr/>
              <a:t>27</a:t>
            </a:fld>
            <a:endParaRPr lang="en-US" altLang="zh-CN" sz="1200"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888792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5AC25553-8862-409E-A716-C46BF96A9C11}" type="slidenum">
              <a:rPr lang="zh-CN" altLang="en-US" sz="1200" smtClean="0">
                <a:latin typeface="Times New Roman" pitchFamily="18" charset="0"/>
              </a:rPr>
              <a:pPr/>
              <a:t>28</a:t>
            </a:fld>
            <a:endParaRPr lang="en-US" altLang="zh-CN" sz="1200"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algn="just" eaLnBrk="1" hangingPunct="1"/>
            <a:r>
              <a:rPr lang="en-US" altLang="zh-CN" smtClean="0">
                <a:ea typeface="宋体" charset="-122"/>
              </a:rPr>
              <a:t>%left  </a:t>
            </a:r>
            <a:r>
              <a:rPr lang="zh-CN" altLang="en-US" smtClean="0">
                <a:ea typeface="宋体" charset="-122"/>
              </a:rPr>
              <a:t>左结合</a:t>
            </a:r>
          </a:p>
          <a:p>
            <a:pPr algn="just" eaLnBrk="1" hangingPunct="1"/>
            <a:endParaRPr lang="zh-CN" altLang="en-US" smtClean="0">
              <a:ea typeface="宋体" charset="-122"/>
            </a:endParaRPr>
          </a:p>
          <a:p>
            <a:pPr algn="just" eaLnBrk="1" hangingPunct="1"/>
            <a:r>
              <a:rPr lang="en-US" altLang="zh-CN" smtClean="0">
                <a:ea typeface="宋体" charset="-122"/>
              </a:rPr>
              <a:t>%right  </a:t>
            </a:r>
            <a:r>
              <a:rPr lang="zh-CN" altLang="en-US" smtClean="0">
                <a:ea typeface="宋体" charset="-122"/>
              </a:rPr>
              <a:t>右结合</a:t>
            </a:r>
          </a:p>
          <a:p>
            <a:pPr algn="just" eaLnBrk="1" hangingPunct="1"/>
            <a:endParaRPr lang="zh-CN" altLang="en-US" smtClean="0">
              <a:ea typeface="宋体" charset="-122"/>
            </a:endParaRPr>
          </a:p>
          <a:p>
            <a:pPr algn="just" eaLnBrk="1" hangingPunct="1"/>
            <a:endParaRPr lang="zh-CN" altLang="en-US" smtClean="0">
              <a:ea typeface="宋体" charset="-122"/>
            </a:endParaRPr>
          </a:p>
        </p:txBody>
      </p:sp>
    </p:spTree>
    <p:extLst>
      <p:ext uri="{BB962C8B-B14F-4D97-AF65-F5344CB8AC3E}">
        <p14:creationId xmlns:p14="http://schemas.microsoft.com/office/powerpoint/2010/main" val="3605158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73AFCF6D-A834-4CA6-8830-98D6813DB984}" type="slidenum">
              <a:rPr lang="zh-CN" altLang="en-US" sz="1200" smtClean="0">
                <a:latin typeface="Times New Roman" pitchFamily="18" charset="0"/>
              </a:rPr>
              <a:pPr/>
              <a:t>29</a:t>
            </a:fld>
            <a:endParaRPr lang="en-US" altLang="zh-CN" sz="1200"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algn="just" eaLnBrk="1" hangingPunct="1"/>
            <a:r>
              <a:rPr lang="en-US" altLang="zh-CN" smtClean="0">
                <a:ea typeface="宋体" charset="-122"/>
              </a:rPr>
              <a:t>%prec    </a:t>
            </a:r>
            <a:r>
              <a:rPr lang="zh-CN" altLang="en-US" smtClean="0">
                <a:ea typeface="宋体" charset="-122"/>
              </a:rPr>
              <a:t>跟在一个语法规则后面，说明其优先级的下限</a:t>
            </a:r>
          </a:p>
          <a:p>
            <a:pPr algn="just" eaLnBrk="1" hangingPunct="1"/>
            <a:endParaRPr lang="zh-CN" altLang="en-US" smtClean="0">
              <a:ea typeface="宋体" charset="-122"/>
            </a:endParaRPr>
          </a:p>
          <a:p>
            <a:pPr algn="just" eaLnBrk="1" hangingPunct="1"/>
            <a:endParaRPr lang="en-US" altLang="zh-CN" smtClean="0">
              <a:ea typeface="宋体" charset="-122"/>
            </a:endParaRPr>
          </a:p>
        </p:txBody>
      </p:sp>
    </p:spTree>
    <p:extLst>
      <p:ext uri="{BB962C8B-B14F-4D97-AF65-F5344CB8AC3E}">
        <p14:creationId xmlns:p14="http://schemas.microsoft.com/office/powerpoint/2010/main" val="29539950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7DCF2EA1-DF78-41F0-9CBE-614A5ACF2A37}" type="slidenum">
              <a:rPr lang="zh-CN" altLang="en-US" sz="1200" smtClean="0">
                <a:latin typeface="Times New Roman" pitchFamily="18" charset="0"/>
              </a:rPr>
              <a:pPr/>
              <a:t>30</a:t>
            </a:fld>
            <a:endParaRPr lang="en-US" altLang="zh-CN" sz="1200" smtClean="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386261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D11F9FA-BF21-498F-8C3C-992B594887FC}" type="slidenum">
              <a:rPr lang="zh-CN" altLang="en-US" sz="1200" smtClean="0">
                <a:latin typeface="Times New Roman" pitchFamily="18" charset="0"/>
              </a:rPr>
              <a:pPr/>
              <a:t>4</a:t>
            </a:fld>
            <a:endParaRPr lang="en-US" altLang="zh-CN" sz="1200" smtClean="0">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056671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C44C739-0795-4A79-9513-51F96D45FD45}" type="slidenum">
              <a:rPr lang="zh-CN" altLang="en-US" sz="1200" smtClean="0">
                <a:latin typeface="Times New Roman" pitchFamily="18" charset="0"/>
              </a:rPr>
              <a:pPr/>
              <a:t>5</a:t>
            </a:fld>
            <a:endParaRPr lang="en-US" altLang="zh-CN" sz="1200" smtClean="0">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727931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712AABC6-2C91-4BF1-ADAB-44223FAEE42E}" type="slidenum">
              <a:rPr lang="zh-CN" altLang="en-US" sz="1200" smtClean="0">
                <a:latin typeface="Times New Roman" pitchFamily="18" charset="0"/>
              </a:rPr>
              <a:pPr/>
              <a:t>6</a:t>
            </a:fld>
            <a:endParaRPr lang="en-US" altLang="zh-CN" sz="1200" smtClean="0">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886690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D8F7CBA4-6688-4445-B9AB-797960351BBD}" type="slidenum">
              <a:rPr lang="zh-CN" altLang="en-US" sz="1200" smtClean="0">
                <a:latin typeface="Times New Roman" pitchFamily="18" charset="0"/>
              </a:rPr>
              <a:pPr/>
              <a:t>7</a:t>
            </a:fld>
            <a:endParaRPr lang="en-US" altLang="zh-CN" sz="1200" smtClean="0">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858770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C187950-FB97-4088-AAB0-5567F0E9EA0C}" type="slidenum">
              <a:rPr lang="zh-CN" altLang="en-US" sz="1200" smtClean="0">
                <a:latin typeface="Times New Roman" pitchFamily="18" charset="0"/>
              </a:rPr>
              <a:pPr/>
              <a:t>8</a:t>
            </a:fld>
            <a:endParaRPr lang="en-US" altLang="zh-CN" sz="1200" smtClean="0">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3399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F7EA52E2-B355-4C26-9537-EE7C9C4DAEA7}" type="slidenum">
              <a:rPr lang="zh-CN" altLang="en-US" sz="1200" smtClean="0">
                <a:latin typeface="Times New Roman" pitchFamily="18" charset="0"/>
              </a:rPr>
              <a:pPr/>
              <a:t>9</a:t>
            </a:fld>
            <a:endParaRPr lang="en-US" altLang="zh-CN" sz="1200" smtClean="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216007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7966FD37-A0A8-4270-A105-101CFEE7334B}" type="slidenum">
              <a:rPr lang="zh-CN" altLang="en-US" sz="1200" smtClean="0">
                <a:latin typeface="Times New Roman" pitchFamily="18" charset="0"/>
              </a:rPr>
              <a:pPr/>
              <a:t>10</a:t>
            </a:fld>
            <a:endParaRPr lang="en-US" altLang="zh-CN" sz="1200" smtClean="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730228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smtClean="0"/>
              <a:t>单击此处编辑母版标题样式</a:t>
            </a:r>
            <a:endParaRPr lang="zh-CN" altLang="en-US" dirty="0"/>
          </a:p>
        </p:txBody>
      </p:sp>
      <p:sp>
        <p:nvSpPr>
          <p:cNvPr id="3" name="页脚占位符 2"/>
          <p:cNvSpPr>
            <a:spLocks noGrp="1"/>
          </p:cNvSpPr>
          <p:nvPr>
            <p:ph type="ftr" sz="quarter" idx="10"/>
          </p:nvPr>
        </p:nvSpPr>
        <p:spPr/>
        <p:txBody>
          <a:bodyPr/>
          <a:lstStyle>
            <a:lvl1pPr>
              <a:defRPr/>
            </a:lvl1pPr>
          </a:lstStyle>
          <a:p>
            <a:pPr>
              <a:defRPr/>
            </a:pPr>
            <a:r>
              <a:rPr lang="en-US" altLang="zh-CN"/>
              <a:t>中国科大Copyright © 2009, Software School</a:t>
            </a:r>
          </a:p>
        </p:txBody>
      </p:sp>
      <p:sp>
        <p:nvSpPr>
          <p:cNvPr id="4" name="灯片编号占位符 3"/>
          <p:cNvSpPr>
            <a:spLocks noGrp="1"/>
          </p:cNvSpPr>
          <p:nvPr>
            <p:ph type="sldNum" sz="quarter" idx="11"/>
          </p:nvPr>
        </p:nvSpPr>
        <p:spPr/>
        <p:txBody>
          <a:bodyPr/>
          <a:lstStyle>
            <a:lvl1pPr>
              <a:defRPr/>
            </a:lvl1pPr>
          </a:lstStyle>
          <a:p>
            <a:pPr>
              <a:defRPr/>
            </a:pPr>
            <a:fld id="{97D2F30C-7E0C-41EA-8DB1-17D63FDCC83B}" type="slidenum">
              <a:rPr lang="en-US" altLang="zh-CN"/>
              <a:pPr>
                <a:defRPr/>
              </a:pPr>
              <a:t>‹#›</a:t>
            </a:fld>
            <a:endParaRPr lang="en-US" altLang="zh-CN"/>
          </a:p>
        </p:txBody>
      </p:sp>
      <p:sp>
        <p:nvSpPr>
          <p:cNvPr id="5" name="日期占位符 4"/>
          <p:cNvSpPr>
            <a:spLocks noGrp="1"/>
          </p:cNvSpPr>
          <p:nvPr>
            <p:ph type="dt" sz="half" idx="12"/>
          </p:nvPr>
        </p:nvSpPr>
        <p:spPr>
          <a:xfrm>
            <a:off x="0" y="6596063"/>
            <a:ext cx="8458200" cy="228600"/>
          </a:xfrm>
        </p:spPr>
        <p:txBody>
          <a:bodyPr/>
          <a:lstStyle>
            <a:lvl1pPr>
              <a:defRPr>
                <a:solidFill>
                  <a:schemeClr val="tx1"/>
                </a:solidFill>
              </a:defRPr>
            </a:lvl1pPr>
          </a:lstStyle>
          <a:p>
            <a:pPr>
              <a:defRPr/>
            </a:pPr>
            <a:fld id="{18CFFF40-5784-478E-A15B-56A4F663F7F2}" type="datetime1">
              <a:rPr lang="zh-CN" altLang="en-US"/>
              <a:pPr>
                <a:defRPr/>
              </a:pPr>
              <a:t>2018/10/29</a:t>
            </a:fld>
            <a:r>
              <a:rPr lang="en-US" altLang="zh-CN"/>
              <a:t>Monday, Sep 7</a:t>
            </a:r>
            <a:r>
              <a:rPr lang="en-US" altLang="zh-CN" baseline="30000"/>
              <a:t>th</a:t>
            </a:r>
            <a:r>
              <a:rPr lang="en-US" altLang="zh-CN"/>
              <a:t>, 2009</a:t>
            </a:r>
          </a:p>
        </p:txBody>
      </p:sp>
    </p:spTree>
    <p:extLst>
      <p:ext uri="{BB962C8B-B14F-4D97-AF65-F5344CB8AC3E}">
        <p14:creationId xmlns:p14="http://schemas.microsoft.com/office/powerpoint/2010/main" val="2812773046"/>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8"/>
          <p:cNvSpPr>
            <a:spLocks noChangeArrowheads="1"/>
          </p:cNvSpPr>
          <p:nvPr/>
        </p:nvSpPr>
        <p:spPr bwMode="ltGray">
          <a:xfrm>
            <a:off x="0" y="6611938"/>
            <a:ext cx="9144000" cy="2603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5" name="Picture 2" descr="D:\2012-03-01-work\软件学院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7988" y="44450"/>
            <a:ext cx="10080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bwMode="gray">
          <a:xfrm>
            <a:off x="1619672" y="3212976"/>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smtClean="0"/>
              <a:t>单击此处编辑母版副标题样式</a:t>
            </a:r>
            <a:endParaRPr lang="en-US" altLang="zh-CN"/>
          </a:p>
        </p:txBody>
      </p:sp>
      <p:sp>
        <p:nvSpPr>
          <p:cNvPr id="3093" name="Rectangle 21"/>
          <p:cNvSpPr>
            <a:spLocks noGrp="1" noChangeArrowheads="1"/>
          </p:cNvSpPr>
          <p:nvPr>
            <p:ph type="ctrTitle" sz="quarter"/>
          </p:nvPr>
        </p:nvSpPr>
        <p:spPr bwMode="gray">
          <a:xfrm>
            <a:off x="0" y="1700808"/>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smtClean="0"/>
              <a:t>单击此处编辑母版标题样式</a:t>
            </a:r>
            <a:endParaRPr lang="en-US" altLang="ko-KR"/>
          </a:p>
        </p:txBody>
      </p:sp>
    </p:spTree>
    <p:extLst>
      <p:ext uri="{BB962C8B-B14F-4D97-AF65-F5344CB8AC3E}">
        <p14:creationId xmlns:p14="http://schemas.microsoft.com/office/powerpoint/2010/main" val="7283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lIns="9000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3"/>
          <p:cNvSpPr>
            <a:spLocks noGrp="1"/>
          </p:cNvSpPr>
          <p:nvPr>
            <p:ph type="ftr" sz="quarter" idx="10"/>
          </p:nvPr>
        </p:nvSpPr>
        <p:spPr>
          <a:xfrm>
            <a:off x="395288" y="6484938"/>
            <a:ext cx="4897437" cy="328612"/>
          </a:xfrm>
        </p:spPr>
        <p:txBody>
          <a:bodyPr/>
          <a:lstStyle>
            <a:lvl1pPr algn="l">
              <a:defRPr/>
            </a:lvl1pPr>
          </a:lstStyle>
          <a:p>
            <a:pPr>
              <a:defRPr/>
            </a:pPr>
            <a:r>
              <a:rPr lang="en-US" altLang="zh-CN"/>
              <a:t>中国科大Copyright © 2009, Software School</a:t>
            </a:r>
          </a:p>
        </p:txBody>
      </p:sp>
      <p:sp>
        <p:nvSpPr>
          <p:cNvPr id="5" name="灯片编号占位符 4"/>
          <p:cNvSpPr>
            <a:spLocks noGrp="1"/>
          </p:cNvSpPr>
          <p:nvPr>
            <p:ph type="sldNum" sz="quarter" idx="11"/>
          </p:nvPr>
        </p:nvSpPr>
        <p:spPr>
          <a:xfrm>
            <a:off x="7524750" y="5516563"/>
            <a:ext cx="1619250" cy="1296987"/>
          </a:xfrm>
        </p:spPr>
        <p:txBody>
          <a:bodyPr/>
          <a:lstStyle>
            <a:lvl1pPr>
              <a:defRPr sz="7200">
                <a:solidFill>
                  <a:schemeClr val="bg2">
                    <a:lumMod val="40000"/>
                    <a:lumOff val="60000"/>
                  </a:schemeClr>
                </a:solidFill>
                <a:latin typeface="+mn-lt"/>
              </a:defRPr>
            </a:lvl1pPr>
          </a:lstStyle>
          <a:p>
            <a:pPr>
              <a:defRPr/>
            </a:pPr>
            <a:fld id="{B75D3EE9-2199-4977-865D-3E17443A03E6}" type="slidenum">
              <a:rPr lang="en-US" altLang="zh-CN"/>
              <a:pPr>
                <a:defRPr/>
              </a:pPr>
              <a:t>‹#›</a:t>
            </a:fld>
            <a:endParaRPr lang="en-US" altLang="zh-CN" dirty="0"/>
          </a:p>
        </p:txBody>
      </p:sp>
      <p:sp>
        <p:nvSpPr>
          <p:cNvPr id="6" name="日期占位符 5"/>
          <p:cNvSpPr>
            <a:spLocks noGrp="1"/>
          </p:cNvSpPr>
          <p:nvPr>
            <p:ph type="dt" sz="half" idx="12"/>
          </p:nvPr>
        </p:nvSpPr>
        <p:spPr/>
        <p:txBody>
          <a:bodyPr/>
          <a:lstStyle>
            <a:lvl1pPr>
              <a:defRPr/>
            </a:lvl1pPr>
          </a:lstStyle>
          <a:p>
            <a:pPr>
              <a:defRPr/>
            </a:pPr>
            <a:fld id="{EA16BF87-C23F-4FF1-8810-8576DF4D7986}" type="datetime1">
              <a:rPr lang="zh-CN" altLang="en-US"/>
              <a:pPr>
                <a:defRPr/>
              </a:pPr>
              <a:t>2018/10/29</a:t>
            </a:fld>
            <a:r>
              <a:rPr lang="en-US" altLang="zh-CN"/>
              <a:t>Monday, Sep 7</a:t>
            </a:r>
            <a:r>
              <a:rPr lang="en-US" altLang="zh-CN" baseline="30000"/>
              <a:t>th</a:t>
            </a:r>
            <a:r>
              <a:rPr lang="en-US" altLang="zh-CN"/>
              <a:t>, 2009</a:t>
            </a:r>
          </a:p>
        </p:txBody>
      </p:sp>
    </p:spTree>
    <p:extLst>
      <p:ext uri="{BB962C8B-B14F-4D97-AF65-F5344CB8AC3E}">
        <p14:creationId xmlns:p14="http://schemas.microsoft.com/office/powerpoint/2010/main" val="1158101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dirty="0"/>
          </a:p>
        </p:txBody>
      </p:sp>
      <p:sp>
        <p:nvSpPr>
          <p:cNvPr id="3" name="Rectangle 7"/>
          <p:cNvSpPr>
            <a:spLocks noGrp="1" noChangeArrowheads="1"/>
          </p:cNvSpPr>
          <p:nvPr>
            <p:ph type="dt" sz="half" idx="10"/>
          </p:nvPr>
        </p:nvSpPr>
        <p:spPr/>
        <p:txBody>
          <a:bodyPr/>
          <a:lstStyle>
            <a:lvl1pPr>
              <a:defRPr/>
            </a:lvl1pPr>
          </a:lstStyle>
          <a:p>
            <a:pPr>
              <a:defRPr/>
            </a:pPr>
            <a:fld id="{0AC23BC4-B8EB-4CAC-8A12-6D039A9A1184}" type="datetime1">
              <a:rPr lang="zh-CN" altLang="en-US"/>
              <a:pPr>
                <a:defRPr/>
              </a:pPr>
              <a:t>2018/10/29</a:t>
            </a:fld>
            <a:r>
              <a:rPr lang="en-US" altLang="zh-CN"/>
              <a:t>Monday, Sep 7</a:t>
            </a:r>
            <a:r>
              <a:rPr lang="en-US" altLang="zh-CN" baseline="30000"/>
              <a:t>th</a:t>
            </a:r>
            <a:r>
              <a:rPr lang="en-US" altLang="zh-CN"/>
              <a:t>, 2009</a:t>
            </a:r>
          </a:p>
        </p:txBody>
      </p:sp>
      <p:sp>
        <p:nvSpPr>
          <p:cNvPr id="4" name="Rectangle 8"/>
          <p:cNvSpPr>
            <a:spLocks noGrp="1" noChangeArrowheads="1"/>
          </p:cNvSpPr>
          <p:nvPr>
            <p:ph type="ftr" sz="quarter" idx="11"/>
          </p:nvPr>
        </p:nvSpPr>
        <p:spPr>
          <a:xfrm>
            <a:off x="2438400" y="6538913"/>
            <a:ext cx="4267200" cy="136525"/>
          </a:xfrm>
        </p:spPr>
        <p:txBody>
          <a:bodyPr/>
          <a:lstStyle>
            <a:lvl1pPr>
              <a:defRPr/>
            </a:lvl1pPr>
          </a:lstStyle>
          <a:p>
            <a:pPr>
              <a:defRPr/>
            </a:pPr>
            <a:r>
              <a:rPr lang="en-US" altLang="zh-CN"/>
              <a:t>中国科大Copyright © 2009, Software School</a:t>
            </a:r>
          </a:p>
        </p:txBody>
      </p:sp>
      <p:sp>
        <p:nvSpPr>
          <p:cNvPr id="5" name="Rectangle 9"/>
          <p:cNvSpPr>
            <a:spLocks noGrp="1" noChangeArrowheads="1"/>
          </p:cNvSpPr>
          <p:nvPr>
            <p:ph type="sldNum" sz="quarter" idx="12"/>
          </p:nvPr>
        </p:nvSpPr>
        <p:spPr/>
        <p:txBody>
          <a:bodyPr/>
          <a:lstStyle>
            <a:lvl1pPr>
              <a:defRPr/>
            </a:lvl1pPr>
          </a:lstStyle>
          <a:p>
            <a:pPr>
              <a:defRPr/>
            </a:pPr>
            <a:fld id="{80DD806E-69EF-4899-9929-8C138A7679D9}" type="slidenum">
              <a:rPr lang="en-US" altLang="zh-CN"/>
              <a:pPr>
                <a:defRPr/>
              </a:pPr>
              <a:t>‹#›</a:t>
            </a:fld>
            <a:endParaRPr lang="en-US" altLang="zh-CN"/>
          </a:p>
        </p:txBody>
      </p:sp>
    </p:spTree>
    <p:extLst>
      <p:ext uri="{BB962C8B-B14F-4D97-AF65-F5344CB8AC3E}">
        <p14:creationId xmlns:p14="http://schemas.microsoft.com/office/powerpoint/2010/main" val="373180411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ltGray">
          <a:xfrm>
            <a:off x="0" y="0"/>
            <a:ext cx="9144000" cy="836613"/>
          </a:xfrm>
          <a:prstGeom prst="rect">
            <a:avLst/>
          </a:prstGeom>
          <a:gradFill rotWithShape="0">
            <a:gsLst>
              <a:gs pos="0">
                <a:srgbClr val="181CC7"/>
              </a:gs>
              <a:gs pos="88000">
                <a:srgbClr val="7005D4"/>
              </a:gs>
              <a:gs pos="100000">
                <a:srgbClr val="8C3D91"/>
              </a:gs>
            </a:gsLst>
            <a:lin ang="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107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r>
              <a:rPr lang="en-US" altLang="zh-CN"/>
              <a:t>中国科大Copyright © 2009, Software School</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F6BD5933-E8FF-4DA9-9158-1D6B0C968AC0}" type="slidenum">
              <a:rPr lang="en-US" altLang="zh-CN"/>
              <a:pPr>
                <a:defRPr/>
              </a:pPr>
              <a:t>‹#›</a:t>
            </a:fld>
            <a:endParaRPr lang="en-US" altLang="zh-CN"/>
          </a:p>
        </p:txBody>
      </p:sp>
      <p:sp>
        <p:nvSpPr>
          <p:cNvPr id="2" name="Rectangle 2"/>
          <p:cNvSpPr>
            <a:spLocks noGrp="1" noChangeArrowheads="1"/>
          </p:cNvSpPr>
          <p:nvPr>
            <p:ph type="title"/>
          </p:nvPr>
        </p:nvSpPr>
        <p:spPr bwMode="white">
          <a:xfrm>
            <a:off x="304800" y="152400"/>
            <a:ext cx="8458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31" name="Text Box 16"/>
          <p:cNvSpPr txBox="1">
            <a:spLocks noChangeArrowheads="1"/>
          </p:cNvSpPr>
          <p:nvPr/>
        </p:nvSpPr>
        <p:spPr bwMode="gray">
          <a:xfrm>
            <a:off x="-36513" y="6613525"/>
            <a:ext cx="9180513" cy="2444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defRPr/>
            </a:pPr>
            <a:endParaRPr lang="zh-CN" altLang="zh-CN" sz="1000" b="1" smtClean="0">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0" y="6656388"/>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pPr>
              <a:defRPr/>
            </a:pPr>
            <a:fld id="{8BB50C52-5136-45C3-AF58-4BECC8AEC873}" type="datetime1">
              <a:rPr lang="zh-CN" altLang="en-US"/>
              <a:pPr>
                <a:defRPr/>
              </a:pPr>
              <a:t>2018/10/29</a:t>
            </a:fld>
            <a:r>
              <a:rPr lang="en-US" altLang="zh-CN"/>
              <a:t>Monday, Sep 7</a:t>
            </a:r>
            <a:r>
              <a:rPr lang="en-US" altLang="zh-CN" baseline="30000"/>
              <a:t>th</a:t>
            </a:r>
            <a:r>
              <a:rPr lang="en-US" altLang="zh-CN"/>
              <a:t>, 2009</a:t>
            </a:r>
          </a:p>
        </p:txBody>
      </p:sp>
      <p:pic>
        <p:nvPicPr>
          <p:cNvPr id="103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 y="773113"/>
            <a:ext cx="8351838" cy="6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Lst>
  <p:timing>
    <p:tnLst>
      <p:par>
        <p:cTn id="1" dur="indefinite" restart="never" nodeType="tmRoot"/>
      </p:par>
    </p:tnLst>
  </p:timing>
  <p:hf hdr="0"/>
  <p:txStyles>
    <p:titleStyle>
      <a:lvl1pPr algn="ctr" rtl="0" eaLnBrk="0" fontAlgn="base" hangingPunct="0">
        <a:spcBef>
          <a:spcPct val="0"/>
        </a:spcBef>
        <a:spcAft>
          <a:spcPct val="0"/>
        </a:spcAft>
        <a:defRPr sz="4000" b="1">
          <a:solidFill>
            <a:schemeClr val="bg1"/>
          </a:solidFill>
          <a:latin typeface="楷体" pitchFamily="49" charset="-122"/>
          <a:ea typeface="楷体" pitchFamily="49" charset="-122"/>
          <a:cs typeface="+mj-cs"/>
        </a:defRPr>
      </a:lvl1pPr>
      <a:lvl2pPr algn="ctr" rtl="0" eaLnBrk="0" fontAlgn="base" hangingPunct="0">
        <a:spcBef>
          <a:spcPct val="0"/>
        </a:spcBef>
        <a:spcAft>
          <a:spcPct val="0"/>
        </a:spcAft>
        <a:defRPr sz="4000" b="1">
          <a:solidFill>
            <a:schemeClr val="bg1"/>
          </a:solidFill>
          <a:latin typeface="楷体" pitchFamily="49" charset="-122"/>
          <a:ea typeface="楷体" pitchFamily="49" charset="-122"/>
        </a:defRPr>
      </a:lvl2pPr>
      <a:lvl3pPr algn="ctr" rtl="0" eaLnBrk="0" fontAlgn="base" hangingPunct="0">
        <a:spcBef>
          <a:spcPct val="0"/>
        </a:spcBef>
        <a:spcAft>
          <a:spcPct val="0"/>
        </a:spcAft>
        <a:defRPr sz="4000" b="1">
          <a:solidFill>
            <a:schemeClr val="bg1"/>
          </a:solidFill>
          <a:latin typeface="楷体" pitchFamily="49" charset="-122"/>
          <a:ea typeface="楷体" pitchFamily="49" charset="-122"/>
        </a:defRPr>
      </a:lvl3pPr>
      <a:lvl4pPr algn="ctr" rtl="0" eaLnBrk="0" fontAlgn="base" hangingPunct="0">
        <a:spcBef>
          <a:spcPct val="0"/>
        </a:spcBef>
        <a:spcAft>
          <a:spcPct val="0"/>
        </a:spcAft>
        <a:defRPr sz="4000" b="1">
          <a:solidFill>
            <a:schemeClr val="bg1"/>
          </a:solidFill>
          <a:latin typeface="楷体" pitchFamily="49" charset="-122"/>
          <a:ea typeface="楷体" pitchFamily="49" charset="-122"/>
        </a:defRPr>
      </a:lvl4pPr>
      <a:lvl5pPr algn="ctr" rtl="0" eaLnBrk="0" fontAlgn="base" hangingPunct="0">
        <a:spcBef>
          <a:spcPct val="0"/>
        </a:spcBef>
        <a:spcAft>
          <a:spcPct val="0"/>
        </a:spcAft>
        <a:defRPr sz="4000" b="1">
          <a:solidFill>
            <a:schemeClr val="bg1"/>
          </a:solidFill>
          <a:latin typeface="楷体" pitchFamily="49" charset="-122"/>
          <a:ea typeface="楷体" pitchFamily="49" charset="-122"/>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0" fontAlgn="base" hangingPunct="0">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3.w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smtClean="0">
                <a:ea typeface="宋体" charset="-122"/>
              </a:rPr>
              <a:t>本讲纲要</a:t>
            </a:r>
          </a:p>
        </p:txBody>
      </p:sp>
      <p:sp>
        <p:nvSpPr>
          <p:cNvPr id="778243" name="Rectangle 3"/>
          <p:cNvSpPr>
            <a:spLocks noGrp="1" noChangeArrowheads="1"/>
          </p:cNvSpPr>
          <p:nvPr>
            <p:ph idx="1"/>
          </p:nvPr>
        </p:nvSpPr>
        <p:spPr/>
        <p:txBody>
          <a:bodyPr/>
          <a:lstStyle/>
          <a:p>
            <a:pPr eaLnBrk="1" hangingPunct="1">
              <a:defRPr/>
            </a:pPr>
            <a:r>
              <a:rPr lang="en-US" altLang="zh-CN" dirty="0" smtClean="0">
                <a:ea typeface="宋体" charset="-122"/>
              </a:rPr>
              <a:t>LR</a:t>
            </a:r>
            <a:r>
              <a:rPr lang="zh-CN" altLang="en-US" dirty="0" smtClean="0">
                <a:ea typeface="宋体" charset="-122"/>
              </a:rPr>
              <a:t>文法和</a:t>
            </a:r>
            <a:r>
              <a:rPr lang="en-US" altLang="zh-CN" dirty="0" smtClean="0">
                <a:ea typeface="宋体" charset="-122"/>
              </a:rPr>
              <a:t>LR</a:t>
            </a:r>
            <a:r>
              <a:rPr lang="zh-CN" altLang="en-US" dirty="0" smtClean="0">
                <a:ea typeface="宋体" charset="-122"/>
              </a:rPr>
              <a:t>分析方法的特点</a:t>
            </a:r>
            <a:endParaRPr lang="en-US" altLang="zh-CN" dirty="0" smtClean="0">
              <a:ea typeface="宋体" charset="-122"/>
            </a:endParaRPr>
          </a:p>
          <a:p>
            <a:pPr lvl="1" eaLnBrk="1" hangingPunct="1">
              <a:defRPr/>
            </a:pPr>
            <a:r>
              <a:rPr lang="en-US" altLang="zh-CN" dirty="0" smtClean="0">
                <a:solidFill>
                  <a:schemeClr val="accent2"/>
                </a:solidFill>
                <a:effectLst>
                  <a:outerShdw blurRad="38100" dist="38100" dir="2700000" algn="tl">
                    <a:srgbClr val="C0C0C0"/>
                  </a:outerShdw>
                </a:effectLst>
                <a:ea typeface="黑体" pitchFamily="49" charset="-122"/>
              </a:rPr>
              <a:t>LR</a:t>
            </a:r>
            <a:r>
              <a:rPr lang="zh-CN" altLang="en-US" dirty="0" smtClean="0">
                <a:solidFill>
                  <a:schemeClr val="accent2"/>
                </a:solidFill>
                <a:effectLst>
                  <a:outerShdw blurRad="38100" dist="38100" dir="2700000" algn="tl">
                    <a:srgbClr val="C0C0C0"/>
                  </a:outerShdw>
                </a:effectLst>
                <a:latin typeface="宋体" pitchFamily="2" charset="-122"/>
                <a:ea typeface="宋体" pitchFamily="2" charset="-122"/>
              </a:rPr>
              <a:t>文法：能为之构造出所有条目都唯一的</a:t>
            </a:r>
            <a:r>
              <a:rPr lang="en-US" altLang="zh-CN" dirty="0" smtClean="0">
                <a:solidFill>
                  <a:schemeClr val="accent2"/>
                </a:solidFill>
                <a:effectLst>
                  <a:outerShdw blurRad="38100" dist="38100" dir="2700000" algn="tl">
                    <a:srgbClr val="C0C0C0"/>
                  </a:outerShdw>
                </a:effectLst>
                <a:ea typeface="宋体" pitchFamily="2" charset="-122"/>
              </a:rPr>
              <a:t>LR</a:t>
            </a:r>
            <a:r>
              <a:rPr lang="zh-CN" altLang="en-US" dirty="0" smtClean="0">
                <a:solidFill>
                  <a:schemeClr val="accent2"/>
                </a:solidFill>
                <a:effectLst>
                  <a:outerShdw blurRad="38100" dist="38100" dir="2700000" algn="tl">
                    <a:srgbClr val="C0C0C0"/>
                  </a:outerShdw>
                </a:effectLst>
                <a:latin typeface="宋体" pitchFamily="2" charset="-122"/>
                <a:ea typeface="宋体" pitchFamily="2" charset="-122"/>
              </a:rPr>
              <a:t>分析表</a:t>
            </a:r>
          </a:p>
          <a:p>
            <a:pPr eaLnBrk="1" hangingPunct="1">
              <a:defRPr/>
            </a:pPr>
            <a:r>
              <a:rPr lang="en-US" altLang="zh-CN" dirty="0" smtClean="0">
                <a:ea typeface="宋体" charset="-122"/>
              </a:rPr>
              <a:t>LR</a:t>
            </a:r>
            <a:r>
              <a:rPr lang="zh-CN" altLang="en-US" dirty="0" smtClean="0">
                <a:ea typeface="宋体" charset="-122"/>
              </a:rPr>
              <a:t>分析的错误恢复</a:t>
            </a:r>
          </a:p>
          <a:p>
            <a:pPr eaLnBrk="1" hangingPunct="1">
              <a:defRPr/>
            </a:pPr>
            <a:r>
              <a:rPr lang="zh-CN" altLang="en-US" dirty="0" smtClean="0">
                <a:ea typeface="宋体" charset="-122"/>
              </a:rPr>
              <a:t>二义文法</a:t>
            </a:r>
          </a:p>
          <a:p>
            <a:pPr eaLnBrk="1" hangingPunct="1">
              <a:defRPr/>
            </a:pPr>
            <a:r>
              <a:rPr lang="en-US" altLang="zh-CN" dirty="0" err="1" smtClean="0">
                <a:ea typeface="宋体" charset="-122"/>
              </a:rPr>
              <a:t>Yacc</a:t>
            </a:r>
            <a:endParaRPr lang="en-US" altLang="zh-CN" dirty="0" smtClean="0">
              <a:ea typeface="宋体" charset="-122"/>
            </a:endParaRPr>
          </a:p>
          <a:p>
            <a:pPr eaLnBrk="1" hangingPunct="1">
              <a:defRPr/>
            </a:pPr>
            <a:endParaRPr lang="zh-CN" altLang="en-US" dirty="0" smtClean="0">
              <a:ea typeface="宋体" charset="-122"/>
            </a:endParaRPr>
          </a:p>
        </p:txBody>
      </p:sp>
      <p:sp>
        <p:nvSpPr>
          <p:cNvPr id="6148"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defRPr/>
            </a:pPr>
            <a:fld id="{7E8410A3-AA0A-4FC9-9F00-8A5E19719114}" type="slidenum">
              <a:rPr lang="en-US" altLang="zh-CN" sz="7200" smtClean="0">
                <a:solidFill>
                  <a:schemeClr val="bg2">
                    <a:lumMod val="20000"/>
                    <a:lumOff val="80000"/>
                  </a:schemeClr>
                </a:solidFill>
              </a:rPr>
              <a:pPr eaLnBrk="1" hangingPunct="1">
                <a:defRPr/>
              </a:pPr>
              <a:t>1</a:t>
            </a:fld>
            <a:endParaRPr lang="en-US" altLang="zh-CN" sz="7200" dirty="0" smtClean="0">
              <a:solidFill>
                <a:schemeClr val="bg2">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afterEffect">
                                  <p:stCondLst>
                                    <p:cond delay="0"/>
                                  </p:stCondLst>
                                  <p:childTnLst>
                                    <p:animClr clrSpc="rgb" dir="cw">
                                      <p:cBhvr override="childStyle">
                                        <p:cTn id="6" dur="500" fill="hold"/>
                                        <p:tgtEl>
                                          <p:spTgt spid="778243">
                                            <p:txEl>
                                              <p:pRg st="0" end="0"/>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65" name="Rectangle 21"/>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黑体" pitchFamily="49" charset="-122"/>
              </a:rPr>
              <a:t>LR</a:t>
            </a:r>
            <a:r>
              <a:rPr lang="zh-CN" altLang="en-US" dirty="0">
                <a:effectLst>
                  <a:outerShdw blurRad="38100" dist="38100" dir="2700000" algn="tl">
                    <a:srgbClr val="C0C0C0"/>
                  </a:outerShdw>
                </a:effectLst>
                <a:latin typeface="宋体" pitchFamily="2" charset="-122"/>
                <a:ea typeface="宋体" pitchFamily="2" charset="-122"/>
              </a:rPr>
              <a:t>分析方法和</a:t>
            </a:r>
            <a:r>
              <a:rPr lang="en-US" altLang="zh-CN" dirty="0">
                <a:effectLst>
                  <a:outerShdw blurRad="38100" dist="38100" dir="2700000" algn="tl">
                    <a:srgbClr val="C0C0C0"/>
                  </a:outerShdw>
                </a:effectLst>
                <a:ea typeface="宋体" pitchFamily="2" charset="-122"/>
              </a:rPr>
              <a:t>LL</a:t>
            </a:r>
            <a:r>
              <a:rPr lang="zh-CN" altLang="en-US" dirty="0">
                <a:effectLst>
                  <a:outerShdw blurRad="38100" dist="38100" dir="2700000" algn="tl">
                    <a:srgbClr val="C0C0C0"/>
                  </a:outerShdw>
                </a:effectLst>
                <a:latin typeface="宋体" pitchFamily="2" charset="-122"/>
                <a:ea typeface="宋体" pitchFamily="2" charset="-122"/>
              </a:rPr>
              <a:t>分析方法的</a:t>
            </a:r>
            <a:r>
              <a:rPr lang="zh-CN" altLang="en-US" dirty="0" smtClean="0">
                <a:effectLst>
                  <a:outerShdw blurRad="38100" dist="38100" dir="2700000" algn="tl">
                    <a:srgbClr val="C0C0C0"/>
                  </a:outerShdw>
                </a:effectLst>
                <a:latin typeface="宋体" pitchFamily="2" charset="-122"/>
                <a:ea typeface="宋体" pitchFamily="2" charset="-122"/>
              </a:rPr>
              <a:t>比较</a:t>
            </a:r>
            <a:endParaRPr lang="zh-CN" altLang="en-US" i="1" baseline="-30000" dirty="0">
              <a:effectLst>
                <a:outerShdw blurRad="38100" dist="38100" dir="2700000" algn="tl">
                  <a:srgbClr val="C0C0C0"/>
                </a:outerShdw>
              </a:effectLst>
              <a:ea typeface="宋体" pitchFamily="2" charset="-122"/>
            </a:endParaRPr>
          </a:p>
        </p:txBody>
      </p:sp>
      <p:sp>
        <p:nvSpPr>
          <p:cNvPr id="16387"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E2214405-760D-4124-9415-657E609B925A}" type="slidenum">
              <a:rPr lang="en-US" altLang="zh-CN">
                <a:solidFill>
                  <a:schemeClr val="bg2">
                    <a:lumMod val="20000"/>
                    <a:lumOff val="80000"/>
                  </a:schemeClr>
                </a:solidFill>
              </a:rPr>
              <a:pPr>
                <a:defRPr/>
              </a:pPr>
              <a:t>10</a:t>
            </a:fld>
            <a:endParaRPr lang="en-US" altLang="zh-CN">
              <a:solidFill>
                <a:schemeClr val="bg2">
                  <a:lumMod val="20000"/>
                  <a:lumOff val="80000"/>
                </a:schemeClr>
              </a:solidFill>
            </a:endParaRPr>
          </a:p>
        </p:txBody>
      </p:sp>
      <p:graphicFrame>
        <p:nvGraphicFramePr>
          <p:cNvPr id="799774" name="Group 30"/>
          <p:cNvGraphicFramePr>
            <a:graphicFrameLocks noGrp="1"/>
          </p:cNvGraphicFramePr>
          <p:nvPr/>
        </p:nvGraphicFramePr>
        <p:xfrm>
          <a:off x="323850" y="1274763"/>
          <a:ext cx="8458200" cy="3738575"/>
        </p:xfrm>
        <a:graphic>
          <a:graphicData uri="http://schemas.openxmlformats.org/drawingml/2006/table">
            <a:tbl>
              <a:tblPr/>
              <a:tblGrid>
                <a:gridCol w="2103438"/>
                <a:gridCol w="3600450"/>
                <a:gridCol w="2754312"/>
              </a:tblGrid>
              <a:tr h="6205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LR(1)</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方</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法</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方</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法</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34416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确定句柄 </a:t>
                      </a: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根据栈顶状态和下一个符号便可以确定句柄和归约所用产生式 </a:t>
                      </a:r>
                    </a:p>
                  </a:txBody>
                  <a:tcPr marT="45704" marB="4570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无句柄概念 </a:t>
                      </a: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7389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799766" name="Rectangle 22"/>
          <p:cNvSpPr>
            <a:spLocks noChangeArrowheads="1"/>
          </p:cNvSpPr>
          <p:nvPr/>
        </p:nvSpPr>
        <p:spPr bwMode="auto">
          <a:xfrm>
            <a:off x="769938" y="3744913"/>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语法错误</a:t>
            </a:r>
          </a:p>
        </p:txBody>
      </p:sp>
      <p:sp>
        <p:nvSpPr>
          <p:cNvPr id="799767" name="Rectangle 23"/>
          <p:cNvSpPr>
            <a:spLocks noChangeArrowheads="1"/>
          </p:cNvSpPr>
          <p:nvPr/>
        </p:nvSpPr>
        <p:spPr bwMode="auto">
          <a:xfrm>
            <a:off x="2930525" y="3384550"/>
            <a:ext cx="25923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决不会将出错点后的符号移入分析栈</a:t>
            </a:r>
          </a:p>
        </p:txBody>
      </p:sp>
      <p:sp>
        <p:nvSpPr>
          <p:cNvPr id="799768" name="Rectangle 24"/>
          <p:cNvSpPr>
            <a:spLocks noChangeArrowheads="1"/>
          </p:cNvSpPr>
          <p:nvPr/>
        </p:nvSpPr>
        <p:spPr bwMode="auto">
          <a:xfrm>
            <a:off x="6099175" y="3313113"/>
            <a:ext cx="25923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eaLnBrk="0" hangingPunct="0">
              <a:spcBef>
                <a:spcPct val="20000"/>
              </a:spcBef>
              <a:defRPr/>
            </a:pPr>
            <a:r>
              <a:rPr lang="zh-CN" altLang="en-US" sz="2400" b="1">
                <a:solidFill>
                  <a:schemeClr val="accent2"/>
                </a:solidFill>
                <a:effectLst>
                  <a:outerShdw blurRad="38100" dist="38100" dir="2700000" algn="tl">
                    <a:srgbClr val="C0C0C0"/>
                  </a:outerShdw>
                </a:effectLst>
                <a:ea typeface="宋体" pitchFamily="2" charset="-122"/>
              </a:rPr>
              <a:t>和</a:t>
            </a:r>
            <a:r>
              <a:rPr lang="en-US" altLang="zh-CN" sz="2400" b="1">
                <a:solidFill>
                  <a:schemeClr val="accent2"/>
                </a:solidFill>
                <a:effectLst>
                  <a:outerShdw blurRad="38100" dist="38100" dir="2700000" algn="tl">
                    <a:srgbClr val="C0C0C0"/>
                  </a:outerShdw>
                </a:effectLst>
                <a:ea typeface="宋体" pitchFamily="2" charset="-122"/>
              </a:rPr>
              <a:t>LR</a:t>
            </a:r>
            <a:r>
              <a:rPr lang="zh-CN" altLang="en-US" sz="2400" b="1">
                <a:solidFill>
                  <a:schemeClr val="accent2"/>
                </a:solidFill>
                <a:effectLst>
                  <a:outerShdw blurRad="38100" dist="38100" dir="2700000" algn="tl">
                    <a:srgbClr val="C0C0C0"/>
                  </a:outerShdw>
                </a:effectLst>
                <a:ea typeface="宋体" pitchFamily="2" charset="-122"/>
              </a:rPr>
              <a:t>一样，决不会读过出错点而不报错</a:t>
            </a:r>
            <a:r>
              <a:rPr lang="zh-CN" altLang="en-US" sz="240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9766"/>
                                        </p:tgtEl>
                                        <p:attrNameLst>
                                          <p:attrName>style.visibility</p:attrName>
                                        </p:attrNameLst>
                                      </p:cBhvr>
                                      <p:to>
                                        <p:strVal val="visible"/>
                                      </p:to>
                                    </p:set>
                                    <p:animEffect transition="in" filter="blinds(horizontal)">
                                      <p:cBhvr>
                                        <p:cTn id="7" dur="500"/>
                                        <p:tgtEl>
                                          <p:spTgt spid="79976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99767"/>
                                        </p:tgtEl>
                                        <p:attrNameLst>
                                          <p:attrName>style.visibility</p:attrName>
                                        </p:attrNameLst>
                                      </p:cBhvr>
                                      <p:to>
                                        <p:strVal val="visible"/>
                                      </p:to>
                                    </p:set>
                                    <p:animEffect transition="in" filter="blinds(horizontal)">
                                      <p:cBhvr>
                                        <p:cTn id="10" dur="500"/>
                                        <p:tgtEl>
                                          <p:spTgt spid="79976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99768"/>
                                        </p:tgtEl>
                                        <p:attrNameLst>
                                          <p:attrName>style.visibility</p:attrName>
                                        </p:attrNameLst>
                                      </p:cBhvr>
                                      <p:to>
                                        <p:strVal val="visible"/>
                                      </p:to>
                                    </p:set>
                                    <p:animEffect transition="in" filter="blinds(horizontal)">
                                      <p:cBhvr>
                                        <p:cTn id="13" dur="500"/>
                                        <p:tgtEl>
                                          <p:spTgt spid="799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66" grpId="0"/>
      <p:bldP spid="799767" grpId="0"/>
      <p:bldP spid="7997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ea typeface="宋体" charset="-122"/>
              </a:rPr>
              <a:t>本讲纲要</a:t>
            </a:r>
          </a:p>
        </p:txBody>
      </p:sp>
      <p:sp>
        <p:nvSpPr>
          <p:cNvPr id="740355" name="Rectangle 3"/>
          <p:cNvSpPr>
            <a:spLocks noGrp="1" noChangeArrowheads="1"/>
          </p:cNvSpPr>
          <p:nvPr>
            <p:ph idx="1"/>
          </p:nvPr>
        </p:nvSpPr>
        <p:spPr/>
        <p:txBody>
          <a:bodyPr/>
          <a:lstStyle/>
          <a:p>
            <a:pPr eaLnBrk="1" hangingPunct="1"/>
            <a:r>
              <a:rPr lang="en-US" altLang="zh-CN" dirty="0" smtClean="0">
                <a:ea typeface="宋体" charset="-122"/>
              </a:rPr>
              <a:t>LR</a:t>
            </a:r>
            <a:r>
              <a:rPr lang="zh-CN" altLang="en-US" dirty="0" smtClean="0">
                <a:ea typeface="宋体" charset="-122"/>
              </a:rPr>
              <a:t>文法和</a:t>
            </a:r>
            <a:r>
              <a:rPr lang="en-US" altLang="zh-CN" dirty="0" smtClean="0">
                <a:ea typeface="宋体" charset="-122"/>
              </a:rPr>
              <a:t>LR</a:t>
            </a:r>
            <a:r>
              <a:rPr lang="zh-CN" altLang="en-US" dirty="0" smtClean="0">
                <a:ea typeface="宋体" charset="-122"/>
              </a:rPr>
              <a:t>分析方法的特点</a:t>
            </a:r>
          </a:p>
          <a:p>
            <a:pPr eaLnBrk="1" hangingPunct="1"/>
            <a:r>
              <a:rPr lang="en-US" altLang="zh-CN" dirty="0" smtClean="0">
                <a:ea typeface="宋体" charset="-122"/>
              </a:rPr>
              <a:t>LR</a:t>
            </a:r>
            <a:r>
              <a:rPr lang="zh-CN" altLang="en-US" dirty="0" smtClean="0">
                <a:ea typeface="宋体" charset="-122"/>
              </a:rPr>
              <a:t>分析的错误恢复</a:t>
            </a:r>
          </a:p>
          <a:p>
            <a:pPr eaLnBrk="1" hangingPunct="1"/>
            <a:r>
              <a:rPr lang="zh-CN" altLang="en-US" dirty="0" smtClean="0">
                <a:ea typeface="宋体" charset="-122"/>
              </a:rPr>
              <a:t>二义文法</a:t>
            </a:r>
          </a:p>
          <a:p>
            <a:pPr eaLnBrk="1" hangingPunct="1"/>
            <a:r>
              <a:rPr lang="en-US" altLang="zh-CN" dirty="0" err="1" smtClean="0">
                <a:ea typeface="宋体" charset="-122"/>
              </a:rPr>
              <a:t>Yacc</a:t>
            </a:r>
            <a:endParaRPr lang="en-US" altLang="zh-CN" dirty="0" smtClean="0">
              <a:ea typeface="宋体" charset="-122"/>
            </a:endParaRPr>
          </a:p>
          <a:p>
            <a:pPr eaLnBrk="1" hangingPunct="1"/>
            <a:endParaRPr lang="en-US" altLang="zh-CN" dirty="0" smtClean="0">
              <a:ea typeface="宋体" charset="-122"/>
            </a:endParaRPr>
          </a:p>
          <a:p>
            <a:pPr eaLnBrk="1" hangingPunct="1"/>
            <a:endParaRPr lang="zh-CN" altLang="en-US" dirty="0" smtClean="0">
              <a:ea typeface="宋体" charset="-122"/>
            </a:endParaRPr>
          </a:p>
        </p:txBody>
      </p:sp>
      <p:sp>
        <p:nvSpPr>
          <p:cNvPr id="17412"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B1EE3593-D28E-4FA3-9341-23730F66C6D2}" type="slidenum">
              <a:rPr lang="en-US" altLang="zh-CN">
                <a:solidFill>
                  <a:schemeClr val="bg2">
                    <a:lumMod val="20000"/>
                    <a:lumOff val="80000"/>
                  </a:schemeClr>
                </a:solidFill>
              </a:rPr>
              <a:pPr>
                <a:defRPr/>
              </a:pPr>
              <a:t>11</a:t>
            </a:fld>
            <a:endParaRPr lang="en-US" altLang="zh-CN">
              <a:solidFill>
                <a:schemeClr val="bg2">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40355">
                                            <p:txEl>
                                              <p:pRg st="1" end="1"/>
                                            </p:txEl>
                                          </p:spTgt>
                                        </p:tgtEl>
                                        <p:attrNameLst>
                                          <p:attrName>style.visibility</p:attrName>
                                        </p:attrNameLst>
                                      </p:cBhvr>
                                      <p:to>
                                        <p:strVal val="visible"/>
                                      </p:to>
                                    </p:set>
                                    <p:animEffect transition="in" filter="wipe(left)">
                                      <p:cBhvr>
                                        <p:cTn id="7" dur="500"/>
                                        <p:tgtEl>
                                          <p:spTgt spid="740355">
                                            <p:txEl>
                                              <p:pRg st="1" end="1"/>
                                            </p:txEl>
                                          </p:spTgt>
                                        </p:tgtEl>
                                      </p:cBhvr>
                                    </p:animEffect>
                                  </p:childTnLst>
                                </p:cTn>
                              </p:par>
                            </p:childTnLst>
                          </p:cTn>
                        </p:par>
                        <p:par>
                          <p:cTn id="8" fill="hold" nodeType="afterGroup">
                            <p:stCondLst>
                              <p:cond delay="500"/>
                            </p:stCondLst>
                            <p:childTnLst>
                              <p:par>
                                <p:cTn id="9" presetID="3" presetClass="emph" presetSubtype="2" fill="hold" nodeType="afterEffect">
                                  <p:stCondLst>
                                    <p:cond delay="0"/>
                                  </p:stCondLst>
                                  <p:childTnLst>
                                    <p:animClr clrSpc="rgb" dir="cw">
                                      <p:cBhvr override="childStyle">
                                        <p:cTn id="10" dur="500" fill="hold"/>
                                        <p:tgtEl>
                                          <p:spTgt spid="740355">
                                            <p:txEl>
                                              <p:pRg st="1" end="1"/>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p:txBody>
          <a:bodyPr/>
          <a:lstStyle/>
          <a:p>
            <a:pPr eaLnBrk="1" hangingPunct="1"/>
            <a:r>
              <a:rPr lang="zh-CN" altLang="en-US" smtClean="0">
                <a:ea typeface="黑体" pitchFamily="49" charset="-122"/>
              </a:rPr>
              <a:t>3.6.3 </a:t>
            </a:r>
            <a:r>
              <a:rPr lang="en-US" altLang="zh-CN" smtClean="0">
                <a:ea typeface="黑体" pitchFamily="49" charset="-122"/>
              </a:rPr>
              <a:t>LR</a:t>
            </a:r>
            <a:r>
              <a:rPr lang="zh-CN" altLang="en-US" smtClean="0">
                <a:ea typeface="宋体" charset="-122"/>
              </a:rPr>
              <a:t>分析的错误恢复</a:t>
            </a:r>
            <a:r>
              <a:rPr lang="zh-CN" altLang="en-US" smtClean="0">
                <a:ea typeface="黑体" pitchFamily="49" charset="-122"/>
              </a:rPr>
              <a:t> </a:t>
            </a:r>
          </a:p>
        </p:txBody>
      </p:sp>
      <p:sp>
        <p:nvSpPr>
          <p:cNvPr id="802818"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pPr>
            <a:r>
              <a:rPr lang="en-US" altLang="zh-CN" dirty="0" smtClean="0">
                <a:ea typeface="宋体" charset="-122"/>
              </a:rPr>
              <a:t>LR</a:t>
            </a:r>
            <a:r>
              <a:rPr lang="zh-CN" altLang="en-US" dirty="0" smtClean="0">
                <a:latin typeface="宋体" charset="-122"/>
                <a:ea typeface="宋体" charset="-122"/>
              </a:rPr>
              <a:t>分析器</a:t>
            </a:r>
            <a:r>
              <a:rPr lang="zh-CN" altLang="en-US" dirty="0" smtClean="0">
                <a:ea typeface="宋体" charset="-122"/>
              </a:rPr>
              <a:t>在什么情况下发现错误</a:t>
            </a:r>
          </a:p>
          <a:p>
            <a:pPr lvl="1" eaLnBrk="1" hangingPunct="1">
              <a:spcBef>
                <a:spcPct val="0"/>
              </a:spcBef>
            </a:pPr>
            <a:r>
              <a:rPr lang="zh-CN" altLang="en-US" dirty="0" smtClean="0">
                <a:latin typeface="宋体" charset="-122"/>
                <a:ea typeface="宋体" charset="-122"/>
              </a:rPr>
              <a:t>访问</a:t>
            </a:r>
            <a:r>
              <a:rPr lang="zh-CN" altLang="en-US" dirty="0" smtClean="0">
                <a:solidFill>
                  <a:srgbClr val="FF0000"/>
                </a:solidFill>
                <a:latin typeface="宋体" charset="-122"/>
                <a:ea typeface="宋体" charset="-122"/>
              </a:rPr>
              <a:t>动作表</a:t>
            </a:r>
            <a:r>
              <a:rPr lang="zh-CN" altLang="en-US" dirty="0" smtClean="0">
                <a:latin typeface="宋体" charset="-122"/>
                <a:ea typeface="宋体" charset="-122"/>
              </a:rPr>
              <a:t>时若遇到出错条目</a:t>
            </a:r>
          </a:p>
          <a:p>
            <a:pPr lvl="1" eaLnBrk="1" hangingPunct="1">
              <a:spcBef>
                <a:spcPct val="0"/>
              </a:spcBef>
            </a:pPr>
            <a:endParaRPr lang="zh-CN" altLang="en-US" dirty="0" smtClean="0">
              <a:latin typeface="宋体" charset="-122"/>
              <a:ea typeface="宋体" charset="-122"/>
            </a:endParaRPr>
          </a:p>
          <a:p>
            <a:pPr lvl="1" eaLnBrk="1" hangingPunct="1">
              <a:spcBef>
                <a:spcPct val="0"/>
              </a:spcBef>
            </a:pPr>
            <a:r>
              <a:rPr lang="zh-CN" altLang="en-US" dirty="0" smtClean="0">
                <a:latin typeface="宋体" charset="-122"/>
                <a:ea typeface="宋体" charset="-122"/>
              </a:rPr>
              <a:t>访问</a:t>
            </a:r>
            <a:r>
              <a:rPr lang="zh-CN" altLang="en-US" dirty="0" smtClean="0">
                <a:solidFill>
                  <a:srgbClr val="FF0000"/>
                </a:solidFill>
                <a:latin typeface="宋体" charset="-122"/>
                <a:ea typeface="宋体" charset="-122"/>
              </a:rPr>
              <a:t>转移表</a:t>
            </a:r>
            <a:r>
              <a:rPr lang="zh-CN" altLang="en-US" dirty="0" smtClean="0">
                <a:latin typeface="宋体" charset="-122"/>
                <a:ea typeface="宋体" charset="-122"/>
              </a:rPr>
              <a:t>时它决不会遇到出错条目</a:t>
            </a:r>
          </a:p>
          <a:p>
            <a:pPr lvl="1" eaLnBrk="1" hangingPunct="1">
              <a:spcBef>
                <a:spcPct val="0"/>
              </a:spcBef>
            </a:pPr>
            <a:r>
              <a:rPr lang="zh-CN" altLang="en-US" dirty="0" smtClean="0">
                <a:latin typeface="宋体" charset="-122"/>
                <a:ea typeface="宋体" charset="-122"/>
              </a:rPr>
              <a:t>决不会把不正确的后继移进栈</a:t>
            </a:r>
          </a:p>
          <a:p>
            <a:pPr lvl="1" eaLnBrk="1" hangingPunct="1">
              <a:spcBef>
                <a:spcPct val="0"/>
              </a:spcBef>
            </a:pPr>
            <a:r>
              <a:rPr lang="zh-CN" altLang="en-US" dirty="0" smtClean="0">
                <a:latin typeface="宋体" charset="-122"/>
                <a:ea typeface="宋体" charset="-122"/>
              </a:rPr>
              <a:t>规范的</a:t>
            </a:r>
            <a:r>
              <a:rPr lang="en-US" altLang="zh-CN" dirty="0" smtClean="0">
                <a:ea typeface="宋体" charset="-122"/>
              </a:rPr>
              <a:t>LR</a:t>
            </a:r>
            <a:r>
              <a:rPr lang="zh-CN" altLang="en-US" dirty="0" smtClean="0">
                <a:latin typeface="宋体" charset="-122"/>
                <a:ea typeface="宋体" charset="-122"/>
              </a:rPr>
              <a:t>分析器甚至在报告错误之前决不做任何无效归约</a:t>
            </a:r>
            <a:endParaRPr lang="en-US" altLang="zh-CN" dirty="0" smtClean="0">
              <a:latin typeface="宋体" charset="-122"/>
              <a:ea typeface="宋体" charset="-122"/>
            </a:endParaRPr>
          </a:p>
          <a:p>
            <a:pPr lvl="1" eaLnBrk="1" hangingPunct="1">
              <a:spcBef>
                <a:spcPct val="0"/>
              </a:spcBef>
            </a:pPr>
            <a:endParaRPr lang="en-US" altLang="zh-CN" dirty="0" smtClean="0">
              <a:latin typeface="宋体" charset="-122"/>
              <a:ea typeface="宋体" charset="-122"/>
            </a:endParaRPr>
          </a:p>
        </p:txBody>
      </p:sp>
      <p:sp>
        <p:nvSpPr>
          <p:cNvPr id="18436"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BAE15B2-360C-4371-A9BE-9B17C98A3FBA}" type="slidenum">
              <a:rPr lang="en-US" altLang="zh-CN">
                <a:solidFill>
                  <a:schemeClr val="bg2">
                    <a:lumMod val="20000"/>
                    <a:lumOff val="80000"/>
                  </a:schemeClr>
                </a:solidFill>
              </a:rPr>
              <a:pPr>
                <a:defRPr/>
              </a:pPr>
              <a:t>12</a:t>
            </a:fld>
            <a:endParaRPr lang="en-US" altLang="zh-CN">
              <a:solidFill>
                <a:schemeClr val="bg2">
                  <a:lumMod val="20000"/>
                  <a:lumOff val="80000"/>
                </a:schemeClr>
              </a:solidFill>
            </a:endParaRPr>
          </a:p>
        </p:txBody>
      </p:sp>
      <p:graphicFrame>
        <p:nvGraphicFramePr>
          <p:cNvPr id="17413" name="Object 3"/>
          <p:cNvGraphicFramePr>
            <a:graphicFrameLocks noChangeAspect="1"/>
          </p:cNvGraphicFramePr>
          <p:nvPr/>
        </p:nvGraphicFramePr>
        <p:xfrm>
          <a:off x="4527550" y="3302000"/>
          <a:ext cx="88900" cy="254000"/>
        </p:xfrm>
        <a:graphic>
          <a:graphicData uri="http://schemas.openxmlformats.org/presentationml/2006/ole">
            <mc:AlternateContent xmlns:mc="http://schemas.openxmlformats.org/markup-compatibility/2006">
              <mc:Choice xmlns:v="urn:schemas-microsoft-com:vml" Requires="v">
                <p:oleObj spid="_x0000_s17469" name="Equation" r:id="rId4" imgW="88746" imgH="253560" progId="Equation.3">
                  <p:embed/>
                </p:oleObj>
              </mc:Choice>
              <mc:Fallback>
                <p:oleObj name="Equation" r:id="rId4" imgW="88746" imgH="25356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7550" y="3302000"/>
                        <a:ext cx="889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4"/>
          <p:cNvGraphicFramePr>
            <a:graphicFrameLocks noChangeAspect="1"/>
          </p:cNvGraphicFramePr>
          <p:nvPr/>
        </p:nvGraphicFramePr>
        <p:xfrm>
          <a:off x="4527550" y="3302000"/>
          <a:ext cx="88900" cy="254000"/>
        </p:xfrm>
        <a:graphic>
          <a:graphicData uri="http://schemas.openxmlformats.org/presentationml/2006/ole">
            <mc:AlternateContent xmlns:mc="http://schemas.openxmlformats.org/markup-compatibility/2006">
              <mc:Choice xmlns:v="urn:schemas-microsoft-com:vml" Requires="v">
                <p:oleObj spid="_x0000_s17470" name="Equation" r:id="rId6" imgW="88746" imgH="253560" progId="Equation.3">
                  <p:embed/>
                </p:oleObj>
              </mc:Choice>
              <mc:Fallback>
                <p:oleObj name="Equation" r:id="rId6" imgW="88746" imgH="2535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7550" y="3302000"/>
                        <a:ext cx="889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2818">
                                            <p:txEl>
                                              <p:pRg st="3" end="3"/>
                                            </p:txEl>
                                          </p:spTgt>
                                        </p:tgtEl>
                                        <p:attrNameLst>
                                          <p:attrName>style.visibility</p:attrName>
                                        </p:attrNameLst>
                                      </p:cBhvr>
                                      <p:to>
                                        <p:strVal val="visible"/>
                                      </p:to>
                                    </p:set>
                                    <p:animEffect transition="in" filter="blinds(horizontal)">
                                      <p:cBhvr>
                                        <p:cTn id="7" dur="500"/>
                                        <p:tgtEl>
                                          <p:spTgt spid="802818">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2818">
                                            <p:txEl>
                                              <p:pRg st="4" end="4"/>
                                            </p:txEl>
                                          </p:spTgt>
                                        </p:tgtEl>
                                        <p:attrNameLst>
                                          <p:attrName>style.visibility</p:attrName>
                                        </p:attrNameLst>
                                      </p:cBhvr>
                                      <p:to>
                                        <p:strVal val="visible"/>
                                      </p:to>
                                    </p:set>
                                    <p:animEffect transition="in" filter="blinds(horizontal)">
                                      <p:cBhvr>
                                        <p:cTn id="12" dur="500"/>
                                        <p:tgtEl>
                                          <p:spTgt spid="802818">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2818">
                                            <p:txEl>
                                              <p:pRg st="5" end="5"/>
                                            </p:txEl>
                                          </p:spTgt>
                                        </p:tgtEl>
                                        <p:attrNameLst>
                                          <p:attrName>style.visibility</p:attrName>
                                        </p:attrNameLst>
                                      </p:cBhvr>
                                      <p:to>
                                        <p:strVal val="visible"/>
                                      </p:to>
                                    </p:set>
                                    <p:animEffect transition="in" filter="blinds(horizontal)">
                                      <p:cBhvr>
                                        <p:cTn id="17" dur="500"/>
                                        <p:tgtEl>
                                          <p:spTgt spid="8028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p:txBody>
          <a:bodyPr/>
          <a:lstStyle/>
          <a:p>
            <a:pPr eaLnBrk="1" hangingPunct="1"/>
            <a:r>
              <a:rPr lang="zh-CN" altLang="en-US" smtClean="0">
                <a:ea typeface="黑体" pitchFamily="49" charset="-122"/>
              </a:rPr>
              <a:t>3.6.3 </a:t>
            </a:r>
            <a:r>
              <a:rPr lang="en-US" altLang="zh-CN" smtClean="0">
                <a:ea typeface="黑体" pitchFamily="49" charset="-122"/>
              </a:rPr>
              <a:t>LR</a:t>
            </a:r>
            <a:r>
              <a:rPr lang="zh-CN" altLang="en-US" smtClean="0">
                <a:ea typeface="宋体" charset="-122"/>
              </a:rPr>
              <a:t>分析的错误恢复</a:t>
            </a:r>
            <a:r>
              <a:rPr lang="zh-CN" altLang="en-US" smtClean="0">
                <a:ea typeface="黑体" pitchFamily="49" charset="-122"/>
              </a:rPr>
              <a:t> </a:t>
            </a:r>
            <a:endParaRPr lang="zh-CN" altLang="en-US" smtClean="0">
              <a:latin typeface="宋体" charset="-122"/>
              <a:ea typeface="宋体" charset="-122"/>
            </a:endParaRPr>
          </a:p>
        </p:txBody>
      </p:sp>
      <p:sp>
        <p:nvSpPr>
          <p:cNvPr id="804866" name="Rectangle 2"/>
          <p:cNvSpPr>
            <a:spLocks noGrp="1" noChangeArrowheads="1"/>
          </p:cNvSpPr>
          <p:nvPr>
            <p:ph idx="1"/>
          </p:nvPr>
        </p:nvSpPr>
        <p:spPr>
          <a:xfrm>
            <a:off x="304800" y="990600"/>
            <a:ext cx="8534400" cy="2514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pPr>
            <a:r>
              <a:rPr lang="zh-CN" altLang="en-US" smtClean="0">
                <a:ea typeface="宋体" charset="-122"/>
              </a:rPr>
              <a:t>紧急方式错误恢复</a:t>
            </a:r>
            <a:r>
              <a:rPr lang="zh-CN" altLang="en-US" smtClean="0">
                <a:ea typeface="黑体" pitchFamily="49" charset="-122"/>
              </a:rPr>
              <a:t> </a:t>
            </a:r>
          </a:p>
          <a:p>
            <a:pPr eaLnBrk="1" hangingPunct="1">
              <a:spcBef>
                <a:spcPct val="0"/>
              </a:spcBef>
            </a:pPr>
            <a:r>
              <a:rPr lang="zh-CN" altLang="en-US" sz="2800" smtClean="0">
                <a:latin typeface="宋体" charset="-122"/>
                <a:ea typeface="宋体" charset="-122"/>
              </a:rPr>
              <a:t>退栈，直至出现状态</a:t>
            </a:r>
            <a:r>
              <a:rPr lang="en-US" altLang="zh-CN" sz="2800" i="1" smtClean="0">
                <a:ea typeface="宋体" charset="-122"/>
              </a:rPr>
              <a:t>s</a:t>
            </a:r>
            <a:r>
              <a:rPr lang="en-US" altLang="zh-CN" sz="2800" smtClean="0">
                <a:latin typeface="宋体" charset="-122"/>
                <a:ea typeface="宋体" charset="-122"/>
              </a:rPr>
              <a:t>, </a:t>
            </a:r>
            <a:r>
              <a:rPr lang="zh-CN" altLang="en-US" sz="2800" smtClean="0">
                <a:latin typeface="宋体" charset="-122"/>
                <a:ea typeface="宋体" charset="-122"/>
              </a:rPr>
              <a:t>它有预先确定的</a:t>
            </a:r>
            <a:r>
              <a:rPr lang="en-US" altLang="zh-CN" sz="2800" i="1" smtClean="0">
                <a:ea typeface="宋体" charset="-122"/>
              </a:rPr>
              <a:t>A</a:t>
            </a:r>
            <a:r>
              <a:rPr lang="zh-CN" altLang="en-US" sz="2800" smtClean="0">
                <a:latin typeface="宋体" charset="-122"/>
                <a:ea typeface="宋体" charset="-122"/>
              </a:rPr>
              <a:t>的转移</a:t>
            </a:r>
          </a:p>
          <a:p>
            <a:pPr eaLnBrk="1" hangingPunct="1">
              <a:spcBef>
                <a:spcPct val="0"/>
              </a:spcBef>
            </a:pPr>
            <a:r>
              <a:rPr lang="zh-CN" altLang="en-US" sz="2800" smtClean="0">
                <a:latin typeface="宋体" charset="-122"/>
                <a:ea typeface="宋体" charset="-122"/>
              </a:rPr>
              <a:t>抛弃若干个输入符号，直至找到</a:t>
            </a:r>
            <a:r>
              <a:rPr lang="en-US" altLang="zh-CN" sz="2800" i="1" smtClean="0">
                <a:ea typeface="宋体" charset="-122"/>
              </a:rPr>
              <a:t>a</a:t>
            </a:r>
            <a:r>
              <a:rPr lang="en-US" altLang="zh-CN" sz="2800" i="1" smtClean="0">
                <a:latin typeface="宋体" charset="-122"/>
                <a:ea typeface="宋体" charset="-122"/>
              </a:rPr>
              <a:t>,</a:t>
            </a:r>
            <a:r>
              <a:rPr lang="en-US" altLang="zh-CN" sz="2800" smtClean="0">
                <a:latin typeface="宋体" charset="-122"/>
                <a:ea typeface="宋体" charset="-122"/>
              </a:rPr>
              <a:t> </a:t>
            </a:r>
            <a:r>
              <a:rPr lang="zh-CN" altLang="en-US" sz="2800" smtClean="0">
                <a:latin typeface="宋体" charset="-122"/>
                <a:ea typeface="宋体" charset="-122"/>
              </a:rPr>
              <a:t>它是</a:t>
            </a:r>
            <a:r>
              <a:rPr lang="en-US" altLang="zh-CN" sz="2800" i="1" smtClean="0">
                <a:ea typeface="宋体" charset="-122"/>
              </a:rPr>
              <a:t>A</a:t>
            </a:r>
            <a:r>
              <a:rPr lang="zh-CN" altLang="en-US" sz="2800" smtClean="0">
                <a:ea typeface="宋体" charset="-122"/>
              </a:rPr>
              <a:t>的合法后继</a:t>
            </a:r>
            <a:endParaRPr lang="zh-CN" altLang="en-US" sz="2800" smtClean="0">
              <a:latin typeface="宋体" charset="-122"/>
              <a:ea typeface="宋体" charset="-122"/>
            </a:endParaRPr>
          </a:p>
          <a:p>
            <a:pPr eaLnBrk="1" hangingPunct="1">
              <a:spcBef>
                <a:spcPct val="0"/>
              </a:spcBef>
            </a:pPr>
            <a:r>
              <a:rPr lang="zh-CN" altLang="en-US" sz="2800" smtClean="0">
                <a:latin typeface="宋体" charset="-122"/>
                <a:ea typeface="宋体" charset="-122"/>
              </a:rPr>
              <a:t>再把</a:t>
            </a:r>
            <a:r>
              <a:rPr lang="en-US" altLang="zh-CN" sz="2800" i="1" smtClean="0">
                <a:ea typeface="宋体" charset="-122"/>
              </a:rPr>
              <a:t>A</a:t>
            </a:r>
            <a:r>
              <a:rPr lang="zh-CN" altLang="en-US" sz="2800" smtClean="0">
                <a:latin typeface="宋体" charset="-122"/>
                <a:ea typeface="宋体" charset="-122"/>
              </a:rPr>
              <a:t>和状态</a:t>
            </a:r>
            <a:r>
              <a:rPr lang="en-US" altLang="zh-CN" sz="2800" i="1" smtClean="0">
                <a:ea typeface="宋体" charset="-122"/>
              </a:rPr>
              <a:t>goto</a:t>
            </a:r>
            <a:r>
              <a:rPr lang="en-US" altLang="zh-CN" sz="2800" smtClean="0">
                <a:ea typeface="宋体" charset="-122"/>
              </a:rPr>
              <a:t>[</a:t>
            </a:r>
            <a:r>
              <a:rPr lang="en-US" altLang="zh-CN" sz="2800" i="1" smtClean="0">
                <a:ea typeface="宋体" charset="-122"/>
              </a:rPr>
              <a:t>s</a:t>
            </a:r>
            <a:r>
              <a:rPr lang="en-US" altLang="zh-CN" sz="2800" smtClean="0">
                <a:ea typeface="宋体" charset="-122"/>
              </a:rPr>
              <a:t>, </a:t>
            </a:r>
            <a:r>
              <a:rPr lang="en-US" altLang="zh-CN" sz="2800" i="1" smtClean="0">
                <a:ea typeface="宋体" charset="-122"/>
              </a:rPr>
              <a:t>A</a:t>
            </a:r>
            <a:r>
              <a:rPr lang="en-US" altLang="zh-CN" sz="2800" smtClean="0">
                <a:ea typeface="宋体" charset="-122"/>
              </a:rPr>
              <a:t>]</a:t>
            </a:r>
            <a:r>
              <a:rPr lang="zh-CN" altLang="en-US" sz="2800" smtClean="0">
                <a:latin typeface="宋体" charset="-122"/>
                <a:ea typeface="宋体" charset="-122"/>
              </a:rPr>
              <a:t>压进栈，恢复正常分析</a:t>
            </a:r>
            <a:endParaRPr lang="en-US" altLang="zh-CN" sz="2800" smtClean="0">
              <a:latin typeface="宋体" charset="-122"/>
              <a:ea typeface="宋体" charset="-122"/>
            </a:endParaRPr>
          </a:p>
        </p:txBody>
      </p:sp>
      <p:sp>
        <p:nvSpPr>
          <p:cNvPr id="19460"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8BE2992F-6B8B-4B36-A5F2-6774BDC0AE8D}" type="slidenum">
              <a:rPr lang="en-US" altLang="zh-CN">
                <a:solidFill>
                  <a:schemeClr val="bg2">
                    <a:lumMod val="20000"/>
                    <a:lumOff val="80000"/>
                  </a:schemeClr>
                </a:solidFill>
              </a:rPr>
              <a:pPr>
                <a:defRPr/>
              </a:pPr>
              <a:t>13</a:t>
            </a:fld>
            <a:endParaRPr lang="en-US" altLang="zh-CN">
              <a:solidFill>
                <a:schemeClr val="bg2">
                  <a:lumMod val="20000"/>
                  <a:lumOff val="80000"/>
                </a:schemeClr>
              </a:solidFill>
            </a:endParaRPr>
          </a:p>
        </p:txBody>
      </p:sp>
      <p:grpSp>
        <p:nvGrpSpPr>
          <p:cNvPr id="18437" name="Group 4"/>
          <p:cNvGrpSpPr>
            <a:grpSpLocks/>
          </p:cNvGrpSpPr>
          <p:nvPr/>
        </p:nvGrpSpPr>
        <p:grpSpPr bwMode="auto">
          <a:xfrm>
            <a:off x="539552" y="3140968"/>
            <a:ext cx="8153400" cy="3403600"/>
            <a:chOff x="384" y="2080"/>
            <a:chExt cx="5136" cy="2144"/>
          </a:xfrm>
        </p:grpSpPr>
        <p:graphicFrame>
          <p:nvGraphicFramePr>
            <p:cNvPr id="18438" name="Object 5"/>
            <p:cNvGraphicFramePr>
              <a:graphicFrameLocks noChangeAspect="1"/>
            </p:cNvGraphicFramePr>
            <p:nvPr/>
          </p:nvGraphicFramePr>
          <p:xfrm>
            <a:off x="2852" y="2080"/>
            <a:ext cx="56" cy="160"/>
          </p:xfrm>
          <a:graphic>
            <a:graphicData uri="http://schemas.openxmlformats.org/presentationml/2006/ole">
              <mc:AlternateContent xmlns:mc="http://schemas.openxmlformats.org/markup-compatibility/2006">
                <mc:Choice xmlns:v="urn:schemas-microsoft-com:vml" Requires="v">
                  <p:oleObj spid="_x0000_s18516" name="Equation" r:id="rId4" imgW="88746" imgH="253560" progId="Equation.3">
                    <p:embed/>
                  </p:oleObj>
                </mc:Choice>
                <mc:Fallback>
                  <p:oleObj name="Equation" r:id="rId4" imgW="88746" imgH="25356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2" y="2080"/>
                          <a:ext cx="5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6"/>
            <p:cNvGraphicFramePr>
              <a:graphicFrameLocks noChangeAspect="1"/>
            </p:cNvGraphicFramePr>
            <p:nvPr/>
          </p:nvGraphicFramePr>
          <p:xfrm>
            <a:off x="2852" y="2080"/>
            <a:ext cx="56" cy="160"/>
          </p:xfrm>
          <a:graphic>
            <a:graphicData uri="http://schemas.openxmlformats.org/presentationml/2006/ole">
              <mc:AlternateContent xmlns:mc="http://schemas.openxmlformats.org/markup-compatibility/2006">
                <mc:Choice xmlns:v="urn:schemas-microsoft-com:vml" Requires="v">
                  <p:oleObj spid="_x0000_s18517" name="Equation" r:id="rId6" imgW="88746" imgH="253560" progId="Equation.3">
                    <p:embed/>
                  </p:oleObj>
                </mc:Choice>
                <mc:Fallback>
                  <p:oleObj name="Equation" r:id="rId6" imgW="88746" imgH="25356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2" y="2080"/>
                          <a:ext cx="5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440" name="Group 7"/>
            <p:cNvGrpSpPr>
              <a:grpSpLocks/>
            </p:cNvGrpSpPr>
            <p:nvPr/>
          </p:nvGrpSpPr>
          <p:grpSpPr bwMode="auto">
            <a:xfrm>
              <a:off x="384" y="2880"/>
              <a:ext cx="528" cy="1344"/>
              <a:chOff x="384" y="2592"/>
              <a:chExt cx="528" cy="1344"/>
            </a:xfrm>
          </p:grpSpPr>
          <p:sp>
            <p:nvSpPr>
              <p:cNvPr id="18453" name="Line 8"/>
              <p:cNvSpPr>
                <a:spLocks noChangeShapeType="1"/>
              </p:cNvSpPr>
              <p:nvPr/>
            </p:nvSpPr>
            <p:spPr bwMode="auto">
              <a:xfrm>
                <a:off x="384" y="2592"/>
                <a:ext cx="0" cy="13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4" name="Line 9"/>
              <p:cNvSpPr>
                <a:spLocks noChangeShapeType="1"/>
              </p:cNvSpPr>
              <p:nvPr/>
            </p:nvSpPr>
            <p:spPr bwMode="auto">
              <a:xfrm>
                <a:off x="912" y="2592"/>
                <a:ext cx="0" cy="13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5" name="Line 10"/>
              <p:cNvSpPr>
                <a:spLocks noChangeShapeType="1"/>
              </p:cNvSpPr>
              <p:nvPr/>
            </p:nvSpPr>
            <p:spPr bwMode="auto">
              <a:xfrm>
                <a:off x="384" y="3936"/>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6" name="Line 11"/>
              <p:cNvSpPr>
                <a:spLocks noChangeShapeType="1"/>
              </p:cNvSpPr>
              <p:nvPr/>
            </p:nvSpPr>
            <p:spPr bwMode="auto">
              <a:xfrm>
                <a:off x="384" y="3216"/>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7" name="Line 12"/>
              <p:cNvSpPr>
                <a:spLocks noChangeShapeType="1"/>
              </p:cNvSpPr>
              <p:nvPr/>
            </p:nvSpPr>
            <p:spPr bwMode="auto">
              <a:xfrm>
                <a:off x="384" y="3504"/>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8" name="Rectangle 13" descr="Green marble"/>
              <p:cNvSpPr>
                <a:spLocks noChangeArrowheads="1"/>
              </p:cNvSpPr>
              <p:nvPr/>
            </p:nvSpPr>
            <p:spPr bwMode="auto">
              <a:xfrm>
                <a:off x="528" y="31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en-US" altLang="zh-CN" sz="3200" b="1" i="1">
                    <a:latin typeface="Times New Roman" pitchFamily="18" charset="0"/>
                  </a:rPr>
                  <a:t>s</a:t>
                </a:r>
              </a:p>
            </p:txBody>
          </p:sp>
          <p:sp>
            <p:nvSpPr>
              <p:cNvPr id="18459" name="Rectangle 14" descr="Green marble"/>
              <p:cNvSpPr>
                <a:spLocks noChangeArrowheads="1"/>
              </p:cNvSpPr>
              <p:nvPr/>
            </p:nvSpPr>
            <p:spPr bwMode="auto">
              <a:xfrm>
                <a:off x="576" y="2736"/>
                <a:ext cx="33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40000"/>
                  </a:lnSpc>
                </a:pPr>
                <a:r>
                  <a:rPr lang="en-US" altLang="zh-CN" sz="3200" b="1" i="1">
                    <a:latin typeface="Times New Roman" pitchFamily="18" charset="0"/>
                  </a:rPr>
                  <a:t>.</a:t>
                </a:r>
              </a:p>
              <a:p>
                <a:pPr eaLnBrk="0" hangingPunct="0">
                  <a:lnSpc>
                    <a:spcPct val="40000"/>
                  </a:lnSpc>
                </a:pPr>
                <a:r>
                  <a:rPr lang="en-US" altLang="zh-CN" sz="3200" b="1" i="1">
                    <a:latin typeface="Times New Roman" pitchFamily="18" charset="0"/>
                  </a:rPr>
                  <a:t>.</a:t>
                </a:r>
              </a:p>
              <a:p>
                <a:pPr eaLnBrk="0" hangingPunct="0">
                  <a:lnSpc>
                    <a:spcPct val="40000"/>
                  </a:lnSpc>
                </a:pPr>
                <a:r>
                  <a:rPr lang="en-US" altLang="zh-CN" sz="3200" b="1" i="1">
                    <a:latin typeface="Times New Roman" pitchFamily="18" charset="0"/>
                  </a:rPr>
                  <a:t>.</a:t>
                </a:r>
              </a:p>
            </p:txBody>
          </p:sp>
          <p:sp>
            <p:nvSpPr>
              <p:cNvPr id="18460" name="Rectangle 15" descr="Green marble"/>
              <p:cNvSpPr>
                <a:spLocks noChangeArrowheads="1"/>
              </p:cNvSpPr>
              <p:nvPr/>
            </p:nvSpPr>
            <p:spPr bwMode="auto">
              <a:xfrm>
                <a:off x="576" y="3456"/>
                <a:ext cx="33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40000"/>
                  </a:lnSpc>
                </a:pPr>
                <a:r>
                  <a:rPr lang="en-US" altLang="zh-CN" sz="3200" b="1" i="1">
                    <a:latin typeface="Times New Roman" pitchFamily="18" charset="0"/>
                  </a:rPr>
                  <a:t>.</a:t>
                </a:r>
              </a:p>
              <a:p>
                <a:pPr eaLnBrk="0" hangingPunct="0">
                  <a:lnSpc>
                    <a:spcPct val="40000"/>
                  </a:lnSpc>
                </a:pPr>
                <a:r>
                  <a:rPr lang="en-US" altLang="zh-CN" sz="3200" b="1" i="1">
                    <a:latin typeface="Times New Roman" pitchFamily="18" charset="0"/>
                  </a:rPr>
                  <a:t>.</a:t>
                </a:r>
              </a:p>
              <a:p>
                <a:pPr eaLnBrk="0" hangingPunct="0">
                  <a:lnSpc>
                    <a:spcPct val="40000"/>
                  </a:lnSpc>
                </a:pPr>
                <a:r>
                  <a:rPr lang="en-US" altLang="zh-CN" sz="3200" b="1" i="1">
                    <a:latin typeface="Times New Roman" pitchFamily="18" charset="0"/>
                  </a:rPr>
                  <a:t>.</a:t>
                </a:r>
              </a:p>
            </p:txBody>
          </p:sp>
          <p:sp>
            <p:nvSpPr>
              <p:cNvPr id="18461" name="Line 16"/>
              <p:cNvSpPr>
                <a:spLocks noChangeShapeType="1"/>
              </p:cNvSpPr>
              <p:nvPr/>
            </p:nvSpPr>
            <p:spPr bwMode="auto">
              <a:xfrm>
                <a:off x="384" y="2784"/>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441" name="Rectangle 17" descr="Green marble"/>
            <p:cNvSpPr>
              <a:spLocks noChangeArrowheads="1"/>
            </p:cNvSpPr>
            <p:nvPr/>
          </p:nvSpPr>
          <p:spPr bwMode="auto">
            <a:xfrm>
              <a:off x="406" y="2622"/>
              <a:ext cx="43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zh-CN" altLang="en-US" sz="3200" b="1" dirty="0">
                  <a:latin typeface="Courier New" pitchFamily="49" charset="0"/>
                </a:rPr>
                <a:t>栈</a:t>
              </a:r>
            </a:p>
          </p:txBody>
        </p:sp>
        <p:sp>
          <p:nvSpPr>
            <p:cNvPr id="18442" name="Rectangle 18" descr="Green marble"/>
            <p:cNvSpPr>
              <a:spLocks noChangeArrowheads="1"/>
            </p:cNvSpPr>
            <p:nvPr/>
          </p:nvSpPr>
          <p:spPr bwMode="auto">
            <a:xfrm>
              <a:off x="1104" y="3072"/>
              <a:ext cx="148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57200" indent="-457200" eaLnBrk="0" hangingPunct="0">
                <a:spcBef>
                  <a:spcPct val="20000"/>
                </a:spcBef>
              </a:pPr>
              <a:r>
                <a:rPr lang="en-US" altLang="zh-CN" sz="3200" b="1" i="1">
                  <a:latin typeface="Times New Roman" pitchFamily="18" charset="0"/>
                </a:rPr>
                <a:t>. . </a:t>
              </a:r>
              <a:r>
                <a:rPr lang="en-US" altLang="zh-CN" sz="3200" b="1" i="1">
                  <a:solidFill>
                    <a:srgbClr val="FF0000"/>
                  </a:solidFill>
                  <a:latin typeface="Times New Roman" pitchFamily="18" charset="0"/>
                </a:rPr>
                <a:t>. . . . . .</a:t>
              </a:r>
              <a:r>
                <a:rPr lang="en-US" altLang="zh-CN" sz="3200" b="1" i="1">
                  <a:latin typeface="Times New Roman" pitchFamily="18" charset="0"/>
                </a:rPr>
                <a:t> a . .</a:t>
              </a:r>
            </a:p>
          </p:txBody>
        </p:sp>
        <p:sp>
          <p:nvSpPr>
            <p:cNvPr id="18443" name="Rectangle 19" descr="Green marble"/>
            <p:cNvSpPr>
              <a:spLocks noChangeArrowheads="1"/>
            </p:cNvSpPr>
            <p:nvPr/>
          </p:nvSpPr>
          <p:spPr bwMode="auto">
            <a:xfrm>
              <a:off x="1680" y="3024"/>
              <a:ext cx="3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en-US" altLang="zh-CN" sz="3200" b="1" i="1">
                  <a:solidFill>
                    <a:srgbClr val="FF0000"/>
                  </a:solidFill>
                  <a:latin typeface="Times New Roman" pitchFamily="18" charset="0"/>
                </a:rPr>
                <a:t>A</a:t>
              </a:r>
            </a:p>
          </p:txBody>
        </p:sp>
        <p:sp>
          <p:nvSpPr>
            <p:cNvPr id="18444" name="Line 20"/>
            <p:cNvSpPr>
              <a:spLocks noChangeShapeType="1"/>
            </p:cNvSpPr>
            <p:nvPr/>
          </p:nvSpPr>
          <p:spPr bwMode="auto">
            <a:xfrm flipV="1">
              <a:off x="1791" y="3430"/>
              <a:ext cx="0" cy="384"/>
            </a:xfrm>
            <a:prstGeom prst="line">
              <a:avLst/>
            </a:prstGeom>
            <a:noFill/>
            <a:ln w="25400">
              <a:solidFill>
                <a:srgbClr val="FF0000"/>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5" name="Rectangle 21" descr="Green marble"/>
            <p:cNvSpPr>
              <a:spLocks noChangeArrowheads="1"/>
            </p:cNvSpPr>
            <p:nvPr/>
          </p:nvSpPr>
          <p:spPr bwMode="auto">
            <a:xfrm>
              <a:off x="1247" y="3748"/>
              <a:ext cx="11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zh-CN" altLang="en-US" sz="3200" b="1">
                  <a:latin typeface="Courier New" pitchFamily="49" charset="0"/>
                </a:rPr>
                <a:t>发现错误</a:t>
              </a:r>
            </a:p>
          </p:txBody>
        </p:sp>
        <p:sp>
          <p:nvSpPr>
            <p:cNvPr id="18446" name="Rectangle 22" descr="Green marble"/>
            <p:cNvSpPr>
              <a:spLocks noChangeArrowheads="1"/>
            </p:cNvSpPr>
            <p:nvPr/>
          </p:nvSpPr>
          <p:spPr bwMode="auto">
            <a:xfrm>
              <a:off x="2640" y="2208"/>
              <a:ext cx="1200" cy="1104"/>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lnSpc>
                  <a:spcPct val="80000"/>
                </a:lnSpc>
              </a:pPr>
              <a:r>
                <a:rPr lang="en-US" altLang="zh-CN" sz="3200" b="1" i="1">
                  <a:latin typeface="Times New Roman" pitchFamily="18" charset="0"/>
                </a:rPr>
                <a:t>s </a:t>
              </a:r>
              <a:r>
                <a:rPr lang="en-US" altLang="zh-CN" sz="3200" b="1">
                  <a:latin typeface="Times New Roman" pitchFamily="18" charset="0"/>
                </a:rPr>
                <a:t>:</a:t>
              </a:r>
            </a:p>
            <a:p>
              <a:pPr eaLnBrk="0" hangingPunct="0">
                <a:lnSpc>
                  <a:spcPct val="80000"/>
                </a:lnSpc>
              </a:pPr>
              <a:r>
                <a:rPr lang="en-US" altLang="zh-CN" sz="3200" b="1" i="1">
                  <a:latin typeface="Times New Roman" pitchFamily="18" charset="0"/>
                </a:rPr>
                <a:t>C</a:t>
              </a:r>
              <a:r>
                <a:rPr lang="en-US" altLang="zh-CN" sz="3200" b="1">
                  <a:latin typeface="Times New Roman" pitchFamily="18" charset="0"/>
                  <a:sym typeface="Symbol" pitchFamily="18" charset="2"/>
                </a:rPr>
                <a:t></a:t>
              </a:r>
              <a:r>
                <a:rPr lang="en-US" altLang="zh-CN" sz="3200" b="1" i="1">
                  <a:latin typeface="Times New Roman" pitchFamily="18" charset="0"/>
                  <a:sym typeface="Symbol" pitchFamily="18" charset="2"/>
                </a:rPr>
                <a:t> </a:t>
              </a:r>
              <a:r>
                <a:rPr lang="en-US" altLang="zh-CN" sz="3200" b="1" i="1">
                  <a:latin typeface="Times New Roman" pitchFamily="18" charset="0"/>
                </a:rPr>
                <a:t>·</a:t>
              </a:r>
              <a:r>
                <a:rPr lang="en-US" altLang="zh-CN" sz="3200" b="1" i="1">
                  <a:latin typeface="Times New Roman" pitchFamily="18" charset="0"/>
                  <a:sym typeface="Symbol" pitchFamily="18" charset="2"/>
                </a:rPr>
                <a:t>A</a:t>
              </a:r>
            </a:p>
            <a:p>
              <a:pPr eaLnBrk="0" hangingPunct="0">
                <a:lnSpc>
                  <a:spcPct val="80000"/>
                </a:lnSpc>
              </a:pPr>
              <a:r>
                <a:rPr lang="en-US" altLang="zh-CN" sz="3200" b="1" i="1">
                  <a:latin typeface="Times New Roman" pitchFamily="18" charset="0"/>
                  <a:sym typeface="Symbol" pitchFamily="18" charset="2"/>
                </a:rPr>
                <a:t>A</a:t>
              </a:r>
              <a:r>
                <a:rPr lang="en-US" altLang="zh-CN" sz="3200" b="1">
                  <a:latin typeface="Times New Roman" pitchFamily="18" charset="0"/>
                  <a:sym typeface="Symbol" pitchFamily="18" charset="2"/>
                </a:rPr>
                <a:t></a:t>
              </a:r>
              <a:r>
                <a:rPr lang="en-US" altLang="zh-CN" sz="3200" b="1" i="1">
                  <a:latin typeface="Times New Roman" pitchFamily="18" charset="0"/>
                </a:rPr>
                <a:t>·</a:t>
              </a:r>
              <a:r>
                <a:rPr lang="en-US" altLang="zh-CN" sz="3200" b="1" i="1">
                  <a:latin typeface="Times New Roman" pitchFamily="18" charset="0"/>
                  <a:sym typeface="Symbol" pitchFamily="18" charset="2"/>
                </a:rPr>
                <a:t> b</a:t>
              </a:r>
            </a:p>
            <a:p>
              <a:pPr eaLnBrk="0" hangingPunct="0">
                <a:lnSpc>
                  <a:spcPct val="80000"/>
                </a:lnSpc>
              </a:pPr>
              <a:r>
                <a:rPr lang="en-US" altLang="zh-CN" sz="3200" b="1" i="1">
                  <a:latin typeface="Times New Roman" pitchFamily="18" charset="0"/>
                  <a:sym typeface="Symbol" pitchFamily="18" charset="2"/>
                </a:rPr>
                <a:t>. . .</a:t>
              </a:r>
            </a:p>
          </p:txBody>
        </p:sp>
        <p:sp>
          <p:nvSpPr>
            <p:cNvPr id="18447" name="Rectangle 23" descr="Green marble"/>
            <p:cNvSpPr>
              <a:spLocks noChangeArrowheads="1"/>
            </p:cNvSpPr>
            <p:nvPr/>
          </p:nvSpPr>
          <p:spPr bwMode="auto">
            <a:xfrm>
              <a:off x="4320" y="2208"/>
              <a:ext cx="1152" cy="864"/>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lnSpc>
                  <a:spcPct val="80000"/>
                </a:lnSpc>
              </a:pPr>
              <a:endParaRPr lang="en-US" altLang="zh-CN" sz="3200" b="1">
                <a:latin typeface="Times New Roman" pitchFamily="18" charset="0"/>
              </a:endParaRPr>
            </a:p>
            <a:p>
              <a:pPr eaLnBrk="0" hangingPunct="0">
                <a:lnSpc>
                  <a:spcPct val="80000"/>
                </a:lnSpc>
              </a:pPr>
              <a:r>
                <a:rPr lang="en-US" altLang="zh-CN" sz="3200" b="1" i="1">
                  <a:latin typeface="Times New Roman" pitchFamily="18" charset="0"/>
                </a:rPr>
                <a:t>C</a:t>
              </a:r>
              <a:r>
                <a:rPr lang="en-US" altLang="zh-CN" sz="3200" b="1">
                  <a:latin typeface="Times New Roman" pitchFamily="18" charset="0"/>
                  <a:sym typeface="Symbol" pitchFamily="18" charset="2"/>
                </a:rPr>
                <a:t></a:t>
              </a:r>
              <a:r>
                <a:rPr lang="en-US" altLang="zh-CN" sz="3200" b="1" i="1">
                  <a:latin typeface="Times New Roman" pitchFamily="18" charset="0"/>
                  <a:sym typeface="Symbol" pitchFamily="18" charset="2"/>
                </a:rPr>
                <a:t> A</a:t>
              </a:r>
              <a:r>
                <a:rPr lang="en-US" altLang="zh-CN" sz="3200" b="1" i="1">
                  <a:latin typeface="Times New Roman" pitchFamily="18" charset="0"/>
                </a:rPr>
                <a:t>·</a:t>
              </a:r>
              <a:r>
                <a:rPr lang="en-US" altLang="zh-CN" sz="3200" b="1" i="1">
                  <a:latin typeface="Times New Roman" pitchFamily="18" charset="0"/>
                  <a:sym typeface="Symbol" pitchFamily="18" charset="2"/>
                </a:rPr>
                <a:t></a:t>
              </a:r>
            </a:p>
            <a:p>
              <a:pPr eaLnBrk="0" hangingPunct="0">
                <a:lnSpc>
                  <a:spcPct val="80000"/>
                </a:lnSpc>
              </a:pPr>
              <a:r>
                <a:rPr lang="en-US" altLang="zh-CN" sz="3200" b="1" i="1">
                  <a:latin typeface="Times New Roman" pitchFamily="18" charset="0"/>
                  <a:sym typeface="Symbol" pitchFamily="18" charset="2"/>
                </a:rPr>
                <a:t>. . .</a:t>
              </a:r>
            </a:p>
          </p:txBody>
        </p:sp>
        <p:sp>
          <p:nvSpPr>
            <p:cNvPr id="18448" name="Line 24"/>
            <p:cNvSpPr>
              <a:spLocks noChangeShapeType="1"/>
            </p:cNvSpPr>
            <p:nvPr/>
          </p:nvSpPr>
          <p:spPr bwMode="auto">
            <a:xfrm>
              <a:off x="3840" y="2544"/>
              <a:ext cx="480" cy="0"/>
            </a:xfrm>
            <a:prstGeom prst="line">
              <a:avLst/>
            </a:prstGeom>
            <a:noFill/>
            <a:ln w="25400">
              <a:solidFill>
                <a:schemeClr val="tx1"/>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9" name="Rectangle 25" descr="Green marble"/>
            <p:cNvSpPr>
              <a:spLocks noChangeArrowheads="1"/>
            </p:cNvSpPr>
            <p:nvPr/>
          </p:nvSpPr>
          <p:spPr bwMode="auto">
            <a:xfrm>
              <a:off x="3936" y="2208"/>
              <a:ext cx="3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en-US" altLang="zh-CN" sz="3200" b="1" i="1">
                  <a:latin typeface="Times New Roman" pitchFamily="18" charset="0"/>
                </a:rPr>
                <a:t>A</a:t>
              </a:r>
            </a:p>
          </p:txBody>
        </p:sp>
        <p:sp>
          <p:nvSpPr>
            <p:cNvPr id="18450" name="Rectangle 26" descr="Green marble"/>
            <p:cNvSpPr>
              <a:spLocks noChangeArrowheads="1"/>
            </p:cNvSpPr>
            <p:nvPr/>
          </p:nvSpPr>
          <p:spPr bwMode="auto">
            <a:xfrm>
              <a:off x="4464" y="3312"/>
              <a:ext cx="1056" cy="864"/>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lnSpc>
                  <a:spcPct val="80000"/>
                </a:lnSpc>
              </a:pPr>
              <a:endParaRPr lang="en-US" altLang="zh-CN" sz="3200" b="1">
                <a:latin typeface="Times New Roman" pitchFamily="18" charset="0"/>
              </a:endParaRPr>
            </a:p>
            <a:p>
              <a:pPr eaLnBrk="0" hangingPunct="0">
                <a:lnSpc>
                  <a:spcPct val="80000"/>
                </a:lnSpc>
              </a:pPr>
              <a:r>
                <a:rPr lang="en-US" altLang="zh-CN" sz="3200" b="1" i="1">
                  <a:latin typeface="Times New Roman" pitchFamily="18" charset="0"/>
                </a:rPr>
                <a:t>A</a:t>
              </a:r>
              <a:r>
                <a:rPr lang="en-US" altLang="zh-CN" sz="3200" b="1">
                  <a:latin typeface="Times New Roman" pitchFamily="18" charset="0"/>
                  <a:sym typeface="Symbol" pitchFamily="18" charset="2"/>
                </a:rPr>
                <a:t></a:t>
              </a:r>
              <a:r>
                <a:rPr lang="en-US" altLang="zh-CN" sz="3200" b="1" i="1">
                  <a:latin typeface="Times New Roman" pitchFamily="18" charset="0"/>
                  <a:sym typeface="Symbol" pitchFamily="18" charset="2"/>
                </a:rPr>
                <a:t>b</a:t>
              </a:r>
              <a:r>
                <a:rPr lang="en-US" altLang="zh-CN" sz="3200" b="1" i="1">
                  <a:latin typeface="Times New Roman" pitchFamily="18" charset="0"/>
                </a:rPr>
                <a:t>·</a:t>
              </a:r>
              <a:r>
                <a:rPr lang="en-US" altLang="zh-CN" sz="3200" b="1" i="1">
                  <a:latin typeface="Times New Roman" pitchFamily="18" charset="0"/>
                  <a:sym typeface="Symbol" pitchFamily="18" charset="2"/>
                </a:rPr>
                <a:t></a:t>
              </a:r>
            </a:p>
            <a:p>
              <a:pPr eaLnBrk="0" hangingPunct="0">
                <a:lnSpc>
                  <a:spcPct val="80000"/>
                </a:lnSpc>
              </a:pPr>
              <a:r>
                <a:rPr lang="en-US" altLang="zh-CN" sz="3200" b="1" i="1">
                  <a:latin typeface="Times New Roman" pitchFamily="18" charset="0"/>
                  <a:sym typeface="Symbol" pitchFamily="18" charset="2"/>
                </a:rPr>
                <a:t>. . .</a:t>
              </a:r>
            </a:p>
          </p:txBody>
        </p:sp>
        <p:sp>
          <p:nvSpPr>
            <p:cNvPr id="18451" name="Line 27"/>
            <p:cNvSpPr>
              <a:spLocks noChangeShapeType="1"/>
            </p:cNvSpPr>
            <p:nvPr/>
          </p:nvSpPr>
          <p:spPr bwMode="auto">
            <a:xfrm>
              <a:off x="3840" y="3312"/>
              <a:ext cx="624" cy="240"/>
            </a:xfrm>
            <a:prstGeom prst="line">
              <a:avLst/>
            </a:prstGeom>
            <a:noFill/>
            <a:ln w="25400">
              <a:solidFill>
                <a:schemeClr val="tx1"/>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2" name="Rectangle 28" descr="Green marble"/>
            <p:cNvSpPr>
              <a:spLocks noChangeArrowheads="1"/>
            </p:cNvSpPr>
            <p:nvPr/>
          </p:nvSpPr>
          <p:spPr bwMode="auto">
            <a:xfrm>
              <a:off x="4080" y="3072"/>
              <a:ext cx="3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en-US" altLang="zh-CN" sz="3200" b="1" i="1">
                  <a:latin typeface="Times New Roman" pitchFamily="18" charset="0"/>
                </a:rPr>
                <a:t>b</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4866">
                                            <p:txEl>
                                              <p:pRg st="1" end="1"/>
                                            </p:txEl>
                                          </p:spTgt>
                                        </p:tgtEl>
                                        <p:attrNameLst>
                                          <p:attrName>style.visibility</p:attrName>
                                        </p:attrNameLst>
                                      </p:cBhvr>
                                      <p:to>
                                        <p:strVal val="visible"/>
                                      </p:to>
                                    </p:set>
                                    <p:animEffect transition="in" filter="blinds(horizontal)">
                                      <p:cBhvr>
                                        <p:cTn id="7" dur="500"/>
                                        <p:tgtEl>
                                          <p:spTgt spid="80486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4866">
                                            <p:txEl>
                                              <p:pRg st="2" end="2"/>
                                            </p:txEl>
                                          </p:spTgt>
                                        </p:tgtEl>
                                        <p:attrNameLst>
                                          <p:attrName>style.visibility</p:attrName>
                                        </p:attrNameLst>
                                      </p:cBhvr>
                                      <p:to>
                                        <p:strVal val="visible"/>
                                      </p:to>
                                    </p:set>
                                    <p:animEffect transition="in" filter="blinds(horizontal)">
                                      <p:cBhvr>
                                        <p:cTn id="12" dur="500"/>
                                        <p:tgtEl>
                                          <p:spTgt spid="80486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4866">
                                            <p:txEl>
                                              <p:pRg st="3" end="3"/>
                                            </p:txEl>
                                          </p:spTgt>
                                        </p:tgtEl>
                                        <p:attrNameLst>
                                          <p:attrName>style.visibility</p:attrName>
                                        </p:attrNameLst>
                                      </p:cBhvr>
                                      <p:to>
                                        <p:strVal val="visible"/>
                                      </p:to>
                                    </p:set>
                                    <p:animEffect transition="in" filter="blinds(horizontal)">
                                      <p:cBhvr>
                                        <p:cTn id="17" dur="500"/>
                                        <p:tgtEl>
                                          <p:spTgt spid="8048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ea typeface="宋体" charset="-122"/>
              </a:rPr>
              <a:t>本讲纲要</a:t>
            </a:r>
          </a:p>
        </p:txBody>
      </p:sp>
      <p:sp>
        <p:nvSpPr>
          <p:cNvPr id="806915" name="Rectangle 3"/>
          <p:cNvSpPr>
            <a:spLocks noGrp="1" noChangeArrowheads="1"/>
          </p:cNvSpPr>
          <p:nvPr>
            <p:ph idx="1"/>
          </p:nvPr>
        </p:nvSpPr>
        <p:spPr/>
        <p:txBody>
          <a:bodyPr/>
          <a:lstStyle/>
          <a:p>
            <a:pPr eaLnBrk="1" hangingPunct="1"/>
            <a:r>
              <a:rPr lang="en-US" altLang="zh-CN" smtClean="0">
                <a:ea typeface="宋体" charset="-122"/>
              </a:rPr>
              <a:t>LR</a:t>
            </a:r>
            <a:r>
              <a:rPr lang="zh-CN" altLang="en-US" smtClean="0">
                <a:ea typeface="宋体" charset="-122"/>
              </a:rPr>
              <a:t>文法和</a:t>
            </a:r>
            <a:r>
              <a:rPr lang="en-US" altLang="zh-CN" smtClean="0">
                <a:ea typeface="宋体" charset="-122"/>
              </a:rPr>
              <a:t>LR</a:t>
            </a:r>
            <a:r>
              <a:rPr lang="zh-CN" altLang="en-US" smtClean="0">
                <a:ea typeface="宋体" charset="-122"/>
              </a:rPr>
              <a:t>分析方法的特点</a:t>
            </a:r>
          </a:p>
          <a:p>
            <a:pPr eaLnBrk="1" hangingPunct="1"/>
            <a:r>
              <a:rPr lang="en-US" altLang="zh-CN" smtClean="0">
                <a:ea typeface="宋体" charset="-122"/>
              </a:rPr>
              <a:t>LR</a:t>
            </a:r>
            <a:r>
              <a:rPr lang="zh-CN" altLang="en-US" smtClean="0">
                <a:ea typeface="宋体" charset="-122"/>
              </a:rPr>
              <a:t>分析的错误恢复</a:t>
            </a:r>
          </a:p>
          <a:p>
            <a:pPr eaLnBrk="1" hangingPunct="1"/>
            <a:r>
              <a:rPr lang="zh-CN" altLang="en-US" smtClean="0">
                <a:ea typeface="宋体" charset="-122"/>
              </a:rPr>
              <a:t>二义文法</a:t>
            </a:r>
          </a:p>
          <a:p>
            <a:pPr eaLnBrk="1" hangingPunct="1"/>
            <a:r>
              <a:rPr lang="en-US" altLang="zh-CN" smtClean="0">
                <a:ea typeface="宋体" charset="-122"/>
              </a:rPr>
              <a:t>Yacc</a:t>
            </a:r>
          </a:p>
          <a:p>
            <a:pPr eaLnBrk="1" hangingPunct="1"/>
            <a:endParaRPr lang="en-US" altLang="zh-CN" smtClean="0">
              <a:ea typeface="宋体" charset="-122"/>
            </a:endParaRPr>
          </a:p>
          <a:p>
            <a:pPr eaLnBrk="1" hangingPunct="1"/>
            <a:endParaRPr lang="zh-CN" altLang="en-US" smtClean="0">
              <a:ea typeface="宋体" charset="-122"/>
            </a:endParaRPr>
          </a:p>
        </p:txBody>
      </p:sp>
      <p:sp>
        <p:nvSpPr>
          <p:cNvPr id="20484"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DD0B2F97-521C-45AF-94B0-DC8A597148E2}" type="slidenum">
              <a:rPr lang="en-US" altLang="zh-CN">
                <a:solidFill>
                  <a:schemeClr val="bg2">
                    <a:lumMod val="20000"/>
                    <a:lumOff val="80000"/>
                  </a:schemeClr>
                </a:solidFill>
              </a:rPr>
              <a:pPr>
                <a:defRPr/>
              </a:pPr>
              <a:t>14</a:t>
            </a:fld>
            <a:endParaRPr lang="en-US" altLang="zh-CN">
              <a:solidFill>
                <a:schemeClr val="bg2">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mph" presetSubtype="2" fill="hold" nodeType="afterEffect">
                                  <p:stCondLst>
                                    <p:cond delay="0"/>
                                  </p:stCondLst>
                                  <p:childTnLst>
                                    <p:animClr clrSpc="rgb" dir="cw">
                                      <p:cBhvr override="childStyle">
                                        <p:cTn id="6" dur="500" fill="hold"/>
                                        <p:tgtEl>
                                          <p:spTgt spid="806915">
                                            <p:txEl>
                                              <p:pRg st="2" end="2"/>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p:txBody>
          <a:bodyPr/>
          <a:lstStyle/>
          <a:p>
            <a:pPr eaLnBrk="1" hangingPunct="1">
              <a:lnSpc>
                <a:spcPct val="90000"/>
              </a:lnSpc>
            </a:pPr>
            <a:r>
              <a:rPr lang="zh-CN" altLang="en-US" smtClean="0">
                <a:ea typeface="黑体" pitchFamily="49" charset="-122"/>
              </a:rPr>
              <a:t>3.5.6</a:t>
            </a:r>
            <a:r>
              <a:rPr lang="zh-CN" altLang="en-US" smtClean="0">
                <a:latin typeface="宋体" charset="-122"/>
                <a:ea typeface="黑体" pitchFamily="49" charset="-122"/>
              </a:rPr>
              <a:t> </a:t>
            </a:r>
            <a:r>
              <a:rPr lang="zh-CN" altLang="en-US" smtClean="0">
                <a:latin typeface="宋体" charset="-122"/>
                <a:ea typeface="宋体" charset="-122"/>
              </a:rPr>
              <a:t>非</a:t>
            </a:r>
            <a:r>
              <a:rPr lang="en-US" altLang="zh-CN" smtClean="0">
                <a:ea typeface="宋体" charset="-122"/>
              </a:rPr>
              <a:t>LR</a:t>
            </a:r>
            <a:r>
              <a:rPr lang="zh-CN" altLang="en-US" smtClean="0">
                <a:latin typeface="宋体" charset="-122"/>
                <a:ea typeface="宋体" charset="-122"/>
              </a:rPr>
              <a:t>的上下文无关结构</a:t>
            </a:r>
          </a:p>
        </p:txBody>
      </p:sp>
      <p:sp>
        <p:nvSpPr>
          <p:cNvPr id="741378"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spcBef>
                <a:spcPct val="0"/>
              </a:spcBef>
              <a:buFontTx/>
              <a:buNone/>
            </a:pPr>
            <a:r>
              <a:rPr lang="zh-CN" altLang="en-US" dirty="0" smtClean="0">
                <a:latin typeface="宋体" charset="-122"/>
                <a:ea typeface="宋体" charset="-122"/>
              </a:rPr>
              <a:t>	</a:t>
            </a:r>
            <a:r>
              <a:rPr lang="zh-CN" altLang="en-US" sz="2800" dirty="0" smtClean="0">
                <a:latin typeface="宋体" charset="-122"/>
                <a:ea typeface="宋体" charset="-122"/>
              </a:rPr>
              <a:t>若自左向右扫描的移进</a:t>
            </a:r>
            <a:r>
              <a:rPr lang="zh-CN" altLang="en-US" sz="2800" dirty="0" smtClean="0">
                <a:ea typeface="宋体" charset="-122"/>
                <a:sym typeface="Symbol" pitchFamily="18" charset="2"/>
              </a:rPr>
              <a:t></a:t>
            </a:r>
            <a:r>
              <a:rPr lang="zh-CN" altLang="en-US" sz="2800" dirty="0" smtClean="0">
                <a:latin typeface="宋体" charset="-122"/>
                <a:ea typeface="宋体" charset="-122"/>
              </a:rPr>
              <a:t>归约分析器能</a:t>
            </a:r>
            <a:r>
              <a:rPr lang="zh-CN" altLang="en-US" sz="2800" dirty="0" smtClean="0">
                <a:solidFill>
                  <a:srgbClr val="FF0000"/>
                </a:solidFill>
                <a:latin typeface="宋体" charset="-122"/>
                <a:ea typeface="宋体" charset="-122"/>
              </a:rPr>
              <a:t>及时识别出现在栈顶的句柄</a:t>
            </a:r>
            <a:r>
              <a:rPr lang="zh-CN" altLang="en-US" sz="2800" dirty="0" smtClean="0">
                <a:latin typeface="宋体" charset="-122"/>
                <a:ea typeface="宋体" charset="-122"/>
              </a:rPr>
              <a:t>，那么相应的文法就是</a:t>
            </a:r>
            <a:r>
              <a:rPr lang="en-US" altLang="zh-CN" sz="2800" dirty="0" smtClean="0">
                <a:ea typeface="宋体" charset="-122"/>
              </a:rPr>
              <a:t>LR</a:t>
            </a:r>
            <a:r>
              <a:rPr lang="zh-CN" altLang="en-US" sz="2800" dirty="0" smtClean="0">
                <a:latin typeface="宋体" charset="-122"/>
                <a:ea typeface="宋体" charset="-122"/>
              </a:rPr>
              <a:t>的</a:t>
            </a:r>
          </a:p>
          <a:p>
            <a:pPr eaLnBrk="1" hangingPunct="1">
              <a:lnSpc>
                <a:spcPct val="90000"/>
              </a:lnSpc>
              <a:spcBef>
                <a:spcPct val="0"/>
              </a:spcBef>
              <a:buFontTx/>
              <a:buNone/>
            </a:pPr>
            <a:endParaRPr lang="zh-CN" altLang="en-US" sz="2800" dirty="0" smtClean="0">
              <a:latin typeface="宋体" charset="-122"/>
              <a:ea typeface="宋体" charset="-122"/>
            </a:endParaRPr>
          </a:p>
          <a:p>
            <a:pPr algn="just" eaLnBrk="1" hangingPunct="1">
              <a:lnSpc>
                <a:spcPct val="90000"/>
              </a:lnSpc>
              <a:spcBef>
                <a:spcPct val="0"/>
              </a:spcBef>
              <a:buFontTx/>
              <a:buNone/>
            </a:pPr>
            <a:r>
              <a:rPr lang="zh-CN" altLang="en-US" sz="2800" dirty="0" smtClean="0">
                <a:ea typeface="宋体" charset="-122"/>
              </a:rPr>
              <a:t>	语言</a:t>
            </a:r>
            <a:r>
              <a:rPr lang="en-US" altLang="zh-CN" sz="2800" i="1" dirty="0" smtClean="0">
                <a:ea typeface="宋体" charset="-122"/>
              </a:rPr>
              <a:t>L </a:t>
            </a:r>
            <a:r>
              <a:rPr lang="en-US" altLang="zh-CN" sz="2800" dirty="0" smtClean="0">
                <a:ea typeface="宋体" charset="-122"/>
              </a:rPr>
              <a:t>= {</a:t>
            </a:r>
            <a:r>
              <a:rPr lang="en-US" altLang="zh-CN" sz="2800" i="1" dirty="0" err="1" smtClean="0">
                <a:ea typeface="宋体" charset="-122"/>
              </a:rPr>
              <a:t>ww</a:t>
            </a:r>
            <a:r>
              <a:rPr lang="en-US" altLang="zh-CN" sz="2800" i="1" baseline="30000" dirty="0" err="1" smtClean="0">
                <a:ea typeface="宋体" charset="-122"/>
              </a:rPr>
              <a:t>R</a:t>
            </a:r>
            <a:r>
              <a:rPr lang="en-US" altLang="zh-CN" sz="2800" dirty="0" smtClean="0">
                <a:ea typeface="宋体" charset="-122"/>
              </a:rPr>
              <a:t>| </a:t>
            </a:r>
            <a:r>
              <a:rPr lang="en-US" altLang="zh-CN" sz="2800" i="1" dirty="0" smtClean="0">
                <a:ea typeface="宋体" charset="-122"/>
              </a:rPr>
              <a:t>w </a:t>
            </a:r>
            <a:r>
              <a:rPr lang="en-US" altLang="zh-CN" sz="2800" dirty="0" smtClean="0">
                <a:ea typeface="宋体" charset="-122"/>
                <a:sym typeface="Symbol" pitchFamily="18" charset="2"/>
              </a:rPr>
              <a:t></a:t>
            </a:r>
            <a:r>
              <a:rPr lang="en-US" altLang="zh-CN" sz="2800" dirty="0" smtClean="0">
                <a:ea typeface="宋体" charset="-122"/>
              </a:rPr>
              <a:t> (</a:t>
            </a:r>
            <a:r>
              <a:rPr lang="en-US" altLang="zh-CN" sz="2800" i="1" dirty="0" smtClean="0">
                <a:ea typeface="宋体" charset="-122"/>
              </a:rPr>
              <a:t>a</a:t>
            </a:r>
            <a:r>
              <a:rPr lang="en-US" altLang="zh-CN" sz="2800" dirty="0" smtClean="0">
                <a:ea typeface="宋体" charset="-122"/>
              </a:rPr>
              <a:t> | </a:t>
            </a:r>
            <a:r>
              <a:rPr lang="en-US" altLang="zh-CN" sz="2800" i="1" dirty="0" smtClean="0">
                <a:ea typeface="宋体" charset="-122"/>
              </a:rPr>
              <a:t>b</a:t>
            </a:r>
            <a:r>
              <a:rPr lang="en-US" altLang="zh-CN" sz="2800" dirty="0" smtClean="0">
                <a:ea typeface="宋体" charset="-122"/>
              </a:rPr>
              <a:t>)*}</a:t>
            </a:r>
            <a:r>
              <a:rPr lang="zh-CN" altLang="en-US" sz="2800" dirty="0" smtClean="0">
                <a:ea typeface="宋体" charset="-122"/>
              </a:rPr>
              <a:t>的文法</a:t>
            </a:r>
            <a:endParaRPr lang="zh-CN" altLang="en-US" sz="2800" dirty="0" smtClean="0">
              <a:latin typeface="宋体" charset="-122"/>
              <a:ea typeface="宋体" charset="-122"/>
            </a:endParaRPr>
          </a:p>
          <a:p>
            <a:pPr algn="just" eaLnBrk="1" hangingPunct="1">
              <a:lnSpc>
                <a:spcPct val="90000"/>
              </a:lnSpc>
              <a:spcBef>
                <a:spcPct val="0"/>
              </a:spcBef>
              <a:buFontTx/>
              <a:buNone/>
            </a:pPr>
            <a:r>
              <a:rPr lang="en-US" altLang="zh-CN" sz="2800" i="1" dirty="0" smtClean="0">
                <a:latin typeface="宋体" charset="-122"/>
                <a:ea typeface="宋体" charset="-122"/>
              </a:rPr>
              <a:t>		</a:t>
            </a:r>
            <a:r>
              <a:rPr lang="en-US" altLang="zh-CN" sz="2800" i="1" dirty="0" smtClean="0">
                <a:ea typeface="宋体" charset="-122"/>
              </a:rPr>
              <a:t>S </a:t>
            </a:r>
            <a:r>
              <a:rPr lang="en-US" altLang="zh-CN" sz="2800" dirty="0" smtClean="0">
                <a:ea typeface="宋体" charset="-122"/>
                <a:sym typeface="Symbol" pitchFamily="18" charset="2"/>
              </a:rPr>
              <a:t></a:t>
            </a:r>
            <a:r>
              <a:rPr lang="en-US" altLang="zh-CN" sz="2800" dirty="0" smtClean="0">
                <a:ea typeface="宋体" charset="-122"/>
              </a:rPr>
              <a:t> </a:t>
            </a:r>
            <a:r>
              <a:rPr lang="en-US" altLang="zh-CN" sz="2800" i="1" dirty="0" err="1" smtClean="0">
                <a:ea typeface="宋体" charset="-122"/>
              </a:rPr>
              <a:t>aSa</a:t>
            </a:r>
            <a:r>
              <a:rPr lang="en-US" altLang="zh-CN" sz="2800" i="1" dirty="0" smtClean="0">
                <a:ea typeface="宋体" charset="-122"/>
              </a:rPr>
              <a:t> </a:t>
            </a:r>
            <a:r>
              <a:rPr lang="en-US" altLang="zh-CN" sz="2800" dirty="0" smtClean="0">
                <a:ea typeface="宋体" charset="-122"/>
              </a:rPr>
              <a:t>| </a:t>
            </a:r>
            <a:r>
              <a:rPr lang="en-US" altLang="zh-CN" sz="2800" i="1" dirty="0" err="1" smtClean="0">
                <a:ea typeface="宋体" charset="-122"/>
              </a:rPr>
              <a:t>bSb</a:t>
            </a:r>
            <a:r>
              <a:rPr lang="en-US" altLang="zh-CN" sz="2800" i="1" dirty="0" smtClean="0">
                <a:ea typeface="宋体" charset="-122"/>
              </a:rPr>
              <a:t> </a:t>
            </a:r>
            <a:r>
              <a:rPr lang="en-US" altLang="zh-CN" sz="2800" dirty="0" smtClean="0">
                <a:ea typeface="宋体" charset="-122"/>
              </a:rPr>
              <a:t>| </a:t>
            </a:r>
            <a:r>
              <a:rPr lang="en-US" altLang="zh-CN" sz="2800" dirty="0" smtClean="0">
                <a:ea typeface="宋体" charset="-122"/>
                <a:sym typeface="Symbol" pitchFamily="18" charset="2"/>
              </a:rPr>
              <a:t></a:t>
            </a:r>
            <a:endParaRPr lang="en-US" altLang="zh-CN" sz="2800" dirty="0" smtClean="0">
              <a:ea typeface="宋体" charset="-122"/>
            </a:endParaRPr>
          </a:p>
          <a:p>
            <a:pPr eaLnBrk="1" hangingPunct="1">
              <a:lnSpc>
                <a:spcPct val="90000"/>
              </a:lnSpc>
              <a:spcBef>
                <a:spcPct val="0"/>
              </a:spcBef>
              <a:buFontTx/>
              <a:buNone/>
            </a:pPr>
            <a:r>
              <a:rPr lang="zh-CN" altLang="en-US" sz="2800" dirty="0" smtClean="0">
                <a:latin typeface="宋体" charset="-122"/>
                <a:ea typeface="宋体" charset="-122"/>
              </a:rPr>
              <a:t>不是</a:t>
            </a:r>
            <a:r>
              <a:rPr lang="en-US" altLang="zh-CN" sz="2800" dirty="0" smtClean="0">
                <a:ea typeface="宋体" charset="-122"/>
              </a:rPr>
              <a:t>LR</a:t>
            </a:r>
            <a:r>
              <a:rPr lang="zh-CN" altLang="en-US" sz="2800" dirty="0" smtClean="0">
                <a:latin typeface="宋体" charset="-122"/>
                <a:ea typeface="宋体" charset="-122"/>
              </a:rPr>
              <a:t>的				</a:t>
            </a:r>
            <a:r>
              <a:rPr lang="en-US" altLang="zh-CN" sz="2800" i="1" dirty="0" err="1" smtClean="0">
                <a:ea typeface="宋体" charset="-122"/>
              </a:rPr>
              <a:t>ababb</a:t>
            </a:r>
            <a:r>
              <a:rPr lang="en-US" altLang="zh-CN" sz="2800" i="1" dirty="0" err="1" smtClean="0">
                <a:solidFill>
                  <a:srgbClr val="36479C"/>
                </a:solidFill>
                <a:ea typeface="宋体" charset="-122"/>
              </a:rPr>
              <a:t>bbaba</a:t>
            </a:r>
            <a:endParaRPr lang="en-US" altLang="zh-CN" sz="2800" i="1" dirty="0" smtClean="0">
              <a:solidFill>
                <a:srgbClr val="36479C"/>
              </a:solidFill>
              <a:ea typeface="宋体" charset="-122"/>
            </a:endParaRPr>
          </a:p>
          <a:p>
            <a:pPr eaLnBrk="1" hangingPunct="1">
              <a:lnSpc>
                <a:spcPct val="90000"/>
              </a:lnSpc>
              <a:spcBef>
                <a:spcPct val="0"/>
              </a:spcBef>
              <a:buFontTx/>
              <a:buNone/>
            </a:pPr>
            <a:endParaRPr lang="en-US" altLang="zh-CN" sz="2800" i="1" dirty="0" smtClean="0">
              <a:solidFill>
                <a:srgbClr val="00FF00"/>
              </a:solidFill>
              <a:ea typeface="宋体" charset="-122"/>
            </a:endParaRPr>
          </a:p>
          <a:p>
            <a:pPr algn="just" eaLnBrk="1" hangingPunct="1">
              <a:lnSpc>
                <a:spcPct val="90000"/>
              </a:lnSpc>
              <a:spcBef>
                <a:spcPct val="0"/>
              </a:spcBef>
              <a:buFontTx/>
              <a:buNone/>
            </a:pPr>
            <a:r>
              <a:rPr lang="zh-CN" altLang="en-US" sz="2800" dirty="0" smtClean="0">
                <a:ea typeface="宋体" charset="-122"/>
              </a:rPr>
              <a:t>	语言</a:t>
            </a:r>
            <a:r>
              <a:rPr lang="en-US" altLang="zh-CN" sz="2800" i="1" dirty="0" smtClean="0">
                <a:ea typeface="宋体" charset="-122"/>
              </a:rPr>
              <a:t>L </a:t>
            </a:r>
            <a:r>
              <a:rPr lang="en-US" altLang="zh-CN" sz="2800" dirty="0" smtClean="0">
                <a:ea typeface="宋体" charset="-122"/>
              </a:rPr>
              <a:t>= {</a:t>
            </a:r>
            <a:r>
              <a:rPr lang="en-US" altLang="zh-CN" sz="2800" i="1" dirty="0" err="1" smtClean="0">
                <a:ea typeface="宋体" charset="-122"/>
              </a:rPr>
              <a:t>wcw</a:t>
            </a:r>
            <a:r>
              <a:rPr lang="en-US" altLang="zh-CN" sz="2800" i="1" baseline="30000" dirty="0" err="1" smtClean="0">
                <a:ea typeface="宋体" charset="-122"/>
              </a:rPr>
              <a:t>R</a:t>
            </a:r>
            <a:r>
              <a:rPr lang="en-US" altLang="zh-CN" sz="2800" dirty="0" smtClean="0">
                <a:ea typeface="宋体" charset="-122"/>
              </a:rPr>
              <a:t>| </a:t>
            </a:r>
            <a:r>
              <a:rPr lang="en-US" altLang="zh-CN" sz="2800" i="1" dirty="0" smtClean="0">
                <a:ea typeface="宋体" charset="-122"/>
              </a:rPr>
              <a:t>w </a:t>
            </a:r>
            <a:r>
              <a:rPr lang="en-US" altLang="zh-CN" sz="2800" dirty="0" smtClean="0">
                <a:ea typeface="宋体" charset="-122"/>
                <a:sym typeface="Symbol" pitchFamily="18" charset="2"/>
              </a:rPr>
              <a:t></a:t>
            </a:r>
            <a:r>
              <a:rPr lang="en-US" altLang="zh-CN" sz="2800" dirty="0" smtClean="0">
                <a:ea typeface="宋体" charset="-122"/>
              </a:rPr>
              <a:t> (</a:t>
            </a:r>
            <a:r>
              <a:rPr lang="en-US" altLang="zh-CN" sz="2800" i="1" dirty="0" smtClean="0">
                <a:ea typeface="宋体" charset="-122"/>
              </a:rPr>
              <a:t>a</a:t>
            </a:r>
            <a:r>
              <a:rPr lang="en-US" altLang="zh-CN" sz="2800" dirty="0" smtClean="0">
                <a:ea typeface="宋体" charset="-122"/>
              </a:rPr>
              <a:t> | </a:t>
            </a:r>
            <a:r>
              <a:rPr lang="en-US" altLang="zh-CN" sz="2800" i="1" dirty="0" smtClean="0">
                <a:ea typeface="宋体" charset="-122"/>
              </a:rPr>
              <a:t>b</a:t>
            </a:r>
            <a:r>
              <a:rPr lang="en-US" altLang="zh-CN" sz="2800" dirty="0" smtClean="0">
                <a:ea typeface="宋体" charset="-122"/>
              </a:rPr>
              <a:t>)*}</a:t>
            </a:r>
            <a:r>
              <a:rPr lang="zh-CN" altLang="en-US" sz="2800" dirty="0" smtClean="0">
                <a:ea typeface="宋体" charset="-122"/>
              </a:rPr>
              <a:t>的文法</a:t>
            </a:r>
            <a:endParaRPr lang="zh-CN" altLang="en-US" sz="2800" dirty="0" smtClean="0">
              <a:latin typeface="宋体" charset="-122"/>
              <a:ea typeface="宋体" charset="-122"/>
            </a:endParaRPr>
          </a:p>
          <a:p>
            <a:pPr algn="just" eaLnBrk="1" hangingPunct="1">
              <a:lnSpc>
                <a:spcPct val="90000"/>
              </a:lnSpc>
              <a:spcBef>
                <a:spcPct val="0"/>
              </a:spcBef>
              <a:buFontTx/>
              <a:buNone/>
            </a:pPr>
            <a:r>
              <a:rPr lang="en-US" altLang="zh-CN" sz="2800" i="1" dirty="0" smtClean="0">
                <a:latin typeface="宋体" charset="-122"/>
                <a:ea typeface="宋体" charset="-122"/>
              </a:rPr>
              <a:t>		</a:t>
            </a:r>
            <a:r>
              <a:rPr lang="en-US" altLang="zh-CN" sz="2800" i="1" dirty="0" smtClean="0">
                <a:ea typeface="宋体" charset="-122"/>
              </a:rPr>
              <a:t>S </a:t>
            </a:r>
            <a:r>
              <a:rPr lang="en-US" altLang="zh-CN" sz="2800" dirty="0" smtClean="0">
                <a:ea typeface="宋体" charset="-122"/>
                <a:sym typeface="Symbol" pitchFamily="18" charset="2"/>
              </a:rPr>
              <a:t></a:t>
            </a:r>
            <a:r>
              <a:rPr lang="en-US" altLang="zh-CN" sz="2800" dirty="0" smtClean="0">
                <a:ea typeface="宋体" charset="-122"/>
              </a:rPr>
              <a:t> </a:t>
            </a:r>
            <a:r>
              <a:rPr lang="en-US" altLang="zh-CN" sz="2800" i="1" dirty="0" err="1" smtClean="0">
                <a:ea typeface="宋体" charset="-122"/>
              </a:rPr>
              <a:t>aSa</a:t>
            </a:r>
            <a:r>
              <a:rPr lang="en-US" altLang="zh-CN" sz="2800" i="1" dirty="0" smtClean="0">
                <a:ea typeface="宋体" charset="-122"/>
              </a:rPr>
              <a:t> </a:t>
            </a:r>
            <a:r>
              <a:rPr lang="en-US" altLang="zh-CN" sz="2800" dirty="0" smtClean="0">
                <a:ea typeface="宋体" charset="-122"/>
              </a:rPr>
              <a:t>| </a:t>
            </a:r>
            <a:r>
              <a:rPr lang="en-US" altLang="zh-CN" sz="2800" i="1" dirty="0" err="1" smtClean="0">
                <a:ea typeface="宋体" charset="-122"/>
              </a:rPr>
              <a:t>bSb</a:t>
            </a:r>
            <a:r>
              <a:rPr lang="en-US" altLang="zh-CN" sz="2800" i="1" dirty="0" smtClean="0">
                <a:ea typeface="宋体" charset="-122"/>
              </a:rPr>
              <a:t> </a:t>
            </a:r>
            <a:r>
              <a:rPr lang="en-US" altLang="zh-CN" sz="2800" dirty="0" smtClean="0">
                <a:ea typeface="宋体" charset="-122"/>
              </a:rPr>
              <a:t>| </a:t>
            </a:r>
            <a:r>
              <a:rPr lang="en-US" altLang="zh-CN" sz="2800" i="1" dirty="0" smtClean="0">
                <a:ea typeface="宋体" charset="-122"/>
              </a:rPr>
              <a:t>c</a:t>
            </a:r>
          </a:p>
          <a:p>
            <a:pPr eaLnBrk="1" hangingPunct="1">
              <a:lnSpc>
                <a:spcPct val="90000"/>
              </a:lnSpc>
              <a:spcBef>
                <a:spcPct val="0"/>
              </a:spcBef>
              <a:buFontTx/>
              <a:buNone/>
            </a:pPr>
            <a:r>
              <a:rPr lang="zh-CN" altLang="en-US" sz="2800" dirty="0" smtClean="0">
                <a:latin typeface="宋体" charset="-122"/>
                <a:ea typeface="宋体" charset="-122"/>
              </a:rPr>
              <a:t>是</a:t>
            </a:r>
            <a:r>
              <a:rPr lang="en-US" altLang="zh-CN" sz="2800" dirty="0" smtClean="0">
                <a:ea typeface="宋体" charset="-122"/>
              </a:rPr>
              <a:t>LR</a:t>
            </a:r>
            <a:r>
              <a:rPr lang="zh-CN" altLang="en-US" sz="2800" dirty="0" smtClean="0">
                <a:latin typeface="宋体" charset="-122"/>
                <a:ea typeface="宋体" charset="-122"/>
              </a:rPr>
              <a:t>的				</a:t>
            </a:r>
            <a:r>
              <a:rPr lang="en-US" altLang="zh-CN" sz="2800" i="1" dirty="0" err="1" smtClean="0">
                <a:ea typeface="宋体" charset="-122"/>
              </a:rPr>
              <a:t>ababb</a:t>
            </a:r>
            <a:r>
              <a:rPr lang="en-US" altLang="zh-CN" sz="2800" i="1" dirty="0" err="1" smtClean="0">
                <a:solidFill>
                  <a:srgbClr val="FF0000"/>
                </a:solidFill>
                <a:ea typeface="宋体" charset="-122"/>
              </a:rPr>
              <a:t>c</a:t>
            </a:r>
            <a:r>
              <a:rPr lang="en-US" altLang="zh-CN" sz="2800" i="1" dirty="0" err="1" smtClean="0">
                <a:solidFill>
                  <a:srgbClr val="36479C"/>
                </a:solidFill>
                <a:ea typeface="宋体" charset="-122"/>
              </a:rPr>
              <a:t>bbaba</a:t>
            </a:r>
            <a:r>
              <a:rPr lang="en-US" altLang="zh-CN" sz="2800" i="1" dirty="0" smtClean="0">
                <a:solidFill>
                  <a:srgbClr val="00FF00"/>
                </a:solidFill>
                <a:ea typeface="宋体" charset="-122"/>
              </a:rPr>
              <a:t> </a:t>
            </a:r>
            <a:endParaRPr lang="en-US" altLang="zh-CN" sz="2800" dirty="0" smtClean="0">
              <a:solidFill>
                <a:srgbClr val="00FF00"/>
              </a:solidFill>
              <a:ea typeface="宋体" charset="-122"/>
            </a:endParaRPr>
          </a:p>
        </p:txBody>
      </p:sp>
      <p:sp>
        <p:nvSpPr>
          <p:cNvPr id="21508"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1F14C6F6-7F5D-4C22-9A67-D1A6E5F05EAB}" type="slidenum">
              <a:rPr lang="en-US" altLang="zh-CN">
                <a:solidFill>
                  <a:schemeClr val="bg2">
                    <a:lumMod val="20000"/>
                    <a:lumOff val="80000"/>
                  </a:schemeClr>
                </a:solidFill>
              </a:rPr>
              <a:pPr>
                <a:defRPr/>
              </a:pPr>
              <a:t>15</a:t>
            </a:fld>
            <a:endParaRPr lang="en-US" altLang="zh-CN">
              <a:solidFill>
                <a:schemeClr val="bg2">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1378">
                                            <p:txEl>
                                              <p:pRg st="6" end="6"/>
                                            </p:txEl>
                                          </p:spTgt>
                                        </p:tgtEl>
                                        <p:attrNameLst>
                                          <p:attrName>style.visibility</p:attrName>
                                        </p:attrNameLst>
                                      </p:cBhvr>
                                      <p:to>
                                        <p:strVal val="visible"/>
                                      </p:to>
                                    </p:set>
                                    <p:animEffect transition="in" filter="blinds(horizontal)">
                                      <p:cBhvr>
                                        <p:cTn id="7" dur="500"/>
                                        <p:tgtEl>
                                          <p:spTgt spid="741378">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41378">
                                            <p:txEl>
                                              <p:pRg st="7" end="7"/>
                                            </p:txEl>
                                          </p:spTgt>
                                        </p:tgtEl>
                                        <p:attrNameLst>
                                          <p:attrName>style.visibility</p:attrName>
                                        </p:attrNameLst>
                                      </p:cBhvr>
                                      <p:to>
                                        <p:strVal val="visible"/>
                                      </p:to>
                                    </p:set>
                                    <p:animEffect transition="in" filter="blinds(horizontal)">
                                      <p:cBhvr>
                                        <p:cTn id="10" dur="500"/>
                                        <p:tgtEl>
                                          <p:spTgt spid="741378">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41378">
                                            <p:txEl>
                                              <p:pRg st="8" end="8"/>
                                            </p:txEl>
                                          </p:spTgt>
                                        </p:tgtEl>
                                        <p:attrNameLst>
                                          <p:attrName>style.visibility</p:attrName>
                                        </p:attrNameLst>
                                      </p:cBhvr>
                                      <p:to>
                                        <p:strVal val="visible"/>
                                      </p:to>
                                    </p:set>
                                    <p:animEffect transition="in" filter="blinds(horizontal)">
                                      <p:cBhvr>
                                        <p:cTn id="13" dur="500"/>
                                        <p:tgtEl>
                                          <p:spTgt spid="74137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a:spLocks noGrp="1" noChangeArrowheads="1"/>
          </p:cNvSpPr>
          <p:nvPr>
            <p:ph type="title"/>
          </p:nvPr>
        </p:nvSpPr>
        <p:spPr/>
        <p:txBody>
          <a:bodyPr/>
          <a:lstStyle/>
          <a:p>
            <a:pPr eaLnBrk="1" hangingPunct="1">
              <a:lnSpc>
                <a:spcPct val="90000"/>
              </a:lnSpc>
            </a:pPr>
            <a:r>
              <a:rPr lang="zh-CN" altLang="en-US" smtClean="0">
                <a:ea typeface="黑体" pitchFamily="49" charset="-122"/>
              </a:rPr>
              <a:t>3.5.6</a:t>
            </a:r>
            <a:r>
              <a:rPr lang="zh-CN" altLang="en-US" smtClean="0">
                <a:latin typeface="宋体" charset="-122"/>
                <a:ea typeface="黑体" pitchFamily="49" charset="-122"/>
              </a:rPr>
              <a:t> </a:t>
            </a:r>
            <a:r>
              <a:rPr lang="zh-CN" altLang="en-US" smtClean="0">
                <a:latin typeface="宋体" charset="-122"/>
                <a:ea typeface="宋体" charset="-122"/>
              </a:rPr>
              <a:t>非</a:t>
            </a:r>
            <a:r>
              <a:rPr lang="en-US" altLang="zh-CN" smtClean="0">
                <a:ea typeface="宋体" charset="-122"/>
              </a:rPr>
              <a:t>LR</a:t>
            </a:r>
            <a:r>
              <a:rPr lang="zh-CN" altLang="en-US" smtClean="0">
                <a:latin typeface="宋体" charset="-122"/>
                <a:ea typeface="宋体" charset="-122"/>
              </a:rPr>
              <a:t>的上下文无关结构 </a:t>
            </a:r>
          </a:p>
        </p:txBody>
      </p:sp>
      <p:sp>
        <p:nvSpPr>
          <p:cNvPr id="22531" name="Rectangle 2"/>
          <p:cNvSpPr>
            <a:spLocks noGrp="1" noChangeArrowheads="1"/>
          </p:cNvSpPr>
          <p:nvPr>
            <p:ph idx="1"/>
          </p:nvPr>
        </p:nvSpPr>
        <p:spPr>
          <a:xfrm>
            <a:off x="304800" y="908050"/>
            <a:ext cx="8534400" cy="5029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defRPr/>
            </a:pPr>
            <a:r>
              <a:rPr lang="zh-CN" altLang="en-US" sz="3200" dirty="0" smtClean="0">
                <a:latin typeface="宋体" charset="-122"/>
                <a:ea typeface="宋体" charset="-122"/>
              </a:rPr>
              <a:t>例 </a:t>
            </a:r>
            <a:r>
              <a:rPr lang="zh-CN" altLang="en-US" sz="3200" dirty="0" smtClean="0">
                <a:ea typeface="宋体" charset="-122"/>
              </a:rPr>
              <a:t>为语言</a:t>
            </a:r>
            <a:r>
              <a:rPr lang="en-US" altLang="zh-CN" sz="3200" i="1" dirty="0" smtClean="0">
                <a:ea typeface="宋体" charset="-122"/>
              </a:rPr>
              <a:t>L</a:t>
            </a:r>
            <a:r>
              <a:rPr lang="en-US" altLang="zh-CN" sz="3200" dirty="0" smtClean="0">
                <a:ea typeface="宋体" charset="-122"/>
              </a:rPr>
              <a:t> = { </a:t>
            </a:r>
            <a:r>
              <a:rPr lang="en-US" altLang="zh-CN" sz="3200" i="1" dirty="0" err="1" smtClean="0">
                <a:ea typeface="宋体" charset="-122"/>
              </a:rPr>
              <a:t>a</a:t>
            </a:r>
            <a:r>
              <a:rPr lang="en-US" altLang="zh-CN" sz="3200" i="1" baseline="30000" dirty="0" err="1" smtClean="0">
                <a:ea typeface="宋体" charset="-122"/>
              </a:rPr>
              <a:t>m</a:t>
            </a:r>
            <a:r>
              <a:rPr lang="en-US" altLang="zh-CN" sz="3200" i="1" dirty="0" err="1" smtClean="0">
                <a:ea typeface="宋体" charset="-122"/>
              </a:rPr>
              <a:t>b</a:t>
            </a:r>
            <a:r>
              <a:rPr lang="en-US" altLang="zh-CN" sz="3200" i="1" baseline="30000" dirty="0" err="1" smtClean="0">
                <a:ea typeface="宋体" charset="-122"/>
              </a:rPr>
              <a:t>n</a:t>
            </a:r>
            <a:r>
              <a:rPr lang="en-US" altLang="zh-CN" sz="3200" baseline="30000" dirty="0" smtClean="0">
                <a:ea typeface="宋体" charset="-122"/>
              </a:rPr>
              <a:t> </a:t>
            </a:r>
            <a:r>
              <a:rPr lang="en-US" altLang="zh-CN" sz="3200" dirty="0" smtClean="0">
                <a:ea typeface="宋体" charset="-122"/>
              </a:rPr>
              <a:t>| </a:t>
            </a:r>
            <a:r>
              <a:rPr lang="en-US" altLang="zh-CN" sz="3200" i="1" dirty="0" smtClean="0">
                <a:ea typeface="宋体" charset="-122"/>
              </a:rPr>
              <a:t>n</a:t>
            </a:r>
            <a:r>
              <a:rPr lang="en-US" altLang="zh-CN" sz="3200" dirty="0" smtClean="0">
                <a:ea typeface="宋体" charset="-122"/>
              </a:rPr>
              <a:t> &gt; </a:t>
            </a:r>
            <a:r>
              <a:rPr lang="en-US" altLang="zh-CN" sz="3200" i="1" dirty="0" smtClean="0">
                <a:ea typeface="宋体" charset="-122"/>
              </a:rPr>
              <a:t>m</a:t>
            </a:r>
            <a:r>
              <a:rPr lang="en-US" altLang="zh-CN" sz="3200" dirty="0" smtClean="0">
                <a:ea typeface="宋体" charset="-122"/>
              </a:rPr>
              <a:t> </a:t>
            </a:r>
            <a:r>
              <a:rPr lang="en-US" altLang="zh-CN" sz="3200" dirty="0" smtClean="0">
                <a:ea typeface="宋体" charset="-122"/>
                <a:sym typeface="Symbol" pitchFamily="18" charset="2"/>
              </a:rPr>
              <a:t></a:t>
            </a:r>
            <a:r>
              <a:rPr lang="en-US" altLang="zh-CN" sz="3200" dirty="0" smtClean="0">
                <a:ea typeface="宋体" charset="-122"/>
              </a:rPr>
              <a:t> 0 }</a:t>
            </a:r>
            <a:r>
              <a:rPr lang="zh-CN" altLang="en-US" sz="3200" dirty="0" smtClean="0">
                <a:latin typeface="宋体" charset="-122"/>
                <a:ea typeface="宋体" charset="-122"/>
              </a:rPr>
              <a:t>写三个文法，它们分别是</a:t>
            </a:r>
            <a:r>
              <a:rPr lang="en-US" altLang="zh-CN" sz="3200" dirty="0" smtClean="0">
                <a:ea typeface="宋体" charset="-122"/>
              </a:rPr>
              <a:t>LR(1)</a:t>
            </a:r>
            <a:r>
              <a:rPr lang="zh-CN" altLang="en-US" sz="3200" dirty="0" smtClean="0">
                <a:latin typeface="宋体" charset="-122"/>
                <a:ea typeface="宋体" charset="-122"/>
              </a:rPr>
              <a:t>的、二义的和非二义且非</a:t>
            </a:r>
            <a:r>
              <a:rPr lang="en-US" altLang="zh-CN" sz="3200" dirty="0" smtClean="0">
                <a:ea typeface="宋体" charset="-122"/>
              </a:rPr>
              <a:t>LR(1)</a:t>
            </a:r>
            <a:r>
              <a:rPr lang="zh-CN" altLang="en-US" sz="3200" dirty="0" smtClean="0">
                <a:latin typeface="宋体" charset="-122"/>
                <a:ea typeface="宋体" charset="-122"/>
              </a:rPr>
              <a:t>的</a:t>
            </a:r>
          </a:p>
          <a:p>
            <a:pPr marL="0" indent="0" eaLnBrk="1" hangingPunct="1">
              <a:spcBef>
                <a:spcPct val="0"/>
              </a:spcBef>
              <a:buFont typeface="Wingdings" pitchFamily="2" charset="2"/>
              <a:buNone/>
              <a:defRPr/>
            </a:pPr>
            <a:r>
              <a:rPr lang="en-US" altLang="zh-CN" sz="2800" dirty="0" smtClean="0">
                <a:ea typeface="宋体" charset="-122"/>
              </a:rPr>
              <a:t>LR(1)</a:t>
            </a:r>
            <a:r>
              <a:rPr lang="zh-CN" altLang="en-US" sz="2800" dirty="0" smtClean="0">
                <a:ea typeface="宋体" charset="-122"/>
              </a:rPr>
              <a:t>文法：</a:t>
            </a:r>
            <a:endParaRPr lang="en-US" altLang="zh-CN" sz="2800" dirty="0" smtClean="0">
              <a:ea typeface="宋体" charset="-122"/>
            </a:endParaRPr>
          </a:p>
          <a:p>
            <a:pPr marL="0" indent="0" eaLnBrk="1" hangingPunct="1">
              <a:spcBef>
                <a:spcPct val="0"/>
              </a:spcBef>
              <a:buFont typeface="Wingdings" pitchFamily="2" charset="2"/>
              <a:buNone/>
              <a:defRPr/>
            </a:pPr>
            <a:r>
              <a:rPr lang="en-US" altLang="zh-CN" sz="2800" i="1" dirty="0" smtClean="0">
                <a:ea typeface="宋体" charset="-122"/>
              </a:rPr>
              <a:t>S </a:t>
            </a:r>
            <a:r>
              <a:rPr lang="en-US" altLang="zh-CN" sz="2800" dirty="0" smtClean="0">
                <a:ea typeface="宋体" charset="-122"/>
                <a:sym typeface="Symbol" pitchFamily="18" charset="2"/>
              </a:rPr>
              <a:t></a:t>
            </a:r>
            <a:r>
              <a:rPr lang="en-US" altLang="zh-CN" sz="2800" i="1" dirty="0" smtClean="0">
                <a:latin typeface="Symbol" pitchFamily="18" charset="2"/>
                <a:ea typeface="宋体" charset="-122"/>
              </a:rPr>
              <a:t> </a:t>
            </a:r>
            <a:r>
              <a:rPr lang="en-US" altLang="zh-CN" sz="2800" i="1" dirty="0" smtClean="0">
                <a:ea typeface="宋体" charset="-122"/>
              </a:rPr>
              <a:t>AB</a:t>
            </a:r>
            <a:r>
              <a:rPr lang="en-US" altLang="zh-CN" sz="2800" dirty="0" smtClean="0">
                <a:ea typeface="宋体" charset="-122"/>
              </a:rPr>
              <a:t>	 </a:t>
            </a:r>
          </a:p>
          <a:p>
            <a:pPr marL="0" indent="0" eaLnBrk="1" hangingPunct="1">
              <a:spcBef>
                <a:spcPct val="0"/>
              </a:spcBef>
              <a:buFont typeface="Wingdings" pitchFamily="2" charset="2"/>
              <a:buNone/>
              <a:defRPr/>
            </a:pPr>
            <a:r>
              <a:rPr lang="en-US" altLang="zh-CN" sz="2800" i="1" dirty="0" smtClean="0">
                <a:ea typeface="宋体" charset="-122"/>
              </a:rPr>
              <a:t>A</a:t>
            </a:r>
            <a:r>
              <a:rPr lang="en-US" altLang="zh-CN" sz="2800" i="1" dirty="0" smtClean="0">
                <a:latin typeface="Symbol" pitchFamily="18" charset="2"/>
                <a:ea typeface="宋体" charset="-122"/>
              </a:rPr>
              <a:t>  </a:t>
            </a:r>
            <a:r>
              <a:rPr lang="en-US" altLang="zh-CN" sz="2800" dirty="0" smtClean="0">
                <a:ea typeface="宋体" charset="-122"/>
                <a:sym typeface="Symbol" pitchFamily="18" charset="2"/>
              </a:rPr>
              <a:t></a:t>
            </a:r>
            <a:r>
              <a:rPr lang="en-US" altLang="zh-CN" sz="2800" i="1" dirty="0" smtClean="0">
                <a:latin typeface="Symbol" pitchFamily="18" charset="2"/>
                <a:ea typeface="宋体" charset="-122"/>
              </a:rPr>
              <a:t> </a:t>
            </a:r>
            <a:r>
              <a:rPr lang="en-US" altLang="zh-CN" sz="2800" i="1" dirty="0" err="1" smtClean="0">
                <a:ea typeface="宋体" charset="-122"/>
              </a:rPr>
              <a:t>aAb</a:t>
            </a:r>
            <a:r>
              <a:rPr lang="en-US" altLang="zh-CN" sz="2800" i="1" dirty="0" smtClean="0">
                <a:ea typeface="宋体" charset="-122"/>
              </a:rPr>
              <a:t> </a:t>
            </a:r>
            <a:r>
              <a:rPr lang="en-US" altLang="zh-CN" sz="2800" dirty="0" smtClean="0">
                <a:ea typeface="宋体" charset="-122"/>
              </a:rPr>
              <a:t>| </a:t>
            </a:r>
            <a:r>
              <a:rPr lang="en-US" altLang="zh-CN" sz="2800" dirty="0" smtClean="0">
                <a:ea typeface="宋体" charset="-122"/>
                <a:sym typeface="Symbol" pitchFamily="18" charset="2"/>
              </a:rPr>
              <a:t></a:t>
            </a:r>
            <a:r>
              <a:rPr lang="en-US" altLang="zh-CN" sz="2800" dirty="0" smtClean="0">
                <a:ea typeface="宋体" charset="-122"/>
              </a:rPr>
              <a:t>  </a:t>
            </a:r>
          </a:p>
          <a:p>
            <a:pPr marL="0" indent="0" eaLnBrk="1" hangingPunct="1">
              <a:spcBef>
                <a:spcPct val="0"/>
              </a:spcBef>
              <a:buFont typeface="Wingdings" pitchFamily="2" charset="2"/>
              <a:buNone/>
              <a:defRPr/>
            </a:pPr>
            <a:r>
              <a:rPr lang="en-US" altLang="zh-CN" sz="2800" i="1" dirty="0" smtClean="0">
                <a:ea typeface="宋体" charset="-122"/>
              </a:rPr>
              <a:t>B </a:t>
            </a:r>
            <a:r>
              <a:rPr lang="en-US" altLang="zh-CN" sz="2800" dirty="0" smtClean="0">
                <a:ea typeface="宋体" charset="-122"/>
                <a:sym typeface="Symbol" pitchFamily="18" charset="2"/>
              </a:rPr>
              <a:t></a:t>
            </a:r>
            <a:r>
              <a:rPr lang="en-US" altLang="zh-CN" sz="2800" i="1" dirty="0" smtClean="0">
                <a:ea typeface="宋体" charset="-122"/>
              </a:rPr>
              <a:t> Bb</a:t>
            </a:r>
            <a:r>
              <a:rPr lang="en-US" altLang="zh-CN" sz="2800" dirty="0" smtClean="0">
                <a:ea typeface="宋体" charset="-122"/>
              </a:rPr>
              <a:t> |</a:t>
            </a:r>
            <a:r>
              <a:rPr lang="en-US" altLang="zh-CN" sz="2800" i="1" dirty="0" smtClean="0">
                <a:ea typeface="宋体" charset="-122"/>
              </a:rPr>
              <a:t> b</a:t>
            </a:r>
            <a:r>
              <a:rPr lang="en-US" altLang="zh-CN" dirty="0" smtClean="0">
                <a:ea typeface="宋体" charset="-122"/>
              </a:rPr>
              <a:t> </a:t>
            </a:r>
          </a:p>
          <a:p>
            <a:pPr eaLnBrk="1" hangingPunct="1">
              <a:spcBef>
                <a:spcPct val="0"/>
              </a:spcBef>
              <a:defRPr/>
            </a:pPr>
            <a:endParaRPr lang="zh-CN" altLang="en-US" dirty="0" smtClean="0">
              <a:latin typeface="宋体" charset="-122"/>
              <a:ea typeface="宋体" charset="-122"/>
            </a:endParaRPr>
          </a:p>
        </p:txBody>
      </p:sp>
      <p:sp>
        <p:nvSpPr>
          <p:cNvPr id="22532"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3AD26A66-730B-4691-B706-C21A2295542D}" type="slidenum">
              <a:rPr lang="en-US" altLang="zh-CN">
                <a:solidFill>
                  <a:schemeClr val="bg2">
                    <a:lumMod val="20000"/>
                    <a:lumOff val="80000"/>
                  </a:schemeClr>
                </a:solidFill>
              </a:rPr>
              <a:pPr>
                <a:defRPr/>
              </a:pPr>
              <a:t>16</a:t>
            </a:fld>
            <a:endParaRPr lang="en-US" altLang="zh-CN">
              <a:solidFill>
                <a:schemeClr val="bg2">
                  <a:lumMod val="20000"/>
                  <a:lumOff val="80000"/>
                </a:schemeClr>
              </a:solidFill>
            </a:endParaRPr>
          </a:p>
        </p:txBody>
      </p:sp>
      <p:grpSp>
        <p:nvGrpSpPr>
          <p:cNvPr id="21509" name="Group 3"/>
          <p:cNvGrpSpPr>
            <a:grpSpLocks/>
          </p:cNvGrpSpPr>
          <p:nvPr/>
        </p:nvGrpSpPr>
        <p:grpSpPr bwMode="auto">
          <a:xfrm>
            <a:off x="331788" y="4492625"/>
            <a:ext cx="3352800" cy="1739900"/>
            <a:chOff x="1056" y="2713"/>
            <a:chExt cx="2112" cy="1096"/>
          </a:xfrm>
        </p:grpSpPr>
        <p:sp>
          <p:nvSpPr>
            <p:cNvPr id="21520" name="Rectangle 4"/>
            <p:cNvSpPr>
              <a:spLocks noChangeArrowheads="1"/>
            </p:cNvSpPr>
            <p:nvPr/>
          </p:nvSpPr>
          <p:spPr bwMode="auto">
            <a:xfrm>
              <a:off x="1056" y="3264"/>
              <a:ext cx="2112" cy="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sz="3200" b="1" i="1">
                  <a:latin typeface="Times New Roman" pitchFamily="18" charset="0"/>
                </a:rPr>
                <a:t>a  a  a  b  b  b  b  b</a:t>
              </a:r>
            </a:p>
          </p:txBody>
        </p:sp>
        <p:sp>
          <p:nvSpPr>
            <p:cNvPr id="21521" name="Line 5"/>
            <p:cNvSpPr>
              <a:spLocks noChangeShapeType="1"/>
            </p:cNvSpPr>
            <p:nvPr/>
          </p:nvSpPr>
          <p:spPr bwMode="auto">
            <a:xfrm flipV="1">
              <a:off x="1645" y="3200"/>
              <a:ext cx="131" cy="13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2" name="Line 6"/>
            <p:cNvSpPr>
              <a:spLocks noChangeShapeType="1"/>
            </p:cNvSpPr>
            <p:nvPr/>
          </p:nvSpPr>
          <p:spPr bwMode="auto">
            <a:xfrm>
              <a:off x="1776" y="3225"/>
              <a:ext cx="144" cy="1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3" name="Line 7"/>
            <p:cNvSpPr>
              <a:spLocks noChangeShapeType="1"/>
            </p:cNvSpPr>
            <p:nvPr/>
          </p:nvSpPr>
          <p:spPr bwMode="auto">
            <a:xfrm flipV="1">
              <a:off x="1440" y="2980"/>
              <a:ext cx="304" cy="31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4" name="Line 8"/>
            <p:cNvSpPr>
              <a:spLocks noChangeShapeType="1"/>
            </p:cNvSpPr>
            <p:nvPr/>
          </p:nvSpPr>
          <p:spPr bwMode="auto">
            <a:xfrm>
              <a:off x="1744" y="2980"/>
              <a:ext cx="368" cy="2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5" name="Line 9"/>
            <p:cNvSpPr>
              <a:spLocks noChangeShapeType="1"/>
            </p:cNvSpPr>
            <p:nvPr/>
          </p:nvSpPr>
          <p:spPr bwMode="auto">
            <a:xfrm flipV="1">
              <a:off x="1168" y="2713"/>
              <a:ext cx="560" cy="5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6" name="Line 10"/>
            <p:cNvSpPr>
              <a:spLocks noChangeShapeType="1"/>
            </p:cNvSpPr>
            <p:nvPr/>
          </p:nvSpPr>
          <p:spPr bwMode="auto">
            <a:xfrm>
              <a:off x="1776" y="2736"/>
              <a:ext cx="624" cy="5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 name="矩形 1"/>
          <p:cNvSpPr>
            <a:spLocks noChangeArrowheads="1"/>
          </p:cNvSpPr>
          <p:nvPr/>
        </p:nvSpPr>
        <p:spPr bwMode="auto">
          <a:xfrm>
            <a:off x="3779838" y="2511425"/>
            <a:ext cx="44402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latin typeface="宋体" charset="-122"/>
              </a:rPr>
              <a:t>非二义且非</a:t>
            </a:r>
            <a:r>
              <a:rPr lang="en-US" altLang="zh-CN" sz="2800" b="1"/>
              <a:t>LR(1)</a:t>
            </a:r>
            <a:r>
              <a:rPr lang="zh-CN" altLang="en-US" sz="2800" b="1">
                <a:latin typeface="宋体" charset="-122"/>
              </a:rPr>
              <a:t>的</a:t>
            </a:r>
            <a:r>
              <a:rPr lang="zh-CN" altLang="en-US" sz="2800" b="1"/>
              <a:t>文法</a:t>
            </a:r>
            <a:r>
              <a:rPr lang="zh-CN" altLang="en-US" sz="2800" b="1">
                <a:latin typeface="宋体" charset="-122"/>
              </a:rPr>
              <a:t>：</a:t>
            </a:r>
            <a:endParaRPr lang="en-US" altLang="zh-CN" sz="2800" b="1">
              <a:latin typeface="宋体" charset="-122"/>
            </a:endParaRPr>
          </a:p>
          <a:p>
            <a:r>
              <a:rPr lang="en-US" altLang="zh-CN" sz="2800" b="1" i="1"/>
              <a:t>S </a:t>
            </a:r>
            <a:r>
              <a:rPr lang="en-US" altLang="zh-CN" sz="2800" b="1">
                <a:sym typeface="Symbol" pitchFamily="18" charset="2"/>
              </a:rPr>
              <a:t></a:t>
            </a:r>
            <a:r>
              <a:rPr lang="en-US" altLang="zh-CN" sz="2800" b="1" i="1"/>
              <a:t> aSb</a:t>
            </a:r>
            <a:r>
              <a:rPr lang="en-US" altLang="zh-CN" sz="2800" b="1"/>
              <a:t> | </a:t>
            </a:r>
            <a:r>
              <a:rPr lang="en-US" altLang="zh-CN" sz="2800" b="1" i="1"/>
              <a:t>B</a:t>
            </a:r>
            <a:r>
              <a:rPr lang="en-US" altLang="zh-CN" sz="2800" b="1"/>
              <a:t>  </a:t>
            </a:r>
          </a:p>
          <a:p>
            <a:r>
              <a:rPr lang="en-US" altLang="zh-CN" sz="2800" b="1" i="1"/>
              <a:t>B</a:t>
            </a:r>
            <a:r>
              <a:rPr lang="en-US" altLang="zh-CN" sz="2800" b="1"/>
              <a:t> </a:t>
            </a:r>
            <a:r>
              <a:rPr lang="en-US" altLang="zh-CN" sz="2800" b="1">
                <a:sym typeface="Symbol" pitchFamily="18" charset="2"/>
              </a:rPr>
              <a:t></a:t>
            </a:r>
            <a:r>
              <a:rPr lang="en-US" altLang="zh-CN" sz="2800" b="1"/>
              <a:t> </a:t>
            </a:r>
            <a:r>
              <a:rPr lang="en-US" altLang="zh-CN" sz="2800" b="1" i="1"/>
              <a:t>Bb</a:t>
            </a:r>
            <a:r>
              <a:rPr lang="en-US" altLang="zh-CN" sz="2800" b="1"/>
              <a:t> | </a:t>
            </a:r>
            <a:r>
              <a:rPr lang="en-US" altLang="zh-CN" sz="2800" b="1" i="1"/>
              <a:t>b</a:t>
            </a:r>
            <a:r>
              <a:rPr lang="en-US" altLang="zh-CN" sz="2800" b="1"/>
              <a:t> </a:t>
            </a:r>
            <a:endParaRPr lang="zh-CN" altLang="en-US" sz="2800" b="1"/>
          </a:p>
        </p:txBody>
      </p:sp>
      <p:grpSp>
        <p:nvGrpSpPr>
          <p:cNvPr id="14" name="Group 3"/>
          <p:cNvGrpSpPr>
            <a:grpSpLocks/>
          </p:cNvGrpSpPr>
          <p:nvPr/>
        </p:nvGrpSpPr>
        <p:grpSpPr bwMode="auto">
          <a:xfrm>
            <a:off x="3851275" y="4344988"/>
            <a:ext cx="3352800" cy="1892300"/>
            <a:chOff x="1104" y="2928"/>
            <a:chExt cx="2112" cy="1192"/>
          </a:xfrm>
        </p:grpSpPr>
        <p:sp>
          <p:nvSpPr>
            <p:cNvPr id="21513" name="Rectangle 4"/>
            <p:cNvSpPr>
              <a:spLocks noChangeArrowheads="1"/>
            </p:cNvSpPr>
            <p:nvPr/>
          </p:nvSpPr>
          <p:spPr bwMode="auto">
            <a:xfrm>
              <a:off x="1104" y="3575"/>
              <a:ext cx="2112" cy="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sz="3200" b="1" i="1">
                  <a:latin typeface="Times New Roman" pitchFamily="18" charset="0"/>
                </a:rPr>
                <a:t>a  a  a  b  b  b  b  b</a:t>
              </a:r>
            </a:p>
          </p:txBody>
        </p:sp>
        <p:sp>
          <p:nvSpPr>
            <p:cNvPr id="21514" name="Line 5"/>
            <p:cNvSpPr>
              <a:spLocks noChangeShapeType="1"/>
            </p:cNvSpPr>
            <p:nvPr/>
          </p:nvSpPr>
          <p:spPr bwMode="auto">
            <a:xfrm flipV="1">
              <a:off x="1248" y="2928"/>
              <a:ext cx="816" cy="72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5" name="Line 6"/>
            <p:cNvSpPr>
              <a:spLocks noChangeShapeType="1"/>
            </p:cNvSpPr>
            <p:nvPr/>
          </p:nvSpPr>
          <p:spPr bwMode="auto">
            <a:xfrm flipH="1" flipV="1">
              <a:off x="2064" y="2928"/>
              <a:ext cx="816" cy="72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6" name="Line 7"/>
            <p:cNvSpPr>
              <a:spLocks noChangeShapeType="1"/>
            </p:cNvSpPr>
            <p:nvPr/>
          </p:nvSpPr>
          <p:spPr bwMode="auto">
            <a:xfrm flipV="1">
              <a:off x="1488" y="3216"/>
              <a:ext cx="576" cy="48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7" name="Line 8"/>
            <p:cNvSpPr>
              <a:spLocks noChangeShapeType="1"/>
            </p:cNvSpPr>
            <p:nvPr/>
          </p:nvSpPr>
          <p:spPr bwMode="auto">
            <a:xfrm flipH="1" flipV="1">
              <a:off x="2064" y="3216"/>
              <a:ext cx="576" cy="48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8" name="Line 9"/>
            <p:cNvSpPr>
              <a:spLocks noChangeShapeType="1"/>
            </p:cNvSpPr>
            <p:nvPr/>
          </p:nvSpPr>
          <p:spPr bwMode="auto">
            <a:xfrm flipV="1">
              <a:off x="1776" y="3408"/>
              <a:ext cx="288" cy="24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9" name="Line 10"/>
            <p:cNvSpPr>
              <a:spLocks noChangeShapeType="1"/>
            </p:cNvSpPr>
            <p:nvPr/>
          </p:nvSpPr>
          <p:spPr bwMode="auto">
            <a:xfrm flipH="1" flipV="1">
              <a:off x="2112" y="3408"/>
              <a:ext cx="288" cy="24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cxnSp>
        <p:nvCxnSpPr>
          <p:cNvPr id="4" name="直接连接符 3"/>
          <p:cNvCxnSpPr/>
          <p:nvPr/>
        </p:nvCxnSpPr>
        <p:spPr>
          <a:xfrm flipV="1">
            <a:off x="3635375" y="2636838"/>
            <a:ext cx="0" cy="415925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8"/>
          <p:cNvSpPr>
            <a:spLocks noGrp="1" noChangeArrowheads="1"/>
          </p:cNvSpPr>
          <p:nvPr>
            <p:ph type="title"/>
          </p:nvPr>
        </p:nvSpPr>
        <p:spPr/>
        <p:txBody>
          <a:bodyPr/>
          <a:lstStyle/>
          <a:p>
            <a:pPr eaLnBrk="1" hangingPunct="1">
              <a:lnSpc>
                <a:spcPct val="90000"/>
              </a:lnSpc>
            </a:pPr>
            <a:r>
              <a:rPr lang="zh-CN" altLang="en-US" smtClean="0">
                <a:ea typeface="黑体" pitchFamily="49" charset="-122"/>
              </a:rPr>
              <a:t>3.5.6</a:t>
            </a:r>
            <a:r>
              <a:rPr lang="zh-CN" altLang="en-US" smtClean="0">
                <a:latin typeface="宋体" charset="-122"/>
                <a:ea typeface="黑体" pitchFamily="49" charset="-122"/>
              </a:rPr>
              <a:t> </a:t>
            </a:r>
            <a:r>
              <a:rPr lang="zh-CN" altLang="en-US" smtClean="0">
                <a:latin typeface="宋体" charset="-122"/>
                <a:ea typeface="宋体" charset="-122"/>
              </a:rPr>
              <a:t>非</a:t>
            </a:r>
            <a:r>
              <a:rPr lang="en-US" altLang="zh-CN" smtClean="0">
                <a:ea typeface="宋体" charset="-122"/>
              </a:rPr>
              <a:t>LR</a:t>
            </a:r>
            <a:r>
              <a:rPr lang="zh-CN" altLang="en-US" smtClean="0">
                <a:latin typeface="宋体" charset="-122"/>
                <a:ea typeface="宋体" charset="-122"/>
              </a:rPr>
              <a:t>的上下文无关结构 </a:t>
            </a:r>
          </a:p>
        </p:txBody>
      </p:sp>
      <p:sp>
        <p:nvSpPr>
          <p:cNvPr id="22531" name="Rectangle 2"/>
          <p:cNvSpPr>
            <a:spLocks noGrp="1" noChangeArrowheads="1"/>
          </p:cNvSpPr>
          <p:nvPr>
            <p:ph idx="1"/>
          </p:nvPr>
        </p:nvSpPr>
        <p:spPr>
          <a:xfrm>
            <a:off x="304800" y="981075"/>
            <a:ext cx="8534400" cy="5029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pPr>
            <a:r>
              <a:rPr lang="zh-CN" altLang="en-US" sz="3200" dirty="0" smtClean="0">
                <a:latin typeface="宋体" charset="-122"/>
                <a:ea typeface="宋体" charset="-122"/>
              </a:rPr>
              <a:t>例 </a:t>
            </a:r>
            <a:r>
              <a:rPr lang="zh-CN" altLang="en-US" sz="3200" dirty="0" smtClean="0">
                <a:ea typeface="宋体" charset="-122"/>
              </a:rPr>
              <a:t>为语言</a:t>
            </a:r>
            <a:r>
              <a:rPr lang="en-US" altLang="zh-CN" sz="3200" i="1" dirty="0" smtClean="0">
                <a:ea typeface="宋体" charset="-122"/>
              </a:rPr>
              <a:t>L</a:t>
            </a:r>
            <a:r>
              <a:rPr lang="en-US" altLang="zh-CN" sz="3200" dirty="0" smtClean="0">
                <a:ea typeface="宋体" charset="-122"/>
              </a:rPr>
              <a:t> = { </a:t>
            </a:r>
            <a:r>
              <a:rPr lang="en-US" altLang="zh-CN" sz="3200" i="1" dirty="0" err="1" smtClean="0">
                <a:ea typeface="宋体" charset="-122"/>
              </a:rPr>
              <a:t>a</a:t>
            </a:r>
            <a:r>
              <a:rPr lang="en-US" altLang="zh-CN" sz="3200" i="1" baseline="30000" dirty="0" err="1" smtClean="0">
                <a:ea typeface="宋体" charset="-122"/>
              </a:rPr>
              <a:t>m</a:t>
            </a:r>
            <a:r>
              <a:rPr lang="en-US" altLang="zh-CN" sz="3200" i="1" dirty="0" err="1" smtClean="0">
                <a:ea typeface="宋体" charset="-122"/>
              </a:rPr>
              <a:t>b</a:t>
            </a:r>
            <a:r>
              <a:rPr lang="en-US" altLang="zh-CN" sz="3200" i="1" baseline="30000" dirty="0" err="1" smtClean="0">
                <a:ea typeface="宋体" charset="-122"/>
              </a:rPr>
              <a:t>n</a:t>
            </a:r>
            <a:r>
              <a:rPr lang="en-US" altLang="zh-CN" sz="3200" baseline="30000" dirty="0" smtClean="0">
                <a:ea typeface="宋体" charset="-122"/>
              </a:rPr>
              <a:t> </a:t>
            </a:r>
            <a:r>
              <a:rPr lang="en-US" altLang="zh-CN" sz="3200" dirty="0" smtClean="0">
                <a:ea typeface="宋体" charset="-122"/>
              </a:rPr>
              <a:t>| </a:t>
            </a:r>
            <a:r>
              <a:rPr lang="en-US" altLang="zh-CN" sz="3200" i="1" dirty="0" smtClean="0">
                <a:ea typeface="宋体" charset="-122"/>
              </a:rPr>
              <a:t>n</a:t>
            </a:r>
            <a:r>
              <a:rPr lang="en-US" altLang="zh-CN" sz="3200" dirty="0" smtClean="0">
                <a:ea typeface="宋体" charset="-122"/>
              </a:rPr>
              <a:t> &gt; </a:t>
            </a:r>
            <a:r>
              <a:rPr lang="en-US" altLang="zh-CN" sz="3200" i="1" dirty="0" smtClean="0">
                <a:ea typeface="宋体" charset="-122"/>
              </a:rPr>
              <a:t>m</a:t>
            </a:r>
            <a:r>
              <a:rPr lang="en-US" altLang="zh-CN" sz="3200" dirty="0" smtClean="0">
                <a:ea typeface="宋体" charset="-122"/>
              </a:rPr>
              <a:t> </a:t>
            </a:r>
            <a:r>
              <a:rPr lang="en-US" altLang="zh-CN" sz="3200" dirty="0" smtClean="0">
                <a:ea typeface="宋体" charset="-122"/>
                <a:sym typeface="Symbol" pitchFamily="18" charset="2"/>
              </a:rPr>
              <a:t></a:t>
            </a:r>
            <a:r>
              <a:rPr lang="en-US" altLang="zh-CN" sz="3200" dirty="0" smtClean="0">
                <a:ea typeface="宋体" charset="-122"/>
              </a:rPr>
              <a:t> 0 }</a:t>
            </a:r>
            <a:r>
              <a:rPr lang="zh-CN" altLang="en-US" sz="3200" dirty="0" smtClean="0">
                <a:latin typeface="宋体" charset="-122"/>
                <a:ea typeface="宋体" charset="-122"/>
              </a:rPr>
              <a:t>写三个文法，它们分别是</a:t>
            </a:r>
            <a:r>
              <a:rPr lang="en-US" altLang="zh-CN" sz="3200" dirty="0" smtClean="0">
                <a:ea typeface="宋体" charset="-122"/>
              </a:rPr>
              <a:t>LR(1)</a:t>
            </a:r>
            <a:r>
              <a:rPr lang="zh-CN" altLang="en-US" sz="3200" dirty="0" smtClean="0">
                <a:latin typeface="宋体" charset="-122"/>
                <a:ea typeface="宋体" charset="-122"/>
              </a:rPr>
              <a:t>的、二义的和非二义且非</a:t>
            </a:r>
            <a:r>
              <a:rPr lang="en-US" altLang="zh-CN" sz="3200" dirty="0" smtClean="0">
                <a:ea typeface="宋体" charset="-122"/>
              </a:rPr>
              <a:t>LR(1)</a:t>
            </a:r>
            <a:r>
              <a:rPr lang="zh-CN" altLang="en-US" sz="3200" dirty="0" smtClean="0">
                <a:latin typeface="宋体" charset="-122"/>
                <a:ea typeface="宋体" charset="-122"/>
              </a:rPr>
              <a:t>的</a:t>
            </a:r>
          </a:p>
          <a:p>
            <a:pPr eaLnBrk="1" hangingPunct="1">
              <a:spcBef>
                <a:spcPct val="0"/>
              </a:spcBef>
            </a:pPr>
            <a:r>
              <a:rPr lang="en-US" altLang="zh-CN" sz="2800" dirty="0" smtClean="0">
                <a:ea typeface="宋体" charset="-122"/>
              </a:rPr>
              <a:t>LR(1)</a:t>
            </a:r>
            <a:r>
              <a:rPr lang="zh-CN" altLang="en-US" sz="2800" dirty="0" smtClean="0">
                <a:ea typeface="宋体" charset="-122"/>
              </a:rPr>
              <a:t>文法：</a:t>
            </a:r>
            <a:endParaRPr lang="en-US" altLang="zh-CN" sz="2800" dirty="0" smtClean="0">
              <a:ea typeface="宋体" charset="-122"/>
            </a:endParaRPr>
          </a:p>
          <a:p>
            <a:pPr marL="0" indent="0" eaLnBrk="1" hangingPunct="1">
              <a:spcBef>
                <a:spcPct val="0"/>
              </a:spcBef>
              <a:buNone/>
            </a:pPr>
            <a:r>
              <a:rPr lang="en-US" altLang="zh-CN" sz="2800" i="1" dirty="0" smtClean="0">
                <a:ea typeface="宋体" charset="-122"/>
              </a:rPr>
              <a:t>S </a:t>
            </a:r>
            <a:r>
              <a:rPr lang="en-US" altLang="zh-CN" sz="2800" dirty="0" smtClean="0">
                <a:ea typeface="宋体" charset="-122"/>
                <a:sym typeface="Symbol" pitchFamily="18" charset="2"/>
              </a:rPr>
              <a:t></a:t>
            </a:r>
            <a:r>
              <a:rPr lang="en-US" altLang="zh-CN" sz="2800" i="1" dirty="0" smtClean="0">
                <a:latin typeface="Symbol" pitchFamily="18" charset="2"/>
                <a:ea typeface="宋体" charset="-122"/>
              </a:rPr>
              <a:t> </a:t>
            </a:r>
            <a:r>
              <a:rPr lang="en-US" altLang="zh-CN" sz="2800" i="1" dirty="0" smtClean="0">
                <a:ea typeface="宋体" charset="-122"/>
              </a:rPr>
              <a:t>AB</a:t>
            </a:r>
            <a:r>
              <a:rPr lang="en-US" altLang="zh-CN" sz="2800" dirty="0" smtClean="0">
                <a:ea typeface="宋体" charset="-122"/>
              </a:rPr>
              <a:t>	     </a:t>
            </a:r>
            <a:r>
              <a:rPr lang="en-US" altLang="zh-CN" sz="2800" i="1" dirty="0" smtClean="0">
                <a:ea typeface="宋体" charset="-122"/>
              </a:rPr>
              <a:t>A</a:t>
            </a:r>
            <a:r>
              <a:rPr lang="en-US" altLang="zh-CN" sz="2800" i="1" dirty="0" smtClean="0">
                <a:latin typeface="Symbol" pitchFamily="18" charset="2"/>
                <a:ea typeface="宋体" charset="-122"/>
              </a:rPr>
              <a:t> </a:t>
            </a:r>
            <a:r>
              <a:rPr lang="en-US" altLang="zh-CN" sz="2800" dirty="0" smtClean="0">
                <a:ea typeface="宋体" charset="-122"/>
                <a:sym typeface="Symbol" pitchFamily="18" charset="2"/>
              </a:rPr>
              <a:t></a:t>
            </a:r>
            <a:r>
              <a:rPr lang="en-US" altLang="zh-CN" sz="2800" i="1" dirty="0" smtClean="0">
                <a:latin typeface="Symbol" pitchFamily="18" charset="2"/>
                <a:ea typeface="宋体" charset="-122"/>
              </a:rPr>
              <a:t> </a:t>
            </a:r>
            <a:r>
              <a:rPr lang="en-US" altLang="zh-CN" sz="2800" i="1" dirty="0" err="1" smtClean="0">
                <a:ea typeface="宋体" charset="-122"/>
              </a:rPr>
              <a:t>aAb</a:t>
            </a:r>
            <a:r>
              <a:rPr lang="en-US" altLang="zh-CN" sz="2800" i="1" dirty="0" smtClean="0">
                <a:ea typeface="宋体" charset="-122"/>
              </a:rPr>
              <a:t> </a:t>
            </a:r>
            <a:r>
              <a:rPr lang="en-US" altLang="zh-CN" sz="2800" dirty="0" smtClean="0">
                <a:ea typeface="宋体" charset="-122"/>
              </a:rPr>
              <a:t>| </a:t>
            </a:r>
            <a:r>
              <a:rPr lang="en-US" altLang="zh-CN" sz="2800" dirty="0" smtClean="0">
                <a:ea typeface="宋体" charset="-122"/>
                <a:sym typeface="Symbol" pitchFamily="18" charset="2"/>
              </a:rPr>
              <a:t></a:t>
            </a:r>
            <a:r>
              <a:rPr lang="en-US" altLang="zh-CN" sz="2800" dirty="0" smtClean="0">
                <a:ea typeface="宋体" charset="-122"/>
              </a:rPr>
              <a:t>     </a:t>
            </a:r>
            <a:r>
              <a:rPr lang="en-US" altLang="zh-CN" sz="2800" i="1" dirty="0" smtClean="0">
                <a:ea typeface="宋体" charset="-122"/>
              </a:rPr>
              <a:t>B </a:t>
            </a:r>
            <a:r>
              <a:rPr lang="en-US" altLang="zh-CN" sz="2800" dirty="0" smtClean="0">
                <a:ea typeface="宋体" charset="-122"/>
                <a:sym typeface="Symbol" pitchFamily="18" charset="2"/>
              </a:rPr>
              <a:t></a:t>
            </a:r>
            <a:r>
              <a:rPr lang="en-US" altLang="zh-CN" sz="2800" i="1" dirty="0" smtClean="0">
                <a:ea typeface="宋体" charset="-122"/>
              </a:rPr>
              <a:t> Bb</a:t>
            </a:r>
            <a:r>
              <a:rPr lang="en-US" altLang="zh-CN" sz="2800" dirty="0" smtClean="0">
                <a:ea typeface="宋体" charset="-122"/>
              </a:rPr>
              <a:t> |</a:t>
            </a:r>
            <a:r>
              <a:rPr lang="en-US" altLang="zh-CN" sz="2800" i="1" dirty="0" smtClean="0">
                <a:ea typeface="宋体" charset="-122"/>
              </a:rPr>
              <a:t> b</a:t>
            </a:r>
          </a:p>
          <a:p>
            <a:pPr eaLnBrk="1" hangingPunct="1">
              <a:spcBef>
                <a:spcPts val="600"/>
              </a:spcBef>
            </a:pPr>
            <a:r>
              <a:rPr lang="zh-CN" altLang="en-US" sz="2800" dirty="0" smtClean="0">
                <a:latin typeface="宋体" charset="-122"/>
                <a:ea typeface="宋体" charset="-122"/>
              </a:rPr>
              <a:t>非二义且非</a:t>
            </a:r>
            <a:r>
              <a:rPr lang="en-US" altLang="zh-CN" sz="2800" dirty="0" smtClean="0">
                <a:ea typeface="宋体" charset="-122"/>
              </a:rPr>
              <a:t>LR(1)</a:t>
            </a:r>
            <a:r>
              <a:rPr lang="zh-CN" altLang="en-US" sz="2800" dirty="0" smtClean="0">
                <a:latin typeface="宋体" charset="-122"/>
                <a:ea typeface="宋体" charset="-122"/>
              </a:rPr>
              <a:t>的</a:t>
            </a:r>
            <a:r>
              <a:rPr lang="zh-CN" altLang="en-US" sz="2800" dirty="0" smtClean="0">
                <a:ea typeface="宋体" charset="-122"/>
              </a:rPr>
              <a:t>文法</a:t>
            </a:r>
            <a:r>
              <a:rPr lang="zh-CN" altLang="en-US" sz="2800" dirty="0" smtClean="0">
                <a:latin typeface="宋体" charset="-122"/>
                <a:ea typeface="宋体" charset="-122"/>
              </a:rPr>
              <a:t>：</a:t>
            </a:r>
            <a:endParaRPr lang="en-US" altLang="zh-CN" sz="2800" dirty="0" smtClean="0">
              <a:latin typeface="宋体" charset="-122"/>
              <a:ea typeface="宋体" charset="-122"/>
            </a:endParaRPr>
          </a:p>
          <a:p>
            <a:pPr marL="0" indent="0" eaLnBrk="1" hangingPunct="1">
              <a:spcBef>
                <a:spcPts val="0"/>
              </a:spcBef>
              <a:buNone/>
            </a:pPr>
            <a:r>
              <a:rPr lang="en-US" altLang="zh-CN" sz="2800" i="1" dirty="0" smtClean="0">
                <a:ea typeface="宋体" charset="-122"/>
              </a:rPr>
              <a:t>S </a:t>
            </a:r>
            <a:r>
              <a:rPr lang="en-US" altLang="zh-CN" sz="2800" dirty="0" smtClean="0">
                <a:ea typeface="宋体" charset="-122"/>
                <a:sym typeface="Symbol" pitchFamily="18" charset="2"/>
              </a:rPr>
              <a:t></a:t>
            </a:r>
            <a:r>
              <a:rPr lang="en-US" altLang="zh-CN" sz="2800" i="1" dirty="0" smtClean="0">
                <a:ea typeface="宋体" charset="-122"/>
              </a:rPr>
              <a:t> </a:t>
            </a:r>
            <a:r>
              <a:rPr lang="en-US" altLang="zh-CN" sz="2800" i="1" dirty="0" err="1" smtClean="0">
                <a:ea typeface="宋体" charset="-122"/>
              </a:rPr>
              <a:t>aSb</a:t>
            </a:r>
            <a:r>
              <a:rPr lang="en-US" altLang="zh-CN" sz="2800" dirty="0" smtClean="0">
                <a:ea typeface="宋体" charset="-122"/>
              </a:rPr>
              <a:t> | </a:t>
            </a:r>
            <a:r>
              <a:rPr lang="en-US" altLang="zh-CN" sz="2800" i="1" dirty="0" smtClean="0">
                <a:ea typeface="宋体" charset="-122"/>
              </a:rPr>
              <a:t>B</a:t>
            </a:r>
            <a:r>
              <a:rPr lang="en-US" altLang="zh-CN" dirty="0" smtClean="0">
                <a:ea typeface="宋体" charset="-122"/>
              </a:rPr>
              <a:t> 	  </a:t>
            </a:r>
            <a:r>
              <a:rPr lang="en-US" altLang="zh-CN" sz="2800" i="1" dirty="0" smtClean="0">
                <a:ea typeface="宋体" charset="-122"/>
              </a:rPr>
              <a:t>B</a:t>
            </a:r>
            <a:r>
              <a:rPr lang="en-US" altLang="zh-CN" sz="2800" dirty="0" smtClean="0">
                <a:ea typeface="宋体" charset="-122"/>
              </a:rPr>
              <a:t> </a:t>
            </a:r>
            <a:r>
              <a:rPr lang="en-US" altLang="zh-CN" sz="2800" dirty="0" smtClean="0">
                <a:ea typeface="宋体" charset="-122"/>
                <a:sym typeface="Symbol" pitchFamily="18" charset="2"/>
              </a:rPr>
              <a:t></a:t>
            </a:r>
            <a:r>
              <a:rPr lang="en-US" altLang="zh-CN" sz="2800" dirty="0" smtClean="0">
                <a:ea typeface="宋体" charset="-122"/>
              </a:rPr>
              <a:t> </a:t>
            </a:r>
            <a:r>
              <a:rPr lang="en-US" altLang="zh-CN" sz="2800" i="1" dirty="0" smtClean="0">
                <a:ea typeface="宋体" charset="-122"/>
              </a:rPr>
              <a:t>Bb</a:t>
            </a:r>
            <a:r>
              <a:rPr lang="en-US" altLang="zh-CN" sz="2800" dirty="0" smtClean="0">
                <a:ea typeface="宋体" charset="-122"/>
              </a:rPr>
              <a:t> | </a:t>
            </a:r>
            <a:r>
              <a:rPr lang="en-US" altLang="zh-CN" sz="2800" i="1" dirty="0" smtClean="0">
                <a:ea typeface="宋体" charset="-122"/>
              </a:rPr>
              <a:t>b</a:t>
            </a:r>
            <a:r>
              <a:rPr lang="en-US" altLang="zh-CN" dirty="0" smtClean="0">
                <a:ea typeface="宋体" charset="-122"/>
              </a:rPr>
              <a:t> </a:t>
            </a:r>
          </a:p>
          <a:p>
            <a:pPr eaLnBrk="1" hangingPunct="1">
              <a:spcBef>
                <a:spcPts val="600"/>
              </a:spcBef>
            </a:pPr>
            <a:r>
              <a:rPr lang="zh-CN" altLang="en-US" sz="2800" dirty="0" smtClean="0">
                <a:latin typeface="宋体" charset="-122"/>
                <a:ea typeface="宋体" charset="-122"/>
              </a:rPr>
              <a:t>二义的</a:t>
            </a:r>
            <a:r>
              <a:rPr lang="zh-CN" altLang="en-US" sz="2800" dirty="0" smtClean="0">
                <a:ea typeface="宋体" charset="-122"/>
              </a:rPr>
              <a:t>文法：</a:t>
            </a:r>
            <a:r>
              <a:rPr lang="en-US" altLang="zh-CN" sz="2800" i="1" dirty="0" smtClean="0">
                <a:ea typeface="宋体" charset="-122"/>
              </a:rPr>
              <a:t>S</a:t>
            </a:r>
            <a:r>
              <a:rPr lang="en-US" altLang="zh-CN" sz="2800" dirty="0" smtClean="0">
                <a:ea typeface="宋体" charset="-122"/>
              </a:rPr>
              <a:t> </a:t>
            </a:r>
            <a:r>
              <a:rPr lang="en-US" altLang="zh-CN" sz="2800" dirty="0" smtClean="0">
                <a:ea typeface="宋体" charset="-122"/>
                <a:sym typeface="Symbol" pitchFamily="18" charset="2"/>
              </a:rPr>
              <a:t></a:t>
            </a:r>
            <a:r>
              <a:rPr lang="en-US" altLang="zh-CN" sz="2800" i="1" dirty="0" smtClean="0">
                <a:ea typeface="宋体" charset="-122"/>
              </a:rPr>
              <a:t> </a:t>
            </a:r>
            <a:r>
              <a:rPr lang="en-US" altLang="zh-CN" sz="2800" i="1" dirty="0" err="1" smtClean="0">
                <a:ea typeface="宋体" charset="-122"/>
              </a:rPr>
              <a:t>aSb</a:t>
            </a:r>
            <a:r>
              <a:rPr lang="en-US" altLang="zh-CN" sz="2800" dirty="0" smtClean="0">
                <a:ea typeface="宋体" charset="-122"/>
              </a:rPr>
              <a:t> | </a:t>
            </a:r>
            <a:r>
              <a:rPr lang="en-US" altLang="zh-CN" sz="2800" i="1" dirty="0" smtClean="0">
                <a:ea typeface="宋体" charset="-122"/>
              </a:rPr>
              <a:t>Sb</a:t>
            </a:r>
            <a:r>
              <a:rPr lang="en-US" altLang="zh-CN" sz="2800" dirty="0" smtClean="0">
                <a:ea typeface="宋体" charset="-122"/>
              </a:rPr>
              <a:t> | </a:t>
            </a:r>
            <a:r>
              <a:rPr lang="en-US" altLang="zh-CN" sz="2800" i="1" dirty="0" smtClean="0">
                <a:ea typeface="宋体" charset="-122"/>
              </a:rPr>
              <a:t>b</a:t>
            </a:r>
            <a:r>
              <a:rPr lang="en-US" altLang="zh-CN" sz="2800" dirty="0" smtClean="0">
                <a:ea typeface="宋体" charset="-122"/>
              </a:rPr>
              <a:t> </a:t>
            </a:r>
            <a:endParaRPr lang="zh-CN" altLang="en-US" sz="2800" dirty="0" smtClean="0">
              <a:ea typeface="宋体" charset="-122"/>
            </a:endParaRPr>
          </a:p>
        </p:txBody>
      </p:sp>
      <p:sp>
        <p:nvSpPr>
          <p:cNvPr id="24580"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DA8EC2B5-0FCE-4B74-A9F8-8958E0506C8C}" type="slidenum">
              <a:rPr lang="en-US" altLang="zh-CN">
                <a:solidFill>
                  <a:schemeClr val="bg2">
                    <a:lumMod val="20000"/>
                    <a:lumOff val="80000"/>
                  </a:schemeClr>
                </a:solidFill>
              </a:rPr>
              <a:pPr>
                <a:defRPr/>
              </a:pPr>
              <a:t>17</a:t>
            </a:fld>
            <a:endParaRPr lang="en-US" altLang="zh-CN">
              <a:solidFill>
                <a:schemeClr val="bg2">
                  <a:lumMod val="20000"/>
                  <a:lumOff val="80000"/>
                </a:schemeClr>
              </a:solidFill>
            </a:endParaRPr>
          </a:p>
        </p:txBody>
      </p:sp>
      <p:grpSp>
        <p:nvGrpSpPr>
          <p:cNvPr id="22533" name="Group 3"/>
          <p:cNvGrpSpPr>
            <a:grpSpLocks/>
          </p:cNvGrpSpPr>
          <p:nvPr/>
        </p:nvGrpSpPr>
        <p:grpSpPr bwMode="auto">
          <a:xfrm>
            <a:off x="5148263" y="4397375"/>
            <a:ext cx="4267200" cy="2133600"/>
            <a:chOff x="2352" y="2736"/>
            <a:chExt cx="2688" cy="1344"/>
          </a:xfrm>
        </p:grpSpPr>
        <p:sp>
          <p:nvSpPr>
            <p:cNvPr id="22534" name="Rectangle 4"/>
            <p:cNvSpPr>
              <a:spLocks noChangeArrowheads="1"/>
            </p:cNvSpPr>
            <p:nvPr/>
          </p:nvSpPr>
          <p:spPr bwMode="auto">
            <a:xfrm>
              <a:off x="2352" y="3216"/>
              <a:ext cx="2688" cy="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sz="2800" b="1" i="1">
                  <a:latin typeface="Times New Roman" pitchFamily="18" charset="0"/>
                </a:rPr>
                <a:t>a   a   a   b   b   b   b   b</a:t>
              </a:r>
            </a:p>
          </p:txBody>
        </p:sp>
        <p:sp>
          <p:nvSpPr>
            <p:cNvPr id="22535" name="Line 5"/>
            <p:cNvSpPr>
              <a:spLocks noChangeShapeType="1"/>
            </p:cNvSpPr>
            <p:nvPr/>
          </p:nvSpPr>
          <p:spPr bwMode="auto">
            <a:xfrm flipV="1">
              <a:off x="3054" y="3050"/>
              <a:ext cx="428"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36" name="Line 6"/>
            <p:cNvSpPr>
              <a:spLocks noChangeShapeType="1"/>
            </p:cNvSpPr>
            <p:nvPr/>
          </p:nvSpPr>
          <p:spPr bwMode="auto">
            <a:xfrm>
              <a:off x="3502" y="3027"/>
              <a:ext cx="403" cy="2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37" name="Line 7"/>
            <p:cNvSpPr>
              <a:spLocks noChangeShapeType="1"/>
            </p:cNvSpPr>
            <p:nvPr/>
          </p:nvSpPr>
          <p:spPr bwMode="auto">
            <a:xfrm flipV="1">
              <a:off x="2761" y="2893"/>
              <a:ext cx="741" cy="4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38" name="Line 8"/>
            <p:cNvSpPr>
              <a:spLocks noChangeShapeType="1"/>
            </p:cNvSpPr>
            <p:nvPr/>
          </p:nvSpPr>
          <p:spPr bwMode="auto">
            <a:xfrm>
              <a:off x="3502" y="2893"/>
              <a:ext cx="657" cy="38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39" name="Line 9"/>
            <p:cNvSpPr>
              <a:spLocks noChangeShapeType="1"/>
            </p:cNvSpPr>
            <p:nvPr/>
          </p:nvSpPr>
          <p:spPr bwMode="auto">
            <a:xfrm flipV="1">
              <a:off x="2467" y="2736"/>
              <a:ext cx="1035" cy="5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0" name="Line 10"/>
            <p:cNvSpPr>
              <a:spLocks noChangeShapeType="1"/>
            </p:cNvSpPr>
            <p:nvPr/>
          </p:nvSpPr>
          <p:spPr bwMode="auto">
            <a:xfrm>
              <a:off x="3482" y="2736"/>
              <a:ext cx="976" cy="5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1" name="Line 11"/>
            <p:cNvSpPr>
              <a:spLocks noChangeShapeType="1"/>
            </p:cNvSpPr>
            <p:nvPr/>
          </p:nvSpPr>
          <p:spPr bwMode="auto">
            <a:xfrm>
              <a:off x="3024" y="3475"/>
              <a:ext cx="299" cy="17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2" name="Line 12"/>
            <p:cNvSpPr>
              <a:spLocks noChangeShapeType="1"/>
            </p:cNvSpPr>
            <p:nvPr/>
          </p:nvSpPr>
          <p:spPr bwMode="auto">
            <a:xfrm flipV="1">
              <a:off x="3323" y="3475"/>
              <a:ext cx="279" cy="17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3" name="Line 13"/>
            <p:cNvSpPr>
              <a:spLocks noChangeShapeType="1"/>
            </p:cNvSpPr>
            <p:nvPr/>
          </p:nvSpPr>
          <p:spPr bwMode="auto">
            <a:xfrm>
              <a:off x="2706" y="3475"/>
              <a:ext cx="617" cy="40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4" name="Line 14"/>
            <p:cNvSpPr>
              <a:spLocks noChangeShapeType="1"/>
            </p:cNvSpPr>
            <p:nvPr/>
          </p:nvSpPr>
          <p:spPr bwMode="auto">
            <a:xfrm flipV="1">
              <a:off x="3323" y="3520"/>
              <a:ext cx="577" cy="3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5" name="Line 15"/>
            <p:cNvSpPr>
              <a:spLocks noChangeShapeType="1"/>
            </p:cNvSpPr>
            <p:nvPr/>
          </p:nvSpPr>
          <p:spPr bwMode="auto">
            <a:xfrm>
              <a:off x="2507" y="3430"/>
              <a:ext cx="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6" name="Line 16"/>
            <p:cNvSpPr>
              <a:spLocks noChangeShapeType="1"/>
            </p:cNvSpPr>
            <p:nvPr/>
          </p:nvSpPr>
          <p:spPr bwMode="auto">
            <a:xfrm>
              <a:off x="2427" y="3498"/>
              <a:ext cx="876" cy="5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7" name="Line 17"/>
            <p:cNvSpPr>
              <a:spLocks noChangeShapeType="1"/>
            </p:cNvSpPr>
            <p:nvPr/>
          </p:nvSpPr>
          <p:spPr bwMode="auto">
            <a:xfrm flipV="1">
              <a:off x="3323" y="3475"/>
              <a:ext cx="1175" cy="6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p:txBody>
          <a:bodyPr/>
          <a:lstStyle/>
          <a:p>
            <a:pPr eaLnBrk="1" hangingPunct="1"/>
            <a:r>
              <a:rPr lang="zh-CN" altLang="en-US" dirty="0">
                <a:latin typeface="宋体" charset="-122"/>
                <a:ea typeface="宋体" charset="-122"/>
              </a:rPr>
              <a:t>二义文法的特点</a:t>
            </a:r>
            <a:endParaRPr lang="zh-CN" altLang="en-US" dirty="0" smtClean="0">
              <a:latin typeface="宋体" charset="-122"/>
              <a:ea typeface="宋体" charset="-122"/>
            </a:endParaRPr>
          </a:p>
        </p:txBody>
      </p:sp>
      <p:sp>
        <p:nvSpPr>
          <p:cNvPr id="749570" name="Rectangle 2"/>
          <p:cNvSpPr>
            <a:spLocks noGrp="1" noChangeArrowheads="1"/>
          </p:cNvSpPr>
          <p:nvPr>
            <p:ph idx="1"/>
          </p:nvPr>
        </p:nvSpPr>
        <p:spPr>
          <a:xfrm>
            <a:off x="304800" y="1052513"/>
            <a:ext cx="8534400" cy="5029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pPr>
            <a:r>
              <a:rPr lang="zh-CN" altLang="en-US" sz="3200" dirty="0" smtClean="0">
                <a:latin typeface="宋体" charset="-122"/>
                <a:ea typeface="宋体" charset="-122"/>
              </a:rPr>
              <a:t>二义文法决不是</a:t>
            </a:r>
            <a:r>
              <a:rPr lang="en-US" altLang="zh-CN" sz="3200" dirty="0" smtClean="0">
                <a:ea typeface="宋体" charset="-122"/>
              </a:rPr>
              <a:t>LR</a:t>
            </a:r>
            <a:r>
              <a:rPr lang="zh-CN" altLang="en-US" sz="3200" dirty="0" smtClean="0">
                <a:latin typeface="宋体" charset="-122"/>
                <a:ea typeface="宋体" charset="-122"/>
              </a:rPr>
              <a:t>文法</a:t>
            </a:r>
          </a:p>
          <a:p>
            <a:pPr eaLnBrk="1" hangingPunct="1">
              <a:spcBef>
                <a:spcPct val="0"/>
              </a:spcBef>
            </a:pPr>
            <a:r>
              <a:rPr lang="zh-CN" altLang="en-US" sz="3200" dirty="0" smtClean="0">
                <a:latin typeface="宋体" charset="-122"/>
                <a:ea typeface="宋体" charset="-122"/>
              </a:rPr>
              <a:t>简洁、自然</a:t>
            </a:r>
          </a:p>
          <a:p>
            <a:pPr eaLnBrk="1" hangingPunct="1">
              <a:spcBef>
                <a:spcPct val="0"/>
              </a:spcBef>
              <a:buFontTx/>
              <a:buNone/>
            </a:pPr>
            <a:r>
              <a:rPr lang="zh-CN" altLang="en-US" sz="3200" i="1" dirty="0" smtClean="0">
                <a:latin typeface="宋体" charset="-122"/>
                <a:ea typeface="宋体" charset="-122"/>
              </a:rPr>
              <a:t>	</a:t>
            </a:r>
            <a:r>
              <a:rPr lang="zh-CN" altLang="en-US" sz="3200" dirty="0" smtClean="0">
                <a:latin typeface="宋体" charset="-122"/>
                <a:ea typeface="宋体" charset="-122"/>
              </a:rPr>
              <a:t>二义文法：</a:t>
            </a:r>
            <a:r>
              <a:rPr lang="en-US" altLang="zh-CN" sz="3200" i="1" dirty="0" smtClean="0">
                <a:ea typeface="宋体" charset="-122"/>
              </a:rPr>
              <a:t>E </a:t>
            </a:r>
            <a:r>
              <a:rPr lang="en-US" altLang="zh-CN" sz="3200" dirty="0" smtClean="0">
                <a:ea typeface="宋体" charset="-122"/>
                <a:sym typeface="Symbol" pitchFamily="18" charset="2"/>
              </a:rPr>
              <a:t> </a:t>
            </a:r>
            <a:r>
              <a:rPr lang="en-US" altLang="zh-CN" sz="3200" i="1" dirty="0" smtClean="0">
                <a:ea typeface="宋体" charset="-122"/>
              </a:rPr>
              <a:t>E </a:t>
            </a:r>
            <a:r>
              <a:rPr lang="en-US" altLang="zh-CN" sz="3200" dirty="0" smtClean="0">
                <a:ea typeface="宋体" charset="-122"/>
              </a:rPr>
              <a:t>+</a:t>
            </a:r>
            <a:r>
              <a:rPr lang="en-US" altLang="zh-CN" sz="3200" i="1" dirty="0" smtClean="0">
                <a:ea typeface="宋体" charset="-122"/>
              </a:rPr>
              <a:t> E </a:t>
            </a:r>
            <a:r>
              <a:rPr lang="en-US" altLang="zh-CN" sz="3200" dirty="0" smtClean="0">
                <a:ea typeface="宋体" charset="-122"/>
              </a:rPr>
              <a:t>| </a:t>
            </a:r>
            <a:r>
              <a:rPr lang="en-US" altLang="zh-CN" sz="3200" i="1" dirty="0" smtClean="0">
                <a:ea typeface="宋体" charset="-122"/>
              </a:rPr>
              <a:t>E </a:t>
            </a:r>
            <a:r>
              <a:rPr lang="en-US" altLang="zh-CN" sz="3200" dirty="0" smtClean="0">
                <a:ea typeface="宋体" charset="-122"/>
                <a:cs typeface="Times New Roman" pitchFamily="18" charset="0"/>
                <a:sym typeface="Symbol" pitchFamily="18" charset="2"/>
              </a:rPr>
              <a:t></a:t>
            </a:r>
            <a:r>
              <a:rPr lang="en-US" altLang="zh-CN" sz="3200" dirty="0" smtClean="0">
                <a:ea typeface="宋体" charset="-122"/>
                <a:cs typeface="Times New Roman" pitchFamily="18" charset="0"/>
              </a:rPr>
              <a:t> </a:t>
            </a:r>
            <a:r>
              <a:rPr lang="en-US" altLang="zh-CN" sz="3200" i="1" dirty="0" smtClean="0">
                <a:ea typeface="宋体" charset="-122"/>
              </a:rPr>
              <a:t>E </a:t>
            </a:r>
            <a:r>
              <a:rPr lang="en-US" altLang="zh-CN" sz="3200" dirty="0" smtClean="0">
                <a:ea typeface="宋体" charset="-122"/>
              </a:rPr>
              <a:t>|(</a:t>
            </a:r>
            <a:r>
              <a:rPr lang="en-US" altLang="zh-CN" sz="3200" i="1" dirty="0" smtClean="0">
                <a:ea typeface="宋体" charset="-122"/>
              </a:rPr>
              <a:t>E </a:t>
            </a:r>
            <a:r>
              <a:rPr lang="en-US" altLang="zh-CN" sz="3200" dirty="0" smtClean="0">
                <a:ea typeface="宋体" charset="-122"/>
              </a:rPr>
              <a:t>)| id</a:t>
            </a:r>
          </a:p>
          <a:p>
            <a:pPr eaLnBrk="1" hangingPunct="1">
              <a:spcBef>
                <a:spcPct val="0"/>
              </a:spcBef>
              <a:buFontTx/>
              <a:buNone/>
            </a:pPr>
            <a:r>
              <a:rPr lang="en-US" altLang="zh-CN" sz="3200" dirty="0" smtClean="0">
                <a:latin typeface="宋体" charset="-122"/>
                <a:ea typeface="宋体" charset="-122"/>
              </a:rPr>
              <a:t>	</a:t>
            </a:r>
            <a:r>
              <a:rPr lang="zh-CN" altLang="en-US" sz="3200" dirty="0" smtClean="0">
                <a:latin typeface="宋体" charset="-122"/>
                <a:ea typeface="宋体" charset="-122"/>
              </a:rPr>
              <a:t>非</a:t>
            </a:r>
            <a:r>
              <a:rPr lang="zh-CN" altLang="en-US" sz="3200" dirty="0" smtClean="0">
                <a:ea typeface="宋体" charset="-122"/>
              </a:rPr>
              <a:t>二义的文法：</a:t>
            </a:r>
            <a:endParaRPr lang="zh-CN" altLang="en-US" sz="3200" dirty="0" smtClean="0">
              <a:latin typeface="宋体" charset="-122"/>
              <a:ea typeface="宋体" charset="-122"/>
            </a:endParaRPr>
          </a:p>
          <a:p>
            <a:pPr eaLnBrk="1" hangingPunct="1">
              <a:spcBef>
                <a:spcPct val="0"/>
              </a:spcBef>
              <a:buFontTx/>
              <a:buNone/>
            </a:pPr>
            <a:r>
              <a:rPr lang="en-US" altLang="zh-CN" sz="3200" i="1" dirty="0" smtClean="0">
                <a:latin typeface="宋体" charset="-122"/>
                <a:ea typeface="宋体" charset="-122"/>
              </a:rPr>
              <a:t>		</a:t>
            </a:r>
            <a:r>
              <a:rPr lang="en-US" altLang="zh-CN" sz="3200" i="1" dirty="0" smtClean="0">
                <a:ea typeface="宋体" charset="-122"/>
              </a:rPr>
              <a:t>E </a:t>
            </a:r>
            <a:r>
              <a:rPr lang="en-US" altLang="zh-CN" sz="3200" dirty="0" smtClean="0">
                <a:ea typeface="宋体" charset="-122"/>
                <a:sym typeface="Symbol" pitchFamily="18" charset="2"/>
              </a:rPr>
              <a:t></a:t>
            </a:r>
            <a:r>
              <a:rPr lang="en-US" altLang="zh-CN" sz="3200" i="1" dirty="0" smtClean="0">
                <a:ea typeface="宋体" charset="-122"/>
              </a:rPr>
              <a:t>E </a:t>
            </a:r>
            <a:r>
              <a:rPr lang="en-US" altLang="zh-CN" sz="3200" dirty="0" smtClean="0">
                <a:ea typeface="宋体" charset="-122"/>
              </a:rPr>
              <a:t>+</a:t>
            </a:r>
            <a:r>
              <a:rPr lang="en-US" altLang="zh-CN" sz="3200" i="1" dirty="0" smtClean="0">
                <a:ea typeface="宋体" charset="-122"/>
              </a:rPr>
              <a:t> T </a:t>
            </a:r>
            <a:r>
              <a:rPr lang="en-US" altLang="zh-CN" sz="3200" dirty="0" smtClean="0">
                <a:ea typeface="宋体" charset="-122"/>
              </a:rPr>
              <a:t>| </a:t>
            </a:r>
            <a:r>
              <a:rPr lang="en-US" altLang="zh-CN" sz="3200" i="1" dirty="0" smtClean="0">
                <a:ea typeface="宋体" charset="-122"/>
              </a:rPr>
              <a:t>T</a:t>
            </a:r>
            <a:endParaRPr lang="en-US" altLang="zh-CN" sz="3200" dirty="0" smtClean="0">
              <a:latin typeface="宋体" charset="-122"/>
              <a:ea typeface="宋体" charset="-122"/>
            </a:endParaRPr>
          </a:p>
          <a:p>
            <a:pPr eaLnBrk="1" hangingPunct="1">
              <a:spcBef>
                <a:spcPct val="0"/>
              </a:spcBef>
              <a:buFontTx/>
              <a:buNone/>
            </a:pPr>
            <a:r>
              <a:rPr lang="zh-CN" altLang="en-US" sz="3200" dirty="0" smtClean="0">
                <a:latin typeface="宋体" charset="-122"/>
                <a:ea typeface="宋体" charset="-122"/>
              </a:rPr>
              <a:t>		</a:t>
            </a:r>
            <a:r>
              <a:rPr lang="en-US" altLang="zh-CN" sz="3200" i="1" dirty="0" smtClean="0">
                <a:ea typeface="宋体" charset="-122"/>
              </a:rPr>
              <a:t>T </a:t>
            </a:r>
            <a:r>
              <a:rPr lang="en-US" altLang="zh-CN" sz="3200" dirty="0" smtClean="0">
                <a:ea typeface="宋体" charset="-122"/>
                <a:sym typeface="Symbol" pitchFamily="18" charset="2"/>
              </a:rPr>
              <a:t></a:t>
            </a:r>
            <a:r>
              <a:rPr lang="en-US" altLang="zh-CN" sz="3200" i="1" dirty="0" smtClean="0">
                <a:ea typeface="宋体" charset="-122"/>
              </a:rPr>
              <a:t>T </a:t>
            </a:r>
            <a:r>
              <a:rPr lang="en-US" altLang="zh-CN" sz="3200" dirty="0" smtClean="0">
                <a:ea typeface="宋体" charset="-122"/>
                <a:sym typeface="Symbol" pitchFamily="18" charset="2"/>
              </a:rPr>
              <a:t></a:t>
            </a:r>
            <a:r>
              <a:rPr lang="en-US" altLang="zh-CN" sz="3200" i="1" dirty="0" smtClean="0">
                <a:ea typeface="宋体" charset="-122"/>
              </a:rPr>
              <a:t> F </a:t>
            </a:r>
            <a:r>
              <a:rPr lang="en-US" altLang="zh-CN" sz="3200" dirty="0" smtClean="0">
                <a:ea typeface="宋体" charset="-122"/>
              </a:rPr>
              <a:t>| </a:t>
            </a:r>
            <a:r>
              <a:rPr lang="en-US" altLang="zh-CN" sz="3200" i="1" dirty="0" smtClean="0">
                <a:ea typeface="宋体" charset="-122"/>
              </a:rPr>
              <a:t>F</a:t>
            </a:r>
            <a:endParaRPr lang="en-US" altLang="zh-CN" sz="3200" dirty="0" smtClean="0">
              <a:latin typeface="宋体" charset="-122"/>
              <a:ea typeface="宋体" charset="-122"/>
            </a:endParaRPr>
          </a:p>
          <a:p>
            <a:pPr eaLnBrk="1" hangingPunct="1">
              <a:spcBef>
                <a:spcPct val="0"/>
              </a:spcBef>
              <a:buFontTx/>
              <a:buNone/>
            </a:pPr>
            <a:r>
              <a:rPr lang="zh-CN" altLang="en-US" sz="3200" dirty="0" smtClean="0">
                <a:latin typeface="宋体" charset="-122"/>
                <a:ea typeface="宋体" charset="-122"/>
              </a:rPr>
              <a:t>		</a:t>
            </a:r>
            <a:r>
              <a:rPr lang="en-US" altLang="zh-CN" sz="3200" i="1" dirty="0" smtClean="0">
                <a:ea typeface="宋体" charset="-122"/>
              </a:rPr>
              <a:t>F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E </a:t>
            </a:r>
            <a:r>
              <a:rPr lang="en-US" altLang="zh-CN" sz="3200" dirty="0" smtClean="0">
                <a:ea typeface="宋体" charset="-122"/>
              </a:rPr>
              <a:t>)</a:t>
            </a:r>
            <a:r>
              <a:rPr lang="en-US" altLang="zh-CN" sz="3200" i="1" dirty="0" smtClean="0">
                <a:ea typeface="宋体" charset="-122"/>
              </a:rPr>
              <a:t> </a:t>
            </a:r>
            <a:r>
              <a:rPr lang="en-US" altLang="zh-CN" sz="3200" dirty="0" smtClean="0">
                <a:ea typeface="宋体" charset="-122"/>
              </a:rPr>
              <a:t>| id</a:t>
            </a:r>
          </a:p>
          <a:p>
            <a:pPr eaLnBrk="1" hangingPunct="1">
              <a:spcBef>
                <a:spcPct val="0"/>
              </a:spcBef>
            </a:pPr>
            <a:r>
              <a:rPr lang="zh-CN" altLang="en-US" sz="3200" dirty="0">
                <a:latin typeface="宋体" charset="-122"/>
                <a:ea typeface="宋体" charset="-122"/>
              </a:rPr>
              <a:t>可以用文法以外的信息来消除二义</a:t>
            </a:r>
          </a:p>
          <a:p>
            <a:pPr eaLnBrk="1" hangingPunct="1">
              <a:spcBef>
                <a:spcPct val="0"/>
              </a:spcBef>
            </a:pPr>
            <a:r>
              <a:rPr lang="zh-CN" altLang="en-US" sz="3200" dirty="0">
                <a:latin typeface="宋体" charset="-122"/>
                <a:ea typeface="宋体" charset="-122"/>
              </a:rPr>
              <a:t>语法分析的效率高（基于消除二义后得到的分析表）</a:t>
            </a:r>
          </a:p>
          <a:p>
            <a:pPr eaLnBrk="1" hangingPunct="1">
              <a:spcBef>
                <a:spcPct val="0"/>
              </a:spcBef>
              <a:buFontTx/>
              <a:buNone/>
            </a:pPr>
            <a:endParaRPr lang="zh-CN" altLang="en-US" sz="3200" dirty="0" smtClean="0">
              <a:ea typeface="宋体" charset="-122"/>
            </a:endParaRPr>
          </a:p>
        </p:txBody>
      </p:sp>
      <p:sp>
        <p:nvSpPr>
          <p:cNvPr id="25604"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1E9C054A-AB94-4F78-99ED-29B6EAB42CBC}" type="slidenum">
              <a:rPr lang="en-US" altLang="zh-CN">
                <a:solidFill>
                  <a:schemeClr val="bg2">
                    <a:lumMod val="20000"/>
                    <a:lumOff val="80000"/>
                  </a:schemeClr>
                </a:solidFill>
              </a:rPr>
              <a:pPr>
                <a:defRPr/>
              </a:pPr>
              <a:t>18</a:t>
            </a:fld>
            <a:endParaRPr lang="en-US" altLang="zh-CN">
              <a:solidFill>
                <a:schemeClr val="bg2">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9570">
                                            <p:txEl>
                                              <p:pRg st="2" end="2"/>
                                            </p:txEl>
                                          </p:spTgt>
                                        </p:tgtEl>
                                        <p:attrNameLst>
                                          <p:attrName>style.visibility</p:attrName>
                                        </p:attrNameLst>
                                      </p:cBhvr>
                                      <p:to>
                                        <p:strVal val="visible"/>
                                      </p:to>
                                    </p:set>
                                    <p:animEffect transition="in" filter="blinds(horizontal)">
                                      <p:cBhvr>
                                        <p:cTn id="7" dur="500"/>
                                        <p:tgtEl>
                                          <p:spTgt spid="749570">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49570">
                                            <p:txEl>
                                              <p:pRg st="3" end="3"/>
                                            </p:txEl>
                                          </p:spTgt>
                                        </p:tgtEl>
                                        <p:attrNameLst>
                                          <p:attrName>style.visibility</p:attrName>
                                        </p:attrNameLst>
                                      </p:cBhvr>
                                      <p:to>
                                        <p:strVal val="visible"/>
                                      </p:to>
                                    </p:set>
                                    <p:animEffect transition="in" filter="blinds(horizontal)">
                                      <p:cBhvr>
                                        <p:cTn id="10" dur="500"/>
                                        <p:tgtEl>
                                          <p:spTgt spid="749570">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49570">
                                            <p:txEl>
                                              <p:pRg st="4" end="4"/>
                                            </p:txEl>
                                          </p:spTgt>
                                        </p:tgtEl>
                                        <p:attrNameLst>
                                          <p:attrName>style.visibility</p:attrName>
                                        </p:attrNameLst>
                                      </p:cBhvr>
                                      <p:to>
                                        <p:strVal val="visible"/>
                                      </p:to>
                                    </p:set>
                                    <p:animEffect transition="in" filter="blinds(horizontal)">
                                      <p:cBhvr>
                                        <p:cTn id="13" dur="500"/>
                                        <p:tgtEl>
                                          <p:spTgt spid="749570">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49570">
                                            <p:txEl>
                                              <p:pRg st="5" end="5"/>
                                            </p:txEl>
                                          </p:spTgt>
                                        </p:tgtEl>
                                        <p:attrNameLst>
                                          <p:attrName>style.visibility</p:attrName>
                                        </p:attrNameLst>
                                      </p:cBhvr>
                                      <p:to>
                                        <p:strVal val="visible"/>
                                      </p:to>
                                    </p:set>
                                    <p:animEffect transition="in" filter="blinds(horizontal)">
                                      <p:cBhvr>
                                        <p:cTn id="16" dur="500"/>
                                        <p:tgtEl>
                                          <p:spTgt spid="749570">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49570">
                                            <p:txEl>
                                              <p:pRg st="6" end="6"/>
                                            </p:txEl>
                                          </p:spTgt>
                                        </p:tgtEl>
                                        <p:attrNameLst>
                                          <p:attrName>style.visibility</p:attrName>
                                        </p:attrNameLst>
                                      </p:cBhvr>
                                      <p:to>
                                        <p:strVal val="visible"/>
                                      </p:to>
                                    </p:set>
                                    <p:animEffect transition="in" filter="blinds(horizontal)">
                                      <p:cBhvr>
                                        <p:cTn id="19" dur="500"/>
                                        <p:tgtEl>
                                          <p:spTgt spid="749570">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49570">
                                            <p:txEl>
                                              <p:pRg st="7" end="7"/>
                                            </p:txEl>
                                          </p:spTgt>
                                        </p:tgtEl>
                                        <p:attrNameLst>
                                          <p:attrName>style.visibility</p:attrName>
                                        </p:attrNameLst>
                                      </p:cBhvr>
                                      <p:to>
                                        <p:strVal val="visible"/>
                                      </p:to>
                                    </p:set>
                                    <p:animEffect transition="in" filter="blinds(horizontal)">
                                      <p:cBhvr>
                                        <p:cTn id="24" dur="500"/>
                                        <p:tgtEl>
                                          <p:spTgt spid="749570">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49570">
                                            <p:txEl>
                                              <p:pRg st="8" end="8"/>
                                            </p:txEl>
                                          </p:spTgt>
                                        </p:tgtEl>
                                        <p:attrNameLst>
                                          <p:attrName>style.visibility</p:attrName>
                                        </p:attrNameLst>
                                      </p:cBhvr>
                                      <p:to>
                                        <p:strVal val="visible"/>
                                      </p:to>
                                    </p:set>
                                    <p:animEffect transition="in" filter="blinds(horizontal)">
                                      <p:cBhvr>
                                        <p:cTn id="27" dur="500"/>
                                        <p:tgtEl>
                                          <p:spTgt spid="7495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ea typeface="宋体" charset="-122"/>
              </a:rPr>
              <a:t>本讲纲要</a:t>
            </a:r>
          </a:p>
        </p:txBody>
      </p:sp>
      <p:sp>
        <p:nvSpPr>
          <p:cNvPr id="550915" name="Rectangle 3"/>
          <p:cNvSpPr>
            <a:spLocks noGrp="1" noChangeArrowheads="1"/>
          </p:cNvSpPr>
          <p:nvPr>
            <p:ph idx="1"/>
          </p:nvPr>
        </p:nvSpPr>
        <p:spPr/>
        <p:txBody>
          <a:bodyPr/>
          <a:lstStyle/>
          <a:p>
            <a:pPr eaLnBrk="1" hangingPunct="1"/>
            <a:r>
              <a:rPr lang="en-US" altLang="zh-CN" smtClean="0">
                <a:ea typeface="宋体" charset="-122"/>
              </a:rPr>
              <a:t>LR</a:t>
            </a:r>
            <a:r>
              <a:rPr lang="zh-CN" altLang="en-US" smtClean="0">
                <a:ea typeface="宋体" charset="-122"/>
              </a:rPr>
              <a:t>文法和</a:t>
            </a:r>
            <a:r>
              <a:rPr lang="en-US" altLang="zh-CN" smtClean="0">
                <a:ea typeface="宋体" charset="-122"/>
              </a:rPr>
              <a:t>LR</a:t>
            </a:r>
            <a:r>
              <a:rPr lang="zh-CN" altLang="en-US" smtClean="0">
                <a:ea typeface="宋体" charset="-122"/>
              </a:rPr>
              <a:t>分析方法的特点</a:t>
            </a:r>
          </a:p>
          <a:p>
            <a:pPr eaLnBrk="1" hangingPunct="1"/>
            <a:r>
              <a:rPr lang="en-US" altLang="zh-CN" smtClean="0">
                <a:ea typeface="宋体" charset="-122"/>
              </a:rPr>
              <a:t>LR</a:t>
            </a:r>
            <a:r>
              <a:rPr lang="zh-CN" altLang="en-US" smtClean="0">
                <a:ea typeface="宋体" charset="-122"/>
              </a:rPr>
              <a:t>分析的错误恢复</a:t>
            </a:r>
          </a:p>
          <a:p>
            <a:pPr eaLnBrk="1" hangingPunct="1"/>
            <a:r>
              <a:rPr lang="zh-CN" altLang="en-US" smtClean="0">
                <a:ea typeface="宋体" charset="-122"/>
              </a:rPr>
              <a:t>二义文法</a:t>
            </a:r>
          </a:p>
          <a:p>
            <a:pPr eaLnBrk="1" hangingPunct="1"/>
            <a:r>
              <a:rPr lang="en-US" altLang="zh-CN" smtClean="0">
                <a:ea typeface="宋体" charset="-122"/>
              </a:rPr>
              <a:t>Yacc</a:t>
            </a:r>
          </a:p>
          <a:p>
            <a:pPr eaLnBrk="1" hangingPunct="1"/>
            <a:endParaRPr lang="en-US" altLang="zh-CN" smtClean="0">
              <a:ea typeface="宋体" charset="-122"/>
            </a:endParaRPr>
          </a:p>
          <a:p>
            <a:pPr eaLnBrk="1" hangingPunct="1"/>
            <a:endParaRPr lang="zh-CN" altLang="en-US" smtClean="0">
              <a:ea typeface="宋体" charset="-122"/>
            </a:endParaRPr>
          </a:p>
        </p:txBody>
      </p:sp>
      <p:sp>
        <p:nvSpPr>
          <p:cNvPr id="30724"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7CC5E21B-C8A1-4B6B-A1AD-98B0AE887209}" type="slidenum">
              <a:rPr lang="en-US" altLang="zh-CN">
                <a:solidFill>
                  <a:schemeClr val="bg2">
                    <a:lumMod val="20000"/>
                    <a:lumOff val="80000"/>
                  </a:schemeClr>
                </a:solidFill>
              </a:rPr>
              <a:pPr>
                <a:defRPr/>
              </a:pPr>
              <a:t>19</a:t>
            </a:fld>
            <a:endParaRPr lang="en-US" altLang="zh-CN">
              <a:solidFill>
                <a:schemeClr val="bg2">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mph" presetSubtype="2" fill="hold" nodeType="afterEffect">
                                  <p:stCondLst>
                                    <p:cond delay="0"/>
                                  </p:stCondLst>
                                  <p:childTnLst>
                                    <p:animClr clrSpc="rgb" dir="cw">
                                      <p:cBhvr override="childStyle">
                                        <p:cTn id="6" dur="500" fill="hold"/>
                                        <p:tgtEl>
                                          <p:spTgt spid="550915">
                                            <p:txEl>
                                              <p:pRg st="3" end="3"/>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黑体" pitchFamily="49" charset="-122"/>
              </a:rPr>
              <a:t>LR</a:t>
            </a:r>
            <a:r>
              <a:rPr lang="zh-CN" altLang="en-US" dirty="0">
                <a:effectLst>
                  <a:outerShdw blurRad="38100" dist="38100" dir="2700000" algn="tl">
                    <a:srgbClr val="C0C0C0"/>
                  </a:outerShdw>
                </a:effectLst>
                <a:latin typeface="宋体" pitchFamily="2" charset="-122"/>
                <a:ea typeface="宋体" pitchFamily="2" charset="-122"/>
              </a:rPr>
              <a:t>分析方法的特点</a:t>
            </a:r>
          </a:p>
        </p:txBody>
      </p:sp>
      <p:sp>
        <p:nvSpPr>
          <p:cNvPr id="783363" name="Rectangle 3"/>
          <p:cNvSpPr>
            <a:spLocks noGrp="1" noChangeArrowheads="1"/>
          </p:cNvSpPr>
          <p:nvPr>
            <p:ph idx="1"/>
          </p:nvPr>
        </p:nvSpPr>
        <p:spPr/>
        <p:txBody>
          <a:bodyPr/>
          <a:lstStyle/>
          <a:p>
            <a:pPr lvl="1" eaLnBrk="1" hangingPunct="1">
              <a:spcBef>
                <a:spcPct val="0"/>
              </a:spcBef>
              <a:defRPr/>
            </a:pPr>
            <a:r>
              <a:rPr lang="zh-CN" altLang="en-US" dirty="0" smtClean="0">
                <a:solidFill>
                  <a:schemeClr val="accent2"/>
                </a:solidFill>
                <a:effectLst>
                  <a:outerShdw blurRad="38100" dist="38100" dir="2700000" algn="tl">
                    <a:srgbClr val="C0C0C0"/>
                  </a:outerShdw>
                </a:effectLst>
                <a:latin typeface="宋体" pitchFamily="2" charset="-122"/>
                <a:ea typeface="宋体" pitchFamily="2" charset="-122"/>
              </a:rPr>
              <a:t>栈中的文法符号总是形成一个活前缀。</a:t>
            </a:r>
          </a:p>
          <a:p>
            <a:pPr lvl="1" eaLnBrk="1" hangingPunct="1">
              <a:spcBef>
                <a:spcPct val="0"/>
              </a:spcBef>
              <a:defRPr/>
            </a:pPr>
            <a:r>
              <a:rPr lang="zh-CN" altLang="en-US" dirty="0" smtClean="0">
                <a:solidFill>
                  <a:schemeClr val="accent2"/>
                </a:solidFill>
                <a:effectLst>
                  <a:outerShdw blurRad="38100" dist="38100" dir="2700000" algn="tl">
                    <a:srgbClr val="C0C0C0"/>
                  </a:outerShdw>
                </a:effectLst>
                <a:latin typeface="宋体" pitchFamily="2" charset="-122"/>
                <a:ea typeface="宋体" pitchFamily="2" charset="-122"/>
              </a:rPr>
              <a:t>示例中的右推导过程为：</a:t>
            </a:r>
          </a:p>
          <a:p>
            <a:pPr lvl="1" eaLnBrk="1" hangingPunct="1">
              <a:spcBef>
                <a:spcPct val="0"/>
              </a:spcBef>
              <a:buFontTx/>
              <a:buNone/>
              <a:defRPr/>
            </a:pP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E =&gt; </a:t>
            </a:r>
            <a:r>
              <a:rPr lang="en-US" altLang="zh-CN" dirty="0" smtClean="0">
                <a:solidFill>
                  <a:srgbClr val="FF0000"/>
                </a:solidFill>
                <a:effectLst>
                  <a:outerShdw blurRad="38100" dist="38100" dir="2700000" algn="tl">
                    <a:srgbClr val="C0C0C0"/>
                  </a:outerShdw>
                </a:effectLst>
                <a:latin typeface="宋体" pitchFamily="2" charset="-122"/>
                <a:ea typeface="宋体" pitchFamily="2" charset="-122"/>
              </a:rPr>
              <a:t>E+T</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 =&gt; E+</a:t>
            </a:r>
            <a:r>
              <a:rPr lang="en-US" altLang="zh-CN" dirty="0" smtClean="0">
                <a:solidFill>
                  <a:srgbClr val="FF0000"/>
                </a:solidFill>
                <a:effectLst>
                  <a:outerShdw blurRad="38100" dist="38100" dir="2700000" algn="tl">
                    <a:srgbClr val="C0C0C0"/>
                  </a:outerShdw>
                </a:effectLst>
                <a:latin typeface="宋体" pitchFamily="2" charset="-122"/>
                <a:ea typeface="宋体" pitchFamily="2" charset="-122"/>
              </a:rPr>
              <a:t>F</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 =&gt; </a:t>
            </a:r>
            <a:r>
              <a:rPr lang="en-US" altLang="zh-CN" dirty="0" err="1" smtClean="0">
                <a:solidFill>
                  <a:schemeClr val="accent2"/>
                </a:solidFill>
                <a:effectLst>
                  <a:outerShdw blurRad="38100" dist="38100" dir="2700000" algn="tl">
                    <a:srgbClr val="C0C0C0"/>
                  </a:outerShdw>
                </a:effectLst>
                <a:latin typeface="宋体" pitchFamily="2" charset="-122"/>
                <a:ea typeface="宋体" pitchFamily="2" charset="-122"/>
              </a:rPr>
              <a:t>E+</a:t>
            </a:r>
            <a:r>
              <a:rPr lang="en-US" altLang="zh-CN" dirty="0" err="1" smtClean="0">
                <a:solidFill>
                  <a:srgbClr val="FF0000"/>
                </a:solidFill>
                <a:effectLst>
                  <a:outerShdw blurRad="38100" dist="38100" dir="2700000" algn="tl">
                    <a:srgbClr val="C0C0C0"/>
                  </a:outerShdw>
                </a:effectLst>
                <a:latin typeface="宋体" pitchFamily="2" charset="-122"/>
                <a:ea typeface="宋体" pitchFamily="2" charset="-122"/>
              </a:rPr>
              <a:t>id</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 =&gt; </a:t>
            </a:r>
            <a:r>
              <a:rPr lang="en-US" altLang="zh-CN" dirty="0" err="1" smtClean="0">
                <a:solidFill>
                  <a:srgbClr val="FF0000"/>
                </a:solidFill>
                <a:effectLst>
                  <a:outerShdw blurRad="38100" dist="38100" dir="2700000" algn="tl">
                    <a:srgbClr val="C0C0C0"/>
                  </a:outerShdw>
                </a:effectLst>
                <a:latin typeface="宋体" pitchFamily="2" charset="-122"/>
                <a:ea typeface="宋体" pitchFamily="2" charset="-122"/>
              </a:rPr>
              <a:t>T</a:t>
            </a:r>
            <a:r>
              <a:rPr lang="en-US" altLang="zh-CN" dirty="0" err="1" smtClean="0">
                <a:solidFill>
                  <a:schemeClr val="accent2"/>
                </a:solidFill>
                <a:effectLst>
                  <a:outerShdw blurRad="38100" dist="38100" dir="2700000" algn="tl">
                    <a:srgbClr val="C0C0C0"/>
                  </a:outerShdw>
                </a:effectLst>
                <a:latin typeface="宋体" pitchFamily="2" charset="-122"/>
                <a:ea typeface="宋体" pitchFamily="2" charset="-122"/>
              </a:rPr>
              <a:t>+id</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 =&gt; </a:t>
            </a:r>
            <a:r>
              <a:rPr lang="en-US" altLang="zh-CN" dirty="0" smtClean="0">
                <a:solidFill>
                  <a:srgbClr val="FF0000"/>
                </a:solidFill>
                <a:effectLst>
                  <a:outerShdw blurRad="38100" dist="38100" dir="2700000" algn="tl">
                    <a:srgbClr val="C0C0C0"/>
                  </a:outerShdw>
                </a:effectLst>
                <a:latin typeface="宋体" pitchFamily="2" charset="-122"/>
                <a:ea typeface="宋体" pitchFamily="2" charset="-122"/>
              </a:rPr>
              <a:t>T*</a:t>
            </a:r>
            <a:r>
              <a:rPr lang="en-US" altLang="zh-CN" dirty="0" err="1" smtClean="0">
                <a:solidFill>
                  <a:srgbClr val="FF0000"/>
                </a:solidFill>
                <a:effectLst>
                  <a:outerShdw blurRad="38100" dist="38100" dir="2700000" algn="tl">
                    <a:srgbClr val="C0C0C0"/>
                  </a:outerShdw>
                </a:effectLst>
                <a:latin typeface="宋体" pitchFamily="2" charset="-122"/>
                <a:ea typeface="宋体" pitchFamily="2" charset="-122"/>
              </a:rPr>
              <a:t>F</a:t>
            </a:r>
            <a:r>
              <a:rPr lang="en-US" altLang="zh-CN" dirty="0" err="1" smtClean="0">
                <a:solidFill>
                  <a:schemeClr val="accent2"/>
                </a:solidFill>
                <a:effectLst>
                  <a:outerShdw blurRad="38100" dist="38100" dir="2700000" algn="tl">
                    <a:srgbClr val="C0C0C0"/>
                  </a:outerShdw>
                </a:effectLst>
                <a:latin typeface="宋体" pitchFamily="2" charset="-122"/>
                <a:ea typeface="宋体" pitchFamily="2" charset="-122"/>
              </a:rPr>
              <a:t>+id</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 =&gt; T*</a:t>
            </a:r>
            <a:r>
              <a:rPr lang="en-US" altLang="zh-CN" dirty="0" err="1" smtClean="0">
                <a:solidFill>
                  <a:srgbClr val="FF0000"/>
                </a:solidFill>
                <a:effectLst>
                  <a:outerShdw blurRad="38100" dist="38100" dir="2700000" algn="tl">
                    <a:srgbClr val="C0C0C0"/>
                  </a:outerShdw>
                </a:effectLst>
                <a:latin typeface="宋体" pitchFamily="2" charset="-122"/>
                <a:ea typeface="宋体" pitchFamily="2" charset="-122"/>
              </a:rPr>
              <a:t>id</a:t>
            </a:r>
            <a:r>
              <a:rPr lang="en-US" altLang="zh-CN" dirty="0" err="1" smtClean="0">
                <a:solidFill>
                  <a:schemeClr val="accent2"/>
                </a:solidFill>
                <a:effectLst>
                  <a:outerShdw blurRad="38100" dist="38100" dir="2700000" algn="tl">
                    <a:srgbClr val="C0C0C0"/>
                  </a:outerShdw>
                </a:effectLst>
                <a:latin typeface="宋体" pitchFamily="2" charset="-122"/>
                <a:ea typeface="宋体" pitchFamily="2" charset="-122"/>
              </a:rPr>
              <a:t>+id</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 =&gt; </a:t>
            </a:r>
            <a:r>
              <a:rPr lang="en-US" altLang="zh-CN" dirty="0" smtClean="0">
                <a:solidFill>
                  <a:srgbClr val="FF0000"/>
                </a:solidFill>
                <a:effectLst>
                  <a:outerShdw blurRad="38100" dist="38100" dir="2700000" algn="tl">
                    <a:srgbClr val="C0C0C0"/>
                  </a:outerShdw>
                </a:effectLst>
                <a:latin typeface="宋体" pitchFamily="2" charset="-122"/>
                <a:ea typeface="宋体" pitchFamily="2" charset="-122"/>
              </a:rPr>
              <a:t>F</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dirty="0" err="1" smtClean="0">
                <a:solidFill>
                  <a:schemeClr val="accent2"/>
                </a:solidFill>
                <a:effectLst>
                  <a:outerShdw blurRad="38100" dist="38100" dir="2700000" algn="tl">
                    <a:srgbClr val="C0C0C0"/>
                  </a:outerShdw>
                </a:effectLst>
                <a:latin typeface="宋体" pitchFamily="2" charset="-122"/>
                <a:ea typeface="宋体" pitchFamily="2" charset="-122"/>
              </a:rPr>
              <a:t>id+id</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 =&gt; </a:t>
            </a:r>
            <a:r>
              <a:rPr lang="en-US" altLang="zh-CN" dirty="0" smtClean="0">
                <a:solidFill>
                  <a:srgbClr val="FF0000"/>
                </a:solidFill>
                <a:effectLst>
                  <a:outerShdw blurRad="38100" dist="38100" dir="2700000" algn="tl">
                    <a:srgbClr val="C0C0C0"/>
                  </a:outerShdw>
                </a:effectLst>
                <a:latin typeface="宋体" pitchFamily="2" charset="-122"/>
                <a:ea typeface="宋体" pitchFamily="2" charset="-122"/>
              </a:rPr>
              <a:t>id</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dirty="0" err="1" smtClean="0">
                <a:solidFill>
                  <a:schemeClr val="accent2"/>
                </a:solidFill>
                <a:effectLst>
                  <a:outerShdw blurRad="38100" dist="38100" dir="2700000" algn="tl">
                    <a:srgbClr val="C0C0C0"/>
                  </a:outerShdw>
                </a:effectLst>
                <a:latin typeface="宋体" pitchFamily="2" charset="-122"/>
                <a:ea typeface="宋体" pitchFamily="2" charset="-122"/>
              </a:rPr>
              <a:t>id+id</a:t>
            </a:r>
            <a:endPar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endParaRPr>
          </a:p>
          <a:p>
            <a:pPr eaLnBrk="1" hangingPunct="1">
              <a:defRPr/>
            </a:pPr>
            <a:endParaRPr lang="zh-CN" altLang="en-US" dirty="0" smtClean="0">
              <a:ea typeface="宋体" pitchFamily="2" charset="-122"/>
            </a:endParaRPr>
          </a:p>
        </p:txBody>
      </p:sp>
      <p:sp>
        <p:nvSpPr>
          <p:cNvPr id="8196"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F2FFB17A-AF38-4021-96A6-FAB65D8D56C1}" type="slidenum">
              <a:rPr lang="en-US" altLang="zh-CN">
                <a:solidFill>
                  <a:schemeClr val="bg2">
                    <a:lumMod val="20000"/>
                    <a:lumOff val="80000"/>
                  </a:schemeClr>
                </a:solidFill>
              </a:rPr>
              <a:pPr>
                <a:defRPr/>
              </a:pPr>
              <a:t>2</a:t>
            </a:fld>
            <a:endParaRPr lang="en-US" altLang="zh-CN">
              <a:solidFill>
                <a:schemeClr val="bg2">
                  <a:lumMod val="20000"/>
                  <a:lumOff val="8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29699" name="Rectangle 3"/>
          <p:cNvSpPr>
            <a:spLocks noGrp="1" noChangeArrowheads="1"/>
          </p:cNvSpPr>
          <p:nvPr>
            <p:ph idx="1"/>
          </p:nvPr>
        </p:nvSpPr>
        <p:spPr/>
        <p:txBody>
          <a:bodyPr/>
          <a:lstStyle/>
          <a:p>
            <a:pPr eaLnBrk="1" hangingPunct="1"/>
            <a:r>
              <a:rPr lang="en-US" altLang="zh-CN" sz="3200" dirty="0" err="1" smtClean="0">
                <a:ea typeface="宋体" charset="-122"/>
              </a:rPr>
              <a:t>Yacc</a:t>
            </a:r>
            <a:r>
              <a:rPr lang="zh-CN" altLang="en-US" sz="3200" dirty="0" smtClean="0">
                <a:ea typeface="宋体" charset="-122"/>
              </a:rPr>
              <a:t>：</a:t>
            </a:r>
            <a:r>
              <a:rPr lang="en-US" altLang="zh-CN" sz="3200" dirty="0" smtClean="0">
                <a:ea typeface="宋体" charset="-122"/>
              </a:rPr>
              <a:t>yet another compiler-compiler</a:t>
            </a:r>
          </a:p>
          <a:p>
            <a:pPr lvl="1" eaLnBrk="1" hangingPunct="1"/>
            <a:r>
              <a:rPr lang="zh-CN" altLang="zh-CN" dirty="0" smtClean="0">
                <a:ea typeface="宋体" charset="-122"/>
              </a:rPr>
              <a:t>基于</a:t>
            </a:r>
            <a:r>
              <a:rPr lang="en-US" altLang="zh-CN" dirty="0" smtClean="0">
                <a:ea typeface="宋体" charset="-122"/>
              </a:rPr>
              <a:t>LALR(1)</a:t>
            </a:r>
            <a:r>
              <a:rPr lang="zh-CN" altLang="zh-CN" dirty="0" smtClean="0">
                <a:ea typeface="宋体" charset="-122"/>
              </a:rPr>
              <a:t>的语法分析程序的生成器</a:t>
            </a:r>
            <a:endParaRPr lang="zh-CN" altLang="en-US" dirty="0" smtClean="0">
              <a:ea typeface="宋体" charset="-122"/>
            </a:endParaRPr>
          </a:p>
          <a:p>
            <a:pPr eaLnBrk="1" hangingPunct="1"/>
            <a:r>
              <a:rPr lang="en-US" altLang="zh-CN" sz="3200" dirty="0" err="1" smtClean="0">
                <a:ea typeface="宋体" charset="-122"/>
              </a:rPr>
              <a:t>Yacc</a:t>
            </a:r>
            <a:r>
              <a:rPr lang="en-US" altLang="zh-CN" sz="3200" dirty="0" smtClean="0">
                <a:ea typeface="宋体" charset="-122"/>
              </a:rPr>
              <a:t> </a:t>
            </a:r>
            <a:r>
              <a:rPr lang="zh-CN" altLang="en-US" sz="3200" dirty="0" smtClean="0">
                <a:ea typeface="宋体" charset="-122"/>
              </a:rPr>
              <a:t>的 </a:t>
            </a:r>
            <a:r>
              <a:rPr lang="en-US" altLang="zh-CN" sz="3200" dirty="0" smtClean="0">
                <a:ea typeface="宋体" charset="-122"/>
              </a:rPr>
              <a:t>GNU </a:t>
            </a:r>
            <a:r>
              <a:rPr lang="zh-CN" altLang="en-US" sz="3200" dirty="0" smtClean="0">
                <a:ea typeface="宋体" charset="-122"/>
              </a:rPr>
              <a:t>版叫做 </a:t>
            </a:r>
            <a:r>
              <a:rPr lang="en-US" altLang="zh-CN" sz="3200" dirty="0" smtClean="0">
                <a:ea typeface="宋体" charset="-122"/>
              </a:rPr>
              <a:t>Bison</a:t>
            </a:r>
            <a:r>
              <a:rPr lang="zh-CN" altLang="en-US" sz="3200" dirty="0" smtClean="0">
                <a:ea typeface="宋体" charset="-122"/>
              </a:rPr>
              <a:t>。</a:t>
            </a:r>
          </a:p>
          <a:p>
            <a:pPr eaLnBrk="1" hangingPunct="1"/>
            <a:r>
              <a:rPr lang="en-US" altLang="zh-CN" sz="3200" dirty="0" err="1" smtClean="0">
                <a:ea typeface="宋体" charset="-122"/>
              </a:rPr>
              <a:t>Yacc</a:t>
            </a:r>
            <a:r>
              <a:rPr lang="zh-CN" altLang="en-US" sz="3200" dirty="0" smtClean="0">
                <a:ea typeface="宋体" charset="-122"/>
              </a:rPr>
              <a:t>是一种工具，根据编程语言的语法生成针对该语言的 </a:t>
            </a:r>
            <a:r>
              <a:rPr lang="en-US" altLang="zh-CN" sz="3200" dirty="0" err="1" smtClean="0">
                <a:ea typeface="宋体" charset="-122"/>
              </a:rPr>
              <a:t>Yacc</a:t>
            </a:r>
            <a:r>
              <a:rPr lang="en-US" altLang="zh-CN" sz="3200" dirty="0" smtClean="0">
                <a:ea typeface="宋体" charset="-122"/>
              </a:rPr>
              <a:t> </a:t>
            </a:r>
            <a:r>
              <a:rPr lang="zh-CN" altLang="en-US" sz="3200" dirty="0" smtClean="0">
                <a:ea typeface="宋体" charset="-122"/>
              </a:rPr>
              <a:t>语法分析器。</a:t>
            </a:r>
          </a:p>
        </p:txBody>
      </p:sp>
      <p:sp>
        <p:nvSpPr>
          <p:cNvPr id="31748"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7E093141-B74B-4054-9D41-D9FFB5AD672D}" type="slidenum">
              <a:rPr lang="en-US" altLang="zh-CN">
                <a:solidFill>
                  <a:schemeClr val="bg2">
                    <a:lumMod val="20000"/>
                    <a:lumOff val="80000"/>
                  </a:schemeClr>
                </a:solidFill>
              </a:rPr>
              <a:pPr>
                <a:defRPr/>
              </a:pPr>
              <a:t>20</a:t>
            </a:fld>
            <a:endParaRPr lang="en-US" altLang="zh-CN">
              <a:solidFill>
                <a:schemeClr val="bg2">
                  <a:lumMod val="20000"/>
                  <a:lumOff val="80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0"/>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453635" name="Rectangle 3"/>
          <p:cNvSpPr>
            <a:spLocks noGrp="1" noChangeArrowheads="1"/>
          </p:cNvSpPr>
          <p:nvPr>
            <p:ph idx="1"/>
          </p:nvPr>
        </p:nvSpPr>
        <p:spPr>
          <a:xfrm>
            <a:off x="304800" y="1045280"/>
            <a:ext cx="8534400" cy="6858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defRPr/>
            </a:pPr>
            <a:r>
              <a:rPr lang="zh-CN" altLang="en-US" dirty="0" smtClean="0">
                <a:effectLst>
                  <a:outerShdw blurRad="38100" dist="38100" dir="2700000" algn="tl">
                    <a:srgbClr val="C0C0C0"/>
                  </a:outerShdw>
                </a:effectLst>
                <a:ea typeface="宋体" pitchFamily="2" charset="-122"/>
              </a:rPr>
              <a:t>3.7.1 分析器的生成器</a:t>
            </a:r>
            <a:r>
              <a:rPr lang="en-US" altLang="zh-CN" dirty="0" err="1" smtClean="0">
                <a:effectLst>
                  <a:outerShdw blurRad="38100" dist="38100" dir="2700000" algn="tl">
                    <a:srgbClr val="C0C0C0"/>
                  </a:outerShdw>
                </a:effectLst>
                <a:ea typeface="宋体" pitchFamily="2" charset="-122"/>
              </a:rPr>
              <a:t>Yacc</a:t>
            </a:r>
            <a:r>
              <a:rPr lang="en-US" altLang="zh-CN" dirty="0" smtClean="0">
                <a:effectLst>
                  <a:outerShdw blurRad="38100" dist="38100" dir="2700000" algn="tl">
                    <a:srgbClr val="C0C0C0"/>
                  </a:outerShdw>
                </a:effectLst>
                <a:ea typeface="宋体" pitchFamily="2" charset="-122"/>
              </a:rPr>
              <a:t> </a:t>
            </a:r>
            <a:endParaRPr lang="zh-CN" altLang="en-US" dirty="0" smtClean="0">
              <a:effectLst>
                <a:outerShdw blurRad="38100" dist="38100" dir="2700000" algn="tl">
                  <a:srgbClr val="C0C0C0"/>
                </a:outerShdw>
              </a:effectLst>
              <a:ea typeface="宋体" pitchFamily="2" charset="-122"/>
            </a:endParaRPr>
          </a:p>
          <a:p>
            <a:pPr lvl="1" eaLnBrk="1" hangingPunct="1">
              <a:spcBef>
                <a:spcPct val="0"/>
              </a:spcBef>
              <a:defRPr/>
            </a:pPr>
            <a:endParaRPr lang="en-US" altLang="zh-CN" dirty="0" smtClean="0">
              <a:solidFill>
                <a:srgbClr val="996633"/>
              </a:solidFill>
              <a:effectLst>
                <a:outerShdw blurRad="38100" dist="38100" dir="2700000" algn="tl">
                  <a:srgbClr val="C0C0C0"/>
                </a:outerShdw>
              </a:effectLst>
              <a:latin typeface="宋体" pitchFamily="2" charset="-122"/>
              <a:ea typeface="宋体" pitchFamily="2" charset="-122"/>
            </a:endParaRPr>
          </a:p>
        </p:txBody>
      </p:sp>
      <p:sp>
        <p:nvSpPr>
          <p:cNvPr id="32772"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D46A0734-0370-417F-BE2A-E5EAE0BB5B0D}" type="slidenum">
              <a:rPr lang="en-US" altLang="zh-CN">
                <a:solidFill>
                  <a:schemeClr val="bg2">
                    <a:lumMod val="20000"/>
                    <a:lumOff val="80000"/>
                  </a:schemeClr>
                </a:solidFill>
              </a:rPr>
              <a:pPr>
                <a:defRPr/>
              </a:pPr>
              <a:t>21</a:t>
            </a:fld>
            <a:endParaRPr lang="en-US" altLang="zh-CN">
              <a:solidFill>
                <a:schemeClr val="bg2">
                  <a:lumMod val="20000"/>
                  <a:lumOff val="80000"/>
                </a:schemeClr>
              </a:solidFill>
            </a:endParaRPr>
          </a:p>
        </p:txBody>
      </p:sp>
      <p:grpSp>
        <p:nvGrpSpPr>
          <p:cNvPr id="30725" name="Group 4"/>
          <p:cNvGrpSpPr>
            <a:grpSpLocks noChangeAspect="1"/>
          </p:cNvGrpSpPr>
          <p:nvPr/>
        </p:nvGrpSpPr>
        <p:grpSpPr bwMode="auto">
          <a:xfrm>
            <a:off x="179512" y="2997200"/>
            <a:ext cx="4166233" cy="1698625"/>
            <a:chOff x="675" y="1872"/>
            <a:chExt cx="4125" cy="1783"/>
          </a:xfrm>
        </p:grpSpPr>
        <p:graphicFrame>
          <p:nvGraphicFramePr>
            <p:cNvPr id="30744" name="Object 5"/>
            <p:cNvGraphicFramePr>
              <a:graphicFrameLocks noChangeAspect="1"/>
            </p:cNvGraphicFramePr>
            <p:nvPr/>
          </p:nvGraphicFramePr>
          <p:xfrm>
            <a:off x="2852" y="2080"/>
            <a:ext cx="56" cy="160"/>
          </p:xfrm>
          <a:graphic>
            <a:graphicData uri="http://schemas.openxmlformats.org/presentationml/2006/ole">
              <mc:AlternateContent xmlns:mc="http://schemas.openxmlformats.org/markup-compatibility/2006">
                <mc:Choice xmlns:v="urn:schemas-microsoft-com:vml" Requires="v">
                  <p:oleObj spid="_x0000_s30817" name="Equation" r:id="rId4" imgW="88746" imgH="253560" progId="Equation.3">
                    <p:embed/>
                  </p:oleObj>
                </mc:Choice>
                <mc:Fallback>
                  <p:oleObj name="Equation" r:id="rId4" imgW="88746" imgH="25356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2" y="2080"/>
                          <a:ext cx="5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5" name="Object 6"/>
            <p:cNvGraphicFramePr>
              <a:graphicFrameLocks noChangeAspect="1"/>
            </p:cNvGraphicFramePr>
            <p:nvPr/>
          </p:nvGraphicFramePr>
          <p:xfrm>
            <a:off x="2852" y="2080"/>
            <a:ext cx="56" cy="160"/>
          </p:xfrm>
          <a:graphic>
            <a:graphicData uri="http://schemas.openxmlformats.org/presentationml/2006/ole">
              <mc:AlternateContent xmlns:mc="http://schemas.openxmlformats.org/markup-compatibility/2006">
                <mc:Choice xmlns:v="urn:schemas-microsoft-com:vml" Requires="v">
                  <p:oleObj spid="_x0000_s30818" name="Equation" r:id="rId6" imgW="88746" imgH="253560" progId="Equation.3">
                    <p:embed/>
                  </p:oleObj>
                </mc:Choice>
                <mc:Fallback>
                  <p:oleObj name="Equation" r:id="rId6" imgW="88746" imgH="25356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2" y="2080"/>
                          <a:ext cx="5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3639" name="Rectangle 7"/>
            <p:cNvSpPr>
              <a:spLocks noChangeAspect="1" noChangeArrowheads="1"/>
            </p:cNvSpPr>
            <p:nvPr/>
          </p:nvSpPr>
          <p:spPr bwMode="auto">
            <a:xfrm>
              <a:off x="2432" y="1872"/>
              <a:ext cx="812" cy="51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7200" rIns="90000" bIns="10800"/>
            <a:lstStyle/>
            <a:p>
              <a:pPr algn="ctr"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Yacc</a:t>
              </a:r>
            </a:p>
            <a:p>
              <a:pPr algn="ctr" eaLnBrk="0" hangingPunct="0">
                <a:defRPr/>
              </a:pPr>
              <a:r>
                <a:rPr lang="zh-CN" altLang="en-US" sz="1600" b="1">
                  <a:solidFill>
                    <a:schemeClr val="accent2"/>
                  </a:solidFill>
                  <a:effectLst>
                    <a:outerShdw blurRad="38100" dist="38100" dir="2700000" algn="tl">
                      <a:srgbClr val="C0C0C0"/>
                    </a:outerShdw>
                  </a:effectLst>
                  <a:latin typeface="Times New Roman" pitchFamily="18" charset="0"/>
                  <a:ea typeface="宋体" pitchFamily="2" charset="-122"/>
                </a:rPr>
                <a:t>编译器</a:t>
              </a:r>
            </a:p>
          </p:txBody>
        </p:sp>
        <p:sp>
          <p:nvSpPr>
            <p:cNvPr id="30747" name="Line 8"/>
            <p:cNvSpPr>
              <a:spLocks noChangeAspect="1" noChangeShapeType="1"/>
            </p:cNvSpPr>
            <p:nvPr/>
          </p:nvSpPr>
          <p:spPr bwMode="auto">
            <a:xfrm>
              <a:off x="1793" y="2143"/>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30748" name="Line 9"/>
            <p:cNvSpPr>
              <a:spLocks noChangeAspect="1" noChangeShapeType="1"/>
            </p:cNvSpPr>
            <p:nvPr/>
          </p:nvSpPr>
          <p:spPr bwMode="auto">
            <a:xfrm>
              <a:off x="3254" y="2133"/>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453642" name="Rectangle 10"/>
            <p:cNvSpPr>
              <a:spLocks noChangeAspect="1" noChangeArrowheads="1"/>
            </p:cNvSpPr>
            <p:nvPr/>
          </p:nvSpPr>
          <p:spPr bwMode="auto">
            <a:xfrm>
              <a:off x="675" y="1872"/>
              <a:ext cx="136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Yacc</a:t>
              </a:r>
              <a:r>
                <a:rPr lang="zh-CN" altLang="en-US" sz="1600" b="1" dirty="0">
                  <a:solidFill>
                    <a:schemeClr val="accent2"/>
                  </a:solidFill>
                  <a:effectLst>
                    <a:outerShdw blurRad="38100" dist="38100" dir="2700000" algn="tl">
                      <a:srgbClr val="C0C0C0"/>
                    </a:outerShdw>
                  </a:effectLst>
                  <a:latin typeface="Times New Roman" pitchFamily="18" charset="0"/>
                  <a:ea typeface="宋体" pitchFamily="2" charset="-122"/>
                </a:rPr>
                <a:t>源程序</a:t>
              </a:r>
            </a:p>
            <a:p>
              <a:pPr algn="just" eaLnBrk="0" hangingPunct="0">
                <a:defRPr/>
              </a:pP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translate.y</a:t>
              </a:r>
              <a:endParaRPr lang="en-US" altLang="zh-CN" sz="1600" b="1" dirty="0">
                <a:solidFill>
                  <a:schemeClr val="accent2"/>
                </a:solidFill>
                <a:effectLst>
                  <a:outerShdw blurRad="38100" dist="38100" dir="2700000" algn="tl">
                    <a:srgbClr val="C0C0C0"/>
                  </a:outerShdw>
                </a:effectLst>
                <a:latin typeface="Times New Roman" pitchFamily="18" charset="0"/>
                <a:ea typeface="宋体" pitchFamily="2" charset="-122"/>
              </a:endParaRPr>
            </a:p>
          </p:txBody>
        </p:sp>
        <p:sp>
          <p:nvSpPr>
            <p:cNvPr id="453643" name="Rectangle 11"/>
            <p:cNvSpPr>
              <a:spLocks noChangeAspect="1" noChangeArrowheads="1"/>
            </p:cNvSpPr>
            <p:nvPr/>
          </p:nvSpPr>
          <p:spPr bwMode="auto">
            <a:xfrm>
              <a:off x="3893" y="1960"/>
              <a:ext cx="907"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y.tab.c</a:t>
              </a:r>
            </a:p>
          </p:txBody>
        </p:sp>
        <p:sp>
          <p:nvSpPr>
            <p:cNvPr id="453644" name="Rectangle 12"/>
            <p:cNvSpPr>
              <a:spLocks noChangeAspect="1" noChangeArrowheads="1"/>
            </p:cNvSpPr>
            <p:nvPr/>
          </p:nvSpPr>
          <p:spPr bwMode="auto">
            <a:xfrm>
              <a:off x="2432" y="2514"/>
              <a:ext cx="812" cy="51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7200" rIns="90000" bIns="10800"/>
            <a:lstStyle/>
            <a:p>
              <a:pPr algn="ctr"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C</a:t>
              </a:r>
            </a:p>
            <a:p>
              <a:pPr algn="ctr" eaLnBrk="0" hangingPunct="0">
                <a:defRPr/>
              </a:pPr>
              <a:r>
                <a:rPr lang="zh-CN" altLang="en-US" sz="1600" b="1">
                  <a:solidFill>
                    <a:schemeClr val="accent2"/>
                  </a:solidFill>
                  <a:effectLst>
                    <a:outerShdw blurRad="38100" dist="38100" dir="2700000" algn="tl">
                      <a:srgbClr val="C0C0C0"/>
                    </a:outerShdw>
                  </a:effectLst>
                  <a:latin typeface="Times New Roman" pitchFamily="18" charset="0"/>
                  <a:ea typeface="宋体" pitchFamily="2" charset="-122"/>
                </a:rPr>
                <a:t>编译器</a:t>
              </a:r>
            </a:p>
          </p:txBody>
        </p:sp>
        <p:sp>
          <p:nvSpPr>
            <p:cNvPr id="30752" name="Line 13"/>
            <p:cNvSpPr>
              <a:spLocks noChangeAspect="1" noChangeShapeType="1"/>
            </p:cNvSpPr>
            <p:nvPr/>
          </p:nvSpPr>
          <p:spPr bwMode="auto">
            <a:xfrm>
              <a:off x="1793" y="2785"/>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30753" name="Line 14"/>
            <p:cNvSpPr>
              <a:spLocks noChangeAspect="1" noChangeShapeType="1"/>
            </p:cNvSpPr>
            <p:nvPr/>
          </p:nvSpPr>
          <p:spPr bwMode="auto">
            <a:xfrm>
              <a:off x="3254" y="2775"/>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453647" name="Rectangle 15"/>
            <p:cNvSpPr>
              <a:spLocks noChangeAspect="1" noChangeArrowheads="1"/>
            </p:cNvSpPr>
            <p:nvPr/>
          </p:nvSpPr>
          <p:spPr bwMode="auto">
            <a:xfrm>
              <a:off x="722" y="2592"/>
              <a:ext cx="815"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y.tab.c</a:t>
              </a:r>
              <a:endParaRPr lang="en-US" altLang="zh-CN" sz="1600" b="1" dirty="0">
                <a:solidFill>
                  <a:schemeClr val="accent2"/>
                </a:solidFill>
                <a:effectLst>
                  <a:outerShdw blurRad="38100" dist="38100" dir="2700000" algn="tl">
                    <a:srgbClr val="C0C0C0"/>
                  </a:outerShdw>
                </a:effectLst>
                <a:latin typeface="Times New Roman" pitchFamily="18" charset="0"/>
                <a:ea typeface="宋体" pitchFamily="2" charset="-122"/>
              </a:endParaRPr>
            </a:p>
          </p:txBody>
        </p:sp>
        <p:sp>
          <p:nvSpPr>
            <p:cNvPr id="453648" name="Rectangle 16"/>
            <p:cNvSpPr>
              <a:spLocks noChangeAspect="1" noChangeArrowheads="1"/>
            </p:cNvSpPr>
            <p:nvPr/>
          </p:nvSpPr>
          <p:spPr bwMode="auto">
            <a:xfrm>
              <a:off x="3893" y="2604"/>
              <a:ext cx="858"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a.out</a:t>
              </a:r>
            </a:p>
          </p:txBody>
        </p:sp>
        <p:sp>
          <p:nvSpPr>
            <p:cNvPr id="453649" name="Rectangle 17"/>
            <p:cNvSpPr>
              <a:spLocks noChangeAspect="1" noChangeArrowheads="1"/>
            </p:cNvSpPr>
            <p:nvPr/>
          </p:nvSpPr>
          <p:spPr bwMode="auto">
            <a:xfrm>
              <a:off x="2432" y="3145"/>
              <a:ext cx="812" cy="51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16000" rIns="90000" bIns="10800"/>
            <a:lstStyle/>
            <a:p>
              <a:pPr algn="ctr"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a.out</a:t>
              </a:r>
            </a:p>
          </p:txBody>
        </p:sp>
        <p:sp>
          <p:nvSpPr>
            <p:cNvPr id="30757" name="Line 18"/>
            <p:cNvSpPr>
              <a:spLocks noChangeAspect="1" noChangeShapeType="1"/>
            </p:cNvSpPr>
            <p:nvPr/>
          </p:nvSpPr>
          <p:spPr bwMode="auto">
            <a:xfrm>
              <a:off x="1793" y="3416"/>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30758" name="Line 19"/>
            <p:cNvSpPr>
              <a:spLocks noChangeAspect="1" noChangeShapeType="1"/>
            </p:cNvSpPr>
            <p:nvPr/>
          </p:nvSpPr>
          <p:spPr bwMode="auto">
            <a:xfrm>
              <a:off x="3254" y="3406"/>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453652" name="Rectangle 20"/>
            <p:cNvSpPr>
              <a:spLocks noChangeAspect="1" noChangeArrowheads="1"/>
            </p:cNvSpPr>
            <p:nvPr/>
          </p:nvSpPr>
          <p:spPr bwMode="auto">
            <a:xfrm>
              <a:off x="769" y="3263"/>
              <a:ext cx="768"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zh-CN" altLang="en-US" sz="1600" b="1" dirty="0">
                  <a:solidFill>
                    <a:schemeClr val="accent2"/>
                  </a:solidFill>
                  <a:effectLst>
                    <a:outerShdw blurRad="38100" dist="38100" dir="2700000" algn="tl">
                      <a:srgbClr val="C0C0C0"/>
                    </a:outerShdw>
                  </a:effectLst>
                  <a:latin typeface="Times New Roman" pitchFamily="18" charset="0"/>
                  <a:ea typeface="宋体" pitchFamily="2" charset="-122"/>
                </a:rPr>
                <a:t>输入</a:t>
              </a:r>
            </a:p>
          </p:txBody>
        </p:sp>
        <p:sp>
          <p:nvSpPr>
            <p:cNvPr id="453653" name="Rectangle 21"/>
            <p:cNvSpPr>
              <a:spLocks noChangeAspect="1" noChangeArrowheads="1"/>
            </p:cNvSpPr>
            <p:nvPr/>
          </p:nvSpPr>
          <p:spPr bwMode="auto">
            <a:xfrm>
              <a:off x="3893" y="3233"/>
              <a:ext cx="715"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zh-CN" altLang="en-US" sz="1600" b="1">
                  <a:solidFill>
                    <a:schemeClr val="accent2"/>
                  </a:solidFill>
                  <a:effectLst>
                    <a:outerShdw blurRad="38100" dist="38100" dir="2700000" algn="tl">
                      <a:srgbClr val="C0C0C0"/>
                    </a:outerShdw>
                  </a:effectLst>
                  <a:latin typeface="Times New Roman" pitchFamily="18" charset="0"/>
                  <a:ea typeface="宋体" pitchFamily="2" charset="-122"/>
                </a:rPr>
                <a:t>输出</a:t>
              </a:r>
            </a:p>
          </p:txBody>
        </p:sp>
      </p:grpSp>
      <p:grpSp>
        <p:nvGrpSpPr>
          <p:cNvPr id="453654" name="Group 22"/>
          <p:cNvGrpSpPr>
            <a:grpSpLocks noChangeAspect="1"/>
          </p:cNvGrpSpPr>
          <p:nvPr/>
        </p:nvGrpSpPr>
        <p:grpSpPr bwMode="auto">
          <a:xfrm>
            <a:off x="4644008" y="2924175"/>
            <a:ext cx="4401925" cy="1698625"/>
            <a:chOff x="672" y="1632"/>
            <a:chExt cx="4512" cy="1783"/>
          </a:xfrm>
        </p:grpSpPr>
        <p:sp>
          <p:nvSpPr>
            <p:cNvPr id="453655" name="Rectangle 23"/>
            <p:cNvSpPr>
              <a:spLocks noChangeAspect="1" noChangeArrowheads="1"/>
            </p:cNvSpPr>
            <p:nvPr/>
          </p:nvSpPr>
          <p:spPr bwMode="auto">
            <a:xfrm>
              <a:off x="2431" y="1632"/>
              <a:ext cx="810" cy="51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7200" rIns="90000" bIns="10800"/>
            <a:lstStyle/>
            <a:p>
              <a:pPr algn="ctr" eaLnBrk="0" hangingPunct="0">
                <a:defRPr/>
              </a:pP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Lex</a:t>
              </a:r>
              <a:endParaRPr lang="en-US" altLang="zh-CN" sz="1600" b="1" dirty="0">
                <a:solidFill>
                  <a:schemeClr val="accent2"/>
                </a:solidFill>
                <a:effectLst>
                  <a:outerShdw blurRad="38100" dist="38100" dir="2700000" algn="tl">
                    <a:srgbClr val="C0C0C0"/>
                  </a:outerShdw>
                </a:effectLst>
                <a:latin typeface="Times New Roman" pitchFamily="18" charset="0"/>
                <a:ea typeface="宋体" pitchFamily="2" charset="-122"/>
              </a:endParaRPr>
            </a:p>
            <a:p>
              <a:pPr algn="ctr" eaLnBrk="0" hangingPunct="0">
                <a:defRPr/>
              </a:pPr>
              <a:r>
                <a:rPr lang="zh-CN" altLang="en-US" sz="1600" b="1" dirty="0">
                  <a:solidFill>
                    <a:schemeClr val="accent2"/>
                  </a:solidFill>
                  <a:effectLst>
                    <a:outerShdw blurRad="38100" dist="38100" dir="2700000" algn="tl">
                      <a:srgbClr val="C0C0C0"/>
                    </a:outerShdw>
                  </a:effectLst>
                  <a:latin typeface="Times New Roman" pitchFamily="18" charset="0"/>
                  <a:ea typeface="宋体" pitchFamily="2" charset="-122"/>
                </a:rPr>
                <a:t>编译器</a:t>
              </a:r>
            </a:p>
          </p:txBody>
        </p:sp>
        <p:sp>
          <p:nvSpPr>
            <p:cNvPr id="30730" name="Line 24"/>
            <p:cNvSpPr>
              <a:spLocks noChangeAspect="1" noChangeShapeType="1"/>
            </p:cNvSpPr>
            <p:nvPr/>
          </p:nvSpPr>
          <p:spPr bwMode="auto">
            <a:xfrm>
              <a:off x="1793" y="1903"/>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30731" name="Line 25"/>
            <p:cNvSpPr>
              <a:spLocks noChangeAspect="1" noChangeShapeType="1"/>
            </p:cNvSpPr>
            <p:nvPr/>
          </p:nvSpPr>
          <p:spPr bwMode="auto">
            <a:xfrm>
              <a:off x="3254" y="1893"/>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453658" name="Rectangle 26"/>
            <p:cNvSpPr>
              <a:spLocks noChangeAspect="1" noChangeArrowheads="1"/>
            </p:cNvSpPr>
            <p:nvPr/>
          </p:nvSpPr>
          <p:spPr bwMode="auto">
            <a:xfrm>
              <a:off x="672" y="1742"/>
              <a:ext cx="1338"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eaLnBrk="0" hangingPunct="0">
                <a:defRPr/>
              </a:pP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Lex</a:t>
              </a:r>
              <a:r>
                <a:rPr lang="zh-CN" altLang="en-US" sz="1600" b="1" dirty="0">
                  <a:solidFill>
                    <a:schemeClr val="accent2"/>
                  </a:solidFill>
                  <a:effectLst>
                    <a:outerShdw blurRad="38100" dist="38100" dir="2700000" algn="tl">
                      <a:srgbClr val="C0C0C0"/>
                    </a:outerShdw>
                  </a:effectLst>
                  <a:latin typeface="Times New Roman" pitchFamily="18" charset="0"/>
                  <a:ea typeface="宋体" pitchFamily="2" charset="-122"/>
                </a:rPr>
                <a:t>源程序</a:t>
              </a: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lex.l</a:t>
              </a:r>
              <a:endParaRPr lang="en-US" altLang="zh-CN" sz="1600" b="1" dirty="0">
                <a:solidFill>
                  <a:schemeClr val="accent2"/>
                </a:solidFill>
                <a:effectLst>
                  <a:outerShdw blurRad="38100" dist="38100" dir="2700000" algn="tl">
                    <a:srgbClr val="C0C0C0"/>
                  </a:outerShdw>
                </a:effectLst>
                <a:latin typeface="Times New Roman" pitchFamily="18" charset="0"/>
                <a:ea typeface="宋体" pitchFamily="2" charset="-122"/>
              </a:endParaRPr>
            </a:p>
          </p:txBody>
        </p:sp>
        <p:sp>
          <p:nvSpPr>
            <p:cNvPr id="453659" name="Rectangle 27"/>
            <p:cNvSpPr>
              <a:spLocks noChangeAspect="1" noChangeArrowheads="1"/>
            </p:cNvSpPr>
            <p:nvPr/>
          </p:nvSpPr>
          <p:spPr bwMode="auto">
            <a:xfrm>
              <a:off x="3894" y="1720"/>
              <a:ext cx="129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lex.yy.c</a:t>
              </a:r>
              <a:endParaRPr lang="en-US" altLang="zh-CN" sz="1600" b="1" dirty="0">
                <a:solidFill>
                  <a:schemeClr val="accent2"/>
                </a:solidFill>
                <a:effectLst>
                  <a:outerShdw blurRad="38100" dist="38100" dir="2700000" algn="tl">
                    <a:srgbClr val="C0C0C0"/>
                  </a:outerShdw>
                </a:effectLst>
                <a:latin typeface="Times New Roman" pitchFamily="18" charset="0"/>
                <a:ea typeface="宋体" pitchFamily="2" charset="-122"/>
              </a:endParaRPr>
            </a:p>
          </p:txBody>
        </p:sp>
        <p:sp>
          <p:nvSpPr>
            <p:cNvPr id="453660" name="Rectangle 28"/>
            <p:cNvSpPr>
              <a:spLocks noChangeAspect="1" noChangeArrowheads="1"/>
            </p:cNvSpPr>
            <p:nvPr/>
          </p:nvSpPr>
          <p:spPr bwMode="auto">
            <a:xfrm>
              <a:off x="2431" y="2274"/>
              <a:ext cx="810" cy="51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7200" rIns="90000" bIns="10800"/>
            <a:lstStyle/>
            <a:p>
              <a:pPr algn="ctr"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C</a:t>
              </a:r>
            </a:p>
            <a:p>
              <a:pPr algn="ctr" eaLnBrk="0" hangingPunct="0">
                <a:defRPr/>
              </a:pPr>
              <a:r>
                <a:rPr lang="zh-CN" altLang="en-US" sz="1600" b="1">
                  <a:solidFill>
                    <a:schemeClr val="accent2"/>
                  </a:solidFill>
                  <a:effectLst>
                    <a:outerShdw blurRad="38100" dist="38100" dir="2700000" algn="tl">
                      <a:srgbClr val="C0C0C0"/>
                    </a:outerShdw>
                  </a:effectLst>
                  <a:latin typeface="Times New Roman" pitchFamily="18" charset="0"/>
                  <a:ea typeface="宋体" pitchFamily="2" charset="-122"/>
                </a:rPr>
                <a:t>编译器</a:t>
              </a:r>
            </a:p>
          </p:txBody>
        </p:sp>
        <p:sp>
          <p:nvSpPr>
            <p:cNvPr id="30735" name="Line 29"/>
            <p:cNvSpPr>
              <a:spLocks noChangeAspect="1" noChangeShapeType="1"/>
            </p:cNvSpPr>
            <p:nvPr/>
          </p:nvSpPr>
          <p:spPr bwMode="auto">
            <a:xfrm>
              <a:off x="1793" y="2545"/>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30736" name="Line 30"/>
            <p:cNvSpPr>
              <a:spLocks noChangeAspect="1" noChangeShapeType="1"/>
            </p:cNvSpPr>
            <p:nvPr/>
          </p:nvSpPr>
          <p:spPr bwMode="auto">
            <a:xfrm>
              <a:off x="3254" y="2535"/>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453663" name="Rectangle 31"/>
            <p:cNvSpPr>
              <a:spLocks noChangeAspect="1" noChangeArrowheads="1"/>
            </p:cNvSpPr>
            <p:nvPr/>
          </p:nvSpPr>
          <p:spPr bwMode="auto">
            <a:xfrm>
              <a:off x="701" y="2352"/>
              <a:ext cx="1014"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lex.yy.c</a:t>
              </a:r>
              <a:endParaRPr lang="en-US" altLang="zh-CN" sz="1600" b="1" dirty="0">
                <a:solidFill>
                  <a:schemeClr val="accent2"/>
                </a:solidFill>
                <a:effectLst>
                  <a:outerShdw blurRad="38100" dist="38100" dir="2700000" algn="tl">
                    <a:srgbClr val="C0C0C0"/>
                  </a:outerShdw>
                </a:effectLst>
                <a:latin typeface="Times New Roman" pitchFamily="18" charset="0"/>
                <a:ea typeface="宋体" pitchFamily="2" charset="-122"/>
              </a:endParaRPr>
            </a:p>
          </p:txBody>
        </p:sp>
        <p:sp>
          <p:nvSpPr>
            <p:cNvPr id="453664" name="Rectangle 32"/>
            <p:cNvSpPr>
              <a:spLocks noChangeAspect="1" noChangeArrowheads="1"/>
            </p:cNvSpPr>
            <p:nvPr/>
          </p:nvSpPr>
          <p:spPr bwMode="auto">
            <a:xfrm>
              <a:off x="3894" y="2364"/>
              <a:ext cx="129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a.out</a:t>
              </a:r>
            </a:p>
          </p:txBody>
        </p:sp>
        <p:sp>
          <p:nvSpPr>
            <p:cNvPr id="453665" name="Rectangle 33"/>
            <p:cNvSpPr>
              <a:spLocks noChangeAspect="1" noChangeArrowheads="1"/>
            </p:cNvSpPr>
            <p:nvPr/>
          </p:nvSpPr>
          <p:spPr bwMode="auto">
            <a:xfrm>
              <a:off x="2431" y="2905"/>
              <a:ext cx="810" cy="51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72000" rIns="90000" bIns="10800"/>
            <a:lstStyle/>
            <a:p>
              <a:pPr algn="ctr"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a.out</a:t>
              </a:r>
            </a:p>
          </p:txBody>
        </p:sp>
        <p:sp>
          <p:nvSpPr>
            <p:cNvPr id="30740" name="Line 34"/>
            <p:cNvSpPr>
              <a:spLocks noChangeAspect="1" noChangeShapeType="1"/>
            </p:cNvSpPr>
            <p:nvPr/>
          </p:nvSpPr>
          <p:spPr bwMode="auto">
            <a:xfrm>
              <a:off x="1793" y="3176"/>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30741" name="Line 35"/>
            <p:cNvSpPr>
              <a:spLocks noChangeAspect="1" noChangeShapeType="1"/>
            </p:cNvSpPr>
            <p:nvPr/>
          </p:nvSpPr>
          <p:spPr bwMode="auto">
            <a:xfrm>
              <a:off x="3254" y="3166"/>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453668" name="Rectangle 36"/>
            <p:cNvSpPr>
              <a:spLocks noChangeAspect="1" noChangeArrowheads="1"/>
            </p:cNvSpPr>
            <p:nvPr/>
          </p:nvSpPr>
          <p:spPr bwMode="auto">
            <a:xfrm>
              <a:off x="775" y="3023"/>
              <a:ext cx="94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zh-CN" altLang="en-US" sz="1600" b="1" dirty="0">
                  <a:solidFill>
                    <a:schemeClr val="accent2"/>
                  </a:solidFill>
                  <a:effectLst>
                    <a:outerShdw blurRad="38100" dist="38100" dir="2700000" algn="tl">
                      <a:srgbClr val="C0C0C0"/>
                    </a:outerShdw>
                  </a:effectLst>
                  <a:latin typeface="Times New Roman" pitchFamily="18" charset="0"/>
                  <a:ea typeface="宋体" pitchFamily="2" charset="-122"/>
                </a:rPr>
                <a:t>输入流</a:t>
              </a:r>
            </a:p>
          </p:txBody>
        </p:sp>
        <p:sp>
          <p:nvSpPr>
            <p:cNvPr id="453669" name="Rectangle 37"/>
            <p:cNvSpPr>
              <a:spLocks noChangeAspect="1" noChangeArrowheads="1"/>
            </p:cNvSpPr>
            <p:nvPr/>
          </p:nvSpPr>
          <p:spPr bwMode="auto">
            <a:xfrm>
              <a:off x="3894" y="2993"/>
              <a:ext cx="129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zh-CN" altLang="en-US" sz="1600" b="1">
                  <a:solidFill>
                    <a:schemeClr val="accent2"/>
                  </a:solidFill>
                  <a:effectLst>
                    <a:outerShdw blurRad="38100" dist="38100" dir="2700000" algn="tl">
                      <a:srgbClr val="C0C0C0"/>
                    </a:outerShdw>
                  </a:effectLst>
                  <a:latin typeface="Times New Roman" pitchFamily="18" charset="0"/>
                  <a:ea typeface="宋体" pitchFamily="2" charset="-122"/>
                </a:rPr>
                <a:t>记号序列</a:t>
              </a:r>
            </a:p>
          </p:txBody>
        </p:sp>
      </p:grpSp>
      <p:sp>
        <p:nvSpPr>
          <p:cNvPr id="453670" name="Line 38"/>
          <p:cNvSpPr>
            <a:spLocks noChangeShapeType="1"/>
          </p:cNvSpPr>
          <p:nvPr/>
        </p:nvSpPr>
        <p:spPr bwMode="auto">
          <a:xfrm>
            <a:off x="4427538" y="2492375"/>
            <a:ext cx="0" cy="31686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1" name="Rectangle 39"/>
          <p:cNvSpPr>
            <a:spLocks noChangeArrowheads="1"/>
          </p:cNvSpPr>
          <p:nvPr/>
        </p:nvSpPr>
        <p:spPr bwMode="auto">
          <a:xfrm>
            <a:off x="4572000" y="1989138"/>
            <a:ext cx="38163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0" hangingPunct="0">
              <a:defRPr/>
            </a:pPr>
            <a:r>
              <a:rPr lang="zh-CN" altLang="en-US" sz="3200" b="1" dirty="0">
                <a:solidFill>
                  <a:schemeClr val="accent2"/>
                </a:solidFill>
                <a:effectLst>
                  <a:outerShdw blurRad="38100" dist="38100" dir="2700000" algn="tl">
                    <a:srgbClr val="C0C0C0"/>
                  </a:outerShdw>
                </a:effectLst>
                <a:ea typeface="宋体" pitchFamily="2" charset="-122"/>
              </a:rPr>
              <a:t> </a:t>
            </a:r>
            <a:r>
              <a:rPr lang="zh-CN" altLang="en-US" b="1" dirty="0">
                <a:solidFill>
                  <a:schemeClr val="accent2"/>
                </a:solidFill>
                <a:effectLst>
                  <a:outerShdw blurRad="38100" dist="38100" dir="2700000" algn="tl">
                    <a:srgbClr val="C0C0C0"/>
                  </a:outerShdw>
                </a:effectLst>
                <a:ea typeface="宋体" pitchFamily="2" charset="-122"/>
              </a:rPr>
              <a:t>用</a:t>
            </a:r>
            <a:r>
              <a:rPr lang="en-US" altLang="zh-CN" b="1" dirty="0">
                <a:solidFill>
                  <a:schemeClr val="accent2"/>
                </a:solidFill>
                <a:effectLst>
                  <a:outerShdw blurRad="38100" dist="38100" dir="2700000" algn="tl">
                    <a:srgbClr val="C0C0C0"/>
                  </a:outerShdw>
                </a:effectLst>
                <a:ea typeface="宋体" pitchFamily="2" charset="-122"/>
              </a:rPr>
              <a:t>Lex</a:t>
            </a:r>
            <a:r>
              <a:rPr lang="zh-CN" altLang="en-US" b="1" dirty="0">
                <a:solidFill>
                  <a:schemeClr val="accent2"/>
                </a:solidFill>
                <a:effectLst>
                  <a:outerShdw blurRad="38100" dist="38100" dir="2700000" algn="tl">
                    <a:srgbClr val="C0C0C0"/>
                  </a:outerShdw>
                </a:effectLst>
                <a:ea typeface="宋体" pitchFamily="2" charset="-122"/>
              </a:rPr>
              <a:t>建立词法分析器的步骤</a:t>
            </a:r>
            <a:endParaRPr lang="zh-CN" altLang="en-US" b="1" dirty="0">
              <a:solidFill>
                <a:schemeClr val="accent2"/>
              </a:solidFill>
              <a:effectLst>
                <a:outerShdw blurRad="38100" dist="38100" dir="2700000" algn="tl">
                  <a:srgbClr val="C0C0C0"/>
                </a:outerShdw>
              </a:effectLst>
              <a:ea typeface="宋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53654"/>
                                        </p:tgtEl>
                                        <p:attrNameLst>
                                          <p:attrName>style.visibility</p:attrName>
                                        </p:attrNameLst>
                                      </p:cBhvr>
                                      <p:to>
                                        <p:strVal val="visible"/>
                                      </p:to>
                                    </p:set>
                                    <p:animEffect transition="in" filter="diamond(in)">
                                      <p:cBhvr>
                                        <p:cTn id="7" dur="1000"/>
                                        <p:tgtEl>
                                          <p:spTgt spid="453654"/>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53670"/>
                                        </p:tgtEl>
                                        <p:attrNameLst>
                                          <p:attrName>style.visibility</p:attrName>
                                        </p:attrNameLst>
                                      </p:cBhvr>
                                      <p:to>
                                        <p:strVal val="visible"/>
                                      </p:to>
                                    </p:set>
                                    <p:animEffect transition="in" filter="diamond(in)">
                                      <p:cBhvr>
                                        <p:cTn id="10" dur="1000"/>
                                        <p:tgtEl>
                                          <p:spTgt spid="453670"/>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453671"/>
                                        </p:tgtEl>
                                        <p:attrNameLst>
                                          <p:attrName>style.visibility</p:attrName>
                                        </p:attrNameLst>
                                      </p:cBhvr>
                                      <p:to>
                                        <p:strVal val="visible"/>
                                      </p:to>
                                    </p:set>
                                    <p:animEffect transition="in" filter="diamond(in)">
                                      <p:cBhvr>
                                        <p:cTn id="13" dur="1000"/>
                                        <p:tgtEl>
                                          <p:spTgt spid="45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70" grpId="0" animBg="1"/>
      <p:bldP spid="45367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455682"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defRPr/>
            </a:pPr>
            <a:r>
              <a:rPr lang="en-US" altLang="zh-CN" sz="3200" dirty="0" err="1" smtClean="0">
                <a:effectLst>
                  <a:outerShdw blurRad="38100" dist="38100" dir="2700000" algn="tl">
                    <a:srgbClr val="C0C0C0"/>
                  </a:outerShdw>
                </a:effectLst>
                <a:latin typeface="宋体" pitchFamily="2" charset="-122"/>
                <a:ea typeface="宋体" pitchFamily="2" charset="-122"/>
              </a:rPr>
              <a:t>Yacc</a:t>
            </a:r>
            <a:r>
              <a:rPr lang="zh-CN" altLang="en-US" sz="3200" dirty="0" smtClean="0">
                <a:effectLst>
                  <a:outerShdw blurRad="38100" dist="38100" dir="2700000" algn="tl">
                    <a:srgbClr val="C0C0C0"/>
                  </a:outerShdw>
                </a:effectLst>
                <a:latin typeface="宋体" pitchFamily="2" charset="-122"/>
                <a:ea typeface="宋体" pitchFamily="2" charset="-122"/>
              </a:rPr>
              <a:t>的实现：</a:t>
            </a:r>
          </a:p>
          <a:p>
            <a:pPr lvl="1" eaLnBrk="1" hangingPunct="1">
              <a:spcBef>
                <a:spcPct val="0"/>
              </a:spcBef>
              <a:defRPr/>
            </a:pPr>
            <a:r>
              <a:rPr lang="zh-CN" altLang="en-US" dirty="0" smtClean="0">
                <a:effectLst>
                  <a:outerShdw blurRad="38100" dist="38100" dir="2700000" algn="tl">
                    <a:srgbClr val="C0C0C0"/>
                  </a:outerShdw>
                </a:effectLst>
                <a:latin typeface="宋体" pitchFamily="2" charset="-122"/>
                <a:ea typeface="宋体" pitchFamily="2" charset="-122"/>
              </a:rPr>
              <a:t>以</a:t>
            </a:r>
            <a:r>
              <a:rPr lang="en-US" altLang="zh-CN" dirty="0" smtClean="0">
                <a:effectLst>
                  <a:outerShdw blurRad="38100" dist="38100" dir="2700000" algn="tl">
                    <a:srgbClr val="C0C0C0"/>
                  </a:outerShdw>
                </a:effectLst>
                <a:latin typeface="宋体" pitchFamily="2" charset="-122"/>
                <a:ea typeface="宋体" pitchFamily="2" charset="-122"/>
              </a:rPr>
              <a:t>LALR</a:t>
            </a:r>
            <a:r>
              <a:rPr lang="zh-CN" altLang="en-US" dirty="0" smtClean="0">
                <a:effectLst>
                  <a:outerShdw blurRad="38100" dist="38100" dir="2700000" algn="tl">
                    <a:srgbClr val="C0C0C0"/>
                  </a:outerShdw>
                </a:effectLst>
                <a:latin typeface="宋体" pitchFamily="2" charset="-122"/>
                <a:ea typeface="宋体" pitchFamily="2" charset="-122"/>
              </a:rPr>
              <a:t>分析方法作为基本的原理</a:t>
            </a:r>
          </a:p>
          <a:p>
            <a:pPr lvl="1" eaLnBrk="1" hangingPunct="1">
              <a:spcBef>
                <a:spcPct val="0"/>
              </a:spcBef>
              <a:defRPr/>
            </a:pPr>
            <a:endParaRPr lang="zh-CN" altLang="en-US" sz="2800" dirty="0" smtClean="0">
              <a:effectLst>
                <a:outerShdw blurRad="38100" dist="38100" dir="2700000" algn="tl">
                  <a:srgbClr val="C0C0C0"/>
                </a:outerShdw>
              </a:effectLst>
              <a:latin typeface="宋体" pitchFamily="2" charset="-122"/>
              <a:ea typeface="宋体" pitchFamily="2" charset="-122"/>
            </a:endParaRPr>
          </a:p>
          <a:p>
            <a:pPr eaLnBrk="1" hangingPunct="1">
              <a:spcBef>
                <a:spcPct val="0"/>
              </a:spcBef>
              <a:defRPr/>
            </a:pPr>
            <a:r>
              <a:rPr lang="en-US" altLang="zh-CN" sz="3200" dirty="0" err="1" smtClean="0">
                <a:effectLst>
                  <a:outerShdw blurRad="38100" dist="38100" dir="2700000" algn="tl">
                    <a:srgbClr val="C0C0C0"/>
                  </a:outerShdw>
                </a:effectLst>
                <a:latin typeface="宋体" pitchFamily="2" charset="-122"/>
                <a:ea typeface="宋体" pitchFamily="2" charset="-122"/>
              </a:rPr>
              <a:t>Yacc</a:t>
            </a:r>
            <a:r>
              <a:rPr lang="zh-CN" altLang="en-US" sz="3200" dirty="0" smtClean="0">
                <a:effectLst>
                  <a:outerShdw blurRad="38100" dist="38100" dir="2700000" algn="tl">
                    <a:srgbClr val="C0C0C0"/>
                  </a:outerShdw>
                </a:effectLst>
                <a:latin typeface="宋体" pitchFamily="2" charset="-122"/>
                <a:ea typeface="宋体" pitchFamily="2" charset="-122"/>
              </a:rPr>
              <a:t>程序包括三个部分</a:t>
            </a:r>
          </a:p>
          <a:p>
            <a:pPr algn="just" eaLnBrk="1" hangingPunct="1">
              <a:spcBef>
                <a:spcPct val="0"/>
              </a:spcBef>
              <a:buFontTx/>
              <a:buNone/>
              <a:defRPr/>
            </a:pPr>
            <a:r>
              <a:rPr lang="zh-CN" altLang="en-US" dirty="0">
                <a:effectLst>
                  <a:outerShdw blurRad="38100" dist="38100" dir="2700000" algn="tl">
                    <a:srgbClr val="C0C0C0"/>
                  </a:outerShdw>
                </a:effectLst>
                <a:latin typeface="宋体" pitchFamily="2" charset="-122"/>
                <a:ea typeface="宋体" pitchFamily="2" charset="-122"/>
              </a:rPr>
              <a:t> </a:t>
            </a:r>
            <a:r>
              <a:rPr lang="zh-CN" altLang="en-US" dirty="0" smtClean="0">
                <a:effectLst>
                  <a:outerShdw blurRad="38100" dist="38100" dir="2700000" algn="tl">
                    <a:srgbClr val="C0C0C0"/>
                  </a:outerShdw>
                </a:effectLst>
                <a:latin typeface="宋体" pitchFamily="2" charset="-122"/>
                <a:ea typeface="宋体" pitchFamily="2" charset="-122"/>
              </a:rPr>
              <a:t> </a:t>
            </a: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声明</a:t>
            </a:r>
          </a:p>
          <a:p>
            <a:pPr algn="just" eaLnBrk="1" hangingPunct="1">
              <a:spcBef>
                <a:spcPct val="0"/>
              </a:spcBef>
              <a:buFontTx/>
              <a:buNone/>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  ％％</a:t>
            </a:r>
          </a:p>
          <a:p>
            <a:pPr algn="just" eaLnBrk="1" hangingPunct="1">
              <a:spcBef>
                <a:spcPct val="0"/>
              </a:spcBef>
              <a:buFontTx/>
              <a:buNone/>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  翻译规则</a:t>
            </a:r>
          </a:p>
          <a:p>
            <a:pPr algn="just" eaLnBrk="1" hangingPunct="1">
              <a:spcBef>
                <a:spcPct val="0"/>
              </a:spcBef>
              <a:buFontTx/>
              <a:buNone/>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  ％％</a:t>
            </a:r>
          </a:p>
          <a:p>
            <a:pPr algn="just" eaLnBrk="1" hangingPunct="1">
              <a:spcBef>
                <a:spcPct val="0"/>
              </a:spcBef>
              <a:buFontTx/>
              <a:buNone/>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  支持例程</a:t>
            </a:r>
            <a:endParaRPr lang="en-US" altLang="zh-CN" sz="2800" dirty="0" smtClean="0">
              <a:solidFill>
                <a:schemeClr val="accent2"/>
              </a:solidFill>
              <a:effectLst>
                <a:outerShdw blurRad="38100" dist="38100" dir="2700000" algn="tl">
                  <a:srgbClr val="C0C0C0"/>
                </a:outerShdw>
              </a:effectLst>
              <a:latin typeface="宋体" pitchFamily="2" charset="-122"/>
              <a:ea typeface="宋体" pitchFamily="2" charset="-122"/>
            </a:endParaRPr>
          </a:p>
          <a:p>
            <a:pPr algn="just" eaLnBrk="1" hangingPunct="1">
              <a:spcBef>
                <a:spcPct val="0"/>
              </a:spcBef>
              <a:buFontTx/>
              <a:buNone/>
              <a:defRPr/>
            </a:pPr>
            <a:endPar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endParaRPr>
          </a:p>
        </p:txBody>
      </p:sp>
      <p:sp>
        <p:nvSpPr>
          <p:cNvPr id="33796"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679DB70-AAEB-48E2-9F25-715BD7D1193B}" type="slidenum">
              <a:rPr lang="en-US" altLang="zh-CN">
                <a:solidFill>
                  <a:schemeClr val="bg2">
                    <a:lumMod val="20000"/>
                    <a:lumOff val="80000"/>
                  </a:schemeClr>
                </a:solidFill>
              </a:rPr>
              <a:pPr>
                <a:defRPr/>
              </a:pPr>
              <a:t>22</a:t>
            </a:fld>
            <a:endParaRPr lang="en-US" altLang="zh-CN">
              <a:solidFill>
                <a:schemeClr val="bg2">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5682">
                                            <p:txEl>
                                              <p:pRg st="3" end="3"/>
                                            </p:txEl>
                                          </p:spTgt>
                                        </p:tgtEl>
                                        <p:attrNameLst>
                                          <p:attrName>style.visibility</p:attrName>
                                        </p:attrNameLst>
                                      </p:cBhvr>
                                      <p:to>
                                        <p:strVal val="visible"/>
                                      </p:to>
                                    </p:set>
                                    <p:animEffect transition="in" filter="blinds(horizontal)">
                                      <p:cBhvr>
                                        <p:cTn id="7" dur="500"/>
                                        <p:tgtEl>
                                          <p:spTgt spid="45568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5682">
                                            <p:txEl>
                                              <p:pRg st="4" end="4"/>
                                            </p:txEl>
                                          </p:spTgt>
                                        </p:tgtEl>
                                        <p:attrNameLst>
                                          <p:attrName>style.visibility</p:attrName>
                                        </p:attrNameLst>
                                      </p:cBhvr>
                                      <p:to>
                                        <p:strVal val="visible"/>
                                      </p:to>
                                    </p:set>
                                    <p:animEffect transition="in" filter="blinds(horizontal)">
                                      <p:cBhvr>
                                        <p:cTn id="10" dur="500"/>
                                        <p:tgtEl>
                                          <p:spTgt spid="45568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5682">
                                            <p:txEl>
                                              <p:pRg st="5" end="5"/>
                                            </p:txEl>
                                          </p:spTgt>
                                        </p:tgtEl>
                                        <p:attrNameLst>
                                          <p:attrName>style.visibility</p:attrName>
                                        </p:attrNameLst>
                                      </p:cBhvr>
                                      <p:to>
                                        <p:strVal val="visible"/>
                                      </p:to>
                                    </p:set>
                                    <p:animEffect transition="in" filter="blinds(horizontal)">
                                      <p:cBhvr>
                                        <p:cTn id="13" dur="500"/>
                                        <p:tgtEl>
                                          <p:spTgt spid="455682">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55682">
                                            <p:txEl>
                                              <p:pRg st="6" end="6"/>
                                            </p:txEl>
                                          </p:spTgt>
                                        </p:tgtEl>
                                        <p:attrNameLst>
                                          <p:attrName>style.visibility</p:attrName>
                                        </p:attrNameLst>
                                      </p:cBhvr>
                                      <p:to>
                                        <p:strVal val="visible"/>
                                      </p:to>
                                    </p:set>
                                    <p:animEffect transition="in" filter="blinds(horizontal)">
                                      <p:cBhvr>
                                        <p:cTn id="16" dur="500"/>
                                        <p:tgtEl>
                                          <p:spTgt spid="455682">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55682">
                                            <p:txEl>
                                              <p:pRg st="7" end="7"/>
                                            </p:txEl>
                                          </p:spTgt>
                                        </p:tgtEl>
                                        <p:attrNameLst>
                                          <p:attrName>style.visibility</p:attrName>
                                        </p:attrNameLst>
                                      </p:cBhvr>
                                      <p:to>
                                        <p:strVal val="visible"/>
                                      </p:to>
                                    </p:set>
                                    <p:animEffect transition="in" filter="blinds(horizontal)">
                                      <p:cBhvr>
                                        <p:cTn id="19" dur="500"/>
                                        <p:tgtEl>
                                          <p:spTgt spid="455682">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55682">
                                            <p:txEl>
                                              <p:pRg st="8" end="8"/>
                                            </p:txEl>
                                          </p:spTgt>
                                        </p:tgtEl>
                                        <p:attrNameLst>
                                          <p:attrName>style.visibility</p:attrName>
                                        </p:attrNameLst>
                                      </p:cBhvr>
                                      <p:to>
                                        <p:strVal val="visible"/>
                                      </p:to>
                                    </p:set>
                                    <p:animEffect transition="in" filter="blinds(horizontal)">
                                      <p:cBhvr>
                                        <p:cTn id="22" dur="500"/>
                                        <p:tgtEl>
                                          <p:spTgt spid="45568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a:noFill/>
        </p:spPr>
        <p:txBody>
          <a:bodyPr/>
          <a:lstStyle/>
          <a:p>
            <a:pPr eaLnBrk="1" hangingPunct="1"/>
            <a:r>
              <a:rPr lang="zh-CN" altLang="en-US" smtClean="0">
                <a:ea typeface="宋体" charset="-122"/>
              </a:rPr>
              <a:t>3.7   分析器的生成器</a:t>
            </a:r>
          </a:p>
        </p:txBody>
      </p:sp>
      <p:sp>
        <p:nvSpPr>
          <p:cNvPr id="457730"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defRPr/>
            </a:pPr>
            <a:r>
              <a:rPr lang="zh-CN" altLang="en-US" smtClean="0">
                <a:effectLst>
                  <a:outerShdw blurRad="38100" dist="38100" dir="2700000" algn="tl">
                    <a:srgbClr val="C0C0C0"/>
                  </a:outerShdw>
                </a:effectLst>
                <a:latin typeface="宋体" pitchFamily="2" charset="-122"/>
                <a:ea typeface="宋体" pitchFamily="2" charset="-122"/>
              </a:rPr>
              <a:t>例</a:t>
            </a:r>
            <a:r>
              <a:rPr lang="en-US" altLang="zh-CN" smtClean="0">
                <a:effectLst>
                  <a:outerShdw blurRad="38100" dist="38100" dir="2700000" algn="tl">
                    <a:srgbClr val="C0C0C0"/>
                  </a:outerShdw>
                </a:effectLst>
                <a:latin typeface="宋体" pitchFamily="2" charset="-122"/>
                <a:ea typeface="宋体" pitchFamily="2" charset="-122"/>
              </a:rPr>
              <a:t>---</a:t>
            </a:r>
            <a:r>
              <a:rPr lang="zh-CN" altLang="en-US" smtClean="0">
                <a:effectLst>
                  <a:outerShdw blurRad="38100" dist="38100" dir="2700000" algn="tl">
                    <a:srgbClr val="C0C0C0"/>
                  </a:outerShdw>
                </a:effectLst>
                <a:latin typeface="宋体" pitchFamily="2" charset="-122"/>
                <a:ea typeface="宋体" pitchFamily="2" charset="-122"/>
              </a:rPr>
              <a:t>声明部分</a:t>
            </a:r>
          </a:p>
          <a:p>
            <a:pPr algn="just" eaLnBrk="1" hangingPunct="1">
              <a:spcBef>
                <a:spcPct val="0"/>
              </a:spcBef>
              <a:buFontTx/>
              <a:buNone/>
              <a:defRPr/>
            </a:pPr>
            <a:endParaRPr lang="zh-CN" altLang="en-US" smtClean="0">
              <a:effectLst>
                <a:outerShdw blurRad="38100" dist="38100" dir="2700000" algn="tl">
                  <a:srgbClr val="C0C0C0"/>
                </a:outerShdw>
              </a:effectLst>
              <a:ea typeface="宋体" pitchFamily="2" charset="-122"/>
              <a:cs typeface="Times New Roman" pitchFamily="18" charset="0"/>
            </a:endParaRPr>
          </a:p>
          <a:p>
            <a:pPr algn="just" eaLnBrk="1" hangingPunct="1">
              <a:spcBef>
                <a:spcPct val="0"/>
              </a:spcBef>
              <a:buFontTx/>
              <a:buNone/>
              <a:defRPr/>
            </a:pPr>
            <a:r>
              <a:rPr lang="en-US" altLang="zh-CN" sz="2400" smtClean="0">
                <a:solidFill>
                  <a:schemeClr val="accent2"/>
                </a:solidFill>
                <a:effectLst>
                  <a:outerShdw blurRad="38100" dist="38100" dir="2700000" algn="tl">
                    <a:srgbClr val="C0C0C0"/>
                  </a:outerShdw>
                </a:effectLst>
                <a:ea typeface="宋体" pitchFamily="2" charset="-122"/>
                <a:cs typeface="Times New Roman" pitchFamily="18" charset="0"/>
              </a:rPr>
              <a:t>%{</a:t>
            </a:r>
            <a:endParaRPr lang="en-US" altLang="zh-CN" sz="2400" smtClean="0">
              <a:solidFill>
                <a:schemeClr val="accent2"/>
              </a:solidFill>
              <a:effectLst>
                <a:outerShdw blurRad="38100" dist="38100" dir="2700000" algn="tl">
                  <a:srgbClr val="C0C0C0"/>
                </a:outerShdw>
              </a:effectLst>
              <a:latin typeface="宋体" pitchFamily="2" charset="-122"/>
              <a:ea typeface="宋体" pitchFamily="2" charset="-122"/>
            </a:endParaRPr>
          </a:p>
          <a:p>
            <a:pPr algn="just" eaLnBrk="1" hangingPunct="1">
              <a:spcBef>
                <a:spcPct val="0"/>
              </a:spcBef>
              <a:buFontTx/>
              <a:buNone/>
              <a:defRPr/>
            </a:pPr>
            <a:r>
              <a:rPr lang="en-US" altLang="zh-CN" sz="2400" smtClean="0">
                <a:solidFill>
                  <a:schemeClr val="accent2"/>
                </a:solidFill>
                <a:effectLst>
                  <a:outerShdw blurRad="38100" dist="38100" dir="2700000" algn="tl">
                    <a:srgbClr val="C0C0C0"/>
                  </a:outerShdw>
                </a:effectLst>
                <a:ea typeface="宋体" pitchFamily="2" charset="-122"/>
              </a:rPr>
              <a:t>#include &lt;ctype.h&gt;</a:t>
            </a:r>
            <a:r>
              <a:rPr lang="zh-CN" altLang="en-US" sz="2400" smtClean="0">
                <a:solidFill>
                  <a:schemeClr val="accent2"/>
                </a:solidFill>
                <a:effectLst>
                  <a:outerShdw blurRad="38100" dist="38100" dir="2700000" algn="tl">
                    <a:srgbClr val="C0C0C0"/>
                  </a:outerShdw>
                </a:effectLst>
                <a:ea typeface="宋体" pitchFamily="2" charset="-122"/>
              </a:rPr>
              <a:t>		</a:t>
            </a:r>
            <a:r>
              <a:rPr lang="en-US" altLang="zh-CN" sz="2400" smtClean="0">
                <a:solidFill>
                  <a:schemeClr val="accent2"/>
                </a:solidFill>
                <a:effectLst>
                  <a:outerShdw blurRad="38100" dist="38100" dir="2700000" algn="tl">
                    <a:srgbClr val="C0C0C0"/>
                  </a:outerShdw>
                </a:effectLst>
                <a:ea typeface="宋体" pitchFamily="2" charset="-122"/>
              </a:rPr>
              <a:t>/</a:t>
            </a:r>
            <a:r>
              <a:rPr lang="en-US" altLang="zh-CN" sz="2400" smtClean="0">
                <a:solidFill>
                  <a:schemeClr val="accent2"/>
                </a:solidFill>
                <a:effectLst>
                  <a:outerShdw blurRad="38100" dist="38100" dir="2700000" algn="tl">
                    <a:srgbClr val="C0C0C0"/>
                  </a:outerShdw>
                </a:effectLst>
                <a:latin typeface="宋体" pitchFamily="2" charset="-122"/>
                <a:ea typeface="宋体" pitchFamily="2" charset="-122"/>
              </a:rPr>
              <a:t>* </a:t>
            </a:r>
            <a:r>
              <a:rPr lang="zh-CN" altLang="en-US" sz="2400" smtClean="0">
                <a:solidFill>
                  <a:schemeClr val="accent2"/>
                </a:solidFill>
                <a:effectLst>
                  <a:outerShdw blurRad="38100" dist="38100" dir="2700000" algn="tl">
                    <a:srgbClr val="C0C0C0"/>
                  </a:outerShdw>
                </a:effectLst>
                <a:ea typeface="宋体" pitchFamily="2" charset="-122"/>
              </a:rPr>
              <a:t>常量、变量的声明</a:t>
            </a:r>
            <a:r>
              <a:rPr lang="zh-CN" altLang="en-US" sz="240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smtClean="0">
                <a:solidFill>
                  <a:schemeClr val="accent2"/>
                </a:solidFill>
                <a:effectLst>
                  <a:outerShdw blurRad="38100" dist="38100" dir="2700000" algn="tl">
                    <a:srgbClr val="C0C0C0"/>
                  </a:outerShdw>
                </a:effectLst>
                <a:ea typeface="宋体" pitchFamily="2" charset="-122"/>
              </a:rPr>
              <a:t>/</a:t>
            </a:r>
            <a:endParaRPr lang="en-US" altLang="zh-CN" sz="2400" smtClean="0">
              <a:solidFill>
                <a:schemeClr val="accent2"/>
              </a:solidFill>
              <a:effectLst>
                <a:outerShdw blurRad="38100" dist="38100" dir="2700000" algn="tl">
                  <a:srgbClr val="C0C0C0"/>
                </a:outerShdw>
              </a:effectLst>
              <a:latin typeface="宋体" pitchFamily="2" charset="-122"/>
              <a:ea typeface="宋体" pitchFamily="2" charset="-122"/>
            </a:endParaRPr>
          </a:p>
          <a:p>
            <a:pPr algn="just" eaLnBrk="1" hangingPunct="1">
              <a:spcBef>
                <a:spcPct val="0"/>
              </a:spcBef>
              <a:buFontTx/>
              <a:buNone/>
              <a:defRPr/>
            </a:pPr>
            <a:r>
              <a:rPr lang="en-US" altLang="zh-CN" sz="2400" smtClean="0">
                <a:solidFill>
                  <a:schemeClr val="accent2"/>
                </a:solidFill>
                <a:effectLst>
                  <a:outerShdw blurRad="38100" dist="38100" dir="2700000" algn="tl">
                    <a:srgbClr val="C0C0C0"/>
                  </a:outerShdw>
                </a:effectLst>
                <a:ea typeface="宋体" pitchFamily="2" charset="-122"/>
              </a:rPr>
              <a:t>%}</a:t>
            </a:r>
          </a:p>
          <a:p>
            <a:pPr algn="just" eaLnBrk="1" hangingPunct="1">
              <a:spcBef>
                <a:spcPct val="0"/>
              </a:spcBef>
              <a:buFontTx/>
              <a:buNone/>
              <a:defRPr/>
            </a:pPr>
            <a:r>
              <a:rPr lang="en-US" altLang="zh-CN" sz="2400" smtClean="0">
                <a:solidFill>
                  <a:schemeClr val="accent2"/>
                </a:solidFill>
                <a:effectLst>
                  <a:outerShdw blurRad="38100" dist="38100" dir="2700000" algn="tl">
                    <a:srgbClr val="C0C0C0"/>
                  </a:outerShdw>
                </a:effectLst>
                <a:ea typeface="宋体" pitchFamily="2" charset="-122"/>
              </a:rPr>
              <a:t>%token DIGIT</a:t>
            </a:r>
          </a:p>
          <a:p>
            <a:pPr algn="just" eaLnBrk="1" hangingPunct="1">
              <a:spcBef>
                <a:spcPct val="0"/>
              </a:spcBef>
              <a:buFontTx/>
              <a:buNone/>
              <a:defRPr/>
            </a:pPr>
            <a:r>
              <a:rPr lang="en-US" altLang="zh-CN" sz="2400" smtClean="0">
                <a:solidFill>
                  <a:schemeClr val="accent2"/>
                </a:solidFill>
                <a:effectLst>
                  <a:outerShdw blurRad="38100" dist="38100" dir="2700000" algn="tl">
                    <a:srgbClr val="C0C0C0"/>
                  </a:outerShdw>
                </a:effectLst>
                <a:ea typeface="宋体" pitchFamily="2" charset="-122"/>
              </a:rPr>
              <a:t>%%</a:t>
            </a:r>
            <a:endParaRPr lang="en-US" altLang="zh-CN" sz="2400" smtClean="0">
              <a:solidFill>
                <a:schemeClr val="accent2"/>
              </a:solidFill>
              <a:effectLst>
                <a:outerShdw blurRad="38100" dist="38100" dir="2700000" algn="tl">
                  <a:srgbClr val="C0C0C0"/>
                </a:outerShdw>
              </a:effectLst>
              <a:latin typeface="宋体" pitchFamily="2" charset="-122"/>
              <a:ea typeface="宋体" pitchFamily="2" charset="-122"/>
            </a:endParaRPr>
          </a:p>
        </p:txBody>
      </p:sp>
      <p:sp>
        <p:nvSpPr>
          <p:cNvPr id="34820"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3A0A847F-E949-4D44-821F-150DFC50E6F7}" type="slidenum">
              <a:rPr lang="en-US" altLang="zh-CN">
                <a:solidFill>
                  <a:schemeClr val="bg2">
                    <a:lumMod val="20000"/>
                    <a:lumOff val="80000"/>
                  </a:schemeClr>
                </a:solidFill>
              </a:rPr>
              <a:pPr>
                <a:defRPr/>
              </a:pPr>
              <a:t>23</a:t>
            </a:fld>
            <a:endParaRPr lang="en-US" altLang="zh-CN">
              <a:solidFill>
                <a:schemeClr val="bg2">
                  <a:lumMod val="20000"/>
                  <a:lumOff val="80000"/>
                </a:schemeClr>
              </a:solidFill>
            </a:endParaRPr>
          </a:p>
        </p:txBody>
      </p:sp>
      <p:sp>
        <p:nvSpPr>
          <p:cNvPr id="457733" name="AutoShape 5" descr="Green marble"/>
          <p:cNvSpPr>
            <a:spLocks noChangeArrowheads="1"/>
          </p:cNvSpPr>
          <p:nvPr/>
        </p:nvSpPr>
        <p:spPr bwMode="auto">
          <a:xfrm>
            <a:off x="2051050" y="4260850"/>
            <a:ext cx="3240088" cy="1800225"/>
          </a:xfrm>
          <a:prstGeom prst="cloudCallout">
            <a:avLst>
              <a:gd name="adj1" fmla="val -46718"/>
              <a:gd name="adj2" fmla="val -87829"/>
            </a:avLst>
          </a:prstGeom>
          <a:solidFill>
            <a:schemeClr val="accent1">
              <a:alpha val="2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en-US" altLang="zh-CN" sz="2400" b="1">
                <a:solidFill>
                  <a:srgbClr val="996633"/>
                </a:solidFill>
                <a:effectLst>
                  <a:outerShdw blurRad="38100" dist="38100" dir="2700000" algn="tl">
                    <a:srgbClr val="000000"/>
                  </a:outerShdw>
                </a:effectLst>
                <a:latin typeface="Tahoma" pitchFamily="34" charset="0"/>
                <a:ea typeface="宋体" pitchFamily="2" charset="-122"/>
              </a:rPr>
              <a:t>Yacc</a:t>
            </a:r>
            <a:r>
              <a:rPr lang="zh-CN" altLang="en-US" sz="2400" b="1">
                <a:solidFill>
                  <a:srgbClr val="996633"/>
                </a:solidFill>
                <a:effectLst>
                  <a:outerShdw blurRad="38100" dist="38100" dir="2700000" algn="tl">
                    <a:srgbClr val="000000"/>
                  </a:outerShdw>
                </a:effectLst>
                <a:latin typeface="Tahoma" pitchFamily="34" charset="0"/>
                <a:ea typeface="宋体" pitchFamily="2" charset="-122"/>
              </a:rPr>
              <a:t>允许用户自己定义终结符的记号</a:t>
            </a:r>
          </a:p>
        </p:txBody>
      </p:sp>
      <p:sp>
        <p:nvSpPr>
          <p:cNvPr id="457736" name="Text Box 8" descr="Green marble"/>
          <p:cNvSpPr txBox="1">
            <a:spLocks noChangeArrowheads="1"/>
          </p:cNvSpPr>
          <p:nvPr/>
        </p:nvSpPr>
        <p:spPr bwMode="auto">
          <a:xfrm>
            <a:off x="7092950" y="1052513"/>
            <a:ext cx="1908175" cy="1204912"/>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ea typeface="宋体" pitchFamily="2" charset="-122"/>
              </a:rPr>
              <a:t>E</a:t>
            </a:r>
            <a:r>
              <a:rPr lang="en-US" altLang="zh-CN" sz="1800" b="1">
                <a:solidFill>
                  <a:srgbClr val="996633"/>
                </a:solidFill>
                <a:effectLst>
                  <a:outerShdw blurRad="38100" dist="38100" dir="2700000" algn="tl">
                    <a:srgbClr val="C0C0C0"/>
                  </a:outerShdw>
                </a:effectLst>
                <a:latin typeface="Tahoma" pitchFamily="34" charset="0"/>
                <a:ea typeface="宋体" pitchFamily="2" charset="-122"/>
                <a:sym typeface="Wingdings" pitchFamily="2" charset="2"/>
              </a:rPr>
              <a:t>E + T | T</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ea typeface="宋体" pitchFamily="2" charset="-122"/>
                <a:sym typeface="Wingdings" pitchFamily="2" charset="2"/>
              </a:rPr>
              <a:t>TT * F | F</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ea typeface="宋体" pitchFamily="2" charset="-122"/>
                <a:sym typeface="Wingdings" pitchFamily="2" charset="2"/>
              </a:rPr>
              <a:t>F(E) | digit</a:t>
            </a:r>
            <a:endParaRPr lang="en-US" altLang="zh-CN" sz="1800" b="1">
              <a:solidFill>
                <a:srgbClr val="996633"/>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7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title"/>
          </p:nvPr>
        </p:nvSpPr>
        <p:spPr>
          <a:noFill/>
        </p:spPr>
        <p:txBody>
          <a:bodyPr/>
          <a:lstStyle/>
          <a:p>
            <a:pPr eaLnBrk="1" hangingPunct="1"/>
            <a:r>
              <a:rPr lang="zh-CN" altLang="en-US" smtClean="0">
                <a:ea typeface="宋体" charset="-122"/>
              </a:rPr>
              <a:t>3.7   分析器的生成器</a:t>
            </a:r>
          </a:p>
        </p:txBody>
      </p:sp>
      <p:sp>
        <p:nvSpPr>
          <p:cNvPr id="459778"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spcBef>
                <a:spcPct val="0"/>
              </a:spcBef>
              <a:defRPr/>
            </a:pPr>
            <a:r>
              <a:rPr lang="zh-CN" altLang="en-US" dirty="0" smtClean="0">
                <a:effectLst>
                  <a:outerShdw blurRad="38100" dist="38100" dir="2700000" algn="tl">
                    <a:srgbClr val="C0C0C0"/>
                  </a:outerShdw>
                </a:effectLst>
                <a:latin typeface="宋体" pitchFamily="2" charset="-122"/>
                <a:ea typeface="宋体" pitchFamily="2" charset="-122"/>
              </a:rPr>
              <a:t>例</a:t>
            </a:r>
            <a:r>
              <a:rPr lang="en-US" altLang="zh-CN" dirty="0" smtClean="0">
                <a:effectLst>
                  <a:outerShdw blurRad="38100" dist="38100" dir="2700000" algn="tl">
                    <a:srgbClr val="C0C0C0"/>
                  </a:outerShdw>
                </a:effectLst>
                <a:latin typeface="宋体" pitchFamily="2" charset="-122"/>
                <a:ea typeface="宋体" pitchFamily="2" charset="-122"/>
              </a:rPr>
              <a:t>---</a:t>
            </a:r>
            <a:r>
              <a:rPr lang="zh-CN" altLang="en-US" dirty="0" smtClean="0">
                <a:effectLst>
                  <a:outerShdw blurRad="38100" dist="38100" dir="2700000" algn="tl">
                    <a:srgbClr val="C0C0C0"/>
                  </a:outerShdw>
                </a:effectLst>
                <a:latin typeface="宋体" pitchFamily="2" charset="-122"/>
                <a:ea typeface="宋体" pitchFamily="2" charset="-122"/>
              </a:rPr>
              <a:t>翻译规则部分</a:t>
            </a:r>
          </a:p>
          <a:p>
            <a:pPr algn="just" eaLnBrk="1" hangingPunct="1">
              <a:lnSpc>
                <a:spcPct val="90000"/>
              </a:lnSpc>
              <a:spcBef>
                <a:spcPct val="0"/>
              </a:spcBef>
              <a:buFontTx/>
              <a:buNone/>
              <a:defRPr/>
            </a:pPr>
            <a:endParaRPr lang="en-US" altLang="zh-CN" sz="2400" dirty="0" smtClean="0">
              <a:effectLst>
                <a:outerShdw blurRad="38100" dist="38100" dir="2700000" algn="tl">
                  <a:srgbClr val="C0C0C0"/>
                </a:outerShdw>
              </a:effectLst>
              <a:latin typeface="Times New Roman" pitchFamily="18" charset="0"/>
              <a:ea typeface="+mn-ea"/>
              <a:cs typeface="Times New Roman" pitchFamily="18" charset="0"/>
            </a:endParaRP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line 	: </a:t>
            </a:r>
            <a:r>
              <a:rPr lang="en-US" altLang="zh-CN" sz="2400" dirty="0" err="1"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expr</a:t>
            </a: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‘\n’		{</a:t>
            </a:r>
            <a:r>
              <a:rPr lang="en-US" altLang="zh-CN" sz="2400" dirty="0" err="1"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printf</a:t>
            </a: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(“%d\n”, $1);}</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a:t>
            </a:r>
          </a:p>
          <a:p>
            <a:pPr algn="just" eaLnBrk="1" hangingPunct="1">
              <a:lnSpc>
                <a:spcPct val="90000"/>
              </a:lnSpc>
              <a:spcBef>
                <a:spcPct val="0"/>
              </a:spcBef>
              <a:buFontTx/>
              <a:buNone/>
              <a:defRPr/>
            </a:pPr>
            <a:r>
              <a:rPr lang="en-US" altLang="zh-CN" sz="2400" dirty="0" err="1"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expr</a:t>
            </a: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 </a:t>
            </a:r>
            <a:r>
              <a:rPr lang="en-US" altLang="zh-CN" sz="2400" dirty="0" err="1"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expr</a:t>
            </a: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 term	{$$ = $1+$3;}</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 term</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term	: term ‘*’ factor	{$$ = $1 * $3;}</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 factor</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factor	: ’(’ </a:t>
            </a:r>
            <a:r>
              <a:rPr lang="en-US" altLang="zh-CN" sz="2400" dirty="0" err="1"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expr</a:t>
            </a: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		{$$ = $2;}</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 DIGIT</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a:t>
            </a:r>
          </a:p>
          <a:p>
            <a:pPr algn="just" eaLnBrk="1" hangingPunct="1">
              <a:lnSpc>
                <a:spcPct val="90000"/>
              </a:lnSpc>
              <a:spcBef>
                <a:spcPct val="0"/>
              </a:spcBef>
              <a:buFontTx/>
              <a:buNone/>
              <a:defRPr/>
            </a:pPr>
            <a:endPar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endParaRPr>
          </a:p>
        </p:txBody>
      </p:sp>
      <p:sp>
        <p:nvSpPr>
          <p:cNvPr id="35844"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3CB48C2-D6B0-49A9-8B81-52EC6613DA2C}" type="slidenum">
              <a:rPr lang="en-US" altLang="zh-CN">
                <a:solidFill>
                  <a:schemeClr val="bg2">
                    <a:lumMod val="20000"/>
                    <a:lumOff val="80000"/>
                  </a:schemeClr>
                </a:solidFill>
              </a:rPr>
              <a:pPr>
                <a:defRPr/>
              </a:pPr>
              <a:t>24</a:t>
            </a:fld>
            <a:endParaRPr lang="en-US" altLang="zh-CN">
              <a:solidFill>
                <a:schemeClr val="bg2">
                  <a:lumMod val="20000"/>
                  <a:lumOff val="80000"/>
                </a:schemeClr>
              </a:solidFill>
            </a:endParaRPr>
          </a:p>
        </p:txBody>
      </p:sp>
      <p:sp>
        <p:nvSpPr>
          <p:cNvPr id="459780" name="Text Box 4" descr="Green marble"/>
          <p:cNvSpPr txBox="1">
            <a:spLocks noChangeArrowheads="1"/>
          </p:cNvSpPr>
          <p:nvPr/>
        </p:nvSpPr>
        <p:spPr bwMode="auto">
          <a:xfrm>
            <a:off x="7081838" y="620713"/>
            <a:ext cx="1908175" cy="1204912"/>
          </a:xfrm>
          <a:prstGeom prst="rect">
            <a:avLst/>
          </a:prstGeom>
          <a:solidFill>
            <a:schemeClr val="bg1"/>
          </a:solidFill>
          <a:ln w="12700">
            <a:solidFill>
              <a:schemeClr val="accent2"/>
            </a:solidFill>
            <a:miter lim="800000"/>
            <a:headEnd type="none" w="sm" len="sm"/>
            <a:tailEnd type="none" w="sm" len="sm"/>
          </a:ln>
          <a:effectLst/>
          <a:extLst/>
        </p:spPr>
        <p:txBody>
          <a:bodyPr>
            <a:spAutoFit/>
          </a:bodyPr>
          <a:lstStyle/>
          <a:p>
            <a:pPr>
              <a:spcBef>
                <a:spcPct val="50000"/>
              </a:spcBef>
              <a:defRPr/>
            </a:pPr>
            <a:r>
              <a:rPr lang="en-US" altLang="zh-CN" sz="1800" b="1" dirty="0">
                <a:solidFill>
                  <a:srgbClr val="996633"/>
                </a:solidFill>
                <a:effectLst>
                  <a:outerShdw blurRad="38100" dist="38100" dir="2700000" algn="tl">
                    <a:srgbClr val="C0C0C0"/>
                  </a:outerShdw>
                </a:effectLst>
                <a:latin typeface="微软雅黑" pitchFamily="34" charset="-122"/>
                <a:ea typeface="微软雅黑" pitchFamily="34" charset="-122"/>
              </a:rPr>
              <a:t>E</a:t>
            </a:r>
            <a:r>
              <a:rPr lang="en-US" altLang="zh-CN" sz="1800" b="1" dirty="0">
                <a:solidFill>
                  <a:srgbClr val="996633"/>
                </a:solidFill>
                <a:effectLst>
                  <a:outerShdw blurRad="38100" dist="38100" dir="2700000" algn="tl">
                    <a:srgbClr val="C0C0C0"/>
                  </a:outerShdw>
                </a:effectLst>
                <a:latin typeface="微软雅黑" pitchFamily="34" charset="-122"/>
                <a:ea typeface="微软雅黑" pitchFamily="34" charset="-122"/>
                <a:sym typeface="Wingdings" pitchFamily="2" charset="2"/>
              </a:rPr>
              <a:t>E + T | T</a:t>
            </a:r>
          </a:p>
          <a:p>
            <a:pPr>
              <a:spcBef>
                <a:spcPct val="50000"/>
              </a:spcBef>
              <a:defRPr/>
            </a:pPr>
            <a:r>
              <a:rPr lang="en-US" altLang="zh-CN" sz="1800" b="1" dirty="0">
                <a:solidFill>
                  <a:srgbClr val="996633"/>
                </a:solidFill>
                <a:effectLst>
                  <a:outerShdw blurRad="38100" dist="38100" dir="2700000" algn="tl">
                    <a:srgbClr val="C0C0C0"/>
                  </a:outerShdw>
                </a:effectLst>
                <a:latin typeface="微软雅黑" pitchFamily="34" charset="-122"/>
                <a:ea typeface="微软雅黑" pitchFamily="34" charset="-122"/>
                <a:sym typeface="Wingdings" pitchFamily="2" charset="2"/>
              </a:rPr>
              <a:t>TT * F | F</a:t>
            </a:r>
          </a:p>
          <a:p>
            <a:pPr>
              <a:spcBef>
                <a:spcPct val="50000"/>
              </a:spcBef>
              <a:defRPr/>
            </a:pPr>
            <a:r>
              <a:rPr lang="en-US" altLang="zh-CN" sz="1800" b="1" dirty="0">
                <a:solidFill>
                  <a:srgbClr val="996633"/>
                </a:solidFill>
                <a:effectLst>
                  <a:outerShdw blurRad="38100" dist="38100" dir="2700000" algn="tl">
                    <a:srgbClr val="C0C0C0"/>
                  </a:outerShdw>
                </a:effectLst>
                <a:latin typeface="微软雅黑" pitchFamily="34" charset="-122"/>
                <a:ea typeface="微软雅黑" pitchFamily="34" charset="-122"/>
                <a:sym typeface="Wingdings" pitchFamily="2" charset="2"/>
              </a:rPr>
              <a:t>F(E) | digit</a:t>
            </a:r>
            <a:endParaRPr lang="en-US" altLang="zh-CN" sz="1800" b="1" dirty="0">
              <a:solidFill>
                <a:srgbClr val="996633"/>
              </a:solidFill>
              <a:effectLst>
                <a:outerShdw blurRad="38100" dist="38100" dir="2700000" algn="tl">
                  <a:srgbClr val="C0C0C0"/>
                </a:outerShdw>
              </a:effectLst>
              <a:latin typeface="微软雅黑" pitchFamily="34" charset="-122"/>
              <a:ea typeface="微软雅黑" pitchFamily="34" charset="-122"/>
            </a:endParaRPr>
          </a:p>
        </p:txBody>
      </p:sp>
      <p:sp>
        <p:nvSpPr>
          <p:cNvPr id="459782" name="AutoShape 6"/>
          <p:cNvSpPr>
            <a:spLocks noChangeArrowheads="1"/>
          </p:cNvSpPr>
          <p:nvPr/>
        </p:nvSpPr>
        <p:spPr bwMode="auto">
          <a:xfrm>
            <a:off x="3995738" y="5013325"/>
            <a:ext cx="5002212" cy="1423988"/>
          </a:xfrm>
          <a:prstGeom prst="wedgeRoundRectCallout">
            <a:avLst>
              <a:gd name="adj1" fmla="val -42227"/>
              <a:gd name="adj2" fmla="val -121796"/>
              <a:gd name="adj3" fmla="val 16667"/>
            </a:avLst>
          </a:prstGeom>
          <a:solidFill>
            <a:schemeClr val="bg2">
              <a:lumMod val="20000"/>
              <a:lumOff val="80000"/>
            </a:schemeClr>
          </a:solidFill>
          <a:ln w="25400">
            <a:solidFill>
              <a:schemeClr val="tx1"/>
            </a:solidFill>
            <a:miter lim="800000"/>
            <a:headEnd/>
            <a:tailEnd/>
          </a:ln>
          <a:effectLst/>
        </p:spPr>
        <p:txBody>
          <a:bodyPr/>
          <a:lstStyle/>
          <a:p>
            <a:pPr algn="ctr">
              <a:defRPr/>
            </a:pPr>
            <a:r>
              <a:rPr kumimoji="1" lang="en-US" altLang="zh-CN" sz="2200" dirty="0">
                <a:latin typeface="微软雅黑" pitchFamily="34" charset="-122"/>
                <a:ea typeface="微软雅黑" pitchFamily="34" charset="-122"/>
              </a:rPr>
              <a:t>$$</a:t>
            </a:r>
            <a:r>
              <a:rPr kumimoji="1" lang="zh-CN" altLang="en-US" sz="2200" dirty="0">
                <a:latin typeface="微软雅黑" pitchFamily="34" charset="-122"/>
                <a:ea typeface="微软雅黑" pitchFamily="34" charset="-122"/>
              </a:rPr>
              <a:t>表示左部非终结符的属性值，</a:t>
            </a:r>
            <a:r>
              <a:rPr kumimoji="1" lang="en-US" altLang="zh-CN" sz="2200" dirty="0">
                <a:latin typeface="微软雅黑" pitchFamily="34" charset="-122"/>
                <a:ea typeface="微软雅黑" pitchFamily="34" charset="-122"/>
              </a:rPr>
              <a:t>$</a:t>
            </a:r>
            <a:r>
              <a:rPr kumimoji="1" lang="en-US" altLang="zh-CN" sz="2200" i="1" dirty="0" err="1" smtClean="0">
                <a:latin typeface="微软雅黑" pitchFamily="34" charset="-122"/>
                <a:ea typeface="微软雅黑" pitchFamily="34" charset="-122"/>
              </a:rPr>
              <a:t>i</a:t>
            </a:r>
            <a:r>
              <a:rPr kumimoji="1" lang="en-US" altLang="zh-CN" sz="2200" i="1" dirty="0" smtClean="0">
                <a:latin typeface="微软雅黑" pitchFamily="34" charset="-122"/>
                <a:ea typeface="微软雅黑" pitchFamily="34" charset="-122"/>
              </a:rPr>
              <a:t> </a:t>
            </a:r>
            <a:r>
              <a:rPr kumimoji="1" lang="zh-CN" altLang="en-US" sz="2200" dirty="0" smtClean="0">
                <a:latin typeface="微软雅黑" pitchFamily="34" charset="-122"/>
                <a:ea typeface="微软雅黑" pitchFamily="34" charset="-122"/>
              </a:rPr>
              <a:t>表</a:t>
            </a:r>
            <a:r>
              <a:rPr kumimoji="1" lang="zh-CN" altLang="en-US" sz="2200" dirty="0">
                <a:latin typeface="微软雅黑" pitchFamily="34" charset="-122"/>
                <a:ea typeface="微软雅黑" pitchFamily="34" charset="-122"/>
              </a:rPr>
              <a:t>示右部第</a:t>
            </a:r>
            <a:r>
              <a:rPr kumimoji="1" lang="en-US" altLang="zh-CN" sz="2200" i="1" dirty="0" err="1" smtClean="0">
                <a:latin typeface="微软雅黑" pitchFamily="34" charset="-122"/>
                <a:ea typeface="微软雅黑" pitchFamily="34" charset="-122"/>
              </a:rPr>
              <a:t>i</a:t>
            </a:r>
            <a:r>
              <a:rPr kumimoji="1" lang="en-US" altLang="zh-CN" sz="2200" i="1" dirty="0" smtClean="0">
                <a:latin typeface="微软雅黑" pitchFamily="34" charset="-122"/>
                <a:ea typeface="微软雅黑" pitchFamily="34" charset="-122"/>
              </a:rPr>
              <a:t> </a:t>
            </a:r>
            <a:r>
              <a:rPr kumimoji="1" lang="zh-CN" altLang="en-US" sz="2200" dirty="0" smtClean="0">
                <a:latin typeface="微软雅黑" pitchFamily="34" charset="-122"/>
                <a:ea typeface="微软雅黑" pitchFamily="34" charset="-122"/>
              </a:rPr>
              <a:t>个</a:t>
            </a:r>
            <a:r>
              <a:rPr kumimoji="1" lang="zh-CN" altLang="en-US" sz="2200" dirty="0">
                <a:latin typeface="微软雅黑" pitchFamily="34" charset="-122"/>
                <a:ea typeface="微软雅黑" pitchFamily="34" charset="-122"/>
              </a:rPr>
              <a:t>文法符号关联的属性值。默认动作是</a:t>
            </a:r>
            <a:r>
              <a:rPr kumimoji="1" lang="en-US" altLang="zh-CN" sz="2200" dirty="0">
                <a:latin typeface="微软雅黑" pitchFamily="34" charset="-122"/>
                <a:ea typeface="微软雅黑" pitchFamily="34" charset="-122"/>
              </a:rPr>
              <a:t>{$$=$1;}</a:t>
            </a:r>
            <a:endParaRPr kumimoji="1" lang="zh-CN" altLang="en-US" sz="2200" dirty="0">
              <a:latin typeface="微软雅黑" pitchFamily="34" charset="-122"/>
              <a:ea typeface="微软雅黑" pitchFamily="34" charset="-122"/>
            </a:endParaRPr>
          </a:p>
        </p:txBody>
      </p:sp>
      <p:sp>
        <p:nvSpPr>
          <p:cNvPr id="459783" name="Text Box 5"/>
          <p:cNvSpPr txBox="1">
            <a:spLocks noChangeArrowheads="1"/>
          </p:cNvSpPr>
          <p:nvPr/>
        </p:nvSpPr>
        <p:spPr bwMode="auto">
          <a:xfrm>
            <a:off x="632222" y="3212976"/>
            <a:ext cx="278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r>
              <a:rPr lang="en-US" altLang="zh-CN" sz="1800" dirty="0">
                <a:solidFill>
                  <a:srgbClr val="FF3300"/>
                </a:solidFill>
              </a:rPr>
              <a:t>$$            $1       $2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9782"/>
                                        </p:tgtEl>
                                        <p:attrNameLst>
                                          <p:attrName>style.visibility</p:attrName>
                                        </p:attrNameLst>
                                      </p:cBhvr>
                                      <p:to>
                                        <p:strVal val="visible"/>
                                      </p:to>
                                    </p:set>
                                    <p:animEffect transition="in" filter="blinds(horizontal)">
                                      <p:cBhvr>
                                        <p:cTn id="7" dur="500"/>
                                        <p:tgtEl>
                                          <p:spTgt spid="4597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59783"/>
                                        </p:tgtEl>
                                        <p:attrNameLst>
                                          <p:attrName>style.visibility</p:attrName>
                                        </p:attrNameLst>
                                      </p:cBhvr>
                                      <p:to>
                                        <p:strVal val="visible"/>
                                      </p:to>
                                    </p:set>
                                    <p:animEffect transition="in" filter="wipe(down)">
                                      <p:cBhvr>
                                        <p:cTn id="12" dur="580">
                                          <p:stCondLst>
                                            <p:cond delay="0"/>
                                          </p:stCondLst>
                                        </p:cTn>
                                        <p:tgtEl>
                                          <p:spTgt spid="459783"/>
                                        </p:tgtEl>
                                      </p:cBhvr>
                                    </p:animEffect>
                                    <p:anim calcmode="lin" valueType="num">
                                      <p:cBhvr>
                                        <p:cTn id="13" dur="1822" tmFilter="0,0; 0.14,0.36; 0.43,0.73; 0.71,0.91; 1.0,1.0">
                                          <p:stCondLst>
                                            <p:cond delay="0"/>
                                          </p:stCondLst>
                                        </p:cTn>
                                        <p:tgtEl>
                                          <p:spTgt spid="45978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5978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5978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5978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59783"/>
                                        </p:tgtEl>
                                        <p:attrNameLst>
                                          <p:attrName>ppt_y</p:attrName>
                                        </p:attrNameLst>
                                      </p:cBhvr>
                                      <p:tavLst>
                                        <p:tav tm="0" fmla="#ppt_y-sin(pi*$)/81">
                                          <p:val>
                                            <p:fltVal val="0"/>
                                          </p:val>
                                        </p:tav>
                                        <p:tav tm="100000">
                                          <p:val>
                                            <p:fltVal val="1"/>
                                          </p:val>
                                        </p:tav>
                                      </p:tavLst>
                                    </p:anim>
                                    <p:animScale>
                                      <p:cBhvr>
                                        <p:cTn id="18" dur="26">
                                          <p:stCondLst>
                                            <p:cond delay="650"/>
                                          </p:stCondLst>
                                        </p:cTn>
                                        <p:tgtEl>
                                          <p:spTgt spid="459783"/>
                                        </p:tgtEl>
                                      </p:cBhvr>
                                      <p:to x="100000" y="60000"/>
                                    </p:animScale>
                                    <p:animScale>
                                      <p:cBhvr>
                                        <p:cTn id="19" dur="166" decel="50000">
                                          <p:stCondLst>
                                            <p:cond delay="676"/>
                                          </p:stCondLst>
                                        </p:cTn>
                                        <p:tgtEl>
                                          <p:spTgt spid="459783"/>
                                        </p:tgtEl>
                                      </p:cBhvr>
                                      <p:to x="100000" y="100000"/>
                                    </p:animScale>
                                    <p:animScale>
                                      <p:cBhvr>
                                        <p:cTn id="20" dur="26">
                                          <p:stCondLst>
                                            <p:cond delay="1312"/>
                                          </p:stCondLst>
                                        </p:cTn>
                                        <p:tgtEl>
                                          <p:spTgt spid="459783"/>
                                        </p:tgtEl>
                                      </p:cBhvr>
                                      <p:to x="100000" y="80000"/>
                                    </p:animScale>
                                    <p:animScale>
                                      <p:cBhvr>
                                        <p:cTn id="21" dur="166" decel="50000">
                                          <p:stCondLst>
                                            <p:cond delay="1338"/>
                                          </p:stCondLst>
                                        </p:cTn>
                                        <p:tgtEl>
                                          <p:spTgt spid="459783"/>
                                        </p:tgtEl>
                                      </p:cBhvr>
                                      <p:to x="100000" y="100000"/>
                                    </p:animScale>
                                    <p:animScale>
                                      <p:cBhvr>
                                        <p:cTn id="22" dur="26">
                                          <p:stCondLst>
                                            <p:cond delay="1642"/>
                                          </p:stCondLst>
                                        </p:cTn>
                                        <p:tgtEl>
                                          <p:spTgt spid="459783"/>
                                        </p:tgtEl>
                                      </p:cBhvr>
                                      <p:to x="100000" y="90000"/>
                                    </p:animScale>
                                    <p:animScale>
                                      <p:cBhvr>
                                        <p:cTn id="23" dur="166" decel="50000">
                                          <p:stCondLst>
                                            <p:cond delay="1668"/>
                                          </p:stCondLst>
                                        </p:cTn>
                                        <p:tgtEl>
                                          <p:spTgt spid="459783"/>
                                        </p:tgtEl>
                                      </p:cBhvr>
                                      <p:to x="100000" y="100000"/>
                                    </p:animScale>
                                    <p:animScale>
                                      <p:cBhvr>
                                        <p:cTn id="24" dur="26">
                                          <p:stCondLst>
                                            <p:cond delay="1808"/>
                                          </p:stCondLst>
                                        </p:cTn>
                                        <p:tgtEl>
                                          <p:spTgt spid="459783"/>
                                        </p:tgtEl>
                                      </p:cBhvr>
                                      <p:to x="100000" y="95000"/>
                                    </p:animScale>
                                    <p:animScale>
                                      <p:cBhvr>
                                        <p:cTn id="25" dur="166" decel="50000">
                                          <p:stCondLst>
                                            <p:cond delay="1834"/>
                                          </p:stCondLst>
                                        </p:cTn>
                                        <p:tgtEl>
                                          <p:spTgt spid="45978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2" grpId="0" animBg="1"/>
      <p:bldP spid="45978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a:noFill/>
        </p:spPr>
        <p:txBody>
          <a:bodyPr/>
          <a:lstStyle/>
          <a:p>
            <a:pPr eaLnBrk="1" hangingPunct="1"/>
            <a:r>
              <a:rPr lang="zh-CN" altLang="en-US" smtClean="0">
                <a:ea typeface="宋体" charset="-122"/>
              </a:rPr>
              <a:t>3.7   分析器的生成器</a:t>
            </a:r>
          </a:p>
        </p:txBody>
      </p:sp>
      <p:sp>
        <p:nvSpPr>
          <p:cNvPr id="461826"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defRPr/>
            </a:pPr>
            <a:r>
              <a:rPr lang="zh-CN" altLang="en-US" dirty="0" smtClean="0">
                <a:effectLst>
                  <a:outerShdw blurRad="38100" dist="38100" dir="2700000" algn="tl">
                    <a:srgbClr val="C0C0C0"/>
                  </a:outerShdw>
                </a:effectLst>
                <a:latin typeface="宋体" pitchFamily="2" charset="-122"/>
                <a:ea typeface="宋体" pitchFamily="2" charset="-122"/>
              </a:rPr>
              <a:t>例</a:t>
            </a:r>
            <a:r>
              <a:rPr lang="en-US" altLang="zh-CN" dirty="0" smtClean="0">
                <a:effectLst>
                  <a:outerShdw blurRad="38100" dist="38100" dir="2700000" algn="tl">
                    <a:srgbClr val="C0C0C0"/>
                  </a:outerShdw>
                </a:effectLst>
                <a:latin typeface="宋体" pitchFamily="2" charset="-122"/>
                <a:ea typeface="宋体" pitchFamily="2" charset="-122"/>
              </a:rPr>
              <a:t>---</a:t>
            </a:r>
            <a:r>
              <a:rPr lang="zh-CN" altLang="en-US" dirty="0" smtClean="0">
                <a:effectLst>
                  <a:outerShdw blurRad="38100" dist="38100" dir="2700000" algn="tl">
                    <a:srgbClr val="C0C0C0"/>
                  </a:outerShdw>
                </a:effectLst>
                <a:latin typeface="宋体" pitchFamily="2" charset="-122"/>
                <a:ea typeface="宋体" pitchFamily="2" charset="-122"/>
              </a:rPr>
              <a:t>支持例程部分</a:t>
            </a:r>
          </a:p>
          <a:p>
            <a:pPr algn="just" eaLnBrk="1" hangingPunct="1">
              <a:spcBef>
                <a:spcPct val="0"/>
              </a:spcBef>
              <a:buFontTx/>
              <a:buNone/>
              <a:defRPr/>
            </a:pPr>
            <a:endParaRPr lang="en-US" altLang="zh-CN" sz="2400" dirty="0" smtClean="0">
              <a:effectLst>
                <a:outerShdw blurRad="38100" dist="38100" dir="2700000" algn="tl">
                  <a:srgbClr val="C0C0C0"/>
                </a:outerShdw>
              </a:effectLst>
              <a:ea typeface="宋体" pitchFamily="2" charset="-122"/>
              <a:cs typeface="Times New Roman" pitchFamily="18" charset="0"/>
            </a:endParaRPr>
          </a:p>
          <a:p>
            <a:pPr algn="just" eaLnBrk="1" hangingPunct="1">
              <a:spcBef>
                <a:spcPct val="0"/>
              </a:spcBef>
              <a:buFontTx/>
              <a:buNone/>
              <a:defRPr/>
            </a:pPr>
            <a:r>
              <a:rPr lang="en-US" altLang="zh-CN" sz="2400" dirty="0" err="1" smtClean="0">
                <a:solidFill>
                  <a:schemeClr val="accent2"/>
                </a:solidFill>
                <a:effectLst>
                  <a:outerShdw blurRad="38100" dist="38100" dir="2700000" algn="tl">
                    <a:srgbClr val="C0C0C0"/>
                  </a:outerShdw>
                </a:effectLst>
                <a:ea typeface="宋体" pitchFamily="2" charset="-122"/>
                <a:cs typeface="Times New Roman" pitchFamily="18" charset="0"/>
              </a:rPr>
              <a:t>yylex</a:t>
            </a: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400" dirty="0" err="1" smtClean="0">
                <a:solidFill>
                  <a:schemeClr val="accent2"/>
                </a:solidFill>
                <a:effectLst>
                  <a:outerShdw blurRad="38100" dist="38100" dir="2700000" algn="tl">
                    <a:srgbClr val="C0C0C0"/>
                  </a:outerShdw>
                </a:effectLst>
                <a:ea typeface="宋体" pitchFamily="2" charset="-122"/>
                <a:cs typeface="Times New Roman" pitchFamily="18" charset="0"/>
              </a:rPr>
              <a:t>int</a:t>
            </a: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c;</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c = </a:t>
            </a:r>
            <a:r>
              <a:rPr lang="en-US" altLang="zh-CN" sz="2400" dirty="0" err="1" smtClean="0">
                <a:solidFill>
                  <a:schemeClr val="accent2"/>
                </a:solidFill>
                <a:effectLst>
                  <a:outerShdw blurRad="38100" dist="38100" dir="2700000" algn="tl">
                    <a:srgbClr val="C0C0C0"/>
                  </a:outerShdw>
                </a:effectLst>
                <a:ea typeface="宋体" pitchFamily="2" charset="-122"/>
                <a:cs typeface="Times New Roman" pitchFamily="18" charset="0"/>
              </a:rPr>
              <a:t>getchar</a:t>
            </a: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if (</a:t>
            </a:r>
            <a:r>
              <a:rPr lang="en-US" altLang="zh-CN" sz="2400" dirty="0" err="1" smtClean="0">
                <a:solidFill>
                  <a:schemeClr val="accent2"/>
                </a:solidFill>
                <a:effectLst>
                  <a:outerShdw blurRad="38100" dist="38100" dir="2700000" algn="tl">
                    <a:srgbClr val="C0C0C0"/>
                  </a:outerShdw>
                </a:effectLst>
                <a:ea typeface="宋体" pitchFamily="2" charset="-122"/>
                <a:cs typeface="Times New Roman" pitchFamily="18" charset="0"/>
              </a:rPr>
              <a:t>isdigit</a:t>
            </a: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(c)){</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400" dirty="0" err="1" smtClean="0">
                <a:solidFill>
                  <a:schemeClr val="accent2"/>
                </a:solidFill>
                <a:effectLst>
                  <a:outerShdw blurRad="38100" dist="38100" dir="2700000" algn="tl">
                    <a:srgbClr val="C0C0C0"/>
                  </a:outerShdw>
                </a:effectLst>
                <a:ea typeface="宋体" pitchFamily="2" charset="-122"/>
                <a:cs typeface="Times New Roman" pitchFamily="18" charset="0"/>
              </a:rPr>
              <a:t>yylval</a:t>
            </a: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 c – ‘0’;</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return DIGIT;</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return c;</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a:t>
            </a:r>
          </a:p>
          <a:p>
            <a:pPr algn="just" eaLnBrk="1" hangingPunct="1">
              <a:spcBef>
                <a:spcPct val="0"/>
              </a:spcBef>
              <a:buFontTx/>
              <a:buNone/>
              <a:defRPr/>
            </a:pPr>
            <a:endPar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endParaRPr>
          </a:p>
        </p:txBody>
      </p:sp>
      <p:sp>
        <p:nvSpPr>
          <p:cNvPr id="36868"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C9BBF99F-B496-4353-A6A2-3D89AFE90EAA}" type="slidenum">
              <a:rPr lang="en-US" altLang="zh-CN">
                <a:solidFill>
                  <a:schemeClr val="bg2">
                    <a:lumMod val="20000"/>
                    <a:lumOff val="80000"/>
                  </a:schemeClr>
                </a:solidFill>
              </a:rPr>
              <a:pPr>
                <a:defRPr/>
              </a:pPr>
              <a:t>25</a:t>
            </a:fld>
            <a:endParaRPr lang="en-US" altLang="zh-CN">
              <a:solidFill>
                <a:schemeClr val="bg2">
                  <a:lumMod val="20000"/>
                  <a:lumOff val="80000"/>
                </a:schemeClr>
              </a:solidFill>
            </a:endParaRPr>
          </a:p>
        </p:txBody>
      </p:sp>
      <p:sp>
        <p:nvSpPr>
          <p:cNvPr id="461830" name="Text Box 6" descr="Green marble"/>
          <p:cNvSpPr txBox="1">
            <a:spLocks noChangeArrowheads="1"/>
          </p:cNvSpPr>
          <p:nvPr/>
        </p:nvSpPr>
        <p:spPr bwMode="auto">
          <a:xfrm>
            <a:off x="7092950" y="1052513"/>
            <a:ext cx="1908175" cy="1204912"/>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ea typeface="宋体" pitchFamily="2" charset="-122"/>
              </a:rPr>
              <a:t>E</a:t>
            </a:r>
            <a:r>
              <a:rPr lang="en-US" altLang="zh-CN" sz="1800" b="1">
                <a:solidFill>
                  <a:srgbClr val="996633"/>
                </a:solidFill>
                <a:effectLst>
                  <a:outerShdw blurRad="38100" dist="38100" dir="2700000" algn="tl">
                    <a:srgbClr val="C0C0C0"/>
                  </a:outerShdw>
                </a:effectLst>
                <a:latin typeface="Tahoma" pitchFamily="34" charset="0"/>
                <a:ea typeface="宋体" pitchFamily="2" charset="-122"/>
                <a:sym typeface="Wingdings" pitchFamily="2" charset="2"/>
              </a:rPr>
              <a:t>E + T | T</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ea typeface="宋体" pitchFamily="2" charset="-122"/>
                <a:sym typeface="Wingdings" pitchFamily="2" charset="2"/>
              </a:rPr>
              <a:t>TT * F | F</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ea typeface="宋体" pitchFamily="2" charset="-122"/>
                <a:sym typeface="Wingdings" pitchFamily="2" charset="2"/>
              </a:rPr>
              <a:t>F(E) | digit</a:t>
            </a:r>
            <a:endParaRPr lang="en-US" altLang="zh-CN" sz="1800" b="1">
              <a:solidFill>
                <a:srgbClr val="996633"/>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ea typeface="宋体" charset="-122"/>
              </a:rPr>
              <a:t>3.7   分析器的生成器</a:t>
            </a:r>
          </a:p>
        </p:txBody>
      </p:sp>
      <p:sp>
        <p:nvSpPr>
          <p:cNvPr id="807939" name="Rectangle 3"/>
          <p:cNvSpPr>
            <a:spLocks noGrp="1" noChangeArrowheads="1"/>
          </p:cNvSpPr>
          <p:nvPr>
            <p:ph idx="1"/>
          </p:nvPr>
        </p:nvSpPr>
        <p:spPr/>
        <p:txBody>
          <a:bodyPr/>
          <a:lstStyle/>
          <a:p>
            <a:pPr eaLnBrk="1" hangingPunct="1">
              <a:buFontTx/>
              <a:buNone/>
              <a:defRPr/>
            </a:pPr>
            <a:r>
              <a:rPr lang="zh-CN" altLang="en-US" smtClean="0">
                <a:effectLst>
                  <a:outerShdw blurRad="38100" dist="38100" dir="2700000" algn="tl">
                    <a:srgbClr val="C0C0C0"/>
                  </a:outerShdw>
                </a:effectLst>
                <a:ea typeface="宋体" pitchFamily="2" charset="-122"/>
              </a:rPr>
              <a:t>3.7.2 </a:t>
            </a:r>
            <a:r>
              <a:rPr lang="zh-CN" altLang="en-US" smtClean="0">
                <a:effectLst>
                  <a:outerShdw blurRad="38100" dist="38100" dir="2700000" algn="tl">
                    <a:srgbClr val="C0C0C0"/>
                  </a:outerShdw>
                </a:effectLst>
                <a:latin typeface="宋体" pitchFamily="2" charset="-122"/>
                <a:ea typeface="宋体" pitchFamily="2" charset="-122"/>
              </a:rPr>
              <a:t>用</a:t>
            </a:r>
            <a:r>
              <a:rPr lang="en-US" altLang="zh-CN" smtClean="0">
                <a:effectLst>
                  <a:outerShdw blurRad="38100" dist="38100" dir="2700000" algn="tl">
                    <a:srgbClr val="C0C0C0"/>
                  </a:outerShdw>
                </a:effectLst>
                <a:ea typeface="宋体" pitchFamily="2" charset="-122"/>
              </a:rPr>
              <a:t>Yacc</a:t>
            </a:r>
            <a:r>
              <a:rPr lang="zh-CN" altLang="en-US" smtClean="0">
                <a:effectLst>
                  <a:outerShdw blurRad="38100" dist="38100" dir="2700000" algn="tl">
                    <a:srgbClr val="C0C0C0"/>
                  </a:outerShdw>
                </a:effectLst>
                <a:latin typeface="宋体" pitchFamily="2" charset="-122"/>
                <a:ea typeface="宋体" pitchFamily="2" charset="-122"/>
              </a:rPr>
              <a:t>处理二义文法</a:t>
            </a:r>
          </a:p>
          <a:p>
            <a:pPr eaLnBrk="1" hangingPunct="1">
              <a:buFontTx/>
              <a:buNone/>
              <a:defRPr/>
            </a:pPr>
            <a:endParaRPr lang="zh-CN" altLang="en-US" smtClean="0">
              <a:effectLst>
                <a:outerShdw blurRad="38100" dist="38100" dir="2700000" algn="tl">
                  <a:srgbClr val="C0C0C0"/>
                </a:outerShdw>
              </a:effectLst>
              <a:latin typeface="宋体" pitchFamily="2" charset="-122"/>
              <a:ea typeface="宋体" pitchFamily="2" charset="-122"/>
            </a:endParaRPr>
          </a:p>
          <a:p>
            <a:pPr eaLnBrk="1" hangingPunct="1">
              <a:defRPr/>
            </a:pPr>
            <a:r>
              <a:rPr lang="zh-CN" altLang="en-US" smtClean="0">
                <a:effectLst>
                  <a:outerShdw blurRad="38100" dist="38100" dir="2700000" algn="tl">
                    <a:srgbClr val="C0C0C0"/>
                  </a:outerShdw>
                </a:effectLst>
                <a:ea typeface="宋体" pitchFamily="2" charset="-122"/>
              </a:rPr>
              <a:t>解决分析动作冲突的两大默认规则：</a:t>
            </a:r>
          </a:p>
          <a:p>
            <a:pPr lvl="1" eaLnBrk="1" hangingPunct="1">
              <a:lnSpc>
                <a:spcPct val="110000"/>
              </a:lnSpc>
              <a:spcBef>
                <a:spcPct val="0"/>
              </a:spcBef>
              <a:defRPr/>
            </a:pPr>
            <a:r>
              <a:rPr lang="zh-CN" altLang="en-US" smtClean="0">
                <a:solidFill>
                  <a:schemeClr val="accent2"/>
                </a:solidFill>
                <a:effectLst>
                  <a:outerShdw blurRad="38100" dist="38100" dir="2700000" algn="tl">
                    <a:srgbClr val="C0C0C0"/>
                  </a:outerShdw>
                </a:effectLst>
                <a:latin typeface="黑体" pitchFamily="49" charset="-122"/>
                <a:ea typeface="黑体" pitchFamily="49" charset="-122"/>
              </a:rPr>
              <a:t>对于归约</a:t>
            </a:r>
            <a:r>
              <a:rPr lang="en-US" altLang="zh-CN" smtClean="0">
                <a:solidFill>
                  <a:schemeClr val="accent2"/>
                </a:solidFill>
                <a:effectLst>
                  <a:outerShdw blurRad="38100" dist="38100" dir="2700000" algn="tl">
                    <a:srgbClr val="C0C0C0"/>
                  </a:outerShdw>
                </a:effectLst>
                <a:latin typeface="黑体" pitchFamily="49" charset="-122"/>
                <a:ea typeface="黑体" pitchFamily="49" charset="-122"/>
              </a:rPr>
              <a:t>-</a:t>
            </a:r>
            <a:r>
              <a:rPr lang="zh-CN" altLang="en-US" smtClean="0">
                <a:solidFill>
                  <a:schemeClr val="accent2"/>
                </a:solidFill>
                <a:effectLst>
                  <a:outerShdw blurRad="38100" dist="38100" dir="2700000" algn="tl">
                    <a:srgbClr val="C0C0C0"/>
                  </a:outerShdw>
                </a:effectLst>
                <a:latin typeface="黑体" pitchFamily="49" charset="-122"/>
                <a:ea typeface="黑体" pitchFamily="49" charset="-122"/>
              </a:rPr>
              <a:t>归约冲突，选择在</a:t>
            </a:r>
            <a:r>
              <a:rPr lang="en-US" altLang="zh-CN" smtClean="0">
                <a:solidFill>
                  <a:schemeClr val="accent2"/>
                </a:solidFill>
                <a:effectLst>
                  <a:outerShdw blurRad="38100" dist="38100" dir="2700000" algn="tl">
                    <a:srgbClr val="C0C0C0"/>
                  </a:outerShdw>
                </a:effectLst>
                <a:latin typeface="黑体" pitchFamily="49" charset="-122"/>
                <a:ea typeface="黑体" pitchFamily="49" charset="-122"/>
              </a:rPr>
              <a:t>Yacc </a:t>
            </a:r>
            <a:r>
              <a:rPr lang="zh-CN" altLang="en-US" smtClean="0">
                <a:solidFill>
                  <a:schemeClr val="accent2"/>
                </a:solidFill>
                <a:effectLst>
                  <a:outerShdw blurRad="38100" dist="38100" dir="2700000" algn="tl">
                    <a:srgbClr val="C0C0C0"/>
                  </a:outerShdw>
                </a:effectLst>
                <a:latin typeface="黑体" pitchFamily="49" charset="-122"/>
                <a:ea typeface="黑体" pitchFamily="49" charset="-122"/>
              </a:rPr>
              <a:t>程序中最先出现的那个产生式归约</a:t>
            </a:r>
          </a:p>
          <a:p>
            <a:pPr lvl="1" eaLnBrk="1" hangingPunct="1">
              <a:lnSpc>
                <a:spcPct val="110000"/>
              </a:lnSpc>
              <a:spcBef>
                <a:spcPct val="0"/>
              </a:spcBef>
              <a:defRPr/>
            </a:pPr>
            <a:r>
              <a:rPr lang="zh-CN" altLang="en-US" smtClean="0">
                <a:solidFill>
                  <a:schemeClr val="accent2"/>
                </a:solidFill>
                <a:effectLst>
                  <a:outerShdw blurRad="38100" dist="38100" dir="2700000" algn="tl">
                    <a:srgbClr val="C0C0C0"/>
                  </a:outerShdw>
                </a:effectLst>
                <a:latin typeface="黑体" pitchFamily="49" charset="-122"/>
                <a:ea typeface="黑体" pitchFamily="49" charset="-122"/>
              </a:rPr>
              <a:t>对于移进</a:t>
            </a:r>
            <a:r>
              <a:rPr lang="en-US" altLang="zh-CN" smtClean="0">
                <a:solidFill>
                  <a:schemeClr val="accent2"/>
                </a:solidFill>
                <a:effectLst>
                  <a:outerShdw blurRad="38100" dist="38100" dir="2700000" algn="tl">
                    <a:srgbClr val="C0C0C0"/>
                  </a:outerShdw>
                </a:effectLst>
                <a:latin typeface="黑体" pitchFamily="49" charset="-122"/>
                <a:ea typeface="黑体" pitchFamily="49" charset="-122"/>
              </a:rPr>
              <a:t>-</a:t>
            </a:r>
            <a:r>
              <a:rPr lang="zh-CN" altLang="en-US" smtClean="0">
                <a:solidFill>
                  <a:schemeClr val="accent2"/>
                </a:solidFill>
                <a:effectLst>
                  <a:outerShdw blurRad="38100" dist="38100" dir="2700000" algn="tl">
                    <a:srgbClr val="C0C0C0"/>
                  </a:outerShdw>
                </a:effectLst>
                <a:latin typeface="黑体" pitchFamily="49" charset="-122"/>
                <a:ea typeface="黑体" pitchFamily="49" charset="-122"/>
              </a:rPr>
              <a:t>归约冲突，优先移进</a:t>
            </a:r>
          </a:p>
        </p:txBody>
      </p:sp>
      <p:sp>
        <p:nvSpPr>
          <p:cNvPr id="37892"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4AD96756-4ABE-40F8-A85E-CA09A935D526}" type="slidenum">
              <a:rPr lang="en-US" altLang="zh-CN">
                <a:solidFill>
                  <a:schemeClr val="bg2">
                    <a:lumMod val="20000"/>
                    <a:lumOff val="80000"/>
                  </a:schemeClr>
                </a:solidFill>
              </a:rPr>
              <a:pPr>
                <a:defRPr/>
              </a:pPr>
              <a:t>26</a:t>
            </a:fld>
            <a:endParaRPr lang="en-US" altLang="zh-CN">
              <a:solidFill>
                <a:schemeClr val="bg2">
                  <a:lumMod val="20000"/>
                  <a:lumOff val="80000"/>
                </a:schemeClr>
              </a:solidFill>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465923" name="Rectangle 3"/>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defRPr/>
            </a:pPr>
            <a:r>
              <a:rPr lang="zh-CN" altLang="en-US" sz="3200" dirty="0" smtClean="0">
                <a:effectLst>
                  <a:outerShdw blurRad="38100" dist="38100" dir="2700000" algn="tl">
                    <a:srgbClr val="C0C0C0"/>
                  </a:outerShdw>
                </a:effectLst>
                <a:ea typeface="宋体" pitchFamily="2" charset="-122"/>
              </a:rPr>
              <a:t>3.7.2 </a:t>
            </a:r>
            <a:r>
              <a:rPr lang="zh-CN" altLang="en-US" sz="3200" dirty="0" smtClean="0">
                <a:effectLst>
                  <a:outerShdw blurRad="38100" dist="38100" dir="2700000" algn="tl">
                    <a:srgbClr val="C0C0C0"/>
                  </a:outerShdw>
                </a:effectLst>
                <a:latin typeface="宋体" pitchFamily="2" charset="-122"/>
                <a:ea typeface="宋体" pitchFamily="2" charset="-122"/>
              </a:rPr>
              <a:t>用</a:t>
            </a:r>
            <a:r>
              <a:rPr lang="en-US" altLang="zh-CN" sz="3200" dirty="0" err="1" smtClean="0">
                <a:effectLst>
                  <a:outerShdw blurRad="38100" dist="38100" dir="2700000" algn="tl">
                    <a:srgbClr val="C0C0C0"/>
                  </a:outerShdw>
                </a:effectLst>
                <a:ea typeface="宋体" pitchFamily="2" charset="-122"/>
              </a:rPr>
              <a:t>Yacc</a:t>
            </a:r>
            <a:r>
              <a:rPr lang="zh-CN" altLang="en-US" sz="3200" dirty="0" smtClean="0">
                <a:effectLst>
                  <a:outerShdw blurRad="38100" dist="38100" dir="2700000" algn="tl">
                    <a:srgbClr val="C0C0C0"/>
                  </a:outerShdw>
                </a:effectLst>
                <a:latin typeface="宋体" pitchFamily="2" charset="-122"/>
                <a:ea typeface="宋体" pitchFamily="2" charset="-122"/>
              </a:rPr>
              <a:t>处理二义文法</a:t>
            </a:r>
            <a:r>
              <a:rPr lang="zh-CN" altLang="en-US" sz="3200" dirty="0" smtClean="0">
                <a:effectLst>
                  <a:outerShdw blurRad="38100" dist="38100" dir="2700000" algn="tl">
                    <a:srgbClr val="C0C0C0"/>
                  </a:outerShdw>
                </a:effectLst>
                <a:ea typeface="宋体" pitchFamily="2" charset="-122"/>
              </a:rPr>
              <a:t> </a:t>
            </a:r>
          </a:p>
          <a:p>
            <a:pPr eaLnBrk="1" hangingPunct="1">
              <a:spcBef>
                <a:spcPct val="0"/>
              </a:spcBef>
              <a:buFontTx/>
              <a:buNone/>
              <a:defRPr/>
            </a:pPr>
            <a:endParaRPr lang="en-US" altLang="zh-CN" sz="3200" dirty="0" smtClean="0">
              <a:effectLst>
                <a:outerShdw blurRad="38100" dist="38100" dir="2700000" algn="tl">
                  <a:srgbClr val="C0C0C0"/>
                </a:outerShdw>
              </a:effectLst>
              <a:ea typeface="宋体" pitchFamily="2" charset="-122"/>
            </a:endParaRPr>
          </a:p>
          <a:p>
            <a:pPr eaLnBrk="1" hangingPunct="1">
              <a:spcBef>
                <a:spcPct val="0"/>
              </a:spcBef>
              <a:buFontTx/>
              <a:buNone/>
              <a:defRPr/>
            </a:pPr>
            <a:r>
              <a:rPr lang="zh-CN" altLang="en-US" sz="3200" dirty="0" smtClean="0">
                <a:effectLst>
                  <a:outerShdw blurRad="38100" dist="38100" dir="2700000" algn="tl">
                    <a:srgbClr val="C0C0C0"/>
                  </a:outerShdw>
                </a:effectLst>
                <a:ea typeface="宋体" pitchFamily="2" charset="-122"/>
              </a:rPr>
              <a:t>例  </a:t>
            </a:r>
            <a:r>
              <a:rPr lang="zh-CN" altLang="en-US" sz="3200" dirty="0" smtClean="0">
                <a:effectLst>
                  <a:outerShdw blurRad="38100" dist="38100" dir="2700000" algn="tl">
                    <a:srgbClr val="C0C0C0"/>
                  </a:outerShdw>
                </a:effectLst>
                <a:latin typeface="宋体" pitchFamily="2" charset="-122"/>
                <a:ea typeface="宋体" pitchFamily="2" charset="-122"/>
              </a:rPr>
              <a:t>台式计算器</a:t>
            </a:r>
            <a:endParaRPr lang="zh-CN" altLang="en-US" sz="3200" dirty="0" smtClean="0">
              <a:effectLst>
                <a:outerShdw blurRad="38100" dist="38100" dir="2700000" algn="tl">
                  <a:srgbClr val="C0C0C0"/>
                </a:outerShdw>
              </a:effectLst>
              <a:ea typeface="宋体" pitchFamily="2" charset="-122"/>
            </a:endParaRPr>
          </a:p>
          <a:p>
            <a:pPr eaLnBrk="1" hangingPunct="1">
              <a:spcBef>
                <a:spcPct val="0"/>
              </a:spcBef>
              <a:defRPr/>
            </a:pPr>
            <a:r>
              <a:rPr lang="zh-CN" altLang="en-US" sz="3200" dirty="0" smtClean="0">
                <a:effectLst>
                  <a:outerShdw blurRad="38100" dist="38100" dir="2700000" algn="tl">
                    <a:srgbClr val="C0C0C0"/>
                  </a:outerShdw>
                </a:effectLst>
                <a:ea typeface="宋体" pitchFamily="2" charset="-122"/>
              </a:rPr>
              <a:t>输入一个表达式并回车，显示计算结果。</a:t>
            </a:r>
          </a:p>
          <a:p>
            <a:pPr eaLnBrk="1" hangingPunct="1">
              <a:spcBef>
                <a:spcPct val="0"/>
              </a:spcBef>
              <a:defRPr/>
            </a:pPr>
            <a:r>
              <a:rPr lang="zh-CN" altLang="en-US" sz="3200" dirty="0" smtClean="0">
                <a:effectLst>
                  <a:outerShdw blurRad="38100" dist="38100" dir="2700000" algn="tl">
                    <a:srgbClr val="C0C0C0"/>
                  </a:outerShdw>
                </a:effectLst>
                <a:ea typeface="宋体" pitchFamily="2" charset="-122"/>
              </a:rPr>
              <a:t>也可以输入一个空白行。</a:t>
            </a:r>
          </a:p>
        </p:txBody>
      </p:sp>
      <p:sp>
        <p:nvSpPr>
          <p:cNvPr id="38916"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50164719-8117-48EE-8BA5-13E52AA5193F}" type="slidenum">
              <a:rPr lang="en-US" altLang="zh-CN">
                <a:solidFill>
                  <a:schemeClr val="bg2">
                    <a:lumMod val="20000"/>
                    <a:lumOff val="80000"/>
                  </a:schemeClr>
                </a:solidFill>
              </a:rPr>
              <a:pPr>
                <a:defRPr/>
              </a:pPr>
              <a:t>27</a:t>
            </a:fld>
            <a:endParaRPr lang="en-US" altLang="zh-CN">
              <a:solidFill>
                <a:schemeClr val="bg2">
                  <a:lumMod val="20000"/>
                  <a:lumOff val="80000"/>
                </a:schemeClr>
              </a:solidFill>
            </a:endParaRPr>
          </a:p>
        </p:txBody>
      </p:sp>
      <p:sp>
        <p:nvSpPr>
          <p:cNvPr id="6" name="Text Box 4" descr="Green marble"/>
          <p:cNvSpPr txBox="1">
            <a:spLocks noChangeArrowheads="1"/>
          </p:cNvSpPr>
          <p:nvPr/>
        </p:nvSpPr>
        <p:spPr bwMode="auto">
          <a:xfrm>
            <a:off x="2195736" y="5733256"/>
            <a:ext cx="6912769" cy="86177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rPr>
              <a:t>lines</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lines expr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lines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e</a:t>
            </a:r>
          </a:p>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E E + E | E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E | E * E | E / E | (E) | -E | number</a:t>
            </a:r>
            <a:endParaRPr lang="en-US" altLang="zh-CN" b="1" dirty="0">
              <a:solidFill>
                <a:srgbClr val="FF0000"/>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467971" name="Rectangle 3"/>
          <p:cNvSpPr>
            <a:spLocks noGrp="1" noChangeArrowheads="1"/>
          </p:cNvSpPr>
          <p:nvPr>
            <p:ph idx="1"/>
          </p:nvPr>
        </p:nvSpPr>
        <p:spPr>
          <a:xfrm>
            <a:off x="457200" y="981075"/>
            <a:ext cx="8147248" cy="52482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defRPr/>
            </a:pPr>
            <a:r>
              <a:rPr lang="zh-CN" altLang="en-US"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p>
          <a:p>
            <a:pPr algn="just" eaLnBrk="1" hangingPunct="1">
              <a:spcBef>
                <a:spcPct val="0"/>
              </a:spcBef>
              <a:buFontTx/>
              <a:buNone/>
              <a:defRPr/>
            </a:pPr>
            <a:r>
              <a:rPr lang="zh-CN" altLang="en-US"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sz="2800" dirty="0" err="1"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ctype</a:t>
            </a: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.h&gt;</a:t>
            </a:r>
          </a:p>
          <a:p>
            <a:pPr algn="just" eaLnBrk="1" hangingPunct="1">
              <a:spcBef>
                <a:spcPct val="0"/>
              </a:spcBef>
              <a:buFontTx/>
              <a:buNone/>
              <a:defRPr/>
            </a:pP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include  &lt;</a:t>
            </a:r>
            <a:r>
              <a:rPr lang="en-US" altLang="zh-CN" sz="2800" dirty="0" err="1"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stdio.h</a:t>
            </a: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&gt;</a:t>
            </a:r>
          </a:p>
          <a:p>
            <a:pPr algn="just" eaLnBrk="1" hangingPunct="1">
              <a:spcBef>
                <a:spcPct val="0"/>
              </a:spcBef>
              <a:buFontTx/>
              <a:buNone/>
              <a:defRPr/>
            </a:pP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define YYSTYPE double  /* </a:t>
            </a:r>
            <a:r>
              <a:rPr lang="zh-CN" altLang="en-US"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将栈定义为</a:t>
            </a: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double</a:t>
            </a:r>
            <a:r>
              <a:rPr lang="zh-CN" altLang="en-US"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类型 */</a:t>
            </a:r>
          </a:p>
          <a:p>
            <a:pPr algn="just" eaLnBrk="1" hangingPunct="1">
              <a:spcBef>
                <a:spcPct val="0"/>
              </a:spcBef>
              <a:buFontTx/>
              <a:buNone/>
              <a:defRPr/>
            </a:pPr>
            <a:r>
              <a:rPr lang="zh-CN" altLang="en-US"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p>
          <a:p>
            <a:pPr algn="just" eaLnBrk="1" hangingPunct="1">
              <a:spcBef>
                <a:spcPct val="0"/>
              </a:spcBef>
              <a:buFontTx/>
              <a:buNone/>
              <a:defRPr/>
            </a:pPr>
            <a:r>
              <a:rPr lang="zh-CN" altLang="en-US"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p>
          <a:p>
            <a:pPr algn="just" eaLnBrk="1" hangingPunct="1">
              <a:spcBef>
                <a:spcPct val="0"/>
              </a:spcBef>
              <a:buFontTx/>
              <a:buNone/>
              <a:defRPr/>
            </a:pPr>
            <a:r>
              <a:rPr lang="zh-CN" altLang="en-US"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token   NUMBER</a:t>
            </a:r>
          </a:p>
          <a:p>
            <a:pPr algn="just" eaLnBrk="1" hangingPunct="1">
              <a:spcBef>
                <a:spcPct val="0"/>
              </a:spcBef>
              <a:buFontTx/>
              <a:buNone/>
              <a:defRPr/>
            </a:pP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%left       ‘+’  ‘</a:t>
            </a: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p>
          <a:p>
            <a:pPr algn="just" eaLnBrk="1" hangingPunct="1">
              <a:spcBef>
                <a:spcPct val="0"/>
              </a:spcBef>
              <a:buFontTx/>
              <a:buNone/>
              <a:defRPr/>
            </a:pP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%left       ‘*’  ‘/ ’</a:t>
            </a:r>
          </a:p>
          <a:p>
            <a:pPr algn="just" eaLnBrk="1" hangingPunct="1">
              <a:spcBef>
                <a:spcPct val="0"/>
              </a:spcBef>
              <a:buFontTx/>
              <a:buNone/>
              <a:defRPr/>
            </a:pP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%right    UMINUS</a:t>
            </a:r>
          </a:p>
          <a:p>
            <a:pPr algn="just" eaLnBrk="1" hangingPunct="1">
              <a:spcBef>
                <a:spcPct val="0"/>
              </a:spcBef>
              <a:buFontTx/>
              <a:buNone/>
              <a:defRPr/>
            </a:pP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39940"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BCED95C4-9A59-46CF-8E08-E741E50DBF7C}" type="slidenum">
              <a:rPr lang="en-US" altLang="zh-CN">
                <a:solidFill>
                  <a:schemeClr val="bg2">
                    <a:lumMod val="20000"/>
                    <a:lumOff val="80000"/>
                  </a:schemeClr>
                </a:solidFill>
              </a:rPr>
              <a:pPr>
                <a:defRPr/>
              </a:pPr>
              <a:t>28</a:t>
            </a:fld>
            <a:endParaRPr lang="en-US" altLang="zh-CN">
              <a:solidFill>
                <a:schemeClr val="bg2">
                  <a:lumMod val="20000"/>
                  <a:lumOff val="80000"/>
                </a:schemeClr>
              </a:solidFill>
            </a:endParaRPr>
          </a:p>
        </p:txBody>
      </p:sp>
      <p:sp>
        <p:nvSpPr>
          <p:cNvPr id="6" name="Text Box 4" descr="Green marble"/>
          <p:cNvSpPr txBox="1">
            <a:spLocks noChangeArrowheads="1"/>
          </p:cNvSpPr>
          <p:nvPr/>
        </p:nvSpPr>
        <p:spPr bwMode="auto">
          <a:xfrm>
            <a:off x="2195736" y="5733256"/>
            <a:ext cx="6912769" cy="86177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rPr>
              <a:t>lines</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lines expr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lines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e</a:t>
            </a:r>
          </a:p>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E E + E | E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E | E * E | E / E | (E) | -E | number</a:t>
            </a:r>
            <a:endParaRPr lang="en-US" altLang="zh-CN" b="1" dirty="0">
              <a:solidFill>
                <a:srgbClr val="FF0000"/>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470019" name="Rectangle 3"/>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lines		: lines </a:t>
            </a:r>
            <a:r>
              <a:rPr lang="en-US" altLang="zh-CN" sz="2800" dirty="0" err="1" smtClean="0">
                <a:solidFill>
                  <a:schemeClr val="accent2"/>
                </a:solidFill>
                <a:latin typeface="Times New Roman" pitchFamily="18" charset="0"/>
                <a:ea typeface="微软雅黑" pitchFamily="34" charset="-122"/>
                <a:cs typeface="Times New Roman" pitchFamily="18" charset="0"/>
              </a:rPr>
              <a:t>expr</a:t>
            </a:r>
            <a:r>
              <a:rPr lang="en-US" altLang="zh-CN" sz="2800" dirty="0" smtClean="0">
                <a:solidFill>
                  <a:schemeClr val="accent2"/>
                </a:solidFill>
                <a:latin typeface="Times New Roman" pitchFamily="18" charset="0"/>
                <a:ea typeface="微软雅黑" pitchFamily="34" charset="-122"/>
                <a:cs typeface="Times New Roman" pitchFamily="18" charset="0"/>
              </a:rPr>
              <a:t> ‘\ n’   {</a:t>
            </a:r>
            <a:r>
              <a:rPr lang="en-US" altLang="zh-CN" sz="2800" dirty="0" err="1" smtClean="0">
                <a:solidFill>
                  <a:schemeClr val="accent2"/>
                </a:solidFill>
                <a:latin typeface="Times New Roman" pitchFamily="18" charset="0"/>
                <a:ea typeface="微软雅黑" pitchFamily="34" charset="-122"/>
                <a:cs typeface="Times New Roman" pitchFamily="18" charset="0"/>
              </a:rPr>
              <a:t>printf</a:t>
            </a:r>
            <a:r>
              <a:rPr lang="en-US" altLang="zh-CN" sz="2800" dirty="0" smtClean="0">
                <a:solidFill>
                  <a:schemeClr val="accent2"/>
                </a:solidFill>
                <a:latin typeface="Times New Roman" pitchFamily="18" charset="0"/>
                <a:ea typeface="微软雅黑" pitchFamily="34" charset="-122"/>
                <a:cs typeface="Times New Roman" pitchFamily="18" charset="0"/>
              </a:rPr>
              <a:t> ( “%g \ n”, $2 )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lines ‘\ n’</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 </a:t>
            </a:r>
            <a:r>
              <a:rPr lang="en-US" altLang="zh-CN" sz="2800" dirty="0" smtClean="0">
                <a:solidFill>
                  <a:schemeClr val="accent2"/>
                </a:solidFill>
                <a:latin typeface="Times New Roman" pitchFamily="18" charset="0"/>
                <a:ea typeface="微软雅黑" pitchFamily="34" charset="-122"/>
                <a:cs typeface="Times New Roman" pitchFamily="18" charset="0"/>
                <a:sym typeface="Symbol" pitchFamily="18" charset="2"/>
              </a:rPr>
              <a:t></a:t>
            </a:r>
            <a:r>
              <a:rPr lang="en-US" altLang="zh-CN" sz="2800" dirty="0" smtClean="0">
                <a:solidFill>
                  <a:schemeClr val="accent2"/>
                </a:solidFill>
                <a:latin typeface="Times New Roman" pitchFamily="18" charset="0"/>
                <a:ea typeface="微软雅黑" pitchFamily="34" charset="-122"/>
                <a:cs typeface="Times New Roman" pitchFamily="18" charset="0"/>
              </a:rPr>
              <a:t>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a:t>
            </a:r>
          </a:p>
          <a:p>
            <a:pPr algn="just" eaLnBrk="1" hangingPunct="1">
              <a:lnSpc>
                <a:spcPct val="90000"/>
              </a:lnSpc>
              <a:spcBef>
                <a:spcPct val="0"/>
              </a:spcBef>
              <a:buFontTx/>
              <a:buNone/>
              <a:defRPr/>
            </a:pPr>
            <a:r>
              <a:rPr lang="en-US" altLang="zh-CN" sz="2800" dirty="0" err="1" smtClean="0">
                <a:solidFill>
                  <a:schemeClr val="accent2"/>
                </a:solidFill>
                <a:latin typeface="Times New Roman" pitchFamily="18" charset="0"/>
                <a:ea typeface="微软雅黑" pitchFamily="34" charset="-122"/>
                <a:cs typeface="Times New Roman" pitchFamily="18" charset="0"/>
              </a:rPr>
              <a:t>expr</a:t>
            </a:r>
            <a:r>
              <a:rPr lang="en-US" altLang="zh-CN" sz="2800" dirty="0" smtClean="0">
                <a:solidFill>
                  <a:schemeClr val="accent2"/>
                </a:solidFill>
                <a:latin typeface="Times New Roman" pitchFamily="18" charset="0"/>
                <a:ea typeface="微软雅黑" pitchFamily="34" charset="-122"/>
                <a:cs typeface="Times New Roman" pitchFamily="18" charset="0"/>
              </a:rPr>
              <a:t>		: </a:t>
            </a:r>
            <a:r>
              <a:rPr lang="en-US" altLang="zh-CN" sz="2800" dirty="0" err="1" smtClean="0">
                <a:solidFill>
                  <a:schemeClr val="accent2"/>
                </a:solidFill>
                <a:latin typeface="Times New Roman" pitchFamily="18" charset="0"/>
                <a:ea typeface="微软雅黑" pitchFamily="34" charset="-122"/>
                <a:cs typeface="Times New Roman" pitchFamily="18" charset="0"/>
              </a:rPr>
              <a:t>expr</a:t>
            </a:r>
            <a:r>
              <a:rPr lang="en-US" altLang="zh-CN" sz="2800" dirty="0" smtClean="0">
                <a:solidFill>
                  <a:schemeClr val="accent2"/>
                </a:solidFill>
                <a:latin typeface="Times New Roman" pitchFamily="18" charset="0"/>
                <a:ea typeface="微软雅黑" pitchFamily="34" charset="-122"/>
                <a:cs typeface="Times New Roman" pitchFamily="18" charset="0"/>
              </a:rPr>
              <a:t> ‘+’ </a:t>
            </a:r>
            <a:r>
              <a:rPr lang="en-US" altLang="zh-CN" sz="2800" dirty="0" err="1" smtClean="0">
                <a:solidFill>
                  <a:schemeClr val="accent2"/>
                </a:solidFill>
                <a:latin typeface="Times New Roman" pitchFamily="18" charset="0"/>
                <a:ea typeface="微软雅黑" pitchFamily="34" charset="-122"/>
                <a:cs typeface="Times New Roman" pitchFamily="18" charset="0"/>
              </a:rPr>
              <a:t>expr</a:t>
            </a:r>
            <a:r>
              <a:rPr lang="en-US" altLang="zh-CN" sz="2800" dirty="0" smtClean="0">
                <a:solidFill>
                  <a:schemeClr val="accent2"/>
                </a:solidFill>
                <a:latin typeface="Times New Roman" pitchFamily="18" charset="0"/>
                <a:ea typeface="微软雅黑" pitchFamily="34" charset="-122"/>
                <a:cs typeface="Times New Roman" pitchFamily="18" charset="0"/>
              </a:rPr>
              <a:t> 	{$$ = $1 + $3;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expr ‘</a:t>
            </a:r>
            <a:r>
              <a:rPr lang="en-US" altLang="zh-CN" sz="2800" dirty="0" smtClean="0">
                <a:solidFill>
                  <a:schemeClr val="accent2"/>
                </a:solidFill>
                <a:latin typeface="Times New Roman" pitchFamily="18" charset="0"/>
                <a:ea typeface="微软雅黑" pitchFamily="34" charset="-122"/>
                <a:cs typeface="Times New Roman" pitchFamily="18" charset="0"/>
                <a:sym typeface="Symbol" pitchFamily="18" charset="2"/>
              </a:rPr>
              <a:t></a:t>
            </a:r>
            <a:r>
              <a:rPr lang="en-US" altLang="zh-CN" sz="2800" dirty="0" smtClean="0">
                <a:solidFill>
                  <a:schemeClr val="accent2"/>
                </a:solidFill>
                <a:latin typeface="Times New Roman" pitchFamily="18" charset="0"/>
                <a:ea typeface="微软雅黑" pitchFamily="34" charset="-122"/>
                <a:cs typeface="Times New Roman" pitchFamily="18" charset="0"/>
              </a:rPr>
              <a:t>’ expr	{$$ = $1 </a:t>
            </a:r>
            <a:r>
              <a:rPr lang="en-US" altLang="zh-CN" sz="2800" dirty="0" smtClean="0">
                <a:solidFill>
                  <a:schemeClr val="accent2"/>
                </a:solidFill>
                <a:latin typeface="Times New Roman" pitchFamily="18" charset="0"/>
                <a:ea typeface="微软雅黑" pitchFamily="34" charset="-122"/>
                <a:cs typeface="Times New Roman" pitchFamily="18" charset="0"/>
                <a:sym typeface="Symbol" pitchFamily="18" charset="2"/>
              </a:rPr>
              <a:t></a:t>
            </a:r>
            <a:r>
              <a:rPr lang="en-US" altLang="zh-CN" sz="2800" dirty="0" smtClean="0">
                <a:solidFill>
                  <a:schemeClr val="accent2"/>
                </a:solidFill>
                <a:latin typeface="Times New Roman" pitchFamily="18" charset="0"/>
                <a:ea typeface="微软雅黑" pitchFamily="34" charset="-122"/>
                <a:cs typeface="Times New Roman" pitchFamily="18" charset="0"/>
              </a:rPr>
              <a:t> $3;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expr ‘*’ expr	{$$ = $1 * $3;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a:t>
            </a:r>
            <a:r>
              <a:rPr lang="en-US" altLang="zh-CN" sz="2800" dirty="0" err="1" smtClean="0">
                <a:solidFill>
                  <a:schemeClr val="accent2"/>
                </a:solidFill>
                <a:latin typeface="Times New Roman" pitchFamily="18" charset="0"/>
                <a:ea typeface="微软雅黑" pitchFamily="34" charset="-122"/>
                <a:cs typeface="Times New Roman" pitchFamily="18" charset="0"/>
              </a:rPr>
              <a:t>expr</a:t>
            </a:r>
            <a:r>
              <a:rPr lang="en-US" altLang="zh-CN" sz="2800" dirty="0" smtClean="0">
                <a:solidFill>
                  <a:schemeClr val="accent2"/>
                </a:solidFill>
                <a:latin typeface="Times New Roman" pitchFamily="18" charset="0"/>
                <a:ea typeface="微软雅黑" pitchFamily="34" charset="-122"/>
                <a:cs typeface="Times New Roman" pitchFamily="18" charset="0"/>
              </a:rPr>
              <a:t> ‘/ ’ </a:t>
            </a:r>
            <a:r>
              <a:rPr lang="en-US" altLang="zh-CN" sz="2800" dirty="0" err="1" smtClean="0">
                <a:solidFill>
                  <a:schemeClr val="accent2"/>
                </a:solidFill>
                <a:latin typeface="Times New Roman" pitchFamily="18" charset="0"/>
                <a:ea typeface="微软雅黑" pitchFamily="34" charset="-122"/>
                <a:cs typeface="Times New Roman" pitchFamily="18" charset="0"/>
              </a:rPr>
              <a:t>expr</a:t>
            </a:r>
            <a:r>
              <a:rPr lang="en-US" altLang="zh-CN" sz="2800" dirty="0" smtClean="0">
                <a:solidFill>
                  <a:schemeClr val="accent2"/>
                </a:solidFill>
                <a:latin typeface="Times New Roman" pitchFamily="18" charset="0"/>
                <a:ea typeface="微软雅黑" pitchFamily="34" charset="-122"/>
                <a:cs typeface="Times New Roman" pitchFamily="18" charset="0"/>
              </a:rPr>
              <a:t> 	{$$ = $1 / $3;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 </a:t>
            </a:r>
            <a:r>
              <a:rPr lang="en-US" altLang="zh-CN" sz="2800" dirty="0" err="1" smtClean="0">
                <a:solidFill>
                  <a:schemeClr val="accent2"/>
                </a:solidFill>
                <a:latin typeface="Times New Roman" pitchFamily="18" charset="0"/>
                <a:ea typeface="微软雅黑" pitchFamily="34" charset="-122"/>
                <a:cs typeface="Times New Roman" pitchFamily="18" charset="0"/>
              </a:rPr>
              <a:t>expr</a:t>
            </a:r>
            <a:r>
              <a:rPr lang="en-US" altLang="zh-CN" sz="2800" dirty="0" smtClean="0">
                <a:solidFill>
                  <a:schemeClr val="accent2"/>
                </a:solidFill>
                <a:latin typeface="Times New Roman" pitchFamily="18" charset="0"/>
                <a:ea typeface="微软雅黑" pitchFamily="34" charset="-122"/>
                <a:cs typeface="Times New Roman" pitchFamily="18" charset="0"/>
              </a:rPr>
              <a:t> ‘)’		{$$ = $2;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a:t>
            </a:r>
            <a:r>
              <a:rPr lang="en-US" altLang="zh-CN" sz="2800" dirty="0" smtClean="0">
                <a:solidFill>
                  <a:schemeClr val="accent2"/>
                </a:solidFill>
                <a:latin typeface="Times New Roman" pitchFamily="18" charset="0"/>
                <a:ea typeface="微软雅黑" pitchFamily="34" charset="-122"/>
                <a:cs typeface="Times New Roman" pitchFamily="18" charset="0"/>
                <a:sym typeface="Symbol" pitchFamily="18" charset="2"/>
              </a:rPr>
              <a:t></a:t>
            </a:r>
            <a:r>
              <a:rPr lang="en-US" altLang="zh-CN" sz="2800" dirty="0" smtClean="0">
                <a:solidFill>
                  <a:schemeClr val="accent2"/>
                </a:solidFill>
                <a:latin typeface="Times New Roman" pitchFamily="18" charset="0"/>
                <a:ea typeface="微软雅黑" pitchFamily="34" charset="-122"/>
                <a:cs typeface="Times New Roman" pitchFamily="18" charset="0"/>
              </a:rPr>
              <a:t>’ expr  %</a:t>
            </a:r>
            <a:r>
              <a:rPr lang="en-US" altLang="zh-CN" sz="2800" dirty="0" err="1" smtClean="0">
                <a:solidFill>
                  <a:schemeClr val="accent2"/>
                </a:solidFill>
                <a:latin typeface="Times New Roman" pitchFamily="18" charset="0"/>
                <a:ea typeface="微软雅黑" pitchFamily="34" charset="-122"/>
                <a:cs typeface="Times New Roman" pitchFamily="18" charset="0"/>
              </a:rPr>
              <a:t>prec</a:t>
            </a:r>
            <a:r>
              <a:rPr lang="en-US" altLang="zh-CN" sz="2800" dirty="0" smtClean="0">
                <a:solidFill>
                  <a:schemeClr val="accent2"/>
                </a:solidFill>
                <a:latin typeface="Times New Roman" pitchFamily="18" charset="0"/>
                <a:ea typeface="微软雅黑" pitchFamily="34" charset="-122"/>
                <a:cs typeface="Times New Roman" pitchFamily="18" charset="0"/>
              </a:rPr>
              <a:t> UMINUS	 {$$= </a:t>
            </a:r>
            <a:r>
              <a:rPr lang="en-US" altLang="zh-CN" sz="2800" dirty="0" smtClean="0">
                <a:solidFill>
                  <a:schemeClr val="accent2"/>
                </a:solidFill>
                <a:latin typeface="Times New Roman" pitchFamily="18" charset="0"/>
                <a:ea typeface="微软雅黑" pitchFamily="34" charset="-122"/>
                <a:cs typeface="Times New Roman" pitchFamily="18" charset="0"/>
                <a:sym typeface="Symbol" pitchFamily="18" charset="2"/>
              </a:rPr>
              <a:t></a:t>
            </a:r>
            <a:r>
              <a:rPr lang="en-US" altLang="zh-CN" sz="2800" dirty="0" smtClean="0">
                <a:solidFill>
                  <a:schemeClr val="accent2"/>
                </a:solidFill>
                <a:latin typeface="Times New Roman" pitchFamily="18" charset="0"/>
                <a:ea typeface="微软雅黑" pitchFamily="34" charset="-122"/>
                <a:cs typeface="Times New Roman" pitchFamily="18" charset="0"/>
              </a:rPr>
              <a:t>$2;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NUMBER</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a:t>
            </a:r>
          </a:p>
        </p:txBody>
      </p:sp>
      <p:sp>
        <p:nvSpPr>
          <p:cNvPr id="40964"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84829A3B-1115-4C7F-BCD9-D266AD4F212F}" type="slidenum">
              <a:rPr lang="en-US" altLang="zh-CN">
                <a:solidFill>
                  <a:schemeClr val="bg2">
                    <a:lumMod val="20000"/>
                    <a:lumOff val="80000"/>
                  </a:schemeClr>
                </a:solidFill>
              </a:rPr>
              <a:pPr>
                <a:defRPr/>
              </a:pPr>
              <a:t>29</a:t>
            </a:fld>
            <a:endParaRPr lang="en-US" altLang="zh-CN">
              <a:solidFill>
                <a:schemeClr val="bg2">
                  <a:lumMod val="20000"/>
                  <a:lumOff val="80000"/>
                </a:schemeClr>
              </a:solidFill>
            </a:endParaRPr>
          </a:p>
        </p:txBody>
      </p:sp>
      <p:sp>
        <p:nvSpPr>
          <p:cNvPr id="470020" name="Text Box 4" descr="Green marble"/>
          <p:cNvSpPr txBox="1">
            <a:spLocks noChangeArrowheads="1"/>
          </p:cNvSpPr>
          <p:nvPr/>
        </p:nvSpPr>
        <p:spPr bwMode="auto">
          <a:xfrm>
            <a:off x="2195736" y="5733256"/>
            <a:ext cx="6912769" cy="86177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rPr>
              <a:t>lines</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lines expr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lines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e</a:t>
            </a:r>
          </a:p>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E E + E | E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E | E * E | E / E | (E) | -E | number</a:t>
            </a:r>
            <a:endParaRPr lang="en-US" altLang="zh-CN" b="1" dirty="0">
              <a:solidFill>
                <a:srgbClr val="FF0000"/>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36072B2-653C-48AD-8678-1BF9AF991644}" type="slidenum">
              <a:rPr lang="en-US" altLang="zh-CN">
                <a:solidFill>
                  <a:schemeClr val="bg2">
                    <a:lumMod val="20000"/>
                    <a:lumOff val="80000"/>
                  </a:schemeClr>
                </a:solidFill>
              </a:rPr>
              <a:pPr>
                <a:defRPr/>
              </a:pPr>
              <a:t>3</a:t>
            </a:fld>
            <a:endParaRPr lang="en-US" altLang="zh-CN">
              <a:solidFill>
                <a:schemeClr val="bg2">
                  <a:lumMod val="20000"/>
                  <a:lumOff val="80000"/>
                </a:schemeClr>
              </a:solidFill>
            </a:endParaRPr>
          </a:p>
        </p:txBody>
      </p:sp>
      <p:graphicFrame>
        <p:nvGraphicFramePr>
          <p:cNvPr id="785410" name="Group 2"/>
          <p:cNvGraphicFramePr>
            <a:graphicFrameLocks noGrp="1"/>
          </p:cNvGraphicFramePr>
          <p:nvPr/>
        </p:nvGraphicFramePr>
        <p:xfrm>
          <a:off x="457200" y="1397000"/>
          <a:ext cx="8077200" cy="4572000"/>
        </p:xfrm>
        <a:graphic>
          <a:graphicData uri="http://schemas.openxmlformats.org/drawingml/2006/table">
            <a:tbl>
              <a:tblPr/>
              <a:tblGrid>
                <a:gridCol w="2692400"/>
                <a:gridCol w="2692400"/>
                <a:gridCol w="2692400"/>
              </a:tblGrid>
              <a:tr h="3381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宋体" pitchFamily="2" charset="-122"/>
                          <a:ea typeface="宋体" pitchFamily="2" charset="-122"/>
                        </a:rPr>
                        <a:t>栈</a:t>
                      </a:r>
                      <a:r>
                        <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输</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入</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动</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作</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9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 + id</a:t>
                      </a:r>
                      <a:r>
                        <a:rPr kumimoji="0" lang="en-US" altLang="zh-CN" sz="24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移进</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id 5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id + id</a:t>
                      </a:r>
                      <a:r>
                        <a:rPr kumimoji="0" lang="en-US" altLang="zh-CN" sz="24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按</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归约</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3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id + id</a:t>
                      </a:r>
                      <a:r>
                        <a:rPr kumimoji="0" lang="en-US" altLang="zh-CN" sz="24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按</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归约</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9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2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id + id</a:t>
                      </a:r>
                      <a:r>
                        <a:rPr kumimoji="0" lang="en-US" altLang="zh-CN" sz="24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移进</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2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7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 + id $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移进</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2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7 id 5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id $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按</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归约</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9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2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7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10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id $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按</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归约</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9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1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宋体" pitchFamily="2" charset="-122"/>
                          <a:ea typeface="宋体" pitchFamily="2" charset="-122"/>
                        </a:rPr>
                        <a:t>接受</a:t>
                      </a:r>
                      <a:r>
                        <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785456" name="AutoShape 48" descr="Green marble"/>
          <p:cNvSpPr>
            <a:spLocks noChangeArrowheads="1"/>
          </p:cNvSpPr>
          <p:nvPr/>
        </p:nvSpPr>
        <p:spPr bwMode="auto">
          <a:xfrm>
            <a:off x="468313" y="476250"/>
            <a:ext cx="8280400" cy="720725"/>
          </a:xfrm>
          <a:prstGeom prst="wedgeEllipseCallout">
            <a:avLst>
              <a:gd name="adj1" fmla="val 33319"/>
              <a:gd name="adj2" fmla="val 72685"/>
            </a:avLst>
          </a:prstGeom>
          <a:solidFill>
            <a:schemeClr val="bg2"/>
          </a:solidFill>
          <a:ln w="12700">
            <a:solidFill>
              <a:schemeClr val="tx1"/>
            </a:solidFill>
            <a:miter lim="800000"/>
            <a:headEnd type="none" w="sm" len="sm"/>
            <a:tailEnd type="none" w="sm" len="sm"/>
          </a:ln>
          <a:effectLst/>
          <a:extLst/>
        </p:spPr>
        <p:txBody>
          <a:bodyPr/>
          <a:lstStyle/>
          <a:p>
            <a:pPr algn="ctr">
              <a:defRPr/>
            </a:pP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E =&gt; </a:t>
            </a:r>
            <a:r>
              <a:rPr lang="en-US" altLang="zh-CN" sz="1800" b="1" dirty="0">
                <a:solidFill>
                  <a:srgbClr val="FF0000"/>
                </a:solidFill>
                <a:effectLst>
                  <a:outerShdw blurRad="38100" dist="38100" dir="2700000" algn="tl">
                    <a:srgbClr val="000000"/>
                  </a:outerShdw>
                </a:effectLst>
                <a:latin typeface="Tahoma" pitchFamily="34" charset="0"/>
                <a:ea typeface="宋体" pitchFamily="2" charset="-122"/>
              </a:rPr>
              <a:t>E+T</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 =&gt; E+</a:t>
            </a:r>
            <a:r>
              <a:rPr lang="en-US" altLang="zh-CN" sz="1800" b="1" dirty="0">
                <a:solidFill>
                  <a:srgbClr val="FF0000"/>
                </a:solidFill>
                <a:effectLst>
                  <a:outerShdw blurRad="38100" dist="38100" dir="2700000" algn="tl">
                    <a:srgbClr val="000000"/>
                  </a:outerShdw>
                </a:effectLst>
                <a:latin typeface="Tahoma" pitchFamily="34" charset="0"/>
                <a:ea typeface="宋体" pitchFamily="2" charset="-122"/>
              </a:rPr>
              <a:t>F</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 =&gt; </a:t>
            </a:r>
            <a:r>
              <a:rPr lang="en-US" altLang="zh-CN" sz="1800" b="1" dirty="0" err="1">
                <a:solidFill>
                  <a:schemeClr val="accent2"/>
                </a:solidFill>
                <a:effectLst>
                  <a:outerShdw blurRad="38100" dist="38100" dir="2700000" algn="tl">
                    <a:srgbClr val="000000"/>
                  </a:outerShdw>
                </a:effectLst>
                <a:latin typeface="Tahoma" pitchFamily="34" charset="0"/>
                <a:ea typeface="宋体" pitchFamily="2" charset="-122"/>
              </a:rPr>
              <a:t>E+</a:t>
            </a:r>
            <a:r>
              <a:rPr lang="en-US" altLang="zh-CN" sz="1800" b="1" dirty="0" err="1">
                <a:solidFill>
                  <a:srgbClr val="FF0000"/>
                </a:solidFill>
                <a:effectLst>
                  <a:outerShdw blurRad="38100" dist="38100" dir="2700000" algn="tl">
                    <a:srgbClr val="000000"/>
                  </a:outerShdw>
                </a:effectLst>
                <a:latin typeface="Tahoma" pitchFamily="34" charset="0"/>
                <a:ea typeface="宋体" pitchFamily="2" charset="-122"/>
              </a:rPr>
              <a:t>id</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 =&gt; </a:t>
            </a:r>
            <a:r>
              <a:rPr lang="en-US" altLang="zh-CN" sz="1800" b="1" dirty="0" err="1">
                <a:solidFill>
                  <a:srgbClr val="FF0000"/>
                </a:solidFill>
                <a:effectLst>
                  <a:outerShdw blurRad="38100" dist="38100" dir="2700000" algn="tl">
                    <a:srgbClr val="000000"/>
                  </a:outerShdw>
                </a:effectLst>
                <a:latin typeface="Tahoma" pitchFamily="34" charset="0"/>
                <a:ea typeface="宋体" pitchFamily="2" charset="-122"/>
              </a:rPr>
              <a:t>T</a:t>
            </a:r>
            <a:r>
              <a:rPr lang="en-US" altLang="zh-CN" sz="1800" b="1" dirty="0" err="1">
                <a:solidFill>
                  <a:schemeClr val="accent2"/>
                </a:solidFill>
                <a:effectLst>
                  <a:outerShdw blurRad="38100" dist="38100" dir="2700000" algn="tl">
                    <a:srgbClr val="000000"/>
                  </a:outerShdw>
                </a:effectLst>
                <a:latin typeface="Tahoma" pitchFamily="34" charset="0"/>
                <a:ea typeface="宋体" pitchFamily="2" charset="-122"/>
              </a:rPr>
              <a:t>+id</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 =&gt; </a:t>
            </a:r>
            <a:r>
              <a:rPr lang="en-US" altLang="zh-CN" sz="1800" b="1" dirty="0">
                <a:solidFill>
                  <a:srgbClr val="FF0000"/>
                </a:solidFill>
                <a:effectLst>
                  <a:outerShdw blurRad="38100" dist="38100" dir="2700000" algn="tl">
                    <a:srgbClr val="000000"/>
                  </a:outerShdw>
                </a:effectLst>
                <a:latin typeface="Tahoma" pitchFamily="34" charset="0"/>
                <a:ea typeface="宋体" pitchFamily="2" charset="-122"/>
              </a:rPr>
              <a:t>T*</a:t>
            </a:r>
            <a:r>
              <a:rPr lang="en-US" altLang="zh-CN" sz="1800" b="1" dirty="0" err="1">
                <a:solidFill>
                  <a:srgbClr val="FF0000"/>
                </a:solidFill>
                <a:effectLst>
                  <a:outerShdw blurRad="38100" dist="38100" dir="2700000" algn="tl">
                    <a:srgbClr val="000000"/>
                  </a:outerShdw>
                </a:effectLst>
                <a:latin typeface="Tahoma" pitchFamily="34" charset="0"/>
                <a:ea typeface="宋体" pitchFamily="2" charset="-122"/>
              </a:rPr>
              <a:t>F</a:t>
            </a:r>
            <a:r>
              <a:rPr lang="en-US" altLang="zh-CN" sz="1800" b="1" dirty="0" err="1">
                <a:solidFill>
                  <a:schemeClr val="accent2"/>
                </a:solidFill>
                <a:effectLst>
                  <a:outerShdw blurRad="38100" dist="38100" dir="2700000" algn="tl">
                    <a:srgbClr val="000000"/>
                  </a:outerShdw>
                </a:effectLst>
                <a:latin typeface="Tahoma" pitchFamily="34" charset="0"/>
                <a:ea typeface="宋体" pitchFamily="2" charset="-122"/>
              </a:rPr>
              <a:t>+id</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 =&gt; T*</a:t>
            </a:r>
            <a:r>
              <a:rPr lang="en-US" altLang="zh-CN" sz="1800" b="1" dirty="0" err="1">
                <a:solidFill>
                  <a:srgbClr val="FF0000"/>
                </a:solidFill>
                <a:effectLst>
                  <a:outerShdw blurRad="38100" dist="38100" dir="2700000" algn="tl">
                    <a:srgbClr val="000000"/>
                  </a:outerShdw>
                </a:effectLst>
                <a:latin typeface="Tahoma" pitchFamily="34" charset="0"/>
                <a:ea typeface="宋体" pitchFamily="2" charset="-122"/>
              </a:rPr>
              <a:t>id</a:t>
            </a:r>
            <a:r>
              <a:rPr lang="en-US" altLang="zh-CN" sz="1800" b="1" dirty="0" err="1">
                <a:solidFill>
                  <a:schemeClr val="accent2"/>
                </a:solidFill>
                <a:effectLst>
                  <a:outerShdw blurRad="38100" dist="38100" dir="2700000" algn="tl">
                    <a:srgbClr val="000000"/>
                  </a:outerShdw>
                </a:effectLst>
                <a:latin typeface="Tahoma" pitchFamily="34" charset="0"/>
                <a:ea typeface="宋体" pitchFamily="2" charset="-122"/>
              </a:rPr>
              <a:t>+id</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 =&gt; </a:t>
            </a:r>
            <a:r>
              <a:rPr lang="en-US" altLang="zh-CN" sz="1800" b="1" dirty="0">
                <a:solidFill>
                  <a:srgbClr val="FF0000"/>
                </a:solidFill>
                <a:effectLst>
                  <a:outerShdw blurRad="38100" dist="38100" dir="2700000" algn="tl">
                    <a:srgbClr val="000000"/>
                  </a:outerShdw>
                </a:effectLst>
                <a:latin typeface="Tahoma" pitchFamily="34" charset="0"/>
                <a:ea typeface="宋体" pitchFamily="2" charset="-122"/>
              </a:rPr>
              <a:t>F</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a:t>
            </a:r>
            <a:r>
              <a:rPr lang="en-US" altLang="zh-CN" sz="1800" b="1" dirty="0" err="1">
                <a:solidFill>
                  <a:schemeClr val="accent2"/>
                </a:solidFill>
                <a:effectLst>
                  <a:outerShdw blurRad="38100" dist="38100" dir="2700000" algn="tl">
                    <a:srgbClr val="000000"/>
                  </a:outerShdw>
                </a:effectLst>
                <a:latin typeface="Tahoma" pitchFamily="34" charset="0"/>
                <a:ea typeface="宋体" pitchFamily="2" charset="-122"/>
              </a:rPr>
              <a:t>id+id</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 =&gt; </a:t>
            </a:r>
            <a:r>
              <a:rPr lang="en-US" altLang="zh-CN" sz="1800" b="1" dirty="0">
                <a:solidFill>
                  <a:srgbClr val="FF0000"/>
                </a:solidFill>
                <a:effectLst>
                  <a:outerShdw blurRad="38100" dist="38100" dir="2700000" algn="tl">
                    <a:srgbClr val="000000"/>
                  </a:outerShdw>
                </a:effectLst>
                <a:latin typeface="Tahoma" pitchFamily="34" charset="0"/>
                <a:ea typeface="宋体" pitchFamily="2" charset="-122"/>
              </a:rPr>
              <a:t>id</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a:t>
            </a:r>
            <a:r>
              <a:rPr lang="en-US" altLang="zh-CN" sz="1800" b="1" dirty="0" err="1">
                <a:solidFill>
                  <a:schemeClr val="accent2"/>
                </a:solidFill>
                <a:effectLst>
                  <a:outerShdw blurRad="38100" dist="38100" dir="2700000" algn="tl">
                    <a:srgbClr val="000000"/>
                  </a:outerShdw>
                </a:effectLst>
                <a:latin typeface="Tahoma" pitchFamily="34" charset="0"/>
                <a:ea typeface="宋体" pitchFamily="2" charset="-122"/>
              </a:rPr>
              <a:t>id+id</a:t>
            </a:r>
            <a:endParaRPr lang="zh-CN" altLang="en-US" sz="1800" b="1" dirty="0">
              <a:solidFill>
                <a:schemeClr val="accent2"/>
              </a:solidFill>
              <a:effectLst>
                <a:outerShdw blurRad="38100" dist="38100" dir="2700000" algn="tl">
                  <a:srgbClr val="000000"/>
                </a:outerShdw>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472067" name="Rectangle 3"/>
          <p:cNvSpPr>
            <a:spLocks noGrp="1" noChangeArrowheads="1"/>
          </p:cNvSpPr>
          <p:nvPr>
            <p:ph idx="1"/>
          </p:nvPr>
        </p:nvSpPr>
        <p:spPr>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720" rIns="91440" bIns="45720" numCol="1" anchor="t" anchorCtr="0" compatLnSpc="1">
            <a:prstTxWarp prst="textNoShape">
              <a:avLst/>
            </a:prstTxWarp>
          </a:bodyPr>
          <a:lstStyle/>
          <a:p>
            <a:pPr eaLnBrk="1" hangingPunct="1">
              <a:lnSpc>
                <a:spcPct val="90000"/>
              </a:lnSpc>
              <a:spcBef>
                <a:spcPct val="0"/>
              </a:spcBef>
              <a:buFontTx/>
              <a:buNone/>
            </a:pPr>
            <a:r>
              <a:rPr lang="en-US" altLang="zh-CN" sz="2800" dirty="0" err="1">
                <a:solidFill>
                  <a:schemeClr val="accent2"/>
                </a:solidFill>
                <a:latin typeface="Times New Roman" pitchFamily="18" charset="0"/>
                <a:ea typeface="微软雅黑" pitchFamily="34" charset="-122"/>
                <a:cs typeface="Times New Roman" pitchFamily="18" charset="0"/>
              </a:rPr>
              <a:t>yylex</a:t>
            </a:r>
            <a:r>
              <a:rPr lang="en-US" altLang="zh-CN" sz="2800" dirty="0">
                <a:solidFill>
                  <a:schemeClr val="accent2"/>
                </a:solidFill>
                <a:latin typeface="Times New Roman" pitchFamily="18" charset="0"/>
                <a:ea typeface="微软雅黑" pitchFamily="34" charset="-122"/>
                <a:cs typeface="Times New Roman" pitchFamily="18" charset="0"/>
              </a:rPr>
              <a:t> ( ) {</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a:t>
            </a:r>
            <a:r>
              <a:rPr lang="en-US" altLang="zh-CN" sz="2800" dirty="0" err="1">
                <a:solidFill>
                  <a:schemeClr val="accent2"/>
                </a:solidFill>
                <a:latin typeface="Times New Roman" pitchFamily="18" charset="0"/>
                <a:ea typeface="微软雅黑" pitchFamily="34" charset="-122"/>
                <a:cs typeface="Times New Roman" pitchFamily="18" charset="0"/>
              </a:rPr>
              <a:t>int</a:t>
            </a:r>
            <a:r>
              <a:rPr lang="en-US" altLang="zh-CN" sz="2800" dirty="0">
                <a:solidFill>
                  <a:schemeClr val="accent2"/>
                </a:solidFill>
                <a:latin typeface="Times New Roman" pitchFamily="18" charset="0"/>
                <a:ea typeface="微软雅黑" pitchFamily="34" charset="-122"/>
                <a:cs typeface="Times New Roman" pitchFamily="18" charset="0"/>
              </a:rPr>
              <a:t> c;</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while ( ( c = </a:t>
            </a:r>
            <a:r>
              <a:rPr lang="en-US" altLang="zh-CN" sz="2800" dirty="0" err="1">
                <a:solidFill>
                  <a:schemeClr val="accent2"/>
                </a:solidFill>
                <a:latin typeface="Times New Roman" pitchFamily="18" charset="0"/>
                <a:ea typeface="微软雅黑" pitchFamily="34" charset="-122"/>
                <a:cs typeface="Times New Roman" pitchFamily="18" charset="0"/>
              </a:rPr>
              <a:t>getchar</a:t>
            </a:r>
            <a:r>
              <a:rPr lang="en-US" altLang="zh-CN" sz="2800" dirty="0">
                <a:solidFill>
                  <a:schemeClr val="accent2"/>
                </a:solidFill>
                <a:latin typeface="Times New Roman" pitchFamily="18" charset="0"/>
                <a:ea typeface="微软雅黑" pitchFamily="34" charset="-122"/>
                <a:cs typeface="Times New Roman" pitchFamily="18" charset="0"/>
              </a:rPr>
              <a:t> ( ) ) = = ‘  ’ );</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if ( ( c = = ‘.’ ) | | (</a:t>
            </a:r>
            <a:r>
              <a:rPr lang="en-US" altLang="zh-CN" sz="2800" dirty="0" err="1">
                <a:solidFill>
                  <a:schemeClr val="accent2"/>
                </a:solidFill>
                <a:latin typeface="Times New Roman" pitchFamily="18" charset="0"/>
                <a:ea typeface="微软雅黑" pitchFamily="34" charset="-122"/>
                <a:cs typeface="Times New Roman" pitchFamily="18" charset="0"/>
              </a:rPr>
              <a:t>isdigit</a:t>
            </a:r>
            <a:r>
              <a:rPr lang="en-US" altLang="zh-CN" sz="2800" dirty="0">
                <a:solidFill>
                  <a:schemeClr val="accent2"/>
                </a:solidFill>
                <a:latin typeface="Times New Roman" pitchFamily="18" charset="0"/>
                <a:ea typeface="微软雅黑" pitchFamily="34" charset="-122"/>
                <a:cs typeface="Times New Roman" pitchFamily="18" charset="0"/>
              </a:rPr>
              <a:t> (c) ) ) {</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a:t>
            </a:r>
            <a:r>
              <a:rPr lang="en-US" altLang="zh-CN" sz="2800" dirty="0" err="1">
                <a:solidFill>
                  <a:schemeClr val="accent2"/>
                </a:solidFill>
                <a:latin typeface="Times New Roman" pitchFamily="18" charset="0"/>
                <a:ea typeface="微软雅黑" pitchFamily="34" charset="-122"/>
                <a:cs typeface="Times New Roman" pitchFamily="18" charset="0"/>
              </a:rPr>
              <a:t>ungetc</a:t>
            </a:r>
            <a:r>
              <a:rPr lang="en-US" altLang="zh-CN" sz="2800" dirty="0">
                <a:solidFill>
                  <a:schemeClr val="accent2"/>
                </a:solidFill>
                <a:latin typeface="Times New Roman" pitchFamily="18" charset="0"/>
                <a:ea typeface="微软雅黑" pitchFamily="34" charset="-122"/>
                <a:cs typeface="Times New Roman" pitchFamily="18" charset="0"/>
              </a:rPr>
              <a:t> (c, </a:t>
            </a:r>
            <a:r>
              <a:rPr lang="en-US" altLang="zh-CN" sz="2800" dirty="0" err="1">
                <a:solidFill>
                  <a:schemeClr val="accent2"/>
                </a:solidFill>
                <a:latin typeface="Times New Roman" pitchFamily="18" charset="0"/>
                <a:ea typeface="微软雅黑" pitchFamily="34" charset="-122"/>
                <a:cs typeface="Times New Roman" pitchFamily="18" charset="0"/>
              </a:rPr>
              <a:t>stdin</a:t>
            </a:r>
            <a:r>
              <a:rPr lang="en-US" altLang="zh-CN" sz="2800" dirty="0">
                <a:solidFill>
                  <a:schemeClr val="accent2"/>
                </a:solidFill>
                <a:latin typeface="Times New Roman" pitchFamily="18" charset="0"/>
                <a:ea typeface="微软雅黑" pitchFamily="34" charset="-122"/>
                <a:cs typeface="Times New Roman" pitchFamily="18" charset="0"/>
              </a:rPr>
              <a:t>);</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a:t>
            </a:r>
            <a:r>
              <a:rPr lang="en-US" altLang="zh-CN" sz="2800" dirty="0" err="1">
                <a:solidFill>
                  <a:schemeClr val="accent2"/>
                </a:solidFill>
                <a:latin typeface="Times New Roman" pitchFamily="18" charset="0"/>
                <a:ea typeface="微软雅黑" pitchFamily="34" charset="-122"/>
                <a:cs typeface="Times New Roman" pitchFamily="18" charset="0"/>
              </a:rPr>
              <a:t>scanf</a:t>
            </a:r>
            <a:r>
              <a:rPr lang="en-US" altLang="zh-CN" sz="2800" dirty="0">
                <a:solidFill>
                  <a:schemeClr val="accent2"/>
                </a:solidFill>
                <a:latin typeface="Times New Roman" pitchFamily="18" charset="0"/>
                <a:ea typeface="微软雅黑" pitchFamily="34" charset="-122"/>
                <a:cs typeface="Times New Roman" pitchFamily="18" charset="0"/>
              </a:rPr>
              <a:t> ( “% lf ”,  &amp;</a:t>
            </a:r>
            <a:r>
              <a:rPr lang="en-US" altLang="zh-CN" sz="2800" dirty="0" err="1">
                <a:solidFill>
                  <a:schemeClr val="accent2"/>
                </a:solidFill>
                <a:latin typeface="Times New Roman" pitchFamily="18" charset="0"/>
                <a:ea typeface="微软雅黑" pitchFamily="34" charset="-122"/>
                <a:cs typeface="Times New Roman" pitchFamily="18" charset="0"/>
              </a:rPr>
              <a:t>yylval</a:t>
            </a:r>
            <a:r>
              <a:rPr lang="en-US" altLang="zh-CN" sz="2800" dirty="0">
                <a:solidFill>
                  <a:schemeClr val="accent2"/>
                </a:solidFill>
                <a:latin typeface="Times New Roman" pitchFamily="18" charset="0"/>
                <a:ea typeface="微软雅黑" pitchFamily="34" charset="-122"/>
                <a:cs typeface="Times New Roman" pitchFamily="18" charset="0"/>
              </a:rPr>
              <a:t>);</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return  NUMBER;</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return c;</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a:t>
            </a:r>
          </a:p>
        </p:txBody>
      </p:sp>
      <p:sp>
        <p:nvSpPr>
          <p:cNvPr id="41988"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C04C391E-83C0-4F42-90DC-DCBF7BCB3511}" type="slidenum">
              <a:rPr lang="en-US" altLang="zh-CN">
                <a:solidFill>
                  <a:schemeClr val="bg2">
                    <a:lumMod val="20000"/>
                    <a:lumOff val="80000"/>
                  </a:schemeClr>
                </a:solidFill>
              </a:rPr>
              <a:pPr>
                <a:defRPr/>
              </a:pPr>
              <a:t>30</a:t>
            </a:fld>
            <a:endParaRPr lang="en-US" altLang="zh-CN">
              <a:solidFill>
                <a:schemeClr val="bg2">
                  <a:lumMod val="20000"/>
                  <a:lumOff val="80000"/>
                </a:schemeClr>
              </a:solidFill>
            </a:endParaRPr>
          </a:p>
        </p:txBody>
      </p:sp>
      <p:sp>
        <p:nvSpPr>
          <p:cNvPr id="7" name="Text Box 4" descr="Green marble"/>
          <p:cNvSpPr txBox="1">
            <a:spLocks noChangeArrowheads="1"/>
          </p:cNvSpPr>
          <p:nvPr/>
        </p:nvSpPr>
        <p:spPr bwMode="auto">
          <a:xfrm>
            <a:off x="2195736" y="5733256"/>
            <a:ext cx="6912769" cy="86177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rPr>
              <a:t>lines</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lines expr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lines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e</a:t>
            </a:r>
          </a:p>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E E + E | E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E | E * E | E / E | (E) | -E | number</a:t>
            </a:r>
            <a:endParaRPr lang="en-US" altLang="zh-CN" b="1" dirty="0">
              <a:solidFill>
                <a:srgbClr val="FF0000"/>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第三章语法分析</a:t>
            </a:r>
            <a:r>
              <a:rPr lang="en-US" altLang="zh-CN" dirty="0" smtClean="0"/>
              <a:t>—</a:t>
            </a:r>
            <a:r>
              <a:rPr lang="zh-CN" altLang="en-US" dirty="0" smtClean="0"/>
              <a:t>自下而上分析习</a:t>
            </a:r>
            <a:r>
              <a:rPr lang="zh-CN" altLang="en-US" dirty="0"/>
              <a:t>题</a:t>
            </a:r>
          </a:p>
        </p:txBody>
      </p:sp>
      <p:sp>
        <p:nvSpPr>
          <p:cNvPr id="3" name="内容占位符 2"/>
          <p:cNvSpPr>
            <a:spLocks noGrp="1"/>
          </p:cNvSpPr>
          <p:nvPr>
            <p:ph idx="1"/>
          </p:nvPr>
        </p:nvSpPr>
        <p:spPr/>
        <p:txBody>
          <a:bodyPr/>
          <a:lstStyle/>
          <a:p>
            <a:r>
              <a:rPr lang="zh-CN" altLang="en-US" sz="2800" dirty="0" smtClean="0"/>
              <a:t>例题</a:t>
            </a:r>
            <a:r>
              <a:rPr lang="en-US" altLang="zh-CN" sz="2800" dirty="0" smtClean="0"/>
              <a:t>3-2</a:t>
            </a:r>
            <a:r>
              <a:rPr lang="zh-CN" altLang="en-US" sz="2800" dirty="0" smtClean="0"/>
              <a:t>：</a:t>
            </a:r>
            <a:endParaRPr lang="en-US" altLang="zh-CN" sz="2800" dirty="0" smtClean="0"/>
          </a:p>
          <a:p>
            <a:pPr lvl="0"/>
            <a:r>
              <a:rPr lang="zh-CN" altLang="zh-CN" sz="2800" dirty="0"/>
              <a:t>给定文法</a:t>
            </a:r>
            <a:r>
              <a:rPr lang="en-US" altLang="zh-CN" sz="2800" dirty="0"/>
              <a:t>G</a:t>
            </a:r>
            <a:r>
              <a:rPr lang="zh-CN" altLang="zh-CN" sz="2800" dirty="0"/>
              <a:t>：</a:t>
            </a:r>
          </a:p>
          <a:p>
            <a:r>
              <a:rPr lang="en-US" altLang="zh-CN" sz="2800" dirty="0"/>
              <a:t>S</a:t>
            </a:r>
            <a:r>
              <a:rPr lang="zh-CN" altLang="zh-CN" sz="2800" dirty="0"/>
              <a:t>→</a:t>
            </a:r>
            <a:r>
              <a:rPr lang="en-US" altLang="zh-CN" sz="2800" dirty="0"/>
              <a:t>do S or S | do S | S ; S | action</a:t>
            </a:r>
            <a:endParaRPr lang="zh-CN" altLang="zh-CN" sz="2800" dirty="0"/>
          </a:p>
          <a:p>
            <a:pPr lvl="0"/>
            <a:r>
              <a:rPr lang="zh-CN" altLang="zh-CN" sz="2800" dirty="0" smtClean="0"/>
              <a:t>构造</a:t>
            </a:r>
            <a:r>
              <a:rPr lang="zh-CN" altLang="zh-CN" sz="2800" dirty="0"/>
              <a:t>识别该文法活前缀的</a:t>
            </a:r>
            <a:r>
              <a:rPr lang="en-US" altLang="zh-CN" sz="2800" dirty="0"/>
              <a:t>DFA</a:t>
            </a:r>
            <a:r>
              <a:rPr lang="zh-CN" altLang="zh-CN" sz="2800" dirty="0"/>
              <a:t>。</a:t>
            </a:r>
          </a:p>
          <a:p>
            <a:pPr lvl="0"/>
            <a:r>
              <a:rPr lang="zh-CN" altLang="zh-CN" sz="2800" dirty="0"/>
              <a:t>判断该文法是否是</a:t>
            </a:r>
            <a:r>
              <a:rPr lang="en-US" altLang="zh-CN" sz="2800" dirty="0"/>
              <a:t>SLR(1)</a:t>
            </a:r>
            <a:r>
              <a:rPr lang="zh-CN" altLang="zh-CN" sz="2800" dirty="0"/>
              <a:t>文法。说明理由</a:t>
            </a:r>
            <a:r>
              <a:rPr lang="zh-CN" altLang="zh-CN" sz="2800" dirty="0" smtClean="0"/>
              <a:t>。</a:t>
            </a:r>
            <a:endParaRPr lang="en-US" altLang="zh-CN" sz="2800" dirty="0" smtClean="0"/>
          </a:p>
          <a:p>
            <a:r>
              <a:rPr lang="en-US" altLang="zh-CN" sz="2800" dirty="0" smtClean="0"/>
              <a:t>S’</a:t>
            </a:r>
            <a:r>
              <a:rPr lang="zh-CN" altLang="zh-CN" sz="2800" dirty="0" smtClean="0"/>
              <a:t>→</a:t>
            </a:r>
            <a:r>
              <a:rPr lang="en-US" altLang="zh-CN" sz="2800" dirty="0" smtClean="0"/>
              <a:t>S</a:t>
            </a:r>
          </a:p>
          <a:p>
            <a:r>
              <a:rPr lang="en-US" altLang="zh-CN" sz="2800" dirty="0" smtClean="0"/>
              <a:t>S </a:t>
            </a:r>
            <a:r>
              <a:rPr lang="zh-CN" altLang="zh-CN" sz="2800" dirty="0" smtClean="0"/>
              <a:t>→</a:t>
            </a:r>
            <a:r>
              <a:rPr lang="en-US" altLang="zh-CN" sz="2800" dirty="0" smtClean="0"/>
              <a:t> do </a:t>
            </a:r>
            <a:r>
              <a:rPr lang="en-US" altLang="zh-CN" sz="2800" dirty="0"/>
              <a:t>S or S </a:t>
            </a:r>
            <a:endParaRPr lang="en-US" altLang="zh-CN" sz="2800" dirty="0" smtClean="0"/>
          </a:p>
          <a:p>
            <a:r>
              <a:rPr lang="en-US" altLang="zh-CN" sz="2800" dirty="0" smtClean="0"/>
              <a:t>S</a:t>
            </a:r>
            <a:r>
              <a:rPr lang="zh-CN" altLang="zh-CN" sz="2800" dirty="0"/>
              <a:t> → </a:t>
            </a:r>
            <a:r>
              <a:rPr lang="en-US" altLang="zh-CN" sz="2800" dirty="0" smtClean="0"/>
              <a:t>do </a:t>
            </a:r>
            <a:r>
              <a:rPr lang="en-US" altLang="zh-CN" sz="2800" dirty="0"/>
              <a:t>S </a:t>
            </a:r>
            <a:endParaRPr lang="en-US" altLang="zh-CN" sz="2800" dirty="0" smtClean="0"/>
          </a:p>
          <a:p>
            <a:r>
              <a:rPr lang="en-US" altLang="zh-CN" sz="2800" dirty="0" smtClean="0"/>
              <a:t>S</a:t>
            </a:r>
            <a:r>
              <a:rPr lang="zh-CN" altLang="zh-CN" sz="2800" dirty="0"/>
              <a:t> →</a:t>
            </a:r>
            <a:r>
              <a:rPr lang="en-US" altLang="zh-CN" sz="2800" dirty="0" smtClean="0"/>
              <a:t> </a:t>
            </a:r>
            <a:r>
              <a:rPr lang="en-US" altLang="zh-CN" sz="2800" dirty="0"/>
              <a:t>S ; S </a:t>
            </a:r>
            <a:endParaRPr lang="en-US" altLang="zh-CN" sz="2800" dirty="0" smtClean="0"/>
          </a:p>
          <a:p>
            <a:r>
              <a:rPr lang="en-US" altLang="zh-CN" sz="2800" dirty="0" smtClean="0"/>
              <a:t>S</a:t>
            </a:r>
            <a:r>
              <a:rPr lang="zh-CN" altLang="zh-CN" sz="2800" dirty="0"/>
              <a:t> → </a:t>
            </a:r>
            <a:r>
              <a:rPr lang="en-US" altLang="zh-CN" sz="2800" dirty="0" smtClean="0"/>
              <a:t>action</a:t>
            </a:r>
            <a:endParaRPr lang="zh-CN" altLang="zh-CN" sz="2800" dirty="0"/>
          </a:p>
          <a:p>
            <a:pPr lvl="0"/>
            <a:endParaRPr lang="en-US" altLang="zh-CN" sz="2800" dirty="0"/>
          </a:p>
          <a:p>
            <a:endParaRPr lang="zh-CN" altLang="en-US" sz="2800" dirty="0"/>
          </a:p>
        </p:txBody>
      </p:sp>
    </p:spTree>
    <p:extLst>
      <p:ext uri="{BB962C8B-B14F-4D97-AF65-F5344CB8AC3E}">
        <p14:creationId xmlns:p14="http://schemas.microsoft.com/office/powerpoint/2010/main" val="27768656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1" descr="D:\Users\blue\AppData\Roaming\Tencent\Users\84434617\QQ\WinTemp\RichOle\{@TT%4V~WHXSU%~G3`(PW9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4528" y="411485"/>
            <a:ext cx="5025623" cy="3457253"/>
          </a:xfrm>
          <a:prstGeom prst="rect">
            <a:avLst/>
          </a:prstGeom>
          <a:noFill/>
          <a:extLst>
            <a:ext uri="{909E8E84-426E-40DD-AFC4-6F175D3DCCD1}">
              <a14:hiddenFill xmlns:a14="http://schemas.microsoft.com/office/drawing/2010/main">
                <a:solidFill>
                  <a:srgbClr val="FFFFFF"/>
                </a:solidFill>
              </a14:hiddenFill>
            </a:ext>
          </a:extLst>
        </p:spPr>
      </p:pic>
      <p:sp>
        <p:nvSpPr>
          <p:cNvPr id="5" name="Freeform 2"/>
          <p:cNvSpPr>
            <a:spLocks/>
          </p:cNvSpPr>
          <p:nvPr/>
        </p:nvSpPr>
        <p:spPr bwMode="auto">
          <a:xfrm rot="12005512">
            <a:off x="3945588" y="3845187"/>
            <a:ext cx="495300" cy="495300"/>
          </a:xfrm>
          <a:custGeom>
            <a:avLst/>
            <a:gdLst>
              <a:gd name="T0" fmla="*/ 190500 w 312"/>
              <a:gd name="T1" fmla="*/ 0 h 312"/>
              <a:gd name="T2" fmla="*/ 38100 w 312"/>
              <a:gd name="T3" fmla="*/ 304800 h 312"/>
              <a:gd name="T4" fmla="*/ 419100 w 312"/>
              <a:gd name="T5" fmla="*/ 457200 h 312"/>
              <a:gd name="T6" fmla="*/ 495300 w 312"/>
              <a:gd name="T7" fmla="*/ 76200 h 3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2" h="312">
                <a:moveTo>
                  <a:pt x="120" y="0"/>
                </a:moveTo>
                <a:cubicBezTo>
                  <a:pt x="60" y="72"/>
                  <a:pt x="0" y="144"/>
                  <a:pt x="24" y="192"/>
                </a:cubicBezTo>
                <a:cubicBezTo>
                  <a:pt x="48" y="240"/>
                  <a:pt x="216" y="312"/>
                  <a:pt x="264" y="288"/>
                </a:cubicBezTo>
                <a:cubicBezTo>
                  <a:pt x="312" y="264"/>
                  <a:pt x="312" y="156"/>
                  <a:pt x="312" y="48"/>
                </a:cubicBezTo>
              </a:path>
            </a:pathLst>
          </a:custGeom>
          <a:noFill/>
          <a:ln w="38100" cmpd="sng">
            <a:solidFill>
              <a:srgbClr val="0033CC"/>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Text Box 4"/>
          <p:cNvSpPr txBox="1">
            <a:spLocks noChangeArrowheads="1"/>
          </p:cNvSpPr>
          <p:nvPr/>
        </p:nvSpPr>
        <p:spPr bwMode="auto">
          <a:xfrm>
            <a:off x="2541868" y="1314147"/>
            <a:ext cx="2535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t>
            </a:r>
            <a:endParaRPr lang="en-US" altLang="zh-CN" sz="1800" dirty="0">
              <a:solidFill>
                <a:srgbClr val="0033CC"/>
              </a:solidFill>
              <a:latin typeface="Comic Sans MS" pitchFamily="66" charset="0"/>
            </a:endParaRPr>
          </a:p>
        </p:txBody>
      </p:sp>
      <p:sp>
        <p:nvSpPr>
          <p:cNvPr id="11" name="Text Box 8"/>
          <p:cNvSpPr txBox="1">
            <a:spLocks noChangeArrowheads="1"/>
          </p:cNvSpPr>
          <p:nvPr/>
        </p:nvSpPr>
        <p:spPr bwMode="auto">
          <a:xfrm>
            <a:off x="107504" y="2770817"/>
            <a:ext cx="1903085" cy="1477328"/>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rPr>
              <a:t>S'</a:t>
            </a:r>
            <a:r>
              <a:rPr lang="en-US" altLang="zh-CN" sz="1800" dirty="0">
                <a:latin typeface="Comic Sans MS" pitchFamily="66" charset="0"/>
                <a:sym typeface="Symbol" pitchFamily="18" charset="2"/>
              </a:rPr>
              <a:t> S</a:t>
            </a:r>
          </a:p>
          <a:p>
            <a:pPr eaLnBrk="1" hangingPunct="1"/>
            <a:r>
              <a:rPr lang="en-US" altLang="zh-CN" sz="1800" dirty="0">
                <a:latin typeface="Comic Sans MS" pitchFamily="66" charset="0"/>
                <a:sym typeface="Symbol" pitchFamily="18" charset="2"/>
              </a:rPr>
              <a:t>S </a:t>
            </a:r>
            <a:r>
              <a:rPr lang="en-US" altLang="zh-CN" sz="1800" dirty="0" smtClean="0">
                <a:latin typeface="Comic Sans MS" pitchFamily="66" charset="0"/>
                <a:sym typeface="Symbol" pitchFamily="18" charset="2"/>
              </a:rPr>
              <a:t>  do S or S</a:t>
            </a:r>
            <a:endParaRPr lang="en-US" altLang="zh-CN" sz="1800" dirty="0">
              <a:latin typeface="Comic Sans MS" pitchFamily="66" charset="0"/>
              <a:sym typeface="Symbol" pitchFamily="18" charset="2"/>
            </a:endParaRPr>
          </a:p>
          <a:p>
            <a:pPr eaLnBrk="1" hangingPunct="1"/>
            <a:r>
              <a:rPr lang="en-US" altLang="zh-CN" sz="1800" dirty="0">
                <a:latin typeface="Comic Sans MS" pitchFamily="66" charset="0"/>
                <a:sym typeface="Symbol" pitchFamily="18" charset="2"/>
              </a:rPr>
              <a:t>S </a:t>
            </a:r>
            <a:r>
              <a:rPr lang="en-US" altLang="zh-CN" sz="1800" dirty="0" smtClean="0">
                <a:latin typeface="Comic Sans MS" pitchFamily="66" charset="0"/>
                <a:sym typeface="Symbol" pitchFamily="18" charset="2"/>
              </a:rPr>
              <a:t>  do S</a:t>
            </a:r>
            <a:endParaRPr lang="en-US" altLang="zh-CN" sz="1800" dirty="0">
              <a:latin typeface="Comic Sans MS" pitchFamily="66" charset="0"/>
              <a:sym typeface="Symbol" pitchFamily="18" charset="2"/>
            </a:endParaRPr>
          </a:p>
          <a:p>
            <a:pPr eaLnBrk="1" hangingPunct="1"/>
            <a:r>
              <a:rPr lang="en-US" altLang="zh-CN" sz="1800" dirty="0" smtClean="0">
                <a:latin typeface="Comic Sans MS" pitchFamily="66" charset="0"/>
                <a:sym typeface="Symbol" pitchFamily="18" charset="2"/>
              </a:rPr>
              <a:t>S </a:t>
            </a:r>
            <a:r>
              <a:rPr lang="en-US" altLang="zh-CN" sz="1800" dirty="0">
                <a:latin typeface="Comic Sans MS" pitchFamily="66" charset="0"/>
                <a:sym typeface="Symbol" pitchFamily="18" charset="2"/>
              </a:rPr>
              <a:t>  </a:t>
            </a:r>
            <a:r>
              <a:rPr lang="en-US" altLang="zh-CN" sz="1800" dirty="0" smtClean="0">
                <a:latin typeface="Comic Sans MS" pitchFamily="66" charset="0"/>
                <a:sym typeface="Symbol" pitchFamily="18" charset="2"/>
              </a:rPr>
              <a:t>S ; S</a:t>
            </a:r>
            <a:endParaRPr lang="en-US" altLang="zh-CN" sz="1800" dirty="0">
              <a:latin typeface="Comic Sans MS" pitchFamily="66" charset="0"/>
              <a:sym typeface="Symbol" pitchFamily="18" charset="2"/>
            </a:endParaRPr>
          </a:p>
          <a:p>
            <a:pPr eaLnBrk="1" hangingPunct="1"/>
            <a:r>
              <a:rPr lang="en-US" altLang="zh-CN" sz="1800" dirty="0" smtClean="0">
                <a:latin typeface="Comic Sans MS" pitchFamily="66" charset="0"/>
                <a:sym typeface="Symbol" pitchFamily="18" charset="2"/>
              </a:rPr>
              <a:t>S </a:t>
            </a:r>
            <a:r>
              <a:rPr lang="en-US" altLang="zh-CN" sz="1800" dirty="0">
                <a:latin typeface="Comic Sans MS" pitchFamily="66" charset="0"/>
                <a:sym typeface="Symbol" pitchFamily="18" charset="2"/>
              </a:rPr>
              <a:t>  </a:t>
            </a:r>
            <a:r>
              <a:rPr lang="en-US" altLang="zh-CN" sz="1800" dirty="0" smtClean="0">
                <a:latin typeface="Comic Sans MS" pitchFamily="66" charset="0"/>
                <a:sym typeface="Symbol" pitchFamily="18" charset="2"/>
              </a:rPr>
              <a:t>action</a:t>
            </a:r>
            <a:endParaRPr lang="en-US" altLang="zh-CN" sz="1800" dirty="0">
              <a:latin typeface="Comic Sans MS" pitchFamily="66" charset="0"/>
              <a:sym typeface="Symbol" pitchFamily="18" charset="2"/>
            </a:endParaRPr>
          </a:p>
        </p:txBody>
      </p:sp>
      <p:sp>
        <p:nvSpPr>
          <p:cNvPr id="13" name="Text Box 10"/>
          <p:cNvSpPr txBox="1">
            <a:spLocks noChangeArrowheads="1"/>
          </p:cNvSpPr>
          <p:nvPr/>
        </p:nvSpPr>
        <p:spPr bwMode="auto">
          <a:xfrm>
            <a:off x="2363416" y="3321079"/>
            <a:ext cx="1468672" cy="369332"/>
          </a:xfrm>
          <a:prstGeom prst="rect">
            <a:avLst/>
          </a:prstGeom>
          <a:solidFill>
            <a:srgbClr val="FFFFCC"/>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sym typeface="Symbol" pitchFamily="18" charset="2"/>
              </a:rPr>
              <a:t>S </a:t>
            </a:r>
            <a:r>
              <a:rPr lang="en-US" altLang="zh-CN" sz="1800" dirty="0" smtClean="0">
                <a:latin typeface="Comic Sans MS" pitchFamily="66" charset="0"/>
                <a:sym typeface="Symbol" pitchFamily="18" charset="2"/>
              </a:rPr>
              <a:t>action </a:t>
            </a:r>
            <a:endParaRPr lang="en-US" altLang="zh-CN" sz="1800" dirty="0">
              <a:latin typeface="Comic Sans MS" pitchFamily="66" charset="0"/>
              <a:sym typeface="Symbol" pitchFamily="18" charset="2"/>
            </a:endParaRPr>
          </a:p>
        </p:txBody>
      </p:sp>
      <p:sp>
        <p:nvSpPr>
          <p:cNvPr id="14" name="Text Box 11"/>
          <p:cNvSpPr txBox="1">
            <a:spLocks noChangeArrowheads="1"/>
          </p:cNvSpPr>
          <p:nvPr/>
        </p:nvSpPr>
        <p:spPr bwMode="auto">
          <a:xfrm>
            <a:off x="347192" y="1314147"/>
            <a:ext cx="1412566" cy="646331"/>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rPr>
              <a:t>S'</a:t>
            </a:r>
            <a:r>
              <a:rPr lang="en-US" altLang="zh-CN" sz="1800" dirty="0">
                <a:latin typeface="Comic Sans MS" pitchFamily="66" charset="0"/>
                <a:sym typeface="Symbol" pitchFamily="18" charset="2"/>
              </a:rPr>
              <a:t> S </a:t>
            </a:r>
            <a:r>
              <a:rPr lang="en-US" altLang="zh-CN" sz="1800" dirty="0" smtClean="0">
                <a:latin typeface="Comic Sans MS" pitchFamily="66" charset="0"/>
                <a:sym typeface="Symbol" pitchFamily="18" charset="2"/>
              </a:rPr>
              <a:t></a:t>
            </a:r>
          </a:p>
          <a:p>
            <a:pPr eaLnBrk="1" hangingPunct="1"/>
            <a:r>
              <a:rPr lang="en-US" altLang="zh-CN" sz="1800" dirty="0" smtClean="0">
                <a:latin typeface="Comic Sans MS" pitchFamily="66" charset="0"/>
                <a:sym typeface="Symbol" pitchFamily="18" charset="2"/>
              </a:rPr>
              <a:t>S</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S</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 ; S </a:t>
            </a:r>
            <a:endParaRPr lang="en-US" altLang="zh-CN" sz="1800" dirty="0">
              <a:latin typeface="Comic Sans MS" pitchFamily="66" charset="0"/>
              <a:sym typeface="Symbol" pitchFamily="18" charset="2"/>
            </a:endParaRPr>
          </a:p>
        </p:txBody>
      </p:sp>
      <p:sp>
        <p:nvSpPr>
          <p:cNvPr id="17" name="Text Box 14"/>
          <p:cNvSpPr txBox="1">
            <a:spLocks noChangeArrowheads="1"/>
          </p:cNvSpPr>
          <p:nvPr/>
        </p:nvSpPr>
        <p:spPr bwMode="auto">
          <a:xfrm>
            <a:off x="229344" y="2379632"/>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0</a:t>
            </a:r>
            <a:endParaRPr lang="en-US" altLang="zh-CN" sz="1800" dirty="0">
              <a:solidFill>
                <a:srgbClr val="FF0000"/>
              </a:solidFill>
              <a:latin typeface="Comic Sans MS" pitchFamily="66" charset="0"/>
            </a:endParaRPr>
          </a:p>
        </p:txBody>
      </p:sp>
      <p:sp>
        <p:nvSpPr>
          <p:cNvPr id="18" name="Text Box 15"/>
          <p:cNvSpPr txBox="1">
            <a:spLocks noChangeArrowheads="1"/>
          </p:cNvSpPr>
          <p:nvPr/>
        </p:nvSpPr>
        <p:spPr bwMode="auto">
          <a:xfrm>
            <a:off x="229344" y="1026115"/>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1</a:t>
            </a:r>
            <a:endParaRPr lang="en-US" altLang="zh-CN" sz="1800" dirty="0">
              <a:solidFill>
                <a:srgbClr val="FF0000"/>
              </a:solidFill>
              <a:latin typeface="Comic Sans MS" pitchFamily="66" charset="0"/>
            </a:endParaRPr>
          </a:p>
        </p:txBody>
      </p:sp>
      <p:sp>
        <p:nvSpPr>
          <p:cNvPr id="19" name="Text Box 16"/>
          <p:cNvSpPr txBox="1">
            <a:spLocks noChangeArrowheads="1"/>
          </p:cNvSpPr>
          <p:nvPr/>
        </p:nvSpPr>
        <p:spPr bwMode="auto">
          <a:xfrm>
            <a:off x="1787352" y="4257183"/>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2</a:t>
            </a:r>
            <a:endParaRPr lang="en-US" altLang="zh-CN" sz="1800" dirty="0">
              <a:solidFill>
                <a:srgbClr val="FF0000"/>
              </a:solidFill>
              <a:latin typeface="Comic Sans MS" pitchFamily="66" charset="0"/>
            </a:endParaRPr>
          </a:p>
        </p:txBody>
      </p:sp>
      <p:sp>
        <p:nvSpPr>
          <p:cNvPr id="21" name="Text Box 18"/>
          <p:cNvSpPr txBox="1">
            <a:spLocks noChangeArrowheads="1"/>
          </p:cNvSpPr>
          <p:nvPr/>
        </p:nvSpPr>
        <p:spPr bwMode="auto">
          <a:xfrm>
            <a:off x="4811688" y="4329191"/>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5</a:t>
            </a:r>
            <a:endParaRPr lang="en-US" altLang="zh-CN" sz="1800" dirty="0">
              <a:solidFill>
                <a:srgbClr val="FF0000"/>
              </a:solidFill>
              <a:latin typeface="Comic Sans MS" pitchFamily="66" charset="0"/>
            </a:endParaRPr>
          </a:p>
        </p:txBody>
      </p:sp>
      <p:sp>
        <p:nvSpPr>
          <p:cNvPr id="23" name="Text Box 20"/>
          <p:cNvSpPr txBox="1">
            <a:spLocks noChangeArrowheads="1"/>
          </p:cNvSpPr>
          <p:nvPr/>
        </p:nvSpPr>
        <p:spPr bwMode="auto">
          <a:xfrm>
            <a:off x="2605608" y="2970331"/>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3</a:t>
            </a:r>
            <a:endParaRPr lang="en-US" altLang="zh-CN" sz="1800" dirty="0">
              <a:solidFill>
                <a:srgbClr val="FF0000"/>
              </a:solidFill>
              <a:latin typeface="Comic Sans MS" pitchFamily="66" charset="0"/>
            </a:endParaRPr>
          </a:p>
        </p:txBody>
      </p:sp>
      <p:sp>
        <p:nvSpPr>
          <p:cNvPr id="24" name="Text Box 21"/>
          <p:cNvSpPr txBox="1">
            <a:spLocks noChangeArrowheads="1"/>
          </p:cNvSpPr>
          <p:nvPr/>
        </p:nvSpPr>
        <p:spPr bwMode="auto">
          <a:xfrm>
            <a:off x="2147392" y="4240341"/>
            <a:ext cx="1903085" cy="1754326"/>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sym typeface="Symbol" pitchFamily="18" charset="2"/>
              </a:rPr>
              <a:t>S  </a:t>
            </a:r>
            <a:r>
              <a:rPr lang="en-US" altLang="zh-CN" sz="1800" dirty="0" smtClean="0">
                <a:latin typeface="Comic Sans MS" pitchFamily="66" charset="0"/>
                <a:sym typeface="Symbol" pitchFamily="18" charset="2"/>
              </a:rPr>
              <a:t>do  S </a:t>
            </a:r>
            <a:r>
              <a:rPr lang="en-US" altLang="zh-CN" sz="1800" dirty="0">
                <a:latin typeface="Comic Sans MS" pitchFamily="66" charset="0"/>
                <a:sym typeface="Symbol" pitchFamily="18" charset="2"/>
              </a:rPr>
              <a:t>or S</a:t>
            </a:r>
          </a:p>
          <a:p>
            <a:pPr eaLnBrk="1" hangingPunct="1"/>
            <a:r>
              <a:rPr lang="en-US" altLang="zh-CN" sz="1800" dirty="0">
                <a:latin typeface="Comic Sans MS" pitchFamily="66" charset="0"/>
                <a:sym typeface="Symbol" pitchFamily="18" charset="2"/>
              </a:rPr>
              <a:t>S  </a:t>
            </a:r>
            <a:r>
              <a:rPr lang="en-US" altLang="zh-CN" sz="1800" dirty="0" smtClean="0">
                <a:latin typeface="Comic Sans MS" pitchFamily="66" charset="0"/>
                <a:sym typeface="Symbol" pitchFamily="18" charset="2"/>
              </a:rPr>
              <a:t>do  S</a:t>
            </a:r>
          </a:p>
          <a:p>
            <a:pPr eaLnBrk="1" hangingPunct="1"/>
            <a:r>
              <a:rPr lang="en-US" altLang="zh-CN" sz="1800" dirty="0">
                <a:latin typeface="Comic Sans MS" pitchFamily="66" charset="0"/>
                <a:sym typeface="Symbol" pitchFamily="18" charset="2"/>
              </a:rPr>
              <a:t>S   do S or </a:t>
            </a:r>
            <a:r>
              <a:rPr lang="en-US" altLang="zh-CN" sz="1800" dirty="0" smtClean="0">
                <a:latin typeface="Comic Sans MS" pitchFamily="66" charset="0"/>
                <a:sym typeface="Symbol" pitchFamily="18" charset="2"/>
              </a:rPr>
              <a:t>S</a:t>
            </a:r>
          </a:p>
          <a:p>
            <a:pPr eaLnBrk="1" hangingPunct="1"/>
            <a:r>
              <a:rPr lang="en-US" altLang="zh-CN" sz="1800" dirty="0" smtClean="0">
                <a:latin typeface="Comic Sans MS" pitchFamily="66" charset="0"/>
                <a:sym typeface="Symbol" pitchFamily="18" charset="2"/>
              </a:rPr>
              <a:t>S   do S</a:t>
            </a:r>
          </a:p>
          <a:p>
            <a:pPr eaLnBrk="1" hangingPunct="1"/>
            <a:r>
              <a:rPr lang="en-US" altLang="zh-CN" sz="1800" dirty="0" smtClean="0">
                <a:latin typeface="Comic Sans MS" pitchFamily="66" charset="0"/>
                <a:sym typeface="Symbol" pitchFamily="18" charset="2"/>
              </a:rPr>
              <a:t>S   S ; S</a:t>
            </a:r>
          </a:p>
          <a:p>
            <a:pPr eaLnBrk="1" hangingPunct="1"/>
            <a:r>
              <a:rPr lang="en-US" altLang="zh-CN" sz="1800" dirty="0" smtClean="0">
                <a:latin typeface="Comic Sans MS" pitchFamily="66" charset="0"/>
                <a:sym typeface="Symbol" pitchFamily="18" charset="2"/>
              </a:rPr>
              <a:t>S   action</a:t>
            </a:r>
            <a:endParaRPr lang="en-US" altLang="zh-CN" sz="1800" dirty="0">
              <a:latin typeface="Comic Sans MS" pitchFamily="66" charset="0"/>
              <a:sym typeface="Symbol" pitchFamily="18" charset="2"/>
            </a:endParaRPr>
          </a:p>
        </p:txBody>
      </p:sp>
      <p:sp>
        <p:nvSpPr>
          <p:cNvPr id="26" name="Text Box 23"/>
          <p:cNvSpPr txBox="1">
            <a:spLocks noChangeArrowheads="1"/>
          </p:cNvSpPr>
          <p:nvPr/>
        </p:nvSpPr>
        <p:spPr bwMode="auto">
          <a:xfrm>
            <a:off x="4238128" y="1026115"/>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4</a:t>
            </a:r>
            <a:endParaRPr lang="en-US" altLang="zh-CN" sz="1800" dirty="0">
              <a:solidFill>
                <a:srgbClr val="FF0000"/>
              </a:solidFill>
              <a:latin typeface="Comic Sans MS" pitchFamily="66" charset="0"/>
            </a:endParaRPr>
          </a:p>
        </p:txBody>
      </p:sp>
      <p:sp>
        <p:nvSpPr>
          <p:cNvPr id="27" name="Text Box 24"/>
          <p:cNvSpPr txBox="1">
            <a:spLocks noChangeArrowheads="1"/>
          </p:cNvSpPr>
          <p:nvPr/>
        </p:nvSpPr>
        <p:spPr bwMode="auto">
          <a:xfrm>
            <a:off x="755576" y="2204864"/>
            <a:ext cx="3449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0033CC"/>
                </a:solidFill>
                <a:latin typeface="Comic Sans MS" pitchFamily="66" charset="0"/>
              </a:rPr>
              <a:t>S</a:t>
            </a:r>
          </a:p>
        </p:txBody>
      </p:sp>
      <p:sp>
        <p:nvSpPr>
          <p:cNvPr id="28" name="Text Box 25"/>
          <p:cNvSpPr txBox="1">
            <a:spLocks noChangeArrowheads="1"/>
          </p:cNvSpPr>
          <p:nvPr/>
        </p:nvSpPr>
        <p:spPr bwMode="auto">
          <a:xfrm>
            <a:off x="1931368" y="2961039"/>
            <a:ext cx="8370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action</a:t>
            </a:r>
            <a:endParaRPr lang="en-US" altLang="zh-CN" sz="1800" dirty="0">
              <a:solidFill>
                <a:srgbClr val="0033CC"/>
              </a:solidFill>
              <a:latin typeface="Comic Sans MS" pitchFamily="66" charset="0"/>
            </a:endParaRPr>
          </a:p>
        </p:txBody>
      </p:sp>
      <p:sp>
        <p:nvSpPr>
          <p:cNvPr id="29" name="Text Box 26"/>
          <p:cNvSpPr txBox="1">
            <a:spLocks noChangeArrowheads="1"/>
          </p:cNvSpPr>
          <p:nvPr/>
        </p:nvSpPr>
        <p:spPr bwMode="auto">
          <a:xfrm>
            <a:off x="635224" y="4718501"/>
            <a:ext cx="4953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do</a:t>
            </a:r>
            <a:endParaRPr lang="zh-CN" altLang="en-US" sz="1800" dirty="0">
              <a:solidFill>
                <a:srgbClr val="0033CC"/>
              </a:solidFill>
              <a:latin typeface="Comic Sans MS" pitchFamily="66" charset="0"/>
            </a:endParaRPr>
          </a:p>
        </p:txBody>
      </p:sp>
      <p:sp>
        <p:nvSpPr>
          <p:cNvPr id="32" name="Text Box 29"/>
          <p:cNvSpPr txBox="1">
            <a:spLocks noChangeArrowheads="1"/>
          </p:cNvSpPr>
          <p:nvPr/>
        </p:nvSpPr>
        <p:spPr bwMode="auto">
          <a:xfrm>
            <a:off x="4613131" y="1123091"/>
            <a:ext cx="1903085" cy="1477328"/>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sym typeface="Symbol" pitchFamily="18" charset="2"/>
              </a:rPr>
              <a:t>S </a:t>
            </a:r>
            <a:r>
              <a:rPr lang="en-US" altLang="zh-CN" sz="1800" dirty="0" smtClean="0">
                <a:latin typeface="Comic Sans MS" pitchFamily="66" charset="0"/>
                <a:sym typeface="Symbol" pitchFamily="18" charset="2"/>
              </a:rPr>
              <a:t>S ; </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S</a:t>
            </a:r>
            <a:endParaRPr lang="en-US" altLang="zh-CN" sz="1800" dirty="0">
              <a:latin typeface="Comic Sans MS" pitchFamily="66" charset="0"/>
              <a:sym typeface="Symbol" pitchFamily="18" charset="2"/>
            </a:endParaRPr>
          </a:p>
          <a:p>
            <a:pPr eaLnBrk="1" hangingPunct="1"/>
            <a:r>
              <a:rPr lang="en-US" altLang="zh-CN" sz="1800" dirty="0">
                <a:latin typeface="Comic Sans MS" pitchFamily="66" charset="0"/>
                <a:sym typeface="Symbol" pitchFamily="18" charset="2"/>
              </a:rPr>
              <a:t>S   do S or S</a:t>
            </a:r>
          </a:p>
          <a:p>
            <a:pPr eaLnBrk="1" hangingPunct="1"/>
            <a:r>
              <a:rPr lang="en-US" altLang="zh-CN" sz="1800" dirty="0">
                <a:latin typeface="Comic Sans MS" pitchFamily="66" charset="0"/>
                <a:sym typeface="Symbol" pitchFamily="18" charset="2"/>
              </a:rPr>
              <a:t>S   do S</a:t>
            </a:r>
          </a:p>
          <a:p>
            <a:pPr eaLnBrk="1" hangingPunct="1"/>
            <a:r>
              <a:rPr lang="en-US" altLang="zh-CN" sz="1800" dirty="0">
                <a:latin typeface="Comic Sans MS" pitchFamily="66" charset="0"/>
                <a:sym typeface="Symbol" pitchFamily="18" charset="2"/>
              </a:rPr>
              <a:t>S   S ; S</a:t>
            </a:r>
          </a:p>
          <a:p>
            <a:pPr eaLnBrk="1" hangingPunct="1"/>
            <a:r>
              <a:rPr lang="en-US" altLang="zh-CN" sz="1800" dirty="0">
                <a:latin typeface="Comic Sans MS" pitchFamily="66" charset="0"/>
                <a:sym typeface="Symbol" pitchFamily="18" charset="2"/>
              </a:rPr>
              <a:t>S   </a:t>
            </a:r>
            <a:r>
              <a:rPr lang="en-US" altLang="zh-CN" sz="1800" dirty="0" smtClean="0">
                <a:latin typeface="Comic Sans MS" pitchFamily="66" charset="0"/>
                <a:sym typeface="Symbol" pitchFamily="18" charset="2"/>
              </a:rPr>
              <a:t>action</a:t>
            </a:r>
            <a:endParaRPr lang="en-US" altLang="zh-CN" sz="1800" dirty="0">
              <a:latin typeface="Comic Sans MS" pitchFamily="66" charset="0"/>
              <a:sym typeface="Symbol" pitchFamily="18" charset="2"/>
            </a:endParaRPr>
          </a:p>
        </p:txBody>
      </p:sp>
      <p:cxnSp>
        <p:nvCxnSpPr>
          <p:cNvPr id="33" name="AutoShape 30"/>
          <p:cNvCxnSpPr>
            <a:cxnSpLocks noChangeShapeType="1"/>
            <a:stCxn id="13" idx="0"/>
            <a:endCxn id="32" idx="1"/>
          </p:cNvCxnSpPr>
          <p:nvPr/>
        </p:nvCxnSpPr>
        <p:spPr bwMode="auto">
          <a:xfrm rot="5400000" flipH="1" flipV="1">
            <a:off x="3125779" y="1833728"/>
            <a:ext cx="1459324" cy="1515379"/>
          </a:xfrm>
          <a:prstGeom prst="bentConnector2">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 Box 31"/>
          <p:cNvSpPr txBox="1">
            <a:spLocks noChangeArrowheads="1"/>
          </p:cNvSpPr>
          <p:nvPr/>
        </p:nvSpPr>
        <p:spPr bwMode="auto">
          <a:xfrm>
            <a:off x="6895212" y="1016823"/>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6</a:t>
            </a:r>
            <a:endParaRPr lang="en-US" altLang="zh-CN" sz="1800" dirty="0">
              <a:solidFill>
                <a:srgbClr val="FF0000"/>
              </a:solidFill>
              <a:latin typeface="Comic Sans MS" pitchFamily="66" charset="0"/>
            </a:endParaRPr>
          </a:p>
        </p:txBody>
      </p:sp>
      <p:sp>
        <p:nvSpPr>
          <p:cNvPr id="36" name="Text Box 33"/>
          <p:cNvSpPr txBox="1">
            <a:spLocks noChangeArrowheads="1"/>
          </p:cNvSpPr>
          <p:nvPr/>
        </p:nvSpPr>
        <p:spPr bwMode="auto">
          <a:xfrm>
            <a:off x="6667966" y="4689231"/>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or</a:t>
            </a:r>
            <a:endParaRPr lang="en-US" altLang="zh-CN" sz="1800" dirty="0">
              <a:solidFill>
                <a:srgbClr val="0033CC"/>
              </a:solidFill>
              <a:latin typeface="Comic Sans MS" pitchFamily="66" charset="0"/>
            </a:endParaRPr>
          </a:p>
        </p:txBody>
      </p:sp>
      <p:sp>
        <p:nvSpPr>
          <p:cNvPr id="37" name="Text Box 34"/>
          <p:cNvSpPr txBox="1">
            <a:spLocks noChangeArrowheads="1"/>
          </p:cNvSpPr>
          <p:nvPr/>
        </p:nvSpPr>
        <p:spPr bwMode="auto">
          <a:xfrm>
            <a:off x="7254456" y="1179712"/>
            <a:ext cx="1498600" cy="646331"/>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sym typeface="Symbol" pitchFamily="18" charset="2"/>
              </a:rPr>
              <a:t>S S ; </a:t>
            </a:r>
            <a:r>
              <a:rPr lang="en-US" altLang="zh-CN" sz="1800" dirty="0" smtClean="0">
                <a:latin typeface="Comic Sans MS" pitchFamily="66" charset="0"/>
                <a:sym typeface="Symbol" pitchFamily="18" charset="2"/>
              </a:rPr>
              <a:t>S  </a:t>
            </a:r>
            <a:endParaRPr lang="en-US" altLang="zh-CN" sz="1800" dirty="0">
              <a:latin typeface="Comic Sans MS" pitchFamily="66" charset="0"/>
              <a:sym typeface="Symbol" pitchFamily="18" charset="2"/>
            </a:endParaRPr>
          </a:p>
          <a:p>
            <a:pPr eaLnBrk="1" hangingPunct="1"/>
            <a:r>
              <a:rPr lang="en-US" altLang="zh-CN" sz="1800" dirty="0" smtClean="0">
                <a:latin typeface="Comic Sans MS" pitchFamily="66" charset="0"/>
                <a:sym typeface="Symbol" pitchFamily="18" charset="2"/>
              </a:rPr>
              <a:t>S S  </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S</a:t>
            </a:r>
            <a:endParaRPr lang="en-US" altLang="zh-CN" sz="1800" dirty="0">
              <a:latin typeface="Comic Sans MS" pitchFamily="66" charset="0"/>
              <a:sym typeface="Symbol" pitchFamily="18" charset="2"/>
            </a:endParaRPr>
          </a:p>
        </p:txBody>
      </p:sp>
      <p:sp>
        <p:nvSpPr>
          <p:cNvPr id="40" name="Text Box 37"/>
          <p:cNvSpPr txBox="1">
            <a:spLocks noChangeArrowheads="1"/>
          </p:cNvSpPr>
          <p:nvPr/>
        </p:nvSpPr>
        <p:spPr bwMode="auto">
          <a:xfrm>
            <a:off x="4091608" y="4761239"/>
            <a:ext cx="3449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S</a:t>
            </a:r>
            <a:endParaRPr lang="en-US" altLang="zh-CN" sz="1800" dirty="0">
              <a:solidFill>
                <a:srgbClr val="0033CC"/>
              </a:solidFill>
              <a:latin typeface="Comic Sans MS" pitchFamily="66" charset="0"/>
            </a:endParaRPr>
          </a:p>
        </p:txBody>
      </p:sp>
      <p:sp>
        <p:nvSpPr>
          <p:cNvPr id="41" name="Text Box 38"/>
          <p:cNvSpPr txBox="1">
            <a:spLocks noChangeArrowheads="1"/>
          </p:cNvSpPr>
          <p:nvPr/>
        </p:nvSpPr>
        <p:spPr bwMode="auto">
          <a:xfrm>
            <a:off x="5580112" y="3897143"/>
            <a:ext cx="2535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t>
            </a:r>
            <a:endParaRPr lang="en-US" altLang="zh-CN" sz="1800" dirty="0">
              <a:solidFill>
                <a:srgbClr val="0033CC"/>
              </a:solidFill>
              <a:latin typeface="Comic Sans MS" pitchFamily="66" charset="0"/>
            </a:endParaRPr>
          </a:p>
        </p:txBody>
      </p:sp>
      <p:sp>
        <p:nvSpPr>
          <p:cNvPr id="42" name="Text Box 39"/>
          <p:cNvSpPr txBox="1">
            <a:spLocks noChangeArrowheads="1"/>
          </p:cNvSpPr>
          <p:nvPr/>
        </p:nvSpPr>
        <p:spPr bwMode="auto">
          <a:xfrm>
            <a:off x="7255252" y="2123564"/>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8</a:t>
            </a:r>
            <a:endParaRPr lang="en-US" altLang="zh-CN" sz="1800" dirty="0">
              <a:solidFill>
                <a:srgbClr val="FF0000"/>
              </a:solidFill>
              <a:latin typeface="Comic Sans MS" pitchFamily="66" charset="0"/>
            </a:endParaRPr>
          </a:p>
        </p:txBody>
      </p:sp>
      <p:sp>
        <p:nvSpPr>
          <p:cNvPr id="46" name="Line 43"/>
          <p:cNvSpPr>
            <a:spLocks noChangeShapeType="1"/>
          </p:cNvSpPr>
          <p:nvPr/>
        </p:nvSpPr>
        <p:spPr bwMode="auto">
          <a:xfrm flipH="1">
            <a:off x="3594679" y="2591417"/>
            <a:ext cx="1219677" cy="1656728"/>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Text Box 44"/>
          <p:cNvSpPr txBox="1">
            <a:spLocks noChangeArrowheads="1"/>
          </p:cNvSpPr>
          <p:nvPr/>
        </p:nvSpPr>
        <p:spPr bwMode="auto">
          <a:xfrm>
            <a:off x="3875584" y="3969151"/>
            <a:ext cx="4830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do</a:t>
            </a:r>
            <a:endParaRPr lang="zh-CN" altLang="en-US" sz="1800" dirty="0">
              <a:solidFill>
                <a:srgbClr val="0033CC"/>
              </a:solidFill>
              <a:latin typeface="Comic Sans MS" pitchFamily="66" charset="0"/>
            </a:endParaRPr>
          </a:p>
        </p:txBody>
      </p:sp>
      <p:sp>
        <p:nvSpPr>
          <p:cNvPr id="50" name="Text Box 47"/>
          <p:cNvSpPr txBox="1">
            <a:spLocks noChangeArrowheads="1"/>
          </p:cNvSpPr>
          <p:nvPr/>
        </p:nvSpPr>
        <p:spPr bwMode="auto">
          <a:xfrm>
            <a:off x="4595664" y="4655839"/>
            <a:ext cx="1903085" cy="923330"/>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sym typeface="Symbol" pitchFamily="18" charset="2"/>
              </a:rPr>
              <a:t>S  do </a:t>
            </a:r>
            <a:r>
              <a:rPr lang="en-US" altLang="zh-CN" sz="1800" dirty="0" smtClean="0">
                <a:latin typeface="Comic Sans MS" pitchFamily="66" charset="0"/>
                <a:sym typeface="Symbol" pitchFamily="18" charset="2"/>
              </a:rPr>
              <a:t>S </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or </a:t>
            </a:r>
            <a:r>
              <a:rPr lang="en-US" altLang="zh-CN" sz="1800" dirty="0">
                <a:latin typeface="Comic Sans MS" pitchFamily="66" charset="0"/>
                <a:sym typeface="Symbol" pitchFamily="18" charset="2"/>
              </a:rPr>
              <a:t>S</a:t>
            </a:r>
          </a:p>
          <a:p>
            <a:pPr eaLnBrk="1" hangingPunct="1"/>
            <a:r>
              <a:rPr lang="en-US" altLang="zh-CN" sz="1800" dirty="0">
                <a:latin typeface="Comic Sans MS" pitchFamily="66" charset="0"/>
                <a:sym typeface="Symbol" pitchFamily="18" charset="2"/>
              </a:rPr>
              <a:t>S  do </a:t>
            </a:r>
            <a:r>
              <a:rPr lang="en-US" altLang="zh-CN" sz="1800" dirty="0" smtClean="0">
                <a:latin typeface="Comic Sans MS" pitchFamily="66" charset="0"/>
                <a:sym typeface="Symbol" pitchFamily="18" charset="2"/>
              </a:rPr>
              <a:t>S  </a:t>
            </a:r>
            <a:endParaRPr lang="en-US" altLang="zh-CN" sz="1800" dirty="0">
              <a:latin typeface="Comic Sans MS" pitchFamily="66" charset="0"/>
              <a:sym typeface="Symbol" pitchFamily="18" charset="2"/>
            </a:endParaRPr>
          </a:p>
          <a:p>
            <a:pPr eaLnBrk="1" hangingPunct="1"/>
            <a:r>
              <a:rPr lang="en-US" altLang="zh-CN" sz="1800" dirty="0" smtClean="0">
                <a:latin typeface="Comic Sans MS" pitchFamily="66" charset="0"/>
                <a:sym typeface="Symbol" pitchFamily="18" charset="2"/>
              </a:rPr>
              <a:t>S </a:t>
            </a:r>
            <a:r>
              <a:rPr lang="en-US" altLang="zh-CN" sz="1800" dirty="0">
                <a:latin typeface="Comic Sans MS" pitchFamily="66" charset="0"/>
                <a:sym typeface="Symbol" pitchFamily="18" charset="2"/>
              </a:rPr>
              <a:t> S </a:t>
            </a:r>
            <a:r>
              <a:rPr lang="en-US" altLang="zh-CN" sz="1800" dirty="0" smtClean="0">
                <a:latin typeface="Comic Sans MS" pitchFamily="66" charset="0"/>
                <a:sym typeface="Symbol" pitchFamily="18" charset="2"/>
              </a:rPr>
              <a:t> ; S</a:t>
            </a:r>
            <a:endParaRPr lang="en-US" altLang="zh-CN" sz="1800" dirty="0">
              <a:latin typeface="Comic Sans MS" pitchFamily="66" charset="0"/>
              <a:sym typeface="Symbol" pitchFamily="18" charset="2"/>
            </a:endParaRPr>
          </a:p>
        </p:txBody>
      </p:sp>
      <p:sp>
        <p:nvSpPr>
          <p:cNvPr id="52" name="Text Box 49"/>
          <p:cNvSpPr txBox="1">
            <a:spLocks noChangeArrowheads="1"/>
          </p:cNvSpPr>
          <p:nvPr/>
        </p:nvSpPr>
        <p:spPr bwMode="auto">
          <a:xfrm>
            <a:off x="7327260" y="3978443"/>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7</a:t>
            </a:r>
            <a:endParaRPr lang="en-US" altLang="zh-CN" sz="1800" dirty="0">
              <a:solidFill>
                <a:srgbClr val="FF0000"/>
              </a:solidFill>
              <a:latin typeface="Comic Sans MS" pitchFamily="66" charset="0"/>
            </a:endParaRPr>
          </a:p>
        </p:txBody>
      </p:sp>
      <p:sp>
        <p:nvSpPr>
          <p:cNvPr id="68" name="Text Box 25"/>
          <p:cNvSpPr txBox="1">
            <a:spLocks noChangeArrowheads="1"/>
          </p:cNvSpPr>
          <p:nvPr/>
        </p:nvSpPr>
        <p:spPr bwMode="auto">
          <a:xfrm>
            <a:off x="2291408" y="3825135"/>
            <a:ext cx="8370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action</a:t>
            </a:r>
            <a:endParaRPr lang="en-US" altLang="zh-CN" sz="1800" dirty="0">
              <a:solidFill>
                <a:srgbClr val="0033CC"/>
              </a:solidFill>
              <a:latin typeface="Comic Sans MS" pitchFamily="66" charset="0"/>
            </a:endParaRPr>
          </a:p>
        </p:txBody>
      </p:sp>
      <p:sp>
        <p:nvSpPr>
          <p:cNvPr id="70" name="Text Box 37"/>
          <p:cNvSpPr txBox="1">
            <a:spLocks noChangeArrowheads="1"/>
          </p:cNvSpPr>
          <p:nvPr/>
        </p:nvSpPr>
        <p:spPr bwMode="auto">
          <a:xfrm>
            <a:off x="6675306" y="1160839"/>
            <a:ext cx="3449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S</a:t>
            </a:r>
            <a:endParaRPr lang="en-US" altLang="zh-CN" sz="1800" dirty="0">
              <a:solidFill>
                <a:srgbClr val="0033CC"/>
              </a:solidFill>
              <a:latin typeface="Comic Sans MS" pitchFamily="66" charset="0"/>
            </a:endParaRPr>
          </a:p>
        </p:txBody>
      </p:sp>
      <p:sp>
        <p:nvSpPr>
          <p:cNvPr id="74" name="Text Box 25"/>
          <p:cNvSpPr txBox="1">
            <a:spLocks noChangeArrowheads="1"/>
          </p:cNvSpPr>
          <p:nvPr/>
        </p:nvSpPr>
        <p:spPr bwMode="auto">
          <a:xfrm>
            <a:off x="3155504" y="1890211"/>
            <a:ext cx="8370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action</a:t>
            </a:r>
            <a:endParaRPr lang="en-US" altLang="zh-CN" sz="1800" dirty="0">
              <a:solidFill>
                <a:srgbClr val="0033CC"/>
              </a:solidFill>
              <a:latin typeface="Comic Sans MS" pitchFamily="66" charset="0"/>
            </a:endParaRPr>
          </a:p>
        </p:txBody>
      </p:sp>
      <p:sp>
        <p:nvSpPr>
          <p:cNvPr id="75" name="Text Box 44"/>
          <p:cNvSpPr txBox="1">
            <a:spLocks noChangeArrowheads="1"/>
          </p:cNvSpPr>
          <p:nvPr/>
        </p:nvSpPr>
        <p:spPr bwMode="auto">
          <a:xfrm>
            <a:off x="4091608" y="2798364"/>
            <a:ext cx="4830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do</a:t>
            </a:r>
            <a:endParaRPr lang="zh-CN" altLang="en-US" sz="1800" dirty="0">
              <a:solidFill>
                <a:srgbClr val="0033CC"/>
              </a:solidFill>
              <a:latin typeface="Comic Sans MS" pitchFamily="66" charset="0"/>
            </a:endParaRPr>
          </a:p>
        </p:txBody>
      </p:sp>
      <p:sp>
        <p:nvSpPr>
          <p:cNvPr id="76" name="Text Box 47"/>
          <p:cNvSpPr txBox="1">
            <a:spLocks noChangeArrowheads="1"/>
          </p:cNvSpPr>
          <p:nvPr/>
        </p:nvSpPr>
        <p:spPr bwMode="auto">
          <a:xfrm>
            <a:off x="7126199" y="4373323"/>
            <a:ext cx="1903085" cy="1477328"/>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sym typeface="Symbol" pitchFamily="18" charset="2"/>
              </a:rPr>
              <a:t>S  do </a:t>
            </a:r>
            <a:r>
              <a:rPr lang="en-US" altLang="zh-CN" sz="1800" dirty="0" smtClean="0">
                <a:latin typeface="Comic Sans MS" pitchFamily="66" charset="0"/>
                <a:sym typeface="Symbol" pitchFamily="18" charset="2"/>
              </a:rPr>
              <a:t>S or </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S</a:t>
            </a:r>
            <a:endParaRPr lang="en-US" altLang="zh-CN" sz="1800" dirty="0">
              <a:latin typeface="Comic Sans MS" pitchFamily="66" charset="0"/>
              <a:sym typeface="Symbol" pitchFamily="18" charset="2"/>
            </a:endParaRPr>
          </a:p>
          <a:p>
            <a:pPr eaLnBrk="1" hangingPunct="1"/>
            <a:r>
              <a:rPr lang="en-US" altLang="zh-CN" sz="1800" dirty="0">
                <a:latin typeface="Comic Sans MS" pitchFamily="66" charset="0"/>
                <a:sym typeface="Symbol" pitchFamily="18" charset="2"/>
              </a:rPr>
              <a:t>S   do S or S</a:t>
            </a:r>
          </a:p>
          <a:p>
            <a:pPr eaLnBrk="1" hangingPunct="1"/>
            <a:r>
              <a:rPr lang="en-US" altLang="zh-CN" sz="1800" dirty="0">
                <a:latin typeface="Comic Sans MS" pitchFamily="66" charset="0"/>
                <a:sym typeface="Symbol" pitchFamily="18" charset="2"/>
              </a:rPr>
              <a:t>S   do S</a:t>
            </a:r>
          </a:p>
          <a:p>
            <a:pPr eaLnBrk="1" hangingPunct="1"/>
            <a:r>
              <a:rPr lang="en-US" altLang="zh-CN" sz="1800" dirty="0">
                <a:latin typeface="Comic Sans MS" pitchFamily="66" charset="0"/>
                <a:sym typeface="Symbol" pitchFamily="18" charset="2"/>
              </a:rPr>
              <a:t>S   S ; S</a:t>
            </a:r>
          </a:p>
          <a:p>
            <a:pPr eaLnBrk="1" hangingPunct="1"/>
            <a:r>
              <a:rPr lang="en-US" altLang="zh-CN" sz="1800" dirty="0">
                <a:latin typeface="Comic Sans MS" pitchFamily="66" charset="0"/>
                <a:sym typeface="Symbol" pitchFamily="18" charset="2"/>
              </a:rPr>
              <a:t>S   action</a:t>
            </a:r>
          </a:p>
        </p:txBody>
      </p:sp>
      <p:cxnSp>
        <p:nvCxnSpPr>
          <p:cNvPr id="77" name="AutoShape 30"/>
          <p:cNvCxnSpPr>
            <a:cxnSpLocks noChangeShapeType="1"/>
            <a:stCxn id="32" idx="2"/>
            <a:endCxn id="50" idx="0"/>
          </p:cNvCxnSpPr>
          <p:nvPr/>
        </p:nvCxnSpPr>
        <p:spPr bwMode="auto">
          <a:xfrm flipH="1">
            <a:off x="5547207" y="2600419"/>
            <a:ext cx="17467" cy="2055420"/>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AutoShape 30"/>
          <p:cNvCxnSpPr>
            <a:cxnSpLocks noChangeShapeType="1"/>
            <a:stCxn id="50" idx="1"/>
            <a:endCxn id="24" idx="3"/>
          </p:cNvCxnSpPr>
          <p:nvPr/>
        </p:nvCxnSpPr>
        <p:spPr bwMode="auto">
          <a:xfrm flipH="1">
            <a:off x="4050477" y="5117504"/>
            <a:ext cx="545187" cy="0"/>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AutoShape 30"/>
          <p:cNvCxnSpPr>
            <a:cxnSpLocks noChangeShapeType="1"/>
            <a:stCxn id="76" idx="1"/>
            <a:endCxn id="50" idx="3"/>
          </p:cNvCxnSpPr>
          <p:nvPr/>
        </p:nvCxnSpPr>
        <p:spPr bwMode="auto">
          <a:xfrm flipH="1">
            <a:off x="6498749" y="5111987"/>
            <a:ext cx="627450" cy="5517"/>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Text Box 47"/>
          <p:cNvSpPr txBox="1">
            <a:spLocks noChangeArrowheads="1"/>
          </p:cNvSpPr>
          <p:nvPr/>
        </p:nvSpPr>
        <p:spPr bwMode="auto">
          <a:xfrm>
            <a:off x="7126199" y="2468016"/>
            <a:ext cx="1903085" cy="646331"/>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sym typeface="Symbol" pitchFamily="18" charset="2"/>
              </a:rPr>
              <a:t>S  do </a:t>
            </a:r>
            <a:r>
              <a:rPr lang="en-US" altLang="zh-CN" sz="1800" dirty="0" smtClean="0">
                <a:latin typeface="Comic Sans MS" pitchFamily="66" charset="0"/>
                <a:sym typeface="Symbol" pitchFamily="18" charset="2"/>
              </a:rPr>
              <a:t>S or S </a:t>
            </a:r>
          </a:p>
          <a:p>
            <a:pPr eaLnBrk="1" hangingPunct="1"/>
            <a:r>
              <a:rPr lang="en-US" altLang="zh-CN" sz="1800" dirty="0" smtClean="0">
                <a:latin typeface="Comic Sans MS" pitchFamily="66" charset="0"/>
                <a:sym typeface="Symbol" pitchFamily="18" charset="2"/>
              </a:rPr>
              <a:t>S </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S   </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S</a:t>
            </a:r>
            <a:endParaRPr lang="en-US" altLang="zh-CN" sz="1800" dirty="0">
              <a:latin typeface="Comic Sans MS" pitchFamily="66" charset="0"/>
              <a:sym typeface="Symbol" pitchFamily="18" charset="2"/>
            </a:endParaRPr>
          </a:p>
        </p:txBody>
      </p:sp>
      <p:cxnSp>
        <p:nvCxnSpPr>
          <p:cNvPr id="87" name="AutoShape 30"/>
          <p:cNvCxnSpPr>
            <a:cxnSpLocks noChangeShapeType="1"/>
            <a:endCxn id="14" idx="3"/>
          </p:cNvCxnSpPr>
          <p:nvPr/>
        </p:nvCxnSpPr>
        <p:spPr bwMode="auto">
          <a:xfrm rot="10800000" flipV="1">
            <a:off x="1759758" y="1637311"/>
            <a:ext cx="2835906" cy="1"/>
          </a:xfrm>
          <a:prstGeom prst="bentConnector3">
            <a:avLst>
              <a:gd name="adj1" fmla="val 50000"/>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AutoShape 30"/>
          <p:cNvCxnSpPr>
            <a:cxnSpLocks noChangeShapeType="1"/>
            <a:stCxn id="32" idx="3"/>
            <a:endCxn id="86" idx="1"/>
          </p:cNvCxnSpPr>
          <p:nvPr/>
        </p:nvCxnSpPr>
        <p:spPr bwMode="auto">
          <a:xfrm>
            <a:off x="6516216" y="1861755"/>
            <a:ext cx="609983" cy="929427"/>
          </a:xfrm>
          <a:prstGeom prst="bentConnector3">
            <a:avLst>
              <a:gd name="adj1" fmla="val 50000"/>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 Box 38"/>
          <p:cNvSpPr txBox="1">
            <a:spLocks noChangeArrowheads="1"/>
          </p:cNvSpPr>
          <p:nvPr/>
        </p:nvSpPr>
        <p:spPr bwMode="auto">
          <a:xfrm>
            <a:off x="6588224" y="2051556"/>
            <a:ext cx="2535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t>
            </a:r>
            <a:endParaRPr lang="en-US" altLang="zh-CN" sz="1800" dirty="0">
              <a:solidFill>
                <a:srgbClr val="0033CC"/>
              </a:solidFill>
              <a:latin typeface="Comic Sans MS" pitchFamily="66" charset="0"/>
            </a:endParaRPr>
          </a:p>
        </p:txBody>
      </p:sp>
      <p:cxnSp>
        <p:nvCxnSpPr>
          <p:cNvPr id="98" name="AutoShape 30"/>
          <p:cNvCxnSpPr>
            <a:cxnSpLocks noChangeShapeType="1"/>
            <a:stCxn id="86" idx="2"/>
            <a:endCxn id="76" idx="0"/>
          </p:cNvCxnSpPr>
          <p:nvPr/>
        </p:nvCxnSpPr>
        <p:spPr bwMode="auto">
          <a:xfrm>
            <a:off x="8077742" y="3114347"/>
            <a:ext cx="0" cy="1258976"/>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 Box 37"/>
          <p:cNvSpPr txBox="1">
            <a:spLocks noChangeArrowheads="1"/>
          </p:cNvSpPr>
          <p:nvPr/>
        </p:nvSpPr>
        <p:spPr bwMode="auto">
          <a:xfrm>
            <a:off x="8021172" y="3249071"/>
            <a:ext cx="3449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S</a:t>
            </a:r>
            <a:endParaRPr lang="en-US" altLang="zh-CN" sz="1800" dirty="0">
              <a:solidFill>
                <a:srgbClr val="0033CC"/>
              </a:solidFill>
              <a:latin typeface="Comic Sans MS" pitchFamily="66" charset="0"/>
            </a:endParaRPr>
          </a:p>
        </p:txBody>
      </p:sp>
      <p:cxnSp>
        <p:nvCxnSpPr>
          <p:cNvPr id="103" name="AutoShape 30"/>
          <p:cNvCxnSpPr>
            <a:cxnSpLocks noChangeShapeType="1"/>
            <a:stCxn id="14" idx="2"/>
            <a:endCxn id="11" idx="0"/>
          </p:cNvCxnSpPr>
          <p:nvPr/>
        </p:nvCxnSpPr>
        <p:spPr bwMode="auto">
          <a:xfrm>
            <a:off x="1053475" y="1960478"/>
            <a:ext cx="5572" cy="810339"/>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AutoShape 30"/>
          <p:cNvCxnSpPr>
            <a:cxnSpLocks noChangeShapeType="1"/>
            <a:stCxn id="24" idx="1"/>
            <a:endCxn id="11" idx="2"/>
          </p:cNvCxnSpPr>
          <p:nvPr/>
        </p:nvCxnSpPr>
        <p:spPr bwMode="auto">
          <a:xfrm rot="10800000">
            <a:off x="1059048" y="4248146"/>
            <a:ext cx="1088345" cy="869359"/>
          </a:xfrm>
          <a:prstGeom prst="bentConnector2">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AutoShape 30"/>
          <p:cNvCxnSpPr>
            <a:cxnSpLocks noChangeShapeType="1"/>
            <a:stCxn id="13" idx="1"/>
            <a:endCxn id="11" idx="3"/>
          </p:cNvCxnSpPr>
          <p:nvPr/>
        </p:nvCxnSpPr>
        <p:spPr bwMode="auto">
          <a:xfrm flipH="1">
            <a:off x="2010589" y="3505745"/>
            <a:ext cx="352827" cy="3736"/>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30"/>
          <p:cNvCxnSpPr>
            <a:cxnSpLocks noChangeShapeType="1"/>
            <a:stCxn id="13" idx="2"/>
            <a:endCxn id="24" idx="0"/>
          </p:cNvCxnSpPr>
          <p:nvPr/>
        </p:nvCxnSpPr>
        <p:spPr bwMode="auto">
          <a:xfrm rot="16200000" flipH="1">
            <a:off x="2823378" y="3964784"/>
            <a:ext cx="549930" cy="1183"/>
          </a:xfrm>
          <a:prstGeom prst="bentConnector3">
            <a:avLst>
              <a:gd name="adj1" fmla="val 50000"/>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30"/>
          <p:cNvCxnSpPr>
            <a:cxnSpLocks noChangeShapeType="1"/>
            <a:stCxn id="37" idx="1"/>
          </p:cNvCxnSpPr>
          <p:nvPr/>
        </p:nvCxnSpPr>
        <p:spPr bwMode="auto">
          <a:xfrm flipH="1">
            <a:off x="6516216" y="1502878"/>
            <a:ext cx="738240" cy="0"/>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AutoShape 30"/>
          <p:cNvCxnSpPr>
            <a:cxnSpLocks noChangeShapeType="1"/>
            <a:stCxn id="13" idx="3"/>
          </p:cNvCxnSpPr>
          <p:nvPr/>
        </p:nvCxnSpPr>
        <p:spPr bwMode="auto">
          <a:xfrm>
            <a:off x="3832088" y="3505745"/>
            <a:ext cx="4075944" cy="896288"/>
          </a:xfrm>
          <a:prstGeom prst="bentConnector3">
            <a:avLst>
              <a:gd name="adj1" fmla="val 100009"/>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6" name="Text Box 25"/>
          <p:cNvSpPr txBox="1">
            <a:spLocks noChangeArrowheads="1"/>
          </p:cNvSpPr>
          <p:nvPr/>
        </p:nvSpPr>
        <p:spPr bwMode="auto">
          <a:xfrm>
            <a:off x="6709954" y="3154997"/>
            <a:ext cx="8370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action</a:t>
            </a:r>
            <a:endParaRPr lang="en-US" altLang="zh-CN" sz="1800" dirty="0">
              <a:solidFill>
                <a:srgbClr val="0033CC"/>
              </a:solidFill>
              <a:latin typeface="Comic Sans MS" pitchFamily="66" charset="0"/>
            </a:endParaRPr>
          </a:p>
        </p:txBody>
      </p:sp>
      <p:cxnSp>
        <p:nvCxnSpPr>
          <p:cNvPr id="127" name="AutoShape 30"/>
          <p:cNvCxnSpPr>
            <a:cxnSpLocks noChangeShapeType="1"/>
            <a:stCxn id="24" idx="2"/>
            <a:endCxn id="76" idx="2"/>
          </p:cNvCxnSpPr>
          <p:nvPr/>
        </p:nvCxnSpPr>
        <p:spPr bwMode="auto">
          <a:xfrm rot="5400000" flipH="1" flipV="1">
            <a:off x="5516330" y="3433255"/>
            <a:ext cx="144016" cy="4978807"/>
          </a:xfrm>
          <a:prstGeom prst="bentConnector3">
            <a:avLst>
              <a:gd name="adj1" fmla="val -158732"/>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 name="Text Box 44"/>
          <p:cNvSpPr txBox="1">
            <a:spLocks noChangeArrowheads="1"/>
          </p:cNvSpPr>
          <p:nvPr/>
        </p:nvSpPr>
        <p:spPr bwMode="auto">
          <a:xfrm>
            <a:off x="5570689" y="5867980"/>
            <a:ext cx="4830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do</a:t>
            </a:r>
            <a:endParaRPr lang="zh-CN" altLang="en-US" sz="1800" dirty="0">
              <a:solidFill>
                <a:srgbClr val="0033CC"/>
              </a:solidFill>
              <a:latin typeface="Comic Sans MS" pitchFamily="66" charset="0"/>
            </a:endParaRPr>
          </a:p>
        </p:txBody>
      </p:sp>
      <p:cxnSp>
        <p:nvCxnSpPr>
          <p:cNvPr id="137" name="AutoShape 30"/>
          <p:cNvCxnSpPr>
            <a:cxnSpLocks noChangeShapeType="1"/>
          </p:cNvCxnSpPr>
          <p:nvPr/>
        </p:nvCxnSpPr>
        <p:spPr bwMode="auto">
          <a:xfrm>
            <a:off x="6497260" y="1628800"/>
            <a:ext cx="739036" cy="0"/>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 name="Text Box 38"/>
          <p:cNvSpPr txBox="1">
            <a:spLocks noChangeArrowheads="1"/>
          </p:cNvSpPr>
          <p:nvPr/>
        </p:nvSpPr>
        <p:spPr bwMode="auto">
          <a:xfrm>
            <a:off x="6910692" y="1556792"/>
            <a:ext cx="2535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t>
            </a:r>
            <a:endParaRPr lang="en-US" altLang="zh-CN" sz="1800" dirty="0">
              <a:solidFill>
                <a:srgbClr val="0033CC"/>
              </a:solidFill>
              <a:latin typeface="Comic Sans MS" pitchFamily="66" charset="0"/>
            </a:endParaRPr>
          </a:p>
        </p:txBody>
      </p:sp>
    </p:spTree>
    <p:extLst>
      <p:ext uri="{BB962C8B-B14F-4D97-AF65-F5344CB8AC3E}">
        <p14:creationId xmlns:p14="http://schemas.microsoft.com/office/powerpoint/2010/main" val="355929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3"/>
                                        </p:tgtEl>
                                        <p:attrNameLst>
                                          <p:attrName>style.visibility</p:attrName>
                                        </p:attrNameLst>
                                      </p:cBhvr>
                                      <p:to>
                                        <p:strVal val="visible"/>
                                      </p:to>
                                    </p:set>
                                    <p:animEffect transition="in" filter="blinds(horizontal)">
                                      <p:cBhvr>
                                        <p:cTn id="16" dur="500"/>
                                        <p:tgtEl>
                                          <p:spTgt spid="103"/>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linds(horizontal)">
                                      <p:cBhvr>
                                        <p:cTn id="20" dur="500"/>
                                        <p:tgtEl>
                                          <p:spTgt spid="27"/>
                                        </p:tgtEl>
                                      </p:cBhvr>
                                    </p:animEffect>
                                  </p:childTnLst>
                                </p:cTn>
                              </p:par>
                            </p:childTnLst>
                          </p:cTn>
                        </p:par>
                        <p:par>
                          <p:cTn id="21" fill="hold">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childTnLst>
                          </p:cTn>
                        </p:par>
                        <p:par>
                          <p:cTn id="25" fill="hold">
                            <p:stCondLst>
                              <p:cond delay="1500"/>
                            </p:stCondLst>
                            <p:childTnLst>
                              <p:par>
                                <p:cTn id="26" presetID="3"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7"/>
                                        </p:tgtEl>
                                        <p:attrNameLst>
                                          <p:attrName>style.visibility</p:attrName>
                                        </p:attrNameLst>
                                      </p:cBhvr>
                                      <p:to>
                                        <p:strVal val="visible"/>
                                      </p:to>
                                    </p:set>
                                    <p:animEffect transition="in" filter="blinds(horizontal)">
                                      <p:cBhvr>
                                        <p:cTn id="33" dur="500"/>
                                        <p:tgtEl>
                                          <p:spTgt spid="107"/>
                                        </p:tgtEl>
                                      </p:cBhvr>
                                    </p:animEffect>
                                  </p:childTnLst>
                                </p:cTn>
                              </p:par>
                            </p:childTnLst>
                          </p:cTn>
                        </p:par>
                        <p:par>
                          <p:cTn id="34" fill="hold">
                            <p:stCondLst>
                              <p:cond delay="500"/>
                            </p:stCondLst>
                            <p:childTnLst>
                              <p:par>
                                <p:cTn id="35" presetID="3" presetClass="entr" presetSubtype="10"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linds(horizontal)">
                                      <p:cBhvr>
                                        <p:cTn id="37" dur="500"/>
                                        <p:tgtEl>
                                          <p:spTgt spid="29"/>
                                        </p:tgtEl>
                                      </p:cBhvr>
                                    </p:animEffect>
                                  </p:childTnLst>
                                </p:cTn>
                              </p:par>
                            </p:childTnLst>
                          </p:cTn>
                        </p:par>
                        <p:par>
                          <p:cTn id="38" fill="hold">
                            <p:stCondLst>
                              <p:cond delay="1000"/>
                            </p:stCondLst>
                            <p:childTnLst>
                              <p:par>
                                <p:cTn id="39" presetID="3" presetClass="entr" presetSubtype="1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linds(horizontal)">
                                      <p:cBhvr>
                                        <p:cTn id="41" dur="500"/>
                                        <p:tgtEl>
                                          <p:spTgt spid="19"/>
                                        </p:tgtEl>
                                      </p:cBhvr>
                                    </p:animEffect>
                                  </p:childTnLst>
                                </p:cTn>
                              </p:par>
                            </p:childTnLst>
                          </p:cTn>
                        </p:par>
                        <p:par>
                          <p:cTn id="42" fill="hold">
                            <p:stCondLst>
                              <p:cond delay="1500"/>
                            </p:stCondLst>
                            <p:childTnLst>
                              <p:par>
                                <p:cTn id="43" presetID="3" presetClass="entr" presetSubtype="10"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10"/>
                                        </p:tgtEl>
                                        <p:attrNameLst>
                                          <p:attrName>style.visibility</p:attrName>
                                        </p:attrNameLst>
                                      </p:cBhvr>
                                      <p:to>
                                        <p:strVal val="visible"/>
                                      </p:to>
                                    </p:set>
                                    <p:animEffect transition="in" filter="blinds(horizontal)">
                                      <p:cBhvr>
                                        <p:cTn id="50" dur="500"/>
                                        <p:tgtEl>
                                          <p:spTgt spid="110"/>
                                        </p:tgtEl>
                                      </p:cBhvr>
                                    </p:animEffect>
                                  </p:childTnLst>
                                </p:cTn>
                              </p:par>
                            </p:childTnLst>
                          </p:cTn>
                        </p:par>
                        <p:par>
                          <p:cTn id="51" fill="hold">
                            <p:stCondLst>
                              <p:cond delay="500"/>
                            </p:stCondLst>
                            <p:childTnLst>
                              <p:par>
                                <p:cTn id="52" presetID="3" presetClass="entr" presetSubtype="10"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blinds(horizontal)">
                                      <p:cBhvr>
                                        <p:cTn id="54" dur="500"/>
                                        <p:tgtEl>
                                          <p:spTgt spid="28"/>
                                        </p:tgtEl>
                                      </p:cBhvr>
                                    </p:animEffect>
                                  </p:childTnLst>
                                </p:cTn>
                              </p:par>
                            </p:childTnLst>
                          </p:cTn>
                        </p:par>
                        <p:par>
                          <p:cTn id="55" fill="hold">
                            <p:stCondLst>
                              <p:cond delay="1000"/>
                            </p:stCondLst>
                            <p:childTnLst>
                              <p:par>
                                <p:cTn id="56" presetID="3" presetClass="entr" presetSubtype="1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blinds(horizontal)">
                                      <p:cBhvr>
                                        <p:cTn id="58" dur="500"/>
                                        <p:tgtEl>
                                          <p:spTgt spid="23"/>
                                        </p:tgtEl>
                                      </p:cBhvr>
                                    </p:animEffect>
                                  </p:childTnLst>
                                </p:cTn>
                              </p:par>
                            </p:childTnLst>
                          </p:cTn>
                        </p:par>
                        <p:par>
                          <p:cTn id="59" fill="hold">
                            <p:stCondLst>
                              <p:cond delay="1500"/>
                            </p:stCondLst>
                            <p:childTnLst>
                              <p:par>
                                <p:cTn id="60" presetID="3" presetClass="entr" presetSubtype="1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linds(horizontal)">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blinds(horizontal)">
                                      <p:cBhvr>
                                        <p:cTn id="67" dur="500"/>
                                        <p:tgtEl>
                                          <p:spTgt spid="87"/>
                                        </p:tgtEl>
                                      </p:cBhvr>
                                    </p:animEffect>
                                  </p:childTnLst>
                                </p:cTn>
                              </p:par>
                            </p:childTnLst>
                          </p:cTn>
                        </p:par>
                        <p:par>
                          <p:cTn id="68" fill="hold">
                            <p:stCondLst>
                              <p:cond delay="500"/>
                            </p:stCondLst>
                            <p:childTnLst>
                              <p:par>
                                <p:cTn id="69" presetID="3" presetClass="entr" presetSubtype="10"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blinds(horizontal)">
                                      <p:cBhvr>
                                        <p:cTn id="71" dur="500"/>
                                        <p:tgtEl>
                                          <p:spTgt spid="7"/>
                                        </p:tgtEl>
                                      </p:cBhvr>
                                    </p:animEffect>
                                  </p:childTnLst>
                                </p:cTn>
                              </p:par>
                            </p:childTnLst>
                          </p:cTn>
                        </p:par>
                        <p:par>
                          <p:cTn id="72" fill="hold">
                            <p:stCondLst>
                              <p:cond delay="1000"/>
                            </p:stCondLst>
                            <p:childTnLst>
                              <p:par>
                                <p:cTn id="73" presetID="3" presetClass="entr" presetSubtype="10"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linds(horizontal)">
                                      <p:cBhvr>
                                        <p:cTn id="75" dur="500"/>
                                        <p:tgtEl>
                                          <p:spTgt spid="26"/>
                                        </p:tgtEl>
                                      </p:cBhvr>
                                    </p:animEffect>
                                  </p:childTnLst>
                                </p:cTn>
                              </p:par>
                            </p:childTnLst>
                          </p:cTn>
                        </p:par>
                        <p:par>
                          <p:cTn id="76" fill="hold">
                            <p:stCondLst>
                              <p:cond delay="1500"/>
                            </p:stCondLst>
                            <p:childTnLst>
                              <p:par>
                                <p:cTn id="77" presetID="3" presetClass="entr" presetSubtype="10" fill="hold" grpId="0"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blinds(horizontal)">
                                      <p:cBhvr>
                                        <p:cTn id="79" dur="500"/>
                                        <p:tgtEl>
                                          <p:spTgt spid="32"/>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80"/>
                                        </p:tgtEl>
                                        <p:attrNameLst>
                                          <p:attrName>style.visibility</p:attrName>
                                        </p:attrNameLst>
                                      </p:cBhvr>
                                      <p:to>
                                        <p:strVal val="visible"/>
                                      </p:to>
                                    </p:set>
                                    <p:animEffect transition="in" filter="blinds(horizontal)">
                                      <p:cBhvr>
                                        <p:cTn id="84" dur="500"/>
                                        <p:tgtEl>
                                          <p:spTgt spid="80"/>
                                        </p:tgtEl>
                                      </p:cBhvr>
                                    </p:animEffect>
                                  </p:childTnLst>
                                </p:cTn>
                              </p:par>
                            </p:childTnLst>
                          </p:cTn>
                        </p:par>
                        <p:par>
                          <p:cTn id="85" fill="hold">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blinds(horizontal)">
                                      <p:cBhvr>
                                        <p:cTn id="88" dur="500"/>
                                        <p:tgtEl>
                                          <p:spTgt spid="40"/>
                                        </p:tgtEl>
                                      </p:cBhvr>
                                    </p:animEffect>
                                  </p:childTnLst>
                                </p:cTn>
                              </p:par>
                            </p:childTnLst>
                          </p:cTn>
                        </p:par>
                        <p:par>
                          <p:cTn id="89" fill="hold">
                            <p:stCondLst>
                              <p:cond delay="1000"/>
                            </p:stCondLst>
                            <p:childTnLst>
                              <p:par>
                                <p:cTn id="90" presetID="3" presetClass="entr" presetSubtype="10" fill="hold" grpId="0" nodeType="after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blinds(horizontal)">
                                      <p:cBhvr>
                                        <p:cTn id="92" dur="500"/>
                                        <p:tgtEl>
                                          <p:spTgt spid="21"/>
                                        </p:tgtEl>
                                      </p:cBhvr>
                                    </p:animEffect>
                                  </p:childTnLst>
                                </p:cTn>
                              </p:par>
                            </p:childTnLst>
                          </p:cTn>
                        </p:par>
                        <p:par>
                          <p:cTn id="93" fill="hold">
                            <p:stCondLst>
                              <p:cond delay="1500"/>
                            </p:stCondLst>
                            <p:childTnLst>
                              <p:par>
                                <p:cTn id="94" presetID="3" presetClass="entr" presetSubtype="10" fill="hold" grpId="0" nodeType="after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blinds(horizontal)">
                                      <p:cBhvr>
                                        <p:cTn id="96" dur="500"/>
                                        <p:tgtEl>
                                          <p:spTgt spid="50"/>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blinds(horizontal)">
                                      <p:cBhvr>
                                        <p:cTn id="101" dur="500"/>
                                        <p:tgtEl>
                                          <p:spTgt spid="47"/>
                                        </p:tgtEl>
                                      </p:cBhvr>
                                    </p:animEffect>
                                  </p:childTnLst>
                                </p:cTn>
                              </p:par>
                            </p:childTnLst>
                          </p:cTn>
                        </p:par>
                        <p:par>
                          <p:cTn id="102" fill="hold">
                            <p:stCondLst>
                              <p:cond delay="500"/>
                            </p:stCondLst>
                            <p:childTnLst>
                              <p:par>
                                <p:cTn id="103" presetID="3" presetClass="entr" presetSubtype="10" fill="hold" grpId="0" nodeType="afterEffect">
                                  <p:stCondLst>
                                    <p:cond delay="0"/>
                                  </p:stCondLst>
                                  <p:childTnLst>
                                    <p:set>
                                      <p:cBhvr>
                                        <p:cTn id="104" dur="1" fill="hold">
                                          <p:stCondLst>
                                            <p:cond delay="0"/>
                                          </p:stCondLst>
                                        </p:cTn>
                                        <p:tgtEl>
                                          <p:spTgt spid="5"/>
                                        </p:tgtEl>
                                        <p:attrNameLst>
                                          <p:attrName>style.visibility</p:attrName>
                                        </p:attrNameLst>
                                      </p:cBhvr>
                                      <p:to>
                                        <p:strVal val="visible"/>
                                      </p:to>
                                    </p:set>
                                    <p:animEffect transition="in" filter="blinds(horizontal)">
                                      <p:cBhvr>
                                        <p:cTn id="105" dur="500"/>
                                        <p:tgtEl>
                                          <p:spTgt spid="5"/>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68"/>
                                        </p:tgtEl>
                                        <p:attrNameLst>
                                          <p:attrName>style.visibility</p:attrName>
                                        </p:attrNameLst>
                                      </p:cBhvr>
                                      <p:to>
                                        <p:strVal val="visible"/>
                                      </p:to>
                                    </p:set>
                                    <p:animEffect transition="in" filter="blinds(horizontal)">
                                      <p:cBhvr>
                                        <p:cTn id="110" dur="500"/>
                                        <p:tgtEl>
                                          <p:spTgt spid="68"/>
                                        </p:tgtEl>
                                      </p:cBhvr>
                                    </p:animEffect>
                                  </p:childTnLst>
                                </p:cTn>
                              </p:par>
                            </p:childTnLst>
                          </p:cTn>
                        </p:par>
                        <p:par>
                          <p:cTn id="111" fill="hold">
                            <p:stCondLst>
                              <p:cond delay="500"/>
                            </p:stCondLst>
                            <p:childTnLst>
                              <p:par>
                                <p:cTn id="112" presetID="3" presetClass="entr" presetSubtype="10" fill="hold" nodeType="afterEffect">
                                  <p:stCondLst>
                                    <p:cond delay="0"/>
                                  </p:stCondLst>
                                  <p:childTnLst>
                                    <p:set>
                                      <p:cBhvr>
                                        <p:cTn id="113" dur="1" fill="hold">
                                          <p:stCondLst>
                                            <p:cond delay="0"/>
                                          </p:stCondLst>
                                        </p:cTn>
                                        <p:tgtEl>
                                          <p:spTgt spid="113"/>
                                        </p:tgtEl>
                                        <p:attrNameLst>
                                          <p:attrName>style.visibility</p:attrName>
                                        </p:attrNameLst>
                                      </p:cBhvr>
                                      <p:to>
                                        <p:strVal val="visible"/>
                                      </p:to>
                                    </p:set>
                                    <p:animEffect transition="in" filter="blinds(horizontal)">
                                      <p:cBhvr>
                                        <p:cTn id="114" dur="500"/>
                                        <p:tgtEl>
                                          <p:spTgt spid="113"/>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46"/>
                                        </p:tgtEl>
                                        <p:attrNameLst>
                                          <p:attrName>style.visibility</p:attrName>
                                        </p:attrNameLst>
                                      </p:cBhvr>
                                      <p:to>
                                        <p:strVal val="visible"/>
                                      </p:to>
                                    </p:set>
                                    <p:animEffect transition="in" filter="blinds(horizontal)">
                                      <p:cBhvr>
                                        <p:cTn id="119" dur="500"/>
                                        <p:tgtEl>
                                          <p:spTgt spid="46"/>
                                        </p:tgtEl>
                                      </p:cBhvr>
                                    </p:animEffect>
                                  </p:childTnLst>
                                </p:cTn>
                              </p:par>
                            </p:childTnLst>
                          </p:cTn>
                        </p:par>
                        <p:par>
                          <p:cTn id="120" fill="hold">
                            <p:stCondLst>
                              <p:cond delay="500"/>
                            </p:stCondLst>
                            <p:childTnLst>
                              <p:par>
                                <p:cTn id="121" presetID="3" presetClass="entr" presetSubtype="10" fill="hold" grpId="0" nodeType="afterEffect">
                                  <p:stCondLst>
                                    <p:cond delay="0"/>
                                  </p:stCondLst>
                                  <p:childTnLst>
                                    <p:set>
                                      <p:cBhvr>
                                        <p:cTn id="122" dur="1" fill="hold">
                                          <p:stCondLst>
                                            <p:cond delay="0"/>
                                          </p:stCondLst>
                                        </p:cTn>
                                        <p:tgtEl>
                                          <p:spTgt spid="75"/>
                                        </p:tgtEl>
                                        <p:attrNameLst>
                                          <p:attrName>style.visibility</p:attrName>
                                        </p:attrNameLst>
                                      </p:cBhvr>
                                      <p:to>
                                        <p:strVal val="visible"/>
                                      </p:to>
                                    </p:set>
                                    <p:animEffect transition="in" filter="blinds(horizontal)">
                                      <p:cBhvr>
                                        <p:cTn id="123" dur="500"/>
                                        <p:tgtEl>
                                          <p:spTgt spid="75"/>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119"/>
                                        </p:tgtEl>
                                        <p:attrNameLst>
                                          <p:attrName>style.visibility</p:attrName>
                                        </p:attrNameLst>
                                      </p:cBhvr>
                                      <p:to>
                                        <p:strVal val="visible"/>
                                      </p:to>
                                    </p:set>
                                    <p:animEffect transition="in" filter="blinds(horizontal)">
                                      <p:cBhvr>
                                        <p:cTn id="128" dur="500"/>
                                        <p:tgtEl>
                                          <p:spTgt spid="119"/>
                                        </p:tgtEl>
                                      </p:cBhvr>
                                    </p:animEffect>
                                  </p:childTnLst>
                                </p:cTn>
                              </p:par>
                            </p:childTnLst>
                          </p:cTn>
                        </p:par>
                        <p:par>
                          <p:cTn id="129" fill="hold">
                            <p:stCondLst>
                              <p:cond delay="500"/>
                            </p:stCondLst>
                            <p:childTnLst>
                              <p:par>
                                <p:cTn id="130" presetID="3" presetClass="entr" presetSubtype="10" fill="hold" grpId="0" nodeType="afterEffect">
                                  <p:stCondLst>
                                    <p:cond delay="0"/>
                                  </p:stCondLst>
                                  <p:childTnLst>
                                    <p:set>
                                      <p:cBhvr>
                                        <p:cTn id="131" dur="1" fill="hold">
                                          <p:stCondLst>
                                            <p:cond delay="0"/>
                                          </p:stCondLst>
                                        </p:cTn>
                                        <p:tgtEl>
                                          <p:spTgt spid="70"/>
                                        </p:tgtEl>
                                        <p:attrNameLst>
                                          <p:attrName>style.visibility</p:attrName>
                                        </p:attrNameLst>
                                      </p:cBhvr>
                                      <p:to>
                                        <p:strVal val="visible"/>
                                      </p:to>
                                    </p:set>
                                    <p:animEffect transition="in" filter="blinds(horizontal)">
                                      <p:cBhvr>
                                        <p:cTn id="132" dur="500"/>
                                        <p:tgtEl>
                                          <p:spTgt spid="70"/>
                                        </p:tgtEl>
                                      </p:cBhvr>
                                    </p:animEffect>
                                  </p:childTnLst>
                                </p:cTn>
                              </p:par>
                            </p:childTnLst>
                          </p:cTn>
                        </p:par>
                        <p:par>
                          <p:cTn id="133" fill="hold">
                            <p:stCondLst>
                              <p:cond delay="1000"/>
                            </p:stCondLst>
                            <p:childTnLst>
                              <p:par>
                                <p:cTn id="134" presetID="3" presetClass="entr" presetSubtype="10" fill="hold" grpId="0" nodeType="afterEffect">
                                  <p:stCondLst>
                                    <p:cond delay="0"/>
                                  </p:stCondLst>
                                  <p:childTnLst>
                                    <p:set>
                                      <p:cBhvr>
                                        <p:cTn id="135" dur="1" fill="hold">
                                          <p:stCondLst>
                                            <p:cond delay="0"/>
                                          </p:stCondLst>
                                        </p:cTn>
                                        <p:tgtEl>
                                          <p:spTgt spid="34"/>
                                        </p:tgtEl>
                                        <p:attrNameLst>
                                          <p:attrName>style.visibility</p:attrName>
                                        </p:attrNameLst>
                                      </p:cBhvr>
                                      <p:to>
                                        <p:strVal val="visible"/>
                                      </p:to>
                                    </p:set>
                                    <p:animEffect transition="in" filter="blinds(horizontal)">
                                      <p:cBhvr>
                                        <p:cTn id="136" dur="500"/>
                                        <p:tgtEl>
                                          <p:spTgt spid="34"/>
                                        </p:tgtEl>
                                      </p:cBhvr>
                                    </p:animEffect>
                                  </p:childTnLst>
                                </p:cTn>
                              </p:par>
                            </p:childTnLst>
                          </p:cTn>
                        </p:par>
                        <p:par>
                          <p:cTn id="137" fill="hold">
                            <p:stCondLst>
                              <p:cond delay="1500"/>
                            </p:stCondLst>
                            <p:childTnLst>
                              <p:par>
                                <p:cTn id="138" presetID="3" presetClass="entr" presetSubtype="10" fill="hold" grpId="0" nodeType="afterEffect">
                                  <p:stCondLst>
                                    <p:cond delay="0"/>
                                  </p:stCondLst>
                                  <p:childTnLst>
                                    <p:set>
                                      <p:cBhvr>
                                        <p:cTn id="139" dur="1" fill="hold">
                                          <p:stCondLst>
                                            <p:cond delay="0"/>
                                          </p:stCondLst>
                                        </p:cTn>
                                        <p:tgtEl>
                                          <p:spTgt spid="37"/>
                                        </p:tgtEl>
                                        <p:attrNameLst>
                                          <p:attrName>style.visibility</p:attrName>
                                        </p:attrNameLst>
                                      </p:cBhvr>
                                      <p:to>
                                        <p:strVal val="visible"/>
                                      </p:to>
                                    </p:set>
                                    <p:animEffect transition="in" filter="blinds(horizontal)">
                                      <p:cBhvr>
                                        <p:cTn id="140" dur="500"/>
                                        <p:tgtEl>
                                          <p:spTgt spid="37"/>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nodeType="clickEffect">
                                  <p:stCondLst>
                                    <p:cond delay="0"/>
                                  </p:stCondLst>
                                  <p:childTnLst>
                                    <p:set>
                                      <p:cBhvr>
                                        <p:cTn id="144" dur="1" fill="hold">
                                          <p:stCondLst>
                                            <p:cond delay="0"/>
                                          </p:stCondLst>
                                        </p:cTn>
                                        <p:tgtEl>
                                          <p:spTgt spid="33"/>
                                        </p:tgtEl>
                                        <p:attrNameLst>
                                          <p:attrName>style.visibility</p:attrName>
                                        </p:attrNameLst>
                                      </p:cBhvr>
                                      <p:to>
                                        <p:strVal val="visible"/>
                                      </p:to>
                                    </p:set>
                                    <p:animEffect transition="in" filter="blinds(horizontal)">
                                      <p:cBhvr>
                                        <p:cTn id="145" dur="500"/>
                                        <p:tgtEl>
                                          <p:spTgt spid="33"/>
                                        </p:tgtEl>
                                      </p:cBhvr>
                                    </p:animEffect>
                                  </p:childTnLst>
                                </p:cTn>
                              </p:par>
                            </p:childTnLst>
                          </p:cTn>
                        </p:par>
                        <p:par>
                          <p:cTn id="146" fill="hold">
                            <p:stCondLst>
                              <p:cond delay="500"/>
                            </p:stCondLst>
                            <p:childTnLst>
                              <p:par>
                                <p:cTn id="147" presetID="3" presetClass="entr" presetSubtype="10" fill="hold" grpId="0" nodeType="afterEffect">
                                  <p:stCondLst>
                                    <p:cond delay="0"/>
                                  </p:stCondLst>
                                  <p:childTnLst>
                                    <p:set>
                                      <p:cBhvr>
                                        <p:cTn id="148" dur="1" fill="hold">
                                          <p:stCondLst>
                                            <p:cond delay="0"/>
                                          </p:stCondLst>
                                        </p:cTn>
                                        <p:tgtEl>
                                          <p:spTgt spid="74"/>
                                        </p:tgtEl>
                                        <p:attrNameLst>
                                          <p:attrName>style.visibility</p:attrName>
                                        </p:attrNameLst>
                                      </p:cBhvr>
                                      <p:to>
                                        <p:strVal val="visible"/>
                                      </p:to>
                                    </p:set>
                                    <p:animEffect transition="in" filter="blinds(horizontal)">
                                      <p:cBhvr>
                                        <p:cTn id="149" dur="500"/>
                                        <p:tgtEl>
                                          <p:spTgt spid="74"/>
                                        </p:tgtEl>
                                      </p:cBhvr>
                                    </p:animEffect>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nodeType="clickEffect">
                                  <p:stCondLst>
                                    <p:cond delay="0"/>
                                  </p:stCondLst>
                                  <p:childTnLst>
                                    <p:set>
                                      <p:cBhvr>
                                        <p:cTn id="153" dur="1" fill="hold">
                                          <p:stCondLst>
                                            <p:cond delay="0"/>
                                          </p:stCondLst>
                                        </p:cTn>
                                        <p:tgtEl>
                                          <p:spTgt spid="83"/>
                                        </p:tgtEl>
                                        <p:attrNameLst>
                                          <p:attrName>style.visibility</p:attrName>
                                        </p:attrNameLst>
                                      </p:cBhvr>
                                      <p:to>
                                        <p:strVal val="visible"/>
                                      </p:to>
                                    </p:set>
                                    <p:animEffect transition="in" filter="blinds(horizontal)">
                                      <p:cBhvr>
                                        <p:cTn id="154" dur="500"/>
                                        <p:tgtEl>
                                          <p:spTgt spid="83"/>
                                        </p:tgtEl>
                                      </p:cBhvr>
                                    </p:animEffect>
                                  </p:childTnLst>
                                </p:cTn>
                              </p:par>
                            </p:childTnLst>
                          </p:cTn>
                        </p:par>
                        <p:par>
                          <p:cTn id="155" fill="hold">
                            <p:stCondLst>
                              <p:cond delay="500"/>
                            </p:stCondLst>
                            <p:childTnLst>
                              <p:par>
                                <p:cTn id="156" presetID="3" presetClass="entr" presetSubtype="10" fill="hold" grpId="0" nodeType="afterEffect">
                                  <p:stCondLst>
                                    <p:cond delay="0"/>
                                  </p:stCondLst>
                                  <p:childTnLst>
                                    <p:set>
                                      <p:cBhvr>
                                        <p:cTn id="157" dur="1" fill="hold">
                                          <p:stCondLst>
                                            <p:cond delay="0"/>
                                          </p:stCondLst>
                                        </p:cTn>
                                        <p:tgtEl>
                                          <p:spTgt spid="36"/>
                                        </p:tgtEl>
                                        <p:attrNameLst>
                                          <p:attrName>style.visibility</p:attrName>
                                        </p:attrNameLst>
                                      </p:cBhvr>
                                      <p:to>
                                        <p:strVal val="visible"/>
                                      </p:to>
                                    </p:set>
                                    <p:animEffect transition="in" filter="blinds(horizontal)">
                                      <p:cBhvr>
                                        <p:cTn id="158" dur="500"/>
                                        <p:tgtEl>
                                          <p:spTgt spid="36"/>
                                        </p:tgtEl>
                                      </p:cBhvr>
                                    </p:animEffect>
                                  </p:childTnLst>
                                </p:cTn>
                              </p:par>
                            </p:childTnLst>
                          </p:cTn>
                        </p:par>
                        <p:par>
                          <p:cTn id="159" fill="hold">
                            <p:stCondLst>
                              <p:cond delay="1000"/>
                            </p:stCondLst>
                            <p:childTnLst>
                              <p:par>
                                <p:cTn id="160" presetID="3" presetClass="entr" presetSubtype="10" fill="hold" grpId="0" nodeType="afterEffect">
                                  <p:stCondLst>
                                    <p:cond delay="0"/>
                                  </p:stCondLst>
                                  <p:childTnLst>
                                    <p:set>
                                      <p:cBhvr>
                                        <p:cTn id="161" dur="1" fill="hold">
                                          <p:stCondLst>
                                            <p:cond delay="0"/>
                                          </p:stCondLst>
                                        </p:cTn>
                                        <p:tgtEl>
                                          <p:spTgt spid="52"/>
                                        </p:tgtEl>
                                        <p:attrNameLst>
                                          <p:attrName>style.visibility</p:attrName>
                                        </p:attrNameLst>
                                      </p:cBhvr>
                                      <p:to>
                                        <p:strVal val="visible"/>
                                      </p:to>
                                    </p:set>
                                    <p:animEffect transition="in" filter="blinds(horizontal)">
                                      <p:cBhvr>
                                        <p:cTn id="162" dur="500"/>
                                        <p:tgtEl>
                                          <p:spTgt spid="52"/>
                                        </p:tgtEl>
                                      </p:cBhvr>
                                    </p:animEffect>
                                  </p:childTnLst>
                                </p:cTn>
                              </p:par>
                            </p:childTnLst>
                          </p:cTn>
                        </p:par>
                        <p:par>
                          <p:cTn id="163" fill="hold">
                            <p:stCondLst>
                              <p:cond delay="1500"/>
                            </p:stCondLst>
                            <p:childTnLst>
                              <p:par>
                                <p:cTn id="164" presetID="3" presetClass="entr" presetSubtype="10" fill="hold" grpId="0" nodeType="afterEffect">
                                  <p:stCondLst>
                                    <p:cond delay="0"/>
                                  </p:stCondLst>
                                  <p:childTnLst>
                                    <p:set>
                                      <p:cBhvr>
                                        <p:cTn id="165" dur="1" fill="hold">
                                          <p:stCondLst>
                                            <p:cond delay="0"/>
                                          </p:stCondLst>
                                        </p:cTn>
                                        <p:tgtEl>
                                          <p:spTgt spid="76"/>
                                        </p:tgtEl>
                                        <p:attrNameLst>
                                          <p:attrName>style.visibility</p:attrName>
                                        </p:attrNameLst>
                                      </p:cBhvr>
                                      <p:to>
                                        <p:strVal val="visible"/>
                                      </p:to>
                                    </p:set>
                                    <p:animEffect transition="in" filter="blinds(horizontal)">
                                      <p:cBhvr>
                                        <p:cTn id="166" dur="500"/>
                                        <p:tgtEl>
                                          <p:spTgt spid="76"/>
                                        </p:tgtEl>
                                      </p:cBhvr>
                                    </p:animEffect>
                                  </p:childTnLst>
                                </p:cTn>
                              </p:par>
                            </p:childTnLst>
                          </p:cTn>
                        </p:par>
                      </p:childTnLst>
                    </p:cTn>
                  </p:par>
                  <p:par>
                    <p:cTn id="167" fill="hold">
                      <p:stCondLst>
                        <p:cond delay="indefinite"/>
                      </p:stCondLst>
                      <p:childTnLst>
                        <p:par>
                          <p:cTn id="168" fill="hold">
                            <p:stCondLst>
                              <p:cond delay="0"/>
                            </p:stCondLst>
                            <p:childTnLst>
                              <p:par>
                                <p:cTn id="169" presetID="3" presetClass="entr" presetSubtype="10" fill="hold" nodeType="clickEffect">
                                  <p:stCondLst>
                                    <p:cond delay="0"/>
                                  </p:stCondLst>
                                  <p:childTnLst>
                                    <p:set>
                                      <p:cBhvr>
                                        <p:cTn id="170" dur="1" fill="hold">
                                          <p:stCondLst>
                                            <p:cond delay="0"/>
                                          </p:stCondLst>
                                        </p:cTn>
                                        <p:tgtEl>
                                          <p:spTgt spid="77"/>
                                        </p:tgtEl>
                                        <p:attrNameLst>
                                          <p:attrName>style.visibility</p:attrName>
                                        </p:attrNameLst>
                                      </p:cBhvr>
                                      <p:to>
                                        <p:strVal val="visible"/>
                                      </p:to>
                                    </p:set>
                                    <p:animEffect transition="in" filter="blinds(horizontal)">
                                      <p:cBhvr>
                                        <p:cTn id="171" dur="500"/>
                                        <p:tgtEl>
                                          <p:spTgt spid="77"/>
                                        </p:tgtEl>
                                      </p:cBhvr>
                                    </p:animEffect>
                                  </p:childTnLst>
                                </p:cTn>
                              </p:par>
                            </p:childTnLst>
                          </p:cTn>
                        </p:par>
                        <p:par>
                          <p:cTn id="172" fill="hold">
                            <p:stCondLst>
                              <p:cond delay="500"/>
                            </p:stCondLst>
                            <p:childTnLst>
                              <p:par>
                                <p:cTn id="173" presetID="3" presetClass="entr" presetSubtype="10" fill="hold" grpId="0" nodeType="afterEffect">
                                  <p:stCondLst>
                                    <p:cond delay="0"/>
                                  </p:stCondLst>
                                  <p:childTnLst>
                                    <p:set>
                                      <p:cBhvr>
                                        <p:cTn id="174" dur="1" fill="hold">
                                          <p:stCondLst>
                                            <p:cond delay="0"/>
                                          </p:stCondLst>
                                        </p:cTn>
                                        <p:tgtEl>
                                          <p:spTgt spid="41"/>
                                        </p:tgtEl>
                                        <p:attrNameLst>
                                          <p:attrName>style.visibility</p:attrName>
                                        </p:attrNameLst>
                                      </p:cBhvr>
                                      <p:to>
                                        <p:strVal val="visible"/>
                                      </p:to>
                                    </p:set>
                                    <p:animEffect transition="in" filter="blinds(horizontal)">
                                      <p:cBhvr>
                                        <p:cTn id="175" dur="500"/>
                                        <p:tgtEl>
                                          <p:spTgt spid="41"/>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ntr" presetSubtype="10" fill="hold" nodeType="clickEffect">
                                  <p:stCondLst>
                                    <p:cond delay="0"/>
                                  </p:stCondLst>
                                  <p:childTnLst>
                                    <p:set>
                                      <p:cBhvr>
                                        <p:cTn id="179" dur="1" fill="hold">
                                          <p:stCondLst>
                                            <p:cond delay="0"/>
                                          </p:stCondLst>
                                        </p:cTn>
                                        <p:tgtEl>
                                          <p:spTgt spid="137"/>
                                        </p:tgtEl>
                                        <p:attrNameLst>
                                          <p:attrName>style.visibility</p:attrName>
                                        </p:attrNameLst>
                                      </p:cBhvr>
                                      <p:to>
                                        <p:strVal val="visible"/>
                                      </p:to>
                                    </p:set>
                                    <p:animEffect transition="in" filter="blinds(horizontal)">
                                      <p:cBhvr>
                                        <p:cTn id="180" dur="500"/>
                                        <p:tgtEl>
                                          <p:spTgt spid="137"/>
                                        </p:tgtEl>
                                      </p:cBhvr>
                                    </p:animEffect>
                                  </p:childTnLst>
                                </p:cTn>
                              </p:par>
                            </p:childTnLst>
                          </p:cTn>
                        </p:par>
                        <p:par>
                          <p:cTn id="181" fill="hold">
                            <p:stCondLst>
                              <p:cond delay="500"/>
                            </p:stCondLst>
                            <p:childTnLst>
                              <p:par>
                                <p:cTn id="182" presetID="3" presetClass="entr" presetSubtype="10" fill="hold" grpId="0" nodeType="afterEffect">
                                  <p:stCondLst>
                                    <p:cond delay="0"/>
                                  </p:stCondLst>
                                  <p:childTnLst>
                                    <p:set>
                                      <p:cBhvr>
                                        <p:cTn id="183" dur="1" fill="hold">
                                          <p:stCondLst>
                                            <p:cond delay="0"/>
                                          </p:stCondLst>
                                        </p:cTn>
                                        <p:tgtEl>
                                          <p:spTgt spid="140"/>
                                        </p:tgtEl>
                                        <p:attrNameLst>
                                          <p:attrName>style.visibility</p:attrName>
                                        </p:attrNameLst>
                                      </p:cBhvr>
                                      <p:to>
                                        <p:strVal val="visible"/>
                                      </p:to>
                                    </p:set>
                                    <p:animEffect transition="in" filter="blinds(horizontal)">
                                      <p:cBhvr>
                                        <p:cTn id="184" dur="500"/>
                                        <p:tgtEl>
                                          <p:spTgt spid="140"/>
                                        </p:tgtEl>
                                      </p:cBhvr>
                                    </p:animEffect>
                                  </p:childTnLst>
                                </p:cTn>
                              </p:par>
                            </p:childTnLst>
                          </p:cTn>
                        </p:par>
                      </p:childTnLst>
                    </p:cTn>
                  </p:par>
                  <p:par>
                    <p:cTn id="185" fill="hold">
                      <p:stCondLst>
                        <p:cond delay="indefinite"/>
                      </p:stCondLst>
                      <p:childTnLst>
                        <p:par>
                          <p:cTn id="186" fill="hold">
                            <p:stCondLst>
                              <p:cond delay="0"/>
                            </p:stCondLst>
                            <p:childTnLst>
                              <p:par>
                                <p:cTn id="187" presetID="3" presetClass="entr" presetSubtype="10" fill="hold" nodeType="clickEffect">
                                  <p:stCondLst>
                                    <p:cond delay="0"/>
                                  </p:stCondLst>
                                  <p:childTnLst>
                                    <p:set>
                                      <p:cBhvr>
                                        <p:cTn id="188" dur="1" fill="hold">
                                          <p:stCondLst>
                                            <p:cond delay="0"/>
                                          </p:stCondLst>
                                        </p:cTn>
                                        <p:tgtEl>
                                          <p:spTgt spid="98"/>
                                        </p:tgtEl>
                                        <p:attrNameLst>
                                          <p:attrName>style.visibility</p:attrName>
                                        </p:attrNameLst>
                                      </p:cBhvr>
                                      <p:to>
                                        <p:strVal val="visible"/>
                                      </p:to>
                                    </p:set>
                                    <p:animEffect transition="in" filter="blinds(horizontal)">
                                      <p:cBhvr>
                                        <p:cTn id="189" dur="500"/>
                                        <p:tgtEl>
                                          <p:spTgt spid="98"/>
                                        </p:tgtEl>
                                      </p:cBhvr>
                                    </p:animEffect>
                                  </p:childTnLst>
                                </p:cTn>
                              </p:par>
                            </p:childTnLst>
                          </p:cTn>
                        </p:par>
                        <p:par>
                          <p:cTn id="190" fill="hold">
                            <p:stCondLst>
                              <p:cond delay="500"/>
                            </p:stCondLst>
                            <p:childTnLst>
                              <p:par>
                                <p:cTn id="191" presetID="3" presetClass="entr" presetSubtype="10" fill="hold" grpId="0" nodeType="afterEffect">
                                  <p:stCondLst>
                                    <p:cond delay="0"/>
                                  </p:stCondLst>
                                  <p:childTnLst>
                                    <p:set>
                                      <p:cBhvr>
                                        <p:cTn id="192" dur="1" fill="hold">
                                          <p:stCondLst>
                                            <p:cond delay="0"/>
                                          </p:stCondLst>
                                        </p:cTn>
                                        <p:tgtEl>
                                          <p:spTgt spid="101"/>
                                        </p:tgtEl>
                                        <p:attrNameLst>
                                          <p:attrName>style.visibility</p:attrName>
                                        </p:attrNameLst>
                                      </p:cBhvr>
                                      <p:to>
                                        <p:strVal val="visible"/>
                                      </p:to>
                                    </p:set>
                                    <p:animEffect transition="in" filter="blinds(horizontal)">
                                      <p:cBhvr>
                                        <p:cTn id="193" dur="500"/>
                                        <p:tgtEl>
                                          <p:spTgt spid="101"/>
                                        </p:tgtEl>
                                      </p:cBhvr>
                                    </p:animEffect>
                                  </p:childTnLst>
                                </p:cTn>
                              </p:par>
                            </p:childTnLst>
                          </p:cTn>
                        </p:par>
                        <p:par>
                          <p:cTn id="194" fill="hold">
                            <p:stCondLst>
                              <p:cond delay="1000"/>
                            </p:stCondLst>
                            <p:childTnLst>
                              <p:par>
                                <p:cTn id="195" presetID="3" presetClass="entr" presetSubtype="10" fill="hold" grpId="0" nodeType="afterEffect">
                                  <p:stCondLst>
                                    <p:cond delay="0"/>
                                  </p:stCondLst>
                                  <p:childTnLst>
                                    <p:set>
                                      <p:cBhvr>
                                        <p:cTn id="196" dur="1" fill="hold">
                                          <p:stCondLst>
                                            <p:cond delay="0"/>
                                          </p:stCondLst>
                                        </p:cTn>
                                        <p:tgtEl>
                                          <p:spTgt spid="42"/>
                                        </p:tgtEl>
                                        <p:attrNameLst>
                                          <p:attrName>style.visibility</p:attrName>
                                        </p:attrNameLst>
                                      </p:cBhvr>
                                      <p:to>
                                        <p:strVal val="visible"/>
                                      </p:to>
                                    </p:set>
                                    <p:animEffect transition="in" filter="blinds(horizontal)">
                                      <p:cBhvr>
                                        <p:cTn id="197" dur="500"/>
                                        <p:tgtEl>
                                          <p:spTgt spid="42"/>
                                        </p:tgtEl>
                                      </p:cBhvr>
                                    </p:animEffect>
                                  </p:childTnLst>
                                </p:cTn>
                              </p:par>
                            </p:childTnLst>
                          </p:cTn>
                        </p:par>
                        <p:par>
                          <p:cTn id="198" fill="hold">
                            <p:stCondLst>
                              <p:cond delay="1500"/>
                            </p:stCondLst>
                            <p:childTnLst>
                              <p:par>
                                <p:cTn id="199" presetID="3" presetClass="entr" presetSubtype="10" fill="hold" grpId="0" nodeType="after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blinds(horizontal)">
                                      <p:cBhvr>
                                        <p:cTn id="201" dur="500"/>
                                        <p:tgtEl>
                                          <p:spTgt spid="86"/>
                                        </p:tgtEl>
                                      </p:cBhvr>
                                    </p:animEffect>
                                  </p:childTnLst>
                                </p:cTn>
                              </p:par>
                            </p:childTnLst>
                          </p:cTn>
                        </p:par>
                      </p:childTnLst>
                    </p:cTn>
                  </p:par>
                  <p:par>
                    <p:cTn id="202" fill="hold">
                      <p:stCondLst>
                        <p:cond delay="indefinite"/>
                      </p:stCondLst>
                      <p:childTnLst>
                        <p:par>
                          <p:cTn id="203" fill="hold">
                            <p:stCondLst>
                              <p:cond delay="0"/>
                            </p:stCondLst>
                            <p:childTnLst>
                              <p:par>
                                <p:cTn id="204" presetID="3" presetClass="entr" presetSubtype="10" fill="hold" nodeType="clickEffect">
                                  <p:stCondLst>
                                    <p:cond delay="0"/>
                                  </p:stCondLst>
                                  <p:childTnLst>
                                    <p:set>
                                      <p:cBhvr>
                                        <p:cTn id="205" dur="1" fill="hold">
                                          <p:stCondLst>
                                            <p:cond delay="0"/>
                                          </p:stCondLst>
                                        </p:cTn>
                                        <p:tgtEl>
                                          <p:spTgt spid="127"/>
                                        </p:tgtEl>
                                        <p:attrNameLst>
                                          <p:attrName>style.visibility</p:attrName>
                                        </p:attrNameLst>
                                      </p:cBhvr>
                                      <p:to>
                                        <p:strVal val="visible"/>
                                      </p:to>
                                    </p:set>
                                    <p:animEffect transition="in" filter="blinds(horizontal)">
                                      <p:cBhvr>
                                        <p:cTn id="206" dur="500"/>
                                        <p:tgtEl>
                                          <p:spTgt spid="127"/>
                                        </p:tgtEl>
                                      </p:cBhvr>
                                    </p:animEffect>
                                  </p:childTnLst>
                                </p:cTn>
                              </p:par>
                            </p:childTnLst>
                          </p:cTn>
                        </p:par>
                        <p:par>
                          <p:cTn id="207" fill="hold">
                            <p:stCondLst>
                              <p:cond delay="500"/>
                            </p:stCondLst>
                            <p:childTnLst>
                              <p:par>
                                <p:cTn id="208" presetID="3" presetClass="entr" presetSubtype="10" fill="hold" grpId="0" nodeType="afterEffect">
                                  <p:stCondLst>
                                    <p:cond delay="0"/>
                                  </p:stCondLst>
                                  <p:childTnLst>
                                    <p:set>
                                      <p:cBhvr>
                                        <p:cTn id="209" dur="1" fill="hold">
                                          <p:stCondLst>
                                            <p:cond delay="0"/>
                                          </p:stCondLst>
                                        </p:cTn>
                                        <p:tgtEl>
                                          <p:spTgt spid="130"/>
                                        </p:tgtEl>
                                        <p:attrNameLst>
                                          <p:attrName>style.visibility</p:attrName>
                                        </p:attrNameLst>
                                      </p:cBhvr>
                                      <p:to>
                                        <p:strVal val="visible"/>
                                      </p:to>
                                    </p:set>
                                    <p:animEffect transition="in" filter="blinds(horizontal)">
                                      <p:cBhvr>
                                        <p:cTn id="210" dur="500"/>
                                        <p:tgtEl>
                                          <p:spTgt spid="130"/>
                                        </p:tgtEl>
                                      </p:cBhvr>
                                    </p:animEffect>
                                  </p:childTnLst>
                                </p:cTn>
                              </p:par>
                            </p:childTnLst>
                          </p:cTn>
                        </p:par>
                      </p:childTnLst>
                    </p:cTn>
                  </p:par>
                  <p:par>
                    <p:cTn id="211" fill="hold">
                      <p:stCondLst>
                        <p:cond delay="indefinite"/>
                      </p:stCondLst>
                      <p:childTnLst>
                        <p:par>
                          <p:cTn id="212" fill="hold">
                            <p:stCondLst>
                              <p:cond delay="0"/>
                            </p:stCondLst>
                            <p:childTnLst>
                              <p:par>
                                <p:cTn id="213" presetID="3" presetClass="entr" presetSubtype="10" fill="hold" nodeType="clickEffect">
                                  <p:stCondLst>
                                    <p:cond delay="0"/>
                                  </p:stCondLst>
                                  <p:childTnLst>
                                    <p:set>
                                      <p:cBhvr>
                                        <p:cTn id="214" dur="1" fill="hold">
                                          <p:stCondLst>
                                            <p:cond delay="0"/>
                                          </p:stCondLst>
                                        </p:cTn>
                                        <p:tgtEl>
                                          <p:spTgt spid="122"/>
                                        </p:tgtEl>
                                        <p:attrNameLst>
                                          <p:attrName>style.visibility</p:attrName>
                                        </p:attrNameLst>
                                      </p:cBhvr>
                                      <p:to>
                                        <p:strVal val="visible"/>
                                      </p:to>
                                    </p:set>
                                    <p:animEffect transition="in" filter="blinds(horizontal)">
                                      <p:cBhvr>
                                        <p:cTn id="215" dur="500"/>
                                        <p:tgtEl>
                                          <p:spTgt spid="122"/>
                                        </p:tgtEl>
                                      </p:cBhvr>
                                    </p:animEffect>
                                  </p:childTnLst>
                                </p:cTn>
                              </p:par>
                            </p:childTnLst>
                          </p:cTn>
                        </p:par>
                        <p:par>
                          <p:cTn id="216" fill="hold">
                            <p:stCondLst>
                              <p:cond delay="500"/>
                            </p:stCondLst>
                            <p:childTnLst>
                              <p:par>
                                <p:cTn id="217" presetID="3" presetClass="entr" presetSubtype="10" fill="hold" grpId="0" nodeType="afterEffect">
                                  <p:stCondLst>
                                    <p:cond delay="0"/>
                                  </p:stCondLst>
                                  <p:childTnLst>
                                    <p:set>
                                      <p:cBhvr>
                                        <p:cTn id="218" dur="1" fill="hold">
                                          <p:stCondLst>
                                            <p:cond delay="0"/>
                                          </p:stCondLst>
                                        </p:cTn>
                                        <p:tgtEl>
                                          <p:spTgt spid="126"/>
                                        </p:tgtEl>
                                        <p:attrNameLst>
                                          <p:attrName>style.visibility</p:attrName>
                                        </p:attrNameLst>
                                      </p:cBhvr>
                                      <p:to>
                                        <p:strVal val="visible"/>
                                      </p:to>
                                    </p:set>
                                    <p:animEffect transition="in" filter="blinds(horizontal)">
                                      <p:cBhvr>
                                        <p:cTn id="219" dur="500"/>
                                        <p:tgtEl>
                                          <p:spTgt spid="126"/>
                                        </p:tgtEl>
                                      </p:cBhvr>
                                    </p:animEffect>
                                  </p:childTnLst>
                                </p:cTn>
                              </p:par>
                            </p:childTnLst>
                          </p:cTn>
                        </p:par>
                      </p:childTnLst>
                    </p:cTn>
                  </p:par>
                  <p:par>
                    <p:cTn id="220" fill="hold">
                      <p:stCondLst>
                        <p:cond delay="indefinite"/>
                      </p:stCondLst>
                      <p:childTnLst>
                        <p:par>
                          <p:cTn id="221" fill="hold">
                            <p:stCondLst>
                              <p:cond delay="0"/>
                            </p:stCondLst>
                            <p:childTnLst>
                              <p:par>
                                <p:cTn id="222" presetID="3" presetClass="entr" presetSubtype="10" fill="hold" nodeType="clickEffect">
                                  <p:stCondLst>
                                    <p:cond delay="0"/>
                                  </p:stCondLst>
                                  <p:childTnLst>
                                    <p:set>
                                      <p:cBhvr>
                                        <p:cTn id="223" dur="1" fill="hold">
                                          <p:stCondLst>
                                            <p:cond delay="0"/>
                                          </p:stCondLst>
                                        </p:cTn>
                                        <p:tgtEl>
                                          <p:spTgt spid="90"/>
                                        </p:tgtEl>
                                        <p:attrNameLst>
                                          <p:attrName>style.visibility</p:attrName>
                                        </p:attrNameLst>
                                      </p:cBhvr>
                                      <p:to>
                                        <p:strVal val="visible"/>
                                      </p:to>
                                    </p:set>
                                    <p:animEffect transition="in" filter="blinds(horizontal)">
                                      <p:cBhvr>
                                        <p:cTn id="224" dur="500"/>
                                        <p:tgtEl>
                                          <p:spTgt spid="90"/>
                                        </p:tgtEl>
                                      </p:cBhvr>
                                    </p:animEffect>
                                  </p:childTnLst>
                                </p:cTn>
                              </p:par>
                            </p:childTnLst>
                          </p:cTn>
                        </p:par>
                        <p:par>
                          <p:cTn id="225" fill="hold">
                            <p:stCondLst>
                              <p:cond delay="500"/>
                            </p:stCondLst>
                            <p:childTnLst>
                              <p:par>
                                <p:cTn id="226" presetID="3" presetClass="entr" presetSubtype="10" fill="hold" grpId="0" nodeType="afterEffect">
                                  <p:stCondLst>
                                    <p:cond delay="0"/>
                                  </p:stCondLst>
                                  <p:childTnLst>
                                    <p:set>
                                      <p:cBhvr>
                                        <p:cTn id="227" dur="1" fill="hold">
                                          <p:stCondLst>
                                            <p:cond delay="0"/>
                                          </p:stCondLst>
                                        </p:cTn>
                                        <p:tgtEl>
                                          <p:spTgt spid="97"/>
                                        </p:tgtEl>
                                        <p:attrNameLst>
                                          <p:attrName>style.visibility</p:attrName>
                                        </p:attrNameLst>
                                      </p:cBhvr>
                                      <p:to>
                                        <p:strVal val="visible"/>
                                      </p:to>
                                    </p:set>
                                    <p:animEffect transition="in" filter="blinds(horizontal)">
                                      <p:cBhvr>
                                        <p:cTn id="228"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utoUpdateAnimBg="0"/>
      <p:bldP spid="11" grpId="0" animBg="1" autoUpdateAnimBg="0"/>
      <p:bldP spid="13" grpId="0" animBg="1" autoUpdateAnimBg="0"/>
      <p:bldP spid="14" grpId="0" animBg="1" autoUpdateAnimBg="0"/>
      <p:bldP spid="17" grpId="0" autoUpdateAnimBg="0"/>
      <p:bldP spid="18" grpId="0" autoUpdateAnimBg="0"/>
      <p:bldP spid="19" grpId="0" autoUpdateAnimBg="0"/>
      <p:bldP spid="21" grpId="0" autoUpdateAnimBg="0"/>
      <p:bldP spid="23" grpId="0" autoUpdateAnimBg="0"/>
      <p:bldP spid="24" grpId="0" animBg="1" autoUpdateAnimBg="0"/>
      <p:bldP spid="26" grpId="0" autoUpdateAnimBg="0"/>
      <p:bldP spid="27" grpId="0" autoUpdateAnimBg="0"/>
      <p:bldP spid="28" grpId="0" autoUpdateAnimBg="0"/>
      <p:bldP spid="29" grpId="0" autoUpdateAnimBg="0"/>
      <p:bldP spid="32" grpId="0" animBg="1" autoUpdateAnimBg="0"/>
      <p:bldP spid="34" grpId="0" autoUpdateAnimBg="0"/>
      <p:bldP spid="36" grpId="0" autoUpdateAnimBg="0"/>
      <p:bldP spid="37" grpId="0" animBg="1" autoUpdateAnimBg="0"/>
      <p:bldP spid="40" grpId="0" autoUpdateAnimBg="0"/>
      <p:bldP spid="41" grpId="0" autoUpdateAnimBg="0"/>
      <p:bldP spid="42" grpId="0" autoUpdateAnimBg="0"/>
      <p:bldP spid="46" grpId="0" animBg="1"/>
      <p:bldP spid="47" grpId="0" autoUpdateAnimBg="0"/>
      <p:bldP spid="50" grpId="0" animBg="1" autoUpdateAnimBg="0"/>
      <p:bldP spid="52" grpId="0" autoUpdateAnimBg="0"/>
      <p:bldP spid="68" grpId="0" autoUpdateAnimBg="0"/>
      <p:bldP spid="70" grpId="0" autoUpdateAnimBg="0"/>
      <p:bldP spid="74" grpId="0" autoUpdateAnimBg="0"/>
      <p:bldP spid="75" grpId="0" autoUpdateAnimBg="0"/>
      <p:bldP spid="76" grpId="0" animBg="1" autoUpdateAnimBg="0"/>
      <p:bldP spid="86" grpId="0" animBg="1" autoUpdateAnimBg="0"/>
      <p:bldP spid="97" grpId="0" autoUpdateAnimBg="0"/>
      <p:bldP spid="101" grpId="0" autoUpdateAnimBg="0"/>
      <p:bldP spid="126" grpId="0" autoUpdateAnimBg="0"/>
      <p:bldP spid="130" grpId="0" autoUpdateAnimBg="0"/>
      <p:bldP spid="14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smtClean="0"/>
              <a:t>该文法不是</a:t>
            </a:r>
            <a:r>
              <a:rPr lang="en-US" altLang="zh-CN" sz="2800" dirty="0" smtClean="0"/>
              <a:t>SLR(1)</a:t>
            </a:r>
            <a:r>
              <a:rPr lang="zh-CN" altLang="en-US" sz="2800" dirty="0" smtClean="0"/>
              <a:t>因为：</a:t>
            </a:r>
            <a:endParaRPr lang="en-US" altLang="zh-CN" sz="2800" dirty="0" smtClean="0"/>
          </a:p>
          <a:p>
            <a:r>
              <a:rPr lang="zh-CN" altLang="en-US" sz="2800" dirty="0" smtClean="0"/>
              <a:t>在</a:t>
            </a:r>
            <a:r>
              <a:rPr lang="en-US" altLang="zh-CN" sz="2800" dirty="0" smtClean="0">
                <a:latin typeface="Times New Roman" pitchFamily="18" charset="0"/>
                <a:cs typeface="Times New Roman" pitchFamily="18" charset="0"/>
              </a:rPr>
              <a:t>I</a:t>
            </a:r>
            <a:r>
              <a:rPr lang="en-US" altLang="zh-CN" sz="2800" baseline="-25000" dirty="0" smtClean="0">
                <a:latin typeface="Times New Roman" pitchFamily="18" charset="0"/>
                <a:cs typeface="Times New Roman" pitchFamily="18" charset="0"/>
              </a:rPr>
              <a:t>5</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I</a:t>
            </a:r>
            <a:r>
              <a:rPr lang="en-US" altLang="zh-CN" sz="2800" baseline="-25000" dirty="0" smtClean="0">
                <a:latin typeface="Times New Roman" pitchFamily="18" charset="0"/>
                <a:cs typeface="Times New Roman" pitchFamily="18" charset="0"/>
              </a:rPr>
              <a:t>6</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I</a:t>
            </a:r>
            <a:r>
              <a:rPr lang="en-US" altLang="zh-CN" sz="2800" baseline="-25000" dirty="0" smtClean="0">
                <a:latin typeface="Times New Roman" pitchFamily="18" charset="0"/>
                <a:cs typeface="Times New Roman" pitchFamily="18" charset="0"/>
              </a:rPr>
              <a:t>8</a:t>
            </a:r>
            <a:r>
              <a:rPr lang="zh-CN" altLang="en-US" sz="2800" dirty="0" smtClean="0"/>
              <a:t>中存在移进</a:t>
            </a:r>
            <a:r>
              <a:rPr lang="en-US" altLang="zh-CN" sz="2800" dirty="0" smtClean="0"/>
              <a:t>-</a:t>
            </a:r>
            <a:r>
              <a:rPr lang="zh-CN" altLang="en-US" sz="2800" dirty="0" smtClean="0"/>
              <a:t>归约冲突。</a:t>
            </a:r>
            <a:endParaRPr lang="en-US" altLang="zh-CN" sz="2800" dirty="0" smtClean="0"/>
          </a:p>
          <a:p>
            <a:pPr lvl="0"/>
            <a:r>
              <a:rPr lang="en-US" altLang="zh-CN" sz="2800" dirty="0"/>
              <a:t>follow(S)={$,or</a:t>
            </a:r>
            <a:r>
              <a:rPr lang="en-US" altLang="zh-CN" sz="2800" dirty="0" smtClean="0"/>
              <a:t>,;}</a:t>
            </a:r>
          </a:p>
          <a:p>
            <a:pPr lvl="0"/>
            <a:r>
              <a:rPr lang="zh-CN" altLang="en-US" sz="2800" dirty="0" smtClean="0"/>
              <a:t>在</a:t>
            </a:r>
            <a:r>
              <a:rPr lang="en-US" altLang="zh-CN" sz="2800" dirty="0" smtClean="0">
                <a:latin typeface="Times New Roman" pitchFamily="18" charset="0"/>
                <a:cs typeface="Times New Roman" pitchFamily="18" charset="0"/>
              </a:rPr>
              <a:t>I</a:t>
            </a:r>
            <a:r>
              <a:rPr lang="en-US" altLang="zh-CN" sz="2800" baseline="-25000" dirty="0" smtClean="0">
                <a:latin typeface="Times New Roman" pitchFamily="18" charset="0"/>
                <a:cs typeface="Times New Roman" pitchFamily="18" charset="0"/>
              </a:rPr>
              <a:t>6</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I</a:t>
            </a:r>
            <a:r>
              <a:rPr lang="en-US" altLang="zh-CN" sz="2800" baseline="-25000" dirty="0">
                <a:latin typeface="Times New Roman" pitchFamily="18" charset="0"/>
                <a:cs typeface="Times New Roman" pitchFamily="18" charset="0"/>
              </a:rPr>
              <a:t>8</a:t>
            </a:r>
            <a:r>
              <a:rPr lang="zh-CN" altLang="en-US" sz="2800" dirty="0" smtClean="0"/>
              <a:t>中</a:t>
            </a:r>
            <a:endParaRPr lang="en-US" altLang="zh-CN" sz="2800" dirty="0" smtClean="0"/>
          </a:p>
          <a:p>
            <a:r>
              <a:rPr lang="en-US" altLang="zh-CN" sz="2800" dirty="0" smtClean="0"/>
              <a:t>follow(S)</a:t>
            </a:r>
            <a:r>
              <a:rPr lang="en-US" altLang="zh-CN" sz="2800" dirty="0" smtClean="0">
                <a:sym typeface="Symbol"/>
              </a:rPr>
              <a:t>{;}</a:t>
            </a:r>
          </a:p>
          <a:p>
            <a:r>
              <a:rPr lang="zh-CN" altLang="en-US" sz="2800" dirty="0"/>
              <a:t>在</a:t>
            </a:r>
            <a:r>
              <a:rPr lang="en-US" altLang="zh-CN" sz="2800" dirty="0" smtClean="0">
                <a:latin typeface="Times New Roman" pitchFamily="18" charset="0"/>
                <a:cs typeface="Times New Roman" pitchFamily="18" charset="0"/>
              </a:rPr>
              <a:t>I</a:t>
            </a:r>
            <a:r>
              <a:rPr lang="en-US" altLang="zh-CN" sz="2800" baseline="-25000" dirty="0" smtClean="0">
                <a:latin typeface="Times New Roman" pitchFamily="18" charset="0"/>
                <a:cs typeface="Times New Roman" pitchFamily="18" charset="0"/>
              </a:rPr>
              <a:t>5</a:t>
            </a:r>
            <a:r>
              <a:rPr lang="zh-CN" altLang="en-US" sz="2800" dirty="0" smtClean="0"/>
              <a:t>中</a:t>
            </a:r>
            <a:endParaRPr lang="en-US" altLang="zh-CN" sz="2800" dirty="0" smtClean="0"/>
          </a:p>
          <a:p>
            <a:r>
              <a:rPr lang="en-US" altLang="zh-CN" sz="2800" dirty="0"/>
              <a:t>follow(S)</a:t>
            </a:r>
            <a:r>
              <a:rPr lang="en-US" altLang="zh-CN" sz="2800" dirty="0">
                <a:sym typeface="Symbol"/>
              </a:rPr>
              <a:t></a:t>
            </a:r>
            <a:r>
              <a:rPr lang="en-US" altLang="zh-CN" sz="2800" dirty="0" smtClean="0">
                <a:sym typeface="Symbol"/>
              </a:rPr>
              <a:t>{;, or}</a:t>
            </a:r>
          </a:p>
          <a:p>
            <a:endParaRPr lang="en-US" altLang="zh-CN" sz="2800" dirty="0">
              <a:sym typeface="Symbol"/>
            </a:endParaRPr>
          </a:p>
          <a:p>
            <a:endParaRPr lang="en-US" altLang="zh-CN" sz="2800" dirty="0">
              <a:sym typeface="Symbol"/>
            </a:endParaRPr>
          </a:p>
          <a:p>
            <a:endParaRPr lang="en-US" altLang="zh-CN" sz="2800" dirty="0"/>
          </a:p>
          <a:p>
            <a:pPr lvl="0"/>
            <a:endParaRPr lang="zh-CN" altLang="zh-CN" sz="2800" dirty="0"/>
          </a:p>
        </p:txBody>
      </p:sp>
    </p:spTree>
    <p:extLst>
      <p:ext uri="{BB962C8B-B14F-4D97-AF65-F5344CB8AC3E}">
        <p14:creationId xmlns:p14="http://schemas.microsoft.com/office/powerpoint/2010/main" val="20082038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mtClean="0">
                <a:ea typeface="宋体" charset="-122"/>
              </a:rPr>
              <a:t>作业</a:t>
            </a:r>
          </a:p>
        </p:txBody>
      </p:sp>
      <p:sp>
        <p:nvSpPr>
          <p:cNvPr id="44035" name="Rectangle 3"/>
          <p:cNvSpPr>
            <a:spLocks noGrp="1" noChangeArrowheads="1"/>
          </p:cNvSpPr>
          <p:nvPr>
            <p:ph idx="1"/>
          </p:nvPr>
        </p:nvSpPr>
        <p:spPr/>
        <p:txBody>
          <a:bodyPr/>
          <a:lstStyle/>
          <a:p>
            <a:pPr eaLnBrk="1" hangingPunct="1"/>
            <a:r>
              <a:rPr lang="en-US" altLang="zh-CN" smtClean="0">
                <a:ea typeface="宋体" charset="-122"/>
              </a:rPr>
              <a:t>3.26, 	3.36</a:t>
            </a:r>
            <a:endParaRPr lang="zh-CN" altLang="en-US" dirty="0" smtClean="0">
              <a:ea typeface="宋体" charset="-122"/>
            </a:endParaRPr>
          </a:p>
        </p:txBody>
      </p:sp>
      <p:sp>
        <p:nvSpPr>
          <p:cNvPr id="46084"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40D3F42D-2F9B-490C-A289-32F7700460D1}" type="slidenum">
              <a:rPr lang="en-US" altLang="zh-CN">
                <a:solidFill>
                  <a:schemeClr val="bg2">
                    <a:lumMod val="20000"/>
                    <a:lumOff val="80000"/>
                  </a:schemeClr>
                </a:solidFill>
              </a:rPr>
              <a:pPr>
                <a:defRPr/>
              </a:pPr>
              <a:t>34</a:t>
            </a:fld>
            <a:endParaRPr lang="en-US" altLang="zh-CN">
              <a:solidFill>
                <a:schemeClr val="bg2">
                  <a:lumMod val="20000"/>
                  <a:lumOff val="8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黑体" pitchFamily="49" charset="-122"/>
              </a:rPr>
              <a:t>LR</a:t>
            </a:r>
            <a:r>
              <a:rPr lang="zh-CN" altLang="en-US" dirty="0">
                <a:effectLst>
                  <a:outerShdw blurRad="38100" dist="38100" dir="2700000" algn="tl">
                    <a:srgbClr val="C0C0C0"/>
                  </a:outerShdw>
                </a:effectLst>
                <a:ea typeface="黑体" pitchFamily="49" charset="-122"/>
              </a:rPr>
              <a:t>分析方法的特点</a:t>
            </a:r>
          </a:p>
        </p:txBody>
      </p:sp>
      <p:sp>
        <p:nvSpPr>
          <p:cNvPr id="787459" name="Rectangle 3"/>
          <p:cNvSpPr>
            <a:spLocks noGrp="1" noChangeArrowheads="1"/>
          </p:cNvSpPr>
          <p:nvPr>
            <p:ph idx="1"/>
          </p:nvPr>
        </p:nvSpPr>
        <p:spPr/>
        <p:txBody>
          <a:bodyPr/>
          <a:lstStyle/>
          <a:p>
            <a:pPr lvl="1" eaLnBrk="1" hangingPunct="1">
              <a:spcBef>
                <a:spcPct val="0"/>
              </a:spcBef>
              <a:defRPr/>
            </a:pPr>
            <a:r>
              <a:rPr lang="zh-CN" altLang="en-US" dirty="0" smtClean="0">
                <a:solidFill>
                  <a:schemeClr val="accent2"/>
                </a:solidFill>
                <a:effectLst>
                  <a:outerShdw blurRad="38100" dist="38100" dir="2700000" algn="tl">
                    <a:srgbClr val="C0C0C0"/>
                  </a:outerShdw>
                </a:effectLst>
                <a:latin typeface="宋体" pitchFamily="2" charset="-122"/>
                <a:ea typeface="宋体" pitchFamily="2" charset="-122"/>
              </a:rPr>
              <a:t>栈中的文法符号总是形成一个活前缀。</a:t>
            </a:r>
          </a:p>
          <a:p>
            <a:pPr lvl="1" eaLnBrk="1" hangingPunct="1">
              <a:spcBef>
                <a:spcPct val="0"/>
              </a:spcBef>
              <a:defRPr/>
            </a:pPr>
            <a:r>
              <a:rPr lang="zh-CN" altLang="en-US" dirty="0" smtClean="0">
                <a:solidFill>
                  <a:schemeClr val="accent2"/>
                </a:solidFill>
                <a:effectLst>
                  <a:outerShdw blurRad="38100" dist="38100" dir="2700000" algn="tl">
                    <a:srgbClr val="C0C0C0"/>
                  </a:outerShdw>
                </a:effectLst>
                <a:latin typeface="宋体" pitchFamily="2" charset="-122"/>
                <a:ea typeface="宋体" pitchFamily="2" charset="-122"/>
              </a:rPr>
              <a:t>分析表的转移函数本质上是识别活前缀的</a:t>
            </a:r>
            <a:r>
              <a:rPr lang="en-US" altLang="zh-CN" dirty="0" smtClean="0">
                <a:solidFill>
                  <a:schemeClr val="accent2"/>
                </a:solidFill>
                <a:effectLst>
                  <a:outerShdw blurRad="38100" dist="38100" dir="2700000" algn="tl">
                    <a:srgbClr val="C0C0C0"/>
                  </a:outerShdw>
                </a:effectLst>
                <a:ea typeface="宋体" pitchFamily="2" charset="-122"/>
              </a:rPr>
              <a:t>DFA</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a:t>
            </a:r>
            <a:endParaRPr lang="zh-CN" altLang="en-US" dirty="0" smtClean="0">
              <a:solidFill>
                <a:schemeClr val="accent2"/>
              </a:solidFill>
              <a:effectLst>
                <a:outerShdw blurRad="38100" dist="38100" dir="2700000" algn="tl">
                  <a:srgbClr val="C0C0C0"/>
                </a:outerShdw>
              </a:effectLst>
              <a:latin typeface="宋体" pitchFamily="2" charset="-122"/>
              <a:ea typeface="宋体" pitchFamily="2" charset="-122"/>
            </a:endParaRPr>
          </a:p>
        </p:txBody>
      </p:sp>
      <p:sp>
        <p:nvSpPr>
          <p:cNvPr id="10244"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5755CB66-6061-4780-B42E-3F78F90841F5}" type="slidenum">
              <a:rPr lang="en-US" altLang="zh-CN">
                <a:solidFill>
                  <a:schemeClr val="bg2">
                    <a:lumMod val="20000"/>
                    <a:lumOff val="80000"/>
                  </a:schemeClr>
                </a:solidFill>
              </a:rPr>
              <a:pPr>
                <a:defRPr/>
              </a:pPr>
              <a:t>4</a:t>
            </a:fld>
            <a:endParaRPr lang="en-US" altLang="zh-CN">
              <a:solidFill>
                <a:schemeClr val="bg2">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87459">
                                            <p:txEl>
                                              <p:pRg st="1" end="1"/>
                                            </p:txEl>
                                          </p:spTgt>
                                        </p:tgtEl>
                                        <p:attrNameLst>
                                          <p:attrName>style.visibility</p:attrName>
                                        </p:attrNameLst>
                                      </p:cBhvr>
                                      <p:to>
                                        <p:strVal val="visible"/>
                                      </p:to>
                                    </p:set>
                                    <p:animEffect transition="in" filter="wipe(left)">
                                      <p:cBhvr>
                                        <p:cTn id="7" dur="500"/>
                                        <p:tgtEl>
                                          <p:spTgt spid="7874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40" name="Rectangle 36"/>
          <p:cNvSpPr>
            <a:spLocks noGrp="1" noChangeArrowheads="1"/>
          </p:cNvSpPr>
          <p:nvPr>
            <p:ph type="title"/>
          </p:nvPr>
        </p:nvSpPr>
        <p:spPr/>
        <p:txBody>
          <a:bodyPr/>
          <a:lstStyle/>
          <a:p>
            <a:pPr eaLnBrk="1" hangingPunct="1">
              <a:defRPr/>
            </a:pPr>
            <a:r>
              <a:rPr lang="en-US" altLang="zh-CN" b="0" dirty="0">
                <a:effectLst>
                  <a:outerShdw blurRad="38100" dist="38100" dir="2700000" algn="tl">
                    <a:srgbClr val="C0C0C0"/>
                  </a:outerShdw>
                </a:effectLst>
                <a:ea typeface="黑体" pitchFamily="49" charset="-122"/>
              </a:rPr>
              <a:t>LR</a:t>
            </a:r>
            <a:r>
              <a:rPr lang="zh-CN" altLang="en-US" b="0" dirty="0">
                <a:effectLst>
                  <a:outerShdw blurRad="38100" dist="38100" dir="2700000" algn="tl">
                    <a:srgbClr val="C0C0C0"/>
                  </a:outerShdw>
                </a:effectLst>
                <a:ea typeface="黑体" pitchFamily="49" charset="-122"/>
              </a:rPr>
              <a:t>分析方法的特点</a:t>
            </a:r>
            <a:endParaRPr lang="zh-CN" altLang="en-US" b="0" dirty="0" smtClean="0">
              <a:effectLst>
                <a:outerShdw blurRad="38100" dist="38100" dir="2700000" algn="tl">
                  <a:srgbClr val="C0C0C0"/>
                </a:outerShdw>
              </a:effectLst>
              <a:latin typeface="宋体" pitchFamily="2" charset="-122"/>
              <a:ea typeface="宋体" pitchFamily="2" charset="-122"/>
            </a:endParaRPr>
          </a:p>
        </p:txBody>
      </p:sp>
      <p:sp>
        <p:nvSpPr>
          <p:cNvPr id="10243" name="Rectangle 2"/>
          <p:cNvSpPr>
            <a:spLocks noGrp="1" noChangeArrowheads="1"/>
          </p:cNvSpPr>
          <p:nvPr>
            <p:ph idx="1"/>
          </p:nvPr>
        </p:nvSpPr>
        <p:spPr>
          <a:xfrm>
            <a:off x="304800" y="1196975"/>
            <a:ext cx="8534400" cy="1524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lnSpc>
                <a:spcPct val="90000"/>
              </a:lnSpc>
              <a:spcBef>
                <a:spcPct val="0"/>
              </a:spcBef>
              <a:buFontTx/>
              <a:buNone/>
            </a:pPr>
            <a:r>
              <a:rPr lang="zh-CN" altLang="en-US" sz="2800" dirty="0" smtClean="0">
                <a:solidFill>
                  <a:schemeClr val="accent2"/>
                </a:solidFill>
                <a:latin typeface="宋体" charset="-122"/>
                <a:ea typeface="宋体" charset="-122"/>
              </a:rPr>
              <a:t>例 </a:t>
            </a:r>
            <a:r>
              <a:rPr lang="en-US" altLang="zh-CN" sz="2800" i="1" dirty="0" smtClean="0">
                <a:solidFill>
                  <a:schemeClr val="accent2"/>
                </a:solidFill>
                <a:ea typeface="宋体" charset="-122"/>
              </a:rPr>
              <a:t>E </a:t>
            </a:r>
            <a:r>
              <a:rPr lang="en-US" altLang="zh-CN" sz="2800" dirty="0" smtClean="0">
                <a:solidFill>
                  <a:schemeClr val="accent2"/>
                </a:solidFill>
                <a:ea typeface="宋体" charset="-122"/>
                <a:sym typeface="Symbol" pitchFamily="18" charset="2"/>
              </a:rPr>
              <a:t></a:t>
            </a:r>
            <a:r>
              <a:rPr lang="en-US" altLang="zh-CN" sz="2800" dirty="0" smtClean="0">
                <a:solidFill>
                  <a:schemeClr val="accent2"/>
                </a:solidFill>
                <a:ea typeface="宋体" charset="-122"/>
              </a:rPr>
              <a:t> </a:t>
            </a:r>
            <a:r>
              <a:rPr lang="en-US" altLang="zh-CN" sz="2800" i="1" dirty="0" smtClean="0">
                <a:solidFill>
                  <a:schemeClr val="accent2"/>
                </a:solidFill>
                <a:ea typeface="宋体" charset="-122"/>
              </a:rPr>
              <a:t>E + T </a:t>
            </a:r>
            <a:r>
              <a:rPr lang="en-US" altLang="zh-CN" sz="2800" dirty="0" smtClean="0">
                <a:solidFill>
                  <a:schemeClr val="accent2"/>
                </a:solidFill>
                <a:ea typeface="宋体" charset="-122"/>
              </a:rPr>
              <a:t>|</a:t>
            </a:r>
            <a:r>
              <a:rPr lang="en-US" altLang="zh-CN" sz="2800" i="1" dirty="0" smtClean="0">
                <a:solidFill>
                  <a:schemeClr val="accent2"/>
                </a:solidFill>
                <a:ea typeface="宋体" charset="-122"/>
              </a:rPr>
              <a:t> E </a:t>
            </a:r>
            <a:r>
              <a:rPr lang="en-US" altLang="zh-CN" sz="2800" dirty="0" smtClean="0">
                <a:solidFill>
                  <a:schemeClr val="accent2"/>
                </a:solidFill>
                <a:ea typeface="宋体" charset="-122"/>
                <a:sym typeface="Symbol" pitchFamily="18" charset="2"/>
              </a:rPr>
              <a:t></a:t>
            </a:r>
            <a:r>
              <a:rPr lang="en-US" altLang="zh-CN" sz="2800" dirty="0" smtClean="0">
                <a:solidFill>
                  <a:schemeClr val="accent2"/>
                </a:solidFill>
                <a:ea typeface="宋体" charset="-122"/>
              </a:rPr>
              <a:t> </a:t>
            </a:r>
            <a:r>
              <a:rPr lang="en-US" altLang="zh-CN" sz="2800" i="1" dirty="0" smtClean="0">
                <a:solidFill>
                  <a:schemeClr val="accent2"/>
                </a:solidFill>
                <a:ea typeface="宋体" charset="-122"/>
              </a:rPr>
              <a:t>T </a:t>
            </a:r>
            <a:endParaRPr lang="en-US" altLang="zh-CN" sz="2800" dirty="0" smtClean="0">
              <a:solidFill>
                <a:schemeClr val="accent2"/>
              </a:solidFill>
              <a:ea typeface="宋体" charset="-122"/>
            </a:endParaRPr>
          </a:p>
          <a:p>
            <a:pPr algn="just" eaLnBrk="1" hangingPunct="1">
              <a:lnSpc>
                <a:spcPct val="90000"/>
              </a:lnSpc>
              <a:spcBef>
                <a:spcPct val="0"/>
              </a:spcBef>
              <a:buFontTx/>
              <a:buNone/>
            </a:pPr>
            <a:r>
              <a:rPr lang="en-US" altLang="zh-CN" sz="2800" i="1" dirty="0" smtClean="0">
                <a:solidFill>
                  <a:schemeClr val="accent2"/>
                </a:solidFill>
                <a:ea typeface="宋体" charset="-122"/>
              </a:rPr>
              <a:t>	 T </a:t>
            </a:r>
            <a:r>
              <a:rPr lang="en-US" altLang="zh-CN" sz="2800" dirty="0" smtClean="0">
                <a:solidFill>
                  <a:schemeClr val="accent2"/>
                </a:solidFill>
                <a:ea typeface="宋体" charset="-122"/>
                <a:sym typeface="Symbol" pitchFamily="18" charset="2"/>
              </a:rPr>
              <a:t></a:t>
            </a:r>
            <a:r>
              <a:rPr lang="en-US" altLang="zh-CN" sz="2800" dirty="0" smtClean="0">
                <a:solidFill>
                  <a:schemeClr val="accent2"/>
                </a:solidFill>
                <a:ea typeface="宋体" charset="-122"/>
              </a:rPr>
              <a:t> </a:t>
            </a:r>
            <a:r>
              <a:rPr lang="en-US" altLang="zh-CN" sz="2800" i="1" dirty="0" smtClean="0">
                <a:solidFill>
                  <a:schemeClr val="accent2"/>
                </a:solidFill>
                <a:ea typeface="宋体" charset="-122"/>
              </a:rPr>
              <a:t>T </a:t>
            </a:r>
            <a:r>
              <a:rPr lang="en-US" altLang="zh-CN" sz="2800" dirty="0" smtClean="0">
                <a:solidFill>
                  <a:schemeClr val="accent2"/>
                </a:solidFill>
                <a:ea typeface="宋体" charset="-122"/>
              </a:rPr>
              <a:t>*</a:t>
            </a:r>
            <a:r>
              <a:rPr lang="en-US" altLang="zh-CN" sz="2800" i="1" dirty="0" smtClean="0">
                <a:solidFill>
                  <a:schemeClr val="accent2"/>
                </a:solidFill>
                <a:ea typeface="宋体" charset="-122"/>
              </a:rPr>
              <a:t> F </a:t>
            </a:r>
            <a:r>
              <a:rPr lang="en-US" altLang="zh-CN" sz="2800" dirty="0" smtClean="0">
                <a:solidFill>
                  <a:schemeClr val="accent2"/>
                </a:solidFill>
                <a:ea typeface="宋体" charset="-122"/>
              </a:rPr>
              <a:t>| </a:t>
            </a:r>
            <a:r>
              <a:rPr lang="en-US" altLang="zh-CN" sz="2800" i="1" dirty="0" smtClean="0">
                <a:solidFill>
                  <a:schemeClr val="accent2"/>
                </a:solidFill>
                <a:ea typeface="宋体" charset="-122"/>
              </a:rPr>
              <a:t>T </a:t>
            </a:r>
            <a:r>
              <a:rPr lang="en-US" altLang="zh-CN" sz="2800" dirty="0" smtClean="0">
                <a:solidFill>
                  <a:schemeClr val="accent2"/>
                </a:solidFill>
                <a:ea typeface="宋体" charset="-122"/>
                <a:sym typeface="Symbol" pitchFamily="18" charset="2"/>
              </a:rPr>
              <a:t></a:t>
            </a:r>
            <a:r>
              <a:rPr lang="en-US" altLang="zh-CN" sz="2800" dirty="0" smtClean="0">
                <a:solidFill>
                  <a:schemeClr val="accent2"/>
                </a:solidFill>
                <a:ea typeface="宋体" charset="-122"/>
              </a:rPr>
              <a:t> </a:t>
            </a:r>
            <a:r>
              <a:rPr lang="en-US" altLang="zh-CN" sz="2800" i="1" dirty="0" smtClean="0">
                <a:solidFill>
                  <a:schemeClr val="accent2"/>
                </a:solidFill>
                <a:ea typeface="宋体" charset="-122"/>
              </a:rPr>
              <a:t>E</a:t>
            </a:r>
            <a:endParaRPr lang="en-US" altLang="zh-CN" sz="2800" dirty="0" smtClean="0">
              <a:solidFill>
                <a:schemeClr val="accent2"/>
              </a:solidFill>
              <a:ea typeface="宋体" charset="-122"/>
            </a:endParaRPr>
          </a:p>
          <a:p>
            <a:pPr algn="just" eaLnBrk="1" hangingPunct="1">
              <a:lnSpc>
                <a:spcPct val="90000"/>
              </a:lnSpc>
              <a:spcBef>
                <a:spcPct val="0"/>
              </a:spcBef>
              <a:buFontTx/>
              <a:buNone/>
            </a:pPr>
            <a:r>
              <a:rPr lang="en-US" altLang="zh-CN" sz="2800" i="1" dirty="0" smtClean="0">
                <a:solidFill>
                  <a:schemeClr val="accent2"/>
                </a:solidFill>
                <a:ea typeface="宋体" charset="-122"/>
              </a:rPr>
              <a:t>	 F </a:t>
            </a:r>
            <a:r>
              <a:rPr lang="en-US" altLang="zh-CN" sz="2800" dirty="0" smtClean="0">
                <a:solidFill>
                  <a:schemeClr val="accent2"/>
                </a:solidFill>
                <a:ea typeface="宋体" charset="-122"/>
                <a:sym typeface="Symbol" pitchFamily="18" charset="2"/>
              </a:rPr>
              <a:t></a:t>
            </a:r>
            <a:r>
              <a:rPr lang="en-US" altLang="zh-CN" sz="2800" dirty="0" smtClean="0">
                <a:solidFill>
                  <a:schemeClr val="accent2"/>
                </a:solidFill>
                <a:ea typeface="宋体" charset="-122"/>
              </a:rPr>
              <a:t> (</a:t>
            </a:r>
            <a:r>
              <a:rPr lang="en-US" altLang="zh-CN" sz="2800" i="1" dirty="0" smtClean="0">
                <a:solidFill>
                  <a:schemeClr val="accent2"/>
                </a:solidFill>
                <a:ea typeface="宋体" charset="-122"/>
              </a:rPr>
              <a:t>E </a:t>
            </a:r>
            <a:r>
              <a:rPr lang="en-US" altLang="zh-CN" sz="2800" dirty="0" smtClean="0">
                <a:solidFill>
                  <a:schemeClr val="accent2"/>
                </a:solidFill>
                <a:ea typeface="宋体" charset="-122"/>
              </a:rPr>
              <a:t>)  | </a:t>
            </a:r>
            <a:r>
              <a:rPr lang="en-US" altLang="zh-CN" sz="2800" i="1" dirty="0" smtClean="0">
                <a:solidFill>
                  <a:schemeClr val="accent2"/>
                </a:solidFill>
                <a:ea typeface="宋体" charset="-122"/>
              </a:rPr>
              <a:t>F </a:t>
            </a:r>
            <a:r>
              <a:rPr lang="en-US" altLang="zh-CN" sz="2800" dirty="0" smtClean="0">
                <a:solidFill>
                  <a:schemeClr val="accent2"/>
                </a:solidFill>
                <a:ea typeface="宋体" charset="-122"/>
                <a:sym typeface="Symbol" pitchFamily="18" charset="2"/>
              </a:rPr>
              <a:t></a:t>
            </a:r>
            <a:r>
              <a:rPr lang="en-US" altLang="zh-CN" sz="2800" dirty="0" smtClean="0">
                <a:solidFill>
                  <a:schemeClr val="accent2"/>
                </a:solidFill>
                <a:ea typeface="宋体" charset="-122"/>
              </a:rPr>
              <a:t> id</a:t>
            </a:r>
          </a:p>
          <a:p>
            <a:pPr algn="just" eaLnBrk="1" hangingPunct="1">
              <a:lnSpc>
                <a:spcPct val="90000"/>
              </a:lnSpc>
              <a:spcBef>
                <a:spcPct val="0"/>
              </a:spcBef>
              <a:buFontTx/>
              <a:buNone/>
            </a:pPr>
            <a:endParaRPr lang="en-US" altLang="zh-CN" sz="2800" dirty="0" smtClean="0">
              <a:solidFill>
                <a:schemeClr val="accent2"/>
              </a:solidFill>
              <a:ea typeface="黑体" pitchFamily="49" charset="-122"/>
            </a:endParaRPr>
          </a:p>
        </p:txBody>
      </p:sp>
      <p:sp>
        <p:nvSpPr>
          <p:cNvPr id="11268"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1EC2D1AE-0FC3-4566-B6C0-27F34FCF00A9}" type="slidenum">
              <a:rPr lang="en-US" altLang="zh-CN">
                <a:solidFill>
                  <a:schemeClr val="bg2">
                    <a:lumMod val="20000"/>
                    <a:lumOff val="80000"/>
                  </a:schemeClr>
                </a:solidFill>
              </a:rPr>
              <a:pPr>
                <a:defRPr/>
              </a:pPr>
              <a:t>5</a:t>
            </a:fld>
            <a:endParaRPr lang="en-US" altLang="zh-CN">
              <a:solidFill>
                <a:schemeClr val="bg2">
                  <a:lumMod val="20000"/>
                  <a:lumOff val="80000"/>
                </a:schemeClr>
              </a:solidFill>
            </a:endParaRPr>
          </a:p>
        </p:txBody>
      </p:sp>
      <p:graphicFrame>
        <p:nvGraphicFramePr>
          <p:cNvPr id="789507" name="Group 3"/>
          <p:cNvGraphicFramePr>
            <a:graphicFrameLocks noGrp="1"/>
          </p:cNvGraphicFramePr>
          <p:nvPr/>
        </p:nvGraphicFramePr>
        <p:xfrm>
          <a:off x="539750" y="2492375"/>
          <a:ext cx="8077200" cy="3381375"/>
        </p:xfrm>
        <a:graphic>
          <a:graphicData uri="http://schemas.openxmlformats.org/drawingml/2006/table">
            <a:tbl>
              <a:tblPr/>
              <a:tblGrid>
                <a:gridCol w="1066800"/>
                <a:gridCol w="4876800"/>
                <a:gridCol w="2133600"/>
              </a:tblGrid>
              <a:tr h="498475">
                <a:tc rowSpan="2">
                  <a:txBody>
                    <a:bodyPr/>
                    <a:lstStyle/>
                    <a:p>
                      <a:pPr marL="0" marR="0" lvl="0" indent="0" algn="l" defTabSz="914400" rtl="0" eaLnBrk="0" fontAlgn="base" latinLnBrk="0" hangingPunct="0">
                        <a:lnSpc>
                          <a:spcPct val="15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状态</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宋体" pitchFamily="2" charset="-122"/>
                          <a:ea typeface="宋体" pitchFamily="2" charset="-122"/>
                        </a:rPr>
                        <a:t>动</a:t>
                      </a:r>
                      <a:r>
                        <a:rPr kumimoji="0" lang="zh-CN" altLang="en-US" sz="2400" b="1" i="0" u="none" strike="noStrike" cap="none" normalizeH="0" baseline="0" smtClean="0">
                          <a:ln>
                            <a:noFill/>
                          </a:ln>
                          <a:solidFill>
                            <a:schemeClr val="accent2"/>
                          </a:solidFill>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latin typeface="宋体" pitchFamily="2" charset="-122"/>
                          <a:ea typeface="宋体" pitchFamily="2" charset="-122"/>
                        </a:rPr>
                        <a:t>作</a:t>
                      </a:r>
                      <a:r>
                        <a:rPr kumimoji="0" lang="zh-CN" altLang="en-US" sz="2400" b="1" i="0" u="none" strike="noStrike" cap="none" normalizeH="0" baseline="0" smtClean="0">
                          <a:ln>
                            <a:noFill/>
                          </a:ln>
                          <a:solidFill>
                            <a:schemeClr val="accent2"/>
                          </a:solidFill>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宋体" pitchFamily="2" charset="-122"/>
                          <a:ea typeface="宋体" pitchFamily="2" charset="-122"/>
                        </a:rPr>
                        <a:t>转</a:t>
                      </a:r>
                      <a:r>
                        <a:rPr kumimoji="0" lang="zh-CN" altLang="en-US" sz="2400" b="1" i="0" u="none" strike="noStrike" cap="none" normalizeH="0" baseline="0" smtClean="0">
                          <a:ln>
                            <a:noFill/>
                          </a:ln>
                          <a:solidFill>
                            <a:schemeClr val="accent2"/>
                          </a:solidFill>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latin typeface="宋体" pitchFamily="2" charset="-122"/>
                          <a:ea typeface="宋体" pitchFamily="2" charset="-122"/>
                        </a:rPr>
                        <a:t>移</a:t>
                      </a:r>
                      <a:r>
                        <a:rPr kumimoji="0" lang="zh-CN" altLang="en-US" sz="2400" b="1" i="0" u="none" strike="noStrike" cap="none" normalizeH="0" baseline="0" smtClean="0">
                          <a:ln>
                            <a:noFill/>
                          </a:ln>
                          <a:solidFill>
                            <a:schemeClr val="accent2"/>
                          </a:solidFill>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98475">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  id      +      </a:t>
                      </a:r>
                      <a:r>
                        <a:rPr kumimoji="0" lang="en-US" altLang="zh-CN" sz="2400" b="1" i="0" u="none" strike="noStrike" cap="none" normalizeH="0" baseline="0" smtClean="0">
                          <a:ln>
                            <a:noFill/>
                          </a:ln>
                          <a:solidFill>
                            <a:schemeClr val="accent2"/>
                          </a:solidFill>
                          <a:effectLst/>
                          <a:latin typeface="宋体" pitchFamily="2" charset="-122"/>
                          <a:ea typeface="宋体" pitchFamily="2" charset="-122"/>
                        </a:rPr>
                        <a:t>*  </a:t>
                      </a:r>
                      <a:r>
                        <a:rPr kumimoji="0" lang="en-US" altLang="zh-CN" sz="2400" b="1" i="0" u="none" strike="noStrike" cap="none" normalizeH="0" baseline="0" smtClean="0">
                          <a:ln>
                            <a:noFill/>
                          </a:ln>
                          <a:solidFill>
                            <a:schemeClr val="accent2"/>
                          </a:solidFill>
                          <a:effectLst/>
                          <a:latin typeface="Arial" charset="0"/>
                          <a:ea typeface="宋体" pitchFamily="2" charset="-122"/>
                        </a:rPr>
                        <a:t> (      )      $ </a:t>
                      </a: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latin typeface="Arial" charset="0"/>
                          <a:ea typeface="宋体" pitchFamily="2" charset="-122"/>
                        </a:rPr>
                        <a:t>E</a:t>
                      </a:r>
                      <a:r>
                        <a:rPr kumimoji="0" lang="en-US" altLang="zh-CN" sz="2400" b="1" i="0" u="none" strike="noStrike" cap="none" normalizeH="0" baseline="0" smtClean="0">
                          <a:ln>
                            <a:noFill/>
                          </a:ln>
                          <a:solidFill>
                            <a:schemeClr val="accent2"/>
                          </a:solidFill>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latin typeface="Arial" charset="0"/>
                          <a:ea typeface="宋体" pitchFamily="2" charset="-122"/>
                        </a:rPr>
                        <a:t>T      F</a:t>
                      </a:r>
                      <a:r>
                        <a:rPr kumimoji="0" lang="en-US" altLang="zh-CN" sz="2400" b="1" i="0" u="none" strike="noStrike" cap="none" normalizeH="0" baseline="0" smtClean="0">
                          <a:ln>
                            <a:noFill/>
                          </a:ln>
                          <a:solidFill>
                            <a:schemeClr val="accent2"/>
                          </a:solidFill>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40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accent2"/>
                          </a:solidFill>
                          <a:effectLst/>
                          <a:latin typeface="Arial" charset="0"/>
                          <a:ea typeface="宋体" pitchFamily="2" charset="-122"/>
                        </a:rPr>
                        <a:t>  s</a:t>
                      </a:r>
                      <a:r>
                        <a:rPr kumimoji="0" lang="en-US" altLang="zh-CN" sz="2400" b="1" i="0" u="none" strike="noStrike" cap="none" normalizeH="0" baseline="0" smtClean="0">
                          <a:ln>
                            <a:noFill/>
                          </a:ln>
                          <a:solidFill>
                            <a:schemeClr val="accent2"/>
                          </a:solidFill>
                          <a:effectLst/>
                          <a:latin typeface="Arial" charset="0"/>
                          <a:ea typeface="宋体" pitchFamily="2" charset="-122"/>
                        </a:rPr>
                        <a:t>5                     </a:t>
                      </a:r>
                      <a:r>
                        <a:rPr kumimoji="0" lang="en-US" altLang="zh-CN" sz="2400" b="1" i="1" u="none" strike="noStrike" cap="none" normalizeH="0" baseline="0" smtClean="0">
                          <a:ln>
                            <a:noFill/>
                          </a:ln>
                          <a:solidFill>
                            <a:schemeClr val="accent2"/>
                          </a:solidFill>
                          <a:effectLst/>
                          <a:latin typeface="Arial" charset="0"/>
                          <a:ea typeface="宋体" pitchFamily="2" charset="-122"/>
                        </a:rPr>
                        <a:t>s</a:t>
                      </a:r>
                      <a:r>
                        <a:rPr kumimoji="0" lang="en-US" altLang="zh-CN" sz="2400" b="1" i="0" u="none" strike="noStrike" cap="none" normalizeH="0" baseline="0" smtClean="0">
                          <a:ln>
                            <a:noFill/>
                          </a:ln>
                          <a:solidFill>
                            <a:schemeClr val="accent2"/>
                          </a:solidFill>
                          <a:effectLst/>
                          <a:latin typeface="Arial" charset="0"/>
                          <a:ea typeface="宋体" pitchFamily="2" charset="-122"/>
                        </a:rPr>
                        <a:t>4 </a:t>
                      </a: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 1       2      3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921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accent2"/>
                          </a:solidFill>
                          <a:effectLst/>
                          <a:latin typeface="Arial" charset="0"/>
                          <a:ea typeface="宋体" pitchFamily="2" charset="-122"/>
                        </a:rPr>
                        <a:t>          s</a:t>
                      </a:r>
                      <a:r>
                        <a:rPr kumimoji="0" lang="en-US" altLang="zh-CN" sz="2400" b="1" i="0" u="none" strike="noStrike" cap="none" normalizeH="0" baseline="0" smtClean="0">
                          <a:ln>
                            <a:noFill/>
                          </a:ln>
                          <a:solidFill>
                            <a:schemeClr val="accent2"/>
                          </a:solidFill>
                          <a:effectLst/>
                          <a:latin typeface="Arial" charset="0"/>
                          <a:ea typeface="宋体" pitchFamily="2" charset="-122"/>
                        </a:rPr>
                        <a:t>6                            </a:t>
                      </a:r>
                      <a:r>
                        <a:rPr kumimoji="0" lang="en-US" altLang="zh-CN" sz="2400" b="1" i="1" u="none" strike="noStrike" cap="none" normalizeH="0" baseline="0" smtClean="0">
                          <a:ln>
                            <a:noFill/>
                          </a:ln>
                          <a:solidFill>
                            <a:schemeClr val="accent2"/>
                          </a:solidFill>
                          <a:effectLst/>
                          <a:latin typeface="Arial" charset="0"/>
                          <a:ea typeface="宋体" pitchFamily="2" charset="-122"/>
                        </a:rPr>
                        <a:t>acc</a:t>
                      </a:r>
                      <a:r>
                        <a:rPr kumimoji="0" lang="en-US" altLang="zh-CN" sz="2400" b="1" i="0" u="none" strike="noStrike" cap="none" normalizeH="0" baseline="0" smtClean="0">
                          <a:ln>
                            <a:noFill/>
                          </a:ln>
                          <a:solidFill>
                            <a:schemeClr val="accent2"/>
                          </a:solidFill>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207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latin typeface="Arial" charset="0"/>
                          <a:ea typeface="宋体" pitchFamily="2" charset="-122"/>
                        </a:rPr>
                        <a:t>r</a:t>
                      </a:r>
                      <a:r>
                        <a:rPr kumimoji="0" lang="en-US" altLang="zh-CN" sz="2400" b="1" i="0" u="none" strike="noStrike" cap="none" normalizeH="0" baseline="0" smtClean="0">
                          <a:ln>
                            <a:noFill/>
                          </a:ln>
                          <a:solidFill>
                            <a:schemeClr val="accent2"/>
                          </a:solidFill>
                          <a:effectLst/>
                          <a:latin typeface="Arial" charset="0"/>
                          <a:ea typeface="宋体" pitchFamily="2" charset="-122"/>
                        </a:rPr>
                        <a:t>2     </a:t>
                      </a:r>
                      <a:r>
                        <a:rPr kumimoji="0" lang="en-US" altLang="zh-CN" sz="2400" b="1" i="1" u="none" strike="noStrike" cap="none" normalizeH="0" baseline="0" smtClean="0">
                          <a:ln>
                            <a:noFill/>
                          </a:ln>
                          <a:solidFill>
                            <a:schemeClr val="accent2"/>
                          </a:solidFill>
                          <a:effectLst/>
                          <a:latin typeface="Arial" charset="0"/>
                          <a:ea typeface="宋体" pitchFamily="2" charset="-122"/>
                        </a:rPr>
                        <a:t>s</a:t>
                      </a:r>
                      <a:r>
                        <a:rPr kumimoji="0" lang="en-US" altLang="zh-CN" sz="2400" b="1" i="0" u="none" strike="noStrike" cap="none" normalizeH="0" baseline="0" smtClean="0">
                          <a:ln>
                            <a:noFill/>
                          </a:ln>
                          <a:solidFill>
                            <a:schemeClr val="accent2"/>
                          </a:solidFill>
                          <a:effectLst/>
                          <a:latin typeface="Arial" charset="0"/>
                          <a:ea typeface="宋体" pitchFamily="2" charset="-122"/>
                        </a:rPr>
                        <a:t>7            </a:t>
                      </a:r>
                      <a:r>
                        <a:rPr kumimoji="0" lang="en-US" altLang="zh-CN" sz="2400" b="1" i="1" u="none" strike="noStrike" cap="none" normalizeH="0" baseline="0" smtClean="0">
                          <a:ln>
                            <a:noFill/>
                          </a:ln>
                          <a:solidFill>
                            <a:schemeClr val="accent2"/>
                          </a:solidFill>
                          <a:effectLst/>
                          <a:latin typeface="Arial" charset="0"/>
                          <a:ea typeface="宋体" pitchFamily="2" charset="-122"/>
                        </a:rPr>
                        <a:t>r</a:t>
                      </a:r>
                      <a:r>
                        <a:rPr kumimoji="0" lang="en-US" altLang="zh-CN" sz="2400" b="1" i="0" u="none" strike="noStrike" cap="none" normalizeH="0" baseline="0" smtClean="0">
                          <a:ln>
                            <a:noFill/>
                          </a:ln>
                          <a:solidFill>
                            <a:schemeClr val="accent2"/>
                          </a:solidFill>
                          <a:effectLst/>
                          <a:latin typeface="Arial" charset="0"/>
                          <a:ea typeface="宋体" pitchFamily="2" charset="-122"/>
                        </a:rPr>
                        <a:t>2    </a:t>
                      </a:r>
                      <a:r>
                        <a:rPr kumimoji="0" lang="en-US" altLang="zh-CN" sz="2400" b="1" i="1" u="none" strike="noStrike" cap="none" normalizeH="0" baseline="0" smtClean="0">
                          <a:ln>
                            <a:noFill/>
                          </a:ln>
                          <a:solidFill>
                            <a:schemeClr val="accent2"/>
                          </a:solidFill>
                          <a:effectLst/>
                          <a:latin typeface="Arial" charset="0"/>
                          <a:ea typeface="宋体" pitchFamily="2" charset="-122"/>
                        </a:rPr>
                        <a:t>r</a:t>
                      </a:r>
                      <a:r>
                        <a:rPr kumimoji="0" lang="en-US" altLang="zh-CN" sz="2400" b="1" i="0" u="none" strike="noStrike" cap="none" normalizeH="0" baseline="0" smtClean="0">
                          <a:ln>
                            <a:noFill/>
                          </a:ln>
                          <a:solidFill>
                            <a:schemeClr val="accent2"/>
                          </a:solidFill>
                          <a:effectLst/>
                          <a:latin typeface="Arial" charset="0"/>
                          <a:ea typeface="宋体" pitchFamily="2" charset="-122"/>
                        </a:rPr>
                        <a:t>2 </a:t>
                      </a: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accent2"/>
                          </a:solidFill>
                          <a:effectLst/>
                          <a:latin typeface="Arial" charset="0"/>
                          <a:ea typeface="宋体" pitchFamily="2" charset="-122"/>
                        </a:rPr>
                        <a:t>          r</a:t>
                      </a:r>
                      <a:r>
                        <a:rPr kumimoji="0" lang="en-US" altLang="zh-CN" sz="2400" b="1" i="0" u="none" strike="noStrike" cap="none" normalizeH="0" baseline="0" smtClean="0">
                          <a:ln>
                            <a:noFill/>
                          </a:ln>
                          <a:solidFill>
                            <a:schemeClr val="accent2"/>
                          </a:solidFill>
                          <a:effectLst/>
                          <a:latin typeface="Arial" charset="0"/>
                          <a:ea typeface="宋体" pitchFamily="2" charset="-122"/>
                        </a:rPr>
                        <a:t>4     </a:t>
                      </a:r>
                      <a:r>
                        <a:rPr kumimoji="0" lang="en-US" altLang="zh-CN" sz="2400" b="1" i="1" u="none" strike="noStrike" cap="none" normalizeH="0" baseline="0" smtClean="0">
                          <a:ln>
                            <a:noFill/>
                          </a:ln>
                          <a:solidFill>
                            <a:schemeClr val="accent2"/>
                          </a:solidFill>
                          <a:effectLst/>
                          <a:latin typeface="Arial" charset="0"/>
                          <a:ea typeface="宋体" pitchFamily="2" charset="-122"/>
                        </a:rPr>
                        <a:t>r</a:t>
                      </a:r>
                      <a:r>
                        <a:rPr kumimoji="0" lang="en-US" altLang="zh-CN" sz="2400" b="1" i="0" u="none" strike="noStrike" cap="none" normalizeH="0" baseline="0" smtClean="0">
                          <a:ln>
                            <a:noFill/>
                          </a:ln>
                          <a:solidFill>
                            <a:schemeClr val="accent2"/>
                          </a:solidFill>
                          <a:effectLst/>
                          <a:latin typeface="Arial" charset="0"/>
                          <a:ea typeface="宋体" pitchFamily="2" charset="-122"/>
                        </a:rPr>
                        <a:t>4            </a:t>
                      </a:r>
                      <a:r>
                        <a:rPr kumimoji="0" lang="en-US" altLang="zh-CN" sz="2400" b="1" i="1" u="none" strike="noStrike" cap="none" normalizeH="0" baseline="0" smtClean="0">
                          <a:ln>
                            <a:noFill/>
                          </a:ln>
                          <a:solidFill>
                            <a:schemeClr val="accent2"/>
                          </a:solidFill>
                          <a:effectLst/>
                          <a:latin typeface="Arial" charset="0"/>
                          <a:ea typeface="宋体" pitchFamily="2" charset="-122"/>
                        </a:rPr>
                        <a:t>r</a:t>
                      </a:r>
                      <a:r>
                        <a:rPr kumimoji="0" lang="en-US" altLang="zh-CN" sz="2400" b="1" i="0" u="none" strike="noStrike" cap="none" normalizeH="0" baseline="0" smtClean="0">
                          <a:ln>
                            <a:noFill/>
                          </a:ln>
                          <a:solidFill>
                            <a:schemeClr val="accent2"/>
                          </a:solidFill>
                          <a:effectLst/>
                          <a:latin typeface="Arial" charset="0"/>
                          <a:ea typeface="宋体" pitchFamily="2" charset="-122"/>
                        </a:rPr>
                        <a:t>4    </a:t>
                      </a:r>
                      <a:r>
                        <a:rPr kumimoji="0" lang="en-US" altLang="zh-CN" sz="2400" b="1" i="1" u="none" strike="noStrike" cap="none" normalizeH="0" baseline="0" smtClean="0">
                          <a:ln>
                            <a:noFill/>
                          </a:ln>
                          <a:solidFill>
                            <a:schemeClr val="accent2"/>
                          </a:solidFill>
                          <a:effectLst/>
                          <a:latin typeface="Arial" charset="0"/>
                          <a:ea typeface="宋体" pitchFamily="2" charset="-122"/>
                        </a:rPr>
                        <a:t>r</a:t>
                      </a:r>
                      <a:r>
                        <a:rPr kumimoji="0" lang="en-US" altLang="zh-CN" sz="2400" b="1" i="0" u="none" strike="noStrike" cap="none" normalizeH="0" baseline="0" smtClean="0">
                          <a:ln>
                            <a:noFill/>
                          </a:ln>
                          <a:solidFill>
                            <a:schemeClr val="accent2"/>
                          </a:solidFill>
                          <a:effectLst/>
                          <a:latin typeface="Arial" charset="0"/>
                          <a:ea typeface="宋体" pitchFamily="2" charset="-122"/>
                        </a:rPr>
                        <a:t>4 </a:t>
                      </a: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4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accent2"/>
                          </a:solidFill>
                          <a:effectLst/>
                          <a:latin typeface="Arial" charset="0"/>
                          <a:ea typeface="宋体" pitchFamily="2" charset="-122"/>
                        </a:rPr>
                        <a:t>  s</a:t>
                      </a:r>
                      <a:r>
                        <a:rPr kumimoji="0" lang="en-US" altLang="zh-CN" sz="2400" b="1" i="0" u="none" strike="noStrike" cap="none" normalizeH="0" baseline="0" smtClean="0">
                          <a:ln>
                            <a:noFill/>
                          </a:ln>
                          <a:solidFill>
                            <a:schemeClr val="accent2"/>
                          </a:solidFill>
                          <a:effectLst/>
                          <a:latin typeface="Arial" charset="0"/>
                          <a:ea typeface="宋体" pitchFamily="2" charset="-122"/>
                        </a:rPr>
                        <a:t>5</a:t>
                      </a:r>
                      <a:r>
                        <a:rPr kumimoji="0" lang="en-US" altLang="zh-CN" sz="2400" b="1" i="1" u="none" strike="noStrike" cap="none" normalizeH="0" baseline="0" smtClean="0">
                          <a:ln>
                            <a:noFill/>
                          </a:ln>
                          <a:solidFill>
                            <a:schemeClr val="accent2"/>
                          </a:solidFill>
                          <a:effectLst/>
                          <a:latin typeface="Arial" charset="0"/>
                          <a:ea typeface="宋体" pitchFamily="2" charset="-122"/>
                        </a:rPr>
                        <a:t>                     s</a:t>
                      </a:r>
                      <a:r>
                        <a:rPr kumimoji="0" lang="en-US" altLang="zh-CN" sz="2400" b="1" i="0" u="none" strike="noStrike" cap="none" normalizeH="0" baseline="0" smtClean="0">
                          <a:ln>
                            <a:noFill/>
                          </a:ln>
                          <a:solidFill>
                            <a:schemeClr val="accent2"/>
                          </a:solidFill>
                          <a:effectLst/>
                          <a:latin typeface="Arial" charset="0"/>
                          <a:ea typeface="宋体" pitchFamily="2" charset="-122"/>
                        </a:rPr>
                        <a:t>4</a:t>
                      </a:r>
                      <a:r>
                        <a:rPr kumimoji="0" lang="en-US" altLang="zh-CN" sz="2400" b="1" i="1" u="none" strike="noStrike" cap="none" normalizeH="0" baseline="0" smtClean="0">
                          <a:ln>
                            <a:noFill/>
                          </a:ln>
                          <a:solidFill>
                            <a:schemeClr val="accent2"/>
                          </a:solidFill>
                          <a:effectLst/>
                          <a:latin typeface="Arial" charset="0"/>
                          <a:ea typeface="宋体" pitchFamily="2" charset="-122"/>
                        </a:rPr>
                        <a:t>          </a:t>
                      </a:r>
                      <a:endParaRPr kumimoji="0" lang="zh-CN" altLang="en-US" sz="2400" b="1" i="1"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  8       2      3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黑体" pitchFamily="49" charset="-122"/>
              </a:rPr>
              <a:t>LR</a:t>
            </a:r>
            <a:r>
              <a:rPr lang="zh-CN" altLang="en-US" dirty="0">
                <a:effectLst>
                  <a:outerShdw blurRad="38100" dist="38100" dir="2700000" algn="tl">
                    <a:srgbClr val="C0C0C0"/>
                  </a:outerShdw>
                </a:effectLst>
                <a:latin typeface="宋体" pitchFamily="2" charset="-122"/>
                <a:ea typeface="宋体" pitchFamily="2" charset="-122"/>
              </a:rPr>
              <a:t>分析方法的</a:t>
            </a:r>
            <a:r>
              <a:rPr lang="zh-CN" altLang="en-US" dirty="0" smtClean="0">
                <a:effectLst>
                  <a:outerShdw blurRad="38100" dist="38100" dir="2700000" algn="tl">
                    <a:srgbClr val="C0C0C0"/>
                  </a:outerShdw>
                </a:effectLst>
                <a:latin typeface="宋体" pitchFamily="2" charset="-122"/>
                <a:ea typeface="宋体" pitchFamily="2" charset="-122"/>
              </a:rPr>
              <a:t>特点</a:t>
            </a:r>
          </a:p>
        </p:txBody>
      </p:sp>
      <p:sp>
        <p:nvSpPr>
          <p:cNvPr id="791555" name="Rectangle 3"/>
          <p:cNvSpPr>
            <a:spLocks noGrp="1" noChangeArrowheads="1"/>
          </p:cNvSpPr>
          <p:nvPr>
            <p:ph idx="1"/>
          </p:nvPr>
        </p:nvSpPr>
        <p:spPr/>
        <p:txBody>
          <a:bodyPr/>
          <a:lstStyle/>
          <a:p>
            <a:pPr lvl="1" eaLnBrk="1" hangingPunct="1">
              <a:spcBef>
                <a:spcPct val="0"/>
              </a:spcBef>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栈中的文法符号总是形成一个活前缀。</a:t>
            </a:r>
          </a:p>
          <a:p>
            <a:pPr lvl="1" eaLnBrk="1" hangingPunct="1">
              <a:spcBef>
                <a:spcPct val="0"/>
              </a:spcBef>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分析表的转移函数本质上是识别活前缀的</a:t>
            </a:r>
            <a:r>
              <a:rPr lang="en-US" altLang="zh-CN" sz="2800" dirty="0" smtClean="0">
                <a:solidFill>
                  <a:schemeClr val="accent2"/>
                </a:solidFill>
                <a:effectLst>
                  <a:outerShdw blurRad="38100" dist="38100" dir="2700000" algn="tl">
                    <a:srgbClr val="C0C0C0"/>
                  </a:outerShdw>
                </a:effectLst>
                <a:ea typeface="宋体" pitchFamily="2" charset="-122"/>
              </a:rPr>
              <a:t>DFA</a:t>
            </a:r>
            <a:r>
              <a:rPr lang="en-US" altLang="zh-CN" sz="2800" dirty="0" smtClean="0">
                <a:solidFill>
                  <a:schemeClr val="accent2"/>
                </a:solidFill>
                <a:effectLst>
                  <a:outerShdw blurRad="38100" dist="38100" dir="2700000" algn="tl">
                    <a:srgbClr val="C0C0C0"/>
                  </a:outerShdw>
                </a:effectLst>
                <a:latin typeface="宋体" pitchFamily="2" charset="-122"/>
                <a:ea typeface="宋体" pitchFamily="2" charset="-122"/>
              </a:rPr>
              <a:t>。</a:t>
            </a:r>
          </a:p>
          <a:p>
            <a:pPr lvl="1" eaLnBrk="1" hangingPunct="1">
              <a:spcBef>
                <a:spcPct val="0"/>
              </a:spcBef>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栈顶的状态符号包含了确定句柄所需要的一切信息。</a:t>
            </a:r>
          </a:p>
          <a:p>
            <a:pPr lvl="1" eaLnBrk="1" hangingPunct="1">
              <a:spcBef>
                <a:spcPct val="0"/>
              </a:spcBef>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是已知的最一般的无回溯的移进</a:t>
            </a:r>
            <a:r>
              <a:rPr lang="zh-CN" altLang="en-US" sz="2800" dirty="0" smtClean="0">
                <a:solidFill>
                  <a:schemeClr val="accent2"/>
                </a:solidFill>
                <a:effectLst>
                  <a:outerShdw blurRad="38100" dist="38100" dir="2700000" algn="tl">
                    <a:srgbClr val="C0C0C0"/>
                  </a:outerShdw>
                </a:effectLst>
                <a:ea typeface="宋体" pitchFamily="2" charset="-122"/>
                <a:sym typeface="Symbol" pitchFamily="18" charset="2"/>
              </a:rPr>
              <a:t></a:t>
            </a: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归约方法。</a:t>
            </a:r>
          </a:p>
          <a:p>
            <a:pPr lvl="1" eaLnBrk="1" hangingPunct="1">
              <a:spcBef>
                <a:spcPct val="0"/>
              </a:spcBef>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能分析的文法类是预测分析法能分析的文法类的真超集。</a:t>
            </a:r>
          </a:p>
          <a:p>
            <a:pPr lvl="1" eaLnBrk="1" hangingPunct="1">
              <a:spcBef>
                <a:spcPct val="0"/>
              </a:spcBef>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能及时发现语法错误。</a:t>
            </a:r>
          </a:p>
          <a:p>
            <a:pPr lvl="1" eaLnBrk="1" hangingPunct="1">
              <a:spcBef>
                <a:spcPct val="0"/>
              </a:spcBef>
              <a:buFontTx/>
              <a:buNone/>
              <a:defRPr/>
            </a:pPr>
            <a:endPar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endParaRPr>
          </a:p>
          <a:p>
            <a:pPr lvl="1" eaLnBrk="1" hangingPunct="1">
              <a:spcBef>
                <a:spcPct val="0"/>
              </a:spcBef>
              <a:buFontTx/>
              <a:buNone/>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缺点：</a:t>
            </a:r>
          </a:p>
          <a:p>
            <a:pPr lvl="1" eaLnBrk="1" hangingPunct="1">
              <a:spcBef>
                <a:spcPct val="0"/>
              </a:spcBef>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手工构造分析表的工作量太大。</a:t>
            </a:r>
            <a:endParaRPr lang="zh-CN" altLang="en-US" sz="2800" dirty="0" smtClean="0">
              <a:ea typeface="宋体" pitchFamily="2" charset="-122"/>
            </a:endParaRPr>
          </a:p>
        </p:txBody>
      </p:sp>
      <p:sp>
        <p:nvSpPr>
          <p:cNvPr id="12292"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30859ABC-C2F5-48EE-B5A7-E4AF91F9219A}" type="slidenum">
              <a:rPr lang="en-US" altLang="zh-CN">
                <a:solidFill>
                  <a:schemeClr val="bg2">
                    <a:lumMod val="20000"/>
                    <a:lumOff val="80000"/>
                  </a:schemeClr>
                </a:solidFill>
              </a:rPr>
              <a:pPr>
                <a:defRPr/>
              </a:pPr>
              <a:t>6</a:t>
            </a:fld>
            <a:endParaRPr lang="en-US" altLang="zh-CN">
              <a:solidFill>
                <a:schemeClr val="bg2">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791555">
                                            <p:txEl>
                                              <p:pRg st="2" end="2"/>
                                            </p:txEl>
                                          </p:spTgt>
                                        </p:tgtEl>
                                        <p:attrNameLst>
                                          <p:attrName>style.visibility</p:attrName>
                                        </p:attrNameLst>
                                      </p:cBhvr>
                                      <p:to>
                                        <p:strVal val="visible"/>
                                      </p:to>
                                    </p:set>
                                    <p:animEffect transition="in" filter="blinds(horizontal)">
                                      <p:cBhvr>
                                        <p:cTn id="7" dur="500"/>
                                        <p:tgtEl>
                                          <p:spTgt spid="79155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1555">
                                            <p:txEl>
                                              <p:pRg st="3" end="3"/>
                                            </p:txEl>
                                          </p:spTgt>
                                        </p:tgtEl>
                                        <p:attrNameLst>
                                          <p:attrName>style.visibility</p:attrName>
                                        </p:attrNameLst>
                                      </p:cBhvr>
                                      <p:to>
                                        <p:strVal val="visible"/>
                                      </p:to>
                                    </p:set>
                                    <p:animEffect transition="in" filter="blinds(horizontal)">
                                      <p:cBhvr>
                                        <p:cTn id="12" dur="500"/>
                                        <p:tgtEl>
                                          <p:spTgt spid="79155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1555">
                                            <p:txEl>
                                              <p:pRg st="4" end="4"/>
                                            </p:txEl>
                                          </p:spTgt>
                                        </p:tgtEl>
                                        <p:attrNameLst>
                                          <p:attrName>style.visibility</p:attrName>
                                        </p:attrNameLst>
                                      </p:cBhvr>
                                      <p:to>
                                        <p:strVal val="visible"/>
                                      </p:to>
                                    </p:set>
                                    <p:animEffect transition="in" filter="blinds(horizontal)">
                                      <p:cBhvr>
                                        <p:cTn id="17" dur="500"/>
                                        <p:tgtEl>
                                          <p:spTgt spid="79155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1555">
                                            <p:txEl>
                                              <p:pRg st="5" end="5"/>
                                            </p:txEl>
                                          </p:spTgt>
                                        </p:tgtEl>
                                        <p:attrNameLst>
                                          <p:attrName>style.visibility</p:attrName>
                                        </p:attrNameLst>
                                      </p:cBhvr>
                                      <p:to>
                                        <p:strVal val="visible"/>
                                      </p:to>
                                    </p:set>
                                    <p:animEffect transition="in" filter="blinds(horizontal)">
                                      <p:cBhvr>
                                        <p:cTn id="22" dur="500"/>
                                        <p:tgtEl>
                                          <p:spTgt spid="79155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1555">
                                            <p:txEl>
                                              <p:pRg st="7" end="7"/>
                                            </p:txEl>
                                          </p:spTgt>
                                        </p:tgtEl>
                                        <p:attrNameLst>
                                          <p:attrName>style.visibility</p:attrName>
                                        </p:attrNameLst>
                                      </p:cBhvr>
                                      <p:to>
                                        <p:strVal val="visible"/>
                                      </p:to>
                                    </p:set>
                                    <p:animEffect transition="in" filter="blinds(horizontal)">
                                      <p:cBhvr>
                                        <p:cTn id="27" dur="500"/>
                                        <p:tgtEl>
                                          <p:spTgt spid="791555">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91555">
                                            <p:txEl>
                                              <p:pRg st="8" end="8"/>
                                            </p:txEl>
                                          </p:spTgt>
                                        </p:tgtEl>
                                        <p:attrNameLst>
                                          <p:attrName>style.visibility</p:attrName>
                                        </p:attrNameLst>
                                      </p:cBhvr>
                                      <p:to>
                                        <p:strVal val="visible"/>
                                      </p:to>
                                    </p:set>
                                    <p:animEffect transition="in" filter="blinds(horizontal)">
                                      <p:cBhvr>
                                        <p:cTn id="30" dur="500"/>
                                        <p:tgtEl>
                                          <p:spTgt spid="791555">
                                            <p:txEl>
                                              <p:pRg st="8" end="8"/>
                                            </p:txEl>
                                          </p:spTgt>
                                        </p:tgtEl>
                                      </p:cBhvr>
                                    </p:animEffect>
                                  </p:childTnLst>
                                </p:cTn>
                              </p:par>
                              <p:par>
                                <p:cTn id="31" presetID="32" presetClass="emph" presetSubtype="0" fill="hold" nodeType="withEffect">
                                  <p:stCondLst>
                                    <p:cond delay="0"/>
                                  </p:stCondLst>
                                  <p:childTnLst>
                                    <p:animClr clrSpc="rgb" dir="cw">
                                      <p:cBhvr override="childStyle">
                                        <p:cTn id="32" dur="100" fill="hold"/>
                                        <p:tgtEl>
                                          <p:spTgt spid="791555">
                                            <p:txEl>
                                              <p:pRg st="8" end="8"/>
                                            </p:txEl>
                                          </p:spTgt>
                                        </p:tgtEl>
                                        <p:attrNameLst>
                                          <p:attrName>style.color</p:attrName>
                                        </p:attrNameLst>
                                      </p:cBhvr>
                                      <p:to>
                                        <a:schemeClr val="accent2"/>
                                      </p:to>
                                    </p:animClr>
                                    <p:animClr clrSpc="rgb" dir="cw">
                                      <p:cBhvr>
                                        <p:cTn id="33" dur="100" fill="hold"/>
                                        <p:tgtEl>
                                          <p:spTgt spid="791555">
                                            <p:txEl>
                                              <p:pRg st="8" end="8"/>
                                            </p:txEl>
                                          </p:spTgt>
                                        </p:tgtEl>
                                        <p:attrNameLst>
                                          <p:attrName>fillcolor</p:attrName>
                                        </p:attrNameLst>
                                      </p:cBhvr>
                                      <p:to>
                                        <a:schemeClr val="accent2"/>
                                      </p:to>
                                    </p:animClr>
                                    <p:set>
                                      <p:cBhvr>
                                        <p:cTn id="34" dur="100" fill="hold"/>
                                        <p:tgtEl>
                                          <p:spTgt spid="791555">
                                            <p:txEl>
                                              <p:pRg st="8" end="8"/>
                                            </p:txEl>
                                          </p:spTgt>
                                        </p:tgtEl>
                                        <p:attrNameLst>
                                          <p:attrName>fill.type</p:attrName>
                                        </p:attrNameLst>
                                      </p:cBhvr>
                                      <p:to>
                                        <p:strVal val="solid"/>
                                      </p:to>
                                    </p:set>
                                    <p:set>
                                      <p:cBhvr>
                                        <p:cTn id="35" dur="100" fill="hold"/>
                                        <p:tgtEl>
                                          <p:spTgt spid="791555">
                                            <p:txEl>
                                              <p:pRg st="8" end="8"/>
                                            </p:txEl>
                                          </p:spTgt>
                                        </p:tgtEl>
                                        <p:attrNameLst>
                                          <p:attrName>fill.on</p:attrName>
                                        </p:attrNameLst>
                                      </p:cBhvr>
                                      <p:to>
                                        <p:strVal val="true"/>
                                      </p:to>
                                    </p:set>
                                    <p:animRot by="120000">
                                      <p:cBhvr>
                                        <p:cTn id="36" dur="100" fill="hold">
                                          <p:stCondLst>
                                            <p:cond delay="0"/>
                                          </p:stCondLst>
                                        </p:cTn>
                                        <p:tgtEl>
                                          <p:spTgt spid="791555">
                                            <p:txEl>
                                              <p:pRg st="8" end="8"/>
                                            </p:txEl>
                                          </p:spTgt>
                                        </p:tgtEl>
                                        <p:attrNameLst>
                                          <p:attrName>r</p:attrName>
                                        </p:attrNameLst>
                                      </p:cBhvr>
                                    </p:animRot>
                                    <p:animRot by="-240000">
                                      <p:cBhvr>
                                        <p:cTn id="37" dur="200" fill="hold">
                                          <p:stCondLst>
                                            <p:cond delay="200"/>
                                          </p:stCondLst>
                                        </p:cTn>
                                        <p:tgtEl>
                                          <p:spTgt spid="791555">
                                            <p:txEl>
                                              <p:pRg st="8" end="8"/>
                                            </p:txEl>
                                          </p:spTgt>
                                        </p:tgtEl>
                                        <p:attrNameLst>
                                          <p:attrName>r</p:attrName>
                                        </p:attrNameLst>
                                      </p:cBhvr>
                                    </p:animRot>
                                    <p:animRot by="240000">
                                      <p:cBhvr>
                                        <p:cTn id="38" dur="200" fill="hold">
                                          <p:stCondLst>
                                            <p:cond delay="400"/>
                                          </p:stCondLst>
                                        </p:cTn>
                                        <p:tgtEl>
                                          <p:spTgt spid="791555">
                                            <p:txEl>
                                              <p:pRg st="8" end="8"/>
                                            </p:txEl>
                                          </p:spTgt>
                                        </p:tgtEl>
                                        <p:attrNameLst>
                                          <p:attrName>r</p:attrName>
                                        </p:attrNameLst>
                                      </p:cBhvr>
                                    </p:animRot>
                                    <p:animRot by="-240000">
                                      <p:cBhvr>
                                        <p:cTn id="39" dur="200" fill="hold">
                                          <p:stCondLst>
                                            <p:cond delay="600"/>
                                          </p:stCondLst>
                                        </p:cTn>
                                        <p:tgtEl>
                                          <p:spTgt spid="791555">
                                            <p:txEl>
                                              <p:pRg st="8" end="8"/>
                                            </p:txEl>
                                          </p:spTgt>
                                        </p:tgtEl>
                                        <p:attrNameLst>
                                          <p:attrName>r</p:attrName>
                                        </p:attrNameLst>
                                      </p:cBhvr>
                                    </p:animRot>
                                    <p:animRot by="120000">
                                      <p:cBhvr>
                                        <p:cTn id="40" dur="200" fill="hold">
                                          <p:stCondLst>
                                            <p:cond delay="800"/>
                                          </p:stCondLst>
                                        </p:cTn>
                                        <p:tgtEl>
                                          <p:spTgt spid="791555">
                                            <p:txEl>
                                              <p:pRg st="8" end="8"/>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25" name="Rectangle 25"/>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黑体" pitchFamily="49" charset="-122"/>
              </a:rPr>
              <a:t>LR</a:t>
            </a:r>
            <a:r>
              <a:rPr lang="zh-CN" altLang="en-US" dirty="0">
                <a:effectLst>
                  <a:outerShdw blurRad="38100" dist="38100" dir="2700000" algn="tl">
                    <a:srgbClr val="C0C0C0"/>
                  </a:outerShdw>
                </a:effectLst>
                <a:latin typeface="宋体" pitchFamily="2" charset="-122"/>
                <a:ea typeface="宋体" pitchFamily="2" charset="-122"/>
              </a:rPr>
              <a:t>分析方法和</a:t>
            </a:r>
            <a:r>
              <a:rPr lang="en-US" altLang="zh-CN" dirty="0">
                <a:effectLst>
                  <a:outerShdw blurRad="38100" dist="38100" dir="2700000" algn="tl">
                    <a:srgbClr val="C0C0C0"/>
                  </a:outerShdw>
                </a:effectLst>
                <a:ea typeface="宋体" pitchFamily="2" charset="-122"/>
              </a:rPr>
              <a:t>LL</a:t>
            </a:r>
            <a:r>
              <a:rPr lang="zh-CN" altLang="en-US" dirty="0">
                <a:effectLst>
                  <a:outerShdw blurRad="38100" dist="38100" dir="2700000" algn="tl">
                    <a:srgbClr val="C0C0C0"/>
                  </a:outerShdw>
                </a:effectLst>
                <a:latin typeface="宋体" pitchFamily="2" charset="-122"/>
                <a:ea typeface="宋体" pitchFamily="2" charset="-122"/>
              </a:rPr>
              <a:t>分析方法的</a:t>
            </a:r>
            <a:r>
              <a:rPr lang="zh-CN" altLang="en-US" dirty="0" smtClean="0">
                <a:effectLst>
                  <a:outerShdw blurRad="38100" dist="38100" dir="2700000" algn="tl">
                    <a:srgbClr val="C0C0C0"/>
                  </a:outerShdw>
                </a:effectLst>
                <a:latin typeface="宋体" pitchFamily="2" charset="-122"/>
                <a:ea typeface="宋体" pitchFamily="2" charset="-122"/>
              </a:rPr>
              <a:t>比较</a:t>
            </a:r>
            <a:endParaRPr lang="zh-CN" altLang="en-US" i="1" baseline="-30000" dirty="0">
              <a:effectLst>
                <a:outerShdw blurRad="38100" dist="38100" dir="2700000" algn="tl">
                  <a:srgbClr val="C0C0C0"/>
                </a:outerShdw>
              </a:effectLst>
              <a:ea typeface="宋体" pitchFamily="2" charset="-122"/>
            </a:endParaRPr>
          </a:p>
        </p:txBody>
      </p:sp>
      <p:sp>
        <p:nvSpPr>
          <p:cNvPr id="13315"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4846CBC7-A594-4FF2-BBFB-04390B327F2B}" type="slidenum">
              <a:rPr lang="en-US" altLang="zh-CN">
                <a:solidFill>
                  <a:schemeClr val="bg2">
                    <a:lumMod val="20000"/>
                    <a:lumOff val="80000"/>
                  </a:schemeClr>
                </a:solidFill>
              </a:rPr>
              <a:pPr>
                <a:defRPr/>
              </a:pPr>
              <a:t>7</a:t>
            </a:fld>
            <a:endParaRPr lang="en-US" altLang="zh-CN">
              <a:solidFill>
                <a:schemeClr val="bg2">
                  <a:lumMod val="20000"/>
                  <a:lumOff val="80000"/>
                </a:schemeClr>
              </a:solidFill>
            </a:endParaRPr>
          </a:p>
        </p:txBody>
      </p:sp>
      <p:graphicFrame>
        <p:nvGraphicFramePr>
          <p:cNvPr id="793603" name="Group 3"/>
          <p:cNvGraphicFramePr>
            <a:graphicFrameLocks noGrp="1"/>
          </p:cNvGraphicFramePr>
          <p:nvPr/>
        </p:nvGraphicFramePr>
        <p:xfrm>
          <a:off x="381000" y="1268413"/>
          <a:ext cx="8458200" cy="3636978"/>
        </p:xfrm>
        <a:graphic>
          <a:graphicData uri="http://schemas.openxmlformats.org/drawingml/2006/table">
            <a:tbl>
              <a:tblPr/>
              <a:tblGrid>
                <a:gridCol w="2822575"/>
                <a:gridCol w="3044825"/>
                <a:gridCol w="2590800"/>
              </a:tblGrid>
              <a:tr h="62049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LR(1)</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方</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法</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方</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法</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2208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建立分析树的方式</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自</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下</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而</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上</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自</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上</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而</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下</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2049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7388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793626" name="Rectangle 26"/>
          <p:cNvSpPr>
            <a:spLocks noChangeArrowheads="1"/>
          </p:cNvSpPr>
          <p:nvPr/>
        </p:nvSpPr>
        <p:spPr bwMode="auto">
          <a:xfrm>
            <a:off x="755650" y="3627438"/>
            <a:ext cx="21336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eaLnBrk="0" hangingPunct="0">
              <a:spcBef>
                <a:spcPct val="20000"/>
              </a:spcBef>
              <a:defRPr/>
            </a:pPr>
            <a:r>
              <a:rPr lang="zh-CN" altLang="en-US" sz="2400" b="1">
                <a:solidFill>
                  <a:schemeClr val="accent2"/>
                </a:solidFill>
                <a:effectLst>
                  <a:outerShdw blurRad="38100" dist="38100" dir="2700000" algn="tl">
                    <a:srgbClr val="C0C0C0"/>
                  </a:outerShdw>
                </a:effectLst>
                <a:ea typeface="宋体" pitchFamily="2" charset="-122"/>
              </a:rPr>
              <a:t>决定使用产生式</a:t>
            </a:r>
          </a:p>
          <a:p>
            <a:pPr eaLnBrk="0" hangingPunct="0">
              <a:spcBef>
                <a:spcPct val="20000"/>
              </a:spcBef>
              <a:defRPr/>
            </a:pPr>
            <a:r>
              <a:rPr lang="zh-CN" altLang="en-US" sz="2400" b="1">
                <a:solidFill>
                  <a:schemeClr val="accent2"/>
                </a:solidFill>
                <a:effectLst>
                  <a:outerShdw blurRad="38100" dist="38100" dir="2700000" algn="tl">
                    <a:srgbClr val="C0C0C0"/>
                  </a:outerShdw>
                </a:effectLst>
                <a:ea typeface="宋体" pitchFamily="2" charset="-122"/>
              </a:rPr>
              <a:t>的时机</a:t>
            </a:r>
            <a:r>
              <a:rPr lang="zh-CN" altLang="en-US" sz="2400">
                <a:ea typeface="宋体" pitchFamily="2" charset="-122"/>
              </a:rPr>
              <a:t> </a:t>
            </a:r>
          </a:p>
        </p:txBody>
      </p:sp>
      <p:sp>
        <p:nvSpPr>
          <p:cNvPr id="793627" name="Rectangle 27"/>
          <p:cNvSpPr>
            <a:spLocks noChangeArrowheads="1"/>
          </p:cNvSpPr>
          <p:nvPr/>
        </p:nvSpPr>
        <p:spPr bwMode="auto">
          <a:xfrm>
            <a:off x="3348038" y="3298825"/>
            <a:ext cx="28082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eaLnBrk="0" hangingPunct="0">
              <a:spcBef>
                <a:spcPct val="20000"/>
              </a:spcBef>
              <a:defRPr/>
            </a:pPr>
            <a:r>
              <a:rPr lang="zh-CN" altLang="en-US" sz="2400" b="1">
                <a:solidFill>
                  <a:schemeClr val="accent2"/>
                </a:solidFill>
                <a:effectLst>
                  <a:outerShdw blurRad="38100" dist="38100" dir="2700000" algn="tl">
                    <a:srgbClr val="C0C0C0"/>
                  </a:outerShdw>
                </a:effectLst>
                <a:ea typeface="宋体" pitchFamily="2" charset="-122"/>
              </a:rPr>
              <a:t>看见产生式整个右部推出的东西后才算是看准了用哪个产生式进行归约</a:t>
            </a:r>
            <a:r>
              <a:rPr lang="zh-CN" altLang="en-US" sz="2400">
                <a:ea typeface="宋体" pitchFamily="2" charset="-122"/>
              </a:rPr>
              <a:t> </a:t>
            </a:r>
          </a:p>
        </p:txBody>
      </p:sp>
      <p:sp>
        <p:nvSpPr>
          <p:cNvPr id="793628" name="Rectangle 28"/>
          <p:cNvSpPr>
            <a:spLocks noChangeArrowheads="1"/>
          </p:cNvSpPr>
          <p:nvPr/>
        </p:nvSpPr>
        <p:spPr bwMode="auto">
          <a:xfrm>
            <a:off x="6300788" y="3267075"/>
            <a:ext cx="26574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看见产生式右部推出的第一个终结符后便确定用哪个产生式进行推导</a:t>
            </a:r>
          </a:p>
        </p:txBody>
      </p:sp>
      <p:sp>
        <p:nvSpPr>
          <p:cNvPr id="793629" name="Rectangle 29"/>
          <p:cNvSpPr>
            <a:spLocks noChangeArrowheads="1"/>
          </p:cNvSpPr>
          <p:nvPr/>
        </p:nvSpPr>
        <p:spPr bwMode="auto">
          <a:xfrm>
            <a:off x="827088" y="2593975"/>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归约还是推导</a:t>
            </a:r>
          </a:p>
        </p:txBody>
      </p:sp>
      <p:sp>
        <p:nvSpPr>
          <p:cNvPr id="793630" name="Rectangle 30"/>
          <p:cNvSpPr>
            <a:spLocks noChangeArrowheads="1"/>
          </p:cNvSpPr>
          <p:nvPr/>
        </p:nvSpPr>
        <p:spPr bwMode="auto">
          <a:xfrm>
            <a:off x="3959225" y="2593975"/>
            <a:ext cx="1692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规 范 归 约</a:t>
            </a:r>
          </a:p>
        </p:txBody>
      </p:sp>
      <p:sp>
        <p:nvSpPr>
          <p:cNvPr id="793631" name="Rectangle 31"/>
          <p:cNvSpPr>
            <a:spLocks noChangeArrowheads="1"/>
          </p:cNvSpPr>
          <p:nvPr/>
        </p:nvSpPr>
        <p:spPr bwMode="auto">
          <a:xfrm>
            <a:off x="6761163" y="2593975"/>
            <a:ext cx="155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eaLnBrk="0" hangingPunct="0">
              <a:spcBef>
                <a:spcPct val="20000"/>
              </a:spcBef>
              <a:defRPr/>
            </a:pPr>
            <a:r>
              <a:rPr lang="zh-CN" altLang="en-US" sz="2400" b="1">
                <a:solidFill>
                  <a:schemeClr val="accent2"/>
                </a:solidFill>
                <a:effectLst>
                  <a:outerShdw blurRad="38100" dist="38100" dir="2700000" algn="tl">
                    <a:srgbClr val="C0C0C0"/>
                  </a:outerShdw>
                </a:effectLst>
                <a:ea typeface="宋体" pitchFamily="2" charset="-122"/>
              </a:rPr>
              <a:t>最 左 推 导</a:t>
            </a:r>
            <a:r>
              <a:rPr lang="zh-CN" altLang="en-US" sz="240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3629"/>
                                        </p:tgtEl>
                                        <p:attrNameLst>
                                          <p:attrName>style.visibility</p:attrName>
                                        </p:attrNameLst>
                                      </p:cBhvr>
                                      <p:to>
                                        <p:strVal val="visible"/>
                                      </p:to>
                                    </p:set>
                                    <p:animEffect transition="in" filter="blinds(horizontal)">
                                      <p:cBhvr>
                                        <p:cTn id="7" dur="500"/>
                                        <p:tgtEl>
                                          <p:spTgt spid="79362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93630"/>
                                        </p:tgtEl>
                                        <p:attrNameLst>
                                          <p:attrName>style.visibility</p:attrName>
                                        </p:attrNameLst>
                                      </p:cBhvr>
                                      <p:to>
                                        <p:strVal val="visible"/>
                                      </p:to>
                                    </p:set>
                                    <p:animEffect transition="in" filter="blinds(horizontal)">
                                      <p:cBhvr>
                                        <p:cTn id="10" dur="500"/>
                                        <p:tgtEl>
                                          <p:spTgt spid="79363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93631"/>
                                        </p:tgtEl>
                                        <p:attrNameLst>
                                          <p:attrName>style.visibility</p:attrName>
                                        </p:attrNameLst>
                                      </p:cBhvr>
                                      <p:to>
                                        <p:strVal val="visible"/>
                                      </p:to>
                                    </p:set>
                                    <p:animEffect transition="in" filter="blinds(horizontal)">
                                      <p:cBhvr>
                                        <p:cTn id="13" dur="500"/>
                                        <p:tgtEl>
                                          <p:spTgt spid="79363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93626"/>
                                        </p:tgtEl>
                                        <p:attrNameLst>
                                          <p:attrName>style.visibility</p:attrName>
                                        </p:attrNameLst>
                                      </p:cBhvr>
                                      <p:to>
                                        <p:strVal val="visible"/>
                                      </p:to>
                                    </p:set>
                                    <p:animEffect transition="in" filter="blinds(horizontal)">
                                      <p:cBhvr>
                                        <p:cTn id="18" dur="500"/>
                                        <p:tgtEl>
                                          <p:spTgt spid="79362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93627"/>
                                        </p:tgtEl>
                                        <p:attrNameLst>
                                          <p:attrName>style.visibility</p:attrName>
                                        </p:attrNameLst>
                                      </p:cBhvr>
                                      <p:to>
                                        <p:strVal val="visible"/>
                                      </p:to>
                                    </p:set>
                                    <p:animEffect transition="in" filter="blinds(horizontal)">
                                      <p:cBhvr>
                                        <p:cTn id="21" dur="500"/>
                                        <p:tgtEl>
                                          <p:spTgt spid="79362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93628"/>
                                        </p:tgtEl>
                                        <p:attrNameLst>
                                          <p:attrName>style.visibility</p:attrName>
                                        </p:attrNameLst>
                                      </p:cBhvr>
                                      <p:to>
                                        <p:strVal val="visible"/>
                                      </p:to>
                                    </p:set>
                                    <p:animEffect transition="in" filter="blinds(horizontal)">
                                      <p:cBhvr>
                                        <p:cTn id="24" dur="500"/>
                                        <p:tgtEl>
                                          <p:spTgt spid="793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26" grpId="0"/>
      <p:bldP spid="793627" grpId="0"/>
      <p:bldP spid="793628" grpId="0"/>
      <p:bldP spid="793629" grpId="0"/>
      <p:bldP spid="793630" grpId="0"/>
      <p:bldP spid="7936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5" name="Rectangle 7"/>
          <p:cNvSpPr>
            <a:spLocks noGrp="1" noChangeArrowheads="1"/>
          </p:cNvSpPr>
          <p:nvPr>
            <p:ph type="title"/>
          </p:nvPr>
        </p:nvSpPr>
        <p:spPr/>
        <p:txBody>
          <a:bodyPr/>
          <a:lstStyle/>
          <a:p>
            <a:pPr eaLnBrk="1" hangingPunct="1">
              <a:defRPr/>
            </a:pPr>
            <a:r>
              <a:rPr lang="en-US" altLang="zh-CN" b="0" dirty="0">
                <a:effectLst>
                  <a:outerShdw blurRad="38100" dist="38100" dir="2700000" algn="tl">
                    <a:srgbClr val="C0C0C0"/>
                  </a:outerShdw>
                </a:effectLst>
                <a:ea typeface="黑体" pitchFamily="49" charset="-122"/>
              </a:rPr>
              <a:t>LR</a:t>
            </a:r>
            <a:r>
              <a:rPr lang="zh-CN" altLang="en-US" b="0" dirty="0">
                <a:effectLst>
                  <a:outerShdw blurRad="38100" dist="38100" dir="2700000" algn="tl">
                    <a:srgbClr val="C0C0C0"/>
                  </a:outerShdw>
                </a:effectLst>
                <a:ea typeface="黑体" pitchFamily="49" charset="-122"/>
              </a:rPr>
              <a:t>分析方法和</a:t>
            </a:r>
            <a:r>
              <a:rPr lang="en-US" altLang="zh-CN" b="0" dirty="0">
                <a:effectLst>
                  <a:outerShdw blurRad="38100" dist="38100" dir="2700000" algn="tl">
                    <a:srgbClr val="C0C0C0"/>
                  </a:outerShdw>
                </a:effectLst>
                <a:ea typeface="黑体" pitchFamily="49" charset="-122"/>
              </a:rPr>
              <a:t>LL</a:t>
            </a:r>
            <a:r>
              <a:rPr lang="zh-CN" altLang="en-US" b="0" dirty="0">
                <a:effectLst>
                  <a:outerShdw blurRad="38100" dist="38100" dir="2700000" algn="tl">
                    <a:srgbClr val="C0C0C0"/>
                  </a:outerShdw>
                </a:effectLst>
                <a:ea typeface="黑体" pitchFamily="49" charset="-122"/>
              </a:rPr>
              <a:t>分析方法的比较</a:t>
            </a:r>
          </a:p>
        </p:txBody>
      </p:sp>
      <p:sp>
        <p:nvSpPr>
          <p:cNvPr id="795650" name="Rectangle 2"/>
          <p:cNvSpPr>
            <a:spLocks noGrp="1" noChangeArrowheads="1"/>
          </p:cNvSpPr>
          <p:nvPr>
            <p:ph idx="1"/>
          </p:nvPr>
        </p:nvSpPr>
        <p:spPr>
          <a:xfrm>
            <a:off x="304800" y="1196975"/>
            <a:ext cx="8534400" cy="4800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defRPr/>
            </a:pPr>
            <a:endParaRPr lang="en-US" altLang="zh-CN" sz="2800" dirty="0" smtClean="0">
              <a:effectLst>
                <a:outerShdw blurRad="38100" dist="38100" dir="2700000" algn="tl">
                  <a:srgbClr val="C0C0C0"/>
                </a:outerShdw>
              </a:effectLst>
              <a:latin typeface="宋体" pitchFamily="2" charset="-122"/>
              <a:ea typeface="宋体" pitchFamily="2" charset="-122"/>
            </a:endParaRPr>
          </a:p>
          <a:p>
            <a:pPr eaLnBrk="1" hangingPunct="1">
              <a:spcBef>
                <a:spcPct val="0"/>
              </a:spcBef>
              <a:buFontTx/>
              <a:buNone/>
              <a:defRPr/>
            </a:pPr>
            <a:endParaRPr lang="zh-CN" altLang="en-US" sz="2800" dirty="0" smtClean="0">
              <a:effectLst>
                <a:outerShdw blurRad="38100" dist="38100" dir="2700000" algn="tl">
                  <a:srgbClr val="C0C0C0"/>
                </a:outerShdw>
              </a:effectLst>
              <a:latin typeface="宋体" pitchFamily="2" charset="-122"/>
              <a:ea typeface="宋体" pitchFamily="2" charset="-122"/>
            </a:endParaRPr>
          </a:p>
          <a:p>
            <a:pPr eaLnBrk="1" hangingPunct="1">
              <a:spcBef>
                <a:spcPct val="0"/>
              </a:spcBef>
              <a:buFontTx/>
              <a:buNone/>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在下面的推导中，最后一步用的是</a:t>
            </a:r>
            <a:r>
              <a:rPr lang="en-US" altLang="zh-CN" sz="2800" i="1" dirty="0" smtClean="0">
                <a:solidFill>
                  <a:schemeClr val="accent2"/>
                </a:solidFill>
                <a:effectLst>
                  <a:outerShdw blurRad="38100" dist="38100" dir="2700000" algn="tl">
                    <a:srgbClr val="C0C0C0"/>
                  </a:outerShdw>
                </a:effectLst>
                <a:ea typeface="宋体" pitchFamily="2" charset="-122"/>
              </a:rPr>
              <a:t>A</a:t>
            </a:r>
            <a:r>
              <a:rPr lang="en-US" altLang="zh-CN" sz="2800"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dirty="0" smtClean="0">
                <a:solidFill>
                  <a:schemeClr val="accent2"/>
                </a:solidFill>
                <a:effectLst>
                  <a:outerShdw blurRad="38100" dist="38100" dir="2700000" algn="tl">
                    <a:srgbClr val="C0C0C0"/>
                  </a:outerShdw>
                </a:effectLst>
                <a:ea typeface="宋体" pitchFamily="2" charset="-122"/>
              </a:rPr>
              <a:t> </a:t>
            </a:r>
            <a:r>
              <a:rPr lang="en-US" altLang="zh-CN" sz="2800" i="1" dirty="0" smtClean="0">
                <a:solidFill>
                  <a:schemeClr val="accent2"/>
                </a:solidFill>
                <a:effectLst>
                  <a:outerShdw blurRad="38100" dist="38100" dir="2700000" algn="tl">
                    <a:srgbClr val="C0C0C0"/>
                  </a:outerShdw>
                </a:effectLst>
                <a:ea typeface="宋体" pitchFamily="2" charset="-122"/>
              </a:rPr>
              <a:t>l</a:t>
            </a:r>
            <a:r>
              <a:rPr lang="en-US" altLang="zh-CN" sz="2800" i="1" dirty="0" smtClean="0">
                <a:solidFill>
                  <a:schemeClr val="accent2"/>
                </a:solidFill>
                <a:effectLst>
                  <a:outerShdw blurRad="38100" dist="38100" dir="2700000" algn="tl">
                    <a:srgbClr val="C0C0C0"/>
                  </a:outerShdw>
                </a:effectLst>
                <a:ea typeface="宋体" pitchFamily="2" charset="-122"/>
                <a:sym typeface="Symbol" pitchFamily="18" charset="2"/>
              </a:rPr>
              <a:t></a:t>
            </a:r>
            <a:endParaRPr lang="zh-CN" altLang="en-US" sz="2800" i="1" dirty="0" smtClean="0">
              <a:solidFill>
                <a:schemeClr val="accent2"/>
              </a:solidFill>
              <a:effectLst>
                <a:outerShdw blurRad="38100" dist="38100" dir="2700000" algn="tl">
                  <a:srgbClr val="C0C0C0"/>
                </a:outerShdw>
              </a:effectLst>
              <a:ea typeface="宋体" pitchFamily="2" charset="-122"/>
            </a:endParaRPr>
          </a:p>
          <a:p>
            <a:pPr eaLnBrk="1" hangingPunct="1">
              <a:spcBef>
                <a:spcPct val="0"/>
              </a:spcBef>
              <a:buFontTx/>
              <a:buNone/>
              <a:defRPr/>
            </a:pPr>
            <a:r>
              <a:rPr lang="en-US" altLang="zh-CN" sz="2800" i="1" dirty="0" smtClean="0">
                <a:solidFill>
                  <a:schemeClr val="accent2"/>
                </a:solidFill>
                <a:effectLst>
                  <a:outerShdw blurRad="38100" dist="38100" dir="2700000" algn="tl">
                    <a:srgbClr val="C0C0C0"/>
                  </a:outerShdw>
                </a:effectLst>
                <a:ea typeface="宋体" pitchFamily="2" charset="-122"/>
              </a:rPr>
              <a:t>	</a:t>
            </a:r>
          </a:p>
          <a:p>
            <a:pPr eaLnBrk="1" hangingPunct="1">
              <a:spcBef>
                <a:spcPct val="0"/>
              </a:spcBef>
              <a:buFontTx/>
              <a:buNone/>
              <a:defRPr/>
            </a:pPr>
            <a:endParaRPr lang="en-US" altLang="zh-CN" sz="2800" i="1" dirty="0" smtClean="0">
              <a:solidFill>
                <a:schemeClr val="accent2"/>
              </a:solidFill>
              <a:effectLst>
                <a:outerShdw blurRad="38100" dist="38100" dir="2700000" algn="tl">
                  <a:srgbClr val="C0C0C0"/>
                </a:outerShdw>
              </a:effectLst>
              <a:ea typeface="宋体" pitchFamily="2" charset="-122"/>
            </a:endParaRPr>
          </a:p>
          <a:p>
            <a:pPr eaLnBrk="1" hangingPunct="1">
              <a:spcBef>
                <a:spcPct val="0"/>
              </a:spcBef>
              <a:buFontTx/>
              <a:buNone/>
              <a:defRPr/>
            </a:pPr>
            <a:r>
              <a:rPr lang="en-US" altLang="zh-CN" sz="2800" i="1" dirty="0" smtClean="0">
                <a:solidFill>
                  <a:schemeClr val="accent2"/>
                </a:solidFill>
                <a:effectLst>
                  <a:outerShdw blurRad="38100" dist="38100" dir="2700000" algn="tl">
                    <a:srgbClr val="C0C0C0"/>
                  </a:outerShdw>
                </a:effectLst>
                <a:ea typeface="宋体" pitchFamily="2" charset="-122"/>
              </a:rPr>
              <a:t>	</a:t>
            </a:r>
          </a:p>
          <a:p>
            <a:pPr eaLnBrk="1" hangingPunct="1">
              <a:spcBef>
                <a:spcPct val="0"/>
              </a:spcBef>
              <a:buFontTx/>
              <a:buNone/>
              <a:defRPr/>
            </a:pPr>
            <a:r>
              <a:rPr lang="en-US" altLang="zh-CN" sz="2800" i="1" dirty="0" smtClean="0">
                <a:solidFill>
                  <a:schemeClr val="accent2"/>
                </a:solidFill>
                <a:effectLst>
                  <a:outerShdw blurRad="38100" dist="38100" dir="2700000" algn="tl">
                    <a:srgbClr val="C0C0C0"/>
                  </a:outerShdw>
                </a:effectLst>
                <a:ea typeface="宋体" pitchFamily="2" charset="-122"/>
              </a:rPr>
              <a:t>	S </a:t>
            </a:r>
            <a:r>
              <a:rPr lang="en-US" altLang="zh-CN" sz="2800"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i="1" baseline="-25000" dirty="0" err="1" smtClean="0">
                <a:solidFill>
                  <a:schemeClr val="accent2"/>
                </a:solidFill>
                <a:effectLst>
                  <a:outerShdw blurRad="38100" dist="38100" dir="2700000" algn="tl">
                    <a:srgbClr val="C0C0C0"/>
                  </a:outerShdw>
                </a:effectLst>
                <a:ea typeface="宋体" pitchFamily="2" charset="-122"/>
              </a:rPr>
              <a:t>rm</a:t>
            </a:r>
            <a:r>
              <a:rPr lang="en-US" altLang="zh-CN" sz="2800" i="1" dirty="0" smtClean="0">
                <a:solidFill>
                  <a:schemeClr val="accent2"/>
                </a:solidFill>
                <a:effectLst>
                  <a:outerShdw blurRad="38100" dist="38100" dir="2700000" algn="tl">
                    <a:srgbClr val="C0C0C0"/>
                  </a:outerShdw>
                </a:effectLst>
                <a:ea typeface="宋体" pitchFamily="2" charset="-122"/>
              </a:rPr>
              <a:t> … </a:t>
            </a:r>
            <a:r>
              <a:rPr lang="en-US" altLang="zh-CN" sz="2800"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i="1" dirty="0" smtClean="0">
                <a:solidFill>
                  <a:schemeClr val="accent2"/>
                </a:solidFill>
                <a:effectLst>
                  <a:outerShdw blurRad="38100" dist="38100" dir="2700000" algn="tl">
                    <a:srgbClr val="C0C0C0"/>
                  </a:outerShdw>
                </a:effectLst>
                <a:ea typeface="宋体" pitchFamily="2" charset="-122"/>
              </a:rPr>
              <a:t> </a:t>
            </a:r>
            <a:r>
              <a:rPr lang="en-US" altLang="zh-CN" sz="2800" i="1" baseline="-25000" dirty="0" err="1" smtClean="0">
                <a:solidFill>
                  <a:schemeClr val="accent2"/>
                </a:solidFill>
                <a:effectLst>
                  <a:outerShdw blurRad="38100" dist="38100" dir="2700000" algn="tl">
                    <a:srgbClr val="C0C0C0"/>
                  </a:outerShdw>
                </a:effectLst>
                <a:ea typeface="宋体" pitchFamily="2" charset="-122"/>
              </a:rPr>
              <a:t>rm</a:t>
            </a:r>
            <a:r>
              <a:rPr lang="en-US" altLang="zh-CN" sz="2800" i="1" dirty="0" smtClean="0">
                <a:solidFill>
                  <a:schemeClr val="accent2"/>
                </a:solidFill>
                <a:effectLst>
                  <a:outerShdw blurRad="38100" dist="38100" dir="2700000" algn="tl">
                    <a:srgbClr val="C0C0C0"/>
                  </a:outerShdw>
                </a:effectLst>
                <a:ea typeface="宋体" pitchFamily="2" charset="-122"/>
              </a:rPr>
              <a:t> </a:t>
            </a:r>
            <a:r>
              <a:rPr lang="en-US" altLang="zh-CN" sz="2800" i="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i="1" dirty="0" smtClean="0">
                <a:solidFill>
                  <a:schemeClr val="accent2"/>
                </a:solidFill>
                <a:effectLst>
                  <a:outerShdw blurRad="38100" dist="38100" dir="2700000" algn="tl">
                    <a:srgbClr val="C0C0C0"/>
                  </a:outerShdw>
                </a:effectLst>
                <a:ea typeface="宋体" pitchFamily="2" charset="-122"/>
              </a:rPr>
              <a:t> </a:t>
            </a:r>
            <a:r>
              <a:rPr lang="en-US" altLang="zh-CN" sz="2800" i="1" dirty="0" smtClean="0">
                <a:solidFill>
                  <a:srgbClr val="FF0000"/>
                </a:solidFill>
                <a:effectLst>
                  <a:outerShdw blurRad="38100" dist="38100" dir="2700000" algn="tl">
                    <a:srgbClr val="C0C0C0"/>
                  </a:outerShdw>
                </a:effectLst>
                <a:ea typeface="宋体" pitchFamily="2" charset="-122"/>
              </a:rPr>
              <a:t>A</a:t>
            </a:r>
            <a:r>
              <a:rPr lang="en-US" altLang="zh-CN" sz="2800" i="1" dirty="0" smtClean="0">
                <a:solidFill>
                  <a:schemeClr val="accent2"/>
                </a:solidFill>
                <a:effectLst>
                  <a:outerShdw blurRad="38100" dist="38100" dir="2700000" algn="tl">
                    <a:srgbClr val="C0C0C0"/>
                  </a:outerShdw>
                </a:effectLst>
                <a:ea typeface="宋体" pitchFamily="2" charset="-122"/>
              </a:rPr>
              <a:t> b w </a:t>
            </a:r>
            <a:r>
              <a:rPr lang="en-US" altLang="zh-CN" sz="2800"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i="1" dirty="0" smtClean="0">
                <a:solidFill>
                  <a:schemeClr val="accent2"/>
                </a:solidFill>
                <a:effectLst>
                  <a:outerShdw blurRad="38100" dist="38100" dir="2700000" algn="tl">
                    <a:srgbClr val="C0C0C0"/>
                  </a:outerShdw>
                </a:effectLst>
                <a:ea typeface="宋体" pitchFamily="2" charset="-122"/>
              </a:rPr>
              <a:t> </a:t>
            </a:r>
            <a:r>
              <a:rPr lang="en-US" altLang="zh-CN" sz="2800" i="1" baseline="-25000" dirty="0" err="1" smtClean="0">
                <a:solidFill>
                  <a:schemeClr val="accent2"/>
                </a:solidFill>
                <a:effectLst>
                  <a:outerShdw blurRad="38100" dist="38100" dir="2700000" algn="tl">
                    <a:srgbClr val="C0C0C0"/>
                  </a:outerShdw>
                </a:effectLst>
                <a:ea typeface="宋体" pitchFamily="2" charset="-122"/>
              </a:rPr>
              <a:t>rm</a:t>
            </a:r>
            <a:r>
              <a:rPr lang="en-US" altLang="zh-CN" sz="2800" i="1" dirty="0" smtClean="0">
                <a:solidFill>
                  <a:schemeClr val="accent2"/>
                </a:solidFill>
                <a:effectLst>
                  <a:outerShdw blurRad="38100" dist="38100" dir="2700000" algn="tl">
                    <a:srgbClr val="C0C0C0"/>
                  </a:outerShdw>
                </a:effectLst>
                <a:ea typeface="宋体" pitchFamily="2" charset="-122"/>
              </a:rPr>
              <a:t> </a:t>
            </a:r>
            <a:r>
              <a:rPr lang="en-US" altLang="zh-CN" sz="2800" i="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i="1" dirty="0" smtClean="0">
                <a:solidFill>
                  <a:schemeClr val="accent2"/>
                </a:solidFill>
                <a:effectLst>
                  <a:outerShdw blurRad="38100" dist="38100" dir="2700000" algn="tl">
                    <a:srgbClr val="C0C0C0"/>
                  </a:outerShdw>
                </a:effectLst>
                <a:ea typeface="宋体" pitchFamily="2" charset="-122"/>
              </a:rPr>
              <a:t> </a:t>
            </a:r>
            <a:r>
              <a:rPr lang="en-US" altLang="zh-CN" sz="2800" i="1" dirty="0" smtClean="0">
                <a:solidFill>
                  <a:srgbClr val="FF0000"/>
                </a:solidFill>
                <a:effectLst>
                  <a:outerShdw blurRad="38100" dist="38100" dir="2700000" algn="tl">
                    <a:srgbClr val="C0C0C0"/>
                  </a:outerShdw>
                </a:effectLst>
                <a:ea typeface="宋体" pitchFamily="2" charset="-122"/>
              </a:rPr>
              <a:t>l </a:t>
            </a:r>
            <a:r>
              <a:rPr lang="en-US" altLang="zh-CN" sz="2800" i="1" dirty="0" smtClean="0">
                <a:solidFill>
                  <a:srgbClr val="FF0000"/>
                </a:solidFill>
                <a:effectLst>
                  <a:outerShdw blurRad="38100" dist="38100" dir="2700000" algn="tl">
                    <a:srgbClr val="C0C0C0"/>
                  </a:outerShdw>
                </a:effectLst>
                <a:ea typeface="宋体" pitchFamily="2" charset="-122"/>
                <a:sym typeface="Symbol" pitchFamily="18" charset="2"/>
              </a:rPr>
              <a:t></a:t>
            </a:r>
            <a:r>
              <a:rPr lang="en-US" altLang="zh-CN" sz="2800" i="1" dirty="0" smtClean="0">
                <a:solidFill>
                  <a:schemeClr val="accent2"/>
                </a:solidFill>
                <a:effectLst>
                  <a:outerShdw blurRad="38100" dist="38100" dir="2700000" algn="tl">
                    <a:srgbClr val="C0C0C0"/>
                  </a:outerShdw>
                </a:effectLst>
                <a:ea typeface="宋体" pitchFamily="2" charset="-122"/>
              </a:rPr>
              <a:t> b w</a:t>
            </a:r>
            <a:r>
              <a:rPr lang="en-US" altLang="zh-CN" sz="2800" i="1" baseline="-30000" dirty="0" smtClean="0">
                <a:solidFill>
                  <a:schemeClr val="accent2"/>
                </a:solidFill>
                <a:effectLst>
                  <a:outerShdw blurRad="38100" dist="38100" dir="2700000" algn="tl">
                    <a:srgbClr val="C0C0C0"/>
                  </a:outerShdw>
                </a:effectLst>
                <a:ea typeface="宋体" pitchFamily="2" charset="-122"/>
              </a:rPr>
              <a:t> </a:t>
            </a:r>
          </a:p>
          <a:p>
            <a:pPr eaLnBrk="1" hangingPunct="1">
              <a:spcBef>
                <a:spcPct val="0"/>
              </a:spcBef>
              <a:buFontTx/>
              <a:buNone/>
              <a:defRPr/>
            </a:pPr>
            <a:r>
              <a:rPr lang="zh-CN" altLang="en-US" sz="2800" i="1" dirty="0" smtClean="0">
                <a:solidFill>
                  <a:schemeClr val="accent2"/>
                </a:solidFill>
                <a:effectLst>
                  <a:outerShdw blurRad="38100" dist="38100" dir="2700000" algn="tl">
                    <a:srgbClr val="C0C0C0"/>
                  </a:outerShdw>
                </a:effectLst>
                <a:ea typeface="宋体" pitchFamily="2" charset="-122"/>
              </a:rPr>
              <a:t>	</a:t>
            </a:r>
            <a:endParaRPr lang="en-US" altLang="zh-CN" sz="2800" i="1" dirty="0" smtClean="0">
              <a:solidFill>
                <a:schemeClr val="accent2"/>
              </a:solidFill>
              <a:effectLst>
                <a:outerShdw blurRad="38100" dist="38100" dir="2700000" algn="tl">
                  <a:srgbClr val="C0C0C0"/>
                </a:outerShdw>
              </a:effectLst>
              <a:ea typeface="宋体" pitchFamily="2" charset="-122"/>
            </a:endParaRPr>
          </a:p>
        </p:txBody>
      </p:sp>
      <p:sp>
        <p:nvSpPr>
          <p:cNvPr id="14340"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952D4F49-1E5B-45F6-9E83-C867224B4AD1}" type="slidenum">
              <a:rPr lang="en-US" altLang="zh-CN">
                <a:solidFill>
                  <a:schemeClr val="bg2">
                    <a:lumMod val="20000"/>
                    <a:lumOff val="80000"/>
                  </a:schemeClr>
                </a:solidFill>
              </a:rPr>
              <a:pPr>
                <a:defRPr/>
              </a:pPr>
              <a:t>8</a:t>
            </a:fld>
            <a:endParaRPr lang="en-US" altLang="zh-CN">
              <a:solidFill>
                <a:schemeClr val="bg2">
                  <a:lumMod val="20000"/>
                  <a:lumOff val="80000"/>
                </a:schemeClr>
              </a:solidFill>
            </a:endParaRPr>
          </a:p>
        </p:txBody>
      </p:sp>
      <p:sp>
        <p:nvSpPr>
          <p:cNvPr id="13317" name="Line 3"/>
          <p:cNvSpPr>
            <a:spLocks noChangeShapeType="1"/>
          </p:cNvSpPr>
          <p:nvPr/>
        </p:nvSpPr>
        <p:spPr bwMode="auto">
          <a:xfrm>
            <a:off x="6084888" y="4187825"/>
            <a:ext cx="0" cy="533400"/>
          </a:xfrm>
          <a:prstGeom prst="line">
            <a:avLst/>
          </a:prstGeom>
          <a:noFill/>
          <a:ln w="12700">
            <a:solidFill>
              <a:srgbClr val="FF0000"/>
            </a:solidFill>
            <a:round/>
            <a:headEnd type="stealth" w="lg"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5652" name="Rectangle 4" descr="Green marble"/>
          <p:cNvSpPr>
            <a:spLocks noChangeArrowheads="1"/>
          </p:cNvSpPr>
          <p:nvPr/>
        </p:nvSpPr>
        <p:spPr bwMode="auto">
          <a:xfrm>
            <a:off x="5364163" y="4830763"/>
            <a:ext cx="2362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spcBef>
                <a:spcPct val="20000"/>
              </a:spcBef>
              <a:defRPr/>
            </a:pPr>
            <a:r>
              <a:rPr lang="en-US" altLang="zh-CN" sz="2800" b="1">
                <a:solidFill>
                  <a:srgbClr val="996633"/>
                </a:solidFill>
                <a:effectLst>
                  <a:outerShdw blurRad="38100" dist="38100" dir="2700000" algn="tl">
                    <a:srgbClr val="C0C0C0"/>
                  </a:outerShdw>
                </a:effectLst>
                <a:latin typeface="Times New Roman" pitchFamily="18" charset="0"/>
                <a:ea typeface="宋体" pitchFamily="2" charset="-122"/>
              </a:rPr>
              <a:t>LL(1)</a:t>
            </a:r>
            <a:r>
              <a:rPr lang="zh-CN" altLang="en-US" sz="2800" b="1">
                <a:solidFill>
                  <a:srgbClr val="996633"/>
                </a:solidFill>
                <a:effectLst>
                  <a:outerShdw blurRad="38100" dist="38100" dir="2700000" algn="tl">
                    <a:srgbClr val="C0C0C0"/>
                  </a:outerShdw>
                </a:effectLst>
                <a:latin typeface="Times New Roman" pitchFamily="18" charset="0"/>
                <a:ea typeface="宋体" pitchFamily="2" charset="-122"/>
              </a:rPr>
              <a:t>决定用该</a:t>
            </a:r>
          </a:p>
          <a:p>
            <a:pPr eaLnBrk="0" hangingPunct="0">
              <a:spcBef>
                <a:spcPct val="20000"/>
              </a:spcBef>
              <a:defRPr/>
            </a:pPr>
            <a:r>
              <a:rPr lang="zh-CN" altLang="en-US" sz="2800" b="1">
                <a:solidFill>
                  <a:srgbClr val="996633"/>
                </a:solidFill>
                <a:effectLst>
                  <a:outerShdw blurRad="38100" dist="38100" dir="2700000" algn="tl">
                    <a:srgbClr val="C0C0C0"/>
                  </a:outerShdw>
                </a:effectLst>
                <a:latin typeface="Times New Roman" pitchFamily="18" charset="0"/>
                <a:ea typeface="宋体" pitchFamily="2" charset="-122"/>
              </a:rPr>
              <a:t>产生式的位置</a:t>
            </a:r>
            <a:endParaRPr lang="zh-CN" altLang="en-US" sz="2800" b="1" i="1">
              <a:solidFill>
                <a:srgbClr val="996633"/>
              </a:solidFill>
              <a:effectLst>
                <a:outerShdw blurRad="38100" dist="38100" dir="2700000" algn="tl">
                  <a:srgbClr val="C0C0C0"/>
                </a:outerShdw>
              </a:effectLst>
              <a:latin typeface="Times New Roman" pitchFamily="18" charset="0"/>
              <a:ea typeface="宋体" pitchFamily="2" charset="-122"/>
            </a:endParaRPr>
          </a:p>
        </p:txBody>
      </p:sp>
      <p:sp>
        <p:nvSpPr>
          <p:cNvPr id="13319" name="Line 5"/>
          <p:cNvSpPr>
            <a:spLocks noChangeShapeType="1"/>
          </p:cNvSpPr>
          <p:nvPr/>
        </p:nvSpPr>
        <p:spPr bwMode="auto">
          <a:xfrm>
            <a:off x="6876256" y="3516313"/>
            <a:ext cx="0" cy="381000"/>
          </a:xfrm>
          <a:prstGeom prst="line">
            <a:avLst/>
          </a:prstGeom>
          <a:noFill/>
          <a:ln w="12700">
            <a:solidFill>
              <a:srgbClr val="FF0000"/>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5654" name="Rectangle 6" descr="Green marble"/>
          <p:cNvSpPr>
            <a:spLocks noChangeArrowheads="1"/>
          </p:cNvSpPr>
          <p:nvPr/>
        </p:nvSpPr>
        <p:spPr bwMode="auto">
          <a:xfrm>
            <a:off x="6227763" y="2525713"/>
            <a:ext cx="2362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spcBef>
                <a:spcPct val="20000"/>
              </a:spcBef>
              <a:defRPr/>
            </a:pPr>
            <a:r>
              <a:rPr lang="en-US" altLang="zh-CN" sz="2800" b="1">
                <a:solidFill>
                  <a:srgbClr val="996633"/>
                </a:solidFill>
                <a:effectLst>
                  <a:outerShdw blurRad="38100" dist="38100" dir="2700000" algn="tl">
                    <a:srgbClr val="C0C0C0"/>
                  </a:outerShdw>
                </a:effectLst>
                <a:latin typeface="Times New Roman" pitchFamily="18" charset="0"/>
                <a:ea typeface="宋体" pitchFamily="2" charset="-122"/>
              </a:rPr>
              <a:t>LR(1)</a:t>
            </a:r>
            <a:r>
              <a:rPr lang="zh-CN" altLang="en-US" sz="2800" b="1">
                <a:solidFill>
                  <a:srgbClr val="996633"/>
                </a:solidFill>
                <a:effectLst>
                  <a:outerShdw blurRad="38100" dist="38100" dir="2700000" algn="tl">
                    <a:srgbClr val="C0C0C0"/>
                  </a:outerShdw>
                </a:effectLst>
                <a:latin typeface="Times New Roman" pitchFamily="18" charset="0"/>
                <a:ea typeface="宋体" pitchFamily="2" charset="-122"/>
              </a:rPr>
              <a:t>决定用该</a:t>
            </a:r>
          </a:p>
          <a:p>
            <a:pPr eaLnBrk="0" hangingPunct="0">
              <a:spcBef>
                <a:spcPct val="20000"/>
              </a:spcBef>
              <a:defRPr/>
            </a:pPr>
            <a:r>
              <a:rPr lang="zh-CN" altLang="en-US" sz="2800" b="1">
                <a:solidFill>
                  <a:srgbClr val="996633"/>
                </a:solidFill>
                <a:effectLst>
                  <a:outerShdw blurRad="38100" dist="38100" dir="2700000" algn="tl">
                    <a:srgbClr val="C0C0C0"/>
                  </a:outerShdw>
                </a:effectLst>
                <a:latin typeface="Times New Roman" pitchFamily="18" charset="0"/>
                <a:ea typeface="宋体" pitchFamily="2" charset="-122"/>
              </a:rPr>
              <a:t>产生式的位置</a:t>
            </a:r>
            <a:endParaRPr lang="zh-CN" altLang="en-US" sz="2800" b="1" i="1">
              <a:solidFill>
                <a:srgbClr val="996633"/>
              </a:solidFill>
              <a:effectLst>
                <a:outerShdw blurRad="38100" dist="38100" dir="2700000" algn="tl">
                  <a:srgbClr val="C0C0C0"/>
                </a:outerShdw>
              </a:effectLst>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721" name="Rectangle 25"/>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黑体" pitchFamily="49" charset="-122"/>
              </a:rPr>
              <a:t>LR</a:t>
            </a:r>
            <a:r>
              <a:rPr lang="zh-CN" altLang="en-US" dirty="0">
                <a:effectLst>
                  <a:outerShdw blurRad="38100" dist="38100" dir="2700000" algn="tl">
                    <a:srgbClr val="C0C0C0"/>
                  </a:outerShdw>
                </a:effectLst>
                <a:latin typeface="宋体" pitchFamily="2" charset="-122"/>
                <a:ea typeface="宋体" pitchFamily="2" charset="-122"/>
              </a:rPr>
              <a:t>分析方法和</a:t>
            </a:r>
            <a:r>
              <a:rPr lang="en-US" altLang="zh-CN" dirty="0">
                <a:effectLst>
                  <a:outerShdw blurRad="38100" dist="38100" dir="2700000" algn="tl">
                    <a:srgbClr val="C0C0C0"/>
                  </a:outerShdw>
                </a:effectLst>
                <a:ea typeface="宋体" pitchFamily="2" charset="-122"/>
              </a:rPr>
              <a:t>LL</a:t>
            </a:r>
            <a:r>
              <a:rPr lang="zh-CN" altLang="en-US" dirty="0">
                <a:effectLst>
                  <a:outerShdw blurRad="38100" dist="38100" dir="2700000" algn="tl">
                    <a:srgbClr val="C0C0C0"/>
                  </a:outerShdw>
                </a:effectLst>
                <a:latin typeface="宋体" pitchFamily="2" charset="-122"/>
                <a:ea typeface="宋体" pitchFamily="2" charset="-122"/>
              </a:rPr>
              <a:t>分析方法的</a:t>
            </a:r>
            <a:r>
              <a:rPr lang="zh-CN" altLang="en-US" dirty="0" smtClean="0">
                <a:effectLst>
                  <a:outerShdw blurRad="38100" dist="38100" dir="2700000" algn="tl">
                    <a:srgbClr val="C0C0C0"/>
                  </a:outerShdw>
                </a:effectLst>
                <a:latin typeface="宋体" pitchFamily="2" charset="-122"/>
                <a:ea typeface="宋体" pitchFamily="2" charset="-122"/>
              </a:rPr>
              <a:t>比较</a:t>
            </a:r>
            <a:endParaRPr lang="zh-CN" altLang="en-US" i="1" baseline="-30000" dirty="0">
              <a:effectLst>
                <a:outerShdw blurRad="38100" dist="38100" dir="2700000" algn="tl">
                  <a:srgbClr val="C0C0C0"/>
                </a:outerShdw>
              </a:effectLst>
              <a:ea typeface="宋体" pitchFamily="2" charset="-122"/>
            </a:endParaRPr>
          </a:p>
        </p:txBody>
      </p:sp>
      <p:sp>
        <p:nvSpPr>
          <p:cNvPr id="15363"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1A471853-FC97-4DAF-87BC-A6DB7FB4432A}" type="slidenum">
              <a:rPr lang="en-US" altLang="zh-CN">
                <a:solidFill>
                  <a:schemeClr val="bg2">
                    <a:lumMod val="20000"/>
                    <a:lumOff val="80000"/>
                  </a:schemeClr>
                </a:solidFill>
              </a:rPr>
              <a:pPr>
                <a:defRPr/>
              </a:pPr>
              <a:t>9</a:t>
            </a:fld>
            <a:endParaRPr lang="en-US" altLang="zh-CN">
              <a:solidFill>
                <a:schemeClr val="bg2">
                  <a:lumMod val="20000"/>
                  <a:lumOff val="80000"/>
                </a:schemeClr>
              </a:solidFill>
            </a:endParaRPr>
          </a:p>
        </p:txBody>
      </p:sp>
      <p:graphicFrame>
        <p:nvGraphicFramePr>
          <p:cNvPr id="797699" name="Group 3"/>
          <p:cNvGraphicFramePr>
            <a:graphicFrameLocks noGrp="1"/>
          </p:cNvGraphicFramePr>
          <p:nvPr/>
        </p:nvGraphicFramePr>
        <p:xfrm>
          <a:off x="381000" y="1412875"/>
          <a:ext cx="8458200" cy="4035447"/>
        </p:xfrm>
        <a:graphic>
          <a:graphicData uri="http://schemas.openxmlformats.org/drawingml/2006/table">
            <a:tbl>
              <a:tblPr/>
              <a:tblGrid>
                <a:gridCol w="2895600"/>
                <a:gridCol w="2879725"/>
                <a:gridCol w="2682875"/>
              </a:tblGrid>
              <a:tr h="6205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LR(1)</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方</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法</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方</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法</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960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对文法的显式限制 </a:t>
                      </a: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对文法没有限制</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无左递归、</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无公共左因子</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33497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18387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797722" name="Rectangle 26"/>
          <p:cNvSpPr>
            <a:spLocks noChangeArrowheads="1"/>
          </p:cNvSpPr>
          <p:nvPr/>
        </p:nvSpPr>
        <p:spPr bwMode="auto">
          <a:xfrm>
            <a:off x="1116013" y="4402138"/>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分析栈比较</a:t>
            </a:r>
          </a:p>
        </p:txBody>
      </p:sp>
      <p:sp>
        <p:nvSpPr>
          <p:cNvPr id="797723" name="Rectangle 27"/>
          <p:cNvSpPr>
            <a:spLocks noChangeArrowheads="1"/>
          </p:cNvSpPr>
          <p:nvPr/>
        </p:nvSpPr>
        <p:spPr bwMode="auto">
          <a:xfrm>
            <a:off x="3492500" y="4240213"/>
            <a:ext cx="27003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状态栈，通常状态比文法符号包含更多信息</a:t>
            </a:r>
          </a:p>
        </p:txBody>
      </p:sp>
      <p:sp>
        <p:nvSpPr>
          <p:cNvPr id="797724" name="Rectangle 28"/>
          <p:cNvSpPr>
            <a:spLocks noChangeArrowheads="1"/>
          </p:cNvSpPr>
          <p:nvPr/>
        </p:nvSpPr>
        <p:spPr bwMode="auto">
          <a:xfrm>
            <a:off x="6757988" y="44196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文法符号栈</a:t>
            </a:r>
          </a:p>
        </p:txBody>
      </p:sp>
      <p:sp>
        <p:nvSpPr>
          <p:cNvPr id="797725" name="Rectangle 29"/>
          <p:cNvSpPr>
            <a:spLocks noChangeArrowheads="1"/>
          </p:cNvSpPr>
          <p:nvPr/>
        </p:nvSpPr>
        <p:spPr bwMode="auto">
          <a:xfrm>
            <a:off x="1103313" y="3241675"/>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分析表比较</a:t>
            </a:r>
          </a:p>
        </p:txBody>
      </p:sp>
      <p:sp>
        <p:nvSpPr>
          <p:cNvPr id="797726" name="Rectangle 30"/>
          <p:cNvSpPr>
            <a:spLocks noChangeArrowheads="1"/>
          </p:cNvSpPr>
          <p:nvPr/>
        </p:nvSpPr>
        <p:spPr bwMode="auto">
          <a:xfrm>
            <a:off x="3529013" y="3124200"/>
            <a:ext cx="23383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algn="ctr">
              <a:defRPr/>
            </a:pPr>
            <a:r>
              <a:rPr lang="zh-CN" altLang="en-US" sz="2400" b="1">
                <a:solidFill>
                  <a:schemeClr val="accent2"/>
                </a:solidFill>
                <a:effectLst>
                  <a:outerShdw blurRad="38100" dist="38100" dir="2700000" algn="tl">
                    <a:srgbClr val="C0C0C0"/>
                  </a:outerShdw>
                </a:effectLst>
                <a:ea typeface="宋体" pitchFamily="2" charset="-122"/>
              </a:rPr>
              <a:t>状态×文法符号</a:t>
            </a:r>
          </a:p>
          <a:p>
            <a:pPr algn="ctr">
              <a:defRPr/>
            </a:pPr>
            <a:r>
              <a:rPr lang="zh-CN" altLang="en-US" sz="2400" b="1">
                <a:solidFill>
                  <a:schemeClr val="accent2"/>
                </a:solidFill>
                <a:effectLst>
                  <a:outerShdw blurRad="38100" dist="38100" dir="2700000" algn="tl">
                    <a:srgbClr val="C0C0C0"/>
                  </a:outerShdw>
                </a:effectLst>
                <a:ea typeface="宋体" pitchFamily="2" charset="-122"/>
              </a:rPr>
              <a:t>分析表大</a:t>
            </a:r>
          </a:p>
        </p:txBody>
      </p:sp>
      <p:sp>
        <p:nvSpPr>
          <p:cNvPr id="797727" name="Rectangle 31"/>
          <p:cNvSpPr>
            <a:spLocks noChangeArrowheads="1"/>
          </p:cNvSpPr>
          <p:nvPr/>
        </p:nvSpPr>
        <p:spPr bwMode="auto">
          <a:xfrm>
            <a:off x="6227763" y="3124200"/>
            <a:ext cx="24844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algn="ctr">
              <a:defRPr/>
            </a:pPr>
            <a:r>
              <a:rPr lang="zh-CN" altLang="en-US" sz="2400" b="1">
                <a:solidFill>
                  <a:schemeClr val="accent2"/>
                </a:solidFill>
                <a:effectLst>
                  <a:outerShdw blurRad="38100" dist="38100" dir="2700000" algn="tl">
                    <a:srgbClr val="C0C0C0"/>
                  </a:outerShdw>
                </a:effectLst>
                <a:ea typeface="宋体" pitchFamily="2" charset="-122"/>
              </a:rPr>
              <a:t>非终结符×终结符</a:t>
            </a:r>
          </a:p>
          <a:p>
            <a:pPr algn="ctr">
              <a:defRPr/>
            </a:pPr>
            <a:r>
              <a:rPr lang="zh-CN" altLang="en-US" sz="2400" b="1">
                <a:solidFill>
                  <a:schemeClr val="accent2"/>
                </a:solidFill>
                <a:effectLst>
                  <a:outerShdw blurRad="38100" dist="38100" dir="2700000" algn="tl">
                    <a:srgbClr val="C0C0C0"/>
                  </a:outerShdw>
                </a:effectLst>
                <a:ea typeface="宋体" pitchFamily="2" charset="-122"/>
              </a:rPr>
              <a:t>分析表小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7725"/>
                                        </p:tgtEl>
                                        <p:attrNameLst>
                                          <p:attrName>style.visibility</p:attrName>
                                        </p:attrNameLst>
                                      </p:cBhvr>
                                      <p:to>
                                        <p:strVal val="visible"/>
                                      </p:to>
                                    </p:set>
                                    <p:animEffect transition="in" filter="blinds(horizontal)">
                                      <p:cBhvr>
                                        <p:cTn id="7" dur="500"/>
                                        <p:tgtEl>
                                          <p:spTgt spid="7977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97726"/>
                                        </p:tgtEl>
                                        <p:attrNameLst>
                                          <p:attrName>style.visibility</p:attrName>
                                        </p:attrNameLst>
                                      </p:cBhvr>
                                      <p:to>
                                        <p:strVal val="visible"/>
                                      </p:to>
                                    </p:set>
                                    <p:animEffect transition="in" filter="blinds(horizontal)">
                                      <p:cBhvr>
                                        <p:cTn id="10" dur="500"/>
                                        <p:tgtEl>
                                          <p:spTgt spid="79772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97727"/>
                                        </p:tgtEl>
                                        <p:attrNameLst>
                                          <p:attrName>style.visibility</p:attrName>
                                        </p:attrNameLst>
                                      </p:cBhvr>
                                      <p:to>
                                        <p:strVal val="visible"/>
                                      </p:to>
                                    </p:set>
                                    <p:animEffect transition="in" filter="blinds(horizontal)">
                                      <p:cBhvr>
                                        <p:cTn id="13" dur="500"/>
                                        <p:tgtEl>
                                          <p:spTgt spid="79772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97722"/>
                                        </p:tgtEl>
                                        <p:attrNameLst>
                                          <p:attrName>style.visibility</p:attrName>
                                        </p:attrNameLst>
                                      </p:cBhvr>
                                      <p:to>
                                        <p:strVal val="visible"/>
                                      </p:to>
                                    </p:set>
                                    <p:animEffect transition="in" filter="blinds(horizontal)">
                                      <p:cBhvr>
                                        <p:cTn id="18" dur="500"/>
                                        <p:tgtEl>
                                          <p:spTgt spid="79772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97723"/>
                                        </p:tgtEl>
                                        <p:attrNameLst>
                                          <p:attrName>style.visibility</p:attrName>
                                        </p:attrNameLst>
                                      </p:cBhvr>
                                      <p:to>
                                        <p:strVal val="visible"/>
                                      </p:to>
                                    </p:set>
                                    <p:animEffect transition="in" filter="blinds(horizontal)">
                                      <p:cBhvr>
                                        <p:cTn id="21" dur="500"/>
                                        <p:tgtEl>
                                          <p:spTgt spid="79772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97724"/>
                                        </p:tgtEl>
                                        <p:attrNameLst>
                                          <p:attrName>style.visibility</p:attrName>
                                        </p:attrNameLst>
                                      </p:cBhvr>
                                      <p:to>
                                        <p:strVal val="visible"/>
                                      </p:to>
                                    </p:set>
                                    <p:animEffect transition="in" filter="blinds(horizontal)">
                                      <p:cBhvr>
                                        <p:cTn id="24" dur="500"/>
                                        <p:tgtEl>
                                          <p:spTgt spid="797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22" grpId="0"/>
      <p:bldP spid="797723" grpId="0"/>
      <p:bldP spid="797724" grpId="0"/>
      <p:bldP spid="797725" grpId="0"/>
      <p:bldP spid="797726" grpId="0"/>
      <p:bldP spid="797727" grpId="0"/>
    </p:bldLst>
  </p:timing>
</p:sld>
</file>

<file path=ppt/theme/theme1.xml><?xml version="1.0" encoding="utf-8"?>
<a:theme xmlns:a="http://schemas.openxmlformats.org/drawingml/2006/main" name="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第11讲-语法分析-VII</Template>
  <TotalTime>10263</TotalTime>
  <Words>2051</Words>
  <Application>Microsoft Office PowerPoint</Application>
  <PresentationFormat>全屏显示(4:3)</PresentationFormat>
  <Paragraphs>505</Paragraphs>
  <Slides>34</Slides>
  <Notes>24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36" baseType="lpstr">
      <vt:lpstr>sample</vt:lpstr>
      <vt:lpstr>Equation</vt:lpstr>
      <vt:lpstr>本讲纲要</vt:lpstr>
      <vt:lpstr>LR分析方法的特点</vt:lpstr>
      <vt:lpstr>PowerPoint 演示文稿</vt:lpstr>
      <vt:lpstr>LR分析方法的特点</vt:lpstr>
      <vt:lpstr>LR分析方法的特点</vt:lpstr>
      <vt:lpstr>LR分析方法的特点</vt:lpstr>
      <vt:lpstr>LR分析方法和LL分析方法的比较</vt:lpstr>
      <vt:lpstr>LR分析方法和LL分析方法的比较</vt:lpstr>
      <vt:lpstr>LR分析方法和LL分析方法的比较</vt:lpstr>
      <vt:lpstr>LR分析方法和LL分析方法的比较</vt:lpstr>
      <vt:lpstr>本讲纲要</vt:lpstr>
      <vt:lpstr>3.6.3 LR分析的错误恢复 </vt:lpstr>
      <vt:lpstr>3.6.3 LR分析的错误恢复 </vt:lpstr>
      <vt:lpstr>本讲纲要</vt:lpstr>
      <vt:lpstr>3.5.6 非LR的上下文无关结构</vt:lpstr>
      <vt:lpstr>3.5.6 非LR的上下文无关结构 </vt:lpstr>
      <vt:lpstr>3.5.6 非LR的上下文无关结构 </vt:lpstr>
      <vt:lpstr>二义文法的特点</vt:lpstr>
      <vt:lpstr>本讲纲要</vt:lpstr>
      <vt:lpstr>3.7   分析器的生成器</vt:lpstr>
      <vt:lpstr>3.7   分析器的生成器</vt:lpstr>
      <vt:lpstr>3.7   分析器的生成器</vt:lpstr>
      <vt:lpstr>3.7   分析器的生成器</vt:lpstr>
      <vt:lpstr>3.7   分析器的生成器</vt:lpstr>
      <vt:lpstr>3.7   分析器的生成器</vt:lpstr>
      <vt:lpstr>3.7   分析器的生成器</vt:lpstr>
      <vt:lpstr>3.7   分析器的生成器</vt:lpstr>
      <vt:lpstr>3.7   分析器的生成器</vt:lpstr>
      <vt:lpstr>3.7   分析器的生成器</vt:lpstr>
      <vt:lpstr>3.7   分析器的生成器</vt:lpstr>
      <vt:lpstr>第三章语法分析—自下而上分析习题</vt:lpstr>
      <vt:lpstr>PowerPoint 演示文稿</vt:lpstr>
      <vt:lpstr>PowerPoint 演示文稿</vt:lpstr>
      <vt:lpstr>作业</vt:lpstr>
    </vt:vector>
  </TitlesOfParts>
  <Company>中国科大</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blue</dc:creator>
  <cp:lastModifiedBy>scgy94_jiang Jiang</cp:lastModifiedBy>
  <cp:revision>889</cp:revision>
  <dcterms:created xsi:type="dcterms:W3CDTF">2000-08-08T16:59:41Z</dcterms:created>
  <dcterms:modified xsi:type="dcterms:W3CDTF">2018-10-29T14:07:37Z</dcterms:modified>
</cp:coreProperties>
</file>