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7"/>
  </p:notesMasterIdLst>
  <p:handoutMasterIdLst>
    <p:handoutMasterId r:id="rId38"/>
  </p:handoutMasterIdLst>
  <p:sldIdLst>
    <p:sldId id="294" r:id="rId2"/>
    <p:sldId id="259" r:id="rId3"/>
    <p:sldId id="295" r:id="rId4"/>
    <p:sldId id="329" r:id="rId5"/>
    <p:sldId id="330" r:id="rId6"/>
    <p:sldId id="296" r:id="rId7"/>
    <p:sldId id="299" r:id="rId8"/>
    <p:sldId id="264" r:id="rId9"/>
    <p:sldId id="263" r:id="rId10"/>
    <p:sldId id="266" r:id="rId11"/>
    <p:sldId id="300" r:id="rId12"/>
    <p:sldId id="301" r:id="rId13"/>
    <p:sldId id="302" r:id="rId14"/>
    <p:sldId id="303" r:id="rId15"/>
    <p:sldId id="268" r:id="rId16"/>
    <p:sldId id="269" r:id="rId17"/>
    <p:sldId id="270" r:id="rId18"/>
    <p:sldId id="304" r:id="rId19"/>
    <p:sldId id="305" r:id="rId20"/>
    <p:sldId id="290" r:id="rId21"/>
    <p:sldId id="291" r:id="rId22"/>
    <p:sldId id="306" r:id="rId23"/>
    <p:sldId id="308" r:id="rId24"/>
    <p:sldId id="309" r:id="rId25"/>
    <p:sldId id="311" r:id="rId26"/>
    <p:sldId id="292" r:id="rId27"/>
    <p:sldId id="313" r:id="rId28"/>
    <p:sldId id="328" r:id="rId29"/>
    <p:sldId id="332" r:id="rId30"/>
    <p:sldId id="316" r:id="rId31"/>
    <p:sldId id="317" r:id="rId32"/>
    <p:sldId id="322" r:id="rId33"/>
    <p:sldId id="331" r:id="rId34"/>
    <p:sldId id="326" r:id="rId35"/>
    <p:sldId id="327" r:id="rId36"/>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FF3300"/>
    <a:srgbClr val="36479C"/>
    <a:srgbClr val="1D2653"/>
    <a:srgbClr val="A50021"/>
    <a:srgbClr val="996633"/>
    <a:srgbClr val="6633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89" autoAdjust="0"/>
    <p:restoredTop sz="78913" autoAdjust="0"/>
  </p:normalViewPr>
  <p:slideViewPr>
    <p:cSldViewPr>
      <p:cViewPr varScale="1">
        <p:scale>
          <a:sx n="87" d="100"/>
          <a:sy n="87" d="100"/>
        </p:scale>
        <p:origin x="154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smtClean="0">
                <a:latin typeface="Courier New" pitchFamily="49" charset="0"/>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smtClean="0">
                <a:latin typeface="Courier New" pitchFamily="49" charset="0"/>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smtClean="0">
                <a:latin typeface="Courier New" pitchFamily="49" charset="0"/>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smtClean="0">
                <a:latin typeface="Courier New" pitchFamily="49" charset="0"/>
              </a:defRPr>
            </a:lvl1pPr>
          </a:lstStyle>
          <a:p>
            <a:pPr>
              <a:defRPr/>
            </a:pPr>
            <a:fld id="{4C2D8B73-50EB-4444-8C2F-08722CF9C65C}" type="slidenum">
              <a:rPr lang="zh-CN" altLang="en-US"/>
              <a:pPr>
                <a:defRPr/>
              </a:pPr>
              <a:t>‹#›</a:t>
            </a:fld>
            <a:endParaRPr lang="en-US" altLang="zh-CN"/>
          </a:p>
        </p:txBody>
      </p:sp>
    </p:spTree>
    <p:extLst>
      <p:ext uri="{BB962C8B-B14F-4D97-AF65-F5344CB8AC3E}">
        <p14:creationId xmlns:p14="http://schemas.microsoft.com/office/powerpoint/2010/main" val="1242569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b="1" smtClean="0">
                <a:latin typeface="Times New Roman" pitchFamily="18" charset="0"/>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b="1" smtClean="0">
                <a:latin typeface="Times New Roman" pitchFamily="18" charset="0"/>
              </a:defRPr>
            </a:lvl1pPr>
          </a:lstStyle>
          <a:p>
            <a:pPr>
              <a:defRPr/>
            </a:pPr>
            <a:endParaRPr lang="en-US" altLang="zh-CN"/>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b="1" smtClean="0">
                <a:latin typeface="Times New Roman" pitchFamily="18"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b="1" smtClean="0">
                <a:latin typeface="Times New Roman" pitchFamily="18" charset="0"/>
              </a:defRPr>
            </a:lvl1pPr>
          </a:lstStyle>
          <a:p>
            <a:pPr>
              <a:defRPr/>
            </a:pPr>
            <a:fld id="{22CF5B5F-6B4E-4798-B993-F72C626C14F0}" type="slidenum">
              <a:rPr lang="zh-CN" altLang="en-US"/>
              <a:pPr>
                <a:defRPr/>
              </a:pPr>
              <a:t>‹#›</a:t>
            </a:fld>
            <a:endParaRPr lang="en-US" altLang="zh-CN"/>
          </a:p>
        </p:txBody>
      </p:sp>
    </p:spTree>
    <p:extLst>
      <p:ext uri="{BB962C8B-B14F-4D97-AF65-F5344CB8AC3E}">
        <p14:creationId xmlns:p14="http://schemas.microsoft.com/office/powerpoint/2010/main" val="2693157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CF22A069-AF21-404F-9876-F2DDB480544F}" type="slidenum">
              <a:rPr lang="zh-CN" altLang="en-US" sz="1200">
                <a:latin typeface="Times New Roman" pitchFamily="18" charset="0"/>
              </a:rPr>
              <a:pPr/>
              <a:t>9</a:t>
            </a:fld>
            <a:endParaRPr lang="en-US" altLang="zh-CN" sz="120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206564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94968F49-E99E-40C2-8C8E-8EFD6A12212E}" type="slidenum">
              <a:rPr lang="zh-CN" altLang="en-US" sz="1200">
                <a:latin typeface="Times New Roman" pitchFamily="18" charset="0"/>
              </a:rPr>
              <a:pPr/>
              <a:t>31</a:t>
            </a:fld>
            <a:endParaRPr lang="en-US" altLang="zh-CN" sz="120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750587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0B746A6-B9E4-403F-9459-8F48EB4E5205}" type="slidenum">
              <a:rPr lang="zh-CN" altLang="en-US" sz="1200">
                <a:latin typeface="Times New Roman" pitchFamily="18" charset="0"/>
              </a:rPr>
              <a:pPr/>
              <a:t>32</a:t>
            </a:fld>
            <a:endParaRPr lang="en-US" altLang="zh-CN" sz="120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4103198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11BBB457-EA71-4F8C-9ED5-0F362BD19827}" type="slidenum">
              <a:rPr lang="zh-CN" altLang="en-US" sz="1200">
                <a:latin typeface="Times New Roman" pitchFamily="18" charset="0"/>
              </a:rPr>
              <a:pPr/>
              <a:t>33</a:t>
            </a:fld>
            <a:endParaRPr lang="en-US" altLang="zh-CN" sz="120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3014535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56DD1C4D-F15D-432D-8D49-4209889FB7C6}" type="slidenum">
              <a:rPr lang="zh-CN" altLang="en-US" sz="1200">
                <a:latin typeface="Times New Roman" pitchFamily="18" charset="0"/>
              </a:rPr>
              <a:pPr/>
              <a:t>10</a:t>
            </a:fld>
            <a:endParaRPr lang="en-US" altLang="zh-CN" sz="120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algn="just" eaLnBrk="1" hangingPunct="1"/>
            <a:r>
              <a:rPr lang="zh-CN" altLang="en-US"/>
              <a:t> 综合属性：从分析树底层结点逐步传递上去的属性</a:t>
            </a:r>
          </a:p>
          <a:p>
            <a:pPr algn="just" eaLnBrk="1" hangingPunct="1"/>
            <a:r>
              <a:rPr lang="zh-CN" altLang="en-US"/>
              <a:t>继承属性：从分析树高层传递下来的属性</a:t>
            </a:r>
          </a:p>
          <a:p>
            <a:pPr algn="just" eaLnBrk="1" hangingPunct="1"/>
            <a:endParaRPr lang="zh-CN" altLang="en-US"/>
          </a:p>
        </p:txBody>
      </p:sp>
    </p:spTree>
    <p:extLst>
      <p:ext uri="{BB962C8B-B14F-4D97-AF65-F5344CB8AC3E}">
        <p14:creationId xmlns:p14="http://schemas.microsoft.com/office/powerpoint/2010/main" val="3507706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426B60C-22A3-4AAE-8CE2-3CDB9E1483F4}" type="slidenum">
              <a:rPr lang="zh-CN" altLang="en-US" sz="1200">
                <a:latin typeface="Times New Roman" pitchFamily="18" charset="0"/>
              </a:rPr>
              <a:pPr/>
              <a:t>15</a:t>
            </a:fld>
            <a:endParaRPr lang="en-US" altLang="zh-CN" sz="120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3424399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698CB5AF-D742-4106-996D-A91D21FE4FD0}" type="slidenum">
              <a:rPr lang="zh-CN" altLang="en-US" sz="1200">
                <a:latin typeface="Times New Roman" pitchFamily="18" charset="0"/>
              </a:rPr>
              <a:pPr/>
              <a:t>16</a:t>
            </a:fld>
            <a:endParaRPr lang="en-US" altLang="zh-CN" sz="1200">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1487073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675247B-E954-455A-99BD-98DC919760B5}" type="slidenum">
              <a:rPr lang="zh-CN" altLang="en-US" sz="1200">
                <a:latin typeface="Times New Roman" pitchFamily="18" charset="0"/>
              </a:rPr>
              <a:pPr/>
              <a:t>17</a:t>
            </a:fld>
            <a:endParaRPr lang="en-US" altLang="zh-CN" sz="120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424808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04F774BB-A250-4912-A304-F8E18A881BCE}" type="slidenum">
              <a:rPr lang="zh-CN" altLang="en-US" sz="1200">
                <a:latin typeface="Times New Roman" pitchFamily="18" charset="0"/>
              </a:rPr>
              <a:pPr/>
              <a:t>20</a:t>
            </a:fld>
            <a:endParaRPr lang="en-US" altLang="zh-CN" sz="120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64469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7531B57-EF8D-4F07-8CB0-C9C60F3B0641}" type="slidenum">
              <a:rPr lang="zh-CN" altLang="en-US" sz="1200">
                <a:latin typeface="Times New Roman" pitchFamily="18" charset="0"/>
              </a:rPr>
              <a:pPr/>
              <a:t>21</a:t>
            </a:fld>
            <a:endParaRPr lang="en-US" altLang="zh-CN" sz="120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294165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6BA3FBC-9EC2-400C-BD56-29CDC99255E7}" type="slidenum">
              <a:rPr lang="zh-CN" altLang="en-US" sz="1200">
                <a:latin typeface="Times New Roman" pitchFamily="18" charset="0"/>
              </a:rPr>
              <a:pPr/>
              <a:t>26</a:t>
            </a:fld>
            <a:endParaRPr lang="en-US" altLang="zh-CN" sz="120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898711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FA701132-22A9-4880-B848-F4E3DF0E9D56}" type="slidenum">
              <a:rPr lang="zh-CN" altLang="en-US" sz="1200">
                <a:latin typeface="Times New Roman" pitchFamily="18" charset="0"/>
              </a:rPr>
              <a:pPr/>
              <a:t>27</a:t>
            </a:fld>
            <a:endParaRPr lang="en-US" altLang="zh-CN" sz="120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algn="just" eaLnBrk="1" hangingPunct="1"/>
            <a:r>
              <a:rPr lang="zh-CN" altLang="en-US"/>
              <a:t> </a:t>
            </a:r>
          </a:p>
        </p:txBody>
      </p:sp>
    </p:spTree>
    <p:extLst>
      <p:ext uri="{BB962C8B-B14F-4D97-AF65-F5344CB8AC3E}">
        <p14:creationId xmlns:p14="http://schemas.microsoft.com/office/powerpoint/2010/main" val="2702728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r>
              <a:rPr lang="en-US" altLang="zh-CN"/>
              <a:t>中国科大Copyright © 2009, Software School</a:t>
            </a:r>
          </a:p>
        </p:txBody>
      </p:sp>
      <p:sp>
        <p:nvSpPr>
          <p:cNvPr id="4" name="灯片编号占位符 3"/>
          <p:cNvSpPr>
            <a:spLocks noGrp="1"/>
          </p:cNvSpPr>
          <p:nvPr>
            <p:ph type="sldNum" sz="quarter" idx="11"/>
          </p:nvPr>
        </p:nvSpPr>
        <p:spPr/>
        <p:txBody>
          <a:bodyPr/>
          <a:lstStyle/>
          <a:p>
            <a:pPr>
              <a:defRPr/>
            </a:pPr>
            <a:fld id="{9CBA8524-3780-4922-8F79-CCA2A0B0C47A}" type="slidenum">
              <a:rPr lang="en-US" altLang="zh-CN" smtClean="0"/>
              <a:pPr>
                <a:defRPr/>
              </a:pPr>
              <a:t>‹#›</a:t>
            </a:fld>
            <a:endParaRPr lang="en-US" altLang="zh-CN"/>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3E487894-936F-486B-8B76-C063068D7B70}" type="datetime1">
              <a:rPr lang="zh-CN" altLang="en-US" smtClean="0"/>
              <a:pPr>
                <a:defRPr/>
              </a:pPr>
              <a:t>2018/11/12</a:t>
            </a:fld>
            <a:r>
              <a:rPr lang="en-US" altLang="zh-CN"/>
              <a:t>Monday, Sep 7</a:t>
            </a:r>
            <a:r>
              <a:rPr lang="en-US" altLang="zh-CN" baseline="30000"/>
              <a:t>th</a:t>
            </a:r>
            <a:r>
              <a:rPr lang="en-US" altLang="zh-CN"/>
              <a:t>, 2009</a:t>
            </a:r>
          </a:p>
        </p:txBody>
      </p:sp>
    </p:spTree>
    <p:extLst>
      <p:ext uri="{BB962C8B-B14F-4D97-AF65-F5344CB8AC3E}">
        <p14:creationId xmlns:p14="http://schemas.microsoft.com/office/powerpoint/2010/main" val="3594683350"/>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a:t>单击此处编辑母版副标题样式</a:t>
            </a:r>
            <a:endParaRPr lang="en-US" altLang="zh-CN"/>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a:t>单击此处编辑母版标题样式</a:t>
            </a:r>
            <a:endParaRPr lang="en-US" altLang="ko-KR"/>
          </a:p>
        </p:txBody>
      </p:sp>
      <p:pic>
        <p:nvPicPr>
          <p:cNvPr id="7"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384" y="44624"/>
            <a:ext cx="1008112" cy="95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lIns="9000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en-US" altLang="zh-CN"/>
              <a:t>中国科大Copyright © 2009, Software School</a:t>
            </a:r>
          </a:p>
        </p:txBody>
      </p:sp>
      <p:sp>
        <p:nvSpPr>
          <p:cNvPr id="5" name="灯片编号占位符 4"/>
          <p:cNvSpPr>
            <a:spLocks noGrp="1"/>
          </p:cNvSpPr>
          <p:nvPr>
            <p:ph type="sldNum" sz="quarter" idx="11"/>
          </p:nvPr>
        </p:nvSpPr>
        <p:spPr>
          <a:xfrm>
            <a:off x="7524328" y="5517232"/>
            <a:ext cx="1619672" cy="1296144"/>
          </a:xfrm>
        </p:spPr>
        <p:txBody>
          <a:bodyPr/>
          <a:lstStyle>
            <a:lvl1pPr>
              <a:defRPr sz="7200">
                <a:solidFill>
                  <a:schemeClr val="bg2">
                    <a:lumMod val="40000"/>
                    <a:lumOff val="60000"/>
                  </a:schemeClr>
                </a:solidFill>
                <a:latin typeface="+mn-lt"/>
              </a:defRPr>
            </a:lvl1pPr>
          </a:lstStyle>
          <a:p>
            <a:pPr>
              <a:defRPr/>
            </a:pPr>
            <a:fld id="{F100ADB1-F6A1-49BA-836A-91866F7135FE}" type="slidenum">
              <a:rPr lang="en-US" altLang="zh-CN" smtClean="0"/>
              <a:pPr>
                <a:defRPr/>
              </a:pPr>
              <a:t>‹#›</a:t>
            </a:fld>
            <a:endParaRPr lang="en-US" altLang="zh-CN"/>
          </a:p>
        </p:txBody>
      </p:sp>
      <p:sp>
        <p:nvSpPr>
          <p:cNvPr id="6" name="日期占位符 5"/>
          <p:cNvSpPr>
            <a:spLocks noGrp="1"/>
          </p:cNvSpPr>
          <p:nvPr>
            <p:ph type="dt" sz="half" idx="12"/>
          </p:nvPr>
        </p:nvSpPr>
        <p:spPr/>
        <p:txBody>
          <a:bodyPr/>
          <a:lstStyle>
            <a:lvl1pPr>
              <a:defRPr/>
            </a:lvl1pPr>
          </a:lstStyle>
          <a:p>
            <a:pPr>
              <a:defRPr/>
            </a:pPr>
            <a:fld id="{0C1F863C-4F63-4C44-A90A-3AA9CA55C69F}" type="datetime1">
              <a:rPr lang="zh-CN" altLang="en-US" smtClean="0"/>
              <a:pPr>
                <a:defRPr/>
              </a:pPr>
              <a:t>2018/11/12</a:t>
            </a:fld>
            <a:r>
              <a:rPr lang="en-US" altLang="zh-CN"/>
              <a:t>Monday, Sep 7</a:t>
            </a:r>
            <a:r>
              <a:rPr lang="en-US" altLang="zh-CN" baseline="30000"/>
              <a:t>th</a:t>
            </a:r>
            <a:r>
              <a:rPr lang="en-US" altLang="zh-CN"/>
              <a:t>, 2009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a:t>单击此处编辑母版标题样式</a:t>
            </a:r>
            <a:endParaRPr lang="zh-CN" altLang="en-US" dirty="0"/>
          </a:p>
        </p:txBody>
      </p:sp>
      <p:sp>
        <p:nvSpPr>
          <p:cNvPr id="3" name="Rectangle 7"/>
          <p:cNvSpPr>
            <a:spLocks noGrp="1" noChangeArrowheads="1"/>
          </p:cNvSpPr>
          <p:nvPr>
            <p:ph type="dt" sz="half" idx="10"/>
          </p:nvPr>
        </p:nvSpPr>
        <p:spPr/>
        <p:txBody>
          <a:bodyPr/>
          <a:lstStyle>
            <a:lvl1pPr>
              <a:defRPr/>
            </a:lvl1pPr>
          </a:lstStyle>
          <a:p>
            <a:pPr>
              <a:defRPr/>
            </a:pPr>
            <a:fld id="{E383BE6C-04AC-422D-80F4-48743BE09EB4}" type="datetime1">
              <a:rPr lang="zh-CN" altLang="en-US" smtClean="0"/>
              <a:pPr>
                <a:defRPr/>
              </a:pPr>
              <a:t>2018/11/12</a:t>
            </a:fld>
            <a:r>
              <a:rPr lang="en-US" altLang="zh-CN"/>
              <a:t>Monday, Sep 7</a:t>
            </a:r>
            <a:r>
              <a:rPr lang="en-US" altLang="zh-CN" baseline="30000"/>
              <a:t>th</a:t>
            </a:r>
            <a:r>
              <a:rPr lang="en-US" altLang="zh-CN"/>
              <a:t>, 2009</a:t>
            </a:r>
          </a:p>
        </p:txBody>
      </p:sp>
      <p:sp>
        <p:nvSpPr>
          <p:cNvPr id="4" name="Rectangle 8"/>
          <p:cNvSpPr>
            <a:spLocks noGrp="1" noChangeArrowheads="1"/>
          </p:cNvSpPr>
          <p:nvPr>
            <p:ph type="ftr" sz="quarter" idx="11"/>
          </p:nvPr>
        </p:nvSpPr>
        <p:spPr>
          <a:xfrm>
            <a:off x="2438400" y="6538913"/>
            <a:ext cx="4267200" cy="136525"/>
          </a:xfrm>
          <a:prstGeom prst="rect">
            <a:avLst/>
          </a:prstGeom>
        </p:spPr>
        <p:txBody>
          <a:bodyPr/>
          <a:lstStyle>
            <a:lvl1pPr>
              <a:defRPr/>
            </a:lvl1pPr>
          </a:lstStyle>
          <a:p>
            <a:pPr>
              <a:defRPr/>
            </a:pPr>
            <a:r>
              <a:rPr lang="en-US" altLang="zh-CN"/>
              <a:t>中国科大Copyright © 2009, Software School</a:t>
            </a:r>
          </a:p>
        </p:txBody>
      </p:sp>
      <p:sp>
        <p:nvSpPr>
          <p:cNvPr id="5" name="Rectangle 9"/>
          <p:cNvSpPr>
            <a:spLocks noGrp="1" noChangeArrowheads="1"/>
          </p:cNvSpPr>
          <p:nvPr>
            <p:ph type="sldNum" sz="quarter" idx="12"/>
          </p:nvPr>
        </p:nvSpPr>
        <p:spPr/>
        <p:txBody>
          <a:bodyPr/>
          <a:lstStyle>
            <a:lvl1pPr>
              <a:defRPr/>
            </a:lvl1pPr>
          </a:lstStyle>
          <a:p>
            <a:pPr>
              <a:defRPr/>
            </a:pPr>
            <a:fld id="{2F2EBAFB-39A1-4DEE-AF69-32BCFBC869F4}" type="slidenum">
              <a:rPr lang="en-US" altLang="zh-CN" smtClean="0"/>
              <a:pPr>
                <a:defRPr/>
              </a:pPr>
              <a:t>‹#›</a:t>
            </a:fld>
            <a:endParaRPr lang="en-US" altLang="zh-CN"/>
          </a:p>
        </p:txBody>
      </p:sp>
    </p:spTree>
    <p:extLst>
      <p:ext uri="{BB962C8B-B14F-4D97-AF65-F5344CB8AC3E}">
        <p14:creationId xmlns:p14="http://schemas.microsoft.com/office/powerpoint/2010/main" val="309635282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en-US" altLang="zh-CN"/>
              <a:t>中国科大Copyright © 2009, Software School</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9CBA8524-3780-4922-8F79-CCA2A0B0C47A}" type="slidenum">
              <a:rPr lang="en-US" altLang="zh-CN" smtClean="0"/>
              <a:pPr>
                <a:defRPr/>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a:defRPr/>
            </a:pPr>
            <a:fld id="{3E487894-936F-486B-8B76-C063068D7B70}" type="datetime1">
              <a:rPr lang="zh-CN" altLang="en-US" smtClean="0"/>
              <a:pPr>
                <a:defRPr/>
              </a:pPr>
              <a:t>2018/11/12</a:t>
            </a:fld>
            <a:r>
              <a:rPr lang="en-US" altLang="zh-CN"/>
              <a:t>Monday, Sep 7</a:t>
            </a:r>
            <a:r>
              <a:rPr lang="en-US" altLang="zh-CN" baseline="30000"/>
              <a:t>th</a:t>
            </a:r>
            <a:r>
              <a:rPr lang="en-US" altLang="zh-CN"/>
              <a:t>, 2009</a:t>
            </a:r>
          </a:p>
        </p:txBody>
      </p:sp>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Lst>
  <p:hf hdr="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pPr>
              <a:defRPr/>
            </a:pPr>
            <a:r>
              <a:rPr lang="zh-CN" altLang="en-US" sz="3600" dirty="0">
                <a:effectLst>
                  <a:outerShdw blurRad="38100" dist="38100" dir="2700000" algn="tl">
                    <a:srgbClr val="C0C0C0"/>
                  </a:outerShdw>
                </a:effectLst>
                <a:ea typeface="黑体" pitchFamily="49" charset="-122"/>
              </a:rPr>
              <a:t>语义分析简介</a:t>
            </a:r>
          </a:p>
        </p:txBody>
      </p:sp>
      <p:sp>
        <p:nvSpPr>
          <p:cNvPr id="500739" name="Rectangle 3"/>
          <p:cNvSpPr>
            <a:spLocks noGrp="1" noChangeArrowheads="1"/>
          </p:cNvSpPr>
          <p:nvPr>
            <p:ph idx="1"/>
          </p:nvPr>
        </p:nvSpPr>
        <p:spPr/>
        <p:txBody>
          <a:bodyPr/>
          <a:lstStyle/>
          <a:p>
            <a:pPr>
              <a:defRPr/>
            </a:pPr>
            <a:r>
              <a:rPr lang="zh-CN" altLang="en-US" b="1" dirty="0">
                <a:effectLst>
                  <a:outerShdw blurRad="38100" dist="38100" dir="2700000" algn="tl">
                    <a:srgbClr val="C0C0C0"/>
                  </a:outerShdw>
                </a:effectLst>
                <a:ea typeface="宋体" pitchFamily="2" charset="-122"/>
              </a:rPr>
              <a:t>编译程序的目标：将源程序翻译成为</a:t>
            </a:r>
            <a:r>
              <a:rPr lang="zh-CN" altLang="en-US" b="1" i="1" dirty="0">
                <a:solidFill>
                  <a:srgbClr val="A50021"/>
                </a:solidFill>
                <a:effectLst>
                  <a:outerShdw blurRad="38100" dist="38100" dir="2700000" algn="tl">
                    <a:srgbClr val="C0C0C0"/>
                  </a:outerShdw>
                </a:effectLst>
                <a:ea typeface="宋体" pitchFamily="2" charset="-122"/>
              </a:rPr>
              <a:t>语义等价</a:t>
            </a:r>
            <a:r>
              <a:rPr lang="zh-CN" altLang="en-US" b="1" dirty="0">
                <a:effectLst>
                  <a:outerShdw blurRad="38100" dist="38100" dir="2700000" algn="tl">
                    <a:srgbClr val="C0C0C0"/>
                  </a:outerShdw>
                </a:effectLst>
                <a:ea typeface="宋体" pitchFamily="2" charset="-122"/>
              </a:rPr>
              <a:t>的目标程序</a:t>
            </a:r>
          </a:p>
          <a:p>
            <a:pPr lvl="1">
              <a:defRPr/>
            </a:pPr>
            <a:r>
              <a:rPr lang="zh-CN" altLang="en-US" sz="3200" b="1" dirty="0">
                <a:solidFill>
                  <a:schemeClr val="accent2"/>
                </a:solidFill>
                <a:effectLst>
                  <a:outerShdw blurRad="38100" dist="38100" dir="2700000" algn="tl">
                    <a:srgbClr val="C0C0C0"/>
                  </a:outerShdw>
                </a:effectLst>
                <a:ea typeface="宋体" pitchFamily="2" charset="-122"/>
              </a:rPr>
              <a:t>源程序与目标程序具有不同的语法结构，表达的结果却是相同的</a:t>
            </a:r>
          </a:p>
          <a:p>
            <a:pPr>
              <a:defRPr/>
            </a:pPr>
            <a:r>
              <a:rPr lang="zh-CN" altLang="en-US" b="1" dirty="0">
                <a:latin typeface="宋体" pitchFamily="2" charset="-122"/>
                <a:ea typeface="宋体" pitchFamily="2" charset="-122"/>
              </a:rPr>
              <a:t>语义分析的主流技术：</a:t>
            </a:r>
          </a:p>
          <a:p>
            <a:pPr lvl="1">
              <a:defRPr/>
            </a:pPr>
            <a:r>
              <a:rPr lang="zh-CN" altLang="en-US" dirty="0">
                <a:latin typeface="宋体" pitchFamily="2" charset="-122"/>
                <a:ea typeface="宋体" pitchFamily="2" charset="-122"/>
              </a:rPr>
              <a:t>语法制导翻译技术</a:t>
            </a:r>
            <a:endParaRPr lang="zh-CN" altLang="en-US" dirty="0">
              <a:ea typeface="宋体" pitchFamily="2" charset="-122"/>
            </a:endParaRPr>
          </a:p>
          <a:p>
            <a:pPr lvl="1">
              <a:defRPr/>
            </a:pPr>
            <a:endParaRPr lang="zh-CN" altLang="en-US" sz="2000" b="1" dirty="0">
              <a:solidFill>
                <a:schemeClr val="accent2"/>
              </a:solidFill>
              <a:latin typeface="楷体_GB2312" pitchFamily="49" charset="-122"/>
              <a:ea typeface="楷体_GB2312" pitchFamily="49" charset="-122"/>
            </a:endParaRPr>
          </a:p>
          <a:p>
            <a:pPr>
              <a:defRPr/>
            </a:pPr>
            <a:endParaRPr lang="zh-CN" altLang="en-US" dirty="0">
              <a:ea typeface="宋体" pitchFamily="2" charset="-122"/>
            </a:endParaRPr>
          </a:p>
        </p:txBody>
      </p:sp>
      <p:sp>
        <p:nvSpPr>
          <p:cNvPr id="205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fld id="{7E4006C7-90BD-406A-83A9-CAB3F38B56E7}" type="slidenum">
              <a:rPr lang="en-US" altLang="zh-CN" sz="8000" smtClean="0">
                <a:solidFill>
                  <a:schemeClr val="bg2"/>
                </a:solidFill>
              </a:rPr>
              <a:pPr eaLnBrk="1" hangingPunct="1"/>
              <a:t>1</a:t>
            </a:fld>
            <a:endParaRPr lang="en-US" altLang="zh-CN" sz="8000"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0739">
                                            <p:txEl>
                                              <p:pRg st="2" end="2"/>
                                            </p:txEl>
                                          </p:spTgt>
                                        </p:tgtEl>
                                        <p:attrNameLst>
                                          <p:attrName>style.visibility</p:attrName>
                                        </p:attrNameLst>
                                      </p:cBhvr>
                                      <p:to>
                                        <p:strVal val="visible"/>
                                      </p:to>
                                    </p:set>
                                    <p:animEffect transition="in" filter="wipe(left)">
                                      <p:cBhvr>
                                        <p:cTn id="7" dur="500"/>
                                        <p:tgtEl>
                                          <p:spTgt spid="500739">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00739">
                                            <p:txEl>
                                              <p:pRg st="3" end="3"/>
                                            </p:txEl>
                                          </p:spTgt>
                                        </p:tgtEl>
                                        <p:attrNameLst>
                                          <p:attrName>style.visibility</p:attrName>
                                        </p:attrNameLst>
                                      </p:cBhvr>
                                      <p:to>
                                        <p:strVal val="visible"/>
                                      </p:to>
                                    </p:set>
                                    <p:animEffect transition="in" filter="wipe(left)">
                                      <p:cBhvr>
                                        <p:cTn id="10" dur="500"/>
                                        <p:tgtEl>
                                          <p:spTgt spid="5007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302" name="Rectangle 6"/>
          <p:cNvSpPr>
            <a:spLocks noGrp="1" noChangeArrowheads="1"/>
          </p:cNvSpPr>
          <p:nvPr>
            <p:ph type="title"/>
          </p:nvPr>
        </p:nvSpPr>
        <p:spPr/>
        <p:txBody>
          <a:bodyPr/>
          <a:lstStyle/>
          <a:p>
            <a:pPr>
              <a:defRPr/>
            </a:pPr>
            <a:r>
              <a:rPr lang="zh-CN" altLang="en-US" sz="3600" b="1" dirty="0">
                <a:effectLst>
                  <a:outerShdw blurRad="38100" dist="38100" dir="2700000" algn="tl">
                    <a:srgbClr val="C0C0C0"/>
                  </a:outerShdw>
                </a:effectLst>
                <a:ea typeface="宋体" pitchFamily="2" charset="-122"/>
              </a:rPr>
              <a:t>4.1.1 语法制导定义的形式</a:t>
            </a:r>
            <a:endParaRPr lang="zh-CN" altLang="en-US" sz="4000" b="1" dirty="0">
              <a:effectLst>
                <a:outerShdw blurRad="38100" dist="38100" dir="2700000" algn="tl">
                  <a:srgbClr val="C0C0C0"/>
                </a:outerShdw>
              </a:effectLst>
              <a:ea typeface="宋体" pitchFamily="2" charset="-122"/>
            </a:endParaRPr>
          </a:p>
        </p:txBody>
      </p:sp>
      <p:sp>
        <p:nvSpPr>
          <p:cNvPr id="439299" name="Rectangle 3"/>
          <p:cNvSpPr>
            <a:spLocks noGrp="1" noChangeArrowheads="1"/>
          </p:cNvSpPr>
          <p:nvPr>
            <p:ph idx="1"/>
          </p:nvPr>
        </p:nvSpPr>
        <p:spPr>
          <a:xfrm>
            <a:off x="179512" y="908720"/>
            <a:ext cx="8712968" cy="5500018"/>
          </a:xfrm>
        </p:spPr>
        <p:txBody>
          <a:bodyPr/>
          <a:lstStyle/>
          <a:p>
            <a:pPr>
              <a:defRPr/>
            </a:pPr>
            <a:r>
              <a:rPr lang="zh-CN" altLang="en-US" sz="3200" b="1" dirty="0">
                <a:solidFill>
                  <a:srgbClr val="FF0000"/>
                </a:solidFill>
                <a:effectLst>
                  <a:outerShdw blurRad="38100" dist="38100" dir="2700000" algn="tl">
                    <a:srgbClr val="C0C0C0"/>
                  </a:outerShdw>
                </a:effectLst>
                <a:ea typeface="宋体" pitchFamily="2" charset="-122"/>
              </a:rPr>
              <a:t>基础文法</a:t>
            </a:r>
          </a:p>
          <a:p>
            <a:pPr>
              <a:defRPr/>
            </a:pPr>
            <a:r>
              <a:rPr lang="zh-CN" altLang="en-US" sz="2400" b="1" dirty="0">
                <a:effectLst>
                  <a:outerShdw blurRad="38100" dist="38100" dir="2700000" algn="tl">
                    <a:srgbClr val="C0C0C0"/>
                  </a:outerShdw>
                </a:effectLst>
                <a:ea typeface="宋体" pitchFamily="2" charset="-122"/>
              </a:rPr>
              <a:t>每个文法符号有一组属性</a:t>
            </a:r>
          </a:p>
          <a:p>
            <a:pPr>
              <a:defRPr/>
            </a:pPr>
            <a:r>
              <a:rPr lang="zh-CN" altLang="en-US" sz="2400" b="1" dirty="0">
                <a:effectLst>
                  <a:outerShdw blurRad="38100" dist="38100" dir="2700000" algn="tl">
                    <a:srgbClr val="C0C0C0"/>
                  </a:outerShdw>
                </a:effectLst>
                <a:latin typeface="宋体" pitchFamily="2" charset="-122"/>
                <a:ea typeface="宋体" pitchFamily="2" charset="-122"/>
              </a:rPr>
              <a:t>每个文法产生式</a:t>
            </a:r>
            <a:r>
              <a:rPr lang="en-US" altLang="zh-CN" sz="2400" b="1" i="1" dirty="0">
                <a:effectLst>
                  <a:outerShdw blurRad="38100" dist="38100" dir="2700000" algn="tl">
                    <a:srgbClr val="C0C0C0"/>
                  </a:outerShdw>
                </a:effectLst>
                <a:ea typeface="宋体" pitchFamily="2" charset="-122"/>
              </a:rPr>
              <a:t>A </a:t>
            </a:r>
            <a:r>
              <a:rPr lang="en-US" altLang="zh-CN" sz="2400" b="1" dirty="0">
                <a:effectLst>
                  <a:outerShdw blurRad="38100" dist="38100" dir="2700000" algn="tl">
                    <a:srgbClr val="C0C0C0"/>
                  </a:outerShdw>
                </a:effectLst>
                <a:ea typeface="宋体" pitchFamily="2" charset="-122"/>
                <a:sym typeface="Symbol" pitchFamily="18" charset="2"/>
              </a:rPr>
              <a:t></a:t>
            </a:r>
            <a:r>
              <a:rPr lang="en-US" altLang="zh-CN" sz="2400" b="1" dirty="0">
                <a:effectLst>
                  <a:outerShdw blurRad="38100" dist="38100" dir="2700000" algn="tl">
                    <a:srgbClr val="C0C0C0"/>
                  </a:outerShdw>
                </a:effectLst>
                <a:ea typeface="宋体" pitchFamily="2" charset="-122"/>
              </a:rPr>
              <a:t> </a:t>
            </a:r>
            <a:r>
              <a:rPr lang="en-US" altLang="zh-CN" sz="2400" b="1" i="1" dirty="0">
                <a:effectLst>
                  <a:outerShdw blurRad="38100" dist="38100" dir="2700000" algn="tl">
                    <a:srgbClr val="C0C0C0"/>
                  </a:outerShdw>
                </a:effectLst>
                <a:ea typeface="宋体" pitchFamily="2" charset="-122"/>
                <a:sym typeface="Symbol" pitchFamily="18" charset="2"/>
              </a:rPr>
              <a:t></a:t>
            </a:r>
            <a:r>
              <a:rPr lang="zh-CN" altLang="en-US" sz="2400" b="1" dirty="0">
                <a:effectLst>
                  <a:outerShdw blurRad="38100" dist="38100" dir="2700000" algn="tl">
                    <a:srgbClr val="C0C0C0"/>
                  </a:outerShdw>
                </a:effectLst>
                <a:latin typeface="宋体" pitchFamily="2" charset="-122"/>
                <a:ea typeface="宋体" pitchFamily="2" charset="-122"/>
              </a:rPr>
              <a:t>有一组形式为</a:t>
            </a:r>
            <a:r>
              <a:rPr lang="en-US" altLang="zh-CN" sz="2400" b="1" i="1" dirty="0">
                <a:effectLst>
                  <a:outerShdw blurRad="38100" dist="38100" dir="2700000" algn="tl">
                    <a:srgbClr val="C0C0C0"/>
                  </a:outerShdw>
                </a:effectLst>
                <a:ea typeface="宋体" pitchFamily="2" charset="-122"/>
              </a:rPr>
              <a:t>b</a:t>
            </a:r>
            <a:r>
              <a:rPr lang="en-US" altLang="zh-CN" sz="2400" b="1" dirty="0">
                <a:effectLst>
                  <a:outerShdw blurRad="38100" dist="38100" dir="2700000" algn="tl">
                    <a:srgbClr val="C0C0C0"/>
                  </a:outerShdw>
                </a:effectLst>
                <a:ea typeface="宋体" pitchFamily="2" charset="-122"/>
              </a:rPr>
              <a:t> :=</a:t>
            </a:r>
            <a:r>
              <a:rPr lang="en-US" altLang="zh-CN" sz="2400" b="1" i="1" dirty="0">
                <a:effectLst>
                  <a:outerShdw blurRad="38100" dist="38100" dir="2700000" algn="tl">
                    <a:srgbClr val="C0C0C0"/>
                  </a:outerShdw>
                </a:effectLst>
                <a:ea typeface="宋体" pitchFamily="2" charset="-122"/>
              </a:rPr>
              <a:t> f</a:t>
            </a:r>
            <a:r>
              <a:rPr lang="en-US" altLang="zh-CN" sz="2400" b="1" dirty="0">
                <a:effectLst>
                  <a:outerShdw blurRad="38100" dist="38100" dir="2700000" algn="tl">
                    <a:srgbClr val="C0C0C0"/>
                  </a:outerShdw>
                </a:effectLst>
                <a:ea typeface="宋体" pitchFamily="2" charset="-122"/>
              </a:rPr>
              <a:t>(</a:t>
            </a:r>
            <a:r>
              <a:rPr lang="en-US" altLang="zh-CN" sz="2400" b="1" i="1" dirty="0">
                <a:effectLst>
                  <a:outerShdw blurRad="38100" dist="38100" dir="2700000" algn="tl">
                    <a:srgbClr val="C0C0C0"/>
                  </a:outerShdw>
                </a:effectLst>
                <a:ea typeface="宋体" pitchFamily="2" charset="-122"/>
              </a:rPr>
              <a:t>c</a:t>
            </a:r>
            <a:r>
              <a:rPr lang="en-US" altLang="zh-CN" sz="2400" b="1" baseline="-30000" dirty="0">
                <a:effectLst>
                  <a:outerShdw blurRad="38100" dist="38100" dir="2700000" algn="tl">
                    <a:srgbClr val="C0C0C0"/>
                  </a:outerShdw>
                </a:effectLst>
                <a:ea typeface="宋体" pitchFamily="2" charset="-122"/>
              </a:rPr>
              <a:t>1</a:t>
            </a:r>
            <a:r>
              <a:rPr lang="en-US" altLang="zh-CN" sz="2400" b="1" dirty="0">
                <a:effectLst>
                  <a:outerShdw blurRad="38100" dist="38100" dir="2700000" algn="tl">
                    <a:srgbClr val="C0C0C0"/>
                  </a:outerShdw>
                </a:effectLst>
                <a:ea typeface="宋体" pitchFamily="2" charset="-122"/>
              </a:rPr>
              <a:t>, </a:t>
            </a:r>
            <a:r>
              <a:rPr lang="en-US" altLang="zh-CN" sz="2400" b="1" i="1" dirty="0">
                <a:effectLst>
                  <a:outerShdw blurRad="38100" dist="38100" dir="2700000" algn="tl">
                    <a:srgbClr val="C0C0C0"/>
                  </a:outerShdw>
                </a:effectLst>
                <a:ea typeface="宋体" pitchFamily="2" charset="-122"/>
              </a:rPr>
              <a:t>c</a:t>
            </a:r>
            <a:r>
              <a:rPr lang="en-US" altLang="zh-CN" sz="2400" b="1" baseline="-30000" dirty="0">
                <a:effectLst>
                  <a:outerShdw blurRad="38100" dist="38100" dir="2700000" algn="tl">
                    <a:srgbClr val="C0C0C0"/>
                  </a:outerShdw>
                </a:effectLst>
                <a:ea typeface="宋体" pitchFamily="2" charset="-122"/>
              </a:rPr>
              <a:t>2</a:t>
            </a:r>
            <a:r>
              <a:rPr lang="en-US" altLang="zh-CN" sz="2400" b="1" dirty="0">
                <a:effectLst>
                  <a:outerShdw blurRad="38100" dist="38100" dir="2700000" algn="tl">
                    <a:srgbClr val="C0C0C0"/>
                  </a:outerShdw>
                </a:effectLst>
                <a:ea typeface="宋体" pitchFamily="2" charset="-122"/>
              </a:rPr>
              <a:t>, …, </a:t>
            </a:r>
            <a:r>
              <a:rPr lang="en-US" altLang="zh-CN" sz="2400" b="1" i="1" dirty="0" err="1">
                <a:effectLst>
                  <a:outerShdw blurRad="38100" dist="38100" dir="2700000" algn="tl">
                    <a:srgbClr val="C0C0C0"/>
                  </a:outerShdw>
                </a:effectLst>
                <a:ea typeface="宋体" pitchFamily="2" charset="-122"/>
              </a:rPr>
              <a:t>c</a:t>
            </a:r>
            <a:r>
              <a:rPr lang="en-US" altLang="zh-CN" sz="2400" b="1" i="1" baseline="-30000" dirty="0" err="1">
                <a:effectLst>
                  <a:outerShdw blurRad="38100" dist="38100" dir="2700000" algn="tl">
                    <a:srgbClr val="C0C0C0"/>
                  </a:outerShdw>
                </a:effectLst>
                <a:ea typeface="宋体" pitchFamily="2" charset="-122"/>
              </a:rPr>
              <a:t>k</a:t>
            </a:r>
            <a:r>
              <a:rPr lang="en-US" altLang="zh-CN" sz="2400" b="1" dirty="0">
                <a:effectLst>
                  <a:outerShdw blurRad="38100" dist="38100" dir="2700000" algn="tl">
                    <a:srgbClr val="C0C0C0"/>
                  </a:outerShdw>
                </a:effectLst>
                <a:ea typeface="宋体" pitchFamily="2" charset="-122"/>
              </a:rPr>
              <a:t> )</a:t>
            </a:r>
            <a:r>
              <a:rPr lang="zh-CN" altLang="en-US" sz="2400" b="1" dirty="0">
                <a:effectLst>
                  <a:outerShdw blurRad="38100" dist="38100" dir="2700000" algn="tl">
                    <a:srgbClr val="C0C0C0"/>
                  </a:outerShdw>
                </a:effectLst>
                <a:latin typeface="宋体" pitchFamily="2" charset="-122"/>
                <a:ea typeface="宋体" pitchFamily="2" charset="-122"/>
              </a:rPr>
              <a:t>的语义规则</a:t>
            </a:r>
            <a:r>
              <a:rPr lang="zh-CN" altLang="en-US" sz="2400" b="1" dirty="0">
                <a:effectLst>
                  <a:outerShdw blurRad="38100" dist="38100" dir="2700000" algn="tl">
                    <a:srgbClr val="C0C0C0"/>
                  </a:outerShdw>
                </a:effectLst>
                <a:ea typeface="宋体" pitchFamily="2" charset="-122"/>
              </a:rPr>
              <a:t>，</a:t>
            </a:r>
            <a:r>
              <a:rPr lang="zh-CN" altLang="en-US" sz="2400" b="1" dirty="0">
                <a:effectLst>
                  <a:outerShdw blurRad="38100" dist="38100" dir="2700000" algn="tl">
                    <a:srgbClr val="C0C0C0"/>
                  </a:outerShdw>
                </a:effectLst>
                <a:latin typeface="宋体" pitchFamily="2" charset="-122"/>
                <a:ea typeface="宋体" pitchFamily="2" charset="-122"/>
              </a:rPr>
              <a:t>其中</a:t>
            </a:r>
            <a:r>
              <a:rPr lang="en-US" altLang="zh-CN" sz="2400" b="1" i="1" dirty="0">
                <a:effectLst>
                  <a:outerShdw blurRad="38100" dist="38100" dir="2700000" algn="tl">
                    <a:srgbClr val="C0C0C0"/>
                  </a:outerShdw>
                </a:effectLst>
                <a:ea typeface="宋体" pitchFamily="2" charset="-122"/>
              </a:rPr>
              <a:t>f</a:t>
            </a:r>
            <a:r>
              <a:rPr lang="en-US" altLang="zh-CN" sz="2400" b="1" dirty="0">
                <a:effectLst>
                  <a:outerShdw blurRad="38100" dist="38100" dir="2700000" algn="tl">
                    <a:srgbClr val="C0C0C0"/>
                  </a:outerShdw>
                </a:effectLst>
                <a:ea typeface="宋体" pitchFamily="2" charset="-122"/>
              </a:rPr>
              <a:t> </a:t>
            </a:r>
            <a:r>
              <a:rPr lang="zh-CN" altLang="en-US" sz="2400" b="1" dirty="0">
                <a:effectLst>
                  <a:outerShdw blurRad="38100" dist="38100" dir="2700000" algn="tl">
                    <a:srgbClr val="C0C0C0"/>
                  </a:outerShdw>
                </a:effectLst>
                <a:latin typeface="宋体" pitchFamily="2" charset="-122"/>
                <a:ea typeface="宋体" pitchFamily="2" charset="-122"/>
              </a:rPr>
              <a:t>是函数，</a:t>
            </a:r>
            <a:r>
              <a:rPr lang="en-US" altLang="zh-CN" sz="2400" b="1" i="1" dirty="0">
                <a:effectLst>
                  <a:outerShdw blurRad="38100" dist="38100" dir="2700000" algn="tl">
                    <a:srgbClr val="C0C0C0"/>
                  </a:outerShdw>
                </a:effectLst>
                <a:ea typeface="宋体" pitchFamily="2" charset="-122"/>
              </a:rPr>
              <a:t>b</a:t>
            </a:r>
            <a:r>
              <a:rPr lang="zh-CN" altLang="en-US" sz="2400" b="1" dirty="0">
                <a:effectLst>
                  <a:outerShdw blurRad="38100" dist="38100" dir="2700000" algn="tl">
                    <a:srgbClr val="C0C0C0"/>
                  </a:outerShdw>
                </a:effectLst>
                <a:latin typeface="宋体" pitchFamily="2" charset="-122"/>
                <a:ea typeface="宋体" pitchFamily="2" charset="-122"/>
              </a:rPr>
              <a:t>和</a:t>
            </a:r>
            <a:r>
              <a:rPr lang="en-US" altLang="zh-CN" sz="2400" b="1" i="1" dirty="0">
                <a:effectLst>
                  <a:outerShdw blurRad="38100" dist="38100" dir="2700000" algn="tl">
                    <a:srgbClr val="C0C0C0"/>
                  </a:outerShdw>
                </a:effectLst>
                <a:ea typeface="宋体" pitchFamily="2" charset="-122"/>
              </a:rPr>
              <a:t>c</a:t>
            </a:r>
            <a:r>
              <a:rPr lang="en-US" altLang="zh-CN" sz="2400" b="1" baseline="-30000" dirty="0">
                <a:effectLst>
                  <a:outerShdw blurRad="38100" dist="38100" dir="2700000" algn="tl">
                    <a:srgbClr val="C0C0C0"/>
                  </a:outerShdw>
                </a:effectLst>
                <a:ea typeface="宋体" pitchFamily="2" charset="-122"/>
              </a:rPr>
              <a:t>1</a:t>
            </a:r>
            <a:r>
              <a:rPr lang="en-US" altLang="zh-CN" sz="2400" b="1" dirty="0">
                <a:effectLst>
                  <a:outerShdw blurRad="38100" dist="38100" dir="2700000" algn="tl">
                    <a:srgbClr val="C0C0C0"/>
                  </a:outerShdw>
                </a:effectLst>
                <a:ea typeface="宋体" pitchFamily="2" charset="-122"/>
              </a:rPr>
              <a:t>, </a:t>
            </a:r>
            <a:r>
              <a:rPr lang="en-US" altLang="zh-CN" sz="2400" b="1" i="1" dirty="0">
                <a:effectLst>
                  <a:outerShdw blurRad="38100" dist="38100" dir="2700000" algn="tl">
                    <a:srgbClr val="C0C0C0"/>
                  </a:outerShdw>
                </a:effectLst>
                <a:ea typeface="宋体" pitchFamily="2" charset="-122"/>
              </a:rPr>
              <a:t>c</a:t>
            </a:r>
            <a:r>
              <a:rPr lang="en-US" altLang="zh-CN" sz="2400" b="1" baseline="-30000" dirty="0">
                <a:effectLst>
                  <a:outerShdw blurRad="38100" dist="38100" dir="2700000" algn="tl">
                    <a:srgbClr val="C0C0C0"/>
                  </a:outerShdw>
                </a:effectLst>
                <a:ea typeface="宋体" pitchFamily="2" charset="-122"/>
              </a:rPr>
              <a:t>2</a:t>
            </a:r>
            <a:r>
              <a:rPr lang="en-US" altLang="zh-CN" sz="2400" b="1" dirty="0">
                <a:effectLst>
                  <a:outerShdw blurRad="38100" dist="38100" dir="2700000" algn="tl">
                    <a:srgbClr val="C0C0C0"/>
                  </a:outerShdw>
                </a:effectLst>
                <a:ea typeface="宋体" pitchFamily="2" charset="-122"/>
              </a:rPr>
              <a:t>, …, </a:t>
            </a:r>
            <a:r>
              <a:rPr lang="en-US" altLang="zh-CN" sz="2400" b="1" i="1" dirty="0" err="1">
                <a:effectLst>
                  <a:outerShdw blurRad="38100" dist="38100" dir="2700000" algn="tl">
                    <a:srgbClr val="C0C0C0"/>
                  </a:outerShdw>
                </a:effectLst>
                <a:ea typeface="宋体" pitchFamily="2" charset="-122"/>
              </a:rPr>
              <a:t>c</a:t>
            </a:r>
            <a:r>
              <a:rPr lang="en-US" altLang="zh-CN" sz="2400" b="1" i="1" baseline="-30000" dirty="0" err="1">
                <a:effectLst>
                  <a:outerShdw blurRad="38100" dist="38100" dir="2700000" algn="tl">
                    <a:srgbClr val="C0C0C0"/>
                  </a:outerShdw>
                </a:effectLst>
                <a:ea typeface="宋体" pitchFamily="2" charset="-122"/>
              </a:rPr>
              <a:t>k</a:t>
            </a:r>
            <a:r>
              <a:rPr lang="en-US" altLang="zh-CN" sz="2400" b="1" dirty="0">
                <a:effectLst>
                  <a:outerShdw blurRad="38100" dist="38100" dir="2700000" algn="tl">
                    <a:srgbClr val="C0C0C0"/>
                  </a:outerShdw>
                </a:effectLst>
                <a:ea typeface="宋体" pitchFamily="2" charset="-122"/>
              </a:rPr>
              <a:t> </a:t>
            </a:r>
            <a:r>
              <a:rPr lang="zh-CN" altLang="en-US" sz="2400" b="1" dirty="0">
                <a:effectLst>
                  <a:outerShdw blurRad="38100" dist="38100" dir="2700000" algn="tl">
                    <a:srgbClr val="C0C0C0"/>
                  </a:outerShdw>
                </a:effectLst>
                <a:latin typeface="宋体" pitchFamily="2" charset="-122"/>
                <a:ea typeface="宋体" pitchFamily="2" charset="-122"/>
              </a:rPr>
              <a:t>是该产生式文法符号的属性</a:t>
            </a:r>
          </a:p>
          <a:p>
            <a:pPr lvl="1">
              <a:defRPr/>
            </a:pPr>
            <a:r>
              <a:rPr lang="zh-CN" altLang="en-US" sz="2400" b="1" dirty="0">
                <a:solidFill>
                  <a:schemeClr val="accent2"/>
                </a:solidFill>
                <a:effectLst>
                  <a:outerShdw blurRad="38100" dist="38100" dir="2700000" algn="tl">
                    <a:srgbClr val="C0C0C0"/>
                  </a:outerShdw>
                </a:effectLst>
                <a:ea typeface="宋体" pitchFamily="2" charset="-122"/>
              </a:rPr>
              <a:t>综合属性：</a:t>
            </a: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如果</a:t>
            </a:r>
            <a:r>
              <a:rPr lang="en-US" altLang="zh-CN" sz="2400" b="1" i="1" dirty="0">
                <a:solidFill>
                  <a:schemeClr val="accent2"/>
                </a:solidFill>
                <a:effectLst>
                  <a:outerShdw blurRad="38100" dist="38100" dir="2700000" algn="tl">
                    <a:srgbClr val="C0C0C0"/>
                  </a:outerShdw>
                </a:effectLst>
                <a:ea typeface="宋体" pitchFamily="2" charset="-122"/>
              </a:rPr>
              <a:t>b</a:t>
            </a: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是</a:t>
            </a:r>
            <a:r>
              <a:rPr lang="en-US" altLang="zh-CN" sz="2400" b="1" i="1" dirty="0">
                <a:solidFill>
                  <a:schemeClr val="accent2"/>
                </a:solidFill>
                <a:effectLst>
                  <a:outerShdw blurRad="38100" dist="38100" dir="2700000" algn="tl">
                    <a:srgbClr val="C0C0C0"/>
                  </a:outerShdw>
                </a:effectLst>
                <a:ea typeface="宋体" pitchFamily="2" charset="-122"/>
              </a:rPr>
              <a:t>A</a:t>
            </a: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的属性，</a:t>
            </a:r>
            <a:r>
              <a:rPr lang="en-US" altLang="zh-CN" sz="2400" b="1" i="1" dirty="0">
                <a:solidFill>
                  <a:schemeClr val="accent2"/>
                </a:solidFill>
                <a:effectLst>
                  <a:outerShdw blurRad="38100" dist="38100" dir="2700000" algn="tl">
                    <a:srgbClr val="C0C0C0"/>
                  </a:outerShdw>
                </a:effectLst>
                <a:ea typeface="宋体" pitchFamily="2" charset="-122"/>
              </a:rPr>
              <a:t>c</a:t>
            </a:r>
            <a:r>
              <a:rPr lang="en-US" altLang="zh-CN" sz="2400" b="1" baseline="-30000" dirty="0">
                <a:solidFill>
                  <a:schemeClr val="accent2"/>
                </a:solidFill>
                <a:effectLst>
                  <a:outerShdw blurRad="38100" dist="38100" dir="2700000" algn="tl">
                    <a:srgbClr val="C0C0C0"/>
                  </a:outerShdw>
                </a:effectLst>
                <a:ea typeface="宋体" pitchFamily="2" charset="-122"/>
              </a:rPr>
              <a:t>1</a:t>
            </a:r>
            <a:r>
              <a:rPr lang="en-US" altLang="zh-CN" sz="2400" b="1" dirty="0">
                <a:solidFill>
                  <a:schemeClr val="accent2"/>
                </a:solidFill>
                <a:effectLst>
                  <a:outerShdw blurRad="38100" dist="38100" dir="2700000" algn="tl">
                    <a:srgbClr val="C0C0C0"/>
                  </a:outerShdw>
                </a:effectLst>
                <a:ea typeface="宋体" pitchFamily="2" charset="-122"/>
              </a:rPr>
              <a:t> , </a:t>
            </a:r>
            <a:r>
              <a:rPr lang="en-US" altLang="zh-CN" sz="2400" b="1" i="1" dirty="0">
                <a:solidFill>
                  <a:schemeClr val="accent2"/>
                </a:solidFill>
                <a:effectLst>
                  <a:outerShdw blurRad="38100" dist="38100" dir="2700000" algn="tl">
                    <a:srgbClr val="C0C0C0"/>
                  </a:outerShdw>
                </a:effectLst>
                <a:ea typeface="宋体" pitchFamily="2" charset="-122"/>
              </a:rPr>
              <a:t>c</a:t>
            </a:r>
            <a:r>
              <a:rPr lang="en-US" altLang="zh-CN" sz="2400" b="1" baseline="-30000" dirty="0">
                <a:solidFill>
                  <a:schemeClr val="accent2"/>
                </a:solidFill>
                <a:effectLst>
                  <a:outerShdw blurRad="38100" dist="38100" dir="2700000" algn="tl">
                    <a:srgbClr val="C0C0C0"/>
                  </a:outerShdw>
                </a:effectLst>
                <a:ea typeface="宋体" pitchFamily="2" charset="-122"/>
              </a:rPr>
              <a:t>2</a:t>
            </a:r>
            <a:r>
              <a:rPr lang="en-US" altLang="zh-CN" sz="2400" b="1" dirty="0">
                <a:solidFill>
                  <a:schemeClr val="accent2"/>
                </a:solidFill>
                <a:effectLst>
                  <a:outerShdw blurRad="38100" dist="38100" dir="2700000" algn="tl">
                    <a:srgbClr val="C0C0C0"/>
                  </a:outerShdw>
                </a:effectLst>
                <a:ea typeface="宋体" pitchFamily="2" charset="-122"/>
              </a:rPr>
              <a:t> , …, </a:t>
            </a:r>
            <a:r>
              <a:rPr lang="en-US" altLang="zh-CN" sz="2400" b="1" i="1" dirty="0" err="1">
                <a:solidFill>
                  <a:schemeClr val="accent2"/>
                </a:solidFill>
                <a:effectLst>
                  <a:outerShdw blurRad="38100" dist="38100" dir="2700000" algn="tl">
                    <a:srgbClr val="C0C0C0"/>
                  </a:outerShdw>
                </a:effectLst>
                <a:ea typeface="宋体" pitchFamily="2" charset="-122"/>
              </a:rPr>
              <a:t>c</a:t>
            </a:r>
            <a:r>
              <a:rPr lang="en-US" altLang="zh-CN" sz="2400" b="1" i="1" baseline="-30000" dirty="0" err="1">
                <a:solidFill>
                  <a:schemeClr val="accent2"/>
                </a:solidFill>
                <a:effectLst>
                  <a:outerShdw blurRad="38100" dist="38100" dir="2700000" algn="tl">
                    <a:srgbClr val="C0C0C0"/>
                  </a:outerShdw>
                </a:effectLst>
                <a:ea typeface="宋体" pitchFamily="2" charset="-122"/>
              </a:rPr>
              <a:t>k</a:t>
            </a:r>
            <a:r>
              <a:rPr lang="en-US" altLang="zh-CN" sz="2400" b="1" dirty="0">
                <a:solidFill>
                  <a:schemeClr val="accent2"/>
                </a:solidFill>
                <a:effectLst>
                  <a:outerShdw blurRad="38100" dist="38100" dir="2700000" algn="tl">
                    <a:srgbClr val="C0C0C0"/>
                  </a:outerShdw>
                </a:effectLst>
                <a:ea typeface="宋体" pitchFamily="2" charset="-122"/>
              </a:rPr>
              <a:t> </a:t>
            </a: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是产生式右部文法符号的属性或</a:t>
            </a:r>
            <a:r>
              <a:rPr lang="en-US" altLang="zh-CN" sz="2400" b="1" i="1" dirty="0">
                <a:solidFill>
                  <a:schemeClr val="accent2"/>
                </a:solidFill>
                <a:effectLst>
                  <a:outerShdw blurRad="38100" dist="38100" dir="2700000" algn="tl">
                    <a:srgbClr val="C0C0C0"/>
                  </a:outerShdw>
                </a:effectLst>
                <a:ea typeface="宋体" pitchFamily="2" charset="-122"/>
              </a:rPr>
              <a:t>A</a:t>
            </a: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的其它属性。</a:t>
            </a:r>
          </a:p>
          <a:p>
            <a:pPr lvl="1">
              <a:defRPr/>
            </a:pPr>
            <a:r>
              <a:rPr lang="zh-CN" altLang="en-US" sz="2400" b="1" dirty="0">
                <a:solidFill>
                  <a:schemeClr val="accent2"/>
                </a:solidFill>
                <a:effectLst>
                  <a:outerShdw blurRad="38100" dist="38100" dir="2700000" algn="tl">
                    <a:srgbClr val="C0C0C0"/>
                  </a:outerShdw>
                </a:effectLst>
                <a:ea typeface="宋体" pitchFamily="2" charset="-122"/>
              </a:rPr>
              <a:t>继承属性</a:t>
            </a: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：如果</a:t>
            </a:r>
            <a:r>
              <a:rPr lang="en-US" altLang="zh-CN" sz="2400" b="1" i="1" dirty="0">
                <a:solidFill>
                  <a:schemeClr val="accent2"/>
                </a:solidFill>
                <a:effectLst>
                  <a:outerShdw blurRad="38100" dist="38100" dir="2700000" algn="tl">
                    <a:srgbClr val="C0C0C0"/>
                  </a:outerShdw>
                </a:effectLst>
                <a:ea typeface="宋体" pitchFamily="2" charset="-122"/>
              </a:rPr>
              <a:t>b</a:t>
            </a: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是产生式右部某个文法符号</a:t>
            </a:r>
            <a:r>
              <a:rPr lang="en-US" altLang="zh-CN" sz="2400" b="1" i="1" dirty="0">
                <a:solidFill>
                  <a:schemeClr val="accent2"/>
                </a:solidFill>
                <a:effectLst>
                  <a:outerShdw blurRad="38100" dist="38100" dir="2700000" algn="tl">
                    <a:srgbClr val="C0C0C0"/>
                  </a:outerShdw>
                </a:effectLst>
                <a:ea typeface="宋体" pitchFamily="2" charset="-122"/>
              </a:rPr>
              <a:t>X </a:t>
            </a: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的属性， </a:t>
            </a:r>
            <a:r>
              <a:rPr lang="en-US" altLang="zh-CN" sz="2400" b="1" i="1" dirty="0">
                <a:solidFill>
                  <a:schemeClr val="accent2"/>
                </a:solidFill>
                <a:effectLst>
                  <a:outerShdw blurRad="38100" dist="38100" dir="2700000" algn="tl">
                    <a:srgbClr val="C0C0C0"/>
                  </a:outerShdw>
                </a:effectLst>
                <a:ea typeface="宋体" pitchFamily="2" charset="-122"/>
              </a:rPr>
              <a:t>c</a:t>
            </a:r>
            <a:r>
              <a:rPr lang="en-US" altLang="zh-CN" sz="2400" b="1" baseline="-30000" dirty="0">
                <a:solidFill>
                  <a:schemeClr val="accent2"/>
                </a:solidFill>
                <a:effectLst>
                  <a:outerShdw blurRad="38100" dist="38100" dir="2700000" algn="tl">
                    <a:srgbClr val="C0C0C0"/>
                  </a:outerShdw>
                </a:effectLst>
                <a:ea typeface="宋体" pitchFamily="2" charset="-122"/>
              </a:rPr>
              <a:t>1</a:t>
            </a:r>
            <a:r>
              <a:rPr lang="en-US" altLang="zh-CN" sz="2400" b="1" dirty="0">
                <a:solidFill>
                  <a:schemeClr val="accent2"/>
                </a:solidFill>
                <a:effectLst>
                  <a:outerShdw blurRad="38100" dist="38100" dir="2700000" algn="tl">
                    <a:srgbClr val="C0C0C0"/>
                  </a:outerShdw>
                </a:effectLst>
                <a:ea typeface="宋体" pitchFamily="2" charset="-122"/>
              </a:rPr>
              <a:t> , </a:t>
            </a:r>
            <a:r>
              <a:rPr lang="en-US" altLang="zh-CN" sz="2400" b="1" i="1" dirty="0">
                <a:solidFill>
                  <a:schemeClr val="accent2"/>
                </a:solidFill>
                <a:effectLst>
                  <a:outerShdw blurRad="38100" dist="38100" dir="2700000" algn="tl">
                    <a:srgbClr val="C0C0C0"/>
                  </a:outerShdw>
                </a:effectLst>
                <a:ea typeface="宋体" pitchFamily="2" charset="-122"/>
              </a:rPr>
              <a:t>c</a:t>
            </a:r>
            <a:r>
              <a:rPr lang="en-US" altLang="zh-CN" sz="2400" b="1" baseline="-30000" dirty="0">
                <a:solidFill>
                  <a:schemeClr val="accent2"/>
                </a:solidFill>
                <a:effectLst>
                  <a:outerShdw blurRad="38100" dist="38100" dir="2700000" algn="tl">
                    <a:srgbClr val="C0C0C0"/>
                  </a:outerShdw>
                </a:effectLst>
                <a:ea typeface="宋体" pitchFamily="2" charset="-122"/>
              </a:rPr>
              <a:t>2</a:t>
            </a:r>
            <a:r>
              <a:rPr lang="en-US" altLang="zh-CN" sz="2400" b="1" dirty="0">
                <a:solidFill>
                  <a:schemeClr val="accent2"/>
                </a:solidFill>
                <a:effectLst>
                  <a:outerShdw blurRad="38100" dist="38100" dir="2700000" algn="tl">
                    <a:srgbClr val="C0C0C0"/>
                  </a:outerShdw>
                </a:effectLst>
                <a:ea typeface="宋体" pitchFamily="2" charset="-122"/>
              </a:rPr>
              <a:t> , …, </a:t>
            </a:r>
            <a:r>
              <a:rPr lang="en-US" altLang="zh-CN" sz="2400" b="1" i="1" dirty="0" err="1">
                <a:solidFill>
                  <a:schemeClr val="accent2"/>
                </a:solidFill>
                <a:effectLst>
                  <a:outerShdw blurRad="38100" dist="38100" dir="2700000" algn="tl">
                    <a:srgbClr val="C0C0C0"/>
                  </a:outerShdw>
                </a:effectLst>
                <a:ea typeface="宋体" pitchFamily="2" charset="-122"/>
              </a:rPr>
              <a:t>c</a:t>
            </a:r>
            <a:r>
              <a:rPr lang="en-US" altLang="zh-CN" sz="2400" b="1" i="1" baseline="-30000" dirty="0" err="1">
                <a:solidFill>
                  <a:schemeClr val="accent2"/>
                </a:solidFill>
                <a:effectLst>
                  <a:outerShdw blurRad="38100" dist="38100" dir="2700000" algn="tl">
                    <a:srgbClr val="C0C0C0"/>
                  </a:outerShdw>
                </a:effectLst>
                <a:ea typeface="宋体" pitchFamily="2" charset="-122"/>
              </a:rPr>
              <a:t>k</a:t>
            </a:r>
            <a:r>
              <a:rPr lang="en-US" altLang="zh-CN" sz="2400" b="1" dirty="0">
                <a:solidFill>
                  <a:schemeClr val="accent2"/>
                </a:solidFill>
                <a:effectLst>
                  <a:outerShdw blurRad="38100" dist="38100" dir="2700000" algn="tl">
                    <a:srgbClr val="C0C0C0"/>
                  </a:outerShdw>
                </a:effectLst>
                <a:ea typeface="宋体" pitchFamily="2" charset="-122"/>
              </a:rPr>
              <a:t> </a:t>
            </a: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是产生式右部文法符号的属性或</a:t>
            </a:r>
            <a:r>
              <a:rPr lang="en-US" altLang="zh-CN" sz="2400" b="1" i="1" dirty="0">
                <a:solidFill>
                  <a:schemeClr val="accent2"/>
                </a:solidFill>
                <a:effectLst>
                  <a:outerShdw blurRad="38100" dist="38100" dir="2700000" algn="tl">
                    <a:srgbClr val="C0C0C0"/>
                  </a:outerShdw>
                </a:effectLst>
                <a:ea typeface="宋体" pitchFamily="2" charset="-122"/>
              </a:rPr>
              <a:t>A </a:t>
            </a:r>
            <a:r>
              <a:rPr lang="zh-CN" altLang="en-US" sz="2400" b="1" dirty="0">
                <a:solidFill>
                  <a:schemeClr val="accent2"/>
                </a:solidFill>
                <a:effectLst>
                  <a:outerShdw blurRad="38100" dist="38100" dir="2700000" algn="tl">
                    <a:srgbClr val="C0C0C0"/>
                  </a:outerShdw>
                </a:effectLst>
                <a:latin typeface="宋体" pitchFamily="2" charset="-122"/>
                <a:ea typeface="宋体" pitchFamily="2" charset="-122"/>
              </a:rPr>
              <a:t>的其它属性。</a:t>
            </a:r>
            <a:endParaRPr lang="zh-CN" altLang="en-US" sz="2400" b="1" dirty="0">
              <a:solidFill>
                <a:schemeClr val="accent2"/>
              </a:solidFill>
              <a:effectLst>
                <a:outerShdw blurRad="38100" dist="38100" dir="2700000" algn="tl">
                  <a:srgbClr val="C0C0C0"/>
                </a:outerShdw>
              </a:effectLst>
              <a:ea typeface="宋体" pitchFamily="2" charset="-122"/>
            </a:endParaRPr>
          </a:p>
          <a:p>
            <a:pPr>
              <a:lnSpc>
                <a:spcPct val="0"/>
              </a:lnSpc>
              <a:defRPr/>
            </a:pPr>
            <a:endParaRPr lang="zh-CN" altLang="en-US" sz="2400" b="1" dirty="0">
              <a:solidFill>
                <a:schemeClr val="accent2"/>
              </a:solidFill>
              <a:effectLst>
                <a:outerShdw blurRad="38100" dist="38100" dir="2700000" algn="tl">
                  <a:srgbClr val="C0C0C0"/>
                </a:outerShdw>
              </a:effectLst>
              <a:ea typeface="宋体" pitchFamily="2" charset="-122"/>
            </a:endParaRPr>
          </a:p>
        </p:txBody>
      </p:sp>
      <p:sp>
        <p:nvSpPr>
          <p:cNvPr id="1126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DD04E45-9852-4F1C-B672-DEC86A72609F}" type="slidenum">
              <a:rPr lang="en-US" altLang="zh-CN" sz="8000">
                <a:solidFill>
                  <a:schemeClr val="bg2"/>
                </a:solidFill>
                <a:latin typeface="Arial" charset="0"/>
                <a:ea typeface="宋体" pitchFamily="2" charset="-122"/>
              </a:rPr>
              <a:pPr/>
              <a:t>10</a:t>
            </a:fld>
            <a:endParaRPr lang="en-US" altLang="zh-CN" sz="8000">
              <a:solidFill>
                <a:schemeClr val="bg2"/>
              </a:solidFill>
              <a:latin typeface="Arial" charset="0"/>
              <a:ea typeface="宋体" pitchFamily="2" charset="-122"/>
            </a:endParaRPr>
          </a:p>
        </p:txBody>
      </p:sp>
      <p:sp>
        <p:nvSpPr>
          <p:cNvPr id="439300" name="AutoShape 4" descr="Green marble"/>
          <p:cNvSpPr>
            <a:spLocks noChangeArrowheads="1"/>
          </p:cNvSpPr>
          <p:nvPr/>
        </p:nvSpPr>
        <p:spPr bwMode="auto">
          <a:xfrm>
            <a:off x="6156325" y="1052513"/>
            <a:ext cx="2592388" cy="719137"/>
          </a:xfrm>
          <a:prstGeom prst="wedgeRectCallout">
            <a:avLst>
              <a:gd name="adj1" fmla="val -202462"/>
              <a:gd name="adj2" fmla="val 258745"/>
            </a:avLst>
          </a:prstGeom>
          <a:solidFill>
            <a:schemeClr val="accent1">
              <a:alpha val="2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属性值由分析树中它的子结点的属性值来计算</a:t>
            </a:r>
          </a:p>
        </p:txBody>
      </p:sp>
      <p:sp>
        <p:nvSpPr>
          <p:cNvPr id="439301" name="AutoShape 5" descr="Green marble"/>
          <p:cNvSpPr>
            <a:spLocks noChangeArrowheads="1"/>
          </p:cNvSpPr>
          <p:nvPr/>
        </p:nvSpPr>
        <p:spPr bwMode="auto">
          <a:xfrm>
            <a:off x="1835150" y="5286375"/>
            <a:ext cx="3960813" cy="792163"/>
          </a:xfrm>
          <a:prstGeom prst="wedgeRectCallout">
            <a:avLst>
              <a:gd name="adj1" fmla="val -39218"/>
              <a:gd name="adj2" fmla="val -188711"/>
            </a:avLst>
          </a:prstGeom>
          <a:solidFill>
            <a:schemeClr val="accent1">
              <a:alpha val="2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sz="1800" b="1">
                <a:solidFill>
                  <a:srgbClr val="996633"/>
                </a:solidFill>
                <a:effectLst>
                  <a:outerShdw blurRad="38100" dist="38100" dir="2700000" algn="tl">
                    <a:srgbClr val="000000"/>
                  </a:outerShdw>
                </a:effectLst>
                <a:latin typeface="Tahoma" pitchFamily="34" charset="0"/>
              </a:rPr>
              <a:t>属性值由结点的兄弟结点及父结点的属性值来计算。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9299">
                                            <p:txEl>
                                              <p:pRg st="1" end="1"/>
                                            </p:txEl>
                                          </p:spTgt>
                                        </p:tgtEl>
                                        <p:attrNameLst>
                                          <p:attrName>style.visibility</p:attrName>
                                        </p:attrNameLst>
                                      </p:cBhvr>
                                      <p:to>
                                        <p:strVal val="visible"/>
                                      </p:to>
                                    </p:set>
                                    <p:animEffect transition="in" filter="wipe(left)">
                                      <p:cBhvr>
                                        <p:cTn id="7" dur="500"/>
                                        <p:tgtEl>
                                          <p:spTgt spid="439299">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39299">
                                            <p:txEl>
                                              <p:pRg st="2" end="2"/>
                                            </p:txEl>
                                          </p:spTgt>
                                        </p:tgtEl>
                                        <p:attrNameLst>
                                          <p:attrName>style.visibility</p:attrName>
                                        </p:attrNameLst>
                                      </p:cBhvr>
                                      <p:to>
                                        <p:strVal val="visible"/>
                                      </p:to>
                                    </p:set>
                                    <p:animEffect transition="in" filter="wipe(left)">
                                      <p:cBhvr>
                                        <p:cTn id="10" dur="500"/>
                                        <p:tgtEl>
                                          <p:spTgt spid="43929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439299">
                                            <p:txEl>
                                              <p:pRg st="3" end="3"/>
                                            </p:txEl>
                                          </p:spTgt>
                                        </p:tgtEl>
                                        <p:attrNameLst>
                                          <p:attrName>style.visibility</p:attrName>
                                        </p:attrNameLst>
                                      </p:cBhvr>
                                      <p:to>
                                        <p:strVal val="visible"/>
                                      </p:to>
                                    </p:set>
                                    <p:animEffect transition="in" filter="checkerboard(across)">
                                      <p:cBhvr>
                                        <p:cTn id="15" dur="500"/>
                                        <p:tgtEl>
                                          <p:spTgt spid="43929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39300"/>
                                        </p:tgtEl>
                                        <p:attrNameLst>
                                          <p:attrName>style.visibility</p:attrName>
                                        </p:attrNameLst>
                                      </p:cBhvr>
                                      <p:to>
                                        <p:strVal val="visible"/>
                                      </p:to>
                                    </p:set>
                                    <p:animEffect transition="in" filter="blinds(horizontal)">
                                      <p:cBhvr>
                                        <p:cTn id="20" dur="500"/>
                                        <p:tgtEl>
                                          <p:spTgt spid="43930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439299">
                                            <p:txEl>
                                              <p:pRg st="4" end="4"/>
                                            </p:txEl>
                                          </p:spTgt>
                                        </p:tgtEl>
                                        <p:attrNameLst>
                                          <p:attrName>style.visibility</p:attrName>
                                        </p:attrNameLst>
                                      </p:cBhvr>
                                      <p:to>
                                        <p:strVal val="visible"/>
                                      </p:to>
                                    </p:set>
                                    <p:animEffect transition="in" filter="checkerboard(across)">
                                      <p:cBhvr>
                                        <p:cTn id="25" dur="500"/>
                                        <p:tgtEl>
                                          <p:spTgt spid="43929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39301"/>
                                        </p:tgtEl>
                                        <p:attrNameLst>
                                          <p:attrName>style.visibility</p:attrName>
                                        </p:attrNameLst>
                                      </p:cBhvr>
                                      <p:to>
                                        <p:strVal val="visible"/>
                                      </p:to>
                                    </p:set>
                                    <p:animEffect transition="in" filter="blinds(horizontal)">
                                      <p:cBhvr>
                                        <p:cTn id="30" dur="500"/>
                                        <p:tgtEl>
                                          <p:spTgt spid="439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0" grpId="0" animBg="1"/>
      <p:bldP spid="43930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zh-CN" altLang="en-US">
                <a:ea typeface="宋体" pitchFamily="2" charset="-122"/>
              </a:rPr>
              <a:t>继承属性和综合属性的性质</a:t>
            </a:r>
          </a:p>
        </p:txBody>
      </p:sp>
      <p:sp>
        <p:nvSpPr>
          <p:cNvPr id="507907" name="Rectangle 3"/>
          <p:cNvSpPr>
            <a:spLocks noGrp="1" noChangeArrowheads="1"/>
          </p:cNvSpPr>
          <p:nvPr>
            <p:ph idx="1"/>
          </p:nvPr>
        </p:nvSpPr>
        <p:spPr>
          <a:xfrm>
            <a:off x="251520" y="980728"/>
            <a:ext cx="8435280" cy="5248275"/>
          </a:xfrm>
        </p:spPr>
        <p:txBody>
          <a:bodyPr/>
          <a:lstStyle/>
          <a:p>
            <a:r>
              <a:rPr lang="zh-CN" altLang="en-US" sz="3200" dirty="0">
                <a:ea typeface="宋体" pitchFamily="2" charset="-122"/>
              </a:rPr>
              <a:t>关于属性的一些常识</a:t>
            </a:r>
          </a:p>
          <a:p>
            <a:pPr lvl="1"/>
            <a:r>
              <a:rPr lang="zh-CN" altLang="en-US" sz="2800" b="1" dirty="0">
                <a:solidFill>
                  <a:schemeClr val="accent2"/>
                </a:solidFill>
                <a:ea typeface="宋体" pitchFamily="2" charset="-122"/>
              </a:rPr>
              <a:t>终结符只有综合属性，并且这些综合属性通常由词法分析器提供</a:t>
            </a:r>
          </a:p>
          <a:p>
            <a:pPr lvl="1"/>
            <a:r>
              <a:rPr lang="zh-CN" altLang="en-US" sz="2800" b="1" dirty="0">
                <a:solidFill>
                  <a:schemeClr val="accent2"/>
                </a:solidFill>
                <a:ea typeface="宋体" pitchFamily="2" charset="-122"/>
              </a:rPr>
              <a:t>非终结符号既有综合属性也可有继承属性，文法的开始符号没有继承属性，除非另外加以说明。</a:t>
            </a:r>
          </a:p>
          <a:p>
            <a:pPr lvl="1"/>
            <a:r>
              <a:rPr lang="zh-CN" altLang="en-US" sz="2800" b="1" dirty="0">
                <a:solidFill>
                  <a:schemeClr val="accent2"/>
                </a:solidFill>
                <a:ea typeface="宋体" pitchFamily="2" charset="-122"/>
              </a:rPr>
              <a:t>文法符号的综合属性集和继承属性集的交集应为空。</a:t>
            </a:r>
          </a:p>
        </p:txBody>
      </p:sp>
      <p:sp>
        <p:nvSpPr>
          <p:cNvPr id="1229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13C3690-C5BE-4158-9648-914E54975473}" type="slidenum">
              <a:rPr lang="en-US" altLang="zh-CN" sz="8000">
                <a:solidFill>
                  <a:schemeClr val="bg2"/>
                </a:solidFill>
                <a:latin typeface="Arial" charset="0"/>
                <a:ea typeface="宋体" pitchFamily="2" charset="-122"/>
              </a:rPr>
              <a:pPr/>
              <a:t>11</a:t>
            </a:fld>
            <a:endParaRPr lang="en-US" altLang="zh-CN" sz="8000">
              <a:solidFill>
                <a:schemeClr val="bg2"/>
              </a:solidFill>
              <a:latin typeface="Arial" charset="0"/>
              <a:ea typeface="宋体" pitchFamily="2" charset="-122"/>
            </a:endParaRPr>
          </a:p>
        </p:txBody>
      </p:sp>
      <p:sp>
        <p:nvSpPr>
          <p:cNvPr id="507908" name="AutoShape 4" descr="Green marble"/>
          <p:cNvSpPr>
            <a:spLocks noChangeArrowheads="1"/>
          </p:cNvSpPr>
          <p:nvPr/>
        </p:nvSpPr>
        <p:spPr bwMode="auto">
          <a:xfrm>
            <a:off x="2700338" y="5013325"/>
            <a:ext cx="3960812" cy="792163"/>
          </a:xfrm>
          <a:prstGeom prst="wedgeRectCallout">
            <a:avLst>
              <a:gd name="adj1" fmla="val -56171"/>
              <a:gd name="adj2" fmla="val -252806"/>
            </a:avLst>
          </a:prstGeom>
          <a:solidFill>
            <a:schemeClr val="accent1">
              <a:alpha val="2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b="1">
                <a:solidFill>
                  <a:srgbClr val="996633"/>
                </a:solidFill>
                <a:effectLst>
                  <a:outerShdw blurRad="38100" dist="38100" dir="2700000" algn="tl">
                    <a:srgbClr val="000000"/>
                  </a:outerShdw>
                </a:effectLst>
                <a:latin typeface="Tahoma" pitchFamily="34" charset="0"/>
              </a:rPr>
              <a:t>因为开始符号没有任何的兄弟结点或者父结点。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7907">
                                            <p:txEl>
                                              <p:pRg st="2" end="2"/>
                                            </p:txEl>
                                          </p:spTgt>
                                        </p:tgtEl>
                                        <p:attrNameLst>
                                          <p:attrName>style.visibility</p:attrName>
                                        </p:attrNameLst>
                                      </p:cBhvr>
                                      <p:to>
                                        <p:strVal val="visible"/>
                                      </p:to>
                                    </p:set>
                                    <p:animEffect transition="in" filter="wipe(left)">
                                      <p:cBhvr>
                                        <p:cTn id="7" dur="500"/>
                                        <p:tgtEl>
                                          <p:spTgt spid="50790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7908"/>
                                        </p:tgtEl>
                                        <p:attrNameLst>
                                          <p:attrName>style.visibility</p:attrName>
                                        </p:attrNameLst>
                                      </p:cBhvr>
                                      <p:to>
                                        <p:strVal val="visible"/>
                                      </p:to>
                                    </p:set>
                                    <p:animEffect transition="in" filter="wipe(left)">
                                      <p:cBhvr>
                                        <p:cTn id="12" dur="500"/>
                                        <p:tgtEl>
                                          <p:spTgt spid="5079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07907">
                                            <p:txEl>
                                              <p:pRg st="3" end="3"/>
                                            </p:txEl>
                                          </p:spTgt>
                                        </p:tgtEl>
                                        <p:attrNameLst>
                                          <p:attrName>style.visibility</p:attrName>
                                        </p:attrNameLst>
                                      </p:cBhvr>
                                      <p:to>
                                        <p:strVal val="visible"/>
                                      </p:to>
                                    </p:set>
                                    <p:animEffect transition="in" filter="wipe(left)">
                                      <p:cBhvr>
                                        <p:cTn id="17" dur="500"/>
                                        <p:tgtEl>
                                          <p:spTgt spid="507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zh-CN" altLang="en-US">
                <a:ea typeface="宋体" pitchFamily="2" charset="-122"/>
              </a:rPr>
              <a:t>继承属性和综合属性的性质</a:t>
            </a:r>
          </a:p>
        </p:txBody>
      </p:sp>
      <p:sp>
        <p:nvSpPr>
          <p:cNvPr id="508931" name="Rectangle 3"/>
          <p:cNvSpPr>
            <a:spLocks noGrp="1" noChangeArrowheads="1"/>
          </p:cNvSpPr>
          <p:nvPr>
            <p:ph idx="1"/>
          </p:nvPr>
        </p:nvSpPr>
        <p:spPr>
          <a:xfrm>
            <a:off x="251520" y="980728"/>
            <a:ext cx="8496944" cy="5248275"/>
          </a:xfrm>
        </p:spPr>
        <p:txBody>
          <a:bodyPr/>
          <a:lstStyle/>
          <a:p>
            <a:r>
              <a:rPr lang="zh-CN" altLang="en-US" sz="3200" dirty="0">
                <a:ea typeface="宋体" pitchFamily="2" charset="-122"/>
              </a:rPr>
              <a:t>关于属性的一些常识</a:t>
            </a:r>
          </a:p>
          <a:p>
            <a:pPr lvl="1"/>
            <a:r>
              <a:rPr lang="zh-CN" altLang="en-US" sz="2800" b="1" dirty="0">
                <a:solidFill>
                  <a:schemeClr val="accent2"/>
                </a:solidFill>
                <a:ea typeface="宋体" pitchFamily="2" charset="-122"/>
              </a:rPr>
              <a:t>对</a:t>
            </a:r>
            <a:r>
              <a:rPr lang="zh-CN" altLang="en-US" sz="2800" b="1" dirty="0">
                <a:solidFill>
                  <a:srgbClr val="FF3300"/>
                </a:solidFill>
                <a:ea typeface="宋体" pitchFamily="2" charset="-122"/>
              </a:rPr>
              <a:t>出现在产生式右边的继承属性</a:t>
            </a:r>
            <a:r>
              <a:rPr lang="zh-CN" altLang="en-US" sz="2800" b="1" dirty="0">
                <a:solidFill>
                  <a:schemeClr val="accent2"/>
                </a:solidFill>
                <a:ea typeface="宋体" pitchFamily="2" charset="-122"/>
              </a:rPr>
              <a:t>和</a:t>
            </a:r>
            <a:r>
              <a:rPr lang="zh-CN" altLang="en-US" sz="2800" b="1" dirty="0">
                <a:solidFill>
                  <a:srgbClr val="FF3300"/>
                </a:solidFill>
                <a:ea typeface="宋体" pitchFamily="2" charset="-122"/>
              </a:rPr>
              <a:t>出现在产生式左边的综合属性</a:t>
            </a:r>
            <a:r>
              <a:rPr lang="zh-CN" altLang="en-US" sz="2800" b="1" dirty="0">
                <a:solidFill>
                  <a:schemeClr val="accent2"/>
                </a:solidFill>
                <a:ea typeface="宋体" pitchFamily="2" charset="-122"/>
              </a:rPr>
              <a:t>都必须提供一个计算规则。属性计算规则中只能使用相应产生式中的文法符号的属性。</a:t>
            </a:r>
          </a:p>
          <a:p>
            <a:pPr lvl="1"/>
            <a:r>
              <a:rPr lang="zh-CN" altLang="en-US" sz="2800" b="1" dirty="0">
                <a:solidFill>
                  <a:srgbClr val="FF3300"/>
                </a:solidFill>
                <a:ea typeface="宋体" pitchFamily="2" charset="-122"/>
              </a:rPr>
              <a:t>出现在产生式左边的继承属性</a:t>
            </a:r>
            <a:r>
              <a:rPr lang="zh-CN" altLang="en-US" sz="2800" b="1" dirty="0">
                <a:solidFill>
                  <a:schemeClr val="accent2"/>
                </a:solidFill>
                <a:ea typeface="宋体" pitchFamily="2" charset="-122"/>
              </a:rPr>
              <a:t>和</a:t>
            </a:r>
            <a:r>
              <a:rPr lang="zh-CN" altLang="en-US" sz="2800" b="1" dirty="0">
                <a:solidFill>
                  <a:srgbClr val="FF3300"/>
                </a:solidFill>
                <a:ea typeface="宋体" pitchFamily="2" charset="-122"/>
              </a:rPr>
              <a:t>出现在产生式右边的综合属性</a:t>
            </a:r>
            <a:r>
              <a:rPr lang="zh-CN" altLang="en-US" sz="2800" b="1" dirty="0">
                <a:solidFill>
                  <a:schemeClr val="accent2"/>
                </a:solidFill>
                <a:ea typeface="宋体" pitchFamily="2" charset="-122"/>
              </a:rPr>
              <a:t>不由所给的产生式的属性计算规则进行计算，它们由其它产生式的属性规则计算或者由属性计算器的参数提供。</a:t>
            </a:r>
          </a:p>
        </p:txBody>
      </p:sp>
      <p:sp>
        <p:nvSpPr>
          <p:cNvPr id="1331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4E2F3E8-8BF8-495F-B04B-6F1E35A2E5DD}" type="slidenum">
              <a:rPr lang="en-US" altLang="zh-CN" sz="8000">
                <a:solidFill>
                  <a:schemeClr val="bg2"/>
                </a:solidFill>
                <a:latin typeface="Arial" charset="0"/>
                <a:ea typeface="宋体" pitchFamily="2" charset="-122"/>
              </a:rPr>
              <a:pPr/>
              <a:t>12</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8931">
                                            <p:txEl>
                                              <p:pRg st="2" end="2"/>
                                            </p:txEl>
                                          </p:spTgt>
                                        </p:tgtEl>
                                        <p:attrNameLst>
                                          <p:attrName>style.visibility</p:attrName>
                                        </p:attrNameLst>
                                      </p:cBhvr>
                                      <p:to>
                                        <p:strVal val="visible"/>
                                      </p:to>
                                    </p:set>
                                    <p:animEffect transition="in" filter="wipe(left)">
                                      <p:cBhvr>
                                        <p:cTn id="7" dur="500"/>
                                        <p:tgtEl>
                                          <p:spTgt spid="5089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zh-CN" altLang="en-US" dirty="0">
                <a:ea typeface="宋体" pitchFamily="2" charset="-122"/>
              </a:rPr>
              <a:t>语义规则</a:t>
            </a:r>
          </a:p>
        </p:txBody>
      </p:sp>
      <p:sp>
        <p:nvSpPr>
          <p:cNvPr id="510979" name="Rectangle 3"/>
          <p:cNvSpPr>
            <a:spLocks noGrp="1" noChangeArrowheads="1"/>
          </p:cNvSpPr>
          <p:nvPr>
            <p:ph idx="1"/>
          </p:nvPr>
        </p:nvSpPr>
        <p:spPr/>
        <p:txBody>
          <a:bodyPr/>
          <a:lstStyle/>
          <a:p>
            <a:pPr algn="just"/>
            <a:r>
              <a:rPr lang="zh-CN" altLang="en-US" sz="2800" b="1" dirty="0">
                <a:ea typeface="宋体" pitchFamily="2" charset="-122"/>
              </a:rPr>
              <a:t>语义规则所描述的工作可以包括</a:t>
            </a:r>
          </a:p>
          <a:p>
            <a:pPr lvl="1" algn="just"/>
            <a:r>
              <a:rPr lang="zh-CN" altLang="en-US" sz="2800" b="1" dirty="0">
                <a:ea typeface="宋体" pitchFamily="2" charset="-122"/>
              </a:rPr>
              <a:t>属性计算、静态语义检查、符号表操作、代码生成等等。</a:t>
            </a:r>
          </a:p>
          <a:p>
            <a:pPr algn="just"/>
            <a:r>
              <a:rPr lang="zh-CN" altLang="en-US" sz="2800" b="1" dirty="0">
                <a:ea typeface="宋体" pitchFamily="2" charset="-122"/>
              </a:rPr>
              <a:t>例</a:t>
            </a:r>
            <a:r>
              <a:rPr lang="en-US" altLang="zh-CN" sz="2800" b="1" dirty="0">
                <a:ea typeface="宋体" pitchFamily="2" charset="-122"/>
              </a:rPr>
              <a:t>:</a:t>
            </a:r>
            <a:r>
              <a:rPr lang="zh-CN" altLang="en-US" sz="2800" b="1" dirty="0">
                <a:ea typeface="宋体" pitchFamily="2" charset="-122"/>
              </a:rPr>
              <a:t>考虑非终结符</a:t>
            </a:r>
            <a:r>
              <a:rPr lang="en-US" altLang="zh-CN" sz="2800" b="1" dirty="0">
                <a:ea typeface="宋体" pitchFamily="2" charset="-122"/>
              </a:rPr>
              <a:t>A，B</a:t>
            </a:r>
            <a:r>
              <a:rPr lang="zh-CN" altLang="en-US" sz="2800" b="1" dirty="0">
                <a:ea typeface="宋体" pitchFamily="2" charset="-122"/>
              </a:rPr>
              <a:t>和</a:t>
            </a:r>
            <a:r>
              <a:rPr lang="en-US" altLang="zh-CN" sz="2800" b="1" dirty="0">
                <a:ea typeface="宋体" pitchFamily="2" charset="-122"/>
              </a:rPr>
              <a:t>C，</a:t>
            </a:r>
            <a:r>
              <a:rPr lang="zh-CN" altLang="en-US" sz="2800" b="1" dirty="0">
                <a:ea typeface="宋体" pitchFamily="2" charset="-122"/>
              </a:rPr>
              <a:t>其中</a:t>
            </a:r>
            <a:r>
              <a:rPr lang="en-US" altLang="zh-CN" sz="2800" b="1" dirty="0">
                <a:ea typeface="宋体" pitchFamily="2" charset="-122"/>
              </a:rPr>
              <a:t>A</a:t>
            </a:r>
            <a:r>
              <a:rPr lang="zh-CN" altLang="en-US" sz="2800" b="1" dirty="0">
                <a:ea typeface="宋体" pitchFamily="2" charset="-122"/>
              </a:rPr>
              <a:t>有一个继承属性</a:t>
            </a:r>
            <a:r>
              <a:rPr lang="en-US" altLang="zh-CN" sz="2800" b="1" dirty="0">
                <a:ea typeface="宋体" pitchFamily="2" charset="-122"/>
              </a:rPr>
              <a:t>a</a:t>
            </a:r>
            <a:r>
              <a:rPr lang="zh-CN" altLang="en-US" sz="2800" b="1" dirty="0">
                <a:ea typeface="宋体" pitchFamily="2" charset="-122"/>
              </a:rPr>
              <a:t>和一个综合属性</a:t>
            </a:r>
            <a:r>
              <a:rPr lang="en-US" altLang="zh-CN" sz="2800" b="1" dirty="0" err="1">
                <a:ea typeface="宋体" pitchFamily="2" charset="-122"/>
              </a:rPr>
              <a:t>b，B</a:t>
            </a:r>
            <a:r>
              <a:rPr lang="zh-CN" altLang="en-US" sz="2800" b="1" dirty="0">
                <a:ea typeface="宋体" pitchFamily="2" charset="-122"/>
              </a:rPr>
              <a:t>有综合属性</a:t>
            </a:r>
            <a:r>
              <a:rPr lang="en-US" altLang="zh-CN" sz="2800" b="1" dirty="0" err="1">
                <a:ea typeface="宋体" pitchFamily="2" charset="-122"/>
              </a:rPr>
              <a:t>c，C</a:t>
            </a:r>
            <a:r>
              <a:rPr lang="zh-CN" altLang="en-US" sz="2800" b="1" dirty="0">
                <a:ea typeface="宋体" pitchFamily="2" charset="-122"/>
              </a:rPr>
              <a:t>有继承属性</a:t>
            </a:r>
            <a:r>
              <a:rPr lang="en-US" altLang="zh-CN" sz="2800" b="1" dirty="0">
                <a:ea typeface="宋体" pitchFamily="2" charset="-122"/>
              </a:rPr>
              <a:t>d。</a:t>
            </a:r>
            <a:r>
              <a:rPr lang="zh-CN" altLang="en-US" sz="2800" b="1" dirty="0">
                <a:ea typeface="宋体" pitchFamily="2" charset="-122"/>
              </a:rPr>
              <a:t>产生式</a:t>
            </a:r>
            <a:r>
              <a:rPr lang="en-US" altLang="zh-CN" sz="2800" b="1" dirty="0">
                <a:ea typeface="宋体" pitchFamily="2" charset="-122"/>
              </a:rPr>
              <a:t>A→BC</a:t>
            </a:r>
            <a:r>
              <a:rPr lang="zh-CN" altLang="en-US" sz="2800" b="1" dirty="0">
                <a:ea typeface="宋体" pitchFamily="2" charset="-122"/>
              </a:rPr>
              <a:t>可能有规则：</a:t>
            </a:r>
          </a:p>
          <a:p>
            <a:pPr algn="just">
              <a:buFontTx/>
              <a:buNone/>
            </a:pPr>
            <a:r>
              <a:rPr lang="zh-CN" altLang="en-US" sz="2800" b="1" dirty="0">
                <a:ea typeface="宋体" pitchFamily="2" charset="-122"/>
              </a:rPr>
              <a:t>                </a:t>
            </a:r>
            <a:r>
              <a:rPr lang="en-US" altLang="zh-CN" sz="2800" b="1" dirty="0" err="1">
                <a:ea typeface="宋体" pitchFamily="2" charset="-122"/>
              </a:rPr>
              <a:t>C.d</a:t>
            </a:r>
            <a:r>
              <a:rPr lang="en-US" altLang="zh-CN" sz="2800" b="1" dirty="0">
                <a:ea typeface="宋体" pitchFamily="2" charset="-122"/>
              </a:rPr>
              <a:t>:=B.c+1</a:t>
            </a:r>
          </a:p>
          <a:p>
            <a:pPr algn="just">
              <a:buFontTx/>
              <a:buNone/>
            </a:pPr>
            <a:r>
              <a:rPr lang="en-US" altLang="zh-CN" sz="2800" b="1" dirty="0">
                <a:ea typeface="宋体" pitchFamily="2" charset="-122"/>
              </a:rPr>
              <a:t>                </a:t>
            </a:r>
            <a:r>
              <a:rPr lang="en-US" altLang="zh-CN" sz="2800" b="1" dirty="0" err="1">
                <a:ea typeface="宋体" pitchFamily="2" charset="-122"/>
              </a:rPr>
              <a:t>A.b</a:t>
            </a:r>
            <a:r>
              <a:rPr lang="en-US" altLang="zh-CN" sz="2800" b="1" dirty="0">
                <a:ea typeface="宋体" pitchFamily="2" charset="-122"/>
              </a:rPr>
              <a:t>:=</a:t>
            </a:r>
            <a:r>
              <a:rPr lang="en-US" altLang="zh-CN" sz="2800" b="1" dirty="0" err="1">
                <a:ea typeface="宋体" pitchFamily="2" charset="-122"/>
              </a:rPr>
              <a:t>A.a+B.c</a:t>
            </a:r>
            <a:endParaRPr lang="en-US" altLang="zh-CN" sz="2800" b="1" dirty="0">
              <a:ea typeface="宋体" pitchFamily="2" charset="-122"/>
            </a:endParaRPr>
          </a:p>
          <a:p>
            <a:pPr algn="just">
              <a:buFontTx/>
              <a:buNone/>
            </a:pPr>
            <a:r>
              <a:rPr lang="zh-CN" altLang="en-US" sz="2800" b="1" dirty="0">
                <a:ea typeface="宋体" pitchFamily="2" charset="-122"/>
              </a:rPr>
              <a:t>而属性</a:t>
            </a:r>
            <a:r>
              <a:rPr lang="en-US" altLang="zh-CN" sz="2800" b="1" dirty="0" err="1">
                <a:ea typeface="宋体" pitchFamily="2" charset="-122"/>
              </a:rPr>
              <a:t>A.a</a:t>
            </a:r>
            <a:r>
              <a:rPr lang="zh-CN" altLang="en-US" sz="2800" b="1" dirty="0">
                <a:ea typeface="宋体" pitchFamily="2" charset="-122"/>
              </a:rPr>
              <a:t>和</a:t>
            </a:r>
            <a:r>
              <a:rPr lang="en-US" altLang="zh-CN" sz="2800" b="1" dirty="0" err="1">
                <a:ea typeface="宋体" pitchFamily="2" charset="-122"/>
              </a:rPr>
              <a:t>B.c</a:t>
            </a:r>
            <a:r>
              <a:rPr lang="zh-CN" altLang="en-US" sz="2800" b="1" dirty="0">
                <a:ea typeface="宋体" pitchFamily="2" charset="-122"/>
              </a:rPr>
              <a:t>在其它地方计算。</a:t>
            </a:r>
          </a:p>
        </p:txBody>
      </p:sp>
      <p:sp>
        <p:nvSpPr>
          <p:cNvPr id="1433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C17D3E6-F9F2-4140-9F93-FDA25E5CFA8C}" type="slidenum">
              <a:rPr lang="en-US" altLang="zh-CN" sz="8000">
                <a:solidFill>
                  <a:schemeClr val="bg2"/>
                </a:solidFill>
                <a:latin typeface="Arial" charset="0"/>
                <a:ea typeface="宋体" pitchFamily="2" charset="-122"/>
              </a:rPr>
              <a:pPr/>
              <a:t>13</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0979">
                                            <p:txEl>
                                              <p:pRg st="2" end="2"/>
                                            </p:txEl>
                                          </p:spTgt>
                                        </p:tgtEl>
                                        <p:attrNameLst>
                                          <p:attrName>style.visibility</p:attrName>
                                        </p:attrNameLst>
                                      </p:cBhvr>
                                      <p:to>
                                        <p:strVal val="visible"/>
                                      </p:to>
                                    </p:set>
                                    <p:animEffect transition="in" filter="blinds(horizontal)">
                                      <p:cBhvr>
                                        <p:cTn id="7" dur="500"/>
                                        <p:tgtEl>
                                          <p:spTgt spid="51097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0979">
                                            <p:txEl>
                                              <p:pRg st="3" end="3"/>
                                            </p:txEl>
                                          </p:spTgt>
                                        </p:tgtEl>
                                        <p:attrNameLst>
                                          <p:attrName>style.visibility</p:attrName>
                                        </p:attrNameLst>
                                      </p:cBhvr>
                                      <p:to>
                                        <p:strVal val="visible"/>
                                      </p:to>
                                    </p:set>
                                    <p:animEffect transition="in" filter="blinds(horizontal)">
                                      <p:cBhvr>
                                        <p:cTn id="10" dur="500"/>
                                        <p:tgtEl>
                                          <p:spTgt spid="51097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10979">
                                            <p:txEl>
                                              <p:pRg st="4" end="4"/>
                                            </p:txEl>
                                          </p:spTgt>
                                        </p:tgtEl>
                                        <p:attrNameLst>
                                          <p:attrName>style.visibility</p:attrName>
                                        </p:attrNameLst>
                                      </p:cBhvr>
                                      <p:to>
                                        <p:strVal val="visible"/>
                                      </p:to>
                                    </p:set>
                                    <p:animEffect transition="in" filter="blinds(horizontal)">
                                      <p:cBhvr>
                                        <p:cTn id="13" dur="500"/>
                                        <p:tgtEl>
                                          <p:spTgt spid="51097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10979">
                                            <p:txEl>
                                              <p:pRg st="5" end="5"/>
                                            </p:txEl>
                                          </p:spTgt>
                                        </p:tgtEl>
                                        <p:attrNameLst>
                                          <p:attrName>style.visibility</p:attrName>
                                        </p:attrNameLst>
                                      </p:cBhvr>
                                      <p:to>
                                        <p:strVal val="visible"/>
                                      </p:to>
                                    </p:set>
                                    <p:animEffect transition="in" filter="blinds(horizontal)">
                                      <p:cBhvr>
                                        <p:cTn id="16" dur="500"/>
                                        <p:tgtEl>
                                          <p:spTgt spid="5109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zh-CN" altLang="en-US" dirty="0">
                <a:ea typeface="宋体" pitchFamily="2" charset="-122"/>
              </a:rPr>
              <a:t>语义规则</a:t>
            </a:r>
          </a:p>
        </p:txBody>
      </p:sp>
      <p:sp>
        <p:nvSpPr>
          <p:cNvPr id="512003" name="Rectangle 3"/>
          <p:cNvSpPr>
            <a:spLocks noGrp="1" noChangeArrowheads="1"/>
          </p:cNvSpPr>
          <p:nvPr>
            <p:ph idx="1"/>
          </p:nvPr>
        </p:nvSpPr>
        <p:spPr/>
        <p:txBody>
          <a:bodyPr/>
          <a:lstStyle/>
          <a:p>
            <a:r>
              <a:rPr lang="zh-CN" altLang="en-US" sz="2800" dirty="0">
                <a:ea typeface="宋体" pitchFamily="2" charset="-122"/>
              </a:rPr>
              <a:t>语义规则</a:t>
            </a:r>
            <a:r>
              <a:rPr lang="en-US" altLang="zh-CN" sz="2800" i="1" dirty="0">
                <a:ea typeface="宋体" pitchFamily="2" charset="-122"/>
              </a:rPr>
              <a:t>b </a:t>
            </a:r>
            <a:r>
              <a:rPr lang="en-US" altLang="zh-CN" sz="2800" dirty="0">
                <a:ea typeface="宋体" pitchFamily="2" charset="-122"/>
              </a:rPr>
              <a:t>:= </a:t>
            </a:r>
            <a:r>
              <a:rPr lang="en-US" altLang="zh-CN" sz="2800" i="1" dirty="0">
                <a:ea typeface="宋体" pitchFamily="2" charset="-122"/>
              </a:rPr>
              <a:t>f</a:t>
            </a:r>
            <a:r>
              <a:rPr lang="en-US" altLang="zh-CN" sz="2800" dirty="0">
                <a:ea typeface="宋体" pitchFamily="2" charset="-122"/>
              </a:rPr>
              <a:t>(c</a:t>
            </a:r>
            <a:r>
              <a:rPr lang="en-US" altLang="zh-CN" sz="2800" baseline="-25000" dirty="0">
                <a:ea typeface="宋体" pitchFamily="2" charset="-122"/>
              </a:rPr>
              <a:t>1</a:t>
            </a:r>
            <a:r>
              <a:rPr lang="en-US" altLang="zh-CN" sz="2800" dirty="0">
                <a:ea typeface="宋体" pitchFamily="2" charset="-122"/>
              </a:rPr>
              <a:t>, c</a:t>
            </a:r>
            <a:r>
              <a:rPr lang="en-US" altLang="zh-CN" sz="2800" baseline="-25000" dirty="0">
                <a:ea typeface="宋体" pitchFamily="2" charset="-122"/>
              </a:rPr>
              <a:t>2</a:t>
            </a:r>
            <a:r>
              <a:rPr lang="en-US" altLang="zh-CN" sz="2800" dirty="0">
                <a:ea typeface="宋体" pitchFamily="2" charset="-122"/>
              </a:rPr>
              <a:t>, …, </a:t>
            </a:r>
            <a:r>
              <a:rPr lang="en-US" altLang="zh-CN" sz="2800" dirty="0" err="1">
                <a:ea typeface="宋体" pitchFamily="2" charset="-122"/>
              </a:rPr>
              <a:t>c</a:t>
            </a:r>
            <a:r>
              <a:rPr lang="en-US" altLang="zh-CN" sz="2800" baseline="-25000" dirty="0" err="1">
                <a:ea typeface="宋体" pitchFamily="2" charset="-122"/>
              </a:rPr>
              <a:t>k</a:t>
            </a:r>
            <a:r>
              <a:rPr lang="en-US" altLang="zh-CN" sz="2800" dirty="0">
                <a:ea typeface="宋体" pitchFamily="2" charset="-122"/>
              </a:rPr>
              <a:t> )</a:t>
            </a:r>
            <a:r>
              <a:rPr lang="zh-CN" altLang="en-US" sz="2800" dirty="0">
                <a:ea typeface="宋体" pitchFamily="2" charset="-122"/>
              </a:rPr>
              <a:t>中，函数 </a:t>
            </a:r>
            <a:r>
              <a:rPr lang="en-US" altLang="zh-CN" sz="2800" i="1" dirty="0">
                <a:ea typeface="宋体" pitchFamily="2" charset="-122"/>
              </a:rPr>
              <a:t>f</a:t>
            </a:r>
            <a:r>
              <a:rPr lang="en-US" altLang="zh-CN" sz="2800" dirty="0">
                <a:ea typeface="宋体" pitchFamily="2" charset="-122"/>
              </a:rPr>
              <a:t> </a:t>
            </a:r>
            <a:r>
              <a:rPr lang="zh-CN" altLang="en-US" sz="2800" dirty="0">
                <a:ea typeface="宋体" pitchFamily="2" charset="-122"/>
              </a:rPr>
              <a:t>通常是表达式（</a:t>
            </a:r>
            <a:r>
              <a:rPr lang="en-US" altLang="zh-CN" sz="2800" dirty="0" err="1">
                <a:ea typeface="宋体" pitchFamily="2" charset="-122"/>
              </a:rPr>
              <a:t>T.val</a:t>
            </a:r>
            <a:r>
              <a:rPr lang="en-US" altLang="zh-CN" sz="2800" dirty="0">
                <a:ea typeface="宋体" pitchFamily="2" charset="-122"/>
              </a:rPr>
              <a:t>=</a:t>
            </a:r>
            <a:r>
              <a:rPr lang="en-US" altLang="zh-CN" sz="2800" dirty="0" err="1">
                <a:ea typeface="宋体" pitchFamily="2" charset="-122"/>
              </a:rPr>
              <a:t>F.val</a:t>
            </a:r>
            <a:r>
              <a:rPr lang="zh-CN" altLang="en-US" sz="2800" dirty="0">
                <a:ea typeface="宋体" pitchFamily="2" charset="-122"/>
              </a:rPr>
              <a:t>）。也有一些规则写成过程调用或程序段（打印值，输出中间代码等），称为产生副作用的操作（如：</a:t>
            </a:r>
            <a:r>
              <a:rPr lang="en-US" altLang="zh-CN" sz="2800" dirty="0">
                <a:ea typeface="宋体" pitchFamily="2" charset="-122"/>
              </a:rPr>
              <a:t>print(</a:t>
            </a:r>
            <a:r>
              <a:rPr lang="en-US" altLang="zh-CN" sz="2800" dirty="0" err="1">
                <a:ea typeface="宋体" pitchFamily="2" charset="-122"/>
              </a:rPr>
              <a:t>E.val</a:t>
            </a:r>
            <a:r>
              <a:rPr lang="en-US" altLang="zh-CN" sz="2800" dirty="0">
                <a:ea typeface="宋体" pitchFamily="2" charset="-122"/>
              </a:rPr>
              <a:t>)</a:t>
            </a:r>
            <a:r>
              <a:rPr lang="zh-CN" altLang="en-US" sz="2800" dirty="0">
                <a:ea typeface="宋体" pitchFamily="2" charset="-122"/>
              </a:rPr>
              <a:t>）可看成是产生式左部非终结符的</a:t>
            </a:r>
            <a:r>
              <a:rPr lang="zh-CN" altLang="en-US" sz="2800" b="1" dirty="0">
                <a:solidFill>
                  <a:srgbClr val="36479C"/>
                </a:solidFill>
                <a:ea typeface="宋体" pitchFamily="2" charset="-122"/>
              </a:rPr>
              <a:t>虚拟综合属性</a:t>
            </a:r>
            <a:r>
              <a:rPr lang="zh-CN" altLang="en-US" sz="2800" dirty="0">
                <a:ea typeface="宋体" pitchFamily="2" charset="-122"/>
              </a:rPr>
              <a:t>。</a:t>
            </a:r>
          </a:p>
          <a:p>
            <a:r>
              <a:rPr lang="zh-CN" altLang="en-US" sz="2800" b="1" dirty="0">
                <a:solidFill>
                  <a:srgbClr val="FF3300"/>
                </a:solidFill>
                <a:ea typeface="宋体" pitchFamily="2" charset="-122"/>
              </a:rPr>
              <a:t>属性文法</a:t>
            </a:r>
            <a:r>
              <a:rPr lang="zh-CN" altLang="en-US" sz="2800" dirty="0">
                <a:ea typeface="宋体" pitchFamily="2" charset="-122"/>
              </a:rPr>
              <a:t>是指语义规则函数无副作用的语法制导定义。</a:t>
            </a:r>
          </a:p>
          <a:p>
            <a:endParaRPr lang="zh-CN" altLang="en-US" dirty="0">
              <a:ea typeface="宋体" pitchFamily="2" charset="-122"/>
            </a:endParaRPr>
          </a:p>
        </p:txBody>
      </p:sp>
      <p:sp>
        <p:nvSpPr>
          <p:cNvPr id="1536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6DD09A7-A1E1-4C75-8019-7234B5292F3C}" type="slidenum">
              <a:rPr lang="en-US" altLang="zh-CN" sz="8000">
                <a:solidFill>
                  <a:schemeClr val="bg2"/>
                </a:solidFill>
                <a:latin typeface="Arial" charset="0"/>
                <a:ea typeface="宋体" pitchFamily="2" charset="-122"/>
              </a:rPr>
              <a:pPr/>
              <a:t>14</a:t>
            </a:fld>
            <a:endParaRPr lang="en-US" altLang="zh-CN" sz="8000">
              <a:solidFill>
                <a:schemeClr val="bg2"/>
              </a:solidFill>
              <a:latin typeface="Arial" charset="0"/>
              <a:ea typeface="宋体" pitchFamily="2" charset="-122"/>
            </a:endParaRPr>
          </a:p>
        </p:txBody>
      </p:sp>
      <p:sp>
        <p:nvSpPr>
          <p:cNvPr id="512004" name="Oval 4"/>
          <p:cNvSpPr>
            <a:spLocks noChangeArrowheads="1"/>
          </p:cNvSpPr>
          <p:nvPr/>
        </p:nvSpPr>
        <p:spPr bwMode="auto">
          <a:xfrm>
            <a:off x="1908175" y="4005263"/>
            <a:ext cx="4392613" cy="2349500"/>
          </a:xfrm>
          <a:prstGeom prst="ellipse">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05" name="Rectangle 5"/>
          <p:cNvSpPr>
            <a:spLocks noChangeArrowheads="1"/>
          </p:cNvSpPr>
          <p:nvPr/>
        </p:nvSpPr>
        <p:spPr bwMode="auto">
          <a:xfrm>
            <a:off x="3276600" y="4149725"/>
            <a:ext cx="172878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zh-CN" altLang="en-US" b="1" dirty="0">
                <a:solidFill>
                  <a:srgbClr val="FF0000"/>
                </a:solidFill>
              </a:rPr>
              <a:t>基础文法</a:t>
            </a:r>
          </a:p>
        </p:txBody>
      </p:sp>
      <p:sp>
        <p:nvSpPr>
          <p:cNvPr id="512006" name="Oval 6" descr="Green marble"/>
          <p:cNvSpPr>
            <a:spLocks noChangeArrowheads="1"/>
          </p:cNvSpPr>
          <p:nvPr/>
        </p:nvSpPr>
        <p:spPr bwMode="auto">
          <a:xfrm>
            <a:off x="2484438" y="4843463"/>
            <a:ext cx="3313112" cy="1511300"/>
          </a:xfrm>
          <a:prstGeom prst="ellipse">
            <a:avLst/>
          </a:prstGeom>
          <a:solidFill>
            <a:srgbClr val="00B0F0"/>
          </a:solidFill>
          <a:ln w="12700">
            <a:solidFill>
              <a:schemeClr val="tx1"/>
            </a:solidFill>
            <a:round/>
            <a:headEnd type="none" w="sm" len="sm"/>
            <a:tailEnd type="none" w="sm" len="sm"/>
          </a:ln>
          <a:effectLst>
            <a:glow rad="139700">
              <a:schemeClr val="accent4">
                <a:satMod val="175000"/>
                <a:alpha val="40000"/>
              </a:schemeClr>
            </a:glow>
          </a:effectLst>
        </p:spPr>
        <p:txBody>
          <a:bodyPr wrap="none" anchor="ctr"/>
          <a:lstStyle/>
          <a:p>
            <a:endParaRPr lang="zh-CN" altLang="en-US"/>
          </a:p>
        </p:txBody>
      </p:sp>
      <p:sp>
        <p:nvSpPr>
          <p:cNvPr id="512007" name="Rectangle 7"/>
          <p:cNvSpPr>
            <a:spLocks noChangeArrowheads="1"/>
          </p:cNvSpPr>
          <p:nvPr/>
        </p:nvSpPr>
        <p:spPr bwMode="auto">
          <a:xfrm>
            <a:off x="3132138" y="5302250"/>
            <a:ext cx="19431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zh-CN" altLang="en-US" b="1" dirty="0">
                <a:solidFill>
                  <a:schemeClr val="accent2"/>
                </a:solidFill>
              </a:rPr>
              <a:t>属性文法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003">
                                            <p:txEl>
                                              <p:pRg st="1" end="1"/>
                                            </p:txEl>
                                          </p:spTgt>
                                        </p:tgtEl>
                                        <p:attrNameLst>
                                          <p:attrName>style.visibility</p:attrName>
                                        </p:attrNameLst>
                                      </p:cBhvr>
                                      <p:to>
                                        <p:strVal val="visible"/>
                                      </p:to>
                                    </p:set>
                                    <p:animEffect transition="in" filter="blinds(horizontal)">
                                      <p:cBhvr>
                                        <p:cTn id="7" dur="500"/>
                                        <p:tgtEl>
                                          <p:spTgt spid="5120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04"/>
                                        </p:tgtEl>
                                        <p:attrNameLst>
                                          <p:attrName>style.visibility</p:attrName>
                                        </p:attrNameLst>
                                      </p:cBhvr>
                                      <p:to>
                                        <p:strVal val="visible"/>
                                      </p:to>
                                    </p:set>
                                    <p:animEffect transition="in" filter="blinds(horizontal)">
                                      <p:cBhvr>
                                        <p:cTn id="12" dur="500"/>
                                        <p:tgtEl>
                                          <p:spTgt spid="51200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12005"/>
                                        </p:tgtEl>
                                        <p:attrNameLst>
                                          <p:attrName>style.visibility</p:attrName>
                                        </p:attrNameLst>
                                      </p:cBhvr>
                                      <p:to>
                                        <p:strVal val="visible"/>
                                      </p:to>
                                    </p:set>
                                    <p:animEffect transition="in" filter="blinds(horizontal)">
                                      <p:cBhvr>
                                        <p:cTn id="15" dur="500"/>
                                        <p:tgtEl>
                                          <p:spTgt spid="51200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12006"/>
                                        </p:tgtEl>
                                        <p:attrNameLst>
                                          <p:attrName>style.visibility</p:attrName>
                                        </p:attrNameLst>
                                      </p:cBhvr>
                                      <p:to>
                                        <p:strVal val="visible"/>
                                      </p:to>
                                    </p:set>
                                    <p:animEffect transition="in" filter="blinds(horizontal)">
                                      <p:cBhvr>
                                        <p:cTn id="18" dur="500"/>
                                        <p:tgtEl>
                                          <p:spTgt spid="51200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12007"/>
                                        </p:tgtEl>
                                        <p:attrNameLst>
                                          <p:attrName>style.visibility</p:attrName>
                                        </p:attrNameLst>
                                      </p:cBhvr>
                                      <p:to>
                                        <p:strVal val="visible"/>
                                      </p:to>
                                    </p:set>
                                    <p:animEffect transition="in" filter="blinds(horizontal)">
                                      <p:cBhvr>
                                        <p:cTn id="21" dur="500"/>
                                        <p:tgtEl>
                                          <p:spTgt spid="512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4" grpId="0" animBg="1"/>
      <p:bldP spid="512005" grpId="0"/>
      <p:bldP spid="512006" grpId="0" animBg="1"/>
      <p:bldP spid="51200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425" name="Rectangle 33"/>
          <p:cNvSpPr>
            <a:spLocks noGrp="1" noChangeArrowheads="1"/>
          </p:cNvSpPr>
          <p:nvPr>
            <p:ph type="title"/>
          </p:nvPr>
        </p:nvSpPr>
        <p:spPr/>
        <p:txBody>
          <a:bodyPr/>
          <a:lstStyle/>
          <a:p>
            <a:pPr>
              <a:defRPr/>
            </a:pPr>
            <a:r>
              <a:rPr lang="zh-CN" altLang="en-US" sz="3600">
                <a:effectLst>
                  <a:outerShdw blurRad="38100" dist="38100" dir="2700000" algn="tl">
                    <a:srgbClr val="C0C0C0"/>
                  </a:outerShdw>
                </a:effectLst>
                <a:ea typeface="黑体" pitchFamily="49" charset="-122"/>
              </a:rPr>
              <a:t>4.1  </a:t>
            </a:r>
            <a:r>
              <a:rPr lang="zh-CN" altLang="en-US" sz="3600">
                <a:effectLst>
                  <a:outerShdw blurRad="38100" dist="38100" dir="2700000" algn="tl">
                    <a:srgbClr val="C0C0C0"/>
                  </a:outerShdw>
                </a:effectLst>
                <a:ea typeface="宋体" pitchFamily="2" charset="-122"/>
              </a:rPr>
              <a:t>语法制导的定义</a:t>
            </a:r>
          </a:p>
        </p:txBody>
      </p:sp>
      <p:sp>
        <p:nvSpPr>
          <p:cNvPr id="443395" name="Rectangle 3"/>
          <p:cNvSpPr>
            <a:spLocks noGrp="1" noChangeArrowheads="1"/>
          </p:cNvSpPr>
          <p:nvPr>
            <p:ph idx="1"/>
          </p:nvPr>
        </p:nvSpPr>
        <p:spPr>
          <a:xfrm>
            <a:off x="304800" y="908720"/>
            <a:ext cx="8731250" cy="5257800"/>
          </a:xfrm>
        </p:spPr>
        <p:txBody>
          <a:bodyPr/>
          <a:lstStyle/>
          <a:p>
            <a:pPr>
              <a:buFontTx/>
              <a:buNone/>
              <a:defRPr/>
            </a:pPr>
            <a:r>
              <a:rPr lang="zh-CN" altLang="en-US" sz="3200" b="1" dirty="0">
                <a:effectLst>
                  <a:outerShdw blurRad="38100" dist="38100" dir="2700000" algn="tl">
                    <a:srgbClr val="C0C0C0"/>
                  </a:outerShdw>
                </a:effectLst>
                <a:ea typeface="宋体" pitchFamily="2" charset="-122"/>
              </a:rPr>
              <a:t>4.1.2 综合属性</a:t>
            </a:r>
          </a:p>
          <a:p>
            <a:pPr>
              <a:buFontTx/>
              <a:buNone/>
              <a:defRPr/>
            </a:pPr>
            <a:r>
              <a:rPr lang="en-US" altLang="zh-CN" sz="3200" b="1" i="1" dirty="0">
                <a:effectLst>
                  <a:outerShdw blurRad="38100" dist="38100" dir="2700000" algn="tl">
                    <a:srgbClr val="C0C0C0"/>
                  </a:outerShdw>
                </a:effectLst>
                <a:ea typeface="宋体" pitchFamily="2" charset="-122"/>
              </a:rPr>
              <a:t>S</a:t>
            </a:r>
            <a:r>
              <a:rPr lang="zh-CN" altLang="en-US" sz="3200" b="1" dirty="0">
                <a:effectLst>
                  <a:outerShdw blurRad="38100" dist="38100" dir="2700000" algn="tl">
                    <a:srgbClr val="C0C0C0"/>
                  </a:outerShdw>
                </a:effectLst>
                <a:ea typeface="宋体" pitchFamily="2" charset="-122"/>
              </a:rPr>
              <a:t>属性定义：</a:t>
            </a:r>
            <a:r>
              <a:rPr lang="zh-CN" altLang="en-US" sz="3200" b="1" dirty="0">
                <a:effectLst>
                  <a:outerShdw blurRad="38100" dist="38100" dir="2700000" algn="tl">
                    <a:srgbClr val="C0C0C0"/>
                  </a:outerShdw>
                </a:effectLst>
                <a:latin typeface="宋体" pitchFamily="2" charset="-122"/>
                <a:ea typeface="宋体" pitchFamily="2" charset="-122"/>
              </a:rPr>
              <a:t>仅仅使用综合属性的语法制导定义</a:t>
            </a:r>
            <a:endParaRPr lang="zh-CN" altLang="en-US" sz="3200" b="1" dirty="0">
              <a:effectLst>
                <a:outerShdw blurRad="38100" dist="38100" dir="2700000" algn="tl">
                  <a:srgbClr val="C0C0C0"/>
                </a:outerShdw>
              </a:effectLst>
              <a:ea typeface="宋体" pitchFamily="2" charset="-122"/>
            </a:endParaRPr>
          </a:p>
          <a:p>
            <a:pPr>
              <a:lnSpc>
                <a:spcPct val="0"/>
              </a:lnSpc>
              <a:defRPr/>
            </a:pPr>
            <a:endParaRPr lang="zh-CN" altLang="en-US" sz="3200" b="1" dirty="0">
              <a:effectLst>
                <a:outerShdw blurRad="38100" dist="38100" dir="2700000" algn="tl">
                  <a:srgbClr val="C0C0C0"/>
                </a:outerShdw>
              </a:effectLst>
              <a:ea typeface="宋体" pitchFamily="2" charset="-122"/>
            </a:endParaRPr>
          </a:p>
          <a:p>
            <a:pPr>
              <a:lnSpc>
                <a:spcPct val="0"/>
              </a:lnSpc>
              <a:defRPr/>
            </a:pPr>
            <a:endParaRPr lang="zh-CN" altLang="en-US" sz="3200" b="1" dirty="0">
              <a:effectLst>
                <a:outerShdw blurRad="38100" dist="38100" dir="2700000" algn="tl">
                  <a:srgbClr val="C0C0C0"/>
                </a:outerShdw>
              </a:effectLst>
              <a:ea typeface="宋体" pitchFamily="2" charset="-122"/>
            </a:endParaRPr>
          </a:p>
          <a:p>
            <a:pPr>
              <a:lnSpc>
                <a:spcPct val="0"/>
              </a:lnSpc>
              <a:defRPr/>
            </a:pPr>
            <a:endParaRPr lang="zh-CN" altLang="en-US" sz="3200" b="1" dirty="0">
              <a:effectLst>
                <a:outerShdw blurRad="38100" dist="38100" dir="2700000" algn="tl">
                  <a:srgbClr val="C0C0C0"/>
                </a:outerShdw>
              </a:effectLst>
              <a:ea typeface="宋体" pitchFamily="2" charset="-122"/>
            </a:endParaRPr>
          </a:p>
        </p:txBody>
      </p:sp>
      <p:sp>
        <p:nvSpPr>
          <p:cNvPr id="1638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6EC4866-B512-4BBB-BED3-FA8AF006031A}" type="slidenum">
              <a:rPr lang="en-US" altLang="zh-CN" sz="8000">
                <a:solidFill>
                  <a:schemeClr val="bg2"/>
                </a:solidFill>
                <a:latin typeface="Arial" charset="0"/>
                <a:ea typeface="宋体" pitchFamily="2" charset="-122"/>
              </a:rPr>
              <a:pPr/>
              <a:t>15</a:t>
            </a:fld>
            <a:endParaRPr lang="en-US" altLang="zh-CN" sz="8000">
              <a:solidFill>
                <a:schemeClr val="bg2"/>
              </a:solidFill>
              <a:latin typeface="Arial" charset="0"/>
              <a:ea typeface="宋体" pitchFamily="2" charset="-122"/>
            </a:endParaRPr>
          </a:p>
        </p:txBody>
      </p:sp>
      <p:graphicFrame>
        <p:nvGraphicFramePr>
          <p:cNvPr id="443396" name="Group 4"/>
          <p:cNvGraphicFramePr>
            <a:graphicFrameLocks noGrp="1"/>
          </p:cNvGraphicFramePr>
          <p:nvPr>
            <p:extLst>
              <p:ext uri="{D42A27DB-BD31-4B8C-83A1-F6EECF244321}">
                <p14:modId xmlns:p14="http://schemas.microsoft.com/office/powerpoint/2010/main" val="4060500825"/>
              </p:ext>
            </p:extLst>
          </p:nvPr>
        </p:nvGraphicFramePr>
        <p:xfrm>
          <a:off x="1331913" y="2132856"/>
          <a:ext cx="6858000" cy="4038600"/>
        </p:xfrm>
        <a:graphic>
          <a:graphicData uri="http://schemas.openxmlformats.org/drawingml/2006/table">
            <a:tbl>
              <a:tblPr/>
              <a:tblGrid>
                <a:gridCol w="29718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508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accent2"/>
                          </a:solidFill>
                          <a:effectLst>
                            <a:outerShdw blurRad="38100" dist="38100" dir="2700000" algn="tl">
                              <a:srgbClr val="C0C0C0"/>
                            </a:outerShdw>
                          </a:effectLst>
                          <a:latin typeface="宋体" pitchFamily="2" charset="-122"/>
                          <a:ea typeface="宋体" pitchFamily="2" charset="-122"/>
                        </a:rPr>
                        <a:t>产</a:t>
                      </a:r>
                      <a:r>
                        <a:rPr kumimoji="0" lang="zh-CN" altLang="en-US" sz="2400" b="1" i="0" u="none" strike="noStrike" cap="none" normalizeH="0" baseline="0" dirty="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dirty="0">
                          <a:ln>
                            <a:noFill/>
                          </a:ln>
                          <a:solidFill>
                            <a:schemeClr val="accent2"/>
                          </a:solidFill>
                          <a:effectLst>
                            <a:outerShdw blurRad="38100" dist="38100" dir="2700000" algn="tl">
                              <a:srgbClr val="C0C0C0"/>
                            </a:outerShdw>
                          </a:effectLst>
                          <a:latin typeface="宋体" pitchFamily="2" charset="-122"/>
                          <a:ea typeface="宋体" pitchFamily="2" charset="-122"/>
                        </a:rPr>
                        <a:t>生</a:t>
                      </a:r>
                      <a:r>
                        <a:rPr kumimoji="0" lang="zh-CN" altLang="en-US" sz="2400" b="1" i="0" u="none" strike="noStrike" cap="none" normalizeH="0" baseline="0" dirty="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dirty="0">
                          <a:ln>
                            <a:noFill/>
                          </a:ln>
                          <a:solidFill>
                            <a:schemeClr val="accent2"/>
                          </a:solidFill>
                          <a:effectLst>
                            <a:outerShdw blurRad="38100" dist="38100" dir="2700000" algn="tl">
                              <a:srgbClr val="C0C0C0"/>
                            </a:outerShdw>
                          </a:effectLst>
                          <a:latin typeface="宋体" pitchFamily="2" charset="-122"/>
                          <a:ea typeface="宋体" pitchFamily="2" charset="-122"/>
                        </a:rPr>
                        <a:t>式</a:t>
                      </a:r>
                      <a:r>
                        <a:rPr kumimoji="0" lang="zh-CN" altLang="en-US" sz="2400" b="1" i="0" u="none" strike="noStrike" cap="none" normalizeH="0" baseline="0" dirty="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宋体" pitchFamily="2" charset="-122"/>
                          <a:ea typeface="宋体" pitchFamily="2" charset="-122"/>
                        </a:rPr>
                        <a:t>语</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宋体" pitchFamily="2" charset="-122"/>
                          <a:ea typeface="宋体" pitchFamily="2" charset="-122"/>
                        </a:rPr>
                        <a:t>义</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宋体" pitchFamily="2" charset="-122"/>
                          <a:ea typeface="宋体" pitchFamily="2" charset="-122"/>
                        </a:rPr>
                        <a:t>规</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宋体" pitchFamily="2" charset="-122"/>
                          <a:ea typeface="宋体" pitchFamily="2" charset="-122"/>
                        </a:rPr>
                        <a:t>则</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L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n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print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400" b="1" i="0" u="none" strike="noStrike" cap="none" normalizeH="0" baseline="-3000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400" b="1" i="0" u="none" strike="noStrike" cap="none" normalizeH="0" baseline="-3000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3000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30000">
                          <a:ln>
                            <a:noFill/>
                          </a:ln>
                          <a:solidFill>
                            <a:schemeClr val="accent2"/>
                          </a:solidFill>
                          <a:effectLst>
                            <a:outerShdw blurRad="38100" dist="38100" dir="2700000" algn="tl">
                              <a:srgbClr val="C0C0C0"/>
                            </a:outerShdw>
                          </a:effectLst>
                          <a:latin typeface="Arial" charset="0"/>
                          <a:ea typeface="宋体" pitchFamily="2" charset="-122"/>
                        </a:rPr>
                        <a:t>1</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val</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T.val</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F.val</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E.val</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F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digit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dirty="0" err="1">
                          <a:ln>
                            <a:noFill/>
                          </a:ln>
                          <a:solidFill>
                            <a:schemeClr val="accent2"/>
                          </a:solidFill>
                          <a:effectLst>
                            <a:outerShdw blurRad="38100" dist="38100" dir="2700000" algn="tl">
                              <a:srgbClr val="C0C0C0"/>
                            </a:outerShdw>
                          </a:effectLst>
                          <a:latin typeface="Arial" charset="0"/>
                          <a:ea typeface="宋体" pitchFamily="2" charset="-122"/>
                        </a:rPr>
                        <a:t>F.va</a:t>
                      </a:r>
                      <a:r>
                        <a:rPr kumimoji="0" lang="en-US" altLang="zh-CN" sz="2400" b="1" i="0" u="none" strike="noStrike" cap="none" normalizeH="0" baseline="0" dirty="0" err="1">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400" b="1" i="0" u="none" strike="noStrike" cap="none" normalizeH="0" baseline="0" dirty="0">
                          <a:ln>
                            <a:noFill/>
                          </a:ln>
                          <a:solidFill>
                            <a:schemeClr val="accent2"/>
                          </a:solidFill>
                          <a:effectLst>
                            <a:outerShdw blurRad="38100" dist="38100" dir="2700000" algn="tl">
                              <a:srgbClr val="C0C0C0"/>
                            </a:outerShdw>
                          </a:effectLst>
                          <a:latin typeface="Arial" charset="0"/>
                          <a:ea typeface="宋体" pitchFamily="2" charset="-122"/>
                        </a:rPr>
                        <a:t> := </a:t>
                      </a:r>
                      <a:r>
                        <a:rPr kumimoji="0" lang="en-US" altLang="zh-CN" sz="2400" b="1" i="0" u="none" strike="noStrike" cap="none" normalizeH="0" baseline="0" dirty="0" err="1">
                          <a:ln>
                            <a:noFill/>
                          </a:ln>
                          <a:solidFill>
                            <a:schemeClr val="accent2"/>
                          </a:solidFill>
                          <a:effectLst>
                            <a:outerShdw blurRad="38100" dist="38100" dir="2700000" algn="tl">
                              <a:srgbClr val="C0C0C0"/>
                            </a:outerShdw>
                          </a:effectLst>
                          <a:latin typeface="Arial" charset="0"/>
                          <a:ea typeface="宋体" pitchFamily="2" charset="-122"/>
                        </a:rPr>
                        <a:t>digit</a:t>
                      </a:r>
                      <a:r>
                        <a:rPr kumimoji="0" lang="en-US" altLang="zh-CN" sz="2400" b="1" i="1" u="none" strike="noStrike" cap="none" normalizeH="0" baseline="0" dirty="0" err="1">
                          <a:ln>
                            <a:noFill/>
                          </a:ln>
                          <a:solidFill>
                            <a:schemeClr val="accent2"/>
                          </a:solidFill>
                          <a:effectLst>
                            <a:outerShdw blurRad="38100" dist="38100" dir="2700000" algn="tl">
                              <a:srgbClr val="C0C0C0"/>
                            </a:outerShdw>
                          </a:effectLst>
                          <a:latin typeface="Arial" charset="0"/>
                          <a:ea typeface="宋体" pitchFamily="2" charset="-122"/>
                        </a:rPr>
                        <a:t>.lexval</a:t>
                      </a:r>
                      <a:endParaRPr kumimoji="0" lang="zh-CN" altLang="en-US" sz="2400" b="1" i="0" u="none" strike="noStrike" cap="none" normalizeH="0" baseline="0" dirty="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75" name="Rectangle 35"/>
          <p:cNvSpPr>
            <a:spLocks noGrp="1" noChangeArrowheads="1"/>
          </p:cNvSpPr>
          <p:nvPr>
            <p:ph type="title"/>
          </p:nvPr>
        </p:nvSpPr>
        <p:spPr/>
        <p:txBody>
          <a:bodyPr/>
          <a:lstStyle/>
          <a:p>
            <a:pPr>
              <a:defRPr/>
            </a:pPr>
            <a:r>
              <a:rPr lang="zh-CN" altLang="en-US" sz="3600">
                <a:effectLst>
                  <a:outerShdw blurRad="38100" dist="38100" dir="2700000" algn="tl">
                    <a:srgbClr val="C0C0C0"/>
                  </a:outerShdw>
                </a:effectLst>
                <a:ea typeface="黑体" pitchFamily="49" charset="-122"/>
              </a:rPr>
              <a:t>4.1  </a:t>
            </a:r>
            <a:r>
              <a:rPr lang="zh-CN" altLang="en-US" sz="3600">
                <a:effectLst>
                  <a:outerShdw blurRad="38100" dist="38100" dir="2700000" algn="tl">
                    <a:srgbClr val="C0C0C0"/>
                  </a:outerShdw>
                </a:effectLst>
                <a:ea typeface="宋体" pitchFamily="2" charset="-122"/>
              </a:rPr>
              <a:t>语法制导的定义</a:t>
            </a:r>
          </a:p>
        </p:txBody>
      </p:sp>
      <p:sp>
        <p:nvSpPr>
          <p:cNvPr id="445443" name="Rectangle 3"/>
          <p:cNvSpPr>
            <a:spLocks noGrp="1" noChangeArrowheads="1"/>
          </p:cNvSpPr>
          <p:nvPr>
            <p:ph idx="1"/>
          </p:nvPr>
        </p:nvSpPr>
        <p:spPr>
          <a:xfrm>
            <a:off x="304800" y="980728"/>
            <a:ext cx="8610600" cy="5257800"/>
          </a:xfrm>
        </p:spPr>
        <p:txBody>
          <a:bodyPr/>
          <a:lstStyle/>
          <a:p>
            <a:pPr>
              <a:spcBef>
                <a:spcPct val="0"/>
              </a:spcBef>
              <a:buFontTx/>
              <a:buNone/>
              <a:defRPr/>
            </a:pPr>
            <a:r>
              <a:rPr lang="zh-CN" altLang="en-US" b="1" dirty="0">
                <a:effectLst>
                  <a:outerShdw blurRad="38100" dist="38100" dir="2700000" algn="tl">
                    <a:srgbClr val="C0C0C0"/>
                  </a:outerShdw>
                </a:effectLst>
                <a:ea typeface="宋体" pitchFamily="2" charset="-122"/>
              </a:rPr>
              <a:t>8+5</a:t>
            </a:r>
            <a:r>
              <a:rPr lang="zh-CN" altLang="en-US" b="1" dirty="0">
                <a:effectLst>
                  <a:outerShdw blurRad="38100" dist="38100" dir="2700000" algn="tl">
                    <a:srgbClr val="C0C0C0"/>
                  </a:outerShdw>
                </a:effectLst>
                <a:latin typeface="宋体" pitchFamily="2" charset="-122"/>
                <a:ea typeface="宋体" pitchFamily="2" charset="-122"/>
              </a:rPr>
              <a:t>*</a:t>
            </a:r>
            <a:r>
              <a:rPr lang="zh-CN" altLang="en-US" b="1" dirty="0">
                <a:effectLst>
                  <a:outerShdw blurRad="38100" dist="38100" dir="2700000" algn="tl">
                    <a:srgbClr val="C0C0C0"/>
                  </a:outerShdw>
                </a:effectLst>
                <a:ea typeface="宋体" pitchFamily="2" charset="-122"/>
              </a:rPr>
              <a:t>2 </a:t>
            </a:r>
            <a:r>
              <a:rPr lang="en-US" altLang="zh-CN" b="1" dirty="0">
                <a:effectLst>
                  <a:outerShdw blurRad="38100" dist="38100" dir="2700000" algn="tl">
                    <a:srgbClr val="C0C0C0"/>
                  </a:outerShdw>
                </a:effectLst>
                <a:ea typeface="宋体" pitchFamily="2" charset="-122"/>
              </a:rPr>
              <a:t>n</a:t>
            </a:r>
            <a:r>
              <a:rPr lang="zh-CN" altLang="en-US" b="1" dirty="0">
                <a:effectLst>
                  <a:outerShdw blurRad="38100" dist="38100" dir="2700000" algn="tl">
                    <a:srgbClr val="C0C0C0"/>
                  </a:outerShdw>
                </a:effectLst>
                <a:ea typeface="宋体" pitchFamily="2" charset="-122"/>
              </a:rPr>
              <a:t>的</a:t>
            </a:r>
            <a:r>
              <a:rPr lang="zh-CN" altLang="en-US" b="1" dirty="0">
                <a:solidFill>
                  <a:srgbClr val="FF0000"/>
                </a:solidFill>
                <a:effectLst>
                  <a:outerShdw blurRad="38100" dist="38100" dir="2700000" algn="tl">
                    <a:srgbClr val="C0C0C0"/>
                  </a:outerShdw>
                </a:effectLst>
                <a:ea typeface="宋体" pitchFamily="2" charset="-122"/>
              </a:rPr>
              <a:t>注释分析树</a:t>
            </a:r>
          </a:p>
        </p:txBody>
      </p:sp>
      <p:sp>
        <p:nvSpPr>
          <p:cNvPr id="1741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B3D69E84-BCE2-4222-B352-9A7C8172C4AD}" type="slidenum">
              <a:rPr lang="en-US" altLang="zh-CN" sz="8000">
                <a:solidFill>
                  <a:schemeClr val="bg2"/>
                </a:solidFill>
                <a:latin typeface="Arial" charset="0"/>
                <a:ea typeface="宋体" pitchFamily="2" charset="-122"/>
              </a:rPr>
              <a:pPr/>
              <a:t>16</a:t>
            </a:fld>
            <a:endParaRPr lang="en-US" altLang="zh-CN" sz="8000" dirty="0">
              <a:solidFill>
                <a:schemeClr val="bg2"/>
              </a:solidFill>
              <a:latin typeface="Arial" charset="0"/>
              <a:ea typeface="宋体" pitchFamily="2" charset="-122"/>
            </a:endParaRPr>
          </a:p>
        </p:txBody>
      </p:sp>
      <p:grpSp>
        <p:nvGrpSpPr>
          <p:cNvPr id="17412" name="Group 4"/>
          <p:cNvGrpSpPr>
            <a:grpSpLocks/>
          </p:cNvGrpSpPr>
          <p:nvPr/>
        </p:nvGrpSpPr>
        <p:grpSpPr bwMode="auto">
          <a:xfrm>
            <a:off x="304800" y="2060848"/>
            <a:ext cx="8610600" cy="3878263"/>
            <a:chOff x="192" y="1440"/>
            <a:chExt cx="5424" cy="2443"/>
          </a:xfrm>
        </p:grpSpPr>
        <p:sp>
          <p:nvSpPr>
            <p:cNvPr id="445445" name="Rectangle 5"/>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digit.</a:t>
              </a:r>
              <a:r>
                <a:rPr lang="en-US" altLang="zh-CN" sz="2800" b="1" i="1">
                  <a:solidFill>
                    <a:schemeClr val="accent2"/>
                  </a:solidFill>
                  <a:effectLst>
                    <a:outerShdw blurRad="38100" dist="38100" dir="2700000" algn="tl">
                      <a:srgbClr val="C0C0C0"/>
                    </a:outerShdw>
                  </a:effectLst>
                  <a:latin typeface="Times New Roman" pitchFamily="18" charset="0"/>
                </a:rPr>
                <a:t>lexval </a:t>
              </a:r>
              <a:r>
                <a:rPr lang="en-US" altLang="zh-CN" sz="2800" b="1">
                  <a:solidFill>
                    <a:schemeClr val="accent2"/>
                  </a:solidFill>
                  <a:effectLst>
                    <a:outerShdw blurRad="38100" dist="38100" dir="2700000" algn="tl">
                      <a:srgbClr val="C0C0C0"/>
                    </a:outerShdw>
                  </a:effectLst>
                  <a:latin typeface="Times New Roman" pitchFamily="18" charset="0"/>
                </a:rPr>
                <a:t>= 2</a:t>
              </a:r>
            </a:p>
          </p:txBody>
        </p:sp>
        <p:sp>
          <p:nvSpPr>
            <p:cNvPr id="445446" name="Rectangle 6"/>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445447" name="Rectangle 7"/>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E</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18</a:t>
              </a:r>
            </a:p>
          </p:txBody>
        </p:sp>
        <p:sp>
          <p:nvSpPr>
            <p:cNvPr id="445448" name="Rectangle 8"/>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n</a:t>
              </a:r>
            </a:p>
          </p:txBody>
        </p:sp>
        <p:sp>
          <p:nvSpPr>
            <p:cNvPr id="445449" name="Rectangle 9"/>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10</a:t>
              </a:r>
            </a:p>
          </p:txBody>
        </p:sp>
        <p:sp>
          <p:nvSpPr>
            <p:cNvPr id="445450" name="Rectangle 10"/>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E</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8</a:t>
              </a:r>
            </a:p>
          </p:txBody>
        </p:sp>
        <p:sp>
          <p:nvSpPr>
            <p:cNvPr id="445451" name="Rectangle 11"/>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8</a:t>
              </a:r>
            </a:p>
          </p:txBody>
        </p:sp>
        <p:sp>
          <p:nvSpPr>
            <p:cNvPr id="445452" name="Rectangle 12"/>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8</a:t>
              </a:r>
            </a:p>
          </p:txBody>
        </p:sp>
        <p:sp>
          <p:nvSpPr>
            <p:cNvPr id="445453" name="Rectangle 13"/>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digit.</a:t>
              </a:r>
              <a:r>
                <a:rPr lang="en-US" altLang="zh-CN" sz="2800" b="1" i="1">
                  <a:solidFill>
                    <a:schemeClr val="accent2"/>
                  </a:solidFill>
                  <a:effectLst>
                    <a:outerShdw blurRad="38100" dist="38100" dir="2700000" algn="tl">
                      <a:srgbClr val="C0C0C0"/>
                    </a:outerShdw>
                  </a:effectLst>
                  <a:latin typeface="Times New Roman" pitchFamily="18" charset="0"/>
                </a:rPr>
                <a:t>lexval </a:t>
              </a:r>
              <a:r>
                <a:rPr lang="en-US" altLang="zh-CN" sz="2800" b="1">
                  <a:solidFill>
                    <a:schemeClr val="accent2"/>
                  </a:solidFill>
                  <a:effectLst>
                    <a:outerShdw blurRad="38100" dist="38100" dir="2700000" algn="tl">
                      <a:srgbClr val="C0C0C0"/>
                    </a:outerShdw>
                  </a:effectLst>
                  <a:latin typeface="Times New Roman" pitchFamily="18" charset="0"/>
                </a:rPr>
                <a:t>= 8</a:t>
              </a:r>
            </a:p>
          </p:txBody>
        </p:sp>
        <p:sp>
          <p:nvSpPr>
            <p:cNvPr id="17424" name="Line 14"/>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5" name="Line 15"/>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6" name="Line 16"/>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7" name="Line 17"/>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5458" name="Rectangle 18"/>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5</a:t>
              </a:r>
            </a:p>
          </p:txBody>
        </p:sp>
        <p:sp>
          <p:nvSpPr>
            <p:cNvPr id="17429" name="Line 19"/>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5460" name="Rectangle 20"/>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445461" name="Rectangle 21"/>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17432" name="Line 22"/>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3" name="Line 23"/>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4" name="Line 24"/>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5" name="Line 25"/>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6" name="Line 26"/>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7" name="Line 27"/>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8" name="Line 28"/>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9" name="Line 29"/>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5470" name="Rectangle 30"/>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5</a:t>
              </a:r>
            </a:p>
          </p:txBody>
        </p:sp>
        <p:sp>
          <p:nvSpPr>
            <p:cNvPr id="445471" name="Rectangle 31"/>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2</a:t>
              </a:r>
            </a:p>
          </p:txBody>
        </p:sp>
        <p:sp>
          <p:nvSpPr>
            <p:cNvPr id="445472" name="Rectangle 32"/>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digit.</a:t>
              </a:r>
              <a:r>
                <a:rPr lang="en-US" altLang="zh-CN" sz="2800" b="1" i="1">
                  <a:solidFill>
                    <a:schemeClr val="accent2"/>
                  </a:solidFill>
                  <a:effectLst>
                    <a:outerShdw blurRad="38100" dist="38100" dir="2700000" algn="tl">
                      <a:srgbClr val="C0C0C0"/>
                    </a:outerShdw>
                  </a:effectLst>
                  <a:latin typeface="Times New Roman" pitchFamily="18" charset="0"/>
                </a:rPr>
                <a:t>lexval </a:t>
              </a:r>
              <a:r>
                <a:rPr lang="en-US" altLang="zh-CN" sz="2800" b="1">
                  <a:solidFill>
                    <a:schemeClr val="accent2"/>
                  </a:solidFill>
                  <a:effectLst>
                    <a:outerShdw blurRad="38100" dist="38100" dir="2700000" algn="tl">
                      <a:srgbClr val="C0C0C0"/>
                    </a:outerShdw>
                  </a:effectLst>
                  <a:latin typeface="Times New Roman" pitchFamily="18" charset="0"/>
                </a:rPr>
                <a:t>= 5</a:t>
              </a:r>
            </a:p>
          </p:txBody>
        </p:sp>
        <p:sp>
          <p:nvSpPr>
            <p:cNvPr id="17443" name="Line 33"/>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5474" name="AutoShape 34" descr="Green marble"/>
          <p:cNvSpPr>
            <a:spLocks noChangeArrowheads="1"/>
          </p:cNvSpPr>
          <p:nvPr/>
        </p:nvSpPr>
        <p:spPr bwMode="auto">
          <a:xfrm>
            <a:off x="4921250" y="1052736"/>
            <a:ext cx="4176712" cy="1079500"/>
          </a:xfrm>
          <a:prstGeom prst="wedgeEllipseCallout">
            <a:avLst>
              <a:gd name="adj1" fmla="val -58551"/>
              <a:gd name="adj2" fmla="val -45440"/>
            </a:avLst>
          </a:prstGeom>
          <a:solidFill>
            <a:schemeClr val="accent1">
              <a:alpha val="20000"/>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b="1">
                <a:solidFill>
                  <a:srgbClr val="996633"/>
                </a:solidFill>
                <a:effectLst>
                  <a:outerShdw blurRad="38100" dist="38100" dir="2700000" algn="tl">
                    <a:srgbClr val="000000"/>
                  </a:outerShdw>
                </a:effectLst>
                <a:latin typeface="Tahoma" pitchFamily="34" charset="0"/>
              </a:rPr>
              <a:t>每个结点的属性值都标注出来的分析树，称为～。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5474"/>
                                        </p:tgtEl>
                                        <p:attrNameLst>
                                          <p:attrName>style.visibility</p:attrName>
                                        </p:attrNameLst>
                                      </p:cBhvr>
                                      <p:to>
                                        <p:strVal val="visible"/>
                                      </p:to>
                                    </p:set>
                                    <p:animEffect transition="in" filter="blinds(horizontal)">
                                      <p:cBhvr>
                                        <p:cTn id="7" dur="500"/>
                                        <p:tgtEl>
                                          <p:spTgt spid="445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7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23" name="Rectangle 35"/>
          <p:cNvSpPr>
            <a:spLocks noGrp="1" noChangeArrowheads="1"/>
          </p:cNvSpPr>
          <p:nvPr>
            <p:ph type="title"/>
          </p:nvPr>
        </p:nvSpPr>
        <p:spPr/>
        <p:txBody>
          <a:bodyPr/>
          <a:lstStyle/>
          <a:p>
            <a:pPr>
              <a:defRPr/>
            </a:pPr>
            <a:r>
              <a:rPr lang="zh-CN" altLang="en-US" sz="3600">
                <a:effectLst>
                  <a:outerShdw blurRad="38100" dist="38100" dir="2700000" algn="tl">
                    <a:srgbClr val="C0C0C0"/>
                  </a:outerShdw>
                </a:effectLst>
                <a:ea typeface="黑体" pitchFamily="49" charset="-122"/>
              </a:rPr>
              <a:t>4.1  </a:t>
            </a:r>
            <a:r>
              <a:rPr lang="zh-CN" altLang="en-US" sz="3600">
                <a:effectLst>
                  <a:outerShdw blurRad="38100" dist="38100" dir="2700000" algn="tl">
                    <a:srgbClr val="C0C0C0"/>
                  </a:outerShdw>
                </a:effectLst>
                <a:ea typeface="宋体" pitchFamily="2" charset="-122"/>
              </a:rPr>
              <a:t>语法制导的定义</a:t>
            </a:r>
          </a:p>
        </p:txBody>
      </p:sp>
      <p:sp>
        <p:nvSpPr>
          <p:cNvPr id="447491" name="Rectangle 3"/>
          <p:cNvSpPr>
            <a:spLocks noGrp="1" noChangeArrowheads="1"/>
          </p:cNvSpPr>
          <p:nvPr>
            <p:ph idx="1"/>
          </p:nvPr>
        </p:nvSpPr>
        <p:spPr>
          <a:xfrm>
            <a:off x="304800" y="908720"/>
            <a:ext cx="8610600" cy="5257800"/>
          </a:xfrm>
        </p:spPr>
        <p:txBody>
          <a:bodyPr/>
          <a:lstStyle/>
          <a:p>
            <a:pPr>
              <a:spcBef>
                <a:spcPct val="0"/>
              </a:spcBef>
              <a:buFontTx/>
              <a:buNone/>
              <a:defRPr/>
            </a:pPr>
            <a:r>
              <a:rPr lang="zh-CN" altLang="en-US" b="1" dirty="0">
                <a:effectLst>
                  <a:outerShdw blurRad="38100" dist="38100" dir="2700000" algn="tl">
                    <a:srgbClr val="C0C0C0"/>
                  </a:outerShdw>
                </a:effectLst>
                <a:latin typeface="宋体" pitchFamily="2" charset="-122"/>
                <a:ea typeface="宋体" pitchFamily="2" charset="-122"/>
              </a:rPr>
              <a:t>分析树各结点属性的计算可以自下而上地完成</a:t>
            </a:r>
            <a:endParaRPr lang="zh-CN" altLang="en-US" b="1" dirty="0">
              <a:effectLst>
                <a:outerShdw blurRad="38100" dist="38100" dir="2700000" algn="tl">
                  <a:srgbClr val="C0C0C0"/>
                </a:outerShdw>
              </a:effectLst>
              <a:ea typeface="宋体" pitchFamily="2" charset="-122"/>
            </a:endParaRPr>
          </a:p>
        </p:txBody>
      </p:sp>
      <p:sp>
        <p:nvSpPr>
          <p:cNvPr id="1843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2F264F4-1AC2-46A1-921F-321E5A418034}" type="slidenum">
              <a:rPr lang="en-US" altLang="zh-CN" sz="8000">
                <a:solidFill>
                  <a:schemeClr val="bg2"/>
                </a:solidFill>
                <a:latin typeface="Arial" charset="0"/>
                <a:ea typeface="宋体" pitchFamily="2" charset="-122"/>
              </a:rPr>
              <a:pPr/>
              <a:t>17</a:t>
            </a:fld>
            <a:endParaRPr lang="en-US" altLang="zh-CN" sz="8000">
              <a:solidFill>
                <a:schemeClr val="bg2"/>
              </a:solidFill>
              <a:latin typeface="Arial" charset="0"/>
              <a:ea typeface="宋体" pitchFamily="2" charset="-122"/>
            </a:endParaRPr>
          </a:p>
        </p:txBody>
      </p:sp>
      <p:sp>
        <p:nvSpPr>
          <p:cNvPr id="447493" name="Rectangle 5"/>
          <p:cNvSpPr>
            <a:spLocks noChangeArrowheads="1"/>
          </p:cNvSpPr>
          <p:nvPr/>
        </p:nvSpPr>
        <p:spPr bwMode="auto">
          <a:xfrm>
            <a:off x="6629400" y="4689748"/>
            <a:ext cx="22860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digit.</a:t>
            </a:r>
            <a:r>
              <a:rPr lang="en-US" altLang="zh-CN" sz="2800" b="1" i="1">
                <a:solidFill>
                  <a:schemeClr val="accent2"/>
                </a:solidFill>
                <a:effectLst>
                  <a:outerShdw blurRad="38100" dist="38100" dir="2700000" algn="tl">
                    <a:srgbClr val="C0C0C0"/>
                  </a:outerShdw>
                </a:effectLst>
                <a:latin typeface="Times New Roman" pitchFamily="18" charset="0"/>
              </a:rPr>
              <a:t>lexval </a:t>
            </a:r>
            <a:r>
              <a:rPr lang="en-US" altLang="zh-CN" sz="2800" b="1">
                <a:solidFill>
                  <a:schemeClr val="accent2"/>
                </a:solidFill>
                <a:effectLst>
                  <a:outerShdw blurRad="38100" dist="38100" dir="2700000" algn="tl">
                    <a:srgbClr val="C0C0C0"/>
                  </a:outerShdw>
                </a:effectLst>
                <a:latin typeface="Times New Roman" pitchFamily="18" charset="0"/>
              </a:rPr>
              <a:t>= 2</a:t>
            </a:r>
          </a:p>
        </p:txBody>
      </p:sp>
      <p:sp>
        <p:nvSpPr>
          <p:cNvPr id="447494" name="Rectangle 6"/>
          <p:cNvSpPr>
            <a:spLocks noChangeArrowheads="1"/>
          </p:cNvSpPr>
          <p:nvPr/>
        </p:nvSpPr>
        <p:spPr bwMode="auto">
          <a:xfrm>
            <a:off x="3500438" y="2060848"/>
            <a:ext cx="3921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447495" name="Rectangle 7"/>
          <p:cNvSpPr>
            <a:spLocks noChangeArrowheads="1"/>
          </p:cNvSpPr>
          <p:nvPr/>
        </p:nvSpPr>
        <p:spPr bwMode="auto">
          <a:xfrm>
            <a:off x="2911475" y="2692673"/>
            <a:ext cx="15446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dirty="0" err="1">
                <a:solidFill>
                  <a:schemeClr val="accent2"/>
                </a:solidFill>
                <a:effectLst>
                  <a:outerShdw blurRad="38100" dist="38100" dir="2700000" algn="tl">
                    <a:srgbClr val="C0C0C0"/>
                  </a:outerShdw>
                </a:effectLst>
                <a:latin typeface="Times New Roman" pitchFamily="18" charset="0"/>
              </a:rPr>
              <a:t>E</a:t>
            </a:r>
            <a:r>
              <a:rPr lang="en-US" altLang="zh-CN" sz="2800" b="1" dirty="0" err="1">
                <a:solidFill>
                  <a:schemeClr val="accent2"/>
                </a:solidFill>
                <a:effectLst>
                  <a:outerShdw blurRad="38100" dist="38100" dir="2700000" algn="tl">
                    <a:srgbClr val="C0C0C0"/>
                  </a:outerShdw>
                </a:effectLst>
                <a:latin typeface="Times New Roman" pitchFamily="18" charset="0"/>
              </a:rPr>
              <a:t>.</a:t>
            </a:r>
            <a:r>
              <a:rPr lang="en-US" altLang="zh-CN" sz="2800" b="1" i="1" dirty="0" err="1">
                <a:solidFill>
                  <a:schemeClr val="accent2"/>
                </a:solidFill>
                <a:effectLst>
                  <a:outerShdw blurRad="38100" dist="38100" dir="2700000" algn="tl">
                    <a:srgbClr val="C0C0C0"/>
                  </a:outerShdw>
                </a:effectLst>
                <a:latin typeface="Times New Roman" pitchFamily="18" charset="0"/>
              </a:rPr>
              <a:t>val</a:t>
            </a:r>
            <a:r>
              <a:rPr lang="en-US" altLang="zh-CN" sz="2800" b="1" i="1" dirty="0">
                <a:solidFill>
                  <a:schemeClr val="accent2"/>
                </a:solidFill>
                <a:effectLst>
                  <a:outerShdw blurRad="38100" dist="38100" dir="2700000" algn="tl">
                    <a:srgbClr val="C0C0C0"/>
                  </a:outerShdw>
                </a:effectLst>
                <a:latin typeface="Times New Roman" pitchFamily="18" charset="0"/>
              </a:rPr>
              <a:t> </a:t>
            </a:r>
            <a:r>
              <a:rPr lang="en-US" altLang="zh-CN" sz="2800" b="1" dirty="0">
                <a:solidFill>
                  <a:schemeClr val="accent2"/>
                </a:solidFill>
                <a:effectLst>
                  <a:outerShdw blurRad="38100" dist="38100" dir="2700000" algn="tl">
                    <a:srgbClr val="C0C0C0"/>
                  </a:outerShdw>
                </a:effectLst>
                <a:latin typeface="Times New Roman" pitchFamily="18" charset="0"/>
              </a:rPr>
              <a:t>= 18</a:t>
            </a:r>
          </a:p>
        </p:txBody>
      </p:sp>
      <p:sp>
        <p:nvSpPr>
          <p:cNvPr id="447496" name="Rectangle 8"/>
          <p:cNvSpPr>
            <a:spLocks noChangeArrowheads="1"/>
          </p:cNvSpPr>
          <p:nvPr/>
        </p:nvSpPr>
        <p:spPr bwMode="auto">
          <a:xfrm>
            <a:off x="5146675" y="2551386"/>
            <a:ext cx="3921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n</a:t>
            </a:r>
          </a:p>
        </p:txBody>
      </p:sp>
      <p:sp>
        <p:nvSpPr>
          <p:cNvPr id="447497" name="Rectangle 9"/>
          <p:cNvSpPr>
            <a:spLocks noChangeArrowheads="1"/>
          </p:cNvSpPr>
          <p:nvPr/>
        </p:nvSpPr>
        <p:spPr bwMode="auto">
          <a:xfrm>
            <a:off x="5019675" y="3268936"/>
            <a:ext cx="1544638"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dirty="0" err="1">
                <a:solidFill>
                  <a:schemeClr val="accent2"/>
                </a:solidFill>
                <a:effectLst>
                  <a:outerShdw blurRad="38100" dist="38100" dir="2700000" algn="tl">
                    <a:srgbClr val="C0C0C0"/>
                  </a:outerShdw>
                </a:effectLst>
                <a:latin typeface="Times New Roman" pitchFamily="18" charset="0"/>
              </a:rPr>
              <a:t>T</a:t>
            </a:r>
            <a:r>
              <a:rPr lang="en-US" altLang="zh-CN" sz="2800" b="1" dirty="0" err="1">
                <a:solidFill>
                  <a:schemeClr val="accent2"/>
                </a:solidFill>
                <a:effectLst>
                  <a:outerShdw blurRad="38100" dist="38100" dir="2700000" algn="tl">
                    <a:srgbClr val="C0C0C0"/>
                  </a:outerShdw>
                </a:effectLst>
                <a:latin typeface="Times New Roman" pitchFamily="18" charset="0"/>
              </a:rPr>
              <a:t>.</a:t>
            </a:r>
            <a:r>
              <a:rPr lang="en-US" altLang="zh-CN" sz="2800" b="1" i="1" dirty="0" err="1">
                <a:solidFill>
                  <a:schemeClr val="accent2"/>
                </a:solidFill>
                <a:effectLst>
                  <a:outerShdw blurRad="38100" dist="38100" dir="2700000" algn="tl">
                    <a:srgbClr val="C0C0C0"/>
                  </a:outerShdw>
                </a:effectLst>
                <a:latin typeface="Times New Roman" pitchFamily="18" charset="0"/>
              </a:rPr>
              <a:t>val</a:t>
            </a:r>
            <a:r>
              <a:rPr lang="en-US" altLang="zh-CN" sz="2800" b="1" i="1" dirty="0">
                <a:solidFill>
                  <a:schemeClr val="accent2"/>
                </a:solidFill>
                <a:effectLst>
                  <a:outerShdw blurRad="38100" dist="38100" dir="2700000" algn="tl">
                    <a:srgbClr val="C0C0C0"/>
                  </a:outerShdw>
                </a:effectLst>
                <a:latin typeface="Times New Roman" pitchFamily="18" charset="0"/>
              </a:rPr>
              <a:t> </a:t>
            </a:r>
            <a:r>
              <a:rPr lang="en-US" altLang="zh-CN" sz="2800" b="1" dirty="0">
                <a:solidFill>
                  <a:schemeClr val="accent2"/>
                </a:solidFill>
                <a:effectLst>
                  <a:outerShdw blurRad="38100" dist="38100" dir="2700000" algn="tl">
                    <a:srgbClr val="C0C0C0"/>
                  </a:outerShdw>
                </a:effectLst>
                <a:latin typeface="Times New Roman" pitchFamily="18" charset="0"/>
              </a:rPr>
              <a:t>= 10</a:t>
            </a:r>
          </a:p>
        </p:txBody>
      </p:sp>
      <p:sp>
        <p:nvSpPr>
          <p:cNvPr id="447498" name="Rectangle 10"/>
          <p:cNvSpPr>
            <a:spLocks noChangeArrowheads="1"/>
          </p:cNvSpPr>
          <p:nvPr/>
        </p:nvSpPr>
        <p:spPr bwMode="auto">
          <a:xfrm>
            <a:off x="893763" y="3268936"/>
            <a:ext cx="144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E</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8</a:t>
            </a:r>
          </a:p>
        </p:txBody>
      </p:sp>
      <p:sp>
        <p:nvSpPr>
          <p:cNvPr id="447499" name="Rectangle 11"/>
          <p:cNvSpPr>
            <a:spLocks noChangeArrowheads="1"/>
          </p:cNvSpPr>
          <p:nvPr/>
        </p:nvSpPr>
        <p:spPr bwMode="auto">
          <a:xfrm>
            <a:off x="871538" y="4029348"/>
            <a:ext cx="14462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8</a:t>
            </a:r>
          </a:p>
        </p:txBody>
      </p:sp>
      <p:sp>
        <p:nvSpPr>
          <p:cNvPr id="447500" name="Rectangle 12"/>
          <p:cNvSpPr>
            <a:spLocks noChangeArrowheads="1"/>
          </p:cNvSpPr>
          <p:nvPr/>
        </p:nvSpPr>
        <p:spPr bwMode="auto">
          <a:xfrm>
            <a:off x="896938" y="4778648"/>
            <a:ext cx="144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8</a:t>
            </a:r>
          </a:p>
        </p:txBody>
      </p:sp>
      <p:sp>
        <p:nvSpPr>
          <p:cNvPr id="447501" name="Rectangle 13"/>
          <p:cNvSpPr>
            <a:spLocks noChangeArrowheads="1"/>
          </p:cNvSpPr>
          <p:nvPr/>
        </p:nvSpPr>
        <p:spPr bwMode="auto">
          <a:xfrm>
            <a:off x="304800" y="5491436"/>
            <a:ext cx="23796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digit.</a:t>
            </a:r>
            <a:r>
              <a:rPr lang="en-US" altLang="zh-CN" sz="2800" b="1" i="1">
                <a:solidFill>
                  <a:schemeClr val="accent2"/>
                </a:solidFill>
                <a:effectLst>
                  <a:outerShdw blurRad="38100" dist="38100" dir="2700000" algn="tl">
                    <a:srgbClr val="C0C0C0"/>
                  </a:outerShdw>
                </a:effectLst>
                <a:latin typeface="Times New Roman" pitchFamily="18" charset="0"/>
              </a:rPr>
              <a:t>lexval </a:t>
            </a:r>
            <a:r>
              <a:rPr lang="en-US" altLang="zh-CN" sz="2800" b="1">
                <a:solidFill>
                  <a:schemeClr val="accent2"/>
                </a:solidFill>
                <a:effectLst>
                  <a:outerShdw blurRad="38100" dist="38100" dir="2700000" algn="tl">
                    <a:srgbClr val="C0C0C0"/>
                  </a:outerShdw>
                </a:effectLst>
                <a:latin typeface="Times New Roman" pitchFamily="18" charset="0"/>
              </a:rPr>
              <a:t>= 8</a:t>
            </a:r>
          </a:p>
        </p:txBody>
      </p:sp>
      <p:sp>
        <p:nvSpPr>
          <p:cNvPr id="18448" name="Line 14"/>
          <p:cNvSpPr>
            <a:spLocks noChangeShapeType="1"/>
          </p:cNvSpPr>
          <p:nvPr/>
        </p:nvSpPr>
        <p:spPr bwMode="auto">
          <a:xfrm>
            <a:off x="4530725" y="3065736"/>
            <a:ext cx="1054100" cy="306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9" name="Line 15"/>
          <p:cNvSpPr>
            <a:spLocks noChangeShapeType="1"/>
          </p:cNvSpPr>
          <p:nvPr/>
        </p:nvSpPr>
        <p:spPr bwMode="auto">
          <a:xfrm>
            <a:off x="3965575" y="2448198"/>
            <a:ext cx="1054100" cy="306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Line 16"/>
          <p:cNvSpPr>
            <a:spLocks noChangeShapeType="1"/>
          </p:cNvSpPr>
          <p:nvPr/>
        </p:nvSpPr>
        <p:spPr bwMode="auto">
          <a:xfrm flipH="1">
            <a:off x="1755775" y="3065736"/>
            <a:ext cx="1054100" cy="306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1" name="Line 17"/>
          <p:cNvSpPr>
            <a:spLocks noChangeShapeType="1"/>
          </p:cNvSpPr>
          <p:nvPr/>
        </p:nvSpPr>
        <p:spPr bwMode="auto">
          <a:xfrm>
            <a:off x="3598863" y="2549798"/>
            <a:ext cx="0" cy="268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506" name="Rectangle 18"/>
          <p:cNvSpPr>
            <a:spLocks noChangeArrowheads="1"/>
          </p:cNvSpPr>
          <p:nvPr/>
        </p:nvSpPr>
        <p:spPr bwMode="auto">
          <a:xfrm>
            <a:off x="3179763" y="4011886"/>
            <a:ext cx="15446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dirty="0" err="1">
                <a:solidFill>
                  <a:schemeClr val="accent2"/>
                </a:solidFill>
                <a:effectLst>
                  <a:outerShdw blurRad="38100" dist="38100" dir="2700000" algn="tl">
                    <a:srgbClr val="C0C0C0"/>
                  </a:outerShdw>
                </a:effectLst>
                <a:latin typeface="Times New Roman" pitchFamily="18" charset="0"/>
              </a:rPr>
              <a:t>T</a:t>
            </a:r>
            <a:r>
              <a:rPr lang="en-US" altLang="zh-CN" sz="2800" b="1" dirty="0" err="1">
                <a:solidFill>
                  <a:schemeClr val="accent2"/>
                </a:solidFill>
                <a:effectLst>
                  <a:outerShdw blurRad="38100" dist="38100" dir="2700000" algn="tl">
                    <a:srgbClr val="C0C0C0"/>
                  </a:outerShdw>
                </a:effectLst>
                <a:latin typeface="Times New Roman" pitchFamily="18" charset="0"/>
              </a:rPr>
              <a:t>.</a:t>
            </a:r>
            <a:r>
              <a:rPr lang="en-US" altLang="zh-CN" sz="2800" b="1" i="1" dirty="0" err="1">
                <a:solidFill>
                  <a:schemeClr val="accent2"/>
                </a:solidFill>
                <a:effectLst>
                  <a:outerShdw blurRad="38100" dist="38100" dir="2700000" algn="tl">
                    <a:srgbClr val="C0C0C0"/>
                  </a:outerShdw>
                </a:effectLst>
                <a:latin typeface="Times New Roman" pitchFamily="18" charset="0"/>
              </a:rPr>
              <a:t>val</a:t>
            </a:r>
            <a:r>
              <a:rPr lang="en-US" altLang="zh-CN" sz="2800" b="1" i="1" dirty="0">
                <a:solidFill>
                  <a:schemeClr val="accent2"/>
                </a:solidFill>
                <a:effectLst>
                  <a:outerShdw blurRad="38100" dist="38100" dir="2700000" algn="tl">
                    <a:srgbClr val="C0C0C0"/>
                  </a:outerShdw>
                </a:effectLst>
                <a:latin typeface="Times New Roman" pitchFamily="18" charset="0"/>
              </a:rPr>
              <a:t> </a:t>
            </a:r>
            <a:r>
              <a:rPr lang="en-US" altLang="zh-CN" sz="2800" b="1" dirty="0">
                <a:solidFill>
                  <a:schemeClr val="accent2"/>
                </a:solidFill>
                <a:effectLst>
                  <a:outerShdw blurRad="38100" dist="38100" dir="2700000" algn="tl">
                    <a:srgbClr val="C0C0C0"/>
                  </a:outerShdw>
                </a:effectLst>
                <a:latin typeface="Times New Roman" pitchFamily="18" charset="0"/>
              </a:rPr>
              <a:t>= 5</a:t>
            </a:r>
          </a:p>
        </p:txBody>
      </p:sp>
      <p:sp>
        <p:nvSpPr>
          <p:cNvPr id="18453" name="Line 19"/>
          <p:cNvSpPr>
            <a:spLocks noChangeShapeType="1"/>
          </p:cNvSpPr>
          <p:nvPr/>
        </p:nvSpPr>
        <p:spPr bwMode="auto">
          <a:xfrm>
            <a:off x="3598863" y="3186386"/>
            <a:ext cx="0" cy="268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508" name="Rectangle 20"/>
          <p:cNvSpPr>
            <a:spLocks noChangeArrowheads="1"/>
          </p:cNvSpPr>
          <p:nvPr/>
        </p:nvSpPr>
        <p:spPr bwMode="auto">
          <a:xfrm>
            <a:off x="3476625" y="3314973"/>
            <a:ext cx="3937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dirty="0">
                <a:solidFill>
                  <a:schemeClr val="accent2"/>
                </a:solidFill>
                <a:effectLst>
                  <a:outerShdw blurRad="38100" dist="38100" dir="2700000" algn="tl">
                    <a:srgbClr val="C0C0C0"/>
                  </a:outerShdw>
                </a:effectLst>
                <a:latin typeface="Times New Roman" pitchFamily="18" charset="0"/>
              </a:rPr>
              <a:t>+</a:t>
            </a:r>
          </a:p>
        </p:txBody>
      </p:sp>
      <p:sp>
        <p:nvSpPr>
          <p:cNvPr id="447509" name="Rectangle 21"/>
          <p:cNvSpPr>
            <a:spLocks noChangeArrowheads="1"/>
          </p:cNvSpPr>
          <p:nvPr/>
        </p:nvSpPr>
        <p:spPr bwMode="auto">
          <a:xfrm>
            <a:off x="5781675" y="4018236"/>
            <a:ext cx="3937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dirty="0">
                <a:solidFill>
                  <a:schemeClr val="accent2"/>
                </a:solidFill>
                <a:effectLst>
                  <a:outerShdw blurRad="38100" dist="38100" dir="2700000" algn="tl">
                    <a:srgbClr val="C0C0C0"/>
                  </a:outerShdw>
                </a:effectLst>
                <a:latin typeface="Times New Roman" pitchFamily="18" charset="0"/>
              </a:rPr>
              <a:t>*</a:t>
            </a:r>
          </a:p>
        </p:txBody>
      </p:sp>
      <p:sp>
        <p:nvSpPr>
          <p:cNvPr id="18456" name="Line 22"/>
          <p:cNvSpPr>
            <a:spLocks noChangeShapeType="1"/>
          </p:cNvSpPr>
          <p:nvPr/>
        </p:nvSpPr>
        <p:spPr bwMode="auto">
          <a:xfrm>
            <a:off x="1438275" y="3803923"/>
            <a:ext cx="0" cy="268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7" name="Line 23"/>
          <p:cNvSpPr>
            <a:spLocks noChangeShapeType="1"/>
          </p:cNvSpPr>
          <p:nvPr/>
        </p:nvSpPr>
        <p:spPr bwMode="auto">
          <a:xfrm>
            <a:off x="1438275" y="4545286"/>
            <a:ext cx="0" cy="268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8" name="Line 24"/>
          <p:cNvSpPr>
            <a:spLocks noChangeShapeType="1"/>
          </p:cNvSpPr>
          <p:nvPr/>
        </p:nvSpPr>
        <p:spPr bwMode="auto">
          <a:xfrm>
            <a:off x="1438275" y="5326336"/>
            <a:ext cx="0" cy="2698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9" name="Line 25"/>
          <p:cNvSpPr>
            <a:spLocks noChangeShapeType="1"/>
          </p:cNvSpPr>
          <p:nvPr/>
        </p:nvSpPr>
        <p:spPr bwMode="auto">
          <a:xfrm>
            <a:off x="6669088" y="3702323"/>
            <a:ext cx="1054100" cy="307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0" name="Line 26"/>
          <p:cNvSpPr>
            <a:spLocks noChangeShapeType="1"/>
          </p:cNvSpPr>
          <p:nvPr/>
        </p:nvSpPr>
        <p:spPr bwMode="auto">
          <a:xfrm flipH="1">
            <a:off x="3867150" y="3724548"/>
            <a:ext cx="1054100" cy="306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1" name="Line 27"/>
          <p:cNvSpPr>
            <a:spLocks noChangeShapeType="1"/>
          </p:cNvSpPr>
          <p:nvPr/>
        </p:nvSpPr>
        <p:spPr bwMode="auto">
          <a:xfrm>
            <a:off x="5905500" y="3781698"/>
            <a:ext cx="0" cy="268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2" name="Line 28"/>
          <p:cNvSpPr>
            <a:spLocks noChangeShapeType="1"/>
          </p:cNvSpPr>
          <p:nvPr/>
        </p:nvSpPr>
        <p:spPr bwMode="auto">
          <a:xfrm>
            <a:off x="3771900" y="4564336"/>
            <a:ext cx="0" cy="268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3" name="Line 29"/>
          <p:cNvSpPr>
            <a:spLocks noChangeShapeType="1"/>
          </p:cNvSpPr>
          <p:nvPr/>
        </p:nvSpPr>
        <p:spPr bwMode="auto">
          <a:xfrm>
            <a:off x="7843838" y="4500836"/>
            <a:ext cx="0" cy="268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518" name="Rectangle 30"/>
          <p:cNvSpPr>
            <a:spLocks noChangeArrowheads="1"/>
          </p:cNvSpPr>
          <p:nvPr/>
        </p:nvSpPr>
        <p:spPr bwMode="auto">
          <a:xfrm>
            <a:off x="3179763" y="4731023"/>
            <a:ext cx="15446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dirty="0" err="1">
                <a:solidFill>
                  <a:schemeClr val="accent2"/>
                </a:solidFill>
                <a:effectLst>
                  <a:outerShdw blurRad="38100" dist="38100" dir="2700000" algn="tl">
                    <a:srgbClr val="C0C0C0"/>
                  </a:outerShdw>
                </a:effectLst>
                <a:latin typeface="Times New Roman" pitchFamily="18" charset="0"/>
              </a:rPr>
              <a:t>F</a:t>
            </a:r>
            <a:r>
              <a:rPr lang="en-US" altLang="zh-CN" sz="2800" b="1" dirty="0" err="1">
                <a:solidFill>
                  <a:schemeClr val="accent2"/>
                </a:solidFill>
                <a:effectLst>
                  <a:outerShdw blurRad="38100" dist="38100" dir="2700000" algn="tl">
                    <a:srgbClr val="C0C0C0"/>
                  </a:outerShdw>
                </a:effectLst>
                <a:latin typeface="Times New Roman" pitchFamily="18" charset="0"/>
              </a:rPr>
              <a:t>.</a:t>
            </a:r>
            <a:r>
              <a:rPr lang="en-US" altLang="zh-CN" sz="2800" b="1" i="1" dirty="0" err="1">
                <a:solidFill>
                  <a:schemeClr val="accent2"/>
                </a:solidFill>
                <a:effectLst>
                  <a:outerShdw blurRad="38100" dist="38100" dir="2700000" algn="tl">
                    <a:srgbClr val="C0C0C0"/>
                  </a:outerShdw>
                </a:effectLst>
                <a:latin typeface="Times New Roman" pitchFamily="18" charset="0"/>
              </a:rPr>
              <a:t>val</a:t>
            </a:r>
            <a:r>
              <a:rPr lang="en-US" altLang="zh-CN" sz="2800" b="1" i="1" dirty="0">
                <a:solidFill>
                  <a:schemeClr val="accent2"/>
                </a:solidFill>
                <a:effectLst>
                  <a:outerShdw blurRad="38100" dist="38100" dir="2700000" algn="tl">
                    <a:srgbClr val="C0C0C0"/>
                  </a:outerShdw>
                </a:effectLst>
                <a:latin typeface="Times New Roman" pitchFamily="18" charset="0"/>
              </a:rPr>
              <a:t> </a:t>
            </a:r>
            <a:r>
              <a:rPr lang="en-US" altLang="zh-CN" sz="2800" b="1" dirty="0">
                <a:solidFill>
                  <a:schemeClr val="accent2"/>
                </a:solidFill>
                <a:effectLst>
                  <a:outerShdw blurRad="38100" dist="38100" dir="2700000" algn="tl">
                    <a:srgbClr val="C0C0C0"/>
                  </a:outerShdw>
                </a:effectLst>
                <a:latin typeface="Times New Roman" pitchFamily="18" charset="0"/>
              </a:rPr>
              <a:t>= 5</a:t>
            </a:r>
          </a:p>
        </p:txBody>
      </p:sp>
      <p:sp>
        <p:nvSpPr>
          <p:cNvPr id="447519" name="Rectangle 31"/>
          <p:cNvSpPr>
            <a:spLocks noChangeArrowheads="1"/>
          </p:cNvSpPr>
          <p:nvPr/>
        </p:nvSpPr>
        <p:spPr bwMode="auto">
          <a:xfrm>
            <a:off x="7156450" y="3973786"/>
            <a:ext cx="15462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F</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val </a:t>
            </a:r>
            <a:r>
              <a:rPr lang="en-US" altLang="zh-CN" sz="2800" b="1">
                <a:solidFill>
                  <a:schemeClr val="accent2"/>
                </a:solidFill>
                <a:effectLst>
                  <a:outerShdw blurRad="38100" dist="38100" dir="2700000" algn="tl">
                    <a:srgbClr val="C0C0C0"/>
                  </a:outerShdw>
                </a:effectLst>
                <a:latin typeface="Times New Roman" pitchFamily="18" charset="0"/>
              </a:rPr>
              <a:t>= 2</a:t>
            </a:r>
          </a:p>
        </p:txBody>
      </p:sp>
      <p:sp>
        <p:nvSpPr>
          <p:cNvPr id="447520" name="Rectangle 32"/>
          <p:cNvSpPr>
            <a:spLocks noChangeArrowheads="1"/>
          </p:cNvSpPr>
          <p:nvPr/>
        </p:nvSpPr>
        <p:spPr bwMode="auto">
          <a:xfrm>
            <a:off x="2982913" y="5491436"/>
            <a:ext cx="23796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digit.</a:t>
            </a:r>
            <a:r>
              <a:rPr lang="en-US" altLang="zh-CN" sz="2800" b="1" i="1">
                <a:solidFill>
                  <a:schemeClr val="accent2"/>
                </a:solidFill>
                <a:effectLst>
                  <a:outerShdw blurRad="38100" dist="38100" dir="2700000" algn="tl">
                    <a:srgbClr val="C0C0C0"/>
                  </a:outerShdw>
                </a:effectLst>
                <a:latin typeface="Times New Roman" pitchFamily="18" charset="0"/>
              </a:rPr>
              <a:t>lexval </a:t>
            </a:r>
            <a:r>
              <a:rPr lang="en-US" altLang="zh-CN" sz="2800" b="1">
                <a:solidFill>
                  <a:schemeClr val="accent2"/>
                </a:solidFill>
                <a:effectLst>
                  <a:outerShdw blurRad="38100" dist="38100" dir="2700000" algn="tl">
                    <a:srgbClr val="C0C0C0"/>
                  </a:outerShdw>
                </a:effectLst>
                <a:latin typeface="Times New Roman" pitchFamily="18" charset="0"/>
              </a:rPr>
              <a:t>= 5</a:t>
            </a:r>
          </a:p>
        </p:txBody>
      </p:sp>
      <p:sp>
        <p:nvSpPr>
          <p:cNvPr id="18467" name="Line 33"/>
          <p:cNvSpPr>
            <a:spLocks noChangeShapeType="1"/>
          </p:cNvSpPr>
          <p:nvPr/>
        </p:nvSpPr>
        <p:spPr bwMode="auto">
          <a:xfrm>
            <a:off x="3771900" y="5326336"/>
            <a:ext cx="0" cy="2698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7522" name="Rectangle 34" descr="Green marble"/>
          <p:cNvSpPr>
            <a:spLocks noChangeArrowheads="1"/>
          </p:cNvSpPr>
          <p:nvPr/>
        </p:nvSpPr>
        <p:spPr bwMode="auto">
          <a:xfrm>
            <a:off x="7519016" y="1700808"/>
            <a:ext cx="1181100" cy="379413"/>
          </a:xfrm>
          <a:prstGeom prst="rect">
            <a:avLst/>
          </a:prstGeom>
          <a:noFill/>
          <a:ln w="12700">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1800" b="1" dirty="0">
                <a:solidFill>
                  <a:srgbClr val="996633"/>
                </a:solidFill>
                <a:effectLst>
                  <a:outerShdw blurRad="38100" dist="38100" dir="2700000" algn="tl">
                    <a:srgbClr val="C0C0C0"/>
                  </a:outerShdw>
                </a:effectLst>
                <a:latin typeface="Tahoma" pitchFamily="34" charset="0"/>
              </a:rPr>
              <a:t>8+5*2 </a:t>
            </a:r>
            <a:r>
              <a:rPr lang="en-US" altLang="zh-CN" sz="1800" b="1" dirty="0">
                <a:solidFill>
                  <a:srgbClr val="996633"/>
                </a:solidFill>
                <a:effectLst>
                  <a:outerShdw blurRad="38100" dist="38100" dir="2700000" algn="tl">
                    <a:srgbClr val="C0C0C0"/>
                  </a:outerShdw>
                </a:effectLst>
                <a:latin typeface="Tahoma" pitchFamily="34" charset="0"/>
              </a:rPr>
              <a:t>n</a:t>
            </a:r>
            <a:endParaRPr lang="zh-CN" altLang="en-US" sz="1800" b="1" dirty="0">
              <a:solidFill>
                <a:srgbClr val="996633"/>
              </a:solidFill>
              <a:effectLst>
                <a:outerShdw blurRad="38100" dist="38100" dir="2700000" algn="tl">
                  <a:srgbClr val="C0C0C0"/>
                </a:outerShdw>
              </a:effectLst>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447500"/>
                                        </p:tgtEl>
                                        <p:attrNameLst>
                                          <p:attrName>style.color</p:attrName>
                                        </p:attrNameLst>
                                      </p:cBhvr>
                                      <p:by>
                                        <p:hsl h="7200000" s="0" l="0"/>
                                      </p:by>
                                    </p:animClr>
                                    <p:animClr clrSpc="hsl" dir="cw">
                                      <p:cBhvr>
                                        <p:cTn id="7" dur="500" fill="hold"/>
                                        <p:tgtEl>
                                          <p:spTgt spid="447500"/>
                                        </p:tgtEl>
                                        <p:attrNameLst>
                                          <p:attrName>fillcolor</p:attrName>
                                        </p:attrNameLst>
                                      </p:cBhvr>
                                      <p:by>
                                        <p:hsl h="7200000" s="0" l="0"/>
                                      </p:by>
                                    </p:animClr>
                                    <p:animClr clrSpc="hsl" dir="cw">
                                      <p:cBhvr>
                                        <p:cTn id="8" dur="500" fill="hold"/>
                                        <p:tgtEl>
                                          <p:spTgt spid="447500"/>
                                        </p:tgtEl>
                                        <p:attrNameLst>
                                          <p:attrName>stroke.color</p:attrName>
                                        </p:attrNameLst>
                                      </p:cBhvr>
                                      <p:by>
                                        <p:hsl h="7200000" s="0" l="0"/>
                                      </p:by>
                                    </p:animClr>
                                    <p:set>
                                      <p:cBhvr>
                                        <p:cTn id="9" dur="500" fill="hold"/>
                                        <p:tgtEl>
                                          <p:spTgt spid="447500"/>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447501"/>
                                        </p:tgtEl>
                                        <p:attrNameLst>
                                          <p:attrName>style.color</p:attrName>
                                        </p:attrNameLst>
                                      </p:cBhvr>
                                      <p:by>
                                        <p:hsl h="7200000" s="0" l="0"/>
                                      </p:by>
                                    </p:animClr>
                                    <p:animClr clrSpc="hsl" dir="cw">
                                      <p:cBhvr>
                                        <p:cTn id="12" dur="500" fill="hold"/>
                                        <p:tgtEl>
                                          <p:spTgt spid="447501"/>
                                        </p:tgtEl>
                                        <p:attrNameLst>
                                          <p:attrName>fillcolor</p:attrName>
                                        </p:attrNameLst>
                                      </p:cBhvr>
                                      <p:by>
                                        <p:hsl h="7200000" s="0" l="0"/>
                                      </p:by>
                                    </p:animClr>
                                    <p:animClr clrSpc="hsl" dir="cw">
                                      <p:cBhvr>
                                        <p:cTn id="13" dur="500" fill="hold"/>
                                        <p:tgtEl>
                                          <p:spTgt spid="447501"/>
                                        </p:tgtEl>
                                        <p:attrNameLst>
                                          <p:attrName>stroke.color</p:attrName>
                                        </p:attrNameLst>
                                      </p:cBhvr>
                                      <p:by>
                                        <p:hsl h="7200000" s="0" l="0"/>
                                      </p:by>
                                    </p:animClr>
                                    <p:set>
                                      <p:cBhvr>
                                        <p:cTn id="14" dur="500" fill="hold"/>
                                        <p:tgtEl>
                                          <p:spTgt spid="447501"/>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18458"/>
                                        </p:tgtEl>
                                        <p:attrNameLst>
                                          <p:attrName>style.color</p:attrName>
                                        </p:attrNameLst>
                                      </p:cBhvr>
                                      <p:by>
                                        <p:hsl h="7200000" s="0" l="0"/>
                                      </p:by>
                                    </p:animClr>
                                    <p:animClr clrSpc="hsl" dir="cw">
                                      <p:cBhvr>
                                        <p:cTn id="17" dur="500" fill="hold"/>
                                        <p:tgtEl>
                                          <p:spTgt spid="18458"/>
                                        </p:tgtEl>
                                        <p:attrNameLst>
                                          <p:attrName>fillcolor</p:attrName>
                                        </p:attrNameLst>
                                      </p:cBhvr>
                                      <p:by>
                                        <p:hsl h="7200000" s="0" l="0"/>
                                      </p:by>
                                    </p:animClr>
                                    <p:animClr clrSpc="hsl" dir="cw">
                                      <p:cBhvr>
                                        <p:cTn id="18" dur="500" fill="hold"/>
                                        <p:tgtEl>
                                          <p:spTgt spid="18458"/>
                                        </p:tgtEl>
                                        <p:attrNameLst>
                                          <p:attrName>stroke.color</p:attrName>
                                        </p:attrNameLst>
                                      </p:cBhvr>
                                      <p:by>
                                        <p:hsl h="7200000" s="0" l="0"/>
                                      </p:by>
                                    </p:animClr>
                                    <p:set>
                                      <p:cBhvr>
                                        <p:cTn id="19" dur="500" fill="hold"/>
                                        <p:tgtEl>
                                          <p:spTgt spid="18458"/>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grpId="0" nodeType="clickEffect">
                                  <p:stCondLst>
                                    <p:cond delay="0"/>
                                  </p:stCondLst>
                                  <p:childTnLst>
                                    <p:animClr clrSpc="hsl" dir="cw">
                                      <p:cBhvr override="childStyle">
                                        <p:cTn id="23" dur="500" fill="hold"/>
                                        <p:tgtEl>
                                          <p:spTgt spid="447499"/>
                                        </p:tgtEl>
                                        <p:attrNameLst>
                                          <p:attrName>style.color</p:attrName>
                                        </p:attrNameLst>
                                      </p:cBhvr>
                                      <p:by>
                                        <p:hsl h="7200000" s="0" l="0"/>
                                      </p:by>
                                    </p:animClr>
                                    <p:animClr clrSpc="hsl" dir="cw">
                                      <p:cBhvr>
                                        <p:cTn id="24" dur="500" fill="hold"/>
                                        <p:tgtEl>
                                          <p:spTgt spid="447499"/>
                                        </p:tgtEl>
                                        <p:attrNameLst>
                                          <p:attrName>fillcolor</p:attrName>
                                        </p:attrNameLst>
                                      </p:cBhvr>
                                      <p:by>
                                        <p:hsl h="7200000" s="0" l="0"/>
                                      </p:by>
                                    </p:animClr>
                                    <p:animClr clrSpc="hsl" dir="cw">
                                      <p:cBhvr>
                                        <p:cTn id="25" dur="500" fill="hold"/>
                                        <p:tgtEl>
                                          <p:spTgt spid="447499"/>
                                        </p:tgtEl>
                                        <p:attrNameLst>
                                          <p:attrName>stroke.color</p:attrName>
                                        </p:attrNameLst>
                                      </p:cBhvr>
                                      <p:by>
                                        <p:hsl h="7200000" s="0" l="0"/>
                                      </p:by>
                                    </p:animClr>
                                    <p:set>
                                      <p:cBhvr>
                                        <p:cTn id="26" dur="500" fill="hold"/>
                                        <p:tgtEl>
                                          <p:spTgt spid="447499"/>
                                        </p:tgtEl>
                                        <p:attrNameLst>
                                          <p:attrName>fill.type</p:attrName>
                                        </p:attrNameLst>
                                      </p:cBhvr>
                                      <p:to>
                                        <p:strVal val="solid"/>
                                      </p:to>
                                    </p:set>
                                  </p:childTnLst>
                                </p:cTn>
                              </p:par>
                              <p:par>
                                <p:cTn id="27" presetID="21" presetClass="emph" presetSubtype="0" fill="hold" grpId="0" nodeType="withEffect">
                                  <p:stCondLst>
                                    <p:cond delay="0"/>
                                  </p:stCondLst>
                                  <p:childTnLst>
                                    <p:animClr clrSpc="hsl" dir="cw">
                                      <p:cBhvr override="childStyle">
                                        <p:cTn id="28" dur="500" fill="hold"/>
                                        <p:tgtEl>
                                          <p:spTgt spid="18457"/>
                                        </p:tgtEl>
                                        <p:attrNameLst>
                                          <p:attrName>style.color</p:attrName>
                                        </p:attrNameLst>
                                      </p:cBhvr>
                                      <p:by>
                                        <p:hsl h="7200000" s="0" l="0"/>
                                      </p:by>
                                    </p:animClr>
                                    <p:animClr clrSpc="hsl" dir="cw">
                                      <p:cBhvr>
                                        <p:cTn id="29" dur="500" fill="hold"/>
                                        <p:tgtEl>
                                          <p:spTgt spid="18457"/>
                                        </p:tgtEl>
                                        <p:attrNameLst>
                                          <p:attrName>fillcolor</p:attrName>
                                        </p:attrNameLst>
                                      </p:cBhvr>
                                      <p:by>
                                        <p:hsl h="7200000" s="0" l="0"/>
                                      </p:by>
                                    </p:animClr>
                                    <p:animClr clrSpc="hsl" dir="cw">
                                      <p:cBhvr>
                                        <p:cTn id="30" dur="500" fill="hold"/>
                                        <p:tgtEl>
                                          <p:spTgt spid="18457"/>
                                        </p:tgtEl>
                                        <p:attrNameLst>
                                          <p:attrName>stroke.color</p:attrName>
                                        </p:attrNameLst>
                                      </p:cBhvr>
                                      <p:by>
                                        <p:hsl h="7200000" s="0" l="0"/>
                                      </p:by>
                                    </p:animClr>
                                    <p:set>
                                      <p:cBhvr>
                                        <p:cTn id="31" dur="500" fill="hold"/>
                                        <p:tgtEl>
                                          <p:spTgt spid="18457"/>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1" presetClass="emph" presetSubtype="0" fill="hold" grpId="0" nodeType="clickEffect">
                                  <p:stCondLst>
                                    <p:cond delay="0"/>
                                  </p:stCondLst>
                                  <p:childTnLst>
                                    <p:animClr clrSpc="hsl" dir="cw">
                                      <p:cBhvr override="childStyle">
                                        <p:cTn id="35" dur="500" fill="hold"/>
                                        <p:tgtEl>
                                          <p:spTgt spid="447498"/>
                                        </p:tgtEl>
                                        <p:attrNameLst>
                                          <p:attrName>style.color</p:attrName>
                                        </p:attrNameLst>
                                      </p:cBhvr>
                                      <p:by>
                                        <p:hsl h="7200000" s="0" l="0"/>
                                      </p:by>
                                    </p:animClr>
                                    <p:animClr clrSpc="hsl" dir="cw">
                                      <p:cBhvr>
                                        <p:cTn id="36" dur="500" fill="hold"/>
                                        <p:tgtEl>
                                          <p:spTgt spid="447498"/>
                                        </p:tgtEl>
                                        <p:attrNameLst>
                                          <p:attrName>fillcolor</p:attrName>
                                        </p:attrNameLst>
                                      </p:cBhvr>
                                      <p:by>
                                        <p:hsl h="7200000" s="0" l="0"/>
                                      </p:by>
                                    </p:animClr>
                                    <p:animClr clrSpc="hsl" dir="cw">
                                      <p:cBhvr>
                                        <p:cTn id="37" dur="500" fill="hold"/>
                                        <p:tgtEl>
                                          <p:spTgt spid="447498"/>
                                        </p:tgtEl>
                                        <p:attrNameLst>
                                          <p:attrName>stroke.color</p:attrName>
                                        </p:attrNameLst>
                                      </p:cBhvr>
                                      <p:by>
                                        <p:hsl h="7200000" s="0" l="0"/>
                                      </p:by>
                                    </p:animClr>
                                    <p:set>
                                      <p:cBhvr>
                                        <p:cTn id="38" dur="500" fill="hold"/>
                                        <p:tgtEl>
                                          <p:spTgt spid="447498"/>
                                        </p:tgtEl>
                                        <p:attrNameLst>
                                          <p:attrName>fill.type</p:attrName>
                                        </p:attrNameLst>
                                      </p:cBhvr>
                                      <p:to>
                                        <p:strVal val="solid"/>
                                      </p:to>
                                    </p:set>
                                  </p:childTnLst>
                                </p:cTn>
                              </p:par>
                              <p:par>
                                <p:cTn id="39" presetID="21" presetClass="emph" presetSubtype="0" fill="hold" grpId="0" nodeType="withEffect">
                                  <p:stCondLst>
                                    <p:cond delay="0"/>
                                  </p:stCondLst>
                                  <p:childTnLst>
                                    <p:animClr clrSpc="hsl" dir="cw">
                                      <p:cBhvr override="childStyle">
                                        <p:cTn id="40" dur="500" fill="hold"/>
                                        <p:tgtEl>
                                          <p:spTgt spid="18456"/>
                                        </p:tgtEl>
                                        <p:attrNameLst>
                                          <p:attrName>style.color</p:attrName>
                                        </p:attrNameLst>
                                      </p:cBhvr>
                                      <p:by>
                                        <p:hsl h="7200000" s="0" l="0"/>
                                      </p:by>
                                    </p:animClr>
                                    <p:animClr clrSpc="hsl" dir="cw">
                                      <p:cBhvr>
                                        <p:cTn id="41" dur="500" fill="hold"/>
                                        <p:tgtEl>
                                          <p:spTgt spid="18456"/>
                                        </p:tgtEl>
                                        <p:attrNameLst>
                                          <p:attrName>fillcolor</p:attrName>
                                        </p:attrNameLst>
                                      </p:cBhvr>
                                      <p:by>
                                        <p:hsl h="7200000" s="0" l="0"/>
                                      </p:by>
                                    </p:animClr>
                                    <p:animClr clrSpc="hsl" dir="cw">
                                      <p:cBhvr>
                                        <p:cTn id="42" dur="500" fill="hold"/>
                                        <p:tgtEl>
                                          <p:spTgt spid="18456"/>
                                        </p:tgtEl>
                                        <p:attrNameLst>
                                          <p:attrName>stroke.color</p:attrName>
                                        </p:attrNameLst>
                                      </p:cBhvr>
                                      <p:by>
                                        <p:hsl h="7200000" s="0" l="0"/>
                                      </p:by>
                                    </p:animClr>
                                    <p:set>
                                      <p:cBhvr>
                                        <p:cTn id="43" dur="500" fill="hold"/>
                                        <p:tgtEl>
                                          <p:spTgt spid="18456"/>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1" presetClass="emph" presetSubtype="0" fill="hold" grpId="0" nodeType="clickEffect">
                                  <p:stCondLst>
                                    <p:cond delay="0"/>
                                  </p:stCondLst>
                                  <p:childTnLst>
                                    <p:animClr clrSpc="hsl" dir="cw">
                                      <p:cBhvr override="childStyle">
                                        <p:cTn id="47" dur="500" fill="hold"/>
                                        <p:tgtEl>
                                          <p:spTgt spid="447520"/>
                                        </p:tgtEl>
                                        <p:attrNameLst>
                                          <p:attrName>style.color</p:attrName>
                                        </p:attrNameLst>
                                      </p:cBhvr>
                                      <p:by>
                                        <p:hsl h="7200000" s="0" l="0"/>
                                      </p:by>
                                    </p:animClr>
                                    <p:animClr clrSpc="hsl" dir="cw">
                                      <p:cBhvr>
                                        <p:cTn id="48" dur="500" fill="hold"/>
                                        <p:tgtEl>
                                          <p:spTgt spid="447520"/>
                                        </p:tgtEl>
                                        <p:attrNameLst>
                                          <p:attrName>fillcolor</p:attrName>
                                        </p:attrNameLst>
                                      </p:cBhvr>
                                      <p:by>
                                        <p:hsl h="7200000" s="0" l="0"/>
                                      </p:by>
                                    </p:animClr>
                                    <p:animClr clrSpc="hsl" dir="cw">
                                      <p:cBhvr>
                                        <p:cTn id="49" dur="500" fill="hold"/>
                                        <p:tgtEl>
                                          <p:spTgt spid="447520"/>
                                        </p:tgtEl>
                                        <p:attrNameLst>
                                          <p:attrName>stroke.color</p:attrName>
                                        </p:attrNameLst>
                                      </p:cBhvr>
                                      <p:by>
                                        <p:hsl h="7200000" s="0" l="0"/>
                                      </p:by>
                                    </p:animClr>
                                    <p:set>
                                      <p:cBhvr>
                                        <p:cTn id="50" dur="500" fill="hold"/>
                                        <p:tgtEl>
                                          <p:spTgt spid="447520"/>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21" presetClass="emph" presetSubtype="0" fill="hold" grpId="0" nodeType="clickEffect">
                                  <p:stCondLst>
                                    <p:cond delay="0"/>
                                  </p:stCondLst>
                                  <p:childTnLst>
                                    <p:animClr clrSpc="hsl" dir="cw">
                                      <p:cBhvr override="childStyle">
                                        <p:cTn id="54" dur="500" fill="hold"/>
                                        <p:tgtEl>
                                          <p:spTgt spid="18467"/>
                                        </p:tgtEl>
                                        <p:attrNameLst>
                                          <p:attrName>style.color</p:attrName>
                                        </p:attrNameLst>
                                      </p:cBhvr>
                                      <p:by>
                                        <p:hsl h="7200000" s="0" l="0"/>
                                      </p:by>
                                    </p:animClr>
                                    <p:animClr clrSpc="hsl" dir="cw">
                                      <p:cBhvr>
                                        <p:cTn id="55" dur="500" fill="hold"/>
                                        <p:tgtEl>
                                          <p:spTgt spid="18467"/>
                                        </p:tgtEl>
                                        <p:attrNameLst>
                                          <p:attrName>fillcolor</p:attrName>
                                        </p:attrNameLst>
                                      </p:cBhvr>
                                      <p:by>
                                        <p:hsl h="7200000" s="0" l="0"/>
                                      </p:by>
                                    </p:animClr>
                                    <p:animClr clrSpc="hsl" dir="cw">
                                      <p:cBhvr>
                                        <p:cTn id="56" dur="500" fill="hold"/>
                                        <p:tgtEl>
                                          <p:spTgt spid="18467"/>
                                        </p:tgtEl>
                                        <p:attrNameLst>
                                          <p:attrName>stroke.color</p:attrName>
                                        </p:attrNameLst>
                                      </p:cBhvr>
                                      <p:by>
                                        <p:hsl h="7200000" s="0" l="0"/>
                                      </p:by>
                                    </p:animClr>
                                    <p:set>
                                      <p:cBhvr>
                                        <p:cTn id="57" dur="500" fill="hold"/>
                                        <p:tgtEl>
                                          <p:spTgt spid="18467"/>
                                        </p:tgtEl>
                                        <p:attrNameLst>
                                          <p:attrName>fill.type</p:attrName>
                                        </p:attrNameLst>
                                      </p:cBhvr>
                                      <p:to>
                                        <p:strVal val="solid"/>
                                      </p:to>
                                    </p:set>
                                  </p:childTnLst>
                                </p:cTn>
                              </p:par>
                              <p:par>
                                <p:cTn id="58" presetID="21" presetClass="emph" presetSubtype="0" fill="hold" grpId="0" nodeType="withEffect">
                                  <p:stCondLst>
                                    <p:cond delay="0"/>
                                  </p:stCondLst>
                                  <p:childTnLst>
                                    <p:animClr clrSpc="hsl" dir="cw">
                                      <p:cBhvr override="childStyle">
                                        <p:cTn id="59" dur="500" fill="hold"/>
                                        <p:tgtEl>
                                          <p:spTgt spid="447518"/>
                                        </p:tgtEl>
                                        <p:attrNameLst>
                                          <p:attrName>style.color</p:attrName>
                                        </p:attrNameLst>
                                      </p:cBhvr>
                                      <p:by>
                                        <p:hsl h="7200000" s="0" l="0"/>
                                      </p:by>
                                    </p:animClr>
                                    <p:animClr clrSpc="hsl" dir="cw">
                                      <p:cBhvr>
                                        <p:cTn id="60" dur="500" fill="hold"/>
                                        <p:tgtEl>
                                          <p:spTgt spid="447518"/>
                                        </p:tgtEl>
                                        <p:attrNameLst>
                                          <p:attrName>fillcolor</p:attrName>
                                        </p:attrNameLst>
                                      </p:cBhvr>
                                      <p:by>
                                        <p:hsl h="7200000" s="0" l="0"/>
                                      </p:by>
                                    </p:animClr>
                                    <p:animClr clrSpc="hsl" dir="cw">
                                      <p:cBhvr>
                                        <p:cTn id="61" dur="500" fill="hold"/>
                                        <p:tgtEl>
                                          <p:spTgt spid="447518"/>
                                        </p:tgtEl>
                                        <p:attrNameLst>
                                          <p:attrName>stroke.color</p:attrName>
                                        </p:attrNameLst>
                                      </p:cBhvr>
                                      <p:by>
                                        <p:hsl h="7200000" s="0" l="0"/>
                                      </p:by>
                                    </p:animClr>
                                    <p:set>
                                      <p:cBhvr>
                                        <p:cTn id="62" dur="500" fill="hold"/>
                                        <p:tgtEl>
                                          <p:spTgt spid="447518"/>
                                        </p:tgtEl>
                                        <p:attrNameLst>
                                          <p:attrName>fill.type</p:attrName>
                                        </p:attrNameLst>
                                      </p:cBhvr>
                                      <p:to>
                                        <p:strVal val="solid"/>
                                      </p:to>
                                    </p:set>
                                  </p:childTnLst>
                                </p:cTn>
                              </p:par>
                            </p:childTnLst>
                          </p:cTn>
                        </p:par>
                      </p:childTnLst>
                    </p:cTn>
                  </p:par>
                  <p:par>
                    <p:cTn id="63" fill="hold">
                      <p:stCondLst>
                        <p:cond delay="indefinite"/>
                      </p:stCondLst>
                      <p:childTnLst>
                        <p:par>
                          <p:cTn id="64" fill="hold">
                            <p:stCondLst>
                              <p:cond delay="0"/>
                            </p:stCondLst>
                            <p:childTnLst>
                              <p:par>
                                <p:cTn id="65" presetID="21" presetClass="emph" presetSubtype="0" fill="hold" grpId="0" nodeType="clickEffect">
                                  <p:stCondLst>
                                    <p:cond delay="0"/>
                                  </p:stCondLst>
                                  <p:childTnLst>
                                    <p:animClr clrSpc="hsl" dir="cw">
                                      <p:cBhvr override="childStyle">
                                        <p:cTn id="66" dur="500" fill="hold"/>
                                        <p:tgtEl>
                                          <p:spTgt spid="447506"/>
                                        </p:tgtEl>
                                        <p:attrNameLst>
                                          <p:attrName>style.color</p:attrName>
                                        </p:attrNameLst>
                                      </p:cBhvr>
                                      <p:by>
                                        <p:hsl h="7200000" s="0" l="0"/>
                                      </p:by>
                                    </p:animClr>
                                    <p:animClr clrSpc="hsl" dir="cw">
                                      <p:cBhvr>
                                        <p:cTn id="67" dur="500" fill="hold"/>
                                        <p:tgtEl>
                                          <p:spTgt spid="447506"/>
                                        </p:tgtEl>
                                        <p:attrNameLst>
                                          <p:attrName>fillcolor</p:attrName>
                                        </p:attrNameLst>
                                      </p:cBhvr>
                                      <p:by>
                                        <p:hsl h="7200000" s="0" l="0"/>
                                      </p:by>
                                    </p:animClr>
                                    <p:animClr clrSpc="hsl" dir="cw">
                                      <p:cBhvr>
                                        <p:cTn id="68" dur="500" fill="hold"/>
                                        <p:tgtEl>
                                          <p:spTgt spid="447506"/>
                                        </p:tgtEl>
                                        <p:attrNameLst>
                                          <p:attrName>stroke.color</p:attrName>
                                        </p:attrNameLst>
                                      </p:cBhvr>
                                      <p:by>
                                        <p:hsl h="7200000" s="0" l="0"/>
                                      </p:by>
                                    </p:animClr>
                                    <p:set>
                                      <p:cBhvr>
                                        <p:cTn id="69" dur="500" fill="hold"/>
                                        <p:tgtEl>
                                          <p:spTgt spid="447506"/>
                                        </p:tgtEl>
                                        <p:attrNameLst>
                                          <p:attrName>fill.type</p:attrName>
                                        </p:attrNameLst>
                                      </p:cBhvr>
                                      <p:to>
                                        <p:strVal val="solid"/>
                                      </p:to>
                                    </p:set>
                                  </p:childTnLst>
                                </p:cTn>
                              </p:par>
                              <p:par>
                                <p:cTn id="70" presetID="21" presetClass="emph" presetSubtype="0" fill="hold" grpId="0" nodeType="withEffect">
                                  <p:stCondLst>
                                    <p:cond delay="0"/>
                                  </p:stCondLst>
                                  <p:childTnLst>
                                    <p:animClr clrSpc="hsl" dir="cw">
                                      <p:cBhvr override="childStyle">
                                        <p:cTn id="71" dur="500" fill="hold"/>
                                        <p:tgtEl>
                                          <p:spTgt spid="18462"/>
                                        </p:tgtEl>
                                        <p:attrNameLst>
                                          <p:attrName>style.color</p:attrName>
                                        </p:attrNameLst>
                                      </p:cBhvr>
                                      <p:by>
                                        <p:hsl h="7200000" s="0" l="0"/>
                                      </p:by>
                                    </p:animClr>
                                    <p:animClr clrSpc="hsl" dir="cw">
                                      <p:cBhvr>
                                        <p:cTn id="72" dur="500" fill="hold"/>
                                        <p:tgtEl>
                                          <p:spTgt spid="18462"/>
                                        </p:tgtEl>
                                        <p:attrNameLst>
                                          <p:attrName>fillcolor</p:attrName>
                                        </p:attrNameLst>
                                      </p:cBhvr>
                                      <p:by>
                                        <p:hsl h="7200000" s="0" l="0"/>
                                      </p:by>
                                    </p:animClr>
                                    <p:animClr clrSpc="hsl" dir="cw">
                                      <p:cBhvr>
                                        <p:cTn id="73" dur="500" fill="hold"/>
                                        <p:tgtEl>
                                          <p:spTgt spid="18462"/>
                                        </p:tgtEl>
                                        <p:attrNameLst>
                                          <p:attrName>stroke.color</p:attrName>
                                        </p:attrNameLst>
                                      </p:cBhvr>
                                      <p:by>
                                        <p:hsl h="7200000" s="0" l="0"/>
                                      </p:by>
                                    </p:animClr>
                                    <p:set>
                                      <p:cBhvr>
                                        <p:cTn id="74" dur="500" fill="hold"/>
                                        <p:tgtEl>
                                          <p:spTgt spid="18462"/>
                                        </p:tgtEl>
                                        <p:attrNameLst>
                                          <p:attrName>fill.type</p:attrName>
                                        </p:attrNameLst>
                                      </p:cBhvr>
                                      <p:to>
                                        <p:strVal val="solid"/>
                                      </p:to>
                                    </p:set>
                                  </p:childTnLst>
                                </p:cTn>
                              </p:par>
                            </p:childTnLst>
                          </p:cTn>
                        </p:par>
                      </p:childTnLst>
                    </p:cTn>
                  </p:par>
                  <p:par>
                    <p:cTn id="75" fill="hold">
                      <p:stCondLst>
                        <p:cond delay="indefinite"/>
                      </p:stCondLst>
                      <p:childTnLst>
                        <p:par>
                          <p:cTn id="76" fill="hold">
                            <p:stCondLst>
                              <p:cond delay="0"/>
                            </p:stCondLst>
                            <p:childTnLst>
                              <p:par>
                                <p:cTn id="77" presetID="21" presetClass="emph" presetSubtype="0" fill="hold" grpId="0" nodeType="clickEffect">
                                  <p:stCondLst>
                                    <p:cond delay="0"/>
                                  </p:stCondLst>
                                  <p:childTnLst>
                                    <p:animClr clrSpc="hsl" dir="cw">
                                      <p:cBhvr override="childStyle">
                                        <p:cTn id="78" dur="500" fill="hold"/>
                                        <p:tgtEl>
                                          <p:spTgt spid="447493"/>
                                        </p:tgtEl>
                                        <p:attrNameLst>
                                          <p:attrName>style.color</p:attrName>
                                        </p:attrNameLst>
                                      </p:cBhvr>
                                      <p:by>
                                        <p:hsl h="7200000" s="0" l="0"/>
                                      </p:by>
                                    </p:animClr>
                                    <p:animClr clrSpc="hsl" dir="cw">
                                      <p:cBhvr>
                                        <p:cTn id="79" dur="500" fill="hold"/>
                                        <p:tgtEl>
                                          <p:spTgt spid="447493"/>
                                        </p:tgtEl>
                                        <p:attrNameLst>
                                          <p:attrName>fillcolor</p:attrName>
                                        </p:attrNameLst>
                                      </p:cBhvr>
                                      <p:by>
                                        <p:hsl h="7200000" s="0" l="0"/>
                                      </p:by>
                                    </p:animClr>
                                    <p:animClr clrSpc="hsl" dir="cw">
                                      <p:cBhvr>
                                        <p:cTn id="80" dur="500" fill="hold"/>
                                        <p:tgtEl>
                                          <p:spTgt spid="447493"/>
                                        </p:tgtEl>
                                        <p:attrNameLst>
                                          <p:attrName>stroke.color</p:attrName>
                                        </p:attrNameLst>
                                      </p:cBhvr>
                                      <p:by>
                                        <p:hsl h="7200000" s="0" l="0"/>
                                      </p:by>
                                    </p:animClr>
                                    <p:set>
                                      <p:cBhvr>
                                        <p:cTn id="81" dur="500" fill="hold"/>
                                        <p:tgtEl>
                                          <p:spTgt spid="447493"/>
                                        </p:tgtEl>
                                        <p:attrNameLst>
                                          <p:attrName>fill.type</p:attrName>
                                        </p:attrNameLst>
                                      </p:cBhvr>
                                      <p:to>
                                        <p:strVal val="solid"/>
                                      </p:to>
                                    </p:set>
                                  </p:childTnLst>
                                </p:cTn>
                              </p:par>
                            </p:childTnLst>
                          </p:cTn>
                        </p:par>
                      </p:childTnLst>
                    </p:cTn>
                  </p:par>
                  <p:par>
                    <p:cTn id="82" fill="hold">
                      <p:stCondLst>
                        <p:cond delay="indefinite"/>
                      </p:stCondLst>
                      <p:childTnLst>
                        <p:par>
                          <p:cTn id="83" fill="hold">
                            <p:stCondLst>
                              <p:cond delay="0"/>
                            </p:stCondLst>
                            <p:childTnLst>
                              <p:par>
                                <p:cTn id="84" presetID="21" presetClass="emph" presetSubtype="0" fill="hold" grpId="0" nodeType="clickEffect">
                                  <p:stCondLst>
                                    <p:cond delay="0"/>
                                  </p:stCondLst>
                                  <p:childTnLst>
                                    <p:animClr clrSpc="hsl" dir="cw">
                                      <p:cBhvr override="childStyle">
                                        <p:cTn id="85" dur="500" fill="hold"/>
                                        <p:tgtEl>
                                          <p:spTgt spid="18463"/>
                                        </p:tgtEl>
                                        <p:attrNameLst>
                                          <p:attrName>style.color</p:attrName>
                                        </p:attrNameLst>
                                      </p:cBhvr>
                                      <p:by>
                                        <p:hsl h="7200000" s="0" l="0"/>
                                      </p:by>
                                    </p:animClr>
                                    <p:animClr clrSpc="hsl" dir="cw">
                                      <p:cBhvr>
                                        <p:cTn id="86" dur="500" fill="hold"/>
                                        <p:tgtEl>
                                          <p:spTgt spid="18463"/>
                                        </p:tgtEl>
                                        <p:attrNameLst>
                                          <p:attrName>fillcolor</p:attrName>
                                        </p:attrNameLst>
                                      </p:cBhvr>
                                      <p:by>
                                        <p:hsl h="7200000" s="0" l="0"/>
                                      </p:by>
                                    </p:animClr>
                                    <p:animClr clrSpc="hsl" dir="cw">
                                      <p:cBhvr>
                                        <p:cTn id="87" dur="500" fill="hold"/>
                                        <p:tgtEl>
                                          <p:spTgt spid="18463"/>
                                        </p:tgtEl>
                                        <p:attrNameLst>
                                          <p:attrName>stroke.color</p:attrName>
                                        </p:attrNameLst>
                                      </p:cBhvr>
                                      <p:by>
                                        <p:hsl h="7200000" s="0" l="0"/>
                                      </p:by>
                                    </p:animClr>
                                    <p:set>
                                      <p:cBhvr>
                                        <p:cTn id="88" dur="500" fill="hold"/>
                                        <p:tgtEl>
                                          <p:spTgt spid="18463"/>
                                        </p:tgtEl>
                                        <p:attrNameLst>
                                          <p:attrName>fill.type</p:attrName>
                                        </p:attrNameLst>
                                      </p:cBhvr>
                                      <p:to>
                                        <p:strVal val="solid"/>
                                      </p:to>
                                    </p:set>
                                  </p:childTnLst>
                                </p:cTn>
                              </p:par>
                              <p:par>
                                <p:cTn id="89" presetID="21" presetClass="emph" presetSubtype="0" fill="hold" grpId="0" nodeType="withEffect">
                                  <p:stCondLst>
                                    <p:cond delay="0"/>
                                  </p:stCondLst>
                                  <p:childTnLst>
                                    <p:animClr clrSpc="hsl" dir="cw">
                                      <p:cBhvr override="childStyle">
                                        <p:cTn id="90" dur="500" fill="hold"/>
                                        <p:tgtEl>
                                          <p:spTgt spid="447519"/>
                                        </p:tgtEl>
                                        <p:attrNameLst>
                                          <p:attrName>style.color</p:attrName>
                                        </p:attrNameLst>
                                      </p:cBhvr>
                                      <p:by>
                                        <p:hsl h="7200000" s="0" l="0"/>
                                      </p:by>
                                    </p:animClr>
                                    <p:animClr clrSpc="hsl" dir="cw">
                                      <p:cBhvr>
                                        <p:cTn id="91" dur="500" fill="hold"/>
                                        <p:tgtEl>
                                          <p:spTgt spid="447519"/>
                                        </p:tgtEl>
                                        <p:attrNameLst>
                                          <p:attrName>fillcolor</p:attrName>
                                        </p:attrNameLst>
                                      </p:cBhvr>
                                      <p:by>
                                        <p:hsl h="7200000" s="0" l="0"/>
                                      </p:by>
                                    </p:animClr>
                                    <p:animClr clrSpc="hsl" dir="cw">
                                      <p:cBhvr>
                                        <p:cTn id="92" dur="500" fill="hold"/>
                                        <p:tgtEl>
                                          <p:spTgt spid="447519"/>
                                        </p:tgtEl>
                                        <p:attrNameLst>
                                          <p:attrName>stroke.color</p:attrName>
                                        </p:attrNameLst>
                                      </p:cBhvr>
                                      <p:by>
                                        <p:hsl h="7200000" s="0" l="0"/>
                                      </p:by>
                                    </p:animClr>
                                    <p:set>
                                      <p:cBhvr>
                                        <p:cTn id="93" dur="500" fill="hold"/>
                                        <p:tgtEl>
                                          <p:spTgt spid="447519"/>
                                        </p:tgtEl>
                                        <p:attrNameLst>
                                          <p:attrName>fill.type</p:attrName>
                                        </p:attrNameLst>
                                      </p:cBhvr>
                                      <p:to>
                                        <p:strVal val="solid"/>
                                      </p:to>
                                    </p:set>
                                  </p:childTnLst>
                                </p:cTn>
                              </p:par>
                            </p:childTnLst>
                          </p:cTn>
                        </p:par>
                      </p:childTnLst>
                    </p:cTn>
                  </p:par>
                  <p:par>
                    <p:cTn id="94" fill="hold">
                      <p:stCondLst>
                        <p:cond delay="indefinite"/>
                      </p:stCondLst>
                      <p:childTnLst>
                        <p:par>
                          <p:cTn id="95" fill="hold">
                            <p:stCondLst>
                              <p:cond delay="0"/>
                            </p:stCondLst>
                            <p:childTnLst>
                              <p:par>
                                <p:cTn id="96" presetID="21" presetClass="emph" presetSubtype="0" fill="hold" grpId="0" nodeType="clickEffect">
                                  <p:stCondLst>
                                    <p:cond delay="0"/>
                                  </p:stCondLst>
                                  <p:childTnLst>
                                    <p:animClr clrSpc="hsl" dir="cw">
                                      <p:cBhvr override="childStyle">
                                        <p:cTn id="97" dur="500" fill="hold"/>
                                        <p:tgtEl>
                                          <p:spTgt spid="447497"/>
                                        </p:tgtEl>
                                        <p:attrNameLst>
                                          <p:attrName>style.color</p:attrName>
                                        </p:attrNameLst>
                                      </p:cBhvr>
                                      <p:by>
                                        <p:hsl h="7200000" s="0" l="0"/>
                                      </p:by>
                                    </p:animClr>
                                    <p:animClr clrSpc="hsl" dir="cw">
                                      <p:cBhvr>
                                        <p:cTn id="98" dur="500" fill="hold"/>
                                        <p:tgtEl>
                                          <p:spTgt spid="447497"/>
                                        </p:tgtEl>
                                        <p:attrNameLst>
                                          <p:attrName>fillcolor</p:attrName>
                                        </p:attrNameLst>
                                      </p:cBhvr>
                                      <p:by>
                                        <p:hsl h="7200000" s="0" l="0"/>
                                      </p:by>
                                    </p:animClr>
                                    <p:animClr clrSpc="hsl" dir="cw">
                                      <p:cBhvr>
                                        <p:cTn id="99" dur="500" fill="hold"/>
                                        <p:tgtEl>
                                          <p:spTgt spid="447497"/>
                                        </p:tgtEl>
                                        <p:attrNameLst>
                                          <p:attrName>stroke.color</p:attrName>
                                        </p:attrNameLst>
                                      </p:cBhvr>
                                      <p:by>
                                        <p:hsl h="7200000" s="0" l="0"/>
                                      </p:by>
                                    </p:animClr>
                                    <p:set>
                                      <p:cBhvr>
                                        <p:cTn id="100" dur="500" fill="hold"/>
                                        <p:tgtEl>
                                          <p:spTgt spid="447497"/>
                                        </p:tgtEl>
                                        <p:attrNameLst>
                                          <p:attrName>fill.type</p:attrName>
                                        </p:attrNameLst>
                                      </p:cBhvr>
                                      <p:to>
                                        <p:strVal val="solid"/>
                                      </p:to>
                                    </p:set>
                                  </p:childTnLst>
                                </p:cTn>
                              </p:par>
                              <p:par>
                                <p:cTn id="101" presetID="21" presetClass="emph" presetSubtype="0" fill="hold" grpId="0" nodeType="withEffect">
                                  <p:stCondLst>
                                    <p:cond delay="0"/>
                                  </p:stCondLst>
                                  <p:childTnLst>
                                    <p:animClr clrSpc="hsl" dir="cw">
                                      <p:cBhvr override="childStyle">
                                        <p:cTn id="102" dur="500" fill="hold"/>
                                        <p:tgtEl>
                                          <p:spTgt spid="447509"/>
                                        </p:tgtEl>
                                        <p:attrNameLst>
                                          <p:attrName>style.color</p:attrName>
                                        </p:attrNameLst>
                                      </p:cBhvr>
                                      <p:by>
                                        <p:hsl h="7200000" s="0" l="0"/>
                                      </p:by>
                                    </p:animClr>
                                    <p:animClr clrSpc="hsl" dir="cw">
                                      <p:cBhvr>
                                        <p:cTn id="103" dur="500" fill="hold"/>
                                        <p:tgtEl>
                                          <p:spTgt spid="447509"/>
                                        </p:tgtEl>
                                        <p:attrNameLst>
                                          <p:attrName>fillcolor</p:attrName>
                                        </p:attrNameLst>
                                      </p:cBhvr>
                                      <p:by>
                                        <p:hsl h="7200000" s="0" l="0"/>
                                      </p:by>
                                    </p:animClr>
                                    <p:animClr clrSpc="hsl" dir="cw">
                                      <p:cBhvr>
                                        <p:cTn id="104" dur="500" fill="hold"/>
                                        <p:tgtEl>
                                          <p:spTgt spid="447509"/>
                                        </p:tgtEl>
                                        <p:attrNameLst>
                                          <p:attrName>stroke.color</p:attrName>
                                        </p:attrNameLst>
                                      </p:cBhvr>
                                      <p:by>
                                        <p:hsl h="7200000" s="0" l="0"/>
                                      </p:by>
                                    </p:animClr>
                                    <p:set>
                                      <p:cBhvr>
                                        <p:cTn id="105" dur="500" fill="hold"/>
                                        <p:tgtEl>
                                          <p:spTgt spid="447509"/>
                                        </p:tgtEl>
                                        <p:attrNameLst>
                                          <p:attrName>fill.type</p:attrName>
                                        </p:attrNameLst>
                                      </p:cBhvr>
                                      <p:to>
                                        <p:strVal val="solid"/>
                                      </p:to>
                                    </p:set>
                                  </p:childTnLst>
                                </p:cTn>
                              </p:par>
                            </p:childTnLst>
                          </p:cTn>
                        </p:par>
                      </p:childTnLst>
                    </p:cTn>
                  </p:par>
                  <p:par>
                    <p:cTn id="106" fill="hold">
                      <p:stCondLst>
                        <p:cond delay="indefinite"/>
                      </p:stCondLst>
                      <p:childTnLst>
                        <p:par>
                          <p:cTn id="107" fill="hold">
                            <p:stCondLst>
                              <p:cond delay="0"/>
                            </p:stCondLst>
                            <p:childTnLst>
                              <p:par>
                                <p:cTn id="108" presetID="21" presetClass="emph" presetSubtype="0" fill="hold" grpId="0" nodeType="clickEffect">
                                  <p:stCondLst>
                                    <p:cond delay="0"/>
                                  </p:stCondLst>
                                  <p:childTnLst>
                                    <p:animClr clrSpc="hsl" dir="cw">
                                      <p:cBhvr override="childStyle">
                                        <p:cTn id="109" dur="500" fill="hold"/>
                                        <p:tgtEl>
                                          <p:spTgt spid="447508"/>
                                        </p:tgtEl>
                                        <p:attrNameLst>
                                          <p:attrName>style.color</p:attrName>
                                        </p:attrNameLst>
                                      </p:cBhvr>
                                      <p:by>
                                        <p:hsl h="7200000" s="0" l="0"/>
                                      </p:by>
                                    </p:animClr>
                                    <p:animClr clrSpc="hsl" dir="cw">
                                      <p:cBhvr>
                                        <p:cTn id="110" dur="500" fill="hold"/>
                                        <p:tgtEl>
                                          <p:spTgt spid="447508"/>
                                        </p:tgtEl>
                                        <p:attrNameLst>
                                          <p:attrName>fillcolor</p:attrName>
                                        </p:attrNameLst>
                                      </p:cBhvr>
                                      <p:by>
                                        <p:hsl h="7200000" s="0" l="0"/>
                                      </p:by>
                                    </p:animClr>
                                    <p:animClr clrSpc="hsl" dir="cw">
                                      <p:cBhvr>
                                        <p:cTn id="111" dur="500" fill="hold"/>
                                        <p:tgtEl>
                                          <p:spTgt spid="447508"/>
                                        </p:tgtEl>
                                        <p:attrNameLst>
                                          <p:attrName>stroke.color</p:attrName>
                                        </p:attrNameLst>
                                      </p:cBhvr>
                                      <p:by>
                                        <p:hsl h="7200000" s="0" l="0"/>
                                      </p:by>
                                    </p:animClr>
                                    <p:set>
                                      <p:cBhvr>
                                        <p:cTn id="112" dur="500" fill="hold"/>
                                        <p:tgtEl>
                                          <p:spTgt spid="447508"/>
                                        </p:tgtEl>
                                        <p:attrNameLst>
                                          <p:attrName>fill.type</p:attrName>
                                        </p:attrNameLst>
                                      </p:cBhvr>
                                      <p:to>
                                        <p:strVal val="solid"/>
                                      </p:to>
                                    </p:set>
                                  </p:childTnLst>
                                </p:cTn>
                              </p:par>
                            </p:childTnLst>
                          </p:cTn>
                        </p:par>
                      </p:childTnLst>
                    </p:cTn>
                  </p:par>
                  <p:par>
                    <p:cTn id="113" fill="hold">
                      <p:stCondLst>
                        <p:cond delay="indefinite"/>
                      </p:stCondLst>
                      <p:childTnLst>
                        <p:par>
                          <p:cTn id="114" fill="hold">
                            <p:stCondLst>
                              <p:cond delay="0"/>
                            </p:stCondLst>
                            <p:childTnLst>
                              <p:par>
                                <p:cTn id="115" presetID="21" presetClass="emph" presetSubtype="0" fill="hold" grpId="0" nodeType="clickEffect">
                                  <p:stCondLst>
                                    <p:cond delay="0"/>
                                  </p:stCondLst>
                                  <p:childTnLst>
                                    <p:animClr clrSpc="hsl" dir="cw">
                                      <p:cBhvr override="childStyle">
                                        <p:cTn id="116" dur="500" fill="hold"/>
                                        <p:tgtEl>
                                          <p:spTgt spid="447495"/>
                                        </p:tgtEl>
                                        <p:attrNameLst>
                                          <p:attrName>style.color</p:attrName>
                                        </p:attrNameLst>
                                      </p:cBhvr>
                                      <p:by>
                                        <p:hsl h="7200000" s="0" l="0"/>
                                      </p:by>
                                    </p:animClr>
                                    <p:animClr clrSpc="hsl" dir="cw">
                                      <p:cBhvr>
                                        <p:cTn id="117" dur="500" fill="hold"/>
                                        <p:tgtEl>
                                          <p:spTgt spid="447495"/>
                                        </p:tgtEl>
                                        <p:attrNameLst>
                                          <p:attrName>fillcolor</p:attrName>
                                        </p:attrNameLst>
                                      </p:cBhvr>
                                      <p:by>
                                        <p:hsl h="7200000" s="0" l="0"/>
                                      </p:by>
                                    </p:animClr>
                                    <p:animClr clrSpc="hsl" dir="cw">
                                      <p:cBhvr>
                                        <p:cTn id="118" dur="500" fill="hold"/>
                                        <p:tgtEl>
                                          <p:spTgt spid="447495"/>
                                        </p:tgtEl>
                                        <p:attrNameLst>
                                          <p:attrName>stroke.color</p:attrName>
                                        </p:attrNameLst>
                                      </p:cBhvr>
                                      <p:by>
                                        <p:hsl h="7200000" s="0" l="0"/>
                                      </p:by>
                                    </p:animClr>
                                    <p:set>
                                      <p:cBhvr>
                                        <p:cTn id="119" dur="500" fill="hold"/>
                                        <p:tgtEl>
                                          <p:spTgt spid="44749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3" grpId="0"/>
      <p:bldP spid="447495" grpId="0"/>
      <p:bldP spid="447497" grpId="0"/>
      <p:bldP spid="447498" grpId="0"/>
      <p:bldP spid="447499" grpId="0"/>
      <p:bldP spid="447500" grpId="0"/>
      <p:bldP spid="447501" grpId="0"/>
      <p:bldP spid="447506" grpId="0"/>
      <p:bldP spid="447508" grpId="0"/>
      <p:bldP spid="447509" grpId="0"/>
      <p:bldP spid="18456" grpId="0" animBg="1"/>
      <p:bldP spid="18457" grpId="0" animBg="1"/>
      <p:bldP spid="18458" grpId="0" animBg="1"/>
      <p:bldP spid="18462" grpId="0" animBg="1"/>
      <p:bldP spid="18463" grpId="0" animBg="1"/>
      <p:bldP spid="447518" grpId="0"/>
      <p:bldP spid="447519" grpId="0"/>
      <p:bldP spid="447520" grpId="0"/>
      <p:bldP spid="1846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a:xfrm>
            <a:off x="4932363" y="0"/>
            <a:ext cx="4211637" cy="1371600"/>
          </a:xfrm>
        </p:spPr>
        <p:txBody>
          <a:bodyPr/>
          <a:lstStyle/>
          <a:p>
            <a:pPr algn="r"/>
            <a:r>
              <a:rPr lang="zh-CN" altLang="en-US" sz="1800" b="1">
                <a:ea typeface="宋体" pitchFamily="2" charset="-122"/>
              </a:rPr>
              <a:t>3*5+4</a:t>
            </a:r>
            <a:r>
              <a:rPr lang="en-US" altLang="zh-CN" sz="1800" b="1">
                <a:ea typeface="宋体" pitchFamily="2" charset="-122"/>
              </a:rPr>
              <a:t>n</a:t>
            </a:r>
            <a:r>
              <a:rPr lang="zh-CN" altLang="en-US" sz="1800" b="1">
                <a:ea typeface="宋体" pitchFamily="2" charset="-122"/>
              </a:rPr>
              <a:t>的带注释的分析树 </a:t>
            </a:r>
          </a:p>
        </p:txBody>
      </p:sp>
      <p:sp>
        <p:nvSpPr>
          <p:cNvPr id="30753" name="Rectangle 32"/>
          <p:cNvSpPr>
            <a:spLocks noGrp="1" noChangeArrowheads="1"/>
          </p:cNvSpPr>
          <p:nvPr>
            <p:ph idx="1"/>
          </p:nvPr>
        </p:nvSpPr>
        <p:spPr>
          <a:xfrm>
            <a:off x="0" y="0"/>
            <a:ext cx="4787900" cy="2924175"/>
          </a:xfrm>
          <a:solidFill>
            <a:srgbClr val="FFFF99"/>
          </a:solidFill>
          <a:ln w="25400">
            <a:solidFill>
              <a:srgbClr val="FF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buFontTx/>
              <a:buNone/>
            </a:pPr>
            <a:r>
              <a:rPr lang="zh-CN" altLang="en-US" sz="2000" dirty="0">
                <a:ea typeface="宋体" pitchFamily="2" charset="-122"/>
              </a:rPr>
              <a:t> </a:t>
            </a:r>
            <a:r>
              <a:rPr lang="zh-CN" altLang="en-US" sz="2000" b="1" dirty="0">
                <a:ea typeface="宋体" pitchFamily="2" charset="-122"/>
              </a:rPr>
              <a:t>产 生 式     语  义  规  则</a:t>
            </a:r>
          </a:p>
          <a:p>
            <a:pPr>
              <a:lnSpc>
                <a:spcPct val="80000"/>
              </a:lnSpc>
              <a:buFontTx/>
              <a:buNone/>
            </a:pPr>
            <a:r>
              <a:rPr lang="en-US" altLang="zh-CN" sz="2000" b="1" dirty="0" err="1">
                <a:ea typeface="宋体" pitchFamily="2" charset="-122"/>
              </a:rPr>
              <a:t>L→En</a:t>
            </a:r>
            <a:r>
              <a:rPr lang="en-US" altLang="zh-CN" sz="2000" b="1" dirty="0">
                <a:ea typeface="宋体" pitchFamily="2" charset="-122"/>
              </a:rPr>
              <a:t>        	print(</a:t>
            </a:r>
            <a:r>
              <a:rPr lang="en-US" altLang="zh-CN" sz="2000" b="1" dirty="0" err="1">
                <a:ea typeface="宋体" pitchFamily="2" charset="-122"/>
              </a:rPr>
              <a:t>E.val</a:t>
            </a:r>
            <a:r>
              <a:rPr lang="en-US" altLang="zh-CN" sz="2000" b="1" dirty="0">
                <a:ea typeface="宋体" pitchFamily="2" charset="-122"/>
              </a:rPr>
              <a:t>) </a:t>
            </a:r>
          </a:p>
          <a:p>
            <a:pPr>
              <a:lnSpc>
                <a:spcPct val="80000"/>
              </a:lnSpc>
              <a:buFontTx/>
              <a:buNone/>
            </a:pPr>
            <a:r>
              <a:rPr lang="en-US" altLang="zh-CN" sz="2000" b="1" dirty="0">
                <a:ea typeface="宋体" pitchFamily="2" charset="-122"/>
              </a:rPr>
              <a:t>E→E</a:t>
            </a:r>
            <a:r>
              <a:rPr lang="en-US" altLang="zh-CN" sz="2000" b="1" baseline="-25000" dirty="0">
                <a:ea typeface="宋体" pitchFamily="2" charset="-122"/>
              </a:rPr>
              <a:t>1</a:t>
            </a:r>
            <a:r>
              <a:rPr lang="en-US" altLang="zh-CN" sz="2000" b="1" dirty="0">
                <a:ea typeface="宋体" pitchFamily="2" charset="-122"/>
              </a:rPr>
              <a:t>+T    	</a:t>
            </a:r>
            <a:r>
              <a:rPr lang="en-US" altLang="zh-CN" sz="2000" b="1" dirty="0" err="1">
                <a:ea typeface="宋体" pitchFamily="2" charset="-122"/>
              </a:rPr>
              <a:t>E.val</a:t>
            </a:r>
            <a:r>
              <a:rPr lang="en-US" altLang="zh-CN" sz="2000" b="1" dirty="0">
                <a:ea typeface="宋体" pitchFamily="2" charset="-122"/>
              </a:rPr>
              <a:t> := E</a:t>
            </a:r>
            <a:r>
              <a:rPr lang="en-US" altLang="zh-CN" sz="2000" b="1" baseline="-25000" dirty="0">
                <a:ea typeface="宋体" pitchFamily="2" charset="-122"/>
              </a:rPr>
              <a:t>1</a:t>
            </a:r>
            <a:r>
              <a:rPr lang="en-US" altLang="zh-CN" sz="2000" b="1" dirty="0">
                <a:ea typeface="宋体" pitchFamily="2" charset="-122"/>
              </a:rPr>
              <a:t>.val+T.val </a:t>
            </a:r>
          </a:p>
          <a:p>
            <a:pPr>
              <a:lnSpc>
                <a:spcPct val="80000"/>
              </a:lnSpc>
              <a:buFontTx/>
              <a:buNone/>
            </a:pPr>
            <a:r>
              <a:rPr lang="en-US" altLang="zh-CN" sz="2000" b="1" dirty="0">
                <a:ea typeface="宋体" pitchFamily="2" charset="-122"/>
              </a:rPr>
              <a:t>E→T       	</a:t>
            </a:r>
            <a:r>
              <a:rPr lang="en-US" altLang="zh-CN" sz="2000" b="1" dirty="0" err="1">
                <a:ea typeface="宋体" pitchFamily="2" charset="-122"/>
              </a:rPr>
              <a:t>E.val</a:t>
            </a:r>
            <a:r>
              <a:rPr lang="en-US" altLang="zh-CN" sz="2000" b="1" dirty="0">
                <a:ea typeface="宋体" pitchFamily="2" charset="-122"/>
              </a:rPr>
              <a:t> :=</a:t>
            </a:r>
            <a:r>
              <a:rPr lang="en-US" altLang="zh-CN" sz="2000" b="1" dirty="0" err="1">
                <a:ea typeface="宋体" pitchFamily="2" charset="-122"/>
              </a:rPr>
              <a:t>T.val</a:t>
            </a:r>
            <a:r>
              <a:rPr lang="en-US" altLang="zh-CN" sz="2000" b="1" dirty="0">
                <a:ea typeface="宋体" pitchFamily="2" charset="-122"/>
              </a:rPr>
              <a:t> </a:t>
            </a:r>
          </a:p>
          <a:p>
            <a:pPr>
              <a:lnSpc>
                <a:spcPct val="80000"/>
              </a:lnSpc>
              <a:buFontTx/>
              <a:buNone/>
            </a:pPr>
            <a:r>
              <a:rPr lang="en-US" altLang="zh-CN" sz="2000" b="1" dirty="0">
                <a:ea typeface="宋体" pitchFamily="2" charset="-122"/>
              </a:rPr>
              <a:t>T→T</a:t>
            </a:r>
            <a:r>
              <a:rPr lang="en-US" altLang="zh-CN" sz="2000" b="1" baseline="-25000" dirty="0">
                <a:ea typeface="宋体" pitchFamily="2" charset="-122"/>
              </a:rPr>
              <a:t>1</a:t>
            </a:r>
            <a:r>
              <a:rPr lang="en-US" altLang="zh-CN" sz="2000" b="1" dirty="0">
                <a:ea typeface="宋体" pitchFamily="2" charset="-122"/>
              </a:rPr>
              <a:t>*F    	</a:t>
            </a:r>
            <a:r>
              <a:rPr lang="en-US" altLang="zh-CN" sz="2000" b="1" dirty="0" err="1">
                <a:ea typeface="宋体" pitchFamily="2" charset="-122"/>
              </a:rPr>
              <a:t>T.val</a:t>
            </a:r>
            <a:r>
              <a:rPr lang="en-US" altLang="zh-CN" sz="2000" b="1" dirty="0">
                <a:ea typeface="宋体" pitchFamily="2" charset="-122"/>
              </a:rPr>
              <a:t> :=T</a:t>
            </a:r>
            <a:r>
              <a:rPr lang="en-US" altLang="zh-CN" sz="2000" b="1" baseline="-25000" dirty="0">
                <a:ea typeface="宋体" pitchFamily="2" charset="-122"/>
              </a:rPr>
              <a:t>1</a:t>
            </a:r>
            <a:r>
              <a:rPr lang="en-US" altLang="zh-CN" sz="2000" b="1" dirty="0">
                <a:ea typeface="宋体" pitchFamily="2" charset="-122"/>
              </a:rPr>
              <a:t>.val* </a:t>
            </a:r>
            <a:r>
              <a:rPr lang="en-US" altLang="zh-CN" sz="2000" b="1" dirty="0" err="1">
                <a:ea typeface="宋体" pitchFamily="2" charset="-122"/>
              </a:rPr>
              <a:t>F.val</a:t>
            </a:r>
            <a:r>
              <a:rPr lang="en-US" altLang="zh-CN" sz="2000" b="1" dirty="0">
                <a:ea typeface="宋体" pitchFamily="2" charset="-122"/>
              </a:rPr>
              <a:t> </a:t>
            </a:r>
          </a:p>
          <a:p>
            <a:pPr>
              <a:lnSpc>
                <a:spcPct val="80000"/>
              </a:lnSpc>
              <a:buFontTx/>
              <a:buNone/>
            </a:pPr>
            <a:r>
              <a:rPr lang="en-US" altLang="zh-CN" sz="2000" b="1" dirty="0">
                <a:ea typeface="宋体" pitchFamily="2" charset="-122"/>
              </a:rPr>
              <a:t>T→F 	   	</a:t>
            </a:r>
            <a:r>
              <a:rPr lang="en-US" altLang="zh-CN" sz="2000" b="1" dirty="0" err="1">
                <a:ea typeface="宋体" pitchFamily="2" charset="-122"/>
              </a:rPr>
              <a:t>T.val</a:t>
            </a:r>
            <a:r>
              <a:rPr lang="en-US" altLang="zh-CN" sz="2000" b="1" dirty="0">
                <a:ea typeface="宋体" pitchFamily="2" charset="-122"/>
              </a:rPr>
              <a:t> :=</a:t>
            </a:r>
            <a:r>
              <a:rPr lang="en-US" altLang="zh-CN" sz="2000" b="1" dirty="0" err="1">
                <a:ea typeface="宋体" pitchFamily="2" charset="-122"/>
              </a:rPr>
              <a:t>F.val</a:t>
            </a:r>
            <a:r>
              <a:rPr lang="en-US" altLang="zh-CN" sz="2000" b="1" dirty="0">
                <a:ea typeface="宋体" pitchFamily="2" charset="-122"/>
              </a:rPr>
              <a:t> </a:t>
            </a:r>
          </a:p>
          <a:p>
            <a:pPr>
              <a:lnSpc>
                <a:spcPct val="80000"/>
              </a:lnSpc>
              <a:buFontTx/>
              <a:buNone/>
            </a:pPr>
            <a:r>
              <a:rPr lang="en-US" altLang="zh-CN" sz="2000" b="1" dirty="0">
                <a:ea typeface="宋体" pitchFamily="2" charset="-122"/>
              </a:rPr>
              <a:t>F→ (E)    	</a:t>
            </a:r>
            <a:r>
              <a:rPr lang="en-US" altLang="zh-CN" sz="2000" b="1" dirty="0" err="1">
                <a:ea typeface="宋体" pitchFamily="2" charset="-122"/>
              </a:rPr>
              <a:t>F.val</a:t>
            </a:r>
            <a:r>
              <a:rPr lang="en-US" altLang="zh-CN" sz="2000" b="1" dirty="0">
                <a:ea typeface="宋体" pitchFamily="2" charset="-122"/>
              </a:rPr>
              <a:t> :=</a:t>
            </a:r>
            <a:r>
              <a:rPr lang="en-US" altLang="zh-CN" sz="2000" b="1" dirty="0" err="1">
                <a:ea typeface="宋体" pitchFamily="2" charset="-122"/>
              </a:rPr>
              <a:t>E.val</a:t>
            </a:r>
            <a:r>
              <a:rPr lang="en-US" altLang="zh-CN" sz="2000" b="1" dirty="0">
                <a:ea typeface="宋体" pitchFamily="2" charset="-122"/>
              </a:rPr>
              <a:t> </a:t>
            </a:r>
          </a:p>
          <a:p>
            <a:pPr>
              <a:lnSpc>
                <a:spcPct val="80000"/>
              </a:lnSpc>
              <a:buFontTx/>
              <a:buNone/>
            </a:pPr>
            <a:r>
              <a:rPr lang="en-US" altLang="zh-CN" sz="2000" b="1" dirty="0" err="1">
                <a:ea typeface="宋体" pitchFamily="2" charset="-122"/>
              </a:rPr>
              <a:t>F→digit</a:t>
            </a:r>
            <a:r>
              <a:rPr lang="en-US" altLang="zh-CN" sz="2000" dirty="0">
                <a:ea typeface="宋体" pitchFamily="2" charset="-122"/>
              </a:rPr>
              <a:t>	</a:t>
            </a:r>
            <a:r>
              <a:rPr lang="en-US" altLang="zh-CN" sz="2000" b="1" dirty="0" err="1">
                <a:ea typeface="宋体" pitchFamily="2" charset="-122"/>
              </a:rPr>
              <a:t>F.val</a:t>
            </a:r>
            <a:r>
              <a:rPr lang="en-US" altLang="zh-CN" sz="2000" b="1" dirty="0">
                <a:ea typeface="宋体" pitchFamily="2" charset="-122"/>
              </a:rPr>
              <a:t> :=</a:t>
            </a:r>
            <a:r>
              <a:rPr lang="en-US" altLang="zh-CN" sz="2000" b="1" dirty="0" err="1">
                <a:ea typeface="宋体" pitchFamily="2" charset="-122"/>
              </a:rPr>
              <a:t>digit.lexval</a:t>
            </a:r>
            <a:endParaRPr lang="en-US" altLang="zh-CN" sz="2000" b="1" dirty="0">
              <a:ea typeface="宋体" pitchFamily="2" charset="-122"/>
            </a:endParaRPr>
          </a:p>
        </p:txBody>
      </p:sp>
      <p:sp>
        <p:nvSpPr>
          <p:cNvPr id="3072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FC2B9B2-CEF7-45D5-84AB-296E0A0D1E3E}" type="slidenum">
              <a:rPr lang="en-US" altLang="zh-CN" sz="8000">
                <a:solidFill>
                  <a:schemeClr val="bg2"/>
                </a:solidFill>
                <a:latin typeface="Arial" charset="0"/>
                <a:ea typeface="宋体" pitchFamily="2" charset="-122"/>
              </a:rPr>
              <a:pPr/>
              <a:t>18</a:t>
            </a:fld>
            <a:endParaRPr lang="en-US" altLang="zh-CN" sz="8000">
              <a:solidFill>
                <a:schemeClr val="bg2"/>
              </a:solidFill>
              <a:latin typeface="Arial" charset="0"/>
              <a:ea typeface="宋体" pitchFamily="2" charset="-122"/>
            </a:endParaRPr>
          </a:p>
        </p:txBody>
      </p:sp>
      <p:sp>
        <p:nvSpPr>
          <p:cNvPr id="513027" name="Rectangle 3"/>
          <p:cNvSpPr>
            <a:spLocks noChangeArrowheads="1"/>
          </p:cNvSpPr>
          <p:nvPr/>
        </p:nvSpPr>
        <p:spPr bwMode="auto">
          <a:xfrm>
            <a:off x="2268538" y="59197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digit.lexval=3</a:t>
            </a:r>
          </a:p>
        </p:txBody>
      </p:sp>
      <p:sp>
        <p:nvSpPr>
          <p:cNvPr id="513028" name="Line 4"/>
          <p:cNvSpPr>
            <a:spLocks noChangeShapeType="1"/>
          </p:cNvSpPr>
          <p:nvPr/>
        </p:nvSpPr>
        <p:spPr bwMode="auto">
          <a:xfrm>
            <a:off x="3335338" y="569118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29" name="Rectangle 5"/>
          <p:cNvSpPr>
            <a:spLocks noChangeArrowheads="1"/>
          </p:cNvSpPr>
          <p:nvPr/>
        </p:nvSpPr>
        <p:spPr bwMode="auto">
          <a:xfrm>
            <a:off x="2344738" y="52339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F.val=3</a:t>
            </a:r>
          </a:p>
        </p:txBody>
      </p:sp>
      <p:sp>
        <p:nvSpPr>
          <p:cNvPr id="513030" name="Line 6"/>
          <p:cNvSpPr>
            <a:spLocks noChangeShapeType="1"/>
          </p:cNvSpPr>
          <p:nvPr/>
        </p:nvSpPr>
        <p:spPr bwMode="auto">
          <a:xfrm>
            <a:off x="3335338" y="500538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1" name="Rectangle 7"/>
          <p:cNvSpPr>
            <a:spLocks noChangeArrowheads="1"/>
          </p:cNvSpPr>
          <p:nvPr/>
        </p:nvSpPr>
        <p:spPr bwMode="auto">
          <a:xfrm>
            <a:off x="2344738" y="44719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T.val=3</a:t>
            </a:r>
          </a:p>
        </p:txBody>
      </p:sp>
      <p:sp>
        <p:nvSpPr>
          <p:cNvPr id="513032" name="Rectangle 8"/>
          <p:cNvSpPr>
            <a:spLocks noChangeArrowheads="1"/>
          </p:cNvSpPr>
          <p:nvPr/>
        </p:nvSpPr>
        <p:spPr bwMode="auto">
          <a:xfrm>
            <a:off x="4325938" y="4548188"/>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a:t>
            </a:r>
          </a:p>
        </p:txBody>
      </p:sp>
      <p:sp>
        <p:nvSpPr>
          <p:cNvPr id="513033" name="Rectangle 9"/>
          <p:cNvSpPr>
            <a:spLocks noChangeArrowheads="1"/>
          </p:cNvSpPr>
          <p:nvPr/>
        </p:nvSpPr>
        <p:spPr bwMode="auto">
          <a:xfrm>
            <a:off x="5011738" y="52339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digit.lexval=5</a:t>
            </a:r>
          </a:p>
        </p:txBody>
      </p:sp>
      <p:sp>
        <p:nvSpPr>
          <p:cNvPr id="513034" name="Line 10"/>
          <p:cNvSpPr>
            <a:spLocks noChangeShapeType="1"/>
          </p:cNvSpPr>
          <p:nvPr/>
        </p:nvSpPr>
        <p:spPr bwMode="auto">
          <a:xfrm flipV="1">
            <a:off x="6002338" y="492918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5" name="Rectangle 11"/>
          <p:cNvSpPr>
            <a:spLocks noChangeArrowheads="1"/>
          </p:cNvSpPr>
          <p:nvPr/>
        </p:nvSpPr>
        <p:spPr bwMode="auto">
          <a:xfrm>
            <a:off x="5011738" y="44719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F.val=5</a:t>
            </a:r>
          </a:p>
        </p:txBody>
      </p:sp>
      <p:sp>
        <p:nvSpPr>
          <p:cNvPr id="513036" name="Line 12"/>
          <p:cNvSpPr>
            <a:spLocks noChangeShapeType="1"/>
          </p:cNvSpPr>
          <p:nvPr/>
        </p:nvSpPr>
        <p:spPr bwMode="auto">
          <a:xfrm flipV="1">
            <a:off x="3411538" y="4243388"/>
            <a:ext cx="762000" cy="3810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7" name="Line 13"/>
          <p:cNvSpPr>
            <a:spLocks noChangeShapeType="1"/>
          </p:cNvSpPr>
          <p:nvPr/>
        </p:nvSpPr>
        <p:spPr bwMode="auto">
          <a:xfrm flipV="1">
            <a:off x="4783138" y="4243388"/>
            <a:ext cx="0" cy="3810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8" name="Line 14"/>
          <p:cNvSpPr>
            <a:spLocks noChangeShapeType="1"/>
          </p:cNvSpPr>
          <p:nvPr/>
        </p:nvSpPr>
        <p:spPr bwMode="auto">
          <a:xfrm>
            <a:off x="5240338" y="4243388"/>
            <a:ext cx="91440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9" name="Rectangle 15"/>
          <p:cNvSpPr>
            <a:spLocks noChangeArrowheads="1"/>
          </p:cNvSpPr>
          <p:nvPr/>
        </p:nvSpPr>
        <p:spPr bwMode="auto">
          <a:xfrm>
            <a:off x="3563938" y="37099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T.val=15</a:t>
            </a:r>
          </a:p>
        </p:txBody>
      </p:sp>
      <p:sp>
        <p:nvSpPr>
          <p:cNvPr id="513040" name="Line 16"/>
          <p:cNvSpPr>
            <a:spLocks noChangeShapeType="1"/>
          </p:cNvSpPr>
          <p:nvPr/>
        </p:nvSpPr>
        <p:spPr bwMode="auto">
          <a:xfrm>
            <a:off x="4706938" y="348138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1" name="Rectangle 17"/>
          <p:cNvSpPr>
            <a:spLocks noChangeArrowheads="1"/>
          </p:cNvSpPr>
          <p:nvPr/>
        </p:nvSpPr>
        <p:spPr bwMode="auto">
          <a:xfrm>
            <a:off x="3563938" y="29479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E.val=15</a:t>
            </a:r>
          </a:p>
        </p:txBody>
      </p:sp>
      <p:sp>
        <p:nvSpPr>
          <p:cNvPr id="513042" name="Rectangle 18"/>
          <p:cNvSpPr>
            <a:spLocks noChangeArrowheads="1"/>
          </p:cNvSpPr>
          <p:nvPr/>
        </p:nvSpPr>
        <p:spPr bwMode="auto">
          <a:xfrm>
            <a:off x="5697538" y="2947988"/>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a:t>
            </a:r>
          </a:p>
        </p:txBody>
      </p:sp>
      <p:sp>
        <p:nvSpPr>
          <p:cNvPr id="513043" name="Rectangle 19"/>
          <p:cNvSpPr>
            <a:spLocks noChangeArrowheads="1"/>
          </p:cNvSpPr>
          <p:nvPr/>
        </p:nvSpPr>
        <p:spPr bwMode="auto">
          <a:xfrm>
            <a:off x="6992938" y="44719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digit.lexval=4</a:t>
            </a:r>
          </a:p>
        </p:txBody>
      </p:sp>
      <p:sp>
        <p:nvSpPr>
          <p:cNvPr id="513044" name="Line 20"/>
          <p:cNvSpPr>
            <a:spLocks noChangeShapeType="1"/>
          </p:cNvSpPr>
          <p:nvPr/>
        </p:nvSpPr>
        <p:spPr bwMode="auto">
          <a:xfrm>
            <a:off x="8059738" y="424338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5" name="Rectangle 21"/>
          <p:cNvSpPr>
            <a:spLocks noChangeArrowheads="1"/>
          </p:cNvSpPr>
          <p:nvPr/>
        </p:nvSpPr>
        <p:spPr bwMode="auto">
          <a:xfrm>
            <a:off x="7069138" y="37861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F.val=4</a:t>
            </a:r>
          </a:p>
        </p:txBody>
      </p:sp>
      <p:sp>
        <p:nvSpPr>
          <p:cNvPr id="513046" name="Line 22"/>
          <p:cNvSpPr>
            <a:spLocks noChangeShapeType="1"/>
          </p:cNvSpPr>
          <p:nvPr/>
        </p:nvSpPr>
        <p:spPr bwMode="auto">
          <a:xfrm>
            <a:off x="8059738" y="355758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7" name="Rectangle 23"/>
          <p:cNvSpPr>
            <a:spLocks noChangeArrowheads="1"/>
          </p:cNvSpPr>
          <p:nvPr/>
        </p:nvSpPr>
        <p:spPr bwMode="auto">
          <a:xfrm>
            <a:off x="7069138" y="30241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T.val=4</a:t>
            </a:r>
          </a:p>
        </p:txBody>
      </p:sp>
      <p:sp>
        <p:nvSpPr>
          <p:cNvPr id="513048" name="Line 24"/>
          <p:cNvSpPr>
            <a:spLocks noChangeShapeType="1"/>
          </p:cNvSpPr>
          <p:nvPr/>
        </p:nvSpPr>
        <p:spPr bwMode="auto">
          <a:xfrm flipH="1">
            <a:off x="4554538" y="2719388"/>
            <a:ext cx="1295400" cy="3810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9" name="Line 25"/>
          <p:cNvSpPr>
            <a:spLocks noChangeShapeType="1"/>
          </p:cNvSpPr>
          <p:nvPr/>
        </p:nvSpPr>
        <p:spPr bwMode="auto">
          <a:xfrm flipV="1">
            <a:off x="6154738" y="271938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0" name="Line 26"/>
          <p:cNvSpPr>
            <a:spLocks noChangeShapeType="1"/>
          </p:cNvSpPr>
          <p:nvPr/>
        </p:nvSpPr>
        <p:spPr bwMode="auto">
          <a:xfrm>
            <a:off x="6383338" y="2719388"/>
            <a:ext cx="1600200" cy="3810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1" name="Rectangle 27"/>
          <p:cNvSpPr>
            <a:spLocks noChangeArrowheads="1"/>
          </p:cNvSpPr>
          <p:nvPr/>
        </p:nvSpPr>
        <p:spPr bwMode="auto">
          <a:xfrm>
            <a:off x="4859338" y="210978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E.val=19</a:t>
            </a:r>
          </a:p>
        </p:txBody>
      </p:sp>
      <p:sp>
        <p:nvSpPr>
          <p:cNvPr id="513052" name="Rectangle 28"/>
          <p:cNvSpPr>
            <a:spLocks noChangeArrowheads="1"/>
          </p:cNvSpPr>
          <p:nvPr/>
        </p:nvSpPr>
        <p:spPr bwMode="auto">
          <a:xfrm>
            <a:off x="7373938" y="2109788"/>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n</a:t>
            </a:r>
          </a:p>
        </p:txBody>
      </p:sp>
      <p:sp>
        <p:nvSpPr>
          <p:cNvPr id="513053" name="Line 29"/>
          <p:cNvSpPr>
            <a:spLocks noChangeShapeType="1"/>
          </p:cNvSpPr>
          <p:nvPr/>
        </p:nvSpPr>
        <p:spPr bwMode="auto">
          <a:xfrm flipV="1">
            <a:off x="6002338" y="1881188"/>
            <a:ext cx="68580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4" name="Line 30"/>
          <p:cNvSpPr>
            <a:spLocks noChangeShapeType="1"/>
          </p:cNvSpPr>
          <p:nvPr/>
        </p:nvSpPr>
        <p:spPr bwMode="auto">
          <a:xfrm>
            <a:off x="6992938" y="1881188"/>
            <a:ext cx="76200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5" name="Rectangle 31"/>
          <p:cNvSpPr>
            <a:spLocks noChangeArrowheads="1"/>
          </p:cNvSpPr>
          <p:nvPr/>
        </p:nvSpPr>
        <p:spPr bwMode="auto">
          <a:xfrm>
            <a:off x="6459538" y="1347788"/>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3026"/>
                                        </p:tgtEl>
                                        <p:attrNameLst>
                                          <p:attrName>style.visibility</p:attrName>
                                        </p:attrNameLst>
                                      </p:cBhvr>
                                      <p:to>
                                        <p:strVal val="visible"/>
                                      </p:to>
                                    </p:set>
                                    <p:animEffect transition="in" filter="fade">
                                      <p:cBhvr>
                                        <p:cTn id="7" dur="2000"/>
                                        <p:tgtEl>
                                          <p:spTgt spid="513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3027"/>
                                        </p:tgtEl>
                                        <p:attrNameLst>
                                          <p:attrName>style.visibility</p:attrName>
                                        </p:attrNameLst>
                                      </p:cBhvr>
                                      <p:to>
                                        <p:strVal val="visible"/>
                                      </p:to>
                                    </p:set>
                                    <p:animEffect transition="in" filter="wipe(down)">
                                      <p:cBhvr>
                                        <p:cTn id="12" dur="500"/>
                                        <p:tgtEl>
                                          <p:spTgt spid="5130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13028"/>
                                        </p:tgtEl>
                                        <p:attrNameLst>
                                          <p:attrName>style.visibility</p:attrName>
                                        </p:attrNameLst>
                                      </p:cBhvr>
                                      <p:to>
                                        <p:strVal val="visible"/>
                                      </p:to>
                                    </p:set>
                                    <p:animEffect transition="in" filter="wipe(down)">
                                      <p:cBhvr>
                                        <p:cTn id="17" dur="500"/>
                                        <p:tgtEl>
                                          <p:spTgt spid="5130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13029"/>
                                        </p:tgtEl>
                                        <p:attrNameLst>
                                          <p:attrName>style.visibility</p:attrName>
                                        </p:attrNameLst>
                                      </p:cBhvr>
                                      <p:to>
                                        <p:strVal val="visible"/>
                                      </p:to>
                                    </p:set>
                                    <p:animEffect transition="in" filter="wipe(down)">
                                      <p:cBhvr>
                                        <p:cTn id="22" dur="500"/>
                                        <p:tgtEl>
                                          <p:spTgt spid="5130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13030"/>
                                        </p:tgtEl>
                                        <p:attrNameLst>
                                          <p:attrName>style.visibility</p:attrName>
                                        </p:attrNameLst>
                                      </p:cBhvr>
                                      <p:to>
                                        <p:strVal val="visible"/>
                                      </p:to>
                                    </p:set>
                                    <p:animEffect transition="in" filter="wipe(down)">
                                      <p:cBhvr>
                                        <p:cTn id="27" dur="500"/>
                                        <p:tgtEl>
                                          <p:spTgt spid="5130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13031"/>
                                        </p:tgtEl>
                                        <p:attrNameLst>
                                          <p:attrName>style.visibility</p:attrName>
                                        </p:attrNameLst>
                                      </p:cBhvr>
                                      <p:to>
                                        <p:strVal val="visible"/>
                                      </p:to>
                                    </p:set>
                                    <p:animEffect transition="in" filter="wipe(down)">
                                      <p:cBhvr>
                                        <p:cTn id="32" dur="500"/>
                                        <p:tgtEl>
                                          <p:spTgt spid="5130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13032"/>
                                        </p:tgtEl>
                                        <p:attrNameLst>
                                          <p:attrName>style.visibility</p:attrName>
                                        </p:attrNameLst>
                                      </p:cBhvr>
                                      <p:to>
                                        <p:strVal val="visible"/>
                                      </p:to>
                                    </p:set>
                                    <p:animEffect transition="in" filter="wipe(down)">
                                      <p:cBhvr>
                                        <p:cTn id="37" dur="500"/>
                                        <p:tgtEl>
                                          <p:spTgt spid="5130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13033"/>
                                        </p:tgtEl>
                                        <p:attrNameLst>
                                          <p:attrName>style.visibility</p:attrName>
                                        </p:attrNameLst>
                                      </p:cBhvr>
                                      <p:to>
                                        <p:strVal val="visible"/>
                                      </p:to>
                                    </p:set>
                                    <p:animEffect transition="in" filter="wipe(down)">
                                      <p:cBhvr>
                                        <p:cTn id="42" dur="500"/>
                                        <p:tgtEl>
                                          <p:spTgt spid="5130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13034"/>
                                        </p:tgtEl>
                                        <p:attrNameLst>
                                          <p:attrName>style.visibility</p:attrName>
                                        </p:attrNameLst>
                                      </p:cBhvr>
                                      <p:to>
                                        <p:strVal val="visible"/>
                                      </p:to>
                                    </p:set>
                                    <p:animEffect transition="in" filter="wipe(down)">
                                      <p:cBhvr>
                                        <p:cTn id="47" dur="500"/>
                                        <p:tgtEl>
                                          <p:spTgt spid="51303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13035"/>
                                        </p:tgtEl>
                                        <p:attrNameLst>
                                          <p:attrName>style.visibility</p:attrName>
                                        </p:attrNameLst>
                                      </p:cBhvr>
                                      <p:to>
                                        <p:strVal val="visible"/>
                                      </p:to>
                                    </p:set>
                                    <p:animEffect transition="in" filter="wipe(down)">
                                      <p:cBhvr>
                                        <p:cTn id="52" dur="500"/>
                                        <p:tgtEl>
                                          <p:spTgt spid="51303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13036"/>
                                        </p:tgtEl>
                                        <p:attrNameLst>
                                          <p:attrName>style.visibility</p:attrName>
                                        </p:attrNameLst>
                                      </p:cBhvr>
                                      <p:to>
                                        <p:strVal val="visible"/>
                                      </p:to>
                                    </p:set>
                                    <p:animEffect transition="in" filter="wipe(down)">
                                      <p:cBhvr>
                                        <p:cTn id="57" dur="500"/>
                                        <p:tgtEl>
                                          <p:spTgt spid="51303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13037"/>
                                        </p:tgtEl>
                                        <p:attrNameLst>
                                          <p:attrName>style.visibility</p:attrName>
                                        </p:attrNameLst>
                                      </p:cBhvr>
                                      <p:to>
                                        <p:strVal val="visible"/>
                                      </p:to>
                                    </p:set>
                                    <p:animEffect transition="in" filter="wipe(down)">
                                      <p:cBhvr>
                                        <p:cTn id="62" dur="500"/>
                                        <p:tgtEl>
                                          <p:spTgt spid="51303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13038"/>
                                        </p:tgtEl>
                                        <p:attrNameLst>
                                          <p:attrName>style.visibility</p:attrName>
                                        </p:attrNameLst>
                                      </p:cBhvr>
                                      <p:to>
                                        <p:strVal val="visible"/>
                                      </p:to>
                                    </p:set>
                                    <p:animEffect transition="in" filter="wipe(down)">
                                      <p:cBhvr>
                                        <p:cTn id="67" dur="500"/>
                                        <p:tgtEl>
                                          <p:spTgt spid="51303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13039"/>
                                        </p:tgtEl>
                                        <p:attrNameLst>
                                          <p:attrName>style.visibility</p:attrName>
                                        </p:attrNameLst>
                                      </p:cBhvr>
                                      <p:to>
                                        <p:strVal val="visible"/>
                                      </p:to>
                                    </p:set>
                                    <p:animEffect transition="in" filter="wipe(down)">
                                      <p:cBhvr>
                                        <p:cTn id="72" dur="500"/>
                                        <p:tgtEl>
                                          <p:spTgt spid="51303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513040"/>
                                        </p:tgtEl>
                                        <p:attrNameLst>
                                          <p:attrName>style.visibility</p:attrName>
                                        </p:attrNameLst>
                                      </p:cBhvr>
                                      <p:to>
                                        <p:strVal val="visible"/>
                                      </p:to>
                                    </p:set>
                                    <p:animEffect transition="in" filter="wipe(down)">
                                      <p:cBhvr>
                                        <p:cTn id="77" dur="500"/>
                                        <p:tgtEl>
                                          <p:spTgt spid="51304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513041"/>
                                        </p:tgtEl>
                                        <p:attrNameLst>
                                          <p:attrName>style.visibility</p:attrName>
                                        </p:attrNameLst>
                                      </p:cBhvr>
                                      <p:to>
                                        <p:strVal val="visible"/>
                                      </p:to>
                                    </p:set>
                                    <p:animEffect transition="in" filter="wipe(down)">
                                      <p:cBhvr>
                                        <p:cTn id="82" dur="500"/>
                                        <p:tgtEl>
                                          <p:spTgt spid="51304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513042"/>
                                        </p:tgtEl>
                                        <p:attrNameLst>
                                          <p:attrName>style.visibility</p:attrName>
                                        </p:attrNameLst>
                                      </p:cBhvr>
                                      <p:to>
                                        <p:strVal val="visible"/>
                                      </p:to>
                                    </p:set>
                                    <p:animEffect transition="in" filter="wipe(down)">
                                      <p:cBhvr>
                                        <p:cTn id="87" dur="500"/>
                                        <p:tgtEl>
                                          <p:spTgt spid="51304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513043"/>
                                        </p:tgtEl>
                                        <p:attrNameLst>
                                          <p:attrName>style.visibility</p:attrName>
                                        </p:attrNameLst>
                                      </p:cBhvr>
                                      <p:to>
                                        <p:strVal val="visible"/>
                                      </p:to>
                                    </p:set>
                                    <p:animEffect transition="in" filter="wipe(down)">
                                      <p:cBhvr>
                                        <p:cTn id="92" dur="500"/>
                                        <p:tgtEl>
                                          <p:spTgt spid="51304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513044"/>
                                        </p:tgtEl>
                                        <p:attrNameLst>
                                          <p:attrName>style.visibility</p:attrName>
                                        </p:attrNameLst>
                                      </p:cBhvr>
                                      <p:to>
                                        <p:strVal val="visible"/>
                                      </p:to>
                                    </p:set>
                                    <p:animEffect transition="in" filter="wipe(down)">
                                      <p:cBhvr>
                                        <p:cTn id="97" dur="500"/>
                                        <p:tgtEl>
                                          <p:spTgt spid="513044"/>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513045"/>
                                        </p:tgtEl>
                                        <p:attrNameLst>
                                          <p:attrName>style.visibility</p:attrName>
                                        </p:attrNameLst>
                                      </p:cBhvr>
                                      <p:to>
                                        <p:strVal val="visible"/>
                                      </p:to>
                                    </p:set>
                                    <p:animEffect transition="in" filter="wipe(down)">
                                      <p:cBhvr>
                                        <p:cTn id="102" dur="500"/>
                                        <p:tgtEl>
                                          <p:spTgt spid="51304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513046"/>
                                        </p:tgtEl>
                                        <p:attrNameLst>
                                          <p:attrName>style.visibility</p:attrName>
                                        </p:attrNameLst>
                                      </p:cBhvr>
                                      <p:to>
                                        <p:strVal val="visible"/>
                                      </p:to>
                                    </p:set>
                                    <p:animEffect transition="in" filter="wipe(down)">
                                      <p:cBhvr>
                                        <p:cTn id="107" dur="500"/>
                                        <p:tgtEl>
                                          <p:spTgt spid="513046"/>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513047"/>
                                        </p:tgtEl>
                                        <p:attrNameLst>
                                          <p:attrName>style.visibility</p:attrName>
                                        </p:attrNameLst>
                                      </p:cBhvr>
                                      <p:to>
                                        <p:strVal val="visible"/>
                                      </p:to>
                                    </p:set>
                                    <p:animEffect transition="in" filter="wipe(down)">
                                      <p:cBhvr>
                                        <p:cTn id="112" dur="500"/>
                                        <p:tgtEl>
                                          <p:spTgt spid="51304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513048"/>
                                        </p:tgtEl>
                                        <p:attrNameLst>
                                          <p:attrName>style.visibility</p:attrName>
                                        </p:attrNameLst>
                                      </p:cBhvr>
                                      <p:to>
                                        <p:strVal val="visible"/>
                                      </p:to>
                                    </p:set>
                                    <p:animEffect transition="in" filter="wipe(down)">
                                      <p:cBhvr>
                                        <p:cTn id="117" dur="500"/>
                                        <p:tgtEl>
                                          <p:spTgt spid="51304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513049"/>
                                        </p:tgtEl>
                                        <p:attrNameLst>
                                          <p:attrName>style.visibility</p:attrName>
                                        </p:attrNameLst>
                                      </p:cBhvr>
                                      <p:to>
                                        <p:strVal val="visible"/>
                                      </p:to>
                                    </p:set>
                                    <p:animEffect transition="in" filter="wipe(down)">
                                      <p:cBhvr>
                                        <p:cTn id="122" dur="500"/>
                                        <p:tgtEl>
                                          <p:spTgt spid="513049"/>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513050"/>
                                        </p:tgtEl>
                                        <p:attrNameLst>
                                          <p:attrName>style.visibility</p:attrName>
                                        </p:attrNameLst>
                                      </p:cBhvr>
                                      <p:to>
                                        <p:strVal val="visible"/>
                                      </p:to>
                                    </p:set>
                                    <p:animEffect transition="in" filter="wipe(down)">
                                      <p:cBhvr>
                                        <p:cTn id="127" dur="500"/>
                                        <p:tgtEl>
                                          <p:spTgt spid="513050"/>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513051"/>
                                        </p:tgtEl>
                                        <p:attrNameLst>
                                          <p:attrName>style.visibility</p:attrName>
                                        </p:attrNameLst>
                                      </p:cBhvr>
                                      <p:to>
                                        <p:strVal val="visible"/>
                                      </p:to>
                                    </p:set>
                                    <p:animEffect transition="in" filter="wipe(down)">
                                      <p:cBhvr>
                                        <p:cTn id="132" dur="500"/>
                                        <p:tgtEl>
                                          <p:spTgt spid="513051"/>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513052"/>
                                        </p:tgtEl>
                                        <p:attrNameLst>
                                          <p:attrName>style.visibility</p:attrName>
                                        </p:attrNameLst>
                                      </p:cBhvr>
                                      <p:to>
                                        <p:strVal val="visible"/>
                                      </p:to>
                                    </p:set>
                                    <p:animEffect transition="in" filter="wipe(down)">
                                      <p:cBhvr>
                                        <p:cTn id="137" dur="500"/>
                                        <p:tgtEl>
                                          <p:spTgt spid="513052"/>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513053"/>
                                        </p:tgtEl>
                                        <p:attrNameLst>
                                          <p:attrName>style.visibility</p:attrName>
                                        </p:attrNameLst>
                                      </p:cBhvr>
                                      <p:to>
                                        <p:strVal val="visible"/>
                                      </p:to>
                                    </p:set>
                                    <p:animEffect transition="in" filter="wipe(down)">
                                      <p:cBhvr>
                                        <p:cTn id="142" dur="500"/>
                                        <p:tgtEl>
                                          <p:spTgt spid="513053"/>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513054"/>
                                        </p:tgtEl>
                                        <p:attrNameLst>
                                          <p:attrName>style.visibility</p:attrName>
                                        </p:attrNameLst>
                                      </p:cBhvr>
                                      <p:to>
                                        <p:strVal val="visible"/>
                                      </p:to>
                                    </p:set>
                                    <p:animEffect transition="in" filter="wipe(down)">
                                      <p:cBhvr>
                                        <p:cTn id="147" dur="500"/>
                                        <p:tgtEl>
                                          <p:spTgt spid="513054"/>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513055"/>
                                        </p:tgtEl>
                                        <p:attrNameLst>
                                          <p:attrName>style.visibility</p:attrName>
                                        </p:attrNameLst>
                                      </p:cBhvr>
                                      <p:to>
                                        <p:strVal val="visible"/>
                                      </p:to>
                                    </p:set>
                                    <p:animEffect transition="in" filter="wipe(down)">
                                      <p:cBhvr>
                                        <p:cTn id="152" dur="500"/>
                                        <p:tgtEl>
                                          <p:spTgt spid="513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6" grpId="0"/>
      <p:bldP spid="513027" grpId="0" autoUpdateAnimBg="0"/>
      <p:bldP spid="513028" grpId="0" animBg="1"/>
      <p:bldP spid="513029" grpId="0" autoUpdateAnimBg="0"/>
      <p:bldP spid="513030" grpId="0" animBg="1"/>
      <p:bldP spid="513031" grpId="0" autoUpdateAnimBg="0"/>
      <p:bldP spid="513032" grpId="0" autoUpdateAnimBg="0"/>
      <p:bldP spid="513033" grpId="0" autoUpdateAnimBg="0"/>
      <p:bldP spid="513034" grpId="0" animBg="1"/>
      <p:bldP spid="513035" grpId="0" autoUpdateAnimBg="0"/>
      <p:bldP spid="513036" grpId="0" animBg="1"/>
      <p:bldP spid="513037" grpId="0" animBg="1"/>
      <p:bldP spid="513038" grpId="0" animBg="1"/>
      <p:bldP spid="513039" grpId="0" autoUpdateAnimBg="0"/>
      <p:bldP spid="513040" grpId="0" animBg="1"/>
      <p:bldP spid="513041" grpId="0" autoUpdateAnimBg="0"/>
      <p:bldP spid="513042" grpId="0" autoUpdateAnimBg="0"/>
      <p:bldP spid="513043" grpId="0" autoUpdateAnimBg="0"/>
      <p:bldP spid="513044" grpId="0" animBg="1"/>
      <p:bldP spid="513045" grpId="0" autoUpdateAnimBg="0"/>
      <p:bldP spid="513046" grpId="0" animBg="1"/>
      <p:bldP spid="513047" grpId="0" autoUpdateAnimBg="0"/>
      <p:bldP spid="513048" grpId="0" animBg="1"/>
      <p:bldP spid="513049" grpId="0" animBg="1"/>
      <p:bldP spid="513050" grpId="0" animBg="1"/>
      <p:bldP spid="513051" grpId="0" autoUpdateAnimBg="0"/>
      <p:bldP spid="513052" grpId="0" autoUpdateAnimBg="0"/>
      <p:bldP spid="513053" grpId="0" animBg="1"/>
      <p:bldP spid="513054" grpId="0" animBg="1"/>
      <p:bldP spid="51305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4051" name="Rectangle 3"/>
          <p:cNvSpPr>
            <a:spLocks noGrp="1" noChangeArrowheads="1"/>
          </p:cNvSpPr>
          <p:nvPr>
            <p:ph type="title"/>
          </p:nvPr>
        </p:nvSpPr>
        <p:spPr/>
        <p:txBody>
          <a:bodyPr/>
          <a:lstStyle/>
          <a:p>
            <a:pPr>
              <a:defRPr/>
            </a:pPr>
            <a:r>
              <a:rPr lang="zh-CN" altLang="en-US" b="1">
                <a:effectLst>
                  <a:outerShdw blurRad="38100" dist="38100" dir="2700000" algn="tl">
                    <a:srgbClr val="C0C0C0"/>
                  </a:outerShdw>
                </a:effectLst>
                <a:ea typeface="宋体" pitchFamily="2" charset="-122"/>
              </a:rPr>
              <a:t>4.1.3</a:t>
            </a:r>
            <a:r>
              <a:rPr lang="zh-CN" altLang="en-US" b="1">
                <a:effectLst>
                  <a:outerShdw blurRad="38100" dist="38100" dir="2700000" algn="tl">
                    <a:srgbClr val="C0C0C0"/>
                  </a:outerShdw>
                </a:effectLst>
                <a:ea typeface="黑体" pitchFamily="49" charset="-122"/>
              </a:rPr>
              <a:t> </a:t>
            </a:r>
            <a:r>
              <a:rPr lang="zh-CN" altLang="en-US" b="1">
                <a:effectLst>
                  <a:outerShdw blurRad="38100" dist="38100" dir="2700000" algn="tl">
                    <a:srgbClr val="C0C0C0"/>
                  </a:outerShdw>
                </a:effectLst>
                <a:ea typeface="宋体" pitchFamily="2" charset="-122"/>
              </a:rPr>
              <a:t>继承属性</a:t>
            </a:r>
          </a:p>
        </p:txBody>
      </p:sp>
      <p:sp>
        <p:nvSpPr>
          <p:cNvPr id="31748" name="Rectangle 4"/>
          <p:cNvSpPr>
            <a:spLocks noGrp="1" noChangeArrowheads="1"/>
          </p:cNvSpPr>
          <p:nvPr>
            <p:ph idx="1"/>
          </p:nvPr>
        </p:nvSpPr>
        <p:spPr/>
        <p:txBody>
          <a:bodyPr/>
          <a:lstStyle/>
          <a:p>
            <a:r>
              <a:rPr lang="zh-CN" altLang="en-US" b="1">
                <a:ea typeface="宋体" pitchFamily="2" charset="-122"/>
              </a:rPr>
              <a:t>继承属性</a:t>
            </a:r>
          </a:p>
          <a:p>
            <a:pPr lvl="1"/>
            <a:r>
              <a:rPr lang="zh-CN" altLang="en-US" b="1">
                <a:ea typeface="宋体" pitchFamily="2" charset="-122"/>
              </a:rPr>
              <a:t>在语法树中，一个结点的</a:t>
            </a:r>
            <a:r>
              <a:rPr lang="zh-CN" altLang="en-US" b="1">
                <a:solidFill>
                  <a:srgbClr val="FF3300"/>
                </a:solidFill>
                <a:ea typeface="宋体" pitchFamily="2" charset="-122"/>
              </a:rPr>
              <a:t>继承属性</a:t>
            </a:r>
            <a:r>
              <a:rPr lang="zh-CN" altLang="en-US" b="1">
                <a:ea typeface="宋体" pitchFamily="2" charset="-122"/>
              </a:rPr>
              <a:t>由此结点的</a:t>
            </a:r>
            <a:r>
              <a:rPr lang="zh-CN" altLang="en-US" b="1">
                <a:solidFill>
                  <a:srgbClr val="FF3300"/>
                </a:solidFill>
                <a:ea typeface="宋体" pitchFamily="2" charset="-122"/>
              </a:rPr>
              <a:t>父结点和/或兄弟结点</a:t>
            </a:r>
            <a:r>
              <a:rPr lang="zh-CN" altLang="en-US" b="1">
                <a:ea typeface="宋体" pitchFamily="2" charset="-122"/>
              </a:rPr>
              <a:t>的某些属性确定。</a:t>
            </a:r>
          </a:p>
          <a:p>
            <a:pPr lvl="1"/>
            <a:r>
              <a:rPr lang="zh-CN" altLang="en-US" b="1">
                <a:ea typeface="宋体" pitchFamily="2" charset="-122"/>
              </a:rPr>
              <a:t>用继承属性来表示程序设计语言结构中的上下文依赖关系很方便。</a:t>
            </a:r>
          </a:p>
          <a:p>
            <a:endParaRPr lang="zh-CN" altLang="en-US">
              <a:ea typeface="宋体" pitchFamily="2" charset="-122"/>
            </a:endParaRPr>
          </a:p>
        </p:txBody>
      </p:sp>
      <p:sp>
        <p:nvSpPr>
          <p:cNvPr id="3174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CEC6301-E1ED-4E5A-94DF-D481837DF3A7}" type="slidenum">
              <a:rPr lang="en-US" altLang="zh-CN" sz="8000">
                <a:solidFill>
                  <a:schemeClr val="bg2"/>
                </a:solidFill>
                <a:latin typeface="Arial" charset="0"/>
                <a:ea typeface="宋体" pitchFamily="2" charset="-122"/>
              </a:rPr>
              <a:pPr/>
              <a:t>19</a:t>
            </a:fld>
            <a:endParaRPr lang="en-US" altLang="zh-CN" sz="8000">
              <a:solidFill>
                <a:schemeClr val="bg2"/>
              </a:solidFill>
              <a:latin typeface="Arial" charset="0"/>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zh-CN" altLang="en-US">
                <a:ea typeface="宋体" pitchFamily="2" charset="-122"/>
              </a:rPr>
              <a:t>语义分析简介</a:t>
            </a:r>
          </a:p>
        </p:txBody>
      </p:sp>
      <p:sp>
        <p:nvSpPr>
          <p:cNvPr id="430083" name="Rectangle 3"/>
          <p:cNvSpPr>
            <a:spLocks noGrp="1" noChangeArrowheads="1"/>
          </p:cNvSpPr>
          <p:nvPr>
            <p:ph idx="1"/>
          </p:nvPr>
        </p:nvSpPr>
        <p:spPr>
          <a:xfrm>
            <a:off x="457200" y="980728"/>
            <a:ext cx="8579296" cy="5248275"/>
          </a:xfrm>
        </p:spPr>
        <p:txBody>
          <a:bodyPr/>
          <a:lstStyle/>
          <a:p>
            <a:pPr>
              <a:defRPr/>
            </a:pPr>
            <a:r>
              <a:rPr lang="zh-CN" altLang="en-US" b="1" dirty="0">
                <a:effectLst>
                  <a:outerShdw blurRad="38100" dist="38100" dir="2700000" algn="tl">
                    <a:srgbClr val="C0C0C0"/>
                  </a:outerShdw>
                </a:effectLst>
                <a:latin typeface="宋体" pitchFamily="2" charset="-122"/>
                <a:ea typeface="宋体" pitchFamily="2" charset="-122"/>
              </a:rPr>
              <a:t>语义分析的功能</a:t>
            </a:r>
          </a:p>
          <a:p>
            <a:pPr lvl="1">
              <a:defRPr/>
            </a:pPr>
            <a:r>
              <a:rPr lang="zh-CN" altLang="en-US" sz="3200" b="1" dirty="0">
                <a:solidFill>
                  <a:schemeClr val="accent2"/>
                </a:solidFill>
                <a:effectLst>
                  <a:outerShdw blurRad="38100" dist="38100" dir="2700000" algn="tl">
                    <a:srgbClr val="C0C0C0"/>
                  </a:outerShdw>
                </a:effectLst>
                <a:ea typeface="宋体" pitchFamily="2" charset="-122"/>
              </a:rPr>
              <a:t> 审查每个语法结构的静态语义</a:t>
            </a:r>
          </a:p>
          <a:p>
            <a:pPr lvl="2">
              <a:defRPr/>
            </a:pPr>
            <a:r>
              <a:rPr lang="zh-CN" altLang="en-US" b="1" dirty="0">
                <a:solidFill>
                  <a:schemeClr val="accent2"/>
                </a:solidFill>
                <a:latin typeface="楷体_GB2312" pitchFamily="49" charset="-122"/>
                <a:ea typeface="楷体_GB2312" pitchFamily="49" charset="-122"/>
              </a:rPr>
              <a:t>例：类型、运算、维数、越界</a:t>
            </a:r>
            <a:endParaRPr lang="zh-CN" altLang="en-US" sz="2800" b="1" dirty="0">
              <a:solidFill>
                <a:schemeClr val="accent2"/>
              </a:solidFill>
              <a:effectLst>
                <a:outerShdw blurRad="38100" dist="38100" dir="2700000" algn="tl">
                  <a:srgbClr val="C0C0C0"/>
                </a:outerShdw>
              </a:effectLst>
              <a:latin typeface="宋体" pitchFamily="2" charset="-122"/>
              <a:ea typeface="宋体" pitchFamily="2" charset="-122"/>
            </a:endParaRPr>
          </a:p>
          <a:p>
            <a:pPr lvl="1">
              <a:defRPr/>
            </a:pPr>
            <a:r>
              <a:rPr lang="zh-CN" altLang="en-US" sz="3200" b="1" dirty="0">
                <a:solidFill>
                  <a:schemeClr val="accent2"/>
                </a:solidFill>
                <a:effectLst>
                  <a:outerShdw blurRad="38100" dist="38100" dir="2700000" algn="tl">
                    <a:srgbClr val="C0C0C0"/>
                  </a:outerShdw>
                </a:effectLst>
                <a:ea typeface="宋体" pitchFamily="2" charset="-122"/>
              </a:rPr>
              <a:t> 在</a:t>
            </a:r>
            <a:r>
              <a:rPr lang="zh-CN" altLang="en-US" sz="3200" b="1" dirty="0">
                <a:solidFill>
                  <a:schemeClr val="accent2"/>
                </a:solidFill>
                <a:effectLst>
                  <a:outerShdw blurRad="38100" dist="38100" dir="2700000" algn="tl">
                    <a:srgbClr val="C0C0C0"/>
                  </a:outerShdw>
                </a:effectLst>
                <a:latin typeface="宋体" pitchFamily="2" charset="-122"/>
                <a:ea typeface="宋体" pitchFamily="2" charset="-122"/>
              </a:rPr>
              <a:t>验证完静态语义后，才执行真正的翻译</a:t>
            </a:r>
          </a:p>
          <a:p>
            <a:pPr lvl="2">
              <a:defRPr/>
            </a:pPr>
            <a:r>
              <a:rPr lang="zh-CN" altLang="en-US" b="1" dirty="0">
                <a:solidFill>
                  <a:schemeClr val="accent2"/>
                </a:solidFill>
                <a:latin typeface="楷体_GB2312" pitchFamily="49" charset="-122"/>
                <a:ea typeface="楷体_GB2312" pitchFamily="49" charset="-122"/>
              </a:rPr>
              <a:t>例：变量的存储分配</a:t>
            </a:r>
          </a:p>
          <a:p>
            <a:pPr lvl="2">
              <a:defRPr/>
            </a:pPr>
            <a:r>
              <a:rPr lang="zh-CN" altLang="en-US" b="1" dirty="0">
                <a:solidFill>
                  <a:schemeClr val="accent2"/>
                </a:solidFill>
                <a:latin typeface="楷体_GB2312" pitchFamily="49" charset="-122"/>
                <a:ea typeface="楷体_GB2312" pitchFamily="49" charset="-122"/>
              </a:rPr>
              <a:t>例：表达式的求值</a:t>
            </a:r>
          </a:p>
          <a:p>
            <a:pPr lvl="2">
              <a:defRPr/>
            </a:pPr>
            <a:r>
              <a:rPr lang="zh-CN" altLang="en-US" b="1" dirty="0">
                <a:solidFill>
                  <a:schemeClr val="accent2"/>
                </a:solidFill>
                <a:latin typeface="楷体_GB2312" pitchFamily="49" charset="-122"/>
                <a:ea typeface="楷体_GB2312" pitchFamily="49" charset="-122"/>
              </a:rPr>
              <a:t>例：语句的翻译（中间代码的生成）</a:t>
            </a:r>
            <a:endParaRPr lang="zh-CN" altLang="en-US" dirty="0">
              <a:ea typeface="宋体" pitchFamily="2" charset="-122"/>
            </a:endParaRPr>
          </a:p>
        </p:txBody>
      </p:sp>
      <p:sp>
        <p:nvSpPr>
          <p:cNvPr id="307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F0B1E8B-3F6D-4517-905C-4443DB64FAB4}" type="slidenum">
              <a:rPr lang="en-US" altLang="zh-CN" sz="8000">
                <a:solidFill>
                  <a:schemeClr val="bg2"/>
                </a:solidFill>
                <a:latin typeface="Arial" charset="0"/>
                <a:ea typeface="宋体" pitchFamily="2" charset="-122"/>
              </a:rPr>
              <a:pPr/>
              <a:t>2</a:t>
            </a:fld>
            <a:endParaRPr lang="en-US" altLang="zh-CN" sz="8000" dirty="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30083">
                                            <p:txEl>
                                              <p:pRg st="1" end="1"/>
                                            </p:txEl>
                                          </p:spTgt>
                                        </p:tgtEl>
                                        <p:attrNameLst>
                                          <p:attrName>style.visibility</p:attrName>
                                        </p:attrNameLst>
                                      </p:cBhvr>
                                      <p:to>
                                        <p:strVal val="visible"/>
                                      </p:to>
                                    </p:set>
                                    <p:animEffect transition="in" filter="wipe(left)">
                                      <p:cBhvr>
                                        <p:cTn id="7" dur="500"/>
                                        <p:tgtEl>
                                          <p:spTgt spid="43008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30083">
                                            <p:txEl>
                                              <p:pRg st="2" end="2"/>
                                            </p:txEl>
                                          </p:spTgt>
                                        </p:tgtEl>
                                        <p:attrNameLst>
                                          <p:attrName>style.visibility</p:attrName>
                                        </p:attrNameLst>
                                      </p:cBhvr>
                                      <p:to>
                                        <p:strVal val="visible"/>
                                      </p:to>
                                    </p:set>
                                    <p:animEffect transition="in" filter="wipe(left)">
                                      <p:cBhvr>
                                        <p:cTn id="10" dur="500"/>
                                        <p:tgtEl>
                                          <p:spTgt spid="43008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430083">
                                            <p:txEl>
                                              <p:pRg st="3" end="3"/>
                                            </p:txEl>
                                          </p:spTgt>
                                        </p:tgtEl>
                                        <p:attrNameLst>
                                          <p:attrName>style.visibility</p:attrName>
                                        </p:attrNameLst>
                                      </p:cBhvr>
                                      <p:to>
                                        <p:strVal val="visible"/>
                                      </p:to>
                                    </p:set>
                                    <p:animEffect transition="in" filter="wipe(left)">
                                      <p:cBhvr>
                                        <p:cTn id="15" dur="500"/>
                                        <p:tgtEl>
                                          <p:spTgt spid="430083">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430083">
                                            <p:txEl>
                                              <p:pRg st="4" end="4"/>
                                            </p:txEl>
                                          </p:spTgt>
                                        </p:tgtEl>
                                        <p:attrNameLst>
                                          <p:attrName>style.visibility</p:attrName>
                                        </p:attrNameLst>
                                      </p:cBhvr>
                                      <p:to>
                                        <p:strVal val="visible"/>
                                      </p:to>
                                    </p:set>
                                    <p:animEffect transition="in" filter="wipe(left)">
                                      <p:cBhvr>
                                        <p:cTn id="18" dur="500"/>
                                        <p:tgtEl>
                                          <p:spTgt spid="43008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430083">
                                            <p:txEl>
                                              <p:pRg st="5" end="5"/>
                                            </p:txEl>
                                          </p:spTgt>
                                        </p:tgtEl>
                                        <p:attrNameLst>
                                          <p:attrName>style.visibility</p:attrName>
                                        </p:attrNameLst>
                                      </p:cBhvr>
                                      <p:to>
                                        <p:strVal val="visible"/>
                                      </p:to>
                                    </p:set>
                                    <p:animEffect transition="in" filter="wipe(left)">
                                      <p:cBhvr>
                                        <p:cTn id="21" dur="500"/>
                                        <p:tgtEl>
                                          <p:spTgt spid="430083">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430083">
                                            <p:txEl>
                                              <p:pRg st="6" end="6"/>
                                            </p:txEl>
                                          </p:spTgt>
                                        </p:tgtEl>
                                        <p:attrNameLst>
                                          <p:attrName>style.visibility</p:attrName>
                                        </p:attrNameLst>
                                      </p:cBhvr>
                                      <p:to>
                                        <p:strVal val="visible"/>
                                      </p:to>
                                    </p:set>
                                    <p:animEffect transition="in" filter="wipe(left)">
                                      <p:cBhvr>
                                        <p:cTn id="24" dur="500"/>
                                        <p:tgtEl>
                                          <p:spTgt spid="430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40" name="Rectangle 36"/>
          <p:cNvSpPr>
            <a:spLocks noGrp="1" noChangeArrowheads="1"/>
          </p:cNvSpPr>
          <p:nvPr>
            <p:ph type="title"/>
          </p:nvPr>
        </p:nvSpPr>
        <p:spPr/>
        <p:txBody>
          <a:bodyPr/>
          <a:lstStyle/>
          <a:p>
            <a:pPr>
              <a:defRPr/>
            </a:pPr>
            <a:r>
              <a:rPr lang="zh-CN" altLang="en-US" sz="3600">
                <a:effectLst>
                  <a:outerShdw blurRad="38100" dist="38100" dir="2700000" algn="tl">
                    <a:srgbClr val="C0C0C0"/>
                  </a:outerShdw>
                </a:effectLst>
                <a:ea typeface="黑体" pitchFamily="49" charset="-122"/>
              </a:rPr>
              <a:t>4.1  </a:t>
            </a:r>
            <a:r>
              <a:rPr lang="zh-CN" altLang="en-US" sz="3600">
                <a:effectLst>
                  <a:outerShdw blurRad="38100" dist="38100" dir="2700000" algn="tl">
                    <a:srgbClr val="C0C0C0"/>
                  </a:outerShdw>
                </a:effectLst>
                <a:ea typeface="宋体" pitchFamily="2" charset="-122"/>
              </a:rPr>
              <a:t>语法制导的定义</a:t>
            </a:r>
          </a:p>
        </p:txBody>
      </p:sp>
      <p:sp>
        <p:nvSpPr>
          <p:cNvPr id="482307" name="Rectangle 3"/>
          <p:cNvSpPr>
            <a:spLocks noGrp="1" noChangeArrowheads="1"/>
          </p:cNvSpPr>
          <p:nvPr>
            <p:ph idx="1"/>
          </p:nvPr>
        </p:nvSpPr>
        <p:spPr>
          <a:xfrm>
            <a:off x="304800" y="908720"/>
            <a:ext cx="8610600" cy="5257800"/>
          </a:xfrm>
        </p:spPr>
        <p:txBody>
          <a:bodyPr/>
          <a:lstStyle/>
          <a:p>
            <a:pPr>
              <a:spcBef>
                <a:spcPct val="0"/>
              </a:spcBef>
              <a:buFontTx/>
              <a:buNone/>
              <a:defRPr/>
            </a:pPr>
            <a:r>
              <a:rPr lang="zh-CN" altLang="en-US" sz="3200" b="1" dirty="0">
                <a:effectLst>
                  <a:outerShdw blurRad="38100" dist="38100" dir="2700000" algn="tl">
                    <a:srgbClr val="C0C0C0"/>
                  </a:outerShdw>
                </a:effectLst>
                <a:ea typeface="宋体" pitchFamily="2" charset="-122"/>
              </a:rPr>
              <a:t>4.1.3 继承属性</a:t>
            </a:r>
          </a:p>
          <a:p>
            <a:pPr>
              <a:spcBef>
                <a:spcPct val="0"/>
              </a:spcBef>
              <a:buFontTx/>
              <a:buNone/>
              <a:defRPr/>
            </a:pPr>
            <a:r>
              <a:rPr lang="zh-CN" altLang="en-US" sz="3200" b="1" dirty="0">
                <a:effectLst>
                  <a:outerShdw blurRad="38100" dist="38100" dir="2700000" algn="tl">
                    <a:srgbClr val="C0C0C0"/>
                  </a:outerShdw>
                </a:effectLst>
                <a:ea typeface="宋体" pitchFamily="2" charset="-122"/>
              </a:rPr>
              <a:t>	</a:t>
            </a:r>
            <a:r>
              <a:rPr lang="en-US" altLang="zh-CN" sz="3200" b="1" dirty="0" err="1">
                <a:effectLst>
                  <a:outerShdw blurRad="38100" dist="38100" dir="2700000" algn="tl">
                    <a:srgbClr val="C0C0C0"/>
                  </a:outerShdw>
                </a:effectLst>
                <a:ea typeface="宋体" pitchFamily="2" charset="-122"/>
              </a:rPr>
              <a:t>int</a:t>
            </a:r>
            <a:r>
              <a:rPr lang="en-US" altLang="zh-CN" sz="3200" b="1" dirty="0">
                <a:effectLst>
                  <a:outerShdw blurRad="38100" dist="38100" dir="2700000" algn="tl">
                    <a:srgbClr val="C0C0C0"/>
                  </a:outerShdw>
                </a:effectLst>
                <a:ea typeface="宋体" pitchFamily="2" charset="-122"/>
              </a:rPr>
              <a:t> id, id, id</a:t>
            </a:r>
            <a:endParaRPr lang="zh-CN" altLang="en-US" sz="3200" b="1" dirty="0">
              <a:effectLst>
                <a:outerShdw blurRad="38100" dist="38100" dir="2700000" algn="tl">
                  <a:srgbClr val="C0C0C0"/>
                </a:outerShdw>
              </a:effectLst>
              <a:ea typeface="宋体" pitchFamily="2" charset="-122"/>
            </a:endParaRPr>
          </a:p>
        </p:txBody>
      </p:sp>
      <p:sp>
        <p:nvSpPr>
          <p:cNvPr id="3277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02036EC-B8AB-469E-A5CA-52662D889D91}" type="slidenum">
              <a:rPr lang="en-US" altLang="zh-CN" sz="8000">
                <a:solidFill>
                  <a:schemeClr val="bg2"/>
                </a:solidFill>
                <a:latin typeface="Arial" charset="0"/>
                <a:ea typeface="宋体" pitchFamily="2" charset="-122"/>
              </a:rPr>
              <a:pPr/>
              <a:t>20</a:t>
            </a:fld>
            <a:endParaRPr lang="en-US" altLang="zh-CN" sz="8000">
              <a:solidFill>
                <a:schemeClr val="bg2"/>
              </a:solidFill>
              <a:latin typeface="Arial" charset="0"/>
              <a:ea typeface="宋体" pitchFamily="2" charset="-122"/>
            </a:endParaRPr>
          </a:p>
        </p:txBody>
      </p:sp>
      <p:graphicFrame>
        <p:nvGraphicFramePr>
          <p:cNvPr id="482308" name="Group 4"/>
          <p:cNvGraphicFramePr>
            <a:graphicFrameLocks noGrp="1"/>
          </p:cNvGraphicFramePr>
          <p:nvPr/>
        </p:nvGraphicFramePr>
        <p:xfrm>
          <a:off x="1042988" y="2205038"/>
          <a:ext cx="7086600" cy="3908478"/>
        </p:xfrm>
        <a:graphic>
          <a:graphicData uri="http://schemas.openxmlformats.org/drawingml/2006/table">
            <a:tbl>
              <a:tblPr/>
              <a:tblGrid>
                <a:gridCol w="236220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53336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宋体" pitchFamily="2" charset="-122"/>
                          <a:ea typeface="宋体" pitchFamily="2" charset="-122"/>
                        </a:rPr>
                        <a:t>产  生  式</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宋体" pitchFamily="2" charset="-122"/>
                          <a:ea typeface="宋体" pitchFamily="2" charset="-122"/>
                        </a:rPr>
                        <a:t>语</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宋体" pitchFamily="2" charset="-122"/>
                          <a:ea typeface="宋体" pitchFamily="2" charset="-122"/>
                        </a:rPr>
                        <a:t>义</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宋体" pitchFamily="2" charset="-122"/>
                          <a:ea typeface="宋体" pitchFamily="2" charset="-122"/>
                        </a:rPr>
                        <a:t>规</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宋体" pitchFamily="2" charset="-122"/>
                          <a:ea typeface="宋体" pitchFamily="2" charset="-122"/>
                        </a:rPr>
                        <a:t>则</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574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D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TL</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13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int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28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real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221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400" b="1" i="0" u="none" strike="noStrike" cap="none" normalizeH="0" baseline="-30000">
                          <a:ln>
                            <a:noFill/>
                          </a:ln>
                          <a:solidFill>
                            <a:schemeClr val="accent2"/>
                          </a:solidFill>
                          <a:effectLst>
                            <a:outerShdw blurRad="38100" dist="38100" dir="2700000" algn="tl">
                              <a:srgbClr val="C0C0C0"/>
                            </a:outerShdw>
                          </a:effectLst>
                          <a:latin typeface="Arial" charset="0"/>
                          <a:ea typeface="宋体" pitchFamily="2" charset="-122"/>
                        </a:rPr>
                        <a:t>1</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id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endPar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289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L</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id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82332" name="Text Box 28" descr="Green marble"/>
          <p:cNvSpPr txBox="1">
            <a:spLocks noChangeArrowheads="1"/>
          </p:cNvSpPr>
          <p:nvPr/>
        </p:nvSpPr>
        <p:spPr bwMode="auto">
          <a:xfrm>
            <a:off x="3659188" y="2706688"/>
            <a:ext cx="195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L.in := T.type</a:t>
            </a:r>
          </a:p>
        </p:txBody>
      </p:sp>
      <p:sp>
        <p:nvSpPr>
          <p:cNvPr id="482333" name="Text Box 29" descr="Green marble"/>
          <p:cNvSpPr txBox="1">
            <a:spLocks noChangeArrowheads="1"/>
          </p:cNvSpPr>
          <p:nvPr/>
        </p:nvSpPr>
        <p:spPr bwMode="auto">
          <a:xfrm>
            <a:off x="3595688" y="3354388"/>
            <a:ext cx="2478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T. type := integer</a:t>
            </a:r>
            <a:endParaRPr lang="zh-CN" altLang="en-US" sz="2400" i="1">
              <a:solidFill>
                <a:schemeClr val="accent2"/>
              </a:solidFill>
              <a:effectLst>
                <a:outerShdw blurRad="38100" dist="38100" dir="2700000" algn="tl">
                  <a:srgbClr val="C0C0C0"/>
                </a:outerShdw>
              </a:effectLst>
              <a:ea typeface="黑体" pitchFamily="49" charset="-122"/>
            </a:endParaRPr>
          </a:p>
        </p:txBody>
      </p:sp>
      <p:sp>
        <p:nvSpPr>
          <p:cNvPr id="482334" name="Text Box 30" descr="Green marble"/>
          <p:cNvSpPr txBox="1">
            <a:spLocks noChangeArrowheads="1"/>
          </p:cNvSpPr>
          <p:nvPr/>
        </p:nvSpPr>
        <p:spPr bwMode="auto">
          <a:xfrm>
            <a:off x="3595688" y="3987800"/>
            <a:ext cx="2054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T. type := real</a:t>
            </a:r>
            <a:endParaRPr lang="zh-CN" altLang="en-US" sz="2400" i="1">
              <a:solidFill>
                <a:schemeClr val="accent2"/>
              </a:solidFill>
              <a:effectLst>
                <a:outerShdw blurRad="38100" dist="38100" dir="2700000" algn="tl">
                  <a:srgbClr val="C0C0C0"/>
                </a:outerShdw>
              </a:effectLst>
              <a:ea typeface="黑体" pitchFamily="49" charset="-122"/>
            </a:endParaRPr>
          </a:p>
        </p:txBody>
      </p:sp>
      <p:sp>
        <p:nvSpPr>
          <p:cNvPr id="482335" name="Text Box 31" descr="Green marble"/>
          <p:cNvSpPr txBox="1">
            <a:spLocks noChangeArrowheads="1"/>
          </p:cNvSpPr>
          <p:nvPr/>
        </p:nvSpPr>
        <p:spPr bwMode="auto">
          <a:xfrm>
            <a:off x="3667125" y="4564063"/>
            <a:ext cx="1795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L</a:t>
            </a:r>
            <a:r>
              <a:rPr lang="en-US" altLang="zh-CN" sz="2400" i="1" baseline="-25000">
                <a:solidFill>
                  <a:schemeClr val="accent2"/>
                </a:solidFill>
                <a:effectLst>
                  <a:outerShdw blurRad="38100" dist="38100" dir="2700000" algn="tl">
                    <a:srgbClr val="C0C0C0"/>
                  </a:outerShdw>
                </a:effectLst>
                <a:ea typeface="黑体" pitchFamily="49" charset="-122"/>
              </a:rPr>
              <a:t>1</a:t>
            </a:r>
            <a:r>
              <a:rPr lang="en-US" altLang="zh-CN" sz="2400" i="1">
                <a:solidFill>
                  <a:schemeClr val="accent2"/>
                </a:solidFill>
                <a:effectLst>
                  <a:outerShdw blurRad="38100" dist="38100" dir="2700000" algn="tl">
                    <a:srgbClr val="C0C0C0"/>
                  </a:outerShdw>
                </a:effectLst>
                <a:ea typeface="黑体" pitchFamily="49" charset="-122"/>
              </a:rPr>
              <a:t>.in := L.in;</a:t>
            </a:r>
          </a:p>
        </p:txBody>
      </p:sp>
      <p:sp>
        <p:nvSpPr>
          <p:cNvPr id="482336" name="Text Box 32" descr="Green marble"/>
          <p:cNvSpPr txBox="1">
            <a:spLocks noChangeArrowheads="1"/>
          </p:cNvSpPr>
          <p:nvPr/>
        </p:nvSpPr>
        <p:spPr bwMode="auto">
          <a:xfrm>
            <a:off x="3667125" y="4916488"/>
            <a:ext cx="338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addtype (id.entry, L.in ) </a:t>
            </a:r>
          </a:p>
        </p:txBody>
      </p:sp>
      <p:sp>
        <p:nvSpPr>
          <p:cNvPr id="482337" name="Text Box 33" descr="Green marble"/>
          <p:cNvSpPr txBox="1">
            <a:spLocks noChangeArrowheads="1"/>
          </p:cNvSpPr>
          <p:nvPr/>
        </p:nvSpPr>
        <p:spPr bwMode="auto">
          <a:xfrm>
            <a:off x="3667125" y="5492750"/>
            <a:ext cx="3386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defRPr/>
            </a:pPr>
            <a:r>
              <a:rPr lang="en-US" altLang="zh-CN" sz="2400" i="1">
                <a:solidFill>
                  <a:schemeClr val="accent2"/>
                </a:solidFill>
                <a:effectLst>
                  <a:outerShdw blurRad="38100" dist="38100" dir="2700000" algn="tl">
                    <a:srgbClr val="C0C0C0"/>
                  </a:outerShdw>
                </a:effectLst>
                <a:ea typeface="黑体" pitchFamily="49" charset="-122"/>
              </a:rPr>
              <a:t>addtype (id.entry, L.in ) </a:t>
            </a:r>
          </a:p>
        </p:txBody>
      </p:sp>
      <p:sp>
        <p:nvSpPr>
          <p:cNvPr id="482338" name="AutoShape 34" descr="Green marble"/>
          <p:cNvSpPr>
            <a:spLocks/>
          </p:cNvSpPr>
          <p:nvPr/>
        </p:nvSpPr>
        <p:spPr bwMode="auto">
          <a:xfrm>
            <a:off x="6330950" y="3551238"/>
            <a:ext cx="152400" cy="914400"/>
          </a:xfrm>
          <a:prstGeom prst="rightBrace">
            <a:avLst>
              <a:gd name="adj1" fmla="val 50000"/>
              <a:gd name="adj2" fmla="val 50000"/>
            </a:avLst>
          </a:prstGeom>
          <a:noFill/>
          <a:ln w="12700">
            <a:solidFill>
              <a:srgbClr val="FF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2339" name="Text Box 35" descr="Green marble"/>
          <p:cNvSpPr txBox="1">
            <a:spLocks noChangeArrowheads="1"/>
          </p:cNvSpPr>
          <p:nvPr/>
        </p:nvSpPr>
        <p:spPr bwMode="auto">
          <a:xfrm>
            <a:off x="6599238" y="3700463"/>
            <a:ext cx="18208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1800" b="1">
                <a:solidFill>
                  <a:srgbClr val="FF3300"/>
                </a:solidFill>
                <a:effectLst>
                  <a:outerShdw blurRad="38100" dist="38100" dir="2700000" algn="tl">
                    <a:srgbClr val="C0C0C0"/>
                  </a:outerShdw>
                </a:effectLst>
                <a:latin typeface="Tahoma" pitchFamily="34" charset="0"/>
              </a:rPr>
              <a:t>综合属性计算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82333"/>
                                        </p:tgtEl>
                                        <p:attrNameLst>
                                          <p:attrName>style.visibility</p:attrName>
                                        </p:attrNameLst>
                                      </p:cBhvr>
                                      <p:to>
                                        <p:strVal val="visible"/>
                                      </p:to>
                                    </p:set>
                                    <p:animEffect transition="in" filter="checkerboard(across)">
                                      <p:cBhvr>
                                        <p:cTn id="7" dur="500"/>
                                        <p:tgtEl>
                                          <p:spTgt spid="482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82334">
                                            <p:txEl>
                                              <p:pRg st="0" end="0"/>
                                            </p:txEl>
                                          </p:spTgt>
                                        </p:tgtEl>
                                        <p:attrNameLst>
                                          <p:attrName>style.visibility</p:attrName>
                                        </p:attrNameLst>
                                      </p:cBhvr>
                                      <p:to>
                                        <p:strVal val="visible"/>
                                      </p:to>
                                    </p:set>
                                    <p:animEffect transition="in" filter="checkerboard(across)">
                                      <p:cBhvr>
                                        <p:cTn id="12" dur="500"/>
                                        <p:tgtEl>
                                          <p:spTgt spid="48233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82338"/>
                                        </p:tgtEl>
                                        <p:attrNameLst>
                                          <p:attrName>style.visibility</p:attrName>
                                        </p:attrNameLst>
                                      </p:cBhvr>
                                      <p:to>
                                        <p:strVal val="visible"/>
                                      </p:to>
                                    </p:set>
                                    <p:animEffect transition="in" filter="checkerboard(across)">
                                      <p:cBhvr>
                                        <p:cTn id="17" dur="500"/>
                                        <p:tgtEl>
                                          <p:spTgt spid="482338"/>
                                        </p:tgtEl>
                                      </p:cBhvr>
                                    </p:animEffect>
                                  </p:childTnLst>
                                </p:cTn>
                              </p:par>
                            </p:childTnLst>
                          </p:cTn>
                        </p:par>
                        <p:par>
                          <p:cTn id="18" fill="hold" nodeType="afterGroup">
                            <p:stCondLst>
                              <p:cond delay="500"/>
                            </p:stCondLst>
                            <p:childTnLst>
                              <p:par>
                                <p:cTn id="19" presetID="5" presetClass="entr" presetSubtype="10" fill="hold" grpId="0" nodeType="afterEffect">
                                  <p:stCondLst>
                                    <p:cond delay="0"/>
                                  </p:stCondLst>
                                  <p:childTnLst>
                                    <p:set>
                                      <p:cBhvr>
                                        <p:cTn id="20" dur="1" fill="hold">
                                          <p:stCondLst>
                                            <p:cond delay="0"/>
                                          </p:stCondLst>
                                        </p:cTn>
                                        <p:tgtEl>
                                          <p:spTgt spid="482339"/>
                                        </p:tgtEl>
                                        <p:attrNameLst>
                                          <p:attrName>style.visibility</p:attrName>
                                        </p:attrNameLst>
                                      </p:cBhvr>
                                      <p:to>
                                        <p:strVal val="visible"/>
                                      </p:to>
                                    </p:set>
                                    <p:animEffect transition="in" filter="checkerboard(across)">
                                      <p:cBhvr>
                                        <p:cTn id="21" dur="500"/>
                                        <p:tgtEl>
                                          <p:spTgt spid="48233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482332">
                                            <p:txEl>
                                              <p:pRg st="0" end="0"/>
                                            </p:txEl>
                                          </p:spTgt>
                                        </p:tgtEl>
                                        <p:attrNameLst>
                                          <p:attrName>style.visibility</p:attrName>
                                        </p:attrNameLst>
                                      </p:cBhvr>
                                      <p:to>
                                        <p:strVal val="visible"/>
                                      </p:to>
                                    </p:set>
                                    <p:animEffect transition="in" filter="checkerboard(across)">
                                      <p:cBhvr>
                                        <p:cTn id="26" dur="500"/>
                                        <p:tgtEl>
                                          <p:spTgt spid="482332">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482335">
                                            <p:txEl>
                                              <p:pRg st="0" end="0"/>
                                            </p:txEl>
                                          </p:spTgt>
                                        </p:tgtEl>
                                        <p:attrNameLst>
                                          <p:attrName>style.visibility</p:attrName>
                                        </p:attrNameLst>
                                      </p:cBhvr>
                                      <p:to>
                                        <p:strVal val="visible"/>
                                      </p:to>
                                    </p:set>
                                    <p:animEffect transition="in" filter="checkerboard(across)">
                                      <p:cBhvr>
                                        <p:cTn id="31" dur="500"/>
                                        <p:tgtEl>
                                          <p:spTgt spid="482335">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482336">
                                            <p:txEl>
                                              <p:pRg st="0" end="0"/>
                                            </p:txEl>
                                          </p:spTgt>
                                        </p:tgtEl>
                                        <p:attrNameLst>
                                          <p:attrName>style.visibility</p:attrName>
                                        </p:attrNameLst>
                                      </p:cBhvr>
                                      <p:to>
                                        <p:strVal val="visible"/>
                                      </p:to>
                                    </p:set>
                                    <p:animEffect transition="in" filter="checkerboard(across)">
                                      <p:cBhvr>
                                        <p:cTn id="36" dur="500"/>
                                        <p:tgtEl>
                                          <p:spTgt spid="482336">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nodeType="clickEffect">
                                  <p:stCondLst>
                                    <p:cond delay="0"/>
                                  </p:stCondLst>
                                  <p:childTnLst>
                                    <p:set>
                                      <p:cBhvr>
                                        <p:cTn id="40" dur="1" fill="hold">
                                          <p:stCondLst>
                                            <p:cond delay="0"/>
                                          </p:stCondLst>
                                        </p:cTn>
                                        <p:tgtEl>
                                          <p:spTgt spid="482337">
                                            <p:txEl>
                                              <p:pRg st="0" end="0"/>
                                            </p:txEl>
                                          </p:spTgt>
                                        </p:tgtEl>
                                        <p:attrNameLst>
                                          <p:attrName>style.visibility</p:attrName>
                                        </p:attrNameLst>
                                      </p:cBhvr>
                                      <p:to>
                                        <p:strVal val="visible"/>
                                      </p:to>
                                    </p:set>
                                    <p:animEffect transition="in" filter="checkerboard(across)">
                                      <p:cBhvr>
                                        <p:cTn id="41" dur="500"/>
                                        <p:tgtEl>
                                          <p:spTgt spid="4823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33" grpId="0"/>
      <p:bldP spid="482338" grpId="0" animBg="1"/>
      <p:bldP spid="4823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78" name="Rectangle 26"/>
          <p:cNvSpPr>
            <a:spLocks noGrp="1" noChangeArrowheads="1"/>
          </p:cNvSpPr>
          <p:nvPr>
            <p:ph type="title"/>
          </p:nvPr>
        </p:nvSpPr>
        <p:spPr/>
        <p:txBody>
          <a:bodyPr/>
          <a:lstStyle/>
          <a:p>
            <a:pPr>
              <a:defRPr/>
            </a:pPr>
            <a:r>
              <a:rPr lang="zh-CN" altLang="en-US" sz="3600">
                <a:effectLst>
                  <a:outerShdw blurRad="38100" dist="38100" dir="2700000" algn="tl">
                    <a:srgbClr val="C0C0C0"/>
                  </a:outerShdw>
                </a:effectLst>
                <a:ea typeface="黑体" pitchFamily="49" charset="-122"/>
              </a:rPr>
              <a:t>4.1  </a:t>
            </a:r>
            <a:r>
              <a:rPr lang="zh-CN" altLang="en-US" sz="3600">
                <a:effectLst>
                  <a:outerShdw blurRad="38100" dist="38100" dir="2700000" algn="tl">
                    <a:srgbClr val="C0C0C0"/>
                  </a:outerShdw>
                </a:effectLst>
                <a:ea typeface="宋体" pitchFamily="2" charset="-122"/>
              </a:rPr>
              <a:t>语法制导的定义</a:t>
            </a:r>
          </a:p>
        </p:txBody>
      </p:sp>
      <p:sp>
        <p:nvSpPr>
          <p:cNvPr id="484355" name="Rectangle 3"/>
          <p:cNvSpPr>
            <a:spLocks noGrp="1" noChangeArrowheads="1"/>
          </p:cNvSpPr>
          <p:nvPr>
            <p:ph idx="1"/>
          </p:nvPr>
        </p:nvSpPr>
        <p:spPr>
          <a:xfrm>
            <a:off x="304800" y="1295400"/>
            <a:ext cx="8610600" cy="5257800"/>
          </a:xfrm>
        </p:spPr>
        <p:txBody>
          <a:bodyPr/>
          <a:lstStyle/>
          <a:p>
            <a:pPr>
              <a:spcBef>
                <a:spcPct val="0"/>
              </a:spcBef>
              <a:buFontTx/>
              <a:buNone/>
              <a:defRPr/>
            </a:pPr>
            <a:r>
              <a:rPr lang="en-US" altLang="zh-CN" b="1">
                <a:effectLst>
                  <a:outerShdw blurRad="38100" dist="38100" dir="2700000" algn="tl">
                    <a:srgbClr val="C0C0C0"/>
                  </a:outerShdw>
                </a:effectLst>
                <a:ea typeface="宋体" pitchFamily="2" charset="-122"/>
              </a:rPr>
              <a:t>int id</a:t>
            </a:r>
            <a:r>
              <a:rPr lang="en-US" altLang="zh-CN" b="1" baseline="-25000">
                <a:effectLst>
                  <a:outerShdw blurRad="38100" dist="38100" dir="2700000" algn="tl">
                    <a:srgbClr val="C0C0C0"/>
                  </a:outerShdw>
                </a:effectLst>
                <a:ea typeface="宋体" pitchFamily="2" charset="-122"/>
              </a:rPr>
              <a:t>1</a:t>
            </a:r>
            <a:r>
              <a:rPr lang="en-US" altLang="zh-CN" b="1">
                <a:effectLst>
                  <a:outerShdw blurRad="38100" dist="38100" dir="2700000" algn="tl">
                    <a:srgbClr val="C0C0C0"/>
                  </a:outerShdw>
                </a:effectLst>
                <a:ea typeface="宋体" pitchFamily="2" charset="-122"/>
              </a:rPr>
              <a:t>, id</a:t>
            </a:r>
            <a:r>
              <a:rPr lang="en-US" altLang="zh-CN" b="1" baseline="-25000">
                <a:effectLst>
                  <a:outerShdw blurRad="38100" dist="38100" dir="2700000" algn="tl">
                    <a:srgbClr val="C0C0C0"/>
                  </a:outerShdw>
                </a:effectLst>
                <a:ea typeface="宋体" pitchFamily="2" charset="-122"/>
              </a:rPr>
              <a:t>2</a:t>
            </a:r>
            <a:r>
              <a:rPr lang="en-US" altLang="zh-CN" b="1">
                <a:effectLst>
                  <a:outerShdw blurRad="38100" dist="38100" dir="2700000" algn="tl">
                    <a:srgbClr val="C0C0C0"/>
                  </a:outerShdw>
                </a:effectLst>
                <a:ea typeface="宋体" pitchFamily="2" charset="-122"/>
              </a:rPr>
              <a:t>, id</a:t>
            </a:r>
            <a:r>
              <a:rPr lang="en-US" altLang="zh-CN" b="1" baseline="-25000">
                <a:effectLst>
                  <a:outerShdw blurRad="38100" dist="38100" dir="2700000" algn="tl">
                    <a:srgbClr val="C0C0C0"/>
                  </a:outerShdw>
                </a:effectLst>
                <a:ea typeface="宋体" pitchFamily="2" charset="-122"/>
              </a:rPr>
              <a:t>3</a:t>
            </a:r>
            <a:r>
              <a:rPr lang="zh-CN" altLang="en-US" b="1">
                <a:effectLst>
                  <a:outerShdw blurRad="38100" dist="38100" dir="2700000" algn="tl">
                    <a:srgbClr val="C0C0C0"/>
                  </a:outerShdw>
                </a:effectLst>
                <a:ea typeface="宋体" pitchFamily="2" charset="-122"/>
              </a:rPr>
              <a:t>的注释分析树</a:t>
            </a:r>
          </a:p>
          <a:p>
            <a:pPr>
              <a:spcBef>
                <a:spcPct val="0"/>
              </a:spcBef>
              <a:buFontTx/>
              <a:buNone/>
              <a:defRPr/>
            </a:pPr>
            <a:endParaRPr lang="zh-CN" altLang="en-US" b="1">
              <a:effectLst>
                <a:outerShdw blurRad="38100" dist="38100" dir="2700000" algn="tl">
                  <a:srgbClr val="C0C0C0"/>
                </a:outerShdw>
              </a:effectLst>
              <a:ea typeface="宋体" pitchFamily="2" charset="-122"/>
            </a:endParaRPr>
          </a:p>
        </p:txBody>
      </p:sp>
      <p:sp>
        <p:nvSpPr>
          <p:cNvPr id="3379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3F12BB6A-7FC3-4472-9F7F-5A1E1CA54F77}" type="slidenum">
              <a:rPr lang="en-US" altLang="zh-CN" sz="8000">
                <a:solidFill>
                  <a:schemeClr val="bg2"/>
                </a:solidFill>
                <a:latin typeface="Arial" charset="0"/>
                <a:ea typeface="宋体" pitchFamily="2" charset="-122"/>
              </a:rPr>
              <a:pPr/>
              <a:t>21</a:t>
            </a:fld>
            <a:endParaRPr lang="en-US" altLang="zh-CN" sz="8000">
              <a:solidFill>
                <a:schemeClr val="bg2"/>
              </a:solidFill>
              <a:latin typeface="Arial" charset="0"/>
              <a:ea typeface="宋体" pitchFamily="2" charset="-122"/>
            </a:endParaRPr>
          </a:p>
        </p:txBody>
      </p:sp>
      <p:grpSp>
        <p:nvGrpSpPr>
          <p:cNvPr id="33796" name="Group 4"/>
          <p:cNvGrpSpPr>
            <a:grpSpLocks/>
          </p:cNvGrpSpPr>
          <p:nvPr/>
        </p:nvGrpSpPr>
        <p:grpSpPr bwMode="auto">
          <a:xfrm>
            <a:off x="381000" y="2362200"/>
            <a:ext cx="8229600" cy="3435350"/>
            <a:chOff x="240" y="1488"/>
            <a:chExt cx="5184" cy="2164"/>
          </a:xfrm>
        </p:grpSpPr>
        <p:sp>
          <p:nvSpPr>
            <p:cNvPr id="484357" name="Rectangle 5"/>
            <p:cNvSpPr>
              <a:spLocks noChangeArrowheads="1"/>
            </p:cNvSpPr>
            <p:nvPr/>
          </p:nvSpPr>
          <p:spPr bwMode="auto">
            <a:xfrm>
              <a:off x="2305" y="1488"/>
              <a:ext cx="2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D</a:t>
              </a:r>
            </a:p>
          </p:txBody>
        </p:sp>
        <p:sp>
          <p:nvSpPr>
            <p:cNvPr id="484358" name="Rectangle 6"/>
            <p:cNvSpPr>
              <a:spLocks noChangeArrowheads="1"/>
            </p:cNvSpPr>
            <p:nvPr/>
          </p:nvSpPr>
          <p:spPr bwMode="auto">
            <a:xfrm>
              <a:off x="565" y="2496"/>
              <a:ext cx="77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ctr"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int</a:t>
              </a:r>
            </a:p>
          </p:txBody>
        </p:sp>
        <p:sp>
          <p:nvSpPr>
            <p:cNvPr id="484359" name="Rectangle 7"/>
            <p:cNvSpPr>
              <a:spLocks noChangeArrowheads="1"/>
            </p:cNvSpPr>
            <p:nvPr/>
          </p:nvSpPr>
          <p:spPr bwMode="auto">
            <a:xfrm>
              <a:off x="240" y="1992"/>
              <a:ext cx="150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T</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type </a:t>
              </a: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integer</a:t>
              </a:r>
            </a:p>
          </p:txBody>
        </p:sp>
        <p:sp>
          <p:nvSpPr>
            <p:cNvPr id="33801" name="Line 8"/>
            <p:cNvSpPr>
              <a:spLocks noChangeShapeType="1"/>
            </p:cNvSpPr>
            <p:nvPr/>
          </p:nvSpPr>
          <p:spPr bwMode="auto">
            <a:xfrm flipH="1">
              <a:off x="1002" y="1705"/>
              <a:ext cx="1179" cy="2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361" name="Rectangle 9"/>
            <p:cNvSpPr>
              <a:spLocks noChangeArrowheads="1"/>
            </p:cNvSpPr>
            <p:nvPr/>
          </p:nvSpPr>
          <p:spPr bwMode="auto">
            <a:xfrm>
              <a:off x="3841" y="2455"/>
              <a:ext cx="24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33803" name="Line 10"/>
            <p:cNvSpPr>
              <a:spLocks noChangeShapeType="1"/>
            </p:cNvSpPr>
            <p:nvPr/>
          </p:nvSpPr>
          <p:spPr bwMode="auto">
            <a:xfrm>
              <a:off x="925" y="2292"/>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4" name="Line 11"/>
            <p:cNvSpPr>
              <a:spLocks noChangeShapeType="1"/>
            </p:cNvSpPr>
            <p:nvPr/>
          </p:nvSpPr>
          <p:spPr bwMode="auto">
            <a:xfrm>
              <a:off x="4153" y="2304"/>
              <a:ext cx="667"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5" name="Line 12"/>
            <p:cNvSpPr>
              <a:spLocks noChangeShapeType="1"/>
            </p:cNvSpPr>
            <p:nvPr/>
          </p:nvSpPr>
          <p:spPr bwMode="auto">
            <a:xfrm flipH="1">
              <a:off x="2953" y="2302"/>
              <a:ext cx="666" cy="1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365" name="Rectangle 13"/>
            <p:cNvSpPr>
              <a:spLocks noChangeArrowheads="1"/>
            </p:cNvSpPr>
            <p:nvPr/>
          </p:nvSpPr>
          <p:spPr bwMode="auto">
            <a:xfrm>
              <a:off x="4851" y="2478"/>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3</a:t>
              </a:r>
            </a:p>
          </p:txBody>
        </p:sp>
        <p:sp>
          <p:nvSpPr>
            <p:cNvPr id="484366" name="Rectangle 14"/>
            <p:cNvSpPr>
              <a:spLocks noChangeArrowheads="1"/>
            </p:cNvSpPr>
            <p:nvPr/>
          </p:nvSpPr>
          <p:spPr bwMode="auto">
            <a:xfrm>
              <a:off x="3263" y="1978"/>
              <a:ext cx="15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integer</a:t>
              </a:r>
            </a:p>
          </p:txBody>
        </p:sp>
        <p:sp>
          <p:nvSpPr>
            <p:cNvPr id="33808" name="Line 15"/>
            <p:cNvSpPr>
              <a:spLocks noChangeShapeType="1"/>
            </p:cNvSpPr>
            <p:nvPr/>
          </p:nvSpPr>
          <p:spPr bwMode="auto">
            <a:xfrm>
              <a:off x="2616" y="1705"/>
              <a:ext cx="1179" cy="2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9" name="Line 16"/>
            <p:cNvSpPr>
              <a:spLocks noChangeShapeType="1"/>
            </p:cNvSpPr>
            <p:nvPr/>
          </p:nvSpPr>
          <p:spPr bwMode="auto">
            <a:xfrm>
              <a:off x="1732" y="3168"/>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0" name="Line 17"/>
            <p:cNvSpPr>
              <a:spLocks noChangeShapeType="1"/>
            </p:cNvSpPr>
            <p:nvPr/>
          </p:nvSpPr>
          <p:spPr bwMode="auto">
            <a:xfrm>
              <a:off x="2740" y="2740"/>
              <a:ext cx="0" cy="2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1" name="Line 18"/>
            <p:cNvSpPr>
              <a:spLocks noChangeShapeType="1"/>
            </p:cNvSpPr>
            <p:nvPr/>
          </p:nvSpPr>
          <p:spPr bwMode="auto">
            <a:xfrm>
              <a:off x="3905" y="2304"/>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371" name="Rectangle 19"/>
            <p:cNvSpPr>
              <a:spLocks noChangeArrowheads="1"/>
            </p:cNvSpPr>
            <p:nvPr/>
          </p:nvSpPr>
          <p:spPr bwMode="auto">
            <a:xfrm>
              <a:off x="2131" y="2475"/>
              <a:ext cx="15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integer</a:t>
              </a:r>
            </a:p>
          </p:txBody>
        </p:sp>
        <p:sp>
          <p:nvSpPr>
            <p:cNvPr id="484372" name="Rectangle 20"/>
            <p:cNvSpPr>
              <a:spLocks noChangeArrowheads="1"/>
            </p:cNvSpPr>
            <p:nvPr/>
          </p:nvSpPr>
          <p:spPr bwMode="auto">
            <a:xfrm>
              <a:off x="1169" y="2916"/>
              <a:ext cx="15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r>
                <a:rPr lang="en-US" altLang="zh-CN" sz="2800" b="1">
                  <a:solidFill>
                    <a:schemeClr val="accent2"/>
                  </a:solidFill>
                  <a:effectLst>
                    <a:outerShdw blurRad="38100" dist="38100" dir="2700000" algn="tl">
                      <a:srgbClr val="C0C0C0"/>
                    </a:outerShdw>
                  </a:effectLst>
                  <a:latin typeface="Times New Roman" pitchFamily="18" charset="0"/>
                </a:rPr>
                <a:t>.</a:t>
              </a: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 </a:t>
              </a:r>
              <a:r>
                <a:rPr lang="en-US" altLang="zh-CN" sz="2800" b="1" i="1">
                  <a:solidFill>
                    <a:schemeClr val="accent2"/>
                  </a:solidFill>
                  <a:effectLst>
                    <a:outerShdw blurRad="38100" dist="38100" dir="2700000" algn="tl">
                      <a:srgbClr val="C0C0C0"/>
                    </a:outerShdw>
                  </a:effectLst>
                  <a:latin typeface="Times New Roman" pitchFamily="18" charset="0"/>
                </a:rPr>
                <a:t>integer</a:t>
              </a:r>
            </a:p>
          </p:txBody>
        </p:sp>
        <p:sp>
          <p:nvSpPr>
            <p:cNvPr id="33814" name="Line 21"/>
            <p:cNvSpPr>
              <a:spLocks noChangeShapeType="1"/>
            </p:cNvSpPr>
            <p:nvPr/>
          </p:nvSpPr>
          <p:spPr bwMode="auto">
            <a:xfrm flipH="1">
              <a:off x="1836" y="2774"/>
              <a:ext cx="666"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5" name="Line 22"/>
            <p:cNvSpPr>
              <a:spLocks noChangeShapeType="1"/>
            </p:cNvSpPr>
            <p:nvPr/>
          </p:nvSpPr>
          <p:spPr bwMode="auto">
            <a:xfrm>
              <a:off x="2988" y="2777"/>
              <a:ext cx="667"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4375" name="Rectangle 23"/>
            <p:cNvSpPr>
              <a:spLocks noChangeArrowheads="1"/>
            </p:cNvSpPr>
            <p:nvPr/>
          </p:nvSpPr>
          <p:spPr bwMode="auto">
            <a:xfrm>
              <a:off x="3578" y="2937"/>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2</a:t>
              </a:r>
            </a:p>
          </p:txBody>
        </p:sp>
        <p:sp>
          <p:nvSpPr>
            <p:cNvPr id="484376" name="Rectangle 24"/>
            <p:cNvSpPr>
              <a:spLocks noChangeArrowheads="1"/>
            </p:cNvSpPr>
            <p:nvPr/>
          </p:nvSpPr>
          <p:spPr bwMode="auto">
            <a:xfrm>
              <a:off x="1606" y="3400"/>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1</a:t>
              </a:r>
            </a:p>
          </p:txBody>
        </p:sp>
        <p:sp>
          <p:nvSpPr>
            <p:cNvPr id="484377" name="Rectangle 25"/>
            <p:cNvSpPr>
              <a:spLocks noChangeArrowheads="1"/>
            </p:cNvSpPr>
            <p:nvPr/>
          </p:nvSpPr>
          <p:spPr bwMode="auto">
            <a:xfrm>
              <a:off x="2661" y="2891"/>
              <a:ext cx="2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1619E12-8B8F-4676-A3A9-A1B100B5040F}" type="slidenum">
              <a:rPr lang="en-US" altLang="zh-CN" sz="8000">
                <a:solidFill>
                  <a:schemeClr val="bg2"/>
                </a:solidFill>
                <a:latin typeface="Arial" charset="0"/>
                <a:ea typeface="宋体" pitchFamily="2" charset="-122"/>
              </a:rPr>
              <a:pPr/>
              <a:t>22</a:t>
            </a:fld>
            <a:endParaRPr lang="en-US" altLang="zh-CN" sz="8000" dirty="0">
              <a:solidFill>
                <a:schemeClr val="bg2"/>
              </a:solidFill>
              <a:latin typeface="Arial" charset="0"/>
              <a:ea typeface="宋体" pitchFamily="2" charset="-122"/>
            </a:endParaRPr>
          </a:p>
        </p:txBody>
      </p:sp>
      <p:sp>
        <p:nvSpPr>
          <p:cNvPr id="34845" name="Rectangle 29"/>
          <p:cNvSpPr>
            <a:spLocks noGrp="1" noChangeArrowheads="1"/>
          </p:cNvSpPr>
          <p:nvPr>
            <p:ph type="title"/>
          </p:nvPr>
        </p:nvSpPr>
        <p:spPr/>
        <p:txBody>
          <a:bodyPr/>
          <a:lstStyle/>
          <a:p>
            <a:r>
              <a:rPr lang="zh-CN" altLang="en-US" sz="2800" b="1">
                <a:ea typeface="宋体" pitchFamily="2" charset="-122"/>
              </a:rPr>
              <a:t>句子</a:t>
            </a:r>
            <a:r>
              <a:rPr lang="en-US" altLang="zh-CN" sz="2800" b="1">
                <a:ea typeface="宋体" pitchFamily="2" charset="-122"/>
              </a:rPr>
              <a:t>int  id</a:t>
            </a:r>
            <a:r>
              <a:rPr lang="en-US" altLang="zh-CN" sz="2800" b="1" baseline="-30000">
                <a:ea typeface="宋体" pitchFamily="2" charset="-122"/>
              </a:rPr>
              <a:t>1</a:t>
            </a:r>
            <a:r>
              <a:rPr lang="en-US" altLang="zh-CN" sz="2800" b="1">
                <a:ea typeface="宋体" pitchFamily="2" charset="-122"/>
              </a:rPr>
              <a:t>，id</a:t>
            </a:r>
            <a:r>
              <a:rPr lang="en-US" altLang="zh-CN" sz="2800" b="1" baseline="-30000">
                <a:ea typeface="宋体" pitchFamily="2" charset="-122"/>
              </a:rPr>
              <a:t>2</a:t>
            </a:r>
            <a:r>
              <a:rPr lang="en-US" altLang="zh-CN" sz="2800" b="1">
                <a:ea typeface="宋体" pitchFamily="2" charset="-122"/>
              </a:rPr>
              <a:t>，id</a:t>
            </a:r>
            <a:r>
              <a:rPr lang="en-US" altLang="zh-CN" sz="2800" b="1" baseline="-30000">
                <a:ea typeface="宋体" pitchFamily="2" charset="-122"/>
              </a:rPr>
              <a:t>3</a:t>
            </a:r>
            <a:r>
              <a:rPr lang="zh-CN" altLang="en-US" sz="2800" b="1">
                <a:ea typeface="宋体" pitchFamily="2" charset="-122"/>
              </a:rPr>
              <a:t>的带注释的分析树</a:t>
            </a:r>
          </a:p>
        </p:txBody>
      </p:sp>
      <p:sp>
        <p:nvSpPr>
          <p:cNvPr id="34844" name="Rectangle 28"/>
          <p:cNvSpPr>
            <a:spLocks noGrp="1" noChangeArrowheads="1"/>
          </p:cNvSpPr>
          <p:nvPr>
            <p:ph idx="1"/>
          </p:nvPr>
        </p:nvSpPr>
        <p:spPr>
          <a:xfrm>
            <a:off x="4140200" y="3935413"/>
            <a:ext cx="4945063" cy="2662237"/>
          </a:xfrm>
          <a:solidFill>
            <a:srgbClr val="FFFF99"/>
          </a:solidFill>
          <a:ln w="25400">
            <a:solidFill>
              <a:srgbClr val="FF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lgn="just">
              <a:lnSpc>
                <a:spcPct val="80000"/>
              </a:lnSpc>
              <a:buFontTx/>
              <a:buNone/>
            </a:pPr>
            <a:r>
              <a:rPr lang="zh-CN" altLang="en-US" sz="2000" b="1" dirty="0">
                <a:ea typeface="宋体" pitchFamily="2" charset="-122"/>
              </a:rPr>
              <a:t> 产 生 式</a:t>
            </a:r>
            <a:r>
              <a:rPr lang="zh-CN" altLang="en-US" sz="2000" b="1" dirty="0">
                <a:ea typeface="黑体" pitchFamily="49" charset="-122"/>
              </a:rPr>
              <a:t> 	</a:t>
            </a:r>
            <a:r>
              <a:rPr lang="zh-CN" altLang="en-US" sz="2000" b="1" dirty="0">
                <a:ea typeface="宋体" pitchFamily="2" charset="-122"/>
              </a:rPr>
              <a:t>语 义 规 则</a:t>
            </a:r>
            <a:r>
              <a:rPr lang="zh-CN" altLang="en-US" sz="2000" b="1" dirty="0">
                <a:ea typeface="黑体" pitchFamily="49" charset="-122"/>
              </a:rPr>
              <a:t> </a:t>
            </a:r>
            <a:endParaRPr lang="en-US" altLang="zh-CN" sz="2000" b="1" dirty="0">
              <a:ea typeface="黑体" pitchFamily="49" charset="-122"/>
            </a:endParaRPr>
          </a:p>
          <a:p>
            <a:pPr algn="just">
              <a:lnSpc>
                <a:spcPct val="80000"/>
              </a:lnSpc>
              <a:buFontTx/>
              <a:buNone/>
            </a:pPr>
            <a:r>
              <a:rPr lang="en-US" altLang="zh-CN" sz="2000" b="1" dirty="0">
                <a:ea typeface="宋体" pitchFamily="2" charset="-122"/>
              </a:rPr>
              <a:t> D→TL      	L.in := </a:t>
            </a:r>
            <a:r>
              <a:rPr lang="en-US" altLang="zh-CN" sz="2000" b="1" dirty="0" err="1">
                <a:ea typeface="宋体" pitchFamily="2" charset="-122"/>
              </a:rPr>
              <a:t>T.type</a:t>
            </a:r>
            <a:r>
              <a:rPr lang="en-US" altLang="zh-CN" sz="2000" b="1" dirty="0">
                <a:ea typeface="宋体" pitchFamily="2" charset="-122"/>
              </a:rPr>
              <a:t> </a:t>
            </a:r>
          </a:p>
          <a:p>
            <a:pPr algn="just">
              <a:lnSpc>
                <a:spcPct val="80000"/>
              </a:lnSpc>
              <a:buFontTx/>
              <a:buNone/>
            </a:pPr>
            <a:r>
              <a:rPr lang="en-US" altLang="zh-CN" sz="2000" b="1" dirty="0">
                <a:ea typeface="宋体" pitchFamily="2" charset="-122"/>
              </a:rPr>
              <a:t> </a:t>
            </a:r>
            <a:r>
              <a:rPr lang="en-US" altLang="zh-CN" sz="2000" b="1" dirty="0" err="1">
                <a:ea typeface="宋体" pitchFamily="2" charset="-122"/>
              </a:rPr>
              <a:t>T→int</a:t>
            </a:r>
            <a:r>
              <a:rPr lang="en-US" altLang="zh-CN" sz="2000" b="1" dirty="0">
                <a:ea typeface="宋体" pitchFamily="2" charset="-122"/>
              </a:rPr>
              <a:t>	      	</a:t>
            </a:r>
            <a:r>
              <a:rPr lang="en-US" altLang="zh-CN" sz="2000" b="1" dirty="0" err="1">
                <a:ea typeface="宋体" pitchFamily="2" charset="-122"/>
              </a:rPr>
              <a:t>T.type</a:t>
            </a:r>
            <a:r>
              <a:rPr lang="en-US" altLang="zh-CN" sz="2000" b="1" dirty="0">
                <a:ea typeface="宋体" pitchFamily="2" charset="-122"/>
              </a:rPr>
              <a:t> := integer </a:t>
            </a:r>
          </a:p>
          <a:p>
            <a:pPr algn="just">
              <a:lnSpc>
                <a:spcPct val="80000"/>
              </a:lnSpc>
              <a:buFontTx/>
              <a:buNone/>
            </a:pPr>
            <a:r>
              <a:rPr lang="en-US" altLang="zh-CN" sz="2000" b="1" dirty="0">
                <a:ea typeface="宋体" pitchFamily="2" charset="-122"/>
              </a:rPr>
              <a:t> </a:t>
            </a:r>
            <a:r>
              <a:rPr lang="en-US" altLang="zh-CN" sz="2000" b="1" dirty="0" err="1">
                <a:ea typeface="宋体" pitchFamily="2" charset="-122"/>
              </a:rPr>
              <a:t>T→real</a:t>
            </a:r>
            <a:r>
              <a:rPr lang="en-US" altLang="zh-CN" sz="2000" b="1" dirty="0">
                <a:ea typeface="宋体" pitchFamily="2" charset="-122"/>
              </a:rPr>
              <a:t>    	</a:t>
            </a:r>
            <a:r>
              <a:rPr lang="en-US" altLang="zh-CN" sz="2000" b="1" dirty="0" err="1">
                <a:ea typeface="宋体" pitchFamily="2" charset="-122"/>
              </a:rPr>
              <a:t>T.type</a:t>
            </a:r>
            <a:r>
              <a:rPr lang="en-US" altLang="zh-CN" sz="2000" b="1" dirty="0">
                <a:ea typeface="宋体" pitchFamily="2" charset="-122"/>
              </a:rPr>
              <a:t> := real </a:t>
            </a:r>
          </a:p>
          <a:p>
            <a:pPr algn="just">
              <a:lnSpc>
                <a:spcPct val="80000"/>
              </a:lnSpc>
              <a:buFontTx/>
              <a:buNone/>
            </a:pPr>
            <a:r>
              <a:rPr lang="en-US" altLang="zh-CN" sz="2000" b="1" dirty="0">
                <a:ea typeface="宋体" pitchFamily="2" charset="-122"/>
              </a:rPr>
              <a:t> L→L</a:t>
            </a:r>
            <a:r>
              <a:rPr lang="en-US" altLang="zh-CN" sz="2000" b="1" baseline="-30000" dirty="0">
                <a:ea typeface="宋体" pitchFamily="2" charset="-122"/>
              </a:rPr>
              <a:t>1</a:t>
            </a:r>
            <a:r>
              <a:rPr lang="en-US" altLang="zh-CN" sz="2000" b="1" dirty="0">
                <a:ea typeface="宋体" pitchFamily="2" charset="-122"/>
              </a:rPr>
              <a:t>, id  	L</a:t>
            </a:r>
            <a:r>
              <a:rPr lang="en-US" altLang="zh-CN" sz="2000" b="1" baseline="-30000" dirty="0">
                <a:ea typeface="宋体" pitchFamily="2" charset="-122"/>
              </a:rPr>
              <a:t>1</a:t>
            </a:r>
            <a:r>
              <a:rPr lang="en-US" altLang="zh-CN" sz="2000" b="1" dirty="0">
                <a:ea typeface="宋体" pitchFamily="2" charset="-122"/>
              </a:rPr>
              <a:t>.in :=L.in </a:t>
            </a:r>
          </a:p>
          <a:p>
            <a:pPr algn="just">
              <a:lnSpc>
                <a:spcPct val="80000"/>
              </a:lnSpc>
              <a:buFontTx/>
              <a:buNone/>
            </a:pPr>
            <a:r>
              <a:rPr lang="en-US" altLang="zh-CN" sz="2000" b="1" dirty="0">
                <a:ea typeface="宋体" pitchFamily="2" charset="-122"/>
              </a:rPr>
              <a:t>              </a:t>
            </a:r>
            <a:r>
              <a:rPr lang="en-US" altLang="zh-CN" sz="2000" b="1" dirty="0" err="1">
                <a:ea typeface="宋体" pitchFamily="2" charset="-122"/>
              </a:rPr>
              <a:t>addtype</a:t>
            </a:r>
            <a:r>
              <a:rPr lang="en-US" altLang="zh-CN" sz="2000" b="1" dirty="0">
                <a:ea typeface="宋体" pitchFamily="2" charset="-122"/>
              </a:rPr>
              <a:t>(</a:t>
            </a:r>
            <a:r>
              <a:rPr lang="en-US" altLang="zh-CN" sz="2000" b="1" dirty="0" err="1">
                <a:ea typeface="宋体" pitchFamily="2" charset="-122"/>
              </a:rPr>
              <a:t>id.entry</a:t>
            </a:r>
            <a:r>
              <a:rPr lang="en-US" altLang="zh-CN" sz="2000" b="1" dirty="0">
                <a:ea typeface="宋体" pitchFamily="2" charset="-122"/>
              </a:rPr>
              <a:t>, L.in) </a:t>
            </a:r>
          </a:p>
          <a:p>
            <a:pPr algn="just">
              <a:lnSpc>
                <a:spcPct val="80000"/>
              </a:lnSpc>
              <a:buFontTx/>
              <a:buNone/>
            </a:pPr>
            <a:r>
              <a:rPr lang="en-US" altLang="zh-CN" sz="2000" b="1" dirty="0">
                <a:ea typeface="宋体" pitchFamily="2" charset="-122"/>
              </a:rPr>
              <a:t> </a:t>
            </a:r>
            <a:r>
              <a:rPr lang="en-US" altLang="zh-CN" sz="2000" b="1" dirty="0" err="1">
                <a:ea typeface="宋体" pitchFamily="2" charset="-122"/>
              </a:rPr>
              <a:t>L→id</a:t>
            </a:r>
            <a:r>
              <a:rPr lang="en-US" altLang="zh-CN" sz="2000" b="1" dirty="0">
                <a:ea typeface="宋体" pitchFamily="2" charset="-122"/>
              </a:rPr>
              <a:t> 	       </a:t>
            </a:r>
            <a:r>
              <a:rPr lang="en-US" altLang="zh-CN" sz="2000" b="1" dirty="0" err="1">
                <a:ea typeface="宋体" pitchFamily="2" charset="-122"/>
              </a:rPr>
              <a:t>addtype</a:t>
            </a:r>
            <a:r>
              <a:rPr lang="en-US" altLang="zh-CN" sz="2000" b="1" dirty="0">
                <a:ea typeface="宋体" pitchFamily="2" charset="-122"/>
              </a:rPr>
              <a:t>(</a:t>
            </a:r>
            <a:r>
              <a:rPr lang="en-US" altLang="zh-CN" sz="2000" b="1" dirty="0" err="1">
                <a:ea typeface="宋体" pitchFamily="2" charset="-122"/>
              </a:rPr>
              <a:t>id.entry</a:t>
            </a:r>
            <a:r>
              <a:rPr lang="en-US" altLang="zh-CN" sz="2000" b="1" dirty="0">
                <a:ea typeface="宋体" pitchFamily="2" charset="-122"/>
              </a:rPr>
              <a:t>, L.in) </a:t>
            </a:r>
            <a:endParaRPr lang="zh-CN" altLang="en-US" sz="2000" b="1" dirty="0">
              <a:ea typeface="宋体" pitchFamily="2" charset="-122"/>
            </a:endParaRPr>
          </a:p>
        </p:txBody>
      </p:sp>
      <p:sp>
        <p:nvSpPr>
          <p:cNvPr id="34819" name="Rectangle 3"/>
          <p:cNvSpPr>
            <a:spLocks noChangeArrowheads="1"/>
          </p:cNvSpPr>
          <p:nvPr/>
        </p:nvSpPr>
        <p:spPr bwMode="auto">
          <a:xfrm>
            <a:off x="-61913" y="4630738"/>
            <a:ext cx="2286001"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600" b="1">
                <a:latin typeface="Times New Roman" pitchFamily="18" charset="0"/>
              </a:rPr>
              <a:t>id</a:t>
            </a:r>
            <a:r>
              <a:rPr lang="en-US" altLang="zh-CN" sz="2600" b="1" baseline="-25000">
                <a:latin typeface="Times New Roman" pitchFamily="18" charset="0"/>
              </a:rPr>
              <a:t>1</a:t>
            </a:r>
          </a:p>
        </p:txBody>
      </p:sp>
      <p:sp>
        <p:nvSpPr>
          <p:cNvPr id="34820" name="Line 4"/>
          <p:cNvSpPr>
            <a:spLocks noChangeShapeType="1"/>
          </p:cNvSpPr>
          <p:nvPr/>
        </p:nvSpPr>
        <p:spPr bwMode="auto">
          <a:xfrm>
            <a:off x="928688" y="440213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1" name="Rectangle 5"/>
          <p:cNvSpPr>
            <a:spLocks noChangeArrowheads="1"/>
          </p:cNvSpPr>
          <p:nvPr/>
        </p:nvSpPr>
        <p:spPr bwMode="auto">
          <a:xfrm>
            <a:off x="-214313" y="3868738"/>
            <a:ext cx="2286001"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L</a:t>
            </a:r>
          </a:p>
        </p:txBody>
      </p:sp>
      <p:sp>
        <p:nvSpPr>
          <p:cNvPr id="34822" name="Rectangle 6"/>
          <p:cNvSpPr>
            <a:spLocks noChangeArrowheads="1"/>
          </p:cNvSpPr>
          <p:nvPr/>
        </p:nvSpPr>
        <p:spPr bwMode="auto">
          <a:xfrm>
            <a:off x="1919288" y="3944938"/>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a:t>
            </a:r>
          </a:p>
        </p:txBody>
      </p:sp>
      <p:sp>
        <p:nvSpPr>
          <p:cNvPr id="34823" name="Rectangle 7"/>
          <p:cNvSpPr>
            <a:spLocks noChangeArrowheads="1"/>
          </p:cNvSpPr>
          <p:nvPr/>
        </p:nvSpPr>
        <p:spPr bwMode="auto">
          <a:xfrm>
            <a:off x="2605088" y="386873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600" b="1">
                <a:latin typeface="Times New Roman" pitchFamily="18" charset="0"/>
              </a:rPr>
              <a:t>id</a:t>
            </a:r>
            <a:r>
              <a:rPr lang="en-US" altLang="zh-CN" sz="2600" b="1" baseline="-25000">
                <a:latin typeface="Times New Roman" pitchFamily="18" charset="0"/>
              </a:rPr>
              <a:t>2</a:t>
            </a:r>
            <a:endParaRPr kumimoji="1" lang="en-US" altLang="zh-CN" sz="2600" b="1">
              <a:latin typeface="Times New Roman" pitchFamily="18" charset="0"/>
            </a:endParaRPr>
          </a:p>
        </p:txBody>
      </p:sp>
      <p:sp>
        <p:nvSpPr>
          <p:cNvPr id="34824" name="Line 8"/>
          <p:cNvSpPr>
            <a:spLocks noChangeShapeType="1"/>
          </p:cNvSpPr>
          <p:nvPr/>
        </p:nvSpPr>
        <p:spPr bwMode="auto">
          <a:xfrm flipV="1">
            <a:off x="1004888" y="3640138"/>
            <a:ext cx="762000" cy="3810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5" name="Line 9"/>
          <p:cNvSpPr>
            <a:spLocks noChangeShapeType="1"/>
          </p:cNvSpPr>
          <p:nvPr/>
        </p:nvSpPr>
        <p:spPr bwMode="auto">
          <a:xfrm flipV="1">
            <a:off x="2376488" y="3640138"/>
            <a:ext cx="0" cy="3810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6" name="Line 10"/>
          <p:cNvSpPr>
            <a:spLocks noChangeShapeType="1"/>
          </p:cNvSpPr>
          <p:nvPr/>
        </p:nvSpPr>
        <p:spPr bwMode="auto">
          <a:xfrm>
            <a:off x="2833688" y="3640138"/>
            <a:ext cx="91440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27" name="Rectangle 11"/>
          <p:cNvSpPr>
            <a:spLocks noChangeArrowheads="1"/>
          </p:cNvSpPr>
          <p:nvPr/>
        </p:nvSpPr>
        <p:spPr bwMode="auto">
          <a:xfrm>
            <a:off x="1157288" y="3106738"/>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L</a:t>
            </a:r>
          </a:p>
        </p:txBody>
      </p:sp>
      <p:sp>
        <p:nvSpPr>
          <p:cNvPr id="34828" name="Rectangle 12"/>
          <p:cNvSpPr>
            <a:spLocks noChangeArrowheads="1"/>
          </p:cNvSpPr>
          <p:nvPr/>
        </p:nvSpPr>
        <p:spPr bwMode="auto">
          <a:xfrm>
            <a:off x="3290888" y="3030538"/>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a:t>
            </a:r>
          </a:p>
        </p:txBody>
      </p:sp>
      <p:sp>
        <p:nvSpPr>
          <p:cNvPr id="34829" name="Rectangle 13"/>
          <p:cNvSpPr>
            <a:spLocks noChangeArrowheads="1"/>
          </p:cNvSpPr>
          <p:nvPr/>
        </p:nvSpPr>
        <p:spPr bwMode="auto">
          <a:xfrm>
            <a:off x="4662488" y="310673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600" b="1">
                <a:latin typeface="Times New Roman" pitchFamily="18" charset="0"/>
              </a:rPr>
              <a:t>id</a:t>
            </a:r>
            <a:r>
              <a:rPr lang="en-US" altLang="zh-CN" sz="2600" b="1" baseline="-25000">
                <a:latin typeface="Times New Roman" pitchFamily="18" charset="0"/>
              </a:rPr>
              <a:t>3</a:t>
            </a:r>
            <a:endParaRPr kumimoji="1" lang="en-US" altLang="zh-CN" sz="2600" b="1">
              <a:latin typeface="Times New Roman" pitchFamily="18" charset="0"/>
            </a:endParaRPr>
          </a:p>
        </p:txBody>
      </p:sp>
      <p:sp>
        <p:nvSpPr>
          <p:cNvPr id="34830" name="Line 14"/>
          <p:cNvSpPr>
            <a:spLocks noChangeShapeType="1"/>
          </p:cNvSpPr>
          <p:nvPr/>
        </p:nvSpPr>
        <p:spPr bwMode="auto">
          <a:xfrm flipH="1">
            <a:off x="2147888" y="2801938"/>
            <a:ext cx="1295400" cy="3810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1" name="Line 15"/>
          <p:cNvSpPr>
            <a:spLocks noChangeShapeType="1"/>
          </p:cNvSpPr>
          <p:nvPr/>
        </p:nvSpPr>
        <p:spPr bwMode="auto">
          <a:xfrm flipV="1">
            <a:off x="3748088" y="280193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2" name="Line 16"/>
          <p:cNvSpPr>
            <a:spLocks noChangeShapeType="1"/>
          </p:cNvSpPr>
          <p:nvPr/>
        </p:nvSpPr>
        <p:spPr bwMode="auto">
          <a:xfrm>
            <a:off x="3976688" y="2801938"/>
            <a:ext cx="1600200" cy="3810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3" name="Rectangle 17"/>
          <p:cNvSpPr>
            <a:spLocks noChangeArrowheads="1"/>
          </p:cNvSpPr>
          <p:nvPr/>
        </p:nvSpPr>
        <p:spPr bwMode="auto">
          <a:xfrm>
            <a:off x="2452688" y="2192338"/>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L</a:t>
            </a:r>
          </a:p>
        </p:txBody>
      </p:sp>
      <p:sp>
        <p:nvSpPr>
          <p:cNvPr id="34834" name="Line 18"/>
          <p:cNvSpPr>
            <a:spLocks noChangeShapeType="1"/>
          </p:cNvSpPr>
          <p:nvPr/>
        </p:nvSpPr>
        <p:spPr bwMode="auto">
          <a:xfrm flipV="1">
            <a:off x="471488" y="1658938"/>
            <a:ext cx="1524000" cy="6096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5" name="Line 19"/>
          <p:cNvSpPr>
            <a:spLocks noChangeShapeType="1"/>
          </p:cNvSpPr>
          <p:nvPr/>
        </p:nvSpPr>
        <p:spPr bwMode="auto">
          <a:xfrm>
            <a:off x="2376488" y="1658938"/>
            <a:ext cx="1295400" cy="6096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6" name="Rectangle 20"/>
          <p:cNvSpPr>
            <a:spLocks noChangeArrowheads="1"/>
          </p:cNvSpPr>
          <p:nvPr/>
        </p:nvSpPr>
        <p:spPr bwMode="auto">
          <a:xfrm>
            <a:off x="-36513" y="2895600"/>
            <a:ext cx="90011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int</a:t>
            </a:r>
          </a:p>
        </p:txBody>
      </p:sp>
      <p:sp>
        <p:nvSpPr>
          <p:cNvPr id="34837" name="Line 21"/>
          <p:cNvSpPr>
            <a:spLocks noChangeShapeType="1"/>
          </p:cNvSpPr>
          <p:nvPr/>
        </p:nvSpPr>
        <p:spPr bwMode="auto">
          <a:xfrm>
            <a:off x="395288" y="2725738"/>
            <a:ext cx="0" cy="30480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38" name="Rectangle 22"/>
          <p:cNvSpPr>
            <a:spLocks noChangeArrowheads="1"/>
          </p:cNvSpPr>
          <p:nvPr/>
        </p:nvSpPr>
        <p:spPr bwMode="auto">
          <a:xfrm>
            <a:off x="34925" y="2192338"/>
            <a:ext cx="6477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T</a:t>
            </a:r>
          </a:p>
        </p:txBody>
      </p:sp>
      <p:sp>
        <p:nvSpPr>
          <p:cNvPr id="34839" name="Rectangle 23"/>
          <p:cNvSpPr>
            <a:spLocks noChangeArrowheads="1"/>
          </p:cNvSpPr>
          <p:nvPr/>
        </p:nvSpPr>
        <p:spPr bwMode="auto">
          <a:xfrm>
            <a:off x="1766888" y="1125538"/>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D</a:t>
            </a:r>
          </a:p>
        </p:txBody>
      </p:sp>
      <p:sp>
        <p:nvSpPr>
          <p:cNvPr id="515096" name="Rectangle 24"/>
          <p:cNvSpPr>
            <a:spLocks noChangeArrowheads="1"/>
          </p:cNvSpPr>
          <p:nvPr/>
        </p:nvSpPr>
        <p:spPr bwMode="auto">
          <a:xfrm>
            <a:off x="251520" y="2190750"/>
            <a:ext cx="20161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dirty="0" err="1">
                <a:solidFill>
                  <a:srgbClr val="FF3300"/>
                </a:solidFill>
                <a:latin typeface="Times New Roman" pitchFamily="18" charset="0"/>
              </a:rPr>
              <a:t>T.type</a:t>
            </a:r>
            <a:r>
              <a:rPr kumimoji="1" lang="en-US" altLang="zh-CN" sz="2600" b="1" dirty="0">
                <a:solidFill>
                  <a:srgbClr val="FF3300"/>
                </a:solidFill>
                <a:latin typeface="Times New Roman" pitchFamily="18" charset="0"/>
              </a:rPr>
              <a:t>=integer</a:t>
            </a:r>
          </a:p>
        </p:txBody>
      </p:sp>
      <p:sp>
        <p:nvSpPr>
          <p:cNvPr id="515097" name="Rectangle 25"/>
          <p:cNvSpPr>
            <a:spLocks noChangeArrowheads="1"/>
          </p:cNvSpPr>
          <p:nvPr/>
        </p:nvSpPr>
        <p:spPr bwMode="auto">
          <a:xfrm>
            <a:off x="3289300" y="2192338"/>
            <a:ext cx="21542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solidFill>
                  <a:srgbClr val="FF3300"/>
                </a:solidFill>
                <a:latin typeface="Times New Roman" pitchFamily="18" charset="0"/>
              </a:rPr>
              <a:t>L.in=integer</a:t>
            </a:r>
          </a:p>
        </p:txBody>
      </p:sp>
      <p:sp>
        <p:nvSpPr>
          <p:cNvPr id="515098" name="Rectangle 26"/>
          <p:cNvSpPr>
            <a:spLocks noChangeArrowheads="1"/>
          </p:cNvSpPr>
          <p:nvPr/>
        </p:nvSpPr>
        <p:spPr bwMode="auto">
          <a:xfrm>
            <a:off x="1771650" y="3106738"/>
            <a:ext cx="21526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solidFill>
                  <a:srgbClr val="FF3300"/>
                </a:solidFill>
                <a:latin typeface="Times New Roman" pitchFamily="18" charset="0"/>
              </a:rPr>
              <a:t>L.in=integer</a:t>
            </a:r>
          </a:p>
        </p:txBody>
      </p:sp>
      <p:sp>
        <p:nvSpPr>
          <p:cNvPr id="515099" name="Rectangle 27"/>
          <p:cNvSpPr>
            <a:spLocks noChangeArrowheads="1"/>
          </p:cNvSpPr>
          <p:nvPr/>
        </p:nvSpPr>
        <p:spPr bwMode="auto">
          <a:xfrm>
            <a:off x="622300" y="3868738"/>
            <a:ext cx="215741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solidFill>
                  <a:srgbClr val="FF3300"/>
                </a:solidFill>
                <a:latin typeface="Times New Roman" pitchFamily="18" charset="0"/>
              </a:rPr>
              <a:t>L.in=integer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5096"/>
                                        </p:tgtEl>
                                        <p:attrNameLst>
                                          <p:attrName>style.visibility</p:attrName>
                                        </p:attrNameLst>
                                      </p:cBhvr>
                                      <p:to>
                                        <p:strVal val="visible"/>
                                      </p:to>
                                    </p:set>
                                    <p:animEffect transition="in" filter="wipe(left)">
                                      <p:cBhvr>
                                        <p:cTn id="7" dur="500"/>
                                        <p:tgtEl>
                                          <p:spTgt spid="515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5097"/>
                                        </p:tgtEl>
                                        <p:attrNameLst>
                                          <p:attrName>style.visibility</p:attrName>
                                        </p:attrNameLst>
                                      </p:cBhvr>
                                      <p:to>
                                        <p:strVal val="visible"/>
                                      </p:to>
                                    </p:set>
                                    <p:animEffect transition="in" filter="wipe(left)">
                                      <p:cBhvr>
                                        <p:cTn id="12" dur="500"/>
                                        <p:tgtEl>
                                          <p:spTgt spid="5150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5098"/>
                                        </p:tgtEl>
                                        <p:attrNameLst>
                                          <p:attrName>style.visibility</p:attrName>
                                        </p:attrNameLst>
                                      </p:cBhvr>
                                      <p:to>
                                        <p:strVal val="visible"/>
                                      </p:to>
                                    </p:set>
                                    <p:animEffect transition="in" filter="wipe(left)">
                                      <p:cBhvr>
                                        <p:cTn id="17" dur="500"/>
                                        <p:tgtEl>
                                          <p:spTgt spid="5150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5099"/>
                                        </p:tgtEl>
                                        <p:attrNameLst>
                                          <p:attrName>style.visibility</p:attrName>
                                        </p:attrNameLst>
                                      </p:cBhvr>
                                      <p:to>
                                        <p:strVal val="visible"/>
                                      </p:to>
                                    </p:set>
                                    <p:animEffect transition="in" filter="wipe(left)">
                                      <p:cBhvr>
                                        <p:cTn id="22" dur="500"/>
                                        <p:tgtEl>
                                          <p:spTgt spid="515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96" grpId="0" autoUpdateAnimBg="0"/>
      <p:bldP spid="515097" grpId="0" autoUpdateAnimBg="0"/>
      <p:bldP spid="515098" grpId="0" autoUpdateAnimBg="0"/>
      <p:bldP spid="51509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US" altLang="zh-CN" sz="3600">
                <a:ea typeface="华文行楷" pitchFamily="2" charset="-122"/>
              </a:rPr>
              <a:t>4.1.4  </a:t>
            </a:r>
            <a:r>
              <a:rPr lang="zh-CN" altLang="en-US" sz="3600">
                <a:ea typeface="华文行楷" pitchFamily="2" charset="-122"/>
              </a:rPr>
              <a:t>属性依赖图</a:t>
            </a:r>
          </a:p>
        </p:txBody>
      </p:sp>
      <p:sp>
        <p:nvSpPr>
          <p:cNvPr id="517123" name="Rectangle 3"/>
          <p:cNvSpPr>
            <a:spLocks noGrp="1" noChangeArrowheads="1"/>
          </p:cNvSpPr>
          <p:nvPr>
            <p:ph idx="1"/>
          </p:nvPr>
        </p:nvSpPr>
        <p:spPr/>
        <p:txBody>
          <a:bodyPr/>
          <a:lstStyle/>
          <a:p>
            <a:pPr algn="just"/>
            <a:endParaRPr lang="en-US" altLang="zh-CN" sz="2800" b="1" dirty="0">
              <a:ea typeface="宋体" pitchFamily="2" charset="-122"/>
            </a:endParaRPr>
          </a:p>
          <a:p>
            <a:pPr algn="just"/>
            <a:endParaRPr lang="en-US" altLang="zh-CN" sz="2800" dirty="0">
              <a:ea typeface="宋体" pitchFamily="2" charset="-122"/>
            </a:endParaRPr>
          </a:p>
          <a:p>
            <a:pPr algn="just"/>
            <a:r>
              <a:rPr lang="zh-CN" altLang="en-US" sz="2800" b="1" dirty="0">
                <a:ea typeface="宋体" pitchFamily="2" charset="-122"/>
              </a:rPr>
              <a:t>在一棵分析树中的结点的继承属性和综合属性之间的相互依赖关系可以由称作</a:t>
            </a:r>
            <a:r>
              <a:rPr lang="zh-CN" altLang="en-US" sz="2800" b="1" dirty="0">
                <a:solidFill>
                  <a:srgbClr val="FF3300"/>
                </a:solidFill>
                <a:ea typeface="宋体" pitchFamily="2" charset="-122"/>
              </a:rPr>
              <a:t>依赖图</a:t>
            </a:r>
            <a:r>
              <a:rPr lang="zh-CN" altLang="en-US" sz="2800" b="1" dirty="0">
                <a:ea typeface="宋体" pitchFamily="2" charset="-122"/>
              </a:rPr>
              <a:t>的一个有向图来描述。</a:t>
            </a:r>
          </a:p>
          <a:p>
            <a:pPr algn="just"/>
            <a:r>
              <a:rPr lang="zh-CN" altLang="en-US" sz="2800" b="1" dirty="0">
                <a:ea typeface="宋体" pitchFamily="2" charset="-122"/>
              </a:rPr>
              <a:t>为每一个包含过程调用的语义规则引入一个</a:t>
            </a:r>
            <a:r>
              <a:rPr lang="zh-CN" altLang="en-US" sz="2800" b="1" dirty="0">
                <a:solidFill>
                  <a:srgbClr val="3366CC"/>
                </a:solidFill>
                <a:ea typeface="宋体" pitchFamily="2" charset="-122"/>
              </a:rPr>
              <a:t>虚拟综合属性</a:t>
            </a:r>
            <a:r>
              <a:rPr lang="en-US" altLang="zh-CN" sz="2800" b="1" dirty="0">
                <a:solidFill>
                  <a:srgbClr val="3366CC"/>
                </a:solidFill>
                <a:ea typeface="宋体" pitchFamily="2" charset="-122"/>
              </a:rPr>
              <a:t>b</a:t>
            </a:r>
            <a:r>
              <a:rPr lang="en-US" altLang="zh-CN" sz="2800" b="1" dirty="0">
                <a:ea typeface="宋体" pitchFamily="2" charset="-122"/>
              </a:rPr>
              <a:t>，</a:t>
            </a:r>
            <a:r>
              <a:rPr lang="zh-CN" altLang="en-US" sz="2800" b="1" dirty="0">
                <a:ea typeface="宋体" pitchFamily="2" charset="-122"/>
              </a:rPr>
              <a:t>这样把每一个语义规则都写成 </a:t>
            </a:r>
            <a:r>
              <a:rPr lang="en-US" altLang="zh-CN" sz="2800" b="1" dirty="0">
                <a:ea typeface="宋体" pitchFamily="2" charset="-122"/>
              </a:rPr>
              <a:t>b:=f(c</a:t>
            </a:r>
            <a:r>
              <a:rPr lang="en-US" altLang="zh-CN" sz="2800" b="1" baseline="-30000" dirty="0">
                <a:ea typeface="宋体" pitchFamily="2" charset="-122"/>
              </a:rPr>
              <a:t>1</a:t>
            </a:r>
            <a:r>
              <a:rPr lang="en-US" altLang="zh-CN" sz="2800" b="1" dirty="0">
                <a:ea typeface="宋体" pitchFamily="2" charset="-122"/>
              </a:rPr>
              <a:t>,c</a:t>
            </a:r>
            <a:r>
              <a:rPr lang="en-US" altLang="zh-CN" sz="2800" b="1" baseline="-30000" dirty="0">
                <a:ea typeface="宋体" pitchFamily="2" charset="-122"/>
              </a:rPr>
              <a:t>2</a:t>
            </a:r>
            <a:r>
              <a:rPr lang="en-US" altLang="zh-CN" sz="2800" b="1" dirty="0">
                <a:ea typeface="宋体" pitchFamily="2" charset="-122"/>
              </a:rPr>
              <a:t>,…,c</a:t>
            </a:r>
            <a:r>
              <a:rPr lang="en-US" altLang="zh-CN" sz="2800" b="1" baseline="-30000" dirty="0">
                <a:ea typeface="宋体" pitchFamily="2" charset="-122"/>
              </a:rPr>
              <a:t>k</a:t>
            </a:r>
            <a:r>
              <a:rPr lang="en-US" altLang="zh-CN" sz="2800" b="1" dirty="0">
                <a:ea typeface="宋体" pitchFamily="2" charset="-122"/>
              </a:rPr>
              <a:t>) </a:t>
            </a:r>
            <a:r>
              <a:rPr lang="zh-CN" altLang="en-US" sz="2800" b="1" dirty="0">
                <a:ea typeface="宋体" pitchFamily="2" charset="-122"/>
              </a:rPr>
              <a:t>的形式。</a:t>
            </a:r>
          </a:p>
          <a:p>
            <a:pPr algn="just"/>
            <a:r>
              <a:rPr lang="zh-CN" altLang="en-US" sz="2800" b="1" dirty="0">
                <a:ea typeface="宋体" pitchFamily="2" charset="-122"/>
              </a:rPr>
              <a:t>依赖图中为每一个属性设置一个结点，如果属性</a:t>
            </a:r>
            <a:r>
              <a:rPr lang="en-US" altLang="zh-CN" sz="2800" b="1" dirty="0">
                <a:ea typeface="宋体" pitchFamily="2" charset="-122"/>
              </a:rPr>
              <a:t>b</a:t>
            </a:r>
            <a:r>
              <a:rPr lang="zh-CN" altLang="en-US" sz="2800" b="1" dirty="0">
                <a:ea typeface="宋体" pitchFamily="2" charset="-122"/>
              </a:rPr>
              <a:t>依赖于属性</a:t>
            </a:r>
            <a:r>
              <a:rPr lang="en-US" altLang="zh-CN" sz="2800" b="1" dirty="0">
                <a:ea typeface="宋体" pitchFamily="2" charset="-122"/>
              </a:rPr>
              <a:t>c，</a:t>
            </a:r>
            <a:r>
              <a:rPr lang="zh-CN" altLang="en-US" sz="2800" b="1" dirty="0">
                <a:ea typeface="宋体" pitchFamily="2" charset="-122"/>
              </a:rPr>
              <a:t>则从属性</a:t>
            </a:r>
            <a:r>
              <a:rPr lang="en-US" altLang="zh-CN" sz="2800" b="1" dirty="0">
                <a:ea typeface="宋体" pitchFamily="2" charset="-122"/>
              </a:rPr>
              <a:t>c</a:t>
            </a:r>
            <a:r>
              <a:rPr lang="zh-CN" altLang="en-US" sz="2800" b="1" dirty="0">
                <a:ea typeface="宋体" pitchFamily="2" charset="-122"/>
              </a:rPr>
              <a:t>的结点有一条有向边连到属性</a:t>
            </a:r>
            <a:r>
              <a:rPr lang="en-US" altLang="zh-CN" sz="2800" b="1" dirty="0">
                <a:ea typeface="宋体" pitchFamily="2" charset="-122"/>
              </a:rPr>
              <a:t>b</a:t>
            </a:r>
            <a:r>
              <a:rPr lang="zh-CN" altLang="en-US" sz="2800" b="1" dirty="0">
                <a:ea typeface="宋体" pitchFamily="2" charset="-122"/>
              </a:rPr>
              <a:t>的结点。</a:t>
            </a:r>
            <a:endParaRPr lang="zh-CN" altLang="en-US" sz="2800" dirty="0">
              <a:ea typeface="宋体" pitchFamily="2" charset="-122"/>
            </a:endParaRPr>
          </a:p>
        </p:txBody>
      </p:sp>
      <p:sp>
        <p:nvSpPr>
          <p:cNvPr id="3686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AD74D63-F016-4F56-B520-602A66909A4A}" type="slidenum">
              <a:rPr lang="en-US" altLang="zh-CN" sz="8000">
                <a:solidFill>
                  <a:schemeClr val="bg2"/>
                </a:solidFill>
                <a:latin typeface="Arial" charset="0"/>
                <a:ea typeface="宋体" pitchFamily="2" charset="-122"/>
              </a:rPr>
              <a:pPr/>
              <a:t>23</a:t>
            </a:fld>
            <a:endParaRPr lang="en-US" altLang="zh-CN" sz="8000">
              <a:solidFill>
                <a:schemeClr val="bg2"/>
              </a:solidFill>
              <a:latin typeface="Arial" charset="0"/>
              <a:ea typeface="宋体" pitchFamily="2" charset="-122"/>
            </a:endParaRPr>
          </a:p>
        </p:txBody>
      </p:sp>
      <p:sp>
        <p:nvSpPr>
          <p:cNvPr id="5" name="Rectangle 4"/>
          <p:cNvSpPr>
            <a:spLocks noChangeArrowheads="1"/>
          </p:cNvSpPr>
          <p:nvPr/>
        </p:nvSpPr>
        <p:spPr bwMode="auto">
          <a:xfrm>
            <a:off x="250825" y="1196752"/>
            <a:ext cx="190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a:r>
              <a:rPr kumimoji="1" lang="zh-CN" altLang="en-US" sz="2800" b="1">
                <a:latin typeface="Times New Roman" pitchFamily="18" charset="0"/>
              </a:rPr>
              <a:t>输入串</a:t>
            </a:r>
          </a:p>
        </p:txBody>
      </p:sp>
      <p:sp>
        <p:nvSpPr>
          <p:cNvPr id="6" name="Rectangle 5"/>
          <p:cNvSpPr>
            <a:spLocks noChangeArrowheads="1"/>
          </p:cNvSpPr>
          <p:nvPr/>
        </p:nvSpPr>
        <p:spPr bwMode="auto">
          <a:xfrm>
            <a:off x="1927225" y="1196752"/>
            <a:ext cx="190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a:r>
              <a:rPr kumimoji="1" lang="zh-CN" altLang="en-US" sz="2800" b="1">
                <a:latin typeface="Times New Roman" pitchFamily="18" charset="0"/>
              </a:rPr>
              <a:t>分析树</a:t>
            </a:r>
          </a:p>
        </p:txBody>
      </p:sp>
      <p:sp>
        <p:nvSpPr>
          <p:cNvPr id="7" name="Rectangle 6"/>
          <p:cNvSpPr>
            <a:spLocks noChangeArrowheads="1"/>
          </p:cNvSpPr>
          <p:nvPr/>
        </p:nvSpPr>
        <p:spPr bwMode="auto">
          <a:xfrm>
            <a:off x="3679825" y="1196752"/>
            <a:ext cx="190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a:r>
              <a:rPr kumimoji="1" lang="zh-CN" altLang="en-US" sz="2800" b="1">
                <a:latin typeface="Times New Roman" pitchFamily="18" charset="0"/>
              </a:rPr>
              <a:t>依赖图</a:t>
            </a:r>
          </a:p>
        </p:txBody>
      </p:sp>
      <p:sp>
        <p:nvSpPr>
          <p:cNvPr id="8" name="Rectangle 7"/>
          <p:cNvSpPr>
            <a:spLocks noChangeArrowheads="1"/>
          </p:cNvSpPr>
          <p:nvPr/>
        </p:nvSpPr>
        <p:spPr bwMode="auto">
          <a:xfrm>
            <a:off x="6346825" y="1196752"/>
            <a:ext cx="190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rIns="18000" anchor="ctr"/>
          <a:lstStyle/>
          <a:p>
            <a:pPr algn="ctr"/>
            <a:r>
              <a:rPr kumimoji="1" lang="zh-CN" altLang="en-US" sz="2800" b="1">
                <a:latin typeface="Times New Roman" pitchFamily="18" charset="0"/>
              </a:rPr>
              <a:t>语义规则计算次序</a:t>
            </a:r>
          </a:p>
        </p:txBody>
      </p:sp>
      <p:sp>
        <p:nvSpPr>
          <p:cNvPr id="9" name="Line 8"/>
          <p:cNvSpPr>
            <a:spLocks noChangeShapeType="1"/>
          </p:cNvSpPr>
          <p:nvPr/>
        </p:nvSpPr>
        <p:spPr bwMode="auto">
          <a:xfrm>
            <a:off x="1774825" y="1501552"/>
            <a:ext cx="53340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a:off x="3527425" y="1501552"/>
            <a:ext cx="53340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0"/>
          <p:cNvSpPr>
            <a:spLocks noChangeShapeType="1"/>
          </p:cNvSpPr>
          <p:nvPr/>
        </p:nvSpPr>
        <p:spPr bwMode="auto">
          <a:xfrm>
            <a:off x="5280025" y="1501552"/>
            <a:ext cx="53340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17123">
                                            <p:txEl>
                                              <p:pRg st="2" end="2"/>
                                            </p:txEl>
                                          </p:spTgt>
                                        </p:tgtEl>
                                        <p:attrNameLst>
                                          <p:attrName>style.visibility</p:attrName>
                                        </p:attrNameLst>
                                      </p:cBhvr>
                                      <p:to>
                                        <p:strVal val="visible"/>
                                      </p:to>
                                    </p:set>
                                    <p:animEffect transition="in" filter="wipe(left)">
                                      <p:cBhvr>
                                        <p:cTn id="39" dur="500"/>
                                        <p:tgtEl>
                                          <p:spTgt spid="517123">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517123">
                                            <p:txEl>
                                              <p:pRg st="3" end="3"/>
                                            </p:txEl>
                                          </p:spTgt>
                                        </p:tgtEl>
                                        <p:attrNameLst>
                                          <p:attrName>style.visibility</p:attrName>
                                        </p:attrNameLst>
                                      </p:cBhvr>
                                      <p:to>
                                        <p:strVal val="visible"/>
                                      </p:to>
                                    </p:set>
                                    <p:animEffect transition="in" filter="blinds(horizontal)">
                                      <p:cBhvr>
                                        <p:cTn id="44" dur="500"/>
                                        <p:tgtEl>
                                          <p:spTgt spid="517123">
                                            <p:txEl>
                                              <p:pRg st="3" end="3"/>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517123">
                                            <p:txEl>
                                              <p:pRg st="4" end="4"/>
                                            </p:txEl>
                                          </p:spTgt>
                                        </p:tgtEl>
                                        <p:attrNameLst>
                                          <p:attrName>style.visibility</p:attrName>
                                        </p:attrNameLst>
                                      </p:cBhvr>
                                      <p:to>
                                        <p:strVal val="visible"/>
                                      </p:to>
                                    </p:set>
                                    <p:animEffect transition="in" filter="blinds(horizontal)">
                                      <p:cBhvr>
                                        <p:cTn id="49" dur="500"/>
                                        <p:tgtEl>
                                          <p:spTgt spid="517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907" name="Rectangle 19"/>
          <p:cNvSpPr>
            <a:spLocks noGrp="1" noChangeArrowheads="1"/>
          </p:cNvSpPr>
          <p:nvPr>
            <p:ph type="title"/>
          </p:nvPr>
        </p:nvSpPr>
        <p:spPr/>
        <p:txBody>
          <a:bodyPr/>
          <a:lstStyle/>
          <a:p>
            <a:r>
              <a:rPr lang="en-US" altLang="zh-CN" sz="3600">
                <a:ea typeface="华文行楷" pitchFamily="2" charset="-122"/>
              </a:rPr>
              <a:t>4.1.4  </a:t>
            </a:r>
            <a:r>
              <a:rPr lang="zh-CN" altLang="en-US" sz="3600">
                <a:ea typeface="华文行楷" pitchFamily="2" charset="-122"/>
              </a:rPr>
              <a:t>属性依赖图</a:t>
            </a:r>
          </a:p>
        </p:txBody>
      </p:sp>
      <p:sp>
        <p:nvSpPr>
          <p:cNvPr id="37891" name="Rectangle 3"/>
          <p:cNvSpPr>
            <a:spLocks noGrp="1" noChangeArrowheads="1"/>
          </p:cNvSpPr>
          <p:nvPr>
            <p:ph idx="1"/>
          </p:nvPr>
        </p:nvSpPr>
        <p:spPr>
          <a:xfrm>
            <a:off x="762000" y="1196752"/>
            <a:ext cx="5638800" cy="1168152"/>
          </a:xfrm>
        </p:spPr>
        <p:txBody>
          <a:bodyPr/>
          <a:lstStyle/>
          <a:p>
            <a:pPr algn="just">
              <a:lnSpc>
                <a:spcPct val="90000"/>
              </a:lnSpc>
              <a:buFontTx/>
              <a:buNone/>
            </a:pPr>
            <a:r>
              <a:rPr lang="en-US" altLang="zh-CN" b="1" dirty="0">
                <a:ea typeface="宋体" pitchFamily="2" charset="-122"/>
              </a:rPr>
              <a:t>E→E</a:t>
            </a:r>
            <a:r>
              <a:rPr lang="en-US" altLang="zh-CN" b="1" baseline="-30000" dirty="0">
                <a:ea typeface="宋体" pitchFamily="2" charset="-122"/>
              </a:rPr>
              <a:t>1</a:t>
            </a:r>
            <a:r>
              <a:rPr lang="en-US" altLang="zh-CN" b="1" dirty="0">
                <a:ea typeface="宋体" pitchFamily="2" charset="-122"/>
              </a:rPr>
              <a:t>＋E</a:t>
            </a:r>
            <a:r>
              <a:rPr lang="en-US" altLang="zh-CN" b="1" baseline="-30000" dirty="0">
                <a:ea typeface="宋体" pitchFamily="2" charset="-122"/>
              </a:rPr>
              <a:t>2</a:t>
            </a:r>
            <a:r>
              <a:rPr lang="en-US" altLang="zh-CN" b="1" dirty="0">
                <a:ea typeface="宋体" pitchFamily="2" charset="-122"/>
              </a:rPr>
              <a:t>	  </a:t>
            </a:r>
          </a:p>
          <a:p>
            <a:pPr algn="just">
              <a:lnSpc>
                <a:spcPct val="90000"/>
              </a:lnSpc>
              <a:buFontTx/>
              <a:buNone/>
            </a:pPr>
            <a:r>
              <a:rPr lang="en-US" altLang="zh-CN" b="1" dirty="0" err="1">
                <a:ea typeface="宋体" pitchFamily="2" charset="-122"/>
              </a:rPr>
              <a:t>E.val</a:t>
            </a:r>
            <a:r>
              <a:rPr lang="en-US" altLang="zh-CN" b="1" dirty="0">
                <a:ea typeface="宋体" pitchFamily="2" charset="-122"/>
              </a:rPr>
              <a:t>:=E</a:t>
            </a:r>
            <a:r>
              <a:rPr lang="en-US" altLang="zh-CN" b="1" baseline="-30000" dirty="0">
                <a:ea typeface="宋体" pitchFamily="2" charset="-122"/>
              </a:rPr>
              <a:t>1</a:t>
            </a:r>
            <a:r>
              <a:rPr lang="en-US" altLang="zh-CN" b="1" dirty="0">
                <a:ea typeface="宋体" pitchFamily="2" charset="-122"/>
              </a:rPr>
              <a:t>.val+E</a:t>
            </a:r>
            <a:r>
              <a:rPr lang="en-US" altLang="zh-CN" b="1" baseline="-30000" dirty="0">
                <a:ea typeface="宋体" pitchFamily="2" charset="-122"/>
              </a:rPr>
              <a:t>2</a:t>
            </a:r>
            <a:r>
              <a:rPr lang="en-US" altLang="zh-CN" b="1" dirty="0">
                <a:ea typeface="宋体" pitchFamily="2" charset="-122"/>
              </a:rPr>
              <a:t>.val </a:t>
            </a:r>
          </a:p>
        </p:txBody>
      </p:sp>
      <p:sp>
        <p:nvSpPr>
          <p:cNvPr id="3789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D0EDF34D-9CE6-4053-9AF0-1792942AD271}" type="slidenum">
              <a:rPr lang="en-US" altLang="zh-CN" sz="8000">
                <a:solidFill>
                  <a:schemeClr val="bg2"/>
                </a:solidFill>
                <a:latin typeface="Arial" charset="0"/>
                <a:ea typeface="宋体" pitchFamily="2" charset="-122"/>
              </a:rPr>
              <a:pPr/>
              <a:t>24</a:t>
            </a:fld>
            <a:endParaRPr lang="en-US" altLang="zh-CN" sz="8000">
              <a:solidFill>
                <a:schemeClr val="bg2"/>
              </a:solidFill>
              <a:latin typeface="Arial" charset="0"/>
              <a:ea typeface="宋体" pitchFamily="2" charset="-122"/>
            </a:endParaRPr>
          </a:p>
        </p:txBody>
      </p:sp>
      <p:sp>
        <p:nvSpPr>
          <p:cNvPr id="37892" name="Rectangle 4"/>
          <p:cNvSpPr>
            <a:spLocks noChangeArrowheads="1"/>
          </p:cNvSpPr>
          <p:nvPr/>
        </p:nvSpPr>
        <p:spPr bwMode="auto">
          <a:xfrm>
            <a:off x="1295400" y="4495800"/>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E</a:t>
            </a:r>
            <a:r>
              <a:rPr kumimoji="1" lang="en-US" altLang="zh-CN" sz="2600" b="1" baseline="-25000">
                <a:latin typeface="Times New Roman" pitchFamily="18" charset="0"/>
              </a:rPr>
              <a:t>1</a:t>
            </a:r>
          </a:p>
        </p:txBody>
      </p:sp>
      <p:sp>
        <p:nvSpPr>
          <p:cNvPr id="37893" name="Rectangle 5"/>
          <p:cNvSpPr>
            <a:spLocks noChangeArrowheads="1"/>
          </p:cNvSpPr>
          <p:nvPr/>
        </p:nvSpPr>
        <p:spPr bwMode="auto">
          <a:xfrm>
            <a:off x="3352800" y="4572000"/>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a:t>
            </a:r>
          </a:p>
        </p:txBody>
      </p:sp>
      <p:sp>
        <p:nvSpPr>
          <p:cNvPr id="37894" name="Rectangle 6"/>
          <p:cNvSpPr>
            <a:spLocks noChangeArrowheads="1"/>
          </p:cNvSpPr>
          <p:nvPr/>
        </p:nvSpPr>
        <p:spPr bwMode="auto">
          <a:xfrm>
            <a:off x="4114800" y="4495800"/>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600" b="1">
                <a:latin typeface="Times New Roman" pitchFamily="18" charset="0"/>
              </a:rPr>
              <a:t>E</a:t>
            </a:r>
            <a:r>
              <a:rPr lang="en-US" altLang="zh-CN" sz="2600" b="1" baseline="-25000">
                <a:latin typeface="Times New Roman" pitchFamily="18" charset="0"/>
              </a:rPr>
              <a:t>2</a:t>
            </a:r>
            <a:endParaRPr kumimoji="1" lang="en-US" altLang="zh-CN" sz="2600" b="1">
              <a:latin typeface="Times New Roman" pitchFamily="18" charset="0"/>
            </a:endParaRPr>
          </a:p>
        </p:txBody>
      </p:sp>
      <p:sp>
        <p:nvSpPr>
          <p:cNvPr id="37895" name="Line 7"/>
          <p:cNvSpPr>
            <a:spLocks noChangeShapeType="1"/>
          </p:cNvSpPr>
          <p:nvPr/>
        </p:nvSpPr>
        <p:spPr bwMode="auto">
          <a:xfrm flipV="1">
            <a:off x="2438400" y="3657600"/>
            <a:ext cx="1295400" cy="9144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6" name="Line 8"/>
          <p:cNvSpPr>
            <a:spLocks noChangeShapeType="1"/>
          </p:cNvSpPr>
          <p:nvPr/>
        </p:nvSpPr>
        <p:spPr bwMode="auto">
          <a:xfrm flipH="1" flipV="1">
            <a:off x="3810000" y="3657600"/>
            <a:ext cx="0" cy="10668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7" name="Line 9"/>
          <p:cNvSpPr>
            <a:spLocks noChangeShapeType="1"/>
          </p:cNvSpPr>
          <p:nvPr/>
        </p:nvSpPr>
        <p:spPr bwMode="auto">
          <a:xfrm>
            <a:off x="3886200" y="3657600"/>
            <a:ext cx="1295400" cy="9144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8" name="Rectangle 10"/>
          <p:cNvSpPr>
            <a:spLocks noChangeArrowheads="1"/>
          </p:cNvSpPr>
          <p:nvPr/>
        </p:nvSpPr>
        <p:spPr bwMode="auto">
          <a:xfrm>
            <a:off x="2895600" y="3124200"/>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E</a:t>
            </a:r>
          </a:p>
        </p:txBody>
      </p:sp>
      <p:sp>
        <p:nvSpPr>
          <p:cNvPr id="518155" name="Rectangle 11"/>
          <p:cNvSpPr>
            <a:spLocks noChangeArrowheads="1"/>
          </p:cNvSpPr>
          <p:nvPr/>
        </p:nvSpPr>
        <p:spPr bwMode="auto">
          <a:xfrm>
            <a:off x="3962400" y="2895600"/>
            <a:ext cx="68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val</a:t>
            </a:r>
          </a:p>
        </p:txBody>
      </p:sp>
      <p:sp>
        <p:nvSpPr>
          <p:cNvPr id="518156" name="Rectangle 12"/>
          <p:cNvSpPr>
            <a:spLocks noChangeArrowheads="1"/>
          </p:cNvSpPr>
          <p:nvPr/>
        </p:nvSpPr>
        <p:spPr bwMode="auto">
          <a:xfrm>
            <a:off x="2514600" y="4876800"/>
            <a:ext cx="68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val</a:t>
            </a:r>
          </a:p>
        </p:txBody>
      </p:sp>
      <p:sp>
        <p:nvSpPr>
          <p:cNvPr id="518157" name="Rectangle 13"/>
          <p:cNvSpPr>
            <a:spLocks noChangeArrowheads="1"/>
          </p:cNvSpPr>
          <p:nvPr/>
        </p:nvSpPr>
        <p:spPr bwMode="auto">
          <a:xfrm>
            <a:off x="5638800" y="4876800"/>
            <a:ext cx="68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val</a:t>
            </a:r>
          </a:p>
        </p:txBody>
      </p:sp>
      <p:sp>
        <p:nvSpPr>
          <p:cNvPr id="518158" name="Line 14"/>
          <p:cNvSpPr>
            <a:spLocks noChangeShapeType="1"/>
          </p:cNvSpPr>
          <p:nvPr/>
        </p:nvSpPr>
        <p:spPr bwMode="auto">
          <a:xfrm flipV="1">
            <a:off x="2895600" y="3581400"/>
            <a:ext cx="1447800" cy="12192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59" name="Line 15"/>
          <p:cNvSpPr>
            <a:spLocks noChangeShapeType="1"/>
          </p:cNvSpPr>
          <p:nvPr/>
        </p:nvSpPr>
        <p:spPr bwMode="auto">
          <a:xfrm flipH="1" flipV="1">
            <a:off x="4419600" y="3581400"/>
            <a:ext cx="1600200" cy="1143000"/>
          </a:xfrm>
          <a:prstGeom prst="line">
            <a:avLst/>
          </a:prstGeom>
          <a:noFill/>
          <a:ln w="190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60" name="Oval 16"/>
          <p:cNvSpPr>
            <a:spLocks noChangeArrowheads="1"/>
          </p:cNvSpPr>
          <p:nvPr/>
        </p:nvSpPr>
        <p:spPr bwMode="auto">
          <a:xfrm>
            <a:off x="2819400" y="4876800"/>
            <a:ext cx="152400" cy="152400"/>
          </a:xfrm>
          <a:prstGeom prst="ellipse">
            <a:avLst/>
          </a:prstGeom>
          <a:solidFill>
            <a:schemeClr val="accent1"/>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61" name="Oval 17"/>
          <p:cNvSpPr>
            <a:spLocks noChangeArrowheads="1"/>
          </p:cNvSpPr>
          <p:nvPr/>
        </p:nvSpPr>
        <p:spPr bwMode="auto">
          <a:xfrm>
            <a:off x="5943600" y="4876800"/>
            <a:ext cx="152400" cy="152400"/>
          </a:xfrm>
          <a:prstGeom prst="ellipse">
            <a:avLst/>
          </a:prstGeom>
          <a:solidFill>
            <a:schemeClr val="accent1"/>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62" name="Oval 18"/>
          <p:cNvSpPr>
            <a:spLocks noChangeArrowheads="1"/>
          </p:cNvSpPr>
          <p:nvPr/>
        </p:nvSpPr>
        <p:spPr bwMode="auto">
          <a:xfrm>
            <a:off x="4343400" y="3429000"/>
            <a:ext cx="152400" cy="152400"/>
          </a:xfrm>
          <a:prstGeom prst="ellipse">
            <a:avLst/>
          </a:prstGeom>
          <a:solidFill>
            <a:schemeClr val="accent1"/>
          </a:solidFill>
          <a:ln w="19050">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8162"/>
                                        </p:tgtEl>
                                        <p:attrNameLst>
                                          <p:attrName>style.visibility</p:attrName>
                                        </p:attrNameLst>
                                      </p:cBhvr>
                                      <p:to>
                                        <p:strVal val="visible"/>
                                      </p:to>
                                    </p:set>
                                    <p:animEffect transition="in" filter="dissolve">
                                      <p:cBhvr>
                                        <p:cTn id="7" dur="500"/>
                                        <p:tgtEl>
                                          <p:spTgt spid="51816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18155"/>
                                        </p:tgtEl>
                                        <p:attrNameLst>
                                          <p:attrName>style.visibility</p:attrName>
                                        </p:attrNameLst>
                                      </p:cBhvr>
                                      <p:to>
                                        <p:strVal val="visible"/>
                                      </p:to>
                                    </p:set>
                                    <p:animEffect transition="in" filter="dissolve">
                                      <p:cBhvr>
                                        <p:cTn id="11" dur="500"/>
                                        <p:tgtEl>
                                          <p:spTgt spid="51815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18160"/>
                                        </p:tgtEl>
                                        <p:attrNameLst>
                                          <p:attrName>style.visibility</p:attrName>
                                        </p:attrNameLst>
                                      </p:cBhvr>
                                      <p:to>
                                        <p:strVal val="visible"/>
                                      </p:to>
                                    </p:set>
                                    <p:animEffect transition="in" filter="dissolve">
                                      <p:cBhvr>
                                        <p:cTn id="16" dur="500"/>
                                        <p:tgtEl>
                                          <p:spTgt spid="518160"/>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18156"/>
                                        </p:tgtEl>
                                        <p:attrNameLst>
                                          <p:attrName>style.visibility</p:attrName>
                                        </p:attrNameLst>
                                      </p:cBhvr>
                                      <p:to>
                                        <p:strVal val="visible"/>
                                      </p:to>
                                    </p:set>
                                    <p:animEffect transition="in" filter="dissolve">
                                      <p:cBhvr>
                                        <p:cTn id="20" dur="500"/>
                                        <p:tgtEl>
                                          <p:spTgt spid="51815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18161"/>
                                        </p:tgtEl>
                                        <p:attrNameLst>
                                          <p:attrName>style.visibility</p:attrName>
                                        </p:attrNameLst>
                                      </p:cBhvr>
                                      <p:to>
                                        <p:strVal val="visible"/>
                                      </p:to>
                                    </p:set>
                                    <p:animEffect transition="in" filter="dissolve">
                                      <p:cBhvr>
                                        <p:cTn id="25" dur="500"/>
                                        <p:tgtEl>
                                          <p:spTgt spid="518161"/>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518157"/>
                                        </p:tgtEl>
                                        <p:attrNameLst>
                                          <p:attrName>style.visibility</p:attrName>
                                        </p:attrNameLst>
                                      </p:cBhvr>
                                      <p:to>
                                        <p:strVal val="visible"/>
                                      </p:to>
                                    </p:set>
                                    <p:animEffect transition="in" filter="dissolve">
                                      <p:cBhvr>
                                        <p:cTn id="29" dur="500"/>
                                        <p:tgtEl>
                                          <p:spTgt spid="518157"/>
                                        </p:tgtEl>
                                      </p:cBhvr>
                                    </p:animEffect>
                                  </p:childTnLst>
                                </p:cTn>
                              </p:par>
                            </p:childTnLst>
                          </p:cTn>
                        </p:par>
                        <p:par>
                          <p:cTn id="30" fill="hold" nodeType="withGroup">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518158"/>
                                        </p:tgtEl>
                                        <p:attrNameLst>
                                          <p:attrName>style.visibility</p:attrName>
                                        </p:attrNameLst>
                                      </p:cBhvr>
                                      <p:to>
                                        <p:strVal val="visible"/>
                                      </p:to>
                                    </p:set>
                                    <p:animEffect transition="in" filter="wipe(down)">
                                      <p:cBhvr>
                                        <p:cTn id="33" dur="500"/>
                                        <p:tgtEl>
                                          <p:spTgt spid="518158"/>
                                        </p:tgtEl>
                                      </p:cBhvr>
                                    </p:animEffect>
                                  </p:childTnLst>
                                </p:cTn>
                              </p:par>
                            </p:childTnLst>
                          </p:cTn>
                        </p:par>
                        <p:par>
                          <p:cTn id="34" fill="hold" nodeType="withGroup">
                            <p:stCondLst>
                              <p:cond delay="1500"/>
                            </p:stCondLst>
                            <p:childTnLst>
                              <p:par>
                                <p:cTn id="35" presetID="22" presetClass="entr" presetSubtype="4" fill="hold" grpId="0" nodeType="afterEffect">
                                  <p:stCondLst>
                                    <p:cond delay="0"/>
                                  </p:stCondLst>
                                  <p:childTnLst>
                                    <p:set>
                                      <p:cBhvr>
                                        <p:cTn id="36" dur="1" fill="hold">
                                          <p:stCondLst>
                                            <p:cond delay="0"/>
                                          </p:stCondLst>
                                        </p:cTn>
                                        <p:tgtEl>
                                          <p:spTgt spid="518159"/>
                                        </p:tgtEl>
                                        <p:attrNameLst>
                                          <p:attrName>style.visibility</p:attrName>
                                        </p:attrNameLst>
                                      </p:cBhvr>
                                      <p:to>
                                        <p:strVal val="visible"/>
                                      </p:to>
                                    </p:set>
                                    <p:animEffect transition="in" filter="wipe(down)">
                                      <p:cBhvr>
                                        <p:cTn id="37" dur="500"/>
                                        <p:tgtEl>
                                          <p:spTgt spid="518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55" grpId="0" autoUpdateAnimBg="0"/>
      <p:bldP spid="518156" grpId="0" autoUpdateAnimBg="0"/>
      <p:bldP spid="518157" grpId="0" autoUpdateAnimBg="0"/>
      <p:bldP spid="518158" grpId="0" animBg="1"/>
      <p:bldP spid="518159" grpId="0" animBg="1"/>
      <p:bldP spid="518160" grpId="0" animBg="1"/>
      <p:bldP spid="518161" grpId="0" animBg="1"/>
      <p:bldP spid="518162"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38100" y="0"/>
            <a:ext cx="4176713" cy="836613"/>
          </a:xfrm>
        </p:spPr>
        <p:txBody>
          <a:bodyPr/>
          <a:lstStyle/>
          <a:p>
            <a:r>
              <a:rPr lang="zh-CN" altLang="en-US" sz="2400" b="1">
                <a:latin typeface="宋体" pitchFamily="2" charset="-122"/>
                <a:ea typeface="宋体" pitchFamily="2" charset="-122"/>
              </a:rPr>
              <a:t>句子</a:t>
            </a:r>
            <a:r>
              <a:rPr lang="en-US" altLang="zh-CN" sz="2400" b="1">
                <a:latin typeface="宋体" pitchFamily="2" charset="-122"/>
                <a:ea typeface="宋体" pitchFamily="2" charset="-122"/>
              </a:rPr>
              <a:t>int  id</a:t>
            </a:r>
            <a:r>
              <a:rPr lang="en-US" altLang="zh-CN" sz="2400" b="1" baseline="-30000">
                <a:latin typeface="宋体" pitchFamily="2" charset="-122"/>
                <a:ea typeface="宋体" pitchFamily="2" charset="-122"/>
              </a:rPr>
              <a:t>1</a:t>
            </a:r>
            <a:r>
              <a:rPr lang="en-US" altLang="zh-CN" sz="2400" b="1">
                <a:latin typeface="宋体" pitchFamily="2" charset="-122"/>
                <a:ea typeface="宋体" pitchFamily="2" charset="-122"/>
              </a:rPr>
              <a:t>，id</a:t>
            </a:r>
            <a:r>
              <a:rPr lang="en-US" altLang="zh-CN" sz="2400" b="1" baseline="-30000">
                <a:latin typeface="宋体" pitchFamily="2" charset="-122"/>
                <a:ea typeface="宋体" pitchFamily="2" charset="-122"/>
              </a:rPr>
              <a:t>2</a:t>
            </a:r>
            <a:r>
              <a:rPr lang="en-US" altLang="zh-CN" sz="2400" b="1">
                <a:latin typeface="宋体" pitchFamily="2" charset="-122"/>
                <a:ea typeface="宋体" pitchFamily="2" charset="-122"/>
              </a:rPr>
              <a:t>，id</a:t>
            </a:r>
            <a:r>
              <a:rPr lang="en-US" altLang="zh-CN" sz="2400" b="1" baseline="-30000">
                <a:latin typeface="宋体" pitchFamily="2" charset="-122"/>
                <a:ea typeface="宋体" pitchFamily="2" charset="-122"/>
              </a:rPr>
              <a:t>3</a:t>
            </a:r>
            <a:r>
              <a:rPr lang="zh-CN" altLang="en-US" sz="2400" b="1">
                <a:latin typeface="宋体" pitchFamily="2" charset="-122"/>
                <a:ea typeface="宋体" pitchFamily="2" charset="-122"/>
              </a:rPr>
              <a:t>的</a:t>
            </a:r>
            <a:br>
              <a:rPr lang="zh-CN" altLang="en-US" sz="2400" b="1">
                <a:latin typeface="宋体" pitchFamily="2" charset="-122"/>
                <a:ea typeface="宋体" pitchFamily="2" charset="-122"/>
              </a:rPr>
            </a:br>
            <a:r>
              <a:rPr lang="zh-CN" altLang="en-US" sz="2400" b="1">
                <a:latin typeface="宋体" pitchFamily="2" charset="-122"/>
                <a:ea typeface="宋体" pitchFamily="2" charset="-122"/>
              </a:rPr>
              <a:t>带注释的分析树的依赖图</a:t>
            </a:r>
          </a:p>
        </p:txBody>
      </p:sp>
      <p:sp>
        <p:nvSpPr>
          <p:cNvPr id="38956" name="Rectangle 43"/>
          <p:cNvSpPr>
            <a:spLocks noGrp="1" noChangeArrowheads="1"/>
          </p:cNvSpPr>
          <p:nvPr>
            <p:ph idx="1"/>
          </p:nvPr>
        </p:nvSpPr>
        <p:spPr>
          <a:xfrm>
            <a:off x="4932363" y="0"/>
            <a:ext cx="4211637" cy="2257425"/>
          </a:xfrm>
          <a:solidFill>
            <a:srgbClr val="FFFF99"/>
          </a:solidFill>
          <a:ln w="25400">
            <a:solidFill>
              <a:srgbClr val="FF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lgn="just">
              <a:lnSpc>
                <a:spcPct val="80000"/>
              </a:lnSpc>
              <a:buFontTx/>
              <a:buNone/>
            </a:pPr>
            <a:r>
              <a:rPr lang="zh-CN" altLang="en-US" sz="2100" b="1" dirty="0">
                <a:ea typeface="宋体" pitchFamily="2" charset="-122"/>
              </a:rPr>
              <a:t> 产 生 式</a:t>
            </a:r>
            <a:r>
              <a:rPr lang="zh-CN" altLang="en-US" sz="2100" b="1" dirty="0">
                <a:ea typeface="黑体" pitchFamily="49" charset="-122"/>
              </a:rPr>
              <a:t> 	</a:t>
            </a:r>
            <a:r>
              <a:rPr lang="zh-CN" altLang="en-US" sz="2100" b="1" dirty="0">
                <a:ea typeface="宋体" pitchFamily="2" charset="-122"/>
              </a:rPr>
              <a:t>语 义 规 则</a:t>
            </a:r>
            <a:r>
              <a:rPr lang="zh-CN" altLang="en-US" sz="2100" b="1" dirty="0">
                <a:ea typeface="黑体" pitchFamily="49" charset="-122"/>
              </a:rPr>
              <a:t> </a:t>
            </a:r>
            <a:endParaRPr lang="en-US" altLang="zh-CN" sz="2100" b="1" dirty="0">
              <a:ea typeface="黑体" pitchFamily="49" charset="-122"/>
            </a:endParaRPr>
          </a:p>
          <a:p>
            <a:pPr algn="just">
              <a:lnSpc>
                <a:spcPct val="80000"/>
              </a:lnSpc>
              <a:buFontTx/>
              <a:buNone/>
            </a:pPr>
            <a:r>
              <a:rPr lang="en-US" altLang="zh-CN" sz="2100" b="1" dirty="0">
                <a:ea typeface="宋体" pitchFamily="2" charset="-122"/>
              </a:rPr>
              <a:t> D→TL      	L.in := </a:t>
            </a:r>
            <a:r>
              <a:rPr lang="en-US" altLang="zh-CN" sz="2100" b="1" dirty="0" err="1">
                <a:ea typeface="宋体" pitchFamily="2" charset="-122"/>
              </a:rPr>
              <a:t>T.type</a:t>
            </a:r>
            <a:r>
              <a:rPr lang="en-US" altLang="zh-CN" sz="2100" b="1" dirty="0">
                <a:ea typeface="宋体" pitchFamily="2" charset="-122"/>
              </a:rPr>
              <a:t> </a:t>
            </a:r>
          </a:p>
          <a:p>
            <a:pPr algn="just">
              <a:lnSpc>
                <a:spcPct val="80000"/>
              </a:lnSpc>
              <a:buFontTx/>
              <a:buNone/>
            </a:pPr>
            <a:r>
              <a:rPr lang="en-US" altLang="zh-CN" sz="2100" b="1" dirty="0">
                <a:ea typeface="宋体" pitchFamily="2" charset="-122"/>
              </a:rPr>
              <a:t> </a:t>
            </a:r>
            <a:r>
              <a:rPr lang="en-US" altLang="zh-CN" sz="2100" b="1" dirty="0" err="1">
                <a:ea typeface="宋体" pitchFamily="2" charset="-122"/>
              </a:rPr>
              <a:t>T→int</a:t>
            </a:r>
            <a:r>
              <a:rPr lang="en-US" altLang="zh-CN" sz="2100" b="1" dirty="0">
                <a:ea typeface="宋体" pitchFamily="2" charset="-122"/>
              </a:rPr>
              <a:t>    	</a:t>
            </a:r>
            <a:r>
              <a:rPr lang="en-US" altLang="zh-CN" sz="2100" b="1" dirty="0" err="1">
                <a:ea typeface="宋体" pitchFamily="2" charset="-122"/>
              </a:rPr>
              <a:t>T.type</a:t>
            </a:r>
            <a:r>
              <a:rPr lang="en-US" altLang="zh-CN" sz="2100" b="1" dirty="0">
                <a:ea typeface="宋体" pitchFamily="2" charset="-122"/>
              </a:rPr>
              <a:t> := integer </a:t>
            </a:r>
          </a:p>
          <a:p>
            <a:pPr algn="just">
              <a:lnSpc>
                <a:spcPct val="80000"/>
              </a:lnSpc>
              <a:buFontTx/>
              <a:buNone/>
            </a:pPr>
            <a:r>
              <a:rPr lang="en-US" altLang="zh-CN" sz="2100" b="1" dirty="0">
                <a:ea typeface="宋体" pitchFamily="2" charset="-122"/>
              </a:rPr>
              <a:t> </a:t>
            </a:r>
            <a:r>
              <a:rPr lang="en-US" altLang="zh-CN" sz="2100" b="1" dirty="0" err="1">
                <a:ea typeface="宋体" pitchFamily="2" charset="-122"/>
              </a:rPr>
              <a:t>T→real</a:t>
            </a:r>
            <a:r>
              <a:rPr lang="en-US" altLang="zh-CN" sz="2100" b="1" dirty="0">
                <a:ea typeface="宋体" pitchFamily="2" charset="-122"/>
              </a:rPr>
              <a:t>    	</a:t>
            </a:r>
            <a:r>
              <a:rPr lang="en-US" altLang="zh-CN" sz="2100" b="1" dirty="0" err="1">
                <a:ea typeface="宋体" pitchFamily="2" charset="-122"/>
              </a:rPr>
              <a:t>T.type</a:t>
            </a:r>
            <a:r>
              <a:rPr lang="en-US" altLang="zh-CN" sz="2100" b="1" dirty="0">
                <a:ea typeface="宋体" pitchFamily="2" charset="-122"/>
              </a:rPr>
              <a:t> := real </a:t>
            </a:r>
          </a:p>
          <a:p>
            <a:pPr algn="just">
              <a:lnSpc>
                <a:spcPct val="80000"/>
              </a:lnSpc>
              <a:buFontTx/>
              <a:buNone/>
            </a:pPr>
            <a:r>
              <a:rPr lang="en-US" altLang="zh-CN" sz="2100" b="1" dirty="0">
                <a:ea typeface="宋体" pitchFamily="2" charset="-122"/>
              </a:rPr>
              <a:t> L→L</a:t>
            </a:r>
            <a:r>
              <a:rPr lang="en-US" altLang="zh-CN" sz="2100" b="1" baseline="-30000" dirty="0">
                <a:ea typeface="宋体" pitchFamily="2" charset="-122"/>
              </a:rPr>
              <a:t>1</a:t>
            </a:r>
            <a:r>
              <a:rPr lang="en-US" altLang="zh-CN" sz="2100" b="1" dirty="0">
                <a:ea typeface="宋体" pitchFamily="2" charset="-122"/>
              </a:rPr>
              <a:t>,id  	L</a:t>
            </a:r>
            <a:r>
              <a:rPr lang="en-US" altLang="zh-CN" sz="2100" b="1" baseline="-30000" dirty="0">
                <a:ea typeface="宋体" pitchFamily="2" charset="-122"/>
              </a:rPr>
              <a:t>1</a:t>
            </a:r>
            <a:r>
              <a:rPr lang="en-US" altLang="zh-CN" sz="2100" b="1" dirty="0">
                <a:ea typeface="宋体" pitchFamily="2" charset="-122"/>
              </a:rPr>
              <a:t>.in :=L.in </a:t>
            </a:r>
          </a:p>
          <a:p>
            <a:pPr algn="just">
              <a:lnSpc>
                <a:spcPct val="80000"/>
              </a:lnSpc>
              <a:buFontTx/>
              <a:buNone/>
            </a:pPr>
            <a:r>
              <a:rPr lang="en-US" altLang="zh-CN" sz="2100" b="1" dirty="0">
                <a:ea typeface="宋体" pitchFamily="2" charset="-122"/>
              </a:rPr>
              <a:t>        </a:t>
            </a:r>
            <a:r>
              <a:rPr lang="en-US" altLang="zh-CN" sz="2100" b="1" dirty="0" err="1">
                <a:ea typeface="宋体" pitchFamily="2" charset="-122"/>
              </a:rPr>
              <a:t>addtype</a:t>
            </a:r>
            <a:r>
              <a:rPr lang="en-US" altLang="zh-CN" sz="2100" b="1" dirty="0">
                <a:ea typeface="宋体" pitchFamily="2" charset="-122"/>
              </a:rPr>
              <a:t>(</a:t>
            </a:r>
            <a:r>
              <a:rPr lang="en-US" altLang="zh-CN" sz="2100" b="1" dirty="0" err="1">
                <a:ea typeface="宋体" pitchFamily="2" charset="-122"/>
              </a:rPr>
              <a:t>id.entry</a:t>
            </a:r>
            <a:r>
              <a:rPr lang="en-US" altLang="zh-CN" sz="2100" b="1" dirty="0">
                <a:ea typeface="宋体" pitchFamily="2" charset="-122"/>
              </a:rPr>
              <a:t>, L.in) </a:t>
            </a:r>
          </a:p>
          <a:p>
            <a:pPr algn="just">
              <a:lnSpc>
                <a:spcPct val="80000"/>
              </a:lnSpc>
              <a:buFontTx/>
              <a:buNone/>
            </a:pPr>
            <a:r>
              <a:rPr lang="en-US" altLang="zh-CN" sz="2100" b="1" dirty="0">
                <a:ea typeface="宋体" pitchFamily="2" charset="-122"/>
              </a:rPr>
              <a:t> </a:t>
            </a:r>
            <a:r>
              <a:rPr lang="en-US" altLang="zh-CN" sz="2100" b="1" dirty="0" err="1">
                <a:ea typeface="宋体" pitchFamily="2" charset="-122"/>
              </a:rPr>
              <a:t>L→id</a:t>
            </a:r>
            <a:r>
              <a:rPr lang="en-US" altLang="zh-CN" sz="2100" b="1" dirty="0">
                <a:ea typeface="宋体" pitchFamily="2" charset="-122"/>
              </a:rPr>
              <a:t>  </a:t>
            </a:r>
            <a:r>
              <a:rPr lang="en-US" altLang="zh-CN" sz="2100" b="1" dirty="0" err="1">
                <a:ea typeface="宋体" pitchFamily="2" charset="-122"/>
              </a:rPr>
              <a:t>addtype</a:t>
            </a:r>
            <a:r>
              <a:rPr lang="en-US" altLang="zh-CN" sz="2100" b="1" dirty="0">
                <a:ea typeface="宋体" pitchFamily="2" charset="-122"/>
              </a:rPr>
              <a:t>(</a:t>
            </a:r>
            <a:r>
              <a:rPr lang="en-US" altLang="zh-CN" sz="2100" b="1" dirty="0" err="1">
                <a:ea typeface="宋体" pitchFamily="2" charset="-122"/>
              </a:rPr>
              <a:t>id.entry</a:t>
            </a:r>
            <a:r>
              <a:rPr lang="en-US" altLang="zh-CN" sz="2100" b="1" dirty="0">
                <a:ea typeface="宋体" pitchFamily="2" charset="-122"/>
              </a:rPr>
              <a:t>, L.in) </a:t>
            </a:r>
            <a:endParaRPr lang="zh-CN" altLang="en-US" sz="2100" b="1" dirty="0">
              <a:ea typeface="宋体" pitchFamily="2" charset="-122"/>
            </a:endParaRPr>
          </a:p>
        </p:txBody>
      </p:sp>
      <p:sp>
        <p:nvSpPr>
          <p:cNvPr id="3891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674195A-38DB-4B76-B6BB-8E9C0B425089}" type="slidenum">
              <a:rPr lang="en-US" altLang="zh-CN" sz="8000">
                <a:solidFill>
                  <a:schemeClr val="bg2"/>
                </a:solidFill>
                <a:latin typeface="Arial" charset="0"/>
                <a:ea typeface="宋体" pitchFamily="2" charset="-122"/>
              </a:rPr>
              <a:pPr/>
              <a:t>25</a:t>
            </a:fld>
            <a:endParaRPr lang="en-US" altLang="zh-CN" sz="8000">
              <a:solidFill>
                <a:schemeClr val="bg2"/>
              </a:solidFill>
              <a:latin typeface="Arial" charset="0"/>
              <a:ea typeface="宋体" pitchFamily="2" charset="-122"/>
            </a:endParaRPr>
          </a:p>
        </p:txBody>
      </p:sp>
      <p:sp>
        <p:nvSpPr>
          <p:cNvPr id="38916" name="Rectangle 3"/>
          <p:cNvSpPr>
            <a:spLocks noChangeArrowheads="1"/>
          </p:cNvSpPr>
          <p:nvPr/>
        </p:nvSpPr>
        <p:spPr bwMode="auto">
          <a:xfrm>
            <a:off x="557213" y="5751513"/>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600" b="1">
                <a:latin typeface="Times New Roman" pitchFamily="18" charset="0"/>
              </a:rPr>
              <a:t>id</a:t>
            </a:r>
            <a:r>
              <a:rPr lang="en-US" altLang="zh-CN" sz="2600" b="1" baseline="-25000">
                <a:latin typeface="Times New Roman" pitchFamily="18" charset="0"/>
              </a:rPr>
              <a:t>1</a:t>
            </a:r>
          </a:p>
        </p:txBody>
      </p:sp>
      <p:sp>
        <p:nvSpPr>
          <p:cNvPr id="38917" name="Line 4"/>
          <p:cNvSpPr>
            <a:spLocks noChangeShapeType="1"/>
          </p:cNvSpPr>
          <p:nvPr/>
        </p:nvSpPr>
        <p:spPr bwMode="auto">
          <a:xfrm>
            <a:off x="1547813" y="5522913"/>
            <a:ext cx="0" cy="3048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18" name="Rectangle 5"/>
          <p:cNvSpPr>
            <a:spLocks noChangeArrowheads="1"/>
          </p:cNvSpPr>
          <p:nvPr/>
        </p:nvSpPr>
        <p:spPr bwMode="auto">
          <a:xfrm>
            <a:off x="404813" y="4989513"/>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L</a:t>
            </a:r>
          </a:p>
        </p:txBody>
      </p:sp>
      <p:sp>
        <p:nvSpPr>
          <p:cNvPr id="38919" name="Rectangle 6"/>
          <p:cNvSpPr>
            <a:spLocks noChangeArrowheads="1"/>
          </p:cNvSpPr>
          <p:nvPr/>
        </p:nvSpPr>
        <p:spPr bwMode="auto">
          <a:xfrm>
            <a:off x="3071813" y="5065713"/>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a:t>
            </a:r>
          </a:p>
        </p:txBody>
      </p:sp>
      <p:sp>
        <p:nvSpPr>
          <p:cNvPr id="38920" name="Rectangle 7"/>
          <p:cNvSpPr>
            <a:spLocks noChangeArrowheads="1"/>
          </p:cNvSpPr>
          <p:nvPr/>
        </p:nvSpPr>
        <p:spPr bwMode="auto">
          <a:xfrm>
            <a:off x="4214813" y="5141913"/>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600" b="1">
                <a:latin typeface="Times New Roman" pitchFamily="18" charset="0"/>
              </a:rPr>
              <a:t>id</a:t>
            </a:r>
            <a:r>
              <a:rPr lang="en-US" altLang="zh-CN" sz="2600" b="1" baseline="-25000">
                <a:latin typeface="Times New Roman" pitchFamily="18" charset="0"/>
              </a:rPr>
              <a:t>2</a:t>
            </a:r>
            <a:endParaRPr kumimoji="1" lang="en-US" altLang="zh-CN" sz="2600" b="1">
              <a:latin typeface="Times New Roman" pitchFamily="18" charset="0"/>
            </a:endParaRPr>
          </a:p>
        </p:txBody>
      </p:sp>
      <p:sp>
        <p:nvSpPr>
          <p:cNvPr id="38921" name="Line 8"/>
          <p:cNvSpPr>
            <a:spLocks noChangeShapeType="1"/>
          </p:cNvSpPr>
          <p:nvPr/>
        </p:nvSpPr>
        <p:spPr bwMode="auto">
          <a:xfrm flipV="1">
            <a:off x="1624013" y="4303713"/>
            <a:ext cx="1524000" cy="7620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2" name="Line 9"/>
          <p:cNvSpPr>
            <a:spLocks noChangeShapeType="1"/>
          </p:cNvSpPr>
          <p:nvPr/>
        </p:nvSpPr>
        <p:spPr bwMode="auto">
          <a:xfrm flipV="1">
            <a:off x="3300413" y="4303713"/>
            <a:ext cx="0" cy="7620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3" name="Line 10"/>
          <p:cNvSpPr>
            <a:spLocks noChangeShapeType="1"/>
          </p:cNvSpPr>
          <p:nvPr/>
        </p:nvSpPr>
        <p:spPr bwMode="auto">
          <a:xfrm>
            <a:off x="3529013" y="4227513"/>
            <a:ext cx="1676400" cy="9906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4" name="Rectangle 11"/>
          <p:cNvSpPr>
            <a:spLocks noChangeArrowheads="1"/>
          </p:cNvSpPr>
          <p:nvPr/>
        </p:nvSpPr>
        <p:spPr bwMode="auto">
          <a:xfrm>
            <a:off x="2309813" y="3846513"/>
            <a:ext cx="1828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L</a:t>
            </a:r>
          </a:p>
        </p:txBody>
      </p:sp>
      <p:sp>
        <p:nvSpPr>
          <p:cNvPr id="38925" name="Rectangle 12"/>
          <p:cNvSpPr>
            <a:spLocks noChangeArrowheads="1"/>
          </p:cNvSpPr>
          <p:nvPr/>
        </p:nvSpPr>
        <p:spPr bwMode="auto">
          <a:xfrm>
            <a:off x="4443413" y="3770313"/>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a:t>
            </a:r>
          </a:p>
        </p:txBody>
      </p:sp>
      <p:sp>
        <p:nvSpPr>
          <p:cNvPr id="38926" name="Rectangle 13"/>
          <p:cNvSpPr>
            <a:spLocks noChangeArrowheads="1"/>
          </p:cNvSpPr>
          <p:nvPr/>
        </p:nvSpPr>
        <p:spPr bwMode="auto">
          <a:xfrm>
            <a:off x="5815013" y="3846513"/>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600" b="1">
                <a:latin typeface="Times New Roman" pitchFamily="18" charset="0"/>
              </a:rPr>
              <a:t>id</a:t>
            </a:r>
            <a:r>
              <a:rPr lang="en-US" altLang="zh-CN" sz="2600" b="1" baseline="-25000">
                <a:latin typeface="Times New Roman" pitchFamily="18" charset="0"/>
              </a:rPr>
              <a:t>3</a:t>
            </a:r>
            <a:endParaRPr kumimoji="1" lang="en-US" altLang="zh-CN" sz="2600" b="1">
              <a:latin typeface="Times New Roman" pitchFamily="18" charset="0"/>
            </a:endParaRPr>
          </a:p>
        </p:txBody>
      </p:sp>
      <p:sp>
        <p:nvSpPr>
          <p:cNvPr id="38927" name="Line 14"/>
          <p:cNvSpPr>
            <a:spLocks noChangeShapeType="1"/>
          </p:cNvSpPr>
          <p:nvPr/>
        </p:nvSpPr>
        <p:spPr bwMode="auto">
          <a:xfrm flipH="1">
            <a:off x="3300413" y="3008313"/>
            <a:ext cx="1371600" cy="9144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8" name="Line 15"/>
          <p:cNvSpPr>
            <a:spLocks noChangeShapeType="1"/>
          </p:cNvSpPr>
          <p:nvPr/>
        </p:nvSpPr>
        <p:spPr bwMode="auto">
          <a:xfrm flipV="1">
            <a:off x="4900613" y="3008313"/>
            <a:ext cx="0" cy="8382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9" name="Line 16"/>
          <p:cNvSpPr>
            <a:spLocks noChangeShapeType="1"/>
          </p:cNvSpPr>
          <p:nvPr/>
        </p:nvSpPr>
        <p:spPr bwMode="auto">
          <a:xfrm>
            <a:off x="5053013" y="3008313"/>
            <a:ext cx="1676400" cy="9144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0" name="Rectangle 17"/>
          <p:cNvSpPr>
            <a:spLocks noChangeArrowheads="1"/>
          </p:cNvSpPr>
          <p:nvPr/>
        </p:nvSpPr>
        <p:spPr bwMode="auto">
          <a:xfrm>
            <a:off x="3605213" y="2551113"/>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L</a:t>
            </a:r>
          </a:p>
        </p:txBody>
      </p:sp>
      <p:sp>
        <p:nvSpPr>
          <p:cNvPr id="38931" name="Line 18"/>
          <p:cNvSpPr>
            <a:spLocks noChangeShapeType="1"/>
          </p:cNvSpPr>
          <p:nvPr/>
        </p:nvSpPr>
        <p:spPr bwMode="auto">
          <a:xfrm flipV="1">
            <a:off x="1624013" y="2017713"/>
            <a:ext cx="1524000" cy="6096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2" name="Line 19"/>
          <p:cNvSpPr>
            <a:spLocks noChangeShapeType="1"/>
          </p:cNvSpPr>
          <p:nvPr/>
        </p:nvSpPr>
        <p:spPr bwMode="auto">
          <a:xfrm>
            <a:off x="3529013" y="2017713"/>
            <a:ext cx="1295400" cy="6096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3" name="Rectangle 20"/>
          <p:cNvSpPr>
            <a:spLocks noChangeArrowheads="1"/>
          </p:cNvSpPr>
          <p:nvPr/>
        </p:nvSpPr>
        <p:spPr bwMode="auto">
          <a:xfrm>
            <a:off x="1116013" y="3644900"/>
            <a:ext cx="863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int</a:t>
            </a:r>
          </a:p>
        </p:txBody>
      </p:sp>
      <p:sp>
        <p:nvSpPr>
          <p:cNvPr id="38934" name="Line 21"/>
          <p:cNvSpPr>
            <a:spLocks noChangeShapeType="1"/>
          </p:cNvSpPr>
          <p:nvPr/>
        </p:nvSpPr>
        <p:spPr bwMode="auto">
          <a:xfrm>
            <a:off x="1547813" y="3084513"/>
            <a:ext cx="0" cy="685800"/>
          </a:xfrm>
          <a:prstGeom prst="line">
            <a:avLst/>
          </a:prstGeom>
          <a:noFill/>
          <a:ln w="19050">
            <a:solidFill>
              <a:schemeClr val="tx1"/>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5" name="Rectangle 22"/>
          <p:cNvSpPr>
            <a:spLocks noChangeArrowheads="1"/>
          </p:cNvSpPr>
          <p:nvPr/>
        </p:nvSpPr>
        <p:spPr bwMode="auto">
          <a:xfrm>
            <a:off x="481013" y="2551113"/>
            <a:ext cx="2057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latin typeface="Times New Roman" pitchFamily="18" charset="0"/>
              </a:rPr>
              <a:t>T</a:t>
            </a:r>
          </a:p>
        </p:txBody>
      </p:sp>
      <p:sp>
        <p:nvSpPr>
          <p:cNvPr id="38936" name="Rectangle 23"/>
          <p:cNvSpPr>
            <a:spLocks noChangeArrowheads="1"/>
          </p:cNvSpPr>
          <p:nvPr/>
        </p:nvSpPr>
        <p:spPr bwMode="auto">
          <a:xfrm>
            <a:off x="2919413" y="1484313"/>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dirty="0">
                <a:latin typeface="Times New Roman" pitchFamily="18" charset="0"/>
              </a:rPr>
              <a:t>D</a:t>
            </a:r>
          </a:p>
        </p:txBody>
      </p:sp>
      <p:sp>
        <p:nvSpPr>
          <p:cNvPr id="520216" name="Rectangle 24"/>
          <p:cNvSpPr>
            <a:spLocks noChangeArrowheads="1"/>
          </p:cNvSpPr>
          <p:nvPr/>
        </p:nvSpPr>
        <p:spPr bwMode="auto">
          <a:xfrm>
            <a:off x="1700213" y="2551113"/>
            <a:ext cx="83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3300"/>
                </a:solidFill>
                <a:latin typeface="Times New Roman" pitchFamily="18" charset="0"/>
              </a:rPr>
              <a:t>4</a:t>
            </a:r>
          </a:p>
          <a:p>
            <a:pPr algn="ctr"/>
            <a:r>
              <a:rPr kumimoji="1" lang="en-US" altLang="zh-CN" sz="2400" b="1">
                <a:solidFill>
                  <a:srgbClr val="FF3300"/>
                </a:solidFill>
                <a:latin typeface="Times New Roman" pitchFamily="18" charset="0"/>
              </a:rPr>
              <a:t>type</a:t>
            </a:r>
          </a:p>
        </p:txBody>
      </p:sp>
      <p:sp>
        <p:nvSpPr>
          <p:cNvPr id="520217" name="Rectangle 25"/>
          <p:cNvSpPr>
            <a:spLocks noChangeArrowheads="1"/>
          </p:cNvSpPr>
          <p:nvPr/>
        </p:nvSpPr>
        <p:spPr bwMode="auto">
          <a:xfrm>
            <a:off x="3681413" y="2627313"/>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solidFill>
                  <a:srgbClr val="FF3300"/>
                </a:solidFill>
                <a:latin typeface="Times New Roman" pitchFamily="18" charset="0"/>
              </a:rPr>
              <a:t>5</a:t>
            </a:r>
          </a:p>
          <a:p>
            <a:pPr algn="ctr"/>
            <a:r>
              <a:rPr kumimoji="1" lang="en-US" altLang="zh-CN" sz="2600" b="1">
                <a:solidFill>
                  <a:srgbClr val="FF3300"/>
                </a:solidFill>
                <a:latin typeface="Times New Roman" pitchFamily="18" charset="0"/>
              </a:rPr>
              <a:t>in</a:t>
            </a:r>
          </a:p>
        </p:txBody>
      </p:sp>
      <p:sp>
        <p:nvSpPr>
          <p:cNvPr id="520218" name="Rectangle 26"/>
          <p:cNvSpPr>
            <a:spLocks noChangeArrowheads="1"/>
          </p:cNvSpPr>
          <p:nvPr/>
        </p:nvSpPr>
        <p:spPr bwMode="auto">
          <a:xfrm>
            <a:off x="5076468" y="2493963"/>
            <a:ext cx="381379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dirty="0">
                <a:solidFill>
                  <a:srgbClr val="3366CC"/>
                </a:solidFill>
                <a:latin typeface="Times New Roman" pitchFamily="18" charset="0"/>
              </a:rPr>
              <a:t>6 </a:t>
            </a:r>
            <a:r>
              <a:rPr kumimoji="1" lang="en-US" altLang="zh-CN" sz="2400" b="1" dirty="0">
                <a:solidFill>
                  <a:srgbClr val="3366CC"/>
                </a:solidFill>
                <a:latin typeface="Times New Roman" pitchFamily="18" charset="0"/>
              </a:rPr>
              <a:t>- </a:t>
            </a:r>
            <a:r>
              <a:rPr kumimoji="1" lang="en-US" altLang="zh-CN" sz="2400" b="1" dirty="0" err="1">
                <a:solidFill>
                  <a:srgbClr val="3366CC"/>
                </a:solidFill>
                <a:latin typeface="Times New Roman" pitchFamily="18" charset="0"/>
              </a:rPr>
              <a:t>addtype</a:t>
            </a:r>
            <a:r>
              <a:rPr kumimoji="1" lang="en-US" altLang="zh-CN" sz="2400" b="1" dirty="0">
                <a:solidFill>
                  <a:srgbClr val="3366CC"/>
                </a:solidFill>
                <a:latin typeface="Times New Roman" pitchFamily="18" charset="0"/>
              </a:rPr>
              <a:t>(</a:t>
            </a:r>
            <a:r>
              <a:rPr kumimoji="1" lang="en-US" altLang="zh-CN" sz="2400" b="1" dirty="0" err="1">
                <a:solidFill>
                  <a:srgbClr val="3366CC"/>
                </a:solidFill>
                <a:latin typeface="Times New Roman" pitchFamily="18" charset="0"/>
              </a:rPr>
              <a:t>id.entry</a:t>
            </a:r>
            <a:r>
              <a:rPr kumimoji="1" lang="en-US" altLang="zh-CN" sz="2400" b="1" dirty="0">
                <a:solidFill>
                  <a:srgbClr val="3366CC"/>
                </a:solidFill>
                <a:latin typeface="Times New Roman" pitchFamily="18" charset="0"/>
              </a:rPr>
              <a:t>, L.in)</a:t>
            </a:r>
          </a:p>
        </p:txBody>
      </p:sp>
      <p:sp>
        <p:nvSpPr>
          <p:cNvPr id="520219" name="Rectangle 27"/>
          <p:cNvSpPr>
            <a:spLocks noChangeArrowheads="1"/>
          </p:cNvSpPr>
          <p:nvPr/>
        </p:nvSpPr>
        <p:spPr bwMode="auto">
          <a:xfrm>
            <a:off x="2233613" y="3922713"/>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solidFill>
                  <a:srgbClr val="FF3300"/>
                </a:solidFill>
                <a:latin typeface="Times New Roman" pitchFamily="18" charset="0"/>
              </a:rPr>
              <a:t>7</a:t>
            </a:r>
          </a:p>
          <a:p>
            <a:pPr algn="ctr"/>
            <a:r>
              <a:rPr kumimoji="1" lang="en-US" altLang="zh-CN" sz="2600" b="1">
                <a:solidFill>
                  <a:srgbClr val="FF3300"/>
                </a:solidFill>
                <a:latin typeface="Times New Roman" pitchFamily="18" charset="0"/>
              </a:rPr>
              <a:t>in</a:t>
            </a:r>
          </a:p>
        </p:txBody>
      </p:sp>
      <p:sp>
        <p:nvSpPr>
          <p:cNvPr id="520220" name="Rectangle 28"/>
          <p:cNvSpPr>
            <a:spLocks noChangeArrowheads="1"/>
          </p:cNvSpPr>
          <p:nvPr/>
        </p:nvSpPr>
        <p:spPr bwMode="auto">
          <a:xfrm>
            <a:off x="3757613" y="3897313"/>
            <a:ext cx="15367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solidFill>
                  <a:srgbClr val="3366CC"/>
                </a:solidFill>
                <a:latin typeface="Times New Roman" pitchFamily="18" charset="0"/>
              </a:rPr>
              <a:t>8 </a:t>
            </a:r>
            <a:r>
              <a:rPr kumimoji="1" lang="en-US" altLang="zh-CN" sz="2400" b="1">
                <a:solidFill>
                  <a:srgbClr val="3366CC"/>
                </a:solidFill>
                <a:latin typeface="Times New Roman" pitchFamily="18" charset="0"/>
              </a:rPr>
              <a:t>addtype</a:t>
            </a:r>
          </a:p>
        </p:txBody>
      </p:sp>
      <p:sp>
        <p:nvSpPr>
          <p:cNvPr id="520221" name="Rectangle 29"/>
          <p:cNvSpPr>
            <a:spLocks noChangeArrowheads="1"/>
          </p:cNvSpPr>
          <p:nvPr/>
        </p:nvSpPr>
        <p:spPr bwMode="auto">
          <a:xfrm>
            <a:off x="557213" y="5141913"/>
            <a:ext cx="76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solidFill>
                  <a:srgbClr val="FF3300"/>
                </a:solidFill>
                <a:latin typeface="Times New Roman" pitchFamily="18" charset="0"/>
              </a:rPr>
              <a:t>9</a:t>
            </a:r>
          </a:p>
          <a:p>
            <a:pPr algn="ctr"/>
            <a:r>
              <a:rPr kumimoji="1" lang="en-US" altLang="zh-CN" sz="2600" b="1">
                <a:solidFill>
                  <a:srgbClr val="FF3300"/>
                </a:solidFill>
                <a:latin typeface="Times New Roman" pitchFamily="18" charset="0"/>
              </a:rPr>
              <a:t>in</a:t>
            </a:r>
          </a:p>
        </p:txBody>
      </p:sp>
      <p:sp>
        <p:nvSpPr>
          <p:cNvPr id="520222" name="Rectangle 30"/>
          <p:cNvSpPr>
            <a:spLocks noChangeArrowheads="1"/>
          </p:cNvSpPr>
          <p:nvPr/>
        </p:nvSpPr>
        <p:spPr bwMode="auto">
          <a:xfrm>
            <a:off x="2486025" y="4978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600" b="1">
                <a:solidFill>
                  <a:srgbClr val="3366CC"/>
                </a:solidFill>
                <a:latin typeface="Times New Roman" pitchFamily="18" charset="0"/>
              </a:rPr>
              <a:t>10</a:t>
            </a:r>
            <a:r>
              <a:rPr kumimoji="1" lang="en-US" altLang="zh-CN" sz="2400">
                <a:solidFill>
                  <a:srgbClr val="3366CC"/>
                </a:solidFill>
                <a:latin typeface="Times New Roman" pitchFamily="18" charset="0"/>
              </a:rPr>
              <a:t>  </a:t>
            </a:r>
            <a:r>
              <a:rPr kumimoji="1" lang="en-US" altLang="zh-CN" sz="2400" b="1">
                <a:solidFill>
                  <a:srgbClr val="3366CC"/>
                </a:solidFill>
                <a:latin typeface="Times New Roman" pitchFamily="18" charset="0"/>
              </a:rPr>
              <a:t>addtype</a:t>
            </a:r>
          </a:p>
        </p:txBody>
      </p:sp>
      <p:sp>
        <p:nvSpPr>
          <p:cNvPr id="520223" name="Rectangle 31"/>
          <p:cNvSpPr>
            <a:spLocks noChangeArrowheads="1"/>
          </p:cNvSpPr>
          <p:nvPr/>
        </p:nvSpPr>
        <p:spPr bwMode="auto">
          <a:xfrm>
            <a:off x="2157413" y="5751513"/>
            <a:ext cx="83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3366CC"/>
                </a:solidFill>
                <a:latin typeface="Times New Roman" pitchFamily="18" charset="0"/>
              </a:rPr>
              <a:t>1</a:t>
            </a:r>
          </a:p>
          <a:p>
            <a:pPr algn="ctr"/>
            <a:r>
              <a:rPr kumimoji="1" lang="en-US" altLang="zh-CN" sz="2400" b="1">
                <a:solidFill>
                  <a:srgbClr val="3366CC"/>
                </a:solidFill>
                <a:latin typeface="Times New Roman" pitchFamily="18" charset="0"/>
              </a:rPr>
              <a:t>entry</a:t>
            </a:r>
          </a:p>
        </p:txBody>
      </p:sp>
      <p:sp>
        <p:nvSpPr>
          <p:cNvPr id="520224" name="Rectangle 32"/>
          <p:cNvSpPr>
            <a:spLocks noChangeArrowheads="1"/>
          </p:cNvSpPr>
          <p:nvPr/>
        </p:nvSpPr>
        <p:spPr bwMode="auto">
          <a:xfrm>
            <a:off x="5815013" y="5218113"/>
            <a:ext cx="83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3366CC"/>
                </a:solidFill>
                <a:latin typeface="Times New Roman" pitchFamily="18" charset="0"/>
              </a:rPr>
              <a:t>2</a:t>
            </a:r>
          </a:p>
          <a:p>
            <a:pPr algn="ctr"/>
            <a:r>
              <a:rPr kumimoji="1" lang="en-US" altLang="zh-CN" sz="2400" b="1">
                <a:solidFill>
                  <a:srgbClr val="3366CC"/>
                </a:solidFill>
                <a:latin typeface="Times New Roman" pitchFamily="18" charset="0"/>
              </a:rPr>
              <a:t>entry</a:t>
            </a:r>
          </a:p>
        </p:txBody>
      </p:sp>
      <p:sp>
        <p:nvSpPr>
          <p:cNvPr id="520225" name="Rectangle 33"/>
          <p:cNvSpPr>
            <a:spLocks noChangeArrowheads="1"/>
          </p:cNvSpPr>
          <p:nvPr/>
        </p:nvSpPr>
        <p:spPr bwMode="auto">
          <a:xfrm>
            <a:off x="7262813" y="3846513"/>
            <a:ext cx="83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3366CC"/>
                </a:solidFill>
                <a:latin typeface="Times New Roman" pitchFamily="18" charset="0"/>
              </a:rPr>
              <a:t>3</a:t>
            </a:r>
          </a:p>
          <a:p>
            <a:pPr algn="ctr"/>
            <a:r>
              <a:rPr kumimoji="1" lang="en-US" altLang="zh-CN" sz="2400" b="1">
                <a:solidFill>
                  <a:srgbClr val="3366CC"/>
                </a:solidFill>
                <a:latin typeface="Times New Roman" pitchFamily="18" charset="0"/>
              </a:rPr>
              <a:t>entry</a:t>
            </a:r>
          </a:p>
        </p:txBody>
      </p:sp>
      <p:sp>
        <p:nvSpPr>
          <p:cNvPr id="520226" name="Freeform 34"/>
          <p:cNvSpPr>
            <a:spLocks/>
          </p:cNvSpPr>
          <p:nvPr/>
        </p:nvSpPr>
        <p:spPr bwMode="auto">
          <a:xfrm>
            <a:off x="2309813" y="2360613"/>
            <a:ext cx="1752600" cy="266700"/>
          </a:xfrm>
          <a:custGeom>
            <a:avLst/>
            <a:gdLst>
              <a:gd name="T0" fmla="*/ 0 w 1104"/>
              <a:gd name="T1" fmla="*/ 266700 h 168"/>
              <a:gd name="T2" fmla="*/ 609600 w 1104"/>
              <a:gd name="T3" fmla="*/ 38100 h 168"/>
              <a:gd name="T4" fmla="*/ 1066800 w 1104"/>
              <a:gd name="T5" fmla="*/ 38100 h 168"/>
              <a:gd name="T6" fmla="*/ 1752600 w 1104"/>
              <a:gd name="T7" fmla="*/ 266700 h 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4" h="168">
                <a:moveTo>
                  <a:pt x="0" y="168"/>
                </a:moveTo>
                <a:cubicBezTo>
                  <a:pt x="136" y="108"/>
                  <a:pt x="272" y="48"/>
                  <a:pt x="384" y="24"/>
                </a:cubicBezTo>
                <a:cubicBezTo>
                  <a:pt x="496" y="0"/>
                  <a:pt x="552" y="0"/>
                  <a:pt x="672" y="24"/>
                </a:cubicBezTo>
                <a:cubicBezTo>
                  <a:pt x="792" y="48"/>
                  <a:pt x="948" y="108"/>
                  <a:pt x="1104" y="168"/>
                </a:cubicBezTo>
              </a:path>
            </a:pathLst>
          </a:custGeom>
          <a:noFill/>
          <a:ln w="28575" cap="flat" cmpd="sng">
            <a:solidFill>
              <a:srgbClr val="FF00FF"/>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27" name="Freeform 35"/>
          <p:cNvSpPr>
            <a:spLocks/>
          </p:cNvSpPr>
          <p:nvPr/>
        </p:nvSpPr>
        <p:spPr bwMode="auto">
          <a:xfrm>
            <a:off x="4138613" y="2322513"/>
            <a:ext cx="1295400" cy="304800"/>
          </a:xfrm>
          <a:custGeom>
            <a:avLst/>
            <a:gdLst>
              <a:gd name="T0" fmla="*/ 0 w 1104"/>
              <a:gd name="T1" fmla="*/ 304800 h 168"/>
              <a:gd name="T2" fmla="*/ 450574 w 1104"/>
              <a:gd name="T3" fmla="*/ 43543 h 168"/>
              <a:gd name="T4" fmla="*/ 788504 w 1104"/>
              <a:gd name="T5" fmla="*/ 43543 h 168"/>
              <a:gd name="T6" fmla="*/ 1295400 w 1104"/>
              <a:gd name="T7" fmla="*/ 304800 h 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4" h="168">
                <a:moveTo>
                  <a:pt x="0" y="168"/>
                </a:moveTo>
                <a:cubicBezTo>
                  <a:pt x="136" y="108"/>
                  <a:pt x="272" y="48"/>
                  <a:pt x="384" y="24"/>
                </a:cubicBezTo>
                <a:cubicBezTo>
                  <a:pt x="496" y="0"/>
                  <a:pt x="552" y="0"/>
                  <a:pt x="672" y="24"/>
                </a:cubicBezTo>
                <a:cubicBezTo>
                  <a:pt x="792" y="48"/>
                  <a:pt x="948" y="108"/>
                  <a:pt x="1104" y="168"/>
                </a:cubicBezTo>
              </a:path>
            </a:pathLst>
          </a:custGeom>
          <a:noFill/>
          <a:ln w="28575" cap="flat" cmpd="sng">
            <a:solidFill>
              <a:srgbClr val="FF00FF"/>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28" name="Line 36"/>
          <p:cNvSpPr>
            <a:spLocks noChangeShapeType="1"/>
          </p:cNvSpPr>
          <p:nvPr/>
        </p:nvSpPr>
        <p:spPr bwMode="auto">
          <a:xfrm flipH="1" flipV="1">
            <a:off x="5662613" y="2855913"/>
            <a:ext cx="1905000" cy="1066800"/>
          </a:xfrm>
          <a:prstGeom prst="line">
            <a:avLst/>
          </a:prstGeom>
          <a:noFill/>
          <a:ln w="2857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29" name="Line 37"/>
          <p:cNvSpPr>
            <a:spLocks noChangeShapeType="1"/>
          </p:cNvSpPr>
          <p:nvPr/>
        </p:nvSpPr>
        <p:spPr bwMode="auto">
          <a:xfrm flipH="1">
            <a:off x="2919413" y="3008313"/>
            <a:ext cx="1066800" cy="762000"/>
          </a:xfrm>
          <a:prstGeom prst="line">
            <a:avLst/>
          </a:prstGeom>
          <a:noFill/>
          <a:ln w="2857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30" name="Freeform 38"/>
          <p:cNvSpPr>
            <a:spLocks/>
          </p:cNvSpPr>
          <p:nvPr/>
        </p:nvSpPr>
        <p:spPr bwMode="auto">
          <a:xfrm>
            <a:off x="2690813" y="4303713"/>
            <a:ext cx="1447800" cy="381000"/>
          </a:xfrm>
          <a:custGeom>
            <a:avLst/>
            <a:gdLst>
              <a:gd name="T0" fmla="*/ 0 w 912"/>
              <a:gd name="T1" fmla="*/ 0 h 240"/>
              <a:gd name="T2" fmla="*/ 381000 w 912"/>
              <a:gd name="T3" fmla="*/ 304800 h 240"/>
              <a:gd name="T4" fmla="*/ 609600 w 912"/>
              <a:gd name="T5" fmla="*/ 381000 h 240"/>
              <a:gd name="T6" fmla="*/ 990600 w 912"/>
              <a:gd name="T7" fmla="*/ 304800 h 240"/>
              <a:gd name="T8" fmla="*/ 1447800 w 912"/>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2" h="240">
                <a:moveTo>
                  <a:pt x="0" y="0"/>
                </a:moveTo>
                <a:cubicBezTo>
                  <a:pt x="88" y="76"/>
                  <a:pt x="176" y="152"/>
                  <a:pt x="240" y="192"/>
                </a:cubicBezTo>
                <a:cubicBezTo>
                  <a:pt x="304" y="232"/>
                  <a:pt x="320" y="240"/>
                  <a:pt x="384" y="240"/>
                </a:cubicBezTo>
                <a:cubicBezTo>
                  <a:pt x="448" y="240"/>
                  <a:pt x="536" y="232"/>
                  <a:pt x="624" y="192"/>
                </a:cubicBezTo>
                <a:cubicBezTo>
                  <a:pt x="712" y="152"/>
                  <a:pt x="812" y="76"/>
                  <a:pt x="912" y="0"/>
                </a:cubicBezTo>
              </a:path>
            </a:pathLst>
          </a:custGeom>
          <a:noFill/>
          <a:ln w="28575" cap="flat" cmpd="sng">
            <a:solidFill>
              <a:srgbClr val="FF00FF"/>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31" name="Line 39"/>
          <p:cNvSpPr>
            <a:spLocks noChangeShapeType="1"/>
          </p:cNvSpPr>
          <p:nvPr/>
        </p:nvSpPr>
        <p:spPr bwMode="auto">
          <a:xfrm flipH="1" flipV="1">
            <a:off x="4367213" y="4303713"/>
            <a:ext cx="1600200" cy="914400"/>
          </a:xfrm>
          <a:prstGeom prst="line">
            <a:avLst/>
          </a:prstGeom>
          <a:noFill/>
          <a:ln w="2857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32" name="Line 40"/>
          <p:cNvSpPr>
            <a:spLocks noChangeShapeType="1"/>
          </p:cNvSpPr>
          <p:nvPr/>
        </p:nvSpPr>
        <p:spPr bwMode="auto">
          <a:xfrm flipH="1">
            <a:off x="938213" y="4227513"/>
            <a:ext cx="1447800" cy="838200"/>
          </a:xfrm>
          <a:prstGeom prst="line">
            <a:avLst/>
          </a:prstGeom>
          <a:noFill/>
          <a:ln w="2857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33" name="Freeform 41"/>
          <p:cNvSpPr>
            <a:spLocks/>
          </p:cNvSpPr>
          <p:nvPr/>
        </p:nvSpPr>
        <p:spPr bwMode="auto">
          <a:xfrm>
            <a:off x="1014413" y="5370513"/>
            <a:ext cx="1371600" cy="266700"/>
          </a:xfrm>
          <a:custGeom>
            <a:avLst/>
            <a:gdLst>
              <a:gd name="T0" fmla="*/ 0 w 864"/>
              <a:gd name="T1" fmla="*/ 0 h 168"/>
              <a:gd name="T2" fmla="*/ 533400 w 864"/>
              <a:gd name="T3" fmla="*/ 228600 h 168"/>
              <a:gd name="T4" fmla="*/ 990600 w 864"/>
              <a:gd name="T5" fmla="*/ 228600 h 168"/>
              <a:gd name="T6" fmla="*/ 1371600 w 864"/>
              <a:gd name="T7" fmla="*/ 0 h 1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168">
                <a:moveTo>
                  <a:pt x="0" y="0"/>
                </a:moveTo>
                <a:cubicBezTo>
                  <a:pt x="116" y="60"/>
                  <a:pt x="232" y="120"/>
                  <a:pt x="336" y="144"/>
                </a:cubicBezTo>
                <a:cubicBezTo>
                  <a:pt x="440" y="168"/>
                  <a:pt x="536" y="168"/>
                  <a:pt x="624" y="144"/>
                </a:cubicBezTo>
                <a:cubicBezTo>
                  <a:pt x="712" y="120"/>
                  <a:pt x="788" y="60"/>
                  <a:pt x="864" y="0"/>
                </a:cubicBezTo>
              </a:path>
            </a:pathLst>
          </a:custGeom>
          <a:noFill/>
          <a:ln w="28575" cap="flat" cmpd="sng">
            <a:solidFill>
              <a:srgbClr val="FF00FF"/>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0234" name="Line 42"/>
          <p:cNvSpPr>
            <a:spLocks noChangeShapeType="1"/>
          </p:cNvSpPr>
          <p:nvPr/>
        </p:nvSpPr>
        <p:spPr bwMode="auto">
          <a:xfrm flipV="1">
            <a:off x="2538413" y="5370513"/>
            <a:ext cx="0" cy="457200"/>
          </a:xfrm>
          <a:prstGeom prst="line">
            <a:avLst/>
          </a:prstGeom>
          <a:noFill/>
          <a:ln w="28575">
            <a:solidFill>
              <a:srgbClr val="FF00FF"/>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0223"/>
                                        </p:tgtEl>
                                        <p:attrNameLst>
                                          <p:attrName>style.visibility</p:attrName>
                                        </p:attrNameLst>
                                      </p:cBhvr>
                                      <p:to>
                                        <p:strVal val="visible"/>
                                      </p:to>
                                    </p:set>
                                    <p:animEffect transition="in" filter="wipe(left)">
                                      <p:cBhvr>
                                        <p:cTn id="7" dur="500"/>
                                        <p:tgtEl>
                                          <p:spTgt spid="5202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0224"/>
                                        </p:tgtEl>
                                        <p:attrNameLst>
                                          <p:attrName>style.visibility</p:attrName>
                                        </p:attrNameLst>
                                      </p:cBhvr>
                                      <p:to>
                                        <p:strVal val="visible"/>
                                      </p:to>
                                    </p:set>
                                    <p:animEffect transition="in" filter="wipe(left)">
                                      <p:cBhvr>
                                        <p:cTn id="12" dur="500"/>
                                        <p:tgtEl>
                                          <p:spTgt spid="5202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0225"/>
                                        </p:tgtEl>
                                        <p:attrNameLst>
                                          <p:attrName>style.visibility</p:attrName>
                                        </p:attrNameLst>
                                      </p:cBhvr>
                                      <p:to>
                                        <p:strVal val="visible"/>
                                      </p:to>
                                    </p:set>
                                    <p:animEffect transition="in" filter="wipe(left)">
                                      <p:cBhvr>
                                        <p:cTn id="17" dur="500"/>
                                        <p:tgtEl>
                                          <p:spTgt spid="5202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0216"/>
                                        </p:tgtEl>
                                        <p:attrNameLst>
                                          <p:attrName>style.visibility</p:attrName>
                                        </p:attrNameLst>
                                      </p:cBhvr>
                                      <p:to>
                                        <p:strVal val="visible"/>
                                      </p:to>
                                    </p:set>
                                    <p:animEffect transition="in" filter="wipe(left)">
                                      <p:cBhvr>
                                        <p:cTn id="22" dur="500"/>
                                        <p:tgtEl>
                                          <p:spTgt spid="5202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0217"/>
                                        </p:tgtEl>
                                        <p:attrNameLst>
                                          <p:attrName>style.visibility</p:attrName>
                                        </p:attrNameLst>
                                      </p:cBhvr>
                                      <p:to>
                                        <p:strVal val="visible"/>
                                      </p:to>
                                    </p:set>
                                    <p:animEffect transition="in" filter="wipe(left)">
                                      <p:cBhvr>
                                        <p:cTn id="27" dur="500"/>
                                        <p:tgtEl>
                                          <p:spTgt spid="5202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0226"/>
                                        </p:tgtEl>
                                        <p:attrNameLst>
                                          <p:attrName>style.visibility</p:attrName>
                                        </p:attrNameLst>
                                      </p:cBhvr>
                                      <p:to>
                                        <p:strVal val="visible"/>
                                      </p:to>
                                    </p:set>
                                    <p:animEffect transition="in" filter="wipe(left)">
                                      <p:cBhvr>
                                        <p:cTn id="32" dur="500"/>
                                        <p:tgtEl>
                                          <p:spTgt spid="5202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0218"/>
                                        </p:tgtEl>
                                        <p:attrNameLst>
                                          <p:attrName>style.visibility</p:attrName>
                                        </p:attrNameLst>
                                      </p:cBhvr>
                                      <p:to>
                                        <p:strVal val="visible"/>
                                      </p:to>
                                    </p:set>
                                    <p:animEffect transition="in" filter="wipe(left)">
                                      <p:cBhvr>
                                        <p:cTn id="37" dur="500"/>
                                        <p:tgtEl>
                                          <p:spTgt spid="5202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20227"/>
                                        </p:tgtEl>
                                        <p:attrNameLst>
                                          <p:attrName>style.visibility</p:attrName>
                                        </p:attrNameLst>
                                      </p:cBhvr>
                                      <p:to>
                                        <p:strVal val="visible"/>
                                      </p:to>
                                    </p:set>
                                    <p:animEffect transition="in" filter="wipe(left)">
                                      <p:cBhvr>
                                        <p:cTn id="42" dur="500"/>
                                        <p:tgtEl>
                                          <p:spTgt spid="5202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20228"/>
                                        </p:tgtEl>
                                        <p:attrNameLst>
                                          <p:attrName>style.visibility</p:attrName>
                                        </p:attrNameLst>
                                      </p:cBhvr>
                                      <p:to>
                                        <p:strVal val="visible"/>
                                      </p:to>
                                    </p:set>
                                    <p:animEffect transition="in" filter="wipe(down)">
                                      <p:cBhvr>
                                        <p:cTn id="47" dur="500"/>
                                        <p:tgtEl>
                                          <p:spTgt spid="52022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20219"/>
                                        </p:tgtEl>
                                        <p:attrNameLst>
                                          <p:attrName>style.visibility</p:attrName>
                                        </p:attrNameLst>
                                      </p:cBhvr>
                                      <p:to>
                                        <p:strVal val="visible"/>
                                      </p:to>
                                    </p:set>
                                    <p:animEffect transition="in" filter="wipe(left)">
                                      <p:cBhvr>
                                        <p:cTn id="52" dur="500"/>
                                        <p:tgtEl>
                                          <p:spTgt spid="5202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520229"/>
                                        </p:tgtEl>
                                        <p:attrNameLst>
                                          <p:attrName>style.visibility</p:attrName>
                                        </p:attrNameLst>
                                      </p:cBhvr>
                                      <p:to>
                                        <p:strVal val="visible"/>
                                      </p:to>
                                    </p:set>
                                    <p:animEffect transition="in" filter="wipe(up)">
                                      <p:cBhvr>
                                        <p:cTn id="57" dur="500"/>
                                        <p:tgtEl>
                                          <p:spTgt spid="52022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20220"/>
                                        </p:tgtEl>
                                        <p:attrNameLst>
                                          <p:attrName>style.visibility</p:attrName>
                                        </p:attrNameLst>
                                      </p:cBhvr>
                                      <p:to>
                                        <p:strVal val="visible"/>
                                      </p:to>
                                    </p:set>
                                    <p:animEffect transition="in" filter="wipe(left)">
                                      <p:cBhvr>
                                        <p:cTn id="62" dur="500"/>
                                        <p:tgtEl>
                                          <p:spTgt spid="52022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20230"/>
                                        </p:tgtEl>
                                        <p:attrNameLst>
                                          <p:attrName>style.visibility</p:attrName>
                                        </p:attrNameLst>
                                      </p:cBhvr>
                                      <p:to>
                                        <p:strVal val="visible"/>
                                      </p:to>
                                    </p:set>
                                    <p:animEffect transition="in" filter="wipe(left)">
                                      <p:cBhvr>
                                        <p:cTn id="67" dur="500"/>
                                        <p:tgtEl>
                                          <p:spTgt spid="52023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20231"/>
                                        </p:tgtEl>
                                        <p:attrNameLst>
                                          <p:attrName>style.visibility</p:attrName>
                                        </p:attrNameLst>
                                      </p:cBhvr>
                                      <p:to>
                                        <p:strVal val="visible"/>
                                      </p:to>
                                    </p:set>
                                    <p:animEffect transition="in" filter="wipe(down)">
                                      <p:cBhvr>
                                        <p:cTn id="72" dur="500"/>
                                        <p:tgtEl>
                                          <p:spTgt spid="52023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20221"/>
                                        </p:tgtEl>
                                        <p:attrNameLst>
                                          <p:attrName>style.visibility</p:attrName>
                                        </p:attrNameLst>
                                      </p:cBhvr>
                                      <p:to>
                                        <p:strVal val="visible"/>
                                      </p:to>
                                    </p:set>
                                    <p:animEffect transition="in" filter="wipe(left)">
                                      <p:cBhvr>
                                        <p:cTn id="77" dur="500"/>
                                        <p:tgtEl>
                                          <p:spTgt spid="52022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520232"/>
                                        </p:tgtEl>
                                        <p:attrNameLst>
                                          <p:attrName>style.visibility</p:attrName>
                                        </p:attrNameLst>
                                      </p:cBhvr>
                                      <p:to>
                                        <p:strVal val="visible"/>
                                      </p:to>
                                    </p:set>
                                    <p:animEffect transition="in" filter="wipe(up)">
                                      <p:cBhvr>
                                        <p:cTn id="82" dur="500"/>
                                        <p:tgtEl>
                                          <p:spTgt spid="52023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520222"/>
                                        </p:tgtEl>
                                        <p:attrNameLst>
                                          <p:attrName>style.visibility</p:attrName>
                                        </p:attrNameLst>
                                      </p:cBhvr>
                                      <p:to>
                                        <p:strVal val="visible"/>
                                      </p:to>
                                    </p:set>
                                    <p:animEffect transition="in" filter="wipe(left)">
                                      <p:cBhvr>
                                        <p:cTn id="87" dur="500"/>
                                        <p:tgtEl>
                                          <p:spTgt spid="52022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20233"/>
                                        </p:tgtEl>
                                        <p:attrNameLst>
                                          <p:attrName>style.visibility</p:attrName>
                                        </p:attrNameLst>
                                      </p:cBhvr>
                                      <p:to>
                                        <p:strVal val="visible"/>
                                      </p:to>
                                    </p:set>
                                    <p:animEffect transition="in" filter="wipe(left)">
                                      <p:cBhvr>
                                        <p:cTn id="92" dur="500"/>
                                        <p:tgtEl>
                                          <p:spTgt spid="52023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520234"/>
                                        </p:tgtEl>
                                        <p:attrNameLst>
                                          <p:attrName>style.visibility</p:attrName>
                                        </p:attrNameLst>
                                      </p:cBhvr>
                                      <p:to>
                                        <p:strVal val="visible"/>
                                      </p:to>
                                    </p:set>
                                    <p:animEffect transition="in" filter="wipe(down)">
                                      <p:cBhvr>
                                        <p:cTn id="97" dur="500"/>
                                        <p:tgtEl>
                                          <p:spTgt spid="520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16" grpId="0" autoUpdateAnimBg="0"/>
      <p:bldP spid="520217" grpId="0" autoUpdateAnimBg="0"/>
      <p:bldP spid="520218" grpId="0" autoUpdateAnimBg="0"/>
      <p:bldP spid="520219" grpId="0" autoUpdateAnimBg="0"/>
      <p:bldP spid="520220" grpId="0" autoUpdateAnimBg="0"/>
      <p:bldP spid="520221" grpId="0" autoUpdateAnimBg="0"/>
      <p:bldP spid="520222" grpId="0" autoUpdateAnimBg="0"/>
      <p:bldP spid="520223" grpId="0" autoUpdateAnimBg="0"/>
      <p:bldP spid="520224" grpId="0" autoUpdateAnimBg="0"/>
      <p:bldP spid="520225" grpId="0" autoUpdateAnimBg="0"/>
      <p:bldP spid="520226" grpId="0" animBg="1"/>
      <p:bldP spid="520227" grpId="0" animBg="1"/>
      <p:bldP spid="520228" grpId="0" animBg="1"/>
      <p:bldP spid="520229" grpId="0" animBg="1"/>
      <p:bldP spid="520230" grpId="0" animBg="1"/>
      <p:bldP spid="520231" grpId="0" animBg="1"/>
      <p:bldP spid="520232" grpId="0" animBg="1"/>
      <p:bldP spid="520233" grpId="0" animBg="1"/>
      <p:bldP spid="5202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45"/>
          <p:cNvSpPr>
            <a:spLocks noGrp="1" noChangeArrowheads="1"/>
          </p:cNvSpPr>
          <p:nvPr>
            <p:ph type="title"/>
          </p:nvPr>
        </p:nvSpPr>
        <p:spPr/>
        <p:txBody>
          <a:bodyPr/>
          <a:lstStyle/>
          <a:p>
            <a:r>
              <a:rPr lang="en-US" altLang="zh-CN" sz="3600">
                <a:ea typeface="华文行楷" pitchFamily="2" charset="-122"/>
              </a:rPr>
              <a:t>4.1.4  </a:t>
            </a:r>
            <a:r>
              <a:rPr lang="zh-CN" altLang="en-US" sz="3600">
                <a:ea typeface="华文行楷" pitchFamily="2" charset="-122"/>
              </a:rPr>
              <a:t>属性依赖图</a:t>
            </a:r>
          </a:p>
        </p:txBody>
      </p:sp>
      <p:sp>
        <p:nvSpPr>
          <p:cNvPr id="486403" name="Rectangle 3"/>
          <p:cNvSpPr>
            <a:spLocks noGrp="1" noChangeArrowheads="1"/>
          </p:cNvSpPr>
          <p:nvPr>
            <p:ph idx="1"/>
          </p:nvPr>
        </p:nvSpPr>
        <p:spPr>
          <a:xfrm>
            <a:off x="369888" y="1045369"/>
            <a:ext cx="8610600" cy="5257800"/>
          </a:xfrm>
        </p:spPr>
        <p:txBody>
          <a:bodyPr/>
          <a:lstStyle/>
          <a:p>
            <a:pPr>
              <a:spcBef>
                <a:spcPct val="0"/>
              </a:spcBef>
              <a:buFontTx/>
              <a:buNone/>
              <a:defRPr/>
            </a:pPr>
            <a:r>
              <a:rPr lang="en-US" altLang="zh-CN" b="1" dirty="0" err="1">
                <a:effectLst>
                  <a:outerShdw blurRad="38100" dist="38100" dir="2700000" algn="tl">
                    <a:srgbClr val="C0C0C0"/>
                  </a:outerShdw>
                </a:effectLst>
                <a:ea typeface="宋体" pitchFamily="2" charset="-122"/>
              </a:rPr>
              <a:t>int</a:t>
            </a:r>
            <a:r>
              <a:rPr lang="en-US" altLang="zh-CN" b="1" dirty="0">
                <a:effectLst>
                  <a:outerShdw blurRad="38100" dist="38100" dir="2700000" algn="tl">
                    <a:srgbClr val="C0C0C0"/>
                  </a:outerShdw>
                </a:effectLst>
                <a:ea typeface="宋体" pitchFamily="2" charset="-122"/>
              </a:rPr>
              <a:t> id</a:t>
            </a:r>
            <a:r>
              <a:rPr lang="en-US" altLang="zh-CN" b="1" baseline="-25000" dirty="0">
                <a:effectLst>
                  <a:outerShdw blurRad="38100" dist="38100" dir="2700000" algn="tl">
                    <a:srgbClr val="C0C0C0"/>
                  </a:outerShdw>
                </a:effectLst>
                <a:ea typeface="宋体" pitchFamily="2" charset="-122"/>
              </a:rPr>
              <a:t>1</a:t>
            </a:r>
            <a:r>
              <a:rPr lang="en-US" altLang="zh-CN" b="1" dirty="0">
                <a:effectLst>
                  <a:outerShdw blurRad="38100" dist="38100" dir="2700000" algn="tl">
                    <a:srgbClr val="C0C0C0"/>
                  </a:outerShdw>
                </a:effectLst>
                <a:ea typeface="宋体" pitchFamily="2" charset="-122"/>
              </a:rPr>
              <a:t>, id</a:t>
            </a:r>
            <a:r>
              <a:rPr lang="en-US" altLang="zh-CN" b="1" baseline="-25000" dirty="0">
                <a:effectLst>
                  <a:outerShdw blurRad="38100" dist="38100" dir="2700000" algn="tl">
                    <a:srgbClr val="C0C0C0"/>
                  </a:outerShdw>
                </a:effectLst>
                <a:ea typeface="宋体" pitchFamily="2" charset="-122"/>
              </a:rPr>
              <a:t>2</a:t>
            </a:r>
            <a:r>
              <a:rPr lang="en-US" altLang="zh-CN" b="1" dirty="0">
                <a:effectLst>
                  <a:outerShdw blurRad="38100" dist="38100" dir="2700000" algn="tl">
                    <a:srgbClr val="C0C0C0"/>
                  </a:outerShdw>
                </a:effectLst>
                <a:ea typeface="宋体" pitchFamily="2" charset="-122"/>
              </a:rPr>
              <a:t>, id</a:t>
            </a:r>
            <a:r>
              <a:rPr lang="en-US" altLang="zh-CN" b="1" baseline="-25000" dirty="0">
                <a:effectLst>
                  <a:outerShdw blurRad="38100" dist="38100" dir="2700000" algn="tl">
                    <a:srgbClr val="C0C0C0"/>
                  </a:outerShdw>
                </a:effectLst>
                <a:ea typeface="宋体" pitchFamily="2" charset="-122"/>
              </a:rPr>
              <a:t>3</a:t>
            </a:r>
            <a:r>
              <a:rPr lang="zh-CN" altLang="en-US" b="1" dirty="0">
                <a:effectLst>
                  <a:outerShdw blurRad="38100" dist="38100" dir="2700000" algn="tl">
                    <a:srgbClr val="C0C0C0"/>
                  </a:outerShdw>
                </a:effectLst>
                <a:ea typeface="宋体" pitchFamily="2" charset="-122"/>
              </a:rPr>
              <a:t>的分析树的依赖图</a:t>
            </a:r>
            <a:endParaRPr lang="en-US" altLang="zh-CN" sz="2800" b="1" dirty="0">
              <a:effectLst>
                <a:outerShdw blurRad="38100" dist="38100" dir="2700000" algn="tl">
                  <a:srgbClr val="C0C0C0"/>
                </a:outerShdw>
              </a:effectLst>
              <a:ea typeface="宋体" pitchFamily="2" charset="-122"/>
            </a:endParaRPr>
          </a:p>
          <a:p>
            <a:pPr>
              <a:spcBef>
                <a:spcPct val="0"/>
              </a:spcBef>
              <a:buFontTx/>
              <a:buNone/>
              <a:defRPr/>
            </a:pPr>
            <a:r>
              <a:rPr lang="en-US" altLang="zh-CN" sz="2800" b="1" dirty="0">
                <a:effectLst>
                  <a:outerShdw blurRad="38100" dist="38100" dir="2700000" algn="tl">
                    <a:srgbClr val="C0C0C0"/>
                  </a:outerShdw>
                </a:effectLst>
                <a:ea typeface="宋体" pitchFamily="2" charset="-122"/>
              </a:rPr>
              <a:t>					          </a:t>
            </a:r>
            <a:r>
              <a:rPr lang="en-US" altLang="zh-CN" sz="2400" b="1" i="1" dirty="0">
                <a:solidFill>
                  <a:srgbClr val="FF3300"/>
                </a:solidFill>
                <a:effectLst>
                  <a:outerShdw blurRad="38100" dist="38100" dir="2700000" algn="tl">
                    <a:srgbClr val="C0C0C0"/>
                  </a:outerShdw>
                </a:effectLst>
                <a:ea typeface="宋体" pitchFamily="2" charset="-122"/>
              </a:rPr>
              <a:t>D </a:t>
            </a:r>
            <a:r>
              <a:rPr lang="en-US" altLang="zh-CN" sz="2400" b="1" dirty="0">
                <a:solidFill>
                  <a:srgbClr val="FF3300"/>
                </a:solidFill>
                <a:effectLst>
                  <a:outerShdw blurRad="38100" dist="38100" dir="2700000" algn="tl">
                    <a:srgbClr val="C0C0C0"/>
                  </a:outerShdw>
                </a:effectLst>
                <a:ea typeface="宋体" pitchFamily="2" charset="-122"/>
                <a:sym typeface="Symbol" pitchFamily="18" charset="2"/>
              </a:rPr>
              <a:t></a:t>
            </a:r>
            <a:r>
              <a:rPr lang="en-US" altLang="zh-CN" sz="2400" b="1" dirty="0">
                <a:solidFill>
                  <a:srgbClr val="FF3300"/>
                </a:solidFill>
                <a:effectLst>
                  <a:outerShdw blurRad="38100" dist="38100" dir="2700000" algn="tl">
                    <a:srgbClr val="C0C0C0"/>
                  </a:outerShdw>
                </a:effectLst>
                <a:ea typeface="宋体" pitchFamily="2" charset="-122"/>
              </a:rPr>
              <a:t> </a:t>
            </a:r>
            <a:r>
              <a:rPr lang="en-US" altLang="zh-CN" sz="2400" b="1" i="1" dirty="0">
                <a:solidFill>
                  <a:srgbClr val="FF3300"/>
                </a:solidFill>
                <a:effectLst>
                  <a:outerShdw blurRad="38100" dist="38100" dir="2700000" algn="tl">
                    <a:srgbClr val="C0C0C0"/>
                  </a:outerShdw>
                </a:effectLst>
                <a:ea typeface="宋体" pitchFamily="2" charset="-122"/>
              </a:rPr>
              <a:t>TL</a:t>
            </a:r>
            <a:r>
              <a:rPr lang="en-US" altLang="zh-CN" sz="2400" b="1" dirty="0">
                <a:solidFill>
                  <a:srgbClr val="FF3300"/>
                </a:solidFill>
                <a:effectLst>
                  <a:outerShdw blurRad="38100" dist="38100" dir="2700000" algn="tl">
                    <a:srgbClr val="C0C0C0"/>
                  </a:outerShdw>
                </a:effectLst>
                <a:ea typeface="宋体" pitchFamily="2" charset="-122"/>
              </a:rPr>
              <a:t>  </a:t>
            </a:r>
            <a:endParaRPr lang="en-US" altLang="zh-CN" sz="2400" dirty="0">
              <a:solidFill>
                <a:srgbClr val="FF3300"/>
              </a:solidFill>
              <a:effectLst>
                <a:outerShdw blurRad="38100" dist="38100" dir="2700000" algn="tl">
                  <a:srgbClr val="C0C0C0"/>
                </a:outerShdw>
              </a:effectLst>
              <a:ea typeface="宋体" pitchFamily="2" charset="-122"/>
            </a:endParaRPr>
          </a:p>
          <a:p>
            <a:pPr>
              <a:spcBef>
                <a:spcPct val="0"/>
              </a:spcBef>
              <a:buFontTx/>
              <a:buNone/>
              <a:defRPr/>
            </a:pPr>
            <a:r>
              <a:rPr lang="en-US" altLang="zh-CN" sz="2400" b="1" i="1" dirty="0">
                <a:solidFill>
                  <a:srgbClr val="FF3300"/>
                </a:solidFill>
                <a:effectLst>
                  <a:outerShdw blurRad="38100" dist="38100" dir="2700000" algn="tl">
                    <a:srgbClr val="C0C0C0"/>
                  </a:outerShdw>
                </a:effectLst>
                <a:ea typeface="宋体" pitchFamily="2" charset="-122"/>
              </a:rPr>
              <a:t>							L</a:t>
            </a:r>
            <a:r>
              <a:rPr lang="en-US" altLang="zh-CN" sz="2400" b="1" dirty="0">
                <a:solidFill>
                  <a:srgbClr val="FF3300"/>
                </a:solidFill>
                <a:effectLst>
                  <a:outerShdw blurRad="38100" dist="38100" dir="2700000" algn="tl">
                    <a:srgbClr val="C0C0C0"/>
                  </a:outerShdw>
                </a:effectLst>
                <a:ea typeface="宋体" pitchFamily="2" charset="-122"/>
              </a:rPr>
              <a:t>.</a:t>
            </a:r>
            <a:r>
              <a:rPr lang="en-US" altLang="zh-CN" sz="2400" b="1" i="1" dirty="0">
                <a:solidFill>
                  <a:srgbClr val="FF3300"/>
                </a:solidFill>
                <a:effectLst>
                  <a:outerShdw blurRad="38100" dist="38100" dir="2700000" algn="tl">
                    <a:srgbClr val="C0C0C0"/>
                  </a:outerShdw>
                </a:effectLst>
                <a:ea typeface="宋体" pitchFamily="2" charset="-122"/>
              </a:rPr>
              <a:t>in</a:t>
            </a:r>
            <a:r>
              <a:rPr lang="en-US" altLang="zh-CN" sz="2400" b="1" dirty="0">
                <a:solidFill>
                  <a:srgbClr val="FF3300"/>
                </a:solidFill>
                <a:effectLst>
                  <a:outerShdw blurRad="38100" dist="38100" dir="2700000" algn="tl">
                    <a:srgbClr val="C0C0C0"/>
                  </a:outerShdw>
                </a:effectLst>
                <a:ea typeface="宋体" pitchFamily="2" charset="-122"/>
              </a:rPr>
              <a:t> := </a:t>
            </a:r>
            <a:r>
              <a:rPr lang="en-US" altLang="zh-CN" sz="2400" b="1" i="1" dirty="0" err="1">
                <a:solidFill>
                  <a:srgbClr val="FF3300"/>
                </a:solidFill>
                <a:effectLst>
                  <a:outerShdw blurRad="38100" dist="38100" dir="2700000" algn="tl">
                    <a:srgbClr val="C0C0C0"/>
                  </a:outerShdw>
                </a:effectLst>
                <a:ea typeface="宋体" pitchFamily="2" charset="-122"/>
              </a:rPr>
              <a:t>T</a:t>
            </a:r>
            <a:r>
              <a:rPr lang="en-US" altLang="zh-CN" sz="2400" b="1" dirty="0" err="1">
                <a:solidFill>
                  <a:srgbClr val="FF3300"/>
                </a:solidFill>
                <a:effectLst>
                  <a:outerShdw blurRad="38100" dist="38100" dir="2700000" algn="tl">
                    <a:srgbClr val="C0C0C0"/>
                  </a:outerShdw>
                </a:effectLst>
                <a:ea typeface="宋体" pitchFamily="2" charset="-122"/>
              </a:rPr>
              <a:t>.</a:t>
            </a:r>
            <a:r>
              <a:rPr lang="en-US" altLang="zh-CN" sz="2400" b="1" i="1" dirty="0" err="1">
                <a:solidFill>
                  <a:srgbClr val="FF3300"/>
                </a:solidFill>
                <a:effectLst>
                  <a:outerShdw blurRad="38100" dist="38100" dir="2700000" algn="tl">
                    <a:srgbClr val="C0C0C0"/>
                  </a:outerShdw>
                </a:effectLst>
                <a:ea typeface="宋体" pitchFamily="2" charset="-122"/>
              </a:rPr>
              <a:t>type</a:t>
            </a:r>
            <a:endParaRPr lang="en-US" altLang="zh-CN" sz="2400" b="1" i="1" dirty="0">
              <a:solidFill>
                <a:srgbClr val="FF3300"/>
              </a:solidFill>
              <a:effectLst>
                <a:outerShdw blurRad="38100" dist="38100" dir="2700000" algn="tl">
                  <a:srgbClr val="C0C0C0"/>
                </a:outerShdw>
              </a:effectLst>
              <a:ea typeface="宋体" pitchFamily="2" charset="-122"/>
            </a:endParaRPr>
          </a:p>
          <a:p>
            <a:pPr>
              <a:spcBef>
                <a:spcPct val="0"/>
              </a:spcBef>
              <a:buFontTx/>
              <a:buNone/>
              <a:defRPr/>
            </a:pPr>
            <a:r>
              <a:rPr lang="en-US" altLang="zh-CN" sz="2400" i="1" dirty="0">
                <a:solidFill>
                  <a:srgbClr val="FF3300"/>
                </a:solidFill>
                <a:effectLst>
                  <a:outerShdw blurRad="38100" dist="38100" dir="2700000" algn="tl">
                    <a:srgbClr val="C0C0C0"/>
                  </a:outerShdw>
                </a:effectLst>
                <a:ea typeface="宋体" pitchFamily="2" charset="-122"/>
              </a:rPr>
              <a:t>						</a:t>
            </a:r>
            <a:r>
              <a:rPr lang="en-US" altLang="zh-CN" sz="2400" i="1" dirty="0" err="1">
                <a:solidFill>
                  <a:srgbClr val="FF3300"/>
                </a:solidFill>
                <a:effectLst>
                  <a:outerShdw blurRad="38100" dist="38100" dir="2700000" algn="tl">
                    <a:srgbClr val="C0C0C0"/>
                  </a:outerShdw>
                </a:effectLst>
                <a:ea typeface="宋体" pitchFamily="2" charset="-122"/>
              </a:rPr>
              <a:t>addtype</a:t>
            </a:r>
            <a:r>
              <a:rPr lang="en-US" altLang="zh-CN" sz="2400" dirty="0">
                <a:solidFill>
                  <a:srgbClr val="FF3300"/>
                </a:solidFill>
                <a:effectLst>
                  <a:outerShdw blurRad="38100" dist="38100" dir="2700000" algn="tl">
                    <a:srgbClr val="C0C0C0"/>
                  </a:outerShdw>
                </a:effectLst>
                <a:ea typeface="宋体" pitchFamily="2" charset="-122"/>
              </a:rPr>
              <a:t> (</a:t>
            </a:r>
            <a:r>
              <a:rPr lang="en-US" altLang="zh-CN" sz="2400" dirty="0" err="1">
                <a:solidFill>
                  <a:srgbClr val="FF3300"/>
                </a:solidFill>
                <a:effectLst>
                  <a:outerShdw blurRad="38100" dist="38100" dir="2700000" algn="tl">
                    <a:srgbClr val="C0C0C0"/>
                  </a:outerShdw>
                </a:effectLst>
                <a:ea typeface="宋体" pitchFamily="2" charset="-122"/>
              </a:rPr>
              <a:t>id.</a:t>
            </a:r>
            <a:r>
              <a:rPr lang="en-US" altLang="zh-CN" sz="2400" i="1" dirty="0" err="1">
                <a:solidFill>
                  <a:srgbClr val="FF3300"/>
                </a:solidFill>
                <a:effectLst>
                  <a:outerShdw blurRad="38100" dist="38100" dir="2700000" algn="tl">
                    <a:srgbClr val="C0C0C0"/>
                  </a:outerShdw>
                </a:effectLst>
                <a:ea typeface="宋体" pitchFamily="2" charset="-122"/>
              </a:rPr>
              <a:t>entry</a:t>
            </a:r>
            <a:r>
              <a:rPr lang="en-US" altLang="zh-CN" sz="2400" dirty="0">
                <a:solidFill>
                  <a:srgbClr val="FF3300"/>
                </a:solidFill>
                <a:effectLst>
                  <a:outerShdw blurRad="38100" dist="38100" dir="2700000" algn="tl">
                    <a:srgbClr val="C0C0C0"/>
                  </a:outerShdw>
                </a:effectLst>
                <a:ea typeface="宋体" pitchFamily="2" charset="-122"/>
              </a:rPr>
              <a:t>, </a:t>
            </a:r>
            <a:r>
              <a:rPr lang="en-US" altLang="zh-CN" sz="2400" i="1" dirty="0">
                <a:solidFill>
                  <a:srgbClr val="FF3300"/>
                </a:solidFill>
                <a:effectLst>
                  <a:outerShdw blurRad="38100" dist="38100" dir="2700000" algn="tl">
                    <a:srgbClr val="C0C0C0"/>
                  </a:outerShdw>
                </a:effectLst>
                <a:ea typeface="宋体" pitchFamily="2" charset="-122"/>
              </a:rPr>
              <a:t>L</a:t>
            </a:r>
            <a:r>
              <a:rPr lang="en-US" altLang="zh-CN" sz="2400" dirty="0">
                <a:solidFill>
                  <a:srgbClr val="FF3300"/>
                </a:solidFill>
                <a:effectLst>
                  <a:outerShdw blurRad="38100" dist="38100" dir="2700000" algn="tl">
                    <a:srgbClr val="C0C0C0"/>
                  </a:outerShdw>
                </a:effectLst>
                <a:ea typeface="宋体" pitchFamily="2" charset="-122"/>
              </a:rPr>
              <a:t>.</a:t>
            </a:r>
            <a:r>
              <a:rPr lang="en-US" altLang="zh-CN" sz="2400" i="1" dirty="0">
                <a:solidFill>
                  <a:srgbClr val="FF3300"/>
                </a:solidFill>
                <a:effectLst>
                  <a:outerShdw blurRad="38100" dist="38100" dir="2700000" algn="tl">
                    <a:srgbClr val="C0C0C0"/>
                  </a:outerShdw>
                </a:effectLst>
                <a:ea typeface="宋体" pitchFamily="2" charset="-122"/>
              </a:rPr>
              <a:t>in</a:t>
            </a:r>
            <a:r>
              <a:rPr lang="en-US" altLang="zh-CN" sz="2400" dirty="0">
                <a:solidFill>
                  <a:srgbClr val="FF3300"/>
                </a:solidFill>
                <a:effectLst>
                  <a:outerShdw blurRad="38100" dist="38100" dir="2700000" algn="tl">
                    <a:srgbClr val="C0C0C0"/>
                  </a:outerShdw>
                </a:effectLst>
                <a:ea typeface="宋体" pitchFamily="2" charset="-122"/>
              </a:rPr>
              <a:t> )</a:t>
            </a:r>
            <a:endParaRPr lang="zh-CN" altLang="en-US" sz="2400" b="1" i="1" dirty="0">
              <a:solidFill>
                <a:srgbClr val="FF3300"/>
              </a:solidFill>
              <a:effectLst>
                <a:outerShdw blurRad="38100" dist="38100" dir="2700000" algn="tl">
                  <a:srgbClr val="C0C0C0"/>
                </a:outerShdw>
              </a:effectLst>
              <a:ea typeface="宋体" pitchFamily="2" charset="-122"/>
            </a:endParaRPr>
          </a:p>
        </p:txBody>
      </p:sp>
      <p:sp>
        <p:nvSpPr>
          <p:cNvPr id="3993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17B426C-03D0-43B0-8411-8CFFD3AE0A0A}" type="slidenum">
              <a:rPr lang="en-US" altLang="zh-CN" sz="8000">
                <a:solidFill>
                  <a:schemeClr val="bg2"/>
                </a:solidFill>
                <a:latin typeface="Arial" charset="0"/>
                <a:ea typeface="宋体" pitchFamily="2" charset="-122"/>
              </a:rPr>
              <a:pPr/>
              <a:t>26</a:t>
            </a:fld>
            <a:endParaRPr lang="en-US" altLang="zh-CN" sz="8000">
              <a:solidFill>
                <a:schemeClr val="bg2"/>
              </a:solidFill>
              <a:latin typeface="Arial" charset="0"/>
              <a:ea typeface="宋体" pitchFamily="2" charset="-122"/>
            </a:endParaRPr>
          </a:p>
        </p:txBody>
      </p:sp>
      <p:grpSp>
        <p:nvGrpSpPr>
          <p:cNvPr id="39940" name="Group 4"/>
          <p:cNvGrpSpPr>
            <a:grpSpLocks/>
          </p:cNvGrpSpPr>
          <p:nvPr/>
        </p:nvGrpSpPr>
        <p:grpSpPr bwMode="auto">
          <a:xfrm>
            <a:off x="457200" y="2514600"/>
            <a:ext cx="8458200" cy="3878263"/>
            <a:chOff x="288" y="1392"/>
            <a:chExt cx="5328" cy="2443"/>
          </a:xfrm>
        </p:grpSpPr>
        <p:sp>
          <p:nvSpPr>
            <p:cNvPr id="486405" name="Rectangle 5"/>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D</a:t>
              </a:r>
            </a:p>
          </p:txBody>
        </p:sp>
        <p:sp>
          <p:nvSpPr>
            <p:cNvPr id="486406" name="Rectangle 6"/>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    int</a:t>
              </a:r>
            </a:p>
          </p:txBody>
        </p:sp>
        <p:sp>
          <p:nvSpPr>
            <p:cNvPr id="486407" name="Rectangle 7"/>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T</a:t>
              </a:r>
            </a:p>
          </p:txBody>
        </p:sp>
        <p:sp>
          <p:nvSpPr>
            <p:cNvPr id="39945" name="Line 8"/>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409" name="Rectangle 9"/>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39947" name="Line 10"/>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8" name="Line 11"/>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Line 12"/>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413" name="Rectangle 13"/>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3</a:t>
              </a:r>
            </a:p>
          </p:txBody>
        </p:sp>
        <p:sp>
          <p:nvSpPr>
            <p:cNvPr id="486414" name="Rectangle 14"/>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39952" name="Line 15"/>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3" name="Line 16"/>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4" name="Line 17"/>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5" name="Line 18"/>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419" name="Rectangle 19"/>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486420" name="Rectangle 20"/>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39958" name="Line 21"/>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9" name="Line 22"/>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6423" name="Rectangle 23"/>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2</a:t>
              </a:r>
            </a:p>
          </p:txBody>
        </p:sp>
        <p:sp>
          <p:nvSpPr>
            <p:cNvPr id="486424" name="Rectangle 24"/>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1</a:t>
              </a:r>
            </a:p>
          </p:txBody>
        </p:sp>
        <p:sp>
          <p:nvSpPr>
            <p:cNvPr id="486425" name="Rectangle 25"/>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486426" name="Rectangle 26"/>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1 </a:t>
              </a:r>
              <a:r>
                <a:rPr lang="en-US" altLang="zh-CN" sz="2800" b="1" i="1">
                  <a:solidFill>
                    <a:schemeClr val="accent2"/>
                  </a:solidFill>
                  <a:effectLst>
                    <a:outerShdw blurRad="38100" dist="38100" dir="2700000" algn="tl">
                      <a:srgbClr val="C0C0C0"/>
                    </a:outerShdw>
                  </a:effectLst>
                  <a:latin typeface="Times New Roman" pitchFamily="18" charset="0"/>
                </a:rPr>
                <a:t>entry</a:t>
              </a:r>
            </a:p>
          </p:txBody>
        </p:sp>
        <p:sp>
          <p:nvSpPr>
            <p:cNvPr id="486427" name="Rectangle 27"/>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10</a:t>
              </a:r>
            </a:p>
          </p:txBody>
        </p:sp>
        <p:sp>
          <p:nvSpPr>
            <p:cNvPr id="39965" name="Line 28"/>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86429" name="Rectangle 29"/>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2 </a:t>
              </a:r>
              <a:r>
                <a:rPr lang="en-US" altLang="zh-CN" sz="2800" b="1" i="1">
                  <a:solidFill>
                    <a:schemeClr val="accent2"/>
                  </a:solidFill>
                  <a:effectLst>
                    <a:outerShdw blurRad="38100" dist="38100" dir="2700000" algn="tl">
                      <a:srgbClr val="C0C0C0"/>
                    </a:outerShdw>
                  </a:effectLst>
                  <a:latin typeface="Times New Roman" pitchFamily="18" charset="0"/>
                </a:rPr>
                <a:t>entry</a:t>
              </a:r>
            </a:p>
          </p:txBody>
        </p:sp>
        <p:sp>
          <p:nvSpPr>
            <p:cNvPr id="486430" name="Rectangle 30"/>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3 </a:t>
              </a:r>
              <a:r>
                <a:rPr lang="en-US" altLang="zh-CN" sz="2800" b="1" i="1">
                  <a:solidFill>
                    <a:schemeClr val="accent2"/>
                  </a:solidFill>
                  <a:effectLst>
                    <a:outerShdw blurRad="38100" dist="38100" dir="2700000" algn="tl">
                      <a:srgbClr val="C0C0C0"/>
                    </a:outerShdw>
                  </a:effectLst>
                  <a:latin typeface="Times New Roman" pitchFamily="18" charset="0"/>
                </a:rPr>
                <a:t>entry</a:t>
              </a:r>
            </a:p>
          </p:txBody>
        </p:sp>
        <p:sp>
          <p:nvSpPr>
            <p:cNvPr id="486431" name="Rectangle 31"/>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9</a:t>
              </a:r>
            </a:p>
          </p:txBody>
        </p:sp>
        <p:sp>
          <p:nvSpPr>
            <p:cNvPr id="486432" name="Rectangle 32"/>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8</a:t>
              </a:r>
            </a:p>
          </p:txBody>
        </p:sp>
        <p:sp>
          <p:nvSpPr>
            <p:cNvPr id="486433" name="Rectangle 33"/>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7</a:t>
              </a:r>
            </a:p>
          </p:txBody>
        </p:sp>
        <p:sp>
          <p:nvSpPr>
            <p:cNvPr id="486434" name="Rectangle 34"/>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6</a:t>
              </a:r>
            </a:p>
          </p:txBody>
        </p:sp>
        <p:sp>
          <p:nvSpPr>
            <p:cNvPr id="486435" name="Rectangle 35"/>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5</a:t>
              </a:r>
            </a:p>
          </p:txBody>
        </p:sp>
        <p:sp>
          <p:nvSpPr>
            <p:cNvPr id="486436" name="Rectangle 36"/>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4 </a:t>
              </a:r>
              <a:r>
                <a:rPr lang="en-US" altLang="zh-CN" sz="2800" b="1" i="1">
                  <a:solidFill>
                    <a:schemeClr val="accent2"/>
                  </a:solidFill>
                  <a:effectLst>
                    <a:outerShdw blurRad="38100" dist="38100" dir="2700000" algn="tl">
                      <a:srgbClr val="C0C0C0"/>
                    </a:outerShdw>
                  </a:effectLst>
                  <a:latin typeface="Times New Roman" pitchFamily="18" charset="0"/>
                </a:rPr>
                <a:t>type</a:t>
              </a:r>
            </a:p>
          </p:txBody>
        </p:sp>
        <p:sp>
          <p:nvSpPr>
            <p:cNvPr id="39974" name="Line 37"/>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9975" name="Line 38"/>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9976" name="Line 39"/>
            <p:cNvSpPr>
              <a:spLocks noChangeShapeType="1"/>
            </p:cNvSpPr>
            <p:nvPr/>
          </p:nvSpPr>
          <p:spPr bwMode="auto">
            <a:xfrm flipH="1" flipV="1">
              <a:off x="4130" y="2244"/>
              <a:ext cx="1060" cy="33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9977" name="Line 40"/>
            <p:cNvSpPr>
              <a:spLocks noChangeShapeType="1"/>
            </p:cNvSpPr>
            <p:nvPr/>
          </p:nvSpPr>
          <p:spPr bwMode="auto">
            <a:xfrm flipH="1" flipV="1">
              <a:off x="2945" y="2741"/>
              <a:ext cx="1060" cy="33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39978" name="Freeform 41"/>
            <p:cNvSpPr>
              <a:spLocks/>
            </p:cNvSpPr>
            <p:nvPr/>
          </p:nvSpPr>
          <p:spPr bwMode="auto">
            <a:xfrm>
              <a:off x="1135" y="1815"/>
              <a:ext cx="1906" cy="268"/>
            </a:xfrm>
            <a:custGeom>
              <a:avLst/>
              <a:gdLst>
                <a:gd name="T0" fmla="*/ 0 w 1860"/>
                <a:gd name="T1" fmla="*/ 268 h 315"/>
                <a:gd name="T2" fmla="*/ 369 w 1860"/>
                <a:gd name="T3" fmla="*/ 101 h 315"/>
                <a:gd name="T4" fmla="*/ 984 w 1860"/>
                <a:gd name="T5" fmla="*/ 0 h 315"/>
                <a:gd name="T6" fmla="*/ 1552 w 1860"/>
                <a:gd name="T7" fmla="*/ 102 h 315"/>
                <a:gd name="T8" fmla="*/ 1906 w 1860"/>
                <a:gd name="T9" fmla="*/ 242 h 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79" name="Freeform 42"/>
            <p:cNvSpPr>
              <a:spLocks/>
            </p:cNvSpPr>
            <p:nvPr/>
          </p:nvSpPr>
          <p:spPr bwMode="auto">
            <a:xfrm>
              <a:off x="965" y="3282"/>
              <a:ext cx="754" cy="142"/>
            </a:xfrm>
            <a:custGeom>
              <a:avLst/>
              <a:gdLst>
                <a:gd name="T0" fmla="*/ 0 w 736"/>
                <a:gd name="T1" fmla="*/ 0 h 167"/>
                <a:gd name="T2" fmla="*/ 354 w 736"/>
                <a:gd name="T3" fmla="*/ 140 h 167"/>
                <a:gd name="T4" fmla="*/ 754 w 736"/>
                <a:gd name="T5" fmla="*/ 12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80" name="Freeform 43"/>
            <p:cNvSpPr>
              <a:spLocks/>
            </p:cNvSpPr>
            <p:nvPr/>
          </p:nvSpPr>
          <p:spPr bwMode="auto">
            <a:xfrm>
              <a:off x="2016" y="2784"/>
              <a:ext cx="754" cy="142"/>
            </a:xfrm>
            <a:custGeom>
              <a:avLst/>
              <a:gdLst>
                <a:gd name="T0" fmla="*/ 0 w 736"/>
                <a:gd name="T1" fmla="*/ 0 h 167"/>
                <a:gd name="T2" fmla="*/ 354 w 736"/>
                <a:gd name="T3" fmla="*/ 140 h 167"/>
                <a:gd name="T4" fmla="*/ 754 w 736"/>
                <a:gd name="T5" fmla="*/ 12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81" name="Freeform 44"/>
            <p:cNvSpPr>
              <a:spLocks/>
            </p:cNvSpPr>
            <p:nvPr/>
          </p:nvSpPr>
          <p:spPr bwMode="auto">
            <a:xfrm>
              <a:off x="3086" y="2289"/>
              <a:ext cx="755" cy="142"/>
            </a:xfrm>
            <a:custGeom>
              <a:avLst/>
              <a:gdLst>
                <a:gd name="T0" fmla="*/ 0 w 736"/>
                <a:gd name="T1" fmla="*/ 0 h 167"/>
                <a:gd name="T2" fmla="*/ 355 w 736"/>
                <a:gd name="T3" fmla="*/ 140 h 167"/>
                <a:gd name="T4" fmla="*/ 755 w 736"/>
                <a:gd name="T5" fmla="*/ 12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6403">
                                            <p:txEl>
                                              <p:pRg st="2" end="2"/>
                                            </p:txEl>
                                          </p:spTgt>
                                        </p:tgtEl>
                                        <p:attrNameLst>
                                          <p:attrName>style.visibility</p:attrName>
                                        </p:attrNameLst>
                                      </p:cBhvr>
                                      <p:to>
                                        <p:strVal val="visible"/>
                                      </p:to>
                                    </p:set>
                                    <p:animEffect transition="in" filter="fade">
                                      <p:cBhvr>
                                        <p:cTn id="7" dur="1000"/>
                                        <p:tgtEl>
                                          <p:spTgt spid="486403">
                                            <p:txEl>
                                              <p:pRg st="2" end="2"/>
                                            </p:txEl>
                                          </p:spTgt>
                                        </p:tgtEl>
                                      </p:cBhvr>
                                    </p:animEffect>
                                    <p:anim calcmode="lin" valueType="num">
                                      <p:cBhvr>
                                        <p:cTn id="8" dur="1000" fill="hold"/>
                                        <p:tgtEl>
                                          <p:spTgt spid="48640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8640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86403">
                                            <p:txEl>
                                              <p:pRg st="3" end="3"/>
                                            </p:txEl>
                                          </p:spTgt>
                                        </p:tgtEl>
                                        <p:attrNameLst>
                                          <p:attrName>style.visibility</p:attrName>
                                        </p:attrNameLst>
                                      </p:cBhvr>
                                      <p:to>
                                        <p:strVal val="visible"/>
                                      </p:to>
                                    </p:set>
                                    <p:animEffect transition="in" filter="fade">
                                      <p:cBhvr>
                                        <p:cTn id="12" dur="1000"/>
                                        <p:tgtEl>
                                          <p:spTgt spid="486403">
                                            <p:txEl>
                                              <p:pRg st="3" end="3"/>
                                            </p:txEl>
                                          </p:spTgt>
                                        </p:tgtEl>
                                      </p:cBhvr>
                                    </p:animEffect>
                                    <p:anim calcmode="lin" valueType="num">
                                      <p:cBhvr>
                                        <p:cTn id="13" dur="1000" fill="hold"/>
                                        <p:tgtEl>
                                          <p:spTgt spid="48640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8640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5"/>
          <p:cNvSpPr>
            <a:spLocks noGrp="1" noChangeArrowheads="1"/>
          </p:cNvSpPr>
          <p:nvPr>
            <p:ph type="title"/>
          </p:nvPr>
        </p:nvSpPr>
        <p:spPr/>
        <p:txBody>
          <a:bodyPr/>
          <a:lstStyle/>
          <a:p>
            <a:r>
              <a:rPr lang="zh-CN" altLang="en-US" sz="3600">
                <a:ea typeface="华文行楷" pitchFamily="2" charset="-122"/>
              </a:rPr>
              <a:t>4.1.5 属性计算次序</a:t>
            </a:r>
          </a:p>
        </p:txBody>
      </p:sp>
      <p:sp>
        <p:nvSpPr>
          <p:cNvPr id="522286" name="Rectangle 46"/>
          <p:cNvSpPr>
            <a:spLocks noGrp="1" noChangeArrowheads="1"/>
          </p:cNvSpPr>
          <p:nvPr>
            <p:ph idx="1"/>
          </p:nvPr>
        </p:nvSpPr>
        <p:spPr/>
        <p:txBody>
          <a:bodyPr/>
          <a:lstStyle/>
          <a:p>
            <a:pPr>
              <a:spcBef>
                <a:spcPct val="0"/>
              </a:spcBef>
              <a:buFontTx/>
              <a:buNone/>
              <a:defRPr/>
            </a:pPr>
            <a:r>
              <a:rPr lang="zh-CN" altLang="en-US" sz="3200" b="1" dirty="0">
                <a:solidFill>
                  <a:srgbClr val="996633"/>
                </a:solidFill>
                <a:effectLst>
                  <a:outerShdw blurRad="38100" dist="38100" dir="2700000" algn="tl">
                    <a:srgbClr val="C0C0C0"/>
                  </a:outerShdw>
                </a:effectLst>
                <a:ea typeface="宋体" pitchFamily="2" charset="-122"/>
              </a:rPr>
              <a:t>拓扑排序</a:t>
            </a:r>
            <a:r>
              <a:rPr lang="zh-CN" altLang="en-US" sz="3200" b="1" dirty="0">
                <a:solidFill>
                  <a:srgbClr val="996633"/>
                </a:solidFill>
                <a:effectLst>
                  <a:outerShdw blurRad="38100" dist="38100" dir="2700000" algn="tl">
                    <a:srgbClr val="C0C0C0"/>
                  </a:outerShdw>
                </a:effectLst>
                <a:latin typeface="宋体" pitchFamily="2" charset="-122"/>
                <a:ea typeface="宋体" pitchFamily="2" charset="-122"/>
              </a:rPr>
              <a:t>：结点的一种排序，使得边只会从该次序中先出现的结点到后出现的结点。</a:t>
            </a:r>
          </a:p>
          <a:p>
            <a:pPr>
              <a:spcBef>
                <a:spcPct val="0"/>
              </a:spcBef>
              <a:buFontTx/>
              <a:buNone/>
              <a:defRPr/>
            </a:pPr>
            <a:r>
              <a:rPr lang="zh-CN" altLang="en-US" sz="3200" b="1" dirty="0">
                <a:solidFill>
                  <a:schemeClr val="accent2"/>
                </a:solidFill>
                <a:effectLst>
                  <a:outerShdw blurRad="38100" dist="38100" dir="2700000" algn="tl">
                    <a:srgbClr val="C0C0C0"/>
                  </a:outerShdw>
                </a:effectLst>
                <a:latin typeface="宋体" pitchFamily="2" charset="-122"/>
                <a:ea typeface="宋体" pitchFamily="2" charset="-122"/>
              </a:rPr>
              <a:t>例：</a:t>
            </a:r>
            <a:r>
              <a:rPr lang="zh-CN" altLang="en-US" sz="3200" b="1" dirty="0">
                <a:solidFill>
                  <a:schemeClr val="accent2"/>
                </a:solidFill>
                <a:effectLst>
                  <a:outerShdw blurRad="38100" dist="38100" dir="2700000" algn="tl">
                    <a:srgbClr val="C0C0C0"/>
                  </a:outerShdw>
                </a:effectLst>
                <a:ea typeface="宋体" pitchFamily="2" charset="-122"/>
              </a:rPr>
              <a:t>1，2，3，4，5，6，7，8，9，10</a:t>
            </a:r>
          </a:p>
          <a:p>
            <a:pPr>
              <a:defRPr/>
            </a:pPr>
            <a:endParaRPr lang="zh-CN" altLang="en-US" sz="3200" dirty="0">
              <a:ea typeface="宋体" pitchFamily="2" charset="-122"/>
            </a:endParaRPr>
          </a:p>
        </p:txBody>
      </p:sp>
      <p:sp>
        <p:nvSpPr>
          <p:cNvPr id="4198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D63EFBCC-1657-48AD-A886-4BF11B6B23B4}" type="slidenum">
              <a:rPr lang="en-US" altLang="zh-CN" sz="8000">
                <a:solidFill>
                  <a:schemeClr val="bg2"/>
                </a:solidFill>
                <a:latin typeface="Arial" charset="0"/>
                <a:ea typeface="宋体" pitchFamily="2" charset="-122"/>
              </a:rPr>
              <a:pPr/>
              <a:t>27</a:t>
            </a:fld>
            <a:endParaRPr lang="en-US" altLang="zh-CN" sz="8000">
              <a:solidFill>
                <a:schemeClr val="bg2"/>
              </a:solidFill>
              <a:latin typeface="Arial" charset="0"/>
              <a:ea typeface="宋体" pitchFamily="2" charset="-122"/>
            </a:endParaRPr>
          </a:p>
        </p:txBody>
      </p:sp>
      <p:grpSp>
        <p:nvGrpSpPr>
          <p:cNvPr id="41987" name="Group 4"/>
          <p:cNvGrpSpPr>
            <a:grpSpLocks/>
          </p:cNvGrpSpPr>
          <p:nvPr/>
        </p:nvGrpSpPr>
        <p:grpSpPr bwMode="auto">
          <a:xfrm>
            <a:off x="381000" y="2636838"/>
            <a:ext cx="8458200" cy="3878262"/>
            <a:chOff x="288" y="1392"/>
            <a:chExt cx="5328" cy="2443"/>
          </a:xfrm>
        </p:grpSpPr>
        <p:sp>
          <p:nvSpPr>
            <p:cNvPr id="522245" name="Rectangle 5"/>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D</a:t>
              </a:r>
            </a:p>
          </p:txBody>
        </p:sp>
        <p:sp>
          <p:nvSpPr>
            <p:cNvPr id="522246" name="Rectangle 6"/>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    int</a:t>
              </a:r>
            </a:p>
          </p:txBody>
        </p:sp>
        <p:sp>
          <p:nvSpPr>
            <p:cNvPr id="522247" name="Rectangle 7"/>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T</a:t>
              </a:r>
            </a:p>
          </p:txBody>
        </p:sp>
        <p:sp>
          <p:nvSpPr>
            <p:cNvPr id="41993" name="Line 8"/>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249" name="Rectangle 9"/>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41995" name="Line 10"/>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6" name="Line 11"/>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7" name="Line 12"/>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253" name="Rectangle 13"/>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3</a:t>
              </a:r>
            </a:p>
          </p:txBody>
        </p:sp>
        <p:sp>
          <p:nvSpPr>
            <p:cNvPr id="522254" name="Rectangle 14"/>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42000" name="Line 15"/>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1" name="Line 16"/>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2" name="Line 17"/>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18"/>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259" name="Rectangle 19"/>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522260" name="Rectangle 20"/>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42006" name="Line 21"/>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Line 22"/>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263" name="Rectangle 23"/>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2</a:t>
              </a:r>
            </a:p>
          </p:txBody>
        </p:sp>
        <p:sp>
          <p:nvSpPr>
            <p:cNvPr id="522264" name="Rectangle 24"/>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1</a:t>
              </a:r>
            </a:p>
          </p:txBody>
        </p:sp>
        <p:sp>
          <p:nvSpPr>
            <p:cNvPr id="522265" name="Rectangle 25"/>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522266" name="Rectangle 26"/>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1 </a:t>
              </a:r>
              <a:r>
                <a:rPr lang="en-US" altLang="zh-CN" sz="2800" b="1" i="1">
                  <a:solidFill>
                    <a:schemeClr val="accent2"/>
                  </a:solidFill>
                  <a:effectLst>
                    <a:outerShdw blurRad="38100" dist="38100" dir="2700000" algn="tl">
                      <a:srgbClr val="C0C0C0"/>
                    </a:outerShdw>
                  </a:effectLst>
                  <a:latin typeface="Times New Roman" pitchFamily="18" charset="0"/>
                </a:rPr>
                <a:t>entry</a:t>
              </a:r>
            </a:p>
          </p:txBody>
        </p:sp>
        <p:sp>
          <p:nvSpPr>
            <p:cNvPr id="522267" name="Rectangle 27"/>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10</a:t>
              </a:r>
            </a:p>
          </p:txBody>
        </p:sp>
        <p:sp>
          <p:nvSpPr>
            <p:cNvPr id="42013" name="Line 28"/>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22269" name="Rectangle 29"/>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2 </a:t>
              </a:r>
              <a:r>
                <a:rPr lang="en-US" altLang="zh-CN" sz="2800" b="1" i="1">
                  <a:solidFill>
                    <a:schemeClr val="accent2"/>
                  </a:solidFill>
                  <a:effectLst>
                    <a:outerShdw blurRad="38100" dist="38100" dir="2700000" algn="tl">
                      <a:srgbClr val="C0C0C0"/>
                    </a:outerShdw>
                  </a:effectLst>
                  <a:latin typeface="Times New Roman" pitchFamily="18" charset="0"/>
                </a:rPr>
                <a:t>entry</a:t>
              </a:r>
            </a:p>
          </p:txBody>
        </p:sp>
        <p:sp>
          <p:nvSpPr>
            <p:cNvPr id="522270" name="Rectangle 30"/>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3 </a:t>
              </a:r>
              <a:r>
                <a:rPr lang="en-US" altLang="zh-CN" sz="2800" b="1" i="1">
                  <a:solidFill>
                    <a:schemeClr val="accent2"/>
                  </a:solidFill>
                  <a:effectLst>
                    <a:outerShdw blurRad="38100" dist="38100" dir="2700000" algn="tl">
                      <a:srgbClr val="C0C0C0"/>
                    </a:outerShdw>
                  </a:effectLst>
                  <a:latin typeface="Times New Roman" pitchFamily="18" charset="0"/>
                </a:rPr>
                <a:t>entry</a:t>
              </a:r>
            </a:p>
          </p:txBody>
        </p:sp>
        <p:sp>
          <p:nvSpPr>
            <p:cNvPr id="522271" name="Rectangle 31"/>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9</a:t>
              </a:r>
            </a:p>
          </p:txBody>
        </p:sp>
        <p:sp>
          <p:nvSpPr>
            <p:cNvPr id="522272" name="Rectangle 32"/>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8</a:t>
              </a:r>
            </a:p>
          </p:txBody>
        </p:sp>
        <p:sp>
          <p:nvSpPr>
            <p:cNvPr id="522273" name="Rectangle 33"/>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7</a:t>
              </a:r>
            </a:p>
          </p:txBody>
        </p:sp>
        <p:sp>
          <p:nvSpPr>
            <p:cNvPr id="522274" name="Rectangle 34"/>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6</a:t>
              </a:r>
            </a:p>
          </p:txBody>
        </p:sp>
        <p:sp>
          <p:nvSpPr>
            <p:cNvPr id="522275" name="Rectangle 35"/>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5</a:t>
              </a:r>
            </a:p>
          </p:txBody>
        </p:sp>
        <p:sp>
          <p:nvSpPr>
            <p:cNvPr id="522276" name="Rectangle 36"/>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4 </a:t>
              </a:r>
              <a:r>
                <a:rPr lang="en-US" altLang="zh-CN" sz="2800" b="1" i="1">
                  <a:solidFill>
                    <a:schemeClr val="accent2"/>
                  </a:solidFill>
                  <a:effectLst>
                    <a:outerShdw blurRad="38100" dist="38100" dir="2700000" algn="tl">
                      <a:srgbClr val="C0C0C0"/>
                    </a:outerShdw>
                  </a:effectLst>
                  <a:latin typeface="Times New Roman" pitchFamily="18" charset="0"/>
                </a:rPr>
                <a:t>type</a:t>
              </a:r>
            </a:p>
          </p:txBody>
        </p:sp>
        <p:sp>
          <p:nvSpPr>
            <p:cNvPr id="42022" name="Line 37"/>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2023" name="Line 38"/>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2024" name="Line 39"/>
            <p:cNvSpPr>
              <a:spLocks noChangeShapeType="1"/>
            </p:cNvSpPr>
            <p:nvPr/>
          </p:nvSpPr>
          <p:spPr bwMode="auto">
            <a:xfrm flipH="1" flipV="1">
              <a:off x="4130" y="2244"/>
              <a:ext cx="1060" cy="33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2025" name="Line 40"/>
            <p:cNvSpPr>
              <a:spLocks noChangeShapeType="1"/>
            </p:cNvSpPr>
            <p:nvPr/>
          </p:nvSpPr>
          <p:spPr bwMode="auto">
            <a:xfrm flipH="1" flipV="1">
              <a:off x="2945" y="2741"/>
              <a:ext cx="1060" cy="33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2026" name="Freeform 41"/>
            <p:cNvSpPr>
              <a:spLocks/>
            </p:cNvSpPr>
            <p:nvPr/>
          </p:nvSpPr>
          <p:spPr bwMode="auto">
            <a:xfrm>
              <a:off x="1135" y="1815"/>
              <a:ext cx="1906" cy="268"/>
            </a:xfrm>
            <a:custGeom>
              <a:avLst/>
              <a:gdLst>
                <a:gd name="T0" fmla="*/ 0 w 1860"/>
                <a:gd name="T1" fmla="*/ 268 h 315"/>
                <a:gd name="T2" fmla="*/ 369 w 1860"/>
                <a:gd name="T3" fmla="*/ 101 h 315"/>
                <a:gd name="T4" fmla="*/ 984 w 1860"/>
                <a:gd name="T5" fmla="*/ 0 h 315"/>
                <a:gd name="T6" fmla="*/ 1552 w 1860"/>
                <a:gd name="T7" fmla="*/ 102 h 315"/>
                <a:gd name="T8" fmla="*/ 1906 w 1860"/>
                <a:gd name="T9" fmla="*/ 242 h 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7" name="Freeform 42"/>
            <p:cNvSpPr>
              <a:spLocks/>
            </p:cNvSpPr>
            <p:nvPr/>
          </p:nvSpPr>
          <p:spPr bwMode="auto">
            <a:xfrm>
              <a:off x="965" y="3282"/>
              <a:ext cx="754" cy="142"/>
            </a:xfrm>
            <a:custGeom>
              <a:avLst/>
              <a:gdLst>
                <a:gd name="T0" fmla="*/ 0 w 736"/>
                <a:gd name="T1" fmla="*/ 0 h 167"/>
                <a:gd name="T2" fmla="*/ 354 w 736"/>
                <a:gd name="T3" fmla="*/ 140 h 167"/>
                <a:gd name="T4" fmla="*/ 754 w 736"/>
                <a:gd name="T5" fmla="*/ 12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8" name="Freeform 43"/>
            <p:cNvSpPr>
              <a:spLocks/>
            </p:cNvSpPr>
            <p:nvPr/>
          </p:nvSpPr>
          <p:spPr bwMode="auto">
            <a:xfrm>
              <a:off x="2016" y="2784"/>
              <a:ext cx="754" cy="142"/>
            </a:xfrm>
            <a:custGeom>
              <a:avLst/>
              <a:gdLst>
                <a:gd name="T0" fmla="*/ 0 w 736"/>
                <a:gd name="T1" fmla="*/ 0 h 167"/>
                <a:gd name="T2" fmla="*/ 354 w 736"/>
                <a:gd name="T3" fmla="*/ 140 h 167"/>
                <a:gd name="T4" fmla="*/ 754 w 736"/>
                <a:gd name="T5" fmla="*/ 12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9" name="Freeform 44"/>
            <p:cNvSpPr>
              <a:spLocks/>
            </p:cNvSpPr>
            <p:nvPr/>
          </p:nvSpPr>
          <p:spPr bwMode="auto">
            <a:xfrm>
              <a:off x="3086" y="2289"/>
              <a:ext cx="755" cy="142"/>
            </a:xfrm>
            <a:custGeom>
              <a:avLst/>
              <a:gdLst>
                <a:gd name="T0" fmla="*/ 0 w 736"/>
                <a:gd name="T1" fmla="*/ 0 h 167"/>
                <a:gd name="T2" fmla="*/ 355 w 736"/>
                <a:gd name="T3" fmla="*/ 140 h 167"/>
                <a:gd name="T4" fmla="*/ 755 w 736"/>
                <a:gd name="T5" fmla="*/ 12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zh-CN" altLang="en-US" sz="3600">
                <a:ea typeface="华文行楷" pitchFamily="2" charset="-122"/>
              </a:rPr>
              <a:t>4.1.5 属性计算次序</a:t>
            </a:r>
          </a:p>
        </p:txBody>
      </p:sp>
      <p:sp>
        <p:nvSpPr>
          <p:cNvPr id="43012" name="Rectangle 3"/>
          <p:cNvSpPr>
            <a:spLocks noGrp="1" noChangeArrowheads="1"/>
          </p:cNvSpPr>
          <p:nvPr>
            <p:ph idx="1"/>
          </p:nvPr>
        </p:nvSpPr>
        <p:spPr/>
        <p:txBody>
          <a:bodyPr/>
          <a:lstStyle/>
          <a:p>
            <a:r>
              <a:rPr lang="zh-CN" altLang="en-US">
                <a:ea typeface="宋体" pitchFamily="2" charset="-122"/>
              </a:rPr>
              <a:t>依赖图的任一拓扑排序都是一个合理的属性计算顺序</a:t>
            </a:r>
          </a:p>
          <a:p>
            <a:endParaRPr lang="zh-CN" altLang="en-US">
              <a:ea typeface="宋体" pitchFamily="2" charset="-122"/>
            </a:endParaRPr>
          </a:p>
        </p:txBody>
      </p:sp>
      <p:sp>
        <p:nvSpPr>
          <p:cNvPr id="4301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C69292D7-0743-4279-A641-D306EE172EF2}" type="slidenum">
              <a:rPr lang="en-US" altLang="zh-CN" sz="8000">
                <a:solidFill>
                  <a:schemeClr val="bg2"/>
                </a:solidFill>
                <a:latin typeface="Arial" charset="0"/>
                <a:ea typeface="宋体" pitchFamily="2" charset="-122"/>
              </a:rPr>
              <a:pPr/>
              <a:t>28</a:t>
            </a:fld>
            <a:endParaRPr lang="en-US" altLang="zh-CN" sz="8000">
              <a:solidFill>
                <a:schemeClr val="bg2"/>
              </a:solidFill>
              <a:latin typeface="Arial" charset="0"/>
              <a:ea typeface="宋体" pitchFamily="2" charset="-122"/>
            </a:endParaRPr>
          </a:p>
        </p:txBody>
      </p:sp>
      <p:pic>
        <p:nvPicPr>
          <p:cNvPr id="430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198688"/>
            <a:ext cx="8064500"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3F2B3D35-9102-4591-A363-D5AEC8585CE0}" type="slidenum">
              <a:rPr lang="en-US" altLang="zh-CN" sz="8000">
                <a:solidFill>
                  <a:schemeClr val="bg2"/>
                </a:solidFill>
                <a:latin typeface="Arial" charset="0"/>
                <a:ea typeface="宋体" pitchFamily="2" charset="-122"/>
              </a:rPr>
              <a:pPr/>
              <a:t>29</a:t>
            </a:fld>
            <a:endParaRPr lang="en-US" altLang="zh-CN" sz="8000" dirty="0">
              <a:solidFill>
                <a:schemeClr val="bg2"/>
              </a:solidFill>
              <a:latin typeface="Arial" charset="0"/>
              <a:ea typeface="宋体" pitchFamily="2" charset="-122"/>
            </a:endParaRPr>
          </a:p>
        </p:txBody>
      </p:sp>
      <p:sp>
        <p:nvSpPr>
          <p:cNvPr id="44035" name="Rectangle 2"/>
          <p:cNvSpPr>
            <a:spLocks noGrp="1" noChangeArrowheads="1"/>
          </p:cNvSpPr>
          <p:nvPr>
            <p:ph type="title"/>
          </p:nvPr>
        </p:nvSpPr>
        <p:spPr/>
        <p:txBody>
          <a:bodyPr/>
          <a:lstStyle/>
          <a:p>
            <a:r>
              <a:rPr lang="zh-CN" altLang="en-US">
                <a:ea typeface="宋体" pitchFamily="2" charset="-122"/>
              </a:rPr>
              <a:t>循环依赖</a:t>
            </a:r>
            <a:r>
              <a:rPr lang="en-US" altLang="zh-CN">
                <a:ea typeface="宋体" pitchFamily="2" charset="-122"/>
              </a:rPr>
              <a:t>Circular dependency</a:t>
            </a:r>
          </a:p>
        </p:txBody>
      </p:sp>
      <p:sp>
        <p:nvSpPr>
          <p:cNvPr id="548874" name="Rectangle 10"/>
          <p:cNvSpPr>
            <a:spLocks noGrp="1" noChangeArrowheads="1"/>
          </p:cNvSpPr>
          <p:nvPr>
            <p:ph idx="1"/>
          </p:nvPr>
        </p:nvSpPr>
        <p:spPr>
          <a:xfrm>
            <a:off x="250825" y="4868863"/>
            <a:ext cx="8569325" cy="1152525"/>
          </a:xfrm>
          <a:noFill/>
        </p:spPr>
        <p:txBody>
          <a:bodyPr/>
          <a:lstStyle/>
          <a:p>
            <a:r>
              <a:rPr lang="zh-CN" altLang="en-US" sz="3200" b="1" dirty="0">
                <a:ea typeface="宋体" pitchFamily="2" charset="-122"/>
              </a:rPr>
              <a:t>如果一属性文法不存在属性之间的循环依赖关系，那么称该文法为</a:t>
            </a:r>
            <a:r>
              <a:rPr lang="zh-CN" altLang="en-US" sz="3200" b="1" dirty="0">
                <a:solidFill>
                  <a:srgbClr val="FF3300"/>
                </a:solidFill>
                <a:ea typeface="宋体" pitchFamily="2" charset="-122"/>
              </a:rPr>
              <a:t>良定义的</a:t>
            </a:r>
            <a:r>
              <a:rPr lang="zh-CN" altLang="en-US" sz="3200" b="1" dirty="0">
                <a:ea typeface="宋体" pitchFamily="2" charset="-122"/>
              </a:rPr>
              <a:t>。</a:t>
            </a:r>
            <a:r>
              <a:rPr lang="zh-CN" altLang="en-US" sz="3200" dirty="0">
                <a:ea typeface="宋体" pitchFamily="2" charset="-122"/>
              </a:rPr>
              <a:t> </a:t>
            </a:r>
          </a:p>
        </p:txBody>
      </p:sp>
      <p:sp>
        <p:nvSpPr>
          <p:cNvPr id="44036" name="Text Box 3"/>
          <p:cNvSpPr txBox="1">
            <a:spLocks noChangeArrowheads="1"/>
          </p:cNvSpPr>
          <p:nvPr/>
        </p:nvSpPr>
        <p:spPr bwMode="auto">
          <a:xfrm>
            <a:off x="736600" y="1196975"/>
            <a:ext cx="5419725"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2000">
                <a:solidFill>
                  <a:schemeClr val="tx1"/>
                </a:solidFill>
                <a:latin typeface="Arial" charset="0"/>
                <a:ea typeface="宋体" pitchFamily="2" charset="-122"/>
              </a:defRPr>
            </a:lvl1pPr>
            <a:lvl2pPr marL="742950" indent="-285750" defTabSz="762000" eaLnBrk="0" hangingPunct="0">
              <a:defRPr sz="2000">
                <a:solidFill>
                  <a:schemeClr val="tx1"/>
                </a:solidFill>
                <a:latin typeface="Arial" charset="0"/>
                <a:ea typeface="宋体" pitchFamily="2" charset="-122"/>
              </a:defRPr>
            </a:lvl2pPr>
            <a:lvl3pPr marL="1143000" indent="-228600" defTabSz="762000" eaLnBrk="0" hangingPunct="0">
              <a:defRPr sz="2000">
                <a:solidFill>
                  <a:schemeClr val="tx1"/>
                </a:solidFill>
                <a:latin typeface="Arial" charset="0"/>
                <a:ea typeface="宋体" pitchFamily="2" charset="-122"/>
              </a:defRPr>
            </a:lvl3pPr>
            <a:lvl4pPr marL="1600200" indent="-228600" defTabSz="762000" eaLnBrk="0" hangingPunct="0">
              <a:defRPr sz="2000">
                <a:solidFill>
                  <a:schemeClr val="tx1"/>
                </a:solidFill>
                <a:latin typeface="Arial" charset="0"/>
                <a:ea typeface="宋体" pitchFamily="2" charset="-122"/>
              </a:defRPr>
            </a:lvl4pPr>
            <a:lvl5pPr marL="2057400" indent="-228600" defTabSz="762000" eaLnBrk="0" hangingPunct="0">
              <a:defRPr sz="2000">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sz="2000">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sz="2000">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sz="2000">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sz="2000">
                <a:solidFill>
                  <a:schemeClr val="tx1"/>
                </a:solidFill>
                <a:latin typeface="Arial" charset="0"/>
                <a:ea typeface="宋体" pitchFamily="2" charset="-122"/>
              </a:defRPr>
            </a:lvl9pPr>
          </a:lstStyle>
          <a:p>
            <a:r>
              <a:rPr kumimoji="1" lang="zh-CN" altLang="en-US" sz="2800" b="1">
                <a:latin typeface="Times New Roman" pitchFamily="18" charset="0"/>
              </a:rPr>
              <a:t>产生式                           语义规则</a:t>
            </a:r>
          </a:p>
          <a:p>
            <a:r>
              <a:rPr kumimoji="1" lang="zh-CN" altLang="en-US" sz="2800" b="1">
                <a:latin typeface="Times New Roman" pitchFamily="18" charset="0"/>
              </a:rPr>
              <a:t>    </a:t>
            </a:r>
            <a:r>
              <a:rPr kumimoji="1" lang="en-US" altLang="zh-CN" sz="2800" b="1" i="1">
                <a:latin typeface="Times New Roman" pitchFamily="18" charset="0"/>
              </a:rPr>
              <a:t>A </a:t>
            </a:r>
            <a:r>
              <a:rPr kumimoji="1" lang="en-US" altLang="zh-CN" sz="2800" b="1">
                <a:latin typeface="Times New Roman" pitchFamily="18" charset="0"/>
                <a:sym typeface="Symbol" pitchFamily="18" charset="2"/>
              </a:rPr>
              <a:t> </a:t>
            </a:r>
            <a:r>
              <a:rPr kumimoji="1" lang="en-US" altLang="zh-CN" sz="2800" b="1" i="1">
                <a:latin typeface="Times New Roman" pitchFamily="18" charset="0"/>
                <a:sym typeface="Symbol" pitchFamily="18" charset="2"/>
              </a:rPr>
              <a:t>B</a:t>
            </a:r>
            <a:r>
              <a:rPr kumimoji="1" lang="en-US" altLang="zh-CN" sz="2800" b="1">
                <a:latin typeface="Times New Roman" pitchFamily="18" charset="0"/>
                <a:sym typeface="Symbol" pitchFamily="18" charset="2"/>
              </a:rPr>
              <a:t>                      </a:t>
            </a:r>
            <a:r>
              <a:rPr kumimoji="1" lang="en-US" altLang="zh-CN" sz="2800" b="1" i="1">
                <a:latin typeface="Times New Roman" pitchFamily="18" charset="0"/>
                <a:sym typeface="Symbol" pitchFamily="18" charset="2"/>
              </a:rPr>
              <a:t>A</a:t>
            </a:r>
            <a:r>
              <a:rPr kumimoji="1" lang="en-US" altLang="zh-CN" sz="2800" b="1">
                <a:latin typeface="Times New Roman" pitchFamily="18" charset="0"/>
                <a:sym typeface="Symbol" pitchFamily="18" charset="2"/>
              </a:rPr>
              <a:t>.</a:t>
            </a:r>
            <a:r>
              <a:rPr kumimoji="1" lang="en-US" altLang="zh-CN" sz="2800" b="1" i="1">
                <a:latin typeface="Times New Roman" pitchFamily="18" charset="0"/>
                <a:sym typeface="Symbol" pitchFamily="18" charset="2"/>
              </a:rPr>
              <a:t>s</a:t>
            </a:r>
            <a:r>
              <a:rPr kumimoji="1" lang="en-US" altLang="zh-CN" sz="2800" b="1">
                <a:latin typeface="Times New Roman" pitchFamily="18" charset="0"/>
                <a:sym typeface="Symbol" pitchFamily="18" charset="2"/>
              </a:rPr>
              <a:t> := </a:t>
            </a:r>
            <a:r>
              <a:rPr kumimoji="1" lang="en-US" altLang="zh-CN" sz="2800" b="1" i="1">
                <a:latin typeface="Times New Roman" pitchFamily="18" charset="0"/>
                <a:sym typeface="Symbol" pitchFamily="18" charset="2"/>
              </a:rPr>
              <a:t>B</a:t>
            </a:r>
            <a:r>
              <a:rPr kumimoji="1" lang="en-US" altLang="zh-CN" sz="2800" b="1">
                <a:latin typeface="Times New Roman" pitchFamily="18" charset="0"/>
                <a:sym typeface="Symbol" pitchFamily="18" charset="2"/>
              </a:rPr>
              <a:t>.</a:t>
            </a:r>
            <a:r>
              <a:rPr kumimoji="1" lang="en-US" altLang="zh-CN" sz="2800" b="1" i="1">
                <a:latin typeface="Times New Roman" pitchFamily="18" charset="0"/>
                <a:sym typeface="Symbol" pitchFamily="18" charset="2"/>
              </a:rPr>
              <a:t>i</a:t>
            </a:r>
          </a:p>
          <a:p>
            <a:r>
              <a:rPr kumimoji="1" lang="en-US" altLang="zh-CN" sz="2800" b="1" i="1">
                <a:latin typeface="Times New Roman" pitchFamily="18" charset="0"/>
                <a:sym typeface="Symbol" pitchFamily="18" charset="2"/>
              </a:rPr>
              <a:t>                                     B.i := A.s </a:t>
            </a:r>
            <a:r>
              <a:rPr kumimoji="1" lang="en-US" altLang="zh-CN" sz="2800" b="1">
                <a:latin typeface="Times New Roman" pitchFamily="18" charset="0"/>
                <a:sym typeface="Symbol" pitchFamily="18" charset="2"/>
              </a:rPr>
              <a:t>+ 1</a:t>
            </a:r>
            <a:endParaRPr kumimoji="1" lang="en-US" altLang="zh-CN" sz="2800" b="1">
              <a:latin typeface="Times New Roman" pitchFamily="18" charset="0"/>
            </a:endParaRPr>
          </a:p>
        </p:txBody>
      </p:sp>
      <p:grpSp>
        <p:nvGrpSpPr>
          <p:cNvPr id="44037" name="Group 4"/>
          <p:cNvGrpSpPr>
            <a:grpSpLocks/>
          </p:cNvGrpSpPr>
          <p:nvPr/>
        </p:nvGrpSpPr>
        <p:grpSpPr bwMode="auto">
          <a:xfrm>
            <a:off x="3175000" y="2492375"/>
            <a:ext cx="1905000" cy="2303463"/>
            <a:chOff x="2160" y="2592"/>
            <a:chExt cx="1200" cy="1451"/>
          </a:xfrm>
        </p:grpSpPr>
        <p:sp>
          <p:nvSpPr>
            <p:cNvPr id="44039" name="Rectangle 5"/>
            <p:cNvSpPr>
              <a:spLocks noChangeArrowheads="1"/>
            </p:cNvSpPr>
            <p:nvPr/>
          </p:nvSpPr>
          <p:spPr bwMode="auto">
            <a:xfrm>
              <a:off x="2160" y="2640"/>
              <a:ext cx="768"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r>
                <a:rPr kumimoji="1" lang="en-US" altLang="zh-CN" sz="2800" b="1" i="1">
                  <a:latin typeface="Times New Roman" pitchFamily="18" charset="0"/>
                </a:rPr>
                <a:t>A</a:t>
              </a:r>
            </a:p>
            <a:p>
              <a:pPr defTabSz="762000" eaLnBrk="0" hangingPunct="0"/>
              <a:endParaRPr kumimoji="1" lang="en-US" altLang="zh-CN" sz="2800" b="1" i="1">
                <a:latin typeface="Times New Roman" pitchFamily="18" charset="0"/>
              </a:endParaRPr>
            </a:p>
            <a:p>
              <a:pPr defTabSz="762000" eaLnBrk="0" hangingPunct="0"/>
              <a:endParaRPr kumimoji="1" lang="en-US" altLang="zh-CN" sz="2800" b="1" i="1">
                <a:latin typeface="Times New Roman" pitchFamily="18" charset="0"/>
              </a:endParaRPr>
            </a:p>
            <a:p>
              <a:pPr defTabSz="762000" eaLnBrk="0" hangingPunct="0"/>
              <a:endParaRPr kumimoji="1" lang="en-US" altLang="zh-CN" sz="2800" b="1" i="1">
                <a:latin typeface="Times New Roman" pitchFamily="18" charset="0"/>
              </a:endParaRPr>
            </a:p>
            <a:p>
              <a:pPr defTabSz="762000" eaLnBrk="0" hangingPunct="0"/>
              <a:r>
                <a:rPr kumimoji="1" lang="en-US" altLang="zh-CN" sz="2800" b="1" i="1">
                  <a:latin typeface="Times New Roman" pitchFamily="18" charset="0"/>
                </a:rPr>
                <a:t>B</a:t>
              </a:r>
            </a:p>
          </p:txBody>
        </p:sp>
        <p:sp>
          <p:nvSpPr>
            <p:cNvPr id="44040" name="Line 6"/>
            <p:cNvSpPr>
              <a:spLocks noChangeShapeType="1"/>
            </p:cNvSpPr>
            <p:nvPr/>
          </p:nvSpPr>
          <p:spPr bwMode="auto">
            <a:xfrm>
              <a:off x="2304" y="2957"/>
              <a:ext cx="0" cy="635"/>
            </a:xfrm>
            <a:prstGeom prst="line">
              <a:avLst/>
            </a:prstGeom>
            <a:noFill/>
            <a:ln w="12700">
              <a:solidFill>
                <a:srgbClr val="0000FF"/>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1" name="Rectangle 7"/>
            <p:cNvSpPr>
              <a:spLocks noChangeArrowheads="1"/>
            </p:cNvSpPr>
            <p:nvPr/>
          </p:nvSpPr>
          <p:spPr bwMode="auto">
            <a:xfrm>
              <a:off x="2592" y="2592"/>
              <a:ext cx="768"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defTabSz="762000" eaLnBrk="0" hangingPunct="0"/>
              <a:r>
                <a:rPr kumimoji="1" lang="en-US" altLang="zh-CN" sz="2800" b="1" i="1">
                  <a:latin typeface="Times New Roman" pitchFamily="18" charset="0"/>
                </a:rPr>
                <a:t>A.s</a:t>
              </a:r>
            </a:p>
            <a:p>
              <a:pPr defTabSz="762000" eaLnBrk="0" hangingPunct="0"/>
              <a:endParaRPr kumimoji="1" lang="en-US" altLang="zh-CN" sz="2800" b="1" i="1">
                <a:latin typeface="Times New Roman" pitchFamily="18" charset="0"/>
              </a:endParaRPr>
            </a:p>
            <a:p>
              <a:pPr defTabSz="762000" eaLnBrk="0" hangingPunct="0"/>
              <a:endParaRPr kumimoji="1" lang="en-US" altLang="zh-CN" sz="2800" b="1" i="1">
                <a:latin typeface="Times New Roman" pitchFamily="18" charset="0"/>
              </a:endParaRPr>
            </a:p>
            <a:p>
              <a:pPr defTabSz="762000" eaLnBrk="0" hangingPunct="0"/>
              <a:endParaRPr kumimoji="1" lang="en-US" altLang="zh-CN" sz="2800" b="1" i="1">
                <a:latin typeface="Times New Roman" pitchFamily="18" charset="0"/>
              </a:endParaRPr>
            </a:p>
            <a:p>
              <a:pPr defTabSz="762000" eaLnBrk="0" hangingPunct="0"/>
              <a:r>
                <a:rPr kumimoji="1" lang="en-US" altLang="zh-CN" sz="2800" b="1" i="1">
                  <a:latin typeface="Times New Roman" pitchFamily="18" charset="0"/>
                </a:rPr>
                <a:t>B.i</a:t>
              </a:r>
            </a:p>
          </p:txBody>
        </p:sp>
        <p:cxnSp>
          <p:nvCxnSpPr>
            <p:cNvPr id="44042" name="AutoShape 8"/>
            <p:cNvCxnSpPr>
              <a:cxnSpLocks noChangeShapeType="1"/>
            </p:cNvCxnSpPr>
            <p:nvPr/>
          </p:nvCxnSpPr>
          <p:spPr bwMode="auto">
            <a:xfrm rot="10800000">
              <a:off x="2640" y="2885"/>
              <a:ext cx="44" cy="839"/>
            </a:xfrm>
            <a:prstGeom prst="curvedConnector3">
              <a:avLst>
                <a:gd name="adj1" fmla="val 400000"/>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3" name="AutoShape 9"/>
            <p:cNvCxnSpPr>
              <a:cxnSpLocks noChangeShapeType="1"/>
            </p:cNvCxnSpPr>
            <p:nvPr/>
          </p:nvCxnSpPr>
          <p:spPr bwMode="auto">
            <a:xfrm>
              <a:off x="2932" y="2885"/>
              <a:ext cx="44" cy="839"/>
            </a:xfrm>
            <a:prstGeom prst="curvedConnector3">
              <a:avLst>
                <a:gd name="adj1" fmla="val 400000"/>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8874">
                                            <p:txEl>
                                              <p:pRg st="0" end="0"/>
                                            </p:txEl>
                                          </p:spTgt>
                                        </p:tgtEl>
                                        <p:attrNameLst>
                                          <p:attrName>style.visibility</p:attrName>
                                        </p:attrNameLst>
                                      </p:cBhvr>
                                      <p:to>
                                        <p:strVal val="visible"/>
                                      </p:to>
                                    </p:set>
                                    <p:animEffect transition="in" filter="wipe(left)">
                                      <p:cBhvr>
                                        <p:cTn id="7" dur="500"/>
                                        <p:tgtEl>
                                          <p:spTgt spid="5488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7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a:ea typeface="宋体" pitchFamily="2" charset="-122"/>
              </a:rPr>
              <a:t>语义分析简介</a:t>
            </a:r>
          </a:p>
        </p:txBody>
      </p:sp>
      <p:sp>
        <p:nvSpPr>
          <p:cNvPr id="501763" name="Rectangle 3"/>
          <p:cNvSpPr>
            <a:spLocks noGrp="1" noChangeArrowheads="1"/>
          </p:cNvSpPr>
          <p:nvPr>
            <p:ph idx="1"/>
          </p:nvPr>
        </p:nvSpPr>
        <p:spPr>
          <a:xfrm>
            <a:off x="250825" y="1125538"/>
            <a:ext cx="8569325" cy="5110162"/>
          </a:xfrm>
          <a:noFill/>
        </p:spPr>
        <p:txBody>
          <a:bodyPr/>
          <a:lstStyle/>
          <a:p>
            <a:r>
              <a:rPr lang="zh-CN" altLang="en-US" b="1" dirty="0">
                <a:ea typeface="宋体" pitchFamily="2" charset="-122"/>
              </a:rPr>
              <a:t>语义规则和产生式相联系的两种方式</a:t>
            </a:r>
          </a:p>
          <a:p>
            <a:pPr lvl="1"/>
            <a:r>
              <a:rPr lang="zh-CN" altLang="en-US" b="1" dirty="0">
                <a:solidFill>
                  <a:srgbClr val="FF3300"/>
                </a:solidFill>
                <a:ea typeface="宋体" pitchFamily="2" charset="-122"/>
              </a:rPr>
              <a:t>语法制导定义</a:t>
            </a:r>
          </a:p>
          <a:p>
            <a:pPr lvl="2"/>
            <a:r>
              <a:rPr lang="zh-CN" altLang="en-US" b="1" dirty="0">
                <a:ea typeface="宋体" pitchFamily="2" charset="-122"/>
              </a:rPr>
              <a:t>对应每一个产生式编制一个语义子程序，当一个产生式获得匹配时，调用相应的语义子程序实现语义检查与翻译。</a:t>
            </a:r>
            <a:endParaRPr lang="zh-CN" altLang="en-US" b="1" dirty="0">
              <a:latin typeface="宋体" pitchFamily="2" charset="-122"/>
              <a:ea typeface="宋体" pitchFamily="2" charset="-122"/>
            </a:endParaRPr>
          </a:p>
          <a:p>
            <a:pPr lvl="1"/>
            <a:r>
              <a:rPr lang="zh-CN" altLang="en-US" b="1" dirty="0">
                <a:solidFill>
                  <a:srgbClr val="FF3300"/>
                </a:solidFill>
                <a:ea typeface="宋体" pitchFamily="2" charset="-122"/>
              </a:rPr>
              <a:t>语法制导的翻译方案</a:t>
            </a:r>
            <a:endParaRPr lang="zh-CN" altLang="en-US" b="1" dirty="0">
              <a:solidFill>
                <a:srgbClr val="FF3300"/>
              </a:solidFill>
              <a:latin typeface="宋体" pitchFamily="2" charset="-122"/>
              <a:ea typeface="宋体" pitchFamily="2" charset="-122"/>
            </a:endParaRPr>
          </a:p>
          <a:p>
            <a:pPr lvl="2"/>
            <a:r>
              <a:rPr lang="zh-CN" altLang="en-US" b="1" dirty="0">
                <a:ea typeface="宋体" pitchFamily="2" charset="-122"/>
              </a:rPr>
              <a:t>在产生式的右部的适当位置，插入相应的语义动作，按照分析的进程，执行遇到的语义动作。</a:t>
            </a:r>
          </a:p>
        </p:txBody>
      </p:sp>
      <p:sp>
        <p:nvSpPr>
          <p:cNvPr id="409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90E16DA-000D-49A9-AF21-26BDADD9A1CD}" type="slidenum">
              <a:rPr lang="en-US" altLang="zh-CN" sz="8000">
                <a:solidFill>
                  <a:schemeClr val="bg2"/>
                </a:solidFill>
                <a:latin typeface="Arial" charset="0"/>
                <a:ea typeface="宋体" pitchFamily="2" charset="-122"/>
              </a:rPr>
              <a:pPr/>
              <a:t>3</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1763">
                                            <p:txEl>
                                              <p:pRg st="2" end="2"/>
                                            </p:txEl>
                                          </p:spTgt>
                                        </p:tgtEl>
                                        <p:attrNameLst>
                                          <p:attrName>style.visibility</p:attrName>
                                        </p:attrNameLst>
                                      </p:cBhvr>
                                      <p:to>
                                        <p:strVal val="visible"/>
                                      </p:to>
                                    </p:set>
                                    <p:animEffect transition="in" filter="wipe(left)">
                                      <p:cBhvr>
                                        <p:cTn id="7" dur="500"/>
                                        <p:tgtEl>
                                          <p:spTgt spid="5017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1763">
                                            <p:txEl>
                                              <p:pRg st="4" end="4"/>
                                            </p:txEl>
                                          </p:spTgt>
                                        </p:tgtEl>
                                        <p:attrNameLst>
                                          <p:attrName>style.visibility</p:attrName>
                                        </p:attrNameLst>
                                      </p:cBhvr>
                                      <p:to>
                                        <p:strVal val="visible"/>
                                      </p:to>
                                    </p:set>
                                    <p:animEffect transition="in" filter="wipe(left)">
                                      <p:cBhvr>
                                        <p:cTn id="12" dur="500"/>
                                        <p:tgtEl>
                                          <p:spTgt spid="5017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zh-CN" altLang="en-US" sz="3600">
                <a:ea typeface="华文行楷" pitchFamily="2" charset="-122"/>
              </a:rPr>
              <a:t>4.1.5 属性计算次序</a:t>
            </a:r>
          </a:p>
        </p:txBody>
      </p:sp>
      <p:sp>
        <p:nvSpPr>
          <p:cNvPr id="526339" name="Rectangle 3"/>
          <p:cNvSpPr>
            <a:spLocks noGrp="1" noChangeArrowheads="1"/>
          </p:cNvSpPr>
          <p:nvPr>
            <p:ph idx="1"/>
          </p:nvPr>
        </p:nvSpPr>
        <p:spPr>
          <a:xfrm>
            <a:off x="250825" y="1125538"/>
            <a:ext cx="8569325" cy="3313112"/>
          </a:xfrm>
        </p:spPr>
        <p:txBody>
          <a:bodyPr/>
          <a:lstStyle/>
          <a:p>
            <a:r>
              <a:rPr lang="zh-CN" altLang="en-US" sz="3000" b="1">
                <a:ea typeface="宋体" pitchFamily="2" charset="-122"/>
              </a:rPr>
              <a:t>一个依赖图的任何拓扑排序都给出一个语法树中结点的语义规则计算的有效顺序。</a:t>
            </a:r>
          </a:p>
          <a:p>
            <a:r>
              <a:rPr lang="zh-CN" altLang="en-US" sz="3000" b="1">
                <a:ea typeface="宋体" pitchFamily="2" charset="-122"/>
              </a:rPr>
              <a:t>属性文法说明的翻译是很精确的</a:t>
            </a:r>
          </a:p>
          <a:p>
            <a:pPr lvl="1"/>
            <a:r>
              <a:rPr lang="zh-CN" altLang="en-US" sz="2600" b="1">
                <a:ea typeface="宋体" pitchFamily="2" charset="-122"/>
              </a:rPr>
              <a:t>基础文法用于建立输入符号串的语法分析树；</a:t>
            </a:r>
          </a:p>
          <a:p>
            <a:pPr lvl="1"/>
            <a:r>
              <a:rPr lang="zh-CN" altLang="en-US" sz="2600" b="1">
                <a:ea typeface="宋体" pitchFamily="2" charset="-122"/>
              </a:rPr>
              <a:t>根据语义规则建立依赖图</a:t>
            </a:r>
          </a:p>
          <a:p>
            <a:pPr lvl="1"/>
            <a:r>
              <a:rPr lang="zh-CN" altLang="en-US" sz="2600" b="1">
                <a:ea typeface="宋体" pitchFamily="2" charset="-122"/>
              </a:rPr>
              <a:t>从依赖图的拓扑排序中，可以得到计算语义规则的顺序。</a:t>
            </a:r>
          </a:p>
        </p:txBody>
      </p:sp>
      <p:sp>
        <p:nvSpPr>
          <p:cNvPr id="4505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A9BFB754-3C7A-4B5A-8F13-DFFDD7EEF377}" type="slidenum">
              <a:rPr lang="en-US" altLang="zh-CN" sz="8000">
                <a:solidFill>
                  <a:schemeClr val="bg2"/>
                </a:solidFill>
                <a:latin typeface="Arial" charset="0"/>
                <a:ea typeface="宋体" pitchFamily="2" charset="-122"/>
              </a:rPr>
              <a:pPr/>
              <a:t>30</a:t>
            </a:fld>
            <a:endParaRPr lang="en-US" altLang="zh-CN" sz="8000">
              <a:solidFill>
                <a:schemeClr val="bg2"/>
              </a:solidFill>
              <a:latin typeface="Arial" charset="0"/>
              <a:ea typeface="宋体" pitchFamily="2" charset="-122"/>
            </a:endParaRPr>
          </a:p>
        </p:txBody>
      </p:sp>
      <p:sp>
        <p:nvSpPr>
          <p:cNvPr id="526340" name="Rectangle 4"/>
          <p:cNvSpPr>
            <a:spLocks noChangeArrowheads="1"/>
          </p:cNvSpPr>
          <p:nvPr/>
        </p:nvSpPr>
        <p:spPr bwMode="auto">
          <a:xfrm>
            <a:off x="250825" y="5084763"/>
            <a:ext cx="190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Times New Roman" pitchFamily="18" charset="0"/>
              </a:rPr>
              <a:t>输入串</a:t>
            </a:r>
          </a:p>
        </p:txBody>
      </p:sp>
      <p:sp>
        <p:nvSpPr>
          <p:cNvPr id="526341" name="Rectangle 5"/>
          <p:cNvSpPr>
            <a:spLocks noChangeArrowheads="1"/>
          </p:cNvSpPr>
          <p:nvPr/>
        </p:nvSpPr>
        <p:spPr bwMode="auto">
          <a:xfrm>
            <a:off x="1927225" y="5084763"/>
            <a:ext cx="190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Times New Roman" pitchFamily="18" charset="0"/>
              </a:rPr>
              <a:t>分析树</a:t>
            </a:r>
          </a:p>
        </p:txBody>
      </p:sp>
      <p:sp>
        <p:nvSpPr>
          <p:cNvPr id="526342" name="Rectangle 6"/>
          <p:cNvSpPr>
            <a:spLocks noChangeArrowheads="1"/>
          </p:cNvSpPr>
          <p:nvPr/>
        </p:nvSpPr>
        <p:spPr bwMode="auto">
          <a:xfrm>
            <a:off x="3679825" y="5084763"/>
            <a:ext cx="190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a:latin typeface="Times New Roman" pitchFamily="18" charset="0"/>
              </a:rPr>
              <a:t>依赖图</a:t>
            </a:r>
          </a:p>
        </p:txBody>
      </p:sp>
      <p:sp>
        <p:nvSpPr>
          <p:cNvPr id="526343" name="Rectangle 7"/>
          <p:cNvSpPr>
            <a:spLocks noChangeArrowheads="1"/>
          </p:cNvSpPr>
          <p:nvPr/>
        </p:nvSpPr>
        <p:spPr bwMode="auto">
          <a:xfrm>
            <a:off x="6346825" y="5084763"/>
            <a:ext cx="1905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800" b="1" dirty="0">
                <a:latin typeface="Times New Roman" pitchFamily="18" charset="0"/>
              </a:rPr>
              <a:t>语义规则计算次序</a:t>
            </a:r>
          </a:p>
        </p:txBody>
      </p:sp>
      <p:sp>
        <p:nvSpPr>
          <p:cNvPr id="526344" name="Line 8"/>
          <p:cNvSpPr>
            <a:spLocks noChangeShapeType="1"/>
          </p:cNvSpPr>
          <p:nvPr/>
        </p:nvSpPr>
        <p:spPr bwMode="auto">
          <a:xfrm>
            <a:off x="1774825" y="5389563"/>
            <a:ext cx="53340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6345" name="Line 9"/>
          <p:cNvSpPr>
            <a:spLocks noChangeShapeType="1"/>
          </p:cNvSpPr>
          <p:nvPr/>
        </p:nvSpPr>
        <p:spPr bwMode="auto">
          <a:xfrm>
            <a:off x="3527425" y="5389563"/>
            <a:ext cx="53340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6346" name="Line 10"/>
          <p:cNvSpPr>
            <a:spLocks noChangeShapeType="1"/>
          </p:cNvSpPr>
          <p:nvPr/>
        </p:nvSpPr>
        <p:spPr bwMode="auto">
          <a:xfrm>
            <a:off x="5280025" y="5389563"/>
            <a:ext cx="533400"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6339">
                                            <p:txEl>
                                              <p:pRg st="1" end="1"/>
                                            </p:txEl>
                                          </p:spTgt>
                                        </p:tgtEl>
                                        <p:attrNameLst>
                                          <p:attrName>style.visibility</p:attrName>
                                        </p:attrNameLst>
                                      </p:cBhvr>
                                      <p:to>
                                        <p:strVal val="visible"/>
                                      </p:to>
                                    </p:set>
                                    <p:animEffect transition="in" filter="wipe(left)">
                                      <p:cBhvr>
                                        <p:cTn id="7" dur="500"/>
                                        <p:tgtEl>
                                          <p:spTgt spid="526339">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26339">
                                            <p:txEl>
                                              <p:pRg st="2" end="2"/>
                                            </p:txEl>
                                          </p:spTgt>
                                        </p:tgtEl>
                                        <p:attrNameLst>
                                          <p:attrName>style.visibility</p:attrName>
                                        </p:attrNameLst>
                                      </p:cBhvr>
                                      <p:to>
                                        <p:strVal val="visible"/>
                                      </p:to>
                                    </p:set>
                                    <p:animEffect transition="in" filter="wipe(left)">
                                      <p:cBhvr>
                                        <p:cTn id="10" dur="500"/>
                                        <p:tgtEl>
                                          <p:spTgt spid="526339">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26339">
                                            <p:txEl>
                                              <p:pRg st="3" end="3"/>
                                            </p:txEl>
                                          </p:spTgt>
                                        </p:tgtEl>
                                        <p:attrNameLst>
                                          <p:attrName>style.visibility</p:attrName>
                                        </p:attrNameLst>
                                      </p:cBhvr>
                                      <p:to>
                                        <p:strVal val="visible"/>
                                      </p:to>
                                    </p:set>
                                    <p:animEffect transition="in" filter="wipe(left)">
                                      <p:cBhvr>
                                        <p:cTn id="13" dur="500"/>
                                        <p:tgtEl>
                                          <p:spTgt spid="526339">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26339">
                                            <p:txEl>
                                              <p:pRg st="4" end="4"/>
                                            </p:txEl>
                                          </p:spTgt>
                                        </p:tgtEl>
                                        <p:attrNameLst>
                                          <p:attrName>style.visibility</p:attrName>
                                        </p:attrNameLst>
                                      </p:cBhvr>
                                      <p:to>
                                        <p:strVal val="visible"/>
                                      </p:to>
                                    </p:set>
                                    <p:animEffect transition="in" filter="wipe(left)">
                                      <p:cBhvr>
                                        <p:cTn id="16" dur="500"/>
                                        <p:tgtEl>
                                          <p:spTgt spid="526339">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26340"/>
                                        </p:tgtEl>
                                        <p:attrNameLst>
                                          <p:attrName>style.visibility</p:attrName>
                                        </p:attrNameLst>
                                      </p:cBhvr>
                                      <p:to>
                                        <p:strVal val="visible"/>
                                      </p:to>
                                    </p:set>
                                    <p:animEffect transition="in" filter="wipe(left)">
                                      <p:cBhvr>
                                        <p:cTn id="21" dur="500"/>
                                        <p:tgtEl>
                                          <p:spTgt spid="52634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26344"/>
                                        </p:tgtEl>
                                        <p:attrNameLst>
                                          <p:attrName>style.visibility</p:attrName>
                                        </p:attrNameLst>
                                      </p:cBhvr>
                                      <p:to>
                                        <p:strVal val="visible"/>
                                      </p:to>
                                    </p:set>
                                    <p:animEffect transition="in" filter="wipe(left)">
                                      <p:cBhvr>
                                        <p:cTn id="26" dur="500"/>
                                        <p:tgtEl>
                                          <p:spTgt spid="526344"/>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526341"/>
                                        </p:tgtEl>
                                        <p:attrNameLst>
                                          <p:attrName>style.visibility</p:attrName>
                                        </p:attrNameLst>
                                      </p:cBhvr>
                                      <p:to>
                                        <p:strVal val="visible"/>
                                      </p:to>
                                    </p:set>
                                    <p:animEffect transition="in" filter="wipe(left)">
                                      <p:cBhvr>
                                        <p:cTn id="30" dur="500"/>
                                        <p:tgtEl>
                                          <p:spTgt spid="52634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26345"/>
                                        </p:tgtEl>
                                        <p:attrNameLst>
                                          <p:attrName>style.visibility</p:attrName>
                                        </p:attrNameLst>
                                      </p:cBhvr>
                                      <p:to>
                                        <p:strVal val="visible"/>
                                      </p:to>
                                    </p:set>
                                    <p:animEffect transition="in" filter="wipe(left)">
                                      <p:cBhvr>
                                        <p:cTn id="35" dur="500"/>
                                        <p:tgtEl>
                                          <p:spTgt spid="526345"/>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26342"/>
                                        </p:tgtEl>
                                        <p:attrNameLst>
                                          <p:attrName>style.visibility</p:attrName>
                                        </p:attrNameLst>
                                      </p:cBhvr>
                                      <p:to>
                                        <p:strVal val="visible"/>
                                      </p:to>
                                    </p:set>
                                    <p:animEffect transition="in" filter="wipe(left)">
                                      <p:cBhvr>
                                        <p:cTn id="39" dur="500"/>
                                        <p:tgtEl>
                                          <p:spTgt spid="52634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26346"/>
                                        </p:tgtEl>
                                        <p:attrNameLst>
                                          <p:attrName>style.visibility</p:attrName>
                                        </p:attrNameLst>
                                      </p:cBhvr>
                                      <p:to>
                                        <p:strVal val="visible"/>
                                      </p:to>
                                    </p:set>
                                    <p:animEffect transition="in" filter="wipe(left)">
                                      <p:cBhvr>
                                        <p:cTn id="44" dur="500"/>
                                        <p:tgtEl>
                                          <p:spTgt spid="526346"/>
                                        </p:tgtEl>
                                      </p:cBhvr>
                                    </p:animEffect>
                                  </p:childTnLst>
                                </p:cTn>
                              </p:par>
                            </p:childTnLst>
                          </p:cTn>
                        </p:par>
                        <p:par>
                          <p:cTn id="45" fill="hold" nodeType="afterGroup">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526343"/>
                                        </p:tgtEl>
                                        <p:attrNameLst>
                                          <p:attrName>style.visibility</p:attrName>
                                        </p:attrNameLst>
                                      </p:cBhvr>
                                      <p:to>
                                        <p:strVal val="visible"/>
                                      </p:to>
                                    </p:set>
                                    <p:animEffect transition="in" filter="wipe(left)">
                                      <p:cBhvr>
                                        <p:cTn id="48" dur="500"/>
                                        <p:tgtEl>
                                          <p:spTgt spid="526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P spid="526340" grpId="0" autoUpdateAnimBg="0"/>
      <p:bldP spid="526341" grpId="0" autoUpdateAnimBg="0"/>
      <p:bldP spid="526342" grpId="0" autoUpdateAnimBg="0"/>
      <p:bldP spid="526343" grpId="0" autoUpdateAnimBg="0"/>
      <p:bldP spid="526344" grpId="0" animBg="1"/>
      <p:bldP spid="526345" grpId="0" animBg="1"/>
      <p:bldP spid="52634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idx="1"/>
          </p:nvPr>
        </p:nvSpPr>
        <p:spPr>
          <a:xfrm>
            <a:off x="120619" y="836712"/>
            <a:ext cx="4470675" cy="1150937"/>
          </a:xfrm>
        </p:spPr>
        <p:txBody>
          <a:bodyPr/>
          <a:lstStyle/>
          <a:p>
            <a:pPr>
              <a:spcBef>
                <a:spcPct val="0"/>
              </a:spcBef>
              <a:buFontTx/>
              <a:buNone/>
              <a:defRPr/>
            </a:pPr>
            <a:r>
              <a:rPr lang="en-US" altLang="zh-CN" b="1" dirty="0" err="1">
                <a:effectLst>
                  <a:outerShdw blurRad="38100" dist="38100" dir="2700000" algn="tl">
                    <a:srgbClr val="C0C0C0"/>
                  </a:outerShdw>
                </a:effectLst>
                <a:ea typeface="宋体" pitchFamily="2" charset="-122"/>
              </a:rPr>
              <a:t>int</a:t>
            </a:r>
            <a:r>
              <a:rPr lang="en-US" altLang="zh-CN" b="1" dirty="0">
                <a:effectLst>
                  <a:outerShdw blurRad="38100" dist="38100" dir="2700000" algn="tl">
                    <a:srgbClr val="C0C0C0"/>
                  </a:outerShdw>
                </a:effectLst>
                <a:ea typeface="宋体" pitchFamily="2" charset="-122"/>
              </a:rPr>
              <a:t> id</a:t>
            </a:r>
            <a:r>
              <a:rPr lang="en-US" altLang="zh-CN" b="1" baseline="-25000" dirty="0">
                <a:effectLst>
                  <a:outerShdw blurRad="38100" dist="38100" dir="2700000" algn="tl">
                    <a:srgbClr val="C0C0C0"/>
                  </a:outerShdw>
                </a:effectLst>
                <a:ea typeface="宋体" pitchFamily="2" charset="-122"/>
              </a:rPr>
              <a:t>1</a:t>
            </a:r>
            <a:r>
              <a:rPr lang="en-US" altLang="zh-CN" b="1" dirty="0">
                <a:effectLst>
                  <a:outerShdw blurRad="38100" dist="38100" dir="2700000" algn="tl">
                    <a:srgbClr val="C0C0C0"/>
                  </a:outerShdw>
                </a:effectLst>
                <a:ea typeface="宋体" pitchFamily="2" charset="-122"/>
              </a:rPr>
              <a:t>, id</a:t>
            </a:r>
            <a:r>
              <a:rPr lang="en-US" altLang="zh-CN" b="1" baseline="-25000" dirty="0">
                <a:effectLst>
                  <a:outerShdw blurRad="38100" dist="38100" dir="2700000" algn="tl">
                    <a:srgbClr val="C0C0C0"/>
                  </a:outerShdw>
                </a:effectLst>
                <a:ea typeface="宋体" pitchFamily="2" charset="-122"/>
              </a:rPr>
              <a:t>2</a:t>
            </a:r>
            <a:r>
              <a:rPr lang="en-US" altLang="zh-CN" b="1" dirty="0">
                <a:effectLst>
                  <a:outerShdw blurRad="38100" dist="38100" dir="2700000" algn="tl">
                    <a:srgbClr val="C0C0C0"/>
                  </a:outerShdw>
                </a:effectLst>
                <a:ea typeface="宋体" pitchFamily="2" charset="-122"/>
              </a:rPr>
              <a:t>, id</a:t>
            </a:r>
            <a:r>
              <a:rPr lang="en-US" altLang="zh-CN" b="1" baseline="-25000" dirty="0">
                <a:effectLst>
                  <a:outerShdw blurRad="38100" dist="38100" dir="2700000" algn="tl">
                    <a:srgbClr val="C0C0C0"/>
                  </a:outerShdw>
                </a:effectLst>
                <a:ea typeface="宋体" pitchFamily="2" charset="-122"/>
              </a:rPr>
              <a:t>3</a:t>
            </a:r>
            <a:r>
              <a:rPr lang="zh-CN" altLang="en-US" b="1" dirty="0">
                <a:effectLst>
                  <a:outerShdw blurRad="38100" dist="38100" dir="2700000" algn="tl">
                    <a:srgbClr val="C0C0C0"/>
                  </a:outerShdw>
                </a:effectLst>
                <a:ea typeface="宋体" pitchFamily="2" charset="-122"/>
              </a:rPr>
              <a:t>的分析树的依赖图</a:t>
            </a:r>
            <a:r>
              <a:rPr lang="en-US" altLang="zh-CN" sz="2800" b="1" i="1" dirty="0">
                <a:effectLst>
                  <a:outerShdw blurRad="38100" dist="38100" dir="2700000" algn="tl">
                    <a:srgbClr val="C0C0C0"/>
                  </a:outerShdw>
                </a:effectLst>
                <a:ea typeface="宋体" pitchFamily="2" charset="-122"/>
              </a:rPr>
              <a:t>		</a:t>
            </a:r>
            <a:endParaRPr lang="zh-CN" altLang="en-US" sz="2400" b="1" dirty="0">
              <a:effectLst>
                <a:outerShdw blurRad="38100" dist="38100" dir="2700000" algn="tl">
                  <a:srgbClr val="C0C0C0"/>
                </a:outerShdw>
              </a:effectLst>
              <a:ea typeface="宋体" pitchFamily="2" charset="-122"/>
            </a:endParaRPr>
          </a:p>
        </p:txBody>
      </p:sp>
      <p:sp>
        <p:nvSpPr>
          <p:cNvPr id="4608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B620D4A1-4B6A-4042-8A2B-0DC9EC649F54}" type="slidenum">
              <a:rPr lang="en-US" altLang="zh-CN" sz="8000">
                <a:solidFill>
                  <a:schemeClr val="bg2"/>
                </a:solidFill>
                <a:latin typeface="Arial" charset="0"/>
                <a:ea typeface="宋体" pitchFamily="2" charset="-122"/>
              </a:rPr>
              <a:pPr/>
              <a:t>31</a:t>
            </a:fld>
            <a:endParaRPr lang="en-US" altLang="zh-CN" sz="8000">
              <a:solidFill>
                <a:schemeClr val="bg2"/>
              </a:solidFill>
              <a:latin typeface="Arial" charset="0"/>
              <a:ea typeface="宋体" pitchFamily="2" charset="-122"/>
            </a:endParaRPr>
          </a:p>
        </p:txBody>
      </p:sp>
      <p:sp>
        <p:nvSpPr>
          <p:cNvPr id="527365" name="Rectangle 5"/>
          <p:cNvSpPr>
            <a:spLocks noChangeArrowheads="1"/>
          </p:cNvSpPr>
          <p:nvPr/>
        </p:nvSpPr>
        <p:spPr bwMode="auto">
          <a:xfrm>
            <a:off x="-323850" y="4059238"/>
            <a:ext cx="11938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    int</a:t>
            </a:r>
          </a:p>
        </p:txBody>
      </p:sp>
      <p:grpSp>
        <p:nvGrpSpPr>
          <p:cNvPr id="46085" name="Group 46"/>
          <p:cNvGrpSpPr>
            <a:grpSpLocks/>
          </p:cNvGrpSpPr>
          <p:nvPr/>
        </p:nvGrpSpPr>
        <p:grpSpPr bwMode="auto">
          <a:xfrm>
            <a:off x="20638" y="2133600"/>
            <a:ext cx="6675437" cy="4724400"/>
            <a:chOff x="13" y="1344"/>
            <a:chExt cx="4205" cy="2976"/>
          </a:xfrm>
        </p:grpSpPr>
        <p:sp>
          <p:nvSpPr>
            <p:cNvPr id="527364" name="Rectangle 4"/>
            <p:cNvSpPr>
              <a:spLocks noChangeArrowheads="1"/>
            </p:cNvSpPr>
            <p:nvPr/>
          </p:nvSpPr>
          <p:spPr bwMode="auto">
            <a:xfrm>
              <a:off x="1227" y="1344"/>
              <a:ext cx="20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D</a:t>
              </a:r>
            </a:p>
          </p:txBody>
        </p:sp>
        <p:sp>
          <p:nvSpPr>
            <p:cNvPr id="527366" name="Rectangle 6"/>
            <p:cNvSpPr>
              <a:spLocks noChangeArrowheads="1"/>
            </p:cNvSpPr>
            <p:nvPr/>
          </p:nvSpPr>
          <p:spPr bwMode="auto">
            <a:xfrm>
              <a:off x="13" y="1980"/>
              <a:ext cx="30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T</a:t>
              </a:r>
            </a:p>
          </p:txBody>
        </p:sp>
        <p:sp>
          <p:nvSpPr>
            <p:cNvPr id="46089" name="Line 7"/>
            <p:cNvSpPr>
              <a:spLocks noChangeShapeType="1"/>
            </p:cNvSpPr>
            <p:nvPr/>
          </p:nvSpPr>
          <p:spPr bwMode="auto">
            <a:xfrm flipH="1">
              <a:off x="155" y="1611"/>
              <a:ext cx="970" cy="369"/>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368" name="Rectangle 8"/>
            <p:cNvSpPr>
              <a:spLocks noChangeArrowheads="1"/>
            </p:cNvSpPr>
            <p:nvPr/>
          </p:nvSpPr>
          <p:spPr bwMode="auto">
            <a:xfrm>
              <a:off x="2489" y="2534"/>
              <a:ext cx="20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46091" name="Line 9"/>
            <p:cNvSpPr>
              <a:spLocks noChangeShapeType="1"/>
            </p:cNvSpPr>
            <p:nvPr/>
          </p:nvSpPr>
          <p:spPr bwMode="auto">
            <a:xfrm>
              <a:off x="92" y="2333"/>
              <a:ext cx="0" cy="326"/>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2" name="Line 10"/>
            <p:cNvSpPr>
              <a:spLocks noChangeShapeType="1"/>
            </p:cNvSpPr>
            <p:nvPr/>
          </p:nvSpPr>
          <p:spPr bwMode="auto">
            <a:xfrm>
              <a:off x="2744" y="2358"/>
              <a:ext cx="548" cy="21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3" name="Line 11"/>
            <p:cNvSpPr>
              <a:spLocks noChangeShapeType="1"/>
            </p:cNvSpPr>
            <p:nvPr/>
          </p:nvSpPr>
          <p:spPr bwMode="auto">
            <a:xfrm flipH="1">
              <a:off x="1760" y="2347"/>
              <a:ext cx="547" cy="21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372" name="Rectangle 12"/>
            <p:cNvSpPr>
              <a:spLocks noChangeArrowheads="1"/>
            </p:cNvSpPr>
            <p:nvPr/>
          </p:nvSpPr>
          <p:spPr bwMode="auto">
            <a:xfrm>
              <a:off x="3320" y="2562"/>
              <a:ext cx="471"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3</a:t>
              </a:r>
            </a:p>
          </p:txBody>
        </p:sp>
        <p:sp>
          <p:nvSpPr>
            <p:cNvPr id="527373" name="Rectangle 13"/>
            <p:cNvSpPr>
              <a:spLocks noChangeArrowheads="1"/>
            </p:cNvSpPr>
            <p:nvPr/>
          </p:nvSpPr>
          <p:spPr bwMode="auto">
            <a:xfrm>
              <a:off x="2462" y="1989"/>
              <a:ext cx="2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46096" name="Line 14"/>
            <p:cNvSpPr>
              <a:spLocks noChangeShapeType="1"/>
            </p:cNvSpPr>
            <p:nvPr/>
          </p:nvSpPr>
          <p:spPr bwMode="auto">
            <a:xfrm>
              <a:off x="1482" y="1611"/>
              <a:ext cx="970" cy="369"/>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7" name="Line 15"/>
            <p:cNvSpPr>
              <a:spLocks noChangeShapeType="1"/>
            </p:cNvSpPr>
            <p:nvPr/>
          </p:nvSpPr>
          <p:spPr bwMode="auto">
            <a:xfrm>
              <a:off x="755" y="3412"/>
              <a:ext cx="0" cy="324"/>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8" name="Line 16"/>
            <p:cNvSpPr>
              <a:spLocks noChangeShapeType="1"/>
            </p:cNvSpPr>
            <p:nvPr/>
          </p:nvSpPr>
          <p:spPr bwMode="auto">
            <a:xfrm>
              <a:off x="1585" y="2886"/>
              <a:ext cx="0" cy="325"/>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9" name="Line 17"/>
            <p:cNvSpPr>
              <a:spLocks noChangeShapeType="1"/>
            </p:cNvSpPr>
            <p:nvPr/>
          </p:nvSpPr>
          <p:spPr bwMode="auto">
            <a:xfrm>
              <a:off x="2542" y="2348"/>
              <a:ext cx="0" cy="326"/>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378" name="Rectangle 18"/>
            <p:cNvSpPr>
              <a:spLocks noChangeArrowheads="1"/>
            </p:cNvSpPr>
            <p:nvPr/>
          </p:nvSpPr>
          <p:spPr bwMode="auto">
            <a:xfrm>
              <a:off x="1530" y="2558"/>
              <a:ext cx="241"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527379" name="Rectangle 19"/>
            <p:cNvSpPr>
              <a:spLocks noChangeArrowheads="1"/>
            </p:cNvSpPr>
            <p:nvPr/>
          </p:nvSpPr>
          <p:spPr bwMode="auto">
            <a:xfrm>
              <a:off x="700" y="3086"/>
              <a:ext cx="22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L</a:t>
              </a:r>
            </a:p>
          </p:txBody>
        </p:sp>
        <p:sp>
          <p:nvSpPr>
            <p:cNvPr id="46102" name="Line 20"/>
            <p:cNvSpPr>
              <a:spLocks noChangeShapeType="1"/>
            </p:cNvSpPr>
            <p:nvPr/>
          </p:nvSpPr>
          <p:spPr bwMode="auto">
            <a:xfrm flipH="1">
              <a:off x="832" y="2892"/>
              <a:ext cx="548" cy="21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3" name="Line 21"/>
            <p:cNvSpPr>
              <a:spLocks noChangeShapeType="1"/>
            </p:cNvSpPr>
            <p:nvPr/>
          </p:nvSpPr>
          <p:spPr bwMode="auto">
            <a:xfrm>
              <a:off x="1789" y="2932"/>
              <a:ext cx="547" cy="21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382" name="Rectangle 22"/>
            <p:cNvSpPr>
              <a:spLocks noChangeArrowheads="1"/>
            </p:cNvSpPr>
            <p:nvPr/>
          </p:nvSpPr>
          <p:spPr bwMode="auto">
            <a:xfrm>
              <a:off x="2273" y="3128"/>
              <a:ext cx="47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2</a:t>
              </a:r>
            </a:p>
          </p:txBody>
        </p:sp>
        <p:sp>
          <p:nvSpPr>
            <p:cNvPr id="527383" name="Rectangle 23"/>
            <p:cNvSpPr>
              <a:spLocks noChangeArrowheads="1"/>
            </p:cNvSpPr>
            <p:nvPr/>
          </p:nvSpPr>
          <p:spPr bwMode="auto">
            <a:xfrm>
              <a:off x="652" y="3698"/>
              <a:ext cx="47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a:solidFill>
                    <a:schemeClr val="accent2"/>
                  </a:solidFill>
                  <a:effectLst>
                    <a:outerShdw blurRad="38100" dist="38100" dir="2700000" algn="tl">
                      <a:srgbClr val="C0C0C0"/>
                    </a:outerShdw>
                  </a:effectLst>
                  <a:latin typeface="Times New Roman" pitchFamily="18" charset="0"/>
                </a:rPr>
                <a:t>id</a:t>
              </a:r>
              <a:r>
                <a:rPr lang="en-US" altLang="zh-CN" sz="2800" b="1" baseline="-25000">
                  <a:solidFill>
                    <a:schemeClr val="accent2"/>
                  </a:solidFill>
                  <a:effectLst>
                    <a:outerShdw blurRad="38100" dist="38100" dir="2700000" algn="tl">
                      <a:srgbClr val="C0C0C0"/>
                    </a:outerShdw>
                  </a:effectLst>
                  <a:latin typeface="Times New Roman" pitchFamily="18" charset="0"/>
                </a:rPr>
                <a:t>1</a:t>
              </a:r>
            </a:p>
          </p:txBody>
        </p:sp>
        <p:sp>
          <p:nvSpPr>
            <p:cNvPr id="527384" name="Rectangle 24"/>
            <p:cNvSpPr>
              <a:spLocks noChangeArrowheads="1"/>
            </p:cNvSpPr>
            <p:nvPr/>
          </p:nvSpPr>
          <p:spPr bwMode="auto">
            <a:xfrm>
              <a:off x="1520" y="3071"/>
              <a:ext cx="20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527385" name="Rectangle 25"/>
            <p:cNvSpPr>
              <a:spLocks noChangeArrowheads="1"/>
            </p:cNvSpPr>
            <p:nvPr/>
          </p:nvSpPr>
          <p:spPr bwMode="auto">
            <a:xfrm>
              <a:off x="992" y="3723"/>
              <a:ext cx="560" cy="59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1 </a:t>
              </a:r>
              <a:r>
                <a:rPr lang="en-US" altLang="zh-CN" sz="2800" b="1" i="1">
                  <a:solidFill>
                    <a:schemeClr val="accent2"/>
                  </a:solidFill>
                  <a:effectLst>
                    <a:outerShdw blurRad="38100" dist="38100" dir="2700000" algn="tl">
                      <a:srgbClr val="C0C0C0"/>
                    </a:outerShdw>
                  </a:effectLst>
                  <a:latin typeface="Times New Roman" pitchFamily="18" charset="0"/>
                </a:rPr>
                <a:t>entry</a:t>
              </a:r>
            </a:p>
          </p:txBody>
        </p:sp>
        <p:sp>
          <p:nvSpPr>
            <p:cNvPr id="527386" name="Rectangle 26"/>
            <p:cNvSpPr>
              <a:spLocks noChangeArrowheads="1"/>
            </p:cNvSpPr>
            <p:nvPr/>
          </p:nvSpPr>
          <p:spPr bwMode="auto">
            <a:xfrm>
              <a:off x="943" y="3115"/>
              <a:ext cx="22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rPr>
                <a:t>10</a:t>
              </a:r>
            </a:p>
          </p:txBody>
        </p:sp>
        <p:sp>
          <p:nvSpPr>
            <p:cNvPr id="46109" name="Line 27"/>
            <p:cNvSpPr>
              <a:spLocks noChangeShapeType="1"/>
            </p:cNvSpPr>
            <p:nvPr/>
          </p:nvSpPr>
          <p:spPr bwMode="auto">
            <a:xfrm flipV="1">
              <a:off x="1060" y="3400"/>
              <a:ext cx="0" cy="383"/>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27388" name="Rectangle 28"/>
            <p:cNvSpPr>
              <a:spLocks noChangeArrowheads="1"/>
            </p:cNvSpPr>
            <p:nvPr/>
          </p:nvSpPr>
          <p:spPr bwMode="auto">
            <a:xfrm>
              <a:off x="2638" y="3183"/>
              <a:ext cx="559"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2 </a:t>
              </a:r>
              <a:r>
                <a:rPr lang="en-US" altLang="zh-CN" sz="2800" b="1" i="1">
                  <a:solidFill>
                    <a:schemeClr val="accent2"/>
                  </a:solidFill>
                  <a:effectLst>
                    <a:outerShdw blurRad="38100" dist="38100" dir="2700000" algn="tl">
                      <a:srgbClr val="C0C0C0"/>
                    </a:outerShdw>
                  </a:effectLst>
                  <a:latin typeface="Times New Roman" pitchFamily="18" charset="0"/>
                </a:rPr>
                <a:t>entry</a:t>
              </a:r>
            </a:p>
          </p:txBody>
        </p:sp>
        <p:sp>
          <p:nvSpPr>
            <p:cNvPr id="527389" name="Rectangle 29"/>
            <p:cNvSpPr>
              <a:spLocks noChangeArrowheads="1"/>
            </p:cNvSpPr>
            <p:nvPr/>
          </p:nvSpPr>
          <p:spPr bwMode="auto">
            <a:xfrm>
              <a:off x="3659" y="2606"/>
              <a:ext cx="559"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3 </a:t>
              </a:r>
              <a:r>
                <a:rPr lang="en-US" altLang="zh-CN" sz="2800" b="1" i="1">
                  <a:solidFill>
                    <a:schemeClr val="accent2"/>
                  </a:solidFill>
                  <a:effectLst>
                    <a:outerShdw blurRad="38100" dist="38100" dir="2700000" algn="tl">
                      <a:srgbClr val="C0C0C0"/>
                    </a:outerShdw>
                  </a:effectLst>
                  <a:latin typeface="Times New Roman" pitchFamily="18" charset="0"/>
                </a:rPr>
                <a:t>entry</a:t>
              </a:r>
            </a:p>
          </p:txBody>
        </p:sp>
        <p:sp>
          <p:nvSpPr>
            <p:cNvPr id="527390" name="Rectangle 30"/>
            <p:cNvSpPr>
              <a:spLocks noChangeArrowheads="1"/>
            </p:cNvSpPr>
            <p:nvPr/>
          </p:nvSpPr>
          <p:spPr bwMode="auto">
            <a:xfrm>
              <a:off x="164" y="3113"/>
              <a:ext cx="355"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9</a:t>
              </a:r>
            </a:p>
          </p:txBody>
        </p:sp>
        <p:sp>
          <p:nvSpPr>
            <p:cNvPr id="527391" name="Rectangle 31"/>
            <p:cNvSpPr>
              <a:spLocks noChangeArrowheads="1"/>
            </p:cNvSpPr>
            <p:nvPr/>
          </p:nvSpPr>
          <p:spPr bwMode="auto">
            <a:xfrm>
              <a:off x="1823" y="2577"/>
              <a:ext cx="227"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8</a:t>
              </a:r>
            </a:p>
          </p:txBody>
        </p:sp>
        <p:sp>
          <p:nvSpPr>
            <p:cNvPr id="527392" name="Rectangle 32"/>
            <p:cNvSpPr>
              <a:spLocks noChangeArrowheads="1"/>
            </p:cNvSpPr>
            <p:nvPr/>
          </p:nvSpPr>
          <p:spPr bwMode="auto">
            <a:xfrm>
              <a:off x="1021" y="2574"/>
              <a:ext cx="35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7</a:t>
              </a:r>
            </a:p>
          </p:txBody>
        </p:sp>
        <p:sp>
          <p:nvSpPr>
            <p:cNvPr id="527393" name="Rectangle 33"/>
            <p:cNvSpPr>
              <a:spLocks noChangeArrowheads="1"/>
            </p:cNvSpPr>
            <p:nvPr/>
          </p:nvSpPr>
          <p:spPr bwMode="auto">
            <a:xfrm>
              <a:off x="2745" y="2023"/>
              <a:ext cx="22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6</a:t>
              </a:r>
            </a:p>
          </p:txBody>
        </p:sp>
        <p:sp>
          <p:nvSpPr>
            <p:cNvPr id="527394" name="Rectangle 34"/>
            <p:cNvSpPr>
              <a:spLocks noChangeArrowheads="1"/>
            </p:cNvSpPr>
            <p:nvPr/>
          </p:nvSpPr>
          <p:spPr bwMode="auto">
            <a:xfrm>
              <a:off x="1912" y="1994"/>
              <a:ext cx="472"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en-US" altLang="zh-CN" sz="2800" b="1" i="1">
                  <a:solidFill>
                    <a:schemeClr val="accent2"/>
                  </a:solidFill>
                  <a:effectLst>
                    <a:outerShdw blurRad="38100" dist="38100" dir="2700000" algn="tl">
                      <a:srgbClr val="C0C0C0"/>
                    </a:outerShdw>
                  </a:effectLst>
                  <a:latin typeface="Times New Roman" pitchFamily="18" charset="0"/>
                </a:rPr>
                <a:t>in </a:t>
              </a:r>
              <a:r>
                <a:rPr lang="en-US" altLang="zh-CN" sz="2800" b="1">
                  <a:solidFill>
                    <a:schemeClr val="accent2"/>
                  </a:solidFill>
                  <a:effectLst>
                    <a:outerShdw blurRad="38100" dist="38100" dir="2700000" algn="tl">
                      <a:srgbClr val="C0C0C0"/>
                    </a:outerShdw>
                  </a:effectLst>
                  <a:latin typeface="Times New Roman" pitchFamily="18" charset="0"/>
                </a:rPr>
                <a:t>5</a:t>
              </a:r>
            </a:p>
          </p:txBody>
        </p:sp>
        <p:sp>
          <p:nvSpPr>
            <p:cNvPr id="527395" name="Rectangle 35"/>
            <p:cNvSpPr>
              <a:spLocks noChangeArrowheads="1"/>
            </p:cNvSpPr>
            <p:nvPr/>
          </p:nvSpPr>
          <p:spPr bwMode="auto">
            <a:xfrm>
              <a:off x="293" y="2023"/>
              <a:ext cx="50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p>
              <a:pPr algn="just" eaLnBrk="0" hangingPunct="0">
                <a:defRPr/>
              </a:pPr>
              <a:r>
                <a:rPr lang="zh-CN" altLang="en-US" sz="2800" b="1">
                  <a:solidFill>
                    <a:schemeClr val="accent2"/>
                  </a:solidFill>
                  <a:effectLst>
                    <a:outerShdw blurRad="38100" dist="38100" dir="2700000" algn="tl">
                      <a:srgbClr val="C0C0C0"/>
                    </a:outerShdw>
                  </a:effectLst>
                  <a:latin typeface="Times New Roman" pitchFamily="18" charset="0"/>
                </a:rPr>
                <a:t>4 </a:t>
              </a:r>
              <a:r>
                <a:rPr lang="en-US" altLang="zh-CN" sz="2800" b="1" i="1">
                  <a:solidFill>
                    <a:schemeClr val="accent2"/>
                  </a:solidFill>
                  <a:effectLst>
                    <a:outerShdw blurRad="38100" dist="38100" dir="2700000" algn="tl">
                      <a:srgbClr val="C0C0C0"/>
                    </a:outerShdw>
                  </a:effectLst>
                  <a:latin typeface="Times New Roman" pitchFamily="18" charset="0"/>
                </a:rPr>
                <a:t>type</a:t>
              </a:r>
            </a:p>
          </p:txBody>
        </p:sp>
        <p:sp>
          <p:nvSpPr>
            <p:cNvPr id="46118" name="Line 36"/>
            <p:cNvSpPr>
              <a:spLocks noChangeShapeType="1"/>
            </p:cNvSpPr>
            <p:nvPr/>
          </p:nvSpPr>
          <p:spPr bwMode="auto">
            <a:xfrm flipH="1">
              <a:off x="1287" y="2388"/>
              <a:ext cx="547" cy="21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6119" name="Line 37"/>
            <p:cNvSpPr>
              <a:spLocks noChangeShapeType="1"/>
            </p:cNvSpPr>
            <p:nvPr/>
          </p:nvSpPr>
          <p:spPr bwMode="auto">
            <a:xfrm flipH="1">
              <a:off x="433" y="2838"/>
              <a:ext cx="548" cy="213"/>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6120" name="Line 38"/>
            <p:cNvSpPr>
              <a:spLocks noChangeShapeType="1"/>
            </p:cNvSpPr>
            <p:nvPr/>
          </p:nvSpPr>
          <p:spPr bwMode="auto">
            <a:xfrm flipH="1" flipV="1">
              <a:off x="2985" y="2291"/>
              <a:ext cx="879" cy="36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6121" name="Line 39"/>
            <p:cNvSpPr>
              <a:spLocks noChangeShapeType="1"/>
            </p:cNvSpPr>
            <p:nvPr/>
          </p:nvSpPr>
          <p:spPr bwMode="auto">
            <a:xfrm flipH="1" flipV="1">
              <a:off x="2001" y="2844"/>
              <a:ext cx="880" cy="36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46122" name="Freeform 40"/>
            <p:cNvSpPr>
              <a:spLocks/>
            </p:cNvSpPr>
            <p:nvPr/>
          </p:nvSpPr>
          <p:spPr bwMode="auto">
            <a:xfrm>
              <a:off x="499" y="1814"/>
              <a:ext cx="1582" cy="298"/>
            </a:xfrm>
            <a:custGeom>
              <a:avLst/>
              <a:gdLst>
                <a:gd name="T0" fmla="*/ 0 w 1860"/>
                <a:gd name="T1" fmla="*/ 298 h 315"/>
                <a:gd name="T2" fmla="*/ 306 w 1860"/>
                <a:gd name="T3" fmla="*/ 113 h 315"/>
                <a:gd name="T4" fmla="*/ 817 w 1860"/>
                <a:gd name="T5" fmla="*/ 0 h 315"/>
                <a:gd name="T6" fmla="*/ 1289 w 1860"/>
                <a:gd name="T7" fmla="*/ 114 h 315"/>
                <a:gd name="T8" fmla="*/ 1582 w 1860"/>
                <a:gd name="T9" fmla="*/ 270 h 3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23" name="Freeform 41"/>
            <p:cNvSpPr>
              <a:spLocks/>
            </p:cNvSpPr>
            <p:nvPr/>
          </p:nvSpPr>
          <p:spPr bwMode="auto">
            <a:xfrm>
              <a:off x="358" y="3445"/>
              <a:ext cx="626" cy="158"/>
            </a:xfrm>
            <a:custGeom>
              <a:avLst/>
              <a:gdLst>
                <a:gd name="T0" fmla="*/ 0 w 736"/>
                <a:gd name="T1" fmla="*/ 0 h 167"/>
                <a:gd name="T2" fmla="*/ 294 w 736"/>
                <a:gd name="T3" fmla="*/ 156 h 167"/>
                <a:gd name="T4" fmla="*/ 626 w 736"/>
                <a:gd name="T5" fmla="*/ 13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24" name="Freeform 42"/>
            <p:cNvSpPr>
              <a:spLocks/>
            </p:cNvSpPr>
            <p:nvPr/>
          </p:nvSpPr>
          <p:spPr bwMode="auto">
            <a:xfrm>
              <a:off x="1230" y="2892"/>
              <a:ext cx="626" cy="157"/>
            </a:xfrm>
            <a:custGeom>
              <a:avLst/>
              <a:gdLst>
                <a:gd name="T0" fmla="*/ 0 w 736"/>
                <a:gd name="T1" fmla="*/ 0 h 167"/>
                <a:gd name="T2" fmla="*/ 294 w 736"/>
                <a:gd name="T3" fmla="*/ 155 h 167"/>
                <a:gd name="T4" fmla="*/ 626 w 736"/>
                <a:gd name="T5" fmla="*/ 13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125" name="Freeform 43"/>
            <p:cNvSpPr>
              <a:spLocks/>
            </p:cNvSpPr>
            <p:nvPr/>
          </p:nvSpPr>
          <p:spPr bwMode="auto">
            <a:xfrm>
              <a:off x="2118" y="2341"/>
              <a:ext cx="627" cy="158"/>
            </a:xfrm>
            <a:custGeom>
              <a:avLst/>
              <a:gdLst>
                <a:gd name="T0" fmla="*/ 0 w 736"/>
                <a:gd name="T1" fmla="*/ 0 h 167"/>
                <a:gd name="T2" fmla="*/ 295 w 736"/>
                <a:gd name="T3" fmla="*/ 156 h 167"/>
                <a:gd name="T4" fmla="*/ 627 w 736"/>
                <a:gd name="T5" fmla="*/ 13 h 167"/>
                <a:gd name="T6" fmla="*/ 0 60000 65536"/>
                <a:gd name="T7" fmla="*/ 0 60000 65536"/>
                <a:gd name="T8" fmla="*/ 0 60000 65536"/>
              </a:gdLst>
              <a:ahLst/>
              <a:cxnLst>
                <a:cxn ang="T6">
                  <a:pos x="T0" y="T1"/>
                </a:cxn>
                <a:cxn ang="T7">
                  <a:pos x="T2" y="T3"/>
                </a:cxn>
                <a:cxn ang="T8">
                  <a:pos x="T4" y="T5"/>
                </a:cxn>
              </a:cxnLst>
              <a:rect l="0" t="0" r="r" b="b"/>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27404" name="Rectangle 44"/>
          <p:cNvSpPr>
            <a:spLocks noChangeArrowheads="1"/>
          </p:cNvSpPr>
          <p:nvPr/>
        </p:nvSpPr>
        <p:spPr bwMode="auto">
          <a:xfrm>
            <a:off x="5219700" y="0"/>
            <a:ext cx="3924300" cy="3810000"/>
          </a:xfrm>
          <a:prstGeom prst="rect">
            <a:avLst/>
          </a:prstGeom>
          <a:solidFill>
            <a:srgbClr val="CCFFCC"/>
          </a:solidFill>
          <a:ln w="28575">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46038" rIns="72000" bIns="46038"/>
          <a:lstStyle/>
          <a:p>
            <a:pPr marL="342900" indent="-342900" eaLnBrk="0" hangingPunct="0">
              <a:spcBef>
                <a:spcPct val="20000"/>
              </a:spcBef>
            </a:pPr>
            <a:r>
              <a:rPr lang="en-US" altLang="zh-CN" sz="2800" b="1"/>
              <a:t>a</a:t>
            </a:r>
            <a:r>
              <a:rPr lang="en-US" altLang="zh-CN" sz="2800" b="1" baseline="-30000"/>
              <a:t>4</a:t>
            </a:r>
            <a:r>
              <a:rPr lang="en-US" altLang="zh-CN" sz="2800" b="1"/>
              <a:t>:=int;</a:t>
            </a:r>
          </a:p>
          <a:p>
            <a:pPr marL="342900" indent="-342900" eaLnBrk="0" hangingPunct="0">
              <a:spcBef>
                <a:spcPct val="20000"/>
              </a:spcBef>
            </a:pPr>
            <a:r>
              <a:rPr lang="en-US" altLang="zh-CN" sz="2800" b="1"/>
              <a:t>a</a:t>
            </a:r>
            <a:r>
              <a:rPr lang="en-US" altLang="zh-CN" sz="2800" b="1" baseline="-30000"/>
              <a:t>5</a:t>
            </a:r>
            <a:r>
              <a:rPr lang="en-US" altLang="zh-CN" sz="2800" b="1"/>
              <a:t>:=a</a:t>
            </a:r>
            <a:r>
              <a:rPr lang="en-US" altLang="zh-CN" sz="2800" b="1" baseline="-30000"/>
              <a:t>4</a:t>
            </a:r>
            <a:endParaRPr lang="en-US" altLang="zh-CN" sz="2800" b="1"/>
          </a:p>
          <a:p>
            <a:pPr marL="342900" indent="-342900" eaLnBrk="0" hangingPunct="0">
              <a:spcBef>
                <a:spcPct val="20000"/>
              </a:spcBef>
            </a:pPr>
            <a:r>
              <a:rPr lang="en-US" altLang="zh-CN" sz="2800" b="1"/>
              <a:t>addtype (id</a:t>
            </a:r>
            <a:r>
              <a:rPr lang="en-US" altLang="zh-CN" sz="2800" b="1" baseline="-30000"/>
              <a:t>3</a:t>
            </a:r>
            <a:r>
              <a:rPr lang="en-US" altLang="zh-CN" sz="2800" b="1"/>
              <a:t>.entry,a</a:t>
            </a:r>
            <a:r>
              <a:rPr lang="en-US" altLang="zh-CN" sz="2800" b="1" baseline="-30000"/>
              <a:t>5</a:t>
            </a:r>
            <a:r>
              <a:rPr lang="en-US" altLang="zh-CN" sz="2800" b="1"/>
              <a:t>);</a:t>
            </a:r>
          </a:p>
          <a:p>
            <a:pPr marL="342900" indent="-342900" eaLnBrk="0" hangingPunct="0">
              <a:spcBef>
                <a:spcPct val="20000"/>
              </a:spcBef>
            </a:pPr>
            <a:r>
              <a:rPr lang="en-US" altLang="zh-CN" sz="2800" b="1"/>
              <a:t>a</a:t>
            </a:r>
            <a:r>
              <a:rPr lang="en-US" altLang="zh-CN" sz="2800" b="1" baseline="-30000"/>
              <a:t>7</a:t>
            </a:r>
            <a:r>
              <a:rPr lang="en-US" altLang="zh-CN" sz="2800" b="1"/>
              <a:t>:=a</a:t>
            </a:r>
            <a:r>
              <a:rPr lang="en-US" altLang="zh-CN" sz="2800" b="1" baseline="-30000"/>
              <a:t>5</a:t>
            </a:r>
            <a:r>
              <a:rPr lang="en-US" altLang="zh-CN" sz="2800" b="1"/>
              <a:t>;</a:t>
            </a:r>
          </a:p>
          <a:p>
            <a:pPr marL="342900" indent="-342900" eaLnBrk="0" hangingPunct="0">
              <a:spcBef>
                <a:spcPct val="20000"/>
              </a:spcBef>
            </a:pPr>
            <a:r>
              <a:rPr lang="en-US" altLang="zh-CN" sz="2800" b="1"/>
              <a:t>addtype (id</a:t>
            </a:r>
            <a:r>
              <a:rPr lang="en-US" altLang="zh-CN" sz="2800" b="1" baseline="-30000"/>
              <a:t>2</a:t>
            </a:r>
            <a:r>
              <a:rPr lang="en-US" altLang="zh-CN" sz="2800" b="1"/>
              <a:t>.entry,a</a:t>
            </a:r>
            <a:r>
              <a:rPr lang="en-US" altLang="zh-CN" sz="2800" b="1" baseline="-30000"/>
              <a:t>7</a:t>
            </a:r>
            <a:r>
              <a:rPr lang="en-US" altLang="zh-CN" sz="2800" b="1"/>
              <a:t>);</a:t>
            </a:r>
          </a:p>
          <a:p>
            <a:pPr marL="342900" indent="-342900" eaLnBrk="0" hangingPunct="0">
              <a:spcBef>
                <a:spcPct val="20000"/>
              </a:spcBef>
            </a:pPr>
            <a:r>
              <a:rPr lang="en-US" altLang="zh-CN" sz="2800" b="1"/>
              <a:t>a</a:t>
            </a:r>
            <a:r>
              <a:rPr lang="en-US" altLang="zh-CN" sz="2800" b="1" baseline="-30000"/>
              <a:t>9</a:t>
            </a:r>
            <a:r>
              <a:rPr lang="en-US" altLang="zh-CN" sz="2800" b="1"/>
              <a:t>:=a</a:t>
            </a:r>
            <a:r>
              <a:rPr lang="en-US" altLang="zh-CN" sz="2800" b="1" baseline="-30000"/>
              <a:t>7</a:t>
            </a:r>
            <a:endParaRPr lang="en-US" altLang="zh-CN" sz="2800" b="1"/>
          </a:p>
          <a:p>
            <a:pPr marL="342900" indent="-342900" eaLnBrk="0" hangingPunct="0">
              <a:spcBef>
                <a:spcPct val="20000"/>
              </a:spcBef>
            </a:pPr>
            <a:r>
              <a:rPr lang="en-US" altLang="zh-CN" sz="2800" b="1"/>
              <a:t>addtype (id</a:t>
            </a:r>
            <a:r>
              <a:rPr lang="en-US" altLang="zh-CN" sz="2800" b="1" baseline="-30000"/>
              <a:t>1</a:t>
            </a:r>
            <a:r>
              <a:rPr lang="en-US" altLang="zh-CN" sz="2800" b="1"/>
              <a:t>.entry,a</a:t>
            </a:r>
            <a:r>
              <a:rPr lang="en-US" altLang="zh-CN" sz="2800" b="1" baseline="-30000"/>
              <a:t>9</a:t>
            </a:r>
            <a:r>
              <a:rPr lang="en-US" altLang="zh-CN" sz="2800" b="1"/>
              <a:t>);</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7404">
                                            <p:bg/>
                                          </p:spTgt>
                                        </p:tgtEl>
                                        <p:attrNameLst>
                                          <p:attrName>style.visibility</p:attrName>
                                        </p:attrNameLst>
                                      </p:cBhvr>
                                      <p:to>
                                        <p:strVal val="visible"/>
                                      </p:to>
                                    </p:set>
                                    <p:animEffect transition="in" filter="wipe(left)">
                                      <p:cBhvr>
                                        <p:cTn id="7" dur="500"/>
                                        <p:tgtEl>
                                          <p:spTgt spid="52740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7404">
                                            <p:txEl>
                                              <p:pRg st="0" end="0"/>
                                            </p:txEl>
                                          </p:spTgt>
                                        </p:tgtEl>
                                        <p:attrNameLst>
                                          <p:attrName>style.visibility</p:attrName>
                                        </p:attrNameLst>
                                      </p:cBhvr>
                                      <p:to>
                                        <p:strVal val="visible"/>
                                      </p:to>
                                    </p:set>
                                    <p:animEffect transition="in" filter="wipe(left)">
                                      <p:cBhvr>
                                        <p:cTn id="12" dur="500"/>
                                        <p:tgtEl>
                                          <p:spTgt spid="52740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7404">
                                            <p:txEl>
                                              <p:pRg st="1" end="1"/>
                                            </p:txEl>
                                          </p:spTgt>
                                        </p:tgtEl>
                                        <p:attrNameLst>
                                          <p:attrName>style.visibility</p:attrName>
                                        </p:attrNameLst>
                                      </p:cBhvr>
                                      <p:to>
                                        <p:strVal val="visible"/>
                                      </p:to>
                                    </p:set>
                                    <p:animEffect transition="in" filter="wipe(left)">
                                      <p:cBhvr>
                                        <p:cTn id="17" dur="500"/>
                                        <p:tgtEl>
                                          <p:spTgt spid="52740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7404">
                                            <p:txEl>
                                              <p:pRg st="2" end="2"/>
                                            </p:txEl>
                                          </p:spTgt>
                                        </p:tgtEl>
                                        <p:attrNameLst>
                                          <p:attrName>style.visibility</p:attrName>
                                        </p:attrNameLst>
                                      </p:cBhvr>
                                      <p:to>
                                        <p:strVal val="visible"/>
                                      </p:to>
                                    </p:set>
                                    <p:animEffect transition="in" filter="wipe(left)">
                                      <p:cBhvr>
                                        <p:cTn id="22" dur="500"/>
                                        <p:tgtEl>
                                          <p:spTgt spid="52740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7404">
                                            <p:txEl>
                                              <p:pRg st="3" end="3"/>
                                            </p:txEl>
                                          </p:spTgt>
                                        </p:tgtEl>
                                        <p:attrNameLst>
                                          <p:attrName>style.visibility</p:attrName>
                                        </p:attrNameLst>
                                      </p:cBhvr>
                                      <p:to>
                                        <p:strVal val="visible"/>
                                      </p:to>
                                    </p:set>
                                    <p:animEffect transition="in" filter="wipe(left)">
                                      <p:cBhvr>
                                        <p:cTn id="27" dur="500"/>
                                        <p:tgtEl>
                                          <p:spTgt spid="52740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7404">
                                            <p:txEl>
                                              <p:pRg st="4" end="4"/>
                                            </p:txEl>
                                          </p:spTgt>
                                        </p:tgtEl>
                                        <p:attrNameLst>
                                          <p:attrName>style.visibility</p:attrName>
                                        </p:attrNameLst>
                                      </p:cBhvr>
                                      <p:to>
                                        <p:strVal val="visible"/>
                                      </p:to>
                                    </p:set>
                                    <p:animEffect transition="in" filter="wipe(left)">
                                      <p:cBhvr>
                                        <p:cTn id="32" dur="500"/>
                                        <p:tgtEl>
                                          <p:spTgt spid="52740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7404">
                                            <p:txEl>
                                              <p:pRg st="5" end="5"/>
                                            </p:txEl>
                                          </p:spTgt>
                                        </p:tgtEl>
                                        <p:attrNameLst>
                                          <p:attrName>style.visibility</p:attrName>
                                        </p:attrNameLst>
                                      </p:cBhvr>
                                      <p:to>
                                        <p:strVal val="visible"/>
                                      </p:to>
                                    </p:set>
                                    <p:animEffect transition="in" filter="wipe(left)">
                                      <p:cBhvr>
                                        <p:cTn id="37" dur="500"/>
                                        <p:tgtEl>
                                          <p:spTgt spid="52740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27404">
                                            <p:txEl>
                                              <p:pRg st="6" end="6"/>
                                            </p:txEl>
                                          </p:spTgt>
                                        </p:tgtEl>
                                        <p:attrNameLst>
                                          <p:attrName>style.visibility</p:attrName>
                                        </p:attrNameLst>
                                      </p:cBhvr>
                                      <p:to>
                                        <p:strVal val="visible"/>
                                      </p:to>
                                    </p:set>
                                    <p:animEffect transition="in" filter="wipe(left)">
                                      <p:cBhvr>
                                        <p:cTn id="42" dur="500"/>
                                        <p:tgtEl>
                                          <p:spTgt spid="52740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404"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p:txBody>
          <a:bodyPr/>
          <a:lstStyle/>
          <a:p>
            <a:r>
              <a:rPr lang="zh-CN" altLang="en-US" sz="3600">
                <a:ea typeface="华文行楷" pitchFamily="2" charset="-122"/>
              </a:rPr>
              <a:t>4.1.5 属性计算次序</a:t>
            </a:r>
          </a:p>
        </p:txBody>
      </p:sp>
      <p:sp>
        <p:nvSpPr>
          <p:cNvPr id="533507" name="Rectangle 3"/>
          <p:cNvSpPr>
            <a:spLocks noGrp="1" noChangeArrowheads="1"/>
          </p:cNvSpPr>
          <p:nvPr>
            <p:ph idx="1"/>
          </p:nvPr>
        </p:nvSpPr>
        <p:spPr>
          <a:xfrm>
            <a:off x="304800" y="1295400"/>
            <a:ext cx="8610600" cy="3141663"/>
          </a:xfrm>
        </p:spPr>
        <p:txBody>
          <a:bodyPr/>
          <a:lstStyle/>
          <a:p>
            <a:pPr>
              <a:spcBef>
                <a:spcPct val="0"/>
              </a:spcBef>
              <a:buFontTx/>
              <a:buNone/>
              <a:defRPr/>
            </a:pPr>
            <a:r>
              <a:rPr lang="zh-CN" altLang="en-US" b="1">
                <a:effectLst>
                  <a:outerShdw blurRad="38100" dist="38100" dir="2700000" algn="tl">
                    <a:srgbClr val="C0C0C0"/>
                  </a:outerShdw>
                </a:effectLst>
                <a:ea typeface="宋体" pitchFamily="2" charset="-122"/>
              </a:rPr>
              <a:t>属性计算次序</a:t>
            </a:r>
          </a:p>
          <a:p>
            <a:pPr>
              <a:spcBef>
                <a:spcPct val="0"/>
              </a:spcBef>
              <a:buFontTx/>
              <a:buNone/>
              <a:defRPr/>
            </a:pPr>
            <a:endParaRPr lang="zh-CN" altLang="en-US" b="1">
              <a:effectLst>
                <a:outerShdw blurRad="38100" dist="38100" dir="2700000" algn="tl">
                  <a:srgbClr val="C0C0C0"/>
                </a:outerShdw>
              </a:effectLst>
              <a:ea typeface="宋体" pitchFamily="2" charset="-122"/>
            </a:endParaRPr>
          </a:p>
          <a:p>
            <a:pPr>
              <a:spcBef>
                <a:spcPct val="0"/>
              </a:spcBef>
              <a:buFontTx/>
              <a:buNone/>
              <a:defRPr/>
            </a:pPr>
            <a:r>
              <a:rPr lang="en-US" altLang="zh-CN" sz="2800" b="1">
                <a:effectLst>
                  <a:outerShdw blurRad="38100" dist="38100" dir="2700000" algn="tl">
                    <a:srgbClr val="C0C0C0"/>
                  </a:outerShdw>
                </a:effectLst>
                <a:latin typeface="宋体" pitchFamily="2" charset="-122"/>
                <a:ea typeface="宋体" pitchFamily="2" charset="-122"/>
              </a:rPr>
              <a:t>1</a:t>
            </a:r>
            <a:r>
              <a:rPr lang="zh-CN" altLang="en-US" sz="2800" b="1">
                <a:effectLst>
                  <a:outerShdw blurRad="38100" dist="38100" dir="2700000" algn="tl">
                    <a:srgbClr val="C0C0C0"/>
                  </a:outerShdw>
                </a:effectLst>
                <a:latin typeface="宋体" pitchFamily="2" charset="-122"/>
                <a:ea typeface="宋体" pitchFamily="2" charset="-122"/>
              </a:rPr>
              <a:t>、构造输入的分析树</a:t>
            </a:r>
          </a:p>
          <a:p>
            <a:pPr>
              <a:spcBef>
                <a:spcPct val="0"/>
              </a:spcBef>
              <a:buFontTx/>
              <a:buNone/>
              <a:defRPr/>
            </a:pPr>
            <a:r>
              <a:rPr lang="en-US" altLang="zh-CN" sz="2800" b="1">
                <a:effectLst>
                  <a:outerShdw blurRad="38100" dist="38100" dir="2700000" algn="tl">
                    <a:srgbClr val="C0C0C0"/>
                  </a:outerShdw>
                </a:effectLst>
                <a:latin typeface="宋体" pitchFamily="2" charset="-122"/>
                <a:ea typeface="宋体" pitchFamily="2" charset="-122"/>
              </a:rPr>
              <a:t>2</a:t>
            </a:r>
            <a:r>
              <a:rPr lang="zh-CN" altLang="en-US" sz="2800" b="1">
                <a:effectLst>
                  <a:outerShdw blurRad="38100" dist="38100" dir="2700000" algn="tl">
                    <a:srgbClr val="C0C0C0"/>
                  </a:outerShdw>
                </a:effectLst>
                <a:latin typeface="宋体" pitchFamily="2" charset="-122"/>
                <a:ea typeface="宋体" pitchFamily="2" charset="-122"/>
              </a:rPr>
              <a:t>、构造属性依赖图</a:t>
            </a:r>
          </a:p>
          <a:p>
            <a:pPr>
              <a:spcBef>
                <a:spcPct val="0"/>
              </a:spcBef>
              <a:buFontTx/>
              <a:buNone/>
              <a:defRPr/>
            </a:pPr>
            <a:r>
              <a:rPr lang="en-US" altLang="zh-CN" sz="2800" b="1">
                <a:effectLst>
                  <a:outerShdw blurRad="38100" dist="38100" dir="2700000" algn="tl">
                    <a:srgbClr val="C0C0C0"/>
                  </a:outerShdw>
                </a:effectLst>
                <a:latin typeface="宋体" pitchFamily="2" charset="-122"/>
                <a:ea typeface="宋体" pitchFamily="2" charset="-122"/>
              </a:rPr>
              <a:t>3</a:t>
            </a:r>
            <a:r>
              <a:rPr lang="zh-CN" altLang="en-US" sz="2800" b="1">
                <a:effectLst>
                  <a:outerShdw blurRad="38100" dist="38100" dir="2700000" algn="tl">
                    <a:srgbClr val="C0C0C0"/>
                  </a:outerShdw>
                </a:effectLst>
                <a:latin typeface="宋体" pitchFamily="2" charset="-122"/>
                <a:ea typeface="宋体" pitchFamily="2" charset="-122"/>
              </a:rPr>
              <a:t>、对结点进行拓扑排序</a:t>
            </a:r>
          </a:p>
          <a:p>
            <a:pPr>
              <a:spcBef>
                <a:spcPct val="0"/>
              </a:spcBef>
              <a:buFontTx/>
              <a:buNone/>
              <a:defRPr/>
            </a:pPr>
            <a:r>
              <a:rPr lang="en-US" altLang="zh-CN" sz="2800" b="1">
                <a:effectLst>
                  <a:outerShdw blurRad="38100" dist="38100" dir="2700000" algn="tl">
                    <a:srgbClr val="C0C0C0"/>
                  </a:outerShdw>
                </a:effectLst>
                <a:latin typeface="宋体" pitchFamily="2" charset="-122"/>
                <a:ea typeface="宋体" pitchFamily="2" charset="-122"/>
              </a:rPr>
              <a:t>4</a:t>
            </a:r>
            <a:r>
              <a:rPr lang="zh-CN" altLang="en-US" sz="2800" b="1">
                <a:effectLst>
                  <a:outerShdw blurRad="38100" dist="38100" dir="2700000" algn="tl">
                    <a:srgbClr val="C0C0C0"/>
                  </a:outerShdw>
                </a:effectLst>
                <a:latin typeface="宋体" pitchFamily="2" charset="-122"/>
                <a:ea typeface="宋体" pitchFamily="2" charset="-122"/>
              </a:rPr>
              <a:t>、按拓扑排序的次序计算属性</a:t>
            </a:r>
          </a:p>
        </p:txBody>
      </p:sp>
      <p:sp>
        <p:nvSpPr>
          <p:cNvPr id="4915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D98F8A93-3101-47A6-BF90-356919C0B72C}" type="slidenum">
              <a:rPr lang="en-US" altLang="zh-CN" sz="8000">
                <a:solidFill>
                  <a:schemeClr val="bg2"/>
                </a:solidFill>
                <a:latin typeface="Arial" charset="0"/>
                <a:ea typeface="宋体" pitchFamily="2" charset="-122"/>
              </a:rPr>
              <a:pPr/>
              <a:t>32</a:t>
            </a:fld>
            <a:endParaRPr lang="en-US" altLang="zh-CN" sz="8000">
              <a:solidFill>
                <a:schemeClr val="bg2"/>
              </a:solidFill>
              <a:latin typeface="Arial" charset="0"/>
              <a:ea typeface="宋体"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p:cNvSpPr>
            <a:spLocks noGrp="1" noChangeArrowheads="1"/>
          </p:cNvSpPr>
          <p:nvPr>
            <p:ph type="title"/>
          </p:nvPr>
        </p:nvSpPr>
        <p:spPr/>
        <p:txBody>
          <a:bodyPr/>
          <a:lstStyle/>
          <a:p>
            <a:r>
              <a:rPr lang="zh-CN" altLang="en-US" sz="3600" b="1">
                <a:ea typeface="黑体" pitchFamily="49" charset="-122"/>
              </a:rPr>
              <a:t>4.1  </a:t>
            </a:r>
            <a:r>
              <a:rPr lang="zh-CN" altLang="en-US" sz="3600" b="1">
                <a:ea typeface="宋体" pitchFamily="2" charset="-122"/>
              </a:rPr>
              <a:t>语法制导的定义</a:t>
            </a:r>
          </a:p>
        </p:txBody>
      </p:sp>
      <p:sp>
        <p:nvSpPr>
          <p:cNvPr id="546818" name="Rectangle 2"/>
          <p:cNvSpPr>
            <a:spLocks noGrp="1" noChangeArrowheads="1"/>
          </p:cNvSpPr>
          <p:nvPr>
            <p:ph idx="1"/>
          </p:nvPr>
        </p:nvSpPr>
        <p:spPr>
          <a:xfrm>
            <a:off x="304800" y="908720"/>
            <a:ext cx="8610600" cy="5257800"/>
          </a:xfrm>
        </p:spPr>
        <p:txBody>
          <a:bodyPr/>
          <a:lstStyle/>
          <a:p>
            <a:pPr>
              <a:spcBef>
                <a:spcPct val="0"/>
              </a:spcBef>
              <a:buFontTx/>
              <a:buNone/>
            </a:pPr>
            <a:r>
              <a:rPr lang="zh-CN" altLang="en-US" sz="3200" b="1" dirty="0">
                <a:latin typeface="宋体" pitchFamily="2" charset="-122"/>
                <a:ea typeface="宋体" pitchFamily="2" charset="-122"/>
              </a:rPr>
              <a:t>语义规则的计算方法</a:t>
            </a:r>
          </a:p>
          <a:p>
            <a:pPr>
              <a:spcBef>
                <a:spcPct val="0"/>
              </a:spcBef>
              <a:buFontTx/>
              <a:buNone/>
            </a:pPr>
            <a:endParaRPr lang="zh-CN" altLang="en-US" sz="3200" b="1" dirty="0">
              <a:ea typeface="黑体" pitchFamily="49" charset="-122"/>
            </a:endParaRPr>
          </a:p>
          <a:p>
            <a:pPr>
              <a:lnSpc>
                <a:spcPct val="120000"/>
              </a:lnSpc>
              <a:spcBef>
                <a:spcPct val="0"/>
              </a:spcBef>
            </a:pPr>
            <a:r>
              <a:rPr lang="zh-CN" altLang="en-US" sz="2800" b="1" dirty="0">
                <a:ea typeface="宋体" pitchFamily="2" charset="-122"/>
              </a:rPr>
              <a:t>分析树方法：前面介绍的方法 </a:t>
            </a:r>
            <a:r>
              <a:rPr lang="en-US" altLang="zh-CN" sz="2800" b="1" dirty="0">
                <a:ea typeface="宋体" pitchFamily="2" charset="-122"/>
              </a:rPr>
              <a:t>(</a:t>
            </a:r>
            <a:r>
              <a:rPr lang="zh-CN" altLang="en-US" sz="2800" b="1" dirty="0">
                <a:ea typeface="宋体" pitchFamily="2" charset="-122"/>
              </a:rPr>
              <a:t>有环则失败</a:t>
            </a:r>
            <a:r>
              <a:rPr lang="en-US" altLang="zh-CN" sz="2800" b="1" dirty="0">
                <a:ea typeface="宋体" pitchFamily="2" charset="-122"/>
              </a:rPr>
              <a:t>)</a:t>
            </a:r>
            <a:endParaRPr lang="en-US" altLang="zh-CN" sz="2800" b="1" dirty="0">
              <a:ea typeface="黑体" pitchFamily="49" charset="-122"/>
            </a:endParaRPr>
          </a:p>
          <a:p>
            <a:pPr>
              <a:lnSpc>
                <a:spcPct val="120000"/>
              </a:lnSpc>
              <a:spcBef>
                <a:spcPct val="0"/>
              </a:spcBef>
            </a:pPr>
            <a:r>
              <a:rPr lang="zh-CN" altLang="en-US" sz="2800" b="1" dirty="0">
                <a:ea typeface="宋体" pitchFamily="2" charset="-122"/>
              </a:rPr>
              <a:t>基于规则的方法：静态确定</a:t>
            </a:r>
            <a:r>
              <a:rPr lang="zh-CN" altLang="en-US" sz="2800" b="1" dirty="0">
                <a:latin typeface="宋体" pitchFamily="2" charset="-122"/>
                <a:ea typeface="宋体" pitchFamily="2" charset="-122"/>
              </a:rPr>
              <a:t>语义规则的计算次序。</a:t>
            </a:r>
            <a:endParaRPr lang="zh-CN" altLang="en-US" sz="2800" b="1" dirty="0">
              <a:ea typeface="宋体" pitchFamily="2" charset="-122"/>
            </a:endParaRPr>
          </a:p>
          <a:p>
            <a:pPr>
              <a:lnSpc>
                <a:spcPct val="120000"/>
              </a:lnSpc>
              <a:spcBef>
                <a:spcPct val="0"/>
              </a:spcBef>
            </a:pPr>
            <a:r>
              <a:rPr lang="zh-CN" altLang="en-US" sz="2800" b="1" dirty="0">
                <a:ea typeface="宋体" pitchFamily="2" charset="-122"/>
              </a:rPr>
              <a:t>忽略规则的方法：</a:t>
            </a:r>
            <a:r>
              <a:rPr lang="zh-CN" altLang="en-US" sz="2800" b="1" dirty="0">
                <a:latin typeface="宋体" pitchFamily="2" charset="-122"/>
                <a:ea typeface="宋体" pitchFamily="2" charset="-122"/>
              </a:rPr>
              <a:t>事先确定属性的计算策略（如</a:t>
            </a:r>
            <a:r>
              <a:rPr lang="zh-CN" altLang="en-US" sz="2800" b="1" dirty="0">
                <a:solidFill>
                  <a:srgbClr val="FF0000"/>
                </a:solidFill>
                <a:latin typeface="宋体" pitchFamily="2" charset="-122"/>
                <a:ea typeface="宋体" pitchFamily="2" charset="-122"/>
              </a:rPr>
              <a:t>边分析边计算</a:t>
            </a:r>
            <a:r>
              <a:rPr lang="zh-CN" altLang="en-US" sz="2800" b="1" dirty="0">
                <a:latin typeface="宋体" pitchFamily="2" charset="-122"/>
                <a:ea typeface="宋体" pitchFamily="2" charset="-122"/>
              </a:rPr>
              <a:t>），那么语义规则的设计必须符合所选分析方法的限制。</a:t>
            </a:r>
          </a:p>
        </p:txBody>
      </p:sp>
      <p:sp>
        <p:nvSpPr>
          <p:cNvPr id="5017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482D8AC-B8AC-41D6-BA40-3CAE6746514B}" type="slidenum">
              <a:rPr lang="en-US" altLang="zh-CN" sz="8000">
                <a:solidFill>
                  <a:schemeClr val="bg2"/>
                </a:solidFill>
                <a:latin typeface="Arial" charset="0"/>
                <a:ea typeface="宋体" pitchFamily="2" charset="-122"/>
              </a:rPr>
              <a:pPr/>
              <a:t>33</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6818">
                                            <p:txEl>
                                              <p:pRg st="3" end="3"/>
                                            </p:txEl>
                                          </p:spTgt>
                                        </p:tgtEl>
                                        <p:attrNameLst>
                                          <p:attrName>style.visibility</p:attrName>
                                        </p:attrNameLst>
                                      </p:cBhvr>
                                      <p:to>
                                        <p:strVal val="visible"/>
                                      </p:to>
                                    </p:set>
                                    <p:animEffect transition="in" filter="blinds(horizontal)">
                                      <p:cBhvr>
                                        <p:cTn id="7" dur="500"/>
                                        <p:tgtEl>
                                          <p:spTgt spid="546818">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6818">
                                            <p:txEl>
                                              <p:pRg st="4" end="4"/>
                                            </p:txEl>
                                          </p:spTgt>
                                        </p:tgtEl>
                                        <p:attrNameLst>
                                          <p:attrName>style.visibility</p:attrName>
                                        </p:attrNameLst>
                                      </p:cBhvr>
                                      <p:to>
                                        <p:strVal val="visible"/>
                                      </p:to>
                                    </p:set>
                                    <p:animEffect transition="in" filter="blinds(horizontal)">
                                      <p:cBhvr>
                                        <p:cTn id="12" dur="500"/>
                                        <p:tgtEl>
                                          <p:spTgt spid="5468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zh-CN" altLang="en-US">
                <a:latin typeface="宋体" pitchFamily="2" charset="-122"/>
                <a:ea typeface="宋体" pitchFamily="2" charset="-122"/>
              </a:rPr>
              <a:t>语义规则的计算方法</a:t>
            </a:r>
          </a:p>
        </p:txBody>
      </p:sp>
      <p:sp>
        <p:nvSpPr>
          <p:cNvPr id="51204" name="Rectangle 3"/>
          <p:cNvSpPr>
            <a:spLocks noGrp="1" noChangeArrowheads="1"/>
          </p:cNvSpPr>
          <p:nvPr>
            <p:ph idx="1"/>
          </p:nvPr>
        </p:nvSpPr>
        <p:spPr>
          <a:xfrm>
            <a:off x="323528" y="980728"/>
            <a:ext cx="8363272" cy="5248275"/>
          </a:xfrm>
        </p:spPr>
        <p:txBody>
          <a:bodyPr/>
          <a:lstStyle/>
          <a:p>
            <a:r>
              <a:rPr lang="zh-CN" altLang="en-US" sz="3200" b="1" dirty="0">
                <a:latin typeface="宋体" pitchFamily="2" charset="-122"/>
                <a:ea typeface="宋体" pitchFamily="2" charset="-122"/>
              </a:rPr>
              <a:t>基于</a:t>
            </a:r>
            <a:r>
              <a:rPr lang="en-US" altLang="zh-CN" sz="3200" b="1" dirty="0">
                <a:latin typeface="宋体" pitchFamily="2" charset="-122"/>
                <a:ea typeface="宋体" pitchFamily="2" charset="-122"/>
              </a:rPr>
              <a:t>(</a:t>
            </a:r>
            <a:r>
              <a:rPr lang="zh-CN" altLang="en-US" sz="3200" b="1" dirty="0">
                <a:latin typeface="宋体" pitchFamily="2" charset="-122"/>
                <a:ea typeface="宋体" pitchFamily="2" charset="-122"/>
              </a:rPr>
              <a:t>语义</a:t>
            </a:r>
            <a:r>
              <a:rPr lang="en-US" altLang="zh-CN" sz="3200" b="1" dirty="0">
                <a:latin typeface="宋体" pitchFamily="2" charset="-122"/>
                <a:ea typeface="宋体" pitchFamily="2" charset="-122"/>
              </a:rPr>
              <a:t>)</a:t>
            </a:r>
            <a:r>
              <a:rPr lang="zh-CN" altLang="en-US" sz="3200" b="1" dirty="0">
                <a:latin typeface="宋体" pitchFamily="2" charset="-122"/>
                <a:ea typeface="宋体" pitchFamily="2" charset="-122"/>
              </a:rPr>
              <a:t>规则的方法</a:t>
            </a:r>
            <a:r>
              <a:rPr lang="zh-CN" altLang="en-US" sz="2800" b="1" dirty="0">
                <a:latin typeface="宋体" pitchFamily="2" charset="-122"/>
                <a:ea typeface="宋体" pitchFamily="2" charset="-122"/>
              </a:rPr>
              <a:t>　　</a:t>
            </a:r>
          </a:p>
          <a:p>
            <a:pPr lvl="1"/>
            <a:r>
              <a:rPr lang="zh-CN" altLang="en-US" sz="2800" b="1" dirty="0">
                <a:latin typeface="宋体" pitchFamily="2" charset="-122"/>
                <a:ea typeface="宋体" pitchFamily="2" charset="-122"/>
              </a:rPr>
              <a:t>语法分析和属性计算分开，先构造分析树，然后按预先定义的策略遍历分析树来计算属性。</a:t>
            </a:r>
          </a:p>
          <a:p>
            <a:pPr lvl="1"/>
            <a:r>
              <a:rPr lang="zh-CN" altLang="en-US" sz="2800" b="1" dirty="0">
                <a:latin typeface="宋体" pitchFamily="2" charset="-122"/>
                <a:ea typeface="宋体" pitchFamily="2" charset="-122"/>
              </a:rPr>
              <a:t>语义规则的定义和计算顺序</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翻译模式</a:t>
            </a:r>
            <a:r>
              <a:rPr lang="en-US" altLang="zh-CN" sz="2800" b="1" dirty="0">
                <a:latin typeface="宋体" pitchFamily="2" charset="-122"/>
                <a:ea typeface="宋体" pitchFamily="2" charset="-122"/>
              </a:rPr>
              <a:t>)</a:t>
            </a:r>
            <a:r>
              <a:rPr lang="zh-CN" altLang="en-US" sz="2800" b="1" dirty="0">
                <a:latin typeface="宋体" pitchFamily="2" charset="-122"/>
                <a:ea typeface="宋体" pitchFamily="2" charset="-122"/>
              </a:rPr>
              <a:t>在编译器构造之前确定。</a:t>
            </a:r>
          </a:p>
          <a:p>
            <a:pPr lvl="1"/>
            <a:r>
              <a:rPr lang="zh-CN" altLang="en-US" sz="2800" b="1" dirty="0">
                <a:latin typeface="宋体" pitchFamily="2" charset="-122"/>
                <a:ea typeface="宋体" pitchFamily="2" charset="-122"/>
              </a:rPr>
              <a:t>分析树遍历策略的确定（构造编译器时）要考虑语义规则的定义及计算顺序，因此是基于规则的方法。</a:t>
            </a:r>
          </a:p>
          <a:p>
            <a:pPr lvl="1">
              <a:lnSpc>
                <a:spcPct val="90000"/>
              </a:lnSpc>
            </a:pPr>
            <a:endParaRPr lang="zh-CN" altLang="en-US" b="1" dirty="0">
              <a:latin typeface="宋体" pitchFamily="2" charset="-122"/>
              <a:ea typeface="宋体" pitchFamily="2" charset="-122"/>
            </a:endParaRPr>
          </a:p>
        </p:txBody>
      </p:sp>
      <p:sp>
        <p:nvSpPr>
          <p:cNvPr id="5120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30064F0-D2FE-4362-8B7E-5D6733AE4137}" type="slidenum">
              <a:rPr lang="en-US" altLang="zh-CN" sz="8000">
                <a:solidFill>
                  <a:schemeClr val="bg2"/>
                </a:solidFill>
                <a:latin typeface="Arial" charset="0"/>
                <a:ea typeface="宋体" pitchFamily="2" charset="-122"/>
              </a:rPr>
              <a:pPr/>
              <a:t>34</a:t>
            </a:fld>
            <a:endParaRPr lang="en-US" altLang="zh-CN" sz="8000">
              <a:solidFill>
                <a:schemeClr val="bg2"/>
              </a:solidFill>
              <a:latin typeface="Arial" charset="0"/>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zh-CN" altLang="en-US">
                <a:latin typeface="宋体" pitchFamily="2" charset="-122"/>
                <a:ea typeface="宋体" pitchFamily="2" charset="-122"/>
              </a:rPr>
              <a:t>语义规则的计算方法</a:t>
            </a:r>
          </a:p>
        </p:txBody>
      </p:sp>
      <p:sp>
        <p:nvSpPr>
          <p:cNvPr id="52228" name="Rectangle 3"/>
          <p:cNvSpPr>
            <a:spLocks noGrp="1" noChangeArrowheads="1"/>
          </p:cNvSpPr>
          <p:nvPr>
            <p:ph idx="1"/>
          </p:nvPr>
        </p:nvSpPr>
        <p:spPr>
          <a:xfrm>
            <a:off x="323528" y="980728"/>
            <a:ext cx="8229600" cy="5248275"/>
          </a:xfrm>
        </p:spPr>
        <p:txBody>
          <a:bodyPr/>
          <a:lstStyle/>
          <a:p>
            <a:r>
              <a:rPr lang="zh-CN" altLang="en-US" sz="3200" b="1" dirty="0">
                <a:latin typeface="宋体" pitchFamily="2" charset="-122"/>
                <a:ea typeface="宋体" pitchFamily="2" charset="-122"/>
              </a:rPr>
              <a:t>忽略</a:t>
            </a:r>
            <a:r>
              <a:rPr lang="en-US" altLang="zh-CN" sz="3200" b="1" dirty="0">
                <a:latin typeface="宋体" pitchFamily="2" charset="-122"/>
                <a:ea typeface="宋体" pitchFamily="2" charset="-122"/>
              </a:rPr>
              <a:t>(</a:t>
            </a:r>
            <a:r>
              <a:rPr lang="zh-CN" altLang="en-US" sz="3200" b="1" dirty="0">
                <a:latin typeface="宋体" pitchFamily="2" charset="-122"/>
                <a:ea typeface="宋体" pitchFamily="2" charset="-122"/>
              </a:rPr>
              <a:t>语义</a:t>
            </a:r>
            <a:r>
              <a:rPr lang="en-US" altLang="zh-CN" sz="3200" b="1" dirty="0">
                <a:latin typeface="宋体" pitchFamily="2" charset="-122"/>
                <a:ea typeface="宋体" pitchFamily="2" charset="-122"/>
              </a:rPr>
              <a:t>)</a:t>
            </a:r>
            <a:r>
              <a:rPr lang="zh-CN" altLang="en-US" sz="3200" b="1" dirty="0">
                <a:latin typeface="宋体" pitchFamily="2" charset="-122"/>
                <a:ea typeface="宋体" pitchFamily="2" charset="-122"/>
              </a:rPr>
              <a:t>规则的方法</a:t>
            </a:r>
          </a:p>
          <a:p>
            <a:pPr lvl="1"/>
            <a:r>
              <a:rPr lang="zh-CN" altLang="en-US" sz="2800" b="1" dirty="0">
                <a:latin typeface="宋体" pitchFamily="2" charset="-122"/>
                <a:ea typeface="宋体" pitchFamily="2" charset="-122"/>
              </a:rPr>
              <a:t>在进行语法分析的同时进行翻译，即边分析边计算属性，计算次序由分析方法确定而与语义规则无关。</a:t>
            </a:r>
          </a:p>
          <a:p>
            <a:pPr lvl="1"/>
            <a:r>
              <a:rPr lang="zh-CN" altLang="en-US" sz="2800" b="1" dirty="0">
                <a:latin typeface="宋体" pitchFamily="2" charset="-122"/>
                <a:ea typeface="宋体" pitchFamily="2" charset="-122"/>
              </a:rPr>
              <a:t>缺点：这样确定计算次序将限制能实现的语法制导定义的种类。</a:t>
            </a:r>
          </a:p>
          <a:p>
            <a:pPr lvl="1"/>
            <a:r>
              <a:rPr lang="zh-CN" altLang="en-US" sz="2800" b="1" dirty="0">
                <a:latin typeface="宋体" pitchFamily="2" charset="-122"/>
                <a:ea typeface="宋体" pitchFamily="2" charset="-122"/>
              </a:rPr>
              <a:t>优点：不构造依赖图，不对依赖图进行拓扑排序，提高了时空效率。</a:t>
            </a:r>
          </a:p>
        </p:txBody>
      </p:sp>
      <p:sp>
        <p:nvSpPr>
          <p:cNvPr id="5222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7B50AC6-AECD-43B2-A434-72208752355B}" type="slidenum">
              <a:rPr lang="en-US" altLang="zh-CN" sz="8000">
                <a:solidFill>
                  <a:schemeClr val="bg2"/>
                </a:solidFill>
                <a:latin typeface="Arial" charset="0"/>
                <a:ea typeface="宋体" pitchFamily="2" charset="-122"/>
              </a:rPr>
              <a:pPr/>
              <a:t>35</a:t>
            </a:fld>
            <a:endParaRPr lang="en-US" altLang="zh-CN" sz="8000">
              <a:solidFill>
                <a:schemeClr val="bg2"/>
              </a:solidFill>
              <a:latin typeface="Arial" charset="0"/>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a:ea typeface="宋体" pitchFamily="2" charset="-122"/>
              </a:rPr>
              <a:t>语义分析简介</a:t>
            </a:r>
          </a:p>
        </p:txBody>
      </p:sp>
      <p:sp>
        <p:nvSpPr>
          <p:cNvPr id="544771" name="Rectangle 3"/>
          <p:cNvSpPr>
            <a:spLocks noGrp="1" noChangeArrowheads="1"/>
          </p:cNvSpPr>
          <p:nvPr>
            <p:ph idx="1"/>
          </p:nvPr>
        </p:nvSpPr>
        <p:spPr/>
        <p:txBody>
          <a:bodyPr/>
          <a:lstStyle/>
          <a:p>
            <a:r>
              <a:rPr lang="zh-CN" altLang="en-US" b="1" dirty="0">
                <a:ea typeface="宋体" pitchFamily="2" charset="-122"/>
              </a:rPr>
              <a:t>语义信息是上下文有关的</a:t>
            </a:r>
          </a:p>
          <a:p>
            <a:pPr lvl="1"/>
            <a:r>
              <a:rPr lang="zh-CN" altLang="en-US" b="1" dirty="0">
                <a:ea typeface="宋体" pitchFamily="2" charset="-122"/>
              </a:rPr>
              <a:t>例如：变量使用前要先定义</a:t>
            </a:r>
          </a:p>
          <a:p>
            <a:pPr lvl="1"/>
            <a:r>
              <a:rPr lang="zh-CN" altLang="en-US" b="1" dirty="0">
                <a:ea typeface="宋体" pitchFamily="2" charset="-122"/>
              </a:rPr>
              <a:t>文法定义可以写成：</a:t>
            </a:r>
            <a:r>
              <a:rPr lang="en-US" altLang="zh-CN" b="1" dirty="0">
                <a:ea typeface="宋体" pitchFamily="2" charset="-122"/>
              </a:rPr>
              <a:t>L={</a:t>
            </a:r>
            <a:r>
              <a:rPr lang="en-US" altLang="zh-CN" b="1" dirty="0" err="1">
                <a:ea typeface="宋体" pitchFamily="2" charset="-122"/>
              </a:rPr>
              <a:t>wcw|w</a:t>
            </a:r>
            <a:r>
              <a:rPr lang="zh-CN" altLang="en-US" b="1" dirty="0">
                <a:ea typeface="宋体" pitchFamily="2" charset="-122"/>
              </a:rPr>
              <a:t>是任意的</a:t>
            </a:r>
            <a:r>
              <a:rPr lang="en-US" altLang="zh-CN" b="1" dirty="0">
                <a:ea typeface="宋体" pitchFamily="2" charset="-122"/>
              </a:rPr>
              <a:t>a</a:t>
            </a:r>
            <a:r>
              <a:rPr lang="zh-CN" altLang="en-US" b="1" dirty="0">
                <a:ea typeface="宋体" pitchFamily="2" charset="-122"/>
              </a:rPr>
              <a:t>和</a:t>
            </a:r>
            <a:r>
              <a:rPr lang="en-US" altLang="zh-CN" b="1" dirty="0">
                <a:ea typeface="宋体" pitchFamily="2" charset="-122"/>
              </a:rPr>
              <a:t>b</a:t>
            </a:r>
            <a:r>
              <a:rPr lang="zh-CN" altLang="en-US" b="1" dirty="0">
                <a:ea typeface="宋体" pitchFamily="2" charset="-122"/>
              </a:rPr>
              <a:t>的串</a:t>
            </a:r>
            <a:r>
              <a:rPr lang="en-US" altLang="zh-CN" b="1" dirty="0">
                <a:ea typeface="宋体" pitchFamily="2" charset="-122"/>
              </a:rPr>
              <a:t>}</a:t>
            </a:r>
          </a:p>
          <a:p>
            <a:pPr lvl="2"/>
            <a:r>
              <a:rPr lang="zh-CN" altLang="en-US" b="1" dirty="0">
                <a:ea typeface="宋体" pitchFamily="2" charset="-122"/>
              </a:rPr>
              <a:t>其中第一个</a:t>
            </a:r>
            <a:r>
              <a:rPr lang="en-US" altLang="zh-CN" b="1" dirty="0">
                <a:ea typeface="宋体" pitchFamily="2" charset="-122"/>
              </a:rPr>
              <a:t>w</a:t>
            </a:r>
            <a:r>
              <a:rPr lang="zh-CN" altLang="en-US" b="1" dirty="0">
                <a:ea typeface="宋体" pitchFamily="2" charset="-122"/>
              </a:rPr>
              <a:t>代表标识符的声明</a:t>
            </a:r>
          </a:p>
          <a:p>
            <a:pPr lvl="2"/>
            <a:r>
              <a:rPr lang="zh-CN" altLang="en-US" b="1" dirty="0">
                <a:ea typeface="宋体" pitchFamily="2" charset="-122"/>
              </a:rPr>
              <a:t>后一个</a:t>
            </a:r>
            <a:r>
              <a:rPr lang="en-US" altLang="zh-CN" b="1" dirty="0">
                <a:ea typeface="宋体" pitchFamily="2" charset="-122"/>
              </a:rPr>
              <a:t>w</a:t>
            </a:r>
            <a:r>
              <a:rPr lang="zh-CN" altLang="en-US" b="1" dirty="0">
                <a:ea typeface="宋体" pitchFamily="2" charset="-122"/>
              </a:rPr>
              <a:t>表示对标识符的引用</a:t>
            </a:r>
          </a:p>
          <a:p>
            <a:pPr lvl="1"/>
            <a:r>
              <a:rPr lang="zh-CN" altLang="en-US" b="1" dirty="0">
                <a:ea typeface="宋体" pitchFamily="2" charset="-122"/>
              </a:rPr>
              <a:t>问题：这个文法</a:t>
            </a:r>
            <a:r>
              <a:rPr lang="zh-CN" altLang="en-US" b="0" dirty="0">
                <a:solidFill>
                  <a:srgbClr val="FF0000"/>
                </a:solidFill>
                <a:latin typeface="微软雅黑" pitchFamily="34" charset="-122"/>
                <a:ea typeface="微软雅黑" pitchFamily="34" charset="-122"/>
              </a:rPr>
              <a:t>不是上下文无关</a:t>
            </a:r>
            <a:r>
              <a:rPr lang="zh-CN" altLang="en-US" b="1" dirty="0">
                <a:ea typeface="宋体" pitchFamily="2" charset="-122"/>
              </a:rPr>
              <a:t>的</a:t>
            </a:r>
          </a:p>
        </p:txBody>
      </p:sp>
      <p:sp>
        <p:nvSpPr>
          <p:cNvPr id="512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BCA56A29-81A7-4BF4-AC93-FB33CAD554C1}" type="slidenum">
              <a:rPr lang="en-US" altLang="zh-CN" sz="8000">
                <a:solidFill>
                  <a:schemeClr val="bg2"/>
                </a:solidFill>
                <a:latin typeface="Arial" charset="0"/>
                <a:ea typeface="宋体" pitchFamily="2" charset="-122"/>
              </a:rPr>
              <a:pPr/>
              <a:t>4</a:t>
            </a:fld>
            <a:endParaRPr lang="en-US" altLang="zh-CN" sz="8000">
              <a:solidFill>
                <a:schemeClr val="bg2"/>
              </a:solidFill>
              <a:latin typeface="Arial" charset="0"/>
              <a:ea typeface="宋体" pitchFamily="2" charset="-122"/>
            </a:endParaRPr>
          </a:p>
        </p:txBody>
      </p:sp>
      <p:sp>
        <p:nvSpPr>
          <p:cNvPr id="544772" name="Text Box 4" descr="Green marble"/>
          <p:cNvSpPr txBox="1">
            <a:spLocks noChangeArrowheads="1"/>
          </p:cNvSpPr>
          <p:nvPr/>
        </p:nvSpPr>
        <p:spPr bwMode="auto">
          <a:xfrm>
            <a:off x="2843213" y="5013325"/>
            <a:ext cx="221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200" b="1" i="1" dirty="0">
                <a:solidFill>
                  <a:srgbClr val="FF3300"/>
                </a:solidFill>
                <a:effectLst>
                  <a:outerShdw blurRad="38100" dist="38100" dir="2700000" algn="tl">
                    <a:srgbClr val="C0C0C0"/>
                  </a:outerShdw>
                </a:effectLst>
                <a:latin typeface="Tahoma" pitchFamily="34" charset="0"/>
              </a:rPr>
              <a:t>怎么办呢？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44771">
                                            <p:txEl>
                                              <p:pRg st="1" end="1"/>
                                            </p:txEl>
                                          </p:spTgt>
                                        </p:tgtEl>
                                        <p:attrNameLst>
                                          <p:attrName>style.visibility</p:attrName>
                                        </p:attrNameLst>
                                      </p:cBhvr>
                                      <p:to>
                                        <p:strVal val="visible"/>
                                      </p:to>
                                    </p:set>
                                    <p:animEffect transition="in" filter="wipe(left)">
                                      <p:cBhvr>
                                        <p:cTn id="7" dur="500"/>
                                        <p:tgtEl>
                                          <p:spTgt spid="5447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4771">
                                            <p:txEl>
                                              <p:pRg st="2" end="2"/>
                                            </p:txEl>
                                          </p:spTgt>
                                        </p:tgtEl>
                                        <p:attrNameLst>
                                          <p:attrName>style.visibility</p:attrName>
                                        </p:attrNameLst>
                                      </p:cBhvr>
                                      <p:to>
                                        <p:strVal val="visible"/>
                                      </p:to>
                                    </p:set>
                                    <p:animEffect transition="in" filter="wipe(left)">
                                      <p:cBhvr>
                                        <p:cTn id="12" dur="500"/>
                                        <p:tgtEl>
                                          <p:spTgt spid="544771">
                                            <p:txEl>
                                              <p:pRg st="2" end="2"/>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44771">
                                            <p:txEl>
                                              <p:pRg st="3" end="3"/>
                                            </p:txEl>
                                          </p:spTgt>
                                        </p:tgtEl>
                                        <p:attrNameLst>
                                          <p:attrName>style.visibility</p:attrName>
                                        </p:attrNameLst>
                                      </p:cBhvr>
                                      <p:to>
                                        <p:strVal val="visible"/>
                                      </p:to>
                                    </p:set>
                                    <p:animEffect transition="in" filter="wipe(left)">
                                      <p:cBhvr>
                                        <p:cTn id="16" dur="500"/>
                                        <p:tgtEl>
                                          <p:spTgt spid="544771">
                                            <p:txEl>
                                              <p:pRg st="3" end="3"/>
                                            </p:txEl>
                                          </p:spTgt>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544771">
                                            <p:txEl>
                                              <p:pRg st="4" end="4"/>
                                            </p:txEl>
                                          </p:spTgt>
                                        </p:tgtEl>
                                        <p:attrNameLst>
                                          <p:attrName>style.visibility</p:attrName>
                                        </p:attrNameLst>
                                      </p:cBhvr>
                                      <p:to>
                                        <p:strVal val="visible"/>
                                      </p:to>
                                    </p:set>
                                    <p:animEffect transition="in" filter="wipe(left)">
                                      <p:cBhvr>
                                        <p:cTn id="20" dur="500"/>
                                        <p:tgtEl>
                                          <p:spTgt spid="544771">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44771">
                                            <p:txEl>
                                              <p:pRg st="5" end="5"/>
                                            </p:txEl>
                                          </p:spTgt>
                                        </p:tgtEl>
                                        <p:attrNameLst>
                                          <p:attrName>style.visibility</p:attrName>
                                        </p:attrNameLst>
                                      </p:cBhvr>
                                      <p:to>
                                        <p:strVal val="visible"/>
                                      </p:to>
                                    </p:set>
                                    <p:animEffect transition="in" filter="wipe(left)">
                                      <p:cBhvr>
                                        <p:cTn id="25" dur="500"/>
                                        <p:tgtEl>
                                          <p:spTgt spid="54477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44772"/>
                                        </p:tgtEl>
                                        <p:attrNameLst>
                                          <p:attrName>style.visibility</p:attrName>
                                        </p:attrNameLst>
                                      </p:cBhvr>
                                      <p:to>
                                        <p:strVal val="visible"/>
                                      </p:to>
                                    </p:set>
                                    <p:animEffect transition="in" filter="wipe(left)">
                                      <p:cBhvr>
                                        <p:cTn id="30" dur="500"/>
                                        <p:tgtEl>
                                          <p:spTgt spid="544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a:ea typeface="宋体" pitchFamily="2" charset="-122"/>
              </a:rPr>
              <a:t>语义分析简介</a:t>
            </a:r>
          </a:p>
        </p:txBody>
      </p:sp>
      <p:sp>
        <p:nvSpPr>
          <p:cNvPr id="545795" name="Rectangle 3"/>
          <p:cNvSpPr>
            <a:spLocks noGrp="1" noChangeArrowheads="1"/>
          </p:cNvSpPr>
          <p:nvPr>
            <p:ph idx="1"/>
          </p:nvPr>
        </p:nvSpPr>
        <p:spPr/>
        <p:txBody>
          <a:bodyPr/>
          <a:lstStyle/>
          <a:p>
            <a:r>
              <a:rPr lang="zh-CN" altLang="en-US" b="1" dirty="0">
                <a:ea typeface="宋体" pitchFamily="2" charset="-122"/>
              </a:rPr>
              <a:t>目前情况</a:t>
            </a:r>
          </a:p>
          <a:p>
            <a:pPr lvl="1"/>
            <a:r>
              <a:rPr lang="zh-CN" altLang="en-US" b="1" dirty="0">
                <a:ea typeface="宋体" pitchFamily="2" charset="-122"/>
              </a:rPr>
              <a:t>上下文无关文法</a:t>
            </a:r>
          </a:p>
          <a:p>
            <a:pPr lvl="2"/>
            <a:r>
              <a:rPr lang="zh-CN" altLang="en-US" b="1" dirty="0">
                <a:ea typeface="宋体" pitchFamily="2" charset="-122"/>
              </a:rPr>
              <a:t>能够有效描述语言语法结构</a:t>
            </a:r>
          </a:p>
          <a:p>
            <a:pPr lvl="2"/>
            <a:r>
              <a:rPr lang="zh-CN" altLang="en-US" b="1" dirty="0">
                <a:ea typeface="宋体" pitchFamily="2" charset="-122"/>
              </a:rPr>
              <a:t>具有有效的分析方法，如</a:t>
            </a:r>
            <a:r>
              <a:rPr lang="en-US" altLang="zh-CN" b="1" dirty="0">
                <a:ea typeface="宋体" pitchFamily="2" charset="-122"/>
              </a:rPr>
              <a:t>LR(1)</a:t>
            </a:r>
            <a:r>
              <a:rPr lang="zh-CN" altLang="en-US" b="1" dirty="0">
                <a:ea typeface="宋体" pitchFamily="2" charset="-122"/>
              </a:rPr>
              <a:t>、</a:t>
            </a:r>
            <a:r>
              <a:rPr lang="en-US" altLang="zh-CN" b="1" dirty="0">
                <a:ea typeface="宋体" pitchFamily="2" charset="-122"/>
              </a:rPr>
              <a:t>LALR</a:t>
            </a:r>
            <a:r>
              <a:rPr lang="zh-CN" altLang="en-US" b="1" dirty="0">
                <a:ea typeface="宋体" pitchFamily="2" charset="-122"/>
              </a:rPr>
              <a:t>等</a:t>
            </a:r>
          </a:p>
          <a:p>
            <a:pPr lvl="1"/>
            <a:r>
              <a:rPr lang="zh-CN" altLang="en-US" b="1" dirty="0">
                <a:ea typeface="宋体" pitchFamily="2" charset="-122"/>
              </a:rPr>
              <a:t>程序语义</a:t>
            </a:r>
          </a:p>
          <a:p>
            <a:pPr lvl="2"/>
            <a:r>
              <a:rPr lang="zh-CN" altLang="en-US" b="1" dirty="0">
                <a:ea typeface="宋体" pitchFamily="2" charset="-122"/>
              </a:rPr>
              <a:t>编译器进行翻译的时候所必须的信息</a:t>
            </a:r>
          </a:p>
          <a:p>
            <a:pPr lvl="2"/>
            <a:r>
              <a:rPr lang="zh-CN" altLang="en-US" b="1" dirty="0">
                <a:ea typeface="宋体" pitchFamily="2" charset="-122"/>
              </a:rPr>
              <a:t>无法用上下文无关文法表示</a:t>
            </a:r>
          </a:p>
          <a:p>
            <a:pPr lvl="1"/>
            <a:r>
              <a:rPr lang="zh-CN" altLang="en-US" b="1" dirty="0">
                <a:ea typeface="宋体" pitchFamily="2" charset="-122"/>
              </a:rPr>
              <a:t>这两者之间怎么衔接？</a:t>
            </a:r>
          </a:p>
          <a:p>
            <a:pPr lvl="2"/>
            <a:endParaRPr lang="zh-CN" altLang="en-US" b="1" dirty="0">
              <a:ea typeface="宋体" pitchFamily="2" charset="-122"/>
            </a:endParaRPr>
          </a:p>
        </p:txBody>
      </p:sp>
      <p:sp>
        <p:nvSpPr>
          <p:cNvPr id="614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1881018-7507-4CDD-BE65-F811C0EF233E}" type="slidenum">
              <a:rPr lang="en-US" altLang="zh-CN" sz="8000">
                <a:solidFill>
                  <a:schemeClr val="bg2"/>
                </a:solidFill>
                <a:latin typeface="Arial" charset="0"/>
                <a:ea typeface="宋体" pitchFamily="2" charset="-122"/>
              </a:rPr>
              <a:pPr/>
              <a:t>5</a:t>
            </a:fld>
            <a:endParaRPr lang="en-US" altLang="zh-CN" sz="8000">
              <a:solidFill>
                <a:schemeClr val="bg2"/>
              </a:solidFill>
              <a:latin typeface="Arial" charset="0"/>
              <a:ea typeface="宋体" pitchFamily="2" charset="-122"/>
            </a:endParaRPr>
          </a:p>
        </p:txBody>
      </p:sp>
      <p:sp>
        <p:nvSpPr>
          <p:cNvPr id="545796" name="AutoShape 4" descr="Green marble"/>
          <p:cNvSpPr>
            <a:spLocks noChangeArrowheads="1"/>
          </p:cNvSpPr>
          <p:nvPr/>
        </p:nvSpPr>
        <p:spPr bwMode="auto">
          <a:xfrm>
            <a:off x="2041773" y="5589488"/>
            <a:ext cx="1008063" cy="360363"/>
          </a:xfrm>
          <a:prstGeom prst="rightArrow">
            <a:avLst>
              <a:gd name="adj1" fmla="val 50000"/>
              <a:gd name="adj2" fmla="val 69934"/>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5797" name="Text Box 5" descr="Green marble"/>
          <p:cNvSpPr txBox="1">
            <a:spLocks noChangeArrowheads="1"/>
          </p:cNvSpPr>
          <p:nvPr/>
        </p:nvSpPr>
        <p:spPr bwMode="auto">
          <a:xfrm>
            <a:off x="3194298" y="5441851"/>
            <a:ext cx="1809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3200" dirty="0">
                <a:solidFill>
                  <a:srgbClr val="FF3300"/>
                </a:solidFill>
                <a:effectLst>
                  <a:outerShdw blurRad="38100" dist="38100" dir="2700000" algn="tl">
                    <a:srgbClr val="C0C0C0"/>
                  </a:outerShdw>
                </a:effectLst>
                <a:latin typeface="微软雅黑" pitchFamily="34" charset="-122"/>
                <a:ea typeface="微软雅黑" pitchFamily="34" charset="-122"/>
              </a:rPr>
              <a:t>属性文法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545795">
                                            <p:txEl>
                                              <p:pRg st="0" end="0"/>
                                            </p:txEl>
                                          </p:spTgt>
                                        </p:tgtEl>
                                        <p:attrNameLst>
                                          <p:attrName>style.visibility</p:attrName>
                                        </p:attrNameLst>
                                      </p:cBhvr>
                                      <p:to>
                                        <p:strVal val="visible"/>
                                      </p:to>
                                    </p:set>
                                    <p:animEffect transition="in" filter="wipe(left)">
                                      <p:cBhvr>
                                        <p:cTn id="7" dur="500"/>
                                        <p:tgtEl>
                                          <p:spTgt spid="54579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45795">
                                            <p:txEl>
                                              <p:pRg st="1" end="1"/>
                                            </p:txEl>
                                          </p:spTgt>
                                        </p:tgtEl>
                                        <p:attrNameLst>
                                          <p:attrName>style.visibility</p:attrName>
                                        </p:attrNameLst>
                                      </p:cBhvr>
                                      <p:to>
                                        <p:strVal val="visible"/>
                                      </p:to>
                                    </p:set>
                                    <p:animEffect transition="in" filter="wipe(left)">
                                      <p:cBhvr>
                                        <p:cTn id="10" dur="500"/>
                                        <p:tgtEl>
                                          <p:spTgt spid="54579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45795">
                                            <p:txEl>
                                              <p:pRg st="2" end="2"/>
                                            </p:txEl>
                                          </p:spTgt>
                                        </p:tgtEl>
                                        <p:attrNameLst>
                                          <p:attrName>style.visibility</p:attrName>
                                        </p:attrNameLst>
                                      </p:cBhvr>
                                      <p:to>
                                        <p:strVal val="visible"/>
                                      </p:to>
                                    </p:set>
                                    <p:animEffect transition="in" filter="wipe(left)">
                                      <p:cBhvr>
                                        <p:cTn id="13" dur="500"/>
                                        <p:tgtEl>
                                          <p:spTgt spid="545795">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545795">
                                            <p:txEl>
                                              <p:pRg st="3" end="3"/>
                                            </p:txEl>
                                          </p:spTgt>
                                        </p:tgtEl>
                                        <p:attrNameLst>
                                          <p:attrName>style.visibility</p:attrName>
                                        </p:attrNameLst>
                                      </p:cBhvr>
                                      <p:to>
                                        <p:strVal val="visible"/>
                                      </p:to>
                                    </p:set>
                                    <p:animEffect transition="in" filter="wipe(left)">
                                      <p:cBhvr>
                                        <p:cTn id="16" dur="500"/>
                                        <p:tgtEl>
                                          <p:spTgt spid="54579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45795">
                                            <p:txEl>
                                              <p:pRg st="4" end="4"/>
                                            </p:txEl>
                                          </p:spTgt>
                                        </p:tgtEl>
                                        <p:attrNameLst>
                                          <p:attrName>style.visibility</p:attrName>
                                        </p:attrNameLst>
                                      </p:cBhvr>
                                      <p:to>
                                        <p:strVal val="visible"/>
                                      </p:to>
                                    </p:set>
                                    <p:animEffect transition="in" filter="wipe(left)">
                                      <p:cBhvr>
                                        <p:cTn id="21" dur="500"/>
                                        <p:tgtEl>
                                          <p:spTgt spid="545795">
                                            <p:txEl>
                                              <p:pRg st="4" end="4"/>
                                            </p:txEl>
                                          </p:spTgt>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545795">
                                            <p:txEl>
                                              <p:pRg st="5" end="5"/>
                                            </p:txEl>
                                          </p:spTgt>
                                        </p:tgtEl>
                                        <p:attrNameLst>
                                          <p:attrName>style.visibility</p:attrName>
                                        </p:attrNameLst>
                                      </p:cBhvr>
                                      <p:to>
                                        <p:strVal val="visible"/>
                                      </p:to>
                                    </p:set>
                                    <p:animEffect transition="in" filter="wipe(left)">
                                      <p:cBhvr>
                                        <p:cTn id="25" dur="500"/>
                                        <p:tgtEl>
                                          <p:spTgt spid="545795">
                                            <p:txEl>
                                              <p:pRg st="5" end="5"/>
                                            </p:txEl>
                                          </p:spTgt>
                                        </p:tgtEl>
                                      </p:cBhvr>
                                    </p:animEffect>
                                  </p:childTnLst>
                                </p:cTn>
                              </p:par>
                            </p:childTnLst>
                          </p:cTn>
                        </p:par>
                        <p:par>
                          <p:cTn id="26" fill="hold" nodeType="afterGroup">
                            <p:stCondLst>
                              <p:cond delay="1000"/>
                            </p:stCondLst>
                            <p:childTnLst>
                              <p:par>
                                <p:cTn id="27" presetID="22" presetClass="entr" presetSubtype="8" fill="hold" nodeType="afterEffect">
                                  <p:stCondLst>
                                    <p:cond delay="0"/>
                                  </p:stCondLst>
                                  <p:childTnLst>
                                    <p:set>
                                      <p:cBhvr>
                                        <p:cTn id="28" dur="1" fill="hold">
                                          <p:stCondLst>
                                            <p:cond delay="0"/>
                                          </p:stCondLst>
                                        </p:cTn>
                                        <p:tgtEl>
                                          <p:spTgt spid="545795">
                                            <p:txEl>
                                              <p:pRg st="6" end="6"/>
                                            </p:txEl>
                                          </p:spTgt>
                                        </p:tgtEl>
                                        <p:attrNameLst>
                                          <p:attrName>style.visibility</p:attrName>
                                        </p:attrNameLst>
                                      </p:cBhvr>
                                      <p:to>
                                        <p:strVal val="visible"/>
                                      </p:to>
                                    </p:set>
                                    <p:animEffect transition="in" filter="wipe(left)">
                                      <p:cBhvr>
                                        <p:cTn id="29" dur="500"/>
                                        <p:tgtEl>
                                          <p:spTgt spid="545795">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45795">
                                            <p:txEl>
                                              <p:pRg st="7" end="7"/>
                                            </p:txEl>
                                          </p:spTgt>
                                        </p:tgtEl>
                                        <p:attrNameLst>
                                          <p:attrName>style.visibility</p:attrName>
                                        </p:attrNameLst>
                                      </p:cBhvr>
                                      <p:to>
                                        <p:strVal val="visible"/>
                                      </p:to>
                                    </p:set>
                                    <p:animEffect transition="in" filter="wipe(left)">
                                      <p:cBhvr>
                                        <p:cTn id="34" dur="500"/>
                                        <p:tgtEl>
                                          <p:spTgt spid="545795">
                                            <p:txEl>
                                              <p:pRg st="7" end="7"/>
                                            </p:txEl>
                                          </p:spTgt>
                                        </p:tgtEl>
                                      </p:cBhvr>
                                    </p:animEffect>
                                  </p:childTnLst>
                                </p:cTn>
                              </p:par>
                            </p:childTnLst>
                          </p:cTn>
                        </p:par>
                      </p:childTnLst>
                    </p:cTn>
                  </p:par>
                  <p:par>
                    <p:cTn id="35" fill="hold">
                      <p:stCondLst>
                        <p:cond delay="indefinite"/>
                      </p:stCondLst>
                      <p:childTnLst>
                        <p:par>
                          <p:cTn id="36" fill="hold" nodeType="after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45796"/>
                                        </p:tgtEl>
                                        <p:attrNameLst>
                                          <p:attrName>style.visibility</p:attrName>
                                        </p:attrNameLst>
                                      </p:cBhvr>
                                      <p:to>
                                        <p:strVal val="visible"/>
                                      </p:to>
                                    </p:set>
                                    <p:animEffect transition="in" filter="wipe(left)">
                                      <p:cBhvr>
                                        <p:cTn id="39" dur="500"/>
                                        <p:tgtEl>
                                          <p:spTgt spid="545796"/>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45797"/>
                                        </p:tgtEl>
                                        <p:attrNameLst>
                                          <p:attrName>style.visibility</p:attrName>
                                        </p:attrNameLst>
                                      </p:cBhvr>
                                      <p:to>
                                        <p:strVal val="visible"/>
                                      </p:to>
                                    </p:set>
                                    <p:animEffect transition="in" filter="wipe(left)">
                                      <p:cBhvr>
                                        <p:cTn id="43" dur="500"/>
                                        <p:tgtEl>
                                          <p:spTgt spid="545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6" grpId="0" animBg="1"/>
      <p:bldP spid="545797"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2787" name="Rectangle 3"/>
          <p:cNvSpPr>
            <a:spLocks noGrp="1" noChangeArrowheads="1"/>
          </p:cNvSpPr>
          <p:nvPr>
            <p:ph type="title"/>
          </p:nvPr>
        </p:nvSpPr>
        <p:spPr/>
        <p:txBody>
          <a:bodyPr/>
          <a:lstStyle/>
          <a:p>
            <a:pPr>
              <a:defRPr/>
            </a:pPr>
            <a:r>
              <a:rPr lang="zh-CN" altLang="en-US" sz="3600">
                <a:effectLst>
                  <a:outerShdw blurRad="38100" dist="38100" dir="2700000" algn="tl">
                    <a:srgbClr val="C0C0C0"/>
                  </a:outerShdw>
                </a:effectLst>
                <a:ea typeface="宋体" pitchFamily="2" charset="-122"/>
              </a:rPr>
              <a:t>属性文法</a:t>
            </a:r>
          </a:p>
        </p:txBody>
      </p:sp>
      <p:sp>
        <p:nvSpPr>
          <p:cNvPr id="502786" name="Rectangle 2"/>
          <p:cNvSpPr>
            <a:spLocks noGrp="1" noChangeArrowheads="1"/>
          </p:cNvSpPr>
          <p:nvPr>
            <p:ph idx="1"/>
          </p:nvPr>
        </p:nvSpPr>
        <p:spPr>
          <a:xfrm>
            <a:off x="250825" y="1125538"/>
            <a:ext cx="8424863" cy="5327650"/>
          </a:xfrm>
          <a:noFill/>
        </p:spPr>
        <p:txBody>
          <a:bodyPr/>
          <a:lstStyle/>
          <a:p>
            <a:pPr algn="just">
              <a:lnSpc>
                <a:spcPct val="90000"/>
              </a:lnSpc>
            </a:pPr>
            <a:r>
              <a:rPr lang="zh-CN" altLang="en-US" sz="3400" b="1">
                <a:ea typeface="宋体" pitchFamily="2" charset="-122"/>
              </a:rPr>
              <a:t>也称属性翻译文法</a:t>
            </a:r>
          </a:p>
          <a:p>
            <a:pPr lvl="1" algn="just">
              <a:lnSpc>
                <a:spcPct val="90000"/>
              </a:lnSpc>
            </a:pPr>
            <a:r>
              <a:rPr lang="en-US" altLang="zh-CN">
                <a:ea typeface="宋体" pitchFamily="2" charset="-122"/>
              </a:rPr>
              <a:t>Donald Ervin </a:t>
            </a:r>
            <a:r>
              <a:rPr lang="en-US" altLang="zh-CN" sz="3000">
                <a:ea typeface="宋体" pitchFamily="2" charset="-122"/>
              </a:rPr>
              <a:t>Knuth</a:t>
            </a:r>
            <a:r>
              <a:rPr lang="zh-CN" altLang="en-US" sz="3000">
                <a:ea typeface="宋体" pitchFamily="2" charset="-122"/>
              </a:rPr>
              <a:t>在1968年提出</a:t>
            </a:r>
          </a:p>
          <a:p>
            <a:pPr lvl="1" algn="just">
              <a:lnSpc>
                <a:spcPct val="90000"/>
              </a:lnSpc>
            </a:pPr>
            <a:r>
              <a:rPr lang="zh-CN" altLang="en-US" sz="3000">
                <a:ea typeface="宋体" pitchFamily="2" charset="-122"/>
              </a:rPr>
              <a:t>在上下文无关文法的基础上，</a:t>
            </a:r>
            <a:r>
              <a:rPr lang="zh-CN" altLang="en-US" sz="3000" b="1">
                <a:ea typeface="宋体" pitchFamily="2" charset="-122"/>
              </a:rPr>
              <a:t>为每个文法符号（终结符或非终结符）配备若干相关的“值”（称为</a:t>
            </a:r>
            <a:r>
              <a:rPr lang="zh-CN" altLang="en-US" sz="3000" b="1">
                <a:solidFill>
                  <a:srgbClr val="FF3300"/>
                </a:solidFill>
                <a:ea typeface="宋体" pitchFamily="2" charset="-122"/>
              </a:rPr>
              <a:t>属性</a:t>
            </a:r>
            <a:r>
              <a:rPr lang="zh-CN" altLang="en-US" sz="3000" b="1">
                <a:ea typeface="宋体" pitchFamily="2" charset="-122"/>
              </a:rPr>
              <a:t>）。</a:t>
            </a:r>
          </a:p>
          <a:p>
            <a:pPr lvl="2" algn="just">
              <a:spcBef>
                <a:spcPct val="0"/>
              </a:spcBef>
            </a:pPr>
            <a:r>
              <a:rPr lang="zh-CN" altLang="en-US" sz="2800" b="1">
                <a:ea typeface="宋体" pitchFamily="2" charset="-122"/>
              </a:rPr>
              <a:t>属性代表与文法符号相关信息，如类型、值、代码序列、符号表内容等。</a:t>
            </a:r>
          </a:p>
          <a:p>
            <a:pPr lvl="2" algn="just">
              <a:spcBef>
                <a:spcPct val="0"/>
              </a:spcBef>
            </a:pPr>
            <a:r>
              <a:rPr lang="zh-CN" altLang="en-US" sz="2800" b="1">
                <a:ea typeface="宋体" pitchFamily="2" charset="-122"/>
              </a:rPr>
              <a:t>属性可以进行计算和传递。</a:t>
            </a:r>
          </a:p>
          <a:p>
            <a:pPr lvl="2" algn="just">
              <a:spcBef>
                <a:spcPct val="0"/>
              </a:spcBef>
            </a:pPr>
            <a:r>
              <a:rPr lang="zh-CN" altLang="en-US" sz="2800" b="1">
                <a:solidFill>
                  <a:srgbClr val="FF3300"/>
                </a:solidFill>
                <a:ea typeface="宋体" pitchFamily="2" charset="-122"/>
              </a:rPr>
              <a:t>语义规则</a:t>
            </a:r>
            <a:r>
              <a:rPr lang="zh-CN" altLang="en-US" sz="2800" b="1">
                <a:ea typeface="宋体" pitchFamily="2" charset="-122"/>
              </a:rPr>
              <a:t>：对于文法的每个产生式都配备了一组属性的计算规则。</a:t>
            </a:r>
          </a:p>
          <a:p>
            <a:pPr>
              <a:lnSpc>
                <a:spcPct val="90000"/>
              </a:lnSpc>
            </a:pPr>
            <a:endParaRPr lang="zh-CN" altLang="en-US" sz="3600" b="1">
              <a:ea typeface="宋体" pitchFamily="2" charset="-122"/>
            </a:endParaRPr>
          </a:p>
        </p:txBody>
      </p:sp>
      <p:sp>
        <p:nvSpPr>
          <p:cNvPr id="717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D59F9C71-3C10-488E-8148-9ACCEBBA89A6}" type="slidenum">
              <a:rPr lang="en-US" altLang="zh-CN" sz="8000">
                <a:solidFill>
                  <a:schemeClr val="bg2"/>
                </a:solidFill>
                <a:latin typeface="Arial" charset="0"/>
                <a:ea typeface="宋体" pitchFamily="2" charset="-122"/>
              </a:rPr>
              <a:pPr/>
              <a:t>6</a:t>
            </a:fld>
            <a:endParaRPr lang="en-US" altLang="zh-CN" sz="8000">
              <a:solidFill>
                <a:schemeClr val="bg2"/>
              </a:solidFill>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2786">
                                            <p:txEl>
                                              <p:pRg st="1" end="1"/>
                                            </p:txEl>
                                          </p:spTgt>
                                        </p:tgtEl>
                                        <p:attrNameLst>
                                          <p:attrName>style.visibility</p:attrName>
                                        </p:attrNameLst>
                                      </p:cBhvr>
                                      <p:to>
                                        <p:strVal val="visible"/>
                                      </p:to>
                                    </p:set>
                                    <p:animEffect transition="in" filter="wipe(left)">
                                      <p:cBhvr>
                                        <p:cTn id="7" dur="500"/>
                                        <p:tgtEl>
                                          <p:spTgt spid="50278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2786">
                                            <p:txEl>
                                              <p:pRg st="2" end="2"/>
                                            </p:txEl>
                                          </p:spTgt>
                                        </p:tgtEl>
                                        <p:attrNameLst>
                                          <p:attrName>style.visibility</p:attrName>
                                        </p:attrNameLst>
                                      </p:cBhvr>
                                      <p:to>
                                        <p:strVal val="visible"/>
                                      </p:to>
                                    </p:set>
                                    <p:animEffect transition="in" filter="wipe(left)">
                                      <p:cBhvr>
                                        <p:cTn id="12" dur="500"/>
                                        <p:tgtEl>
                                          <p:spTgt spid="50278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2786">
                                            <p:txEl>
                                              <p:pRg st="3" end="3"/>
                                            </p:txEl>
                                          </p:spTgt>
                                        </p:tgtEl>
                                        <p:attrNameLst>
                                          <p:attrName>style.visibility</p:attrName>
                                        </p:attrNameLst>
                                      </p:cBhvr>
                                      <p:to>
                                        <p:strVal val="visible"/>
                                      </p:to>
                                    </p:set>
                                    <p:animEffect transition="in" filter="wipe(left)">
                                      <p:cBhvr>
                                        <p:cTn id="17" dur="500"/>
                                        <p:tgtEl>
                                          <p:spTgt spid="50278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2786">
                                            <p:txEl>
                                              <p:pRg st="4" end="4"/>
                                            </p:txEl>
                                          </p:spTgt>
                                        </p:tgtEl>
                                        <p:attrNameLst>
                                          <p:attrName>style.visibility</p:attrName>
                                        </p:attrNameLst>
                                      </p:cBhvr>
                                      <p:to>
                                        <p:strVal val="visible"/>
                                      </p:to>
                                    </p:set>
                                    <p:animEffect transition="in" filter="wipe(left)">
                                      <p:cBhvr>
                                        <p:cTn id="22" dur="500"/>
                                        <p:tgtEl>
                                          <p:spTgt spid="50278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2786">
                                            <p:txEl>
                                              <p:pRg st="5" end="5"/>
                                            </p:txEl>
                                          </p:spTgt>
                                        </p:tgtEl>
                                        <p:attrNameLst>
                                          <p:attrName>style.visibility</p:attrName>
                                        </p:attrNameLst>
                                      </p:cBhvr>
                                      <p:to>
                                        <p:strVal val="visible"/>
                                      </p:to>
                                    </p:set>
                                    <p:animEffect transition="in" filter="wipe(left)">
                                      <p:cBhvr>
                                        <p:cTn id="27" dur="500"/>
                                        <p:tgtEl>
                                          <p:spTgt spid="5027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pPr>
              <a:defRPr/>
            </a:pPr>
            <a:r>
              <a:rPr lang="zh-CN" altLang="en-US" sz="3600">
                <a:effectLst>
                  <a:outerShdw blurRad="38100" dist="38100" dir="2700000" algn="tl">
                    <a:srgbClr val="C0C0C0"/>
                  </a:outerShdw>
                </a:effectLst>
                <a:ea typeface="宋体" pitchFamily="2" charset="-122"/>
              </a:rPr>
              <a:t>属性文法</a:t>
            </a:r>
          </a:p>
        </p:txBody>
      </p:sp>
      <p:sp>
        <p:nvSpPr>
          <p:cNvPr id="8196" name="Rectangle 4"/>
          <p:cNvSpPr>
            <a:spLocks noGrp="1" noChangeArrowheads="1"/>
          </p:cNvSpPr>
          <p:nvPr>
            <p:ph idx="1"/>
          </p:nvPr>
        </p:nvSpPr>
        <p:spPr/>
        <p:txBody>
          <a:bodyPr/>
          <a:lstStyle/>
          <a:p>
            <a:pPr algn="just">
              <a:lnSpc>
                <a:spcPct val="120000"/>
              </a:lnSpc>
            </a:pPr>
            <a:r>
              <a:rPr lang="zh-CN" altLang="en-US" b="1" dirty="0">
                <a:latin typeface="宋体" pitchFamily="2" charset="-122"/>
                <a:ea typeface="宋体" pitchFamily="2" charset="-122"/>
              </a:rPr>
              <a:t>语法制导</a:t>
            </a:r>
            <a:r>
              <a:rPr lang="zh-CN" altLang="en-US" dirty="0">
                <a:latin typeface="宋体" pitchFamily="2" charset="-122"/>
                <a:ea typeface="宋体" pitchFamily="2" charset="-122"/>
              </a:rPr>
              <a:t>的定义</a:t>
            </a:r>
          </a:p>
          <a:p>
            <a:pPr lvl="1" algn="just">
              <a:lnSpc>
                <a:spcPct val="120000"/>
              </a:lnSpc>
            </a:pPr>
            <a:r>
              <a:rPr lang="zh-CN" altLang="en-US" dirty="0">
                <a:latin typeface="宋体" pitchFamily="2" charset="-122"/>
                <a:ea typeface="宋体" pitchFamily="2" charset="-122"/>
              </a:rPr>
              <a:t>带</a:t>
            </a:r>
            <a:r>
              <a:rPr lang="zh-CN" altLang="en-US" dirty="0">
                <a:solidFill>
                  <a:srgbClr val="CC0000"/>
                </a:solidFill>
                <a:latin typeface="宋体" pitchFamily="2" charset="-122"/>
                <a:ea typeface="宋体" pitchFamily="2" charset="-122"/>
              </a:rPr>
              <a:t>属性</a:t>
            </a:r>
            <a:r>
              <a:rPr lang="zh-CN" altLang="en-US" dirty="0">
                <a:latin typeface="宋体" pitchFamily="2" charset="-122"/>
                <a:ea typeface="宋体" pitchFamily="2" charset="-122"/>
              </a:rPr>
              <a:t>和</a:t>
            </a:r>
            <a:r>
              <a:rPr lang="zh-CN" altLang="en-US" dirty="0">
                <a:solidFill>
                  <a:srgbClr val="CC0000"/>
                </a:solidFill>
                <a:latin typeface="宋体" pitchFamily="2" charset="-122"/>
                <a:ea typeface="宋体" pitchFamily="2" charset="-122"/>
              </a:rPr>
              <a:t>规则</a:t>
            </a:r>
            <a:r>
              <a:rPr lang="zh-CN" altLang="en-US" dirty="0">
                <a:latin typeface="宋体" pitchFamily="2" charset="-122"/>
                <a:ea typeface="宋体" pitchFamily="2" charset="-122"/>
              </a:rPr>
              <a:t>的上下文无关文法。</a:t>
            </a:r>
            <a:endParaRPr lang="zh-CN" altLang="en-US" b="1" dirty="0">
              <a:latin typeface="宋体" pitchFamily="2" charset="-122"/>
              <a:ea typeface="宋体" pitchFamily="2" charset="-122"/>
            </a:endParaRPr>
          </a:p>
          <a:p>
            <a:pPr algn="just">
              <a:lnSpc>
                <a:spcPct val="120000"/>
              </a:lnSpc>
            </a:pPr>
            <a:r>
              <a:rPr lang="zh-CN" altLang="en-US" sz="3200" dirty="0">
                <a:latin typeface="宋体" pitchFamily="2" charset="-122"/>
                <a:ea typeface="宋体" pitchFamily="2" charset="-122"/>
              </a:rPr>
              <a:t>在语法制导定义中的文法被称为</a:t>
            </a:r>
            <a:r>
              <a:rPr lang="zh-CN" altLang="en-US" sz="3200" dirty="0">
                <a:solidFill>
                  <a:srgbClr val="CC0000"/>
                </a:solidFill>
                <a:latin typeface="宋体" pitchFamily="2" charset="-122"/>
                <a:ea typeface="宋体" pitchFamily="2" charset="-122"/>
              </a:rPr>
              <a:t>基础文法</a:t>
            </a:r>
            <a:r>
              <a:rPr lang="zh-CN" altLang="en-US" sz="3200" dirty="0">
                <a:latin typeface="宋体" pitchFamily="2" charset="-122"/>
                <a:ea typeface="宋体" pitchFamily="2" charset="-122"/>
              </a:rPr>
              <a:t>。</a:t>
            </a:r>
          </a:p>
        </p:txBody>
      </p:sp>
      <p:sp>
        <p:nvSpPr>
          <p:cNvPr id="819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D18895CA-1273-4047-BA46-48A42FADBE85}" type="slidenum">
              <a:rPr lang="en-US" altLang="zh-CN" sz="8000">
                <a:solidFill>
                  <a:schemeClr val="bg2"/>
                </a:solidFill>
                <a:latin typeface="Arial" charset="0"/>
                <a:ea typeface="宋体" pitchFamily="2" charset="-122"/>
              </a:rPr>
              <a:pPr/>
              <a:t>7</a:t>
            </a:fld>
            <a:endParaRPr lang="en-US" altLang="zh-CN" sz="8000">
              <a:solidFill>
                <a:schemeClr val="bg2"/>
              </a:solidFill>
              <a:latin typeface="Arial" charset="0"/>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zh-CN" altLang="en-US">
                <a:ea typeface="宋体" pitchFamily="2" charset="-122"/>
              </a:rPr>
              <a:t>属性文法</a:t>
            </a:r>
          </a:p>
        </p:txBody>
      </p:sp>
      <p:sp>
        <p:nvSpPr>
          <p:cNvPr id="9220" name="Rectangle 3"/>
          <p:cNvSpPr>
            <a:spLocks noGrp="1" noChangeArrowheads="1"/>
          </p:cNvSpPr>
          <p:nvPr>
            <p:ph idx="1"/>
          </p:nvPr>
        </p:nvSpPr>
        <p:spPr/>
        <p:txBody>
          <a:bodyPr/>
          <a:lstStyle/>
          <a:p>
            <a:r>
              <a:rPr lang="zh-CN" altLang="en-US">
                <a:ea typeface="宋体" pitchFamily="2" charset="-122"/>
              </a:rPr>
              <a:t>表达式文法</a:t>
            </a:r>
          </a:p>
        </p:txBody>
      </p:sp>
      <p:sp>
        <p:nvSpPr>
          <p:cNvPr id="921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02DC247-7742-41AE-8025-3E89F4E91AC7}" type="slidenum">
              <a:rPr lang="en-US" altLang="zh-CN" sz="8000">
                <a:solidFill>
                  <a:schemeClr val="bg2"/>
                </a:solidFill>
                <a:latin typeface="Arial" charset="0"/>
                <a:ea typeface="宋体" pitchFamily="2" charset="-122"/>
              </a:rPr>
              <a:pPr/>
              <a:t>8</a:t>
            </a:fld>
            <a:endParaRPr lang="en-US" altLang="zh-CN" sz="8000">
              <a:solidFill>
                <a:schemeClr val="bg2"/>
              </a:solidFill>
              <a:latin typeface="Arial" charset="0"/>
              <a:ea typeface="宋体" pitchFamily="2" charset="-122"/>
            </a:endParaRPr>
          </a:p>
        </p:txBody>
      </p:sp>
      <p:sp>
        <p:nvSpPr>
          <p:cNvPr id="9221" name="Rectangle 4" descr="Green marble"/>
          <p:cNvSpPr>
            <a:spLocks noChangeArrowheads="1"/>
          </p:cNvSpPr>
          <p:nvPr/>
        </p:nvSpPr>
        <p:spPr bwMode="auto">
          <a:xfrm>
            <a:off x="755650" y="2492375"/>
            <a:ext cx="457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i="1">
                <a:solidFill>
                  <a:schemeClr val="accent2"/>
                </a:solidFill>
                <a:latin typeface="Tahoma" pitchFamily="34" charset="0"/>
              </a:rPr>
              <a:t>E </a:t>
            </a:r>
            <a:r>
              <a:rPr lang="en-US" altLang="zh-CN" sz="2400" b="1">
                <a:solidFill>
                  <a:schemeClr val="accent2"/>
                </a:solidFill>
                <a:latin typeface="Tahoma" pitchFamily="34" charset="0"/>
                <a:sym typeface="Symbol" pitchFamily="18" charset="2"/>
              </a:rPr>
              <a:t></a:t>
            </a:r>
            <a:r>
              <a:rPr lang="en-US" altLang="zh-CN" sz="2400" b="1">
                <a:solidFill>
                  <a:schemeClr val="accent2"/>
                </a:solidFill>
                <a:latin typeface="Tahoma" pitchFamily="34" charset="0"/>
              </a:rPr>
              <a:t> </a:t>
            </a:r>
            <a:r>
              <a:rPr lang="en-US" altLang="zh-CN" sz="2400" b="1" i="1">
                <a:solidFill>
                  <a:schemeClr val="accent2"/>
                </a:solidFill>
                <a:latin typeface="Tahoma" pitchFamily="34" charset="0"/>
              </a:rPr>
              <a:t>E + T </a:t>
            </a:r>
            <a:r>
              <a:rPr lang="en-US" altLang="zh-CN" sz="2400" b="1">
                <a:solidFill>
                  <a:schemeClr val="accent2"/>
                </a:solidFill>
                <a:latin typeface="Tahoma" pitchFamily="34" charset="0"/>
              </a:rPr>
              <a:t>| </a:t>
            </a:r>
            <a:r>
              <a:rPr lang="en-US" altLang="zh-CN" sz="2400" b="1" i="1">
                <a:solidFill>
                  <a:schemeClr val="accent2"/>
                </a:solidFill>
                <a:latin typeface="Tahoma" pitchFamily="34" charset="0"/>
              </a:rPr>
              <a:t>E </a:t>
            </a:r>
            <a:r>
              <a:rPr lang="en-US" altLang="zh-CN" sz="2400" b="1">
                <a:solidFill>
                  <a:schemeClr val="accent2"/>
                </a:solidFill>
                <a:latin typeface="Tahoma" pitchFamily="34" charset="0"/>
                <a:sym typeface="Symbol" pitchFamily="18" charset="2"/>
              </a:rPr>
              <a:t></a:t>
            </a:r>
            <a:r>
              <a:rPr lang="en-US" altLang="zh-CN" sz="2400" b="1">
                <a:solidFill>
                  <a:schemeClr val="accent2"/>
                </a:solidFill>
                <a:latin typeface="Tahoma" pitchFamily="34" charset="0"/>
              </a:rPr>
              <a:t> </a:t>
            </a:r>
            <a:r>
              <a:rPr lang="en-US" altLang="zh-CN" sz="2400" b="1" i="1">
                <a:solidFill>
                  <a:schemeClr val="accent2"/>
                </a:solidFill>
                <a:latin typeface="Tahoma" pitchFamily="34" charset="0"/>
              </a:rPr>
              <a:t>T </a:t>
            </a:r>
            <a:endParaRPr lang="en-US" altLang="zh-CN" sz="2400" b="1">
              <a:solidFill>
                <a:schemeClr val="accent2"/>
              </a:solidFill>
              <a:latin typeface="Tahoma" pitchFamily="34" charset="0"/>
            </a:endParaRPr>
          </a:p>
          <a:p>
            <a:r>
              <a:rPr lang="en-US" altLang="zh-CN" sz="2400" b="1" i="1">
                <a:solidFill>
                  <a:schemeClr val="accent2"/>
                </a:solidFill>
                <a:latin typeface="Tahoma" pitchFamily="34" charset="0"/>
              </a:rPr>
              <a:t>T </a:t>
            </a:r>
            <a:r>
              <a:rPr lang="en-US" altLang="zh-CN" sz="2400" b="1">
                <a:solidFill>
                  <a:schemeClr val="accent2"/>
                </a:solidFill>
                <a:latin typeface="Tahoma" pitchFamily="34" charset="0"/>
                <a:sym typeface="Symbol" pitchFamily="18" charset="2"/>
              </a:rPr>
              <a:t></a:t>
            </a:r>
            <a:r>
              <a:rPr lang="en-US" altLang="zh-CN" sz="2400" b="1">
                <a:solidFill>
                  <a:schemeClr val="accent2"/>
                </a:solidFill>
                <a:latin typeface="Tahoma" pitchFamily="34" charset="0"/>
              </a:rPr>
              <a:t> </a:t>
            </a:r>
            <a:r>
              <a:rPr lang="en-US" altLang="zh-CN" sz="2400" b="1" i="1">
                <a:solidFill>
                  <a:schemeClr val="accent2"/>
                </a:solidFill>
                <a:latin typeface="Tahoma" pitchFamily="34" charset="0"/>
              </a:rPr>
              <a:t>T </a:t>
            </a:r>
            <a:r>
              <a:rPr lang="en-US" altLang="zh-CN" sz="2400" b="1">
                <a:solidFill>
                  <a:schemeClr val="accent2"/>
                </a:solidFill>
                <a:latin typeface="Tahoma" pitchFamily="34" charset="0"/>
              </a:rPr>
              <a:t>*</a:t>
            </a:r>
            <a:r>
              <a:rPr lang="en-US" altLang="zh-CN" sz="2400" b="1" i="1">
                <a:solidFill>
                  <a:schemeClr val="accent2"/>
                </a:solidFill>
                <a:latin typeface="Tahoma" pitchFamily="34" charset="0"/>
              </a:rPr>
              <a:t> F  </a:t>
            </a:r>
            <a:r>
              <a:rPr lang="en-US" altLang="zh-CN" sz="2400" b="1">
                <a:solidFill>
                  <a:schemeClr val="accent2"/>
                </a:solidFill>
                <a:latin typeface="Tahoma" pitchFamily="34" charset="0"/>
              </a:rPr>
              <a:t>| </a:t>
            </a:r>
            <a:r>
              <a:rPr lang="en-US" altLang="zh-CN" sz="2400" b="1" i="1">
                <a:solidFill>
                  <a:schemeClr val="accent2"/>
                </a:solidFill>
                <a:latin typeface="Tahoma" pitchFamily="34" charset="0"/>
              </a:rPr>
              <a:t>T </a:t>
            </a:r>
            <a:r>
              <a:rPr lang="en-US" altLang="zh-CN" sz="2400" b="1">
                <a:solidFill>
                  <a:schemeClr val="accent2"/>
                </a:solidFill>
                <a:latin typeface="Tahoma" pitchFamily="34" charset="0"/>
                <a:sym typeface="Symbol" pitchFamily="18" charset="2"/>
              </a:rPr>
              <a:t></a:t>
            </a:r>
            <a:r>
              <a:rPr lang="en-US" altLang="zh-CN" sz="2400" b="1">
                <a:solidFill>
                  <a:schemeClr val="accent2"/>
                </a:solidFill>
                <a:latin typeface="Tahoma" pitchFamily="34" charset="0"/>
              </a:rPr>
              <a:t> </a:t>
            </a:r>
            <a:r>
              <a:rPr lang="en-US" altLang="zh-CN" sz="2400" b="1" i="1">
                <a:solidFill>
                  <a:schemeClr val="accent2"/>
                </a:solidFill>
                <a:latin typeface="Tahoma" pitchFamily="34" charset="0"/>
              </a:rPr>
              <a:t>E</a:t>
            </a:r>
            <a:endParaRPr lang="en-US" altLang="zh-CN" sz="2400" b="1">
              <a:solidFill>
                <a:schemeClr val="accent2"/>
              </a:solidFill>
              <a:latin typeface="Tahoma" pitchFamily="34" charset="0"/>
            </a:endParaRPr>
          </a:p>
          <a:p>
            <a:r>
              <a:rPr lang="en-US" altLang="zh-CN" sz="2400" b="1" i="1">
                <a:solidFill>
                  <a:schemeClr val="accent2"/>
                </a:solidFill>
                <a:latin typeface="Tahoma" pitchFamily="34" charset="0"/>
              </a:rPr>
              <a:t>F </a:t>
            </a:r>
            <a:r>
              <a:rPr lang="en-US" altLang="zh-CN" sz="2400" b="1">
                <a:solidFill>
                  <a:schemeClr val="accent2"/>
                </a:solidFill>
                <a:latin typeface="Tahoma" pitchFamily="34" charset="0"/>
                <a:sym typeface="Symbol" pitchFamily="18" charset="2"/>
              </a:rPr>
              <a:t></a:t>
            </a:r>
            <a:r>
              <a:rPr lang="en-US" altLang="zh-CN" sz="2400" b="1">
                <a:solidFill>
                  <a:schemeClr val="accent2"/>
                </a:solidFill>
                <a:latin typeface="Tahoma" pitchFamily="34" charset="0"/>
              </a:rPr>
              <a:t> (</a:t>
            </a:r>
            <a:r>
              <a:rPr lang="en-US" altLang="zh-CN" sz="2400" b="1" i="1">
                <a:solidFill>
                  <a:schemeClr val="accent2"/>
                </a:solidFill>
                <a:latin typeface="Tahoma" pitchFamily="34" charset="0"/>
              </a:rPr>
              <a:t>E </a:t>
            </a:r>
            <a:r>
              <a:rPr lang="en-US" altLang="zh-CN" sz="2400" b="1">
                <a:solidFill>
                  <a:schemeClr val="accent2"/>
                </a:solidFill>
                <a:latin typeface="Tahoma" pitchFamily="34" charset="0"/>
              </a:rPr>
              <a:t>)    | </a:t>
            </a:r>
            <a:r>
              <a:rPr lang="en-US" altLang="zh-CN" sz="2400" b="1" i="1">
                <a:solidFill>
                  <a:schemeClr val="accent2"/>
                </a:solidFill>
                <a:latin typeface="Tahoma" pitchFamily="34" charset="0"/>
              </a:rPr>
              <a:t>F </a:t>
            </a:r>
            <a:r>
              <a:rPr lang="en-US" altLang="zh-CN" sz="2400" b="1">
                <a:solidFill>
                  <a:schemeClr val="accent2"/>
                </a:solidFill>
                <a:latin typeface="Tahoma" pitchFamily="34" charset="0"/>
                <a:sym typeface="Symbol" pitchFamily="18" charset="2"/>
              </a:rPr>
              <a:t></a:t>
            </a:r>
            <a:r>
              <a:rPr lang="en-US" altLang="zh-CN" sz="2400" b="1">
                <a:solidFill>
                  <a:schemeClr val="accent2"/>
                </a:solidFill>
                <a:latin typeface="Tahoma" pitchFamily="34" charset="0"/>
              </a:rPr>
              <a:t> digit</a:t>
            </a:r>
            <a:endParaRPr lang="zh-CN" altLang="en-US" sz="2400" b="1">
              <a:solidFill>
                <a:schemeClr val="accent2"/>
              </a:solidFill>
              <a:latin typeface="Tahoma" pitchFamily="34" charset="0"/>
            </a:endParaRPr>
          </a:p>
        </p:txBody>
      </p:sp>
      <p:sp>
        <p:nvSpPr>
          <p:cNvPr id="436229" name="Text Box 5" descr="Green marble"/>
          <p:cNvSpPr txBox="1">
            <a:spLocks noChangeArrowheads="1"/>
          </p:cNvSpPr>
          <p:nvPr/>
        </p:nvSpPr>
        <p:spPr bwMode="auto">
          <a:xfrm>
            <a:off x="1023938" y="4010025"/>
            <a:ext cx="4844206"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defRPr/>
            </a:pPr>
            <a:r>
              <a:rPr lang="zh-CN" altLang="en-US" sz="2400" b="1" dirty="0">
                <a:solidFill>
                  <a:schemeClr val="accent2"/>
                </a:solidFill>
                <a:effectLst>
                  <a:outerShdw blurRad="38100" dist="38100" dir="2700000" algn="tl">
                    <a:srgbClr val="C0C0C0"/>
                  </a:outerShdw>
                </a:effectLst>
                <a:latin typeface="Tahoma" pitchFamily="34" charset="0"/>
              </a:rPr>
              <a:t>为了计算表达式的值，首先为这个文法的非终结符添加</a:t>
            </a:r>
            <a:r>
              <a:rPr lang="en-US" altLang="zh-CN" sz="2400" b="1" dirty="0" err="1">
                <a:solidFill>
                  <a:schemeClr val="accent2"/>
                </a:solidFill>
                <a:effectLst>
                  <a:outerShdw blurRad="38100" dist="38100" dir="2700000" algn="tl">
                    <a:srgbClr val="C0C0C0"/>
                  </a:outerShdw>
                </a:effectLst>
                <a:latin typeface="Tahoma" pitchFamily="34" charset="0"/>
              </a:rPr>
              <a:t>val</a:t>
            </a:r>
            <a:r>
              <a:rPr lang="zh-CN" altLang="en-US" sz="2400" b="1" dirty="0">
                <a:solidFill>
                  <a:schemeClr val="accent2"/>
                </a:solidFill>
                <a:effectLst>
                  <a:outerShdw blurRad="38100" dist="38100" dir="2700000" algn="tl">
                    <a:srgbClr val="C0C0C0"/>
                  </a:outerShdw>
                </a:effectLst>
                <a:latin typeface="Tahoma" pitchFamily="34" charset="0"/>
              </a:rPr>
              <a:t>属性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6229"/>
                                        </p:tgtEl>
                                        <p:attrNameLst>
                                          <p:attrName>style.visibility</p:attrName>
                                        </p:attrNameLst>
                                      </p:cBhvr>
                                      <p:to>
                                        <p:strVal val="visible"/>
                                      </p:to>
                                    </p:set>
                                    <p:animEffect transition="in" filter="wipe(left)">
                                      <p:cBhvr>
                                        <p:cTn id="7" dur="500"/>
                                        <p:tgtEl>
                                          <p:spTgt spid="436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217" name="Rectangle 41"/>
          <p:cNvSpPr>
            <a:spLocks noGrp="1" noChangeArrowheads="1"/>
          </p:cNvSpPr>
          <p:nvPr>
            <p:ph type="title"/>
          </p:nvPr>
        </p:nvSpPr>
        <p:spPr/>
        <p:txBody>
          <a:bodyPr/>
          <a:lstStyle/>
          <a:p>
            <a:pPr>
              <a:defRPr/>
            </a:pPr>
            <a:r>
              <a:rPr lang="zh-CN" altLang="en-US" sz="3600">
                <a:effectLst>
                  <a:outerShdw blurRad="38100" dist="38100" dir="2700000" algn="tl">
                    <a:srgbClr val="C0C0C0"/>
                  </a:outerShdw>
                </a:effectLst>
                <a:ea typeface="黑体" pitchFamily="49" charset="-122"/>
              </a:rPr>
              <a:t>4.1  </a:t>
            </a:r>
            <a:r>
              <a:rPr lang="zh-CN" altLang="en-US" sz="3600">
                <a:effectLst>
                  <a:outerShdw blurRad="38100" dist="38100" dir="2700000" algn="tl">
                    <a:srgbClr val="C0C0C0"/>
                  </a:outerShdw>
                </a:effectLst>
                <a:ea typeface="宋体" pitchFamily="2" charset="-122"/>
              </a:rPr>
              <a:t>语法制导的定义</a:t>
            </a:r>
          </a:p>
        </p:txBody>
      </p:sp>
      <p:sp>
        <p:nvSpPr>
          <p:cNvPr id="434179" name="Rectangle 3"/>
          <p:cNvSpPr>
            <a:spLocks noGrp="1" noChangeArrowheads="1"/>
          </p:cNvSpPr>
          <p:nvPr>
            <p:ph idx="1"/>
          </p:nvPr>
        </p:nvSpPr>
        <p:spPr>
          <a:xfrm>
            <a:off x="609600" y="1125538"/>
            <a:ext cx="7772400" cy="1066800"/>
          </a:xfrm>
        </p:spPr>
        <p:txBody>
          <a:bodyPr/>
          <a:lstStyle/>
          <a:p>
            <a:pPr>
              <a:buFontTx/>
              <a:buNone/>
              <a:defRPr/>
            </a:pPr>
            <a:r>
              <a:rPr lang="zh-CN" altLang="en-US" b="1">
                <a:effectLst>
                  <a:outerShdw blurRad="38100" dist="38100" dir="2700000" algn="tl">
                    <a:srgbClr val="C0C0C0"/>
                  </a:outerShdw>
                </a:effectLst>
                <a:ea typeface="宋体" pitchFamily="2" charset="-122"/>
              </a:rPr>
              <a:t>例	简单台式计算器的语法制导定义</a:t>
            </a:r>
          </a:p>
          <a:p>
            <a:pPr>
              <a:lnSpc>
                <a:spcPct val="0"/>
              </a:lnSpc>
              <a:defRPr/>
            </a:pPr>
            <a:endParaRPr lang="zh-CN" altLang="en-US" b="1">
              <a:effectLst>
                <a:outerShdw blurRad="38100" dist="38100" dir="2700000" algn="tl">
                  <a:srgbClr val="C0C0C0"/>
                </a:outerShdw>
              </a:effectLst>
              <a:ea typeface="宋体" pitchFamily="2" charset="-122"/>
            </a:endParaRPr>
          </a:p>
        </p:txBody>
      </p:sp>
      <p:sp>
        <p:nvSpPr>
          <p:cNvPr id="1024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4DA8AE4E-52E7-47D8-A938-BC3C7CF85459}" type="slidenum">
              <a:rPr lang="en-US" altLang="zh-CN" sz="8000">
                <a:solidFill>
                  <a:schemeClr val="bg2"/>
                </a:solidFill>
                <a:latin typeface="Arial" charset="0"/>
                <a:ea typeface="宋体" pitchFamily="2" charset="-122"/>
              </a:rPr>
              <a:pPr/>
              <a:t>9</a:t>
            </a:fld>
            <a:endParaRPr lang="en-US" altLang="zh-CN" sz="8000">
              <a:solidFill>
                <a:schemeClr val="bg2"/>
              </a:solidFill>
              <a:latin typeface="Arial" charset="0"/>
              <a:ea typeface="宋体" pitchFamily="2" charset="-122"/>
            </a:endParaRPr>
          </a:p>
        </p:txBody>
      </p:sp>
      <p:graphicFrame>
        <p:nvGraphicFramePr>
          <p:cNvPr id="434180" name="Group 4"/>
          <p:cNvGraphicFramePr>
            <a:graphicFrameLocks noGrp="1"/>
          </p:cNvGraphicFramePr>
          <p:nvPr/>
        </p:nvGraphicFramePr>
        <p:xfrm>
          <a:off x="1219200" y="1844675"/>
          <a:ext cx="6858000" cy="4038600"/>
        </p:xfrm>
        <a:graphic>
          <a:graphicData uri="http://schemas.openxmlformats.org/drawingml/2006/table">
            <a:tbl>
              <a:tblPr/>
              <a:tblGrid>
                <a:gridCol w="29718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5080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宋体" pitchFamily="2" charset="-122"/>
                          <a:ea typeface="宋体" pitchFamily="2" charset="-122"/>
                        </a:rPr>
                        <a:t>产</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宋体" pitchFamily="2" charset="-122"/>
                          <a:ea typeface="宋体" pitchFamily="2" charset="-122"/>
                        </a:rPr>
                        <a:t>生</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宋体" pitchFamily="2" charset="-122"/>
                          <a:ea typeface="宋体" pitchFamily="2" charset="-122"/>
                        </a:rPr>
                        <a:t>式</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宋体" pitchFamily="2" charset="-122"/>
                          <a:ea typeface="宋体" pitchFamily="2" charset="-122"/>
                        </a:rPr>
                        <a:t>语</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宋体" pitchFamily="2" charset="-122"/>
                          <a:ea typeface="宋体" pitchFamily="2" charset="-122"/>
                        </a:rPr>
                        <a:t>义</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宋体" pitchFamily="2" charset="-122"/>
                          <a:ea typeface="宋体" pitchFamily="2" charset="-122"/>
                        </a:rPr>
                        <a:t>规</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宋体" pitchFamily="2" charset="-122"/>
                          <a:ea typeface="宋体" pitchFamily="2" charset="-122"/>
                        </a:rPr>
                        <a:t>则</a:t>
                      </a: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L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n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400" b="1" i="0" u="none" strike="noStrike" cap="none" normalizeH="0" baseline="-3000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E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T</a:t>
                      </a:r>
                      <a:r>
                        <a:rPr kumimoji="0" lang="en-US" altLang="zh-CN" sz="2400" b="1" i="0" u="none" strike="noStrike" cap="none" normalizeH="0" baseline="-30000">
                          <a:ln>
                            <a:noFill/>
                          </a:ln>
                          <a:solidFill>
                            <a:schemeClr val="accent2"/>
                          </a:solidFill>
                          <a:effectLst>
                            <a:outerShdw blurRad="38100" dist="38100" dir="2700000" algn="tl">
                              <a:srgbClr val="C0C0C0"/>
                            </a:outerShdw>
                          </a:effectLst>
                          <a:latin typeface="Arial" charset="0"/>
                          <a:ea typeface="宋体" pitchFamily="2" charset="-122"/>
                        </a:rPr>
                        <a:t>1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宋体" pitchFamily="2" charset="-122"/>
                          <a:ea typeface="宋体" pitchFamily="2" charset="-12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T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F</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E</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F </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sym typeface="Symbol" pitchFamily="18" charset="2"/>
                        </a:rPr>
                        <a:t></a:t>
                      </a:r>
                      <a:r>
                        <a:rPr kumimoji="0" lang="en-US" altLang="zh-CN"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digit </a:t>
                      </a:r>
                      <a:endPar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endParaRP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accent2"/>
                          </a:solidFill>
                          <a:effectLst>
                            <a:outerShdw blurRad="38100" dist="38100" dir="2700000" algn="tl">
                              <a:srgbClr val="C0C0C0"/>
                            </a:outerShdw>
                          </a:effectLst>
                          <a:latin typeface="Arial" charset="0"/>
                          <a:ea typeface="宋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34209" name="Text Box 33" descr="Green marble"/>
          <p:cNvSpPr txBox="1">
            <a:spLocks noChangeArrowheads="1"/>
          </p:cNvSpPr>
          <p:nvPr/>
        </p:nvSpPr>
        <p:spPr bwMode="auto">
          <a:xfrm>
            <a:off x="4427538" y="5372100"/>
            <a:ext cx="2700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F.val := digit.lexval</a:t>
            </a:r>
          </a:p>
        </p:txBody>
      </p:sp>
      <p:sp>
        <p:nvSpPr>
          <p:cNvPr id="434210" name="Text Box 34" descr="Green marble"/>
          <p:cNvSpPr txBox="1">
            <a:spLocks noChangeArrowheads="1"/>
          </p:cNvSpPr>
          <p:nvPr/>
        </p:nvSpPr>
        <p:spPr bwMode="auto">
          <a:xfrm>
            <a:off x="4427538" y="4364038"/>
            <a:ext cx="1935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T.val := F.val</a:t>
            </a:r>
            <a:endParaRPr lang="zh-CN" altLang="en-US" sz="2400" i="1">
              <a:solidFill>
                <a:schemeClr val="accent2"/>
              </a:solidFill>
              <a:effectLst>
                <a:outerShdw blurRad="38100" dist="38100" dir="2700000" algn="tl">
                  <a:srgbClr val="C0C0C0"/>
                </a:outerShdw>
              </a:effectLst>
              <a:ea typeface="黑体" pitchFamily="49" charset="-122"/>
            </a:endParaRPr>
          </a:p>
        </p:txBody>
      </p:sp>
      <p:sp>
        <p:nvSpPr>
          <p:cNvPr id="434212" name="Text Box 36" descr="Green marble"/>
          <p:cNvSpPr txBox="1">
            <a:spLocks noChangeArrowheads="1"/>
          </p:cNvSpPr>
          <p:nvPr/>
        </p:nvSpPr>
        <p:spPr bwMode="auto">
          <a:xfrm>
            <a:off x="4427538" y="3860800"/>
            <a:ext cx="2995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T.val := T</a:t>
            </a:r>
            <a:r>
              <a:rPr lang="en-US" altLang="zh-CN" sz="2400" i="1" baseline="-25000">
                <a:solidFill>
                  <a:schemeClr val="accent2"/>
                </a:solidFill>
                <a:effectLst>
                  <a:outerShdw blurRad="38100" dist="38100" dir="2700000" algn="tl">
                    <a:srgbClr val="C0C0C0"/>
                  </a:outerShdw>
                </a:effectLst>
                <a:ea typeface="黑体" pitchFamily="49" charset="-122"/>
              </a:rPr>
              <a:t>1</a:t>
            </a:r>
            <a:r>
              <a:rPr lang="en-US" altLang="zh-CN" sz="2400" i="1">
                <a:solidFill>
                  <a:schemeClr val="accent2"/>
                </a:solidFill>
                <a:effectLst>
                  <a:outerShdw blurRad="38100" dist="38100" dir="2700000" algn="tl">
                    <a:srgbClr val="C0C0C0"/>
                  </a:outerShdw>
                </a:effectLst>
                <a:ea typeface="黑体" pitchFamily="49" charset="-122"/>
              </a:rPr>
              <a:t>.val * F.val</a:t>
            </a:r>
            <a:endParaRPr lang="zh-CN" altLang="en-US" sz="2400" i="1">
              <a:solidFill>
                <a:schemeClr val="accent2"/>
              </a:solidFill>
              <a:effectLst>
                <a:outerShdw blurRad="38100" dist="38100" dir="2700000" algn="tl">
                  <a:srgbClr val="C0C0C0"/>
                </a:outerShdw>
              </a:effectLst>
              <a:ea typeface="黑体" pitchFamily="49" charset="-122"/>
            </a:endParaRPr>
          </a:p>
        </p:txBody>
      </p:sp>
      <p:sp>
        <p:nvSpPr>
          <p:cNvPr id="434213" name="Text Box 37" descr="Green marble"/>
          <p:cNvSpPr txBox="1">
            <a:spLocks noChangeArrowheads="1"/>
          </p:cNvSpPr>
          <p:nvPr/>
        </p:nvSpPr>
        <p:spPr bwMode="auto">
          <a:xfrm>
            <a:off x="4427538" y="3355975"/>
            <a:ext cx="195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E.val := T.val</a:t>
            </a:r>
            <a:endParaRPr lang="zh-CN" altLang="en-US" sz="2400" i="1">
              <a:solidFill>
                <a:schemeClr val="accent2"/>
              </a:solidFill>
              <a:effectLst>
                <a:outerShdw blurRad="38100" dist="38100" dir="2700000" algn="tl">
                  <a:srgbClr val="C0C0C0"/>
                </a:outerShdw>
              </a:effectLst>
              <a:ea typeface="黑体" pitchFamily="49" charset="-122"/>
            </a:endParaRPr>
          </a:p>
        </p:txBody>
      </p:sp>
      <p:sp>
        <p:nvSpPr>
          <p:cNvPr id="434214" name="Text Box 38" descr="Green marble"/>
          <p:cNvSpPr txBox="1">
            <a:spLocks noChangeArrowheads="1"/>
          </p:cNvSpPr>
          <p:nvPr/>
        </p:nvSpPr>
        <p:spPr bwMode="auto">
          <a:xfrm>
            <a:off x="4427538" y="2852738"/>
            <a:ext cx="3173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E.val := E</a:t>
            </a:r>
            <a:r>
              <a:rPr lang="en-US" altLang="zh-CN" sz="2400" i="1" baseline="-25000">
                <a:solidFill>
                  <a:schemeClr val="accent2"/>
                </a:solidFill>
                <a:effectLst>
                  <a:outerShdw blurRad="38100" dist="38100" dir="2700000" algn="tl">
                    <a:srgbClr val="C0C0C0"/>
                  </a:outerShdw>
                </a:effectLst>
                <a:ea typeface="黑体" pitchFamily="49" charset="-122"/>
              </a:rPr>
              <a:t>1</a:t>
            </a:r>
            <a:r>
              <a:rPr lang="en-US" altLang="zh-CN" sz="2400" i="1">
                <a:solidFill>
                  <a:schemeClr val="accent2"/>
                </a:solidFill>
                <a:effectLst>
                  <a:outerShdw blurRad="38100" dist="38100" dir="2700000" algn="tl">
                    <a:srgbClr val="C0C0C0"/>
                  </a:outerShdw>
                </a:effectLst>
                <a:ea typeface="黑体" pitchFamily="49" charset="-122"/>
              </a:rPr>
              <a:t> .val + T.val</a:t>
            </a:r>
            <a:endParaRPr lang="zh-CN" altLang="en-US" sz="2400" i="1">
              <a:solidFill>
                <a:schemeClr val="accent2"/>
              </a:solidFill>
              <a:effectLst>
                <a:outerShdw blurRad="38100" dist="38100" dir="2700000" algn="tl">
                  <a:srgbClr val="C0C0C0"/>
                </a:outerShdw>
              </a:effectLst>
              <a:ea typeface="黑体" pitchFamily="49" charset="-122"/>
            </a:endParaRPr>
          </a:p>
        </p:txBody>
      </p:sp>
      <p:sp>
        <p:nvSpPr>
          <p:cNvPr id="434215" name="Text Box 39" descr="Green marble"/>
          <p:cNvSpPr txBox="1">
            <a:spLocks noChangeArrowheads="1"/>
          </p:cNvSpPr>
          <p:nvPr/>
        </p:nvSpPr>
        <p:spPr bwMode="auto">
          <a:xfrm>
            <a:off x="4427538" y="4868863"/>
            <a:ext cx="1952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F.val := E.val</a:t>
            </a:r>
            <a:endParaRPr lang="zh-CN" altLang="en-US" sz="2400" i="1">
              <a:solidFill>
                <a:schemeClr val="accent2"/>
              </a:solidFill>
              <a:effectLst>
                <a:outerShdw blurRad="38100" dist="38100" dir="2700000" algn="tl">
                  <a:srgbClr val="C0C0C0"/>
                </a:outerShdw>
              </a:effectLst>
              <a:ea typeface="黑体" pitchFamily="49" charset="-122"/>
            </a:endParaRPr>
          </a:p>
        </p:txBody>
      </p:sp>
      <p:sp>
        <p:nvSpPr>
          <p:cNvPr id="434216" name="Text Box 40" descr="Green marble"/>
          <p:cNvSpPr txBox="1">
            <a:spLocks noChangeArrowheads="1"/>
          </p:cNvSpPr>
          <p:nvPr/>
        </p:nvSpPr>
        <p:spPr bwMode="auto">
          <a:xfrm>
            <a:off x="4427538" y="2347913"/>
            <a:ext cx="1743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i="1">
                <a:solidFill>
                  <a:schemeClr val="accent2"/>
                </a:solidFill>
                <a:effectLst>
                  <a:outerShdw blurRad="38100" dist="38100" dir="2700000" algn="tl">
                    <a:srgbClr val="C0C0C0"/>
                  </a:outerShdw>
                </a:effectLst>
                <a:ea typeface="黑体" pitchFamily="49" charset="-122"/>
              </a:rPr>
              <a:t>print (E.val)</a:t>
            </a:r>
            <a:endParaRPr lang="zh-CN" altLang="en-US" sz="2400" i="1">
              <a:solidFill>
                <a:schemeClr val="accent2"/>
              </a:solidFill>
              <a:effectLst>
                <a:outerShdw blurRad="38100" dist="38100" dir="2700000" algn="tl">
                  <a:srgbClr val="C0C0C0"/>
                </a:outerShdw>
              </a:effectLst>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34209"/>
                                        </p:tgtEl>
                                        <p:attrNameLst>
                                          <p:attrName>style.visibility</p:attrName>
                                        </p:attrNameLst>
                                      </p:cBhvr>
                                      <p:to>
                                        <p:strVal val="visible"/>
                                      </p:to>
                                    </p:set>
                                    <p:animEffect transition="in" filter="blinds(horizontal)">
                                      <p:cBhvr>
                                        <p:cTn id="7" dur="500"/>
                                        <p:tgtEl>
                                          <p:spTgt spid="4342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4210"/>
                                        </p:tgtEl>
                                        <p:attrNameLst>
                                          <p:attrName>style.visibility</p:attrName>
                                        </p:attrNameLst>
                                      </p:cBhvr>
                                      <p:to>
                                        <p:strVal val="visible"/>
                                      </p:to>
                                    </p:set>
                                    <p:animEffect transition="in" filter="blinds(horizontal)">
                                      <p:cBhvr>
                                        <p:cTn id="12" dur="500"/>
                                        <p:tgtEl>
                                          <p:spTgt spid="4342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4212"/>
                                        </p:tgtEl>
                                        <p:attrNameLst>
                                          <p:attrName>style.visibility</p:attrName>
                                        </p:attrNameLst>
                                      </p:cBhvr>
                                      <p:to>
                                        <p:strVal val="visible"/>
                                      </p:to>
                                    </p:set>
                                    <p:animEffect transition="in" filter="blinds(horizontal)">
                                      <p:cBhvr>
                                        <p:cTn id="17" dur="500"/>
                                        <p:tgtEl>
                                          <p:spTgt spid="4342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4213"/>
                                        </p:tgtEl>
                                        <p:attrNameLst>
                                          <p:attrName>style.visibility</p:attrName>
                                        </p:attrNameLst>
                                      </p:cBhvr>
                                      <p:to>
                                        <p:strVal val="visible"/>
                                      </p:to>
                                    </p:set>
                                    <p:animEffect transition="in" filter="blinds(horizontal)">
                                      <p:cBhvr>
                                        <p:cTn id="22" dur="500"/>
                                        <p:tgtEl>
                                          <p:spTgt spid="4342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4214"/>
                                        </p:tgtEl>
                                        <p:attrNameLst>
                                          <p:attrName>style.visibility</p:attrName>
                                        </p:attrNameLst>
                                      </p:cBhvr>
                                      <p:to>
                                        <p:strVal val="visible"/>
                                      </p:to>
                                    </p:set>
                                    <p:animEffect transition="in" filter="blinds(horizontal)">
                                      <p:cBhvr>
                                        <p:cTn id="27" dur="500"/>
                                        <p:tgtEl>
                                          <p:spTgt spid="4342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4215"/>
                                        </p:tgtEl>
                                        <p:attrNameLst>
                                          <p:attrName>style.visibility</p:attrName>
                                        </p:attrNameLst>
                                      </p:cBhvr>
                                      <p:to>
                                        <p:strVal val="visible"/>
                                      </p:to>
                                    </p:set>
                                    <p:animEffect transition="in" filter="blinds(horizontal)">
                                      <p:cBhvr>
                                        <p:cTn id="32" dur="500"/>
                                        <p:tgtEl>
                                          <p:spTgt spid="4342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4216"/>
                                        </p:tgtEl>
                                        <p:attrNameLst>
                                          <p:attrName>style.visibility</p:attrName>
                                        </p:attrNameLst>
                                      </p:cBhvr>
                                      <p:to>
                                        <p:strVal val="visible"/>
                                      </p:to>
                                    </p:set>
                                    <p:animEffect transition="in" filter="blinds(horizontal)">
                                      <p:cBhvr>
                                        <p:cTn id="37" dur="500"/>
                                        <p:tgtEl>
                                          <p:spTgt spid="434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209" grpId="0"/>
      <p:bldP spid="434210" grpId="0"/>
      <p:bldP spid="434212" grpId="0"/>
      <p:bldP spid="434213" grpId="0"/>
      <p:bldP spid="434214" grpId="0"/>
      <p:bldP spid="434215" grpId="0"/>
      <p:bldP spid="434216" grpId="0"/>
    </p:bldLst>
  </p:timing>
</p:sld>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第10讲-语法分析-VI-浅色</Template>
  <TotalTime>13665</TotalTime>
  <Words>2526</Words>
  <Application>Microsoft Office PowerPoint</Application>
  <PresentationFormat>全屏显示(4:3)</PresentationFormat>
  <Paragraphs>497</Paragraphs>
  <Slides>35</Slides>
  <Notes>12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黑体</vt:lpstr>
      <vt:lpstr>华文行楷</vt:lpstr>
      <vt:lpstr>楷体</vt:lpstr>
      <vt:lpstr>楷体_GB2312</vt:lpstr>
      <vt:lpstr>宋体</vt:lpstr>
      <vt:lpstr>微软雅黑</vt:lpstr>
      <vt:lpstr>Arial</vt:lpstr>
      <vt:lpstr>Courier New</vt:lpstr>
      <vt:lpstr>Symbol</vt:lpstr>
      <vt:lpstr>Tahoma</vt:lpstr>
      <vt:lpstr>Times New Roman</vt:lpstr>
      <vt:lpstr>Verdana</vt:lpstr>
      <vt:lpstr>Wingdings</vt:lpstr>
      <vt:lpstr>sample</vt:lpstr>
      <vt:lpstr>语义分析简介</vt:lpstr>
      <vt:lpstr>语义分析简介</vt:lpstr>
      <vt:lpstr>语义分析简介</vt:lpstr>
      <vt:lpstr>语义分析简介</vt:lpstr>
      <vt:lpstr>语义分析简介</vt:lpstr>
      <vt:lpstr>属性文法</vt:lpstr>
      <vt:lpstr>属性文法</vt:lpstr>
      <vt:lpstr>属性文法</vt:lpstr>
      <vt:lpstr>4.1  语法制导的定义</vt:lpstr>
      <vt:lpstr>4.1.1 语法制导定义的形式</vt:lpstr>
      <vt:lpstr>继承属性和综合属性的性质</vt:lpstr>
      <vt:lpstr>继承属性和综合属性的性质</vt:lpstr>
      <vt:lpstr>语义规则</vt:lpstr>
      <vt:lpstr>语义规则</vt:lpstr>
      <vt:lpstr>4.1  语法制导的定义</vt:lpstr>
      <vt:lpstr>4.1  语法制导的定义</vt:lpstr>
      <vt:lpstr>4.1  语法制导的定义</vt:lpstr>
      <vt:lpstr>3*5+4n的带注释的分析树 </vt:lpstr>
      <vt:lpstr>4.1.3 继承属性</vt:lpstr>
      <vt:lpstr>4.1  语法制导的定义</vt:lpstr>
      <vt:lpstr>4.1  语法制导的定义</vt:lpstr>
      <vt:lpstr>句子int  id1，id2，id3的带注释的分析树</vt:lpstr>
      <vt:lpstr>4.1.4  属性依赖图</vt:lpstr>
      <vt:lpstr>4.1.4  属性依赖图</vt:lpstr>
      <vt:lpstr>句子int  id1，id2，id3的 带注释的分析树的依赖图</vt:lpstr>
      <vt:lpstr>4.1.4  属性依赖图</vt:lpstr>
      <vt:lpstr>4.1.5 属性计算次序</vt:lpstr>
      <vt:lpstr>4.1.5 属性计算次序</vt:lpstr>
      <vt:lpstr>循环依赖Circular dependency</vt:lpstr>
      <vt:lpstr>4.1.5 属性计算次序</vt:lpstr>
      <vt:lpstr>PowerPoint 演示文稿</vt:lpstr>
      <vt:lpstr>4.1.5 属性计算次序</vt:lpstr>
      <vt:lpstr>4.1  语法制导的定义</vt:lpstr>
      <vt:lpstr>语义规则的计算方法</vt:lpstr>
      <vt:lpstr>语义规则的计算方法</vt:lpstr>
    </vt:vector>
  </TitlesOfParts>
  <Company>中国科大</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Bruce wang</cp:lastModifiedBy>
  <cp:revision>941</cp:revision>
  <dcterms:created xsi:type="dcterms:W3CDTF">2000-08-08T16:59:41Z</dcterms:created>
  <dcterms:modified xsi:type="dcterms:W3CDTF">2018-11-13T00:57:40Z</dcterms:modified>
</cp:coreProperties>
</file>