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3"/>
  </p:notesMasterIdLst>
  <p:handoutMasterIdLst>
    <p:handoutMasterId r:id="rId54"/>
  </p:handoutMasterIdLst>
  <p:sldIdLst>
    <p:sldId id="498" r:id="rId2"/>
    <p:sldId id="360" r:id="rId3"/>
    <p:sldId id="490" r:id="rId4"/>
    <p:sldId id="362" r:id="rId5"/>
    <p:sldId id="366" r:id="rId6"/>
    <p:sldId id="409" r:id="rId7"/>
    <p:sldId id="412" r:id="rId8"/>
    <p:sldId id="408" r:id="rId9"/>
    <p:sldId id="370" r:id="rId10"/>
    <p:sldId id="415" r:id="rId11"/>
    <p:sldId id="410" r:id="rId12"/>
    <p:sldId id="373" r:id="rId13"/>
    <p:sldId id="417" r:id="rId14"/>
    <p:sldId id="441" r:id="rId15"/>
    <p:sldId id="420" r:id="rId16"/>
    <p:sldId id="386" r:id="rId17"/>
    <p:sldId id="519" r:id="rId18"/>
    <p:sldId id="510" r:id="rId19"/>
    <p:sldId id="511" r:id="rId20"/>
    <p:sldId id="512" r:id="rId21"/>
    <p:sldId id="513" r:id="rId22"/>
    <p:sldId id="514" r:id="rId23"/>
    <p:sldId id="515" r:id="rId24"/>
    <p:sldId id="421" r:id="rId25"/>
    <p:sldId id="422" r:id="rId26"/>
    <p:sldId id="392" r:id="rId27"/>
    <p:sldId id="426" r:id="rId28"/>
    <p:sldId id="453" r:id="rId29"/>
    <p:sldId id="456" r:id="rId30"/>
    <p:sldId id="460" r:id="rId31"/>
    <p:sldId id="489" r:id="rId32"/>
    <p:sldId id="483" r:id="rId33"/>
    <p:sldId id="484" r:id="rId34"/>
    <p:sldId id="485" r:id="rId35"/>
    <p:sldId id="486" r:id="rId36"/>
    <p:sldId id="487" r:id="rId37"/>
    <p:sldId id="488" r:id="rId38"/>
    <p:sldId id="516" r:id="rId39"/>
    <p:sldId id="517" r:id="rId40"/>
    <p:sldId id="518" r:id="rId41"/>
    <p:sldId id="507" r:id="rId42"/>
    <p:sldId id="508" r:id="rId43"/>
    <p:sldId id="509" r:id="rId44"/>
    <p:sldId id="505" r:id="rId45"/>
    <p:sldId id="506" r:id="rId46"/>
    <p:sldId id="499" r:id="rId47"/>
    <p:sldId id="500" r:id="rId48"/>
    <p:sldId id="501" r:id="rId49"/>
    <p:sldId id="502" r:id="rId50"/>
    <p:sldId id="503" r:id="rId51"/>
    <p:sldId id="504" r:id="rId52"/>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宋体" pitchFamily="2" charset="-122"/>
        <a:cs typeface="+mn-cs"/>
      </a:defRPr>
    </a:lvl1pPr>
    <a:lvl2pPr marL="457200" algn="l" rtl="0" fontAlgn="base">
      <a:spcBef>
        <a:spcPct val="0"/>
      </a:spcBef>
      <a:spcAft>
        <a:spcPct val="0"/>
      </a:spcAft>
      <a:defRPr sz="2000" kern="1200">
        <a:solidFill>
          <a:schemeClr val="tx1"/>
        </a:solidFill>
        <a:latin typeface="Arial" charset="0"/>
        <a:ea typeface="宋体" pitchFamily="2" charset="-122"/>
        <a:cs typeface="+mn-cs"/>
      </a:defRPr>
    </a:lvl2pPr>
    <a:lvl3pPr marL="914400" algn="l" rtl="0" fontAlgn="base">
      <a:spcBef>
        <a:spcPct val="0"/>
      </a:spcBef>
      <a:spcAft>
        <a:spcPct val="0"/>
      </a:spcAft>
      <a:defRPr sz="2000" kern="1200">
        <a:solidFill>
          <a:schemeClr val="tx1"/>
        </a:solidFill>
        <a:latin typeface="Arial" charset="0"/>
        <a:ea typeface="宋体" pitchFamily="2" charset="-122"/>
        <a:cs typeface="+mn-cs"/>
      </a:defRPr>
    </a:lvl3pPr>
    <a:lvl4pPr marL="1371600" algn="l" rtl="0" fontAlgn="base">
      <a:spcBef>
        <a:spcPct val="0"/>
      </a:spcBef>
      <a:spcAft>
        <a:spcPct val="0"/>
      </a:spcAft>
      <a:defRPr sz="2000" kern="1200">
        <a:solidFill>
          <a:schemeClr val="tx1"/>
        </a:solidFill>
        <a:latin typeface="Arial" charset="0"/>
        <a:ea typeface="宋体" pitchFamily="2" charset="-122"/>
        <a:cs typeface="+mn-cs"/>
      </a:defRPr>
    </a:lvl4pPr>
    <a:lvl5pPr marL="1828800" algn="l" rtl="0" fontAlgn="base">
      <a:spcBef>
        <a:spcPct val="0"/>
      </a:spcBef>
      <a:spcAft>
        <a:spcPct val="0"/>
      </a:spcAft>
      <a:defRPr sz="2000" kern="1200">
        <a:solidFill>
          <a:schemeClr val="tx1"/>
        </a:solidFill>
        <a:latin typeface="Arial" charset="0"/>
        <a:ea typeface="宋体" pitchFamily="2" charset="-122"/>
        <a:cs typeface="+mn-cs"/>
      </a:defRPr>
    </a:lvl5pPr>
    <a:lvl6pPr marL="2286000" algn="l" defTabSz="914400" rtl="0" eaLnBrk="1" latinLnBrk="0" hangingPunct="1">
      <a:defRPr sz="2000" kern="1200">
        <a:solidFill>
          <a:schemeClr val="tx1"/>
        </a:solidFill>
        <a:latin typeface="Arial" charset="0"/>
        <a:ea typeface="宋体" pitchFamily="2" charset="-122"/>
        <a:cs typeface="+mn-cs"/>
      </a:defRPr>
    </a:lvl6pPr>
    <a:lvl7pPr marL="2743200" algn="l" defTabSz="914400" rtl="0" eaLnBrk="1" latinLnBrk="0" hangingPunct="1">
      <a:defRPr sz="2000" kern="1200">
        <a:solidFill>
          <a:schemeClr val="tx1"/>
        </a:solidFill>
        <a:latin typeface="Arial" charset="0"/>
        <a:ea typeface="宋体" pitchFamily="2" charset="-122"/>
        <a:cs typeface="+mn-cs"/>
      </a:defRPr>
    </a:lvl7pPr>
    <a:lvl8pPr marL="3200400" algn="l" defTabSz="914400" rtl="0" eaLnBrk="1" latinLnBrk="0" hangingPunct="1">
      <a:defRPr sz="2000" kern="1200">
        <a:solidFill>
          <a:schemeClr val="tx1"/>
        </a:solidFill>
        <a:latin typeface="Arial" charset="0"/>
        <a:ea typeface="宋体" pitchFamily="2" charset="-122"/>
        <a:cs typeface="+mn-cs"/>
      </a:defRPr>
    </a:lvl8pPr>
    <a:lvl9pPr marL="3657600" algn="l" defTabSz="914400" rtl="0" eaLnBrk="1" latinLnBrk="0" hangingPunct="1">
      <a:defRPr sz="2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FF00"/>
    <a:srgbClr val="00CC66"/>
    <a:srgbClr val="CCCC00"/>
    <a:srgbClr val="CCFF66"/>
    <a:srgbClr val="33CC33"/>
    <a:srgbClr val="CC0000"/>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6" autoAdjust="0"/>
    <p:restoredTop sz="94625" autoAdjust="0"/>
  </p:normalViewPr>
  <p:slideViewPr>
    <p:cSldViewPr>
      <p:cViewPr varScale="1">
        <p:scale>
          <a:sx n="105" d="100"/>
          <a:sy n="105" d="100"/>
        </p:scale>
        <p:origin x="-39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48"/>
    </p:cViewPr>
  </p:sorterViewPr>
  <p:notesViewPr>
    <p:cSldViewPr>
      <p:cViewPr varScale="1">
        <p:scale>
          <a:sx n="54" d="100"/>
          <a:sy n="54" d="100"/>
        </p:scale>
        <p:origin x="-130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8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zh-CN" altLang="en-US"/>
          </a:p>
        </p:txBody>
      </p:sp>
      <p:sp>
        <p:nvSpPr>
          <p:cNvPr id="28877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endParaRPr lang="en-US" altLang="zh-CN"/>
          </a:p>
        </p:txBody>
      </p:sp>
      <p:sp>
        <p:nvSpPr>
          <p:cNvPr id="288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20000"/>
              </a:spcBef>
              <a:buFontTx/>
              <a:buChar char="•"/>
              <a:defRPr sz="1200" i="1">
                <a:latin typeface="Courier New" pitchFamily="49" charset="0"/>
              </a:defRPr>
            </a:lvl1pPr>
          </a:lstStyle>
          <a:p>
            <a:pPr>
              <a:defRPr/>
            </a:pPr>
            <a:endParaRPr lang="en-US" altLang="zh-CN"/>
          </a:p>
        </p:txBody>
      </p:sp>
      <p:sp>
        <p:nvSpPr>
          <p:cNvPr id="288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20000"/>
              </a:spcBef>
              <a:buFontTx/>
              <a:buChar char="•"/>
              <a:defRPr sz="1200" i="1">
                <a:latin typeface="Courier New" pitchFamily="49" charset="0"/>
              </a:defRPr>
            </a:lvl1pPr>
          </a:lstStyle>
          <a:p>
            <a:pPr>
              <a:defRPr/>
            </a:pPr>
            <a:fld id="{73665541-6852-4101-8EAD-E6ED54E55876}" type="slidenum">
              <a:rPr lang="zh-CN" altLang="en-US"/>
              <a:pPr>
                <a:defRPr/>
              </a:pPr>
              <a:t>‹#›</a:t>
            </a:fld>
            <a:endParaRPr lang="en-US" altLang="zh-CN"/>
          </a:p>
        </p:txBody>
      </p:sp>
    </p:spTree>
    <p:extLst>
      <p:ext uri="{BB962C8B-B14F-4D97-AF65-F5344CB8AC3E}">
        <p14:creationId xmlns:p14="http://schemas.microsoft.com/office/powerpoint/2010/main" val="817026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b="1">
                <a:latin typeface="Times New Roman"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b="1">
                <a:latin typeface="Times New Roman" pitchFamily="18" charset="0"/>
              </a:defRPr>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b="1">
                <a:latin typeface="Times New Roman"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b="1">
                <a:latin typeface="Times New Roman" pitchFamily="18" charset="0"/>
              </a:defRPr>
            </a:lvl1pPr>
          </a:lstStyle>
          <a:p>
            <a:pPr>
              <a:defRPr/>
            </a:pPr>
            <a:fld id="{DD10D02F-1CBA-4F10-8B8F-D369C3090B7F}" type="slidenum">
              <a:rPr lang="zh-CN" altLang="en-US"/>
              <a:pPr>
                <a:defRPr/>
              </a:pPr>
              <a:t>‹#›</a:t>
            </a:fld>
            <a:endParaRPr lang="en-US" altLang="zh-CN"/>
          </a:p>
        </p:txBody>
      </p:sp>
    </p:spTree>
    <p:extLst>
      <p:ext uri="{BB962C8B-B14F-4D97-AF65-F5344CB8AC3E}">
        <p14:creationId xmlns:p14="http://schemas.microsoft.com/office/powerpoint/2010/main" val="30042222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587087A-2EA9-44E9-95BA-9513B4F6AA56}" type="slidenum">
              <a:rPr lang="zh-CN" altLang="en-US" sz="1200" smtClean="0">
                <a:latin typeface="Times New Roman" pitchFamily="18" charset="0"/>
              </a:rPr>
              <a:pPr/>
              <a:t>2</a:t>
            </a:fld>
            <a:endParaRPr lang="en-US" altLang="zh-CN" sz="1200" smtClean="0">
              <a:latin typeface="Times New Roman" pitchFamily="18" charset="0"/>
            </a:endParaRPr>
          </a:p>
        </p:txBody>
      </p:sp>
      <p:sp>
        <p:nvSpPr>
          <p:cNvPr id="47107" name="Rectangle 2"/>
          <p:cNvSpPr>
            <a:spLocks noGrp="1" noRot="1" noChangeAspect="1" noChangeArrowheads="1" noTextEdit="1"/>
          </p:cNvSpPr>
          <p:nvPr>
            <p:ph type="sldImg"/>
          </p:nvPr>
        </p:nvSpPr>
        <p:spPr>
          <a:solidFill>
            <a:srgbClr val="FFFFFF"/>
          </a:solidFill>
          <a:ln/>
        </p:spPr>
      </p:sp>
      <p:sp>
        <p:nvSpPr>
          <p:cNvPr id="47108"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17087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8E8A305-6D2F-4EA7-93D4-D56CD4E84837}" type="slidenum">
              <a:rPr lang="zh-CN" altLang="en-US" sz="1200" smtClean="0">
                <a:latin typeface="Times New Roman" pitchFamily="18" charset="0"/>
              </a:rPr>
              <a:pPr/>
              <a:t>12</a:t>
            </a:fld>
            <a:endParaRPr lang="en-US" altLang="zh-CN" sz="1200" smtClean="0">
              <a:latin typeface="Times New Roman" pitchFamily="18" charset="0"/>
            </a:endParaRPr>
          </a:p>
        </p:txBody>
      </p:sp>
      <p:sp>
        <p:nvSpPr>
          <p:cNvPr id="56323" name="Rectangle 2"/>
          <p:cNvSpPr>
            <a:spLocks noGrp="1" noRot="1" noChangeAspect="1" noChangeArrowheads="1" noTextEdit="1"/>
          </p:cNvSpPr>
          <p:nvPr>
            <p:ph type="sldImg"/>
          </p:nvPr>
        </p:nvSpPr>
        <p:spPr>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441391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7D0A1AA4-9334-4874-B725-588A6EC58D4C}" type="slidenum">
              <a:rPr lang="zh-CN" altLang="en-US" sz="1200" smtClean="0">
                <a:latin typeface="Times New Roman" pitchFamily="18" charset="0"/>
              </a:rPr>
              <a:pPr/>
              <a:t>13</a:t>
            </a:fld>
            <a:endParaRPr lang="en-US" altLang="zh-CN" sz="1200" smtClean="0">
              <a:latin typeface="Times New Roman" pitchFamily="18" charset="0"/>
            </a:endParaRPr>
          </a:p>
        </p:txBody>
      </p:sp>
      <p:sp>
        <p:nvSpPr>
          <p:cNvPr id="57347" name="Rectangle 2"/>
          <p:cNvSpPr>
            <a:spLocks noGrp="1" noRot="1" noChangeAspect="1" noChangeArrowheads="1" noTextEdit="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144284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CF2A4EF-B0FD-404A-969E-ABBF714A836B}" type="slidenum">
              <a:rPr lang="zh-CN" altLang="en-US" sz="1200" smtClean="0">
                <a:latin typeface="Times New Roman" pitchFamily="18" charset="0"/>
              </a:rPr>
              <a:pPr/>
              <a:t>14</a:t>
            </a:fld>
            <a:endParaRPr lang="en-US" altLang="zh-CN" sz="1200" smtClean="0">
              <a:latin typeface="Times New Roman"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507771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5C0E315-4D3E-4E7B-A0A6-2C5576BF1D2F}" type="slidenum">
              <a:rPr lang="zh-CN" altLang="en-US" sz="1200" smtClean="0">
                <a:latin typeface="Times New Roman" pitchFamily="18" charset="0"/>
              </a:rPr>
              <a:pPr/>
              <a:t>15</a:t>
            </a:fld>
            <a:endParaRPr lang="en-US" altLang="zh-CN" sz="1200" smtClean="0">
              <a:latin typeface="Times New Roman" pitchFamily="18" charset="0"/>
            </a:endParaRPr>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417419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B187012D-6CFF-4966-87E5-1DBE4AB1D6D6}" type="slidenum">
              <a:rPr lang="zh-CN" altLang="en-US" sz="1200" smtClean="0">
                <a:latin typeface="Times New Roman" pitchFamily="18" charset="0"/>
              </a:rPr>
              <a:pPr/>
              <a:t>16</a:t>
            </a:fld>
            <a:endParaRPr lang="en-US" altLang="zh-CN" sz="1200" smtClean="0">
              <a:latin typeface="Times New Roman" pitchFamily="18"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231628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32AF0F5-68B5-4261-8044-D8E4CD0B44FB}" type="slidenum">
              <a:rPr lang="zh-CN" altLang="en-US" sz="1200" smtClean="0">
                <a:latin typeface="Times New Roman" pitchFamily="18" charset="0"/>
              </a:rPr>
              <a:pPr/>
              <a:t>17</a:t>
            </a:fld>
            <a:endParaRPr lang="en-US" altLang="zh-CN" sz="1200" smtClean="0">
              <a:latin typeface="Times New Roman" pitchFamily="18" charset="0"/>
            </a:endParaRPr>
          </a:p>
        </p:txBody>
      </p:sp>
      <p:sp>
        <p:nvSpPr>
          <p:cNvPr id="61443" name="Rectangle 2"/>
          <p:cNvSpPr>
            <a:spLocks noGrp="1" noRot="1" noChangeAspect="1" noChangeArrowheads="1" noTextEdit="1"/>
          </p:cNvSpPr>
          <p:nvPr>
            <p:ph type="sldImg"/>
          </p:nvPr>
        </p:nvSpPr>
        <p:spPr>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295255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0AD4E42-3117-4BE5-8CF1-16C23CC57D85}" type="slidenum">
              <a:rPr lang="zh-CN" altLang="en-US" sz="1200" smtClean="0"/>
              <a:pPr/>
              <a:t>18</a:t>
            </a:fld>
            <a:endParaRPr lang="en-US" altLang="zh-CN" sz="1200" smtClean="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3265451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B60E3DC6-86BA-4B1F-8153-D841BD338670}" type="slidenum">
              <a:rPr lang="zh-CN" altLang="en-US" sz="1200" smtClean="0"/>
              <a:pPr/>
              <a:t>19</a:t>
            </a:fld>
            <a:endParaRPr lang="en-US" altLang="zh-CN" sz="1200" smtClean="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2422992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4CD23D44-2CE4-46E5-8A63-473AFB84A2EB}" type="slidenum">
              <a:rPr lang="zh-CN" altLang="en-US" sz="1200" smtClean="0"/>
              <a:pPr/>
              <a:t>20</a:t>
            </a:fld>
            <a:endParaRPr lang="en-US" altLang="zh-CN" sz="1200" smtClean="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4156880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D3226FB8-7F6E-47BE-80DE-DDB483A3E9BA}" type="slidenum">
              <a:rPr lang="zh-CN" altLang="en-US" sz="1200" smtClean="0"/>
              <a:pPr/>
              <a:t>21</a:t>
            </a:fld>
            <a:endParaRPr lang="en-US" altLang="zh-CN" sz="1200" smtClean="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305068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81A8DEA-E188-4401-9CC2-2CE9A883E261}" type="slidenum">
              <a:rPr lang="zh-CN" altLang="en-US" sz="1200" smtClean="0">
                <a:latin typeface="Times New Roman" pitchFamily="18" charset="0"/>
              </a:rPr>
              <a:pPr/>
              <a:t>4</a:t>
            </a:fld>
            <a:endParaRPr lang="en-US" altLang="zh-CN" sz="1200" smtClean="0">
              <a:latin typeface="Times New Roman" pitchFamily="18" charset="0"/>
            </a:endParaRPr>
          </a:p>
        </p:txBody>
      </p:sp>
      <p:sp>
        <p:nvSpPr>
          <p:cNvPr id="48131" name="Rectangle 2"/>
          <p:cNvSpPr>
            <a:spLocks noGrp="1" noRot="1" noChangeAspect="1" noChangeArrowheads="1" noTextEdit="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635900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80E7363-5A07-463A-AA3F-F0E1D85CEB5D}" type="slidenum">
              <a:rPr lang="zh-CN" altLang="en-US" sz="1200" smtClean="0"/>
              <a:pPr/>
              <a:t>22</a:t>
            </a:fld>
            <a:endParaRPr lang="en-US" altLang="zh-CN" sz="1200" smtClean="0"/>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2927877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sz="3200" b="1">
                <a:solidFill>
                  <a:schemeClr val="tx1"/>
                </a:solidFill>
                <a:latin typeface="Times New Roman" pitchFamily="18" charset="0"/>
                <a:ea typeface="宋体" charset="-122"/>
              </a:defRPr>
            </a:lvl1pPr>
            <a:lvl2pPr marL="742950" indent="-285750">
              <a:defRPr sz="3200" b="1">
                <a:solidFill>
                  <a:schemeClr val="tx1"/>
                </a:solidFill>
                <a:latin typeface="Times New Roman" pitchFamily="18" charset="0"/>
                <a:ea typeface="宋体" charset="-122"/>
              </a:defRPr>
            </a:lvl2pPr>
            <a:lvl3pPr marL="1143000" indent="-228600">
              <a:defRPr sz="3200" b="1">
                <a:solidFill>
                  <a:schemeClr val="tx1"/>
                </a:solidFill>
                <a:latin typeface="Times New Roman" pitchFamily="18" charset="0"/>
                <a:ea typeface="宋体" charset="-122"/>
              </a:defRPr>
            </a:lvl3pPr>
            <a:lvl4pPr marL="1600200" indent="-228600">
              <a:defRPr sz="3200" b="1">
                <a:solidFill>
                  <a:schemeClr val="tx1"/>
                </a:solidFill>
                <a:latin typeface="Times New Roman" pitchFamily="18" charset="0"/>
                <a:ea typeface="宋体" charset="-122"/>
              </a:defRPr>
            </a:lvl4pPr>
            <a:lvl5pPr marL="2057400" indent="-228600">
              <a:defRPr sz="32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32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32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32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3200" b="1">
                <a:solidFill>
                  <a:schemeClr val="tx1"/>
                </a:solidFill>
                <a:latin typeface="Times New Roman" pitchFamily="18" charset="0"/>
                <a:ea typeface="宋体" charset="-122"/>
              </a:defRPr>
            </a:lvl9pPr>
          </a:lstStyle>
          <a:p>
            <a:fld id="{57EF3797-70A6-4A2E-A970-C9C7991A53B3}" type="slidenum">
              <a:rPr lang="zh-CN" altLang="en-US" sz="1200" smtClean="0"/>
              <a:pPr/>
              <a:t>23</a:t>
            </a:fld>
            <a:endParaRPr lang="en-US" altLang="zh-CN" sz="1200" smtClean="0"/>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zh-CN" altLang="en-US" smtClean="0"/>
              <a:t> </a:t>
            </a:r>
          </a:p>
        </p:txBody>
      </p:sp>
    </p:spTree>
    <p:extLst>
      <p:ext uri="{BB962C8B-B14F-4D97-AF65-F5344CB8AC3E}">
        <p14:creationId xmlns:p14="http://schemas.microsoft.com/office/powerpoint/2010/main" val="853205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53654EB1-AE25-44A7-B63F-47AE3413A29F}" type="slidenum">
              <a:rPr lang="zh-CN" altLang="en-US" sz="1200" smtClean="0">
                <a:latin typeface="Times New Roman" pitchFamily="18" charset="0"/>
              </a:rPr>
              <a:pPr/>
              <a:t>24</a:t>
            </a:fld>
            <a:endParaRPr lang="en-US" altLang="zh-CN" sz="1200" smtClean="0">
              <a:latin typeface="Times New Roman" pitchFamily="18" charset="0"/>
            </a:endParaRPr>
          </a:p>
        </p:txBody>
      </p:sp>
      <p:sp>
        <p:nvSpPr>
          <p:cNvPr id="62467" name="Rectangle 2"/>
          <p:cNvSpPr>
            <a:spLocks noGrp="1" noRot="1" noChangeAspect="1" noChangeArrowheads="1" noTextEdit="1"/>
          </p:cNvSpPr>
          <p:nvPr>
            <p:ph type="sldImg"/>
          </p:nvPr>
        </p:nvSpPr>
        <p:spPr>
          <a:solidFill>
            <a:srgbClr val="FFFFFF"/>
          </a:solidFill>
          <a:ln/>
        </p:spPr>
      </p:sp>
      <p:sp>
        <p:nvSpPr>
          <p:cNvPr id="62468"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371442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26B613A8-183B-4453-A259-C9F5FD70B9B6}" type="slidenum">
              <a:rPr lang="zh-CN" altLang="en-US" sz="1200" smtClean="0">
                <a:latin typeface="Times New Roman" pitchFamily="18" charset="0"/>
              </a:rPr>
              <a:pPr/>
              <a:t>25</a:t>
            </a:fld>
            <a:endParaRPr lang="en-US" altLang="zh-CN" sz="1200" smtClean="0">
              <a:latin typeface="Times New Roman" pitchFamily="18" charset="0"/>
            </a:endParaRPr>
          </a:p>
        </p:txBody>
      </p:sp>
      <p:sp>
        <p:nvSpPr>
          <p:cNvPr id="63491" name="Rectangle 2"/>
          <p:cNvSpPr>
            <a:spLocks noGrp="1" noRot="1" noChangeAspect="1" noChangeArrowheads="1" noTextEdit="1"/>
          </p:cNvSpPr>
          <p:nvPr>
            <p:ph type="sldImg"/>
          </p:nvPr>
        </p:nvSpPr>
        <p:spPr>
          <a:solidFill>
            <a:srgbClr val="FFFFFF"/>
          </a:solidFill>
          <a:ln/>
        </p:spPr>
      </p:sp>
      <p:sp>
        <p:nvSpPr>
          <p:cNvPr id="63492"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004014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F9478F5-08DA-450B-9037-6A951E2C9FCA}" type="slidenum">
              <a:rPr lang="zh-CN" altLang="en-US" sz="1200" smtClean="0">
                <a:latin typeface="Times New Roman" pitchFamily="18" charset="0"/>
              </a:rPr>
              <a:pPr/>
              <a:t>26</a:t>
            </a:fld>
            <a:endParaRPr lang="en-US" altLang="zh-CN" sz="1200" smtClean="0">
              <a:latin typeface="Times New Roman" pitchFamily="18" charset="0"/>
            </a:endParaRPr>
          </a:p>
        </p:txBody>
      </p:sp>
      <p:sp>
        <p:nvSpPr>
          <p:cNvPr id="64515" name="Rectangle 2"/>
          <p:cNvSpPr>
            <a:spLocks noGrp="1" noRot="1" noChangeAspect="1" noChangeArrowheads="1" noTextEdit="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1290054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F0BF483-037D-4A35-AFF5-CCC70FFECA5E}" type="slidenum">
              <a:rPr lang="zh-CN" altLang="en-US" sz="1200" smtClean="0">
                <a:latin typeface="Times New Roman" pitchFamily="18" charset="0"/>
              </a:rPr>
              <a:pPr/>
              <a:t>27</a:t>
            </a:fld>
            <a:endParaRPr lang="en-US" altLang="zh-CN" sz="1200" smtClean="0">
              <a:latin typeface="Times New Roman" pitchFamily="18" charset="0"/>
            </a:endParaRPr>
          </a:p>
        </p:txBody>
      </p:sp>
      <p:sp>
        <p:nvSpPr>
          <p:cNvPr id="65539" name="Rectangle 2"/>
          <p:cNvSpPr>
            <a:spLocks noGrp="1" noRot="1" noChangeAspect="1" noChangeArrowheads="1" noTextEdit="1"/>
          </p:cNvSpPr>
          <p:nvPr>
            <p:ph type="sldImg"/>
          </p:nvPr>
        </p:nvSpPr>
        <p:spPr>
          <a:solidFill>
            <a:srgbClr val="FFFFFF"/>
          </a:solidFill>
          <a:ln/>
        </p:spPr>
      </p:sp>
      <p:sp>
        <p:nvSpPr>
          <p:cNvPr id="6554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464262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33F9A42-4030-42BC-9220-00FB466D33BD}" type="slidenum">
              <a:rPr lang="zh-CN" altLang="en-US" sz="1200" smtClean="0">
                <a:latin typeface="Times New Roman" pitchFamily="18" charset="0"/>
              </a:rPr>
              <a:pPr/>
              <a:t>28</a:t>
            </a:fld>
            <a:endParaRPr lang="en-US" altLang="zh-CN" sz="1200"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在</a:t>
            </a:r>
            <a:r>
              <a:rPr lang="en-US" altLang="zh-CN" smtClean="0"/>
              <a:t>vc6</a:t>
            </a:r>
            <a:r>
              <a:rPr lang="zh-CN" altLang="en-US" smtClean="0"/>
              <a:t>上停止运行</a:t>
            </a:r>
          </a:p>
        </p:txBody>
      </p:sp>
    </p:spTree>
    <p:extLst>
      <p:ext uri="{BB962C8B-B14F-4D97-AF65-F5344CB8AC3E}">
        <p14:creationId xmlns:p14="http://schemas.microsoft.com/office/powerpoint/2010/main" val="915054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D7DADDB-0EA2-40DB-9066-7A0CE56DB314}" type="slidenum">
              <a:rPr lang="zh-CN" altLang="en-US" sz="1200" smtClean="0">
                <a:latin typeface="Times New Roman" pitchFamily="18" charset="0"/>
              </a:rPr>
              <a:pPr/>
              <a:t>29</a:t>
            </a:fld>
            <a:endParaRPr lang="en-US" altLang="zh-CN" sz="1200"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796454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F3B3ABE-CE18-4B6A-A799-2490AFBCEA1B}" type="slidenum">
              <a:rPr lang="zh-CN" altLang="en-US" sz="1200" smtClean="0">
                <a:latin typeface="Times New Roman" pitchFamily="18" charset="0"/>
              </a:rPr>
              <a:pPr/>
              <a:t>30</a:t>
            </a:fld>
            <a:endParaRPr lang="en-US" altLang="zh-CN" sz="1200"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r>
              <a:rPr lang="en-US" altLang="zh-CN" smtClean="0"/>
              <a:t>0, 0, 2147348480</a:t>
            </a:r>
          </a:p>
          <a:p>
            <a:pPr algn="just"/>
            <a:r>
              <a:rPr lang="en-US" altLang="zh-CN" smtClean="0"/>
              <a:t>Press any key to continue</a:t>
            </a:r>
            <a:endParaRPr lang="zh-CN" altLang="en-US" smtClean="0"/>
          </a:p>
        </p:txBody>
      </p:sp>
    </p:spTree>
    <p:extLst>
      <p:ext uri="{BB962C8B-B14F-4D97-AF65-F5344CB8AC3E}">
        <p14:creationId xmlns:p14="http://schemas.microsoft.com/office/powerpoint/2010/main" val="879123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9A5AA27-EC94-4FA4-8743-2E13E0E3F8FD}" type="slidenum">
              <a:rPr lang="zh-CN" altLang="en-US" sz="1200" smtClean="0">
                <a:latin typeface="Times New Roman" pitchFamily="18" charset="0"/>
              </a:rPr>
              <a:pPr/>
              <a:t>31</a:t>
            </a:fld>
            <a:endParaRPr lang="en-US" altLang="zh-CN" sz="1200"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smtClean="0"/>
              <a:t>0, 0, 2147348480</a:t>
            </a:r>
          </a:p>
          <a:p>
            <a:r>
              <a:rPr lang="en-US" altLang="zh-CN" smtClean="0"/>
              <a:t>Press any key to continue</a:t>
            </a:r>
            <a:endParaRPr lang="zh-CN" altLang="en-US" smtClean="0"/>
          </a:p>
        </p:txBody>
      </p:sp>
    </p:spTree>
    <p:extLst>
      <p:ext uri="{BB962C8B-B14F-4D97-AF65-F5344CB8AC3E}">
        <p14:creationId xmlns:p14="http://schemas.microsoft.com/office/powerpoint/2010/main" val="69676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DD21920D-6F87-4FD5-8F1F-CE39AA8F2E8E}" type="slidenum">
              <a:rPr lang="zh-CN" altLang="en-US" sz="1200" smtClean="0">
                <a:latin typeface="Times New Roman" pitchFamily="18" charset="0"/>
              </a:rPr>
              <a:pPr/>
              <a:t>5</a:t>
            </a:fld>
            <a:endParaRPr lang="en-US" altLang="zh-CN" sz="1200" smtClean="0">
              <a:latin typeface="Times New Roman" pitchFamily="18" charset="0"/>
            </a:endParaRPr>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913281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31DD5185-D11B-426E-82E6-6AB6B045B4D8}" type="slidenum">
              <a:rPr lang="zh-CN" altLang="en-US" sz="1200" smtClean="0">
                <a:latin typeface="Times New Roman" pitchFamily="18" charset="0"/>
              </a:rPr>
              <a:pPr/>
              <a:t>32</a:t>
            </a:fld>
            <a:endParaRPr lang="en-US" altLang="zh-CN" sz="1200"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327644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41540687-F0B0-43FC-BC30-DDBA90263851}" type="slidenum">
              <a:rPr lang="zh-CN" altLang="en-US" sz="1200" smtClean="0">
                <a:latin typeface="Times New Roman" pitchFamily="18" charset="0"/>
              </a:rPr>
              <a:pPr/>
              <a:t>33</a:t>
            </a:fld>
            <a:endParaRPr lang="en-US" altLang="zh-CN" sz="1200"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994689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84AAE929-85F5-464F-A5FF-4752A8834847}" type="slidenum">
              <a:rPr lang="zh-CN" altLang="en-US" sz="1200" smtClean="0">
                <a:latin typeface="Times New Roman" pitchFamily="18" charset="0"/>
              </a:rPr>
              <a:pPr/>
              <a:t>34</a:t>
            </a:fld>
            <a:endParaRPr lang="en-US" altLang="zh-CN" sz="1200"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1952397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ea typeface="宋体" pitchFamily="2" charset="-122"/>
              </a:rPr>
              <a:t>(c)</a:t>
            </a:r>
            <a:r>
              <a:rPr lang="zh-CN" altLang="en-US" sz="1200" dirty="0" smtClean="0">
                <a:ea typeface="宋体" pitchFamily="2" charset="-122"/>
              </a:rPr>
              <a:t> 换名调用</a:t>
            </a:r>
            <a:endParaRPr lang="zh-CN" altLang="en-US" dirty="0"/>
          </a:p>
        </p:txBody>
      </p:sp>
      <p:sp>
        <p:nvSpPr>
          <p:cNvPr id="4" name="灯片编号占位符 3"/>
          <p:cNvSpPr>
            <a:spLocks noGrp="1"/>
          </p:cNvSpPr>
          <p:nvPr>
            <p:ph type="sldNum" sz="quarter" idx="10"/>
          </p:nvPr>
        </p:nvSpPr>
        <p:spPr/>
        <p:txBody>
          <a:bodyPr/>
          <a:lstStyle/>
          <a:p>
            <a:pPr>
              <a:defRPr/>
            </a:pPr>
            <a:fld id="{DD10D02F-1CBA-4F10-8B8F-D369C3090B7F}" type="slidenum">
              <a:rPr lang="zh-CN" altLang="en-US" smtClean="0"/>
              <a:pPr>
                <a:defRPr/>
              </a:pPr>
              <a:t>35</a:t>
            </a:fld>
            <a:endParaRPr lang="en-US" altLang="zh-CN"/>
          </a:p>
        </p:txBody>
      </p:sp>
    </p:spTree>
    <p:extLst>
      <p:ext uri="{BB962C8B-B14F-4D97-AF65-F5344CB8AC3E}">
        <p14:creationId xmlns:p14="http://schemas.microsoft.com/office/powerpoint/2010/main" val="1061369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17A5653E-1D7A-4F5A-B367-7021125099B7}" type="slidenum">
              <a:rPr lang="zh-CN" altLang="en-US" sz="1200" smtClean="0">
                <a:latin typeface="Times New Roman" pitchFamily="18" charset="0"/>
              </a:rPr>
              <a:pPr/>
              <a:t>41</a:t>
            </a:fld>
            <a:endParaRPr lang="en-US" altLang="zh-CN" sz="1200" smtClean="0">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926141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A28BD95D-A46A-4219-9E2A-7937AF6BF3BC}" type="slidenum">
              <a:rPr lang="zh-CN" altLang="en-US" sz="1200" smtClean="0">
                <a:latin typeface="Times New Roman" pitchFamily="18" charset="0"/>
              </a:rPr>
              <a:pPr/>
              <a:t>42</a:t>
            </a:fld>
            <a:endParaRPr lang="en-US" altLang="zh-CN" sz="1200" smtClean="0">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36602740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5DDECA3-029C-4E72-AFF9-A9D65D018176}" type="slidenum">
              <a:rPr lang="zh-CN" altLang="en-US" sz="1200" smtClean="0">
                <a:latin typeface="Times New Roman" pitchFamily="18" charset="0"/>
              </a:rPr>
              <a:pPr/>
              <a:t>43</a:t>
            </a:fld>
            <a:endParaRPr lang="en-US" altLang="zh-CN" sz="1200" smtClean="0">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algn="just"/>
            <a:r>
              <a:rPr lang="zh-CN" altLang="en-US" smtClean="0"/>
              <a:t> </a:t>
            </a:r>
          </a:p>
        </p:txBody>
      </p:sp>
    </p:spTree>
    <p:extLst>
      <p:ext uri="{BB962C8B-B14F-4D97-AF65-F5344CB8AC3E}">
        <p14:creationId xmlns:p14="http://schemas.microsoft.com/office/powerpoint/2010/main" val="32167406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smtClean="0"/>
          </a:p>
        </p:txBody>
      </p:sp>
      <p:sp>
        <p:nvSpPr>
          <p:cNvPr id="7782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CD6D61E9-9801-4649-B496-5FA5AF282416}" type="slidenum">
              <a:rPr lang="zh-CN" altLang="en-US" sz="1200" smtClean="0">
                <a:latin typeface="Times New Roman" pitchFamily="18" charset="0"/>
              </a:rPr>
              <a:pPr/>
              <a:t>45</a:t>
            </a:fld>
            <a:endParaRPr lang="en-US" altLang="zh-CN" sz="1200" smtClean="0">
              <a:latin typeface="Times New Roman" pitchFamily="18" charset="0"/>
            </a:endParaRPr>
          </a:p>
        </p:txBody>
      </p:sp>
    </p:spTree>
    <p:extLst>
      <p:ext uri="{BB962C8B-B14F-4D97-AF65-F5344CB8AC3E}">
        <p14:creationId xmlns:p14="http://schemas.microsoft.com/office/powerpoint/2010/main" val="800652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6E54DD3-6B12-4D4A-B9AF-59EE553186CE}" type="slidenum">
              <a:rPr lang="zh-CN" altLang="en-US" sz="1200" smtClean="0">
                <a:latin typeface="Times New Roman" pitchFamily="18" charset="0"/>
              </a:rPr>
              <a:pPr/>
              <a:t>6</a:t>
            </a:fld>
            <a:endParaRPr lang="en-US" altLang="zh-CN" sz="1200" smtClean="0">
              <a:latin typeface="Times New Roman" pitchFamily="18" charset="0"/>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marL="0" marR="0" indent="0" algn="just" defTabSz="914400" rtl="0" eaLnBrk="0" fontAlgn="base" latinLnBrk="0" hangingPunct="0">
              <a:lnSpc>
                <a:spcPct val="100000"/>
              </a:lnSpc>
              <a:spcBef>
                <a:spcPct val="30000"/>
              </a:spcBef>
              <a:spcAft>
                <a:spcPct val="0"/>
              </a:spcAft>
              <a:buClrTx/>
              <a:buSzTx/>
              <a:buFontTx/>
              <a:buNone/>
              <a:tabLst/>
              <a:defRPr/>
            </a:pPr>
            <a:r>
              <a:rPr lang="zh-CN" altLang="en-US" dirty="0" smtClean="0"/>
              <a:t>  </a:t>
            </a:r>
            <a:r>
              <a:rPr lang="en-US" altLang="zh-CN" smtClean="0"/>
              <a:t>2017.11.15</a:t>
            </a:r>
            <a:endParaRPr lang="zh-CN" altLang="en-US" smtClean="0"/>
          </a:p>
        </p:txBody>
      </p:sp>
    </p:spTree>
    <p:extLst>
      <p:ext uri="{BB962C8B-B14F-4D97-AF65-F5344CB8AC3E}">
        <p14:creationId xmlns:p14="http://schemas.microsoft.com/office/powerpoint/2010/main" val="3309997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39CCBB3-9F22-41D9-A46C-89500A0AB34E}" type="slidenum">
              <a:rPr lang="zh-CN" altLang="en-US" sz="1200" smtClean="0">
                <a:latin typeface="Times New Roman" pitchFamily="18" charset="0"/>
              </a:rPr>
              <a:pPr/>
              <a:t>7</a:t>
            </a:fld>
            <a:endParaRPr lang="en-US" altLang="zh-CN" sz="1200" smtClean="0">
              <a:latin typeface="Times New Roman" pitchFamily="18" charset="0"/>
            </a:endParaRPr>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233415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65D37574-7790-437E-8AB7-7BA6E7A2A5EF}" type="slidenum">
              <a:rPr lang="zh-CN" altLang="en-US" sz="1200" smtClean="0">
                <a:latin typeface="Times New Roman" pitchFamily="18" charset="0"/>
              </a:rPr>
              <a:pPr/>
              <a:t>8</a:t>
            </a:fld>
            <a:endParaRPr lang="en-US" altLang="zh-CN" sz="1200" smtClean="0">
              <a:latin typeface="Times New Roman" pitchFamily="18" charset="0"/>
            </a:endParaRPr>
          </a:p>
        </p:txBody>
      </p:sp>
      <p:sp>
        <p:nvSpPr>
          <p:cNvPr id="52227" name="Rectangle 2"/>
          <p:cNvSpPr>
            <a:spLocks noGrp="1" noRot="1" noChangeAspect="1" noChangeArrowheads="1" noTextEdit="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algn="just"/>
            <a:endParaRPr lang="zh-CN" altLang="en-US" dirty="0" smtClean="0"/>
          </a:p>
        </p:txBody>
      </p:sp>
    </p:spTree>
    <p:extLst>
      <p:ext uri="{BB962C8B-B14F-4D97-AF65-F5344CB8AC3E}">
        <p14:creationId xmlns:p14="http://schemas.microsoft.com/office/powerpoint/2010/main" val="167586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9F46C5B3-C5E1-44A4-AF6E-67EEBB34A751}" type="slidenum">
              <a:rPr lang="zh-CN" altLang="en-US" sz="1200" smtClean="0">
                <a:latin typeface="Times New Roman" pitchFamily="18" charset="0"/>
              </a:rPr>
              <a:pPr/>
              <a:t>9</a:t>
            </a:fld>
            <a:endParaRPr lang="en-US" altLang="zh-CN" sz="1200" smtClean="0">
              <a:latin typeface="Times New Roman" pitchFamily="18" charset="0"/>
            </a:endParaRPr>
          </a:p>
        </p:txBody>
      </p:sp>
      <p:sp>
        <p:nvSpPr>
          <p:cNvPr id="53251" name="Rectangle 2"/>
          <p:cNvSpPr>
            <a:spLocks noGrp="1" noRot="1" noChangeAspect="1" noChangeArrowheads="1" noTextEdit="1"/>
          </p:cNvSpPr>
          <p:nvPr>
            <p:ph type="sldImg"/>
          </p:nvPr>
        </p:nvSpPr>
        <p:spPr>
          <a:solidFill>
            <a:srgbClr val="FFFFFF"/>
          </a:solidFill>
          <a:ln/>
        </p:spPr>
      </p:sp>
      <p:sp>
        <p:nvSpPr>
          <p:cNvPr id="53252"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96390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003A5460-85C5-4A88-8964-36AA70A73DFD}" type="slidenum">
              <a:rPr lang="zh-CN" altLang="en-US" sz="1200" smtClean="0">
                <a:latin typeface="Times New Roman" pitchFamily="18" charset="0"/>
              </a:rPr>
              <a:pPr/>
              <a:t>10</a:t>
            </a:fld>
            <a:endParaRPr lang="en-US" altLang="zh-CN" sz="1200" smtClean="0">
              <a:latin typeface="Times New Roman" pitchFamily="18" charset="0"/>
            </a:endParaRPr>
          </a:p>
        </p:txBody>
      </p:sp>
      <p:sp>
        <p:nvSpPr>
          <p:cNvPr id="54275" name="Rectangle 2"/>
          <p:cNvSpPr>
            <a:spLocks noGrp="1" noRot="1" noChangeAspect="1" noChangeArrowheads="1" noTextEdit="1"/>
          </p:cNvSpPr>
          <p:nvPr>
            <p:ph type="sldImg"/>
          </p:nvPr>
        </p:nvSpPr>
        <p:spPr>
          <a:solidFill>
            <a:srgbClr val="FFFFFF"/>
          </a:solidFill>
          <a:ln/>
        </p:spPr>
      </p:sp>
      <p:sp>
        <p:nvSpPr>
          <p:cNvPr id="54276"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1133162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fld id="{ECAAAEE7-0C0D-4930-BFED-74D87B8B0E02}" type="slidenum">
              <a:rPr lang="zh-CN" altLang="en-US" sz="1200" smtClean="0">
                <a:latin typeface="Times New Roman" pitchFamily="18" charset="0"/>
              </a:rPr>
              <a:pPr/>
              <a:t>11</a:t>
            </a:fld>
            <a:endParaRPr lang="en-US" altLang="zh-CN" sz="1200" smtClean="0">
              <a:latin typeface="Times New Roman" pitchFamily="18" charset="0"/>
            </a:endParaRPr>
          </a:p>
        </p:txBody>
      </p:sp>
      <p:sp>
        <p:nvSpPr>
          <p:cNvPr id="55299" name="Rectangle 2"/>
          <p:cNvSpPr>
            <a:spLocks noGrp="1" noRot="1" noChangeAspect="1" noChangeArrowheads="1" noTextEdit="1"/>
          </p:cNvSpPr>
          <p:nvPr>
            <p:ph type="sldImg"/>
          </p:nvPr>
        </p:nvSpPr>
        <p:spPr>
          <a:solidFill>
            <a:srgbClr val="FFFFFF"/>
          </a:solidFill>
          <a:ln/>
        </p:spPr>
      </p:sp>
      <p:sp>
        <p:nvSpPr>
          <p:cNvPr id="55300" name="Rectangle 3"/>
          <p:cNvSpPr>
            <a:spLocks noGrp="1" noChangeArrowheads="1"/>
          </p:cNvSpPr>
          <p:nvPr>
            <p:ph type="body" idx="1"/>
          </p:nvPr>
        </p:nvSpPr>
        <p:spPr>
          <a:solidFill>
            <a:srgbClr val="FFFFFF"/>
          </a:solidFill>
          <a:ln>
            <a:solidFill>
              <a:srgbClr val="000000"/>
            </a:solidFill>
          </a:ln>
        </p:spPr>
        <p:txBody>
          <a:bodyPr/>
          <a:lstStyle/>
          <a:p>
            <a:pPr algn="just"/>
            <a:r>
              <a:rPr lang="zh-CN" altLang="en-US" smtClean="0"/>
              <a:t> </a:t>
            </a:r>
          </a:p>
        </p:txBody>
      </p:sp>
    </p:spTree>
    <p:extLst>
      <p:ext uri="{BB962C8B-B14F-4D97-AF65-F5344CB8AC3E}">
        <p14:creationId xmlns:p14="http://schemas.microsoft.com/office/powerpoint/2010/main" val="319326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solidFill>
                  <a:schemeClr val="tx1">
                    <a:lumMod val="50000"/>
                  </a:schemeClr>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r>
              <a:rPr lang="en-US" altLang="zh-CN" smtClean="0"/>
              <a:t>中国科大Copyright © 2009, Software School</a:t>
            </a:r>
            <a:endParaRPr lang="en-US" altLang="zh-CN"/>
          </a:p>
        </p:txBody>
      </p:sp>
      <p:sp>
        <p:nvSpPr>
          <p:cNvPr id="4" name="灯片编号占位符 3"/>
          <p:cNvSpPr>
            <a:spLocks noGrp="1"/>
          </p:cNvSpPr>
          <p:nvPr>
            <p:ph type="sldNum" sz="quarter" idx="11"/>
          </p:nvPr>
        </p:nvSpPr>
        <p:spPr/>
        <p:txBody>
          <a:bodyPr/>
          <a:lstStyle/>
          <a:p>
            <a:pPr>
              <a:defRPr/>
            </a:pPr>
            <a:fld id="{CF5ACDC4-D1BA-4563-87CF-A63F8343A571}" type="slidenum">
              <a:rPr lang="en-US" altLang="zh-CN" smtClean="0"/>
              <a:pPr>
                <a:defRPr/>
              </a:pPr>
              <a:t>‹#›</a:t>
            </a:fld>
            <a:endParaRPr lang="en-US" altLang="zh-CN"/>
          </a:p>
        </p:txBody>
      </p:sp>
      <p:sp>
        <p:nvSpPr>
          <p:cNvPr id="5" name="日期占位符 4"/>
          <p:cNvSpPr>
            <a:spLocks noGrp="1"/>
          </p:cNvSpPr>
          <p:nvPr>
            <p:ph type="dt" sz="half" idx="12"/>
          </p:nvPr>
        </p:nvSpPr>
        <p:spPr>
          <a:xfrm>
            <a:off x="0" y="6595957"/>
            <a:ext cx="8458200" cy="228600"/>
          </a:xfrm>
        </p:spPr>
        <p:txBody>
          <a:bodyPr/>
          <a:lstStyle>
            <a:lvl1pPr>
              <a:defRPr>
                <a:solidFill>
                  <a:schemeClr val="tx1"/>
                </a:solidFill>
              </a:defRPr>
            </a:lvl1pPr>
          </a:lstStyle>
          <a:p>
            <a:pPr>
              <a:defRPr/>
            </a:pPr>
            <a:fld id="{9E35408A-9A16-4CD7-8A61-6CA7C26599DF}" type="datetime1">
              <a:rPr lang="zh-CN" altLang="en-US" smtClean="0"/>
              <a:pPr>
                <a:defRPr/>
              </a:pPr>
              <a:t>2018/11/22</a:t>
            </a:fld>
            <a:r>
              <a:rPr lang="en-US" altLang="zh-CN" smtClean="0"/>
              <a:t>Monday, Sep 7</a:t>
            </a:r>
            <a:r>
              <a:rPr lang="en-US" altLang="zh-CN" baseline="30000" smtClean="0"/>
              <a:t>th</a:t>
            </a:r>
            <a:r>
              <a:rPr lang="en-US" altLang="zh-CN" smtClean="0"/>
              <a:t>, 2009</a:t>
            </a:r>
            <a:endParaRPr lang="en-US" altLang="zh-CN"/>
          </a:p>
        </p:txBody>
      </p:sp>
    </p:spTree>
    <p:extLst>
      <p:ext uri="{BB962C8B-B14F-4D97-AF65-F5344CB8AC3E}">
        <p14:creationId xmlns:p14="http://schemas.microsoft.com/office/powerpoint/2010/main" val="3594683350"/>
      </p:ext>
    </p:extLst>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sp>
        <p:nvSpPr>
          <p:cNvPr id="3075" name="Rectangle 3"/>
          <p:cNvSpPr>
            <a:spLocks noGrp="1" noChangeArrowheads="1"/>
          </p:cNvSpPr>
          <p:nvPr>
            <p:ph type="subTitle" idx="1"/>
          </p:nvPr>
        </p:nvSpPr>
        <p:spPr bwMode="gray">
          <a:xfrm>
            <a:off x="1619672" y="3212976"/>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1700808"/>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pic>
        <p:nvPicPr>
          <p:cNvPr id="7" name="Picture 2" descr="D:\2012-03-01-work\软件学院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384" y="44624"/>
            <a:ext cx="1008112" cy="95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lIns="9000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页脚占位符 3"/>
          <p:cNvSpPr>
            <a:spLocks noGrp="1"/>
          </p:cNvSpPr>
          <p:nvPr>
            <p:ph type="ftr" sz="quarter" idx="10"/>
          </p:nvPr>
        </p:nvSpPr>
        <p:spPr>
          <a:xfrm>
            <a:off x="395536" y="6484912"/>
            <a:ext cx="4896544" cy="328464"/>
          </a:xfrm>
        </p:spPr>
        <p:txBody>
          <a:bodyPr/>
          <a:lstStyle>
            <a:lvl1pPr algn="l">
              <a:defRPr/>
            </a:lvl1pPr>
          </a:lstStyle>
          <a:p>
            <a:pPr>
              <a:defRPr/>
            </a:pPr>
            <a:r>
              <a:rPr lang="en-US" altLang="zh-CN" smtClean="0"/>
              <a:t>中国科大Copyright © 2009, Software School</a:t>
            </a:r>
            <a:endParaRPr lang="en-US" altLang="zh-CN"/>
          </a:p>
        </p:txBody>
      </p:sp>
      <p:sp>
        <p:nvSpPr>
          <p:cNvPr id="5" name="灯片编号占位符 4"/>
          <p:cNvSpPr>
            <a:spLocks noGrp="1"/>
          </p:cNvSpPr>
          <p:nvPr>
            <p:ph type="sldNum" sz="quarter" idx="11"/>
          </p:nvPr>
        </p:nvSpPr>
        <p:spPr>
          <a:xfrm>
            <a:off x="7524328" y="5517232"/>
            <a:ext cx="1619672" cy="1296144"/>
          </a:xfrm>
        </p:spPr>
        <p:txBody>
          <a:bodyPr/>
          <a:lstStyle>
            <a:lvl1pPr>
              <a:defRPr sz="7200">
                <a:solidFill>
                  <a:schemeClr val="bg2">
                    <a:lumMod val="40000"/>
                    <a:lumOff val="60000"/>
                  </a:schemeClr>
                </a:solidFill>
                <a:latin typeface="+mn-lt"/>
              </a:defRPr>
            </a:lvl1pPr>
          </a:lstStyle>
          <a:p>
            <a:pPr>
              <a:defRPr/>
            </a:pPr>
            <a:fld id="{9B14E3EE-0B2B-4F39-8F52-9E03735DA264}" type="slidenum">
              <a:rPr lang="en-US" altLang="zh-CN" smtClean="0"/>
              <a:pPr>
                <a:defRPr/>
              </a:pPr>
              <a:t>‹#›</a:t>
            </a:fld>
            <a:endParaRPr lang="en-US" altLang="zh-CN"/>
          </a:p>
        </p:txBody>
      </p:sp>
      <p:sp>
        <p:nvSpPr>
          <p:cNvPr id="6" name="日期占位符 5"/>
          <p:cNvSpPr>
            <a:spLocks noGrp="1"/>
          </p:cNvSpPr>
          <p:nvPr>
            <p:ph type="dt" sz="half" idx="12"/>
          </p:nvPr>
        </p:nvSpPr>
        <p:spPr/>
        <p:txBody>
          <a:bodyPr/>
          <a:lstStyle>
            <a:lvl1pPr>
              <a:defRPr/>
            </a:lvl1pPr>
          </a:lstStyle>
          <a:p>
            <a:pPr>
              <a:defRPr/>
            </a:pPr>
            <a:fld id="{B1536E9C-EC16-48F6-83DB-D9F311F9EFB5}" type="datetime1">
              <a:rPr lang="zh-CN" altLang="en-US" smtClean="0"/>
              <a:pPr>
                <a:defRPr/>
              </a:pPr>
              <a:t>2018/11/22</a:t>
            </a:fld>
            <a:r>
              <a:rPr lang="en-US" altLang="zh-CN" smtClean="0"/>
              <a:t>Monday, Sep 7</a:t>
            </a:r>
            <a:r>
              <a:rPr lang="en-US" altLang="zh-CN" baseline="30000" smtClean="0"/>
              <a:t>th</a:t>
            </a:r>
            <a:r>
              <a:rPr lang="en-US" altLang="zh-CN" smtClean="0"/>
              <a:t>, 2009</a:t>
            </a:r>
            <a:endParaRPr lang="en-US" altLang="zh-C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zh-CN" altLang="en-US" dirty="0"/>
          </a:p>
        </p:txBody>
      </p:sp>
      <p:sp>
        <p:nvSpPr>
          <p:cNvPr id="3" name="Rectangle 7"/>
          <p:cNvSpPr>
            <a:spLocks noGrp="1" noChangeArrowheads="1"/>
          </p:cNvSpPr>
          <p:nvPr>
            <p:ph type="dt" sz="half" idx="10"/>
          </p:nvPr>
        </p:nvSpPr>
        <p:spPr/>
        <p:txBody>
          <a:bodyPr/>
          <a:lstStyle>
            <a:lvl1pPr>
              <a:defRPr/>
            </a:lvl1pPr>
          </a:lstStyle>
          <a:p>
            <a:pPr>
              <a:defRPr/>
            </a:pPr>
            <a:fld id="{20134D52-A0EE-41F9-B946-C2C7AE2AC851}" type="datetime1">
              <a:rPr lang="zh-CN" altLang="en-US" smtClean="0"/>
              <a:pPr>
                <a:defRPr/>
              </a:pPr>
              <a:t>2018/11/22</a:t>
            </a:fld>
            <a:r>
              <a:rPr lang="en-US" altLang="zh-CN" smtClean="0"/>
              <a:t>Monday, Sep 7</a:t>
            </a:r>
            <a:r>
              <a:rPr lang="en-US" altLang="zh-CN" baseline="30000" smtClean="0"/>
              <a:t>th</a:t>
            </a:r>
            <a:r>
              <a:rPr lang="en-US" altLang="zh-CN" smtClean="0"/>
              <a:t>, 2009</a:t>
            </a:r>
            <a:endParaRPr lang="en-US" altLang="zh-CN"/>
          </a:p>
        </p:txBody>
      </p:sp>
      <p:sp>
        <p:nvSpPr>
          <p:cNvPr id="4" name="Rectangle 8"/>
          <p:cNvSpPr>
            <a:spLocks noGrp="1" noChangeArrowheads="1"/>
          </p:cNvSpPr>
          <p:nvPr>
            <p:ph type="ftr" sz="quarter" idx="11"/>
          </p:nvPr>
        </p:nvSpPr>
        <p:spPr>
          <a:xfrm>
            <a:off x="2438400" y="6538913"/>
            <a:ext cx="4267200" cy="136525"/>
          </a:xfrm>
          <a:prstGeom prst="rect">
            <a:avLst/>
          </a:prstGeom>
        </p:spPr>
        <p:txBody>
          <a:bodyPr/>
          <a:lstStyle>
            <a:lvl1pPr>
              <a:defRPr/>
            </a:lvl1pPr>
          </a:lstStyle>
          <a:p>
            <a:pPr>
              <a:defRPr/>
            </a:pPr>
            <a:r>
              <a:rPr lang="en-US" altLang="zh-CN" smtClean="0"/>
              <a:t>中国科大Copyright © 2009, Software School</a:t>
            </a:r>
            <a:endParaRPr lang="en-US" altLang="zh-CN"/>
          </a:p>
        </p:txBody>
      </p:sp>
      <p:sp>
        <p:nvSpPr>
          <p:cNvPr id="5" name="Rectangle 9"/>
          <p:cNvSpPr>
            <a:spLocks noGrp="1" noChangeArrowheads="1"/>
          </p:cNvSpPr>
          <p:nvPr>
            <p:ph type="sldNum" sz="quarter" idx="12"/>
          </p:nvPr>
        </p:nvSpPr>
        <p:spPr/>
        <p:txBody>
          <a:bodyPr/>
          <a:lstStyle>
            <a:lvl1pPr>
              <a:defRPr/>
            </a:lvl1pPr>
          </a:lstStyle>
          <a:p>
            <a:pPr>
              <a:defRPr/>
            </a:pPr>
            <a:fld id="{E41D6779-4BB8-47FA-BF16-C77AFC064107}" type="slidenum">
              <a:rPr lang="en-US" altLang="zh-CN" smtClean="0"/>
              <a:pPr>
                <a:defRPr/>
              </a:pPr>
              <a:t>‹#›</a:t>
            </a:fld>
            <a:endParaRPr lang="en-US" altLang="zh-CN"/>
          </a:p>
        </p:txBody>
      </p:sp>
    </p:spTree>
    <p:extLst>
      <p:ext uri="{BB962C8B-B14F-4D97-AF65-F5344CB8AC3E}">
        <p14:creationId xmlns:p14="http://schemas.microsoft.com/office/powerpoint/2010/main" val="30963528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208463"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82D4D2EB-E6C5-45D1-AD63-A9DE66C842BD}" type="datetime1">
              <a:rPr lang="zh-CN" altLang="en-US"/>
              <a:pPr>
                <a:defRPr/>
              </a:pPr>
              <a:t>2018/11/22</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2147FBB3-F235-48B4-92E1-B624D588CB2D}" type="slidenum">
              <a:rPr lang="en-US" altLang="zh-CN"/>
              <a:pPr>
                <a:defRPr/>
              </a:pPr>
              <a:t>‹#›</a:t>
            </a:fld>
            <a:endParaRPr lang="en-US" altLang="zh-CN"/>
          </a:p>
        </p:txBody>
      </p:sp>
    </p:spTree>
    <p:extLst>
      <p:ext uri="{BB962C8B-B14F-4D97-AF65-F5344CB8AC3E}">
        <p14:creationId xmlns:p14="http://schemas.microsoft.com/office/powerpoint/2010/main" val="105450268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47813" y="381000"/>
            <a:ext cx="70104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08463"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125538"/>
            <a:ext cx="4208462" cy="5111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C039CF3E-D3D3-4C40-8B82-4B29535E81D7}" type="datetime1">
              <a:rPr lang="zh-CN" altLang="en-US"/>
              <a:pPr>
                <a:defRPr/>
              </a:pPr>
              <a:t>2018/11/22</a:t>
            </a:fld>
            <a:r>
              <a:rPr lang="en-US" altLang="zh-CN"/>
              <a:t>Monday, Sep 7</a:t>
            </a:r>
            <a:r>
              <a:rPr lang="en-US" altLang="zh-CN" baseline="30000"/>
              <a:t>th</a:t>
            </a:r>
            <a:r>
              <a:rPr lang="en-US" altLang="zh-CN"/>
              <a:t>, 2009</a:t>
            </a:r>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中国科大Copyright © 2009, Software School</a:t>
            </a:r>
          </a:p>
        </p:txBody>
      </p:sp>
      <p:sp>
        <p:nvSpPr>
          <p:cNvPr id="7" name="Rectangle 9"/>
          <p:cNvSpPr>
            <a:spLocks noGrp="1" noChangeArrowheads="1"/>
          </p:cNvSpPr>
          <p:nvPr>
            <p:ph type="sldNum" sz="quarter" idx="12"/>
          </p:nvPr>
        </p:nvSpPr>
        <p:spPr>
          <a:ln/>
        </p:spPr>
        <p:txBody>
          <a:bodyPr/>
          <a:lstStyle>
            <a:lvl1pPr>
              <a:defRPr/>
            </a:lvl1pPr>
          </a:lstStyle>
          <a:p>
            <a:pPr>
              <a:defRPr/>
            </a:pPr>
            <a:fld id="{CE6AFB04-AB11-412E-842A-31C89D094347}" type="slidenum">
              <a:rPr lang="en-US" altLang="zh-CN"/>
              <a:pPr>
                <a:defRPr/>
              </a:pPr>
              <a:t>‹#›</a:t>
            </a:fld>
            <a:endParaRPr lang="en-US" altLang="zh-CN"/>
          </a:p>
        </p:txBody>
      </p:sp>
    </p:spTree>
    <p:extLst>
      <p:ext uri="{BB962C8B-B14F-4D97-AF65-F5344CB8AC3E}">
        <p14:creationId xmlns:p14="http://schemas.microsoft.com/office/powerpoint/2010/main" val="21713595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a:gsLst>
              <a:gs pos="0">
                <a:srgbClr val="000000"/>
              </a:gs>
              <a:gs pos="0">
                <a:srgbClr val="0A128C"/>
              </a:gs>
              <a:gs pos="0">
                <a:srgbClr val="181CC7"/>
              </a:gs>
              <a:gs pos="88000">
                <a:srgbClr val="7005D4"/>
              </a:gs>
              <a:gs pos="100000">
                <a:srgbClr val="8C3D91"/>
              </a:gs>
            </a:gsLst>
            <a:lin ang="0" scaled="0"/>
          </a:gradFill>
          <a:ln w="9525">
            <a:noFill/>
            <a:miter lim="800000"/>
            <a:headEnd/>
            <a:tailEnd/>
          </a:ln>
          <a:effectLst/>
        </p:spPr>
        <p:txBody>
          <a:bodyPr wrap="none" anchor="ctr"/>
          <a:lstStyle/>
          <a:p>
            <a:endParaRPr lang="zh-CN" altLang="en-US" dirty="0">
              <a:latin typeface="楷体" pitchFamily="49" charset="-122"/>
              <a:ea typeface="楷体" pitchFamily="49" charset="-122"/>
            </a:endParaRPr>
          </a:p>
        </p:txBody>
      </p:sp>
      <p:sp>
        <p:nvSpPr>
          <p:cNvPr id="1027" name="Rectangle 3"/>
          <p:cNvSpPr>
            <a:spLocks noGrp="1" noChangeArrowheads="1"/>
          </p:cNvSpPr>
          <p:nvPr>
            <p:ph type="body" idx="1"/>
          </p:nvPr>
        </p:nvSpPr>
        <p:spPr bwMode="auto">
          <a:xfrm>
            <a:off x="457200" y="980728"/>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charset="-122"/>
              </a:defRPr>
            </a:lvl1pPr>
          </a:lstStyle>
          <a:p>
            <a:pPr>
              <a:defRPr/>
            </a:pPr>
            <a:r>
              <a:rPr lang="en-US" altLang="zh-CN" smtClean="0"/>
              <a:t>中国科大Copyright © 2009, Software School</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pPr>
              <a:defRPr/>
            </a:pPr>
            <a:fld id="{CF5ACDC4-D1BA-4563-87CF-A63F8343A571}" type="slidenum">
              <a:rPr lang="en-US" altLang="zh-CN" smtClean="0"/>
              <a:pPr>
                <a:defRPr/>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40" name="Text Box 16"/>
          <p:cNvSpPr txBox="1">
            <a:spLocks noChangeArrowheads="1"/>
          </p:cNvSpPr>
          <p:nvPr/>
        </p:nvSpPr>
        <p:spPr bwMode="gray">
          <a:xfrm>
            <a:off x="-36512" y="6613525"/>
            <a:ext cx="9180512" cy="244475"/>
          </a:xfrm>
          <a:prstGeom prst="rect">
            <a:avLst/>
          </a:prstGeom>
          <a:solidFill>
            <a:schemeClr val="accent2"/>
          </a:solidFill>
          <a:ln w="9525">
            <a:noFill/>
            <a:miter lim="800000"/>
            <a:headEnd/>
            <a:tailEnd/>
          </a:ln>
          <a:effectLst/>
        </p:spPr>
        <p:txBody>
          <a:bodyPr wrap="square">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0" y="6656784"/>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charset="-122"/>
              </a:defRPr>
            </a:lvl1pPr>
          </a:lstStyle>
          <a:p>
            <a:pPr>
              <a:defRPr/>
            </a:pPr>
            <a:fld id="{9E35408A-9A16-4CD7-8A61-6CA7C26599DF}" type="datetime1">
              <a:rPr lang="zh-CN" altLang="en-US" smtClean="0"/>
              <a:pPr>
                <a:defRPr/>
              </a:pPr>
              <a:t>2018/11/22</a:t>
            </a:fld>
            <a:r>
              <a:rPr lang="en-US" altLang="zh-CN" smtClean="0"/>
              <a:t>Monday, Sep 7</a:t>
            </a:r>
            <a:r>
              <a:rPr lang="en-US" altLang="zh-CN" baseline="30000" smtClean="0"/>
              <a:t>th</a:t>
            </a:r>
            <a:r>
              <a:rPr lang="en-US" altLang="zh-CN" smtClean="0"/>
              <a:t>, 2009</a:t>
            </a:r>
            <a:endParaRPr lang="en-US" altLang="zh-CN"/>
          </a:p>
        </p:txBody>
      </p:sp>
      <p:pic>
        <p:nvPicPr>
          <p:cNvPr id="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504" y="773112"/>
            <a:ext cx="8352928" cy="6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cap="flat" cmpd="sng" algn="ctr">
                <a:solidFill>
                  <a:schemeClr val="tx1"/>
                </a:solidFill>
                <a:prstDash val="solid"/>
                <a:miter lim="800000"/>
                <a:headEnd type="none" w="med" len="med"/>
                <a:tailEnd type="none" w="lg" len="lg"/>
              </a14:hiddenLine>
            </a:ext>
            <a:ext uri="{AF507438-7753-43E0-B8FC-AC1667EBCBE1}">
              <a14:hiddenEffects xmlns:a14="http://schemas.microsoft.com/office/drawing/2010/main">
                <a:effectLst>
                  <a:outerShdw dist="107763" dir="189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Lst>
  <p:timing>
    <p:tnLst>
      <p:par>
        <p:cTn id="1" dur="indefinite" restart="never" nodeType="tmRoot"/>
      </p:par>
    </p:tnLst>
  </p:timing>
  <p:hf hdr="0"/>
  <p:txStyles>
    <p:titleStyle>
      <a:lvl1pPr algn="ctr" rtl="0" eaLnBrk="1" fontAlgn="base" hangingPunct="1">
        <a:spcBef>
          <a:spcPct val="0"/>
        </a:spcBef>
        <a:spcAft>
          <a:spcPct val="0"/>
        </a:spcAft>
        <a:defRPr sz="4000" b="1">
          <a:solidFill>
            <a:schemeClr val="bg1"/>
          </a:solidFill>
          <a:latin typeface="楷体" pitchFamily="49" charset="-122"/>
          <a:ea typeface="楷体" pitchFamily="49" charset="-122"/>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600" b="1">
          <a:solidFill>
            <a:schemeClr val="tx1"/>
          </a:solidFill>
          <a:latin typeface="楷体" pitchFamily="49" charset="-122"/>
          <a:ea typeface="楷体" pitchFamily="49" charset="-122"/>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3200" b="1">
          <a:solidFill>
            <a:schemeClr val="tx1"/>
          </a:solidFill>
          <a:latin typeface="楷体" pitchFamily="49" charset="-122"/>
          <a:ea typeface="楷体" pitchFamily="49" charset="-122"/>
        </a:defRPr>
      </a:lvl2pPr>
      <a:lvl3pPr marL="1143000" indent="-228600" algn="l" rtl="0" eaLnBrk="1" fontAlgn="base" hangingPunct="1">
        <a:spcBef>
          <a:spcPct val="20000"/>
        </a:spcBef>
        <a:spcAft>
          <a:spcPct val="0"/>
        </a:spcAft>
        <a:buClr>
          <a:schemeClr val="tx1"/>
        </a:buClr>
        <a:buChar char="•"/>
        <a:defRPr sz="2800" b="1">
          <a:solidFill>
            <a:schemeClr val="tx1"/>
          </a:solidFill>
          <a:latin typeface="楷体" pitchFamily="49" charset="-122"/>
          <a:ea typeface="楷体" pitchFamily="49" charset="-122"/>
        </a:defRPr>
      </a:lvl3pPr>
      <a:lvl4pPr marL="16002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4pPr>
      <a:lvl5pPr marL="2057400" indent="-228600" algn="l" rtl="0" eaLnBrk="1" fontAlgn="base" hangingPunct="1">
        <a:spcBef>
          <a:spcPct val="20000"/>
        </a:spcBef>
        <a:spcAft>
          <a:spcPct val="0"/>
        </a:spcAft>
        <a:buChar char="»"/>
        <a:defRPr sz="2400" b="1">
          <a:solidFill>
            <a:schemeClr val="tx1"/>
          </a:solidFill>
          <a:latin typeface="楷体" pitchFamily="49" charset="-122"/>
          <a:ea typeface="楷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pPr>
              <a:defRPr/>
            </a:pPr>
            <a:r>
              <a:rPr lang="zh-CN" altLang="en-US" sz="3600" dirty="0" smtClean="0">
                <a:effectLst>
                  <a:outerShdw blurRad="38100" dist="38100" dir="2700000" algn="tl">
                    <a:srgbClr val="C0C0C0"/>
                  </a:outerShdw>
                </a:effectLst>
                <a:latin typeface="宋体" pitchFamily="2" charset="-122"/>
                <a:ea typeface="宋体" pitchFamily="2" charset="-122"/>
              </a:rPr>
              <a:t>第六章 运行时存储空间的组织和管理</a:t>
            </a:r>
          </a:p>
        </p:txBody>
      </p:sp>
      <p:sp>
        <p:nvSpPr>
          <p:cNvPr id="2052" name="Rectangle 3"/>
          <p:cNvSpPr>
            <a:spLocks noGrp="1" noChangeArrowheads="1"/>
          </p:cNvSpPr>
          <p:nvPr>
            <p:ph idx="1"/>
          </p:nvPr>
        </p:nvSpPr>
        <p:spPr/>
        <p:txBody>
          <a:bodyPr/>
          <a:lstStyle/>
          <a:p>
            <a:r>
              <a:rPr lang="en-US" altLang="zh-CN" smtClean="0">
                <a:ea typeface="宋体" pitchFamily="2" charset="-122"/>
              </a:rPr>
              <a:t>6.1 </a:t>
            </a:r>
            <a:r>
              <a:rPr lang="zh-CN" altLang="en-US" smtClean="0">
                <a:ea typeface="宋体" pitchFamily="2" charset="-122"/>
              </a:rPr>
              <a:t>局部存储分配</a:t>
            </a:r>
          </a:p>
          <a:p>
            <a:r>
              <a:rPr lang="en-US" altLang="zh-CN" smtClean="0">
                <a:ea typeface="宋体" pitchFamily="2" charset="-122"/>
              </a:rPr>
              <a:t>6.2 </a:t>
            </a:r>
            <a:r>
              <a:rPr lang="zh-CN" altLang="en-US" smtClean="0">
                <a:ea typeface="宋体" pitchFamily="2" charset="-122"/>
              </a:rPr>
              <a:t>全局栈式存储分配</a:t>
            </a:r>
          </a:p>
          <a:p>
            <a:r>
              <a:rPr lang="en-US" altLang="zh-CN" smtClean="0">
                <a:ea typeface="宋体" pitchFamily="2" charset="-122"/>
              </a:rPr>
              <a:t>6.3 </a:t>
            </a:r>
            <a:r>
              <a:rPr lang="zh-CN" altLang="en-US" smtClean="0">
                <a:ea typeface="宋体" pitchFamily="2" charset="-122"/>
              </a:rPr>
              <a:t>非局部名字的访问</a:t>
            </a:r>
          </a:p>
          <a:p>
            <a:r>
              <a:rPr lang="en-US" altLang="zh-CN" smtClean="0">
                <a:ea typeface="宋体" pitchFamily="2" charset="-122"/>
              </a:rPr>
              <a:t>6.4 </a:t>
            </a:r>
            <a:r>
              <a:rPr lang="zh-CN" altLang="en-US" smtClean="0">
                <a:ea typeface="宋体" pitchFamily="2" charset="-122"/>
              </a:rPr>
              <a:t>参数传递</a:t>
            </a:r>
          </a:p>
        </p:txBody>
      </p:sp>
      <p:sp>
        <p:nvSpPr>
          <p:cNvPr id="4" name="灯片编号占位符 5"/>
          <p:cNvSpPr>
            <a:spLocks noGrp="1"/>
          </p:cNvSpPr>
          <p:nvPr>
            <p:ph type="sldNum" sz="quarter" idx="11"/>
          </p:nvPr>
        </p:nvSpPr>
        <p:spPr/>
        <p:txBody>
          <a:bodyPr/>
          <a:lstStyle/>
          <a:p>
            <a:pPr>
              <a:defRPr/>
            </a:pPr>
            <a:fld id="{3617FD69-DA96-4888-B00F-AF3EADB44948}" type="slidenum">
              <a:rPr lang="en-US" altLang="zh-CN"/>
              <a:pPr>
                <a:defRPr/>
              </a:pPr>
              <a:t>1</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44198" name="Rectangle 6"/>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a:p>
            <a:pPr algn="just">
              <a:buFontTx/>
              <a:buNone/>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假定嵌套深度为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调用嵌套深度为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x</a:t>
            </a:r>
            <a:endPar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marL="0" indent="0" algn="just">
              <a:buNone/>
              <a:defRPr/>
            </a:pPr>
            <a:r>
              <a:rPr lang="zh-CN" altLang="en-US" sz="3200" b="1" dirty="0" smtClean="0">
                <a:solidFill>
                  <a:srgbClr val="996633"/>
                </a:solidFill>
                <a:effectLst>
                  <a:outerShdw blurRad="38100" dist="38100" dir="2700000" algn="tl">
                    <a:srgbClr val="C0C0C0"/>
                  </a:outerShdw>
                </a:effectLst>
                <a:ea typeface="宋体" pitchFamily="2" charset="-122"/>
              </a:rPr>
              <a:t>（</a:t>
            </a:r>
            <a:r>
              <a:rPr lang="en-US" altLang="zh-CN" sz="3200" b="1" dirty="0" smtClean="0">
                <a:solidFill>
                  <a:srgbClr val="996633"/>
                </a:solidFill>
                <a:effectLst>
                  <a:outerShdw blurRad="38100" dist="38100" dir="2700000" algn="tl">
                    <a:srgbClr val="C0C0C0"/>
                  </a:outerShdw>
                </a:effectLst>
                <a:ea typeface="宋体" pitchFamily="2" charset="-122"/>
              </a:rPr>
              <a:t>1</a:t>
            </a:r>
            <a:r>
              <a:rPr lang="zh-CN" altLang="en-US" sz="3200" b="1" dirty="0" smtClean="0">
                <a:solidFill>
                  <a:srgbClr val="996633"/>
                </a:solidFill>
                <a:effectLst>
                  <a:outerShdw blurRad="38100" dist="38100" dir="2700000" algn="tl">
                    <a:srgbClr val="C0C0C0"/>
                  </a:outerShdw>
                </a:effectLst>
                <a:ea typeface="宋体" pitchFamily="2" charset="-122"/>
              </a:rPr>
              <a:t>）</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en-US" altLang="zh-CN" sz="3200" b="1" i="1" baseline="-30000" dirty="0" smtClean="0">
                <a:solidFill>
                  <a:srgbClr val="996633"/>
                </a:solidFill>
                <a:effectLst>
                  <a:outerShdw blurRad="38100" dist="38100" dir="2700000" algn="tl">
                    <a:srgbClr val="C0C0C0"/>
                  </a:outerShdw>
                </a:effectLst>
                <a:ea typeface="宋体" pitchFamily="2" charset="-122"/>
              </a:rPr>
              <a:t> </a:t>
            </a:r>
            <a:r>
              <a:rPr lang="en-US" altLang="zh-CN" sz="3200" b="1" dirty="0" smtClean="0">
                <a:solidFill>
                  <a:srgbClr val="996633"/>
                </a:solidFill>
                <a:effectLst>
                  <a:outerShdw blurRad="38100" dist="38100" dir="2700000" algn="tl">
                    <a:srgbClr val="C0C0C0"/>
                  </a:outerShdw>
                </a:effectLst>
                <a:ea typeface="宋体" pitchFamily="2" charset="-122"/>
              </a:rPr>
              <a:t>&lt; </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的情况</a:t>
            </a:r>
          </a:p>
          <a:p>
            <a:pPr lvl="1" algn="just">
              <a:defRPr/>
            </a:pP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rPr>
              <a:t>x</a:t>
            </a:r>
            <a:r>
              <a:rPr lang="zh-CN" altLang="en-US" sz="2800" b="1" dirty="0" smtClean="0">
                <a:solidFill>
                  <a:srgbClr val="FF0000"/>
                </a:solidFill>
                <a:effectLst>
                  <a:outerShdw blurRad="38100" dist="38100" dir="2700000" algn="tl">
                    <a:srgbClr val="C0C0C0"/>
                  </a:outerShdw>
                </a:effectLst>
                <a:latin typeface="宋体" pitchFamily="2" charset="-122"/>
                <a:ea typeface="宋体" pitchFamily="2" charset="-122"/>
              </a:rPr>
              <a:t>肯定就声明在</a:t>
            </a:r>
            <a:r>
              <a:rPr lang="en-US" altLang="zh-CN" sz="2800" b="1" dirty="0" smtClean="0">
                <a:solidFill>
                  <a:srgbClr val="FF0000"/>
                </a:solidFill>
                <a:effectLst>
                  <a:outerShdw blurRad="38100" dist="38100" dir="2700000" algn="tl">
                    <a:srgbClr val="C0C0C0"/>
                  </a:outerShdw>
                </a:effectLst>
                <a:latin typeface="宋体" pitchFamily="2" charset="-122"/>
                <a:ea typeface="宋体" pitchFamily="2" charset="-122"/>
              </a:rPr>
              <a:t>p</a:t>
            </a:r>
            <a:r>
              <a:rPr lang="zh-CN" altLang="en-US" sz="2800" b="1" dirty="0" smtClean="0">
                <a:solidFill>
                  <a:srgbClr val="FF0000"/>
                </a:solidFill>
                <a:effectLst>
                  <a:outerShdw blurRad="38100" dist="38100" dir="2700000" algn="tl">
                    <a:srgbClr val="C0C0C0"/>
                  </a:outerShdw>
                </a:effectLst>
                <a:latin typeface="宋体" pitchFamily="2" charset="-122"/>
                <a:ea typeface="宋体" pitchFamily="2" charset="-122"/>
              </a:rPr>
              <a:t>中</a:t>
            </a: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被调用过程的访问链必须指向调用过程的活动记录的访问链</a:t>
            </a:r>
          </a:p>
        </p:txBody>
      </p:sp>
      <p:sp>
        <p:nvSpPr>
          <p:cNvPr id="5" name="灯片编号占位符 5"/>
          <p:cNvSpPr>
            <a:spLocks noGrp="1"/>
          </p:cNvSpPr>
          <p:nvPr>
            <p:ph type="sldNum" sz="quarter" idx="11"/>
          </p:nvPr>
        </p:nvSpPr>
        <p:spPr/>
        <p:txBody>
          <a:bodyPr/>
          <a:lstStyle/>
          <a:p>
            <a:pPr>
              <a:defRPr/>
            </a:pPr>
            <a:fld id="{0C9086D9-0957-46EA-9502-DB61EF85AF90}" type="slidenum">
              <a:rPr lang="en-US" altLang="zh-CN"/>
              <a:pPr>
                <a:defRPr/>
              </a:pPr>
              <a:t>10</a:t>
            </a:fld>
            <a:endParaRPr lang="en-US" altLang="zh-CN"/>
          </a:p>
        </p:txBody>
      </p:sp>
      <p:sp>
        <p:nvSpPr>
          <p:cNvPr id="1544196" name="Rectangle 4"/>
          <p:cNvSpPr>
            <a:spLocks noChangeArrowheads="1"/>
          </p:cNvSpPr>
          <p:nvPr/>
        </p:nvSpPr>
        <p:spPr bwMode="auto">
          <a:xfrm>
            <a:off x="2699792" y="4547736"/>
            <a:ext cx="3888953" cy="1938992"/>
          </a:xfrm>
          <a:prstGeom prst="rect">
            <a:avLst/>
          </a:prstGeom>
          <a:noFill/>
          <a:ln w="25400">
            <a:noFill/>
            <a:miter lim="800000"/>
            <a:headEnd/>
            <a:tailEnd/>
          </a:ln>
          <a:effectLst/>
        </p:spPr>
        <p:txBody>
          <a:bodyPr wrap="square">
            <a:spAutoFit/>
          </a:bodyPr>
          <a:lstStyle/>
          <a:p>
            <a:pPr>
              <a:defRPr/>
            </a:pPr>
            <a:r>
              <a:rPr lang="en-US" altLang="zh-CN" sz="2400" b="1" dirty="0">
                <a:solidFill>
                  <a:srgbClr val="FF0000"/>
                </a:solidFill>
                <a:effectLst>
                  <a:outerShdw blurRad="38100" dist="38100" dir="2700000" algn="tl">
                    <a:srgbClr val="C0C0C0"/>
                  </a:outerShdw>
                </a:effectLst>
                <a:latin typeface="Tahoma" pitchFamily="34" charset="0"/>
              </a:rPr>
              <a:t>sort	          </a:t>
            </a:r>
            <a:r>
              <a:rPr lang="en-US" altLang="zh-CN" sz="2400" b="1" dirty="0" smtClean="0">
                <a:solidFill>
                  <a:srgbClr val="FF0000"/>
                </a:solidFill>
                <a:effectLst>
                  <a:outerShdw blurRad="38100" dist="38100" dir="2700000" algn="tl">
                    <a:srgbClr val="C0C0C0"/>
                  </a:outerShdw>
                </a:effectLst>
                <a:latin typeface="Tahoma" pitchFamily="34" charset="0"/>
              </a:rPr>
              <a:t>1  </a:t>
            </a:r>
            <a:endParaRPr lang="en-US" altLang="zh-CN" sz="2400" b="1" dirty="0">
              <a:solidFill>
                <a:srgbClr val="FF0000"/>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err="1">
                <a:solidFill>
                  <a:schemeClr val="accent2"/>
                </a:solidFill>
                <a:effectLst>
                  <a:outerShdw blurRad="38100" dist="38100" dir="2700000" algn="tl">
                    <a:srgbClr val="C0C0C0"/>
                  </a:outerShdw>
                </a:effectLst>
                <a:latin typeface="Tahoma" pitchFamily="34" charset="0"/>
              </a:rPr>
              <a:t>readarray</a:t>
            </a: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exchange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quicksort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a:solidFill>
                  <a:srgbClr val="FF0000"/>
                </a:solidFill>
                <a:effectLst>
                  <a:outerShdw blurRad="38100" dist="38100" dir="2700000" algn="tl">
                    <a:srgbClr val="C0C0C0"/>
                  </a:outerShdw>
                </a:effectLst>
                <a:latin typeface="Tahoma" pitchFamily="34" charset="0"/>
              </a:rPr>
              <a:t>partition	   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3" name="Rectangle 20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33955" name="Rectangle 3"/>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p:txBody>
      </p:sp>
      <p:sp>
        <p:nvSpPr>
          <p:cNvPr id="102" name="灯片编号占位符 5"/>
          <p:cNvSpPr>
            <a:spLocks noGrp="1"/>
          </p:cNvSpPr>
          <p:nvPr>
            <p:ph type="sldNum" sz="quarter" idx="11"/>
          </p:nvPr>
        </p:nvSpPr>
        <p:spPr/>
        <p:txBody>
          <a:bodyPr/>
          <a:lstStyle/>
          <a:p>
            <a:pPr>
              <a:defRPr/>
            </a:pPr>
            <a:fld id="{E0E261AA-6BBC-4B0C-A2F8-D279C227276B}" type="slidenum">
              <a:rPr lang="en-US" altLang="zh-CN"/>
              <a:pPr>
                <a:defRPr/>
              </a:pPr>
              <a:t>11</a:t>
            </a:fld>
            <a:endParaRPr lang="en-US" altLang="zh-CN"/>
          </a:p>
        </p:txBody>
      </p:sp>
      <p:sp>
        <p:nvSpPr>
          <p:cNvPr id="1534056" name="Rectangle 104"/>
          <p:cNvSpPr>
            <a:spLocks noChangeArrowheads="1"/>
          </p:cNvSpPr>
          <p:nvPr/>
        </p:nvSpPr>
        <p:spPr bwMode="auto">
          <a:xfrm>
            <a:off x="608168" y="4919662"/>
            <a:ext cx="2449512" cy="1465262"/>
          </a:xfrm>
          <a:prstGeom prst="rect">
            <a:avLst/>
          </a:prstGeom>
          <a:noFill/>
          <a:ln w="25400">
            <a:noFill/>
            <a:miter lim="800000"/>
            <a:headEnd/>
            <a:tailEnd/>
          </a:ln>
          <a:effectLst/>
        </p:spPr>
        <p:txBody>
          <a:bodyPr>
            <a:spAutoFit/>
          </a:bodyPr>
          <a:lstStyle/>
          <a:p>
            <a:pPr>
              <a:defRPr/>
            </a:pPr>
            <a:r>
              <a:rPr lang="en-US" altLang="zh-CN" sz="1800" b="1" dirty="0">
                <a:solidFill>
                  <a:schemeClr val="accent2"/>
                </a:solidFill>
                <a:effectLst>
                  <a:outerShdw blurRad="38100" dist="38100" dir="2700000" algn="tl">
                    <a:srgbClr val="C0C0C0"/>
                  </a:outerShdw>
                </a:effectLst>
                <a:latin typeface="Tahoma" pitchFamily="34" charset="0"/>
              </a:rPr>
              <a:t>sort	           1  </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err="1">
                <a:solidFill>
                  <a:schemeClr val="accent2"/>
                </a:solidFill>
                <a:effectLst>
                  <a:outerShdw blurRad="38100" dist="38100" dir="2700000" algn="tl">
                    <a:srgbClr val="C0C0C0"/>
                  </a:outerShdw>
                </a:effectLst>
                <a:latin typeface="Tahoma" pitchFamily="34" charset="0"/>
              </a:rPr>
              <a:t>readarray</a:t>
            </a:r>
            <a:r>
              <a:rPr lang="en-US" altLang="zh-CN" sz="1800" b="1" dirty="0">
                <a:solidFill>
                  <a:schemeClr val="accent2"/>
                </a:solidFill>
                <a:effectLst>
                  <a:outerShdw blurRad="38100" dist="38100" dir="2700000" algn="tl">
                    <a:srgbClr val="C0C0C0"/>
                  </a:outerShdw>
                </a:effectLst>
                <a:latin typeface="Tahoma" pitchFamily="34" charset="0"/>
              </a:rPr>
              <a: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exchange	2</a:t>
            </a:r>
          </a:p>
          <a:p>
            <a:pPr>
              <a:defRPr/>
            </a:pPr>
            <a:r>
              <a:rPr lang="en-US" altLang="zh-CN" sz="1800" b="1" dirty="0">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partition	   3</a:t>
            </a:r>
          </a:p>
        </p:txBody>
      </p:sp>
      <p:grpSp>
        <p:nvGrpSpPr>
          <p:cNvPr id="12293" name="Group 203"/>
          <p:cNvGrpSpPr>
            <a:grpSpLocks/>
          </p:cNvGrpSpPr>
          <p:nvPr/>
        </p:nvGrpSpPr>
        <p:grpSpPr bwMode="auto">
          <a:xfrm>
            <a:off x="611188" y="1573213"/>
            <a:ext cx="1368425" cy="2244725"/>
            <a:chOff x="385" y="991"/>
            <a:chExt cx="862" cy="1414"/>
          </a:xfrm>
        </p:grpSpPr>
        <p:sp>
          <p:nvSpPr>
            <p:cNvPr id="12378" name="Rectangle 106"/>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9" name="Line 107"/>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0" name="Line 108"/>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1" name="Line 109"/>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62" name="Rectangle 110"/>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063" name="Rectangle 111"/>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84" name="Rectangle 112"/>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85" name="Line 113"/>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6" name="Line 114"/>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67" name="Rectangle 115"/>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068" name="Rectangle 116"/>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069" name="Rectangle 117"/>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90" name="Freeform 118"/>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2294" name="Group 119"/>
          <p:cNvGrpSpPr>
            <a:grpSpLocks/>
          </p:cNvGrpSpPr>
          <p:nvPr/>
        </p:nvGrpSpPr>
        <p:grpSpPr bwMode="auto">
          <a:xfrm>
            <a:off x="2484438" y="1555750"/>
            <a:ext cx="1584325" cy="3201988"/>
            <a:chOff x="1565" y="980"/>
            <a:chExt cx="998" cy="2017"/>
          </a:xfrm>
        </p:grpSpPr>
        <p:sp>
          <p:nvSpPr>
            <p:cNvPr id="12358" name="Rectangle 120"/>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9" name="Line 121"/>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0" name="Line 122"/>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1" name="Line 123"/>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76" name="Rectangle 124"/>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077" name="Rectangle 125"/>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64" name="Rectangle 126"/>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65" name="Line 127"/>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6" name="Line 128"/>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81" name="Rectangle 129"/>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4082" name="Rectangle 130"/>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083" name="Rectangle 131"/>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70" name="Rectangle 132"/>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1" name="Line 133"/>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2" name="Line 134"/>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87" name="Rectangle 135"/>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088" name="Rectangle 136"/>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089" name="Rectangle 137"/>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76" name="Freeform 138"/>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77" name="Freeform 139"/>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295" name="Rectangle 141"/>
          <p:cNvSpPr>
            <a:spLocks noChangeArrowheads="1"/>
          </p:cNvSpPr>
          <p:nvPr/>
        </p:nvSpPr>
        <p:spPr bwMode="auto">
          <a:xfrm>
            <a:off x="4643438" y="1539875"/>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6" name="Line 142"/>
          <p:cNvSpPr>
            <a:spLocks noChangeShapeType="1"/>
          </p:cNvSpPr>
          <p:nvPr/>
        </p:nvSpPr>
        <p:spPr bwMode="auto">
          <a:xfrm>
            <a:off x="4656138" y="1604963"/>
            <a:ext cx="1214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7" name="Line 143"/>
          <p:cNvSpPr>
            <a:spLocks noChangeShapeType="1"/>
          </p:cNvSpPr>
          <p:nvPr/>
        </p:nvSpPr>
        <p:spPr bwMode="auto">
          <a:xfrm flipV="1">
            <a:off x="4673600" y="19462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8" name="Line 144"/>
          <p:cNvSpPr>
            <a:spLocks noChangeShapeType="1"/>
          </p:cNvSpPr>
          <p:nvPr/>
        </p:nvSpPr>
        <p:spPr bwMode="auto">
          <a:xfrm flipV="1">
            <a:off x="4673600" y="22875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097" name="Rectangle 145"/>
          <p:cNvSpPr>
            <a:spLocks noChangeArrowheads="1"/>
          </p:cNvSpPr>
          <p:nvPr/>
        </p:nvSpPr>
        <p:spPr bwMode="auto">
          <a:xfrm>
            <a:off x="4716463" y="5445125"/>
            <a:ext cx="1230312" cy="388938"/>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098" name="Rectangle 146"/>
          <p:cNvSpPr>
            <a:spLocks noChangeArrowheads="1"/>
          </p:cNvSpPr>
          <p:nvPr/>
        </p:nvSpPr>
        <p:spPr bwMode="auto">
          <a:xfrm>
            <a:off x="4643438" y="47974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01" name="Rectangle 147"/>
          <p:cNvSpPr>
            <a:spLocks noChangeArrowheads="1"/>
          </p:cNvSpPr>
          <p:nvPr/>
        </p:nvSpPr>
        <p:spPr bwMode="auto">
          <a:xfrm>
            <a:off x="4643438" y="3702050"/>
            <a:ext cx="1227137" cy="10398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2" name="Line 148"/>
          <p:cNvSpPr>
            <a:spLocks noChangeShapeType="1"/>
          </p:cNvSpPr>
          <p:nvPr/>
        </p:nvSpPr>
        <p:spPr bwMode="auto">
          <a:xfrm flipV="1">
            <a:off x="4672013" y="40592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3" name="Line 149"/>
          <p:cNvSpPr>
            <a:spLocks noChangeShapeType="1"/>
          </p:cNvSpPr>
          <p:nvPr/>
        </p:nvSpPr>
        <p:spPr bwMode="auto">
          <a:xfrm flipV="1">
            <a:off x="4672013" y="44005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02" name="Rectangle 150"/>
          <p:cNvSpPr>
            <a:spLocks noChangeArrowheads="1"/>
          </p:cNvSpPr>
          <p:nvPr/>
        </p:nvSpPr>
        <p:spPr bwMode="auto">
          <a:xfrm>
            <a:off x="4643438" y="3357563"/>
            <a:ext cx="1228725"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4103" name="Rectangle 151"/>
          <p:cNvSpPr>
            <a:spLocks noChangeArrowheads="1"/>
          </p:cNvSpPr>
          <p:nvPr/>
        </p:nvSpPr>
        <p:spPr bwMode="auto">
          <a:xfrm>
            <a:off x="4716463" y="3716338"/>
            <a:ext cx="1230312"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04" name="Rectangle 152"/>
          <p:cNvSpPr>
            <a:spLocks noChangeArrowheads="1"/>
          </p:cNvSpPr>
          <p:nvPr/>
        </p:nvSpPr>
        <p:spPr bwMode="auto">
          <a:xfrm>
            <a:off x="4672013" y="4046538"/>
            <a:ext cx="1230312" cy="388937"/>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07" name="Rectangle 153"/>
          <p:cNvSpPr>
            <a:spLocks noChangeArrowheads="1"/>
          </p:cNvSpPr>
          <p:nvPr/>
        </p:nvSpPr>
        <p:spPr bwMode="auto">
          <a:xfrm>
            <a:off x="4645025" y="2644775"/>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08" name="Line 154"/>
          <p:cNvSpPr>
            <a:spLocks noChangeShapeType="1"/>
          </p:cNvSpPr>
          <p:nvPr/>
        </p:nvSpPr>
        <p:spPr bwMode="auto">
          <a:xfrm flipV="1">
            <a:off x="4673600" y="3003550"/>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9" name="Line 155"/>
          <p:cNvSpPr>
            <a:spLocks noChangeShapeType="1"/>
          </p:cNvSpPr>
          <p:nvPr/>
        </p:nvSpPr>
        <p:spPr bwMode="auto">
          <a:xfrm flipV="1">
            <a:off x="4673600" y="334486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08" name="Rectangle 156"/>
          <p:cNvSpPr>
            <a:spLocks noChangeArrowheads="1"/>
          </p:cNvSpPr>
          <p:nvPr/>
        </p:nvSpPr>
        <p:spPr bwMode="auto">
          <a:xfrm>
            <a:off x="4643438" y="43656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109" name="Rectangle 157"/>
          <p:cNvSpPr>
            <a:spLocks noChangeArrowheads="1"/>
          </p:cNvSpPr>
          <p:nvPr/>
        </p:nvSpPr>
        <p:spPr bwMode="auto">
          <a:xfrm>
            <a:off x="4643438" y="26368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10" name="Rectangle 158"/>
          <p:cNvSpPr>
            <a:spLocks noChangeArrowheads="1"/>
          </p:cNvSpPr>
          <p:nvPr/>
        </p:nvSpPr>
        <p:spPr bwMode="auto">
          <a:xfrm>
            <a:off x="4643438" y="2997200"/>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13" name="Freeform 159"/>
          <p:cNvSpPr>
            <a:spLocks/>
          </p:cNvSpPr>
          <p:nvPr/>
        </p:nvSpPr>
        <p:spPr bwMode="auto">
          <a:xfrm flipV="1">
            <a:off x="5795963" y="2133600"/>
            <a:ext cx="215900" cy="1079500"/>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4" name="Freeform 160"/>
          <p:cNvSpPr>
            <a:spLocks/>
          </p:cNvSpPr>
          <p:nvPr/>
        </p:nvSpPr>
        <p:spPr bwMode="auto">
          <a:xfrm flipV="1">
            <a:off x="5867400" y="3213100"/>
            <a:ext cx="288925" cy="2160588"/>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5" name="Rectangle 161"/>
          <p:cNvSpPr>
            <a:spLocks noChangeArrowheads="1"/>
          </p:cNvSpPr>
          <p:nvPr/>
        </p:nvSpPr>
        <p:spPr bwMode="auto">
          <a:xfrm>
            <a:off x="4645025" y="4757738"/>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16" name="Line 162"/>
          <p:cNvSpPr>
            <a:spLocks noChangeShapeType="1"/>
          </p:cNvSpPr>
          <p:nvPr/>
        </p:nvSpPr>
        <p:spPr bwMode="auto">
          <a:xfrm flipV="1">
            <a:off x="4673600" y="511651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163"/>
          <p:cNvSpPr>
            <a:spLocks noChangeShapeType="1"/>
          </p:cNvSpPr>
          <p:nvPr/>
        </p:nvSpPr>
        <p:spPr bwMode="auto">
          <a:xfrm flipV="1">
            <a:off x="4673600" y="545782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16" name="Rectangle 164"/>
          <p:cNvSpPr>
            <a:spLocks noChangeArrowheads="1"/>
          </p:cNvSpPr>
          <p:nvPr/>
        </p:nvSpPr>
        <p:spPr bwMode="auto">
          <a:xfrm>
            <a:off x="4643438" y="227647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4117" name="Rectangle 165"/>
          <p:cNvSpPr>
            <a:spLocks noChangeArrowheads="1"/>
          </p:cNvSpPr>
          <p:nvPr/>
        </p:nvSpPr>
        <p:spPr bwMode="auto">
          <a:xfrm>
            <a:off x="4643438" y="15573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4118" name="Rectangle 166"/>
          <p:cNvSpPr>
            <a:spLocks noChangeArrowheads="1"/>
          </p:cNvSpPr>
          <p:nvPr/>
        </p:nvSpPr>
        <p:spPr bwMode="auto">
          <a:xfrm>
            <a:off x="4643438" y="1916113"/>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21" name="Freeform 167"/>
          <p:cNvSpPr>
            <a:spLocks/>
          </p:cNvSpPr>
          <p:nvPr/>
        </p:nvSpPr>
        <p:spPr bwMode="auto">
          <a:xfrm flipV="1">
            <a:off x="5867400" y="4292600"/>
            <a:ext cx="236538" cy="106997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322" name="Group 168"/>
          <p:cNvGrpSpPr>
            <a:grpSpLocks/>
          </p:cNvGrpSpPr>
          <p:nvPr/>
        </p:nvGrpSpPr>
        <p:grpSpPr bwMode="auto">
          <a:xfrm>
            <a:off x="6804025" y="1524000"/>
            <a:ext cx="2160588" cy="5334000"/>
            <a:chOff x="4286" y="960"/>
            <a:chExt cx="1361" cy="3360"/>
          </a:xfrm>
        </p:grpSpPr>
        <p:sp>
          <p:nvSpPr>
            <p:cNvPr id="12324" name="Rectangle 169"/>
            <p:cNvSpPr>
              <a:spLocks noChangeArrowheads="1"/>
            </p:cNvSpPr>
            <p:nvPr/>
          </p:nvSpPr>
          <p:spPr bwMode="auto">
            <a:xfrm>
              <a:off x="4343" y="3652"/>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5" name="Line 170"/>
            <p:cNvSpPr>
              <a:spLocks noChangeShapeType="1"/>
            </p:cNvSpPr>
            <p:nvPr/>
          </p:nvSpPr>
          <p:spPr bwMode="auto">
            <a:xfrm flipV="1">
              <a:off x="4361" y="38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6" name="Line 171"/>
            <p:cNvSpPr>
              <a:spLocks noChangeShapeType="1"/>
            </p:cNvSpPr>
            <p:nvPr/>
          </p:nvSpPr>
          <p:spPr bwMode="auto">
            <a:xfrm flipV="1">
              <a:off x="4361" y="409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24" name="Rectangle 172"/>
            <p:cNvSpPr>
              <a:spLocks noChangeArrowheads="1"/>
            </p:cNvSpPr>
            <p:nvPr/>
          </p:nvSpPr>
          <p:spPr bwMode="auto">
            <a:xfrm>
              <a:off x="4332" y="138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534125" name="Rectangle 173"/>
            <p:cNvSpPr>
              <a:spLocks noChangeArrowheads="1"/>
            </p:cNvSpPr>
            <p:nvPr/>
          </p:nvSpPr>
          <p:spPr bwMode="auto">
            <a:xfrm>
              <a:off x="4331" y="4074"/>
              <a:ext cx="775" cy="246"/>
            </a:xfrm>
            <a:prstGeom prst="rect">
              <a:avLst/>
            </a:prstGeom>
            <a:no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534126" name="Rectangle 174"/>
            <p:cNvSpPr>
              <a:spLocks noChangeArrowheads="1"/>
            </p:cNvSpPr>
            <p:nvPr/>
          </p:nvSpPr>
          <p:spPr bwMode="auto">
            <a:xfrm>
              <a:off x="4332"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30" name="Rectangle 175"/>
            <p:cNvSpPr>
              <a:spLocks noChangeArrowheads="1"/>
            </p:cNvSpPr>
            <p:nvPr/>
          </p:nvSpPr>
          <p:spPr bwMode="auto">
            <a:xfrm>
              <a:off x="4344" y="96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1" name="Line 176"/>
            <p:cNvSpPr>
              <a:spLocks noChangeShapeType="1"/>
            </p:cNvSpPr>
            <p:nvPr/>
          </p:nvSpPr>
          <p:spPr bwMode="auto">
            <a:xfrm>
              <a:off x="4352" y="100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Line 177"/>
            <p:cNvSpPr>
              <a:spLocks noChangeShapeType="1"/>
            </p:cNvSpPr>
            <p:nvPr/>
          </p:nvSpPr>
          <p:spPr bwMode="auto">
            <a:xfrm flipV="1">
              <a:off x="4363" y="121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3" name="Line 178"/>
            <p:cNvSpPr>
              <a:spLocks noChangeShapeType="1"/>
            </p:cNvSpPr>
            <p:nvPr/>
          </p:nvSpPr>
          <p:spPr bwMode="auto">
            <a:xfrm flipV="1">
              <a:off x="4363" y="143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31" name="Rectangle 179"/>
            <p:cNvSpPr>
              <a:spLocks noChangeArrowheads="1"/>
            </p:cNvSpPr>
            <p:nvPr/>
          </p:nvSpPr>
          <p:spPr bwMode="auto">
            <a:xfrm>
              <a:off x="4332" y="4075"/>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4132" name="Rectangle 180"/>
            <p:cNvSpPr>
              <a:spLocks noChangeArrowheads="1"/>
            </p:cNvSpPr>
            <p:nvPr/>
          </p:nvSpPr>
          <p:spPr bwMode="auto">
            <a:xfrm>
              <a:off x="4332" y="3657"/>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2336" name="Rectangle 181"/>
            <p:cNvSpPr>
              <a:spLocks noChangeArrowheads="1"/>
            </p:cNvSpPr>
            <p:nvPr/>
          </p:nvSpPr>
          <p:spPr bwMode="auto">
            <a:xfrm>
              <a:off x="4344" y="232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7" name="Line 182"/>
            <p:cNvSpPr>
              <a:spLocks noChangeShapeType="1"/>
            </p:cNvSpPr>
            <p:nvPr/>
          </p:nvSpPr>
          <p:spPr bwMode="auto">
            <a:xfrm flipV="1">
              <a:off x="4362" y="254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8" name="Line 183"/>
            <p:cNvSpPr>
              <a:spLocks noChangeShapeType="1"/>
            </p:cNvSpPr>
            <p:nvPr/>
          </p:nvSpPr>
          <p:spPr bwMode="auto">
            <a:xfrm flipV="1">
              <a:off x="4362" y="276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36" name="Rectangle 184"/>
            <p:cNvSpPr>
              <a:spLocks noChangeArrowheads="1"/>
            </p:cNvSpPr>
            <p:nvPr/>
          </p:nvSpPr>
          <p:spPr bwMode="auto">
            <a:xfrm>
              <a:off x="4377" y="275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4137" name="Rectangle 185"/>
            <p:cNvSpPr>
              <a:spLocks noChangeArrowheads="1"/>
            </p:cNvSpPr>
            <p:nvPr/>
          </p:nvSpPr>
          <p:spPr bwMode="auto">
            <a:xfrm>
              <a:off x="4332" y="234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38" name="Rectangle 186"/>
            <p:cNvSpPr>
              <a:spLocks noChangeArrowheads="1"/>
            </p:cNvSpPr>
            <p:nvPr/>
          </p:nvSpPr>
          <p:spPr bwMode="auto">
            <a:xfrm>
              <a:off x="4362" y="2538"/>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42" name="Rectangle 187"/>
            <p:cNvSpPr>
              <a:spLocks noChangeArrowheads="1"/>
            </p:cNvSpPr>
            <p:nvPr/>
          </p:nvSpPr>
          <p:spPr bwMode="auto">
            <a:xfrm>
              <a:off x="4346" y="165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43" name="Line 188"/>
            <p:cNvSpPr>
              <a:spLocks noChangeShapeType="1"/>
            </p:cNvSpPr>
            <p:nvPr/>
          </p:nvSpPr>
          <p:spPr bwMode="auto">
            <a:xfrm flipV="1">
              <a:off x="4364" y="18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Line 189"/>
            <p:cNvSpPr>
              <a:spLocks noChangeShapeType="1"/>
            </p:cNvSpPr>
            <p:nvPr/>
          </p:nvSpPr>
          <p:spPr bwMode="auto">
            <a:xfrm flipV="1">
              <a:off x="4364" y="209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42" name="Rectangle 190"/>
            <p:cNvSpPr>
              <a:spLocks noChangeArrowheads="1"/>
            </p:cNvSpPr>
            <p:nvPr/>
          </p:nvSpPr>
          <p:spPr bwMode="auto">
            <a:xfrm>
              <a:off x="4332" y="343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4143" name="Rectangle 191"/>
            <p:cNvSpPr>
              <a:spLocks noChangeArrowheads="1"/>
            </p:cNvSpPr>
            <p:nvPr/>
          </p:nvSpPr>
          <p:spPr bwMode="auto">
            <a:xfrm>
              <a:off x="4332" y="297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4144" name="Rectangle 192"/>
            <p:cNvSpPr>
              <a:spLocks noChangeArrowheads="1"/>
            </p:cNvSpPr>
            <p:nvPr/>
          </p:nvSpPr>
          <p:spPr bwMode="auto">
            <a:xfrm>
              <a:off x="4364" y="187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48" name="Freeform 193"/>
            <p:cNvSpPr>
              <a:spLocks/>
            </p:cNvSpPr>
            <p:nvPr/>
          </p:nvSpPr>
          <p:spPr bwMode="auto">
            <a:xfrm flipV="1">
              <a:off x="5103" y="1979"/>
              <a:ext cx="136" cy="693"/>
            </a:xfrm>
            <a:custGeom>
              <a:avLst/>
              <a:gdLst>
                <a:gd name="T0" fmla="*/ 0 w 372"/>
                <a:gd name="T1" fmla="*/ 340 h 985"/>
                <a:gd name="T2" fmla="*/ 12 w 372"/>
                <a:gd name="T3" fmla="*/ 334 h 985"/>
                <a:gd name="T4" fmla="*/ 18 w 372"/>
                <a:gd name="T5" fmla="*/ 287 h 985"/>
                <a:gd name="T6" fmla="*/ 15 w 372"/>
                <a:gd name="T7" fmla="*/ 8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49" name="Freeform 194"/>
            <p:cNvSpPr>
              <a:spLocks/>
            </p:cNvSpPr>
            <p:nvPr/>
          </p:nvSpPr>
          <p:spPr bwMode="auto">
            <a:xfrm flipV="1">
              <a:off x="5046" y="2659"/>
              <a:ext cx="374" cy="1451"/>
            </a:xfrm>
            <a:custGeom>
              <a:avLst/>
              <a:gdLst>
                <a:gd name="T0" fmla="*/ 0 w 700"/>
                <a:gd name="T1" fmla="*/ 779 h 1980"/>
                <a:gd name="T2" fmla="*/ 64 w 700"/>
                <a:gd name="T3" fmla="*/ 703 h 1980"/>
                <a:gd name="T4" fmla="*/ 101 w 700"/>
                <a:gd name="T5" fmla="*/ 490 h 1980"/>
                <a:gd name="T6" fmla="*/ 101 w 700"/>
                <a:gd name="T7" fmla="*/ 289 h 1980"/>
                <a:gd name="T8" fmla="*/ 80 w 700"/>
                <a:gd name="T9" fmla="*/ 124 h 1980"/>
                <a:gd name="T10" fmla="*/ 1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0" name="Rectangle 195"/>
            <p:cNvSpPr>
              <a:spLocks noChangeArrowheads="1"/>
            </p:cNvSpPr>
            <p:nvPr/>
          </p:nvSpPr>
          <p:spPr bwMode="auto">
            <a:xfrm>
              <a:off x="4346" y="298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1" name="Line 196"/>
            <p:cNvSpPr>
              <a:spLocks noChangeShapeType="1"/>
            </p:cNvSpPr>
            <p:nvPr/>
          </p:nvSpPr>
          <p:spPr bwMode="auto">
            <a:xfrm flipV="1">
              <a:off x="4364" y="32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2" name="Line 197"/>
            <p:cNvSpPr>
              <a:spLocks noChangeShapeType="1"/>
            </p:cNvSpPr>
            <p:nvPr/>
          </p:nvSpPr>
          <p:spPr bwMode="auto">
            <a:xfrm flipV="1">
              <a:off x="4364" y="342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4150" name="Rectangle 198"/>
            <p:cNvSpPr>
              <a:spLocks noChangeArrowheads="1"/>
            </p:cNvSpPr>
            <p:nvPr/>
          </p:nvSpPr>
          <p:spPr bwMode="auto">
            <a:xfrm>
              <a:off x="4332"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4151" name="Rectangle 199"/>
            <p:cNvSpPr>
              <a:spLocks noChangeArrowheads="1"/>
            </p:cNvSpPr>
            <p:nvPr/>
          </p:nvSpPr>
          <p:spPr bwMode="auto">
            <a:xfrm>
              <a:off x="4286"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4152" name="Rectangle 200"/>
            <p:cNvSpPr>
              <a:spLocks noChangeArrowheads="1"/>
            </p:cNvSpPr>
            <p:nvPr/>
          </p:nvSpPr>
          <p:spPr bwMode="auto">
            <a:xfrm>
              <a:off x="4364" y="3204"/>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2356" name="Freeform 201"/>
            <p:cNvSpPr>
              <a:spLocks/>
            </p:cNvSpPr>
            <p:nvPr/>
          </p:nvSpPr>
          <p:spPr bwMode="auto">
            <a:xfrm flipV="1">
              <a:off x="5103" y="3294"/>
              <a:ext cx="90" cy="726"/>
            </a:xfrm>
            <a:custGeom>
              <a:avLst/>
              <a:gdLst>
                <a:gd name="T0" fmla="*/ 0 w 358"/>
                <a:gd name="T1" fmla="*/ 443 h 930"/>
                <a:gd name="T2" fmla="*/ 4 w 358"/>
                <a:gd name="T3" fmla="*/ 385 h 930"/>
                <a:gd name="T4" fmla="*/ 6 w 358"/>
                <a:gd name="T5" fmla="*/ 264 h 930"/>
                <a:gd name="T6" fmla="*/ 5 w 358"/>
                <a:gd name="T7" fmla="*/ 107 h 930"/>
                <a:gd name="T8" fmla="*/ 2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57" name="Freeform 202"/>
            <p:cNvSpPr>
              <a:spLocks/>
            </p:cNvSpPr>
            <p:nvPr/>
          </p:nvSpPr>
          <p:spPr bwMode="auto">
            <a:xfrm flipV="1">
              <a:off x="5103" y="1253"/>
              <a:ext cx="544" cy="2744"/>
            </a:xfrm>
            <a:custGeom>
              <a:avLst/>
              <a:gdLst>
                <a:gd name="T0" fmla="*/ 0 w 1110"/>
                <a:gd name="T1" fmla="*/ 1317 h 3960"/>
                <a:gd name="T2" fmla="*/ 73 w 1110"/>
                <a:gd name="T3" fmla="*/ 1223 h 3960"/>
                <a:gd name="T4" fmla="*/ 113 w 1110"/>
                <a:gd name="T5" fmla="*/ 1068 h 3960"/>
                <a:gd name="T6" fmla="*/ 122 w 1110"/>
                <a:gd name="T7" fmla="*/ 823 h 3960"/>
                <a:gd name="T8" fmla="*/ 113 w 1110"/>
                <a:gd name="T9" fmla="*/ 195 h 3960"/>
                <a:gd name="T10" fmla="*/ 16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49989" name="Rectangle 5"/>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a:p>
            <a:pPr algn="just">
              <a:buFontTx/>
              <a:buNone/>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假定嵌套深度为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调用嵌套深度为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x</a:t>
            </a:r>
            <a:endPar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algn="just">
              <a:defRPr/>
            </a:pP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en-US" altLang="zh-CN" sz="3200" b="1" i="1" baseline="-30000" dirty="0" smtClean="0">
                <a:solidFill>
                  <a:srgbClr val="996633"/>
                </a:solidFill>
                <a:effectLst>
                  <a:outerShdw blurRad="38100" dist="38100" dir="2700000" algn="tl">
                    <a:srgbClr val="C0C0C0"/>
                  </a:outerShdw>
                </a:effectLst>
                <a:ea typeface="宋体" pitchFamily="2" charset="-122"/>
              </a:rPr>
              <a:t> </a:t>
            </a:r>
            <a:r>
              <a:rPr lang="en-US" altLang="zh-CN" sz="32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rgbClr val="996633"/>
                </a:solidFill>
                <a:effectLst>
                  <a:outerShdw blurRad="38100" dist="38100" dir="2700000" algn="tl">
                    <a:srgbClr val="C0C0C0"/>
                  </a:outerShdw>
                </a:effectLst>
                <a:ea typeface="宋体" pitchFamily="2" charset="-122"/>
              </a:rPr>
              <a:t> </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的情况</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sort			1</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err="1" smtClean="0">
                <a:solidFill>
                  <a:schemeClr val="accent2"/>
                </a:solidFill>
                <a:effectLst>
                  <a:outerShdw blurRad="38100" dist="38100" dir="2700000" algn="tl">
                    <a:srgbClr val="C0C0C0"/>
                  </a:outerShdw>
                </a:effectLst>
                <a:ea typeface="宋体" pitchFamily="2" charset="-122"/>
              </a:rPr>
              <a:t>readarray</a:t>
            </a:r>
            <a:r>
              <a:rPr lang="en-US" altLang="zh-CN" sz="2800" b="1" dirty="0" smtClean="0">
                <a:solidFill>
                  <a:schemeClr val="accent2"/>
                </a:solidFill>
                <a:effectLst>
                  <a:outerShdw blurRad="38100" dist="38100" dir="2700000" algn="tl">
                    <a:srgbClr val="C0C0C0"/>
                  </a:outerShdw>
                </a:effectLst>
                <a:ea typeface="宋体" pitchFamily="2" charset="-122"/>
              </a:rPr>
              <a: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exchange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quicksort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partition	3</a:t>
            </a: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defRPr/>
            </a:pPr>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2071329-082C-4713-ACBD-4FAFE4FF1FA1}" type="slidenum">
              <a:rPr lang="en-US" altLang="zh-CN"/>
              <a:pPr>
                <a:defRPr/>
              </a:pPr>
              <a:t>12</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fld id="{5519967B-B68F-4BF0-890B-7237FD39A890}" type="slidenum">
              <a:rPr lang="en-US" altLang="zh-CN"/>
              <a:pPr>
                <a:defRPr/>
              </a:pPr>
              <a:t>13</a:t>
            </a:fld>
            <a:endParaRPr lang="en-US" altLang="zh-CN"/>
          </a:p>
        </p:txBody>
      </p:sp>
      <p:sp>
        <p:nvSpPr>
          <p:cNvPr id="14339"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50342" name="Rectangle 6"/>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a:p>
            <a:pPr algn="just">
              <a:buFontTx/>
              <a:buNone/>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假定嵌套深度为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p</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调用嵌套深度为</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的过程</a:t>
            </a:r>
            <a:r>
              <a:rPr lang="en-US" altLang="zh-CN" sz="3200" b="1" dirty="0" smtClean="0">
                <a:solidFill>
                  <a:srgbClr val="996633"/>
                </a:solidFill>
                <a:effectLst>
                  <a:outerShdw blurRad="38100" dist="38100" dir="2700000" algn="tl">
                    <a:srgbClr val="C0C0C0"/>
                  </a:outerShdw>
                </a:effectLst>
                <a:ea typeface="宋体" pitchFamily="2" charset="-122"/>
              </a:rPr>
              <a:t>x</a:t>
            </a:r>
            <a:endParaRPr lang="en-US" altLang="zh-CN"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algn="just">
              <a:defRPr/>
            </a:pP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p</a:t>
            </a:r>
            <a:r>
              <a:rPr lang="en-US" altLang="zh-CN" sz="3200" b="1" i="1" baseline="-30000" dirty="0" smtClean="0">
                <a:solidFill>
                  <a:srgbClr val="996633"/>
                </a:solidFill>
                <a:effectLst>
                  <a:outerShdw blurRad="38100" dist="38100" dir="2700000" algn="tl">
                    <a:srgbClr val="C0C0C0"/>
                  </a:outerShdw>
                </a:effectLst>
                <a:ea typeface="宋体" pitchFamily="2" charset="-122"/>
              </a:rPr>
              <a:t> </a:t>
            </a:r>
            <a:r>
              <a:rPr lang="en-US" altLang="zh-CN" sz="32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3200" b="1" dirty="0" smtClean="0">
                <a:solidFill>
                  <a:srgbClr val="996633"/>
                </a:solidFill>
                <a:effectLst>
                  <a:outerShdw blurRad="38100" dist="38100" dir="2700000" algn="tl">
                    <a:srgbClr val="C0C0C0"/>
                  </a:outerShdw>
                </a:effectLst>
                <a:ea typeface="宋体" pitchFamily="2" charset="-122"/>
              </a:rPr>
              <a:t> </a:t>
            </a:r>
            <a:r>
              <a:rPr lang="en-US" altLang="zh-CN" sz="3200" b="1" i="1" dirty="0" err="1" smtClean="0">
                <a:solidFill>
                  <a:srgbClr val="996633"/>
                </a:solidFill>
                <a:effectLst>
                  <a:outerShdw blurRad="38100" dist="38100" dir="2700000" algn="tl">
                    <a:srgbClr val="C0C0C0"/>
                  </a:outerShdw>
                </a:effectLst>
                <a:ea typeface="宋体" pitchFamily="2" charset="-122"/>
              </a:rPr>
              <a:t>n</a:t>
            </a:r>
            <a:r>
              <a:rPr lang="en-US" altLang="zh-CN" sz="3200" b="1" i="1" baseline="-30000" dirty="0" err="1" smtClean="0">
                <a:solidFill>
                  <a:srgbClr val="996633"/>
                </a:solidFill>
                <a:effectLst>
                  <a:outerShdw blurRad="38100" dist="38100" dir="2700000" algn="tl">
                    <a:srgbClr val="C0C0C0"/>
                  </a:outerShdw>
                </a:effectLst>
                <a:ea typeface="宋体" pitchFamily="2" charset="-122"/>
              </a:rPr>
              <a:t>x</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的情况</a:t>
            </a:r>
          </a:p>
          <a:p>
            <a:pPr lvl="1" algn="just">
              <a:defRPr/>
            </a:pP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和</a:t>
            </a:r>
            <a:r>
              <a:rPr lang="en-US" altLang="zh-CN" sz="2400" b="1" dirty="0" smtClean="0">
                <a:solidFill>
                  <a:schemeClr val="accent2"/>
                </a:solidFill>
                <a:effectLst>
                  <a:outerShdw blurRad="38100" dist="38100" dir="2700000" algn="tl">
                    <a:srgbClr val="C0C0C0"/>
                  </a:outerShdw>
                </a:effectLst>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的嵌套深度分别为</a:t>
            </a:r>
            <a:r>
              <a:rPr lang="zh-CN" altLang="en-US" sz="2400" b="1" dirty="0" smtClean="0">
                <a:solidFill>
                  <a:schemeClr val="accent2"/>
                </a:solidFill>
                <a:effectLst>
                  <a:outerShdw blurRad="38100" dist="38100" dir="2700000" algn="tl">
                    <a:srgbClr val="C0C0C0"/>
                  </a:outerShdw>
                </a:effectLst>
                <a:ea typeface="宋体" pitchFamily="2" charset="-122"/>
              </a:rPr>
              <a:t>1，2，…，</a:t>
            </a:r>
            <a:r>
              <a:rPr lang="en-US" altLang="zh-CN" sz="2400" b="1" i="1" dirty="0" err="1" smtClean="0">
                <a:solidFill>
                  <a:schemeClr val="accent2"/>
                </a:solidFill>
                <a:effectLst>
                  <a:outerShdw blurRad="38100" dist="38100" dir="2700000" algn="tl">
                    <a:srgbClr val="C0C0C0"/>
                  </a:outerShdw>
                </a:effectLst>
                <a:ea typeface="宋体" pitchFamily="2" charset="-122"/>
              </a:rPr>
              <a:t>n</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x</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1</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的外围过程肯定相同</a:t>
            </a:r>
          </a:p>
          <a:p>
            <a:pPr lvl="1" algn="just">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追踪访问链</a:t>
            </a:r>
            <a:r>
              <a:rPr lang="en-US" altLang="zh-CN" sz="2400" i="1" dirty="0" err="1"/>
              <a:t>n</a:t>
            </a:r>
            <a:r>
              <a:rPr lang="en-US" altLang="zh-CN" sz="2400" i="1" baseline="-30000" dirty="0" err="1"/>
              <a:t>p</a:t>
            </a:r>
            <a:r>
              <a:rPr lang="en-US" altLang="zh-CN" sz="2400" i="1" baseline="-30000" dirty="0"/>
              <a:t> </a:t>
            </a:r>
            <a:r>
              <a:rPr lang="en-US" altLang="zh-CN" sz="2400" dirty="0">
                <a:sym typeface="Symbol" pitchFamily="18" charset="2"/>
              </a:rPr>
              <a:t></a:t>
            </a:r>
            <a:r>
              <a:rPr lang="en-US" altLang="zh-CN" sz="2400" dirty="0"/>
              <a:t> </a:t>
            </a:r>
            <a:r>
              <a:rPr lang="en-US" altLang="zh-CN" sz="2400" i="1" dirty="0" err="1"/>
              <a:t>n</a:t>
            </a:r>
            <a:r>
              <a:rPr lang="en-US" altLang="zh-CN" sz="2400" i="1" baseline="-30000" dirty="0" err="1"/>
              <a:t>x</a:t>
            </a:r>
            <a:r>
              <a:rPr lang="en-US" altLang="zh-CN" sz="2400" i="1" baseline="-30000" dirty="0"/>
              <a:t> </a:t>
            </a:r>
            <a:r>
              <a:rPr lang="en-US" altLang="zh-CN" sz="2400" dirty="0"/>
              <a:t>+ 1</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次，到达了静态包围</a:t>
            </a:r>
            <a:r>
              <a:rPr lang="en-US" altLang="zh-CN" sz="2400" b="1" dirty="0" smtClean="0">
                <a:solidFill>
                  <a:schemeClr val="accent2"/>
                </a:solidFill>
                <a:effectLst>
                  <a:outerShdw blurRad="38100" dist="38100" dir="2700000" algn="tl">
                    <a:srgbClr val="C0C0C0"/>
                  </a:outerShdw>
                </a:effectLst>
                <a:ea typeface="宋体" pitchFamily="2" charset="-122"/>
              </a:rPr>
              <a:t>x</a:t>
            </a:r>
            <a:r>
              <a:rPr lang="zh-CN" altLang="en-US" sz="2400" b="1" dirty="0" smtClean="0">
                <a:solidFill>
                  <a:schemeClr val="accent2"/>
                </a:solidFill>
                <a:effectLst>
                  <a:outerShdw blurRad="38100" dist="38100" dir="2700000" algn="tl">
                    <a:srgbClr val="C0C0C0"/>
                  </a:outerShdw>
                </a:effectLst>
                <a:ea typeface="宋体" pitchFamily="2" charset="-122"/>
              </a:rPr>
              <a:t>和</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的且离它们最近的那个过程的最新活动记录</a:t>
            </a:r>
          </a:p>
          <a:p>
            <a:pPr lvl="1" algn="just">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所到达的访问链就是</a:t>
            </a:r>
            <a:r>
              <a:rPr lang="en-US" altLang="zh-CN" sz="2400" b="1" dirty="0" smtClean="0">
                <a:solidFill>
                  <a:schemeClr val="accent2"/>
                </a:solidFill>
                <a:effectLst>
                  <a:outerShdw blurRad="38100" dist="38100" dir="2700000" algn="tl">
                    <a:srgbClr val="C0C0C0"/>
                  </a:outerShdw>
                </a:effectLst>
                <a:ea typeface="宋体" pitchFamily="2" charset="-122"/>
              </a:rPr>
              <a:t>x</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的活动记录中的访问链应该指向的那个访问链</a:t>
            </a:r>
          </a:p>
          <a:p>
            <a:pPr>
              <a:defRPr/>
            </a:pPr>
            <a:endParaRPr lang="zh-CN" altLang="en-US" dirty="0" smtClean="0">
              <a:ea typeface="宋体" pitchFamily="2" charset="-122"/>
            </a:endParaRPr>
          </a:p>
        </p:txBody>
      </p:sp>
      <p:sp>
        <p:nvSpPr>
          <p:cNvPr id="5" name="Rectangle 4"/>
          <p:cNvSpPr>
            <a:spLocks noChangeArrowheads="1"/>
          </p:cNvSpPr>
          <p:nvPr/>
        </p:nvSpPr>
        <p:spPr bwMode="auto">
          <a:xfrm>
            <a:off x="3347864" y="5157192"/>
            <a:ext cx="3071192" cy="1477328"/>
          </a:xfrm>
          <a:prstGeom prst="rect">
            <a:avLst/>
          </a:prstGeom>
          <a:noFill/>
          <a:ln w="25400">
            <a:noFill/>
            <a:miter lim="800000"/>
            <a:headEnd/>
            <a:tailEnd/>
          </a:ln>
          <a:effectLst/>
        </p:spPr>
        <p:txBody>
          <a:bodyPr wrap="square">
            <a:spAutoFit/>
          </a:bodyPr>
          <a:lstStyle/>
          <a:p>
            <a:pPr>
              <a:defRPr/>
            </a:pPr>
            <a:r>
              <a:rPr lang="en-US" altLang="zh-CN" sz="1800" b="1" dirty="0">
                <a:solidFill>
                  <a:srgbClr val="C00000"/>
                </a:solidFill>
                <a:effectLst>
                  <a:outerShdw blurRad="38100" dist="38100" dir="2700000" algn="tl">
                    <a:srgbClr val="C0C0C0"/>
                  </a:outerShdw>
                </a:effectLst>
                <a:latin typeface="Tahoma" pitchFamily="34" charset="0"/>
              </a:rPr>
              <a:t>sort	          </a:t>
            </a:r>
            <a:r>
              <a:rPr lang="en-US" altLang="zh-CN" sz="1800" b="1" dirty="0" smtClean="0">
                <a:solidFill>
                  <a:srgbClr val="C00000"/>
                </a:solidFill>
                <a:effectLst>
                  <a:outerShdw blurRad="38100" dist="38100" dir="2700000" algn="tl">
                    <a:srgbClr val="C0C0C0"/>
                  </a:outerShdw>
                </a:effectLst>
                <a:latin typeface="Tahoma" pitchFamily="34" charset="0"/>
              </a:rPr>
              <a:t>1  </a:t>
            </a:r>
            <a:endParaRPr lang="en-US" altLang="zh-CN" sz="1800" b="1" dirty="0">
              <a:solidFill>
                <a:srgbClr val="C0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a:t>
            </a:r>
            <a:r>
              <a:rPr lang="en-US" altLang="zh-CN" sz="1800" b="1" dirty="0" err="1" smtClean="0">
                <a:solidFill>
                  <a:srgbClr val="C00000"/>
                </a:solidFill>
                <a:effectLst>
                  <a:outerShdw blurRad="38100" dist="38100" dir="2700000" algn="tl">
                    <a:srgbClr val="C0C0C0"/>
                  </a:outerShdw>
                </a:effectLst>
                <a:latin typeface="Tahoma" pitchFamily="34" charset="0"/>
              </a:rPr>
              <a:t>readarray</a:t>
            </a:r>
            <a:r>
              <a:rPr lang="en-US" altLang="zh-CN" sz="1800" b="1" dirty="0" smtClean="0">
                <a:solidFill>
                  <a:srgbClr val="C00000"/>
                </a:solidFill>
                <a:effectLst>
                  <a:outerShdw blurRad="38100" dist="38100" dir="2700000" algn="tl">
                    <a:srgbClr val="C0C0C0"/>
                  </a:outerShdw>
                </a:effectLst>
                <a:latin typeface="Tahoma" pitchFamily="34" charset="0"/>
              </a:rPr>
              <a:t>	2</a:t>
            </a:r>
            <a:endParaRPr lang="en-US" altLang="zh-CN" sz="1800" b="1" dirty="0">
              <a:solidFill>
                <a:srgbClr val="C0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a:t>
            </a:r>
            <a:r>
              <a:rPr lang="en-US" altLang="zh-CN" sz="1800" b="1" dirty="0" smtClean="0">
                <a:solidFill>
                  <a:srgbClr val="C00000"/>
                </a:solidFill>
                <a:effectLst>
                  <a:outerShdw blurRad="38100" dist="38100" dir="2700000" algn="tl">
                    <a:srgbClr val="C0C0C0"/>
                  </a:outerShdw>
                </a:effectLst>
                <a:latin typeface="Tahoma" pitchFamily="34" charset="0"/>
              </a:rPr>
              <a:t>exchange        2</a:t>
            </a:r>
            <a:endParaRPr lang="en-US" altLang="zh-CN" sz="1800" b="1" dirty="0">
              <a:solidFill>
                <a:srgbClr val="C0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a:t>
            </a:r>
            <a:r>
              <a:rPr lang="en-US" altLang="zh-CN" sz="1800" b="1" dirty="0">
                <a:solidFill>
                  <a:srgbClr val="FF0000"/>
                </a:solidFill>
                <a:effectLst>
                  <a:outerShdw blurRad="38100" dist="38100" dir="2700000" algn="tl">
                    <a:srgbClr val="C0C0C0"/>
                  </a:outerShdw>
                </a:effectLst>
                <a:latin typeface="Tahoma" pitchFamily="34" charset="0"/>
              </a:rPr>
              <a:t>quicksort	</a:t>
            </a:r>
            <a:r>
              <a:rPr lang="en-US" altLang="zh-CN" sz="1800" b="1" dirty="0" smtClean="0">
                <a:solidFill>
                  <a:srgbClr val="FF0000"/>
                </a:solidFill>
                <a:effectLst>
                  <a:outerShdw blurRad="38100" dist="38100" dir="2700000" algn="tl">
                    <a:srgbClr val="C0C0C0"/>
                  </a:outerShdw>
                </a:effectLst>
                <a:latin typeface="Tahoma" pitchFamily="34" charset="0"/>
              </a:rPr>
              <a:t>2</a:t>
            </a:r>
            <a:endParaRPr lang="en-US" altLang="zh-CN" sz="1800" b="1" dirty="0">
              <a:solidFill>
                <a:srgbClr val="FF0000"/>
              </a:solidFill>
              <a:effectLst>
                <a:outerShdw blurRad="38100" dist="38100" dir="2700000" algn="tl">
                  <a:srgbClr val="C0C0C0"/>
                </a:outerShdw>
              </a:effectLst>
              <a:latin typeface="Tahoma" pitchFamily="34" charset="0"/>
            </a:endParaRPr>
          </a:p>
          <a:p>
            <a:pPr>
              <a:defRPr/>
            </a:pPr>
            <a:r>
              <a:rPr lang="en-US" altLang="zh-CN" sz="1800" b="1" dirty="0">
                <a:solidFill>
                  <a:srgbClr val="C00000"/>
                </a:solidFill>
                <a:effectLst>
                  <a:outerShdw blurRad="38100" dist="38100" dir="2700000" algn="tl">
                    <a:srgbClr val="C0C0C0"/>
                  </a:outerShdw>
                </a:effectLst>
                <a:latin typeface="Tahoma" pitchFamily="34" charset="0"/>
              </a:rPr>
              <a:t>       partition	   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8" name="Rectangle 20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613827" name="Rectangle 3"/>
          <p:cNvSpPr>
            <a:spLocks noGrp="1" noChangeArrowheads="1"/>
          </p:cNvSpPr>
          <p:nvPr>
            <p:ph idx="1"/>
          </p:nvPr>
        </p:nvSpPr>
        <p:spPr/>
        <p:txBody>
          <a:bodyPr/>
          <a:lstStyle/>
          <a:p>
            <a:pPr algn="just">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、建立访问链</a:t>
            </a:r>
          </a:p>
        </p:txBody>
      </p:sp>
      <p:sp>
        <p:nvSpPr>
          <p:cNvPr id="102" name="灯片编号占位符 5"/>
          <p:cNvSpPr>
            <a:spLocks noGrp="1"/>
          </p:cNvSpPr>
          <p:nvPr>
            <p:ph type="sldNum" sz="quarter" idx="11"/>
          </p:nvPr>
        </p:nvSpPr>
        <p:spPr/>
        <p:txBody>
          <a:bodyPr/>
          <a:lstStyle/>
          <a:p>
            <a:pPr>
              <a:defRPr/>
            </a:pPr>
            <a:fld id="{30FC36A8-A818-4420-8201-DBEFDA267553}" type="slidenum">
              <a:rPr lang="en-US" altLang="zh-CN"/>
              <a:pPr>
                <a:defRPr/>
              </a:pPr>
              <a:t>14</a:t>
            </a:fld>
            <a:endParaRPr lang="en-US" altLang="zh-CN"/>
          </a:p>
        </p:txBody>
      </p:sp>
      <p:sp>
        <p:nvSpPr>
          <p:cNvPr id="1613927" name="Rectangle 103"/>
          <p:cNvSpPr>
            <a:spLocks noChangeArrowheads="1"/>
          </p:cNvSpPr>
          <p:nvPr/>
        </p:nvSpPr>
        <p:spPr bwMode="auto">
          <a:xfrm>
            <a:off x="827088" y="5084763"/>
            <a:ext cx="2449512" cy="1465262"/>
          </a:xfrm>
          <a:prstGeom prst="rect">
            <a:avLst/>
          </a:prstGeom>
          <a:noFill/>
          <a:ln w="25400">
            <a:noFill/>
            <a:miter lim="800000"/>
            <a:headEnd/>
            <a:tailEnd/>
          </a:ln>
          <a:effectLst/>
        </p:spPr>
        <p:txBody>
          <a:bodyPr>
            <a:spAutoFit/>
          </a:bodyPr>
          <a:lstStyle/>
          <a:p>
            <a:pPr>
              <a:defRPr/>
            </a:pPr>
            <a:r>
              <a:rPr lang="en-US" altLang="zh-CN" sz="1800" b="1" dirty="0">
                <a:solidFill>
                  <a:schemeClr val="accent2"/>
                </a:solidFill>
                <a:effectLst>
                  <a:outerShdw blurRad="38100" dist="38100" dir="2700000" algn="tl">
                    <a:srgbClr val="C0C0C0"/>
                  </a:outerShdw>
                </a:effectLst>
                <a:latin typeface="Tahoma" pitchFamily="34" charset="0"/>
              </a:rPr>
              <a:t>sort	           1  </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err="1">
                <a:solidFill>
                  <a:schemeClr val="accent2"/>
                </a:solidFill>
                <a:effectLst>
                  <a:outerShdw blurRad="38100" dist="38100" dir="2700000" algn="tl">
                    <a:srgbClr val="C0C0C0"/>
                  </a:outerShdw>
                </a:effectLst>
                <a:latin typeface="Tahoma" pitchFamily="34" charset="0"/>
              </a:rPr>
              <a:t>readarray</a:t>
            </a:r>
            <a:r>
              <a:rPr lang="en-US" altLang="zh-CN" sz="1800" b="1" dirty="0">
                <a:solidFill>
                  <a:schemeClr val="accent2"/>
                </a:solidFill>
                <a:effectLst>
                  <a:outerShdw blurRad="38100" dist="38100" dir="2700000" algn="tl">
                    <a:srgbClr val="C0C0C0"/>
                  </a:outerShdw>
                </a:effectLst>
                <a:latin typeface="Tahoma" pitchFamily="34" charset="0"/>
              </a:rPr>
              <a: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a:solidFill>
                  <a:srgbClr val="FF0000"/>
                </a:solidFill>
                <a:effectLst>
                  <a:outerShdw blurRad="38100" dist="38100" dir="2700000" algn="tl">
                    <a:srgbClr val="C0C0C0"/>
                  </a:outerShdw>
                </a:effectLst>
                <a:latin typeface="Tahoma" pitchFamily="34" charset="0"/>
              </a:rPr>
              <a:t>exchange	2</a:t>
            </a:r>
          </a:p>
          <a:p>
            <a:pPr>
              <a:defRPr/>
            </a:pPr>
            <a:r>
              <a:rPr lang="en-US" altLang="zh-CN" sz="1800" b="1" dirty="0">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partition	   3</a:t>
            </a:r>
          </a:p>
        </p:txBody>
      </p:sp>
      <p:grpSp>
        <p:nvGrpSpPr>
          <p:cNvPr id="15365" name="Group 105"/>
          <p:cNvGrpSpPr>
            <a:grpSpLocks/>
          </p:cNvGrpSpPr>
          <p:nvPr/>
        </p:nvGrpSpPr>
        <p:grpSpPr bwMode="auto">
          <a:xfrm>
            <a:off x="611188" y="1573213"/>
            <a:ext cx="1368425" cy="2244725"/>
            <a:chOff x="385" y="991"/>
            <a:chExt cx="862" cy="1414"/>
          </a:xfrm>
        </p:grpSpPr>
        <p:sp>
          <p:nvSpPr>
            <p:cNvPr id="15450" name="Rectangle 106"/>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1" name="Line 107"/>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2" name="Line 108"/>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3" name="Line 109"/>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34" name="Rectangle 110"/>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613935" name="Rectangle 111"/>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456" name="Rectangle 112"/>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57" name="Line 113"/>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8" name="Line 114"/>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39" name="Rectangle 115"/>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3940" name="Rectangle 116"/>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41" name="Rectangle 117"/>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62" name="Freeform 118"/>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5366" name="Group 203"/>
          <p:cNvGrpSpPr>
            <a:grpSpLocks/>
          </p:cNvGrpSpPr>
          <p:nvPr/>
        </p:nvGrpSpPr>
        <p:grpSpPr bwMode="auto">
          <a:xfrm>
            <a:off x="2484438" y="1555750"/>
            <a:ext cx="1584325" cy="3201988"/>
            <a:chOff x="1565" y="980"/>
            <a:chExt cx="998" cy="2017"/>
          </a:xfrm>
        </p:grpSpPr>
        <p:sp>
          <p:nvSpPr>
            <p:cNvPr id="15430" name="Rectangle 120"/>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1" name="Line 121"/>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2" name="Line 122"/>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Line 123"/>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48" name="Rectangle 124"/>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613949" name="Rectangle 125"/>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436" name="Rectangle 126"/>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37" name="Line 127"/>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8" name="Line 128"/>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53" name="Rectangle 129"/>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613954" name="Rectangle 130"/>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55" name="Rectangle 131"/>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42" name="Rectangle 132"/>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3" name="Line 133"/>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4" name="Line 134"/>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59" name="Rectangle 135"/>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3960" name="Rectangle 136"/>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61" name="Rectangle 137"/>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48" name="Freeform 138"/>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49" name="Freeform 139"/>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67" name="Rectangle 141"/>
          <p:cNvSpPr>
            <a:spLocks noChangeArrowheads="1"/>
          </p:cNvSpPr>
          <p:nvPr/>
        </p:nvSpPr>
        <p:spPr bwMode="auto">
          <a:xfrm>
            <a:off x="4643438" y="1539875"/>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68" name="Line 142"/>
          <p:cNvSpPr>
            <a:spLocks noChangeShapeType="1"/>
          </p:cNvSpPr>
          <p:nvPr/>
        </p:nvSpPr>
        <p:spPr bwMode="auto">
          <a:xfrm>
            <a:off x="4656138" y="1604963"/>
            <a:ext cx="1214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9" name="Line 143"/>
          <p:cNvSpPr>
            <a:spLocks noChangeShapeType="1"/>
          </p:cNvSpPr>
          <p:nvPr/>
        </p:nvSpPr>
        <p:spPr bwMode="auto">
          <a:xfrm flipV="1">
            <a:off x="4673600" y="19462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0" name="Line 144"/>
          <p:cNvSpPr>
            <a:spLocks noChangeShapeType="1"/>
          </p:cNvSpPr>
          <p:nvPr/>
        </p:nvSpPr>
        <p:spPr bwMode="auto">
          <a:xfrm flipV="1">
            <a:off x="4673600" y="22875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69" name="Rectangle 145"/>
          <p:cNvSpPr>
            <a:spLocks noChangeArrowheads="1"/>
          </p:cNvSpPr>
          <p:nvPr/>
        </p:nvSpPr>
        <p:spPr bwMode="auto">
          <a:xfrm>
            <a:off x="4716463" y="5445125"/>
            <a:ext cx="1230312" cy="388938"/>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613970" name="Rectangle 146"/>
          <p:cNvSpPr>
            <a:spLocks noChangeArrowheads="1"/>
          </p:cNvSpPr>
          <p:nvPr/>
        </p:nvSpPr>
        <p:spPr bwMode="auto">
          <a:xfrm>
            <a:off x="4643438" y="47974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373" name="Rectangle 147"/>
          <p:cNvSpPr>
            <a:spLocks noChangeArrowheads="1"/>
          </p:cNvSpPr>
          <p:nvPr/>
        </p:nvSpPr>
        <p:spPr bwMode="auto">
          <a:xfrm>
            <a:off x="4643438" y="3702050"/>
            <a:ext cx="1227137" cy="10398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74" name="Line 148"/>
          <p:cNvSpPr>
            <a:spLocks noChangeShapeType="1"/>
          </p:cNvSpPr>
          <p:nvPr/>
        </p:nvSpPr>
        <p:spPr bwMode="auto">
          <a:xfrm flipV="1">
            <a:off x="4672013" y="40592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Line 149"/>
          <p:cNvSpPr>
            <a:spLocks noChangeShapeType="1"/>
          </p:cNvSpPr>
          <p:nvPr/>
        </p:nvSpPr>
        <p:spPr bwMode="auto">
          <a:xfrm flipV="1">
            <a:off x="4672013" y="44005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74" name="Rectangle 150"/>
          <p:cNvSpPr>
            <a:spLocks noChangeArrowheads="1"/>
          </p:cNvSpPr>
          <p:nvPr/>
        </p:nvSpPr>
        <p:spPr bwMode="auto">
          <a:xfrm>
            <a:off x="4643438" y="3357563"/>
            <a:ext cx="1228725"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613975" name="Rectangle 151"/>
          <p:cNvSpPr>
            <a:spLocks noChangeArrowheads="1"/>
          </p:cNvSpPr>
          <p:nvPr/>
        </p:nvSpPr>
        <p:spPr bwMode="auto">
          <a:xfrm>
            <a:off x="4716463" y="3716338"/>
            <a:ext cx="1230312"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76" name="Rectangle 152"/>
          <p:cNvSpPr>
            <a:spLocks noChangeArrowheads="1"/>
          </p:cNvSpPr>
          <p:nvPr/>
        </p:nvSpPr>
        <p:spPr bwMode="auto">
          <a:xfrm>
            <a:off x="4672013" y="4046538"/>
            <a:ext cx="1230312" cy="388937"/>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379" name="Rectangle 153"/>
          <p:cNvSpPr>
            <a:spLocks noChangeArrowheads="1"/>
          </p:cNvSpPr>
          <p:nvPr/>
        </p:nvSpPr>
        <p:spPr bwMode="auto">
          <a:xfrm>
            <a:off x="4645025" y="2644775"/>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0" name="Line 154"/>
          <p:cNvSpPr>
            <a:spLocks noChangeShapeType="1"/>
          </p:cNvSpPr>
          <p:nvPr/>
        </p:nvSpPr>
        <p:spPr bwMode="auto">
          <a:xfrm flipV="1">
            <a:off x="4673600" y="3003550"/>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1" name="Line 155"/>
          <p:cNvSpPr>
            <a:spLocks noChangeShapeType="1"/>
          </p:cNvSpPr>
          <p:nvPr/>
        </p:nvSpPr>
        <p:spPr bwMode="auto">
          <a:xfrm flipV="1">
            <a:off x="4673600" y="334486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80" name="Rectangle 156"/>
          <p:cNvSpPr>
            <a:spLocks noChangeArrowheads="1"/>
          </p:cNvSpPr>
          <p:nvPr/>
        </p:nvSpPr>
        <p:spPr bwMode="auto">
          <a:xfrm>
            <a:off x="4643438" y="43656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3981" name="Rectangle 157"/>
          <p:cNvSpPr>
            <a:spLocks noChangeArrowheads="1"/>
          </p:cNvSpPr>
          <p:nvPr/>
        </p:nvSpPr>
        <p:spPr bwMode="auto">
          <a:xfrm>
            <a:off x="4643438" y="26368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3982" name="Rectangle 158"/>
          <p:cNvSpPr>
            <a:spLocks noChangeArrowheads="1"/>
          </p:cNvSpPr>
          <p:nvPr/>
        </p:nvSpPr>
        <p:spPr bwMode="auto">
          <a:xfrm>
            <a:off x="4643438" y="2997200"/>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385" name="Freeform 159"/>
          <p:cNvSpPr>
            <a:spLocks/>
          </p:cNvSpPr>
          <p:nvPr/>
        </p:nvSpPr>
        <p:spPr bwMode="auto">
          <a:xfrm flipV="1">
            <a:off x="5795963" y="2133600"/>
            <a:ext cx="215900" cy="1079500"/>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6" name="Freeform 160"/>
          <p:cNvSpPr>
            <a:spLocks/>
          </p:cNvSpPr>
          <p:nvPr/>
        </p:nvSpPr>
        <p:spPr bwMode="auto">
          <a:xfrm flipV="1">
            <a:off x="5867400" y="3213100"/>
            <a:ext cx="288925" cy="2160588"/>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7" name="Rectangle 161"/>
          <p:cNvSpPr>
            <a:spLocks noChangeArrowheads="1"/>
          </p:cNvSpPr>
          <p:nvPr/>
        </p:nvSpPr>
        <p:spPr bwMode="auto">
          <a:xfrm>
            <a:off x="4645025" y="4757738"/>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8" name="Line 162"/>
          <p:cNvSpPr>
            <a:spLocks noChangeShapeType="1"/>
          </p:cNvSpPr>
          <p:nvPr/>
        </p:nvSpPr>
        <p:spPr bwMode="auto">
          <a:xfrm flipV="1">
            <a:off x="4673600" y="511651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163"/>
          <p:cNvSpPr>
            <a:spLocks noChangeShapeType="1"/>
          </p:cNvSpPr>
          <p:nvPr/>
        </p:nvSpPr>
        <p:spPr bwMode="auto">
          <a:xfrm flipV="1">
            <a:off x="4673600" y="545782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88" name="Rectangle 164"/>
          <p:cNvSpPr>
            <a:spLocks noChangeArrowheads="1"/>
          </p:cNvSpPr>
          <p:nvPr/>
        </p:nvSpPr>
        <p:spPr bwMode="auto">
          <a:xfrm>
            <a:off x="4643438" y="227647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613989" name="Rectangle 165"/>
          <p:cNvSpPr>
            <a:spLocks noChangeArrowheads="1"/>
          </p:cNvSpPr>
          <p:nvPr/>
        </p:nvSpPr>
        <p:spPr bwMode="auto">
          <a:xfrm>
            <a:off x="4643438" y="15573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613990" name="Rectangle 166"/>
          <p:cNvSpPr>
            <a:spLocks noChangeArrowheads="1"/>
          </p:cNvSpPr>
          <p:nvPr/>
        </p:nvSpPr>
        <p:spPr bwMode="auto">
          <a:xfrm>
            <a:off x="4643438" y="1916113"/>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393" name="Freeform 167"/>
          <p:cNvSpPr>
            <a:spLocks/>
          </p:cNvSpPr>
          <p:nvPr/>
        </p:nvSpPr>
        <p:spPr bwMode="auto">
          <a:xfrm flipV="1">
            <a:off x="5867400" y="4292600"/>
            <a:ext cx="236538" cy="106997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94" name="Rectangle 169"/>
          <p:cNvSpPr>
            <a:spLocks noChangeArrowheads="1"/>
          </p:cNvSpPr>
          <p:nvPr/>
        </p:nvSpPr>
        <p:spPr bwMode="auto">
          <a:xfrm>
            <a:off x="6894513" y="5470302"/>
            <a:ext cx="1227137"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13997" name="Rectangle 173"/>
          <p:cNvSpPr>
            <a:spLocks noChangeArrowheads="1"/>
          </p:cNvSpPr>
          <p:nvPr/>
        </p:nvSpPr>
        <p:spPr bwMode="auto">
          <a:xfrm>
            <a:off x="6875463" y="6140227"/>
            <a:ext cx="1230312" cy="390525"/>
          </a:xfrm>
          <a:prstGeom prst="rect">
            <a:avLst/>
          </a:prstGeom>
          <a:no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614003" name="Rectangle 179"/>
          <p:cNvSpPr>
            <a:spLocks noChangeArrowheads="1"/>
          </p:cNvSpPr>
          <p:nvPr/>
        </p:nvSpPr>
        <p:spPr bwMode="auto">
          <a:xfrm>
            <a:off x="6877050" y="6141815"/>
            <a:ext cx="1230313"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grpSp>
        <p:nvGrpSpPr>
          <p:cNvPr id="15397" name="Group 204"/>
          <p:cNvGrpSpPr>
            <a:grpSpLocks/>
          </p:cNvGrpSpPr>
          <p:nvPr/>
        </p:nvGrpSpPr>
        <p:grpSpPr bwMode="auto">
          <a:xfrm>
            <a:off x="6804025" y="1196752"/>
            <a:ext cx="2160588" cy="5000625"/>
            <a:chOff x="4286" y="960"/>
            <a:chExt cx="1361" cy="3150"/>
          </a:xfrm>
        </p:grpSpPr>
        <p:sp>
          <p:nvSpPr>
            <p:cNvPr id="15399" name="Line 170"/>
            <p:cNvSpPr>
              <a:spLocks noChangeShapeType="1"/>
            </p:cNvSpPr>
            <p:nvPr/>
          </p:nvSpPr>
          <p:spPr bwMode="auto">
            <a:xfrm flipV="1">
              <a:off x="4361" y="38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171"/>
            <p:cNvSpPr>
              <a:spLocks noChangeShapeType="1"/>
            </p:cNvSpPr>
            <p:nvPr/>
          </p:nvSpPr>
          <p:spPr bwMode="auto">
            <a:xfrm flipV="1">
              <a:off x="4361" y="409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3996" name="Rectangle 172"/>
            <p:cNvSpPr>
              <a:spLocks noChangeArrowheads="1"/>
            </p:cNvSpPr>
            <p:nvPr/>
          </p:nvSpPr>
          <p:spPr bwMode="auto">
            <a:xfrm>
              <a:off x="4332" y="138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613998" name="Rectangle 174"/>
            <p:cNvSpPr>
              <a:spLocks noChangeArrowheads="1"/>
            </p:cNvSpPr>
            <p:nvPr/>
          </p:nvSpPr>
          <p:spPr bwMode="auto">
            <a:xfrm>
              <a:off x="4332"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03" name="Rectangle 175"/>
            <p:cNvSpPr>
              <a:spLocks noChangeArrowheads="1"/>
            </p:cNvSpPr>
            <p:nvPr/>
          </p:nvSpPr>
          <p:spPr bwMode="auto">
            <a:xfrm>
              <a:off x="4344" y="96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4" name="Line 176"/>
            <p:cNvSpPr>
              <a:spLocks noChangeShapeType="1"/>
            </p:cNvSpPr>
            <p:nvPr/>
          </p:nvSpPr>
          <p:spPr bwMode="auto">
            <a:xfrm>
              <a:off x="4352" y="100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177"/>
            <p:cNvSpPr>
              <a:spLocks noChangeShapeType="1"/>
            </p:cNvSpPr>
            <p:nvPr/>
          </p:nvSpPr>
          <p:spPr bwMode="auto">
            <a:xfrm flipV="1">
              <a:off x="4363" y="121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6" name="Line 178"/>
            <p:cNvSpPr>
              <a:spLocks noChangeShapeType="1"/>
            </p:cNvSpPr>
            <p:nvPr/>
          </p:nvSpPr>
          <p:spPr bwMode="auto">
            <a:xfrm flipV="1">
              <a:off x="4363" y="143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04" name="Rectangle 180"/>
            <p:cNvSpPr>
              <a:spLocks noChangeArrowheads="1"/>
            </p:cNvSpPr>
            <p:nvPr/>
          </p:nvSpPr>
          <p:spPr bwMode="auto">
            <a:xfrm>
              <a:off x="4332" y="3657"/>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15408" name="Rectangle 181"/>
            <p:cNvSpPr>
              <a:spLocks noChangeArrowheads="1"/>
            </p:cNvSpPr>
            <p:nvPr/>
          </p:nvSpPr>
          <p:spPr bwMode="auto">
            <a:xfrm>
              <a:off x="4344" y="232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9" name="Line 182"/>
            <p:cNvSpPr>
              <a:spLocks noChangeShapeType="1"/>
            </p:cNvSpPr>
            <p:nvPr/>
          </p:nvSpPr>
          <p:spPr bwMode="auto">
            <a:xfrm flipV="1">
              <a:off x="4362" y="254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Line 183"/>
            <p:cNvSpPr>
              <a:spLocks noChangeShapeType="1"/>
            </p:cNvSpPr>
            <p:nvPr/>
          </p:nvSpPr>
          <p:spPr bwMode="auto">
            <a:xfrm flipV="1">
              <a:off x="4362" y="276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08" name="Rectangle 184"/>
            <p:cNvSpPr>
              <a:spLocks noChangeArrowheads="1"/>
            </p:cNvSpPr>
            <p:nvPr/>
          </p:nvSpPr>
          <p:spPr bwMode="auto">
            <a:xfrm>
              <a:off x="4377" y="275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614009" name="Rectangle 185"/>
            <p:cNvSpPr>
              <a:spLocks noChangeArrowheads="1"/>
            </p:cNvSpPr>
            <p:nvPr/>
          </p:nvSpPr>
          <p:spPr bwMode="auto">
            <a:xfrm>
              <a:off x="4332" y="234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4010" name="Rectangle 186"/>
            <p:cNvSpPr>
              <a:spLocks noChangeArrowheads="1"/>
            </p:cNvSpPr>
            <p:nvPr/>
          </p:nvSpPr>
          <p:spPr bwMode="auto">
            <a:xfrm>
              <a:off x="4362" y="2538"/>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14" name="Rectangle 187"/>
            <p:cNvSpPr>
              <a:spLocks noChangeArrowheads="1"/>
            </p:cNvSpPr>
            <p:nvPr/>
          </p:nvSpPr>
          <p:spPr bwMode="auto">
            <a:xfrm>
              <a:off x="4346" y="165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15" name="Line 188"/>
            <p:cNvSpPr>
              <a:spLocks noChangeShapeType="1"/>
            </p:cNvSpPr>
            <p:nvPr/>
          </p:nvSpPr>
          <p:spPr bwMode="auto">
            <a:xfrm flipV="1">
              <a:off x="4364" y="18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Line 189"/>
            <p:cNvSpPr>
              <a:spLocks noChangeShapeType="1"/>
            </p:cNvSpPr>
            <p:nvPr/>
          </p:nvSpPr>
          <p:spPr bwMode="auto">
            <a:xfrm flipV="1">
              <a:off x="4364" y="209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14" name="Rectangle 190"/>
            <p:cNvSpPr>
              <a:spLocks noChangeArrowheads="1"/>
            </p:cNvSpPr>
            <p:nvPr/>
          </p:nvSpPr>
          <p:spPr bwMode="auto">
            <a:xfrm>
              <a:off x="4332" y="343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614015" name="Rectangle 191"/>
            <p:cNvSpPr>
              <a:spLocks noChangeArrowheads="1"/>
            </p:cNvSpPr>
            <p:nvPr/>
          </p:nvSpPr>
          <p:spPr bwMode="auto">
            <a:xfrm>
              <a:off x="4332" y="297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614016" name="Rectangle 192"/>
            <p:cNvSpPr>
              <a:spLocks noChangeArrowheads="1"/>
            </p:cNvSpPr>
            <p:nvPr/>
          </p:nvSpPr>
          <p:spPr bwMode="auto">
            <a:xfrm>
              <a:off x="4364" y="187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20" name="Freeform 193"/>
            <p:cNvSpPr>
              <a:spLocks/>
            </p:cNvSpPr>
            <p:nvPr/>
          </p:nvSpPr>
          <p:spPr bwMode="auto">
            <a:xfrm flipV="1">
              <a:off x="5103" y="1979"/>
              <a:ext cx="136" cy="693"/>
            </a:xfrm>
            <a:custGeom>
              <a:avLst/>
              <a:gdLst>
                <a:gd name="T0" fmla="*/ 0 w 372"/>
                <a:gd name="T1" fmla="*/ 340 h 985"/>
                <a:gd name="T2" fmla="*/ 12 w 372"/>
                <a:gd name="T3" fmla="*/ 334 h 985"/>
                <a:gd name="T4" fmla="*/ 18 w 372"/>
                <a:gd name="T5" fmla="*/ 287 h 985"/>
                <a:gd name="T6" fmla="*/ 15 w 372"/>
                <a:gd name="T7" fmla="*/ 8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1" name="Freeform 194"/>
            <p:cNvSpPr>
              <a:spLocks/>
            </p:cNvSpPr>
            <p:nvPr/>
          </p:nvSpPr>
          <p:spPr bwMode="auto">
            <a:xfrm flipV="1">
              <a:off x="5046" y="2659"/>
              <a:ext cx="374" cy="1451"/>
            </a:xfrm>
            <a:custGeom>
              <a:avLst/>
              <a:gdLst>
                <a:gd name="T0" fmla="*/ 0 w 700"/>
                <a:gd name="T1" fmla="*/ 779 h 1980"/>
                <a:gd name="T2" fmla="*/ 64 w 700"/>
                <a:gd name="T3" fmla="*/ 703 h 1980"/>
                <a:gd name="T4" fmla="*/ 101 w 700"/>
                <a:gd name="T5" fmla="*/ 490 h 1980"/>
                <a:gd name="T6" fmla="*/ 101 w 700"/>
                <a:gd name="T7" fmla="*/ 289 h 1980"/>
                <a:gd name="T8" fmla="*/ 80 w 700"/>
                <a:gd name="T9" fmla="*/ 124 h 1980"/>
                <a:gd name="T10" fmla="*/ 1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2" name="Rectangle 195"/>
            <p:cNvSpPr>
              <a:spLocks noChangeArrowheads="1"/>
            </p:cNvSpPr>
            <p:nvPr/>
          </p:nvSpPr>
          <p:spPr bwMode="auto">
            <a:xfrm>
              <a:off x="4346" y="298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3" name="Line 196"/>
            <p:cNvSpPr>
              <a:spLocks noChangeShapeType="1"/>
            </p:cNvSpPr>
            <p:nvPr/>
          </p:nvSpPr>
          <p:spPr bwMode="auto">
            <a:xfrm flipV="1">
              <a:off x="4364" y="32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4" name="Line 197"/>
            <p:cNvSpPr>
              <a:spLocks noChangeShapeType="1"/>
            </p:cNvSpPr>
            <p:nvPr/>
          </p:nvSpPr>
          <p:spPr bwMode="auto">
            <a:xfrm flipV="1">
              <a:off x="4364" y="342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4022" name="Rectangle 198"/>
            <p:cNvSpPr>
              <a:spLocks noChangeArrowheads="1"/>
            </p:cNvSpPr>
            <p:nvPr/>
          </p:nvSpPr>
          <p:spPr bwMode="auto">
            <a:xfrm>
              <a:off x="4332"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614023" name="Rectangle 199"/>
            <p:cNvSpPr>
              <a:spLocks noChangeArrowheads="1"/>
            </p:cNvSpPr>
            <p:nvPr/>
          </p:nvSpPr>
          <p:spPr bwMode="auto">
            <a:xfrm>
              <a:off x="4286"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614024" name="Rectangle 200"/>
            <p:cNvSpPr>
              <a:spLocks noChangeArrowheads="1"/>
            </p:cNvSpPr>
            <p:nvPr/>
          </p:nvSpPr>
          <p:spPr bwMode="auto">
            <a:xfrm>
              <a:off x="4364" y="3204"/>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15428" name="Freeform 201"/>
            <p:cNvSpPr>
              <a:spLocks/>
            </p:cNvSpPr>
            <p:nvPr/>
          </p:nvSpPr>
          <p:spPr bwMode="auto">
            <a:xfrm flipV="1">
              <a:off x="5103" y="3294"/>
              <a:ext cx="90" cy="726"/>
            </a:xfrm>
            <a:custGeom>
              <a:avLst/>
              <a:gdLst>
                <a:gd name="T0" fmla="*/ 0 w 358"/>
                <a:gd name="T1" fmla="*/ 443 h 930"/>
                <a:gd name="T2" fmla="*/ 4 w 358"/>
                <a:gd name="T3" fmla="*/ 385 h 930"/>
                <a:gd name="T4" fmla="*/ 6 w 358"/>
                <a:gd name="T5" fmla="*/ 264 h 930"/>
                <a:gd name="T6" fmla="*/ 5 w 358"/>
                <a:gd name="T7" fmla="*/ 107 h 930"/>
                <a:gd name="T8" fmla="*/ 2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29" name="Freeform 202"/>
            <p:cNvSpPr>
              <a:spLocks/>
            </p:cNvSpPr>
            <p:nvPr/>
          </p:nvSpPr>
          <p:spPr bwMode="auto">
            <a:xfrm flipV="1">
              <a:off x="5103" y="1253"/>
              <a:ext cx="544" cy="2744"/>
            </a:xfrm>
            <a:custGeom>
              <a:avLst/>
              <a:gdLst>
                <a:gd name="T0" fmla="*/ 0 w 1110"/>
                <a:gd name="T1" fmla="*/ 1317 h 3960"/>
                <a:gd name="T2" fmla="*/ 73 w 1110"/>
                <a:gd name="T3" fmla="*/ 1223 h 3960"/>
                <a:gd name="T4" fmla="*/ 113 w 1110"/>
                <a:gd name="T5" fmla="*/ 1068 h 3960"/>
                <a:gd name="T6" fmla="*/ 122 w 1110"/>
                <a:gd name="T7" fmla="*/ 823 h 3960"/>
                <a:gd name="T8" fmla="*/ 113 w 1110"/>
                <a:gd name="T9" fmla="*/ 195 h 3960"/>
                <a:gd name="T10" fmla="*/ 16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1029"/>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56483" name="Rectangle 1027"/>
          <p:cNvSpPr>
            <a:spLocks noGrp="1" noChangeArrowheads="1"/>
          </p:cNvSpPr>
          <p:nvPr>
            <p:ph idx="1"/>
          </p:nvPr>
        </p:nvSpPr>
        <p:spPr/>
        <p:txBody>
          <a:bodyPr/>
          <a:lstStyle/>
          <a:p>
            <a:pPr algn="just">
              <a:spcBef>
                <a:spcPct val="10000"/>
              </a:spcBef>
              <a:buFontTx/>
              <a:buNone/>
            </a:pPr>
            <a:r>
              <a:rPr lang="zh-CN" altLang="en-US" sz="3200" dirty="0"/>
              <a:t>6.3.3</a:t>
            </a:r>
            <a:r>
              <a:rPr lang="zh-CN" altLang="en-US" sz="3200" dirty="0">
                <a:latin typeface="宋体" charset="-122"/>
              </a:rPr>
              <a:t> </a:t>
            </a:r>
            <a:r>
              <a:rPr lang="zh-CN" altLang="en-US" sz="3200" dirty="0"/>
              <a:t>动态作用域</a:t>
            </a:r>
            <a:endParaRPr lang="zh-CN" altLang="en-US" sz="3200" dirty="0">
              <a:latin typeface="宋体" charset="-122"/>
            </a:endParaRPr>
          </a:p>
          <a:p>
            <a:pPr algn="just">
              <a:spcBef>
                <a:spcPct val="10000"/>
              </a:spcBef>
            </a:pPr>
            <a:r>
              <a:rPr lang="zh-CN" altLang="en-US" sz="3200" dirty="0">
                <a:latin typeface="宋体" charset="-122"/>
              </a:rPr>
              <a:t>被调用过程的非局部名字</a:t>
            </a:r>
            <a:r>
              <a:rPr lang="en-US" altLang="zh-CN" sz="3200" dirty="0"/>
              <a:t>a</a:t>
            </a:r>
            <a:r>
              <a:rPr lang="zh-CN" altLang="en-US" sz="3200" dirty="0">
                <a:latin typeface="宋体" charset="-122"/>
              </a:rPr>
              <a:t>和它在调用过程中引用的是</a:t>
            </a:r>
            <a:r>
              <a:rPr lang="zh-CN" altLang="en-US" sz="3200" dirty="0">
                <a:solidFill>
                  <a:srgbClr val="FF0000"/>
                </a:solidFill>
                <a:latin typeface="宋体" charset="-122"/>
              </a:rPr>
              <a:t>同样的</a:t>
            </a:r>
            <a:r>
              <a:rPr lang="zh-CN" altLang="en-US" sz="3200" dirty="0">
                <a:latin typeface="宋体" charset="-122"/>
              </a:rPr>
              <a:t>存储单元</a:t>
            </a:r>
            <a:endParaRPr lang="en-US" altLang="zh-CN" sz="3200" dirty="0">
              <a:latin typeface="宋体" charset="-122"/>
            </a:endParaRPr>
          </a:p>
          <a:p>
            <a:pPr lvl="1" algn="just">
              <a:spcBef>
                <a:spcPct val="10000"/>
              </a:spcBef>
            </a:pPr>
            <a:r>
              <a:rPr lang="zh-CN" altLang="en-US" sz="2800" dirty="0"/>
              <a:t>基于</a:t>
            </a:r>
            <a:r>
              <a:rPr lang="zh-CN" altLang="en-US" sz="2800" dirty="0">
                <a:solidFill>
                  <a:srgbClr val="FF0000"/>
                </a:solidFill>
                <a:latin typeface="宋体" charset="-122"/>
              </a:rPr>
              <a:t>运行时的调用关系</a:t>
            </a:r>
            <a:endParaRPr lang="en-US" altLang="zh-CN" sz="2800" dirty="0">
              <a:solidFill>
                <a:srgbClr val="FF0000"/>
              </a:solidFill>
              <a:latin typeface="宋体" charset="-122"/>
            </a:endParaRPr>
          </a:p>
          <a:p>
            <a:pPr lvl="1" algn="just">
              <a:spcBef>
                <a:spcPct val="10000"/>
              </a:spcBef>
            </a:pPr>
            <a:r>
              <a:rPr lang="zh-CN" altLang="en-US" sz="2800" dirty="0"/>
              <a:t>而不</a:t>
            </a:r>
            <a:r>
              <a:rPr lang="zh-CN" altLang="en-US" sz="2800" dirty="0">
                <a:latin typeface="宋体" charset="-122"/>
              </a:rPr>
              <a:t>是基于静态作用域来确定</a:t>
            </a:r>
          </a:p>
          <a:p>
            <a:pPr algn="just">
              <a:spcBef>
                <a:spcPct val="10000"/>
              </a:spcBef>
            </a:pPr>
            <a:r>
              <a:rPr lang="zh-CN" altLang="en-US" sz="3200" dirty="0">
                <a:latin typeface="宋体" charset="-122"/>
              </a:rPr>
              <a:t>新的绑定仅为被调用过程的局部名字建立，这些名字在被调用过程的活动记录中占用存储单元</a:t>
            </a:r>
            <a:endParaRPr lang="en-US" altLang="zh-CN" sz="3200" dirty="0">
              <a:latin typeface="宋体" charset="-122"/>
            </a:endParaRPr>
          </a:p>
          <a:p>
            <a:pPr lvl="1" algn="just">
              <a:spcBef>
                <a:spcPct val="10000"/>
              </a:spcBef>
            </a:pPr>
            <a:r>
              <a:rPr lang="zh-CN" altLang="en-US" sz="2800" dirty="0"/>
              <a:t>这一点</a:t>
            </a:r>
            <a:r>
              <a:rPr lang="zh-CN" altLang="en-US" sz="2800" dirty="0">
                <a:latin typeface="宋体" charset="-122"/>
              </a:rPr>
              <a:t>与静态作用域没有区别</a:t>
            </a:r>
          </a:p>
          <a:p>
            <a:pPr algn="just">
              <a:spcBef>
                <a:spcPct val="10000"/>
              </a:spcBef>
              <a:buFontTx/>
              <a:buNone/>
              <a:defRPr/>
            </a:pPr>
            <a:endParaRPr lang="zh-CN" altLang="en-US" b="1" dirty="0" smtClean="0">
              <a:solidFill>
                <a:schemeClr val="accent2"/>
              </a:solidFill>
              <a:effectLst>
                <a:outerShdw blurRad="38100" dist="38100" dir="2700000" algn="tl">
                  <a:srgbClr val="C0C0C0"/>
                </a:outerShdw>
              </a:effectLst>
              <a:latin typeface="宋体" pitchFamily="2" charset="-122"/>
              <a:ea typeface="宋体" pitchFamily="2" charset="-122"/>
            </a:endParaRPr>
          </a:p>
        </p:txBody>
      </p:sp>
      <p:sp>
        <p:nvSpPr>
          <p:cNvPr id="4" name="灯片编号占位符 5"/>
          <p:cNvSpPr>
            <a:spLocks noGrp="1"/>
          </p:cNvSpPr>
          <p:nvPr>
            <p:ph type="sldNum" sz="quarter" idx="11"/>
          </p:nvPr>
        </p:nvSpPr>
        <p:spPr/>
        <p:txBody>
          <a:bodyPr/>
          <a:lstStyle/>
          <a:p>
            <a:pPr>
              <a:defRPr/>
            </a:pPr>
            <a:fld id="{BAEA9A99-66D5-46C9-A161-E8C63327BEC3}" type="slidenum">
              <a:rPr lang="en-US" altLang="zh-CN"/>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18"/>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76611" name="Rectangle 3"/>
          <p:cNvSpPr>
            <a:spLocks noGrp="1" noChangeArrowheads="1"/>
          </p:cNvSpPr>
          <p:nvPr>
            <p:ph idx="1"/>
          </p:nvPr>
        </p:nvSpPr>
        <p:spPr>
          <a:xfrm>
            <a:off x="107504" y="1331168"/>
            <a:ext cx="8534400" cy="5410200"/>
          </a:xfrm>
        </p:spPr>
        <p:txBody>
          <a:bodyPr/>
          <a:lstStyle/>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program dynamic(input, output);</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err="1" smtClean="0">
                <a:solidFill>
                  <a:schemeClr val="accent2"/>
                </a:solidFill>
                <a:effectLst>
                  <a:outerShdw blurRad="38100" dist="38100" dir="2700000" algn="tl">
                    <a:srgbClr val="C0C0C0"/>
                  </a:outerShdw>
                </a:effectLst>
                <a:ea typeface="宋体" pitchFamily="2" charset="-122"/>
              </a:rPr>
              <a:t>var</a:t>
            </a:r>
            <a:r>
              <a:rPr lang="en-US" altLang="zh-CN" sz="2400" b="1" dirty="0" smtClean="0">
                <a:solidFill>
                  <a:schemeClr val="accent2"/>
                </a:solidFill>
                <a:effectLst>
                  <a:outerShdw blurRad="38100" dist="38100" dir="2700000" algn="tl">
                    <a:srgbClr val="C0C0C0"/>
                  </a:outerShdw>
                </a:effectLst>
                <a:ea typeface="宋体" pitchFamily="2" charset="-122"/>
              </a:rPr>
              <a:t> r: real;</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procedure show;</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begin write(r: 5: 3) end;</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procedure small;</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dirty="0" err="1" smtClean="0">
                <a:solidFill>
                  <a:schemeClr val="accent2"/>
                </a:solidFill>
                <a:effectLst>
                  <a:outerShdw blurRad="38100" dist="38100" dir="2700000" algn="tl">
                    <a:srgbClr val="C0C0C0"/>
                  </a:outerShdw>
                </a:effectLst>
                <a:ea typeface="宋体" pitchFamily="2" charset="-122"/>
              </a:rPr>
              <a:t>var</a:t>
            </a:r>
            <a:r>
              <a:rPr lang="en-US" altLang="zh-CN" sz="2400" b="1" dirty="0" smtClean="0">
                <a:solidFill>
                  <a:schemeClr val="accent2"/>
                </a:solidFill>
                <a:effectLst>
                  <a:outerShdw blurRad="38100" dist="38100" dir="2700000" algn="tl">
                    <a:srgbClr val="C0C0C0"/>
                  </a:outerShdw>
                </a:effectLst>
                <a:ea typeface="宋体" pitchFamily="2" charset="-122"/>
              </a:rPr>
              <a:t> r: real;</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begin r := 0.125; show end;</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begin					</a:t>
            </a:r>
            <a:endParaRPr lang="en-US" altLang="zh-CN" sz="2400" b="1" dirty="0" smtClean="0">
              <a:solidFill>
                <a:srgbClr val="FF0000"/>
              </a:solidFill>
              <a:effectLst>
                <a:outerShdw blurRad="38100" dist="38100" dir="2700000" algn="tl">
                  <a:srgbClr val="C0C0C0"/>
                </a:outerShdw>
              </a:effectLst>
              <a:ea typeface="宋体" pitchFamily="2" charset="-122"/>
            </a:endParaRP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r := 0.25;				</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show; small; </a:t>
            </a:r>
            <a:r>
              <a:rPr lang="en-US" altLang="zh-CN" sz="2400" b="1" dirty="0" err="1" smtClean="0">
                <a:solidFill>
                  <a:schemeClr val="accent2"/>
                </a:solidFill>
                <a:effectLst>
                  <a:outerShdw blurRad="38100" dist="38100" dir="2700000" algn="tl">
                    <a:srgbClr val="C0C0C0"/>
                  </a:outerShdw>
                </a:effectLst>
                <a:ea typeface="宋体" pitchFamily="2" charset="-122"/>
              </a:rPr>
              <a:t>writeln</a:t>
            </a:r>
            <a:r>
              <a:rPr lang="en-US" altLang="zh-CN" sz="2400" b="1" dirty="0" smtClean="0">
                <a:solidFill>
                  <a:schemeClr val="accent2"/>
                </a:solidFill>
                <a:effectLst>
                  <a:outerShdw blurRad="38100" dist="38100" dir="2700000" algn="tl">
                    <a:srgbClr val="C0C0C0"/>
                  </a:outerShdw>
                </a:effectLst>
                <a:ea typeface="宋体" pitchFamily="2" charset="-122"/>
              </a:rPr>
              <a:t>;		</a:t>
            </a: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show; small; </a:t>
            </a:r>
            <a:r>
              <a:rPr lang="en-US" altLang="zh-CN" sz="2400" b="1" dirty="0" err="1" smtClean="0">
                <a:solidFill>
                  <a:schemeClr val="accent2"/>
                </a:solidFill>
                <a:effectLst>
                  <a:outerShdw blurRad="38100" dist="38100" dir="2700000" algn="tl">
                    <a:srgbClr val="C0C0C0"/>
                  </a:outerShdw>
                </a:effectLst>
                <a:ea typeface="宋体" pitchFamily="2" charset="-122"/>
              </a:rPr>
              <a:t>writeln</a:t>
            </a:r>
            <a:endParaRPr lang="en-US" altLang="zh-CN" sz="2400" b="1" dirty="0" smtClean="0">
              <a:solidFill>
                <a:schemeClr val="accent2"/>
              </a:solidFill>
              <a:effectLst>
                <a:outerShdw blurRad="38100" dist="38100" dir="2700000" algn="tl">
                  <a:srgbClr val="C0C0C0"/>
                </a:outerShdw>
              </a:effectLst>
              <a:ea typeface="宋体" pitchFamily="2" charset="-122"/>
            </a:endParaRPr>
          </a:p>
          <a:p>
            <a:pPr algn="just">
              <a:lnSpc>
                <a:spcPct val="90000"/>
              </a:lnSpc>
              <a:spcBef>
                <a:spcPct val="10000"/>
              </a:spcBef>
              <a:buFontTx/>
              <a:buNone/>
              <a:defRPr/>
            </a:pPr>
            <a:r>
              <a:rPr lang="en-US" altLang="zh-CN" sz="2400" b="1" dirty="0" smtClean="0">
                <a:solidFill>
                  <a:schemeClr val="accent2"/>
                </a:solidFill>
                <a:effectLst>
                  <a:outerShdw blurRad="38100" dist="38100" dir="2700000" algn="tl">
                    <a:srgbClr val="C0C0C0"/>
                  </a:outerShdw>
                </a:effectLst>
                <a:ea typeface="宋体" pitchFamily="2" charset="-122"/>
              </a:rPr>
              <a:t>    end.</a:t>
            </a:r>
            <a:endParaRPr lang="zh-CN" altLang="en-US" sz="2400" b="1" dirty="0" smtClean="0">
              <a:solidFill>
                <a:schemeClr val="accent2"/>
              </a:solidFill>
              <a:effectLst>
                <a:outerShdw blurRad="38100" dist="38100" dir="2700000" algn="tl">
                  <a:srgbClr val="C0C0C0"/>
                </a:outerShdw>
              </a:effectLst>
              <a:ea typeface="宋体" pitchFamily="2" charset="-122"/>
            </a:endParaRPr>
          </a:p>
        </p:txBody>
      </p:sp>
      <p:sp>
        <p:nvSpPr>
          <p:cNvPr id="20" name="灯片编号占位符 5"/>
          <p:cNvSpPr>
            <a:spLocks noGrp="1"/>
          </p:cNvSpPr>
          <p:nvPr>
            <p:ph type="sldNum" sz="quarter" idx="11"/>
          </p:nvPr>
        </p:nvSpPr>
        <p:spPr/>
        <p:txBody>
          <a:bodyPr/>
          <a:lstStyle/>
          <a:p>
            <a:pPr>
              <a:defRPr/>
            </a:pPr>
            <a:fld id="{DE51FBFD-3D18-4F65-A17E-778FA7887105}" type="slidenum">
              <a:rPr lang="en-US" altLang="zh-CN"/>
              <a:pPr>
                <a:defRPr/>
              </a:pPr>
              <a:t>16</a:t>
            </a:fld>
            <a:endParaRPr lang="en-US" altLang="zh-CN"/>
          </a:p>
        </p:txBody>
      </p:sp>
      <p:grpSp>
        <p:nvGrpSpPr>
          <p:cNvPr id="17412" name="Group 4"/>
          <p:cNvGrpSpPr>
            <a:grpSpLocks/>
          </p:cNvGrpSpPr>
          <p:nvPr/>
        </p:nvGrpSpPr>
        <p:grpSpPr bwMode="auto">
          <a:xfrm>
            <a:off x="4564063" y="1125538"/>
            <a:ext cx="4648200" cy="2209800"/>
            <a:chOff x="2832" y="2928"/>
            <a:chExt cx="2928" cy="1392"/>
          </a:xfrm>
        </p:grpSpPr>
        <p:sp>
          <p:nvSpPr>
            <p:cNvPr id="1476613" name="Rectangle 5"/>
            <p:cNvSpPr>
              <a:spLocks noChangeArrowheads="1"/>
            </p:cNvSpPr>
            <p:nvPr/>
          </p:nvSpPr>
          <p:spPr bwMode="auto">
            <a:xfrm>
              <a:off x="3792" y="2928"/>
              <a:ext cx="960"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dynamic</a:t>
              </a:r>
            </a:p>
          </p:txBody>
        </p:sp>
        <p:sp>
          <p:nvSpPr>
            <p:cNvPr id="1476614" name="Rectangle 6"/>
            <p:cNvSpPr>
              <a:spLocks noChangeArrowheads="1"/>
            </p:cNvSpPr>
            <p:nvPr/>
          </p:nvSpPr>
          <p:spPr bwMode="auto">
            <a:xfrm>
              <a:off x="2832" y="3463"/>
              <a:ext cx="672" cy="311"/>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476615" name="Rectangle 7"/>
            <p:cNvSpPr>
              <a:spLocks noChangeArrowheads="1"/>
            </p:cNvSpPr>
            <p:nvPr/>
          </p:nvSpPr>
          <p:spPr bwMode="auto">
            <a:xfrm>
              <a:off x="5040" y="3451"/>
              <a:ext cx="720"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small</a:t>
              </a:r>
            </a:p>
          </p:txBody>
        </p:sp>
        <p:sp>
          <p:nvSpPr>
            <p:cNvPr id="17419"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6618" name="Rectangle 10"/>
            <p:cNvSpPr>
              <a:spLocks noChangeArrowheads="1"/>
            </p:cNvSpPr>
            <p:nvPr/>
          </p:nvSpPr>
          <p:spPr bwMode="auto">
            <a:xfrm>
              <a:off x="3504" y="3456"/>
              <a:ext cx="672"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small</a:t>
              </a:r>
            </a:p>
          </p:txBody>
        </p:sp>
        <p:sp>
          <p:nvSpPr>
            <p:cNvPr id="1476619" name="Rectangle 11"/>
            <p:cNvSpPr>
              <a:spLocks noChangeArrowheads="1"/>
            </p:cNvSpPr>
            <p:nvPr/>
          </p:nvSpPr>
          <p:spPr bwMode="auto">
            <a:xfrm>
              <a:off x="4368" y="3440"/>
              <a:ext cx="667"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7423"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6622" name="Rectangle 14"/>
            <p:cNvSpPr>
              <a:spLocks noChangeArrowheads="1"/>
            </p:cNvSpPr>
            <p:nvPr/>
          </p:nvSpPr>
          <p:spPr bwMode="auto">
            <a:xfrm>
              <a:off x="3552" y="4008"/>
              <a:ext cx="690"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476623" name="Rectangle 15"/>
            <p:cNvSpPr>
              <a:spLocks noChangeArrowheads="1"/>
            </p:cNvSpPr>
            <p:nvPr/>
          </p:nvSpPr>
          <p:spPr bwMode="auto">
            <a:xfrm>
              <a:off x="5088" y="4008"/>
              <a:ext cx="655" cy="312"/>
            </a:xfrm>
            <a:prstGeom prst="rect">
              <a:avLst/>
            </a:prstGeom>
            <a:noFill/>
            <a:ln w="9525">
              <a:noFill/>
              <a:miter lim="800000"/>
              <a:headEnd/>
              <a:tailEnd/>
            </a:ln>
            <a:effectLst/>
          </p:spPr>
          <p:txBody>
            <a:bodyPr/>
            <a:lstStyle/>
            <a:p>
              <a:pPr algn="just" eaLnBrk="0" hangingPunct="0">
                <a:defRPr/>
              </a:pPr>
              <a:r>
                <a:rPr lang="en-US" altLang="zh-CN" sz="2800" b="1">
                  <a:solidFill>
                    <a:srgbClr val="996633"/>
                  </a:solidFill>
                  <a:effectLst>
                    <a:outerShdw blurRad="38100" dist="38100" dir="2700000" algn="tl">
                      <a:srgbClr val="C0C0C0"/>
                    </a:outerShdw>
                  </a:effectLst>
                  <a:latin typeface="Times New Roman" pitchFamily="18" charset="0"/>
                </a:rPr>
                <a:t>show</a:t>
              </a:r>
            </a:p>
          </p:txBody>
        </p:sp>
        <p:sp>
          <p:nvSpPr>
            <p:cNvPr id="17427"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76627" name="Rectangle 19"/>
          <p:cNvSpPr>
            <a:spLocks noChangeArrowheads="1"/>
          </p:cNvSpPr>
          <p:nvPr/>
        </p:nvSpPr>
        <p:spPr bwMode="auto">
          <a:xfrm>
            <a:off x="5940425" y="3500438"/>
            <a:ext cx="1905000" cy="1373187"/>
          </a:xfrm>
          <a:prstGeom prst="rect">
            <a:avLst/>
          </a:prstGeom>
          <a:noFill/>
          <a:ln w="6350">
            <a:noFill/>
            <a:miter lim="800000"/>
            <a:headEnd/>
            <a:tailEnd type="none" w="lg" len="lg"/>
          </a:ln>
          <a:effectLst/>
        </p:spPr>
        <p:txBody>
          <a:bodyPr wrap="none" lIns="0" tIns="46800" rIns="0" bIns="46800">
            <a:spAutoFit/>
          </a:bodyPr>
          <a:lstStyle/>
          <a:p>
            <a:pPr>
              <a:defRPr/>
            </a:pPr>
            <a:r>
              <a:rPr lang="zh-CN" altLang="en-US" sz="2800" b="1">
                <a:solidFill>
                  <a:srgbClr val="FF0000"/>
                </a:solidFill>
                <a:effectLst>
                  <a:outerShdw blurRad="38100" dist="38100" dir="2700000" algn="tl">
                    <a:srgbClr val="C0C0C0"/>
                  </a:outerShdw>
                </a:effectLst>
                <a:latin typeface="Arial" pitchFamily="34" charset="0"/>
              </a:rPr>
              <a:t>静态作用域</a:t>
            </a:r>
          </a:p>
          <a:p>
            <a:pPr>
              <a:defRPr/>
            </a:pPr>
            <a:r>
              <a:rPr lang="en-US" altLang="zh-CN" sz="2800" b="1">
                <a:solidFill>
                  <a:schemeClr val="accent2"/>
                </a:solidFill>
                <a:effectLst>
                  <a:outerShdw blurRad="38100" dist="38100" dir="2700000" algn="tl">
                    <a:srgbClr val="C0C0C0"/>
                  </a:outerShdw>
                </a:effectLst>
                <a:latin typeface="Arial" pitchFamily="34" charset="0"/>
              </a:rPr>
              <a:t>0.250	 0.250</a:t>
            </a:r>
          </a:p>
          <a:p>
            <a:pPr>
              <a:defRPr/>
            </a:pPr>
            <a:r>
              <a:rPr lang="en-US" altLang="zh-CN" sz="2800" b="1">
                <a:solidFill>
                  <a:schemeClr val="accent2"/>
                </a:solidFill>
                <a:effectLst>
                  <a:outerShdw blurRad="38100" dist="38100" dir="2700000" algn="tl">
                    <a:srgbClr val="C0C0C0"/>
                  </a:outerShdw>
                </a:effectLst>
                <a:latin typeface="Arial" pitchFamily="34" charset="0"/>
              </a:rPr>
              <a:t>0.250	 0.250</a:t>
            </a:r>
            <a:endParaRPr lang="zh-CN" altLang="en-US" sz="2800" b="1">
              <a:solidFill>
                <a:schemeClr val="accent2"/>
              </a:solidFill>
              <a:effectLst>
                <a:outerShdw blurRad="38100" dist="38100" dir="2700000" algn="tl">
                  <a:srgbClr val="C0C0C0"/>
                </a:outerShdw>
              </a:effectLst>
              <a:latin typeface="Arial" pitchFamily="34" charset="0"/>
            </a:endParaRPr>
          </a:p>
        </p:txBody>
      </p:sp>
      <p:sp>
        <p:nvSpPr>
          <p:cNvPr id="1476628" name="Rectangle 20"/>
          <p:cNvSpPr>
            <a:spLocks noChangeArrowheads="1"/>
          </p:cNvSpPr>
          <p:nvPr/>
        </p:nvSpPr>
        <p:spPr bwMode="auto">
          <a:xfrm>
            <a:off x="5940425" y="4792663"/>
            <a:ext cx="1905000" cy="1373187"/>
          </a:xfrm>
          <a:prstGeom prst="rect">
            <a:avLst/>
          </a:prstGeom>
          <a:noFill/>
          <a:ln w="6350">
            <a:noFill/>
            <a:miter lim="800000"/>
            <a:headEnd/>
            <a:tailEnd type="none" w="lg" len="lg"/>
          </a:ln>
          <a:effectLst/>
        </p:spPr>
        <p:txBody>
          <a:bodyPr wrap="none" lIns="0" tIns="46800" rIns="0" bIns="46800">
            <a:spAutoFit/>
          </a:bodyPr>
          <a:lstStyle/>
          <a:p>
            <a:pPr>
              <a:defRPr/>
            </a:pPr>
            <a:r>
              <a:rPr lang="zh-CN" altLang="en-US" sz="2800" b="1">
                <a:solidFill>
                  <a:srgbClr val="FF0000"/>
                </a:solidFill>
                <a:effectLst>
                  <a:outerShdw blurRad="38100" dist="38100" dir="2700000" algn="tl">
                    <a:srgbClr val="C0C0C0"/>
                  </a:outerShdw>
                </a:effectLst>
                <a:latin typeface="Arial" pitchFamily="34" charset="0"/>
              </a:rPr>
              <a:t>动态作用域</a:t>
            </a:r>
          </a:p>
          <a:p>
            <a:pPr>
              <a:defRPr/>
            </a:pPr>
            <a:r>
              <a:rPr lang="en-US" altLang="zh-CN" sz="2800" b="1">
                <a:solidFill>
                  <a:schemeClr val="accent2"/>
                </a:solidFill>
                <a:effectLst>
                  <a:outerShdw blurRad="38100" dist="38100" dir="2700000" algn="tl">
                    <a:srgbClr val="C0C0C0"/>
                  </a:outerShdw>
                </a:effectLst>
                <a:latin typeface="Arial" pitchFamily="34" charset="0"/>
              </a:rPr>
              <a:t>0.250	 0.125</a:t>
            </a:r>
          </a:p>
          <a:p>
            <a:pPr>
              <a:defRPr/>
            </a:pPr>
            <a:r>
              <a:rPr lang="en-US" altLang="zh-CN" sz="2800" b="1">
                <a:solidFill>
                  <a:schemeClr val="accent2"/>
                </a:solidFill>
                <a:effectLst>
                  <a:outerShdw blurRad="38100" dist="38100" dir="2700000" algn="tl">
                    <a:srgbClr val="C0C0C0"/>
                  </a:outerShdw>
                </a:effectLst>
                <a:latin typeface="Arial" pitchFamily="34" charset="0"/>
              </a:rPr>
              <a:t>0.250	 0.125</a:t>
            </a:r>
            <a:endParaRPr lang="zh-CN" altLang="en-US" sz="2800" b="1">
              <a:solidFill>
                <a:schemeClr val="accent2"/>
              </a:solidFill>
              <a:effectLst>
                <a:outerShdw blurRad="38100" dist="38100" dir="2700000" algn="tl">
                  <a:srgbClr val="C0C0C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6627"/>
                                        </p:tgtEl>
                                        <p:attrNameLst>
                                          <p:attrName>style.visibility</p:attrName>
                                        </p:attrNameLst>
                                      </p:cBhvr>
                                      <p:to>
                                        <p:strVal val="visible"/>
                                      </p:to>
                                    </p:set>
                                    <p:animEffect transition="in" filter="blinds(horizontal)">
                                      <p:cBhvr>
                                        <p:cTn id="7" dur="500"/>
                                        <p:tgtEl>
                                          <p:spTgt spid="1476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6628"/>
                                        </p:tgtEl>
                                        <p:attrNameLst>
                                          <p:attrName>style.visibility</p:attrName>
                                        </p:attrNameLst>
                                      </p:cBhvr>
                                      <p:to>
                                        <p:strVal val="visible"/>
                                      </p:to>
                                    </p:set>
                                    <p:animEffect transition="in" filter="blinds(horizontal)">
                                      <p:cBhvr>
                                        <p:cTn id="12" dur="500"/>
                                        <p:tgtEl>
                                          <p:spTgt spid="147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27" grpId="0"/>
      <p:bldP spid="14766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043"/>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80724" name="Rectangle 1044"/>
          <p:cNvSpPr>
            <a:spLocks noGrp="1" noChangeArrowheads="1"/>
          </p:cNvSpPr>
          <p:nvPr>
            <p:ph idx="1"/>
          </p:nvPr>
        </p:nvSpPr>
        <p:spPr/>
        <p:txBody>
          <a:bodyPr/>
          <a:lstStyle/>
          <a:p>
            <a:pPr algn="just">
              <a:spcBef>
                <a:spcPct val="10000"/>
              </a:spcBef>
              <a:buFontTx/>
              <a:buNone/>
              <a:defRPr/>
            </a:pP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实现动态作用域的方法</a:t>
            </a:r>
            <a:endParaRPr lang="en-US" altLang="zh-CN" sz="2800" b="1" dirty="0" smtClean="0">
              <a:solidFill>
                <a:srgbClr val="996633"/>
              </a:solidFill>
              <a:effectLst>
                <a:outerShdw blurRad="38100" dist="38100" dir="2700000" algn="tl">
                  <a:srgbClr val="C0C0C0"/>
                </a:outerShdw>
              </a:effectLst>
              <a:ea typeface="宋体" pitchFamily="2" charset="-122"/>
            </a:endParaRPr>
          </a:p>
          <a:p>
            <a:pPr algn="just">
              <a:spcBef>
                <a:spcPct val="10000"/>
              </a:spcBef>
              <a:defRPr/>
            </a:pPr>
            <a:r>
              <a:rPr lang="zh-CN" altLang="en-US" sz="2800" b="1" dirty="0" smtClean="0">
                <a:solidFill>
                  <a:srgbClr val="996633"/>
                </a:solidFill>
                <a:effectLst>
                  <a:outerShdw blurRad="38100" dist="38100" dir="2700000" algn="tl">
                    <a:srgbClr val="C0C0C0"/>
                  </a:outerShdw>
                </a:effectLst>
                <a:ea typeface="宋体" pitchFamily="2" charset="-122"/>
              </a:rPr>
              <a:t>深访问</a:t>
            </a:r>
            <a:endParaRPr lang="en-US" altLang="zh-CN" sz="2800" b="1" dirty="0" smtClean="0">
              <a:solidFill>
                <a:srgbClr val="996633"/>
              </a:solidFill>
              <a:effectLst>
                <a:outerShdw blurRad="38100" dist="38100" dir="2700000" algn="tl">
                  <a:srgbClr val="C0C0C0"/>
                </a:outerShdw>
              </a:effectLst>
              <a:ea typeface="宋体" pitchFamily="2" charset="-122"/>
            </a:endParaRPr>
          </a:p>
          <a:p>
            <a:pPr lvl="1" algn="just">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用控制链搜索运行栈，寻找包含该非局部名字的第一个活动记录</a:t>
            </a:r>
            <a:endParaRPr lang="zh-CN" altLang="en-US" sz="2400" b="1" dirty="0" smtClean="0">
              <a:solidFill>
                <a:schemeClr val="accent2"/>
              </a:solidFill>
              <a:effectLst>
                <a:outerShdw blurRad="38100" dist="38100" dir="2700000" algn="tl">
                  <a:srgbClr val="C0C0C0"/>
                </a:outerShdw>
              </a:effectLst>
              <a:ea typeface="宋体" pitchFamily="2" charset="-122"/>
            </a:endParaRPr>
          </a:p>
          <a:p>
            <a:pPr algn="just">
              <a:spcBef>
                <a:spcPct val="10000"/>
              </a:spcBef>
              <a:defRPr/>
            </a:pPr>
            <a:r>
              <a:rPr lang="zh-CN" altLang="en-US" sz="2800" b="1" dirty="0" smtClean="0">
                <a:solidFill>
                  <a:srgbClr val="996633"/>
                </a:solidFill>
                <a:effectLst>
                  <a:outerShdw blurRad="38100" dist="38100" dir="2700000" algn="tl">
                    <a:srgbClr val="C0C0C0"/>
                  </a:outerShdw>
                </a:effectLst>
                <a:ea typeface="宋体" pitchFamily="2" charset="-122"/>
              </a:rPr>
              <a:t>浅访问</a:t>
            </a:r>
          </a:p>
          <a:p>
            <a:pPr lvl="1" algn="just">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为每个名字在</a:t>
            </a:r>
            <a:r>
              <a:rPr lang="zh-CN" altLang="en-US" sz="2400" b="1" dirty="0" smtClean="0">
                <a:solidFill>
                  <a:srgbClr val="FF0000"/>
                </a:solidFill>
                <a:effectLst>
                  <a:outerShdw blurRad="38100" dist="38100" dir="2700000" algn="tl">
                    <a:srgbClr val="C0C0C0"/>
                  </a:outerShdw>
                </a:effectLst>
                <a:latin typeface="宋体" pitchFamily="2" charset="-122"/>
                <a:ea typeface="宋体" pitchFamily="2" charset="-122"/>
              </a:rPr>
              <a:t>静态分配的存储空间</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中保存它的当前值</a:t>
            </a:r>
          </a:p>
          <a:p>
            <a:pPr lvl="1" algn="just">
              <a:spcBef>
                <a:spcPct val="10000"/>
              </a:spcBef>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当</a:t>
            </a:r>
            <a:r>
              <a:rPr lang="zh-CN" altLang="en-US" sz="2400" b="1" dirty="0" smtClean="0">
                <a:solidFill>
                  <a:schemeClr val="accent2"/>
                </a:solidFill>
                <a:effectLst>
                  <a:outerShdw blurRad="38100" dist="38100" dir="2700000" algn="tl">
                    <a:srgbClr val="C0C0C0"/>
                  </a:outerShdw>
                </a:effectLst>
                <a:ea typeface="宋体" pitchFamily="2" charset="-122"/>
              </a:rPr>
              <a:t>过程</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的新活动出现时，</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的局部名字</a:t>
            </a:r>
            <a:r>
              <a:rPr lang="en-US" altLang="zh-CN" sz="2400" b="1" i="1" dirty="0" smtClean="0">
                <a:solidFill>
                  <a:schemeClr val="accent2"/>
                </a:solidFill>
                <a:effectLst>
                  <a:outerShdw blurRad="38100" dist="38100" dir="2700000" algn="tl">
                    <a:srgbClr val="C0C0C0"/>
                  </a:outerShdw>
                </a:effectLst>
                <a:ea typeface="宋体" pitchFamily="2" charset="-122"/>
              </a:rPr>
              <a:t>n</a:t>
            </a:r>
            <a:r>
              <a:rPr lang="zh-CN" altLang="en-US" sz="2400" b="1" dirty="0" smtClean="0">
                <a:solidFill>
                  <a:schemeClr val="accent2"/>
                </a:solidFill>
                <a:effectLst>
                  <a:outerShdw blurRad="38100" dist="38100" dir="2700000" algn="tl">
                    <a:srgbClr val="C0C0C0"/>
                  </a:outerShdw>
                </a:effectLst>
                <a:ea typeface="宋体" pitchFamily="2" charset="-122"/>
              </a:rPr>
              <a:t>使用在静态数据区分配给</a:t>
            </a:r>
            <a:r>
              <a:rPr lang="en-US" altLang="zh-CN" sz="2400" b="1" i="1" dirty="0" smtClean="0">
                <a:solidFill>
                  <a:schemeClr val="accent2"/>
                </a:solidFill>
                <a:effectLst>
                  <a:outerShdw blurRad="38100" dist="38100" dir="2700000" algn="tl">
                    <a:srgbClr val="C0C0C0"/>
                  </a:outerShdw>
                </a:effectLst>
                <a:ea typeface="宋体" pitchFamily="2" charset="-122"/>
              </a:rPr>
              <a:t>n</a:t>
            </a:r>
            <a:r>
              <a:rPr lang="zh-CN" altLang="en-US" sz="2400" b="1" dirty="0" smtClean="0">
                <a:solidFill>
                  <a:schemeClr val="accent2"/>
                </a:solidFill>
                <a:effectLst>
                  <a:outerShdw blurRad="38100" dist="38100" dir="2700000" algn="tl">
                    <a:srgbClr val="C0C0C0"/>
                  </a:outerShdw>
                </a:effectLst>
                <a:ea typeface="宋体" pitchFamily="2" charset="-122"/>
              </a:rPr>
              <a:t>的存储单元。</a:t>
            </a:r>
            <a:r>
              <a:rPr lang="en-US" altLang="zh-CN" sz="2400" b="1" i="1" dirty="0" smtClean="0">
                <a:solidFill>
                  <a:schemeClr val="accent2"/>
                </a:solidFill>
                <a:effectLst>
                  <a:outerShdw blurRad="38100" dist="38100" dir="2700000" algn="tl">
                    <a:srgbClr val="C0C0C0"/>
                  </a:outerShdw>
                </a:effectLst>
                <a:ea typeface="宋体" pitchFamily="2" charset="-122"/>
              </a:rPr>
              <a:t>n</a:t>
            </a:r>
            <a:r>
              <a:rPr lang="zh-CN" altLang="en-US" sz="2400" b="1" dirty="0" smtClean="0">
                <a:solidFill>
                  <a:schemeClr val="accent2"/>
                </a:solidFill>
                <a:effectLst>
                  <a:outerShdw blurRad="38100" dist="38100" dir="2700000" algn="tl">
                    <a:srgbClr val="C0C0C0"/>
                  </a:outerShdw>
                </a:effectLst>
                <a:ea typeface="宋体" pitchFamily="2" charset="-122"/>
              </a:rPr>
              <a:t>的先前值可以保存在</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a:t>
            </a:r>
            <a:r>
              <a:rPr lang="zh-CN" altLang="en-US" sz="2400" b="1" dirty="0" smtClean="0">
                <a:solidFill>
                  <a:srgbClr val="FF0000"/>
                </a:solidFill>
                <a:effectLst>
                  <a:outerShdw blurRad="38100" dist="38100" dir="2700000" algn="tl">
                    <a:srgbClr val="C0C0C0"/>
                  </a:outerShdw>
                </a:effectLst>
                <a:ea typeface="宋体" pitchFamily="2" charset="-122"/>
              </a:rPr>
              <a:t>活动记录</a:t>
            </a:r>
            <a:r>
              <a:rPr lang="zh-CN" altLang="en-US" sz="2400" b="1" dirty="0" smtClean="0">
                <a:solidFill>
                  <a:schemeClr val="accent2"/>
                </a:solidFill>
                <a:effectLst>
                  <a:outerShdw blurRad="38100" dist="38100" dir="2700000" algn="tl">
                    <a:srgbClr val="C0C0C0"/>
                  </a:outerShdw>
                </a:effectLst>
                <a:ea typeface="宋体" pitchFamily="2" charset="-122"/>
              </a:rPr>
              <a:t>中，当</a:t>
            </a:r>
            <a:r>
              <a:rPr lang="en-US" altLang="zh-CN" sz="2400" b="1" dirty="0" smtClean="0">
                <a:solidFill>
                  <a:schemeClr val="accent2"/>
                </a:solidFill>
                <a:effectLst>
                  <a:outerShdw blurRad="38100" dist="38100" dir="2700000" algn="tl">
                    <a:srgbClr val="C0C0C0"/>
                  </a:outerShdw>
                </a:effectLst>
                <a:ea typeface="宋体" pitchFamily="2" charset="-122"/>
              </a:rPr>
              <a:t>p</a:t>
            </a:r>
            <a:r>
              <a:rPr lang="zh-CN" altLang="en-US" sz="2400" b="1" dirty="0" smtClean="0">
                <a:solidFill>
                  <a:schemeClr val="accent2"/>
                </a:solidFill>
                <a:effectLst>
                  <a:outerShdw blurRad="38100" dist="38100" dir="2700000" algn="tl">
                    <a:srgbClr val="C0C0C0"/>
                  </a:outerShdw>
                </a:effectLst>
                <a:ea typeface="宋体" pitchFamily="2" charset="-122"/>
              </a:rPr>
              <a:t>的活动结束时再恢复</a:t>
            </a:r>
          </a:p>
        </p:txBody>
      </p:sp>
      <p:sp>
        <p:nvSpPr>
          <p:cNvPr id="4" name="灯片编号占位符 5"/>
          <p:cNvSpPr>
            <a:spLocks noGrp="1"/>
          </p:cNvSpPr>
          <p:nvPr>
            <p:ph type="sldNum" sz="quarter" idx="11"/>
          </p:nvPr>
        </p:nvSpPr>
        <p:spPr/>
        <p:txBody>
          <a:bodyPr/>
          <a:lstStyle/>
          <a:p>
            <a:pPr>
              <a:defRPr/>
            </a:pPr>
            <a:fld id="{997A68D5-21CE-45AE-BFC1-D14F7EE8F35F}" type="slidenum">
              <a:rPr lang="en-US" altLang="zh-CN"/>
              <a:pPr>
                <a:defRPr/>
              </a:pPr>
              <a:t>17</a:t>
            </a:fld>
            <a:endParaRPr lang="en-US" altLang="zh-CN"/>
          </a:p>
        </p:txBody>
      </p:sp>
    </p:spTree>
    <p:extLst>
      <p:ext uri="{BB962C8B-B14F-4D97-AF65-F5344CB8AC3E}">
        <p14:creationId xmlns:p14="http://schemas.microsoft.com/office/powerpoint/2010/main" val="651608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88067"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solidFill>
                  <a:srgbClr val="00FF00"/>
                </a:solidFill>
              </a:rPr>
              <a:t> </a:t>
            </a:r>
            <a:r>
              <a:rPr lang="en-US" altLang="zh-CN" sz="2000" b="1" dirty="0" smtClean="0"/>
              <a:t>(</a:t>
            </a:r>
            <a:r>
              <a:rPr lang="zh-CN" altLang="en-US" sz="2000" b="1" dirty="0" smtClean="0"/>
              <a:t>红色表示已执行部分</a:t>
            </a:r>
            <a:r>
              <a:rPr lang="en-US" altLang="zh-CN" sz="2000" b="1" dirty="0" smtClean="0"/>
              <a:t>)</a:t>
            </a:r>
          </a:p>
          <a:p>
            <a:pPr algn="just">
              <a:lnSpc>
                <a:spcPct val="90000"/>
              </a:lnSpc>
              <a:spcBef>
                <a:spcPct val="10000"/>
              </a:spcBef>
              <a:buFontTx/>
              <a:buNone/>
            </a:pPr>
            <a:r>
              <a:rPr lang="en-US" altLang="zh-CN" sz="2400" b="1" dirty="0" smtClean="0"/>
              <a:t>       r := 0.25; </a:t>
            </a:r>
          </a:p>
          <a:p>
            <a:pPr algn="just">
              <a:lnSpc>
                <a:spcPct val="90000"/>
              </a:lnSpc>
              <a:spcBef>
                <a:spcPct val="10000"/>
              </a:spcBef>
              <a:buFontTx/>
              <a:buNone/>
            </a:pPr>
            <a:r>
              <a:rPr lang="en-US" altLang="zh-CN" sz="2400" b="1" dirty="0" smtClean="0"/>
              <a:t>       show;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88068" name="Group 4"/>
          <p:cNvGrpSpPr>
            <a:grpSpLocks/>
          </p:cNvGrpSpPr>
          <p:nvPr/>
        </p:nvGrpSpPr>
        <p:grpSpPr bwMode="auto">
          <a:xfrm>
            <a:off x="4460304" y="1447800"/>
            <a:ext cx="4648200" cy="2209800"/>
            <a:chOff x="2832" y="2928"/>
            <a:chExt cx="2928" cy="1392"/>
          </a:xfrm>
        </p:grpSpPr>
        <p:sp>
          <p:nvSpPr>
            <p:cNvPr id="88091"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88092"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093"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8094"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095"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096"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8097"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098"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099"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100"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101"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8102"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8103"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88069" name="Group 56"/>
          <p:cNvGrpSpPr>
            <a:grpSpLocks/>
          </p:cNvGrpSpPr>
          <p:nvPr/>
        </p:nvGrpSpPr>
        <p:grpSpPr bwMode="auto">
          <a:xfrm>
            <a:off x="4660900" y="3743325"/>
            <a:ext cx="4546600" cy="2836863"/>
            <a:chOff x="2936" y="2358"/>
            <a:chExt cx="2864" cy="1787"/>
          </a:xfrm>
        </p:grpSpPr>
        <p:grpSp>
          <p:nvGrpSpPr>
            <p:cNvPr id="88070" name="Group 41"/>
            <p:cNvGrpSpPr>
              <a:grpSpLocks/>
            </p:cNvGrpSpPr>
            <p:nvPr/>
          </p:nvGrpSpPr>
          <p:grpSpPr bwMode="auto">
            <a:xfrm>
              <a:off x="2936" y="2897"/>
              <a:ext cx="1191" cy="1219"/>
              <a:chOff x="2823" y="2897"/>
              <a:chExt cx="1191" cy="1219"/>
            </a:xfrm>
          </p:grpSpPr>
          <p:sp>
            <p:nvSpPr>
              <p:cNvPr id="88083" name="Rectangle 21"/>
              <p:cNvSpPr>
                <a:spLocks noChangeArrowheads="1"/>
              </p:cNvSpPr>
              <p:nvPr/>
            </p:nvSpPr>
            <p:spPr bwMode="auto">
              <a:xfrm>
                <a:off x="3373" y="3407"/>
                <a:ext cx="301"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88084" name="Rectangle 24"/>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8085" name="Line 32"/>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6" name="Line 33"/>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7" name="Line 34"/>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8" name="Line 35"/>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9" name="Line 36"/>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90" name="Line 37"/>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8071" name="Group 55"/>
            <p:cNvGrpSpPr>
              <a:grpSpLocks/>
            </p:cNvGrpSpPr>
            <p:nvPr/>
          </p:nvGrpSpPr>
          <p:grpSpPr bwMode="auto">
            <a:xfrm>
              <a:off x="3106" y="2358"/>
              <a:ext cx="2694" cy="539"/>
              <a:chOff x="2993" y="2358"/>
              <a:chExt cx="2694" cy="539"/>
            </a:xfrm>
          </p:grpSpPr>
          <p:sp>
            <p:nvSpPr>
              <p:cNvPr id="88081" name="Rectangle 19"/>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88082" name="Rectangle 51"/>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nvGrpSpPr>
            <p:cNvPr id="88072" name="Group 53"/>
            <p:cNvGrpSpPr>
              <a:grpSpLocks/>
            </p:cNvGrpSpPr>
            <p:nvPr/>
          </p:nvGrpSpPr>
          <p:grpSpPr bwMode="auto">
            <a:xfrm>
              <a:off x="4496" y="2897"/>
              <a:ext cx="1219" cy="1248"/>
              <a:chOff x="4383" y="2897"/>
              <a:chExt cx="1219" cy="1248"/>
            </a:xfrm>
          </p:grpSpPr>
          <p:sp>
            <p:nvSpPr>
              <p:cNvPr id="88073" name="Rectangle 43"/>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88074" name="Rectangle 44"/>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8075" name="Line 45"/>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6" name="Line 46"/>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7" name="Line 47"/>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8" name="Line 48"/>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79" name="Line 49"/>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8080" name="Rectangle 52"/>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grpSp>
      </p:grpSp>
    </p:spTree>
    <p:extLst>
      <p:ext uri="{BB962C8B-B14F-4D97-AF65-F5344CB8AC3E}">
        <p14:creationId xmlns:p14="http://schemas.microsoft.com/office/powerpoint/2010/main" val="963817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89091"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solidFill>
                  <a:srgbClr val="00FF00"/>
                </a:solidFill>
              </a:rPr>
              <a:t> </a:t>
            </a:r>
            <a:r>
              <a:rPr lang="en-US" altLang="zh-CN" sz="2000" b="1" dirty="0" smtClean="0"/>
              <a:t>(</a:t>
            </a:r>
            <a:r>
              <a:rPr lang="zh-CN" altLang="en-US" sz="2000" dirty="0"/>
              <a:t>红</a:t>
            </a:r>
            <a:r>
              <a:rPr lang="zh-CN" altLang="en-US" sz="2000" b="1" dirty="0" smtClean="0"/>
              <a:t>色表示已执行部分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show;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89092" name="Group 4"/>
          <p:cNvGrpSpPr>
            <a:grpSpLocks/>
          </p:cNvGrpSpPr>
          <p:nvPr/>
        </p:nvGrpSpPr>
        <p:grpSpPr bwMode="auto">
          <a:xfrm>
            <a:off x="4460304" y="1447800"/>
            <a:ext cx="4648200" cy="2209800"/>
            <a:chOff x="2832" y="2928"/>
            <a:chExt cx="2928" cy="1392"/>
          </a:xfrm>
        </p:grpSpPr>
        <p:sp>
          <p:nvSpPr>
            <p:cNvPr id="89115"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89116"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17"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9118"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19"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0"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89121"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22"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3"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4"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25"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89126"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89127"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89093" name="Group 46"/>
          <p:cNvGrpSpPr>
            <a:grpSpLocks/>
          </p:cNvGrpSpPr>
          <p:nvPr/>
        </p:nvGrpSpPr>
        <p:grpSpPr bwMode="auto">
          <a:xfrm>
            <a:off x="4659313" y="3743325"/>
            <a:ext cx="4546600" cy="2836863"/>
            <a:chOff x="2823" y="2358"/>
            <a:chExt cx="2864" cy="1787"/>
          </a:xfrm>
        </p:grpSpPr>
        <p:grpSp>
          <p:nvGrpSpPr>
            <p:cNvPr id="89094" name="Group 38"/>
            <p:cNvGrpSpPr>
              <a:grpSpLocks/>
            </p:cNvGrpSpPr>
            <p:nvPr/>
          </p:nvGrpSpPr>
          <p:grpSpPr bwMode="auto">
            <a:xfrm>
              <a:off x="2823" y="2897"/>
              <a:ext cx="1191" cy="1219"/>
              <a:chOff x="2823" y="2897"/>
              <a:chExt cx="1191" cy="1219"/>
            </a:xfrm>
          </p:grpSpPr>
          <p:sp>
            <p:nvSpPr>
              <p:cNvPr id="89107" name="Rectangle 20"/>
              <p:cNvSpPr>
                <a:spLocks noChangeArrowheads="1"/>
              </p:cNvSpPr>
              <p:nvPr/>
            </p:nvSpPr>
            <p:spPr bwMode="auto">
              <a:xfrm>
                <a:off x="3249" y="3407"/>
                <a:ext cx="5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0.25</a:t>
                </a:r>
              </a:p>
            </p:txBody>
          </p:sp>
          <p:sp>
            <p:nvSpPr>
              <p:cNvPr id="89108" name="Rectangle 21"/>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9109" name="Line 22"/>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0" name="Line 23"/>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1" name="Line 24"/>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2" name="Line 25"/>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3" name="Line 26"/>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14" name="Line 27"/>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095" name="Group 39"/>
            <p:cNvGrpSpPr>
              <a:grpSpLocks/>
            </p:cNvGrpSpPr>
            <p:nvPr/>
          </p:nvGrpSpPr>
          <p:grpSpPr bwMode="auto">
            <a:xfrm>
              <a:off x="4383" y="2897"/>
              <a:ext cx="1219" cy="1248"/>
              <a:chOff x="4383" y="2897"/>
              <a:chExt cx="1219" cy="1248"/>
            </a:xfrm>
          </p:grpSpPr>
          <p:sp>
            <p:nvSpPr>
              <p:cNvPr id="89099" name="Rectangle 28"/>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89100" name="Rectangle 29"/>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89101" name="Line 30"/>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2" name="Line 31"/>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3" name="Line 32"/>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4" name="Line 33"/>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5" name="Line 34"/>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9106" name="Rectangle 37"/>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grpSp>
        <p:grpSp>
          <p:nvGrpSpPr>
            <p:cNvPr id="89096" name="Group 43"/>
            <p:cNvGrpSpPr>
              <a:grpSpLocks/>
            </p:cNvGrpSpPr>
            <p:nvPr/>
          </p:nvGrpSpPr>
          <p:grpSpPr bwMode="auto">
            <a:xfrm>
              <a:off x="2993" y="2358"/>
              <a:ext cx="2694" cy="539"/>
              <a:chOff x="2993" y="2358"/>
              <a:chExt cx="2694" cy="539"/>
            </a:xfrm>
          </p:grpSpPr>
          <p:sp>
            <p:nvSpPr>
              <p:cNvPr id="89097" name="Rectangle 44"/>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89098" name="Rectangle 45"/>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1757994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23363" name="Rectangle 3"/>
          <p:cNvSpPr>
            <a:spLocks noGrp="1" noChangeArrowheads="1"/>
          </p:cNvSpPr>
          <p:nvPr>
            <p:ph idx="1"/>
          </p:nvPr>
        </p:nvSpPr>
        <p:spPr>
          <a:xfrm>
            <a:off x="304800" y="1447800"/>
            <a:ext cx="8588375" cy="4141788"/>
          </a:xfrm>
        </p:spPr>
        <p:txBody>
          <a:bodyPr/>
          <a:lstStyle/>
          <a:p>
            <a:pPr algn="just">
              <a:lnSpc>
                <a:spcPct val="90000"/>
              </a:lnSpc>
              <a:buFontTx/>
              <a:buNone/>
              <a:defRPr/>
            </a:pP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本节介绍</a:t>
            </a:r>
          </a:p>
          <a:p>
            <a:pPr algn="just">
              <a:lnSpc>
                <a:spcPct val="90000"/>
              </a:lnSpc>
              <a:buFontTx/>
              <a:buNone/>
              <a:defRPr/>
            </a:pP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过程内部如何访问过程外部声明的名字？</a:t>
            </a:r>
          </a:p>
          <a:p>
            <a:pPr algn="just">
              <a:lnSpc>
                <a:spcPct val="90000"/>
              </a:lnSpc>
              <a:defRPr/>
            </a:pPr>
            <a:r>
              <a:rPr lang="zh-CN" altLang="en-US" sz="2800" b="1" smtClean="0">
                <a:effectLst>
                  <a:outerShdw blurRad="38100" dist="38100" dir="2700000" algn="tl">
                    <a:srgbClr val="C0C0C0"/>
                  </a:outerShdw>
                </a:effectLst>
                <a:latin typeface="宋体" pitchFamily="2" charset="-122"/>
                <a:ea typeface="宋体" pitchFamily="2" charset="-122"/>
              </a:rPr>
              <a:t>不同的作用域规则下，非局部名字的访问方式有所不同</a:t>
            </a:r>
            <a:endPar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lnSpc>
                <a:spcPct val="90000"/>
              </a:lnSpc>
              <a:defRPr/>
            </a:pPr>
            <a:r>
              <a:rPr lang="zh-CN" altLang="en-US" sz="2400" b="1" smtClean="0">
                <a:solidFill>
                  <a:schemeClr val="accent2"/>
                </a:solidFill>
                <a:effectLst>
                  <a:outerShdw blurRad="38100" dist="38100" dir="2700000" algn="tl">
                    <a:srgbClr val="C0C0C0"/>
                  </a:outerShdw>
                </a:effectLst>
                <a:latin typeface="宋体" pitchFamily="2" charset="-122"/>
                <a:ea typeface="宋体" pitchFamily="2" charset="-122"/>
              </a:rPr>
              <a:t>静态作用域</a:t>
            </a:r>
          </a:p>
          <a:p>
            <a:pPr lvl="2" algn="just">
              <a:lnSpc>
                <a:spcPct val="90000"/>
              </a:lnSpc>
              <a:defRPr/>
            </a:pP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无过程嵌套的静态作用域（</a:t>
            </a:r>
            <a:r>
              <a:rPr lang="en-US" altLang="zh-CN" sz="2000" b="1" smtClean="0">
                <a:solidFill>
                  <a:schemeClr val="accent2"/>
                </a:solidFill>
                <a:effectLst>
                  <a:outerShdw blurRad="38100" dist="38100" dir="2700000" algn="tl">
                    <a:srgbClr val="C0C0C0"/>
                  </a:outerShdw>
                </a:effectLst>
                <a:ea typeface="宋体" pitchFamily="2" charset="-122"/>
              </a:rPr>
              <a:t>C</a:t>
            </a: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语言）</a:t>
            </a:r>
          </a:p>
          <a:p>
            <a:pPr lvl="2" algn="just">
              <a:lnSpc>
                <a:spcPct val="90000"/>
              </a:lnSpc>
              <a:defRPr/>
            </a:pPr>
            <a:r>
              <a:rPr lang="zh-CN" altLang="en-US" sz="2000" b="1" smtClean="0">
                <a:solidFill>
                  <a:schemeClr val="accent2"/>
                </a:solidFill>
                <a:effectLst>
                  <a:outerShdw blurRad="38100" dist="38100" dir="2700000" algn="tl">
                    <a:srgbClr val="C0C0C0"/>
                  </a:outerShdw>
                </a:effectLst>
                <a:ea typeface="宋体" pitchFamily="2" charset="-122"/>
              </a:rPr>
              <a:t>有过程嵌套的静态作用域</a:t>
            </a: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000" b="1" smtClean="0">
                <a:solidFill>
                  <a:schemeClr val="accent2"/>
                </a:solidFill>
                <a:effectLst>
                  <a:outerShdw blurRad="38100" dist="38100" dir="2700000" algn="tl">
                    <a:srgbClr val="C0C0C0"/>
                  </a:outerShdw>
                </a:effectLst>
                <a:ea typeface="宋体" pitchFamily="2" charset="-122"/>
              </a:rPr>
              <a:t>Pascal</a:t>
            </a:r>
            <a:r>
              <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rPr>
              <a:t>语言）</a:t>
            </a:r>
          </a:p>
          <a:p>
            <a:pPr lvl="2" algn="just">
              <a:lnSpc>
                <a:spcPct val="90000"/>
              </a:lnSpc>
              <a:defRPr/>
            </a:pPr>
            <a:endParaRPr lang="zh-CN" altLang="en-US" sz="2000" b="1" smtClean="0">
              <a:solidFill>
                <a:schemeClr val="accent2"/>
              </a:solidFill>
              <a:effectLst>
                <a:outerShdw blurRad="38100" dist="38100" dir="2700000" algn="tl">
                  <a:srgbClr val="C0C0C0"/>
                </a:outerShdw>
              </a:effectLst>
              <a:latin typeface="宋体" pitchFamily="2" charset="-122"/>
              <a:ea typeface="宋体" pitchFamily="2" charset="-122"/>
            </a:endParaRPr>
          </a:p>
          <a:p>
            <a:pPr lvl="1" algn="just">
              <a:lnSpc>
                <a:spcPct val="90000"/>
              </a:lnSpc>
              <a:defRPr/>
            </a:pPr>
            <a:r>
              <a:rPr lang="zh-CN" altLang="en-US" sz="2400" b="1" smtClean="0">
                <a:solidFill>
                  <a:schemeClr val="accent2"/>
                </a:solidFill>
                <a:effectLst>
                  <a:outerShdw blurRad="38100" dist="38100" dir="2700000" algn="tl">
                    <a:srgbClr val="C0C0C0"/>
                  </a:outerShdw>
                </a:effectLst>
                <a:ea typeface="宋体" pitchFamily="2" charset="-122"/>
              </a:rPr>
              <a:t>动态作用域</a:t>
            </a:r>
            <a:r>
              <a:rPr lang="zh-CN" altLang="en-US" sz="2400" b="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400" b="1" smtClean="0">
                <a:solidFill>
                  <a:schemeClr val="accent2"/>
                </a:solidFill>
                <a:effectLst>
                  <a:outerShdw blurRad="38100" dist="38100" dir="2700000" algn="tl">
                    <a:srgbClr val="C0C0C0"/>
                  </a:outerShdw>
                </a:effectLst>
                <a:ea typeface="宋体" pitchFamily="2" charset="-122"/>
              </a:rPr>
              <a:t>Lisp</a:t>
            </a:r>
            <a:r>
              <a:rPr lang="zh-CN" altLang="en-US" sz="2400" b="1" smtClean="0">
                <a:solidFill>
                  <a:schemeClr val="accent2"/>
                </a:solidFill>
                <a:effectLst>
                  <a:outerShdw blurRad="38100" dist="38100" dir="2700000" algn="tl">
                    <a:srgbClr val="C0C0C0"/>
                  </a:outerShdw>
                </a:effectLst>
                <a:latin typeface="宋体" pitchFamily="2" charset="-122"/>
                <a:ea typeface="宋体" pitchFamily="2" charset="-122"/>
              </a:rPr>
              <a:t>语言）</a:t>
            </a:r>
          </a:p>
        </p:txBody>
      </p:sp>
      <p:sp>
        <p:nvSpPr>
          <p:cNvPr id="4" name="灯片编号占位符 5"/>
          <p:cNvSpPr>
            <a:spLocks noGrp="1"/>
          </p:cNvSpPr>
          <p:nvPr>
            <p:ph type="sldNum" sz="quarter" idx="11"/>
          </p:nvPr>
        </p:nvSpPr>
        <p:spPr/>
        <p:txBody>
          <a:bodyPr/>
          <a:lstStyle/>
          <a:p>
            <a:pPr>
              <a:defRPr/>
            </a:pPr>
            <a:fld id="{C6446935-F9E1-4D6B-A800-BC3B8C1C1279}" type="slidenum">
              <a:rPr lang="en-US" altLang="zh-CN"/>
              <a:pPr>
                <a:defRPr/>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23363">
                                            <p:txEl>
                                              <p:pRg st="2" end="2"/>
                                            </p:txEl>
                                          </p:spTgt>
                                        </p:tgtEl>
                                        <p:attrNameLst>
                                          <p:attrName>style.visibility</p:attrName>
                                        </p:attrNameLst>
                                      </p:cBhvr>
                                      <p:to>
                                        <p:strVal val="visible"/>
                                      </p:to>
                                    </p:set>
                                    <p:animEffect transition="in" filter="blinds(horizontal)">
                                      <p:cBhvr>
                                        <p:cTn id="7" dur="500"/>
                                        <p:tgtEl>
                                          <p:spTgt spid="14233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23363">
                                            <p:txEl>
                                              <p:pRg st="3" end="3"/>
                                            </p:txEl>
                                          </p:spTgt>
                                        </p:tgtEl>
                                        <p:attrNameLst>
                                          <p:attrName>style.visibility</p:attrName>
                                        </p:attrNameLst>
                                      </p:cBhvr>
                                      <p:to>
                                        <p:strVal val="visible"/>
                                      </p:to>
                                    </p:set>
                                    <p:animEffect transition="in" filter="blinds(horizontal)">
                                      <p:cBhvr>
                                        <p:cTn id="12" dur="500"/>
                                        <p:tgtEl>
                                          <p:spTgt spid="142336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23363">
                                            <p:txEl>
                                              <p:pRg st="4" end="4"/>
                                            </p:txEl>
                                          </p:spTgt>
                                        </p:tgtEl>
                                        <p:attrNameLst>
                                          <p:attrName>style.visibility</p:attrName>
                                        </p:attrNameLst>
                                      </p:cBhvr>
                                      <p:to>
                                        <p:strVal val="visible"/>
                                      </p:to>
                                    </p:set>
                                    <p:animEffect transition="in" filter="blinds(horizontal)">
                                      <p:cBhvr>
                                        <p:cTn id="15" dur="500"/>
                                        <p:tgtEl>
                                          <p:spTgt spid="142336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23363">
                                            <p:txEl>
                                              <p:pRg st="5" end="5"/>
                                            </p:txEl>
                                          </p:spTgt>
                                        </p:tgtEl>
                                        <p:attrNameLst>
                                          <p:attrName>style.visibility</p:attrName>
                                        </p:attrNameLst>
                                      </p:cBhvr>
                                      <p:to>
                                        <p:strVal val="visible"/>
                                      </p:to>
                                    </p:set>
                                    <p:animEffect transition="in" filter="blinds(horizontal)">
                                      <p:cBhvr>
                                        <p:cTn id="18" dur="500"/>
                                        <p:tgtEl>
                                          <p:spTgt spid="142336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23363">
                                            <p:txEl>
                                              <p:pRg st="7" end="7"/>
                                            </p:txEl>
                                          </p:spTgt>
                                        </p:tgtEl>
                                        <p:attrNameLst>
                                          <p:attrName>style.visibility</p:attrName>
                                        </p:attrNameLst>
                                      </p:cBhvr>
                                      <p:to>
                                        <p:strVal val="visible"/>
                                      </p:to>
                                    </p:set>
                                    <p:animEffect transition="in" filter="blinds(horizontal)">
                                      <p:cBhvr>
                                        <p:cTn id="21" dur="500"/>
                                        <p:tgtEl>
                                          <p:spTgt spid="14233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0115"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t>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a:t>
            </a:r>
            <a:r>
              <a:rPr lang="en-US" altLang="zh-CN" sz="2400" b="1" smtClean="0">
                <a:solidFill>
                  <a:srgbClr val="00FF00"/>
                </a:solidFill>
              </a:rPr>
              <a:t>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a:t>
            </a:r>
            <a:r>
              <a:rPr lang="en-US" altLang="zh-CN" sz="2400" b="1" dirty="0" smtClean="0"/>
              <a:t>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0116" name="Group 4"/>
          <p:cNvGrpSpPr>
            <a:grpSpLocks/>
          </p:cNvGrpSpPr>
          <p:nvPr/>
        </p:nvGrpSpPr>
        <p:grpSpPr bwMode="auto">
          <a:xfrm>
            <a:off x="4460304" y="1447800"/>
            <a:ext cx="4648200" cy="2209800"/>
            <a:chOff x="2832" y="2928"/>
            <a:chExt cx="2928" cy="1392"/>
          </a:xfrm>
        </p:grpSpPr>
        <p:sp>
          <p:nvSpPr>
            <p:cNvPr id="90142"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90143"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44"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0145"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46"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47"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0148"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49"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50"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51"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52"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0153"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0154"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0117" name="Group 47"/>
          <p:cNvGrpSpPr>
            <a:grpSpLocks/>
          </p:cNvGrpSpPr>
          <p:nvPr/>
        </p:nvGrpSpPr>
        <p:grpSpPr bwMode="auto">
          <a:xfrm>
            <a:off x="4659313" y="3743325"/>
            <a:ext cx="4546600" cy="2836863"/>
            <a:chOff x="2823" y="2358"/>
            <a:chExt cx="2864" cy="1787"/>
          </a:xfrm>
        </p:grpSpPr>
        <p:grpSp>
          <p:nvGrpSpPr>
            <p:cNvPr id="90118" name="Group 40"/>
            <p:cNvGrpSpPr>
              <a:grpSpLocks/>
            </p:cNvGrpSpPr>
            <p:nvPr/>
          </p:nvGrpSpPr>
          <p:grpSpPr bwMode="auto">
            <a:xfrm>
              <a:off x="2823" y="2897"/>
              <a:ext cx="1191" cy="1219"/>
              <a:chOff x="2823" y="2897"/>
              <a:chExt cx="1191" cy="1219"/>
            </a:xfrm>
          </p:grpSpPr>
          <p:sp>
            <p:nvSpPr>
              <p:cNvPr id="90134" name="Rectangle 19"/>
              <p:cNvSpPr>
                <a:spLocks noChangeArrowheads="1"/>
              </p:cNvSpPr>
              <p:nvPr/>
            </p:nvSpPr>
            <p:spPr bwMode="auto">
              <a:xfrm>
                <a:off x="3249" y="3407"/>
                <a:ext cx="5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0.25</a:t>
                </a:r>
              </a:p>
            </p:txBody>
          </p:sp>
          <p:sp>
            <p:nvSpPr>
              <p:cNvPr id="90135"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0136"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7"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8"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9"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40"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41"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0119" name="Group 39"/>
            <p:cNvGrpSpPr>
              <a:grpSpLocks/>
            </p:cNvGrpSpPr>
            <p:nvPr/>
          </p:nvGrpSpPr>
          <p:grpSpPr bwMode="auto">
            <a:xfrm>
              <a:off x="4383" y="2897"/>
              <a:ext cx="1219" cy="1248"/>
              <a:chOff x="4383" y="2897"/>
              <a:chExt cx="1219" cy="1248"/>
            </a:xfrm>
          </p:grpSpPr>
          <p:sp>
            <p:nvSpPr>
              <p:cNvPr id="90123"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0124"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0125"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6"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7"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8"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29"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0" name="Line 34"/>
              <p:cNvSpPr>
                <a:spLocks noChangeShapeType="1"/>
              </p:cNvSpPr>
              <p:nvPr/>
            </p:nvSpPr>
            <p:spPr bwMode="auto">
              <a:xfrm flipH="1">
                <a:off x="4638" y="303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1"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90132"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0133" name="Rectangle 38"/>
              <p:cNvSpPr>
                <a:spLocks noChangeArrowheads="1"/>
              </p:cNvSpPr>
              <p:nvPr/>
            </p:nvSpPr>
            <p:spPr bwMode="auto">
              <a:xfrm>
                <a:off x="4836" y="3010"/>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400" dirty="0"/>
                  <a:t>show</a:t>
                </a:r>
              </a:p>
            </p:txBody>
          </p:sp>
        </p:grpSp>
        <p:grpSp>
          <p:nvGrpSpPr>
            <p:cNvPr id="90120" name="Group 44"/>
            <p:cNvGrpSpPr>
              <a:grpSpLocks/>
            </p:cNvGrpSpPr>
            <p:nvPr/>
          </p:nvGrpSpPr>
          <p:grpSpPr bwMode="auto">
            <a:xfrm>
              <a:off x="2993" y="2358"/>
              <a:ext cx="2694" cy="539"/>
              <a:chOff x="2993" y="2358"/>
              <a:chExt cx="2694" cy="539"/>
            </a:xfrm>
          </p:grpSpPr>
          <p:sp>
            <p:nvSpPr>
              <p:cNvPr id="90121" name="Rectangle 45"/>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0122" name="Rectangle 46"/>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3742130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1139"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a:t>
            </a:r>
            <a:r>
              <a:rPr lang="en-US" altLang="zh-CN" sz="2400" b="1" dirty="0" smtClean="0"/>
              <a:t> r := 0.125; 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solidFill>
                  <a:srgbClr val="FF0000"/>
                </a:solidFill>
              </a:rPr>
              <a:t>       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show; sm</a:t>
            </a:r>
            <a:r>
              <a:rPr lang="en-US" altLang="zh-CN" sz="2400" b="1" dirty="0" smtClean="0"/>
              <a:t>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1140" name="Group 4"/>
          <p:cNvGrpSpPr>
            <a:grpSpLocks/>
          </p:cNvGrpSpPr>
          <p:nvPr/>
        </p:nvGrpSpPr>
        <p:grpSpPr bwMode="auto">
          <a:xfrm>
            <a:off x="4460304" y="1447800"/>
            <a:ext cx="4648200" cy="2209800"/>
            <a:chOff x="2832" y="2928"/>
            <a:chExt cx="2928" cy="1392"/>
          </a:xfrm>
        </p:grpSpPr>
        <p:sp>
          <p:nvSpPr>
            <p:cNvPr id="91168"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dynamic</a:t>
              </a:r>
            </a:p>
          </p:txBody>
        </p:sp>
        <p:sp>
          <p:nvSpPr>
            <p:cNvPr id="91169"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0"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1171"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2"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3"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small</a:t>
              </a:r>
            </a:p>
          </p:txBody>
        </p:sp>
        <p:sp>
          <p:nvSpPr>
            <p:cNvPr id="91174"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5"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6"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77"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8"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1179"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1180"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1141" name="Group 49"/>
          <p:cNvGrpSpPr>
            <a:grpSpLocks/>
          </p:cNvGrpSpPr>
          <p:nvPr/>
        </p:nvGrpSpPr>
        <p:grpSpPr bwMode="auto">
          <a:xfrm>
            <a:off x="4659313" y="3743325"/>
            <a:ext cx="4546600" cy="2836863"/>
            <a:chOff x="2823" y="2358"/>
            <a:chExt cx="2864" cy="1787"/>
          </a:xfrm>
        </p:grpSpPr>
        <p:grpSp>
          <p:nvGrpSpPr>
            <p:cNvPr id="91142" name="Group 42"/>
            <p:cNvGrpSpPr>
              <a:grpSpLocks/>
            </p:cNvGrpSpPr>
            <p:nvPr/>
          </p:nvGrpSpPr>
          <p:grpSpPr bwMode="auto">
            <a:xfrm>
              <a:off x="2823" y="2897"/>
              <a:ext cx="1191" cy="1219"/>
              <a:chOff x="2823" y="2897"/>
              <a:chExt cx="1191" cy="1219"/>
            </a:xfrm>
          </p:grpSpPr>
          <p:sp>
            <p:nvSpPr>
              <p:cNvPr id="91160" name="Rectangle 19"/>
              <p:cNvSpPr>
                <a:spLocks noChangeArrowheads="1"/>
              </p:cNvSpPr>
              <p:nvPr/>
            </p:nvSpPr>
            <p:spPr bwMode="auto">
              <a:xfrm>
                <a:off x="3249" y="3407"/>
                <a:ext cx="53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0.25</a:t>
                </a:r>
              </a:p>
            </p:txBody>
          </p:sp>
          <p:sp>
            <p:nvSpPr>
              <p:cNvPr id="91161"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1162"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3"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4"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5"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6"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67"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1143" name="Group 41"/>
            <p:cNvGrpSpPr>
              <a:grpSpLocks/>
            </p:cNvGrpSpPr>
            <p:nvPr/>
          </p:nvGrpSpPr>
          <p:grpSpPr bwMode="auto">
            <a:xfrm>
              <a:off x="4383" y="2897"/>
              <a:ext cx="1219" cy="1248"/>
              <a:chOff x="4383" y="2897"/>
              <a:chExt cx="1219" cy="1248"/>
            </a:xfrm>
          </p:grpSpPr>
          <p:sp>
            <p:nvSpPr>
              <p:cNvPr id="91147"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1148"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1149"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0"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1"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2"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3"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4" name="Line 34"/>
              <p:cNvSpPr>
                <a:spLocks noChangeShapeType="1"/>
              </p:cNvSpPr>
              <p:nvPr/>
            </p:nvSpPr>
            <p:spPr bwMode="auto">
              <a:xfrm flipH="1">
                <a:off x="4638" y="303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5"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91156"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1157" name="Rectangle 38"/>
              <p:cNvSpPr>
                <a:spLocks noChangeArrowheads="1"/>
              </p:cNvSpPr>
              <p:nvPr/>
            </p:nvSpPr>
            <p:spPr bwMode="auto">
              <a:xfrm>
                <a:off x="4836" y="3010"/>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400" dirty="0"/>
                  <a:t>small</a:t>
                </a:r>
              </a:p>
            </p:txBody>
          </p:sp>
          <p:sp>
            <p:nvSpPr>
              <p:cNvPr id="91158" name="Rectangle 39"/>
              <p:cNvSpPr>
                <a:spLocks noChangeArrowheads="1"/>
              </p:cNvSpPr>
              <p:nvPr/>
            </p:nvSpPr>
            <p:spPr bwMode="auto">
              <a:xfrm>
                <a:off x="4383" y="329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1159" name="Rectangle 40"/>
              <p:cNvSpPr>
                <a:spLocks noChangeArrowheads="1"/>
              </p:cNvSpPr>
              <p:nvPr/>
            </p:nvSpPr>
            <p:spPr bwMode="auto">
              <a:xfrm>
                <a:off x="4921" y="3294"/>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800" dirty="0"/>
                  <a:t>0.25</a:t>
                </a:r>
              </a:p>
            </p:txBody>
          </p:sp>
        </p:grpSp>
        <p:grpSp>
          <p:nvGrpSpPr>
            <p:cNvPr id="91144" name="Group 46"/>
            <p:cNvGrpSpPr>
              <a:grpSpLocks/>
            </p:cNvGrpSpPr>
            <p:nvPr/>
          </p:nvGrpSpPr>
          <p:grpSpPr bwMode="auto">
            <a:xfrm>
              <a:off x="2993" y="2358"/>
              <a:ext cx="2694" cy="539"/>
              <a:chOff x="2993" y="2358"/>
              <a:chExt cx="2694" cy="539"/>
            </a:xfrm>
          </p:grpSpPr>
          <p:sp>
            <p:nvSpPr>
              <p:cNvPr id="91145" name="Rectangle 47"/>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1146" name="Rectangle 48"/>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1366678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2163"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begin r := 0.125; </a:t>
            </a:r>
            <a:r>
              <a:rPr lang="en-US" altLang="zh-CN" sz="2400" b="1" dirty="0" smtClean="0"/>
              <a:t>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a:t>
            </a:r>
            <a:r>
              <a:rPr lang="en-US" altLang="zh-CN" sz="2400" b="1" smtClean="0">
                <a:solidFill>
                  <a:srgbClr val="00FF00"/>
                </a:solidFill>
              </a:rPr>
              <a:t>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show; sm</a:t>
            </a:r>
            <a:r>
              <a:rPr lang="en-US" altLang="zh-CN" sz="2400" b="1" dirty="0" smtClean="0"/>
              <a:t>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2164" name="Group 4"/>
          <p:cNvGrpSpPr>
            <a:grpSpLocks/>
          </p:cNvGrpSpPr>
          <p:nvPr/>
        </p:nvGrpSpPr>
        <p:grpSpPr bwMode="auto">
          <a:xfrm>
            <a:off x="4460304" y="1447800"/>
            <a:ext cx="4648200" cy="2209800"/>
            <a:chOff x="2832" y="2928"/>
            <a:chExt cx="2928" cy="1392"/>
          </a:xfrm>
        </p:grpSpPr>
        <p:sp>
          <p:nvSpPr>
            <p:cNvPr id="92192"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92193"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194"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2195"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196"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197"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2198"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199"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200"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201"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202"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2203"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2204"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2165" name="Group 49"/>
          <p:cNvGrpSpPr>
            <a:grpSpLocks/>
          </p:cNvGrpSpPr>
          <p:nvPr/>
        </p:nvGrpSpPr>
        <p:grpSpPr bwMode="auto">
          <a:xfrm>
            <a:off x="4659313" y="3743325"/>
            <a:ext cx="4546600" cy="2836863"/>
            <a:chOff x="2823" y="2358"/>
            <a:chExt cx="2864" cy="1787"/>
          </a:xfrm>
        </p:grpSpPr>
        <p:grpSp>
          <p:nvGrpSpPr>
            <p:cNvPr id="92166" name="Group 42"/>
            <p:cNvGrpSpPr>
              <a:grpSpLocks/>
            </p:cNvGrpSpPr>
            <p:nvPr/>
          </p:nvGrpSpPr>
          <p:grpSpPr bwMode="auto">
            <a:xfrm>
              <a:off x="2823" y="2897"/>
              <a:ext cx="1191" cy="1219"/>
              <a:chOff x="2823" y="2897"/>
              <a:chExt cx="1191" cy="1219"/>
            </a:xfrm>
          </p:grpSpPr>
          <p:sp>
            <p:nvSpPr>
              <p:cNvPr id="92184" name="Rectangle 19"/>
              <p:cNvSpPr>
                <a:spLocks noChangeArrowheads="1"/>
              </p:cNvSpPr>
              <p:nvPr/>
            </p:nvSpPr>
            <p:spPr bwMode="auto">
              <a:xfrm>
                <a:off x="3249" y="3407"/>
                <a:ext cx="65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400" dirty="0"/>
                  <a:t>0.125</a:t>
                </a:r>
              </a:p>
            </p:txBody>
          </p:sp>
          <p:sp>
            <p:nvSpPr>
              <p:cNvPr id="92185"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2186"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7"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8"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9"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90"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91"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2167" name="Group 41"/>
            <p:cNvGrpSpPr>
              <a:grpSpLocks/>
            </p:cNvGrpSpPr>
            <p:nvPr/>
          </p:nvGrpSpPr>
          <p:grpSpPr bwMode="auto">
            <a:xfrm>
              <a:off x="4383" y="2897"/>
              <a:ext cx="1219" cy="1248"/>
              <a:chOff x="4383" y="2897"/>
              <a:chExt cx="1219" cy="1248"/>
            </a:xfrm>
          </p:grpSpPr>
          <p:sp>
            <p:nvSpPr>
              <p:cNvPr id="92171"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2172"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2173"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4"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5"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6"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7"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8" name="Line 34"/>
              <p:cNvSpPr>
                <a:spLocks noChangeShapeType="1"/>
              </p:cNvSpPr>
              <p:nvPr/>
            </p:nvSpPr>
            <p:spPr bwMode="auto">
              <a:xfrm flipH="1">
                <a:off x="4638" y="303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9"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sp>
            <p:nvSpPr>
              <p:cNvPr id="92180" name="Line 37"/>
              <p:cNvSpPr>
                <a:spLocks noChangeShapeType="1"/>
              </p:cNvSpPr>
              <p:nvPr/>
            </p:nvSpPr>
            <p:spPr bwMode="auto">
              <a:xfrm flipH="1">
                <a:off x="4638" y="3322"/>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81" name="Rectangle 38"/>
              <p:cNvSpPr>
                <a:spLocks noChangeArrowheads="1"/>
              </p:cNvSpPr>
              <p:nvPr/>
            </p:nvSpPr>
            <p:spPr bwMode="auto">
              <a:xfrm>
                <a:off x="4836" y="3010"/>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400" dirty="0"/>
                  <a:t>small</a:t>
                </a:r>
              </a:p>
            </p:txBody>
          </p:sp>
          <p:sp>
            <p:nvSpPr>
              <p:cNvPr id="92182" name="Rectangle 39"/>
              <p:cNvSpPr>
                <a:spLocks noChangeArrowheads="1"/>
              </p:cNvSpPr>
              <p:nvPr/>
            </p:nvSpPr>
            <p:spPr bwMode="auto">
              <a:xfrm>
                <a:off x="4383" y="329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2183" name="Rectangle 40"/>
              <p:cNvSpPr>
                <a:spLocks noChangeArrowheads="1"/>
              </p:cNvSpPr>
              <p:nvPr/>
            </p:nvSpPr>
            <p:spPr bwMode="auto">
              <a:xfrm>
                <a:off x="4921" y="3294"/>
                <a:ext cx="5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en-US" altLang="zh-CN" sz="2800"/>
                  <a:t>0.25</a:t>
                </a:r>
              </a:p>
            </p:txBody>
          </p:sp>
        </p:grpSp>
        <p:grpSp>
          <p:nvGrpSpPr>
            <p:cNvPr id="92168" name="Group 46"/>
            <p:cNvGrpSpPr>
              <a:grpSpLocks/>
            </p:cNvGrpSpPr>
            <p:nvPr/>
          </p:nvGrpSpPr>
          <p:grpSpPr bwMode="auto">
            <a:xfrm>
              <a:off x="2993" y="2358"/>
              <a:ext cx="2694" cy="539"/>
              <a:chOff x="2993" y="2358"/>
              <a:chExt cx="2694" cy="539"/>
            </a:xfrm>
          </p:grpSpPr>
          <p:sp>
            <p:nvSpPr>
              <p:cNvPr id="92169" name="Rectangle 47"/>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2170" name="Rectangle 48"/>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6842765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b="1" smtClean="0">
                <a:ea typeface="黑体" pitchFamily="49" charset="-122"/>
              </a:rPr>
              <a:t>6.3</a:t>
            </a:r>
            <a:r>
              <a:rPr lang="zh-CN" altLang="en-US" b="1" smtClean="0">
                <a:latin typeface="宋体" charset="-122"/>
                <a:ea typeface="黑体" pitchFamily="49" charset="-122"/>
              </a:rPr>
              <a:t> </a:t>
            </a:r>
            <a:r>
              <a:rPr lang="zh-CN" altLang="en-US" b="1" smtClean="0">
                <a:latin typeface="宋体" charset="-122"/>
              </a:rPr>
              <a:t>非局部名字的访问</a:t>
            </a:r>
          </a:p>
        </p:txBody>
      </p:sp>
      <p:sp>
        <p:nvSpPr>
          <p:cNvPr id="93187" name="Rectangle 3"/>
          <p:cNvSpPr>
            <a:spLocks noGrp="1" noChangeArrowheads="1"/>
          </p:cNvSpPr>
          <p:nvPr>
            <p:ph idx="1"/>
          </p:nvPr>
        </p:nvSpPr>
        <p:spPr>
          <a:noFill/>
        </p:spPr>
        <p:txBody>
          <a:bodyPr/>
          <a:lstStyle/>
          <a:p>
            <a:pPr algn="just">
              <a:lnSpc>
                <a:spcPct val="90000"/>
              </a:lnSpc>
              <a:spcBef>
                <a:spcPct val="10000"/>
              </a:spcBef>
              <a:buFontTx/>
              <a:buNone/>
            </a:pPr>
            <a:r>
              <a:rPr lang="en-US" altLang="zh-CN" sz="2400" b="1" dirty="0" smtClean="0"/>
              <a:t>program dynamic(input, output);</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procedure show;</a:t>
            </a:r>
          </a:p>
          <a:p>
            <a:pPr algn="just">
              <a:lnSpc>
                <a:spcPct val="90000"/>
              </a:lnSpc>
              <a:spcBef>
                <a:spcPct val="10000"/>
              </a:spcBef>
              <a:buFontTx/>
              <a:buNone/>
            </a:pPr>
            <a:r>
              <a:rPr lang="en-US" altLang="zh-CN" sz="2400" b="1" dirty="0" smtClean="0"/>
              <a:t>      begin write(r: 5: 3) end;</a:t>
            </a:r>
          </a:p>
          <a:p>
            <a:pPr algn="just">
              <a:lnSpc>
                <a:spcPct val="90000"/>
              </a:lnSpc>
              <a:spcBef>
                <a:spcPct val="10000"/>
              </a:spcBef>
              <a:buFontTx/>
              <a:buNone/>
            </a:pPr>
            <a:r>
              <a:rPr lang="en-US" altLang="zh-CN" sz="2400" b="1" dirty="0" smtClean="0"/>
              <a:t>   procedure small;</a:t>
            </a:r>
          </a:p>
          <a:p>
            <a:pPr algn="just">
              <a:lnSpc>
                <a:spcPct val="90000"/>
              </a:lnSpc>
              <a:spcBef>
                <a:spcPct val="10000"/>
              </a:spcBef>
              <a:buFontTx/>
              <a:buNone/>
            </a:pPr>
            <a:r>
              <a:rPr lang="en-US" altLang="zh-CN" sz="2400" b="1" dirty="0" smtClean="0"/>
              <a:t>      </a:t>
            </a:r>
            <a:r>
              <a:rPr lang="en-US" altLang="zh-CN" sz="2400" b="1" dirty="0" err="1" smtClean="0"/>
              <a:t>var</a:t>
            </a:r>
            <a:r>
              <a:rPr lang="en-US" altLang="zh-CN" sz="2400" b="1" dirty="0" smtClean="0"/>
              <a:t> r: real;</a:t>
            </a:r>
          </a:p>
          <a:p>
            <a:pPr algn="just">
              <a:lnSpc>
                <a:spcPct val="90000"/>
              </a:lnSpc>
              <a:spcBef>
                <a:spcPct val="10000"/>
              </a:spcBef>
              <a:buFontTx/>
              <a:buNone/>
            </a:pPr>
            <a:r>
              <a:rPr lang="en-US" altLang="zh-CN" sz="2400" b="1" dirty="0" smtClean="0"/>
              <a:t>      begin r := 0.125; show end;</a:t>
            </a:r>
          </a:p>
          <a:p>
            <a:pPr algn="just">
              <a:lnSpc>
                <a:spcPct val="90000"/>
              </a:lnSpc>
              <a:spcBef>
                <a:spcPct val="10000"/>
              </a:spcBef>
              <a:buFontTx/>
              <a:buNone/>
            </a:pPr>
            <a:r>
              <a:rPr lang="en-US" altLang="zh-CN" sz="2400" b="1" dirty="0" smtClean="0"/>
              <a:t>   </a:t>
            </a:r>
            <a:r>
              <a:rPr lang="en-US" altLang="zh-CN" sz="2400" b="1" smtClean="0">
                <a:solidFill>
                  <a:srgbClr val="FF0000"/>
                </a:solidFill>
              </a:rPr>
              <a:t>begin</a:t>
            </a:r>
            <a:r>
              <a:rPr lang="en-US" altLang="zh-CN" sz="2400" b="1" smtClean="0">
                <a:solidFill>
                  <a:srgbClr val="00FF00"/>
                </a:solidFill>
              </a:rPr>
              <a:t> </a:t>
            </a:r>
            <a:r>
              <a:rPr lang="en-US" altLang="zh-CN" sz="2000" b="1" smtClean="0"/>
              <a:t>(</a:t>
            </a:r>
            <a:r>
              <a:rPr lang="zh-CN" altLang="en-US" sz="2000" dirty="0"/>
              <a:t>红</a:t>
            </a:r>
            <a:r>
              <a:rPr lang="zh-CN" altLang="en-US" sz="2000" b="1" smtClean="0"/>
              <a:t>色</a:t>
            </a:r>
            <a:r>
              <a:rPr lang="zh-CN" altLang="en-US" sz="2000" b="1" dirty="0" smtClean="0"/>
              <a:t>表示已执行部分</a:t>
            </a:r>
            <a:r>
              <a:rPr lang="en-US" altLang="zh-CN" sz="2000" b="1" dirty="0" smtClean="0"/>
              <a:t>)</a:t>
            </a:r>
            <a:endParaRPr lang="en-US" altLang="zh-CN" sz="2400" b="1" dirty="0" smtClean="0">
              <a:solidFill>
                <a:srgbClr val="00FF00"/>
              </a:solidFill>
            </a:endParaRPr>
          </a:p>
          <a:p>
            <a:pPr algn="just">
              <a:lnSpc>
                <a:spcPct val="90000"/>
              </a:lnSpc>
              <a:spcBef>
                <a:spcPct val="10000"/>
              </a:spcBef>
              <a:buFontTx/>
              <a:buNone/>
            </a:pPr>
            <a:r>
              <a:rPr lang="en-US" altLang="zh-CN" sz="2400" b="1" dirty="0" smtClean="0"/>
              <a:t>       </a:t>
            </a:r>
            <a:r>
              <a:rPr lang="en-US" altLang="zh-CN" sz="2400" b="1" dirty="0" smtClean="0">
                <a:solidFill>
                  <a:srgbClr val="FF0000"/>
                </a:solidFill>
              </a:rPr>
              <a:t>r := 0.25; </a:t>
            </a:r>
          </a:p>
          <a:p>
            <a:pPr algn="just">
              <a:lnSpc>
                <a:spcPct val="90000"/>
              </a:lnSpc>
              <a:spcBef>
                <a:spcPct val="10000"/>
              </a:spcBef>
              <a:buFontTx/>
              <a:buNone/>
            </a:pPr>
            <a:r>
              <a:rPr lang="en-US" altLang="zh-CN" sz="2400" b="1" dirty="0" smtClean="0"/>
              <a:t>       </a:t>
            </a:r>
            <a:r>
              <a:rPr lang="en-US" altLang="zh-CN" sz="2400" b="1" dirty="0" smtClean="0">
                <a:solidFill>
                  <a:srgbClr val="FF0000"/>
                </a:solidFill>
              </a:rPr>
              <a:t>show; small; </a:t>
            </a:r>
            <a:r>
              <a:rPr lang="en-US" altLang="zh-CN" sz="2400" b="1" dirty="0" err="1" smtClean="0"/>
              <a:t>writeln</a:t>
            </a:r>
            <a:r>
              <a:rPr lang="en-US" altLang="zh-CN" sz="2400" b="1" dirty="0" smtClean="0"/>
              <a:t>;</a:t>
            </a:r>
          </a:p>
          <a:p>
            <a:pPr algn="just">
              <a:lnSpc>
                <a:spcPct val="90000"/>
              </a:lnSpc>
              <a:spcBef>
                <a:spcPct val="10000"/>
              </a:spcBef>
              <a:buFontTx/>
              <a:buNone/>
            </a:pPr>
            <a:r>
              <a:rPr lang="en-US" altLang="zh-CN" sz="2400" b="1" dirty="0" smtClean="0"/>
              <a:t>       show; small; </a:t>
            </a:r>
            <a:r>
              <a:rPr lang="en-US" altLang="zh-CN" sz="2400" b="1" dirty="0" err="1" smtClean="0"/>
              <a:t>writeln</a:t>
            </a:r>
            <a:endParaRPr lang="en-US" altLang="zh-CN" sz="2400" b="1" dirty="0" smtClean="0"/>
          </a:p>
          <a:p>
            <a:pPr algn="just">
              <a:lnSpc>
                <a:spcPct val="90000"/>
              </a:lnSpc>
              <a:spcBef>
                <a:spcPct val="10000"/>
              </a:spcBef>
              <a:buFontTx/>
              <a:buNone/>
            </a:pPr>
            <a:r>
              <a:rPr lang="en-US" altLang="zh-CN" sz="2400" b="1" dirty="0" smtClean="0"/>
              <a:t>   end.</a:t>
            </a:r>
            <a:endParaRPr lang="zh-CN" altLang="en-US" sz="2400" b="1" dirty="0" smtClean="0"/>
          </a:p>
        </p:txBody>
      </p:sp>
      <p:grpSp>
        <p:nvGrpSpPr>
          <p:cNvPr id="93188" name="Group 4"/>
          <p:cNvGrpSpPr>
            <a:grpSpLocks/>
          </p:cNvGrpSpPr>
          <p:nvPr/>
        </p:nvGrpSpPr>
        <p:grpSpPr bwMode="auto">
          <a:xfrm>
            <a:off x="4460304" y="1447800"/>
            <a:ext cx="4648200" cy="2209800"/>
            <a:chOff x="2832" y="2928"/>
            <a:chExt cx="2928" cy="1392"/>
          </a:xfrm>
        </p:grpSpPr>
        <p:sp>
          <p:nvSpPr>
            <p:cNvPr id="93211" name="Rectangle 5"/>
            <p:cNvSpPr>
              <a:spLocks noChangeArrowheads="1"/>
            </p:cNvSpPr>
            <p:nvPr/>
          </p:nvSpPr>
          <p:spPr bwMode="auto">
            <a:xfrm>
              <a:off x="3792" y="2928"/>
              <a:ext cx="9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dirty="0">
                  <a:solidFill>
                    <a:srgbClr val="FF0000"/>
                  </a:solidFill>
                </a:rPr>
                <a:t>dynamic</a:t>
              </a:r>
            </a:p>
          </p:txBody>
        </p:sp>
        <p:sp>
          <p:nvSpPr>
            <p:cNvPr id="93212" name="Rectangle 6"/>
            <p:cNvSpPr>
              <a:spLocks noChangeArrowheads="1"/>
            </p:cNvSpPr>
            <p:nvPr/>
          </p:nvSpPr>
          <p:spPr bwMode="auto">
            <a:xfrm>
              <a:off x="2832" y="3463"/>
              <a:ext cx="6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13" name="Rectangle 7"/>
            <p:cNvSpPr>
              <a:spLocks noChangeArrowheads="1"/>
            </p:cNvSpPr>
            <p:nvPr/>
          </p:nvSpPr>
          <p:spPr bwMode="auto">
            <a:xfrm>
              <a:off x="5040" y="3451"/>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3214" name="Line 8"/>
            <p:cNvSpPr>
              <a:spLocks noChangeShapeType="1"/>
            </p:cNvSpPr>
            <p:nvPr/>
          </p:nvSpPr>
          <p:spPr bwMode="auto">
            <a:xfrm flipH="1">
              <a:off x="3290" y="3229"/>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15" name="Line 9"/>
            <p:cNvSpPr>
              <a:spLocks noChangeShapeType="1"/>
            </p:cNvSpPr>
            <p:nvPr/>
          </p:nvSpPr>
          <p:spPr bwMode="auto">
            <a:xfrm>
              <a:off x="4461" y="3218"/>
              <a:ext cx="890" cy="31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16" name="Rectangle 10"/>
            <p:cNvSpPr>
              <a:spLocks noChangeArrowheads="1"/>
            </p:cNvSpPr>
            <p:nvPr/>
          </p:nvSpPr>
          <p:spPr bwMode="auto">
            <a:xfrm>
              <a:off x="3504" y="3456"/>
              <a:ext cx="67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small</a:t>
              </a:r>
            </a:p>
          </p:txBody>
        </p:sp>
        <p:sp>
          <p:nvSpPr>
            <p:cNvPr id="93217" name="Rectangle 11"/>
            <p:cNvSpPr>
              <a:spLocks noChangeArrowheads="1"/>
            </p:cNvSpPr>
            <p:nvPr/>
          </p:nvSpPr>
          <p:spPr bwMode="auto">
            <a:xfrm>
              <a:off x="4368" y="3440"/>
              <a:ext cx="66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18" name="Line 12"/>
            <p:cNvSpPr>
              <a:spLocks noChangeShapeType="1"/>
            </p:cNvSpPr>
            <p:nvPr/>
          </p:nvSpPr>
          <p:spPr bwMode="auto">
            <a:xfrm flipH="1">
              <a:off x="3889" y="3240"/>
              <a:ext cx="373"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19" name="Line 13"/>
            <p:cNvSpPr>
              <a:spLocks noChangeShapeType="1"/>
            </p:cNvSpPr>
            <p:nvPr/>
          </p:nvSpPr>
          <p:spPr bwMode="auto">
            <a:xfrm>
              <a:off x="4380" y="3240"/>
              <a:ext cx="372" cy="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20" name="Rectangle 14"/>
            <p:cNvSpPr>
              <a:spLocks noChangeArrowheads="1"/>
            </p:cNvSpPr>
            <p:nvPr/>
          </p:nvSpPr>
          <p:spPr bwMode="auto">
            <a:xfrm>
              <a:off x="3552" y="4008"/>
              <a:ext cx="69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21" name="Rectangle 15"/>
            <p:cNvSpPr>
              <a:spLocks noChangeArrowheads="1"/>
            </p:cNvSpPr>
            <p:nvPr/>
          </p:nvSpPr>
          <p:spPr bwMode="auto">
            <a:xfrm>
              <a:off x="5088" y="4008"/>
              <a:ext cx="65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solidFill>
                    <a:srgbClr val="FF0000"/>
                  </a:solidFill>
                </a:rPr>
                <a:t>show</a:t>
              </a:r>
            </a:p>
          </p:txBody>
        </p:sp>
        <p:sp>
          <p:nvSpPr>
            <p:cNvPr id="93222" name="Line 16"/>
            <p:cNvSpPr>
              <a:spLocks noChangeShapeType="1"/>
            </p:cNvSpPr>
            <p:nvPr/>
          </p:nvSpPr>
          <p:spPr bwMode="auto">
            <a:xfrm>
              <a:off x="3880" y="3719"/>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93223" name="Line 17"/>
            <p:cNvSpPr>
              <a:spLocks noChangeShapeType="1"/>
            </p:cNvSpPr>
            <p:nvPr/>
          </p:nvSpPr>
          <p:spPr bwMode="auto">
            <a:xfrm>
              <a:off x="5376" y="3744"/>
              <a:ext cx="0" cy="3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grpSp>
      <p:grpSp>
        <p:nvGrpSpPr>
          <p:cNvPr id="93189" name="Group 50"/>
          <p:cNvGrpSpPr>
            <a:grpSpLocks/>
          </p:cNvGrpSpPr>
          <p:nvPr/>
        </p:nvGrpSpPr>
        <p:grpSpPr bwMode="auto">
          <a:xfrm>
            <a:off x="4659313" y="3743325"/>
            <a:ext cx="4546600" cy="2836863"/>
            <a:chOff x="2823" y="2358"/>
            <a:chExt cx="2864" cy="1787"/>
          </a:xfrm>
        </p:grpSpPr>
        <p:grpSp>
          <p:nvGrpSpPr>
            <p:cNvPr id="93190" name="Group 42"/>
            <p:cNvGrpSpPr>
              <a:grpSpLocks/>
            </p:cNvGrpSpPr>
            <p:nvPr/>
          </p:nvGrpSpPr>
          <p:grpSpPr bwMode="auto">
            <a:xfrm>
              <a:off x="2823" y="2897"/>
              <a:ext cx="1191" cy="1219"/>
              <a:chOff x="2823" y="2897"/>
              <a:chExt cx="1191" cy="1219"/>
            </a:xfrm>
          </p:grpSpPr>
          <p:sp>
            <p:nvSpPr>
              <p:cNvPr id="93203" name="Rectangle 19"/>
              <p:cNvSpPr>
                <a:spLocks noChangeArrowheads="1"/>
              </p:cNvSpPr>
              <p:nvPr/>
            </p:nvSpPr>
            <p:spPr bwMode="auto">
              <a:xfrm>
                <a:off x="3249" y="3407"/>
                <a:ext cx="65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0.25</a:t>
                </a:r>
              </a:p>
            </p:txBody>
          </p:sp>
          <p:sp>
            <p:nvSpPr>
              <p:cNvPr id="93204" name="Rectangle 20"/>
              <p:cNvSpPr>
                <a:spLocks noChangeArrowheads="1"/>
              </p:cNvSpPr>
              <p:nvPr/>
            </p:nvSpPr>
            <p:spPr bwMode="auto">
              <a:xfrm>
                <a:off x="2823" y="3379"/>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3205" name="Line 21"/>
              <p:cNvSpPr>
                <a:spLocks noChangeShapeType="1"/>
              </p:cNvSpPr>
              <p:nvPr/>
            </p:nvSpPr>
            <p:spPr bwMode="auto">
              <a:xfrm flipV="1">
                <a:off x="307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6" name="Line 22"/>
              <p:cNvSpPr>
                <a:spLocks noChangeShapeType="1"/>
              </p:cNvSpPr>
              <p:nvPr/>
            </p:nvSpPr>
            <p:spPr bwMode="auto">
              <a:xfrm flipV="1">
                <a:off x="401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7" name="Line 23"/>
              <p:cNvSpPr>
                <a:spLocks noChangeShapeType="1"/>
              </p:cNvSpPr>
              <p:nvPr/>
            </p:nvSpPr>
            <p:spPr bwMode="auto">
              <a:xfrm flipH="1">
                <a:off x="307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8" name="Line 24"/>
              <p:cNvSpPr>
                <a:spLocks noChangeShapeType="1"/>
              </p:cNvSpPr>
              <p:nvPr/>
            </p:nvSpPr>
            <p:spPr bwMode="auto">
              <a:xfrm flipH="1">
                <a:off x="3078" y="3719"/>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9" name="Line 25"/>
              <p:cNvSpPr>
                <a:spLocks noChangeShapeType="1"/>
              </p:cNvSpPr>
              <p:nvPr/>
            </p:nvSpPr>
            <p:spPr bwMode="auto">
              <a:xfrm flipH="1">
                <a:off x="3078" y="3464"/>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10" name="Line 26"/>
              <p:cNvSpPr>
                <a:spLocks noChangeShapeType="1"/>
              </p:cNvSpPr>
              <p:nvPr/>
            </p:nvSpPr>
            <p:spPr bwMode="auto">
              <a:xfrm flipH="1">
                <a:off x="3078" y="2897"/>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3191" name="Group 43"/>
            <p:cNvGrpSpPr>
              <a:grpSpLocks/>
            </p:cNvGrpSpPr>
            <p:nvPr/>
          </p:nvGrpSpPr>
          <p:grpSpPr bwMode="auto">
            <a:xfrm>
              <a:off x="4383" y="2897"/>
              <a:ext cx="1219" cy="1248"/>
              <a:chOff x="4383" y="2897"/>
              <a:chExt cx="1219" cy="1248"/>
            </a:xfrm>
          </p:grpSpPr>
          <p:sp>
            <p:nvSpPr>
              <p:cNvPr id="93195" name="Rectangle 27"/>
              <p:cNvSpPr>
                <a:spLocks noChangeArrowheads="1"/>
              </p:cNvSpPr>
              <p:nvPr/>
            </p:nvSpPr>
            <p:spPr bwMode="auto">
              <a:xfrm>
                <a:off x="4610" y="3549"/>
                <a:ext cx="992"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dynamic</a:t>
                </a:r>
              </a:p>
            </p:txBody>
          </p:sp>
          <p:sp>
            <p:nvSpPr>
              <p:cNvPr id="93196" name="Rectangle 28"/>
              <p:cNvSpPr>
                <a:spLocks noChangeArrowheads="1"/>
              </p:cNvSpPr>
              <p:nvPr/>
            </p:nvSpPr>
            <p:spPr bwMode="auto">
              <a:xfrm>
                <a:off x="4383" y="3804"/>
                <a:ext cx="27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r</a:t>
                </a:r>
              </a:p>
            </p:txBody>
          </p:sp>
          <p:sp>
            <p:nvSpPr>
              <p:cNvPr id="93197" name="Line 29"/>
              <p:cNvSpPr>
                <a:spLocks noChangeShapeType="1"/>
              </p:cNvSpPr>
              <p:nvPr/>
            </p:nvSpPr>
            <p:spPr bwMode="auto">
              <a:xfrm flipV="1">
                <a:off x="4638"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8" name="Line 30"/>
              <p:cNvSpPr>
                <a:spLocks noChangeShapeType="1"/>
              </p:cNvSpPr>
              <p:nvPr/>
            </p:nvSpPr>
            <p:spPr bwMode="auto">
              <a:xfrm flipV="1">
                <a:off x="5574" y="2897"/>
                <a:ext cx="0" cy="121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9" name="Line 31"/>
              <p:cNvSpPr>
                <a:spLocks noChangeShapeType="1"/>
              </p:cNvSpPr>
              <p:nvPr/>
            </p:nvSpPr>
            <p:spPr bwMode="auto">
              <a:xfrm flipH="1">
                <a:off x="4638" y="411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0" name="Line 32"/>
              <p:cNvSpPr>
                <a:spLocks noChangeShapeType="1"/>
              </p:cNvSpPr>
              <p:nvPr/>
            </p:nvSpPr>
            <p:spPr bwMode="auto">
              <a:xfrm flipH="1">
                <a:off x="4638" y="3861"/>
                <a:ext cx="93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1" name="Line 33"/>
              <p:cNvSpPr>
                <a:spLocks noChangeShapeType="1"/>
              </p:cNvSpPr>
              <p:nvPr/>
            </p:nvSpPr>
            <p:spPr bwMode="auto">
              <a:xfrm flipH="1">
                <a:off x="4638" y="3606"/>
                <a:ext cx="9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202" name="Rectangle 36"/>
              <p:cNvSpPr>
                <a:spLocks noChangeArrowheads="1"/>
              </p:cNvSpPr>
              <p:nvPr/>
            </p:nvSpPr>
            <p:spPr bwMode="auto">
              <a:xfrm>
                <a:off x="4950" y="3833"/>
                <a:ext cx="295"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altLang="zh-CN" sz="2800"/>
                  <a:t>?</a:t>
                </a:r>
              </a:p>
            </p:txBody>
          </p:sp>
        </p:grpSp>
        <p:grpSp>
          <p:nvGrpSpPr>
            <p:cNvPr id="93192" name="Group 47"/>
            <p:cNvGrpSpPr>
              <a:grpSpLocks/>
            </p:cNvGrpSpPr>
            <p:nvPr/>
          </p:nvGrpSpPr>
          <p:grpSpPr bwMode="auto">
            <a:xfrm>
              <a:off x="2993" y="2358"/>
              <a:ext cx="2694" cy="539"/>
              <a:chOff x="2993" y="2358"/>
              <a:chExt cx="2694" cy="539"/>
            </a:xfrm>
          </p:grpSpPr>
          <p:sp>
            <p:nvSpPr>
              <p:cNvPr id="93193" name="Rectangle 48"/>
              <p:cNvSpPr>
                <a:spLocks noChangeArrowheads="1"/>
              </p:cNvSpPr>
              <p:nvPr/>
            </p:nvSpPr>
            <p:spPr bwMode="auto">
              <a:xfrm>
                <a:off x="2993" y="2358"/>
                <a:ext cx="1247"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静态区</a:t>
                </a:r>
              </a:p>
              <a:p>
                <a:pPr algn="just"/>
                <a:r>
                  <a:rPr lang="zh-CN" altLang="en-US" sz="2400"/>
                  <a:t>使用值的地方</a:t>
                </a:r>
              </a:p>
            </p:txBody>
          </p:sp>
          <p:sp>
            <p:nvSpPr>
              <p:cNvPr id="93194" name="Rectangle 49"/>
              <p:cNvSpPr>
                <a:spLocks noChangeArrowheads="1"/>
              </p:cNvSpPr>
              <p:nvPr/>
            </p:nvSpPr>
            <p:spPr bwMode="auto">
              <a:xfrm>
                <a:off x="4468" y="2358"/>
                <a:ext cx="1219"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rIns="36000"/>
              <a:lstStyle/>
              <a:p>
                <a:pPr algn="just"/>
                <a:r>
                  <a:rPr lang="zh-CN" altLang="en-US" sz="2800"/>
                  <a:t>        栈区</a:t>
                </a:r>
              </a:p>
              <a:p>
                <a:pPr algn="just"/>
                <a:r>
                  <a:rPr lang="zh-CN" altLang="en-US" sz="2400"/>
                  <a:t>暂存值的地方</a:t>
                </a:r>
              </a:p>
            </p:txBody>
          </p:sp>
        </p:grpSp>
      </p:grpSp>
    </p:spTree>
    <p:extLst>
      <p:ext uri="{BB962C8B-B14F-4D97-AF65-F5344CB8AC3E}">
        <p14:creationId xmlns:p14="http://schemas.microsoft.com/office/powerpoint/2010/main" val="35144294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r>
              <a:rPr lang="en-US" altLang="zh-CN" smtClean="0">
                <a:ea typeface="宋体" pitchFamily="2" charset="-122"/>
              </a:rPr>
              <a:t>6.4 </a:t>
            </a:r>
            <a:r>
              <a:rPr lang="zh-CN" altLang="en-US" smtClean="0">
                <a:ea typeface="宋体" pitchFamily="2" charset="-122"/>
              </a:rPr>
              <a:t>参 数 传 递</a:t>
            </a:r>
          </a:p>
        </p:txBody>
      </p:sp>
      <p:sp>
        <p:nvSpPr>
          <p:cNvPr id="1558533" name="Rectangle 5"/>
          <p:cNvSpPr>
            <a:spLocks noGrp="1" noChangeArrowheads="1"/>
          </p:cNvSpPr>
          <p:nvPr>
            <p:ph idx="1"/>
          </p:nvPr>
        </p:nvSpPr>
        <p:spPr/>
        <p:txBody>
          <a:bodyPr/>
          <a:lstStyle/>
          <a:p>
            <a:pPr algn="just">
              <a:spcBef>
                <a:spcPct val="10000"/>
              </a:spcBef>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6.4.1 </a:t>
            </a:r>
            <a:r>
              <a:rPr lang="zh-CN" altLang="en-US" sz="3200" b="1" dirty="0" smtClean="0">
                <a:solidFill>
                  <a:srgbClr val="996633"/>
                </a:solidFill>
                <a:effectLst>
                  <a:outerShdw blurRad="38100" dist="38100" dir="2700000" algn="tl">
                    <a:srgbClr val="C0C0C0"/>
                  </a:outerShdw>
                </a:effectLst>
                <a:ea typeface="宋体" pitchFamily="2" charset="-122"/>
              </a:rPr>
              <a:t>值调用</a:t>
            </a:r>
            <a:endParaRPr lang="en-US" altLang="zh-CN" sz="3200" b="1" dirty="0" smtClean="0">
              <a:solidFill>
                <a:srgbClr val="996633"/>
              </a:solidFill>
              <a:effectLst>
                <a:outerShdw blurRad="38100" dist="38100" dir="2700000" algn="tl">
                  <a:srgbClr val="C0C0C0"/>
                </a:outerShdw>
              </a:effectLst>
              <a:ea typeface="宋体" pitchFamily="2" charset="-122"/>
            </a:endParaRPr>
          </a:p>
          <a:p>
            <a:pPr algn="just">
              <a:spcBef>
                <a:spcPct val="10000"/>
              </a:spcBef>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实参的右值传给被调用过程</a:t>
            </a:r>
            <a:r>
              <a:rPr lang="zh-CN" altLang="en-US" sz="3200" b="1" dirty="0" smtClean="0">
                <a:solidFill>
                  <a:srgbClr val="996633"/>
                </a:solidFill>
                <a:effectLst>
                  <a:outerShdw blurRad="38100" dist="38100" dir="2700000" algn="tl">
                    <a:srgbClr val="C0C0C0"/>
                  </a:outerShdw>
                </a:effectLst>
                <a:ea typeface="宋体" pitchFamily="2" charset="-122"/>
              </a:rPr>
              <a:t> </a:t>
            </a:r>
          </a:p>
          <a:p>
            <a:pPr algn="just">
              <a:spcBef>
                <a:spcPct val="10000"/>
              </a:spcBef>
              <a:defRPr/>
            </a:pPr>
            <a:r>
              <a:rPr lang="zh-CN" altLang="en-US" sz="3200" b="1" dirty="0" smtClean="0">
                <a:solidFill>
                  <a:srgbClr val="996633"/>
                </a:solidFill>
                <a:effectLst>
                  <a:outerShdw blurRad="38100" dist="38100" dir="2700000" algn="tl">
                    <a:srgbClr val="C0C0C0"/>
                  </a:outerShdw>
                </a:effectLst>
                <a:ea typeface="宋体" pitchFamily="2" charset="-122"/>
              </a:rPr>
              <a:t>值调用可以如下实现</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ea typeface="宋体" pitchFamily="2" charset="-122"/>
              </a:rPr>
              <a:t>把形参当作所在过程的局部名看待，形参的存储单元在该过程的活动记录中。</a:t>
            </a:r>
            <a:endParaRPr lang="en-US" altLang="zh-CN" sz="2800" b="1" dirty="0">
              <a:solidFill>
                <a:schemeClr val="accent2"/>
              </a:solidFill>
              <a:effectLst>
                <a:outerShdw blurRad="38100" dist="38100" dir="2700000" algn="tl">
                  <a:srgbClr val="C0C0C0"/>
                </a:outerShdw>
              </a:effectLst>
              <a:latin typeface="宋体" pitchFamily="2" charset="-122"/>
              <a:ea typeface="宋体" pitchFamily="2" charset="-122"/>
            </a:endParaRPr>
          </a:p>
          <a:p>
            <a:pPr lvl="1" algn="just">
              <a:spcBef>
                <a:spcPct val="10000"/>
              </a:spcBef>
              <a:defRPr/>
            </a:pPr>
            <a:r>
              <a:rPr lang="zh-CN" altLang="en-US" sz="2800" b="1" dirty="0">
                <a:solidFill>
                  <a:schemeClr val="accent2"/>
                </a:solidFill>
                <a:effectLst>
                  <a:outerShdw blurRad="38100" dist="38100" dir="2700000" algn="tl">
                    <a:srgbClr val="C0C0C0"/>
                  </a:outerShdw>
                </a:effectLst>
                <a:ea typeface="宋体" pitchFamily="2" charset="-122"/>
              </a:rPr>
              <a:t>调用过程计算实参，并把右值放入形参的存储单元中。</a:t>
            </a:r>
            <a:endParaRPr lang="en-US" altLang="zh-CN" sz="2800" b="1" dirty="0" smtClean="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E514CF4E-C946-49AD-BABC-4129067DA389}" type="slidenum">
              <a:rPr lang="en-US" altLang="zh-CN"/>
              <a:pPr>
                <a:defRPr/>
              </a:pPr>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028"/>
          <p:cNvSpPr>
            <a:spLocks noGrp="1" noChangeArrowheads="1"/>
          </p:cNvSpPr>
          <p:nvPr>
            <p:ph type="title"/>
          </p:nvPr>
        </p:nvSpPr>
        <p:spPr/>
        <p:txBody>
          <a:bodyPr/>
          <a:lstStyle/>
          <a:p>
            <a:r>
              <a:rPr lang="en-US" altLang="zh-CN" smtClean="0">
                <a:ea typeface="宋体" pitchFamily="2" charset="-122"/>
              </a:rPr>
              <a:t>6.4 </a:t>
            </a:r>
            <a:r>
              <a:rPr lang="zh-CN" altLang="en-US" smtClean="0">
                <a:ea typeface="宋体" pitchFamily="2" charset="-122"/>
              </a:rPr>
              <a:t>参 数 传 递</a:t>
            </a:r>
          </a:p>
        </p:txBody>
      </p:sp>
      <p:sp>
        <p:nvSpPr>
          <p:cNvPr id="1560581" name="Rectangle 1029"/>
          <p:cNvSpPr>
            <a:spLocks noGrp="1" noChangeArrowheads="1"/>
          </p:cNvSpPr>
          <p:nvPr>
            <p:ph idx="1"/>
          </p:nvPr>
        </p:nvSpPr>
        <p:spPr/>
        <p:txBody>
          <a:bodyPr/>
          <a:lstStyle/>
          <a:p>
            <a:pPr algn="just">
              <a:spcBef>
                <a:spcPct val="10000"/>
              </a:spcBef>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6.4.2 </a:t>
            </a:r>
            <a:r>
              <a:rPr lang="zh-CN" altLang="en-US" sz="3200" b="1" dirty="0" smtClean="0">
                <a:solidFill>
                  <a:srgbClr val="996633"/>
                </a:solidFill>
                <a:effectLst>
                  <a:outerShdw blurRad="38100" dist="38100" dir="2700000" algn="tl">
                    <a:srgbClr val="C0C0C0"/>
                  </a:outerShdw>
                </a:effectLst>
                <a:ea typeface="宋体" pitchFamily="2" charset="-122"/>
              </a:rPr>
              <a:t>引用调用</a:t>
            </a:r>
            <a:endParaRPr lang="en-US" altLang="zh-CN" sz="3200" b="1" dirty="0" smtClean="0">
              <a:solidFill>
                <a:srgbClr val="996633"/>
              </a:solidFill>
              <a:effectLst>
                <a:outerShdw blurRad="38100" dist="38100" dir="2700000" algn="tl">
                  <a:srgbClr val="C0C0C0"/>
                </a:outerShdw>
              </a:effectLst>
              <a:ea typeface="宋体" pitchFamily="2" charset="-122"/>
            </a:endParaRPr>
          </a:p>
          <a:p>
            <a:pPr algn="just">
              <a:spcBef>
                <a:spcPct val="10000"/>
              </a:spcBef>
              <a:defRPr/>
            </a:pP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实参的左值传给被调用过程</a:t>
            </a:r>
            <a:r>
              <a:rPr lang="zh-CN" altLang="en-US" sz="3200" b="1" dirty="0" smtClean="0">
                <a:solidFill>
                  <a:srgbClr val="996633"/>
                </a:solidFill>
                <a:effectLst>
                  <a:outerShdw blurRad="38100" dist="38100" dir="2700000" algn="tl">
                    <a:srgbClr val="C0C0C0"/>
                  </a:outerShdw>
                </a:effectLst>
                <a:ea typeface="宋体" pitchFamily="2" charset="-122"/>
              </a:rPr>
              <a:t> </a:t>
            </a:r>
          </a:p>
          <a:p>
            <a:pPr algn="just">
              <a:spcBef>
                <a:spcPct val="10000"/>
              </a:spcBef>
              <a:defRPr/>
            </a:pPr>
            <a:r>
              <a:rPr lang="zh-CN" altLang="en-US" sz="3200" b="1" dirty="0" smtClean="0">
                <a:solidFill>
                  <a:srgbClr val="996633"/>
                </a:solidFill>
                <a:effectLst>
                  <a:outerShdw blurRad="38100" dist="38100" dir="2700000" algn="tl">
                    <a:srgbClr val="C0C0C0"/>
                  </a:outerShdw>
                </a:effectLst>
                <a:ea typeface="宋体" pitchFamily="2" charset="-122"/>
              </a:rPr>
              <a:t>引用调用可以如下实现：</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ea typeface="宋体" pitchFamily="2" charset="-122"/>
              </a:rPr>
              <a:t>把实参的左值放入形参的存储单元。</a:t>
            </a:r>
          </a:p>
          <a:p>
            <a:pPr lvl="1" algn="just">
              <a:spcBef>
                <a:spcPct val="10000"/>
              </a:spcBef>
              <a:defRPr/>
            </a:pPr>
            <a:r>
              <a:rPr lang="zh-CN" altLang="en-US" sz="2800" b="1" dirty="0" smtClean="0">
                <a:solidFill>
                  <a:schemeClr val="accent2"/>
                </a:solidFill>
                <a:effectLst>
                  <a:outerShdw blurRad="38100" dist="38100" dir="2700000" algn="tl">
                    <a:srgbClr val="C0C0C0"/>
                  </a:outerShdw>
                </a:effectLst>
                <a:ea typeface="宋体" pitchFamily="2" charset="-122"/>
              </a:rPr>
              <a:t>在被调用过程的目标代码中，任何对形参的引用都是通过传给该过程的指针来间接引用实参的。</a:t>
            </a:r>
          </a:p>
        </p:txBody>
      </p:sp>
      <p:sp>
        <p:nvSpPr>
          <p:cNvPr id="4" name="灯片编号占位符 5"/>
          <p:cNvSpPr>
            <a:spLocks noGrp="1"/>
          </p:cNvSpPr>
          <p:nvPr>
            <p:ph type="sldNum" sz="quarter" idx="11"/>
          </p:nvPr>
        </p:nvSpPr>
        <p:spPr/>
        <p:txBody>
          <a:bodyPr/>
          <a:lstStyle/>
          <a:p>
            <a:pPr>
              <a:defRPr/>
            </a:pPr>
            <a:fld id="{2AB2B717-34E2-4795-A7DC-9B4C5C99D7FD}" type="slidenum">
              <a:rPr lang="en-US" altLang="zh-CN"/>
              <a:pPr>
                <a:defRPr/>
              </a:pPr>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r>
              <a:rPr lang="en-US" altLang="zh-CN" smtClean="0">
                <a:ea typeface="宋体" pitchFamily="2" charset="-122"/>
              </a:rPr>
              <a:t>6.4 </a:t>
            </a:r>
            <a:r>
              <a:rPr lang="zh-CN" altLang="en-US" smtClean="0">
                <a:ea typeface="宋体" pitchFamily="2" charset="-122"/>
              </a:rPr>
              <a:t>参 数 传 递</a:t>
            </a:r>
          </a:p>
        </p:txBody>
      </p:sp>
      <p:sp>
        <p:nvSpPr>
          <p:cNvPr id="1488903" name="Rectangle 7"/>
          <p:cNvSpPr>
            <a:spLocks noGrp="1" noChangeArrowheads="1"/>
          </p:cNvSpPr>
          <p:nvPr>
            <p:ph idx="1"/>
          </p:nvPr>
        </p:nvSpPr>
        <p:spPr/>
        <p:txBody>
          <a:bodyPr/>
          <a:lstStyle/>
          <a:p>
            <a:pPr algn="just">
              <a:spcBef>
                <a:spcPct val="10000"/>
              </a:spcBef>
              <a:buFontTx/>
              <a:buNone/>
              <a:defRPr/>
            </a:pPr>
            <a:r>
              <a:rPr lang="en-US" altLang="zh-CN" sz="3200" b="1" dirty="0" smtClean="0">
                <a:solidFill>
                  <a:srgbClr val="996633"/>
                </a:solidFill>
                <a:effectLst>
                  <a:outerShdw blurRad="38100" dist="38100" dir="2700000" algn="tl">
                    <a:srgbClr val="C0C0C0"/>
                  </a:outerShdw>
                </a:effectLst>
                <a:ea typeface="宋体" pitchFamily="2" charset="-122"/>
              </a:rPr>
              <a:t>6.4.3 </a:t>
            </a:r>
            <a:r>
              <a:rPr lang="zh-CN" altLang="en-US" sz="3200" b="1" dirty="0" smtClean="0">
                <a:solidFill>
                  <a:srgbClr val="996633"/>
                </a:solidFill>
                <a:effectLst>
                  <a:outerShdw blurRad="38100" dist="38100" dir="2700000" algn="tl">
                    <a:srgbClr val="C0C0C0"/>
                  </a:outerShdw>
                </a:effectLst>
                <a:ea typeface="宋体" pitchFamily="2" charset="-122"/>
              </a:rPr>
              <a:t>换名调用</a:t>
            </a:r>
          </a:p>
          <a:p>
            <a:pPr algn="just">
              <a:spcBef>
                <a:spcPct val="10000"/>
              </a:spcBef>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用实参表达式对形参进行正文替换。</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procedure swap(</a:t>
            </a:r>
            <a:r>
              <a:rPr lang="en-US" altLang="zh-CN" sz="3200" b="1" dirty="0" err="1" smtClean="0">
                <a:solidFill>
                  <a:schemeClr val="accent2"/>
                </a:solidFill>
                <a:effectLst>
                  <a:outerShdw blurRad="38100" dist="38100" dir="2700000" algn="tl">
                    <a:srgbClr val="C0C0C0"/>
                  </a:outerShdw>
                </a:effectLst>
                <a:ea typeface="宋体" pitchFamily="2" charset="-122"/>
              </a:rPr>
              <a:t>var</a:t>
            </a:r>
            <a:r>
              <a:rPr lang="en-US" altLang="zh-CN" sz="3200" b="1" dirty="0" smtClean="0">
                <a:solidFill>
                  <a:schemeClr val="accent2"/>
                </a:solidFill>
                <a:effectLst>
                  <a:outerShdw blurRad="38100" dist="38100" dir="2700000" algn="tl">
                    <a:srgbClr val="C0C0C0"/>
                  </a:outerShdw>
                </a:effectLst>
                <a:ea typeface="宋体" pitchFamily="2" charset="-122"/>
              </a:rPr>
              <a:t> x, y: integer);</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a:t>
            </a:r>
            <a:r>
              <a:rPr lang="en-US" altLang="zh-CN" sz="3200" b="1" dirty="0" err="1" smtClean="0">
                <a:solidFill>
                  <a:schemeClr val="accent2"/>
                </a:solidFill>
                <a:effectLst>
                  <a:outerShdw blurRad="38100" dist="38100" dir="2700000" algn="tl">
                    <a:srgbClr val="C0C0C0"/>
                  </a:outerShdw>
                </a:effectLst>
                <a:ea typeface="宋体" pitchFamily="2" charset="-122"/>
              </a:rPr>
              <a:t>var</a:t>
            </a:r>
            <a:r>
              <a:rPr lang="en-US" altLang="zh-CN" sz="3200" b="1" dirty="0" smtClean="0">
                <a:solidFill>
                  <a:schemeClr val="accent2"/>
                </a:solidFill>
                <a:effectLst>
                  <a:outerShdw blurRad="38100" dist="38100" dir="2700000" algn="tl">
                    <a:srgbClr val="C0C0C0"/>
                  </a:outerShdw>
                </a:effectLst>
                <a:ea typeface="宋体" pitchFamily="2" charset="-122"/>
              </a:rPr>
              <a:t> temp: integer;</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begin </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temp := x;</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x := y;</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y := temp</a:t>
            </a:r>
          </a:p>
          <a:p>
            <a:pPr algn="just">
              <a:spcBef>
                <a:spcPct val="10000"/>
              </a:spcBef>
              <a:buFontTx/>
              <a:buNone/>
              <a:defRPr/>
            </a:pPr>
            <a:r>
              <a:rPr lang="en-US" altLang="zh-CN" sz="3200" b="1" dirty="0" smtClean="0">
                <a:solidFill>
                  <a:schemeClr val="accent2"/>
                </a:solidFill>
                <a:effectLst>
                  <a:outerShdw blurRad="38100" dist="38100" dir="2700000" algn="tl">
                    <a:srgbClr val="C0C0C0"/>
                  </a:outerShdw>
                </a:effectLst>
                <a:ea typeface="宋体" pitchFamily="2" charset="-122"/>
              </a:rPr>
              <a:t>	    end</a:t>
            </a:r>
          </a:p>
          <a:p>
            <a:pPr>
              <a:defRPr/>
            </a:pPr>
            <a:endParaRPr lang="zh-CN" altLang="en-US" sz="3200" dirty="0" smtClean="0">
              <a:ea typeface="宋体" pitchFamily="2" charset="-122"/>
            </a:endParaRPr>
          </a:p>
        </p:txBody>
      </p:sp>
      <p:sp>
        <p:nvSpPr>
          <p:cNvPr id="6" name="灯片编号占位符 5"/>
          <p:cNvSpPr>
            <a:spLocks noGrp="1"/>
          </p:cNvSpPr>
          <p:nvPr>
            <p:ph type="sldNum" sz="quarter" idx="11"/>
          </p:nvPr>
        </p:nvSpPr>
        <p:spPr/>
        <p:txBody>
          <a:bodyPr/>
          <a:lstStyle/>
          <a:p>
            <a:pPr>
              <a:defRPr/>
            </a:pPr>
            <a:fld id="{4165A0AA-8E4A-473D-B8D2-730E042ACB8C}" type="slidenum">
              <a:rPr lang="en-US" altLang="zh-CN"/>
              <a:pPr>
                <a:defRPr/>
              </a:pPr>
              <a:t>26</a:t>
            </a:fld>
            <a:endParaRPr lang="en-US" altLang="zh-CN"/>
          </a:p>
        </p:txBody>
      </p:sp>
      <p:sp>
        <p:nvSpPr>
          <p:cNvPr id="1488901" name="Rectangle 5"/>
          <p:cNvSpPr>
            <a:spLocks noChangeArrowheads="1"/>
          </p:cNvSpPr>
          <p:nvPr/>
        </p:nvSpPr>
        <p:spPr bwMode="auto">
          <a:xfrm>
            <a:off x="4859338" y="3284538"/>
            <a:ext cx="3046412" cy="579437"/>
          </a:xfrm>
          <a:prstGeom prst="rect">
            <a:avLst/>
          </a:prstGeom>
          <a:noFill/>
          <a:ln w="6350">
            <a:noFill/>
            <a:miter lim="800000"/>
            <a:headEnd/>
            <a:tailEnd type="none" w="lg" len="lg"/>
          </a:ln>
          <a:effectLst/>
        </p:spPr>
        <p:txBody>
          <a:bodyPr wrap="none" lIns="0" tIns="46800" rIns="0" bIns="46800">
            <a:spAutoFit/>
          </a:bodyPr>
          <a:lstStyle/>
          <a:p>
            <a:pPr>
              <a:defRPr/>
            </a:pPr>
            <a:r>
              <a:rPr lang="zh-CN" altLang="en-US" sz="3200" b="1" dirty="0">
                <a:solidFill>
                  <a:schemeClr val="accent2"/>
                </a:solidFill>
                <a:effectLst>
                  <a:outerShdw blurRad="38100" dist="38100" dir="2700000" algn="tl">
                    <a:srgbClr val="C0C0C0"/>
                  </a:outerShdw>
                </a:effectLst>
                <a:latin typeface="Arial" pitchFamily="34" charset="0"/>
              </a:rPr>
              <a:t>调用</a:t>
            </a:r>
            <a:r>
              <a:rPr lang="en-US" altLang="zh-CN" sz="3200" b="1" dirty="0">
                <a:solidFill>
                  <a:schemeClr val="accent2"/>
                </a:solidFill>
                <a:effectLst>
                  <a:outerShdw blurRad="38100" dist="38100" dir="2700000" algn="tl">
                    <a:srgbClr val="C0C0C0"/>
                  </a:outerShdw>
                </a:effectLst>
                <a:latin typeface="Arial" pitchFamily="34" charset="0"/>
              </a:rPr>
              <a:t>swap(i, a[i])</a:t>
            </a:r>
            <a:endParaRPr lang="zh-CN" altLang="en-US" sz="3200" b="1" dirty="0">
              <a:solidFill>
                <a:schemeClr val="accent2"/>
              </a:solidFill>
              <a:effectLst>
                <a:outerShdw blurRad="38100" dist="38100" dir="2700000" algn="tl">
                  <a:srgbClr val="C0C0C0"/>
                </a:outerShdw>
              </a:effectLst>
              <a:latin typeface="Arial" pitchFamily="34" charset="0"/>
            </a:endParaRPr>
          </a:p>
        </p:txBody>
      </p:sp>
      <p:sp>
        <p:nvSpPr>
          <p:cNvPr id="1488902" name="Rectangle 6"/>
          <p:cNvSpPr>
            <a:spLocks noChangeArrowheads="1"/>
          </p:cNvSpPr>
          <p:nvPr/>
        </p:nvSpPr>
        <p:spPr bwMode="auto">
          <a:xfrm>
            <a:off x="4932363" y="3821113"/>
            <a:ext cx="2176462" cy="1554162"/>
          </a:xfrm>
          <a:prstGeom prst="rect">
            <a:avLst/>
          </a:prstGeom>
          <a:noFill/>
          <a:ln w="6350">
            <a:noFill/>
            <a:miter lim="800000"/>
            <a:headEnd/>
            <a:tailEnd type="none" w="lg" len="lg"/>
          </a:ln>
          <a:effectLst/>
        </p:spPr>
        <p:txBody>
          <a:bodyPr wrap="none" lIns="0" tIns="46800" rIns="0" bIns="46800">
            <a:spAutoFit/>
          </a:bodyPr>
          <a:lstStyle/>
          <a:p>
            <a:pPr>
              <a:defRPr/>
            </a:pPr>
            <a:r>
              <a:rPr lang="en-US" altLang="zh-CN" sz="3200" b="1">
                <a:solidFill>
                  <a:schemeClr val="accent2"/>
                </a:solidFill>
                <a:effectLst>
                  <a:outerShdw blurRad="38100" dist="38100" dir="2700000" algn="tl">
                    <a:srgbClr val="C0C0C0"/>
                  </a:outerShdw>
                </a:effectLst>
                <a:latin typeface="Arial" pitchFamily="34" charset="0"/>
              </a:rPr>
              <a:t>temp := i;</a:t>
            </a:r>
          </a:p>
          <a:p>
            <a:pPr>
              <a:defRPr/>
            </a:pPr>
            <a:r>
              <a:rPr lang="en-US" altLang="zh-CN" sz="3200" b="1">
                <a:solidFill>
                  <a:schemeClr val="accent2"/>
                </a:solidFill>
                <a:effectLst>
                  <a:outerShdw blurRad="38100" dist="38100" dir="2700000" algn="tl">
                    <a:srgbClr val="C0C0C0"/>
                  </a:outerShdw>
                </a:effectLst>
                <a:latin typeface="Arial" pitchFamily="34" charset="0"/>
              </a:rPr>
              <a:t>i := a[i];</a:t>
            </a:r>
          </a:p>
          <a:p>
            <a:pPr>
              <a:defRPr/>
            </a:pPr>
            <a:r>
              <a:rPr lang="en-US" altLang="zh-CN" sz="3200" b="1">
                <a:solidFill>
                  <a:schemeClr val="accent2"/>
                </a:solidFill>
                <a:effectLst>
                  <a:outerShdw blurRad="38100" dist="38100" dir="2700000" algn="tl">
                    <a:srgbClr val="C0C0C0"/>
                  </a:outerShdw>
                </a:effectLst>
                <a:latin typeface="Arial" pitchFamily="34" charset="0"/>
              </a:rPr>
              <a:t>a[i] := temp</a:t>
            </a:r>
            <a:endParaRPr lang="zh-CN" altLang="en-US" sz="3200" b="1">
              <a:solidFill>
                <a:schemeClr val="accent2"/>
              </a:solidFill>
              <a:effectLst>
                <a:outerShdw blurRad="38100" dist="38100" dir="2700000" algn="tl">
                  <a:srgbClr val="C0C0C0"/>
                </a:outerShdw>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8901"/>
                                        </p:tgtEl>
                                        <p:attrNameLst>
                                          <p:attrName>style.visibility</p:attrName>
                                        </p:attrNameLst>
                                      </p:cBhvr>
                                      <p:to>
                                        <p:strVal val="visible"/>
                                      </p:to>
                                    </p:set>
                                    <p:animEffect transition="in" filter="blinds(horizontal)">
                                      <p:cBhvr>
                                        <p:cTn id="7" dur="500"/>
                                        <p:tgtEl>
                                          <p:spTgt spid="1488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8902"/>
                                        </p:tgtEl>
                                        <p:attrNameLst>
                                          <p:attrName>style.visibility</p:attrName>
                                        </p:attrNameLst>
                                      </p:cBhvr>
                                      <p:to>
                                        <p:strVal val="visible"/>
                                      </p:to>
                                    </p:set>
                                    <p:animEffect transition="in" filter="blinds(horizontal)">
                                      <p:cBhvr>
                                        <p:cTn id="12" dur="500"/>
                                        <p:tgtEl>
                                          <p:spTgt spid="1488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1" grpId="0"/>
      <p:bldP spid="14889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r>
              <a:rPr lang="zh-CN" altLang="en-US" smtClean="0">
                <a:ea typeface="宋体" pitchFamily="2" charset="-122"/>
              </a:rPr>
              <a:t>本  章  要  点</a:t>
            </a:r>
          </a:p>
        </p:txBody>
      </p:sp>
      <p:sp>
        <p:nvSpPr>
          <p:cNvPr id="1568773" name="Rectangle 5"/>
          <p:cNvSpPr>
            <a:spLocks noGrp="1" noChangeArrowheads="1"/>
          </p:cNvSpPr>
          <p:nvPr>
            <p:ph idx="1"/>
          </p:nvPr>
        </p:nvSpPr>
        <p:spPr/>
        <p:txBody>
          <a:bodyPr/>
          <a:lstStyle/>
          <a:p>
            <a:pPr algn="just">
              <a:spcBef>
                <a:spcPct val="10000"/>
              </a:spcBef>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影响存储分配策略的语言特征</a:t>
            </a: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各种存储分配策略，主要了解静态分配和动态栈式分配</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活动记录中各种数据域的作用和安排</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ea typeface="宋体" pitchFamily="2" charset="-122"/>
              </a:rPr>
              <a:t>非局部数据访问的实现方法</a:t>
            </a:r>
            <a:endPar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endParaRPr>
          </a:p>
          <a:p>
            <a:pPr algn="just">
              <a:spcBef>
                <a:spcPct val="10000"/>
              </a:spcBef>
              <a:defRPr/>
            </a:pPr>
            <a:r>
              <a:rPr lang="zh-CN" altLang="en-US" sz="3200" b="1" dirty="0" smtClean="0">
                <a:solidFill>
                  <a:schemeClr val="accent2"/>
                </a:solidFill>
                <a:effectLst>
                  <a:outerShdw blurRad="38100" dist="38100" dir="2700000" algn="tl">
                    <a:srgbClr val="C0C0C0"/>
                  </a:outerShdw>
                </a:effectLst>
                <a:latin typeface="宋体" pitchFamily="2" charset="-122"/>
                <a:ea typeface="宋体" pitchFamily="2" charset="-122"/>
              </a:rPr>
              <a:t>各种参数传递方式及其实现</a:t>
            </a:r>
          </a:p>
          <a:p>
            <a:pPr>
              <a:defRPr/>
            </a:pPr>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92648F44-8839-4033-932D-BD349B9DA635}" type="slidenum">
              <a:rPr lang="en-US" altLang="zh-CN"/>
              <a:pPr>
                <a:defRPr/>
              </a:pPr>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1</a:t>
            </a:r>
            <a:endParaRPr lang="zh-CN" altLang="en-US" b="0" smtClean="0">
              <a:ea typeface="宋体" pitchFamily="2" charset="-122"/>
            </a:endParaRPr>
          </a:p>
        </p:txBody>
      </p:sp>
      <p:sp>
        <p:nvSpPr>
          <p:cNvPr id="23555" name="Rectangle 3"/>
          <p:cNvSpPr>
            <a:spLocks noGrp="1" noChangeArrowheads="1"/>
          </p:cNvSpPr>
          <p:nvPr>
            <p:ph idx="1"/>
          </p:nvPr>
        </p:nvSpPr>
        <p:spPr>
          <a:xfrm>
            <a:off x="304800" y="1125538"/>
            <a:ext cx="8534400" cy="5410200"/>
          </a:xfrm>
        </p:spPr>
        <p:txBody>
          <a:bodyPr/>
          <a:lstStyle/>
          <a:p>
            <a:pPr algn="just">
              <a:lnSpc>
                <a:spcPct val="95000"/>
              </a:lnSpc>
              <a:spcBef>
                <a:spcPct val="0"/>
              </a:spcBef>
              <a:buFontTx/>
              <a:buNone/>
            </a:pPr>
            <a:r>
              <a:rPr lang="en-US" altLang="zh-CN" sz="2800" b="1" smtClean="0">
                <a:ea typeface="宋体" pitchFamily="2" charset="-122"/>
              </a:rPr>
              <a:t>main( )</a:t>
            </a:r>
            <a:r>
              <a:rPr lang="en-US" altLang="zh-CN" sz="2800" b="1" smtClean="0">
                <a:ea typeface="宋体" pitchFamily="2" charset="-122"/>
                <a:cs typeface="Times New Roman" pitchFamily="18" charset="0"/>
              </a:rPr>
              <a:t>{</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char *cp1, *cp2;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latin typeface="Courier New" pitchFamily="49" charset="0"/>
                <a:ea typeface="宋体" pitchFamily="2" charset="-122"/>
              </a:rPr>
              <a:t> </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cp1 = "12345";</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cp2 = "abcdefghij";</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strcpy(cp1,cp2);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printf("cp1 = %s\ncp2 = %s\n", cp1, cp2);</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a:t>
            </a:r>
          </a:p>
          <a:p>
            <a:pPr algn="just">
              <a:lnSpc>
                <a:spcPct val="95000"/>
              </a:lnSpc>
              <a:spcBef>
                <a:spcPct val="0"/>
              </a:spcBef>
              <a:buFontTx/>
              <a:buNone/>
            </a:pPr>
            <a:r>
              <a:rPr lang="zh-CN" altLang="en-US" sz="2800" b="1" smtClean="0">
                <a:ea typeface="宋体" pitchFamily="2" charset="-122"/>
              </a:rPr>
              <a:t>在某些系统上的运行结果是：</a:t>
            </a:r>
          </a:p>
          <a:p>
            <a:pPr algn="just">
              <a:lnSpc>
                <a:spcPct val="95000"/>
              </a:lnSpc>
              <a:spcBef>
                <a:spcPct val="0"/>
              </a:spcBef>
              <a:buFontTx/>
              <a:buNone/>
            </a:pPr>
            <a:r>
              <a:rPr lang="zh-CN" altLang="en-US" sz="2800" b="1" smtClean="0">
                <a:ea typeface="宋体" pitchFamily="2" charset="-122"/>
              </a:rPr>
              <a:t>		</a:t>
            </a:r>
            <a:r>
              <a:rPr lang="en-US" altLang="zh-CN" sz="2800" b="1" smtClean="0">
                <a:ea typeface="宋体" pitchFamily="2" charset="-122"/>
              </a:rPr>
              <a:t>cp1 = abcdefghij</a:t>
            </a:r>
            <a:endParaRPr lang="en-US" altLang="zh-CN" sz="2800" b="1" smtClean="0">
              <a:latin typeface="宋体" pitchFamily="2" charset="-122"/>
              <a:ea typeface="宋体" pitchFamily="2" charset="-122"/>
            </a:endParaRPr>
          </a:p>
          <a:p>
            <a:pPr algn="just">
              <a:lnSpc>
                <a:spcPct val="95000"/>
              </a:lnSpc>
              <a:spcBef>
                <a:spcPct val="0"/>
              </a:spcBef>
              <a:buFontTx/>
              <a:buNone/>
            </a:pPr>
            <a:r>
              <a:rPr lang="en-US" altLang="zh-CN" sz="2800" b="1" smtClean="0">
                <a:ea typeface="宋体" pitchFamily="2" charset="-122"/>
              </a:rPr>
              <a:t>		cp2 = ghij</a:t>
            </a:r>
          </a:p>
          <a:p>
            <a:pPr algn="just">
              <a:lnSpc>
                <a:spcPct val="95000"/>
              </a:lnSpc>
              <a:spcBef>
                <a:spcPct val="0"/>
              </a:spcBef>
              <a:buFontTx/>
              <a:buNone/>
            </a:pPr>
            <a:r>
              <a:rPr lang="zh-CN" altLang="en-US" sz="2800" b="1" smtClean="0">
                <a:latin typeface="宋体" pitchFamily="2" charset="-122"/>
                <a:ea typeface="宋体" pitchFamily="2" charset="-122"/>
              </a:rPr>
              <a:t>为什么</a:t>
            </a:r>
            <a:r>
              <a:rPr lang="en-US" altLang="zh-CN" sz="2800" b="1" smtClean="0">
                <a:ea typeface="宋体" pitchFamily="2" charset="-122"/>
              </a:rPr>
              <a:t>cp2</a:t>
            </a:r>
            <a:r>
              <a:rPr lang="zh-CN" altLang="en-US" sz="2800" b="1" smtClean="0">
                <a:latin typeface="宋体" pitchFamily="2" charset="-122"/>
                <a:ea typeface="宋体" pitchFamily="2" charset="-122"/>
              </a:rPr>
              <a:t>所指的串被修改了？</a:t>
            </a:r>
            <a:endParaRPr lang="en-US" altLang="zh-CN" sz="2800" b="1" smtClean="0">
              <a:ea typeface="宋体" pitchFamily="2" charset="-122"/>
            </a:endParaRPr>
          </a:p>
        </p:txBody>
      </p:sp>
      <p:sp>
        <p:nvSpPr>
          <p:cNvPr id="4" name="灯片编号占位符 5"/>
          <p:cNvSpPr>
            <a:spLocks noGrp="1"/>
          </p:cNvSpPr>
          <p:nvPr>
            <p:ph type="sldNum" sz="quarter" idx="11"/>
          </p:nvPr>
        </p:nvSpPr>
        <p:spPr/>
        <p:txBody>
          <a:bodyPr/>
          <a:lstStyle/>
          <a:p>
            <a:pPr>
              <a:defRPr/>
            </a:pPr>
            <a:fld id="{C1BE7264-97A6-41FC-8448-5C2ABF927308}" type="slidenum">
              <a:rPr lang="en-US" altLang="zh-CN"/>
              <a:pPr>
                <a:defRPr/>
              </a:pPr>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1</a:t>
            </a:r>
            <a:endParaRPr lang="zh-CN" altLang="en-US" b="0" smtClean="0">
              <a:ea typeface="宋体" pitchFamily="2" charset="-122"/>
            </a:endParaRPr>
          </a:p>
        </p:txBody>
      </p:sp>
      <p:sp>
        <p:nvSpPr>
          <p:cNvPr id="1644549" name="Rectangle 5"/>
          <p:cNvSpPr>
            <a:spLocks noGrp="1" noChangeArrowheads="1"/>
          </p:cNvSpPr>
          <p:nvPr>
            <p:ph idx="1"/>
          </p:nvPr>
        </p:nvSpPr>
        <p:spPr/>
        <p:txBody>
          <a:bodyPr/>
          <a:lstStyle/>
          <a:p>
            <a:pPr algn="just">
              <a:spcBef>
                <a:spcPct val="0"/>
              </a:spcBef>
              <a:buFontTx/>
              <a:buNone/>
            </a:pPr>
            <a:r>
              <a:rPr lang="zh-CN" altLang="en-US" sz="2800" b="1" dirty="0" smtClean="0">
                <a:latin typeface="宋体" pitchFamily="2" charset="-122"/>
                <a:ea typeface="宋体" pitchFamily="2" charset="-122"/>
              </a:rPr>
              <a:t>因为常量串</a:t>
            </a:r>
            <a:r>
              <a:rPr lang="zh-CN" altLang="en-US" sz="2800" b="1" dirty="0" smtClean="0">
                <a:ea typeface="宋体" pitchFamily="2" charset="-122"/>
              </a:rPr>
              <a:t>“12345”和“</a:t>
            </a:r>
            <a:r>
              <a:rPr lang="en-US" altLang="zh-CN" sz="2800" b="1" dirty="0" err="1" smtClean="0">
                <a:ea typeface="宋体" pitchFamily="2" charset="-122"/>
              </a:rPr>
              <a:t>abcdefghij</a:t>
            </a:r>
            <a:r>
              <a:rPr lang="en-US" altLang="zh-CN" sz="2800" b="1" dirty="0" smtClean="0">
                <a:ea typeface="宋体" pitchFamily="2" charset="-122"/>
              </a:rPr>
              <a:t>”</a:t>
            </a:r>
            <a:r>
              <a:rPr lang="zh-CN" altLang="en-US" sz="2800" b="1" dirty="0" smtClean="0">
                <a:latin typeface="宋体" pitchFamily="2" charset="-122"/>
                <a:ea typeface="宋体" pitchFamily="2" charset="-122"/>
              </a:rPr>
              <a:t>连续分配在常数区</a:t>
            </a:r>
            <a:endParaRPr lang="zh-CN" altLang="en-US" sz="2800" b="1" dirty="0" smtClean="0">
              <a:ea typeface="宋体" pitchFamily="2" charset="-122"/>
            </a:endParaRPr>
          </a:p>
          <a:p>
            <a:pPr algn="just">
              <a:spcBef>
                <a:spcPct val="0"/>
              </a:spcBef>
              <a:buFontTx/>
              <a:buNone/>
            </a:pPr>
            <a:r>
              <a:rPr lang="zh-CN" altLang="en-US" sz="2800" b="1" dirty="0" smtClean="0">
                <a:ea typeface="宋体" pitchFamily="2" charset="-122"/>
              </a:rPr>
              <a:t>执行前：</a:t>
            </a:r>
          </a:p>
          <a:p>
            <a:pPr algn="just">
              <a:spcBef>
                <a:spcPct val="0"/>
              </a:spcBef>
              <a:buFontTx/>
              <a:buNone/>
            </a:pPr>
            <a:r>
              <a:rPr lang="zh-CN" altLang="en-US" sz="2800" b="1" dirty="0" smtClean="0">
                <a:ea typeface="宋体" pitchFamily="2" charset="-122"/>
                <a:cs typeface="Times New Roman" pitchFamily="18" charset="0"/>
              </a:rPr>
              <a:t>		1 2 3 4 5 \0 </a:t>
            </a:r>
            <a:r>
              <a:rPr lang="en-US" altLang="zh-CN" sz="2800" b="1" dirty="0" smtClean="0">
                <a:ea typeface="宋体" pitchFamily="2" charset="-122"/>
                <a:cs typeface="Times New Roman" pitchFamily="18" charset="0"/>
              </a:rPr>
              <a:t>a b c d e f g h i j \0</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sym typeface="Symbol" pitchFamily="18" charset="2"/>
              </a:rPr>
              <a:t>		</a:t>
            </a:r>
            <a:r>
              <a:rPr lang="en-US" altLang="zh-CN" sz="2800" b="1" dirty="0" smtClean="0">
                <a:ea typeface="宋体" pitchFamily="2" charset="-122"/>
              </a:rPr>
              <a:t>	       </a:t>
            </a:r>
            <a:r>
              <a:rPr lang="en-US" altLang="zh-CN" sz="2800" b="1" dirty="0" smtClean="0">
                <a:ea typeface="宋体" pitchFamily="2" charset="-122"/>
              </a:rPr>
              <a:t> </a:t>
            </a:r>
            <a:r>
              <a:rPr lang="en-US" altLang="zh-CN" sz="2800" b="1" dirty="0" smtClean="0">
                <a:ea typeface="宋体" pitchFamily="2" charset="-122"/>
                <a:sym typeface="Symbol" pitchFamily="18" charset="2"/>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cp1	       </a:t>
            </a:r>
            <a:r>
              <a:rPr lang="en-US" altLang="zh-CN" sz="2800" b="1" dirty="0" smtClean="0">
                <a:ea typeface="宋体" pitchFamily="2" charset="-122"/>
              </a:rPr>
              <a:t>cp2</a:t>
            </a:r>
            <a:endParaRPr lang="zh-CN" altLang="en-US" sz="2800" b="1" dirty="0" smtClean="0">
              <a:ea typeface="宋体" pitchFamily="2" charset="-122"/>
            </a:endParaRPr>
          </a:p>
          <a:p>
            <a:pPr algn="just">
              <a:spcBef>
                <a:spcPct val="0"/>
              </a:spcBef>
              <a:buFontTx/>
              <a:buNone/>
            </a:pPr>
            <a:r>
              <a:rPr lang="zh-CN" altLang="en-US" sz="2800" b="1" dirty="0" smtClean="0">
                <a:latin typeface="宋体" pitchFamily="2" charset="-122"/>
                <a:ea typeface="宋体" pitchFamily="2" charset="-122"/>
              </a:rPr>
              <a:t>执行后</a:t>
            </a:r>
            <a:r>
              <a:rPr lang="zh-CN" altLang="en-US" sz="2800" b="1" dirty="0" smtClean="0">
                <a:ea typeface="宋体" pitchFamily="2" charset="-122"/>
              </a:rPr>
              <a:t>：</a:t>
            </a:r>
          </a:p>
          <a:p>
            <a:pPr algn="just">
              <a:spcBef>
                <a:spcPct val="0"/>
              </a:spcBef>
              <a:buFontTx/>
              <a:buNone/>
            </a:pPr>
            <a:r>
              <a:rPr lang="en-US" altLang="zh-CN" sz="2800" b="1" dirty="0" smtClean="0">
                <a:ea typeface="宋体" pitchFamily="2" charset="-122"/>
              </a:rPr>
              <a:t>		a b c d e </a:t>
            </a:r>
            <a:r>
              <a:rPr lang="en-US" altLang="zh-CN" sz="2800" b="1" dirty="0" smtClean="0">
                <a:ea typeface="宋体" pitchFamily="2" charset="-122"/>
              </a:rPr>
              <a:t> f </a:t>
            </a:r>
            <a:r>
              <a:rPr lang="en-US" altLang="zh-CN" sz="2800" b="1" dirty="0" smtClean="0">
                <a:ea typeface="宋体" pitchFamily="2" charset="-122"/>
              </a:rPr>
              <a:t>g h i j \0 f g h i j \0</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sym typeface="Symbol" pitchFamily="18" charset="2"/>
              </a:rPr>
              <a:t>		</a:t>
            </a:r>
            <a:r>
              <a:rPr lang="en-US" altLang="zh-CN" sz="2800" b="1" dirty="0" smtClean="0">
                <a:ea typeface="宋体" pitchFamily="2" charset="-122"/>
              </a:rPr>
              <a:t>	       </a:t>
            </a:r>
            <a:r>
              <a:rPr lang="en-US" altLang="zh-CN" sz="2800" b="1" dirty="0" smtClean="0">
                <a:ea typeface="宋体" pitchFamily="2" charset="-122"/>
              </a:rPr>
              <a:t> </a:t>
            </a:r>
            <a:r>
              <a:rPr lang="en-US" altLang="zh-CN" sz="2800" b="1" dirty="0" smtClean="0">
                <a:ea typeface="宋体" pitchFamily="2" charset="-122"/>
                <a:sym typeface="Symbol" pitchFamily="18" charset="2"/>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cp1	       </a:t>
            </a:r>
            <a:r>
              <a:rPr lang="en-US" altLang="zh-CN" sz="2800" b="1" dirty="0" smtClean="0">
                <a:ea typeface="宋体" pitchFamily="2" charset="-122"/>
              </a:rPr>
              <a:t>cp2</a:t>
            </a:r>
            <a:endParaRPr lang="en-US" altLang="zh-CN" sz="2800" b="1" dirty="0" smtClean="0">
              <a:ea typeface="宋体" pitchFamily="2" charset="-122"/>
            </a:endParaRPr>
          </a:p>
          <a:p>
            <a:pPr algn="just">
              <a:spcBef>
                <a:spcPct val="0"/>
              </a:spcBef>
              <a:buFontTx/>
              <a:buNone/>
            </a:pPr>
            <a:r>
              <a:rPr lang="zh-CN" altLang="en-US" sz="2800" b="1" dirty="0" smtClean="0">
                <a:latin typeface="宋体" pitchFamily="2" charset="-122"/>
                <a:ea typeface="宋体" pitchFamily="2" charset="-122"/>
              </a:rPr>
              <a:t>现在的编译器大都把程序中的串常量单独存放在只读数据段中，因此运行时会报错</a:t>
            </a:r>
            <a:endParaRPr lang="zh-CN" altLang="en-US" sz="2800" b="1" dirty="0" smtClean="0">
              <a:ea typeface="宋体" pitchFamily="2" charset="-122"/>
            </a:endParaRPr>
          </a:p>
          <a:p>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7D97B113-1930-4AF2-90CA-55FC6D0D6611}" type="slidenum">
              <a:rPr lang="en-US" altLang="zh-CN"/>
              <a:pPr>
                <a:defRPr/>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44549">
                                            <p:txEl>
                                              <p:pRg st="5" end="5"/>
                                            </p:txEl>
                                          </p:spTgt>
                                        </p:tgtEl>
                                        <p:attrNameLst>
                                          <p:attrName>style.visibility</p:attrName>
                                        </p:attrNameLst>
                                      </p:cBhvr>
                                      <p:to>
                                        <p:strVal val="visible"/>
                                      </p:to>
                                    </p:set>
                                    <p:animEffect transition="in" filter="blinds(horizontal)">
                                      <p:cBhvr>
                                        <p:cTn id="7" dur="500"/>
                                        <p:tgtEl>
                                          <p:spTgt spid="164454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44549">
                                            <p:txEl>
                                              <p:pRg st="6" end="6"/>
                                            </p:txEl>
                                          </p:spTgt>
                                        </p:tgtEl>
                                        <p:attrNameLst>
                                          <p:attrName>style.visibility</p:attrName>
                                        </p:attrNameLst>
                                      </p:cBhvr>
                                      <p:to>
                                        <p:strVal val="visible"/>
                                      </p:to>
                                    </p:set>
                                    <p:animEffect transition="in" filter="blinds(horizontal)">
                                      <p:cBhvr>
                                        <p:cTn id="10" dur="500"/>
                                        <p:tgtEl>
                                          <p:spTgt spid="1644549">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44549">
                                            <p:txEl>
                                              <p:pRg st="7" end="7"/>
                                            </p:txEl>
                                          </p:spTgt>
                                        </p:tgtEl>
                                        <p:attrNameLst>
                                          <p:attrName>style.visibility</p:attrName>
                                        </p:attrNameLst>
                                      </p:cBhvr>
                                      <p:to>
                                        <p:strVal val="visible"/>
                                      </p:to>
                                    </p:set>
                                    <p:animEffect transition="in" filter="blinds(horizontal)">
                                      <p:cBhvr>
                                        <p:cTn id="13" dur="500"/>
                                        <p:tgtEl>
                                          <p:spTgt spid="1644549">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44549">
                                            <p:txEl>
                                              <p:pRg st="8" end="8"/>
                                            </p:txEl>
                                          </p:spTgt>
                                        </p:tgtEl>
                                        <p:attrNameLst>
                                          <p:attrName>style.visibility</p:attrName>
                                        </p:attrNameLst>
                                      </p:cBhvr>
                                      <p:to>
                                        <p:strVal val="visible"/>
                                      </p:to>
                                    </p:set>
                                    <p:animEffect transition="in" filter="blinds(horizontal)">
                                      <p:cBhvr>
                                        <p:cTn id="16" dur="500"/>
                                        <p:tgtEl>
                                          <p:spTgt spid="1644549">
                                            <p:txEl>
                                              <p:pRg st="8" end="8"/>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644549">
                                            <p:txEl>
                                              <p:pRg st="9" end="9"/>
                                            </p:txEl>
                                          </p:spTgt>
                                        </p:tgtEl>
                                        <p:attrNameLst>
                                          <p:attrName>style.visibility</p:attrName>
                                        </p:attrNameLst>
                                      </p:cBhvr>
                                      <p:to>
                                        <p:strVal val="visible"/>
                                      </p:to>
                                    </p:set>
                                    <p:animEffect transition="in" filter="blinds(horizontal)">
                                      <p:cBhvr>
                                        <p:cTn id="21" dur="500"/>
                                        <p:tgtEl>
                                          <p:spTgt spid="164454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0" y="549275"/>
            <a:ext cx="4859338" cy="5821363"/>
          </a:xfrm>
          <a:solidFill>
            <a:schemeClr val="bg1"/>
          </a:solidFill>
        </p:spPr>
        <p:txBody>
          <a:bodyPr/>
          <a:lstStyle/>
          <a:p>
            <a:r>
              <a:rPr lang="en-US" altLang="zh-CN" sz="2400" smtClean="0">
                <a:latin typeface="Times New Roman" pitchFamily="18" charset="0"/>
                <a:ea typeface="宋体" pitchFamily="2" charset="-122"/>
              </a:rPr>
              <a:t>#include &lt;stdio.h&gt;</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x= 5;</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f()</a:t>
            </a:r>
          </a:p>
          <a:p>
            <a:pPr>
              <a:buFontTx/>
              <a:buNone/>
            </a:pP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return x;</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g()</a:t>
            </a:r>
          </a:p>
          <a:p>
            <a:pPr>
              <a:buFontTx/>
              <a:buNone/>
            </a:pP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int x = 1;</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return f();</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int main(int argc,char*argv[])</a:t>
            </a:r>
          </a:p>
          <a:p>
            <a:pPr>
              <a:buFontTx/>
              <a:buNone/>
            </a:pPr>
            <a:r>
              <a:rPr lang="en-US" altLang="zh-CN" sz="2400" smtClean="0">
                <a:latin typeface="Times New Roman" pitchFamily="18" charset="0"/>
                <a:ea typeface="宋体" pitchFamily="2" charset="-122"/>
              </a:rPr>
              <a:t>   {</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        printf("%d ",g());</a:t>
            </a:r>
            <a:br>
              <a:rPr lang="en-US" altLang="zh-CN" sz="2400" smtClean="0">
                <a:latin typeface="Times New Roman" pitchFamily="18" charset="0"/>
                <a:ea typeface="宋体" pitchFamily="2" charset="-122"/>
              </a:rPr>
            </a:br>
            <a:r>
              <a:rPr lang="en-US" altLang="zh-CN" sz="2400" smtClean="0">
                <a:latin typeface="Times New Roman" pitchFamily="18" charset="0"/>
                <a:ea typeface="宋体" pitchFamily="2" charset="-122"/>
              </a:rPr>
              <a:t>}</a:t>
            </a:r>
            <a:endParaRPr lang="zh-CN" altLang="en-US" sz="2400" smtClean="0">
              <a:latin typeface="Times New Roman" pitchFamily="18" charset="0"/>
              <a:ea typeface="宋体" pitchFamily="2" charset="-122"/>
            </a:endParaRPr>
          </a:p>
        </p:txBody>
      </p:sp>
      <p:sp>
        <p:nvSpPr>
          <p:cNvPr id="5" name="灯片编号占位符 5"/>
          <p:cNvSpPr>
            <a:spLocks noGrp="1"/>
          </p:cNvSpPr>
          <p:nvPr>
            <p:ph type="sldNum" sz="quarter" idx="11"/>
          </p:nvPr>
        </p:nvSpPr>
        <p:spPr/>
        <p:txBody>
          <a:bodyPr/>
          <a:lstStyle/>
          <a:p>
            <a:pPr>
              <a:defRPr/>
            </a:pPr>
            <a:fld id="{01F3977C-9B11-4C91-8217-7CD365131205}" type="slidenum">
              <a:rPr lang="en-US" altLang="zh-CN"/>
              <a:pPr>
                <a:defRPr/>
              </a:pPr>
              <a:t>3</a:t>
            </a:fld>
            <a:endParaRPr lang="en-US" altLang="zh-CN" dirty="0"/>
          </a:p>
        </p:txBody>
      </p:sp>
      <p:sp>
        <p:nvSpPr>
          <p:cNvPr id="1725446" name="Rectangle 6"/>
          <p:cNvSpPr>
            <a:spLocks noChangeArrowheads="1"/>
          </p:cNvSpPr>
          <p:nvPr/>
        </p:nvSpPr>
        <p:spPr bwMode="auto">
          <a:xfrm>
            <a:off x="4498975" y="3954463"/>
            <a:ext cx="42497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type="none" w="lg" len="lg"/>
              </a14:hiddenLine>
            </a:ext>
          </a:extLst>
        </p:spPr>
        <p:txBody>
          <a:bodyPr lIns="0" tIns="46800" rIns="0" bIns="46800">
            <a:spAutoFit/>
          </a:bodyPr>
          <a:lstStyle/>
          <a:p>
            <a:r>
              <a:rPr lang="zh-CN" altLang="en-US" sz="2400" b="1">
                <a:latin typeface="宋体" pitchFamily="2" charset="-122"/>
              </a:rPr>
              <a:t>在采用动态作用域的语言里，变量与值的绑定是依赖于程序执行流程的，它是选取在运行的过程中所遇到的最近绑定。</a:t>
            </a:r>
            <a:br>
              <a:rPr lang="zh-CN" altLang="en-US" sz="2400" b="1">
                <a:latin typeface="宋体" pitchFamily="2" charset="-122"/>
              </a:rPr>
            </a:br>
            <a:r>
              <a:rPr lang="zh-CN" altLang="en-US" sz="2400" b="1">
                <a:latin typeface="宋体" pitchFamily="2" charset="-122"/>
              </a:rPr>
              <a:t>对于本例，如果</a:t>
            </a:r>
            <a:r>
              <a:rPr lang="en-US" altLang="zh-CN" sz="2400" b="1">
                <a:latin typeface="宋体" pitchFamily="2" charset="-122"/>
              </a:rPr>
              <a:t>C</a:t>
            </a:r>
            <a:r>
              <a:rPr lang="zh-CN" altLang="en-US" sz="2400" b="1">
                <a:latin typeface="宋体" pitchFamily="2" charset="-122"/>
              </a:rPr>
              <a:t>语言采用动态作用域，输出结果将是</a:t>
            </a:r>
            <a:r>
              <a:rPr lang="en-US" altLang="zh-CN" sz="2400" b="1">
                <a:latin typeface="宋体" pitchFamily="2" charset="-122"/>
              </a:rPr>
              <a:t>1</a:t>
            </a:r>
            <a:r>
              <a:rPr lang="zh-CN" altLang="en-US" sz="2400" b="1">
                <a:latin typeface="宋体" pitchFamily="2" charset="-122"/>
              </a:rPr>
              <a:t>。</a:t>
            </a:r>
          </a:p>
        </p:txBody>
      </p:sp>
      <p:sp>
        <p:nvSpPr>
          <p:cNvPr id="1725442" name="Rectangle 2"/>
          <p:cNvSpPr>
            <a:spLocks noGrp="1" noChangeArrowheads="1"/>
          </p:cNvSpPr>
          <p:nvPr>
            <p:ph type="title"/>
          </p:nvPr>
        </p:nvSpPr>
        <p:spPr>
          <a:xfrm>
            <a:off x="4499297" y="1125538"/>
            <a:ext cx="4321175" cy="2809875"/>
          </a:xfrm>
        </p:spPr>
        <p:txBody>
          <a:bodyPr/>
          <a:lstStyle/>
          <a:p>
            <a:pPr algn="l"/>
            <a:r>
              <a:rPr lang="en-US" altLang="zh-CN" sz="2400" dirty="0" smtClean="0">
                <a:solidFill>
                  <a:schemeClr val="tx1"/>
                </a:solidFill>
                <a:latin typeface="宋体" pitchFamily="2" charset="-122"/>
                <a:ea typeface="宋体" pitchFamily="2" charset="-122"/>
              </a:rPr>
              <a:t>C</a:t>
            </a:r>
            <a:r>
              <a:rPr lang="zh-CN" altLang="en-US" sz="2400" dirty="0" smtClean="0">
                <a:solidFill>
                  <a:schemeClr val="tx1"/>
                </a:solidFill>
                <a:latin typeface="宋体" pitchFamily="2" charset="-122"/>
                <a:ea typeface="宋体" pitchFamily="2" charset="-122"/>
              </a:rPr>
              <a:t>语言采用的是静态作用域，即词法作用域</a:t>
            </a:r>
            <a:br>
              <a:rPr lang="zh-CN" altLang="en-US" sz="2400" dirty="0" smtClean="0">
                <a:solidFill>
                  <a:schemeClr val="tx1"/>
                </a:solidFill>
                <a:latin typeface="宋体" pitchFamily="2" charset="-122"/>
                <a:ea typeface="宋体" pitchFamily="2" charset="-122"/>
              </a:rPr>
            </a:br>
            <a:r>
              <a:rPr lang="zh-CN" altLang="en-US" sz="2400" dirty="0" smtClean="0">
                <a:solidFill>
                  <a:schemeClr val="tx1"/>
                </a:solidFill>
                <a:latin typeface="宋体" pitchFamily="2" charset="-122"/>
                <a:ea typeface="宋体" pitchFamily="2" charset="-122"/>
              </a:rPr>
              <a:t>变量与值的绑定是通过检查程序的正文，在编译时期完成的，而与程序的运行流程无关。它扫描程序正文，选取最近遇到的那个绑定。</a:t>
            </a:r>
            <a:endParaRPr lang="zh-CN" altLang="en-US" sz="3600" dirty="0" smtClean="0">
              <a:solidFill>
                <a:schemeClr val="tx1"/>
              </a:solidFill>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5442"/>
                                        </p:tgtEl>
                                        <p:attrNameLst>
                                          <p:attrName>style.visibility</p:attrName>
                                        </p:attrNameLst>
                                      </p:cBhvr>
                                      <p:to>
                                        <p:strVal val="visible"/>
                                      </p:to>
                                    </p:set>
                                    <p:animEffect transition="in" filter="blinds(horizontal)">
                                      <p:cBhvr>
                                        <p:cTn id="7" dur="500"/>
                                        <p:tgtEl>
                                          <p:spTgt spid="1725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25446"/>
                                        </p:tgtEl>
                                        <p:attrNameLst>
                                          <p:attrName>style.visibility</p:attrName>
                                        </p:attrNameLst>
                                      </p:cBhvr>
                                      <p:to>
                                        <p:strVal val="visible"/>
                                      </p:to>
                                    </p:set>
                                    <p:animEffect transition="in" filter="blinds(horizontal)">
                                      <p:cBhvr>
                                        <p:cTn id="12" dur="500"/>
                                        <p:tgtEl>
                                          <p:spTgt spid="1725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5446" grpId="0"/>
      <p:bldP spid="17254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2</a:t>
            </a:r>
            <a:endParaRPr lang="zh-CN" altLang="en-US" b="0" smtClean="0">
              <a:ea typeface="宋体" pitchFamily="2" charset="-122"/>
            </a:endParaRPr>
          </a:p>
        </p:txBody>
      </p:sp>
      <p:sp>
        <p:nvSpPr>
          <p:cNvPr id="25604" name="Rectangle 5"/>
          <p:cNvSpPr>
            <a:spLocks noGrp="1" noChangeArrowheads="1"/>
          </p:cNvSpPr>
          <p:nvPr>
            <p:ph idx="1"/>
          </p:nvPr>
        </p:nvSpPr>
        <p:spPr/>
        <p:txBody>
          <a:bodyPr/>
          <a:lstStyle/>
          <a:p>
            <a:pPr algn="just">
              <a:spcBef>
                <a:spcPct val="0"/>
              </a:spcBef>
              <a:buFontTx/>
              <a:buNone/>
            </a:pPr>
            <a:r>
              <a:rPr lang="zh-CN" altLang="en-US" sz="2800" b="1" dirty="0" smtClean="0">
                <a:latin typeface="宋体" pitchFamily="2" charset="-122"/>
                <a:ea typeface="宋体" pitchFamily="2" charset="-122"/>
              </a:rPr>
              <a:t>下面的程序运行时输出</a:t>
            </a:r>
            <a:r>
              <a:rPr lang="zh-CN" altLang="en-US" sz="2800" b="1" dirty="0" smtClean="0">
                <a:ea typeface="宋体" pitchFamily="2" charset="-122"/>
              </a:rPr>
              <a:t>3</a:t>
            </a:r>
            <a:r>
              <a:rPr lang="zh-CN" altLang="en-US" sz="2800" b="1" dirty="0" smtClean="0">
                <a:latin typeface="宋体" pitchFamily="2" charset="-122"/>
                <a:ea typeface="宋体" pitchFamily="2" charset="-122"/>
              </a:rPr>
              <a:t>个整数。试从运行环境和</a:t>
            </a:r>
            <a:r>
              <a:rPr lang="en-US" altLang="zh-CN" sz="2800" b="1" dirty="0" err="1" smtClean="0">
                <a:ea typeface="宋体" pitchFamily="2" charset="-122"/>
              </a:rPr>
              <a:t>printf</a:t>
            </a:r>
            <a:r>
              <a:rPr lang="zh-CN" altLang="en-US" sz="2800" b="1" dirty="0" smtClean="0">
                <a:latin typeface="宋体" pitchFamily="2" charset="-122"/>
                <a:ea typeface="宋体" pitchFamily="2" charset="-122"/>
              </a:rPr>
              <a:t>的实现来分析，为什么此程序会有</a:t>
            </a:r>
            <a:r>
              <a:rPr lang="zh-CN" altLang="en-US" sz="2800" b="1" dirty="0" smtClean="0">
                <a:ea typeface="宋体" pitchFamily="2" charset="-122"/>
              </a:rPr>
              <a:t>3</a:t>
            </a:r>
            <a:r>
              <a:rPr lang="zh-CN" altLang="en-US" sz="2800" b="1" dirty="0" smtClean="0">
                <a:latin typeface="宋体" pitchFamily="2" charset="-122"/>
                <a:ea typeface="宋体" pitchFamily="2" charset="-122"/>
              </a:rPr>
              <a:t>个整数输出？</a:t>
            </a:r>
            <a:r>
              <a:rPr lang="zh-CN" altLang="en-US" sz="2800" b="1" dirty="0" smtClean="0">
                <a:ea typeface="宋体" pitchFamily="2" charset="-122"/>
              </a:rPr>
              <a:t> </a:t>
            </a:r>
          </a:p>
          <a:p>
            <a:pPr algn="just">
              <a:spcBef>
                <a:spcPct val="0"/>
              </a:spcBef>
              <a:buFontTx/>
              <a:buNone/>
            </a:pPr>
            <a:endParaRPr lang="en-US" altLang="zh-CN" sz="3200" b="1" dirty="0" smtClean="0">
              <a:ea typeface="宋体" pitchFamily="2" charset="-122"/>
            </a:endParaRPr>
          </a:p>
          <a:p>
            <a:pPr algn="just">
              <a:spcBef>
                <a:spcPct val="0"/>
              </a:spcBef>
              <a:buFontTx/>
              <a:buNone/>
            </a:pPr>
            <a:r>
              <a:rPr lang="en-US" altLang="zh-CN" sz="3200" b="1" dirty="0" smtClean="0">
                <a:ea typeface="宋体" pitchFamily="2" charset="-122"/>
              </a:rPr>
              <a:t>main()</a:t>
            </a:r>
            <a:endParaRPr lang="en-US" altLang="zh-CN" sz="3200" b="1" dirty="0" smtClean="0">
              <a:ea typeface="宋体" pitchFamily="2" charset="-122"/>
              <a:cs typeface="Times New Roman" pitchFamily="18" charset="0"/>
            </a:endParaRPr>
          </a:p>
          <a:p>
            <a:pPr algn="just">
              <a:spcBef>
                <a:spcPct val="0"/>
              </a:spcBef>
              <a:buFontTx/>
              <a:buNone/>
            </a:pPr>
            <a:r>
              <a:rPr lang="en-US" altLang="zh-CN" sz="3200" b="1" dirty="0" smtClean="0">
                <a:ea typeface="宋体" pitchFamily="2" charset="-122"/>
                <a:cs typeface="Times New Roman" pitchFamily="18" charset="0"/>
              </a:rPr>
              <a:t>{</a:t>
            </a:r>
            <a:endParaRPr lang="en-US" altLang="zh-CN" sz="3200" b="1" dirty="0" smtClean="0">
              <a:ea typeface="宋体" pitchFamily="2" charset="-122"/>
            </a:endParaRPr>
          </a:p>
          <a:p>
            <a:pPr algn="just">
              <a:spcBef>
                <a:spcPct val="0"/>
              </a:spcBef>
              <a:buFontTx/>
              <a:buNone/>
            </a:pPr>
            <a:r>
              <a:rPr lang="en-US" altLang="zh-CN" sz="3200" b="1" dirty="0" smtClean="0">
                <a:ea typeface="宋体" pitchFamily="2" charset="-122"/>
              </a:rPr>
              <a:t>		</a:t>
            </a:r>
            <a:r>
              <a:rPr lang="en-US" altLang="zh-CN" sz="3200" b="1" dirty="0" err="1" smtClean="0">
                <a:ea typeface="宋体" pitchFamily="2" charset="-122"/>
              </a:rPr>
              <a:t>printf</a:t>
            </a:r>
            <a:r>
              <a:rPr lang="en-US" altLang="zh-CN" sz="3200" b="1" dirty="0" smtClean="0">
                <a:ea typeface="宋体" pitchFamily="2" charset="-122"/>
              </a:rPr>
              <a:t>(“%d, %d, %d\n”);</a:t>
            </a:r>
          </a:p>
          <a:p>
            <a:pPr algn="just">
              <a:spcBef>
                <a:spcPct val="0"/>
              </a:spcBef>
              <a:buFontTx/>
              <a:buNone/>
            </a:pPr>
            <a:r>
              <a:rPr lang="en-US" altLang="zh-CN" sz="3200" b="1" dirty="0" smtClean="0">
                <a:ea typeface="宋体" pitchFamily="2" charset="-122"/>
              </a:rPr>
              <a:t>}</a:t>
            </a:r>
          </a:p>
          <a:p>
            <a:endParaRPr lang="zh-CN" altLang="en-US" sz="32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8B0DEA29-91C5-435B-B2D3-F966A43F9720}" type="slidenum">
              <a:rPr lang="en-US" altLang="zh-CN"/>
              <a:pPr>
                <a:defRPr/>
              </a:pPr>
              <a:t>30</a:t>
            </a:fld>
            <a:endParaRPr lang="en-US" altLang="zh-CN"/>
          </a:p>
        </p:txBody>
      </p:sp>
      <p:sp>
        <p:nvSpPr>
          <p:cNvPr id="2" name="矩形 1"/>
          <p:cNvSpPr>
            <a:spLocks noChangeArrowheads="1"/>
          </p:cNvSpPr>
          <p:nvPr/>
        </p:nvSpPr>
        <p:spPr bwMode="auto">
          <a:xfrm>
            <a:off x="2339752" y="4725144"/>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a:t>0, 0, 2147348480</a:t>
            </a:r>
          </a:p>
          <a:p>
            <a:r>
              <a:rPr lang="en-US" altLang="zh-CN" dirty="0"/>
              <a:t>Press any key to continue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2</a:t>
            </a:r>
            <a:endParaRPr lang="zh-CN" altLang="en-US" b="0" smtClean="0">
              <a:ea typeface="宋体" pitchFamily="2" charset="-122"/>
            </a:endParaRPr>
          </a:p>
        </p:txBody>
      </p:sp>
      <p:sp>
        <p:nvSpPr>
          <p:cNvPr id="26628" name="Rectangle 3"/>
          <p:cNvSpPr>
            <a:spLocks noGrp="1" noChangeArrowheads="1"/>
          </p:cNvSpPr>
          <p:nvPr>
            <p:ph idx="1"/>
          </p:nvPr>
        </p:nvSpPr>
        <p:spPr/>
        <p:txBody>
          <a:bodyPr/>
          <a:lstStyle/>
          <a:p>
            <a:pPr algn="just">
              <a:spcBef>
                <a:spcPct val="30000"/>
              </a:spcBef>
            </a:pPr>
            <a:r>
              <a:rPr lang="zh-CN" altLang="en-GB" sz="2400" b="1" dirty="0" smtClean="0">
                <a:ea typeface="宋体" pitchFamily="2" charset="-122"/>
              </a:rPr>
              <a:t>当用传统的参数声明方式时，</a:t>
            </a:r>
            <a:r>
              <a:rPr lang="en-GB" altLang="zh-CN" sz="2400" b="1" dirty="0" smtClean="0">
                <a:ea typeface="宋体" pitchFamily="2" charset="-122"/>
              </a:rPr>
              <a:t>C</a:t>
            </a:r>
            <a:r>
              <a:rPr lang="zh-CN" altLang="en-GB" sz="2400" b="1" dirty="0" smtClean="0">
                <a:latin typeface="宋体" pitchFamily="2" charset="-122"/>
                <a:ea typeface="宋体" pitchFamily="2" charset="-122"/>
              </a:rPr>
              <a:t>语言编译器是不做实在参数和形式参数的个数和类型是否一致的检查的，由程序员自己保证它们的一致性。</a:t>
            </a:r>
          </a:p>
          <a:p>
            <a:r>
              <a:rPr lang="zh-CN" altLang="en-US" sz="2400" b="1" dirty="0" smtClean="0">
                <a:ea typeface="宋体" pitchFamily="2" charset="-122"/>
              </a:rPr>
              <a:t>但是，</a:t>
            </a:r>
            <a:r>
              <a:rPr lang="en-US" altLang="zh-CN" sz="2400" b="1" dirty="0" smtClean="0">
                <a:ea typeface="宋体" pitchFamily="2" charset="-122"/>
              </a:rPr>
              <a:t>c</a:t>
            </a:r>
            <a:r>
              <a:rPr lang="zh-CN" altLang="en-US" sz="2400" b="1" dirty="0" smtClean="0">
                <a:ea typeface="宋体" pitchFamily="2" charset="-122"/>
              </a:rPr>
              <a:t>语言的实现保证被调用函数能准确地取到第一个实在参数。</a:t>
            </a:r>
          </a:p>
          <a:p>
            <a:r>
              <a:rPr lang="zh-CN" altLang="en-US" sz="2400" b="1" dirty="0" smtClean="0">
                <a:ea typeface="宋体" pitchFamily="2" charset="-122"/>
              </a:rPr>
              <a:t>因此</a:t>
            </a:r>
            <a:r>
              <a:rPr lang="en-US" altLang="zh-CN" sz="2400" b="1" dirty="0" err="1" smtClean="0">
                <a:ea typeface="宋体" pitchFamily="2" charset="-122"/>
              </a:rPr>
              <a:t>printf</a:t>
            </a:r>
            <a:r>
              <a:rPr lang="zh-CN" altLang="en-US" sz="2400" b="1" dirty="0" smtClean="0">
                <a:ea typeface="宋体" pitchFamily="2" charset="-122"/>
              </a:rPr>
              <a:t>的实现首先取到第一个参数</a:t>
            </a:r>
            <a:r>
              <a:rPr lang="en-US" altLang="zh-CN" sz="2400" b="1" dirty="0" smtClean="0">
                <a:ea typeface="宋体" pitchFamily="2" charset="-122"/>
              </a:rPr>
              <a:t>——</a:t>
            </a:r>
            <a:r>
              <a:rPr lang="zh-CN" altLang="en-US" sz="2400" b="1" dirty="0" smtClean="0">
                <a:ea typeface="宋体" pitchFamily="2" charset="-122"/>
              </a:rPr>
              <a:t>格式控制字符串，然后分析它的格式控制要求，根据格式控制中的格式说明，到栈中取第二、第三个参数等等，而不管调用者是否真正提供了这些参数。</a:t>
            </a:r>
          </a:p>
          <a:p>
            <a:r>
              <a:rPr lang="zh-CN" altLang="en-US" sz="2400" b="1" dirty="0" smtClean="0">
                <a:ea typeface="宋体" pitchFamily="2" charset="-122"/>
              </a:rPr>
              <a:t>所以该程序有</a:t>
            </a:r>
            <a:r>
              <a:rPr lang="en-US" altLang="zh-CN" sz="2400" b="1" dirty="0" smtClean="0">
                <a:ea typeface="宋体" pitchFamily="2" charset="-122"/>
              </a:rPr>
              <a:t>3</a:t>
            </a:r>
            <a:r>
              <a:rPr lang="zh-CN" altLang="en-US" sz="2400" b="1" dirty="0" smtClean="0">
                <a:ea typeface="宋体" pitchFamily="2" charset="-122"/>
              </a:rPr>
              <a:t>个整数输出。</a:t>
            </a:r>
            <a:endParaRPr lang="zh-CN" altLang="en-US" sz="24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BBCC3A26-A502-476C-A56A-4593E9759B2D}" type="slidenum">
              <a:rPr lang="en-US" altLang="zh-CN"/>
              <a:pPr>
                <a:defRPr/>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3</a:t>
            </a:r>
            <a:endParaRPr lang="zh-CN" altLang="en-US" b="0" smtClean="0">
              <a:ea typeface="宋体" pitchFamily="2" charset="-122"/>
            </a:endParaRPr>
          </a:p>
        </p:txBody>
      </p:sp>
      <p:sp>
        <p:nvSpPr>
          <p:cNvPr id="1715205" name="Rectangle 5"/>
          <p:cNvSpPr>
            <a:spLocks noGrp="1" noChangeArrowheads="1"/>
          </p:cNvSpPr>
          <p:nvPr>
            <p:ph idx="1"/>
          </p:nvPr>
        </p:nvSpPr>
        <p:spPr/>
        <p:txBody>
          <a:bodyPr/>
          <a:lstStyle/>
          <a:p>
            <a:pPr algn="just">
              <a:spcBef>
                <a:spcPct val="0"/>
              </a:spcBef>
              <a:buFontTx/>
              <a:buNone/>
            </a:pPr>
            <a:r>
              <a:rPr lang="en-US" altLang="zh-CN" sz="2800" b="1" dirty="0" smtClean="0">
                <a:ea typeface="宋体" pitchFamily="2" charset="-122"/>
              </a:rPr>
              <a:t>main() </a:t>
            </a:r>
          </a:p>
          <a:p>
            <a:pPr algn="just">
              <a:spcBef>
                <a:spcPct val="0"/>
              </a:spcBef>
              <a:buFontTx/>
              <a:buNone/>
            </a:pP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printf</a:t>
            </a:r>
            <a:r>
              <a:rPr lang="en-US" altLang="zh-CN" sz="2800" b="1" dirty="0" smtClean="0">
                <a:ea typeface="宋体" pitchFamily="2" charset="-122"/>
                <a:cs typeface="Times New Roman" pitchFamily="18" charset="0"/>
              </a:rPr>
              <a:t>("Return from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\n"); }</a:t>
            </a:r>
          </a:p>
          <a:p>
            <a:pPr algn="just">
              <a:spcBef>
                <a:spcPct val="0"/>
              </a:spcBef>
              <a:buFontTx/>
              <a:buNone/>
            </a:pPr>
            <a:endParaRPr lang="en-US" altLang="zh-CN" sz="2800" b="1" dirty="0" smtClean="0">
              <a:ea typeface="宋体" pitchFamily="2" charset="-122"/>
              <a:cs typeface="Times New Roman" pitchFamily="18" charset="0"/>
            </a:endParaRPr>
          </a:p>
          <a:p>
            <a:pPr algn="just">
              <a:spcBef>
                <a:spcPct val="0"/>
              </a:spcBef>
              <a:buFontTx/>
              <a:buNone/>
            </a:pP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char s[4];</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strcpy</a:t>
            </a:r>
            <a:r>
              <a:rPr lang="en-US" altLang="zh-CN" sz="2800" b="1" dirty="0" smtClean="0">
                <a:ea typeface="宋体" pitchFamily="2" charset="-122"/>
              </a:rPr>
              <a:t>(s,"12345678"); </a:t>
            </a:r>
          </a:p>
          <a:p>
            <a:pPr algn="just">
              <a:spcBef>
                <a:spcPct val="0"/>
              </a:spcBef>
              <a:buFontTx/>
              <a:buNone/>
            </a:pPr>
            <a:r>
              <a:rPr lang="en-US" altLang="zh-CN" sz="2800" dirty="0">
                <a:ea typeface="宋体" pitchFamily="2" charset="-122"/>
              </a:rPr>
              <a:t> </a:t>
            </a:r>
            <a:r>
              <a:rPr lang="en-US" altLang="zh-CN" sz="2800" dirty="0" smtClean="0">
                <a:ea typeface="宋体" pitchFamily="2" charset="-122"/>
              </a:rPr>
              <a:t> </a:t>
            </a:r>
            <a:r>
              <a:rPr lang="en-US" altLang="zh-CN" sz="2800" b="1" dirty="0" err="1" smtClean="0">
                <a:ea typeface="宋体" pitchFamily="2" charset="-122"/>
              </a:rPr>
              <a:t>printf</a:t>
            </a:r>
            <a:r>
              <a:rPr lang="en-US" altLang="zh-CN" sz="2800" b="1" dirty="0" smtClean="0">
                <a:ea typeface="宋体" pitchFamily="2" charset="-122"/>
              </a:rPr>
              <a:t>("%s\</a:t>
            </a:r>
            <a:r>
              <a:rPr lang="en-US" altLang="zh-CN" sz="2800" b="1" dirty="0" err="1" smtClean="0">
                <a:ea typeface="宋体" pitchFamily="2" charset="-122"/>
              </a:rPr>
              <a:t>n",s</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a:t>
            </a:r>
          </a:p>
          <a:p>
            <a:pPr algn="just">
              <a:spcBef>
                <a:spcPct val="0"/>
              </a:spcBef>
              <a:buFontTx/>
              <a:buNone/>
            </a:pPr>
            <a:r>
              <a:rPr lang="zh-CN" altLang="en-US" sz="2800" b="1" dirty="0" smtClean="0">
                <a:latin typeface="宋体" pitchFamily="2" charset="-122"/>
                <a:ea typeface="宋体" pitchFamily="2" charset="-122"/>
              </a:rPr>
              <a:t>在</a:t>
            </a:r>
            <a:r>
              <a:rPr lang="en-US" altLang="zh-CN" sz="2800" b="1" dirty="0" smtClean="0">
                <a:ea typeface="宋体" pitchFamily="2" charset="-122"/>
              </a:rPr>
              <a:t>X86/Linux</a:t>
            </a:r>
            <a:r>
              <a:rPr lang="zh-CN" altLang="en-US" sz="2800" b="1" dirty="0" smtClean="0">
                <a:latin typeface="宋体" pitchFamily="2" charset="-122"/>
                <a:ea typeface="宋体" pitchFamily="2" charset="-122"/>
              </a:rPr>
              <a:t>操作系统上的运行结果如下：</a:t>
            </a:r>
          </a:p>
          <a:p>
            <a:pPr algn="just">
              <a:spcBef>
                <a:spcPct val="0"/>
              </a:spcBef>
              <a:buFontTx/>
              <a:buNone/>
            </a:pPr>
            <a:r>
              <a:rPr lang="zh-CN" altLang="en-US" sz="2800" b="1" dirty="0" smtClean="0">
                <a:ea typeface="宋体" pitchFamily="2" charset="-122"/>
              </a:rPr>
              <a:t>12345678</a:t>
            </a:r>
            <a:endParaRPr lang="zh-CN" altLang="en-US"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Return from </a:t>
            </a:r>
            <a:r>
              <a:rPr lang="en-US" altLang="zh-CN" sz="2800" b="1" dirty="0" err="1" smtClean="0">
                <a:ea typeface="宋体" pitchFamily="2" charset="-122"/>
              </a:rPr>
              <a:t>func</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Segmentation fault (core dumped)</a:t>
            </a:r>
          </a:p>
          <a:p>
            <a:endParaRPr lang="zh-CN" altLang="en-US" sz="28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A5928590-C801-4476-BC1C-72EFE108ECFB}" type="slidenum">
              <a:rPr lang="en-US" altLang="zh-CN"/>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15205">
                                            <p:txEl>
                                              <p:pRg st="8" end="8"/>
                                            </p:txEl>
                                          </p:spTgt>
                                        </p:tgtEl>
                                        <p:attrNameLst>
                                          <p:attrName>style.visibility</p:attrName>
                                        </p:attrNameLst>
                                      </p:cBhvr>
                                      <p:to>
                                        <p:strVal val="visible"/>
                                      </p:to>
                                    </p:set>
                                    <p:animEffect transition="in" filter="blinds(horizontal)">
                                      <p:cBhvr>
                                        <p:cTn id="7" dur="500"/>
                                        <p:tgtEl>
                                          <p:spTgt spid="1715205">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15205">
                                            <p:txEl>
                                              <p:pRg st="9" end="9"/>
                                            </p:txEl>
                                          </p:spTgt>
                                        </p:tgtEl>
                                        <p:attrNameLst>
                                          <p:attrName>style.visibility</p:attrName>
                                        </p:attrNameLst>
                                      </p:cBhvr>
                                      <p:to>
                                        <p:strVal val="visible"/>
                                      </p:to>
                                    </p:set>
                                    <p:animEffect transition="in" filter="blinds(horizontal)">
                                      <p:cBhvr>
                                        <p:cTn id="10" dur="500"/>
                                        <p:tgtEl>
                                          <p:spTgt spid="1715205">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15205">
                                            <p:txEl>
                                              <p:pRg st="10" end="10"/>
                                            </p:txEl>
                                          </p:spTgt>
                                        </p:tgtEl>
                                        <p:attrNameLst>
                                          <p:attrName>style.visibility</p:attrName>
                                        </p:attrNameLst>
                                      </p:cBhvr>
                                      <p:to>
                                        <p:strVal val="visible"/>
                                      </p:to>
                                    </p:set>
                                    <p:animEffect transition="in" filter="blinds(horizontal)">
                                      <p:cBhvr>
                                        <p:cTn id="13" dur="500"/>
                                        <p:tgtEl>
                                          <p:spTgt spid="1715205">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15205">
                                            <p:txEl>
                                              <p:pRg st="11" end="11"/>
                                            </p:txEl>
                                          </p:spTgt>
                                        </p:tgtEl>
                                        <p:attrNameLst>
                                          <p:attrName>style.visibility</p:attrName>
                                        </p:attrNameLst>
                                      </p:cBhvr>
                                      <p:to>
                                        <p:strVal val="visible"/>
                                      </p:to>
                                    </p:set>
                                    <p:animEffect transition="in" filter="blinds(horizontal)">
                                      <p:cBhvr>
                                        <p:cTn id="16" dur="500"/>
                                        <p:tgtEl>
                                          <p:spTgt spid="171520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8"/>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3</a:t>
            </a:r>
            <a:endParaRPr lang="zh-CN" altLang="en-US" b="0" smtClean="0">
              <a:ea typeface="宋体" pitchFamily="2" charset="-122"/>
            </a:endParaRPr>
          </a:p>
        </p:txBody>
      </p:sp>
      <p:sp>
        <p:nvSpPr>
          <p:cNvPr id="28677" name="Rectangle 29"/>
          <p:cNvSpPr>
            <a:spLocks noGrp="1" noChangeArrowheads="1"/>
          </p:cNvSpPr>
          <p:nvPr>
            <p:ph idx="1"/>
          </p:nvPr>
        </p:nvSpPr>
        <p:spPr/>
        <p:txBody>
          <a:bodyPr/>
          <a:lstStyle/>
          <a:p>
            <a:pPr algn="just">
              <a:spcBef>
                <a:spcPct val="0"/>
              </a:spcBef>
              <a:buFontTx/>
              <a:buNone/>
            </a:pPr>
            <a:r>
              <a:rPr lang="en-US" altLang="zh-CN" sz="2800" b="1" dirty="0" smtClean="0">
                <a:ea typeface="宋体" pitchFamily="2" charset="-122"/>
              </a:rPr>
              <a:t>main() </a:t>
            </a:r>
          </a:p>
          <a:p>
            <a:pPr algn="just">
              <a:spcBef>
                <a:spcPct val="0"/>
              </a:spcBef>
              <a:buFontTx/>
              <a:buNone/>
            </a:pP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printf</a:t>
            </a:r>
            <a:r>
              <a:rPr lang="en-US" altLang="zh-CN" sz="2800" b="1" dirty="0" smtClean="0">
                <a:ea typeface="宋体" pitchFamily="2" charset="-122"/>
                <a:cs typeface="Times New Roman" pitchFamily="18" charset="0"/>
              </a:rPr>
              <a:t>("Return from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\n"); }</a:t>
            </a:r>
          </a:p>
          <a:p>
            <a:pPr algn="just">
              <a:spcBef>
                <a:spcPct val="0"/>
              </a:spcBef>
              <a:buFontTx/>
              <a:buNone/>
            </a:pPr>
            <a:endParaRPr lang="en-US" altLang="zh-CN" sz="2800" b="1" dirty="0" smtClean="0">
              <a:ea typeface="宋体" pitchFamily="2" charset="-122"/>
              <a:cs typeface="Times New Roman" pitchFamily="18" charset="0"/>
            </a:endParaRPr>
          </a:p>
          <a:p>
            <a:pPr algn="just">
              <a:spcBef>
                <a:spcPct val="0"/>
              </a:spcBef>
              <a:buFontTx/>
              <a:buNone/>
            </a:pP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char s[4];</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strcpy</a:t>
            </a:r>
            <a:r>
              <a:rPr lang="en-US" altLang="zh-CN" sz="2800" b="1" dirty="0" smtClean="0">
                <a:ea typeface="宋体" pitchFamily="2" charset="-122"/>
              </a:rPr>
              <a:t>(s,"12345678"); </a:t>
            </a: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printf</a:t>
            </a:r>
            <a:r>
              <a:rPr lang="en-US" altLang="zh-CN" sz="2800" b="1" dirty="0" smtClean="0">
                <a:ea typeface="宋体" pitchFamily="2" charset="-122"/>
              </a:rPr>
              <a:t>("%s\</a:t>
            </a:r>
            <a:r>
              <a:rPr lang="en-US" altLang="zh-CN" sz="2800" b="1" dirty="0" err="1" smtClean="0">
                <a:ea typeface="宋体" pitchFamily="2" charset="-122"/>
              </a:rPr>
              <a:t>n",s</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a:t>
            </a:r>
          </a:p>
          <a:p>
            <a:pPr algn="just">
              <a:spcBef>
                <a:spcPct val="0"/>
              </a:spcBef>
              <a:buNone/>
            </a:pPr>
            <a:r>
              <a:rPr lang="zh-CN" altLang="en-US" sz="2800" dirty="0">
                <a:latin typeface="宋体" pitchFamily="2" charset="-122"/>
                <a:ea typeface="宋体" pitchFamily="2" charset="-122"/>
              </a:rPr>
              <a:t>在</a:t>
            </a:r>
            <a:r>
              <a:rPr lang="en-US" altLang="zh-CN" sz="2800" dirty="0">
                <a:ea typeface="宋体" pitchFamily="2" charset="-122"/>
              </a:rPr>
              <a:t>X86/Linux</a:t>
            </a:r>
            <a:r>
              <a:rPr lang="zh-CN" altLang="en-US" sz="2800" dirty="0" smtClean="0">
                <a:latin typeface="宋体" pitchFamily="2" charset="-122"/>
                <a:ea typeface="宋体" pitchFamily="2" charset="-122"/>
              </a:rPr>
              <a:t>操作系统：</a:t>
            </a:r>
            <a:endParaRPr lang="zh-CN" altLang="en-US" sz="2800" dirty="0">
              <a:latin typeface="宋体" pitchFamily="2" charset="-122"/>
              <a:ea typeface="宋体" pitchFamily="2" charset="-122"/>
            </a:endParaRPr>
          </a:p>
          <a:p>
            <a:pPr algn="just">
              <a:spcBef>
                <a:spcPct val="0"/>
              </a:spcBef>
              <a:buFontTx/>
              <a:buNone/>
            </a:pPr>
            <a:r>
              <a:rPr lang="zh-CN" altLang="en-US" sz="2800" dirty="0" smtClean="0">
                <a:ea typeface="宋体" pitchFamily="2" charset="-122"/>
              </a:rPr>
              <a:t>12345678</a:t>
            </a:r>
            <a:endParaRPr lang="zh-CN" altLang="en-US" sz="2800" dirty="0">
              <a:latin typeface="宋体" pitchFamily="2" charset="-122"/>
              <a:ea typeface="宋体" pitchFamily="2" charset="-122"/>
            </a:endParaRPr>
          </a:p>
          <a:p>
            <a:pPr algn="just">
              <a:spcBef>
                <a:spcPct val="0"/>
              </a:spcBef>
              <a:buFontTx/>
              <a:buNone/>
            </a:pPr>
            <a:r>
              <a:rPr lang="en-US" altLang="zh-CN" sz="2800" dirty="0">
                <a:ea typeface="宋体" pitchFamily="2" charset="-122"/>
              </a:rPr>
              <a:t>Return from </a:t>
            </a:r>
            <a:r>
              <a:rPr lang="en-US" altLang="zh-CN" sz="2800" dirty="0" err="1">
                <a:ea typeface="宋体" pitchFamily="2" charset="-122"/>
              </a:rPr>
              <a:t>func</a:t>
            </a:r>
            <a:endParaRPr lang="en-US" altLang="zh-CN" sz="2800" dirty="0">
              <a:latin typeface="宋体" pitchFamily="2" charset="-122"/>
              <a:ea typeface="宋体" pitchFamily="2" charset="-122"/>
            </a:endParaRPr>
          </a:p>
          <a:p>
            <a:pPr algn="just">
              <a:spcBef>
                <a:spcPct val="0"/>
              </a:spcBef>
              <a:buFontTx/>
              <a:buNone/>
            </a:pPr>
            <a:r>
              <a:rPr lang="en-US" altLang="zh-CN" sz="2800" dirty="0">
                <a:ea typeface="宋体" pitchFamily="2" charset="-122"/>
              </a:rPr>
              <a:t>Segmentation fault (core dumped)</a:t>
            </a:r>
          </a:p>
          <a:p>
            <a:pPr algn="just">
              <a:spcBef>
                <a:spcPct val="0"/>
              </a:spcBef>
              <a:buFontTx/>
              <a:buNone/>
            </a:pPr>
            <a:endParaRPr lang="en-US" altLang="zh-CN" sz="2800" b="1" dirty="0" smtClean="0">
              <a:ea typeface="宋体" pitchFamily="2" charset="-122"/>
            </a:endParaRPr>
          </a:p>
          <a:p>
            <a:endParaRPr lang="zh-CN" altLang="en-US" sz="2800" dirty="0" smtClean="0">
              <a:ea typeface="宋体" pitchFamily="2" charset="-122"/>
            </a:endParaRPr>
          </a:p>
        </p:txBody>
      </p:sp>
      <p:sp>
        <p:nvSpPr>
          <p:cNvPr id="28" name="灯片编号占位符 5"/>
          <p:cNvSpPr>
            <a:spLocks noGrp="1"/>
          </p:cNvSpPr>
          <p:nvPr>
            <p:ph type="sldNum" sz="quarter" idx="11"/>
          </p:nvPr>
        </p:nvSpPr>
        <p:spPr/>
        <p:txBody>
          <a:bodyPr/>
          <a:lstStyle/>
          <a:p>
            <a:pPr>
              <a:defRPr/>
            </a:pPr>
            <a:fld id="{55058E77-9607-4223-9F68-E1662891887D}" type="slidenum">
              <a:rPr lang="en-US" altLang="zh-CN"/>
              <a:pPr>
                <a:defRPr/>
              </a:pPr>
              <a:t>33</a:t>
            </a:fld>
            <a:endParaRPr lang="en-US" altLang="zh-CN"/>
          </a:p>
        </p:txBody>
      </p:sp>
      <p:grpSp>
        <p:nvGrpSpPr>
          <p:cNvPr id="28675" name="Group 4"/>
          <p:cNvGrpSpPr>
            <a:grpSpLocks/>
          </p:cNvGrpSpPr>
          <p:nvPr/>
        </p:nvGrpSpPr>
        <p:grpSpPr bwMode="auto">
          <a:xfrm>
            <a:off x="5181600" y="2743200"/>
            <a:ext cx="3048000" cy="2971800"/>
            <a:chOff x="0" y="2688"/>
            <a:chExt cx="1920" cy="1632"/>
          </a:xfrm>
        </p:grpSpPr>
        <p:sp>
          <p:nvSpPr>
            <p:cNvPr id="28678" name="Line 5"/>
            <p:cNvSpPr>
              <a:spLocks noChangeShapeType="1"/>
            </p:cNvSpPr>
            <p:nvPr/>
          </p:nvSpPr>
          <p:spPr bwMode="auto">
            <a:xfrm>
              <a:off x="776"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Line 6"/>
            <p:cNvSpPr>
              <a:spLocks noChangeShapeType="1"/>
            </p:cNvSpPr>
            <p:nvPr/>
          </p:nvSpPr>
          <p:spPr bwMode="auto">
            <a:xfrm>
              <a:off x="1910"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0" name="Line 7"/>
            <p:cNvSpPr>
              <a:spLocks noChangeShapeType="1"/>
            </p:cNvSpPr>
            <p:nvPr/>
          </p:nvSpPr>
          <p:spPr bwMode="auto">
            <a:xfrm flipV="1">
              <a:off x="776" y="4224"/>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8"/>
            <p:cNvSpPr>
              <a:spLocks noChangeShapeType="1"/>
            </p:cNvSpPr>
            <p:nvPr/>
          </p:nvSpPr>
          <p:spPr bwMode="auto">
            <a:xfrm flipV="1">
              <a:off x="784" y="4016"/>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9"/>
            <p:cNvSpPr>
              <a:spLocks noChangeShapeType="1"/>
            </p:cNvSpPr>
            <p:nvPr/>
          </p:nvSpPr>
          <p:spPr bwMode="auto">
            <a:xfrm flipV="1">
              <a:off x="783" y="3735"/>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0"/>
            <p:cNvSpPr>
              <a:spLocks noChangeShapeType="1"/>
            </p:cNvSpPr>
            <p:nvPr/>
          </p:nvSpPr>
          <p:spPr bwMode="auto">
            <a:xfrm flipV="1">
              <a:off x="776" y="3455"/>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1"/>
            <p:cNvSpPr>
              <a:spLocks noChangeShapeType="1"/>
            </p:cNvSpPr>
            <p:nvPr/>
          </p:nvSpPr>
          <p:spPr bwMode="auto">
            <a:xfrm flipV="1">
              <a:off x="783" y="317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2"/>
            <p:cNvSpPr>
              <a:spLocks noChangeShapeType="1"/>
            </p:cNvSpPr>
            <p:nvPr/>
          </p:nvSpPr>
          <p:spPr bwMode="auto">
            <a:xfrm flipV="1">
              <a:off x="768" y="289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13"/>
            <p:cNvSpPr>
              <a:spLocks noChangeArrowheads="1"/>
            </p:cNvSpPr>
            <p:nvPr/>
          </p:nvSpPr>
          <p:spPr bwMode="auto">
            <a:xfrm>
              <a:off x="931" y="39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000">
                  <a:latin typeface="Times New Roman" pitchFamily="18" charset="0"/>
                </a:rPr>
                <a:t>. . .</a:t>
              </a:r>
            </a:p>
          </p:txBody>
        </p:sp>
        <p:sp>
          <p:nvSpPr>
            <p:cNvPr id="28687" name="Rectangle 14"/>
            <p:cNvSpPr>
              <a:spLocks noChangeArrowheads="1"/>
            </p:cNvSpPr>
            <p:nvPr/>
          </p:nvSpPr>
          <p:spPr bwMode="auto">
            <a:xfrm>
              <a:off x="940" y="3711"/>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latin typeface="Times New Roman" pitchFamily="18" charset="0"/>
                </a:rPr>
                <a:t>. . .</a:t>
              </a:r>
            </a:p>
            <a:p>
              <a:pPr algn="ctr" eaLnBrk="0" hangingPunct="0"/>
              <a:endParaRPr lang="en-US" altLang="zh-CN" sz="2800" b="1">
                <a:latin typeface="Times New Roman" pitchFamily="18" charset="0"/>
              </a:endParaRPr>
            </a:p>
          </p:txBody>
        </p:sp>
        <p:sp>
          <p:nvSpPr>
            <p:cNvPr id="28688" name="Rectangle 15"/>
            <p:cNvSpPr>
              <a:spLocks noChangeArrowheads="1"/>
            </p:cNvSpPr>
            <p:nvPr/>
          </p:nvSpPr>
          <p:spPr bwMode="auto">
            <a:xfrm>
              <a:off x="939" y="34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返址</a:t>
              </a:r>
            </a:p>
          </p:txBody>
        </p:sp>
        <p:sp>
          <p:nvSpPr>
            <p:cNvPr id="28689" name="Rectangle 16"/>
            <p:cNvSpPr>
              <a:spLocks noChangeArrowheads="1"/>
            </p:cNvSpPr>
            <p:nvPr/>
          </p:nvSpPr>
          <p:spPr bwMode="auto">
            <a:xfrm>
              <a:off x="850" y="3138"/>
              <a:ext cx="9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控制链</a:t>
              </a:r>
            </a:p>
          </p:txBody>
        </p:sp>
        <p:sp>
          <p:nvSpPr>
            <p:cNvPr id="28690" name="Rectangle 17"/>
            <p:cNvSpPr>
              <a:spLocks noChangeArrowheads="1"/>
            </p:cNvSpPr>
            <p:nvPr/>
          </p:nvSpPr>
          <p:spPr bwMode="auto">
            <a:xfrm>
              <a:off x="955" y="2884"/>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变量</a:t>
              </a:r>
              <a:r>
                <a:rPr lang="en-US" altLang="zh-CN" sz="2800" b="1">
                  <a:latin typeface="Times New Roman" pitchFamily="18" charset="0"/>
                </a:rPr>
                <a:t>s</a:t>
              </a:r>
            </a:p>
          </p:txBody>
        </p:sp>
        <p:sp>
          <p:nvSpPr>
            <p:cNvPr id="28691" name="Rectangle 18"/>
            <p:cNvSpPr>
              <a:spLocks noChangeArrowheads="1"/>
            </p:cNvSpPr>
            <p:nvPr/>
          </p:nvSpPr>
          <p:spPr bwMode="auto">
            <a:xfrm>
              <a:off x="960" y="3888"/>
              <a:ext cx="72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2800" b="1">
                <a:latin typeface="Times New Roman" pitchFamily="18" charset="0"/>
              </a:endParaRPr>
            </a:p>
          </p:txBody>
        </p:sp>
        <p:sp>
          <p:nvSpPr>
            <p:cNvPr id="28692" name="Line 19"/>
            <p:cNvSpPr>
              <a:spLocks noChangeShapeType="1"/>
            </p:cNvSpPr>
            <p:nvPr/>
          </p:nvSpPr>
          <p:spPr bwMode="auto">
            <a:xfrm>
              <a:off x="576" y="31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3" name="Line 20"/>
            <p:cNvSpPr>
              <a:spLocks noChangeShapeType="1"/>
            </p:cNvSpPr>
            <p:nvPr/>
          </p:nvSpPr>
          <p:spPr bwMode="auto">
            <a:xfrm>
              <a:off x="576" y="2880"/>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4" name="Rectangle 21"/>
            <p:cNvSpPr>
              <a:spLocks noChangeArrowheads="1"/>
            </p:cNvSpPr>
            <p:nvPr/>
          </p:nvSpPr>
          <p:spPr bwMode="auto">
            <a:xfrm>
              <a:off x="144" y="2976"/>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ebp</a:t>
              </a:r>
              <a:r>
                <a:rPr lang="en-US" altLang="zh-CN" sz="1000" i="1">
                  <a:latin typeface="Times New Roman" pitchFamily="18" charset="0"/>
                </a:rPr>
                <a:t> </a:t>
              </a:r>
            </a:p>
          </p:txBody>
        </p:sp>
        <p:sp>
          <p:nvSpPr>
            <p:cNvPr id="28695" name="Rectangle 22"/>
            <p:cNvSpPr>
              <a:spLocks noChangeArrowheads="1"/>
            </p:cNvSpPr>
            <p:nvPr/>
          </p:nvSpPr>
          <p:spPr bwMode="auto">
            <a:xfrm>
              <a:off x="144" y="2688"/>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esp</a:t>
              </a:r>
              <a:r>
                <a:rPr lang="en-US" altLang="zh-CN" sz="1000" i="1">
                  <a:latin typeface="Times New Roman" pitchFamily="18" charset="0"/>
                </a:rPr>
                <a:t> </a:t>
              </a:r>
            </a:p>
          </p:txBody>
        </p:sp>
        <p:sp>
          <p:nvSpPr>
            <p:cNvPr id="28696" name="Rectangle 23"/>
            <p:cNvSpPr>
              <a:spLocks noChangeArrowheads="1"/>
            </p:cNvSpPr>
            <p:nvPr/>
          </p:nvSpPr>
          <p:spPr bwMode="auto">
            <a:xfrm>
              <a:off x="288" y="360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栈</a:t>
              </a:r>
            </a:p>
          </p:txBody>
        </p:sp>
        <p:sp>
          <p:nvSpPr>
            <p:cNvPr id="28697" name="Line 24"/>
            <p:cNvSpPr>
              <a:spLocks noChangeShapeType="1"/>
            </p:cNvSpPr>
            <p:nvPr/>
          </p:nvSpPr>
          <p:spPr bwMode="auto">
            <a:xfrm flipV="1">
              <a:off x="672" y="3552"/>
              <a:ext cx="0" cy="52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8698" name="Rectangle 25"/>
            <p:cNvSpPr>
              <a:spLocks noChangeArrowheads="1"/>
            </p:cNvSpPr>
            <p:nvPr/>
          </p:nvSpPr>
          <p:spPr bwMode="auto">
            <a:xfrm>
              <a:off x="0" y="326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低</a:t>
              </a:r>
            </a:p>
          </p:txBody>
        </p:sp>
        <p:sp>
          <p:nvSpPr>
            <p:cNvPr id="28699" name="Rectangle 26"/>
            <p:cNvSpPr>
              <a:spLocks noChangeArrowheads="1"/>
            </p:cNvSpPr>
            <p:nvPr/>
          </p:nvSpPr>
          <p:spPr bwMode="auto">
            <a:xfrm>
              <a:off x="0" y="398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高</a:t>
              </a:r>
            </a:p>
          </p:txBody>
        </p:sp>
        <p:sp>
          <p:nvSpPr>
            <p:cNvPr id="28700" name="Line 27"/>
            <p:cNvSpPr>
              <a:spLocks noChangeShapeType="1"/>
            </p:cNvSpPr>
            <p:nvPr/>
          </p:nvSpPr>
          <p:spPr bwMode="auto">
            <a:xfrm>
              <a:off x="192" y="3648"/>
              <a:ext cx="0" cy="3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8"/>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3</a:t>
            </a:r>
            <a:endParaRPr lang="zh-CN" altLang="en-US" b="0" smtClean="0">
              <a:ea typeface="宋体" pitchFamily="2" charset="-122"/>
            </a:endParaRPr>
          </a:p>
        </p:txBody>
      </p:sp>
      <p:sp>
        <p:nvSpPr>
          <p:cNvPr id="29701" name="Rectangle 29"/>
          <p:cNvSpPr>
            <a:spLocks noGrp="1" noChangeArrowheads="1"/>
          </p:cNvSpPr>
          <p:nvPr>
            <p:ph idx="1"/>
          </p:nvPr>
        </p:nvSpPr>
        <p:spPr/>
        <p:txBody>
          <a:bodyPr/>
          <a:lstStyle/>
          <a:p>
            <a:pPr algn="just">
              <a:spcBef>
                <a:spcPct val="0"/>
              </a:spcBef>
              <a:buFontTx/>
              <a:buNone/>
            </a:pPr>
            <a:r>
              <a:rPr lang="en-US" altLang="zh-CN" sz="2800" b="1" dirty="0" smtClean="0">
                <a:ea typeface="宋体" pitchFamily="2" charset="-122"/>
              </a:rPr>
              <a:t>main() </a:t>
            </a:r>
          </a:p>
          <a:p>
            <a:pPr algn="just">
              <a:spcBef>
                <a:spcPct val="0"/>
              </a:spcBef>
              <a:buFontTx/>
              <a:buNone/>
            </a:pP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	</a:t>
            </a:r>
            <a:r>
              <a:rPr lang="en-US" altLang="zh-CN" sz="2800" b="1" dirty="0" err="1" smtClean="0">
                <a:ea typeface="宋体" pitchFamily="2" charset="-122"/>
                <a:cs typeface="Times New Roman" pitchFamily="18" charset="0"/>
              </a:rPr>
              <a:t>printf</a:t>
            </a:r>
            <a:r>
              <a:rPr lang="en-US" altLang="zh-CN" sz="2800" b="1" dirty="0" smtClean="0">
                <a:ea typeface="宋体" pitchFamily="2" charset="-122"/>
                <a:cs typeface="Times New Roman" pitchFamily="18" charset="0"/>
              </a:rPr>
              <a:t>("Return from </a:t>
            </a: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\n"); }</a:t>
            </a:r>
          </a:p>
          <a:p>
            <a:pPr algn="just">
              <a:spcBef>
                <a:spcPct val="0"/>
              </a:spcBef>
              <a:buFontTx/>
              <a:buNone/>
            </a:pPr>
            <a:endParaRPr lang="en-US" altLang="zh-CN" sz="2800" b="1" dirty="0" smtClean="0">
              <a:ea typeface="宋体" pitchFamily="2" charset="-122"/>
              <a:cs typeface="Times New Roman" pitchFamily="18" charset="0"/>
            </a:endParaRPr>
          </a:p>
          <a:p>
            <a:pPr algn="just">
              <a:spcBef>
                <a:spcPct val="0"/>
              </a:spcBef>
              <a:buFontTx/>
              <a:buNone/>
            </a:pPr>
            <a:r>
              <a:rPr lang="en-US" altLang="zh-CN" sz="2800" b="1" dirty="0" err="1" smtClean="0">
                <a:ea typeface="宋体" pitchFamily="2" charset="-122"/>
                <a:cs typeface="Times New Roman" pitchFamily="18" charset="0"/>
              </a:rPr>
              <a:t>func</a:t>
            </a:r>
            <a:r>
              <a:rPr lang="en-US" altLang="zh-CN" sz="2800" b="1" dirty="0" smtClean="0">
                <a:ea typeface="宋体" pitchFamily="2" charset="-122"/>
                <a:cs typeface="Times New Roman" pitchFamily="18" charset="0"/>
              </a:rPr>
              <a:t>()</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char s[4];</a:t>
            </a:r>
            <a:endParaRPr lang="en-US" altLang="zh-CN"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strcpy</a:t>
            </a:r>
            <a:r>
              <a:rPr lang="en-US" altLang="zh-CN" sz="2800" b="1" dirty="0" smtClean="0">
                <a:ea typeface="宋体" pitchFamily="2" charset="-122"/>
              </a:rPr>
              <a:t>(s,"12345678</a:t>
            </a:r>
            <a:r>
              <a:rPr lang="en-US" altLang="zh-CN" sz="2800" b="1" dirty="0" smtClean="0">
                <a:solidFill>
                  <a:srgbClr val="FF0000"/>
                </a:solidFill>
                <a:ea typeface="宋体" pitchFamily="2" charset="-122"/>
              </a:rPr>
              <a:t>9</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  </a:t>
            </a:r>
            <a:r>
              <a:rPr lang="en-US" altLang="zh-CN" sz="2800" b="1" dirty="0" err="1" smtClean="0">
                <a:ea typeface="宋体" pitchFamily="2" charset="-122"/>
              </a:rPr>
              <a:t>printf</a:t>
            </a:r>
            <a:r>
              <a:rPr lang="en-US" altLang="zh-CN" sz="2800" b="1" dirty="0" smtClean="0">
                <a:ea typeface="宋体" pitchFamily="2" charset="-122"/>
              </a:rPr>
              <a:t>("%s\</a:t>
            </a:r>
            <a:r>
              <a:rPr lang="en-US" altLang="zh-CN" sz="2800" b="1" dirty="0" err="1" smtClean="0">
                <a:ea typeface="宋体" pitchFamily="2" charset="-122"/>
              </a:rPr>
              <a:t>n",s</a:t>
            </a:r>
            <a:r>
              <a:rPr lang="en-US" altLang="zh-CN" sz="2800" b="1" dirty="0" smtClean="0">
                <a:ea typeface="宋体" pitchFamily="2" charset="-122"/>
              </a:rPr>
              <a:t>); </a:t>
            </a:r>
          </a:p>
          <a:p>
            <a:pPr algn="just">
              <a:spcBef>
                <a:spcPct val="0"/>
              </a:spcBef>
              <a:buFontTx/>
              <a:buNone/>
            </a:pPr>
            <a:r>
              <a:rPr lang="en-US" altLang="zh-CN" sz="2800" b="1" dirty="0" smtClean="0">
                <a:ea typeface="宋体" pitchFamily="2" charset="-122"/>
              </a:rPr>
              <a:t>}</a:t>
            </a:r>
          </a:p>
          <a:p>
            <a:pPr algn="just">
              <a:spcBef>
                <a:spcPct val="0"/>
              </a:spcBef>
              <a:buFontTx/>
              <a:buNone/>
            </a:pPr>
            <a:endParaRPr lang="en-US" altLang="zh-CN" sz="2800" b="1" dirty="0" smtClean="0">
              <a:ea typeface="宋体" pitchFamily="2" charset="-122"/>
            </a:endParaRPr>
          </a:p>
          <a:p>
            <a:pPr algn="just">
              <a:spcBef>
                <a:spcPct val="0"/>
              </a:spcBef>
              <a:buFontTx/>
              <a:buNone/>
            </a:pPr>
            <a:endParaRPr lang="en-US" altLang="zh-CN" sz="2800" b="1" dirty="0" smtClean="0">
              <a:ea typeface="宋体" pitchFamily="2" charset="-122"/>
            </a:endParaRPr>
          </a:p>
          <a:p>
            <a:pPr algn="just">
              <a:spcBef>
                <a:spcPct val="0"/>
              </a:spcBef>
              <a:buFontTx/>
              <a:buNone/>
            </a:pPr>
            <a:r>
              <a:rPr lang="zh-CN" altLang="en-US" sz="2800" b="1" dirty="0" smtClean="0">
                <a:ea typeface="宋体" pitchFamily="2" charset="-122"/>
              </a:rPr>
              <a:t>123456789</a:t>
            </a:r>
            <a:endParaRPr lang="zh-CN" altLang="en-US" sz="2800" b="1" dirty="0" smtClean="0">
              <a:latin typeface="宋体" pitchFamily="2" charset="-122"/>
              <a:ea typeface="宋体" pitchFamily="2" charset="-122"/>
            </a:endParaRPr>
          </a:p>
          <a:p>
            <a:pPr algn="just">
              <a:spcBef>
                <a:spcPct val="0"/>
              </a:spcBef>
              <a:buFontTx/>
              <a:buNone/>
            </a:pPr>
            <a:r>
              <a:rPr lang="en-US" altLang="zh-CN" sz="2800" b="1" dirty="0" smtClean="0">
                <a:ea typeface="宋体" pitchFamily="2" charset="-122"/>
              </a:rPr>
              <a:t>Segmentation fault (core dumped)</a:t>
            </a:r>
          </a:p>
          <a:p>
            <a:endParaRPr lang="zh-CN" altLang="en-US" sz="2800" dirty="0" smtClean="0">
              <a:ea typeface="宋体" pitchFamily="2" charset="-122"/>
            </a:endParaRPr>
          </a:p>
        </p:txBody>
      </p:sp>
      <p:sp>
        <p:nvSpPr>
          <p:cNvPr id="28" name="灯片编号占位符 5"/>
          <p:cNvSpPr>
            <a:spLocks noGrp="1"/>
          </p:cNvSpPr>
          <p:nvPr>
            <p:ph type="sldNum" sz="quarter" idx="11"/>
          </p:nvPr>
        </p:nvSpPr>
        <p:spPr/>
        <p:txBody>
          <a:bodyPr/>
          <a:lstStyle/>
          <a:p>
            <a:pPr>
              <a:defRPr/>
            </a:pPr>
            <a:fld id="{36DDECB5-51C2-46E3-8D59-B0FA9EC9CFB5}" type="slidenum">
              <a:rPr lang="en-US" altLang="zh-CN"/>
              <a:pPr>
                <a:defRPr/>
              </a:pPr>
              <a:t>34</a:t>
            </a:fld>
            <a:endParaRPr lang="en-US" altLang="zh-CN"/>
          </a:p>
        </p:txBody>
      </p:sp>
      <p:grpSp>
        <p:nvGrpSpPr>
          <p:cNvPr id="29699" name="Group 4"/>
          <p:cNvGrpSpPr>
            <a:grpSpLocks/>
          </p:cNvGrpSpPr>
          <p:nvPr/>
        </p:nvGrpSpPr>
        <p:grpSpPr bwMode="auto">
          <a:xfrm>
            <a:off x="5181600" y="2743200"/>
            <a:ext cx="3048000" cy="2971800"/>
            <a:chOff x="0" y="2688"/>
            <a:chExt cx="1920" cy="1632"/>
          </a:xfrm>
        </p:grpSpPr>
        <p:sp>
          <p:nvSpPr>
            <p:cNvPr id="29702" name="Line 5"/>
            <p:cNvSpPr>
              <a:spLocks noChangeShapeType="1"/>
            </p:cNvSpPr>
            <p:nvPr/>
          </p:nvSpPr>
          <p:spPr bwMode="auto">
            <a:xfrm>
              <a:off x="776"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3" name="Line 6"/>
            <p:cNvSpPr>
              <a:spLocks noChangeShapeType="1"/>
            </p:cNvSpPr>
            <p:nvPr/>
          </p:nvSpPr>
          <p:spPr bwMode="auto">
            <a:xfrm>
              <a:off x="1910" y="2784"/>
              <a:ext cx="0" cy="14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Line 7"/>
            <p:cNvSpPr>
              <a:spLocks noChangeShapeType="1"/>
            </p:cNvSpPr>
            <p:nvPr/>
          </p:nvSpPr>
          <p:spPr bwMode="auto">
            <a:xfrm flipV="1">
              <a:off x="776" y="4224"/>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Line 8"/>
            <p:cNvSpPr>
              <a:spLocks noChangeShapeType="1"/>
            </p:cNvSpPr>
            <p:nvPr/>
          </p:nvSpPr>
          <p:spPr bwMode="auto">
            <a:xfrm flipV="1">
              <a:off x="784" y="4016"/>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9"/>
            <p:cNvSpPr>
              <a:spLocks noChangeShapeType="1"/>
            </p:cNvSpPr>
            <p:nvPr/>
          </p:nvSpPr>
          <p:spPr bwMode="auto">
            <a:xfrm flipV="1">
              <a:off x="783" y="3735"/>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10"/>
            <p:cNvSpPr>
              <a:spLocks noChangeShapeType="1"/>
            </p:cNvSpPr>
            <p:nvPr/>
          </p:nvSpPr>
          <p:spPr bwMode="auto">
            <a:xfrm flipV="1">
              <a:off x="776" y="3455"/>
              <a:ext cx="11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1"/>
            <p:cNvSpPr>
              <a:spLocks noChangeShapeType="1"/>
            </p:cNvSpPr>
            <p:nvPr/>
          </p:nvSpPr>
          <p:spPr bwMode="auto">
            <a:xfrm flipV="1">
              <a:off x="783" y="317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2"/>
            <p:cNvSpPr>
              <a:spLocks noChangeShapeType="1"/>
            </p:cNvSpPr>
            <p:nvPr/>
          </p:nvSpPr>
          <p:spPr bwMode="auto">
            <a:xfrm flipV="1">
              <a:off x="768" y="2894"/>
              <a:ext cx="113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Rectangle 13"/>
            <p:cNvSpPr>
              <a:spLocks noChangeArrowheads="1"/>
            </p:cNvSpPr>
            <p:nvPr/>
          </p:nvSpPr>
          <p:spPr bwMode="auto">
            <a:xfrm>
              <a:off x="931" y="39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1000">
                  <a:latin typeface="Times New Roman" pitchFamily="18" charset="0"/>
                </a:rPr>
                <a:t>. . .</a:t>
              </a:r>
            </a:p>
          </p:txBody>
        </p:sp>
        <p:sp>
          <p:nvSpPr>
            <p:cNvPr id="29711" name="Rectangle 14"/>
            <p:cNvSpPr>
              <a:spLocks noChangeArrowheads="1"/>
            </p:cNvSpPr>
            <p:nvPr/>
          </p:nvSpPr>
          <p:spPr bwMode="auto">
            <a:xfrm>
              <a:off x="940" y="3711"/>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a:latin typeface="Times New Roman" pitchFamily="18" charset="0"/>
                </a:rPr>
                <a:t>. . .</a:t>
              </a:r>
            </a:p>
            <a:p>
              <a:pPr algn="ctr" eaLnBrk="0" hangingPunct="0"/>
              <a:endParaRPr lang="en-US" altLang="zh-CN" sz="2800" b="1">
                <a:latin typeface="Times New Roman" pitchFamily="18" charset="0"/>
              </a:endParaRPr>
            </a:p>
          </p:txBody>
        </p:sp>
        <p:sp>
          <p:nvSpPr>
            <p:cNvPr id="29712" name="Rectangle 15"/>
            <p:cNvSpPr>
              <a:spLocks noChangeArrowheads="1"/>
            </p:cNvSpPr>
            <p:nvPr/>
          </p:nvSpPr>
          <p:spPr bwMode="auto">
            <a:xfrm>
              <a:off x="939" y="3418"/>
              <a:ext cx="80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返址</a:t>
              </a:r>
            </a:p>
          </p:txBody>
        </p:sp>
        <p:sp>
          <p:nvSpPr>
            <p:cNvPr id="29713" name="Rectangle 16"/>
            <p:cNvSpPr>
              <a:spLocks noChangeArrowheads="1"/>
            </p:cNvSpPr>
            <p:nvPr/>
          </p:nvSpPr>
          <p:spPr bwMode="auto">
            <a:xfrm>
              <a:off x="850" y="3138"/>
              <a:ext cx="98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控制链</a:t>
              </a:r>
            </a:p>
          </p:txBody>
        </p:sp>
        <p:sp>
          <p:nvSpPr>
            <p:cNvPr id="29714" name="Rectangle 17"/>
            <p:cNvSpPr>
              <a:spLocks noChangeArrowheads="1"/>
            </p:cNvSpPr>
            <p:nvPr/>
          </p:nvSpPr>
          <p:spPr bwMode="auto">
            <a:xfrm>
              <a:off x="955" y="2884"/>
              <a:ext cx="80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变量</a:t>
              </a:r>
              <a:r>
                <a:rPr lang="en-US" altLang="zh-CN" sz="2800" b="1">
                  <a:latin typeface="Times New Roman" pitchFamily="18" charset="0"/>
                </a:rPr>
                <a:t>s</a:t>
              </a:r>
            </a:p>
          </p:txBody>
        </p:sp>
        <p:sp>
          <p:nvSpPr>
            <p:cNvPr id="29715" name="Rectangle 18"/>
            <p:cNvSpPr>
              <a:spLocks noChangeArrowheads="1"/>
            </p:cNvSpPr>
            <p:nvPr/>
          </p:nvSpPr>
          <p:spPr bwMode="auto">
            <a:xfrm>
              <a:off x="960" y="3888"/>
              <a:ext cx="72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altLang="zh-CN" sz="2800" b="1">
                <a:latin typeface="Times New Roman" pitchFamily="18" charset="0"/>
              </a:endParaRPr>
            </a:p>
          </p:txBody>
        </p:sp>
        <p:sp>
          <p:nvSpPr>
            <p:cNvPr id="29716" name="Line 19"/>
            <p:cNvSpPr>
              <a:spLocks noChangeShapeType="1"/>
            </p:cNvSpPr>
            <p:nvPr/>
          </p:nvSpPr>
          <p:spPr bwMode="auto">
            <a:xfrm>
              <a:off x="576" y="3168"/>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a:off x="576" y="2880"/>
              <a:ext cx="192"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9718" name="Rectangle 21"/>
            <p:cNvSpPr>
              <a:spLocks noChangeArrowheads="1"/>
            </p:cNvSpPr>
            <p:nvPr/>
          </p:nvSpPr>
          <p:spPr bwMode="auto">
            <a:xfrm>
              <a:off x="144" y="2976"/>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ebp</a:t>
              </a:r>
              <a:r>
                <a:rPr lang="en-US" altLang="zh-CN" sz="1000" i="1">
                  <a:latin typeface="Times New Roman" pitchFamily="18" charset="0"/>
                </a:rPr>
                <a:t> </a:t>
              </a:r>
            </a:p>
          </p:txBody>
        </p:sp>
        <p:sp>
          <p:nvSpPr>
            <p:cNvPr id="29719" name="Rectangle 22"/>
            <p:cNvSpPr>
              <a:spLocks noChangeArrowheads="1"/>
            </p:cNvSpPr>
            <p:nvPr/>
          </p:nvSpPr>
          <p:spPr bwMode="auto">
            <a:xfrm>
              <a:off x="144" y="2688"/>
              <a:ext cx="51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altLang="zh-CN" sz="2800" b="1" i="1">
                  <a:latin typeface="Times New Roman" pitchFamily="18" charset="0"/>
                </a:rPr>
                <a:t>esp</a:t>
              </a:r>
              <a:r>
                <a:rPr lang="en-US" altLang="zh-CN" sz="1000" i="1">
                  <a:latin typeface="Times New Roman" pitchFamily="18" charset="0"/>
                </a:rPr>
                <a:t> </a:t>
              </a:r>
            </a:p>
          </p:txBody>
        </p:sp>
        <p:sp>
          <p:nvSpPr>
            <p:cNvPr id="29720" name="Rectangle 23"/>
            <p:cNvSpPr>
              <a:spLocks noChangeArrowheads="1"/>
            </p:cNvSpPr>
            <p:nvPr/>
          </p:nvSpPr>
          <p:spPr bwMode="auto">
            <a:xfrm>
              <a:off x="288" y="3600"/>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栈</a:t>
              </a:r>
            </a:p>
          </p:txBody>
        </p:sp>
        <p:sp>
          <p:nvSpPr>
            <p:cNvPr id="29721" name="Line 24"/>
            <p:cNvSpPr>
              <a:spLocks noChangeShapeType="1"/>
            </p:cNvSpPr>
            <p:nvPr/>
          </p:nvSpPr>
          <p:spPr bwMode="auto">
            <a:xfrm flipV="1">
              <a:off x="672" y="3552"/>
              <a:ext cx="0" cy="528"/>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9722" name="Rectangle 25"/>
            <p:cNvSpPr>
              <a:spLocks noChangeArrowheads="1"/>
            </p:cNvSpPr>
            <p:nvPr/>
          </p:nvSpPr>
          <p:spPr bwMode="auto">
            <a:xfrm>
              <a:off x="0" y="326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低</a:t>
              </a:r>
            </a:p>
          </p:txBody>
        </p:sp>
        <p:sp>
          <p:nvSpPr>
            <p:cNvPr id="29723" name="Rectangle 26"/>
            <p:cNvSpPr>
              <a:spLocks noChangeArrowheads="1"/>
            </p:cNvSpPr>
            <p:nvPr/>
          </p:nvSpPr>
          <p:spPr bwMode="auto">
            <a:xfrm>
              <a:off x="0" y="3984"/>
              <a:ext cx="43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zh-CN" altLang="en-US" sz="2800" b="1">
                  <a:latin typeface="Times New Roman" pitchFamily="18" charset="0"/>
                </a:rPr>
                <a:t>高</a:t>
              </a:r>
            </a:p>
          </p:txBody>
        </p:sp>
        <p:sp>
          <p:nvSpPr>
            <p:cNvPr id="29724" name="Line 27"/>
            <p:cNvSpPr>
              <a:spLocks noChangeShapeType="1"/>
            </p:cNvSpPr>
            <p:nvPr/>
          </p:nvSpPr>
          <p:spPr bwMode="auto">
            <a:xfrm>
              <a:off x="192" y="3648"/>
              <a:ext cx="0" cy="336"/>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0723" name="Rectangle 3"/>
          <p:cNvSpPr>
            <a:spLocks noGrp="1" noChangeArrowheads="1"/>
          </p:cNvSpPr>
          <p:nvPr>
            <p:ph idx="1"/>
          </p:nvPr>
        </p:nvSpPr>
        <p:spPr>
          <a:xfrm>
            <a:off x="250825" y="1052513"/>
            <a:ext cx="8229600" cy="5545137"/>
          </a:xfrm>
        </p:spPr>
        <p:txBody>
          <a:bodyPr/>
          <a:lstStyle/>
          <a:p>
            <a:pPr>
              <a:lnSpc>
                <a:spcPct val="80000"/>
              </a:lnSpc>
            </a:pPr>
            <a:r>
              <a:rPr lang="zh-CN" altLang="en-US" sz="2400" dirty="0" smtClean="0">
                <a:ea typeface="宋体" pitchFamily="2" charset="-122"/>
              </a:rPr>
              <a:t>假定使用</a:t>
            </a:r>
            <a:r>
              <a:rPr lang="en-US" altLang="zh-CN" sz="2400" dirty="0" smtClean="0">
                <a:ea typeface="宋体" pitchFamily="2" charset="-122"/>
              </a:rPr>
              <a:t>(a)</a:t>
            </a:r>
            <a:r>
              <a:rPr lang="zh-CN" altLang="en-US" sz="2400" dirty="0" smtClean="0">
                <a:ea typeface="宋体" pitchFamily="2" charset="-122"/>
              </a:rPr>
              <a:t>值调用；</a:t>
            </a:r>
            <a:r>
              <a:rPr lang="en-US" altLang="zh-CN" sz="2400" dirty="0" smtClean="0">
                <a:ea typeface="宋体" pitchFamily="2" charset="-122"/>
              </a:rPr>
              <a:t>(b)</a:t>
            </a:r>
            <a:r>
              <a:rPr lang="zh-CN" altLang="en-US" sz="2400" dirty="0" smtClean="0">
                <a:ea typeface="宋体" pitchFamily="2" charset="-122"/>
              </a:rPr>
              <a:t>引用调用；</a:t>
            </a:r>
            <a:r>
              <a:rPr lang="en-US" altLang="zh-CN" sz="2400" dirty="0" smtClean="0">
                <a:ea typeface="宋体" pitchFamily="2" charset="-122"/>
              </a:rPr>
              <a:t>(c)</a:t>
            </a:r>
            <a:r>
              <a:rPr lang="zh-CN" altLang="en-US" sz="2400" dirty="0" smtClean="0">
                <a:ea typeface="宋体" pitchFamily="2" charset="-122"/>
              </a:rPr>
              <a:t> 换名调用。下面程序打印的结果是什么。</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program main(</a:t>
            </a:r>
            <a:r>
              <a:rPr lang="en-US" altLang="zh-CN" sz="2400" dirty="0" err="1" smtClean="0">
                <a:ea typeface="宋体" pitchFamily="2" charset="-122"/>
              </a:rPr>
              <a:t>input,output</a:t>
            </a:r>
            <a:r>
              <a:rPr lang="en-US" altLang="zh-CN" sz="2400" dirty="0" smtClean="0">
                <a:ea typeface="宋体" pitchFamily="2" charset="-122"/>
              </a:rPr>
              <a:t>)</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err="1" smtClean="0">
                <a:ea typeface="宋体" pitchFamily="2" charset="-122"/>
              </a:rPr>
              <a:t>var</a:t>
            </a:r>
            <a:r>
              <a:rPr lang="en-US" altLang="zh-CN" sz="2400" dirty="0" smtClean="0">
                <a:ea typeface="宋体" pitchFamily="2" charset="-122"/>
              </a:rPr>
              <a:t> </a:t>
            </a:r>
            <a:r>
              <a:rPr lang="en-US" altLang="zh-CN" sz="2400" dirty="0" err="1" smtClean="0">
                <a:ea typeface="宋体" pitchFamily="2" charset="-122"/>
              </a:rPr>
              <a:t>a,b</a:t>
            </a:r>
            <a:r>
              <a:rPr lang="zh-CN" altLang="en-US" sz="2400" dirty="0" smtClean="0">
                <a:ea typeface="宋体" pitchFamily="2" charset="-122"/>
              </a:rPr>
              <a:t>：</a:t>
            </a:r>
            <a:r>
              <a:rPr lang="en-US" altLang="zh-CN" sz="2400" dirty="0" smtClean="0">
                <a:ea typeface="宋体" pitchFamily="2" charset="-122"/>
              </a:rPr>
              <a:t>integer</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procedure p(</a:t>
            </a:r>
            <a:r>
              <a:rPr lang="en-US" altLang="zh-CN" sz="2400" dirty="0" err="1" smtClean="0">
                <a:ea typeface="宋体" pitchFamily="2" charset="-122"/>
              </a:rPr>
              <a:t>x,y,z</a:t>
            </a:r>
            <a:r>
              <a:rPr lang="zh-CN" altLang="en-US" sz="2400" dirty="0" smtClean="0">
                <a:ea typeface="宋体" pitchFamily="2" charset="-122"/>
              </a:rPr>
              <a:t>：</a:t>
            </a:r>
            <a:r>
              <a:rPr lang="en-US" altLang="zh-CN" sz="2400" dirty="0" smtClean="0">
                <a:ea typeface="宋体" pitchFamily="2" charset="-122"/>
              </a:rPr>
              <a:t>integer)</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begin</a:t>
            </a:r>
          </a:p>
          <a:p>
            <a:pPr>
              <a:lnSpc>
                <a:spcPct val="80000"/>
              </a:lnSpc>
              <a:buFontTx/>
              <a:buNone/>
            </a:pPr>
            <a:r>
              <a:rPr lang="en-US" altLang="zh-CN" sz="2400" dirty="0" smtClean="0">
                <a:ea typeface="宋体" pitchFamily="2" charset="-122"/>
              </a:rPr>
              <a:t>           y:</a:t>
            </a:r>
            <a:r>
              <a:rPr lang="zh-CN" altLang="en-US" sz="2400" dirty="0" smtClean="0">
                <a:ea typeface="宋体" pitchFamily="2" charset="-122"/>
              </a:rPr>
              <a:t>＝</a:t>
            </a:r>
            <a:r>
              <a:rPr lang="en-US" altLang="zh-CN" sz="2400" dirty="0" smtClean="0">
                <a:ea typeface="宋体" pitchFamily="2" charset="-122"/>
              </a:rPr>
              <a:t>y+1 </a:t>
            </a:r>
            <a:r>
              <a:rPr lang="zh-CN" altLang="en-US" sz="2400" dirty="0" smtClean="0">
                <a:ea typeface="宋体" pitchFamily="2" charset="-122"/>
              </a:rPr>
              <a:t>；</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           z:</a:t>
            </a:r>
            <a:r>
              <a:rPr lang="zh-CN" altLang="en-US" sz="2400" dirty="0" smtClean="0">
                <a:ea typeface="宋体" pitchFamily="2" charset="-122"/>
              </a:rPr>
              <a:t>＝</a:t>
            </a:r>
            <a:r>
              <a:rPr lang="en-US" altLang="zh-CN" sz="2400" dirty="0" err="1" smtClean="0">
                <a:ea typeface="宋体" pitchFamily="2" charset="-122"/>
              </a:rPr>
              <a:t>z+x</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end</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begin</a:t>
            </a:r>
          </a:p>
          <a:p>
            <a:pPr>
              <a:lnSpc>
                <a:spcPct val="80000"/>
              </a:lnSpc>
              <a:buFontTx/>
              <a:buNone/>
            </a:pPr>
            <a:r>
              <a:rPr lang="en-US" altLang="zh-CN" sz="2400" dirty="0" smtClean="0">
                <a:ea typeface="宋体" pitchFamily="2" charset="-122"/>
              </a:rPr>
              <a:t>           a:</a:t>
            </a:r>
            <a:r>
              <a:rPr lang="zh-CN" altLang="en-US" sz="2400" dirty="0" smtClean="0">
                <a:ea typeface="宋体" pitchFamily="2" charset="-122"/>
              </a:rPr>
              <a:t>＝</a:t>
            </a:r>
            <a:r>
              <a:rPr lang="en-US" altLang="zh-CN" sz="2400" dirty="0" smtClean="0">
                <a:ea typeface="宋体" pitchFamily="2" charset="-122"/>
              </a:rPr>
              <a:t>2</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b:</a:t>
            </a:r>
            <a:r>
              <a:rPr lang="zh-CN" altLang="en-US" sz="2400" dirty="0" smtClean="0">
                <a:ea typeface="宋体" pitchFamily="2" charset="-122"/>
              </a:rPr>
              <a:t>＝</a:t>
            </a:r>
            <a:r>
              <a:rPr lang="en-US" altLang="zh-CN" sz="2400" dirty="0" smtClean="0">
                <a:ea typeface="宋体" pitchFamily="2" charset="-122"/>
              </a:rPr>
              <a:t>3</a:t>
            </a:r>
            <a:r>
              <a:rPr lang="zh-CN" altLang="en-US" sz="2400" dirty="0" smtClean="0">
                <a:ea typeface="宋体" pitchFamily="2" charset="-122"/>
              </a:rPr>
              <a:t>；</a:t>
            </a:r>
          </a:p>
          <a:p>
            <a:pPr>
              <a:lnSpc>
                <a:spcPct val="80000"/>
              </a:lnSpc>
              <a:buFontTx/>
              <a:buNone/>
            </a:pPr>
            <a:r>
              <a:rPr lang="zh-CN" altLang="en-US" sz="2400" dirty="0" smtClean="0">
                <a:ea typeface="宋体" pitchFamily="2" charset="-122"/>
              </a:rPr>
              <a:t>           </a:t>
            </a:r>
            <a:r>
              <a:rPr lang="en-US" altLang="zh-CN" sz="2400" dirty="0" smtClean="0">
                <a:ea typeface="宋体" pitchFamily="2" charset="-122"/>
              </a:rPr>
              <a:t>p(</a:t>
            </a:r>
            <a:r>
              <a:rPr lang="en-US" altLang="zh-CN" sz="2400" dirty="0" err="1" smtClean="0">
                <a:ea typeface="宋体" pitchFamily="2" charset="-122"/>
              </a:rPr>
              <a:t>a+b,a</a:t>
            </a:r>
            <a:r>
              <a:rPr lang="en-US" altLang="zh-CN" sz="2400" dirty="0" smtClean="0">
                <a:ea typeface="宋体" pitchFamily="2" charset="-122"/>
              </a:rPr>
              <a:t>, a) </a:t>
            </a:r>
            <a:r>
              <a:rPr lang="zh-CN" altLang="en-US" sz="2400" dirty="0" smtClean="0">
                <a:ea typeface="宋体" pitchFamily="2" charset="-122"/>
              </a:rPr>
              <a:t>；</a:t>
            </a:r>
            <a:endParaRPr lang="en-US" altLang="zh-CN" sz="2400" dirty="0" smtClean="0">
              <a:ea typeface="宋体" pitchFamily="2" charset="-122"/>
            </a:endParaRPr>
          </a:p>
          <a:p>
            <a:pPr>
              <a:lnSpc>
                <a:spcPct val="80000"/>
              </a:lnSpc>
              <a:buFontTx/>
              <a:buNone/>
            </a:pPr>
            <a:r>
              <a:rPr lang="en-US" altLang="zh-CN" sz="2400" dirty="0" smtClean="0">
                <a:ea typeface="宋体" pitchFamily="2" charset="-122"/>
              </a:rPr>
              <a:t>           print a</a:t>
            </a:r>
            <a:r>
              <a:rPr lang="zh-CN" altLang="en-US" sz="2400" dirty="0" smtClean="0">
                <a:ea typeface="宋体" pitchFamily="2" charset="-122"/>
              </a:rPr>
              <a:t>；</a:t>
            </a:r>
          </a:p>
          <a:p>
            <a:pPr>
              <a:lnSpc>
                <a:spcPct val="80000"/>
              </a:lnSpc>
              <a:buFontTx/>
              <a:buNone/>
            </a:pPr>
            <a:r>
              <a:rPr lang="en-US" altLang="zh-CN" sz="2400" dirty="0" smtClean="0">
                <a:ea typeface="宋体" pitchFamily="2" charset="-122"/>
              </a:rPr>
              <a:t>      end</a:t>
            </a:r>
            <a:r>
              <a:rPr lang="zh-CN" altLang="en-US" sz="2400" dirty="0" smtClean="0">
                <a:ea typeface="宋体" pitchFamily="2" charset="-122"/>
              </a:rPr>
              <a:t>．</a:t>
            </a:r>
          </a:p>
        </p:txBody>
      </p:sp>
      <p:sp>
        <p:nvSpPr>
          <p:cNvPr id="4" name="灯片编号占位符 5"/>
          <p:cNvSpPr>
            <a:spLocks noGrp="1"/>
          </p:cNvSpPr>
          <p:nvPr>
            <p:ph type="sldNum" sz="quarter" idx="11"/>
          </p:nvPr>
        </p:nvSpPr>
        <p:spPr/>
        <p:txBody>
          <a:bodyPr/>
          <a:lstStyle/>
          <a:p>
            <a:pPr>
              <a:defRPr/>
            </a:pPr>
            <a:fld id="{08E81EB1-C2DA-47C8-8D47-AF6C0B05A69E}" type="slidenum">
              <a:rPr lang="en-US" altLang="zh-CN"/>
              <a:pPr>
                <a:defRPr/>
              </a:pPr>
              <a:t>35</a:t>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1747" name="Rectangle 3"/>
          <p:cNvSpPr>
            <a:spLocks noGrp="1" noChangeArrowheads="1"/>
          </p:cNvSpPr>
          <p:nvPr>
            <p:ph idx="1"/>
          </p:nvPr>
        </p:nvSpPr>
        <p:spPr>
          <a:xfrm>
            <a:off x="250825" y="1135063"/>
            <a:ext cx="8424863" cy="5462587"/>
          </a:xfrm>
        </p:spPr>
        <p:txBody>
          <a:bodyPr/>
          <a:lstStyle/>
          <a:p>
            <a:r>
              <a:rPr lang="en-US" altLang="zh-CN" sz="2400" dirty="0" smtClean="0">
                <a:ea typeface="宋体" pitchFamily="2" charset="-122"/>
              </a:rPr>
              <a:t>(a)</a:t>
            </a:r>
            <a:r>
              <a:rPr lang="zh-CN" altLang="en-US" sz="2400" dirty="0" smtClean="0">
                <a:ea typeface="宋体" pitchFamily="2" charset="-122"/>
              </a:rPr>
              <a:t>对值调用而言，由于被调用过程中对形式参数的赋值不会改变实在参数的值，因此对过程</a:t>
            </a:r>
            <a:r>
              <a:rPr lang="en-US" altLang="zh-CN" sz="2400" dirty="0" smtClean="0">
                <a:ea typeface="宋体" pitchFamily="2" charset="-122"/>
              </a:rPr>
              <a:t>p</a:t>
            </a:r>
            <a:r>
              <a:rPr lang="zh-CN" altLang="en-US" sz="2400" dirty="0" smtClean="0">
                <a:ea typeface="宋体" pitchFamily="2" charset="-122"/>
              </a:rPr>
              <a:t>的调用不改变</a:t>
            </a:r>
            <a:r>
              <a:rPr lang="en-US" altLang="zh-CN" sz="2400" dirty="0" smtClean="0">
                <a:ea typeface="宋体" pitchFamily="2" charset="-122"/>
              </a:rPr>
              <a:t>a</a:t>
            </a:r>
            <a:r>
              <a:rPr lang="zh-CN" altLang="en-US" sz="2400" dirty="0" smtClean="0">
                <a:ea typeface="宋体" pitchFamily="2" charset="-122"/>
              </a:rPr>
              <a:t>的值，因此</a:t>
            </a:r>
            <a:r>
              <a:rPr lang="en-US" altLang="zh-CN" sz="2400" dirty="0" smtClean="0">
                <a:ea typeface="宋体" pitchFamily="2" charset="-122"/>
              </a:rPr>
              <a:t>a</a:t>
            </a:r>
            <a:r>
              <a:rPr lang="zh-CN" altLang="en-US" sz="2400" dirty="0" smtClean="0">
                <a:ea typeface="宋体" pitchFamily="2" charset="-122"/>
              </a:rPr>
              <a:t>仍然是</a:t>
            </a:r>
            <a:r>
              <a:rPr lang="en-US" altLang="zh-CN" sz="2400" dirty="0" smtClean="0">
                <a:ea typeface="宋体" pitchFamily="2" charset="-122"/>
              </a:rPr>
              <a:t>2</a:t>
            </a:r>
            <a:r>
              <a:rPr lang="zh-CN" altLang="en-US" sz="2400" dirty="0" smtClean="0">
                <a:ea typeface="宋体" pitchFamily="2" charset="-122"/>
              </a:rPr>
              <a:t>。</a:t>
            </a:r>
          </a:p>
          <a:p>
            <a:r>
              <a:rPr lang="en-US" altLang="zh-CN" sz="2400" dirty="0" smtClean="0">
                <a:ea typeface="宋体" pitchFamily="2" charset="-122"/>
              </a:rPr>
              <a:t>(b)</a:t>
            </a:r>
            <a:r>
              <a:rPr lang="zh-CN" altLang="en-US" sz="2400" dirty="0" smtClean="0">
                <a:ea typeface="宋体" pitchFamily="2" charset="-122"/>
              </a:rPr>
              <a:t>在引用调用的时候，</a:t>
            </a:r>
            <a:r>
              <a:rPr lang="en-US" altLang="zh-CN" sz="2400" dirty="0" smtClean="0">
                <a:ea typeface="宋体" pitchFamily="2" charset="-122"/>
              </a:rPr>
              <a:t>p(</a:t>
            </a:r>
            <a:r>
              <a:rPr lang="en-US" altLang="zh-CN" sz="2400" dirty="0" err="1" smtClean="0">
                <a:ea typeface="宋体" pitchFamily="2" charset="-122"/>
              </a:rPr>
              <a:t>a+b</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相当于</a:t>
            </a:r>
            <a:r>
              <a:rPr lang="en-US" altLang="zh-CN" sz="2400" dirty="0" smtClean="0">
                <a:ea typeface="宋体" pitchFamily="2" charset="-122"/>
              </a:rPr>
              <a:t>p(5</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a:t>
            </a:r>
            <a:r>
              <a:rPr lang="en-US" altLang="zh-CN" sz="2400" dirty="0" smtClean="0">
                <a:ea typeface="宋体" pitchFamily="2" charset="-122"/>
              </a:rPr>
              <a:t>a)(</a:t>
            </a:r>
            <a:r>
              <a:rPr lang="zh-CN" altLang="en-US" sz="2400" dirty="0" smtClean="0">
                <a:ea typeface="宋体" pitchFamily="2" charset="-122"/>
              </a:rPr>
              <a:t>注意，</a:t>
            </a:r>
            <a:r>
              <a:rPr lang="en-US" altLang="zh-CN" sz="2400" dirty="0" smtClean="0">
                <a:ea typeface="宋体" pitchFamily="2" charset="-122"/>
              </a:rPr>
              <a:t>5</a:t>
            </a:r>
            <a:r>
              <a:rPr lang="zh-CN" altLang="en-US" sz="2400" dirty="0" smtClean="0">
                <a:ea typeface="宋体" pitchFamily="2" charset="-122"/>
              </a:rPr>
              <a:t>的值存放在临时单元，传送的是临时单元的地址</a:t>
            </a:r>
            <a:r>
              <a:rPr lang="en-US" altLang="zh-CN" sz="2400" dirty="0" smtClean="0">
                <a:ea typeface="宋体" pitchFamily="2" charset="-122"/>
              </a:rPr>
              <a:t>)</a:t>
            </a:r>
            <a:r>
              <a:rPr lang="zh-CN" altLang="en-US" sz="2400" dirty="0" smtClean="0">
                <a:ea typeface="宋体" pitchFamily="2" charset="-122"/>
              </a:rPr>
              <a:t>。在被调用过程中任何对形式参数的引用和赋值，也就是对相应实在参数的引用和赋值。因此</a:t>
            </a:r>
            <a:r>
              <a:rPr lang="en-US" altLang="zh-CN" sz="2400" dirty="0" smtClean="0">
                <a:ea typeface="宋体" pitchFamily="2" charset="-122"/>
              </a:rPr>
              <a:t>y:=y+1</a:t>
            </a:r>
            <a:r>
              <a:rPr lang="zh-CN" altLang="en-US" sz="2400" dirty="0" smtClean="0">
                <a:ea typeface="宋体" pitchFamily="2" charset="-122"/>
              </a:rPr>
              <a:t>的执行结果使得</a:t>
            </a:r>
            <a:r>
              <a:rPr lang="en-US" altLang="zh-CN" sz="2400" dirty="0" smtClean="0">
                <a:ea typeface="宋体" pitchFamily="2" charset="-122"/>
              </a:rPr>
              <a:t>a</a:t>
            </a:r>
            <a:r>
              <a:rPr lang="zh-CN" altLang="en-US" sz="2400" dirty="0" smtClean="0">
                <a:ea typeface="宋体" pitchFamily="2" charset="-122"/>
              </a:rPr>
              <a:t>等于</a:t>
            </a:r>
            <a:r>
              <a:rPr lang="en-US" altLang="zh-CN" sz="2400" dirty="0" smtClean="0">
                <a:ea typeface="宋体" pitchFamily="2" charset="-122"/>
              </a:rPr>
              <a:t>3</a:t>
            </a:r>
            <a:r>
              <a:rPr lang="zh-CN" altLang="en-US" sz="2400" dirty="0" smtClean="0">
                <a:ea typeface="宋体" pitchFamily="2" charset="-122"/>
              </a:rPr>
              <a:t>，进一步执行</a:t>
            </a:r>
            <a:r>
              <a:rPr lang="en-US" altLang="zh-CN" sz="2800" dirty="0" smtClean="0">
                <a:ea typeface="宋体" pitchFamily="2" charset="-122"/>
              </a:rPr>
              <a:t>z:</a:t>
            </a:r>
            <a:r>
              <a:rPr lang="zh-CN" altLang="en-US" sz="2800" dirty="0" smtClean="0">
                <a:ea typeface="宋体" pitchFamily="2" charset="-122"/>
              </a:rPr>
              <a:t>＝</a:t>
            </a:r>
            <a:r>
              <a:rPr lang="en-US" altLang="zh-CN" sz="2800" dirty="0" err="1" smtClean="0">
                <a:ea typeface="宋体" pitchFamily="2" charset="-122"/>
              </a:rPr>
              <a:t>z+x</a:t>
            </a:r>
            <a:r>
              <a:rPr lang="zh-CN" altLang="en-US" sz="2400" dirty="0" smtClean="0">
                <a:ea typeface="宋体" pitchFamily="2" charset="-122"/>
              </a:rPr>
              <a:t>使得</a:t>
            </a:r>
            <a:r>
              <a:rPr lang="en-US" altLang="zh-CN" sz="2400" dirty="0" smtClean="0">
                <a:ea typeface="宋体" pitchFamily="2" charset="-122"/>
              </a:rPr>
              <a:t>a=8</a:t>
            </a:r>
            <a:r>
              <a:rPr lang="zh-CN" altLang="en-US" sz="2400" dirty="0" smtClean="0">
                <a:ea typeface="宋体" pitchFamily="2" charset="-122"/>
              </a:rPr>
              <a:t>。</a:t>
            </a:r>
          </a:p>
          <a:p>
            <a:pPr>
              <a:lnSpc>
                <a:spcPct val="80000"/>
              </a:lnSpc>
            </a:pPr>
            <a:endParaRPr lang="zh-CN" altLang="en-US" sz="2400" dirty="0" smtClean="0">
              <a:ea typeface="宋体" pitchFamily="2" charset="-122"/>
            </a:endParaRPr>
          </a:p>
        </p:txBody>
      </p:sp>
      <p:sp>
        <p:nvSpPr>
          <p:cNvPr id="4" name="灯片编号占位符 5"/>
          <p:cNvSpPr>
            <a:spLocks noGrp="1"/>
          </p:cNvSpPr>
          <p:nvPr>
            <p:ph type="sldNum" sz="quarter" idx="11"/>
          </p:nvPr>
        </p:nvSpPr>
        <p:spPr/>
        <p:txBody>
          <a:bodyPr/>
          <a:lstStyle/>
          <a:p>
            <a:pPr>
              <a:defRPr/>
            </a:pPr>
            <a:fld id="{D0CCD8C0-05CB-4887-BCE5-47CE323B2F39}" type="slidenum">
              <a:rPr lang="en-US" altLang="zh-CN"/>
              <a:pPr>
                <a:defRPr/>
              </a:pPr>
              <a:t>36</a:t>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zh-CN" altLang="en-US" b="0" smtClean="0">
                <a:ea typeface="宋体" pitchFamily="2" charset="-122"/>
              </a:rPr>
              <a:t>例    题    </a:t>
            </a:r>
            <a:r>
              <a:rPr lang="en-US" altLang="zh-CN" b="0" smtClean="0">
                <a:ea typeface="宋体" pitchFamily="2" charset="-122"/>
              </a:rPr>
              <a:t>4</a:t>
            </a:r>
            <a:endParaRPr lang="zh-CN" altLang="en-US" b="0" smtClean="0">
              <a:ea typeface="宋体" pitchFamily="2" charset="-122"/>
            </a:endParaRPr>
          </a:p>
        </p:txBody>
      </p:sp>
      <p:sp>
        <p:nvSpPr>
          <p:cNvPr id="32772" name="Rectangle 3"/>
          <p:cNvSpPr>
            <a:spLocks noGrp="1" noChangeArrowheads="1"/>
          </p:cNvSpPr>
          <p:nvPr>
            <p:ph idx="1"/>
          </p:nvPr>
        </p:nvSpPr>
        <p:spPr/>
        <p:txBody>
          <a:bodyPr/>
          <a:lstStyle/>
          <a:p>
            <a:r>
              <a:rPr lang="en-US" altLang="zh-CN" smtClean="0">
                <a:ea typeface="宋体" pitchFamily="2" charset="-122"/>
              </a:rPr>
              <a:t>(c)</a:t>
            </a:r>
            <a:r>
              <a:rPr lang="zh-CN" altLang="en-US" smtClean="0">
                <a:ea typeface="宋体" pitchFamily="2" charset="-122"/>
              </a:rPr>
              <a:t>换名调用等价于下面的执行序列</a:t>
            </a:r>
          </a:p>
          <a:p>
            <a:r>
              <a:rPr lang="zh-CN" altLang="en-US" smtClean="0">
                <a:ea typeface="宋体" pitchFamily="2" charset="-122"/>
              </a:rPr>
              <a:t>    </a:t>
            </a:r>
            <a:r>
              <a:rPr lang="en-US" altLang="zh-CN" smtClean="0">
                <a:ea typeface="宋体" pitchFamily="2" charset="-122"/>
              </a:rPr>
              <a:t>a:</a:t>
            </a:r>
            <a:r>
              <a:rPr lang="zh-CN" altLang="en-US" smtClean="0">
                <a:ea typeface="宋体" pitchFamily="2" charset="-122"/>
              </a:rPr>
              <a:t>＝</a:t>
            </a:r>
            <a:r>
              <a:rPr lang="en-US" altLang="zh-CN" smtClean="0">
                <a:ea typeface="宋体" pitchFamily="2" charset="-122"/>
              </a:rPr>
              <a:t>a+1</a:t>
            </a:r>
            <a:r>
              <a:rPr lang="zh-CN" altLang="en-US" smtClean="0">
                <a:ea typeface="宋体" pitchFamily="2" charset="-122"/>
              </a:rPr>
              <a:t>；</a:t>
            </a:r>
          </a:p>
          <a:p>
            <a:r>
              <a:rPr lang="zh-CN" altLang="en-US" smtClean="0">
                <a:ea typeface="宋体" pitchFamily="2" charset="-122"/>
              </a:rPr>
              <a:t>    </a:t>
            </a:r>
            <a:r>
              <a:rPr lang="en-US" altLang="zh-CN" smtClean="0">
                <a:ea typeface="宋体" pitchFamily="2" charset="-122"/>
              </a:rPr>
              <a:t>a:=a+(a+b)</a:t>
            </a:r>
            <a:r>
              <a:rPr lang="zh-CN" altLang="en-US" smtClean="0">
                <a:ea typeface="宋体" pitchFamily="2" charset="-122"/>
              </a:rPr>
              <a:t>；</a:t>
            </a:r>
          </a:p>
          <a:p>
            <a:r>
              <a:rPr lang="zh-CN" altLang="en-US" smtClean="0">
                <a:ea typeface="宋体" pitchFamily="2" charset="-122"/>
              </a:rPr>
              <a:t>所以</a:t>
            </a:r>
            <a:r>
              <a:rPr lang="en-US" altLang="zh-CN" smtClean="0">
                <a:ea typeface="宋体" pitchFamily="2" charset="-122"/>
              </a:rPr>
              <a:t>a</a:t>
            </a:r>
            <a:r>
              <a:rPr lang="zh-CN" altLang="en-US" smtClean="0">
                <a:ea typeface="宋体" pitchFamily="2" charset="-122"/>
              </a:rPr>
              <a:t>的最后结果是</a:t>
            </a:r>
            <a:r>
              <a:rPr lang="en-US" altLang="zh-CN" smtClean="0">
                <a:ea typeface="宋体" pitchFamily="2" charset="-122"/>
              </a:rPr>
              <a:t>9</a:t>
            </a:r>
            <a:r>
              <a:rPr lang="zh-CN" altLang="en-US" smtClean="0">
                <a:ea typeface="宋体" pitchFamily="2" charset="-122"/>
              </a:rPr>
              <a:t>。</a:t>
            </a:r>
          </a:p>
          <a:p>
            <a:endParaRPr lang="zh-CN" altLang="en-US" smtClean="0">
              <a:ea typeface="宋体" pitchFamily="2" charset="-122"/>
            </a:endParaRPr>
          </a:p>
        </p:txBody>
      </p:sp>
      <p:sp>
        <p:nvSpPr>
          <p:cNvPr id="4" name="灯片编号占位符 5"/>
          <p:cNvSpPr>
            <a:spLocks noGrp="1"/>
          </p:cNvSpPr>
          <p:nvPr>
            <p:ph type="sldNum" sz="quarter" idx="11"/>
          </p:nvPr>
        </p:nvSpPr>
        <p:spPr/>
        <p:txBody>
          <a:bodyPr/>
          <a:lstStyle/>
          <a:p>
            <a:pPr>
              <a:defRPr/>
            </a:pPr>
            <a:fld id="{D7E33F62-5DF6-4614-AD50-D8EF408AABAC}" type="slidenum">
              <a:rPr lang="en-US" altLang="zh-CN"/>
              <a:pPr>
                <a:defRPr/>
              </a:pPr>
              <a:t>37</a:t>
            </a:fld>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lstStyle/>
          <a:p>
            <a:pPr marL="0" lvl="0" indent="0">
              <a:buNone/>
            </a:pPr>
            <a:r>
              <a:rPr lang="en-US" altLang="zh-CN" sz="2800" dirty="0" smtClean="0"/>
              <a:t>1 </a:t>
            </a:r>
            <a:r>
              <a:rPr lang="zh-CN" altLang="zh-CN" sz="2800" dirty="0" smtClean="0"/>
              <a:t>下列</a:t>
            </a:r>
            <a:r>
              <a:rPr lang="zh-CN" altLang="zh-CN" sz="2800" dirty="0"/>
              <a:t>哪一项不是活动记录的组成部分（</a:t>
            </a:r>
            <a:r>
              <a:rPr lang="en-US" altLang="zh-CN" sz="2800" dirty="0"/>
              <a:t>    </a:t>
            </a:r>
            <a:r>
              <a:rPr lang="zh-CN" altLang="zh-CN" sz="2800" dirty="0"/>
              <a:t>）。</a:t>
            </a:r>
          </a:p>
          <a:p>
            <a:pPr marL="0" indent="0">
              <a:buNone/>
            </a:pPr>
            <a:r>
              <a:rPr lang="en-US" altLang="zh-CN" sz="2800" dirty="0"/>
              <a:t>A.</a:t>
            </a:r>
            <a:r>
              <a:rPr lang="zh-CN" altLang="zh-CN" sz="2800" dirty="0"/>
              <a:t>返回值</a:t>
            </a:r>
            <a:r>
              <a:rPr lang="en-US" altLang="zh-CN" sz="2800" dirty="0"/>
              <a:t>    </a:t>
            </a:r>
            <a:r>
              <a:rPr lang="en-US" altLang="zh-CN" sz="2800" dirty="0" smtClean="0"/>
              <a:t> B</a:t>
            </a:r>
            <a:r>
              <a:rPr lang="en-US" altLang="zh-CN" sz="2800" dirty="0"/>
              <a:t>.</a:t>
            </a:r>
            <a:r>
              <a:rPr lang="zh-CN" altLang="zh-CN" sz="2800" dirty="0"/>
              <a:t>控制链</a:t>
            </a:r>
            <a:r>
              <a:rPr lang="en-US" altLang="zh-CN" sz="2800" dirty="0"/>
              <a:t>   </a:t>
            </a:r>
            <a:r>
              <a:rPr lang="en-US" altLang="zh-CN" sz="2800" dirty="0" smtClean="0"/>
              <a:t>C</a:t>
            </a:r>
            <a:r>
              <a:rPr lang="en-US" altLang="zh-CN" sz="2800" dirty="0"/>
              <a:t>.</a:t>
            </a:r>
            <a:r>
              <a:rPr lang="zh-CN" altLang="zh-CN" sz="2800" dirty="0"/>
              <a:t>代码段</a:t>
            </a:r>
            <a:r>
              <a:rPr lang="en-US" altLang="zh-CN" sz="2800" dirty="0"/>
              <a:t>   </a:t>
            </a:r>
            <a:r>
              <a:rPr lang="en-US" altLang="zh-CN" sz="2800" dirty="0" smtClean="0"/>
              <a:t>D</a:t>
            </a:r>
            <a:r>
              <a:rPr lang="en-US" altLang="zh-CN" sz="2800" dirty="0"/>
              <a:t>.</a:t>
            </a:r>
            <a:r>
              <a:rPr lang="zh-CN" altLang="zh-CN" sz="2800" dirty="0"/>
              <a:t>访问链</a:t>
            </a:r>
          </a:p>
          <a:p>
            <a:pPr marL="0" lvl="0" indent="0">
              <a:buNone/>
            </a:pPr>
            <a:r>
              <a:rPr lang="en-US" altLang="zh-CN" sz="2800" dirty="0" smtClean="0"/>
              <a:t>2 </a:t>
            </a:r>
            <a:r>
              <a:rPr lang="zh-CN" altLang="zh-CN" sz="2800" dirty="0" smtClean="0"/>
              <a:t>栈</a:t>
            </a:r>
            <a:r>
              <a:rPr lang="zh-CN" altLang="zh-CN" sz="2800" dirty="0"/>
              <a:t>上可变长度数据可以采取（</a:t>
            </a:r>
            <a:r>
              <a:rPr lang="en-US" altLang="zh-CN" sz="2800" dirty="0"/>
              <a:t> </a:t>
            </a:r>
            <a:r>
              <a:rPr lang="en-US" altLang="zh-CN" sz="2800" dirty="0" smtClean="0"/>
              <a:t> </a:t>
            </a:r>
            <a:r>
              <a:rPr lang="zh-CN" altLang="zh-CN" sz="2800" dirty="0"/>
              <a:t>）分配的方式。 </a:t>
            </a:r>
          </a:p>
          <a:p>
            <a:pPr marL="0" indent="0">
              <a:buNone/>
            </a:pPr>
            <a:r>
              <a:rPr lang="en-US" altLang="zh-CN" sz="2800" dirty="0"/>
              <a:t>A. </a:t>
            </a:r>
            <a:r>
              <a:rPr lang="zh-CN" altLang="zh-CN" sz="2800" dirty="0"/>
              <a:t>栈式</a:t>
            </a:r>
            <a:r>
              <a:rPr lang="en-US" altLang="zh-CN" sz="2800" dirty="0"/>
              <a:t>      </a:t>
            </a:r>
            <a:r>
              <a:rPr lang="en-US" altLang="zh-CN" sz="2800" dirty="0" smtClean="0"/>
              <a:t>B</a:t>
            </a:r>
            <a:r>
              <a:rPr lang="en-US" altLang="zh-CN" sz="2800" dirty="0"/>
              <a:t>. </a:t>
            </a:r>
            <a:r>
              <a:rPr lang="zh-CN" altLang="zh-CN" sz="2800" dirty="0"/>
              <a:t>堆式</a:t>
            </a:r>
            <a:r>
              <a:rPr lang="en-US" altLang="zh-CN" sz="2800" dirty="0"/>
              <a:t>    </a:t>
            </a:r>
            <a:r>
              <a:rPr lang="en-US" altLang="zh-CN" sz="2800" dirty="0" smtClean="0"/>
              <a:t>C</a:t>
            </a:r>
            <a:r>
              <a:rPr lang="en-US" altLang="zh-CN" sz="2800" dirty="0"/>
              <a:t>. </a:t>
            </a:r>
            <a:r>
              <a:rPr lang="zh-CN" altLang="zh-CN" sz="2800" dirty="0"/>
              <a:t>静态</a:t>
            </a:r>
            <a:r>
              <a:rPr lang="en-US" altLang="zh-CN" sz="2800" dirty="0"/>
              <a:t>  </a:t>
            </a:r>
            <a:r>
              <a:rPr lang="en-US" altLang="zh-CN" sz="2800" dirty="0" smtClean="0"/>
              <a:t>  D</a:t>
            </a:r>
            <a:r>
              <a:rPr lang="en-US" altLang="zh-CN" sz="2800" dirty="0"/>
              <a:t>. </a:t>
            </a:r>
            <a:r>
              <a:rPr lang="zh-CN" altLang="zh-CN" sz="2800" dirty="0"/>
              <a:t>代码区</a:t>
            </a:r>
          </a:p>
          <a:p>
            <a:pPr marL="0" lvl="0" indent="0">
              <a:buNone/>
            </a:pPr>
            <a:r>
              <a:rPr lang="en-US" altLang="zh-CN" sz="2800" dirty="0" smtClean="0"/>
              <a:t>3 </a:t>
            </a:r>
            <a:r>
              <a:rPr lang="zh-CN" altLang="zh-CN" sz="2800" dirty="0" smtClean="0"/>
              <a:t>控制</a:t>
            </a:r>
            <a:r>
              <a:rPr lang="zh-CN" altLang="zh-CN" sz="2800" dirty="0"/>
              <a:t>链也被称为（</a:t>
            </a:r>
            <a:r>
              <a:rPr lang="en-US" altLang="zh-CN" sz="2800" dirty="0"/>
              <a:t>      </a:t>
            </a:r>
            <a:r>
              <a:rPr lang="zh-CN" altLang="zh-CN" sz="2800" dirty="0"/>
              <a:t>）。</a:t>
            </a:r>
          </a:p>
          <a:p>
            <a:pPr marL="0" indent="0">
              <a:buNone/>
            </a:pPr>
            <a:r>
              <a:rPr lang="en-US" altLang="zh-CN" sz="2800" dirty="0"/>
              <a:t>A. </a:t>
            </a:r>
            <a:r>
              <a:rPr lang="zh-CN" altLang="zh-CN" sz="2800" dirty="0"/>
              <a:t>过程链</a:t>
            </a:r>
            <a:r>
              <a:rPr lang="en-US" altLang="zh-CN" sz="2800" dirty="0"/>
              <a:t>    </a:t>
            </a:r>
            <a:r>
              <a:rPr lang="en-US" altLang="zh-CN" sz="2800" dirty="0" smtClean="0"/>
              <a:t>B</a:t>
            </a:r>
            <a:r>
              <a:rPr lang="en-US" altLang="zh-CN" sz="2800" dirty="0"/>
              <a:t>. </a:t>
            </a:r>
            <a:r>
              <a:rPr lang="zh-CN" altLang="zh-CN" sz="2800" dirty="0"/>
              <a:t>活动链</a:t>
            </a:r>
            <a:r>
              <a:rPr lang="en-US" altLang="zh-CN" sz="2800" dirty="0"/>
              <a:t>  </a:t>
            </a:r>
            <a:r>
              <a:rPr lang="en-US" altLang="zh-CN" sz="2800" dirty="0" smtClean="0"/>
              <a:t>C</a:t>
            </a:r>
            <a:r>
              <a:rPr lang="en-US" altLang="zh-CN" sz="2800" dirty="0"/>
              <a:t>. </a:t>
            </a:r>
            <a:r>
              <a:rPr lang="zh-CN" altLang="zh-CN" sz="2800" dirty="0"/>
              <a:t>动态链</a:t>
            </a:r>
            <a:r>
              <a:rPr lang="en-US" altLang="zh-CN" sz="2800" dirty="0"/>
              <a:t>  </a:t>
            </a:r>
            <a:r>
              <a:rPr lang="en-US" altLang="zh-CN" sz="2800" dirty="0" smtClean="0"/>
              <a:t>D</a:t>
            </a:r>
            <a:r>
              <a:rPr lang="en-US" altLang="zh-CN" sz="2800" dirty="0"/>
              <a:t>. </a:t>
            </a:r>
            <a:r>
              <a:rPr lang="zh-CN" altLang="zh-CN" sz="2800" dirty="0"/>
              <a:t>访问链</a:t>
            </a:r>
          </a:p>
          <a:p>
            <a:pPr marL="0" lvl="0" indent="0">
              <a:buNone/>
            </a:pPr>
            <a:r>
              <a:rPr lang="en-US" altLang="zh-CN" sz="2800" dirty="0" smtClean="0"/>
              <a:t>4 </a:t>
            </a:r>
            <a:r>
              <a:rPr lang="zh-CN" altLang="zh-CN" sz="2800" dirty="0" smtClean="0"/>
              <a:t>堆</a:t>
            </a:r>
            <a:r>
              <a:rPr lang="zh-CN" altLang="zh-CN" sz="2800" dirty="0"/>
              <a:t>式分配申请和释放存储空间遵守（</a:t>
            </a:r>
            <a:r>
              <a:rPr lang="en-US" altLang="zh-CN" sz="2800" dirty="0"/>
              <a:t> </a:t>
            </a:r>
            <a:r>
              <a:rPr lang="en-US" altLang="zh-CN" sz="2800" dirty="0" smtClean="0"/>
              <a:t> </a:t>
            </a:r>
            <a:r>
              <a:rPr lang="zh-CN" altLang="zh-CN" sz="2800" dirty="0"/>
              <a:t>）原则。 </a:t>
            </a:r>
          </a:p>
          <a:p>
            <a:pPr marL="0" indent="0">
              <a:buNone/>
            </a:pPr>
            <a:r>
              <a:rPr lang="en-US" altLang="zh-CN" sz="2800" dirty="0"/>
              <a:t>A. </a:t>
            </a:r>
            <a:r>
              <a:rPr lang="zh-CN" altLang="zh-CN" sz="2800" dirty="0"/>
              <a:t>先申请先释放 　　　 　</a:t>
            </a:r>
            <a:r>
              <a:rPr lang="en-US" altLang="zh-CN" sz="2800" dirty="0"/>
              <a:t>B. </a:t>
            </a:r>
            <a:r>
              <a:rPr lang="zh-CN" altLang="zh-CN" sz="2800" dirty="0"/>
              <a:t>先申请后释放 </a:t>
            </a:r>
          </a:p>
          <a:p>
            <a:pPr marL="0" indent="0">
              <a:buNone/>
            </a:pPr>
            <a:r>
              <a:rPr lang="en-US" altLang="zh-CN" sz="2800" dirty="0"/>
              <a:t>C. </a:t>
            </a:r>
            <a:r>
              <a:rPr lang="zh-CN" altLang="zh-CN" sz="2800" dirty="0"/>
              <a:t>后申请先释放</a:t>
            </a:r>
            <a:r>
              <a:rPr lang="en-US" altLang="zh-CN" sz="2800" dirty="0"/>
              <a:t>  </a:t>
            </a:r>
            <a:r>
              <a:rPr lang="zh-CN" altLang="zh-CN" sz="2800" dirty="0"/>
              <a:t>　　　 </a:t>
            </a:r>
            <a:r>
              <a:rPr lang="en-US" altLang="zh-CN" sz="2800" dirty="0"/>
              <a:t> D. </a:t>
            </a:r>
            <a:r>
              <a:rPr lang="zh-CN" altLang="zh-CN" sz="2800" dirty="0"/>
              <a:t>任意</a:t>
            </a:r>
          </a:p>
          <a:p>
            <a:pPr marL="0" indent="0">
              <a:buNone/>
            </a:pPr>
            <a:endParaRPr lang="zh-CN" altLang="en-US" sz="2800" dirty="0"/>
          </a:p>
        </p:txBody>
      </p:sp>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38</a:t>
            </a:fld>
            <a:endParaRPr lang="en-US" altLang="zh-CN"/>
          </a:p>
        </p:txBody>
      </p:sp>
    </p:spTree>
    <p:extLst>
      <p:ext uri="{BB962C8B-B14F-4D97-AF65-F5344CB8AC3E}">
        <p14:creationId xmlns:p14="http://schemas.microsoft.com/office/powerpoint/2010/main" val="1252804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39</a:t>
            </a:fld>
            <a:endParaRPr lang="en-US" altLang="zh-CN"/>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lvl="0" indent="0">
              <a:lnSpc>
                <a:spcPts val="2500"/>
              </a:lnSpc>
              <a:buNone/>
            </a:pPr>
            <a:r>
              <a:rPr lang="zh-CN" altLang="zh-CN" sz="2400" dirty="0"/>
              <a:t>下面是求阶乘的</a:t>
            </a:r>
            <a:r>
              <a:rPr lang="en-US" altLang="zh-CN" sz="2400" dirty="0"/>
              <a:t>Pascal</a:t>
            </a:r>
            <a:r>
              <a:rPr lang="zh-CN" altLang="zh-CN" sz="2400" dirty="0"/>
              <a:t>程序。画出程序第</a:t>
            </a:r>
            <a:r>
              <a:rPr lang="en-US" altLang="zh-CN" sz="2400" dirty="0"/>
              <a:t>3</a:t>
            </a:r>
            <a:r>
              <a:rPr lang="zh-CN" altLang="zh-CN" sz="2400" dirty="0"/>
              <a:t>次进入函数</a:t>
            </a:r>
            <a:r>
              <a:rPr lang="en-US" altLang="zh-CN" sz="2400" dirty="0"/>
              <a:t>factor</a:t>
            </a:r>
            <a:r>
              <a:rPr lang="zh-CN" altLang="zh-CN" sz="2400" dirty="0"/>
              <a:t>时，栈中都包括哪些过程的活动记录，并画出每个活动记录的控制链和访问链（用箭头标出，其他记录的内容可省略）。</a:t>
            </a:r>
          </a:p>
          <a:p>
            <a:pPr marL="457200" indent="-457200">
              <a:lnSpc>
                <a:spcPts val="2200"/>
              </a:lnSpc>
              <a:buFont typeface="+mj-lt"/>
              <a:buAutoNum type="arabicPeriod"/>
            </a:pPr>
            <a:r>
              <a:rPr lang="en-US" altLang="zh-CN" sz="2400" dirty="0"/>
              <a:t>program fact (input, output);</a:t>
            </a:r>
            <a:endParaRPr lang="zh-CN" altLang="zh-CN" sz="2400" dirty="0"/>
          </a:p>
          <a:p>
            <a:pPr marL="457200" indent="-457200">
              <a:lnSpc>
                <a:spcPts val="2200"/>
              </a:lnSpc>
              <a:buFont typeface="+mj-lt"/>
              <a:buAutoNum type="arabicPeriod"/>
            </a:pPr>
            <a:r>
              <a:rPr lang="en-US" altLang="zh-CN" sz="2400" dirty="0" err="1"/>
              <a:t>var</a:t>
            </a:r>
            <a:r>
              <a:rPr lang="en-US" altLang="zh-CN" sz="2400" dirty="0"/>
              <a:t> </a:t>
            </a:r>
            <a:r>
              <a:rPr lang="en-US" altLang="zh-CN" sz="2400" dirty="0" err="1"/>
              <a:t>f,n</a:t>
            </a:r>
            <a:r>
              <a:rPr lang="en-US" altLang="zh-CN" sz="2400" dirty="0"/>
              <a:t>: integer;</a:t>
            </a:r>
            <a:endParaRPr lang="zh-CN" altLang="zh-CN" sz="2400" dirty="0"/>
          </a:p>
          <a:p>
            <a:pPr marL="457200" indent="-457200">
              <a:lnSpc>
                <a:spcPts val="2200"/>
              </a:lnSpc>
              <a:buFont typeface="+mj-lt"/>
              <a:buAutoNum type="arabicPeriod"/>
            </a:pPr>
            <a:r>
              <a:rPr lang="en-US" altLang="zh-CN" sz="2400" dirty="0"/>
              <a:t>function factor(</a:t>
            </a:r>
            <a:r>
              <a:rPr lang="en-US" altLang="zh-CN" sz="2400" dirty="0" err="1"/>
              <a:t>n:integer</a:t>
            </a:r>
            <a:r>
              <a:rPr lang="en-US" altLang="zh-CN" sz="2400" dirty="0"/>
              <a:t>):integer;</a:t>
            </a:r>
            <a:endParaRPr lang="zh-CN" altLang="zh-CN" sz="2400" dirty="0"/>
          </a:p>
          <a:p>
            <a:pPr marL="457200" indent="-457200">
              <a:lnSpc>
                <a:spcPts val="2200"/>
              </a:lnSpc>
              <a:buFont typeface="+mj-lt"/>
              <a:buAutoNum type="arabicPeriod"/>
            </a:pPr>
            <a:r>
              <a:rPr lang="en-US" altLang="zh-CN" sz="2400" dirty="0"/>
              <a:t>    begin</a:t>
            </a:r>
            <a:endParaRPr lang="zh-CN" altLang="zh-CN" sz="2400" dirty="0"/>
          </a:p>
          <a:p>
            <a:pPr marL="457200" indent="-457200">
              <a:lnSpc>
                <a:spcPts val="2200"/>
              </a:lnSpc>
              <a:buFont typeface="+mj-lt"/>
              <a:buAutoNum type="arabicPeriod"/>
            </a:pPr>
            <a:r>
              <a:rPr lang="en-US" altLang="zh-CN" sz="2400" dirty="0"/>
              <a:t>        if  n=0  then  factor:=1</a:t>
            </a:r>
            <a:endParaRPr lang="zh-CN" altLang="zh-CN" sz="2400" dirty="0"/>
          </a:p>
          <a:p>
            <a:pPr marL="457200" indent="-457200">
              <a:lnSpc>
                <a:spcPts val="2200"/>
              </a:lnSpc>
              <a:buFont typeface="+mj-lt"/>
              <a:buAutoNum type="arabicPeriod"/>
            </a:pPr>
            <a:r>
              <a:rPr lang="en-US" altLang="zh-CN" sz="2400" dirty="0"/>
              <a:t>        else  factor:=n*factor(n-1)</a:t>
            </a:r>
            <a:endParaRPr lang="zh-CN" altLang="zh-CN" sz="2400" dirty="0"/>
          </a:p>
          <a:p>
            <a:pPr marL="457200" indent="-457200">
              <a:lnSpc>
                <a:spcPts val="2200"/>
              </a:lnSpc>
              <a:buFont typeface="+mj-lt"/>
              <a:buAutoNum type="arabicPeriod"/>
            </a:pPr>
            <a:r>
              <a:rPr lang="en-US" altLang="zh-CN" sz="2400" dirty="0"/>
              <a:t>    end;</a:t>
            </a:r>
            <a:endParaRPr lang="zh-CN" altLang="zh-CN" sz="2400" dirty="0"/>
          </a:p>
          <a:p>
            <a:pPr marL="457200" indent="-457200">
              <a:lnSpc>
                <a:spcPts val="2200"/>
              </a:lnSpc>
              <a:buFont typeface="+mj-lt"/>
              <a:buAutoNum type="arabicPeriod"/>
            </a:pPr>
            <a:r>
              <a:rPr lang="en-US" altLang="zh-CN" sz="2400" dirty="0"/>
              <a:t>begin n:=5;f:=factor(n);write(f);</a:t>
            </a:r>
            <a:endParaRPr lang="zh-CN" altLang="zh-CN" sz="2400" dirty="0"/>
          </a:p>
          <a:p>
            <a:pPr marL="457200" indent="-457200">
              <a:lnSpc>
                <a:spcPts val="2200"/>
              </a:lnSpc>
              <a:buFont typeface="+mj-lt"/>
              <a:buAutoNum type="arabicPeriod"/>
            </a:pPr>
            <a:r>
              <a:rPr lang="en-US" altLang="zh-CN" sz="2400" dirty="0"/>
              <a:t>end.</a:t>
            </a:r>
            <a:endParaRPr lang="zh-CN" altLang="zh-CN" sz="2400" dirty="0"/>
          </a:p>
          <a:p>
            <a:pPr marL="0" indent="0">
              <a:lnSpc>
                <a:spcPts val="2500"/>
              </a:lnSpc>
              <a:buNone/>
            </a:pPr>
            <a:r>
              <a:rPr lang="zh-CN" altLang="zh-CN" sz="2400" dirty="0"/>
              <a:t>注：</a:t>
            </a:r>
            <a:r>
              <a:rPr lang="en-US" altLang="zh-CN" sz="2400" dirty="0"/>
              <a:t>program fact</a:t>
            </a:r>
            <a:r>
              <a:rPr lang="zh-CN" altLang="zh-CN" sz="2400" dirty="0"/>
              <a:t>为主程序；</a:t>
            </a:r>
            <a:r>
              <a:rPr lang="en-US" altLang="zh-CN" sz="2400" dirty="0"/>
              <a:t>function factor</a:t>
            </a:r>
            <a:r>
              <a:rPr lang="zh-CN" altLang="zh-CN" sz="2400" dirty="0"/>
              <a:t>为在主程序中定义的函数；最后的第</a:t>
            </a:r>
            <a:r>
              <a:rPr lang="en-US" altLang="zh-CN" sz="2400" dirty="0"/>
              <a:t>8</a:t>
            </a:r>
            <a:r>
              <a:rPr lang="zh-CN" altLang="zh-CN" sz="2400" dirty="0"/>
              <a:t>行到第</a:t>
            </a:r>
            <a:r>
              <a:rPr lang="en-US" altLang="zh-CN" sz="2400" dirty="0"/>
              <a:t>9</a:t>
            </a:r>
            <a:r>
              <a:rPr lang="zh-CN" altLang="zh-CN" sz="2400" dirty="0"/>
              <a:t>行为主程序中的可执行语句。</a:t>
            </a:r>
          </a:p>
          <a:p>
            <a:pPr marL="0" indent="0">
              <a:lnSpc>
                <a:spcPts val="2500"/>
              </a:lnSpc>
              <a:buNone/>
            </a:pPr>
            <a:endParaRPr lang="zh-CN" altLang="en-US" sz="2400" dirty="0"/>
          </a:p>
        </p:txBody>
      </p:sp>
    </p:spTree>
    <p:extLst>
      <p:ext uri="{BB962C8B-B14F-4D97-AF65-F5344CB8AC3E}">
        <p14:creationId xmlns:p14="http://schemas.microsoft.com/office/powerpoint/2010/main" val="1683568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27459" name="Rectangle 3"/>
          <p:cNvSpPr>
            <a:spLocks noGrp="1" noChangeArrowheads="1"/>
          </p:cNvSpPr>
          <p:nvPr>
            <p:ph idx="1"/>
          </p:nvPr>
        </p:nvSpPr>
        <p:spPr/>
        <p:txBody>
          <a:bodyPr/>
          <a:lstStyle/>
          <a:p>
            <a:pPr algn="just">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6.3.1</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无过程嵌套的静态作用域</a:t>
            </a:r>
            <a:endPar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过程体中的非局部引用可以直接使用静态确定的地</a:t>
            </a:r>
            <a:r>
              <a:rPr lang="zh-CN" altLang="en-US" sz="2800" dirty="0">
                <a:solidFill>
                  <a:schemeClr val="accent2"/>
                </a:solidFill>
                <a:effectLst>
                  <a:outerShdw blurRad="38100" dist="38100" dir="2700000" algn="tl">
                    <a:srgbClr val="C0C0C0"/>
                  </a:outerShdw>
                </a:effectLst>
                <a:latin typeface="宋体" pitchFamily="2" charset="-122"/>
                <a:ea typeface="宋体" pitchFamily="2" charset="-122"/>
              </a:rPr>
              <a:t>址</a:t>
            </a:r>
            <a:r>
              <a:rPr lang="zh-CN" altLang="en-US" sz="2800" dirty="0">
                <a:solidFill>
                  <a:srgbClr val="FF0000"/>
                </a:solidFill>
                <a:effectLst>
                  <a:outerShdw blurRad="38100" dist="38100" dir="2700000" algn="tl">
                    <a:srgbClr val="C0C0C0"/>
                  </a:outerShdw>
                </a:effectLst>
                <a:latin typeface="宋体" pitchFamily="2" charset="-122"/>
                <a:ea typeface="宋体" pitchFamily="2" charset="-122"/>
              </a:rPr>
              <a:t>（非局部数据此时就是全局数据）</a:t>
            </a:r>
            <a:endParaRPr lang="zh-CN" altLang="en-US" sz="2800" b="1" dirty="0" smtClean="0">
              <a:solidFill>
                <a:srgbClr val="FF0000"/>
              </a:solidFill>
              <a:effectLst>
                <a:outerShdw blurRad="38100" dist="38100" dir="2700000" algn="tl">
                  <a:srgbClr val="C0C0C0"/>
                </a:outerShdw>
              </a:effectLst>
              <a:latin typeface="宋体" pitchFamily="2" charset="-122"/>
              <a:ea typeface="宋体" pitchFamily="2" charset="-122"/>
            </a:endParaRP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局部变量在栈顶的活动记录中，可以通过</a:t>
            </a:r>
            <a:r>
              <a:rPr lang="en-US" altLang="zh-CN" sz="2800" b="1" i="1" dirty="0" err="1" smtClean="0">
                <a:solidFill>
                  <a:schemeClr val="accent2"/>
                </a:solidFill>
                <a:effectLst>
                  <a:outerShdw blurRad="38100" dist="38100" dir="2700000" algn="tl">
                    <a:srgbClr val="C0C0C0"/>
                  </a:outerShdw>
                </a:effectLst>
                <a:ea typeface="宋体" pitchFamily="2" charset="-122"/>
              </a:rPr>
              <a:t>base</a:t>
            </a:r>
            <a:r>
              <a:rPr lang="en-US" altLang="zh-CN" sz="2800" b="1" dirty="0" err="1" smtClean="0">
                <a:solidFill>
                  <a:schemeClr val="accent2"/>
                </a:solidFill>
                <a:effectLst>
                  <a:outerShdw blurRad="38100" dist="38100" dir="2700000" algn="tl">
                    <a:srgbClr val="C0C0C0"/>
                  </a:outerShdw>
                </a:effectLst>
                <a:ea typeface="宋体" pitchFamily="2" charset="-122"/>
              </a:rPr>
              <a:t>_</a:t>
            </a:r>
            <a:r>
              <a:rPr lang="en-US" altLang="zh-CN" sz="2800" b="1" i="1" dirty="0" err="1" smtClean="0">
                <a:solidFill>
                  <a:schemeClr val="accent2"/>
                </a:solidFill>
                <a:effectLst>
                  <a:outerShdw blurRad="38100" dist="38100" dir="2700000" algn="tl">
                    <a:srgbClr val="C0C0C0"/>
                  </a:outerShdw>
                </a:effectLst>
                <a:ea typeface="宋体" pitchFamily="2" charset="-122"/>
              </a:rPr>
              <a:t>sp</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指针来访问</a:t>
            </a: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无须深入栈中取数据，无须访问链</a:t>
            </a:r>
          </a:p>
          <a:p>
            <a:pPr lvl="1" algn="just">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过程可以作为参数来传递，也可以作为结果来返回</a:t>
            </a:r>
          </a:p>
        </p:txBody>
      </p:sp>
      <p:sp>
        <p:nvSpPr>
          <p:cNvPr id="4" name="灯片编号占位符 5"/>
          <p:cNvSpPr>
            <a:spLocks noGrp="1"/>
          </p:cNvSpPr>
          <p:nvPr>
            <p:ph type="sldNum" sz="quarter" idx="11"/>
          </p:nvPr>
        </p:nvSpPr>
        <p:spPr/>
        <p:txBody>
          <a:bodyPr/>
          <a:lstStyle/>
          <a:p>
            <a:pPr>
              <a:defRPr/>
            </a:pPr>
            <a:fld id="{A25270C4-B713-4443-AEAB-DED89D1E2F37}" type="slidenum">
              <a:rPr lang="en-US" altLang="zh-CN"/>
              <a:pPr>
                <a:defRPr/>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5" name="灯片编号占位符 4"/>
          <p:cNvSpPr>
            <a:spLocks noGrp="1"/>
          </p:cNvSpPr>
          <p:nvPr>
            <p:ph type="sldNum" sz="quarter" idx="11"/>
          </p:nvPr>
        </p:nvSpPr>
        <p:spPr/>
        <p:txBody>
          <a:bodyPr/>
          <a:lstStyle/>
          <a:p>
            <a:pPr>
              <a:defRPr/>
            </a:pPr>
            <a:fld id="{9B14E3EE-0B2B-4F39-8F52-9E03735DA264}" type="slidenum">
              <a:rPr lang="en-US" altLang="zh-CN" smtClean="0"/>
              <a:pPr>
                <a:defRPr/>
              </a:pPr>
              <a:t>40</a:t>
            </a:fld>
            <a:endParaRPr lang="en-US" altLang="zh-CN"/>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a:off x="71500" y="116633"/>
            <a:ext cx="6984776"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15816" y="60212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a:t>
            </a:r>
            <a:endParaRPr lang="zh-CN" altLang="en-US" dirty="0">
              <a:solidFill>
                <a:srgbClr val="FF0000"/>
              </a:solidFill>
            </a:endParaRPr>
          </a:p>
        </p:txBody>
      </p:sp>
      <p:sp>
        <p:nvSpPr>
          <p:cNvPr id="7" name="矩形 6"/>
          <p:cNvSpPr/>
          <p:nvPr/>
        </p:nvSpPr>
        <p:spPr>
          <a:xfrm>
            <a:off x="2915816" y="56612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8" name="矩形 7"/>
          <p:cNvSpPr/>
          <p:nvPr/>
        </p:nvSpPr>
        <p:spPr>
          <a:xfrm>
            <a:off x="2915816" y="530120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9" name="矩形 8"/>
          <p:cNvSpPr/>
          <p:nvPr/>
        </p:nvSpPr>
        <p:spPr>
          <a:xfrm>
            <a:off x="2915816" y="5013176"/>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rPr>
              <a:t>f,n</a:t>
            </a:r>
            <a:endParaRPr lang="zh-CN" altLang="en-US" dirty="0">
              <a:solidFill>
                <a:srgbClr val="FF0000"/>
              </a:solidFill>
            </a:endParaRPr>
          </a:p>
        </p:txBody>
      </p:sp>
      <p:sp>
        <p:nvSpPr>
          <p:cNvPr id="10" name="矩形 9"/>
          <p:cNvSpPr/>
          <p:nvPr/>
        </p:nvSpPr>
        <p:spPr>
          <a:xfrm>
            <a:off x="2987824" y="162880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1" name="矩形 10"/>
          <p:cNvSpPr/>
          <p:nvPr/>
        </p:nvSpPr>
        <p:spPr>
          <a:xfrm>
            <a:off x="2987824" y="126876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12" name="矩形 11"/>
          <p:cNvSpPr/>
          <p:nvPr/>
        </p:nvSpPr>
        <p:spPr>
          <a:xfrm>
            <a:off x="2987824" y="90872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13" name="矩形 12"/>
          <p:cNvSpPr/>
          <p:nvPr/>
        </p:nvSpPr>
        <p:spPr>
          <a:xfrm>
            <a:off x="2987824" y="6206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
        <p:nvSpPr>
          <p:cNvPr id="14" name="矩形 13"/>
          <p:cNvSpPr/>
          <p:nvPr/>
        </p:nvSpPr>
        <p:spPr>
          <a:xfrm>
            <a:off x="2915816" y="306896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5" name="矩形 14"/>
          <p:cNvSpPr/>
          <p:nvPr/>
        </p:nvSpPr>
        <p:spPr>
          <a:xfrm>
            <a:off x="2915816" y="270892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16" name="矩形 15"/>
          <p:cNvSpPr/>
          <p:nvPr/>
        </p:nvSpPr>
        <p:spPr>
          <a:xfrm>
            <a:off x="2915816" y="2348880"/>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17" name="矩形 16"/>
          <p:cNvSpPr/>
          <p:nvPr/>
        </p:nvSpPr>
        <p:spPr>
          <a:xfrm>
            <a:off x="2915816" y="20608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
        <p:nvSpPr>
          <p:cNvPr id="18" name="矩形 17"/>
          <p:cNvSpPr/>
          <p:nvPr/>
        </p:nvSpPr>
        <p:spPr>
          <a:xfrm>
            <a:off x="2987824" y="458112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factor</a:t>
            </a:r>
            <a:endParaRPr lang="zh-CN" altLang="en-US" dirty="0">
              <a:solidFill>
                <a:srgbClr val="FF0000"/>
              </a:solidFill>
            </a:endParaRPr>
          </a:p>
        </p:txBody>
      </p:sp>
      <p:sp>
        <p:nvSpPr>
          <p:cNvPr id="19" name="矩形 18"/>
          <p:cNvSpPr/>
          <p:nvPr/>
        </p:nvSpPr>
        <p:spPr>
          <a:xfrm>
            <a:off x="2987824" y="422108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控制链</a:t>
            </a:r>
            <a:endParaRPr lang="zh-CN" altLang="en-US" dirty="0">
              <a:solidFill>
                <a:srgbClr val="FF0000"/>
              </a:solidFill>
            </a:endParaRPr>
          </a:p>
        </p:txBody>
      </p:sp>
      <p:sp>
        <p:nvSpPr>
          <p:cNvPr id="20" name="矩形 19"/>
          <p:cNvSpPr/>
          <p:nvPr/>
        </p:nvSpPr>
        <p:spPr>
          <a:xfrm>
            <a:off x="2987824" y="386104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访问链</a:t>
            </a:r>
            <a:endParaRPr lang="zh-CN" altLang="en-US" dirty="0">
              <a:solidFill>
                <a:srgbClr val="FF0000"/>
              </a:solidFill>
            </a:endParaRPr>
          </a:p>
        </p:txBody>
      </p:sp>
      <p:sp>
        <p:nvSpPr>
          <p:cNvPr id="21" name="矩形 20"/>
          <p:cNvSpPr/>
          <p:nvPr/>
        </p:nvSpPr>
        <p:spPr>
          <a:xfrm>
            <a:off x="2987824" y="3501008"/>
            <a:ext cx="129614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n</a:t>
            </a:r>
            <a:endParaRPr lang="zh-CN" altLang="en-US" dirty="0">
              <a:solidFill>
                <a:srgbClr val="FF0000"/>
              </a:solidFill>
            </a:endParaRPr>
          </a:p>
        </p:txBody>
      </p:sp>
    </p:spTree>
    <p:extLst>
      <p:ext uri="{BB962C8B-B14F-4D97-AF65-F5344CB8AC3E}">
        <p14:creationId xmlns:p14="http://schemas.microsoft.com/office/powerpoint/2010/main" val="1033069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5736" name="Rectangle 56"/>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例：编译阶段</a:t>
            </a:r>
          </a:p>
        </p:txBody>
      </p:sp>
      <p:sp>
        <p:nvSpPr>
          <p:cNvPr id="57" name="灯片编号占位符 5"/>
          <p:cNvSpPr>
            <a:spLocks noGrp="1"/>
          </p:cNvSpPr>
          <p:nvPr>
            <p:ph type="sldNum" sz="quarter" idx="11"/>
          </p:nvPr>
        </p:nvSpPr>
        <p:spPr/>
        <p:txBody>
          <a:bodyPr/>
          <a:lstStyle/>
          <a:p>
            <a:pPr>
              <a:defRPr/>
            </a:pPr>
            <a:fld id="{B43978BE-C212-48FC-8F3C-99C7F05F4739}" type="slidenum">
              <a:rPr lang="en-US" altLang="zh-CN"/>
              <a:pPr>
                <a:defRPr/>
              </a:pPr>
              <a:t>41</a:t>
            </a:fld>
            <a:endParaRPr lang="en-US" altLang="zh-CN"/>
          </a:p>
        </p:txBody>
      </p:sp>
      <p:grpSp>
        <p:nvGrpSpPr>
          <p:cNvPr id="34819" name="Group 2"/>
          <p:cNvGrpSpPr>
            <a:grpSpLocks/>
          </p:cNvGrpSpPr>
          <p:nvPr/>
        </p:nvGrpSpPr>
        <p:grpSpPr bwMode="auto">
          <a:xfrm>
            <a:off x="323850" y="1052513"/>
            <a:ext cx="5761038" cy="5516562"/>
            <a:chOff x="204" y="663"/>
            <a:chExt cx="3629" cy="3475"/>
          </a:xfrm>
        </p:grpSpPr>
        <p:sp>
          <p:nvSpPr>
            <p:cNvPr id="34861" name="Text Box 3"/>
            <p:cNvSpPr txBox="1">
              <a:spLocks noChangeArrowheads="1"/>
            </p:cNvSpPr>
            <p:nvPr/>
          </p:nvSpPr>
          <p:spPr bwMode="auto">
            <a:xfrm>
              <a:off x="204" y="663"/>
              <a:ext cx="2359" cy="1537"/>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procedure sort</a:t>
              </a:r>
            </a:p>
            <a:p>
              <a:pPr eaLnBrk="1" hangingPunct="1">
                <a:spcBef>
                  <a:spcPct val="50000"/>
                </a:spcBef>
              </a:pPr>
              <a:r>
                <a:rPr lang="en-US" altLang="zh-CN" sz="1800">
                  <a:latin typeface="Tahoma" pitchFamily="34" charset="0"/>
                </a:rPr>
                <a:t>   var a: array[0..9] of integer;</a:t>
              </a:r>
            </a:p>
            <a:p>
              <a:pPr eaLnBrk="1" hangingPunct="1">
                <a:spcBef>
                  <a:spcPct val="50000"/>
                </a:spcBef>
              </a:pPr>
              <a:r>
                <a:rPr lang="en-US" altLang="zh-CN" sz="1800">
                  <a:latin typeface="Tahoma" pitchFamily="34" charset="0"/>
                </a:rPr>
                <a:t>   x:integer;</a:t>
              </a:r>
            </a:p>
            <a:p>
              <a:pPr eaLnBrk="1" hangingPunct="1">
                <a:spcBef>
                  <a:spcPct val="50000"/>
                </a:spcBef>
              </a:pPr>
              <a:r>
                <a:rPr lang="en-US" altLang="zh-CN" sz="1800">
                  <a:latin typeface="Tahoma" pitchFamily="34" charset="0"/>
                </a:rPr>
                <a:t>   Begin </a:t>
              </a:r>
            </a:p>
            <a:p>
              <a:pPr eaLnBrk="1" hangingPunct="1">
                <a:spcBef>
                  <a:spcPct val="50000"/>
                </a:spcBef>
              </a:pPr>
              <a:r>
                <a:rPr lang="en-US" altLang="zh-CN" sz="1800">
                  <a:latin typeface="Tahoma" pitchFamily="34" charset="0"/>
                </a:rPr>
                <a:t>       x:= a[3];</a:t>
              </a:r>
            </a:p>
            <a:p>
              <a:pPr eaLnBrk="1" hangingPunct="1">
                <a:spcBef>
                  <a:spcPct val="50000"/>
                </a:spcBef>
              </a:pPr>
              <a:r>
                <a:rPr lang="en-US" altLang="zh-CN" sz="1800">
                  <a:latin typeface="Tahoma" pitchFamily="34" charset="0"/>
                </a:rPr>
                <a:t>   End;</a:t>
              </a:r>
            </a:p>
          </p:txBody>
        </p:sp>
        <p:sp>
          <p:nvSpPr>
            <p:cNvPr id="34862" name="AutoShape 4"/>
            <p:cNvSpPr>
              <a:spLocks noChangeArrowheads="1"/>
            </p:cNvSpPr>
            <p:nvPr/>
          </p:nvSpPr>
          <p:spPr bwMode="auto">
            <a:xfrm rot="5400000">
              <a:off x="1304" y="2103"/>
              <a:ext cx="340" cy="27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7 w 21600"/>
                <a:gd name="T13" fmla="*/ 5400 h 21600"/>
                <a:gd name="T14" fmla="*/ 18868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6350">
              <a:solidFill>
                <a:schemeClr val="tx1"/>
              </a:solidFill>
              <a:miter lim="800000"/>
              <a:headEnd/>
              <a:tailEnd/>
            </a:ln>
          </p:spPr>
          <p:txBody>
            <a:bodyPr wrap="none" anchor="ctr"/>
            <a:lstStyle/>
            <a:p>
              <a:endParaRPr lang="zh-CN" altLang="en-US"/>
            </a:p>
          </p:txBody>
        </p:sp>
        <p:sp>
          <p:nvSpPr>
            <p:cNvPr id="1735685" name="Text Box 5"/>
            <p:cNvSpPr txBox="1">
              <a:spLocks noChangeArrowheads="1"/>
            </p:cNvSpPr>
            <p:nvPr/>
          </p:nvSpPr>
          <p:spPr bwMode="auto">
            <a:xfrm>
              <a:off x="1066" y="2386"/>
              <a:ext cx="862"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词法分析器</a:t>
              </a:r>
            </a:p>
          </p:txBody>
        </p:sp>
        <p:sp>
          <p:nvSpPr>
            <p:cNvPr id="34864" name="AutoShape 6"/>
            <p:cNvSpPr>
              <a:spLocks noChangeArrowheads="1"/>
            </p:cNvSpPr>
            <p:nvPr/>
          </p:nvSpPr>
          <p:spPr bwMode="auto">
            <a:xfrm rot="5400000">
              <a:off x="1304" y="2647"/>
              <a:ext cx="340" cy="27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7 w 21600"/>
                <a:gd name="T13" fmla="*/ 5400 h 21600"/>
                <a:gd name="T14" fmla="*/ 18868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6350">
              <a:solidFill>
                <a:schemeClr val="tx1"/>
              </a:solidFill>
              <a:miter lim="800000"/>
              <a:headEnd/>
              <a:tailEnd/>
            </a:ln>
          </p:spPr>
          <p:txBody>
            <a:bodyPr wrap="none" anchor="ctr"/>
            <a:lstStyle/>
            <a:p>
              <a:endParaRPr lang="zh-CN" altLang="en-US"/>
            </a:p>
          </p:txBody>
        </p:sp>
        <p:sp>
          <p:nvSpPr>
            <p:cNvPr id="1735687" name="Text Box 7"/>
            <p:cNvSpPr txBox="1">
              <a:spLocks noChangeArrowheads="1"/>
            </p:cNvSpPr>
            <p:nvPr/>
          </p:nvSpPr>
          <p:spPr bwMode="auto">
            <a:xfrm>
              <a:off x="1066" y="2931"/>
              <a:ext cx="862"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语法分析器</a:t>
              </a:r>
            </a:p>
          </p:txBody>
        </p:sp>
        <p:sp>
          <p:nvSpPr>
            <p:cNvPr id="1735688" name="Text Box 8"/>
            <p:cNvSpPr txBox="1">
              <a:spLocks noChangeArrowheads="1"/>
            </p:cNvSpPr>
            <p:nvPr/>
          </p:nvSpPr>
          <p:spPr bwMode="auto">
            <a:xfrm>
              <a:off x="1565" y="2658"/>
              <a:ext cx="590" cy="231"/>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记号流</a:t>
              </a:r>
            </a:p>
          </p:txBody>
        </p:sp>
        <p:sp>
          <p:nvSpPr>
            <p:cNvPr id="34867" name="AutoShape 9"/>
            <p:cNvSpPr>
              <a:spLocks noChangeArrowheads="1"/>
            </p:cNvSpPr>
            <p:nvPr/>
          </p:nvSpPr>
          <p:spPr bwMode="auto">
            <a:xfrm rot="5400000">
              <a:off x="1316" y="3179"/>
              <a:ext cx="317" cy="27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407 w 21600"/>
                <a:gd name="T13" fmla="*/ 5380 h 21600"/>
                <a:gd name="T14" fmla="*/ 18874 w 21600"/>
                <a:gd name="T15" fmla="*/ 1622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735690" name="Text Box 10"/>
            <p:cNvSpPr txBox="1">
              <a:spLocks noChangeArrowheads="1"/>
            </p:cNvSpPr>
            <p:nvPr/>
          </p:nvSpPr>
          <p:spPr bwMode="auto">
            <a:xfrm>
              <a:off x="1565" y="3157"/>
              <a:ext cx="590" cy="231"/>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语法树</a:t>
              </a:r>
            </a:p>
          </p:txBody>
        </p:sp>
        <p:sp>
          <p:nvSpPr>
            <p:cNvPr id="1735691" name="Text Box 11"/>
            <p:cNvSpPr txBox="1">
              <a:spLocks noChangeArrowheads="1"/>
            </p:cNvSpPr>
            <p:nvPr/>
          </p:nvSpPr>
          <p:spPr bwMode="auto">
            <a:xfrm>
              <a:off x="1066" y="3430"/>
              <a:ext cx="862"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类型检查器</a:t>
              </a:r>
            </a:p>
          </p:txBody>
        </p:sp>
        <p:sp>
          <p:nvSpPr>
            <p:cNvPr id="34870" name="AutoShape 12"/>
            <p:cNvSpPr>
              <a:spLocks noChangeArrowheads="1"/>
            </p:cNvSpPr>
            <p:nvPr/>
          </p:nvSpPr>
          <p:spPr bwMode="auto">
            <a:xfrm rot="5400000">
              <a:off x="1316" y="3678"/>
              <a:ext cx="317" cy="27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407 w 21600"/>
                <a:gd name="T13" fmla="*/ 5380 h 21600"/>
                <a:gd name="T14" fmla="*/ 18874 w 21600"/>
                <a:gd name="T15" fmla="*/ 1622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735693" name="Text Box 13"/>
            <p:cNvSpPr txBox="1">
              <a:spLocks noChangeArrowheads="1"/>
            </p:cNvSpPr>
            <p:nvPr/>
          </p:nvSpPr>
          <p:spPr bwMode="auto">
            <a:xfrm>
              <a:off x="1066" y="3899"/>
              <a:ext cx="1044" cy="239"/>
            </a:xfrm>
            <a:prstGeom prst="rect">
              <a:avLst/>
            </a:prstGeom>
            <a:noFill/>
            <a:ln w="12700">
              <a:solidFill>
                <a:schemeClr val="tx1"/>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中间代码生成</a:t>
              </a:r>
            </a:p>
          </p:txBody>
        </p:sp>
        <p:sp>
          <p:nvSpPr>
            <p:cNvPr id="34872" name="AutoShape 14"/>
            <p:cNvSpPr>
              <a:spLocks/>
            </p:cNvSpPr>
            <p:nvPr/>
          </p:nvSpPr>
          <p:spPr bwMode="auto">
            <a:xfrm>
              <a:off x="2064" y="2976"/>
              <a:ext cx="590" cy="1162"/>
            </a:xfrm>
            <a:prstGeom prst="rightBrace">
              <a:avLst>
                <a:gd name="adj1" fmla="val 16412"/>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35695" name="Text Box 15"/>
            <p:cNvSpPr txBox="1">
              <a:spLocks noChangeArrowheads="1"/>
            </p:cNvSpPr>
            <p:nvPr/>
          </p:nvSpPr>
          <p:spPr bwMode="auto">
            <a:xfrm>
              <a:off x="2790" y="3293"/>
              <a:ext cx="1043" cy="404"/>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建立符号表、查询符号表</a:t>
              </a:r>
            </a:p>
          </p:txBody>
        </p:sp>
      </p:grpSp>
      <p:sp>
        <p:nvSpPr>
          <p:cNvPr id="1735696" name="Text Box 16"/>
          <p:cNvSpPr txBox="1">
            <a:spLocks noChangeArrowheads="1"/>
          </p:cNvSpPr>
          <p:nvPr/>
        </p:nvSpPr>
        <p:spPr bwMode="auto">
          <a:xfrm>
            <a:off x="6403975" y="4722813"/>
            <a:ext cx="2305050"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过程</a:t>
            </a:r>
            <a:r>
              <a:rPr lang="en-US" altLang="zh-CN" sz="1800" b="1">
                <a:effectLst>
                  <a:outerShdw blurRad="38100" dist="38100" dir="2700000" algn="tl">
                    <a:srgbClr val="C0C0C0"/>
                  </a:outerShdw>
                </a:effectLst>
                <a:latin typeface="Tahoma" pitchFamily="34" charset="0"/>
              </a:rPr>
              <a:t>sort</a:t>
            </a:r>
            <a:r>
              <a:rPr lang="zh-CN" altLang="en-US" sz="1800" b="1">
                <a:effectLst>
                  <a:outerShdw blurRad="38100" dist="38100" dir="2700000" algn="tl">
                    <a:srgbClr val="C0C0C0"/>
                  </a:outerShdw>
                </a:effectLst>
                <a:latin typeface="Tahoma" pitchFamily="34" charset="0"/>
              </a:rPr>
              <a:t>的符号表</a:t>
            </a:r>
          </a:p>
        </p:txBody>
      </p:sp>
      <p:sp>
        <p:nvSpPr>
          <p:cNvPr id="1735697" name="Line 17"/>
          <p:cNvSpPr>
            <a:spLocks noChangeShapeType="1"/>
          </p:cNvSpPr>
          <p:nvPr/>
        </p:nvSpPr>
        <p:spPr bwMode="auto">
          <a:xfrm>
            <a:off x="6434138" y="3497263"/>
            <a:ext cx="1587" cy="1216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698" name="Line 18"/>
          <p:cNvSpPr>
            <a:spLocks noChangeShapeType="1"/>
          </p:cNvSpPr>
          <p:nvPr/>
        </p:nvSpPr>
        <p:spPr bwMode="auto">
          <a:xfrm flipH="1">
            <a:off x="8612188" y="3497263"/>
            <a:ext cx="9525" cy="1174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699" name="Line 19"/>
          <p:cNvSpPr>
            <a:spLocks noChangeShapeType="1"/>
          </p:cNvSpPr>
          <p:nvPr/>
        </p:nvSpPr>
        <p:spPr bwMode="auto">
          <a:xfrm flipV="1">
            <a:off x="6451600" y="4695825"/>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0" name="Line 20"/>
          <p:cNvSpPr>
            <a:spLocks noChangeShapeType="1"/>
          </p:cNvSpPr>
          <p:nvPr/>
        </p:nvSpPr>
        <p:spPr bwMode="auto">
          <a:xfrm flipV="1">
            <a:off x="6450013" y="4305300"/>
            <a:ext cx="21891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1" name="Line 21"/>
          <p:cNvSpPr>
            <a:spLocks noChangeShapeType="1"/>
          </p:cNvSpPr>
          <p:nvPr/>
        </p:nvSpPr>
        <p:spPr bwMode="auto">
          <a:xfrm flipV="1">
            <a:off x="6435725" y="3911600"/>
            <a:ext cx="21891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2" name="Rectangle 22"/>
          <p:cNvSpPr>
            <a:spLocks noChangeArrowheads="1"/>
          </p:cNvSpPr>
          <p:nvPr/>
        </p:nvSpPr>
        <p:spPr bwMode="auto">
          <a:xfrm>
            <a:off x="6559550" y="4178300"/>
            <a:ext cx="820738"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“x”</a:t>
            </a:r>
          </a:p>
        </p:txBody>
      </p:sp>
      <p:sp>
        <p:nvSpPr>
          <p:cNvPr id="1735703" name="Rectangle 23"/>
          <p:cNvSpPr>
            <a:spLocks noChangeArrowheads="1"/>
          </p:cNvSpPr>
          <p:nvPr/>
        </p:nvSpPr>
        <p:spPr bwMode="auto">
          <a:xfrm>
            <a:off x="6403975" y="3803650"/>
            <a:ext cx="104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“a</a:t>
            </a:r>
            <a:r>
              <a:rPr lang="zh-CN" altLang="en-US" sz="2800" b="1">
                <a:solidFill>
                  <a:srgbClr val="FF0000"/>
                </a:solidFill>
                <a:latin typeface="Times New Roman" pitchFamily="18" charset="0"/>
              </a:rPr>
              <a:t>”</a:t>
            </a:r>
          </a:p>
        </p:txBody>
      </p:sp>
      <p:sp>
        <p:nvSpPr>
          <p:cNvPr id="1735704" name="Rectangle 24"/>
          <p:cNvSpPr>
            <a:spLocks noChangeArrowheads="1"/>
          </p:cNvSpPr>
          <p:nvPr/>
        </p:nvSpPr>
        <p:spPr bwMode="auto">
          <a:xfrm>
            <a:off x="7092950" y="3429000"/>
            <a:ext cx="13525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zh-CN" altLang="en-US" sz="2800" b="1">
                <a:solidFill>
                  <a:srgbClr val="FF0000"/>
                </a:solidFill>
                <a:latin typeface="Times New Roman" pitchFamily="18" charset="0"/>
              </a:rPr>
              <a:t>表 头</a:t>
            </a:r>
          </a:p>
        </p:txBody>
      </p:sp>
      <p:sp>
        <p:nvSpPr>
          <p:cNvPr id="1735705" name="Rectangle 25"/>
          <p:cNvSpPr>
            <a:spLocks noChangeArrowheads="1"/>
          </p:cNvSpPr>
          <p:nvPr/>
        </p:nvSpPr>
        <p:spPr bwMode="auto">
          <a:xfrm>
            <a:off x="7459663" y="3065463"/>
            <a:ext cx="155733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sort</a:t>
            </a:r>
          </a:p>
        </p:txBody>
      </p:sp>
      <p:sp>
        <p:nvSpPr>
          <p:cNvPr id="1735706" name="Line 26"/>
          <p:cNvSpPr>
            <a:spLocks noChangeShapeType="1"/>
          </p:cNvSpPr>
          <p:nvPr/>
        </p:nvSpPr>
        <p:spPr bwMode="auto">
          <a:xfrm flipV="1">
            <a:off x="6443663" y="3497263"/>
            <a:ext cx="2195512"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7" name="Line 27"/>
          <p:cNvSpPr>
            <a:spLocks noChangeShapeType="1"/>
          </p:cNvSpPr>
          <p:nvPr/>
        </p:nvSpPr>
        <p:spPr bwMode="auto">
          <a:xfrm>
            <a:off x="8164513" y="3932238"/>
            <a:ext cx="0" cy="730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5708" name="Line 28"/>
          <p:cNvSpPr>
            <a:spLocks noChangeShapeType="1"/>
          </p:cNvSpPr>
          <p:nvPr/>
        </p:nvSpPr>
        <p:spPr bwMode="auto">
          <a:xfrm>
            <a:off x="7380288" y="3932238"/>
            <a:ext cx="0" cy="7921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5709" name="Rectangle 29"/>
          <p:cNvSpPr>
            <a:spLocks noChangeArrowheads="1"/>
          </p:cNvSpPr>
          <p:nvPr/>
        </p:nvSpPr>
        <p:spPr bwMode="auto">
          <a:xfrm>
            <a:off x="7235825" y="3860800"/>
            <a:ext cx="104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zh-CN" altLang="en-US" sz="2800" b="1">
                <a:solidFill>
                  <a:srgbClr val="FF0000"/>
                </a:solidFill>
                <a:latin typeface="Times New Roman" pitchFamily="18" charset="0"/>
              </a:rPr>
              <a:t>数组</a:t>
            </a:r>
          </a:p>
        </p:txBody>
      </p:sp>
      <p:sp>
        <p:nvSpPr>
          <p:cNvPr id="1735710" name="Rectangle 30"/>
          <p:cNvSpPr>
            <a:spLocks noChangeArrowheads="1"/>
          </p:cNvSpPr>
          <p:nvPr/>
        </p:nvSpPr>
        <p:spPr bwMode="auto">
          <a:xfrm>
            <a:off x="7235825" y="4221163"/>
            <a:ext cx="10493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zh-CN" altLang="en-US" sz="2800" b="1">
                <a:solidFill>
                  <a:srgbClr val="FF0000"/>
                </a:solidFill>
                <a:latin typeface="Times New Roman" pitchFamily="18" charset="0"/>
              </a:rPr>
              <a:t>整数</a:t>
            </a:r>
          </a:p>
        </p:txBody>
      </p:sp>
      <p:sp>
        <p:nvSpPr>
          <p:cNvPr id="1735711" name="Rectangle 31"/>
          <p:cNvSpPr>
            <a:spLocks noChangeArrowheads="1"/>
          </p:cNvSpPr>
          <p:nvPr/>
        </p:nvSpPr>
        <p:spPr bwMode="auto">
          <a:xfrm>
            <a:off x="8101013" y="3860800"/>
            <a:ext cx="576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5</a:t>
            </a:r>
          </a:p>
        </p:txBody>
      </p:sp>
      <p:sp>
        <p:nvSpPr>
          <p:cNvPr id="1735712" name="Rectangle 32"/>
          <p:cNvSpPr>
            <a:spLocks noChangeArrowheads="1"/>
          </p:cNvSpPr>
          <p:nvPr/>
        </p:nvSpPr>
        <p:spPr bwMode="auto">
          <a:xfrm>
            <a:off x="8101013" y="4221163"/>
            <a:ext cx="5762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lgn="ctr" eaLnBrk="0" hangingPunct="0"/>
            <a:r>
              <a:rPr lang="en-US" altLang="zh-CN" sz="2800" b="1">
                <a:solidFill>
                  <a:srgbClr val="FF0000"/>
                </a:solidFill>
                <a:latin typeface="Times New Roman" pitchFamily="18" charset="0"/>
              </a:rPr>
              <a:t>15</a:t>
            </a:r>
          </a:p>
        </p:txBody>
      </p:sp>
      <p:sp>
        <p:nvSpPr>
          <p:cNvPr id="1735713" name="Rectangle 33"/>
          <p:cNvSpPr>
            <a:spLocks noChangeAspect="1" noChangeArrowheads="1"/>
          </p:cNvSpPr>
          <p:nvPr/>
        </p:nvSpPr>
        <p:spPr bwMode="auto">
          <a:xfrm>
            <a:off x="6659563" y="765175"/>
            <a:ext cx="1849437" cy="336550"/>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endParaRPr lang="zh-CN" altLang="en-US" sz="1800" b="1">
              <a:effectLst>
                <a:outerShdw blurRad="38100" dist="38100" dir="2700000" algn="tl">
                  <a:srgbClr val="C0C0C0"/>
                </a:outerShdw>
              </a:effectLst>
              <a:latin typeface="Times New Roman" pitchFamily="18" charset="0"/>
            </a:endParaRPr>
          </a:p>
        </p:txBody>
      </p:sp>
      <p:sp>
        <p:nvSpPr>
          <p:cNvPr id="1735714" name="Rectangle 34"/>
          <p:cNvSpPr>
            <a:spLocks noChangeAspect="1" noChangeArrowheads="1"/>
          </p:cNvSpPr>
          <p:nvPr/>
        </p:nvSpPr>
        <p:spPr bwMode="auto">
          <a:xfrm>
            <a:off x="6804025" y="1008063"/>
            <a:ext cx="1849438" cy="401637"/>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rPr>
              <a:t>返回值和参数</a:t>
            </a:r>
          </a:p>
        </p:txBody>
      </p:sp>
      <p:sp>
        <p:nvSpPr>
          <p:cNvPr id="1735715" name="Line 35"/>
          <p:cNvSpPr>
            <a:spLocks noChangeAspect="1" noChangeShapeType="1"/>
          </p:cNvSpPr>
          <p:nvPr/>
        </p:nvSpPr>
        <p:spPr bwMode="auto">
          <a:xfrm>
            <a:off x="6588125" y="1368425"/>
            <a:ext cx="2192338"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5716" name="Line 36"/>
          <p:cNvSpPr>
            <a:spLocks noChangeAspect="1" noChangeShapeType="1"/>
          </p:cNvSpPr>
          <p:nvPr/>
        </p:nvSpPr>
        <p:spPr bwMode="auto">
          <a:xfrm>
            <a:off x="6588125" y="2016125"/>
            <a:ext cx="217646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5717" name="Rectangle 37"/>
          <p:cNvSpPr>
            <a:spLocks noChangeAspect="1" noChangeArrowheads="1"/>
          </p:cNvSpPr>
          <p:nvPr/>
        </p:nvSpPr>
        <p:spPr bwMode="auto">
          <a:xfrm>
            <a:off x="6516688" y="1944688"/>
            <a:ext cx="2249487" cy="400050"/>
          </a:xfrm>
          <a:prstGeom prst="rect">
            <a:avLst/>
          </a:prstGeom>
          <a:noFill/>
          <a:ln w="9525">
            <a:noFill/>
            <a:miter lim="800000"/>
            <a:headEnd/>
            <a:tailEnd/>
          </a:ln>
        </p:spPr>
        <p:txBody>
          <a:bodyPr lIns="54000" tIns="82800" rIns="54000"/>
          <a:lstStyle/>
          <a:p>
            <a:pPr algn="ctr" eaLnBrk="0" hangingPunct="0">
              <a:defRPr/>
            </a:pPr>
            <a:r>
              <a:rPr lang="en-US" altLang="zh-CN" sz="1800" b="1">
                <a:effectLst>
                  <a:outerShdw blurRad="38100" dist="38100" dir="2700000" algn="tl">
                    <a:srgbClr val="C0C0C0"/>
                  </a:outerShdw>
                </a:effectLst>
                <a:latin typeface="Times New Roman" pitchFamily="18" charset="0"/>
              </a:rPr>
              <a:t>a[0] a[1] a[2] … a[9]</a:t>
            </a:r>
          </a:p>
        </p:txBody>
      </p:sp>
      <p:sp>
        <p:nvSpPr>
          <p:cNvPr id="1735718" name="Rectangle 38"/>
          <p:cNvSpPr>
            <a:spLocks noChangeAspect="1" noChangeArrowheads="1"/>
          </p:cNvSpPr>
          <p:nvPr/>
        </p:nvSpPr>
        <p:spPr bwMode="auto">
          <a:xfrm>
            <a:off x="6588125" y="1368425"/>
            <a:ext cx="2228850" cy="658813"/>
          </a:xfrm>
          <a:prstGeom prst="rect">
            <a:avLst/>
          </a:prstGeom>
          <a:noFill/>
          <a:ln w="9525">
            <a:noFill/>
            <a:miter lim="800000"/>
            <a:headEnd/>
            <a:tailEnd/>
          </a:ln>
        </p:spPr>
        <p:txBody>
          <a:bodyPr lIns="54000" tIns="82800" rIns="54000"/>
          <a:lstStyle/>
          <a:p>
            <a:pPr algn="just" eaLnBrk="0" hangingPunct="0">
              <a:defRPr/>
            </a:pPr>
            <a:r>
              <a:rPr lang="zh-CN" altLang="en-US" sz="1800" b="1">
                <a:effectLst>
                  <a:outerShdw blurRad="38100" dist="38100" dir="2700000" algn="tl">
                    <a:srgbClr val="C0C0C0"/>
                  </a:outerShdw>
                </a:effectLst>
                <a:latin typeface="Times New Roman" pitchFamily="18" charset="0"/>
              </a:rPr>
              <a:t>控制链</a:t>
            </a:r>
          </a:p>
          <a:p>
            <a:pPr algn="just" eaLnBrk="0" hangingPunct="0">
              <a:defRPr/>
            </a:pPr>
            <a:r>
              <a:rPr lang="zh-CN" altLang="en-US" sz="1800" b="1">
                <a:effectLst>
                  <a:outerShdw blurRad="38100" dist="38100" dir="2700000" algn="tl">
                    <a:srgbClr val="C0C0C0"/>
                  </a:outerShdw>
                </a:effectLst>
                <a:latin typeface="Times New Roman" pitchFamily="18" charset="0"/>
              </a:rPr>
              <a:t>访问链和机器状态</a:t>
            </a:r>
          </a:p>
        </p:txBody>
      </p:sp>
      <p:sp>
        <p:nvSpPr>
          <p:cNvPr id="1735719" name="Rectangle 39"/>
          <p:cNvSpPr>
            <a:spLocks noChangeAspect="1" noChangeArrowheads="1"/>
          </p:cNvSpPr>
          <p:nvPr/>
        </p:nvSpPr>
        <p:spPr bwMode="auto">
          <a:xfrm>
            <a:off x="6515100" y="1152525"/>
            <a:ext cx="2449513" cy="1557338"/>
          </a:xfrm>
          <a:prstGeom prst="rect">
            <a:avLst/>
          </a:prstGeom>
          <a:solidFill>
            <a:schemeClr val="accent1">
              <a:alpha val="20000"/>
            </a:schemeClr>
          </a:solidFill>
          <a:ln w="25400">
            <a:solidFill>
              <a:schemeClr val="hlink"/>
            </a:solidFill>
            <a:prstDash val="dash"/>
            <a:miter lim="800000"/>
            <a:headEnd/>
            <a:tailEnd/>
          </a:ln>
        </p:spPr>
        <p:txBody>
          <a:bodyPr wrap="none" anchor="ctr"/>
          <a:lstStyle/>
          <a:p>
            <a:endParaRPr lang="zh-CN" altLang="en-US"/>
          </a:p>
        </p:txBody>
      </p:sp>
      <p:sp>
        <p:nvSpPr>
          <p:cNvPr id="1735720" name="Text Box 40"/>
          <p:cNvSpPr txBox="1">
            <a:spLocks noChangeArrowheads="1"/>
          </p:cNvSpPr>
          <p:nvPr/>
        </p:nvSpPr>
        <p:spPr bwMode="auto">
          <a:xfrm>
            <a:off x="6515100" y="0"/>
            <a:ext cx="2305050" cy="804863"/>
          </a:xfrm>
          <a:prstGeom prst="rect">
            <a:avLst/>
          </a:prstGeom>
          <a:solidFill>
            <a:schemeClr val="bg1"/>
          </a:solidFill>
          <a:ln w="25400">
            <a:solidFill>
              <a:schemeClr val="hlink"/>
            </a:solidFill>
            <a:prstDash val="dash"/>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代码段</a:t>
            </a:r>
          </a:p>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静态数据区</a:t>
            </a:r>
          </a:p>
        </p:txBody>
      </p:sp>
      <p:sp>
        <p:nvSpPr>
          <p:cNvPr id="1735721" name="Line 41"/>
          <p:cNvSpPr>
            <a:spLocks noChangeShapeType="1"/>
          </p:cNvSpPr>
          <p:nvPr/>
        </p:nvSpPr>
        <p:spPr bwMode="auto">
          <a:xfrm>
            <a:off x="6515100" y="360363"/>
            <a:ext cx="23050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5722" name="Line 42"/>
          <p:cNvSpPr>
            <a:spLocks noChangeAspect="1" noChangeShapeType="1"/>
          </p:cNvSpPr>
          <p:nvPr/>
        </p:nvSpPr>
        <p:spPr bwMode="auto">
          <a:xfrm>
            <a:off x="6588125" y="2376488"/>
            <a:ext cx="2176463"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5723" name="Text Box 43"/>
          <p:cNvSpPr txBox="1">
            <a:spLocks noChangeArrowheads="1"/>
          </p:cNvSpPr>
          <p:nvPr/>
        </p:nvSpPr>
        <p:spPr bwMode="auto">
          <a:xfrm>
            <a:off x="6659563" y="2376488"/>
            <a:ext cx="1873250" cy="366712"/>
          </a:xfrm>
          <a:prstGeom prst="rect">
            <a:avLst/>
          </a:prstGeom>
          <a:noFill/>
          <a:ln w="25400">
            <a:noFill/>
            <a:miter lim="800000"/>
            <a:headEnd/>
            <a:tailEnd/>
          </a:ln>
          <a:effec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r>
              <a:rPr lang="en-US" altLang="zh-CN" sz="1800" b="1" smtClean="0">
                <a:effectLst>
                  <a:outerShdw blurRad="38100" dist="38100" dir="2700000" algn="tl">
                    <a:srgbClr val="C0C0C0"/>
                  </a:outerShdw>
                </a:effectLst>
                <a:latin typeface="Tahoma" pitchFamily="34" charset="0"/>
              </a:rPr>
              <a:t>x</a:t>
            </a:r>
          </a:p>
        </p:txBody>
      </p:sp>
      <p:sp>
        <p:nvSpPr>
          <p:cNvPr id="1735724" name="Line 44"/>
          <p:cNvSpPr>
            <a:spLocks noChangeShapeType="1"/>
          </p:cNvSpPr>
          <p:nvPr/>
        </p:nvSpPr>
        <p:spPr bwMode="auto">
          <a:xfrm>
            <a:off x="6980238" y="3498850"/>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5725" name="Text Box 45"/>
          <p:cNvSpPr txBox="1">
            <a:spLocks noChangeArrowheads="1"/>
          </p:cNvSpPr>
          <p:nvPr/>
        </p:nvSpPr>
        <p:spPr bwMode="auto">
          <a:xfrm>
            <a:off x="6443663" y="5373688"/>
            <a:ext cx="2232025" cy="366712"/>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↑15= ↑5+3</a:t>
            </a: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35726" name="AutoShape 46"/>
          <p:cNvSpPr>
            <a:spLocks noChangeArrowheads="1"/>
          </p:cNvSpPr>
          <p:nvPr/>
        </p:nvSpPr>
        <p:spPr bwMode="auto">
          <a:xfrm rot="1971344">
            <a:off x="2071688" y="4032250"/>
            <a:ext cx="4743450" cy="360363"/>
          </a:xfrm>
          <a:prstGeom prst="rightArrow">
            <a:avLst>
              <a:gd name="adj1" fmla="val 50000"/>
              <a:gd name="adj2" fmla="val 329074"/>
            </a:avLst>
          </a:prstGeom>
          <a:solidFill>
            <a:srgbClr val="FF6600">
              <a:alpha val="21960"/>
            </a:srgbClr>
          </a:solidFill>
          <a:ln w="25400">
            <a:solidFill>
              <a:schemeClr val="tx1"/>
            </a:solidFill>
            <a:miter lim="800000"/>
            <a:headEnd/>
            <a:tailEnd/>
          </a:ln>
        </p:spPr>
        <p:txBody>
          <a:bodyPr wrap="none" anchor="ctr"/>
          <a:lstStyle/>
          <a:p>
            <a:endParaRPr lang="zh-CN" altLang="en-US"/>
          </a:p>
        </p:txBody>
      </p:sp>
      <p:sp>
        <p:nvSpPr>
          <p:cNvPr id="1735727" name="Line 47"/>
          <p:cNvSpPr>
            <a:spLocks noChangeShapeType="1"/>
          </p:cNvSpPr>
          <p:nvPr/>
        </p:nvSpPr>
        <p:spPr bwMode="auto">
          <a:xfrm>
            <a:off x="6084888" y="21336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5728" name="Text Box 48"/>
          <p:cNvSpPr txBox="1">
            <a:spLocks noChangeArrowheads="1"/>
          </p:cNvSpPr>
          <p:nvPr/>
        </p:nvSpPr>
        <p:spPr bwMode="auto">
          <a:xfrm>
            <a:off x="5724525" y="1989138"/>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5</a:t>
            </a:r>
          </a:p>
        </p:txBody>
      </p:sp>
      <p:sp>
        <p:nvSpPr>
          <p:cNvPr id="1735729" name="Line 49"/>
          <p:cNvSpPr>
            <a:spLocks noChangeShapeType="1"/>
          </p:cNvSpPr>
          <p:nvPr/>
        </p:nvSpPr>
        <p:spPr bwMode="auto">
          <a:xfrm>
            <a:off x="6084888" y="2565400"/>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5730" name="Text Box 50"/>
          <p:cNvSpPr txBox="1">
            <a:spLocks noChangeArrowheads="1"/>
          </p:cNvSpPr>
          <p:nvPr/>
        </p:nvSpPr>
        <p:spPr bwMode="auto">
          <a:xfrm>
            <a:off x="5651500" y="242093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15</a:t>
            </a:r>
          </a:p>
        </p:txBody>
      </p:sp>
      <p:sp>
        <p:nvSpPr>
          <p:cNvPr id="1735731" name="Text Box 51"/>
          <p:cNvSpPr txBox="1">
            <a:spLocks noChangeArrowheads="1"/>
          </p:cNvSpPr>
          <p:nvPr/>
        </p:nvSpPr>
        <p:spPr bwMode="auto">
          <a:xfrm rot="1721365">
            <a:off x="3851275" y="3284538"/>
            <a:ext cx="1943100" cy="915987"/>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查符号表，确定变量是否已经定义</a:t>
            </a:r>
          </a:p>
        </p:txBody>
      </p:sp>
      <p:sp>
        <p:nvSpPr>
          <p:cNvPr id="1735732" name="AutoShape 52"/>
          <p:cNvSpPr>
            <a:spLocks noChangeArrowheads="1"/>
          </p:cNvSpPr>
          <p:nvPr/>
        </p:nvSpPr>
        <p:spPr bwMode="auto">
          <a:xfrm rot="2392912">
            <a:off x="3516313" y="2566988"/>
            <a:ext cx="3167062" cy="360362"/>
          </a:xfrm>
          <a:prstGeom prst="rightArrow">
            <a:avLst>
              <a:gd name="adj1" fmla="val 50000"/>
              <a:gd name="adj2" fmla="val 219714"/>
            </a:avLst>
          </a:prstGeom>
          <a:solidFill>
            <a:srgbClr val="FF00FF">
              <a:alpha val="20000"/>
            </a:srgbClr>
          </a:solidFill>
          <a:ln w="25400">
            <a:solidFill>
              <a:schemeClr val="tx1"/>
            </a:solidFill>
            <a:miter lim="800000"/>
            <a:headEnd/>
            <a:tailEnd/>
          </a:ln>
        </p:spPr>
        <p:txBody>
          <a:bodyPr wrap="none" anchor="ctr"/>
          <a:lstStyle/>
          <a:p>
            <a:endParaRPr lang="zh-CN" altLang="en-US"/>
          </a:p>
        </p:txBody>
      </p:sp>
      <p:sp>
        <p:nvSpPr>
          <p:cNvPr id="34857" name="AutoShape 53"/>
          <p:cNvSpPr>
            <a:spLocks/>
          </p:cNvSpPr>
          <p:nvPr/>
        </p:nvSpPr>
        <p:spPr bwMode="auto">
          <a:xfrm>
            <a:off x="3635375" y="1484313"/>
            <a:ext cx="215900" cy="576262"/>
          </a:xfrm>
          <a:prstGeom prst="rightBrace">
            <a:avLst>
              <a:gd name="adj1" fmla="val 2224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58" name="AutoShape 54"/>
          <p:cNvSpPr>
            <a:spLocks/>
          </p:cNvSpPr>
          <p:nvPr/>
        </p:nvSpPr>
        <p:spPr bwMode="auto">
          <a:xfrm>
            <a:off x="2124075" y="2781300"/>
            <a:ext cx="215900" cy="360363"/>
          </a:xfrm>
          <a:prstGeom prst="rightBrace">
            <a:avLst>
              <a:gd name="adj1" fmla="val 13909"/>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35735" name="Rectangle 55"/>
          <p:cNvSpPr>
            <a:spLocks noChangeArrowheads="1"/>
          </p:cNvSpPr>
          <p:nvPr/>
        </p:nvSpPr>
        <p:spPr bwMode="auto">
          <a:xfrm>
            <a:off x="7164388" y="2708275"/>
            <a:ext cx="869950" cy="366713"/>
          </a:xfrm>
          <a:prstGeom prst="rect">
            <a:avLst/>
          </a:prstGeom>
          <a:noFill/>
          <a:ln w="25400">
            <a:noFill/>
            <a:miter lim="800000"/>
            <a:headEnd/>
            <a:tailEnd/>
          </a:ln>
          <a:effectLst/>
        </p:spPr>
        <p:txBody>
          <a:bodyPr wrap="none">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运行栈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5732"/>
                                        </p:tgtEl>
                                        <p:attrNameLst>
                                          <p:attrName>style.visibility</p:attrName>
                                        </p:attrNameLst>
                                      </p:cBhvr>
                                      <p:to>
                                        <p:strVal val="visible"/>
                                      </p:to>
                                    </p:set>
                                    <p:animEffect transition="in" filter="checkerboard(across)">
                                      <p:cBhvr>
                                        <p:cTn id="7" dur="500"/>
                                        <p:tgtEl>
                                          <p:spTgt spid="173573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35696"/>
                                        </p:tgtEl>
                                        <p:attrNameLst>
                                          <p:attrName>style.visibility</p:attrName>
                                        </p:attrNameLst>
                                      </p:cBhvr>
                                      <p:to>
                                        <p:strVal val="visible"/>
                                      </p:to>
                                    </p:set>
                                    <p:animEffect transition="in" filter="blinds(horizontal)">
                                      <p:cBhvr>
                                        <p:cTn id="11" dur="500"/>
                                        <p:tgtEl>
                                          <p:spTgt spid="173569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735697"/>
                                        </p:tgtEl>
                                        <p:attrNameLst>
                                          <p:attrName>style.visibility</p:attrName>
                                        </p:attrNameLst>
                                      </p:cBhvr>
                                      <p:to>
                                        <p:strVal val="visible"/>
                                      </p:to>
                                    </p:set>
                                    <p:animEffect transition="in" filter="blinds(horizontal)">
                                      <p:cBhvr>
                                        <p:cTn id="14" dur="500"/>
                                        <p:tgtEl>
                                          <p:spTgt spid="173569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735698"/>
                                        </p:tgtEl>
                                        <p:attrNameLst>
                                          <p:attrName>style.visibility</p:attrName>
                                        </p:attrNameLst>
                                      </p:cBhvr>
                                      <p:to>
                                        <p:strVal val="visible"/>
                                      </p:to>
                                    </p:set>
                                    <p:animEffect transition="in" filter="blinds(horizontal)">
                                      <p:cBhvr>
                                        <p:cTn id="17" dur="500"/>
                                        <p:tgtEl>
                                          <p:spTgt spid="173569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735699"/>
                                        </p:tgtEl>
                                        <p:attrNameLst>
                                          <p:attrName>style.visibility</p:attrName>
                                        </p:attrNameLst>
                                      </p:cBhvr>
                                      <p:to>
                                        <p:strVal val="visible"/>
                                      </p:to>
                                    </p:set>
                                    <p:animEffect transition="in" filter="blinds(horizontal)">
                                      <p:cBhvr>
                                        <p:cTn id="20" dur="500"/>
                                        <p:tgtEl>
                                          <p:spTgt spid="173569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735700"/>
                                        </p:tgtEl>
                                        <p:attrNameLst>
                                          <p:attrName>style.visibility</p:attrName>
                                        </p:attrNameLst>
                                      </p:cBhvr>
                                      <p:to>
                                        <p:strVal val="visible"/>
                                      </p:to>
                                    </p:set>
                                    <p:animEffect transition="in" filter="blinds(horizontal)">
                                      <p:cBhvr>
                                        <p:cTn id="23" dur="500"/>
                                        <p:tgtEl>
                                          <p:spTgt spid="173570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735701"/>
                                        </p:tgtEl>
                                        <p:attrNameLst>
                                          <p:attrName>style.visibility</p:attrName>
                                        </p:attrNameLst>
                                      </p:cBhvr>
                                      <p:to>
                                        <p:strVal val="visible"/>
                                      </p:to>
                                    </p:set>
                                    <p:animEffect transition="in" filter="blinds(horizontal)">
                                      <p:cBhvr>
                                        <p:cTn id="26" dur="500"/>
                                        <p:tgtEl>
                                          <p:spTgt spid="173570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35702"/>
                                        </p:tgtEl>
                                        <p:attrNameLst>
                                          <p:attrName>style.visibility</p:attrName>
                                        </p:attrNameLst>
                                      </p:cBhvr>
                                      <p:to>
                                        <p:strVal val="visible"/>
                                      </p:to>
                                    </p:set>
                                    <p:animEffect transition="in" filter="blinds(horizontal)">
                                      <p:cBhvr>
                                        <p:cTn id="29" dur="500"/>
                                        <p:tgtEl>
                                          <p:spTgt spid="173570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35703"/>
                                        </p:tgtEl>
                                        <p:attrNameLst>
                                          <p:attrName>style.visibility</p:attrName>
                                        </p:attrNameLst>
                                      </p:cBhvr>
                                      <p:to>
                                        <p:strVal val="visible"/>
                                      </p:to>
                                    </p:set>
                                    <p:animEffect transition="in" filter="blinds(horizontal)">
                                      <p:cBhvr>
                                        <p:cTn id="32" dur="500"/>
                                        <p:tgtEl>
                                          <p:spTgt spid="173570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35704"/>
                                        </p:tgtEl>
                                        <p:attrNameLst>
                                          <p:attrName>style.visibility</p:attrName>
                                        </p:attrNameLst>
                                      </p:cBhvr>
                                      <p:to>
                                        <p:strVal val="visible"/>
                                      </p:to>
                                    </p:set>
                                    <p:animEffect transition="in" filter="blinds(horizontal)">
                                      <p:cBhvr>
                                        <p:cTn id="35" dur="500"/>
                                        <p:tgtEl>
                                          <p:spTgt spid="1735704"/>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35706"/>
                                        </p:tgtEl>
                                        <p:attrNameLst>
                                          <p:attrName>style.visibility</p:attrName>
                                        </p:attrNameLst>
                                      </p:cBhvr>
                                      <p:to>
                                        <p:strVal val="visible"/>
                                      </p:to>
                                    </p:set>
                                    <p:animEffect transition="in" filter="blinds(horizontal)">
                                      <p:cBhvr>
                                        <p:cTn id="38" dur="500"/>
                                        <p:tgtEl>
                                          <p:spTgt spid="1735706"/>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35707"/>
                                        </p:tgtEl>
                                        <p:attrNameLst>
                                          <p:attrName>style.visibility</p:attrName>
                                        </p:attrNameLst>
                                      </p:cBhvr>
                                      <p:to>
                                        <p:strVal val="visible"/>
                                      </p:to>
                                    </p:set>
                                    <p:animEffect transition="in" filter="blinds(horizontal)">
                                      <p:cBhvr>
                                        <p:cTn id="41" dur="500"/>
                                        <p:tgtEl>
                                          <p:spTgt spid="173570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35708"/>
                                        </p:tgtEl>
                                        <p:attrNameLst>
                                          <p:attrName>style.visibility</p:attrName>
                                        </p:attrNameLst>
                                      </p:cBhvr>
                                      <p:to>
                                        <p:strVal val="visible"/>
                                      </p:to>
                                    </p:set>
                                    <p:animEffect transition="in" filter="blinds(horizontal)">
                                      <p:cBhvr>
                                        <p:cTn id="44" dur="500"/>
                                        <p:tgtEl>
                                          <p:spTgt spid="173570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735709"/>
                                        </p:tgtEl>
                                        <p:attrNameLst>
                                          <p:attrName>style.visibility</p:attrName>
                                        </p:attrNameLst>
                                      </p:cBhvr>
                                      <p:to>
                                        <p:strVal val="visible"/>
                                      </p:to>
                                    </p:set>
                                    <p:animEffect transition="in" filter="blinds(horizontal)">
                                      <p:cBhvr>
                                        <p:cTn id="47" dur="500"/>
                                        <p:tgtEl>
                                          <p:spTgt spid="173570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35710"/>
                                        </p:tgtEl>
                                        <p:attrNameLst>
                                          <p:attrName>style.visibility</p:attrName>
                                        </p:attrNameLst>
                                      </p:cBhvr>
                                      <p:to>
                                        <p:strVal val="visible"/>
                                      </p:to>
                                    </p:set>
                                    <p:animEffect transition="in" filter="blinds(horizontal)">
                                      <p:cBhvr>
                                        <p:cTn id="50" dur="500"/>
                                        <p:tgtEl>
                                          <p:spTgt spid="173571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35711"/>
                                        </p:tgtEl>
                                        <p:attrNameLst>
                                          <p:attrName>style.visibility</p:attrName>
                                        </p:attrNameLst>
                                      </p:cBhvr>
                                      <p:to>
                                        <p:strVal val="visible"/>
                                      </p:to>
                                    </p:set>
                                    <p:animEffect transition="in" filter="blinds(horizontal)">
                                      <p:cBhvr>
                                        <p:cTn id="53" dur="500"/>
                                        <p:tgtEl>
                                          <p:spTgt spid="1735711"/>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735712"/>
                                        </p:tgtEl>
                                        <p:attrNameLst>
                                          <p:attrName>style.visibility</p:attrName>
                                        </p:attrNameLst>
                                      </p:cBhvr>
                                      <p:to>
                                        <p:strVal val="visible"/>
                                      </p:to>
                                    </p:set>
                                    <p:animEffect transition="in" filter="blinds(horizontal)">
                                      <p:cBhvr>
                                        <p:cTn id="56" dur="500"/>
                                        <p:tgtEl>
                                          <p:spTgt spid="173571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735724"/>
                                        </p:tgtEl>
                                        <p:attrNameLst>
                                          <p:attrName>style.visibility</p:attrName>
                                        </p:attrNameLst>
                                      </p:cBhvr>
                                      <p:to>
                                        <p:strVal val="visible"/>
                                      </p:to>
                                    </p:set>
                                    <p:animEffect transition="in" filter="blinds(horizontal)">
                                      <p:cBhvr>
                                        <p:cTn id="59" dur="500"/>
                                        <p:tgtEl>
                                          <p:spTgt spid="1735724"/>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735705"/>
                                        </p:tgtEl>
                                        <p:attrNameLst>
                                          <p:attrName>style.visibility</p:attrName>
                                        </p:attrNameLst>
                                      </p:cBhvr>
                                      <p:to>
                                        <p:strVal val="visible"/>
                                      </p:to>
                                    </p:set>
                                    <p:animEffect transition="in" filter="blinds(horizontal)">
                                      <p:cBhvr>
                                        <p:cTn id="62" dur="500"/>
                                        <p:tgtEl>
                                          <p:spTgt spid="173570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735726"/>
                                        </p:tgtEl>
                                        <p:attrNameLst>
                                          <p:attrName>style.visibility</p:attrName>
                                        </p:attrNameLst>
                                      </p:cBhvr>
                                      <p:to>
                                        <p:strVal val="visible"/>
                                      </p:to>
                                    </p:set>
                                    <p:animEffect transition="in" filter="checkerboard(across)">
                                      <p:cBhvr>
                                        <p:cTn id="67" dur="500"/>
                                        <p:tgtEl>
                                          <p:spTgt spid="1735726"/>
                                        </p:tgtEl>
                                      </p:cBhvr>
                                    </p:animEffect>
                                  </p:childTnLst>
                                </p:cTn>
                              </p:par>
                              <p:par>
                                <p:cTn id="68" presetID="5" presetClass="entr" presetSubtype="10" fill="hold" nodeType="withEffect">
                                  <p:stCondLst>
                                    <p:cond delay="0"/>
                                  </p:stCondLst>
                                  <p:childTnLst>
                                    <p:set>
                                      <p:cBhvr>
                                        <p:cTn id="69" dur="1" fill="hold">
                                          <p:stCondLst>
                                            <p:cond delay="0"/>
                                          </p:stCondLst>
                                        </p:cTn>
                                        <p:tgtEl>
                                          <p:spTgt spid="1735731">
                                            <p:txEl>
                                              <p:pRg st="0" end="0"/>
                                            </p:txEl>
                                          </p:spTgt>
                                        </p:tgtEl>
                                        <p:attrNameLst>
                                          <p:attrName>style.visibility</p:attrName>
                                        </p:attrNameLst>
                                      </p:cBhvr>
                                      <p:to>
                                        <p:strVal val="visible"/>
                                      </p:to>
                                    </p:set>
                                    <p:animEffect transition="in" filter="checkerboard(across)">
                                      <p:cBhvr>
                                        <p:cTn id="70" dur="500"/>
                                        <p:tgtEl>
                                          <p:spTgt spid="1735731">
                                            <p:txEl>
                                              <p:pRg st="0" end="0"/>
                                            </p:txEl>
                                          </p:spTgt>
                                        </p:tgtEl>
                                      </p:cBhvr>
                                    </p:animEffect>
                                  </p:childTnLst>
                                </p:cTn>
                              </p:par>
                            </p:childTnLst>
                          </p:cTn>
                        </p:par>
                        <p:par>
                          <p:cTn id="71" fill="hold" nodeType="afterGroup">
                            <p:stCondLst>
                              <p:cond delay="500"/>
                            </p:stCondLst>
                            <p:childTnLst>
                              <p:par>
                                <p:cTn id="72" presetID="5" presetClass="entr" presetSubtype="10" fill="hold" grpId="0" nodeType="afterEffect">
                                  <p:stCondLst>
                                    <p:cond delay="0"/>
                                  </p:stCondLst>
                                  <p:childTnLst>
                                    <p:set>
                                      <p:cBhvr>
                                        <p:cTn id="73" dur="1" fill="hold">
                                          <p:stCondLst>
                                            <p:cond delay="0"/>
                                          </p:stCondLst>
                                        </p:cTn>
                                        <p:tgtEl>
                                          <p:spTgt spid="1735725"/>
                                        </p:tgtEl>
                                        <p:attrNameLst>
                                          <p:attrName>style.visibility</p:attrName>
                                        </p:attrNameLst>
                                      </p:cBhvr>
                                      <p:to>
                                        <p:strVal val="visible"/>
                                      </p:to>
                                    </p:set>
                                    <p:animEffect transition="in" filter="checkerboard(across)">
                                      <p:cBhvr>
                                        <p:cTn id="74" dur="500"/>
                                        <p:tgtEl>
                                          <p:spTgt spid="173572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735720"/>
                                        </p:tgtEl>
                                        <p:attrNameLst>
                                          <p:attrName>style.visibility</p:attrName>
                                        </p:attrNameLst>
                                      </p:cBhvr>
                                      <p:to>
                                        <p:strVal val="visible"/>
                                      </p:to>
                                    </p:set>
                                    <p:animEffect transition="in" filter="blinds(horizontal)">
                                      <p:cBhvr>
                                        <p:cTn id="79" dur="500"/>
                                        <p:tgtEl>
                                          <p:spTgt spid="1735720"/>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735721"/>
                                        </p:tgtEl>
                                        <p:attrNameLst>
                                          <p:attrName>style.visibility</p:attrName>
                                        </p:attrNameLst>
                                      </p:cBhvr>
                                      <p:to>
                                        <p:strVal val="visible"/>
                                      </p:to>
                                    </p:set>
                                    <p:animEffect transition="in" filter="blinds(horizontal)">
                                      <p:cBhvr>
                                        <p:cTn id="82" dur="500"/>
                                        <p:tgtEl>
                                          <p:spTgt spid="173572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1735713"/>
                                        </p:tgtEl>
                                        <p:attrNameLst>
                                          <p:attrName>style.visibility</p:attrName>
                                        </p:attrNameLst>
                                      </p:cBhvr>
                                      <p:to>
                                        <p:strVal val="visible"/>
                                      </p:to>
                                    </p:set>
                                    <p:animEffect transition="in" filter="checkerboard(across)">
                                      <p:cBhvr>
                                        <p:cTn id="87" dur="500"/>
                                        <p:tgtEl>
                                          <p:spTgt spid="17357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735714"/>
                                        </p:tgtEl>
                                        <p:attrNameLst>
                                          <p:attrName>style.visibility</p:attrName>
                                        </p:attrNameLst>
                                      </p:cBhvr>
                                      <p:to>
                                        <p:strVal val="visible"/>
                                      </p:to>
                                    </p:set>
                                    <p:animEffect transition="in" filter="blinds(horizontal)">
                                      <p:cBhvr>
                                        <p:cTn id="92" dur="500"/>
                                        <p:tgtEl>
                                          <p:spTgt spid="1735714"/>
                                        </p:tgtEl>
                                      </p:cBhvr>
                                    </p:animEffect>
                                  </p:childTnLst>
                                </p:cTn>
                              </p:par>
                              <p:par>
                                <p:cTn id="93" presetID="3" presetClass="entr" presetSubtype="10" fill="hold" grpId="1" nodeType="withEffect">
                                  <p:stCondLst>
                                    <p:cond delay="0"/>
                                  </p:stCondLst>
                                  <p:childTnLst>
                                    <p:set>
                                      <p:cBhvr>
                                        <p:cTn id="94" dur="1" fill="hold">
                                          <p:stCondLst>
                                            <p:cond delay="0"/>
                                          </p:stCondLst>
                                        </p:cTn>
                                        <p:tgtEl>
                                          <p:spTgt spid="1735714"/>
                                        </p:tgtEl>
                                        <p:attrNameLst>
                                          <p:attrName>style.visibility</p:attrName>
                                        </p:attrNameLst>
                                      </p:cBhvr>
                                      <p:to>
                                        <p:strVal val="visible"/>
                                      </p:to>
                                    </p:set>
                                    <p:animEffect transition="in" filter="blinds(horizontal)">
                                      <p:cBhvr>
                                        <p:cTn id="95" dur="500"/>
                                        <p:tgtEl>
                                          <p:spTgt spid="173571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735715"/>
                                        </p:tgtEl>
                                        <p:attrNameLst>
                                          <p:attrName>style.visibility</p:attrName>
                                        </p:attrNameLst>
                                      </p:cBhvr>
                                      <p:to>
                                        <p:strVal val="visible"/>
                                      </p:to>
                                    </p:set>
                                    <p:animEffect transition="in" filter="blinds(horizontal)">
                                      <p:cBhvr>
                                        <p:cTn id="98" dur="500"/>
                                        <p:tgtEl>
                                          <p:spTgt spid="173571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1735716"/>
                                        </p:tgtEl>
                                        <p:attrNameLst>
                                          <p:attrName>style.visibility</p:attrName>
                                        </p:attrNameLst>
                                      </p:cBhvr>
                                      <p:to>
                                        <p:strVal val="visible"/>
                                      </p:to>
                                    </p:set>
                                    <p:animEffect transition="in" filter="blinds(horizontal)">
                                      <p:cBhvr>
                                        <p:cTn id="101" dur="500"/>
                                        <p:tgtEl>
                                          <p:spTgt spid="173571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1735717"/>
                                        </p:tgtEl>
                                        <p:attrNameLst>
                                          <p:attrName>style.visibility</p:attrName>
                                        </p:attrNameLst>
                                      </p:cBhvr>
                                      <p:to>
                                        <p:strVal val="visible"/>
                                      </p:to>
                                    </p:set>
                                    <p:animEffect transition="in" filter="blinds(horizontal)">
                                      <p:cBhvr>
                                        <p:cTn id="104" dur="500"/>
                                        <p:tgtEl>
                                          <p:spTgt spid="173571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1735718"/>
                                        </p:tgtEl>
                                        <p:attrNameLst>
                                          <p:attrName>style.visibility</p:attrName>
                                        </p:attrNameLst>
                                      </p:cBhvr>
                                      <p:to>
                                        <p:strVal val="visible"/>
                                      </p:to>
                                    </p:set>
                                    <p:animEffect transition="in" filter="blinds(horizontal)">
                                      <p:cBhvr>
                                        <p:cTn id="107" dur="500"/>
                                        <p:tgtEl>
                                          <p:spTgt spid="1735718"/>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1735722"/>
                                        </p:tgtEl>
                                        <p:attrNameLst>
                                          <p:attrName>style.visibility</p:attrName>
                                        </p:attrNameLst>
                                      </p:cBhvr>
                                      <p:to>
                                        <p:strVal val="visible"/>
                                      </p:to>
                                    </p:set>
                                    <p:animEffect transition="in" filter="blinds(horizontal)">
                                      <p:cBhvr>
                                        <p:cTn id="110" dur="500"/>
                                        <p:tgtEl>
                                          <p:spTgt spid="1735722"/>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1735723"/>
                                        </p:tgtEl>
                                        <p:attrNameLst>
                                          <p:attrName>style.visibility</p:attrName>
                                        </p:attrNameLst>
                                      </p:cBhvr>
                                      <p:to>
                                        <p:strVal val="visible"/>
                                      </p:to>
                                    </p:set>
                                    <p:animEffect transition="in" filter="blinds(horizontal)">
                                      <p:cBhvr>
                                        <p:cTn id="113" dur="500"/>
                                        <p:tgtEl>
                                          <p:spTgt spid="1735723"/>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1735727"/>
                                        </p:tgtEl>
                                        <p:attrNameLst>
                                          <p:attrName>style.visibility</p:attrName>
                                        </p:attrNameLst>
                                      </p:cBhvr>
                                      <p:to>
                                        <p:strVal val="visible"/>
                                      </p:to>
                                    </p:set>
                                    <p:animEffect transition="in" filter="blinds(horizontal)">
                                      <p:cBhvr>
                                        <p:cTn id="116" dur="500"/>
                                        <p:tgtEl>
                                          <p:spTgt spid="1735727"/>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735728"/>
                                        </p:tgtEl>
                                        <p:attrNameLst>
                                          <p:attrName>style.visibility</p:attrName>
                                        </p:attrNameLst>
                                      </p:cBhvr>
                                      <p:to>
                                        <p:strVal val="visible"/>
                                      </p:to>
                                    </p:set>
                                    <p:animEffect transition="in" filter="blinds(horizontal)">
                                      <p:cBhvr>
                                        <p:cTn id="119" dur="500"/>
                                        <p:tgtEl>
                                          <p:spTgt spid="1735728"/>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1735729"/>
                                        </p:tgtEl>
                                        <p:attrNameLst>
                                          <p:attrName>style.visibility</p:attrName>
                                        </p:attrNameLst>
                                      </p:cBhvr>
                                      <p:to>
                                        <p:strVal val="visible"/>
                                      </p:to>
                                    </p:set>
                                    <p:animEffect transition="in" filter="blinds(horizontal)">
                                      <p:cBhvr>
                                        <p:cTn id="122" dur="500"/>
                                        <p:tgtEl>
                                          <p:spTgt spid="1735729"/>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1735719"/>
                                        </p:tgtEl>
                                        <p:attrNameLst>
                                          <p:attrName>style.visibility</p:attrName>
                                        </p:attrNameLst>
                                      </p:cBhvr>
                                      <p:to>
                                        <p:strVal val="visible"/>
                                      </p:to>
                                    </p:set>
                                    <p:animEffect transition="in" filter="blinds(horizontal)">
                                      <p:cBhvr>
                                        <p:cTn id="125" dur="500"/>
                                        <p:tgtEl>
                                          <p:spTgt spid="1735719"/>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1735730"/>
                                        </p:tgtEl>
                                        <p:attrNameLst>
                                          <p:attrName>style.visibility</p:attrName>
                                        </p:attrNameLst>
                                      </p:cBhvr>
                                      <p:to>
                                        <p:strVal val="visible"/>
                                      </p:to>
                                    </p:set>
                                    <p:animEffect transition="in" filter="blinds(horizontal)">
                                      <p:cBhvr>
                                        <p:cTn id="128" dur="500"/>
                                        <p:tgtEl>
                                          <p:spTgt spid="1735730"/>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1735735"/>
                                        </p:tgtEl>
                                        <p:attrNameLst>
                                          <p:attrName>style.visibility</p:attrName>
                                        </p:attrNameLst>
                                      </p:cBhvr>
                                      <p:to>
                                        <p:strVal val="visible"/>
                                      </p:to>
                                    </p:set>
                                    <p:animEffect transition="in" filter="blinds(horizontal)">
                                      <p:cBhvr>
                                        <p:cTn id="131" dur="500"/>
                                        <p:tgtEl>
                                          <p:spTgt spid="1735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5696" grpId="0"/>
      <p:bldP spid="1735697" grpId="0" animBg="1"/>
      <p:bldP spid="1735698" grpId="0" animBg="1"/>
      <p:bldP spid="1735699" grpId="0" animBg="1"/>
      <p:bldP spid="1735700" grpId="0" animBg="1"/>
      <p:bldP spid="1735701" grpId="0" animBg="1"/>
      <p:bldP spid="1735702" grpId="0"/>
      <p:bldP spid="1735703" grpId="0"/>
      <p:bldP spid="1735704" grpId="0"/>
      <p:bldP spid="1735705" grpId="0"/>
      <p:bldP spid="1735706" grpId="0" animBg="1"/>
      <p:bldP spid="1735707" grpId="0" animBg="1"/>
      <p:bldP spid="1735708" grpId="0" animBg="1"/>
      <p:bldP spid="1735709" grpId="0"/>
      <p:bldP spid="1735710" grpId="0"/>
      <p:bldP spid="1735711" grpId="0"/>
      <p:bldP spid="1735712" grpId="0"/>
      <p:bldP spid="1735713" grpId="0"/>
      <p:bldP spid="1735714" grpId="0"/>
      <p:bldP spid="1735714" grpId="1"/>
      <p:bldP spid="1735715" grpId="0" animBg="1"/>
      <p:bldP spid="1735716" grpId="0" animBg="1"/>
      <p:bldP spid="1735717" grpId="0"/>
      <p:bldP spid="1735718" grpId="0"/>
      <p:bldP spid="1735719" grpId="0" animBg="1"/>
      <p:bldP spid="1735720" grpId="0" animBg="1"/>
      <p:bldP spid="1735721" grpId="0" animBg="1"/>
      <p:bldP spid="1735722" grpId="0" animBg="1"/>
      <p:bldP spid="1735723" grpId="0"/>
      <p:bldP spid="1735724" grpId="0" animBg="1"/>
      <p:bldP spid="1735725" grpId="0"/>
      <p:bldP spid="1735726" grpId="0" animBg="1"/>
      <p:bldP spid="1735727" grpId="0" animBg="1"/>
      <p:bldP spid="1735728" grpId="0"/>
      <p:bldP spid="1735729" grpId="0" animBg="1"/>
      <p:bldP spid="1735730" grpId="0"/>
      <p:bldP spid="1735732" grpId="0" animBg="1"/>
      <p:bldP spid="17357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6" name="Rectangle 8"/>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例：编译后、运行前</a:t>
            </a:r>
          </a:p>
        </p:txBody>
      </p:sp>
      <p:sp>
        <p:nvSpPr>
          <p:cNvPr id="9" name="灯片编号占位符 5"/>
          <p:cNvSpPr>
            <a:spLocks noGrp="1"/>
          </p:cNvSpPr>
          <p:nvPr>
            <p:ph type="sldNum" sz="quarter" idx="11"/>
          </p:nvPr>
        </p:nvSpPr>
        <p:spPr/>
        <p:txBody>
          <a:bodyPr/>
          <a:lstStyle/>
          <a:p>
            <a:pPr>
              <a:defRPr/>
            </a:pPr>
            <a:fld id="{DC92D038-1A01-403D-95E1-EF3B0A223DC1}" type="slidenum">
              <a:rPr lang="en-US" altLang="zh-CN"/>
              <a:pPr>
                <a:defRPr/>
              </a:pPr>
              <a:t>42</a:t>
            </a:fld>
            <a:endParaRPr lang="en-US" altLang="zh-CN"/>
          </a:p>
        </p:txBody>
      </p:sp>
      <p:sp>
        <p:nvSpPr>
          <p:cNvPr id="1737730" name="Text Box 2"/>
          <p:cNvSpPr txBox="1">
            <a:spLocks noChangeArrowheads="1"/>
          </p:cNvSpPr>
          <p:nvPr/>
        </p:nvSpPr>
        <p:spPr bwMode="auto">
          <a:xfrm>
            <a:off x="1116013" y="2133600"/>
            <a:ext cx="22320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↑15= ↑5+3</a:t>
            </a: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37731" name="Text Box 3"/>
          <p:cNvSpPr txBox="1">
            <a:spLocks noChangeArrowheads="1"/>
          </p:cNvSpPr>
          <p:nvPr/>
        </p:nvSpPr>
        <p:spPr bwMode="auto">
          <a:xfrm>
            <a:off x="1187450" y="1773238"/>
            <a:ext cx="1511300"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1737732" name="Text Box 4"/>
          <p:cNvSpPr txBox="1">
            <a:spLocks noChangeArrowheads="1"/>
          </p:cNvSpPr>
          <p:nvPr/>
        </p:nvSpPr>
        <p:spPr bwMode="auto">
          <a:xfrm>
            <a:off x="1187450" y="2492375"/>
            <a:ext cx="1511300" cy="366713"/>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35846" name="Rectangle 5"/>
          <p:cNvSpPr>
            <a:spLocks noChangeArrowheads="1"/>
          </p:cNvSpPr>
          <p:nvPr/>
        </p:nvSpPr>
        <p:spPr bwMode="auto">
          <a:xfrm>
            <a:off x="1042988" y="1700213"/>
            <a:ext cx="1727200" cy="1584325"/>
          </a:xfrm>
          <a:prstGeom prst="rect">
            <a:avLst/>
          </a:prstGeom>
          <a:solidFill>
            <a:schemeClr val="accent1">
              <a:alpha val="20000"/>
            </a:schemeClr>
          </a:solidFill>
          <a:ln w="9525">
            <a:solidFill>
              <a:schemeClr val="tx1"/>
            </a:solidFill>
            <a:miter lim="800000"/>
            <a:headEnd/>
            <a:tailEnd/>
          </a:ln>
        </p:spPr>
        <p:txBody>
          <a:bodyPr wrap="none" anchor="ctr"/>
          <a:lstStyle/>
          <a:p>
            <a:endParaRPr lang="zh-CN" altLang="en-US"/>
          </a:p>
        </p:txBody>
      </p:sp>
      <p:sp>
        <p:nvSpPr>
          <p:cNvPr id="1737734" name="AutoShape 6"/>
          <p:cNvSpPr>
            <a:spLocks noChangeArrowheads="1"/>
          </p:cNvSpPr>
          <p:nvPr/>
        </p:nvSpPr>
        <p:spPr bwMode="auto">
          <a:xfrm>
            <a:off x="4067175" y="2133600"/>
            <a:ext cx="4033838" cy="1727200"/>
          </a:xfrm>
          <a:prstGeom prst="cloudCallout">
            <a:avLst>
              <a:gd name="adj1" fmla="val -80579"/>
              <a:gd name="adj2" fmla="val -14796"/>
            </a:avLst>
          </a:prstGeom>
          <a:solidFill>
            <a:schemeClr val="accent1">
              <a:alpha val="20000"/>
            </a:schemeClr>
          </a:solidFill>
          <a:ln w="25400">
            <a:solidFill>
              <a:schemeClr val="tx1"/>
            </a:solidFill>
            <a:round/>
            <a:headEnd/>
            <a:tailEnd/>
          </a:ln>
          <a:effectLst/>
        </p:spPr>
        <p:txBody>
          <a:bodyPr/>
          <a:lstStyle/>
          <a:p>
            <a:pPr algn="ctr">
              <a:defRPr/>
            </a:pPr>
            <a:r>
              <a:rPr lang="zh-CN" altLang="en-US" sz="2400" b="1">
                <a:solidFill>
                  <a:srgbClr val="996633"/>
                </a:solidFill>
                <a:effectLst>
                  <a:outerShdw blurRad="38100" dist="38100" dir="2700000" algn="tl">
                    <a:srgbClr val="000000"/>
                  </a:outerShdw>
                </a:effectLst>
                <a:latin typeface="Tahoma" pitchFamily="34" charset="0"/>
              </a:rPr>
              <a:t>此时只有可执行代码，不再需要用到符号表了</a:t>
            </a:r>
          </a:p>
        </p:txBody>
      </p:sp>
      <p:sp>
        <p:nvSpPr>
          <p:cNvPr id="1737735" name="Text Box 7"/>
          <p:cNvSpPr txBox="1">
            <a:spLocks noChangeArrowheads="1"/>
          </p:cNvSpPr>
          <p:nvPr/>
        </p:nvSpPr>
        <p:spPr bwMode="auto">
          <a:xfrm>
            <a:off x="1331913" y="3573463"/>
            <a:ext cx="1439862"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可执行代码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7734"/>
                                        </p:tgtEl>
                                        <p:attrNameLst>
                                          <p:attrName>style.visibility</p:attrName>
                                        </p:attrNameLst>
                                      </p:cBhvr>
                                      <p:to>
                                        <p:strVal val="visible"/>
                                      </p:to>
                                    </p:set>
                                    <p:animEffect transition="in" filter="checkerboard(across)">
                                      <p:cBhvr>
                                        <p:cTn id="7" dur="500"/>
                                        <p:tgtEl>
                                          <p:spTgt spid="1737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77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803" name="Rectangle 27"/>
          <p:cNvSpPr>
            <a:spLocks noGrp="1" noChangeArrowheads="1"/>
          </p:cNvSpPr>
          <p:nvPr>
            <p:ph type="title"/>
          </p:nvPr>
        </p:nvSpPr>
        <p:spPr/>
        <p:txBody>
          <a:bodyPr/>
          <a:lstStyle/>
          <a:p>
            <a:pPr>
              <a:defRPr/>
            </a:pPr>
            <a:r>
              <a:rPr lang="zh-CN" altLang="en-US" smtClean="0">
                <a:effectLst>
                  <a:outerShdw blurRad="38100" dist="38100" dir="2700000" algn="tl">
                    <a:srgbClr val="C0C0C0"/>
                  </a:outerShdw>
                </a:effectLst>
                <a:latin typeface="宋体" pitchFamily="2" charset="-122"/>
                <a:ea typeface="宋体" pitchFamily="2" charset="-122"/>
              </a:rPr>
              <a:t>例：运行阶段</a:t>
            </a:r>
          </a:p>
        </p:txBody>
      </p:sp>
      <p:sp>
        <p:nvSpPr>
          <p:cNvPr id="28" name="灯片编号占位符 5"/>
          <p:cNvSpPr>
            <a:spLocks noGrp="1"/>
          </p:cNvSpPr>
          <p:nvPr>
            <p:ph type="sldNum" sz="quarter" idx="11"/>
          </p:nvPr>
        </p:nvSpPr>
        <p:spPr/>
        <p:txBody>
          <a:bodyPr/>
          <a:lstStyle/>
          <a:p>
            <a:pPr>
              <a:defRPr/>
            </a:pPr>
            <a:fld id="{08045200-25BB-455C-AE18-A9F9F22FF752}" type="slidenum">
              <a:rPr lang="en-US" altLang="zh-CN"/>
              <a:pPr>
                <a:defRPr/>
              </a:pPr>
              <a:t>43</a:t>
            </a:fld>
            <a:endParaRPr lang="en-US" altLang="zh-CN"/>
          </a:p>
        </p:txBody>
      </p:sp>
      <p:sp>
        <p:nvSpPr>
          <p:cNvPr id="1739778" name="Rectangle 2"/>
          <p:cNvSpPr>
            <a:spLocks noChangeAspect="1" noChangeArrowheads="1"/>
          </p:cNvSpPr>
          <p:nvPr/>
        </p:nvSpPr>
        <p:spPr bwMode="auto">
          <a:xfrm>
            <a:off x="5651500" y="3500438"/>
            <a:ext cx="1849438" cy="336550"/>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r>
              <a:rPr lang="zh-CN" altLang="en-US" sz="1800" b="1">
                <a:effectLst>
                  <a:outerShdw blurRad="38100" dist="38100" dir="2700000" algn="tl">
                    <a:srgbClr val="C0C0C0"/>
                  </a:outerShdw>
                </a:effectLst>
                <a:latin typeface="Times New Roman" pitchFamily="18" charset="0"/>
              </a:rPr>
              <a:t>  </a:t>
            </a:r>
            <a:r>
              <a:rPr lang="zh-CN" altLang="en-US" sz="1800" b="1">
                <a:effectLst>
                  <a:outerShdw blurRad="38100" dist="38100" dir="2700000" algn="tl">
                    <a:srgbClr val="C0C0C0"/>
                  </a:outerShdw>
                </a:effectLst>
                <a:latin typeface="Times New Roman" pitchFamily="18" charset="0"/>
                <a:sym typeface="Symbol" pitchFamily="18" charset="2"/>
              </a:rPr>
              <a:t></a:t>
            </a:r>
            <a:endParaRPr lang="zh-CN" altLang="en-US" sz="1800" b="1">
              <a:effectLst>
                <a:outerShdw blurRad="38100" dist="38100" dir="2700000" algn="tl">
                  <a:srgbClr val="C0C0C0"/>
                </a:outerShdw>
              </a:effectLst>
              <a:latin typeface="Times New Roman" pitchFamily="18" charset="0"/>
            </a:endParaRPr>
          </a:p>
        </p:txBody>
      </p:sp>
      <p:sp>
        <p:nvSpPr>
          <p:cNvPr id="1739779" name="Rectangle 3"/>
          <p:cNvSpPr>
            <a:spLocks noChangeAspect="1" noChangeArrowheads="1"/>
          </p:cNvSpPr>
          <p:nvPr/>
        </p:nvSpPr>
        <p:spPr bwMode="auto">
          <a:xfrm>
            <a:off x="5292725" y="3716338"/>
            <a:ext cx="1849438" cy="401637"/>
          </a:xfrm>
          <a:prstGeom prst="rect">
            <a:avLst/>
          </a:prstGeom>
          <a:noFill/>
          <a:ln w="9525">
            <a:noFill/>
            <a:miter lim="800000"/>
            <a:headEnd/>
            <a:tailEnd/>
          </a:ln>
        </p:spPr>
        <p:txBody>
          <a:bodyPr lIns="54000" tIns="82800" rIns="54000"/>
          <a:lstStyle/>
          <a:p>
            <a:pPr algn="ctr" eaLnBrk="0" hangingPunct="0">
              <a:defRPr/>
            </a:pPr>
            <a:r>
              <a:rPr lang="zh-CN" altLang="en-US" sz="1800" b="1">
                <a:effectLst>
                  <a:outerShdw blurRad="38100" dist="38100" dir="2700000" algn="tl">
                    <a:srgbClr val="C0C0C0"/>
                  </a:outerShdw>
                </a:effectLst>
                <a:latin typeface="Times New Roman" pitchFamily="18" charset="0"/>
              </a:rPr>
              <a:t>返回值和参数</a:t>
            </a:r>
          </a:p>
        </p:txBody>
      </p:sp>
      <p:sp>
        <p:nvSpPr>
          <p:cNvPr id="1739780" name="Line 4"/>
          <p:cNvSpPr>
            <a:spLocks noChangeAspect="1" noChangeShapeType="1"/>
          </p:cNvSpPr>
          <p:nvPr/>
        </p:nvSpPr>
        <p:spPr bwMode="auto">
          <a:xfrm>
            <a:off x="5580063" y="4076700"/>
            <a:ext cx="219233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9781" name="Line 5"/>
          <p:cNvSpPr>
            <a:spLocks noChangeAspect="1" noChangeShapeType="1"/>
          </p:cNvSpPr>
          <p:nvPr/>
        </p:nvSpPr>
        <p:spPr bwMode="auto">
          <a:xfrm>
            <a:off x="5580063" y="4724400"/>
            <a:ext cx="217646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9782" name="Rectangle 6"/>
          <p:cNvSpPr>
            <a:spLocks noChangeAspect="1" noChangeArrowheads="1"/>
          </p:cNvSpPr>
          <p:nvPr/>
        </p:nvSpPr>
        <p:spPr bwMode="auto">
          <a:xfrm>
            <a:off x="5435600" y="4652963"/>
            <a:ext cx="2249488" cy="400050"/>
          </a:xfrm>
          <a:prstGeom prst="rect">
            <a:avLst/>
          </a:prstGeom>
          <a:noFill/>
          <a:ln w="9525">
            <a:noFill/>
            <a:miter lim="800000"/>
            <a:headEnd/>
            <a:tailEnd/>
          </a:ln>
        </p:spPr>
        <p:txBody>
          <a:bodyPr lIns="54000" tIns="82800" rIns="54000"/>
          <a:lstStyle/>
          <a:p>
            <a:pPr algn="ctr" eaLnBrk="0" hangingPunct="0">
              <a:defRPr/>
            </a:pPr>
            <a:r>
              <a:rPr lang="en-US" altLang="zh-CN" sz="1800" b="1">
                <a:effectLst>
                  <a:outerShdw blurRad="38100" dist="38100" dir="2700000" algn="tl">
                    <a:srgbClr val="C0C0C0"/>
                  </a:outerShdw>
                </a:effectLst>
                <a:latin typeface="Times New Roman" pitchFamily="18" charset="0"/>
              </a:rPr>
              <a:t>a[0] a[1] a[2] … a[9]</a:t>
            </a:r>
          </a:p>
        </p:txBody>
      </p:sp>
      <p:sp>
        <p:nvSpPr>
          <p:cNvPr id="1739783" name="Rectangle 7"/>
          <p:cNvSpPr>
            <a:spLocks noChangeAspect="1" noChangeArrowheads="1"/>
          </p:cNvSpPr>
          <p:nvPr/>
        </p:nvSpPr>
        <p:spPr bwMode="auto">
          <a:xfrm>
            <a:off x="5435600" y="4076700"/>
            <a:ext cx="2228850" cy="658813"/>
          </a:xfrm>
          <a:prstGeom prst="rect">
            <a:avLst/>
          </a:prstGeom>
          <a:noFill/>
          <a:ln w="9525">
            <a:noFill/>
            <a:miter lim="800000"/>
            <a:headEnd/>
            <a:tailEnd/>
          </a:ln>
        </p:spPr>
        <p:txBody>
          <a:bodyPr lIns="54000" tIns="82800" rIns="54000"/>
          <a:lstStyle/>
          <a:p>
            <a:pPr algn="just" eaLnBrk="0" hangingPunct="0">
              <a:defRPr/>
            </a:pPr>
            <a:r>
              <a:rPr lang="zh-CN" altLang="en-US" sz="1800" b="1">
                <a:effectLst>
                  <a:outerShdw blurRad="38100" dist="38100" dir="2700000" algn="tl">
                    <a:srgbClr val="C0C0C0"/>
                  </a:outerShdw>
                </a:effectLst>
                <a:latin typeface="Times New Roman" pitchFamily="18" charset="0"/>
              </a:rPr>
              <a:t>控制链</a:t>
            </a:r>
          </a:p>
          <a:p>
            <a:pPr algn="just" eaLnBrk="0" hangingPunct="0">
              <a:defRPr/>
            </a:pPr>
            <a:r>
              <a:rPr lang="zh-CN" altLang="en-US" sz="1800" b="1">
                <a:effectLst>
                  <a:outerShdw blurRad="38100" dist="38100" dir="2700000" algn="tl">
                    <a:srgbClr val="C0C0C0"/>
                  </a:outerShdw>
                </a:effectLst>
                <a:latin typeface="Times New Roman" pitchFamily="18" charset="0"/>
              </a:rPr>
              <a:t>访问链和机器状态</a:t>
            </a:r>
          </a:p>
        </p:txBody>
      </p:sp>
      <p:sp>
        <p:nvSpPr>
          <p:cNvPr id="1739784" name="Rectangle 8"/>
          <p:cNvSpPr>
            <a:spLocks noChangeAspect="1" noChangeArrowheads="1"/>
          </p:cNvSpPr>
          <p:nvPr/>
        </p:nvSpPr>
        <p:spPr bwMode="auto">
          <a:xfrm>
            <a:off x="5364163" y="3789363"/>
            <a:ext cx="2449512" cy="1557337"/>
          </a:xfrm>
          <a:prstGeom prst="rect">
            <a:avLst/>
          </a:prstGeom>
          <a:solidFill>
            <a:schemeClr val="accent1">
              <a:alpha val="20000"/>
            </a:schemeClr>
          </a:solidFill>
          <a:ln w="25400">
            <a:solidFill>
              <a:schemeClr val="hlink"/>
            </a:solidFill>
            <a:miter lim="800000"/>
            <a:headEnd/>
            <a:tailEnd/>
          </a:ln>
        </p:spPr>
        <p:txBody>
          <a:bodyPr wrap="none" anchor="ctr"/>
          <a:lstStyle/>
          <a:p>
            <a:endParaRPr lang="zh-CN" altLang="en-US"/>
          </a:p>
        </p:txBody>
      </p:sp>
      <p:sp>
        <p:nvSpPr>
          <p:cNvPr id="1739785" name="Text Box 9"/>
          <p:cNvSpPr txBox="1">
            <a:spLocks noChangeArrowheads="1"/>
          </p:cNvSpPr>
          <p:nvPr/>
        </p:nvSpPr>
        <p:spPr bwMode="auto">
          <a:xfrm>
            <a:off x="5507038" y="2708275"/>
            <a:ext cx="2305050" cy="804863"/>
          </a:xfrm>
          <a:prstGeom prst="rect">
            <a:avLst/>
          </a:prstGeom>
          <a:noFill/>
          <a:ln w="25400">
            <a:solidFill>
              <a:schemeClr val="hlink"/>
            </a:solid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代码段</a:t>
            </a:r>
          </a:p>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静态数据区</a:t>
            </a:r>
          </a:p>
        </p:txBody>
      </p:sp>
      <p:sp>
        <p:nvSpPr>
          <p:cNvPr id="1739786" name="Line 10"/>
          <p:cNvSpPr>
            <a:spLocks noChangeShapeType="1"/>
          </p:cNvSpPr>
          <p:nvPr/>
        </p:nvSpPr>
        <p:spPr bwMode="auto">
          <a:xfrm>
            <a:off x="5507038" y="3068638"/>
            <a:ext cx="230505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39787" name="Line 11"/>
          <p:cNvSpPr>
            <a:spLocks noChangeAspect="1" noChangeShapeType="1"/>
          </p:cNvSpPr>
          <p:nvPr/>
        </p:nvSpPr>
        <p:spPr bwMode="auto">
          <a:xfrm>
            <a:off x="5580063" y="5084763"/>
            <a:ext cx="2176462"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39788" name="Text Box 12"/>
          <p:cNvSpPr txBox="1">
            <a:spLocks noChangeArrowheads="1"/>
          </p:cNvSpPr>
          <p:nvPr/>
        </p:nvSpPr>
        <p:spPr bwMode="auto">
          <a:xfrm>
            <a:off x="5580063" y="5084763"/>
            <a:ext cx="1873250" cy="366712"/>
          </a:xfrm>
          <a:prstGeom prst="rect">
            <a:avLst/>
          </a:prstGeom>
          <a:noFill/>
          <a:ln w="25400">
            <a:noFill/>
            <a:miter lim="800000"/>
            <a:headEnd/>
            <a:tailEnd/>
          </a:ln>
          <a:effec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defRPr/>
            </a:pPr>
            <a:r>
              <a:rPr lang="en-US" altLang="zh-CN" sz="1800" b="1" smtClean="0">
                <a:effectLst>
                  <a:outerShdw blurRad="38100" dist="38100" dir="2700000" algn="tl">
                    <a:srgbClr val="C0C0C0"/>
                  </a:outerShdw>
                </a:effectLst>
                <a:latin typeface="Tahoma" pitchFamily="34" charset="0"/>
              </a:rPr>
              <a:t>x</a:t>
            </a:r>
          </a:p>
        </p:txBody>
      </p:sp>
      <p:sp>
        <p:nvSpPr>
          <p:cNvPr id="1739789" name="Text Box 13"/>
          <p:cNvSpPr txBox="1">
            <a:spLocks noChangeArrowheads="1"/>
          </p:cNvSpPr>
          <p:nvPr/>
        </p:nvSpPr>
        <p:spPr bwMode="auto">
          <a:xfrm>
            <a:off x="2627313" y="1844675"/>
            <a:ext cx="22320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↑15= ↑5+3</a:t>
            </a: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39790" name="Line 14"/>
          <p:cNvSpPr>
            <a:spLocks noChangeShapeType="1"/>
          </p:cNvSpPr>
          <p:nvPr/>
        </p:nvSpPr>
        <p:spPr bwMode="auto">
          <a:xfrm>
            <a:off x="5076825" y="4841875"/>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9791" name="Text Box 15"/>
          <p:cNvSpPr txBox="1">
            <a:spLocks noChangeArrowheads="1"/>
          </p:cNvSpPr>
          <p:nvPr/>
        </p:nvSpPr>
        <p:spPr bwMode="auto">
          <a:xfrm>
            <a:off x="4716463" y="4697413"/>
            <a:ext cx="43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5</a:t>
            </a:r>
          </a:p>
        </p:txBody>
      </p:sp>
      <p:sp>
        <p:nvSpPr>
          <p:cNvPr id="1739792" name="Line 16"/>
          <p:cNvSpPr>
            <a:spLocks noChangeShapeType="1"/>
          </p:cNvSpPr>
          <p:nvPr/>
        </p:nvSpPr>
        <p:spPr bwMode="auto">
          <a:xfrm>
            <a:off x="5076825" y="5273675"/>
            <a:ext cx="4318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9793" name="Text Box 17"/>
          <p:cNvSpPr txBox="1">
            <a:spLocks noChangeArrowheads="1"/>
          </p:cNvSpPr>
          <p:nvPr/>
        </p:nvSpPr>
        <p:spPr bwMode="auto">
          <a:xfrm>
            <a:off x="4643438" y="51292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宋体" pitchFamily="2" charset="-122"/>
              </a:defRPr>
            </a:lvl1pPr>
            <a:lvl2pPr marL="742950" indent="-285750" eaLnBrk="0" hangingPunct="0">
              <a:defRPr sz="2000">
                <a:solidFill>
                  <a:schemeClr val="tx1"/>
                </a:solidFill>
                <a:latin typeface="Arial" charset="0"/>
                <a:ea typeface="宋体" pitchFamily="2" charset="-122"/>
              </a:defRPr>
            </a:lvl2pPr>
            <a:lvl3pPr marL="1143000" indent="-228600" eaLnBrk="0" hangingPunct="0">
              <a:defRPr sz="2000">
                <a:solidFill>
                  <a:schemeClr val="tx1"/>
                </a:solidFill>
                <a:latin typeface="Arial" charset="0"/>
                <a:ea typeface="宋体" pitchFamily="2" charset="-122"/>
              </a:defRPr>
            </a:lvl3pPr>
            <a:lvl4pPr marL="1600200" indent="-228600" eaLnBrk="0" hangingPunct="0">
              <a:defRPr sz="2000">
                <a:solidFill>
                  <a:schemeClr val="tx1"/>
                </a:solidFill>
                <a:latin typeface="Arial" charset="0"/>
                <a:ea typeface="宋体" pitchFamily="2" charset="-122"/>
              </a:defRPr>
            </a:lvl4pPr>
            <a:lvl5pPr marL="2057400" indent="-228600" eaLnBrk="0" hangingPunct="0">
              <a:defRPr sz="2000">
                <a:solidFill>
                  <a:schemeClr val="tx1"/>
                </a:solidFill>
                <a:latin typeface="Arial" charset="0"/>
                <a:ea typeface="宋体" pitchFamily="2" charset="-122"/>
              </a:defRPr>
            </a:lvl5pPr>
            <a:lvl6pPr marL="2514600" indent="-228600" eaLnBrk="0" fontAlgn="base" hangingPunct="0">
              <a:spcBef>
                <a:spcPct val="0"/>
              </a:spcBef>
              <a:spcAft>
                <a:spcPct val="0"/>
              </a:spcAft>
              <a:defRPr sz="2000">
                <a:solidFill>
                  <a:schemeClr val="tx1"/>
                </a:solidFill>
                <a:latin typeface="Arial" charset="0"/>
                <a:ea typeface="宋体" pitchFamily="2" charset="-122"/>
              </a:defRPr>
            </a:lvl6pPr>
            <a:lvl7pPr marL="2971800" indent="-228600" eaLnBrk="0" fontAlgn="base" hangingPunct="0">
              <a:spcBef>
                <a:spcPct val="0"/>
              </a:spcBef>
              <a:spcAft>
                <a:spcPct val="0"/>
              </a:spcAft>
              <a:defRPr sz="2000">
                <a:solidFill>
                  <a:schemeClr val="tx1"/>
                </a:solidFill>
                <a:latin typeface="Arial" charset="0"/>
                <a:ea typeface="宋体" pitchFamily="2" charset="-122"/>
              </a:defRPr>
            </a:lvl7pPr>
            <a:lvl8pPr marL="3429000" indent="-228600" eaLnBrk="0" fontAlgn="base" hangingPunct="0">
              <a:spcBef>
                <a:spcPct val="0"/>
              </a:spcBef>
              <a:spcAft>
                <a:spcPct val="0"/>
              </a:spcAft>
              <a:defRPr sz="2000">
                <a:solidFill>
                  <a:schemeClr val="tx1"/>
                </a:solidFill>
                <a:latin typeface="Arial" charset="0"/>
                <a:ea typeface="宋体" pitchFamily="2" charset="-122"/>
              </a:defRPr>
            </a:lvl8pPr>
            <a:lvl9pPr marL="3886200" indent="-228600" eaLnBrk="0" fontAlgn="base" hangingPunct="0">
              <a:spcBef>
                <a:spcPct val="0"/>
              </a:spcBef>
              <a:spcAft>
                <a:spcPct val="0"/>
              </a:spcAft>
              <a:defRPr sz="2000">
                <a:solidFill>
                  <a:schemeClr val="tx1"/>
                </a:solidFill>
                <a:latin typeface="Arial" charset="0"/>
                <a:ea typeface="宋体" pitchFamily="2" charset="-122"/>
              </a:defRPr>
            </a:lvl9pPr>
          </a:lstStyle>
          <a:p>
            <a:pPr eaLnBrk="1" hangingPunct="1">
              <a:spcBef>
                <a:spcPct val="50000"/>
              </a:spcBef>
            </a:pPr>
            <a:r>
              <a:rPr lang="en-US" altLang="zh-CN" sz="1800">
                <a:latin typeface="Tahoma" pitchFamily="34" charset="0"/>
              </a:rPr>
              <a:t>15</a:t>
            </a:r>
          </a:p>
        </p:txBody>
      </p:sp>
      <p:sp>
        <p:nvSpPr>
          <p:cNvPr id="1739794" name="Text Box 18"/>
          <p:cNvSpPr txBox="1">
            <a:spLocks noChangeArrowheads="1"/>
          </p:cNvSpPr>
          <p:nvPr/>
        </p:nvSpPr>
        <p:spPr bwMode="auto">
          <a:xfrm>
            <a:off x="2770188" y="1411288"/>
            <a:ext cx="1511300" cy="366712"/>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1739795" name="Text Box 19"/>
          <p:cNvSpPr txBox="1">
            <a:spLocks noChangeArrowheads="1"/>
          </p:cNvSpPr>
          <p:nvPr/>
        </p:nvSpPr>
        <p:spPr bwMode="auto">
          <a:xfrm>
            <a:off x="2770188" y="2130425"/>
            <a:ext cx="1511300" cy="366713"/>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a:t>
            </a:r>
          </a:p>
        </p:txBody>
      </p:sp>
      <p:sp>
        <p:nvSpPr>
          <p:cNvPr id="36885" name="Rectangle 20"/>
          <p:cNvSpPr>
            <a:spLocks noChangeArrowheads="1"/>
          </p:cNvSpPr>
          <p:nvPr/>
        </p:nvSpPr>
        <p:spPr bwMode="auto">
          <a:xfrm>
            <a:off x="2627313" y="1339850"/>
            <a:ext cx="1727200" cy="1584325"/>
          </a:xfrm>
          <a:prstGeom prst="rect">
            <a:avLst/>
          </a:prstGeom>
          <a:solidFill>
            <a:schemeClr val="accent1">
              <a:alpha val="20000"/>
            </a:schemeClr>
          </a:solidFill>
          <a:ln w="9525">
            <a:solidFill>
              <a:schemeClr val="tx1"/>
            </a:solidFill>
            <a:miter lim="800000"/>
            <a:headEnd/>
            <a:tailEnd/>
          </a:ln>
        </p:spPr>
        <p:txBody>
          <a:bodyPr wrap="none" anchor="ctr"/>
          <a:lstStyle/>
          <a:p>
            <a:endParaRPr lang="zh-CN" altLang="en-US"/>
          </a:p>
        </p:txBody>
      </p:sp>
      <p:sp>
        <p:nvSpPr>
          <p:cNvPr id="1739797" name="AutoShape 21"/>
          <p:cNvSpPr>
            <a:spLocks noChangeArrowheads="1"/>
          </p:cNvSpPr>
          <p:nvPr/>
        </p:nvSpPr>
        <p:spPr bwMode="auto">
          <a:xfrm rot="1971344">
            <a:off x="4332288" y="2425700"/>
            <a:ext cx="1366837" cy="360363"/>
          </a:xfrm>
          <a:prstGeom prst="rightArrow">
            <a:avLst>
              <a:gd name="adj1" fmla="val 50000"/>
              <a:gd name="adj2" fmla="val 94824"/>
            </a:avLst>
          </a:prstGeom>
          <a:solidFill>
            <a:srgbClr val="FF00FF">
              <a:alpha val="20000"/>
            </a:srgbClr>
          </a:solidFill>
          <a:ln w="25400">
            <a:solidFill>
              <a:schemeClr val="tx1"/>
            </a:solidFill>
            <a:miter lim="800000"/>
            <a:headEnd/>
            <a:tailEnd/>
          </a:ln>
        </p:spPr>
        <p:txBody>
          <a:bodyPr wrap="none" anchor="ctr"/>
          <a:lstStyle/>
          <a:p>
            <a:endParaRPr lang="zh-CN" altLang="en-US"/>
          </a:p>
        </p:txBody>
      </p:sp>
      <p:sp>
        <p:nvSpPr>
          <p:cNvPr id="1739798" name="Text Box 22"/>
          <p:cNvSpPr txBox="1">
            <a:spLocks noChangeArrowheads="1"/>
          </p:cNvSpPr>
          <p:nvPr/>
        </p:nvSpPr>
        <p:spPr bwMode="auto">
          <a:xfrm>
            <a:off x="4930775" y="2058988"/>
            <a:ext cx="720725" cy="366712"/>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加载</a:t>
            </a:r>
          </a:p>
        </p:txBody>
      </p:sp>
      <p:sp>
        <p:nvSpPr>
          <p:cNvPr id="1739799" name="Text Box 23"/>
          <p:cNvSpPr txBox="1">
            <a:spLocks noChangeArrowheads="1"/>
          </p:cNvSpPr>
          <p:nvPr/>
        </p:nvSpPr>
        <p:spPr bwMode="auto">
          <a:xfrm>
            <a:off x="2555875" y="3140075"/>
            <a:ext cx="2087563" cy="366713"/>
          </a:xfrm>
          <a:prstGeom prst="rect">
            <a:avLst/>
          </a:prstGeom>
          <a:noFill/>
          <a:ln w="25400">
            <a:noFill/>
            <a:miter lim="800000"/>
            <a:headEnd/>
            <a:tailEnd/>
          </a:ln>
          <a:effectLst/>
        </p:spPr>
        <p:txBody>
          <a:bodyPr>
            <a:spAutoFit/>
          </a:bodyPr>
          <a:lstStyle/>
          <a:p>
            <a:pPr>
              <a:spcBef>
                <a:spcPct val="50000"/>
              </a:spcBef>
              <a:defRPr/>
            </a:pPr>
            <a:r>
              <a:rPr lang="zh-CN" altLang="en-US" sz="1800" b="1">
                <a:effectLst>
                  <a:outerShdw blurRad="38100" dist="38100" dir="2700000" algn="tl">
                    <a:srgbClr val="C0C0C0"/>
                  </a:outerShdw>
                </a:effectLst>
                <a:latin typeface="Tahoma" pitchFamily="34" charset="0"/>
              </a:rPr>
              <a:t>可执行代码</a:t>
            </a:r>
          </a:p>
        </p:txBody>
      </p:sp>
      <p:sp>
        <p:nvSpPr>
          <p:cNvPr id="36889" name="Line 24"/>
          <p:cNvSpPr>
            <a:spLocks noChangeShapeType="1"/>
          </p:cNvSpPr>
          <p:nvPr/>
        </p:nvSpPr>
        <p:spPr bwMode="auto">
          <a:xfrm>
            <a:off x="2338388" y="1627188"/>
            <a:ext cx="0" cy="12969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39801" name="Text Box 25"/>
          <p:cNvSpPr txBox="1">
            <a:spLocks noChangeArrowheads="1"/>
          </p:cNvSpPr>
          <p:nvPr/>
        </p:nvSpPr>
        <p:spPr bwMode="auto">
          <a:xfrm>
            <a:off x="1835150" y="1628775"/>
            <a:ext cx="458788" cy="1800225"/>
          </a:xfrm>
          <a:prstGeom prst="rect">
            <a:avLst/>
          </a:prstGeom>
          <a:noFill/>
          <a:ln w="25400">
            <a:noFill/>
            <a:miter lim="800000"/>
            <a:headEnd/>
            <a:tailEnd/>
          </a:ln>
          <a:effectLst/>
        </p:spPr>
        <p:txBody>
          <a:bodyPr vert="eaVert">
            <a:spAutoFit/>
          </a:bodyPr>
          <a:lstStyle/>
          <a:p>
            <a:pPr>
              <a:spcBef>
                <a:spcPct val="50000"/>
              </a:spcBef>
              <a:defRPr/>
            </a:pPr>
            <a:r>
              <a:rPr lang="zh-CN" altLang="en-US" sz="1800" b="1">
                <a:effectLst>
                  <a:outerShdw blurRad="38100" dist="38100" dir="2700000" algn="tl">
                    <a:srgbClr val="C0C0C0"/>
                  </a:outerShdw>
                </a:effectLst>
                <a:latin typeface="Tahoma" pitchFamily="34" charset="0"/>
              </a:rPr>
              <a:t>执行顺序</a:t>
            </a:r>
          </a:p>
        </p:txBody>
      </p:sp>
      <p:sp>
        <p:nvSpPr>
          <p:cNvPr id="1739802" name="Rectangle 26"/>
          <p:cNvSpPr>
            <a:spLocks noChangeArrowheads="1"/>
          </p:cNvSpPr>
          <p:nvPr/>
        </p:nvSpPr>
        <p:spPr bwMode="auto">
          <a:xfrm>
            <a:off x="6156325" y="5445125"/>
            <a:ext cx="869950" cy="366713"/>
          </a:xfrm>
          <a:prstGeom prst="rect">
            <a:avLst/>
          </a:prstGeom>
          <a:noFill/>
          <a:ln w="25400">
            <a:noFill/>
            <a:miter lim="800000"/>
            <a:headEnd/>
            <a:tailEnd/>
          </a:ln>
          <a:effectLst/>
        </p:spPr>
        <p:txBody>
          <a:bodyPr wrap="none">
            <a:spAutoFit/>
          </a:bodyPr>
          <a:lstStyle/>
          <a:p>
            <a:pPr>
              <a:defRPr/>
            </a:pPr>
            <a:r>
              <a:rPr lang="zh-CN" altLang="en-US" sz="1800" b="1">
                <a:solidFill>
                  <a:srgbClr val="996633"/>
                </a:solidFill>
                <a:effectLst>
                  <a:outerShdw blurRad="38100" dist="38100" dir="2700000" algn="tl">
                    <a:srgbClr val="C0C0C0"/>
                  </a:outerShdw>
                </a:effectLst>
                <a:latin typeface="Tahoma" pitchFamily="34" charset="0"/>
              </a:rPr>
              <a:t>运行栈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39797"/>
                                        </p:tgtEl>
                                        <p:attrNameLst>
                                          <p:attrName>style.visibility</p:attrName>
                                        </p:attrNameLst>
                                      </p:cBhvr>
                                      <p:to>
                                        <p:strVal val="visible"/>
                                      </p:to>
                                    </p:set>
                                    <p:animEffect transition="in" filter="checkerboard(across)">
                                      <p:cBhvr>
                                        <p:cTn id="7" dur="500"/>
                                        <p:tgtEl>
                                          <p:spTgt spid="173979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39798"/>
                                        </p:tgtEl>
                                        <p:attrNameLst>
                                          <p:attrName>style.visibility</p:attrName>
                                        </p:attrNameLst>
                                      </p:cBhvr>
                                      <p:to>
                                        <p:strVal val="visible"/>
                                      </p:to>
                                    </p:set>
                                    <p:animEffect transition="in" filter="checkerboard(across)">
                                      <p:cBhvr>
                                        <p:cTn id="10" dur="500"/>
                                        <p:tgtEl>
                                          <p:spTgt spid="1739798"/>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1739785"/>
                                        </p:tgtEl>
                                        <p:attrNameLst>
                                          <p:attrName>style.visibility</p:attrName>
                                        </p:attrNameLst>
                                      </p:cBhvr>
                                      <p:to>
                                        <p:strVal val="visible"/>
                                      </p:to>
                                    </p:set>
                                    <p:animEffect transition="in" filter="blinds(horizontal)">
                                      <p:cBhvr>
                                        <p:cTn id="14" dur="500"/>
                                        <p:tgtEl>
                                          <p:spTgt spid="1739785"/>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739786"/>
                                        </p:tgtEl>
                                        <p:attrNameLst>
                                          <p:attrName>style.visibility</p:attrName>
                                        </p:attrNameLst>
                                      </p:cBhvr>
                                      <p:to>
                                        <p:strVal val="visible"/>
                                      </p:to>
                                    </p:set>
                                    <p:animEffect transition="in" filter="blinds(horizontal)">
                                      <p:cBhvr>
                                        <p:cTn id="17" dur="500"/>
                                        <p:tgtEl>
                                          <p:spTgt spid="17397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39778"/>
                                        </p:tgtEl>
                                        <p:attrNameLst>
                                          <p:attrName>style.visibility</p:attrName>
                                        </p:attrNameLst>
                                      </p:cBhvr>
                                      <p:to>
                                        <p:strVal val="visible"/>
                                      </p:to>
                                    </p:set>
                                    <p:animEffect transition="in" filter="blinds(horizontal)">
                                      <p:cBhvr>
                                        <p:cTn id="22" dur="500"/>
                                        <p:tgtEl>
                                          <p:spTgt spid="1739778"/>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1739780"/>
                                        </p:tgtEl>
                                        <p:attrNameLst>
                                          <p:attrName>style.visibility</p:attrName>
                                        </p:attrNameLst>
                                      </p:cBhvr>
                                      <p:to>
                                        <p:strVal val="visible"/>
                                      </p:to>
                                    </p:set>
                                    <p:animEffect transition="in" filter="blinds(horizontal)">
                                      <p:cBhvr>
                                        <p:cTn id="26" dur="500"/>
                                        <p:tgtEl>
                                          <p:spTgt spid="173978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39779"/>
                                        </p:tgtEl>
                                        <p:attrNameLst>
                                          <p:attrName>style.visibility</p:attrName>
                                        </p:attrNameLst>
                                      </p:cBhvr>
                                      <p:to>
                                        <p:strVal val="visible"/>
                                      </p:to>
                                    </p:set>
                                    <p:animEffect transition="in" filter="blinds(horizontal)">
                                      <p:cBhvr>
                                        <p:cTn id="29" dur="500"/>
                                        <p:tgtEl>
                                          <p:spTgt spid="173977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39783"/>
                                        </p:tgtEl>
                                        <p:attrNameLst>
                                          <p:attrName>style.visibility</p:attrName>
                                        </p:attrNameLst>
                                      </p:cBhvr>
                                      <p:to>
                                        <p:strVal val="visible"/>
                                      </p:to>
                                    </p:set>
                                    <p:animEffect transition="in" filter="blinds(horizontal)">
                                      <p:cBhvr>
                                        <p:cTn id="32" dur="500"/>
                                        <p:tgtEl>
                                          <p:spTgt spid="173978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739782"/>
                                        </p:tgtEl>
                                        <p:attrNameLst>
                                          <p:attrName>style.visibility</p:attrName>
                                        </p:attrNameLst>
                                      </p:cBhvr>
                                      <p:to>
                                        <p:strVal val="visible"/>
                                      </p:to>
                                    </p:set>
                                    <p:animEffect transition="in" filter="blinds(horizontal)">
                                      <p:cBhvr>
                                        <p:cTn id="35" dur="500"/>
                                        <p:tgtEl>
                                          <p:spTgt spid="173978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739784"/>
                                        </p:tgtEl>
                                        <p:attrNameLst>
                                          <p:attrName>style.visibility</p:attrName>
                                        </p:attrNameLst>
                                      </p:cBhvr>
                                      <p:to>
                                        <p:strVal val="visible"/>
                                      </p:to>
                                    </p:set>
                                    <p:animEffect transition="in" filter="blinds(horizontal)">
                                      <p:cBhvr>
                                        <p:cTn id="38" dur="500"/>
                                        <p:tgtEl>
                                          <p:spTgt spid="1739784"/>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739791"/>
                                        </p:tgtEl>
                                        <p:attrNameLst>
                                          <p:attrName>style.visibility</p:attrName>
                                        </p:attrNameLst>
                                      </p:cBhvr>
                                      <p:to>
                                        <p:strVal val="visible"/>
                                      </p:to>
                                    </p:set>
                                    <p:animEffect transition="in" filter="blinds(horizontal)">
                                      <p:cBhvr>
                                        <p:cTn id="41" dur="500"/>
                                        <p:tgtEl>
                                          <p:spTgt spid="1739791"/>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39793"/>
                                        </p:tgtEl>
                                        <p:attrNameLst>
                                          <p:attrName>style.visibility</p:attrName>
                                        </p:attrNameLst>
                                      </p:cBhvr>
                                      <p:to>
                                        <p:strVal val="visible"/>
                                      </p:to>
                                    </p:set>
                                    <p:animEffect transition="in" filter="blinds(horizontal)">
                                      <p:cBhvr>
                                        <p:cTn id="44" dur="500"/>
                                        <p:tgtEl>
                                          <p:spTgt spid="1739793"/>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739792"/>
                                        </p:tgtEl>
                                        <p:attrNameLst>
                                          <p:attrName>style.visibility</p:attrName>
                                        </p:attrNameLst>
                                      </p:cBhvr>
                                      <p:to>
                                        <p:strVal val="visible"/>
                                      </p:to>
                                    </p:set>
                                    <p:animEffect transition="in" filter="blinds(horizontal)">
                                      <p:cBhvr>
                                        <p:cTn id="47" dur="500"/>
                                        <p:tgtEl>
                                          <p:spTgt spid="173979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739790"/>
                                        </p:tgtEl>
                                        <p:attrNameLst>
                                          <p:attrName>style.visibility</p:attrName>
                                        </p:attrNameLst>
                                      </p:cBhvr>
                                      <p:to>
                                        <p:strVal val="visible"/>
                                      </p:to>
                                    </p:set>
                                    <p:animEffect transition="in" filter="blinds(horizontal)">
                                      <p:cBhvr>
                                        <p:cTn id="50" dur="500"/>
                                        <p:tgtEl>
                                          <p:spTgt spid="1739790"/>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739802"/>
                                        </p:tgtEl>
                                        <p:attrNameLst>
                                          <p:attrName>style.visibility</p:attrName>
                                        </p:attrNameLst>
                                      </p:cBhvr>
                                      <p:to>
                                        <p:strVal val="visible"/>
                                      </p:to>
                                    </p:set>
                                    <p:animEffect transition="in" filter="blinds(horizontal)">
                                      <p:cBhvr>
                                        <p:cTn id="53" dur="500"/>
                                        <p:tgtEl>
                                          <p:spTgt spid="173980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739788"/>
                                        </p:tgtEl>
                                        <p:attrNameLst>
                                          <p:attrName>style.visibility</p:attrName>
                                        </p:attrNameLst>
                                      </p:cBhvr>
                                      <p:to>
                                        <p:strVal val="visible"/>
                                      </p:to>
                                    </p:set>
                                    <p:animEffect transition="in" filter="blinds(horizontal)">
                                      <p:cBhvr>
                                        <p:cTn id="56" dur="500"/>
                                        <p:tgtEl>
                                          <p:spTgt spid="1739788"/>
                                        </p:tgtEl>
                                      </p:cBhvr>
                                    </p:animEffect>
                                  </p:childTnLst>
                                </p:cTn>
                              </p:par>
                              <p:par>
                                <p:cTn id="57" presetID="3" presetClass="entr" presetSubtype="10" fill="hold" grpId="1" nodeType="withEffect">
                                  <p:stCondLst>
                                    <p:cond delay="0"/>
                                  </p:stCondLst>
                                  <p:childTnLst>
                                    <p:set>
                                      <p:cBhvr>
                                        <p:cTn id="58" dur="1" fill="hold">
                                          <p:stCondLst>
                                            <p:cond delay="0"/>
                                          </p:stCondLst>
                                        </p:cTn>
                                        <p:tgtEl>
                                          <p:spTgt spid="1739780"/>
                                        </p:tgtEl>
                                        <p:attrNameLst>
                                          <p:attrName>style.visibility</p:attrName>
                                        </p:attrNameLst>
                                      </p:cBhvr>
                                      <p:to>
                                        <p:strVal val="visible"/>
                                      </p:to>
                                    </p:set>
                                    <p:animEffect transition="in" filter="blinds(horizontal)">
                                      <p:cBhvr>
                                        <p:cTn id="59" dur="500"/>
                                        <p:tgtEl>
                                          <p:spTgt spid="1739780"/>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1739781"/>
                                        </p:tgtEl>
                                        <p:attrNameLst>
                                          <p:attrName>style.visibility</p:attrName>
                                        </p:attrNameLst>
                                      </p:cBhvr>
                                      <p:to>
                                        <p:strVal val="visible"/>
                                      </p:to>
                                    </p:set>
                                    <p:animEffect transition="in" filter="blinds(horizontal)">
                                      <p:cBhvr>
                                        <p:cTn id="62" dur="500"/>
                                        <p:tgtEl>
                                          <p:spTgt spid="173978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1739787"/>
                                        </p:tgtEl>
                                        <p:attrNameLst>
                                          <p:attrName>style.visibility</p:attrName>
                                        </p:attrNameLst>
                                      </p:cBhvr>
                                      <p:to>
                                        <p:strVal val="visible"/>
                                      </p:to>
                                    </p:set>
                                    <p:animEffect transition="in" filter="blinds(horizontal)">
                                      <p:cBhvr>
                                        <p:cTn id="65" dur="500"/>
                                        <p:tgtEl>
                                          <p:spTgt spid="1739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9778" grpId="0"/>
      <p:bldP spid="1739779" grpId="0"/>
      <p:bldP spid="1739780" grpId="0" animBg="1"/>
      <p:bldP spid="1739780" grpId="1" animBg="1"/>
      <p:bldP spid="1739781" grpId="0" animBg="1"/>
      <p:bldP spid="1739782" grpId="0"/>
      <p:bldP spid="1739783" grpId="0"/>
      <p:bldP spid="1739784" grpId="0" animBg="1"/>
      <p:bldP spid="1739785" grpId="0" animBg="1"/>
      <p:bldP spid="1739786" grpId="0" animBg="1"/>
      <p:bldP spid="1739787" grpId="0" animBg="1"/>
      <p:bldP spid="1739788" grpId="0"/>
      <p:bldP spid="1739790" grpId="0" animBg="1"/>
      <p:bldP spid="1739791" grpId="0"/>
      <p:bldP spid="1739792" grpId="0" animBg="1"/>
      <p:bldP spid="1739793" grpId="0"/>
      <p:bldP spid="1739797" grpId="0" animBg="1"/>
      <p:bldP spid="1739798" grpId="0"/>
      <p:bldP spid="173980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9"/>
          <p:cNvSpPr>
            <a:spLocks noGrp="1" noChangeArrowheads="1"/>
          </p:cNvSpPr>
          <p:nvPr>
            <p:ph type="title"/>
          </p:nvPr>
        </p:nvSpPr>
        <p:spPr/>
        <p:txBody>
          <a:bodyPr/>
          <a:lstStyle/>
          <a:p>
            <a:r>
              <a:rPr lang="en-US" altLang="zh-CN" smtClean="0">
                <a:ea typeface="宋体" pitchFamily="2" charset="-122"/>
              </a:rPr>
              <a:t>6.2 </a:t>
            </a:r>
            <a:r>
              <a:rPr lang="zh-CN" altLang="en-US" smtClean="0">
                <a:ea typeface="宋体" pitchFamily="2" charset="-122"/>
              </a:rPr>
              <a:t>全局存储分配策略</a:t>
            </a:r>
          </a:p>
        </p:txBody>
      </p:sp>
      <p:sp>
        <p:nvSpPr>
          <p:cNvPr id="1751042" name="Rectangle 2"/>
          <p:cNvSpPr>
            <a:spLocks noGrp="1" noChangeArrowheads="1"/>
          </p:cNvSpPr>
          <p:nvPr>
            <p:ph idx="1"/>
          </p:nvPr>
        </p:nvSpPr>
        <p:spPr>
          <a:xfrm>
            <a:off x="4894263" y="1412875"/>
            <a:ext cx="4052887" cy="4525963"/>
          </a:xfrm>
        </p:spPr>
        <p:txBody>
          <a:bodyPr/>
          <a:lstStyle/>
          <a:p>
            <a:pPr>
              <a:buFontTx/>
              <a:buNone/>
              <a:defRPr/>
            </a:pPr>
            <a:r>
              <a:rPr lang="zh-CN" altLang="en-US" sz="2400" b="1" smtClean="0">
                <a:solidFill>
                  <a:srgbClr val="996633"/>
                </a:solidFill>
                <a:effectLst>
                  <a:outerShdw blurRad="38100" dist="38100" dir="2700000" algn="tl">
                    <a:srgbClr val="C0C0C0"/>
                  </a:outerShdw>
                </a:effectLst>
                <a:ea typeface="宋体" pitchFamily="2" charset="-122"/>
              </a:rPr>
              <a:t>利用活动记录进行的“黑客”行为</a:t>
            </a:r>
          </a:p>
          <a:p>
            <a:pPr>
              <a:buFontTx/>
              <a:buNone/>
              <a:defRPr/>
            </a:pPr>
            <a:r>
              <a:rPr lang="en-US" altLang="zh-CN" sz="2400" b="1" smtClean="0">
                <a:solidFill>
                  <a:srgbClr val="996633"/>
                </a:solidFill>
                <a:effectLst>
                  <a:outerShdw blurRad="38100" dist="38100" dir="2700000" algn="tl">
                    <a:srgbClr val="C0C0C0"/>
                  </a:outerShdw>
                </a:effectLst>
                <a:ea typeface="宋体" pitchFamily="2" charset="-122"/>
              </a:rPr>
              <a:t>		——</a:t>
            </a:r>
            <a:r>
              <a:rPr lang="zh-CN" altLang="en-US" sz="2400" b="1" smtClean="0">
                <a:solidFill>
                  <a:srgbClr val="996633"/>
                </a:solidFill>
                <a:effectLst>
                  <a:outerShdw blurRad="38100" dist="38100" dir="2700000" algn="tl">
                    <a:srgbClr val="C0C0C0"/>
                  </a:outerShdw>
                </a:effectLst>
                <a:ea typeface="宋体" pitchFamily="2" charset="-122"/>
              </a:rPr>
              <a:t>缓冲区溢出漏洞</a:t>
            </a:r>
          </a:p>
          <a:p>
            <a:pPr>
              <a:buFontTx/>
              <a:buNone/>
              <a:defRPr/>
            </a:pPr>
            <a:r>
              <a:rPr lang="zh-CN" altLang="en-US" sz="2400" b="1" smtClean="0">
                <a:solidFill>
                  <a:srgbClr val="996633"/>
                </a:solidFill>
                <a:effectLst>
                  <a:outerShdw blurRad="38100" dist="38100" dir="2700000" algn="tl">
                    <a:srgbClr val="C0C0C0"/>
                  </a:outerShdw>
                </a:effectLst>
                <a:ea typeface="宋体" pitchFamily="2" charset="-122"/>
              </a:rPr>
              <a:t>导致受到攻击</a:t>
            </a:r>
          </a:p>
          <a:p>
            <a:pPr>
              <a:defRPr/>
            </a:pPr>
            <a:endParaRPr lang="zh-CN" altLang="en-US" sz="2400" b="1" smtClean="0">
              <a:solidFill>
                <a:srgbClr val="996633"/>
              </a:solidFill>
              <a:effectLst>
                <a:outerShdw blurRad="38100" dist="38100" dir="2700000" algn="tl">
                  <a:srgbClr val="C0C0C0"/>
                </a:outerShdw>
              </a:effectLst>
              <a:ea typeface="宋体" pitchFamily="2" charset="-122"/>
            </a:endParaRPr>
          </a:p>
        </p:txBody>
      </p:sp>
      <p:sp>
        <p:nvSpPr>
          <p:cNvPr id="30" name="灯片编号占位符 5"/>
          <p:cNvSpPr>
            <a:spLocks noGrp="1"/>
          </p:cNvSpPr>
          <p:nvPr>
            <p:ph type="sldNum" sz="quarter" idx="11"/>
          </p:nvPr>
        </p:nvSpPr>
        <p:spPr/>
        <p:txBody>
          <a:bodyPr/>
          <a:lstStyle/>
          <a:p>
            <a:pPr>
              <a:defRPr/>
            </a:pPr>
            <a:fld id="{174CEE27-B978-4FD4-BAAE-A3C843E6B0D7}" type="slidenum">
              <a:rPr lang="en-US" altLang="zh-CN"/>
              <a:pPr>
                <a:defRPr/>
              </a:pPr>
              <a:t>44</a:t>
            </a:fld>
            <a:endParaRPr lang="en-US" altLang="zh-CN"/>
          </a:p>
        </p:txBody>
      </p:sp>
      <p:grpSp>
        <p:nvGrpSpPr>
          <p:cNvPr id="37892" name="Group 3"/>
          <p:cNvGrpSpPr>
            <a:grpSpLocks/>
          </p:cNvGrpSpPr>
          <p:nvPr/>
        </p:nvGrpSpPr>
        <p:grpSpPr bwMode="auto">
          <a:xfrm>
            <a:off x="323850" y="2420938"/>
            <a:ext cx="3889375" cy="3816350"/>
            <a:chOff x="204" y="1525"/>
            <a:chExt cx="2450" cy="2404"/>
          </a:xfrm>
        </p:grpSpPr>
        <p:sp>
          <p:nvSpPr>
            <p:cNvPr id="1751044" name="Rectangle 4"/>
            <p:cNvSpPr>
              <a:spLocks noChangeAspect="1" noChangeArrowheads="1"/>
            </p:cNvSpPr>
            <p:nvPr/>
          </p:nvSpPr>
          <p:spPr bwMode="auto">
            <a:xfrm>
              <a:off x="249" y="3627"/>
              <a:ext cx="463" cy="281"/>
            </a:xfrm>
            <a:prstGeom prst="rect">
              <a:avLst/>
            </a:prstGeom>
            <a:noFill/>
            <a:ln w="9525">
              <a:noFill/>
              <a:miter lim="800000"/>
              <a:headEnd/>
              <a:tailEnd/>
            </a:ln>
          </p:spPr>
          <p:txBody>
            <a:bodyPr lIns="54000" tIns="82800" rIns="54000"/>
            <a:lstStyle/>
            <a:p>
              <a:pPr algn="just" eaLnBrk="0" hangingPunct="0">
                <a:defRPr/>
              </a:pP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37895" name="Rectangle 5"/>
            <p:cNvSpPr>
              <a:spLocks noChangeAspect="1" noChangeArrowheads="1"/>
            </p:cNvSpPr>
            <p:nvPr/>
          </p:nvSpPr>
          <p:spPr bwMode="auto">
            <a:xfrm>
              <a:off x="1073" y="1786"/>
              <a:ext cx="1551" cy="206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1046" name="Rectangle 6"/>
            <p:cNvSpPr>
              <a:spLocks noChangeAspect="1" noChangeArrowheads="1"/>
            </p:cNvSpPr>
            <p:nvPr/>
          </p:nvSpPr>
          <p:spPr bwMode="auto">
            <a:xfrm>
              <a:off x="1156" y="2523"/>
              <a:ext cx="1295"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37897" name="Line 7"/>
            <p:cNvSpPr>
              <a:spLocks noChangeAspect="1" noChangeShapeType="1"/>
            </p:cNvSpPr>
            <p:nvPr/>
          </p:nvSpPr>
          <p:spPr bwMode="auto">
            <a:xfrm>
              <a:off x="1094" y="2101"/>
              <a:ext cx="15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48" name="Rectangle 8"/>
            <p:cNvSpPr>
              <a:spLocks noChangeAspect="1" noChangeArrowheads="1"/>
            </p:cNvSpPr>
            <p:nvPr/>
          </p:nvSpPr>
          <p:spPr bwMode="auto">
            <a:xfrm>
              <a:off x="1056" y="308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FF0000"/>
                  </a:solidFill>
                  <a:effectLst>
                    <a:outerShdw blurRad="38100" dist="38100" dir="2700000" algn="tl">
                      <a:srgbClr val="C0C0C0"/>
                    </a:outerShdw>
                  </a:effectLst>
                  <a:latin typeface="Times New Roman" pitchFamily="18" charset="0"/>
                </a:rPr>
                <a:t>控制链</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37899" name="Line 9"/>
            <p:cNvSpPr>
              <a:spLocks noChangeAspect="1" noChangeShapeType="1"/>
            </p:cNvSpPr>
            <p:nvPr/>
          </p:nvSpPr>
          <p:spPr bwMode="auto">
            <a:xfrm>
              <a:off x="1081" y="2547"/>
              <a:ext cx="152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0" name="Line 10"/>
            <p:cNvSpPr>
              <a:spLocks noChangeAspect="1" noChangeShapeType="1"/>
            </p:cNvSpPr>
            <p:nvPr/>
          </p:nvSpPr>
          <p:spPr bwMode="auto">
            <a:xfrm flipV="1">
              <a:off x="1100" y="3118"/>
              <a:ext cx="151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1" name="Line 11"/>
            <p:cNvSpPr>
              <a:spLocks noChangeAspect="1" noChangeShapeType="1"/>
            </p:cNvSpPr>
            <p:nvPr/>
          </p:nvSpPr>
          <p:spPr bwMode="auto">
            <a:xfrm flipV="1">
              <a:off x="1094" y="3561"/>
              <a:ext cx="149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2" name="Line 12"/>
            <p:cNvSpPr>
              <a:spLocks noChangeAspect="1" noChangeShapeType="1"/>
            </p:cNvSpPr>
            <p:nvPr/>
          </p:nvSpPr>
          <p:spPr bwMode="auto">
            <a:xfrm>
              <a:off x="1093" y="2828"/>
              <a:ext cx="15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53" name="Rectangle 13"/>
            <p:cNvSpPr>
              <a:spLocks noChangeAspect="1" noChangeArrowheads="1"/>
            </p:cNvSpPr>
            <p:nvPr/>
          </p:nvSpPr>
          <p:spPr bwMode="auto">
            <a:xfrm>
              <a:off x="1066" y="1797"/>
              <a:ext cx="157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1751054" name="Rectangle 14"/>
            <p:cNvSpPr>
              <a:spLocks noChangeAspect="1" noChangeArrowheads="1"/>
            </p:cNvSpPr>
            <p:nvPr/>
          </p:nvSpPr>
          <p:spPr bwMode="auto">
            <a:xfrm>
              <a:off x="1247" y="3566"/>
              <a:ext cx="129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1751055" name="Rectangle 15"/>
            <p:cNvSpPr>
              <a:spLocks noChangeAspect="1" noChangeArrowheads="1"/>
            </p:cNvSpPr>
            <p:nvPr/>
          </p:nvSpPr>
          <p:spPr bwMode="auto">
            <a:xfrm>
              <a:off x="1066" y="2840"/>
              <a:ext cx="1536"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37906" name="Line 16"/>
            <p:cNvSpPr>
              <a:spLocks noChangeAspect="1" noChangeShapeType="1"/>
            </p:cNvSpPr>
            <p:nvPr/>
          </p:nvSpPr>
          <p:spPr bwMode="auto">
            <a:xfrm>
              <a:off x="1072" y="1605"/>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07" name="Line 17"/>
            <p:cNvSpPr>
              <a:spLocks noChangeAspect="1" noChangeShapeType="1"/>
            </p:cNvSpPr>
            <p:nvPr/>
          </p:nvSpPr>
          <p:spPr bwMode="auto">
            <a:xfrm>
              <a:off x="2622" y="161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58" name="Rectangle 18"/>
            <p:cNvSpPr>
              <a:spLocks noChangeAspect="1" noChangeArrowheads="1"/>
            </p:cNvSpPr>
            <p:nvPr/>
          </p:nvSpPr>
          <p:spPr bwMode="auto">
            <a:xfrm>
              <a:off x="1229" y="1525"/>
              <a:ext cx="1295" cy="235"/>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1751059" name="Rectangle 19"/>
            <p:cNvSpPr>
              <a:spLocks noChangeAspect="1" noChangeArrowheads="1"/>
            </p:cNvSpPr>
            <p:nvPr/>
          </p:nvSpPr>
          <p:spPr bwMode="auto">
            <a:xfrm>
              <a:off x="1094" y="206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控制链</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1751060" name="Rectangle 20"/>
            <p:cNvSpPr>
              <a:spLocks noChangeAspect="1" noChangeArrowheads="1"/>
            </p:cNvSpPr>
            <p:nvPr/>
          </p:nvSpPr>
          <p:spPr bwMode="auto">
            <a:xfrm>
              <a:off x="204" y="1616"/>
              <a:ext cx="685" cy="281"/>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top_sp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7911" name="Line 21"/>
            <p:cNvSpPr>
              <a:spLocks noChangeAspect="1" noChangeShapeType="1"/>
            </p:cNvSpPr>
            <p:nvPr/>
          </p:nvSpPr>
          <p:spPr bwMode="auto">
            <a:xfrm>
              <a:off x="839" y="1797"/>
              <a:ext cx="20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1062" name="Rectangle 22"/>
            <p:cNvSpPr>
              <a:spLocks noChangeAspect="1" noChangeArrowheads="1"/>
            </p:cNvSpPr>
            <p:nvPr/>
          </p:nvSpPr>
          <p:spPr bwMode="auto">
            <a:xfrm>
              <a:off x="204" y="2069"/>
              <a:ext cx="659" cy="280"/>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base_sp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7913" name="Line 23"/>
            <p:cNvSpPr>
              <a:spLocks noChangeAspect="1" noChangeShapeType="1"/>
            </p:cNvSpPr>
            <p:nvPr/>
          </p:nvSpPr>
          <p:spPr bwMode="auto">
            <a:xfrm>
              <a:off x="839" y="2205"/>
              <a:ext cx="2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7914" name="Freeform 24"/>
            <p:cNvSpPr>
              <a:spLocks noChangeAspect="1"/>
            </p:cNvSpPr>
            <p:nvPr/>
          </p:nvSpPr>
          <p:spPr bwMode="auto">
            <a:xfrm flipV="1">
              <a:off x="703" y="2251"/>
              <a:ext cx="347" cy="976"/>
            </a:xfrm>
            <a:custGeom>
              <a:avLst/>
              <a:gdLst>
                <a:gd name="T0" fmla="*/ 128 w 571"/>
                <a:gd name="T1" fmla="*/ 355 h 1617"/>
                <a:gd name="T2" fmla="*/ 58 w 571"/>
                <a:gd name="T3" fmla="*/ 336 h 1617"/>
                <a:gd name="T4" fmla="*/ 8 w 571"/>
                <a:gd name="T5" fmla="*/ 240 h 1617"/>
                <a:gd name="T6" fmla="*/ 8 w 571"/>
                <a:gd name="T7" fmla="*/ 110 h 1617"/>
                <a:gd name="T8" fmla="*/ 38 w 571"/>
                <a:gd name="T9" fmla="*/ 26 h 1617"/>
                <a:gd name="T10" fmla="*/ 112 w 571"/>
                <a:gd name="T11" fmla="*/ 0 h 1617"/>
                <a:gd name="T12" fmla="*/ 0 60000 65536"/>
                <a:gd name="T13" fmla="*/ 0 60000 65536"/>
                <a:gd name="T14" fmla="*/ 0 60000 65536"/>
                <a:gd name="T15" fmla="*/ 0 60000 65536"/>
                <a:gd name="T16" fmla="*/ 0 60000 65536"/>
                <a:gd name="T17" fmla="*/ 0 60000 65536"/>
                <a:gd name="T18" fmla="*/ 0 w 571"/>
                <a:gd name="T19" fmla="*/ 0 h 1617"/>
                <a:gd name="T20" fmla="*/ 571 w 571"/>
                <a:gd name="T21" fmla="*/ 1617 h 1617"/>
              </a:gdLst>
              <a:ahLst/>
              <a:cxnLst>
                <a:cxn ang="T12">
                  <a:pos x="T0" y="T1"/>
                </a:cxn>
                <a:cxn ang="T13">
                  <a:pos x="T2" y="T3"/>
                </a:cxn>
                <a:cxn ang="T14">
                  <a:pos x="T4" y="T5"/>
                </a:cxn>
                <a:cxn ang="T15">
                  <a:pos x="T6" y="T7"/>
                </a:cxn>
                <a:cxn ang="T16">
                  <a:pos x="T8" y="T9"/>
                </a:cxn>
                <a:cxn ang="T17">
                  <a:pos x="T10" y="T11"/>
                </a:cxn>
              </a:cxnLst>
              <a:rect l="T18" t="T19" r="T20" b="T21"/>
              <a:pathLst>
                <a:path w="571" h="1617">
                  <a:moveTo>
                    <a:pt x="571" y="1614"/>
                  </a:moveTo>
                  <a:cubicBezTo>
                    <a:pt x="519" y="1600"/>
                    <a:pt x="347" y="1617"/>
                    <a:pt x="258" y="1530"/>
                  </a:cubicBezTo>
                  <a:cubicBezTo>
                    <a:pt x="169" y="1443"/>
                    <a:pt x="74" y="1262"/>
                    <a:pt x="37" y="1090"/>
                  </a:cubicBezTo>
                  <a:cubicBezTo>
                    <a:pt x="0" y="918"/>
                    <a:pt x="15" y="662"/>
                    <a:pt x="37" y="500"/>
                  </a:cubicBezTo>
                  <a:cubicBezTo>
                    <a:pt x="59" y="338"/>
                    <a:pt x="91" y="203"/>
                    <a:pt x="168" y="120"/>
                  </a:cubicBezTo>
                  <a:cubicBezTo>
                    <a:pt x="245" y="37"/>
                    <a:pt x="429" y="25"/>
                    <a:pt x="498"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7915" name="Freeform 25"/>
            <p:cNvSpPr>
              <a:spLocks noChangeAspect="1"/>
            </p:cNvSpPr>
            <p:nvPr/>
          </p:nvSpPr>
          <p:spPr bwMode="auto">
            <a:xfrm flipV="1">
              <a:off x="839" y="3339"/>
              <a:ext cx="226" cy="590"/>
            </a:xfrm>
            <a:custGeom>
              <a:avLst/>
              <a:gdLst>
                <a:gd name="T0" fmla="*/ 79 w 381"/>
                <a:gd name="T1" fmla="*/ 203 h 1005"/>
                <a:gd name="T2" fmla="*/ 32 w 381"/>
                <a:gd name="T3" fmla="*/ 187 h 1005"/>
                <a:gd name="T4" fmla="*/ 4 w 381"/>
                <a:gd name="T5" fmla="*/ 151 h 1005"/>
                <a:gd name="T6" fmla="*/ 8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1066" name="Rectangle 26"/>
            <p:cNvSpPr>
              <a:spLocks noChangeAspect="1" noChangeArrowheads="1"/>
            </p:cNvSpPr>
            <p:nvPr/>
          </p:nvSpPr>
          <p:spPr bwMode="auto">
            <a:xfrm>
              <a:off x="204" y="3249"/>
              <a:ext cx="384" cy="346"/>
            </a:xfrm>
            <a:prstGeom prst="rect">
              <a:avLst/>
            </a:prstGeom>
            <a:noFill/>
            <a:ln w="25400">
              <a:noFill/>
              <a:miter lim="800000"/>
              <a:headEnd/>
              <a:tailEnd/>
            </a:ln>
            <a:effectLst/>
          </p:spPr>
          <p:txBody>
            <a:bodyPr wrap="none" anchor="ctr"/>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栈</a:t>
              </a:r>
            </a:p>
          </p:txBody>
        </p:sp>
        <p:sp>
          <p:nvSpPr>
            <p:cNvPr id="37917" name="Line 27"/>
            <p:cNvSpPr>
              <a:spLocks noChangeAspect="1" noChangeShapeType="1"/>
            </p:cNvSpPr>
            <p:nvPr/>
          </p:nvSpPr>
          <p:spPr bwMode="auto">
            <a:xfrm flipV="1">
              <a:off x="385" y="2750"/>
              <a:ext cx="0" cy="4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37918" name="Rectangle 28"/>
            <p:cNvSpPr>
              <a:spLocks noChangeAspect="1" noChangeArrowheads="1"/>
            </p:cNvSpPr>
            <p:nvPr/>
          </p:nvSpPr>
          <p:spPr bwMode="auto">
            <a:xfrm>
              <a:off x="1020" y="1752"/>
              <a:ext cx="1598" cy="1016"/>
            </a:xfrm>
            <a:prstGeom prst="rect">
              <a:avLst/>
            </a:prstGeom>
            <a:solidFill>
              <a:schemeClr val="accent1">
                <a:alpha val="20000"/>
              </a:schemeClr>
            </a:solidFill>
            <a:ln w="25400">
              <a:solidFill>
                <a:schemeClr val="hlink"/>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51042">
                                            <p:txEl>
                                              <p:pRg st="0" end="0"/>
                                            </p:txEl>
                                          </p:spTgt>
                                        </p:tgtEl>
                                        <p:attrNameLst>
                                          <p:attrName>style.visibility</p:attrName>
                                        </p:attrNameLst>
                                      </p:cBhvr>
                                      <p:to>
                                        <p:strVal val="visible"/>
                                      </p:to>
                                    </p:set>
                                    <p:animEffect transition="in" filter="blinds(horizontal)">
                                      <p:cBhvr>
                                        <p:cTn id="7" dur="500"/>
                                        <p:tgtEl>
                                          <p:spTgt spid="1751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51042">
                                            <p:txEl>
                                              <p:pRg st="1" end="1"/>
                                            </p:txEl>
                                          </p:spTgt>
                                        </p:tgtEl>
                                        <p:attrNameLst>
                                          <p:attrName>style.visibility</p:attrName>
                                        </p:attrNameLst>
                                      </p:cBhvr>
                                      <p:to>
                                        <p:strVal val="visible"/>
                                      </p:to>
                                    </p:set>
                                    <p:animEffect transition="in" filter="blinds(horizontal)">
                                      <p:cBhvr>
                                        <p:cTn id="12" dur="500"/>
                                        <p:tgtEl>
                                          <p:spTgt spid="175104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51042">
                                            <p:txEl>
                                              <p:pRg st="2" end="2"/>
                                            </p:txEl>
                                          </p:spTgt>
                                        </p:tgtEl>
                                        <p:attrNameLst>
                                          <p:attrName>style.visibility</p:attrName>
                                        </p:attrNameLst>
                                      </p:cBhvr>
                                      <p:to>
                                        <p:strVal val="visible"/>
                                      </p:to>
                                    </p:set>
                                    <p:animEffect transition="in" filter="blinds(horizontal)">
                                      <p:cBhvr>
                                        <p:cTn id="15" dur="500"/>
                                        <p:tgtEl>
                                          <p:spTgt spid="1751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30"/>
          <p:cNvSpPr>
            <a:spLocks noGrp="1" noChangeArrowheads="1"/>
          </p:cNvSpPr>
          <p:nvPr>
            <p:ph type="title"/>
          </p:nvPr>
        </p:nvSpPr>
        <p:spPr/>
        <p:txBody>
          <a:bodyPr/>
          <a:lstStyle/>
          <a:p>
            <a:r>
              <a:rPr lang="zh-CN" altLang="en-US" smtClean="0">
                <a:ea typeface="宋体" pitchFamily="2" charset="-122"/>
              </a:rPr>
              <a:t>缓冲区溢出攻击</a:t>
            </a:r>
          </a:p>
        </p:txBody>
      </p:sp>
      <p:sp>
        <p:nvSpPr>
          <p:cNvPr id="1752066" name="Rectangle 2"/>
          <p:cNvSpPr>
            <a:spLocks noGrp="1" noChangeArrowheads="1"/>
          </p:cNvSpPr>
          <p:nvPr>
            <p:ph idx="1"/>
          </p:nvPr>
        </p:nvSpPr>
        <p:spPr>
          <a:xfrm>
            <a:off x="250825" y="1268413"/>
            <a:ext cx="8229600" cy="792162"/>
          </a:xfrm>
        </p:spPr>
        <p:txBody>
          <a:bodyPr/>
          <a:lstStyle/>
          <a:p>
            <a:pPr>
              <a:defRPr/>
            </a:pPr>
            <a:r>
              <a:rPr lang="zh-CN" altLang="en-US" b="1" smtClean="0">
                <a:solidFill>
                  <a:srgbClr val="996633"/>
                </a:solidFill>
                <a:effectLst>
                  <a:outerShdw blurRad="38100" dist="38100" dir="2700000" algn="tl">
                    <a:srgbClr val="C0C0C0"/>
                  </a:outerShdw>
                </a:effectLst>
                <a:ea typeface="宋体" pitchFamily="2" charset="-122"/>
              </a:rPr>
              <a:t>缓冲区溢出攻击：</a:t>
            </a:r>
            <a:endParaRPr lang="zh-CN" altLang="en-US" sz="2800" b="1" smtClean="0">
              <a:solidFill>
                <a:srgbClr val="996633"/>
              </a:solidFill>
              <a:effectLst>
                <a:outerShdw blurRad="38100" dist="38100" dir="2700000" algn="tl">
                  <a:srgbClr val="C0C0C0"/>
                </a:outerShdw>
              </a:effectLst>
              <a:ea typeface="宋体" pitchFamily="2" charset="-122"/>
            </a:endParaRPr>
          </a:p>
        </p:txBody>
      </p:sp>
      <p:sp>
        <p:nvSpPr>
          <p:cNvPr id="31" name="灯片编号占位符 5"/>
          <p:cNvSpPr>
            <a:spLocks noGrp="1"/>
          </p:cNvSpPr>
          <p:nvPr>
            <p:ph type="sldNum" sz="quarter" idx="11"/>
          </p:nvPr>
        </p:nvSpPr>
        <p:spPr/>
        <p:txBody>
          <a:bodyPr/>
          <a:lstStyle/>
          <a:p>
            <a:pPr>
              <a:defRPr/>
            </a:pPr>
            <a:fld id="{632217AE-6B9B-424F-B432-54FFC55D3C56}" type="slidenum">
              <a:rPr lang="en-US" altLang="zh-CN"/>
              <a:pPr>
                <a:defRPr/>
              </a:pPr>
              <a:t>45</a:t>
            </a:fld>
            <a:endParaRPr lang="en-US" altLang="zh-CN"/>
          </a:p>
        </p:txBody>
      </p:sp>
      <p:sp>
        <p:nvSpPr>
          <p:cNvPr id="1752067" name="Rectangle 3"/>
          <p:cNvSpPr>
            <a:spLocks noChangeArrowheads="1"/>
          </p:cNvSpPr>
          <p:nvPr/>
        </p:nvSpPr>
        <p:spPr bwMode="auto">
          <a:xfrm>
            <a:off x="5148263" y="1557338"/>
            <a:ext cx="3384550" cy="4108450"/>
          </a:xfrm>
          <a:prstGeom prst="rect">
            <a:avLst/>
          </a:prstGeom>
          <a:noFill/>
          <a:ln w="25400">
            <a:noFill/>
            <a:miter lim="800000"/>
            <a:headEnd/>
            <a:tailEnd/>
          </a:ln>
          <a:effectLst/>
        </p:spPr>
        <p:txBody>
          <a:bodyPr>
            <a:spAutoFit/>
          </a:bodyPr>
          <a:lstStyle/>
          <a:p>
            <a:pPr>
              <a:defRPr/>
            </a:pPr>
            <a:r>
              <a:rPr lang="zh-CN" altLang="en-US" sz="2400" b="1">
                <a:solidFill>
                  <a:srgbClr val="996633"/>
                </a:solidFill>
                <a:effectLst>
                  <a:outerShdw blurRad="38100" dist="38100" dir="2700000" algn="tl">
                    <a:srgbClr val="C0C0C0"/>
                  </a:outerShdw>
                </a:effectLst>
                <a:latin typeface="Tahoma" pitchFamily="34" charset="0"/>
              </a:rPr>
              <a:t>根据程序在执行函数调用时，</a:t>
            </a:r>
            <a:r>
              <a:rPr lang="zh-CN" altLang="en-US" sz="2400" b="1">
                <a:solidFill>
                  <a:srgbClr val="FF0000"/>
                </a:solidFill>
                <a:effectLst>
                  <a:outerShdw blurRad="38100" dist="38100" dir="2700000" algn="tl">
                    <a:srgbClr val="C0C0C0"/>
                  </a:outerShdw>
                </a:effectLst>
                <a:latin typeface="Tahoma" pitchFamily="34" charset="0"/>
              </a:rPr>
              <a:t>函数返回地址与函数的局部缓冲区都位于系统栈（活动栈）</a:t>
            </a:r>
            <a:r>
              <a:rPr lang="zh-CN" altLang="en-US" sz="2400" b="1">
                <a:solidFill>
                  <a:srgbClr val="996633"/>
                </a:solidFill>
                <a:effectLst>
                  <a:outerShdw blurRad="38100" dist="38100" dir="2700000" algn="tl">
                    <a:srgbClr val="C0C0C0"/>
                  </a:outerShdw>
                </a:effectLst>
                <a:latin typeface="Tahoma" pitchFamily="34" charset="0"/>
              </a:rPr>
              <a:t>这一原理，利用代码中对局部变量的边界条件疏于检查的漏洞，篡改函数返回地址，引起程序异常或者改变程序执行流程，进而获得程序控制权。</a:t>
            </a:r>
          </a:p>
        </p:txBody>
      </p:sp>
      <p:grpSp>
        <p:nvGrpSpPr>
          <p:cNvPr id="38917" name="Group 4"/>
          <p:cNvGrpSpPr>
            <a:grpSpLocks/>
          </p:cNvGrpSpPr>
          <p:nvPr/>
        </p:nvGrpSpPr>
        <p:grpSpPr bwMode="auto">
          <a:xfrm>
            <a:off x="323850" y="2420938"/>
            <a:ext cx="3889375" cy="3816350"/>
            <a:chOff x="204" y="1525"/>
            <a:chExt cx="2450" cy="2404"/>
          </a:xfrm>
        </p:grpSpPr>
        <p:sp>
          <p:nvSpPr>
            <p:cNvPr id="1752069" name="Rectangle 5"/>
            <p:cNvSpPr>
              <a:spLocks noChangeAspect="1" noChangeArrowheads="1"/>
            </p:cNvSpPr>
            <p:nvPr/>
          </p:nvSpPr>
          <p:spPr bwMode="auto">
            <a:xfrm>
              <a:off x="249" y="3627"/>
              <a:ext cx="463" cy="281"/>
            </a:xfrm>
            <a:prstGeom prst="rect">
              <a:avLst/>
            </a:prstGeom>
            <a:noFill/>
            <a:ln w="9525">
              <a:noFill/>
              <a:miter lim="800000"/>
              <a:headEnd/>
              <a:tailEnd/>
            </a:ln>
          </p:spPr>
          <p:txBody>
            <a:bodyPr lIns="54000" tIns="82800" rIns="54000"/>
            <a:lstStyle/>
            <a:p>
              <a:pPr algn="just" eaLnBrk="0" hangingPunct="0">
                <a:defRPr/>
              </a:pP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38920" name="Rectangle 6"/>
            <p:cNvSpPr>
              <a:spLocks noChangeAspect="1" noChangeArrowheads="1"/>
            </p:cNvSpPr>
            <p:nvPr/>
          </p:nvSpPr>
          <p:spPr bwMode="auto">
            <a:xfrm>
              <a:off x="1073" y="1786"/>
              <a:ext cx="1551" cy="206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2071" name="Rectangle 7"/>
            <p:cNvSpPr>
              <a:spLocks noChangeAspect="1" noChangeArrowheads="1"/>
            </p:cNvSpPr>
            <p:nvPr/>
          </p:nvSpPr>
          <p:spPr bwMode="auto">
            <a:xfrm>
              <a:off x="1156" y="2523"/>
              <a:ext cx="1295"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38922" name="Line 8"/>
            <p:cNvSpPr>
              <a:spLocks noChangeAspect="1" noChangeShapeType="1"/>
            </p:cNvSpPr>
            <p:nvPr/>
          </p:nvSpPr>
          <p:spPr bwMode="auto">
            <a:xfrm>
              <a:off x="1094" y="2101"/>
              <a:ext cx="153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73" name="Rectangle 9"/>
            <p:cNvSpPr>
              <a:spLocks noChangeAspect="1" noChangeArrowheads="1"/>
            </p:cNvSpPr>
            <p:nvPr/>
          </p:nvSpPr>
          <p:spPr bwMode="auto">
            <a:xfrm>
              <a:off x="1056" y="308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FF0000"/>
                  </a:solidFill>
                  <a:effectLst>
                    <a:outerShdw blurRad="38100" dist="38100" dir="2700000" algn="tl">
                      <a:srgbClr val="C0C0C0"/>
                    </a:outerShdw>
                  </a:effectLst>
                  <a:latin typeface="Times New Roman" pitchFamily="18" charset="0"/>
                </a:rPr>
                <a:t>控制链（返回地址）</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38924" name="Line 10"/>
            <p:cNvSpPr>
              <a:spLocks noChangeAspect="1" noChangeShapeType="1"/>
            </p:cNvSpPr>
            <p:nvPr/>
          </p:nvSpPr>
          <p:spPr bwMode="auto">
            <a:xfrm>
              <a:off x="1081" y="2547"/>
              <a:ext cx="1524"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5" name="Line 11"/>
            <p:cNvSpPr>
              <a:spLocks noChangeAspect="1" noChangeShapeType="1"/>
            </p:cNvSpPr>
            <p:nvPr/>
          </p:nvSpPr>
          <p:spPr bwMode="auto">
            <a:xfrm flipV="1">
              <a:off x="1100" y="3118"/>
              <a:ext cx="1515"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6" name="Line 12"/>
            <p:cNvSpPr>
              <a:spLocks noChangeAspect="1" noChangeShapeType="1"/>
            </p:cNvSpPr>
            <p:nvPr/>
          </p:nvSpPr>
          <p:spPr bwMode="auto">
            <a:xfrm flipV="1">
              <a:off x="1094" y="3561"/>
              <a:ext cx="1497"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27" name="Line 13"/>
            <p:cNvSpPr>
              <a:spLocks noChangeAspect="1" noChangeShapeType="1"/>
            </p:cNvSpPr>
            <p:nvPr/>
          </p:nvSpPr>
          <p:spPr bwMode="auto">
            <a:xfrm>
              <a:off x="1093" y="2828"/>
              <a:ext cx="15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78" name="Rectangle 14"/>
            <p:cNvSpPr>
              <a:spLocks noChangeAspect="1" noChangeArrowheads="1"/>
            </p:cNvSpPr>
            <p:nvPr/>
          </p:nvSpPr>
          <p:spPr bwMode="auto">
            <a:xfrm>
              <a:off x="1066" y="1797"/>
              <a:ext cx="157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1752079" name="Rectangle 15"/>
            <p:cNvSpPr>
              <a:spLocks noChangeAspect="1" noChangeArrowheads="1"/>
            </p:cNvSpPr>
            <p:nvPr/>
          </p:nvSpPr>
          <p:spPr bwMode="auto">
            <a:xfrm>
              <a:off x="1247" y="3566"/>
              <a:ext cx="1295" cy="280"/>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返回值和参数</a:t>
              </a:r>
            </a:p>
          </p:txBody>
        </p:sp>
        <p:sp>
          <p:nvSpPr>
            <p:cNvPr id="1752080" name="Rectangle 16"/>
            <p:cNvSpPr>
              <a:spLocks noChangeAspect="1" noChangeArrowheads="1"/>
            </p:cNvSpPr>
            <p:nvPr/>
          </p:nvSpPr>
          <p:spPr bwMode="auto">
            <a:xfrm>
              <a:off x="1066" y="2840"/>
              <a:ext cx="1536" cy="281"/>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局部数据临时数据</a:t>
              </a:r>
            </a:p>
          </p:txBody>
        </p:sp>
        <p:sp>
          <p:nvSpPr>
            <p:cNvPr id="38931" name="Line 17"/>
            <p:cNvSpPr>
              <a:spLocks noChangeAspect="1" noChangeShapeType="1"/>
            </p:cNvSpPr>
            <p:nvPr/>
          </p:nvSpPr>
          <p:spPr bwMode="auto">
            <a:xfrm>
              <a:off x="1072" y="1605"/>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2" name="Line 18"/>
            <p:cNvSpPr>
              <a:spLocks noChangeAspect="1" noChangeShapeType="1"/>
            </p:cNvSpPr>
            <p:nvPr/>
          </p:nvSpPr>
          <p:spPr bwMode="auto">
            <a:xfrm>
              <a:off x="2622" y="1614"/>
              <a:ext cx="0" cy="18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83" name="Rectangle 19"/>
            <p:cNvSpPr>
              <a:spLocks noChangeAspect="1" noChangeArrowheads="1"/>
            </p:cNvSpPr>
            <p:nvPr/>
          </p:nvSpPr>
          <p:spPr bwMode="auto">
            <a:xfrm>
              <a:off x="1229" y="1525"/>
              <a:ext cx="1295" cy="235"/>
            </a:xfrm>
            <a:prstGeom prst="rect">
              <a:avLst/>
            </a:prstGeom>
            <a:noFill/>
            <a:ln w="9525">
              <a:noFill/>
              <a:miter lim="800000"/>
              <a:headEnd/>
              <a:tailEnd/>
            </a:ln>
          </p:spPr>
          <p:txBody>
            <a:bodyPr lIns="54000" tIns="82800" rIns="54000"/>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r>
                <a:rPr lang="zh-CN" altLang="en-US" sz="1800" b="1">
                  <a:solidFill>
                    <a:srgbClr val="996633"/>
                  </a:solidFill>
                  <a:effectLst>
                    <a:outerShdw blurRad="38100" dist="38100" dir="2700000" algn="tl">
                      <a:srgbClr val="C0C0C0"/>
                    </a:outerShdw>
                  </a:effectLst>
                  <a:latin typeface="Times New Roman" pitchFamily="18" charset="0"/>
                </a:rPr>
                <a:t>  </a:t>
              </a:r>
              <a:r>
                <a:rPr lang="zh-CN" altLang="en-US" sz="1800" b="1">
                  <a:solidFill>
                    <a:srgbClr val="996633"/>
                  </a:solidFill>
                  <a:effectLst>
                    <a:outerShdw blurRad="38100" dist="38100" dir="2700000" algn="tl">
                      <a:srgbClr val="C0C0C0"/>
                    </a:outerShdw>
                  </a:effectLst>
                  <a:latin typeface="Times New Roman" pitchFamily="18" charset="0"/>
                  <a:sym typeface="Symbol" pitchFamily="18" charset="2"/>
                </a:rPr>
                <a:t></a:t>
              </a:r>
              <a:endParaRPr lang="zh-CN" altLang="en-US" sz="1800" b="1">
                <a:solidFill>
                  <a:srgbClr val="996633"/>
                </a:solidFill>
                <a:effectLst>
                  <a:outerShdw blurRad="38100" dist="38100" dir="2700000" algn="tl">
                    <a:srgbClr val="C0C0C0"/>
                  </a:outerShdw>
                </a:effectLst>
                <a:latin typeface="Times New Roman" pitchFamily="18" charset="0"/>
              </a:endParaRPr>
            </a:p>
          </p:txBody>
        </p:sp>
        <p:sp>
          <p:nvSpPr>
            <p:cNvPr id="1752084" name="Rectangle 20"/>
            <p:cNvSpPr>
              <a:spLocks noChangeAspect="1" noChangeArrowheads="1"/>
            </p:cNvSpPr>
            <p:nvPr/>
          </p:nvSpPr>
          <p:spPr bwMode="auto">
            <a:xfrm>
              <a:off x="1094" y="2063"/>
              <a:ext cx="1560" cy="462"/>
            </a:xfrm>
            <a:prstGeom prst="rect">
              <a:avLst/>
            </a:prstGeom>
            <a:noFill/>
            <a:ln w="9525">
              <a:noFill/>
              <a:miter lim="800000"/>
              <a:headEnd/>
              <a:tailEnd/>
            </a:ln>
          </p:spPr>
          <p:txBody>
            <a:bodyPr lIns="54000" tIns="82800" rIns="54000"/>
            <a:lstStyle/>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控制链</a:t>
              </a:r>
            </a:p>
            <a:p>
              <a:pPr algn="just"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访问链和机器状态</a:t>
              </a:r>
            </a:p>
          </p:txBody>
        </p:sp>
        <p:sp>
          <p:nvSpPr>
            <p:cNvPr id="1752085" name="Rectangle 21"/>
            <p:cNvSpPr>
              <a:spLocks noChangeAspect="1" noChangeArrowheads="1"/>
            </p:cNvSpPr>
            <p:nvPr/>
          </p:nvSpPr>
          <p:spPr bwMode="auto">
            <a:xfrm>
              <a:off x="204" y="1616"/>
              <a:ext cx="685" cy="281"/>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top_sp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8936" name="Line 22"/>
            <p:cNvSpPr>
              <a:spLocks noChangeAspect="1" noChangeShapeType="1"/>
            </p:cNvSpPr>
            <p:nvPr/>
          </p:nvSpPr>
          <p:spPr bwMode="auto">
            <a:xfrm>
              <a:off x="839" y="1797"/>
              <a:ext cx="201"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1752087" name="Rectangle 23"/>
            <p:cNvSpPr>
              <a:spLocks noChangeAspect="1" noChangeArrowheads="1"/>
            </p:cNvSpPr>
            <p:nvPr/>
          </p:nvSpPr>
          <p:spPr bwMode="auto">
            <a:xfrm>
              <a:off x="204" y="2069"/>
              <a:ext cx="659" cy="280"/>
            </a:xfrm>
            <a:prstGeom prst="rect">
              <a:avLst/>
            </a:prstGeom>
            <a:noFill/>
            <a:ln w="9525">
              <a:noFill/>
              <a:miter lim="800000"/>
              <a:headEnd/>
              <a:tailEnd/>
            </a:ln>
          </p:spPr>
          <p:txBody>
            <a:bodyPr lIns="54000" tIns="82800" rIns="54000"/>
            <a:lstStyle/>
            <a:p>
              <a:pPr algn="ctr" eaLnBrk="0" hangingPunct="0">
                <a:defRPr/>
              </a:pPr>
              <a:r>
                <a:rPr lang="en-US" altLang="zh-CN" sz="1800" b="1" i="1">
                  <a:solidFill>
                    <a:srgbClr val="996633"/>
                  </a:solidFill>
                  <a:effectLst>
                    <a:outerShdw blurRad="38100" dist="38100" dir="2700000" algn="tl">
                      <a:srgbClr val="C0C0C0"/>
                    </a:outerShdw>
                  </a:effectLst>
                  <a:latin typeface="Times New Roman" pitchFamily="18" charset="0"/>
                </a:rPr>
                <a:t>base_sp </a:t>
              </a:r>
              <a:endParaRPr lang="en-US" altLang="zh-CN" sz="1800" b="1">
                <a:solidFill>
                  <a:srgbClr val="996633"/>
                </a:solidFill>
                <a:effectLst>
                  <a:outerShdw blurRad="38100" dist="38100" dir="2700000" algn="tl">
                    <a:srgbClr val="C0C0C0"/>
                  </a:outerShdw>
                </a:effectLst>
                <a:latin typeface="Times New Roman" pitchFamily="18" charset="0"/>
              </a:endParaRPr>
            </a:p>
          </p:txBody>
        </p:sp>
        <p:sp>
          <p:nvSpPr>
            <p:cNvPr id="38938" name="Line 24"/>
            <p:cNvSpPr>
              <a:spLocks noChangeAspect="1" noChangeShapeType="1"/>
            </p:cNvSpPr>
            <p:nvPr/>
          </p:nvSpPr>
          <p:spPr bwMode="auto">
            <a:xfrm>
              <a:off x="839" y="2205"/>
              <a:ext cx="200" cy="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lIns="54000" rIns="54000"/>
            <a:lstStyle/>
            <a:p>
              <a:endParaRPr lang="zh-CN" altLang="en-US"/>
            </a:p>
          </p:txBody>
        </p:sp>
        <p:sp>
          <p:nvSpPr>
            <p:cNvPr id="38939" name="Freeform 25"/>
            <p:cNvSpPr>
              <a:spLocks noChangeAspect="1"/>
            </p:cNvSpPr>
            <p:nvPr/>
          </p:nvSpPr>
          <p:spPr bwMode="auto">
            <a:xfrm flipV="1">
              <a:off x="703" y="2251"/>
              <a:ext cx="347" cy="976"/>
            </a:xfrm>
            <a:custGeom>
              <a:avLst/>
              <a:gdLst>
                <a:gd name="T0" fmla="*/ 128 w 571"/>
                <a:gd name="T1" fmla="*/ 355 h 1617"/>
                <a:gd name="T2" fmla="*/ 58 w 571"/>
                <a:gd name="T3" fmla="*/ 336 h 1617"/>
                <a:gd name="T4" fmla="*/ 8 w 571"/>
                <a:gd name="T5" fmla="*/ 240 h 1617"/>
                <a:gd name="T6" fmla="*/ 8 w 571"/>
                <a:gd name="T7" fmla="*/ 110 h 1617"/>
                <a:gd name="T8" fmla="*/ 38 w 571"/>
                <a:gd name="T9" fmla="*/ 26 h 1617"/>
                <a:gd name="T10" fmla="*/ 112 w 571"/>
                <a:gd name="T11" fmla="*/ 0 h 1617"/>
                <a:gd name="T12" fmla="*/ 0 60000 65536"/>
                <a:gd name="T13" fmla="*/ 0 60000 65536"/>
                <a:gd name="T14" fmla="*/ 0 60000 65536"/>
                <a:gd name="T15" fmla="*/ 0 60000 65536"/>
                <a:gd name="T16" fmla="*/ 0 60000 65536"/>
                <a:gd name="T17" fmla="*/ 0 60000 65536"/>
                <a:gd name="T18" fmla="*/ 0 w 571"/>
                <a:gd name="T19" fmla="*/ 0 h 1617"/>
                <a:gd name="T20" fmla="*/ 571 w 571"/>
                <a:gd name="T21" fmla="*/ 1617 h 1617"/>
              </a:gdLst>
              <a:ahLst/>
              <a:cxnLst>
                <a:cxn ang="T12">
                  <a:pos x="T0" y="T1"/>
                </a:cxn>
                <a:cxn ang="T13">
                  <a:pos x="T2" y="T3"/>
                </a:cxn>
                <a:cxn ang="T14">
                  <a:pos x="T4" y="T5"/>
                </a:cxn>
                <a:cxn ang="T15">
                  <a:pos x="T6" y="T7"/>
                </a:cxn>
                <a:cxn ang="T16">
                  <a:pos x="T8" y="T9"/>
                </a:cxn>
                <a:cxn ang="T17">
                  <a:pos x="T10" y="T11"/>
                </a:cxn>
              </a:cxnLst>
              <a:rect l="T18" t="T19" r="T20" b="T21"/>
              <a:pathLst>
                <a:path w="571" h="1617">
                  <a:moveTo>
                    <a:pt x="571" y="1614"/>
                  </a:moveTo>
                  <a:cubicBezTo>
                    <a:pt x="519" y="1600"/>
                    <a:pt x="347" y="1617"/>
                    <a:pt x="258" y="1530"/>
                  </a:cubicBezTo>
                  <a:cubicBezTo>
                    <a:pt x="169" y="1443"/>
                    <a:pt x="74" y="1262"/>
                    <a:pt x="37" y="1090"/>
                  </a:cubicBezTo>
                  <a:cubicBezTo>
                    <a:pt x="0" y="918"/>
                    <a:pt x="15" y="662"/>
                    <a:pt x="37" y="500"/>
                  </a:cubicBezTo>
                  <a:cubicBezTo>
                    <a:pt x="59" y="338"/>
                    <a:pt x="91" y="203"/>
                    <a:pt x="168" y="120"/>
                  </a:cubicBezTo>
                  <a:cubicBezTo>
                    <a:pt x="245" y="37"/>
                    <a:pt x="429" y="25"/>
                    <a:pt x="498"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38940" name="Freeform 26"/>
            <p:cNvSpPr>
              <a:spLocks noChangeAspect="1"/>
            </p:cNvSpPr>
            <p:nvPr/>
          </p:nvSpPr>
          <p:spPr bwMode="auto">
            <a:xfrm flipV="1">
              <a:off x="839" y="3339"/>
              <a:ext cx="226" cy="590"/>
            </a:xfrm>
            <a:custGeom>
              <a:avLst/>
              <a:gdLst>
                <a:gd name="T0" fmla="*/ 79 w 381"/>
                <a:gd name="T1" fmla="*/ 203 h 1005"/>
                <a:gd name="T2" fmla="*/ 32 w 381"/>
                <a:gd name="T3" fmla="*/ 187 h 1005"/>
                <a:gd name="T4" fmla="*/ 4 w 381"/>
                <a:gd name="T5" fmla="*/ 151 h 1005"/>
                <a:gd name="T6" fmla="*/ 8 w 381"/>
                <a:gd name="T7" fmla="*/ 0 h 1005"/>
                <a:gd name="T8" fmla="*/ 0 60000 65536"/>
                <a:gd name="T9" fmla="*/ 0 60000 65536"/>
                <a:gd name="T10" fmla="*/ 0 60000 65536"/>
                <a:gd name="T11" fmla="*/ 0 60000 65536"/>
                <a:gd name="T12" fmla="*/ 0 w 381"/>
                <a:gd name="T13" fmla="*/ 0 h 1005"/>
                <a:gd name="T14" fmla="*/ 381 w 381"/>
                <a:gd name="T15" fmla="*/ 1005 h 1005"/>
              </a:gdLst>
              <a:ahLst/>
              <a:cxnLst>
                <a:cxn ang="T8">
                  <a:pos x="T0" y="T1"/>
                </a:cxn>
                <a:cxn ang="T9">
                  <a:pos x="T2" y="T3"/>
                </a:cxn>
                <a:cxn ang="T10">
                  <a:pos x="T4" y="T5"/>
                </a:cxn>
                <a:cxn ang="T11">
                  <a:pos x="T6" y="T7"/>
                </a:cxn>
              </a:cxnLst>
              <a:rect l="T12" t="T13" r="T14" b="T15"/>
              <a:pathLst>
                <a:path w="381" h="1005">
                  <a:moveTo>
                    <a:pt x="381" y="1005"/>
                  </a:moveTo>
                  <a:cubicBezTo>
                    <a:pt x="343" y="992"/>
                    <a:pt x="214" y="970"/>
                    <a:pt x="154" y="927"/>
                  </a:cubicBezTo>
                  <a:cubicBezTo>
                    <a:pt x="94" y="884"/>
                    <a:pt x="38" y="901"/>
                    <a:pt x="19" y="747"/>
                  </a:cubicBezTo>
                  <a:cubicBezTo>
                    <a:pt x="0" y="593"/>
                    <a:pt x="33" y="156"/>
                    <a:pt x="37"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lIns="54000" rIns="54000"/>
            <a:lstStyle/>
            <a:p>
              <a:endParaRPr lang="zh-CN" altLang="en-US"/>
            </a:p>
          </p:txBody>
        </p:sp>
        <p:sp>
          <p:nvSpPr>
            <p:cNvPr id="1752091" name="Rectangle 27"/>
            <p:cNvSpPr>
              <a:spLocks noChangeAspect="1" noChangeArrowheads="1"/>
            </p:cNvSpPr>
            <p:nvPr/>
          </p:nvSpPr>
          <p:spPr bwMode="auto">
            <a:xfrm>
              <a:off x="204" y="3249"/>
              <a:ext cx="384" cy="346"/>
            </a:xfrm>
            <a:prstGeom prst="rect">
              <a:avLst/>
            </a:prstGeom>
            <a:noFill/>
            <a:ln w="25400">
              <a:noFill/>
              <a:miter lim="800000"/>
              <a:headEnd/>
              <a:tailEnd/>
            </a:ln>
            <a:effectLst/>
          </p:spPr>
          <p:txBody>
            <a:bodyPr wrap="none" anchor="ctr"/>
            <a:lstStyle/>
            <a:p>
              <a:pPr algn="ctr" eaLnBrk="0" hangingPunct="0">
                <a:defRPr/>
              </a:pPr>
              <a:r>
                <a:rPr lang="zh-CN" altLang="en-US" sz="1800" b="1">
                  <a:solidFill>
                    <a:srgbClr val="996633"/>
                  </a:solidFill>
                  <a:effectLst>
                    <a:outerShdw blurRad="38100" dist="38100" dir="2700000" algn="tl">
                      <a:srgbClr val="C0C0C0"/>
                    </a:outerShdw>
                  </a:effectLst>
                  <a:latin typeface="Times New Roman" pitchFamily="18" charset="0"/>
                </a:rPr>
                <a:t>栈</a:t>
              </a:r>
            </a:p>
          </p:txBody>
        </p:sp>
        <p:sp>
          <p:nvSpPr>
            <p:cNvPr id="38942" name="Line 28"/>
            <p:cNvSpPr>
              <a:spLocks noChangeAspect="1" noChangeShapeType="1"/>
            </p:cNvSpPr>
            <p:nvPr/>
          </p:nvSpPr>
          <p:spPr bwMode="auto">
            <a:xfrm flipV="1">
              <a:off x="385" y="2750"/>
              <a:ext cx="0" cy="499"/>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3" name="Rectangle 29"/>
            <p:cNvSpPr>
              <a:spLocks noChangeAspect="1" noChangeArrowheads="1"/>
            </p:cNvSpPr>
            <p:nvPr/>
          </p:nvSpPr>
          <p:spPr bwMode="auto">
            <a:xfrm>
              <a:off x="1020" y="1752"/>
              <a:ext cx="1598" cy="1016"/>
            </a:xfrm>
            <a:prstGeom prst="rect">
              <a:avLst/>
            </a:prstGeom>
            <a:solidFill>
              <a:schemeClr val="accent1">
                <a:alpha val="20000"/>
              </a:schemeClr>
            </a:solidFill>
            <a:ln w="25400">
              <a:solidFill>
                <a:schemeClr val="hlink"/>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3" name="Rectangle 6"/>
          <p:cNvSpPr>
            <a:spLocks noGrp="1" noChangeArrowheads="1"/>
          </p:cNvSpPr>
          <p:nvPr>
            <p:ph type="title"/>
          </p:nvPr>
        </p:nvSpPr>
        <p:spPr/>
        <p:txBody>
          <a:bodyPr/>
          <a:lstStyle/>
          <a:p>
            <a:r>
              <a:rPr lang="zh-CN" altLang="en-US" smtClean="0">
                <a:ea typeface="宋体" pitchFamily="2" charset="-122"/>
              </a:rPr>
              <a:t>缓冲区溢出攻击</a:t>
            </a:r>
          </a:p>
        </p:txBody>
      </p:sp>
      <p:sp>
        <p:nvSpPr>
          <p:cNvPr id="1744898" name="Rectangle 2"/>
          <p:cNvSpPr>
            <a:spLocks noGrp="1" noChangeArrowheads="1"/>
          </p:cNvSpPr>
          <p:nvPr>
            <p:ph idx="1"/>
          </p:nvPr>
        </p:nvSpPr>
        <p:spPr>
          <a:xfrm>
            <a:off x="250825" y="1268413"/>
            <a:ext cx="8229600" cy="792162"/>
          </a:xfrm>
        </p:spPr>
        <p:txBody>
          <a:bodyPr/>
          <a:lstStyle/>
          <a:p>
            <a:pPr>
              <a:defRPr/>
            </a:pPr>
            <a:r>
              <a:rPr lang="zh-CN" altLang="en-US" b="1" smtClean="0">
                <a:solidFill>
                  <a:srgbClr val="996633"/>
                </a:solidFill>
                <a:effectLst>
                  <a:outerShdw blurRad="38100" dist="38100" dir="2700000" algn="tl">
                    <a:srgbClr val="C0C0C0"/>
                  </a:outerShdw>
                </a:effectLst>
                <a:ea typeface="宋体" pitchFamily="2" charset="-122"/>
              </a:rPr>
              <a:t>缓冲区溢出攻击：</a:t>
            </a:r>
            <a:endParaRPr lang="zh-CN" altLang="en-US" sz="2800" b="1" smtClean="0">
              <a:solidFill>
                <a:srgbClr val="996633"/>
              </a:solidFill>
              <a:effectLst>
                <a:outerShdw blurRad="38100" dist="38100" dir="2700000" algn="tl">
                  <a:srgbClr val="C0C0C0"/>
                </a:outerShdw>
              </a:effectLst>
              <a:ea typeface="宋体" pitchFamily="2" charset="-122"/>
            </a:endParaRPr>
          </a:p>
        </p:txBody>
      </p:sp>
      <p:sp>
        <p:nvSpPr>
          <p:cNvPr id="7" name="灯片编号占位符 5"/>
          <p:cNvSpPr>
            <a:spLocks noGrp="1"/>
          </p:cNvSpPr>
          <p:nvPr>
            <p:ph type="sldNum" sz="quarter" idx="11"/>
          </p:nvPr>
        </p:nvSpPr>
        <p:spPr/>
        <p:txBody>
          <a:bodyPr/>
          <a:lstStyle/>
          <a:p>
            <a:pPr>
              <a:defRPr/>
            </a:pPr>
            <a:fld id="{C9DECA8D-E2E5-4D91-850C-62F5754D47D8}" type="slidenum">
              <a:rPr lang="en-US" altLang="zh-CN"/>
              <a:pPr>
                <a:defRPr/>
              </a:pPr>
              <a:t>46</a:t>
            </a:fld>
            <a:endParaRPr lang="en-US" altLang="zh-CN"/>
          </a:p>
        </p:txBody>
      </p:sp>
      <p:sp>
        <p:nvSpPr>
          <p:cNvPr id="1744899" name="Text Box 3"/>
          <p:cNvSpPr txBox="1">
            <a:spLocks noChangeArrowheads="1"/>
          </p:cNvSpPr>
          <p:nvPr/>
        </p:nvSpPr>
        <p:spPr bwMode="auto">
          <a:xfrm>
            <a:off x="107950" y="1916113"/>
            <a:ext cx="5256213" cy="4486275"/>
          </a:xfrm>
          <a:prstGeom prst="rect">
            <a:avLst/>
          </a:prstGeom>
          <a:noFill/>
          <a:ln w="25400">
            <a:noFill/>
            <a:miter lim="800000"/>
            <a:headEnd/>
            <a:tailEnd/>
          </a:ln>
          <a:effectLst/>
        </p:spPr>
        <p:txBody>
          <a:bodyPr>
            <a:spAutoFit/>
          </a:bodyPr>
          <a:lstStyle/>
          <a:p>
            <a:pPr>
              <a:defRPr/>
            </a:pPr>
            <a:r>
              <a:rPr lang="en-US" altLang="zh-CN" sz="1800" b="1">
                <a:solidFill>
                  <a:schemeClr val="accent2"/>
                </a:solidFill>
                <a:effectLst>
                  <a:outerShdw blurRad="38100" dist="38100" dir="2700000" algn="tl">
                    <a:srgbClr val="C0C0C0"/>
                  </a:outerShdw>
                </a:effectLst>
                <a:latin typeface="Tahoma" pitchFamily="34" charset="0"/>
              </a:rPr>
              <a:t>char help[10];</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void foo(const char *input)</a:t>
            </a:r>
          </a:p>
          <a:p>
            <a:pPr>
              <a:defRPr/>
            </a:pPr>
            <a:r>
              <a:rPr lang="en-US" altLang="zh-CN" sz="1800" b="1">
                <a:solidFill>
                  <a:schemeClr val="accent2"/>
                </a:solidFill>
                <a:effectLst>
                  <a:outerShdw blurRad="38100" dist="38100" dir="2700000" algn="tl">
                    <a:srgbClr val="C0C0C0"/>
                  </a:outerShdw>
                </a:effectLst>
                <a:latin typeface="Tahoma" pitchFamily="34" charset="0"/>
              </a:rPr>
              <a:t>{</a:t>
            </a:r>
          </a:p>
          <a:p>
            <a:pPr>
              <a:defRPr/>
            </a:pPr>
            <a:r>
              <a:rPr lang="en-US" altLang="zh-CN" sz="1800" b="1">
                <a:solidFill>
                  <a:schemeClr val="accent2"/>
                </a:solidFill>
                <a:effectLst>
                  <a:outerShdw blurRad="38100" dist="38100" dir="2700000" algn="tl">
                    <a:srgbClr val="C0C0C0"/>
                  </a:outerShdw>
                </a:effectLst>
                <a:latin typeface="Tahoma" pitchFamily="34" charset="0"/>
              </a:rPr>
              <a:t>	char buf[10];</a:t>
            </a:r>
          </a:p>
          <a:p>
            <a:pPr>
              <a:defRPr/>
            </a:pPr>
            <a:r>
              <a:rPr lang="en-US" altLang="zh-CN" sz="1800" b="1">
                <a:solidFill>
                  <a:schemeClr val="accent2"/>
                </a:solidFill>
                <a:effectLst>
                  <a:outerShdw blurRad="38100" dist="38100" dir="2700000" algn="tl">
                    <a:srgbClr val="C0C0C0"/>
                  </a:outerShdw>
                </a:effectLst>
                <a:latin typeface="Tahoma" pitchFamily="34" charset="0"/>
              </a:rPr>
              <a:t>	int i = 0;</a:t>
            </a:r>
          </a:p>
          <a:p>
            <a:pPr>
              <a:defRPr/>
            </a:pPr>
            <a:r>
              <a:rPr lang="en-US" altLang="zh-CN" sz="1800" b="1">
                <a:solidFill>
                  <a:schemeClr val="accent2"/>
                </a:solidFill>
                <a:effectLst>
                  <a:outerShdw blurRad="38100" dist="38100" dir="2700000" algn="tl">
                    <a:srgbClr val="C0C0C0"/>
                  </a:outerShdw>
                </a:effectLst>
                <a:latin typeface="Tahoma" pitchFamily="34" charset="0"/>
              </a:rPr>
              <a:t>	for (i = 0; i &lt; 30; i++)</a:t>
            </a:r>
          </a:p>
          <a:p>
            <a:pPr>
              <a:defRPr/>
            </a:pPr>
            <a:r>
              <a:rPr lang="en-US" altLang="zh-CN" sz="1800" b="1">
                <a:solidFill>
                  <a:schemeClr val="accent2"/>
                </a:solidFill>
                <a:effectLst>
                  <a:outerShdw blurRad="38100" dist="38100" dir="2700000" algn="tl">
                    <a:srgbClr val="C0C0C0"/>
                  </a:outerShdw>
                </a:effectLst>
                <a:latin typeface="Tahoma" pitchFamily="34" charset="0"/>
              </a:rPr>
              <a:t>	{</a:t>
            </a:r>
          </a:p>
          <a:p>
            <a:pPr>
              <a:defRPr/>
            </a:pPr>
            <a:r>
              <a:rPr lang="en-US" altLang="zh-CN" sz="1800" b="1">
                <a:solidFill>
                  <a:schemeClr val="accent2"/>
                </a:solidFill>
                <a:effectLst>
                  <a:outerShdw blurRad="38100" dist="38100" dir="2700000" algn="tl">
                    <a:srgbClr val="C0C0C0"/>
                  </a:outerShdw>
                </a:effectLst>
                <a:latin typeface="Tahoma" pitchFamily="34" charset="0"/>
              </a:rPr>
              <a:t>	     if (i % 4 ==0) printf("\n");</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sprintf(help, "%08x", buf[i]);</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printf(" %s", help+6);</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a:t>
            </a:r>
          </a:p>
          <a:p>
            <a:pPr>
              <a:defRPr/>
            </a:pPr>
            <a:r>
              <a:rPr lang="en-US" altLang="zh-CN" sz="1800" b="1">
                <a:solidFill>
                  <a:schemeClr val="accent2"/>
                </a:solidFill>
                <a:effectLst>
                  <a:outerShdw blurRad="38100" dist="38100" dir="2700000" algn="tl">
                    <a:srgbClr val="C0C0C0"/>
                  </a:outerShdw>
                </a:effectLst>
                <a:latin typeface="Tahoma" pitchFamily="34" charset="0"/>
              </a:rPr>
              <a:t>	printf("\n");</a:t>
            </a:r>
            <a:endParaRPr lang="zh-CN" altLang="en-US" sz="1800" b="1">
              <a:solidFill>
                <a:schemeClr val="accent2"/>
              </a:solidFill>
              <a:effectLst>
                <a:outerShdw blurRad="38100" dist="38100" dir="2700000" algn="tl">
                  <a:srgbClr val="C0C0C0"/>
                </a:outerShdw>
              </a:effectLst>
              <a:latin typeface="Tahoma" pitchFamily="34" charset="0"/>
            </a:endParaRPr>
          </a:p>
        </p:txBody>
      </p:sp>
      <p:sp>
        <p:nvSpPr>
          <p:cNvPr id="1744900" name="Text Box 4"/>
          <p:cNvSpPr txBox="1">
            <a:spLocks noChangeArrowheads="1"/>
          </p:cNvSpPr>
          <p:nvPr/>
        </p:nvSpPr>
        <p:spPr bwMode="auto">
          <a:xfrm>
            <a:off x="5005388" y="1989138"/>
            <a:ext cx="4356100" cy="4624387"/>
          </a:xfrm>
          <a:prstGeom prst="rect">
            <a:avLst/>
          </a:prstGeom>
          <a:noFill/>
          <a:ln w="25400">
            <a:noFill/>
            <a:miter lim="800000"/>
            <a:headEnd/>
            <a:tailEnd/>
          </a:ln>
          <a:effectLst/>
        </p:spPr>
        <p:txBody>
          <a:bodyPr>
            <a:spAutoFit/>
          </a:bodyPr>
          <a:lstStyle/>
          <a:p>
            <a:pPr lvl="1">
              <a:defRPr/>
            </a:pPr>
            <a:r>
              <a:rPr lang="en-US" altLang="zh-CN" sz="1800" b="1">
                <a:solidFill>
                  <a:schemeClr val="accent2"/>
                </a:solidFill>
                <a:effectLst>
                  <a:outerShdw blurRad="38100" dist="38100" dir="2700000" algn="tl">
                    <a:srgbClr val="C0C0C0"/>
                  </a:outerShdw>
                </a:effectLst>
                <a:latin typeface="Tahoma" pitchFamily="34" charset="0"/>
              </a:rPr>
              <a:t>strcpy(buf, input);</a:t>
            </a:r>
          </a:p>
          <a:p>
            <a:pPr lvl="1">
              <a:defRPr/>
            </a:pPr>
            <a:endParaRPr lang="en-US" altLang="zh-CN" sz="1800" b="1">
              <a:solidFill>
                <a:schemeClr val="accent2"/>
              </a:solidFill>
              <a:effectLst>
                <a:outerShdw blurRad="38100" dist="38100" dir="2700000" algn="tl">
                  <a:srgbClr val="C0C0C0"/>
                </a:outerShdw>
              </a:effectLst>
              <a:latin typeface="Tahoma" pitchFamily="34" charset="0"/>
            </a:endParaRPr>
          </a:p>
          <a:p>
            <a:pPr lvl="1">
              <a:defRPr/>
            </a:pPr>
            <a:r>
              <a:rPr lang="en-US" altLang="zh-CN" sz="1800" b="1">
                <a:solidFill>
                  <a:schemeClr val="accent2"/>
                </a:solidFill>
                <a:effectLst>
                  <a:outerShdw blurRad="38100" dist="38100" dir="2700000" algn="tl">
                    <a:srgbClr val="C0C0C0"/>
                  </a:outerShdw>
                </a:effectLst>
                <a:latin typeface="Tahoma" pitchFamily="34" charset="0"/>
              </a:rPr>
              <a:t>printf("%s\n\n", buf);</a:t>
            </a:r>
          </a:p>
          <a:p>
            <a:pPr lvl="1">
              <a:defRPr/>
            </a:pPr>
            <a:endParaRPr lang="en-US" altLang="zh-CN" sz="1800" b="1">
              <a:solidFill>
                <a:schemeClr val="accent2"/>
              </a:solidFill>
              <a:effectLst>
                <a:outerShdw blurRad="38100" dist="38100" dir="2700000" algn="tl">
                  <a:srgbClr val="C0C0C0"/>
                </a:outerShdw>
              </a:effectLst>
              <a:latin typeface="Tahoma" pitchFamily="34" charset="0"/>
            </a:endParaRPr>
          </a:p>
          <a:p>
            <a:pPr lvl="1">
              <a:defRPr/>
            </a:pPr>
            <a:r>
              <a:rPr lang="en-US" altLang="zh-CN" sz="1800" b="1">
                <a:solidFill>
                  <a:schemeClr val="accent2"/>
                </a:solidFill>
                <a:effectLst>
                  <a:outerShdw blurRad="38100" dist="38100" dir="2700000" algn="tl">
                    <a:srgbClr val="C0C0C0"/>
                  </a:outerShdw>
                </a:effectLst>
                <a:latin typeface="Tahoma" pitchFamily="34" charset="0"/>
              </a:rPr>
              <a:t>for (i = 0; i &lt; 30; i++)</a:t>
            </a:r>
          </a:p>
          <a:p>
            <a:pPr lvl="1">
              <a:defRPr/>
            </a:pPr>
            <a:r>
              <a:rPr lang="en-US" altLang="zh-CN" sz="1800" b="1">
                <a:solidFill>
                  <a:schemeClr val="accent2"/>
                </a:solidFill>
                <a:effectLst>
                  <a:outerShdw blurRad="38100" dist="38100" dir="2700000" algn="tl">
                    <a:srgbClr val="C0C0C0"/>
                  </a:outerShdw>
                </a:effectLst>
                <a:latin typeface="Tahoma" pitchFamily="34" charset="0"/>
              </a:rPr>
              <a:t>{</a:t>
            </a:r>
          </a:p>
          <a:p>
            <a:pPr lvl="2">
              <a:defRPr/>
            </a:pPr>
            <a:r>
              <a:rPr lang="en-US" altLang="zh-CN" sz="1800" b="1">
                <a:solidFill>
                  <a:schemeClr val="accent2"/>
                </a:solidFill>
                <a:effectLst>
                  <a:outerShdw blurRad="38100" dist="38100" dir="2700000" algn="tl">
                    <a:srgbClr val="C0C0C0"/>
                  </a:outerShdw>
                </a:effectLst>
                <a:latin typeface="Tahoma" pitchFamily="34" charset="0"/>
              </a:rPr>
              <a:t>if (i % 4 ==0) printf("\n");</a:t>
            </a:r>
          </a:p>
          <a:p>
            <a:pPr lvl="2">
              <a:defRPr/>
            </a:pPr>
            <a:endParaRPr lang="en-US" altLang="zh-CN" sz="1800" b="1">
              <a:solidFill>
                <a:schemeClr val="accent2"/>
              </a:solidFill>
              <a:effectLst>
                <a:outerShdw blurRad="38100" dist="38100" dir="2700000" algn="tl">
                  <a:srgbClr val="C0C0C0"/>
                </a:outerShdw>
              </a:effectLst>
              <a:latin typeface="Tahoma" pitchFamily="34" charset="0"/>
            </a:endParaRPr>
          </a:p>
          <a:p>
            <a:pPr lvl="2">
              <a:defRPr/>
            </a:pPr>
            <a:r>
              <a:rPr lang="en-US" altLang="zh-CN" sz="1800" b="1">
                <a:solidFill>
                  <a:schemeClr val="accent2"/>
                </a:solidFill>
                <a:effectLst>
                  <a:outerShdw blurRad="38100" dist="38100" dir="2700000" algn="tl">
                    <a:srgbClr val="C0C0C0"/>
                  </a:outerShdw>
                </a:effectLst>
                <a:latin typeface="Tahoma" pitchFamily="34" charset="0"/>
              </a:rPr>
              <a:t>sprintf(help, "%08x", buf[i]);</a:t>
            </a:r>
          </a:p>
          <a:p>
            <a:pPr lvl="2">
              <a:defRPr/>
            </a:pPr>
            <a:endParaRPr lang="en-US" altLang="zh-CN" sz="1800" b="1">
              <a:solidFill>
                <a:schemeClr val="accent2"/>
              </a:solidFill>
              <a:effectLst>
                <a:outerShdw blurRad="38100" dist="38100" dir="2700000" algn="tl">
                  <a:srgbClr val="C0C0C0"/>
                </a:outerShdw>
              </a:effectLst>
              <a:latin typeface="Tahoma" pitchFamily="34" charset="0"/>
            </a:endParaRPr>
          </a:p>
          <a:p>
            <a:pPr lvl="2">
              <a:defRPr/>
            </a:pPr>
            <a:r>
              <a:rPr lang="en-US" altLang="zh-CN" sz="1800" b="1">
                <a:solidFill>
                  <a:schemeClr val="accent2"/>
                </a:solidFill>
                <a:effectLst>
                  <a:outerShdw blurRad="38100" dist="38100" dir="2700000" algn="tl">
                    <a:srgbClr val="C0C0C0"/>
                  </a:outerShdw>
                </a:effectLst>
                <a:latin typeface="Tahoma" pitchFamily="34" charset="0"/>
              </a:rPr>
              <a:t>printf(" %s", help+6);</a:t>
            </a:r>
          </a:p>
          <a:p>
            <a:pPr lvl="1">
              <a:defRPr/>
            </a:pPr>
            <a:r>
              <a:rPr lang="en-US" altLang="zh-CN" sz="1800" b="1">
                <a:solidFill>
                  <a:schemeClr val="accent2"/>
                </a:solidFill>
                <a:effectLst>
                  <a:outerShdw blurRad="38100" dist="38100" dir="2700000" algn="tl">
                    <a:srgbClr val="C0C0C0"/>
                  </a:outerShdw>
                </a:effectLst>
                <a:latin typeface="Tahoma" pitchFamily="34" charset="0"/>
              </a:rPr>
              <a:t>}</a:t>
            </a:r>
          </a:p>
          <a:p>
            <a:pPr lvl="1">
              <a:defRPr/>
            </a:pPr>
            <a:r>
              <a:rPr lang="en-US" altLang="zh-CN" sz="1800" b="1">
                <a:solidFill>
                  <a:schemeClr val="accent2"/>
                </a:solidFill>
                <a:effectLst>
                  <a:outerShdw blurRad="38100" dist="38100" dir="2700000" algn="tl">
                    <a:srgbClr val="C0C0C0"/>
                  </a:outerShdw>
                </a:effectLst>
                <a:latin typeface="Tahoma" pitchFamily="34" charset="0"/>
              </a:rPr>
              <a:t>printf("\n");</a:t>
            </a:r>
          </a:p>
          <a:p>
            <a:pPr>
              <a:defRPr/>
            </a:pPr>
            <a:r>
              <a:rPr lang="en-US" altLang="zh-CN" sz="1800" b="1">
                <a:solidFill>
                  <a:schemeClr val="accent2"/>
                </a:solidFill>
                <a:effectLst>
                  <a:outerShdw blurRad="38100" dist="38100" dir="2700000" algn="tl">
                    <a:srgbClr val="C0C0C0"/>
                  </a:outerShdw>
                </a:effectLst>
                <a:latin typeface="Tahoma" pitchFamily="34" charset="0"/>
              </a:rPr>
              <a:t>}</a:t>
            </a:r>
          </a:p>
          <a:p>
            <a:pPr>
              <a:spcBef>
                <a:spcPct val="50000"/>
              </a:spcBef>
              <a:defRPr/>
            </a:pPr>
            <a:endParaRPr lang="zh-CN" altLang="en-US" sz="1800" b="1">
              <a:solidFill>
                <a:schemeClr val="accent2"/>
              </a:solidFill>
              <a:effectLst>
                <a:outerShdw blurRad="38100" dist="38100" dir="2700000" algn="tl">
                  <a:srgbClr val="C0C0C0"/>
                </a:outerShdw>
              </a:effectLst>
              <a:latin typeface="Tahoma" pitchFamily="34" charset="0"/>
            </a:endParaRPr>
          </a:p>
        </p:txBody>
      </p:sp>
      <p:sp>
        <p:nvSpPr>
          <p:cNvPr id="39942" name="Line 5"/>
          <p:cNvSpPr>
            <a:spLocks noChangeShapeType="1"/>
          </p:cNvSpPr>
          <p:nvPr/>
        </p:nvSpPr>
        <p:spPr bwMode="auto">
          <a:xfrm>
            <a:off x="5003800" y="1557338"/>
            <a:ext cx="0" cy="5300662"/>
          </a:xfrm>
          <a:prstGeom prst="line">
            <a:avLst/>
          </a:prstGeom>
          <a:noFill/>
          <a:ln w="25400">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type="title"/>
          </p:nvPr>
        </p:nvSpPr>
        <p:spPr/>
        <p:txBody>
          <a:bodyPr/>
          <a:lstStyle/>
          <a:p>
            <a:r>
              <a:rPr lang="zh-CN" altLang="en-US" smtClean="0">
                <a:ea typeface="宋体" pitchFamily="2" charset="-122"/>
              </a:rPr>
              <a:t>缓冲区溢出攻击</a:t>
            </a:r>
          </a:p>
        </p:txBody>
      </p:sp>
      <p:sp>
        <p:nvSpPr>
          <p:cNvPr id="1745922" name="Rectangle 2"/>
          <p:cNvSpPr>
            <a:spLocks noGrp="1" noChangeArrowheads="1"/>
          </p:cNvSpPr>
          <p:nvPr>
            <p:ph idx="1"/>
          </p:nvPr>
        </p:nvSpPr>
        <p:spPr/>
        <p:txBody>
          <a:bodyPr/>
          <a:lstStyle/>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void bar(void) </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{printf("</a:t>
            </a:r>
            <a:r>
              <a:rPr lang="zh-CN" altLang="en-US" sz="2400" b="1" smtClean="0">
                <a:solidFill>
                  <a:schemeClr val="accent2"/>
                </a:solidFill>
                <a:effectLst>
                  <a:outerShdw blurRad="38100" dist="38100" dir="2700000" algn="tl">
                    <a:srgbClr val="C0C0C0"/>
                  </a:outerShdw>
                </a:effectLst>
                <a:ea typeface="宋体" pitchFamily="2" charset="-122"/>
              </a:rPr>
              <a:t>我是</a:t>
            </a:r>
            <a:r>
              <a:rPr lang="en-US" altLang="zh-CN" sz="2400" b="1" smtClean="0">
                <a:solidFill>
                  <a:schemeClr val="accent2"/>
                </a:solidFill>
                <a:effectLst>
                  <a:outerShdw blurRad="38100" dist="38100" dir="2700000" algn="tl">
                    <a:srgbClr val="C0C0C0"/>
                  </a:outerShdw>
                </a:effectLst>
                <a:ea typeface="宋体" pitchFamily="2" charset="-122"/>
              </a:rPr>
              <a:t>bar()</a:t>
            </a:r>
            <a:r>
              <a:rPr lang="zh-CN" altLang="en-US" sz="2400" b="1" smtClean="0">
                <a:solidFill>
                  <a:schemeClr val="accent2"/>
                </a:solidFill>
                <a:effectLst>
                  <a:outerShdw blurRad="38100" dist="38100" dir="2700000" algn="tl">
                    <a:srgbClr val="C0C0C0"/>
                  </a:outerShdw>
                </a:effectLst>
                <a:ea typeface="宋体" pitchFamily="2" charset="-122"/>
              </a:rPr>
              <a:t>函数，程序的执行流程改变了！</a:t>
            </a:r>
            <a:r>
              <a:rPr lang="en-US" altLang="zh-CN" sz="2400" b="1" smtClean="0">
                <a:solidFill>
                  <a:schemeClr val="accent2"/>
                </a:solidFill>
                <a:effectLst>
                  <a:outerShdw blurRad="38100" dist="38100" dir="2700000" algn="tl">
                    <a:srgbClr val="C0C0C0"/>
                  </a:outerShdw>
                </a:effectLst>
                <a:ea typeface="宋体" pitchFamily="2" charset="-122"/>
              </a:rPr>
              <a:t>\n");}</a:t>
            </a:r>
          </a:p>
          <a:p>
            <a:pPr>
              <a:lnSpc>
                <a:spcPct val="80000"/>
              </a:lnSpc>
              <a:defRPr/>
            </a:pPr>
            <a:endParaRPr lang="en-US" altLang="zh-CN" sz="2400" b="1" smtClean="0">
              <a:solidFill>
                <a:schemeClr val="accent2"/>
              </a:solidFill>
              <a:effectLst>
                <a:outerShdw blurRad="38100" dist="38100" dir="2700000" algn="tl">
                  <a:srgbClr val="C0C0C0"/>
                </a:outerShdw>
              </a:effectLst>
              <a:ea typeface="宋体" pitchFamily="2" charset="-122"/>
            </a:endParaRP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void main(int argc, char *argv[ ])</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printf("foo() </a:t>
            </a:r>
            <a:r>
              <a:rPr lang="zh-CN" altLang="en-US" sz="2400" b="1" smtClean="0">
                <a:solidFill>
                  <a:schemeClr val="accent2"/>
                </a:solidFill>
                <a:effectLst>
                  <a:outerShdw blurRad="38100" dist="38100" dir="2700000" algn="tl">
                    <a:srgbClr val="C0C0C0"/>
                  </a:outerShdw>
                </a:effectLst>
                <a:ea typeface="宋体" pitchFamily="2" charset="-122"/>
              </a:rPr>
              <a:t>函数的地址是 </a:t>
            </a:r>
            <a:r>
              <a:rPr lang="en-US" altLang="zh-CN" sz="2400" b="1" smtClean="0">
                <a:solidFill>
                  <a:schemeClr val="accent2"/>
                </a:solidFill>
                <a:effectLst>
                  <a:outerShdw blurRad="38100" dist="38100" dir="2700000" algn="tl">
                    <a:srgbClr val="C0C0C0"/>
                  </a:outerShdw>
                </a:effectLst>
                <a:ea typeface="宋体" pitchFamily="2" charset="-122"/>
              </a:rPr>
              <a:t>%p \n",foo);</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printf("bar()</a:t>
            </a:r>
            <a:r>
              <a:rPr lang="zh-CN" altLang="en-US" sz="2400" b="1" smtClean="0">
                <a:solidFill>
                  <a:schemeClr val="accent2"/>
                </a:solidFill>
                <a:effectLst>
                  <a:outerShdw blurRad="38100" dist="38100" dir="2700000" algn="tl">
                    <a:srgbClr val="C0C0C0"/>
                  </a:outerShdw>
                </a:effectLst>
                <a:ea typeface="宋体" pitchFamily="2" charset="-122"/>
              </a:rPr>
              <a:t>函数的地址是</a:t>
            </a:r>
            <a:r>
              <a:rPr lang="en-US" altLang="zh-CN" sz="2400" b="1" smtClean="0">
                <a:solidFill>
                  <a:schemeClr val="accent2"/>
                </a:solidFill>
                <a:effectLst>
                  <a:outerShdw blurRad="38100" dist="38100" dir="2700000" algn="tl">
                    <a:srgbClr val="C0C0C0"/>
                  </a:outerShdw>
                </a:effectLst>
                <a:ea typeface="宋体" pitchFamily="2" charset="-122"/>
              </a:rPr>
              <a:t>%p \n",bar);</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foo(argv[1]);</a:t>
            </a:r>
          </a:p>
          <a:p>
            <a:pPr>
              <a:lnSpc>
                <a:spcPct val="80000"/>
              </a:lnSpc>
              <a:defRPr/>
            </a:pPr>
            <a:endParaRPr lang="en-US" altLang="zh-CN" sz="2400" b="1" smtClean="0">
              <a:solidFill>
                <a:schemeClr val="accent2"/>
              </a:solidFill>
              <a:effectLst>
                <a:outerShdw blurRad="38100" dist="38100" dir="2700000" algn="tl">
                  <a:srgbClr val="C0C0C0"/>
                </a:outerShdw>
              </a:effectLst>
              <a:ea typeface="宋体" pitchFamily="2" charset="-122"/>
            </a:endParaRP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	getch();</a:t>
            </a:r>
          </a:p>
          <a:p>
            <a:pPr>
              <a:lnSpc>
                <a:spcPct val="80000"/>
              </a:lnSpc>
              <a:buFontTx/>
              <a:buNone/>
              <a:defRPr/>
            </a:pPr>
            <a:r>
              <a:rPr lang="en-US" altLang="zh-CN" sz="2400" b="1" smtClean="0">
                <a:solidFill>
                  <a:schemeClr val="accent2"/>
                </a:solidFill>
                <a:effectLst>
                  <a:outerShdw blurRad="38100" dist="38100" dir="2700000" algn="tl">
                    <a:srgbClr val="C0C0C0"/>
                  </a:outerShdw>
                </a:effectLst>
                <a:ea typeface="宋体" pitchFamily="2" charset="-122"/>
              </a:rPr>
              <a:t>}</a:t>
            </a:r>
            <a:endParaRPr lang="zh-CN" altLang="en-US" sz="2400" b="1" smtClean="0">
              <a:solidFill>
                <a:schemeClr val="accent2"/>
              </a:solidFill>
              <a:effectLst>
                <a:outerShdw blurRad="38100" dist="38100" dir="2700000" algn="tl">
                  <a:srgbClr val="C0C0C0"/>
                </a:outerShdw>
              </a:effectLst>
              <a:ea typeface="宋体" pitchFamily="2" charset="-122"/>
            </a:endParaRPr>
          </a:p>
        </p:txBody>
      </p:sp>
      <p:sp>
        <p:nvSpPr>
          <p:cNvPr id="4" name="灯片编号占位符 5"/>
          <p:cNvSpPr>
            <a:spLocks noGrp="1"/>
          </p:cNvSpPr>
          <p:nvPr>
            <p:ph type="sldNum" sz="quarter" idx="11"/>
          </p:nvPr>
        </p:nvSpPr>
        <p:spPr/>
        <p:txBody>
          <a:bodyPr/>
          <a:lstStyle/>
          <a:p>
            <a:pPr>
              <a:defRPr/>
            </a:pPr>
            <a:fld id="{D0FA7EEC-92FF-470E-B909-CD5129BC28C6}" type="slidenum">
              <a:rPr lang="en-US" altLang="zh-CN"/>
              <a:pPr>
                <a:defRPr/>
              </a:pPr>
              <a:t>47</a:t>
            </a:fld>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67" name="Rectangle 108"/>
          <p:cNvSpPr>
            <a:spLocks noGrp="1" noChangeArrowheads="1"/>
          </p:cNvSpPr>
          <p:nvPr>
            <p:ph type="title"/>
          </p:nvPr>
        </p:nvSpPr>
        <p:spPr/>
        <p:txBody>
          <a:bodyPr/>
          <a:lstStyle/>
          <a:p>
            <a:r>
              <a:rPr lang="zh-CN" altLang="en-US" smtClean="0">
                <a:ea typeface="宋体" pitchFamily="2" charset="-122"/>
              </a:rPr>
              <a:t>缓冲区溢出攻击</a:t>
            </a:r>
          </a:p>
        </p:txBody>
      </p:sp>
      <p:graphicFrame>
        <p:nvGraphicFramePr>
          <p:cNvPr id="1746946" name="Group 2"/>
          <p:cNvGraphicFramePr>
            <a:graphicFrameLocks noGrp="1"/>
          </p:cNvGraphicFramePr>
          <p:nvPr>
            <p:ph sz="half" idx="1"/>
          </p:nvPr>
        </p:nvGraphicFramePr>
        <p:xfrm>
          <a:off x="2500313" y="2995613"/>
          <a:ext cx="1800225" cy="2852735"/>
        </p:xfrm>
        <a:graphic>
          <a:graphicData uri="http://schemas.openxmlformats.org/drawingml/2006/table">
            <a:tbl>
              <a:tblPr/>
              <a:tblGrid>
                <a:gridCol w="449262"/>
                <a:gridCol w="449263"/>
                <a:gridCol w="450850"/>
                <a:gridCol w="450850"/>
              </a:tblGrid>
              <a:tr h="487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79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80</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ff</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905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58</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ba</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46995" name="Group 51"/>
          <p:cNvGraphicFramePr>
            <a:graphicFrameLocks noGrp="1"/>
          </p:cNvGraphicFramePr>
          <p:nvPr>
            <p:ph sz="half" idx="2"/>
          </p:nvPr>
        </p:nvGraphicFramePr>
        <p:xfrm>
          <a:off x="6699250" y="2914650"/>
          <a:ext cx="1800225" cy="3008315"/>
        </p:xfrm>
        <a:graphic>
          <a:graphicData uri="http://schemas.openxmlformats.org/drawingml/2006/table">
            <a:tbl>
              <a:tblPr/>
              <a:tblGrid>
                <a:gridCol w="450850"/>
                <a:gridCol w="450850"/>
                <a:gridCol w="449263"/>
                <a:gridCol w="449262"/>
              </a:tblGrid>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80</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ff</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58</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ba</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9" name="灯片编号占位符 6"/>
          <p:cNvSpPr>
            <a:spLocks noGrp="1"/>
          </p:cNvSpPr>
          <p:nvPr>
            <p:ph type="sldNum" sz="quarter" idx="12"/>
          </p:nvPr>
        </p:nvSpPr>
        <p:spPr/>
        <p:txBody>
          <a:bodyPr/>
          <a:lstStyle/>
          <a:p>
            <a:pPr>
              <a:defRPr/>
            </a:pPr>
            <a:fld id="{196EA524-3F95-4401-B21E-03F9C7EC69FF}" type="slidenum">
              <a:rPr lang="en-US" altLang="zh-CN"/>
              <a:pPr>
                <a:defRPr/>
              </a:pPr>
              <a:t>48</a:t>
            </a:fld>
            <a:endParaRPr lang="en-US" altLang="zh-CN"/>
          </a:p>
        </p:txBody>
      </p:sp>
      <p:sp>
        <p:nvSpPr>
          <p:cNvPr id="1746993" name="Text Box 49"/>
          <p:cNvSpPr txBox="1">
            <a:spLocks noChangeArrowheads="1"/>
          </p:cNvSpPr>
          <p:nvPr/>
        </p:nvSpPr>
        <p:spPr bwMode="auto">
          <a:xfrm>
            <a:off x="34925" y="1773238"/>
            <a:ext cx="5761038" cy="4211637"/>
          </a:xfrm>
          <a:prstGeom prst="rect">
            <a:avLst/>
          </a:prstGeom>
          <a:noFill/>
          <a:ln w="25400">
            <a:noFill/>
            <a:miter lim="800000"/>
            <a:headEnd/>
            <a:tailEnd/>
          </a:ln>
          <a:effectLst/>
        </p:spPr>
        <p:txBody>
          <a:bodyPr>
            <a:spAutoFit/>
          </a:bodyPr>
          <a:lstStyle/>
          <a:p>
            <a:pPr>
              <a:defRPr/>
            </a:pPr>
            <a:endParaRPr lang="zh-CN" altLang="en-US" sz="1800" b="1">
              <a:solidFill>
                <a:srgbClr val="996633"/>
              </a:solidFill>
              <a:effectLst>
                <a:outerShdw blurRad="38100" dist="38100" dir="2700000" algn="tl">
                  <a:srgbClr val="C0C0C0"/>
                </a:outerShdw>
              </a:effectLst>
              <a:latin typeface="Tahoma" pitchFamily="34" charset="0"/>
            </a:endParaRPr>
          </a:p>
          <a:p>
            <a:pPr>
              <a:defRPr/>
            </a:pPr>
            <a:r>
              <a:rPr lang="en-US" altLang="zh-CN" sz="1800" b="1">
                <a:solidFill>
                  <a:srgbClr val="996633"/>
                </a:solidFill>
                <a:effectLst>
                  <a:outerShdw blurRad="38100" dist="38100" dir="2700000" algn="tl">
                    <a:srgbClr val="C0C0C0"/>
                  </a:outerShdw>
                </a:effectLst>
                <a:latin typeface="Tahoma" pitchFamily="34" charset="0"/>
              </a:rPr>
              <a:t>D:\bufferoverrun\Debug&gt;bufferoverrun 12345</a:t>
            </a:r>
          </a:p>
          <a:p>
            <a:pPr>
              <a:defRPr/>
            </a:pPr>
            <a:r>
              <a:rPr lang="en-US" altLang="zh-CN" sz="1800" b="1">
                <a:solidFill>
                  <a:srgbClr val="996633"/>
                </a:solidFill>
                <a:effectLst>
                  <a:outerShdw blurRad="38100" dist="38100" dir="2700000" algn="tl">
                    <a:srgbClr val="C0C0C0"/>
                  </a:outerShdw>
                </a:effectLst>
                <a:latin typeface="Tahoma" pitchFamily="34" charset="0"/>
              </a:rPr>
              <a:t>foo() </a:t>
            </a:r>
            <a:r>
              <a:rPr lang="zh-CN" altLang="en-US" sz="1800" b="1">
                <a:solidFill>
                  <a:srgbClr val="996633"/>
                </a:solidFill>
                <a:effectLst>
                  <a:outerShdw blurRad="38100" dist="38100" dir="2700000" algn="tl">
                    <a:srgbClr val="C0C0C0"/>
                  </a:outerShdw>
                </a:effectLst>
                <a:latin typeface="Tahoma" pitchFamily="34" charset="0"/>
              </a:rPr>
              <a:t>函数的地址是 </a:t>
            </a:r>
            <a:r>
              <a:rPr lang="en-US" altLang="zh-CN" sz="1800" b="1">
                <a:solidFill>
                  <a:srgbClr val="996633"/>
                </a:solidFill>
                <a:effectLst>
                  <a:outerShdw blurRad="38100" dist="38100" dir="2700000" algn="tl">
                    <a:srgbClr val="C0C0C0"/>
                  </a:outerShdw>
                </a:effectLst>
                <a:latin typeface="Tahoma" pitchFamily="34" charset="0"/>
              </a:rPr>
              <a:t>00401005</a:t>
            </a:r>
          </a:p>
          <a:p>
            <a:pPr>
              <a:defRPr/>
            </a:pPr>
            <a:r>
              <a:rPr lang="en-US" altLang="zh-CN" sz="1800" b="1">
                <a:solidFill>
                  <a:srgbClr val="996633"/>
                </a:solidFill>
                <a:effectLst>
                  <a:outerShdw blurRad="38100" dist="38100" dir="2700000" algn="tl">
                    <a:srgbClr val="C0C0C0"/>
                  </a:outerShdw>
                </a:effectLst>
                <a:latin typeface="Tahoma" pitchFamily="34" charset="0"/>
              </a:rPr>
              <a:t>bar() </a:t>
            </a:r>
            <a:r>
              <a:rPr lang="zh-CN" altLang="en-US" sz="1800" b="1">
                <a:solidFill>
                  <a:srgbClr val="996633"/>
                </a:solidFill>
                <a:effectLst>
                  <a:outerShdw blurRad="38100" dist="38100" dir="2700000" algn="tl">
                    <a:srgbClr val="C0C0C0"/>
                  </a:outerShdw>
                </a:effectLst>
                <a:latin typeface="Tahoma" pitchFamily="34" charset="0"/>
              </a:rPr>
              <a:t>函数的地址是 </a:t>
            </a:r>
            <a:r>
              <a:rPr lang="en-US" altLang="zh-CN" sz="1800" b="1">
                <a:solidFill>
                  <a:srgbClr val="996633"/>
                </a:solidFill>
                <a:effectLst>
                  <a:outerShdw blurRad="38100" dist="38100" dir="2700000" algn="tl">
                    <a:srgbClr val="C0C0C0"/>
                  </a:outerShdw>
                </a:effectLst>
                <a:latin typeface="Tahoma" pitchFamily="34" charset="0"/>
              </a:rPr>
              <a:t>0040100A</a:t>
            </a:r>
          </a:p>
          <a:p>
            <a:pPr>
              <a:defRPr/>
            </a:pPr>
            <a:endParaRPr lang="en-US" altLang="zh-CN" sz="1800" b="1">
              <a:solidFill>
                <a:srgbClr val="996633"/>
              </a:solidFill>
              <a:effectLst>
                <a:outerShdw blurRad="38100" dist="38100" dir="2700000" algn="tl">
                  <a:srgbClr val="C0C0C0"/>
                </a:outerShdw>
              </a:effectLst>
              <a:latin typeface="Tahoma" pitchFamily="34" charset="0"/>
            </a:endParaRP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80 ff 12 00</a:t>
            </a:r>
          </a:p>
          <a:p>
            <a:pPr>
              <a:defRPr/>
            </a:pPr>
            <a:r>
              <a:rPr lang="en-US" altLang="zh-CN" sz="1800" b="1">
                <a:solidFill>
                  <a:srgbClr val="996633"/>
                </a:solidFill>
                <a:effectLst>
                  <a:outerShdw blurRad="38100" dist="38100" dir="2700000" algn="tl">
                    <a:srgbClr val="C0C0C0"/>
                  </a:outerShdw>
                </a:effectLst>
                <a:latin typeface="Tahoma" pitchFamily="34" charset="0"/>
              </a:rPr>
              <a:t> 58 12 40 00</a:t>
            </a:r>
          </a:p>
          <a:p>
            <a:pPr>
              <a:defRPr/>
            </a:pPr>
            <a:r>
              <a:rPr lang="en-US" altLang="zh-CN" sz="1800" b="1">
                <a:solidFill>
                  <a:srgbClr val="996633"/>
                </a:solidFill>
                <a:effectLst>
                  <a:outerShdw blurRad="38100" dist="38100" dir="2700000" algn="tl">
                    <a:srgbClr val="C0C0C0"/>
                  </a:outerShdw>
                </a:effectLst>
                <a:latin typeface="Tahoma" pitchFamily="34" charset="0"/>
              </a:rPr>
              <a:t> ba 0e 43 00</a:t>
            </a:r>
          </a:p>
          <a:p>
            <a:pPr>
              <a:defRPr/>
            </a:pPr>
            <a:r>
              <a:rPr lang="en-US" altLang="zh-CN" sz="1800" b="1">
                <a:solidFill>
                  <a:srgbClr val="996633"/>
                </a:solidFill>
                <a:effectLst>
                  <a:outerShdw blurRad="38100" dist="38100" dir="2700000" algn="tl">
                    <a:srgbClr val="C0C0C0"/>
                  </a:outerShdw>
                </a:effectLst>
                <a:latin typeface="Tahoma" pitchFamily="34" charset="0"/>
              </a:rPr>
              <a:t> a8 44 f9 77</a:t>
            </a:r>
          </a:p>
          <a:p>
            <a:pPr>
              <a:defRPr/>
            </a:pPr>
            <a:r>
              <a:rPr lang="en-US" altLang="zh-CN" sz="1800" b="1">
                <a:solidFill>
                  <a:srgbClr val="996633"/>
                </a:solidFill>
                <a:effectLst>
                  <a:outerShdw blurRad="38100" dist="38100" dir="2700000" algn="tl">
                    <a:srgbClr val="C0C0C0"/>
                  </a:outerShdw>
                </a:effectLst>
                <a:latin typeface="Tahoma" pitchFamily="34" charset="0"/>
              </a:rPr>
              <a:t> 07 00</a:t>
            </a:r>
          </a:p>
          <a:p>
            <a:pPr>
              <a:defRPr/>
            </a:pPr>
            <a:r>
              <a:rPr lang="en-US" altLang="zh-CN" sz="1800" b="1">
                <a:solidFill>
                  <a:srgbClr val="996633"/>
                </a:solidFill>
                <a:effectLst>
                  <a:outerShdw blurRad="38100" dist="38100" dir="2700000" algn="tl">
                    <a:srgbClr val="C0C0C0"/>
                  </a:outerShdw>
                </a:effectLst>
                <a:latin typeface="Tahoma" pitchFamily="34" charset="0"/>
              </a:rPr>
              <a:t>12345</a:t>
            </a:r>
          </a:p>
          <a:p>
            <a:pPr>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46994" name="Text Box 50"/>
          <p:cNvSpPr txBox="1">
            <a:spLocks noChangeArrowheads="1"/>
          </p:cNvSpPr>
          <p:nvPr/>
        </p:nvSpPr>
        <p:spPr bwMode="auto">
          <a:xfrm>
            <a:off x="4500563" y="2565400"/>
            <a:ext cx="3563937" cy="2976563"/>
          </a:xfrm>
          <a:prstGeom prst="rect">
            <a:avLst/>
          </a:prstGeom>
          <a:noFill/>
          <a:ln w="25400">
            <a:noFill/>
            <a:miter lim="800000"/>
            <a:headEnd/>
            <a:tailEnd/>
          </a:ln>
          <a:effectLst/>
        </p:spPr>
        <p:txBody>
          <a:bodyPr>
            <a:spAutoFit/>
          </a:bodyPr>
          <a:lstStyle/>
          <a:p>
            <a:pPr>
              <a:defRPr/>
            </a:pPr>
            <a:endParaRPr lang="en-US" altLang="zh-CN" sz="1800" b="1">
              <a:solidFill>
                <a:srgbClr val="996633"/>
              </a:solidFill>
              <a:effectLst>
                <a:outerShdw blurRad="38100" dist="38100" dir="2700000" algn="tl">
                  <a:srgbClr val="C0C0C0"/>
                </a:outerShdw>
              </a:effectLst>
              <a:latin typeface="Tahoma" pitchFamily="34" charset="0"/>
            </a:endParaRPr>
          </a:p>
          <a:p>
            <a:pPr>
              <a:defRPr/>
            </a:pPr>
            <a:r>
              <a:rPr lang="en-US" altLang="zh-CN" sz="1800" b="1">
                <a:solidFill>
                  <a:srgbClr val="996633"/>
                </a:solidFill>
                <a:effectLst>
                  <a:outerShdw blurRad="38100" dist="38100" dir="2700000" algn="tl">
                    <a:srgbClr val="C0C0C0"/>
                  </a:outerShdw>
                </a:effectLst>
                <a:latin typeface="Tahoma" pitchFamily="34" charset="0"/>
              </a:rPr>
              <a:t> 31 32 33 34</a:t>
            </a:r>
          </a:p>
          <a:p>
            <a:pPr>
              <a:defRPr/>
            </a:pPr>
            <a:r>
              <a:rPr lang="en-US" altLang="zh-CN" sz="1800" b="1">
                <a:solidFill>
                  <a:srgbClr val="996633"/>
                </a:solidFill>
                <a:effectLst>
                  <a:outerShdw blurRad="38100" dist="38100" dir="2700000" algn="tl">
                    <a:srgbClr val="C0C0C0"/>
                  </a:outerShdw>
                </a:effectLst>
                <a:latin typeface="Tahoma" pitchFamily="34" charset="0"/>
              </a:rPr>
              <a:t> 35 00 cc cc</a:t>
            </a:r>
          </a:p>
          <a:p>
            <a:pPr>
              <a:defRPr/>
            </a:pPr>
            <a:r>
              <a:rPr lang="en-US" altLang="zh-CN" sz="1800" b="1">
                <a:solidFill>
                  <a:srgbClr val="996633"/>
                </a:solidFill>
                <a:effectLst>
                  <a:outerShdw blurRad="38100" dist="38100" dir="2700000" algn="tl">
                    <a:srgbClr val="C0C0C0"/>
                  </a:outerShdw>
                </a:effectLst>
                <a:latin typeface="Tahoma" pitchFamily="34" charset="0"/>
              </a:rPr>
              <a:t> cc cc cc cc</a:t>
            </a:r>
          </a:p>
          <a:p>
            <a:pPr>
              <a:defRPr/>
            </a:pPr>
            <a:r>
              <a:rPr lang="en-US" altLang="zh-CN" sz="1800" b="1">
                <a:solidFill>
                  <a:srgbClr val="996633"/>
                </a:solidFill>
                <a:effectLst>
                  <a:outerShdw blurRad="38100" dist="38100" dir="2700000" algn="tl">
                    <a:srgbClr val="C0C0C0"/>
                  </a:outerShdw>
                </a:effectLst>
                <a:latin typeface="Tahoma" pitchFamily="34" charset="0"/>
              </a:rPr>
              <a:t> 80 ff 12 00</a:t>
            </a:r>
          </a:p>
          <a:p>
            <a:pPr>
              <a:defRPr/>
            </a:pPr>
            <a:r>
              <a:rPr lang="en-US" altLang="zh-CN" sz="1800" b="1">
                <a:solidFill>
                  <a:srgbClr val="996633"/>
                </a:solidFill>
                <a:effectLst>
                  <a:outerShdw blurRad="38100" dist="38100" dir="2700000" algn="tl">
                    <a:srgbClr val="C0C0C0"/>
                  </a:outerShdw>
                </a:effectLst>
                <a:latin typeface="Tahoma" pitchFamily="34" charset="0"/>
              </a:rPr>
              <a:t> 58 12 40 00</a:t>
            </a:r>
          </a:p>
          <a:p>
            <a:pPr>
              <a:defRPr/>
            </a:pPr>
            <a:r>
              <a:rPr lang="en-US" altLang="zh-CN" sz="1800" b="1">
                <a:solidFill>
                  <a:srgbClr val="996633"/>
                </a:solidFill>
                <a:effectLst>
                  <a:outerShdw blurRad="38100" dist="38100" dir="2700000" algn="tl">
                    <a:srgbClr val="C0C0C0"/>
                  </a:outerShdw>
                </a:effectLst>
                <a:latin typeface="Tahoma" pitchFamily="34" charset="0"/>
              </a:rPr>
              <a:t> ba 0e 43 00</a:t>
            </a:r>
          </a:p>
          <a:p>
            <a:pPr>
              <a:defRPr/>
            </a:pPr>
            <a:r>
              <a:rPr lang="en-US" altLang="zh-CN" sz="1800" b="1">
                <a:solidFill>
                  <a:srgbClr val="996633"/>
                </a:solidFill>
                <a:effectLst>
                  <a:outerShdw blurRad="38100" dist="38100" dir="2700000" algn="tl">
                    <a:srgbClr val="C0C0C0"/>
                  </a:outerShdw>
                </a:effectLst>
                <a:latin typeface="Tahoma" pitchFamily="34" charset="0"/>
              </a:rPr>
              <a:t> a8 44 f9 77</a:t>
            </a:r>
          </a:p>
          <a:p>
            <a:pPr>
              <a:defRPr/>
            </a:pPr>
            <a:r>
              <a:rPr lang="en-US" altLang="zh-CN" sz="1800" b="1">
                <a:solidFill>
                  <a:srgbClr val="996633"/>
                </a:solidFill>
                <a:effectLst>
                  <a:outerShdw blurRad="38100" dist="38100" dir="2700000" algn="tl">
                    <a:srgbClr val="C0C0C0"/>
                  </a:outerShdw>
                </a:effectLst>
                <a:latin typeface="Tahoma" pitchFamily="34" charset="0"/>
              </a:rPr>
              <a:t> 07 00</a:t>
            </a:r>
          </a:p>
          <a:p>
            <a:pPr>
              <a:spcBef>
                <a:spcPct val="50000"/>
              </a:spcBef>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47042" name="AutoShape 98"/>
          <p:cNvSpPr>
            <a:spLocks/>
          </p:cNvSpPr>
          <p:nvPr/>
        </p:nvSpPr>
        <p:spPr bwMode="auto">
          <a:xfrm>
            <a:off x="5795963" y="1557338"/>
            <a:ext cx="1579562" cy="979487"/>
          </a:xfrm>
          <a:prstGeom prst="borderCallout1">
            <a:avLst>
              <a:gd name="adj1" fmla="val 11671"/>
              <a:gd name="adj2" fmla="val 104824"/>
              <a:gd name="adj3" fmla="val 338088"/>
              <a:gd name="adj4" fmla="val 145931"/>
            </a:avLst>
          </a:prstGeom>
          <a:solidFill>
            <a:schemeClr val="accent1">
              <a:alpha val="20000"/>
            </a:schemeClr>
          </a:solidFill>
          <a:ln w="25400">
            <a:solidFill>
              <a:schemeClr val="tx1"/>
            </a:solidFill>
            <a:miter lim="800000"/>
            <a:headEnd/>
            <a:tailEnd/>
          </a:ln>
          <a:effec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调用过程</a:t>
            </a:r>
            <a:r>
              <a:rPr lang="en-US" altLang="zh-CN" sz="1800" b="1">
                <a:solidFill>
                  <a:srgbClr val="996633"/>
                </a:solidFill>
                <a:effectLst>
                  <a:outerShdw blurRad="38100" dist="38100" dir="2700000" algn="tl">
                    <a:srgbClr val="000000"/>
                  </a:outerShdw>
                </a:effectLst>
                <a:latin typeface="Tahoma" pitchFamily="34" charset="0"/>
              </a:rPr>
              <a:t>main</a:t>
            </a:r>
            <a:r>
              <a:rPr lang="zh-CN" altLang="en-US" sz="1800" b="1">
                <a:solidFill>
                  <a:srgbClr val="996633"/>
                </a:solidFill>
                <a:effectLst>
                  <a:outerShdw blurRad="38100" dist="38100" dir="2700000" algn="tl">
                    <a:srgbClr val="000000"/>
                  </a:outerShdw>
                </a:effectLst>
                <a:latin typeface="Tahoma" pitchFamily="34" charset="0"/>
              </a:rPr>
              <a:t>的活动记录地址</a:t>
            </a:r>
          </a:p>
        </p:txBody>
      </p:sp>
      <p:sp>
        <p:nvSpPr>
          <p:cNvPr id="1747043" name="AutoShape 99"/>
          <p:cNvSpPr>
            <a:spLocks/>
          </p:cNvSpPr>
          <p:nvPr/>
        </p:nvSpPr>
        <p:spPr bwMode="auto">
          <a:xfrm>
            <a:off x="7164388" y="333375"/>
            <a:ext cx="1652587" cy="1008063"/>
          </a:xfrm>
          <a:prstGeom prst="borderCallout3">
            <a:avLst>
              <a:gd name="adj1" fmla="val 11338"/>
              <a:gd name="adj2" fmla="val 104611"/>
              <a:gd name="adj3" fmla="val 11338"/>
              <a:gd name="adj4" fmla="val 105861"/>
              <a:gd name="adj5" fmla="val 259056"/>
              <a:gd name="adj6" fmla="val 105861"/>
              <a:gd name="adj7" fmla="val 507088"/>
              <a:gd name="adj8" fmla="val 52259"/>
            </a:avLst>
          </a:prstGeom>
          <a:solidFill>
            <a:schemeClr val="bg1"/>
          </a:solidFill>
          <a:ln w="25400">
            <a:solidFill>
              <a:schemeClr val="tx1"/>
            </a:solidFill>
            <a:miter lim="800000"/>
            <a:headEnd/>
            <a:tailEnd/>
          </a:ln>
          <a:effectLst/>
        </p:spPr>
        <p:txBody>
          <a:bodyPr/>
          <a:lstStyle/>
          <a:p>
            <a:pPr algn="ctr">
              <a:defRPr/>
            </a:pPr>
            <a:r>
              <a:rPr lang="en-US" altLang="zh-CN" sz="1800" b="1">
                <a:solidFill>
                  <a:srgbClr val="996633"/>
                </a:solidFill>
                <a:effectLst>
                  <a:outerShdw blurRad="38100" dist="38100" dir="2700000" algn="tl">
                    <a:srgbClr val="C0C0C0"/>
                  </a:outerShdw>
                </a:effectLst>
                <a:latin typeface="Tahoma" pitchFamily="34" charset="0"/>
              </a:rPr>
              <a:t>foo()</a:t>
            </a:r>
            <a:r>
              <a:rPr lang="zh-CN" altLang="en-US" sz="1800" b="1">
                <a:solidFill>
                  <a:srgbClr val="996633"/>
                </a:solidFill>
                <a:effectLst>
                  <a:outerShdw blurRad="38100" dist="38100" dir="2700000" algn="tl">
                    <a:srgbClr val="C0C0C0"/>
                  </a:outerShdw>
                </a:effectLst>
                <a:latin typeface="Tahoma" pitchFamily="34" charset="0"/>
              </a:rPr>
              <a:t>调用结束后，应该跳转的代码地址</a:t>
            </a:r>
          </a:p>
        </p:txBody>
      </p:sp>
      <p:grpSp>
        <p:nvGrpSpPr>
          <p:cNvPr id="42065" name="Group 100"/>
          <p:cNvGrpSpPr>
            <a:grpSpLocks/>
          </p:cNvGrpSpPr>
          <p:nvPr/>
        </p:nvGrpSpPr>
        <p:grpSpPr bwMode="auto">
          <a:xfrm>
            <a:off x="6661150" y="3430588"/>
            <a:ext cx="1871663" cy="1366837"/>
            <a:chOff x="4196" y="2161"/>
            <a:chExt cx="1179" cy="861"/>
          </a:xfrm>
        </p:grpSpPr>
        <p:sp>
          <p:nvSpPr>
            <p:cNvPr id="42068" name="Line 101"/>
            <p:cNvSpPr>
              <a:spLocks noChangeShapeType="1"/>
            </p:cNvSpPr>
            <p:nvPr/>
          </p:nvSpPr>
          <p:spPr bwMode="auto">
            <a:xfrm>
              <a:off x="4196" y="2161"/>
              <a:ext cx="0" cy="86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69" name="Line 102"/>
            <p:cNvSpPr>
              <a:spLocks noChangeShapeType="1"/>
            </p:cNvSpPr>
            <p:nvPr/>
          </p:nvSpPr>
          <p:spPr bwMode="auto">
            <a:xfrm>
              <a:off x="4196" y="2161"/>
              <a:ext cx="1179"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0" name="Line 103"/>
            <p:cNvSpPr>
              <a:spLocks noChangeShapeType="1"/>
            </p:cNvSpPr>
            <p:nvPr/>
          </p:nvSpPr>
          <p:spPr bwMode="auto">
            <a:xfrm>
              <a:off x="5375" y="2161"/>
              <a:ext cx="0" cy="589"/>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1" name="Line 104"/>
            <p:cNvSpPr>
              <a:spLocks noChangeShapeType="1"/>
            </p:cNvSpPr>
            <p:nvPr/>
          </p:nvSpPr>
          <p:spPr bwMode="auto">
            <a:xfrm>
              <a:off x="4786" y="2750"/>
              <a:ext cx="589"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2" name="Line 105"/>
            <p:cNvSpPr>
              <a:spLocks noChangeShapeType="1"/>
            </p:cNvSpPr>
            <p:nvPr/>
          </p:nvSpPr>
          <p:spPr bwMode="auto">
            <a:xfrm>
              <a:off x="4786" y="2750"/>
              <a:ext cx="0" cy="272"/>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2073" name="Line 106"/>
            <p:cNvSpPr>
              <a:spLocks noChangeShapeType="1"/>
            </p:cNvSpPr>
            <p:nvPr/>
          </p:nvSpPr>
          <p:spPr bwMode="auto">
            <a:xfrm>
              <a:off x="4196" y="3022"/>
              <a:ext cx="590"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1747051" name="AutoShape 107"/>
          <p:cNvSpPr>
            <a:spLocks noChangeArrowheads="1"/>
          </p:cNvSpPr>
          <p:nvPr/>
        </p:nvSpPr>
        <p:spPr bwMode="auto">
          <a:xfrm>
            <a:off x="4572000" y="5661025"/>
            <a:ext cx="1728788" cy="720725"/>
          </a:xfrm>
          <a:prstGeom prst="cloudCallout">
            <a:avLst>
              <a:gd name="adj1" fmla="val 58722"/>
              <a:gd name="adj2" fmla="val -214097"/>
            </a:avLst>
          </a:prstGeom>
          <a:solidFill>
            <a:schemeClr val="accent1">
              <a:alpha val="20000"/>
            </a:schemeClr>
          </a:solidFill>
          <a:ln w="25400">
            <a:solidFill>
              <a:schemeClr val="tx1"/>
            </a:solidFill>
            <a:round/>
            <a:headEnd/>
            <a:tailEnd/>
          </a:ln>
          <a:effectLst/>
        </p:spPr>
        <p:txBody>
          <a:bodyPr/>
          <a:lstStyle/>
          <a:p>
            <a:pPr algn="ctr">
              <a:defRPr/>
            </a:pPr>
            <a:r>
              <a:rPr lang="en-US" altLang="zh-CN" sz="1800" b="1">
                <a:solidFill>
                  <a:srgbClr val="996633"/>
                </a:solidFill>
                <a:effectLst>
                  <a:outerShdw blurRad="38100" dist="38100" dir="2700000" algn="tl">
                    <a:srgbClr val="000000"/>
                  </a:outerShdw>
                </a:effectLst>
                <a:latin typeface="Tahoma" pitchFamily="34" charset="0"/>
              </a:rPr>
              <a:t>buf [10]</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67" name="Rectangle 68"/>
          <p:cNvSpPr>
            <a:spLocks noGrp="1" noChangeArrowheads="1"/>
          </p:cNvSpPr>
          <p:nvPr>
            <p:ph type="title"/>
          </p:nvPr>
        </p:nvSpPr>
        <p:spPr/>
        <p:txBody>
          <a:bodyPr/>
          <a:lstStyle/>
          <a:p>
            <a:r>
              <a:rPr lang="zh-CN" altLang="en-US" smtClean="0">
                <a:ea typeface="宋体" pitchFamily="2" charset="-122"/>
              </a:rPr>
              <a:t>缓冲区溢出攻击</a:t>
            </a:r>
          </a:p>
        </p:txBody>
      </p:sp>
      <p:sp>
        <p:nvSpPr>
          <p:cNvPr id="69" name="灯片编号占位符 5"/>
          <p:cNvSpPr>
            <a:spLocks noGrp="1"/>
          </p:cNvSpPr>
          <p:nvPr>
            <p:ph type="sldNum" sz="quarter" idx="11"/>
          </p:nvPr>
        </p:nvSpPr>
        <p:spPr/>
        <p:txBody>
          <a:bodyPr/>
          <a:lstStyle/>
          <a:p>
            <a:pPr>
              <a:defRPr/>
            </a:pPr>
            <a:fld id="{2345F2CB-DF93-487F-9AEA-7062A343661D}" type="slidenum">
              <a:rPr lang="en-US" altLang="zh-CN"/>
              <a:pPr>
                <a:defRPr/>
              </a:pPr>
              <a:t>49</a:t>
            </a:fld>
            <a:endParaRPr lang="en-US" altLang="zh-CN"/>
          </a:p>
        </p:txBody>
      </p:sp>
      <p:graphicFrame>
        <p:nvGraphicFramePr>
          <p:cNvPr id="1747970" name="Group 2"/>
          <p:cNvGraphicFramePr>
            <a:graphicFrameLocks noGrp="1"/>
          </p:cNvGraphicFramePr>
          <p:nvPr/>
        </p:nvGraphicFramePr>
        <p:xfrm>
          <a:off x="2339975" y="1700213"/>
          <a:ext cx="1728788" cy="2663826"/>
        </p:xfrm>
        <a:graphic>
          <a:graphicData uri="http://schemas.openxmlformats.org/drawingml/2006/table">
            <a:tbl>
              <a:tblPr/>
              <a:tblGrid>
                <a:gridCol w="433388"/>
                <a:gridCol w="431800"/>
                <a:gridCol w="431800"/>
                <a:gridCol w="431800"/>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cc</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80</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ff</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58</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ba</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48" name="Line 49"/>
          <p:cNvSpPr>
            <a:spLocks noChangeShapeType="1"/>
          </p:cNvSpPr>
          <p:nvPr/>
        </p:nvSpPr>
        <p:spPr bwMode="auto">
          <a:xfrm>
            <a:off x="2268538" y="1700213"/>
            <a:ext cx="0" cy="12954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49" name="Line 50"/>
          <p:cNvSpPr>
            <a:spLocks noChangeShapeType="1"/>
          </p:cNvSpPr>
          <p:nvPr/>
        </p:nvSpPr>
        <p:spPr bwMode="auto">
          <a:xfrm>
            <a:off x="2268538" y="1628775"/>
            <a:ext cx="1871662"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0" name="Line 51"/>
          <p:cNvSpPr>
            <a:spLocks noChangeShapeType="1"/>
          </p:cNvSpPr>
          <p:nvPr/>
        </p:nvSpPr>
        <p:spPr bwMode="auto">
          <a:xfrm>
            <a:off x="4140200" y="1628775"/>
            <a:ext cx="0" cy="935038"/>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1" name="Line 52"/>
          <p:cNvSpPr>
            <a:spLocks noChangeShapeType="1"/>
          </p:cNvSpPr>
          <p:nvPr/>
        </p:nvSpPr>
        <p:spPr bwMode="auto">
          <a:xfrm>
            <a:off x="3205163" y="2492375"/>
            <a:ext cx="935037"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2" name="Line 53"/>
          <p:cNvSpPr>
            <a:spLocks noChangeShapeType="1"/>
          </p:cNvSpPr>
          <p:nvPr/>
        </p:nvSpPr>
        <p:spPr bwMode="auto">
          <a:xfrm>
            <a:off x="3205163" y="2492375"/>
            <a:ext cx="0" cy="43180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053" name="Line 54"/>
          <p:cNvSpPr>
            <a:spLocks noChangeShapeType="1"/>
          </p:cNvSpPr>
          <p:nvPr/>
        </p:nvSpPr>
        <p:spPr bwMode="auto">
          <a:xfrm>
            <a:off x="2268538" y="2995613"/>
            <a:ext cx="936625"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48023" name="Text Box 55"/>
          <p:cNvSpPr txBox="1">
            <a:spLocks noChangeArrowheads="1"/>
          </p:cNvSpPr>
          <p:nvPr/>
        </p:nvSpPr>
        <p:spPr bwMode="auto">
          <a:xfrm>
            <a:off x="4427538" y="3473450"/>
            <a:ext cx="18002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0x00401258</a:t>
            </a:r>
          </a:p>
        </p:txBody>
      </p:sp>
      <p:sp>
        <p:nvSpPr>
          <p:cNvPr id="1748024" name="Text Box 56"/>
          <p:cNvSpPr txBox="1">
            <a:spLocks noChangeArrowheads="1"/>
          </p:cNvSpPr>
          <p:nvPr/>
        </p:nvSpPr>
        <p:spPr bwMode="auto">
          <a:xfrm>
            <a:off x="4427538" y="3041650"/>
            <a:ext cx="1584325" cy="366713"/>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0x0012ff80</a:t>
            </a:r>
          </a:p>
        </p:txBody>
      </p:sp>
      <p:sp>
        <p:nvSpPr>
          <p:cNvPr id="43056" name="Line 57"/>
          <p:cNvSpPr>
            <a:spLocks noChangeShapeType="1"/>
          </p:cNvSpPr>
          <p:nvPr/>
        </p:nvSpPr>
        <p:spPr bwMode="auto">
          <a:xfrm>
            <a:off x="1690688" y="1843088"/>
            <a:ext cx="57626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8026" name="Text Box 58"/>
          <p:cNvSpPr txBox="1">
            <a:spLocks noChangeArrowheads="1"/>
          </p:cNvSpPr>
          <p:nvPr/>
        </p:nvSpPr>
        <p:spPr bwMode="auto">
          <a:xfrm>
            <a:off x="250825" y="1627188"/>
            <a:ext cx="1584325" cy="366712"/>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0x0012ff1c</a:t>
            </a:r>
          </a:p>
        </p:txBody>
      </p:sp>
      <p:sp>
        <p:nvSpPr>
          <p:cNvPr id="43058" name="Rectangle 59"/>
          <p:cNvSpPr>
            <a:spLocks noChangeArrowheads="1"/>
          </p:cNvSpPr>
          <p:nvPr/>
        </p:nvSpPr>
        <p:spPr bwMode="auto">
          <a:xfrm>
            <a:off x="2339975" y="4868863"/>
            <a:ext cx="1727200" cy="1655762"/>
          </a:xfrm>
          <a:prstGeom prst="rect">
            <a:avLst/>
          </a:prstGeom>
          <a:solidFill>
            <a:schemeClr val="accent1">
              <a:alpha val="20000"/>
            </a:schemeClr>
          </a:solidFill>
          <a:ln w="25400">
            <a:solidFill>
              <a:schemeClr val="tx1"/>
            </a:solidFill>
            <a:miter lim="800000"/>
            <a:headEnd/>
            <a:tailEnd/>
          </a:ln>
        </p:spPr>
        <p:txBody>
          <a:bodyPr wrap="none" anchor="ctr"/>
          <a:lstStyle/>
          <a:p>
            <a:endParaRPr lang="zh-CN" altLang="en-US"/>
          </a:p>
        </p:txBody>
      </p:sp>
      <p:sp>
        <p:nvSpPr>
          <p:cNvPr id="1748028" name="Text Box 60"/>
          <p:cNvSpPr txBox="1">
            <a:spLocks noChangeArrowheads="1"/>
          </p:cNvSpPr>
          <p:nvPr/>
        </p:nvSpPr>
        <p:spPr bwMode="auto">
          <a:xfrm>
            <a:off x="2339975" y="5300663"/>
            <a:ext cx="1800225" cy="779462"/>
          </a:xfrm>
          <a:prstGeom prst="rect">
            <a:avLst/>
          </a:prstGeom>
          <a:noFill/>
          <a:ln w="25400">
            <a:noFill/>
            <a:miter lim="800000"/>
            <a:headEnd/>
            <a:tailEnd/>
          </a:ln>
          <a:effectLst/>
        </p:spPr>
        <p:txBody>
          <a:bodyPr>
            <a:spAutoFit/>
          </a:bodyPr>
          <a:lstStyle/>
          <a:p>
            <a:pPr>
              <a:spcBef>
                <a:spcPct val="50000"/>
              </a:spcBef>
              <a:defRPr/>
            </a:pPr>
            <a:r>
              <a:rPr lang="en-US" altLang="zh-CN" sz="1800" b="1">
                <a:solidFill>
                  <a:srgbClr val="996633"/>
                </a:solidFill>
                <a:effectLst>
                  <a:outerShdw blurRad="38100" dist="38100" dir="2700000" algn="tl">
                    <a:srgbClr val="C0C0C0"/>
                  </a:outerShdw>
                </a:effectLst>
                <a:latin typeface="Arial" pitchFamily="34" charset="0"/>
              </a:rPr>
              <a:t>getch()</a:t>
            </a:r>
            <a:r>
              <a:rPr lang="zh-CN" altLang="en-US" sz="1800" b="1">
                <a:solidFill>
                  <a:srgbClr val="996633"/>
                </a:solidFill>
                <a:effectLst>
                  <a:outerShdw blurRad="38100" dist="38100" dir="2700000" algn="tl">
                    <a:srgbClr val="C0C0C0"/>
                  </a:outerShdw>
                </a:effectLst>
                <a:latin typeface="Arial" pitchFamily="34" charset="0"/>
              </a:rPr>
              <a:t>的代码</a:t>
            </a:r>
          </a:p>
          <a:p>
            <a:pPr>
              <a:spcBef>
                <a:spcPct val="50000"/>
              </a:spcBef>
              <a:defRPr/>
            </a:pPr>
            <a:endParaRPr lang="zh-CN" altLang="en-US" sz="1800" b="1">
              <a:solidFill>
                <a:srgbClr val="996633"/>
              </a:solidFill>
              <a:effectLst>
                <a:outerShdw blurRad="38100" dist="38100" dir="2700000" algn="tl">
                  <a:srgbClr val="C0C0C0"/>
                </a:outerShdw>
              </a:effectLst>
              <a:latin typeface="Arial" pitchFamily="34" charset="0"/>
            </a:endParaRPr>
          </a:p>
        </p:txBody>
      </p:sp>
      <p:sp>
        <p:nvSpPr>
          <p:cNvPr id="43060" name="Freeform 61"/>
          <p:cNvSpPr>
            <a:spLocks/>
          </p:cNvSpPr>
          <p:nvPr/>
        </p:nvSpPr>
        <p:spPr bwMode="auto">
          <a:xfrm>
            <a:off x="3924300" y="3644900"/>
            <a:ext cx="901700" cy="1800225"/>
          </a:xfrm>
          <a:custGeom>
            <a:avLst/>
            <a:gdLst>
              <a:gd name="T0" fmla="*/ 2147483647 w 749"/>
              <a:gd name="T1" fmla="*/ 0 h 1179"/>
              <a:gd name="T2" fmla="*/ 2147483647 w 749"/>
              <a:gd name="T3" fmla="*/ 2147483647 h 1179"/>
              <a:gd name="T4" fmla="*/ 0 w 749"/>
              <a:gd name="T5" fmla="*/ 2147483647 h 1179"/>
              <a:gd name="T6" fmla="*/ 0 60000 65536"/>
              <a:gd name="T7" fmla="*/ 0 60000 65536"/>
              <a:gd name="T8" fmla="*/ 0 60000 65536"/>
              <a:gd name="T9" fmla="*/ 0 w 749"/>
              <a:gd name="T10" fmla="*/ 0 h 1179"/>
              <a:gd name="T11" fmla="*/ 749 w 749"/>
              <a:gd name="T12" fmla="*/ 1179 h 1179"/>
            </a:gdLst>
            <a:ahLst/>
            <a:cxnLst>
              <a:cxn ang="T6">
                <a:pos x="T0" y="T1"/>
              </a:cxn>
              <a:cxn ang="T7">
                <a:pos x="T2" y="T3"/>
              </a:cxn>
              <a:cxn ang="T8">
                <a:pos x="T4" y="T5"/>
              </a:cxn>
            </a:cxnLst>
            <a:rect l="T9" t="T10" r="T11" b="T12"/>
            <a:pathLst>
              <a:path w="749" h="1179">
                <a:moveTo>
                  <a:pt x="136" y="0"/>
                </a:moveTo>
                <a:cubicBezTo>
                  <a:pt x="442" y="310"/>
                  <a:pt x="749" y="620"/>
                  <a:pt x="726" y="817"/>
                </a:cubicBezTo>
                <a:cubicBezTo>
                  <a:pt x="703" y="1014"/>
                  <a:pt x="351" y="1096"/>
                  <a:pt x="0" y="1179"/>
                </a:cubicBezTo>
              </a:path>
            </a:pathLst>
          </a:custGeom>
          <a:noFill/>
          <a:ln w="25400">
            <a:solidFill>
              <a:schemeClr val="tx1"/>
            </a:solidFill>
            <a:round/>
            <a:headEnd/>
            <a:tailEnd type="arrow"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61" name="Freeform 62"/>
          <p:cNvSpPr>
            <a:spLocks/>
          </p:cNvSpPr>
          <p:nvPr/>
        </p:nvSpPr>
        <p:spPr bwMode="auto">
          <a:xfrm>
            <a:off x="3924300" y="3213100"/>
            <a:ext cx="874713" cy="1368425"/>
          </a:xfrm>
          <a:custGeom>
            <a:avLst/>
            <a:gdLst>
              <a:gd name="T0" fmla="*/ 2147483647 w 551"/>
              <a:gd name="T1" fmla="*/ 0 h 862"/>
              <a:gd name="T2" fmla="*/ 2147483647 w 551"/>
              <a:gd name="T3" fmla="*/ 2147483647 h 862"/>
              <a:gd name="T4" fmla="*/ 0 w 551"/>
              <a:gd name="T5" fmla="*/ 2147483647 h 862"/>
              <a:gd name="T6" fmla="*/ 0 60000 65536"/>
              <a:gd name="T7" fmla="*/ 0 60000 65536"/>
              <a:gd name="T8" fmla="*/ 0 60000 65536"/>
              <a:gd name="T9" fmla="*/ 0 w 551"/>
              <a:gd name="T10" fmla="*/ 0 h 862"/>
              <a:gd name="T11" fmla="*/ 551 w 551"/>
              <a:gd name="T12" fmla="*/ 862 h 862"/>
            </a:gdLst>
            <a:ahLst/>
            <a:cxnLst>
              <a:cxn ang="T6">
                <a:pos x="T0" y="T1"/>
              </a:cxn>
              <a:cxn ang="T7">
                <a:pos x="T2" y="T3"/>
              </a:cxn>
              <a:cxn ang="T8">
                <a:pos x="T4" y="T5"/>
              </a:cxn>
            </a:cxnLst>
            <a:rect l="T9" t="T10" r="T11" b="T12"/>
            <a:pathLst>
              <a:path w="551" h="862">
                <a:moveTo>
                  <a:pt x="45" y="0"/>
                </a:moveTo>
                <a:cubicBezTo>
                  <a:pt x="298" y="155"/>
                  <a:pt x="551" y="310"/>
                  <a:pt x="544" y="454"/>
                </a:cubicBezTo>
                <a:cubicBezTo>
                  <a:pt x="537" y="598"/>
                  <a:pt x="268" y="730"/>
                  <a:pt x="0" y="862"/>
                </a:cubicBezTo>
              </a:path>
            </a:pathLst>
          </a:custGeom>
          <a:noFill/>
          <a:ln w="25400">
            <a:solidFill>
              <a:schemeClr val="tx1"/>
            </a:solidFill>
            <a:round/>
            <a:headEnd/>
            <a:tailEnd type="arrow" w="med"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48031" name="Text Box 63"/>
          <p:cNvSpPr txBox="1">
            <a:spLocks noChangeArrowheads="1"/>
          </p:cNvSpPr>
          <p:nvPr/>
        </p:nvSpPr>
        <p:spPr bwMode="auto">
          <a:xfrm>
            <a:off x="2339975" y="4365625"/>
            <a:ext cx="1727200" cy="366713"/>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a:t>
            </a:r>
          </a:p>
        </p:txBody>
      </p:sp>
      <p:sp>
        <p:nvSpPr>
          <p:cNvPr id="1748032" name="Text Box 64"/>
          <p:cNvSpPr txBox="1">
            <a:spLocks noChangeArrowheads="1"/>
          </p:cNvSpPr>
          <p:nvPr/>
        </p:nvSpPr>
        <p:spPr bwMode="auto">
          <a:xfrm>
            <a:off x="684213" y="5949950"/>
            <a:ext cx="1584325" cy="366713"/>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高地址区</a:t>
            </a:r>
          </a:p>
        </p:txBody>
      </p:sp>
      <p:sp>
        <p:nvSpPr>
          <p:cNvPr id="1748033" name="Text Box 65"/>
          <p:cNvSpPr txBox="1">
            <a:spLocks noChangeArrowheads="1"/>
          </p:cNvSpPr>
          <p:nvPr/>
        </p:nvSpPr>
        <p:spPr bwMode="auto">
          <a:xfrm>
            <a:off x="684213" y="2205038"/>
            <a:ext cx="1584325" cy="366712"/>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低地址区</a:t>
            </a:r>
          </a:p>
        </p:txBody>
      </p:sp>
      <p:sp>
        <p:nvSpPr>
          <p:cNvPr id="43065" name="Line 66"/>
          <p:cNvSpPr>
            <a:spLocks noChangeShapeType="1"/>
          </p:cNvSpPr>
          <p:nvPr/>
        </p:nvSpPr>
        <p:spPr bwMode="auto">
          <a:xfrm flipV="1">
            <a:off x="1331913" y="2997200"/>
            <a:ext cx="0" cy="28082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48035" name="Text Box 67"/>
          <p:cNvSpPr txBox="1">
            <a:spLocks noChangeArrowheads="1"/>
          </p:cNvSpPr>
          <p:nvPr/>
        </p:nvSpPr>
        <p:spPr bwMode="auto">
          <a:xfrm>
            <a:off x="611188" y="3500438"/>
            <a:ext cx="431800" cy="1465262"/>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栈增长方向</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35651" name="Rectangle 3"/>
          <p:cNvSpPr>
            <a:spLocks noGrp="1" noChangeArrowheads="1"/>
          </p:cNvSpPr>
          <p:nvPr>
            <p:ph idx="1"/>
          </p:nvPr>
        </p:nvSpPr>
        <p:spPr/>
        <p:txBody>
          <a:bodyPr/>
          <a:lstStyle/>
          <a:p>
            <a:pPr algn="just">
              <a:buFontTx/>
              <a:buNone/>
              <a:defRPr/>
            </a:pPr>
            <a:r>
              <a:rPr lang="zh-CN" altLang="en-US" sz="3200" b="1" dirty="0" smtClean="0">
                <a:solidFill>
                  <a:srgbClr val="996633"/>
                </a:solidFill>
                <a:effectLst>
                  <a:outerShdw blurRad="38100" dist="38100" dir="2700000" algn="tl">
                    <a:srgbClr val="C0C0C0"/>
                  </a:outerShdw>
                </a:effectLst>
                <a:ea typeface="宋体" pitchFamily="2" charset="-122"/>
              </a:rPr>
              <a:t>6.3.2</a:t>
            </a:r>
            <a:r>
              <a:rPr lang="zh-CN" altLang="en-US" sz="3200" b="1" dirty="0" smtClean="0">
                <a:solidFill>
                  <a:srgbClr val="996633"/>
                </a:solidFill>
                <a:effectLst>
                  <a:outerShdw blurRad="38100" dist="38100" dir="2700000" algn="tl">
                    <a:srgbClr val="C0C0C0"/>
                  </a:outerShdw>
                </a:effectLst>
                <a:latin typeface="宋体" pitchFamily="2" charset="-122"/>
                <a:ea typeface="宋体" pitchFamily="2" charset="-122"/>
              </a:rPr>
              <a:t> </a:t>
            </a:r>
            <a:r>
              <a:rPr lang="zh-CN" altLang="en-US" sz="3200" b="1" dirty="0" smtClean="0">
                <a:solidFill>
                  <a:srgbClr val="996633"/>
                </a:solidFill>
                <a:effectLst>
                  <a:outerShdw blurRad="38100" dist="38100" dir="2700000" algn="tl">
                    <a:srgbClr val="C0C0C0"/>
                  </a:outerShdw>
                </a:effectLst>
                <a:ea typeface="宋体" pitchFamily="2" charset="-122"/>
              </a:rPr>
              <a:t>有过程嵌套的静态作用域</a:t>
            </a:r>
          </a:p>
          <a:p>
            <a:pPr algn="just">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a:t>
            </a:r>
            <a:r>
              <a:rPr lang="zh-CN" altLang="en-US" sz="2800" b="1" dirty="0" smtClean="0">
                <a:solidFill>
                  <a:schemeClr val="accent2"/>
                </a:solidFill>
                <a:effectLst>
                  <a:outerShdw blurRad="38100" dist="38100" dir="2700000" algn="tl">
                    <a:srgbClr val="C0C0C0"/>
                  </a:outerShdw>
                </a:effectLst>
                <a:ea typeface="宋体" pitchFamily="2" charset="-122"/>
              </a:rPr>
              <a:t>嵌套深度</a:t>
            </a:r>
            <a:r>
              <a:rPr lang="en-US" altLang="zh-CN" sz="2800" b="1" dirty="0" smtClean="0">
                <a:solidFill>
                  <a:schemeClr val="accent2"/>
                </a:solidFill>
                <a:effectLst>
                  <a:outerShdw blurRad="38100" dist="38100" dir="2700000" algn="tl">
                    <a:srgbClr val="C0C0C0"/>
                  </a:outerShdw>
                </a:effectLst>
                <a:ea typeface="宋体" pitchFamily="2" charset="-122"/>
              </a:rPr>
              <a:t>(</a:t>
            </a:r>
            <a:r>
              <a:rPr lang="zh-CN" altLang="en-US" sz="2800" b="1" dirty="0" smtClean="0">
                <a:solidFill>
                  <a:schemeClr val="accent2"/>
                </a:solidFill>
                <a:effectLst>
                  <a:outerShdw blurRad="38100" dist="38100" dir="2700000" algn="tl">
                    <a:srgbClr val="C0C0C0"/>
                  </a:outerShdw>
                </a:effectLst>
                <a:ea typeface="宋体" pitchFamily="2" charset="-122"/>
              </a:rPr>
              <a:t>教材</a:t>
            </a:r>
            <a:r>
              <a:rPr lang="en-US" altLang="zh-CN" sz="2800" b="1" dirty="0" smtClean="0">
                <a:solidFill>
                  <a:schemeClr val="accent2"/>
                </a:solidFill>
                <a:effectLst>
                  <a:outerShdw blurRad="38100" dist="38100" dir="2700000" algn="tl">
                    <a:srgbClr val="C0C0C0"/>
                  </a:outerShdw>
                </a:effectLst>
                <a:ea typeface="宋体" pitchFamily="2" charset="-122"/>
              </a:rPr>
              <a:t>P.186, </a:t>
            </a:r>
            <a:r>
              <a:rPr lang="zh-CN" altLang="en-US" sz="2800" b="1" dirty="0" smtClean="0">
                <a:solidFill>
                  <a:schemeClr val="accent2"/>
                </a:solidFill>
                <a:effectLst>
                  <a:outerShdw blurRad="38100" dist="38100" dir="2700000" algn="tl">
                    <a:srgbClr val="C0C0C0"/>
                  </a:outerShdw>
                </a:effectLst>
                <a:ea typeface="宋体" pitchFamily="2" charset="-122"/>
              </a:rPr>
              <a:t>图</a:t>
            </a:r>
            <a:r>
              <a:rPr lang="en-US" altLang="zh-CN" sz="2800" b="1" dirty="0" smtClean="0">
                <a:solidFill>
                  <a:schemeClr val="accent2"/>
                </a:solidFill>
                <a:effectLst>
                  <a:outerShdw blurRad="38100" dist="38100" dir="2700000" algn="tl">
                    <a:srgbClr val="C0C0C0"/>
                  </a:outerShdw>
                </a:effectLst>
                <a:ea typeface="宋体" pitchFamily="2" charset="-122"/>
              </a:rPr>
              <a:t>6.14)</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sort				1</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dirty="0" err="1" smtClean="0">
                <a:solidFill>
                  <a:schemeClr val="accent2"/>
                </a:solidFill>
                <a:effectLst>
                  <a:outerShdw blurRad="38100" dist="38100" dir="2700000" algn="tl">
                    <a:srgbClr val="C0C0C0"/>
                  </a:outerShdw>
                </a:effectLst>
                <a:ea typeface="宋体" pitchFamily="2" charset="-122"/>
              </a:rPr>
              <a:t>readarray</a:t>
            </a:r>
            <a:r>
              <a:rPr lang="en-US" altLang="zh-CN" sz="2800" b="1" dirty="0" smtClean="0">
                <a:solidFill>
                  <a:schemeClr val="accent2"/>
                </a:solidFill>
                <a:effectLst>
                  <a:outerShdw blurRad="38100" dist="38100" dir="2700000" algn="tl">
                    <a:srgbClr val="C0C0C0"/>
                  </a:outerShdw>
                </a:effectLst>
                <a:ea typeface="宋体" pitchFamily="2" charset="-122"/>
              </a:rPr>
              <a: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exchange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quicksort		2</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		partition		3</a:t>
            </a:r>
          </a:p>
          <a:p>
            <a:pPr algn="just">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变量的嵌套深度：它的声明所在过程的嵌套深度作为该名字的嵌套深度</a:t>
            </a:r>
          </a:p>
        </p:txBody>
      </p:sp>
      <p:sp>
        <p:nvSpPr>
          <p:cNvPr id="4" name="灯片编号占位符 5"/>
          <p:cNvSpPr>
            <a:spLocks noGrp="1"/>
          </p:cNvSpPr>
          <p:nvPr>
            <p:ph type="sldNum" sz="quarter" idx="11"/>
          </p:nvPr>
        </p:nvSpPr>
        <p:spPr/>
        <p:txBody>
          <a:bodyPr/>
          <a:lstStyle/>
          <a:p>
            <a:pPr>
              <a:defRPr/>
            </a:pPr>
            <a:fld id="{9C6956D4-3ABD-40AA-A3B9-0D726280003C}" type="slidenum">
              <a:rPr lang="en-US" altLang="zh-CN"/>
              <a:pPr>
                <a:defRPr/>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5651">
                                            <p:txEl>
                                              <p:pRg st="7" end="7"/>
                                            </p:txEl>
                                          </p:spTgt>
                                        </p:tgtEl>
                                        <p:attrNameLst>
                                          <p:attrName>style.visibility</p:attrName>
                                        </p:attrNameLst>
                                      </p:cBhvr>
                                      <p:to>
                                        <p:strVal val="visible"/>
                                      </p:to>
                                    </p:set>
                                    <p:animEffect transition="in" filter="blinds(horizontal)">
                                      <p:cBhvr>
                                        <p:cTn id="7" dur="500"/>
                                        <p:tgtEl>
                                          <p:spTgt spid="14356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nvPr>
        </p:nvSpPr>
        <p:spPr/>
        <p:txBody>
          <a:bodyPr/>
          <a:lstStyle/>
          <a:p>
            <a:r>
              <a:rPr lang="zh-CN" altLang="en-US" smtClean="0">
                <a:ea typeface="宋体" pitchFamily="2" charset="-122"/>
              </a:rPr>
              <a:t>缓冲区溢出攻击</a:t>
            </a:r>
          </a:p>
        </p:txBody>
      </p:sp>
      <p:sp>
        <p:nvSpPr>
          <p:cNvPr id="4" name="灯片编号占位符 5"/>
          <p:cNvSpPr>
            <a:spLocks noGrp="1"/>
          </p:cNvSpPr>
          <p:nvPr>
            <p:ph type="sldNum" sz="quarter" idx="11"/>
          </p:nvPr>
        </p:nvSpPr>
        <p:spPr/>
        <p:txBody>
          <a:bodyPr/>
          <a:lstStyle/>
          <a:p>
            <a:pPr>
              <a:defRPr/>
            </a:pPr>
            <a:fld id="{C8551362-035E-402F-833F-F865F4D83A8F}" type="slidenum">
              <a:rPr lang="en-US" altLang="zh-CN"/>
              <a:pPr>
                <a:defRPr/>
              </a:pPr>
              <a:t>50</a:t>
            </a:fld>
            <a:endParaRPr lang="en-US" altLang="zh-CN"/>
          </a:p>
        </p:txBody>
      </p:sp>
      <p:sp>
        <p:nvSpPr>
          <p:cNvPr id="1748994" name="Text Box 2"/>
          <p:cNvSpPr txBox="1">
            <a:spLocks noChangeArrowheads="1"/>
          </p:cNvSpPr>
          <p:nvPr/>
        </p:nvSpPr>
        <p:spPr bwMode="auto">
          <a:xfrm>
            <a:off x="179388" y="1268413"/>
            <a:ext cx="8748712" cy="4486275"/>
          </a:xfrm>
          <a:prstGeom prst="rect">
            <a:avLst/>
          </a:prstGeom>
          <a:noFill/>
          <a:ln w="25400">
            <a:noFill/>
            <a:miter lim="800000"/>
            <a:headEnd/>
            <a:tailEnd/>
          </a:ln>
          <a:effectLst/>
        </p:spPr>
        <p:txBody>
          <a:bodyPr>
            <a:spAutoFit/>
          </a:bodyPr>
          <a:lstStyle/>
          <a:p>
            <a:pPr>
              <a:defRPr/>
            </a:pPr>
            <a:r>
              <a:rPr lang="en-US" altLang="zh-CN" sz="1800" b="1">
                <a:solidFill>
                  <a:schemeClr val="accent2"/>
                </a:solidFill>
                <a:effectLst>
                  <a:outerShdw blurRad="38100" dist="38100" dir="2700000" algn="tl">
                    <a:srgbClr val="C0C0C0"/>
                  </a:outerShdw>
                </a:effectLst>
                <a:latin typeface="Tahoma" pitchFamily="34" charset="0"/>
              </a:rPr>
              <a:t>#include "stdafx.h"</a:t>
            </a:r>
          </a:p>
          <a:p>
            <a:pPr>
              <a:defRPr/>
            </a:pPr>
            <a:r>
              <a:rPr lang="en-US" altLang="zh-CN" sz="1800" b="1">
                <a:solidFill>
                  <a:schemeClr val="accent2"/>
                </a:solidFill>
                <a:effectLst>
                  <a:outerShdw blurRad="38100" dist="38100" dir="2700000" algn="tl">
                    <a:srgbClr val="C0C0C0"/>
                  </a:outerShdw>
                </a:effectLst>
                <a:latin typeface="Tahoma" pitchFamily="34" charset="0"/>
              </a:rPr>
              <a:t>#include "windows.h"</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int main(int argc, char* argv[])</a:t>
            </a:r>
          </a:p>
          <a:p>
            <a:pPr>
              <a:defRPr/>
            </a:pPr>
            <a:r>
              <a:rPr lang="en-US" altLang="zh-CN" sz="1800" b="1">
                <a:solidFill>
                  <a:schemeClr val="accent2"/>
                </a:solidFill>
                <a:effectLst>
                  <a:outerShdw blurRad="38100" dist="38100" dir="2700000" algn="tl">
                    <a:srgbClr val="C0C0C0"/>
                  </a:outerShdw>
                </a:effectLst>
                <a:latin typeface="Tahoma" pitchFamily="34" charset="0"/>
              </a:rPr>
              <a:t>{</a:t>
            </a:r>
          </a:p>
          <a:p>
            <a:pPr>
              <a:defRPr/>
            </a:pPr>
            <a:r>
              <a:rPr lang="en-US" altLang="zh-CN" sz="1800" b="1">
                <a:solidFill>
                  <a:schemeClr val="accent2"/>
                </a:solidFill>
                <a:effectLst>
                  <a:outerShdw blurRad="38100" dist="38100" dir="2700000" algn="tl">
                    <a:srgbClr val="C0C0C0"/>
                  </a:outerShdw>
                </a:effectLst>
                <a:latin typeface="Tahoma" pitchFamily="34" charset="0"/>
              </a:rPr>
              <a:t>	char cmdline[100] = "bufferoverrun.exe";</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strcat(cmdline, "  1234567891234567\x0A\x10\x40\x00 ");</a:t>
            </a:r>
          </a:p>
          <a:p>
            <a:pPr>
              <a:defRPr/>
            </a:pPr>
            <a:r>
              <a:rPr lang="en-US" altLang="zh-CN" sz="1800" b="1">
                <a:solidFill>
                  <a:schemeClr val="accent2"/>
                </a:solidFill>
                <a:effectLst>
                  <a:outerShdw blurRad="38100" dist="38100" dir="2700000" algn="tl">
                    <a:srgbClr val="C0C0C0"/>
                  </a:outerShdw>
                </a:effectLst>
                <a:latin typeface="Tahoma" pitchFamily="34" charset="0"/>
              </a:rPr>
              <a:t>		</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WinExec(cmdline,SW_SHOW);</a:t>
            </a:r>
          </a:p>
          <a:p>
            <a:pPr>
              <a:defRPr/>
            </a:pPr>
            <a:endParaRPr lang="en-US" altLang="zh-CN" sz="1800" b="1">
              <a:solidFill>
                <a:schemeClr val="accent2"/>
              </a:solidFill>
              <a:effectLst>
                <a:outerShdw blurRad="38100" dist="38100" dir="2700000" algn="tl">
                  <a:srgbClr val="C0C0C0"/>
                </a:outerShdw>
              </a:effectLst>
              <a:latin typeface="Tahoma" pitchFamily="34" charset="0"/>
            </a:endParaRPr>
          </a:p>
          <a:p>
            <a:pPr>
              <a:defRPr/>
            </a:pPr>
            <a:r>
              <a:rPr lang="en-US" altLang="zh-CN" sz="1800" b="1">
                <a:solidFill>
                  <a:schemeClr val="accent2"/>
                </a:solidFill>
                <a:effectLst>
                  <a:outerShdw blurRad="38100" dist="38100" dir="2700000" algn="tl">
                    <a:srgbClr val="C0C0C0"/>
                  </a:outerShdw>
                </a:effectLst>
                <a:latin typeface="Tahoma" pitchFamily="34" charset="0"/>
              </a:rPr>
              <a:t>	return 0;</a:t>
            </a:r>
          </a:p>
          <a:p>
            <a:pPr>
              <a:defRPr/>
            </a:pPr>
            <a:r>
              <a:rPr lang="en-US" altLang="zh-CN" sz="1800" b="1">
                <a:solidFill>
                  <a:schemeClr val="accent2"/>
                </a:solidFill>
                <a:effectLst>
                  <a:outerShdw blurRad="38100" dist="38100" dir="2700000" algn="tl">
                    <a:srgbClr val="C0C0C0"/>
                  </a:outerShdw>
                </a:effectLst>
                <a:latin typeface="Tahoma" pitchFamily="34" charset="0"/>
              </a:rPr>
              <a:t>}</a:t>
            </a:r>
            <a:endParaRPr lang="zh-CN" altLang="en-US" sz="1800" b="1">
              <a:solidFill>
                <a:schemeClr val="accent2"/>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01" name="Rectangle 54"/>
          <p:cNvSpPr>
            <a:spLocks noGrp="1" noChangeArrowheads="1"/>
          </p:cNvSpPr>
          <p:nvPr>
            <p:ph type="title"/>
          </p:nvPr>
        </p:nvSpPr>
        <p:spPr>
          <a:xfrm>
            <a:off x="1187624" y="44624"/>
            <a:ext cx="7010400" cy="685800"/>
          </a:xfrm>
        </p:spPr>
        <p:txBody>
          <a:bodyPr/>
          <a:lstStyle/>
          <a:p>
            <a:r>
              <a:rPr lang="zh-CN" altLang="en-US" dirty="0" smtClean="0">
                <a:ea typeface="宋体" pitchFamily="2" charset="-122"/>
              </a:rPr>
              <a:t>缓冲区溢出攻击</a:t>
            </a:r>
          </a:p>
        </p:txBody>
      </p:sp>
      <p:sp>
        <p:nvSpPr>
          <p:cNvPr id="1750018" name="Rectangle 2"/>
          <p:cNvSpPr>
            <a:spLocks noGrp="1" noChangeArrowheads="1"/>
          </p:cNvSpPr>
          <p:nvPr>
            <p:ph type="body" sz="half" idx="1"/>
          </p:nvPr>
        </p:nvSpPr>
        <p:spPr>
          <a:xfrm>
            <a:off x="250825" y="1125538"/>
            <a:ext cx="4205288" cy="5111750"/>
          </a:xfrm>
        </p:spPr>
        <p:txBody>
          <a:bodyPr/>
          <a:lstStyle/>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foo() </a:t>
            </a:r>
            <a:r>
              <a:rPr lang="zh-CN" altLang="en-US" sz="1800" b="1" smtClean="0">
                <a:solidFill>
                  <a:srgbClr val="996633"/>
                </a:solidFill>
                <a:effectLst>
                  <a:outerShdw blurRad="38100" dist="38100" dir="2700000" algn="tl">
                    <a:srgbClr val="C0C0C0"/>
                  </a:outerShdw>
                </a:effectLst>
                <a:ea typeface="宋体" pitchFamily="2" charset="-122"/>
              </a:rPr>
              <a:t>函数的地址是 </a:t>
            </a:r>
            <a:r>
              <a:rPr lang="en-US" altLang="zh-CN" sz="1800" b="1" smtClean="0">
                <a:solidFill>
                  <a:srgbClr val="996633"/>
                </a:solidFill>
                <a:effectLst>
                  <a:outerShdw blurRad="38100" dist="38100" dir="2700000" algn="tl">
                    <a:srgbClr val="C0C0C0"/>
                  </a:outerShdw>
                </a:effectLst>
                <a:ea typeface="宋体" pitchFamily="2" charset="-122"/>
              </a:rPr>
              <a:t>00401005</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bar()</a:t>
            </a:r>
            <a:r>
              <a:rPr lang="zh-CN" altLang="en-US" sz="1800" b="1" smtClean="0">
                <a:solidFill>
                  <a:srgbClr val="996633"/>
                </a:solidFill>
                <a:effectLst>
                  <a:outerShdw blurRad="38100" dist="38100" dir="2700000" algn="tl">
                    <a:srgbClr val="C0C0C0"/>
                  </a:outerShdw>
                </a:effectLst>
                <a:ea typeface="宋体" pitchFamily="2" charset="-122"/>
              </a:rPr>
              <a:t>函数的地址是</a:t>
            </a:r>
            <a:r>
              <a:rPr lang="en-US" altLang="zh-CN" sz="1800" b="1" smtClean="0">
                <a:solidFill>
                  <a:srgbClr val="996633"/>
                </a:solidFill>
                <a:effectLst>
                  <a:outerShdw blurRad="38100" dist="38100" dir="2700000" algn="tl">
                    <a:srgbClr val="C0C0C0"/>
                  </a:outerShdw>
                </a:effectLst>
                <a:ea typeface="宋体" pitchFamily="2" charset="-122"/>
              </a:rPr>
              <a:t>0040100A</a:t>
            </a:r>
          </a:p>
          <a:p>
            <a:pPr>
              <a:lnSpc>
                <a:spcPct val="80000"/>
              </a:lnSpc>
              <a:buFontTx/>
              <a:buNone/>
              <a:defRPr/>
            </a:pPr>
            <a:endParaRPr lang="en-US" altLang="zh-CN" sz="1800" b="1" smtClean="0">
              <a:solidFill>
                <a:srgbClr val="996633"/>
              </a:solidFill>
              <a:effectLst>
                <a:outerShdw blurRad="38100" dist="38100" dir="2700000" algn="tl">
                  <a:srgbClr val="C0C0C0"/>
                </a:outerShdw>
              </a:effectLst>
              <a:ea typeface="宋体" pitchFamily="2" charset="-122"/>
            </a:endParaRP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cc cc cc cc</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cc cc cc cc</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cc cc cc cc</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80 ff 12 00</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58 12 40 00</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ae 0e 43 00</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 f8 eb fd 7f</a:t>
            </a:r>
          </a:p>
          <a:p>
            <a:pPr>
              <a:lnSpc>
                <a:spcPct val="80000"/>
              </a:lnSpc>
              <a:buFontTx/>
              <a:buNone/>
              <a:defRPr/>
            </a:pPr>
            <a:r>
              <a:rPr lang="zh-CN" altLang="en-US" sz="1800" b="1" smtClean="0">
                <a:solidFill>
                  <a:srgbClr val="996633"/>
                </a:solidFill>
                <a:effectLst>
                  <a:outerShdw blurRad="38100" dist="38100" dir="2700000" algn="tl">
                    <a:srgbClr val="C0C0C0"/>
                  </a:outerShdw>
                </a:effectLst>
                <a:ea typeface="宋体" pitchFamily="2" charset="-122"/>
              </a:rPr>
              <a:t> </a:t>
            </a:r>
            <a:r>
              <a:rPr lang="en-US" altLang="zh-CN" sz="1800" b="1" smtClean="0">
                <a:solidFill>
                  <a:srgbClr val="996633"/>
                </a:solidFill>
                <a:effectLst>
                  <a:outerShdw blurRad="38100" dist="38100" dir="2700000" algn="tl">
                    <a:srgbClr val="C0C0C0"/>
                  </a:outerShdw>
                </a:effectLst>
                <a:ea typeface="宋体" pitchFamily="2" charset="-122"/>
              </a:rPr>
              <a:t>c0 1f</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1234567891234567</a:t>
            </a:r>
          </a:p>
          <a:p>
            <a:pPr>
              <a:lnSpc>
                <a:spcPct val="80000"/>
              </a:lnSpc>
              <a:buFontTx/>
              <a:buNone/>
              <a:defRPr/>
            </a:pPr>
            <a:r>
              <a:rPr lang="en-US" altLang="zh-CN" sz="1800" b="1" smtClean="0">
                <a:solidFill>
                  <a:srgbClr val="996633"/>
                </a:solidFill>
                <a:effectLst>
                  <a:outerShdw blurRad="38100" dist="38100" dir="2700000" algn="tl">
                    <a:srgbClr val="C0C0C0"/>
                  </a:outerShdw>
                </a:effectLst>
                <a:ea typeface="宋体" pitchFamily="2" charset="-122"/>
              </a:rPr>
              <a:t>@</a:t>
            </a:r>
          </a:p>
          <a:p>
            <a:pPr>
              <a:lnSpc>
                <a:spcPct val="80000"/>
              </a:lnSpc>
              <a:defRPr/>
            </a:pPr>
            <a:endParaRPr lang="en-US" altLang="zh-CN" sz="1800" b="1" smtClean="0">
              <a:solidFill>
                <a:srgbClr val="996633"/>
              </a:solidFill>
              <a:effectLst>
                <a:outerShdw blurRad="38100" dist="38100" dir="2700000" algn="tl">
                  <a:srgbClr val="C0C0C0"/>
                </a:outerShdw>
              </a:effectLst>
              <a:ea typeface="宋体" pitchFamily="2" charset="-122"/>
            </a:endParaRPr>
          </a:p>
          <a:p>
            <a:pPr>
              <a:lnSpc>
                <a:spcPct val="80000"/>
              </a:lnSpc>
              <a:defRPr/>
            </a:pPr>
            <a:endParaRPr lang="en-US" altLang="zh-CN" sz="1800" b="1" smtClean="0">
              <a:solidFill>
                <a:srgbClr val="996633"/>
              </a:solidFill>
              <a:effectLst>
                <a:outerShdw blurRad="38100" dist="38100" dir="2700000" algn="tl">
                  <a:srgbClr val="C0C0C0"/>
                </a:outerShdw>
              </a:effectLst>
              <a:ea typeface="宋体" pitchFamily="2" charset="-122"/>
            </a:endParaRPr>
          </a:p>
          <a:p>
            <a:pPr>
              <a:lnSpc>
                <a:spcPct val="80000"/>
              </a:lnSpc>
              <a:defRPr/>
            </a:pPr>
            <a:r>
              <a:rPr lang="en-US" altLang="zh-CN" sz="1800" b="1" smtClean="0">
                <a:solidFill>
                  <a:srgbClr val="996633"/>
                </a:solidFill>
                <a:effectLst>
                  <a:outerShdw blurRad="38100" dist="38100" dir="2700000" algn="tl">
                    <a:srgbClr val="C0C0C0"/>
                  </a:outerShdw>
                </a:effectLst>
                <a:ea typeface="宋体" pitchFamily="2" charset="-122"/>
              </a:rPr>
              <a:t> </a:t>
            </a:r>
            <a:endParaRPr lang="zh-CN" altLang="en-US" sz="1800" b="1" smtClean="0">
              <a:solidFill>
                <a:srgbClr val="996633"/>
              </a:solidFill>
              <a:effectLst>
                <a:outerShdw blurRad="38100" dist="38100" dir="2700000" algn="tl">
                  <a:srgbClr val="C0C0C0"/>
                </a:outerShdw>
              </a:effectLst>
              <a:ea typeface="宋体" pitchFamily="2" charset="-122"/>
            </a:endParaRPr>
          </a:p>
        </p:txBody>
      </p:sp>
      <p:graphicFrame>
        <p:nvGraphicFramePr>
          <p:cNvPr id="1750020" name="Group 4"/>
          <p:cNvGraphicFramePr>
            <a:graphicFrameLocks noGrp="1"/>
          </p:cNvGraphicFramePr>
          <p:nvPr>
            <p:ph sz="half" idx="2"/>
          </p:nvPr>
        </p:nvGraphicFramePr>
        <p:xfrm>
          <a:off x="6588125" y="1773238"/>
          <a:ext cx="1714500" cy="2176464"/>
        </p:xfrm>
        <a:graphic>
          <a:graphicData uri="http://schemas.openxmlformats.org/drawingml/2006/table">
            <a:tbl>
              <a:tblPr/>
              <a:tblGrid>
                <a:gridCol w="417513"/>
                <a:gridCol w="433387"/>
                <a:gridCol w="431800"/>
                <a:gridCol w="431800"/>
              </a:tblGrid>
              <a:tr h="37623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37</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38</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39</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31</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32</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33</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34</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35</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36</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37</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0a</a:t>
                      </a:r>
                      <a:endParaRPr kumimoji="0" lang="zh-CN" altLang="en-US"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endParaRP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10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40</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ae</a:t>
                      </a:r>
                    </a:p>
                  </a:txBody>
                  <a:tcPr marL="18000" marR="18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0e</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43</a:t>
                      </a:r>
                    </a:p>
                  </a:txBody>
                  <a:tcPr marL="18000" marR="18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996633"/>
                          </a:solidFill>
                          <a:effectLst>
                            <a:outerShdw blurRad="38100" dist="38100" dir="2700000" algn="tl">
                              <a:srgbClr val="C0C0C0"/>
                            </a:outerShdw>
                          </a:effectLst>
                          <a:latin typeface="Arial" pitchFamily="34" charset="0"/>
                          <a:ea typeface="宋体" pitchFamily="2" charset="-122"/>
                        </a:rPr>
                        <a:t>00</a:t>
                      </a:r>
                    </a:p>
                  </a:txBody>
                  <a:tcPr marL="18000" marR="18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 name="灯片编号占位符 6"/>
          <p:cNvSpPr>
            <a:spLocks noGrp="1"/>
          </p:cNvSpPr>
          <p:nvPr>
            <p:ph type="sldNum" sz="quarter" idx="12"/>
          </p:nvPr>
        </p:nvSpPr>
        <p:spPr/>
        <p:txBody>
          <a:bodyPr/>
          <a:lstStyle/>
          <a:p>
            <a:pPr>
              <a:defRPr/>
            </a:pPr>
            <a:fld id="{6B6F1B45-5E70-42C4-854A-9D05E17E6263}" type="slidenum">
              <a:rPr lang="en-US" altLang="zh-CN"/>
              <a:pPr>
                <a:defRPr/>
              </a:pPr>
              <a:t>51</a:t>
            </a:fld>
            <a:endParaRPr lang="en-US" altLang="zh-CN"/>
          </a:p>
        </p:txBody>
      </p:sp>
      <p:sp>
        <p:nvSpPr>
          <p:cNvPr id="1750019" name="Text Box 3"/>
          <p:cNvSpPr txBox="1">
            <a:spLocks noChangeArrowheads="1"/>
          </p:cNvSpPr>
          <p:nvPr/>
        </p:nvSpPr>
        <p:spPr bwMode="auto">
          <a:xfrm>
            <a:off x="4356100" y="1844675"/>
            <a:ext cx="4319588" cy="3525838"/>
          </a:xfrm>
          <a:prstGeom prst="rect">
            <a:avLst/>
          </a:prstGeom>
          <a:noFill/>
          <a:ln w="25400">
            <a:noFill/>
            <a:miter lim="800000"/>
            <a:headEnd/>
            <a:tailEnd/>
          </a:ln>
          <a:effectLst/>
        </p:spPr>
        <p:txBody>
          <a:bodyPr>
            <a:spAutoFit/>
          </a:bodyPr>
          <a:lstStyle/>
          <a:p>
            <a:pPr>
              <a:defRPr/>
            </a:pPr>
            <a:r>
              <a:rPr lang="en-US" altLang="zh-CN" sz="1800" b="1">
                <a:solidFill>
                  <a:srgbClr val="996633"/>
                </a:solidFill>
                <a:effectLst>
                  <a:outerShdw blurRad="38100" dist="38100" dir="2700000" algn="tl">
                    <a:srgbClr val="C0C0C0"/>
                  </a:outerShdw>
                </a:effectLst>
                <a:latin typeface="Tahoma" pitchFamily="34" charset="0"/>
              </a:rPr>
              <a:t> </a:t>
            </a:r>
            <a:r>
              <a:rPr lang="en-US" altLang="zh-CN" sz="1800" b="1">
                <a:solidFill>
                  <a:srgbClr val="996633"/>
                </a:solidFill>
                <a:effectLst>
                  <a:outerShdw blurRad="38100" dist="38100" dir="2700000" algn="tl">
                    <a:srgbClr val="C0C0C0"/>
                  </a:outerShdw>
                </a:effectLst>
                <a:latin typeface="Arial" pitchFamily="34" charset="0"/>
              </a:rPr>
              <a:t>31 32 33 34</a:t>
            </a:r>
          </a:p>
          <a:p>
            <a:pPr>
              <a:defRPr/>
            </a:pPr>
            <a:r>
              <a:rPr lang="en-US" altLang="zh-CN" sz="1800" b="1">
                <a:solidFill>
                  <a:srgbClr val="996633"/>
                </a:solidFill>
                <a:effectLst>
                  <a:outerShdw blurRad="38100" dist="38100" dir="2700000" algn="tl">
                    <a:srgbClr val="C0C0C0"/>
                  </a:outerShdw>
                </a:effectLst>
                <a:latin typeface="Arial" pitchFamily="34" charset="0"/>
              </a:rPr>
              <a:t> 35 36 37 38</a:t>
            </a:r>
          </a:p>
          <a:p>
            <a:pPr>
              <a:defRPr/>
            </a:pPr>
            <a:r>
              <a:rPr lang="en-US" altLang="zh-CN" sz="1800" b="1">
                <a:solidFill>
                  <a:srgbClr val="996633"/>
                </a:solidFill>
                <a:effectLst>
                  <a:outerShdw blurRad="38100" dist="38100" dir="2700000" algn="tl">
                    <a:srgbClr val="C0C0C0"/>
                  </a:outerShdw>
                </a:effectLst>
                <a:latin typeface="Arial" pitchFamily="34" charset="0"/>
              </a:rPr>
              <a:t> 39 31 32 33</a:t>
            </a:r>
          </a:p>
          <a:p>
            <a:pPr>
              <a:defRPr/>
            </a:pPr>
            <a:r>
              <a:rPr lang="en-US" altLang="zh-CN" sz="1800" b="1">
                <a:solidFill>
                  <a:srgbClr val="996633"/>
                </a:solidFill>
                <a:effectLst>
                  <a:outerShdw blurRad="38100" dist="38100" dir="2700000" algn="tl">
                    <a:srgbClr val="C0C0C0"/>
                  </a:outerShdw>
                </a:effectLst>
                <a:latin typeface="Arial" pitchFamily="34" charset="0"/>
              </a:rPr>
              <a:t> 34 35 36 37</a:t>
            </a:r>
          </a:p>
          <a:p>
            <a:pPr>
              <a:defRPr/>
            </a:pPr>
            <a:r>
              <a:rPr lang="en-US" altLang="zh-CN" sz="1800" b="1">
                <a:solidFill>
                  <a:srgbClr val="996633"/>
                </a:solidFill>
                <a:effectLst>
                  <a:outerShdw blurRad="38100" dist="38100" dir="2700000" algn="tl">
                    <a:srgbClr val="C0C0C0"/>
                  </a:outerShdw>
                </a:effectLst>
                <a:latin typeface="Arial" pitchFamily="34" charset="0"/>
              </a:rPr>
              <a:t> 0a 10 40 00</a:t>
            </a:r>
          </a:p>
          <a:p>
            <a:pPr>
              <a:defRPr/>
            </a:pPr>
            <a:r>
              <a:rPr lang="en-US" altLang="zh-CN" sz="1800" b="1">
                <a:solidFill>
                  <a:srgbClr val="996633"/>
                </a:solidFill>
                <a:effectLst>
                  <a:outerShdw blurRad="38100" dist="38100" dir="2700000" algn="tl">
                    <a:srgbClr val="C0C0C0"/>
                  </a:outerShdw>
                </a:effectLst>
                <a:latin typeface="Arial" pitchFamily="34" charset="0"/>
              </a:rPr>
              <a:t> ae 0e 43 00</a:t>
            </a:r>
          </a:p>
          <a:p>
            <a:pPr>
              <a:defRPr/>
            </a:pPr>
            <a:r>
              <a:rPr lang="en-US" altLang="zh-CN" sz="1800" b="1">
                <a:solidFill>
                  <a:srgbClr val="996633"/>
                </a:solidFill>
                <a:effectLst>
                  <a:outerShdw blurRad="38100" dist="38100" dir="2700000" algn="tl">
                    <a:srgbClr val="C0C0C0"/>
                  </a:outerShdw>
                </a:effectLst>
                <a:latin typeface="Arial" pitchFamily="34" charset="0"/>
              </a:rPr>
              <a:t> f8 eb fd 7f</a:t>
            </a:r>
          </a:p>
          <a:p>
            <a:pPr>
              <a:defRPr/>
            </a:pPr>
            <a:r>
              <a:rPr lang="en-US" altLang="zh-CN" sz="1800" b="1">
                <a:solidFill>
                  <a:srgbClr val="996633"/>
                </a:solidFill>
                <a:effectLst>
                  <a:outerShdw blurRad="38100" dist="38100" dir="2700000" algn="tl">
                    <a:srgbClr val="C0C0C0"/>
                  </a:outerShdw>
                </a:effectLst>
                <a:latin typeface="Arial" pitchFamily="34" charset="0"/>
              </a:rPr>
              <a:t> c0 1f</a:t>
            </a:r>
          </a:p>
          <a:p>
            <a:pPr>
              <a:defRPr/>
            </a:pPr>
            <a:r>
              <a:rPr lang="zh-CN" altLang="en-US" sz="1800" b="1">
                <a:solidFill>
                  <a:srgbClr val="996633"/>
                </a:solidFill>
                <a:effectLst>
                  <a:outerShdw blurRad="38100" dist="38100" dir="2700000" algn="tl">
                    <a:srgbClr val="C0C0C0"/>
                  </a:outerShdw>
                </a:effectLst>
                <a:latin typeface="Arial" pitchFamily="34" charset="0"/>
              </a:rPr>
              <a:t>我是</a:t>
            </a:r>
            <a:r>
              <a:rPr lang="en-US" altLang="zh-CN" sz="1800" b="1">
                <a:solidFill>
                  <a:srgbClr val="996633"/>
                </a:solidFill>
                <a:effectLst>
                  <a:outerShdw blurRad="38100" dist="38100" dir="2700000" algn="tl">
                    <a:srgbClr val="C0C0C0"/>
                  </a:outerShdw>
                </a:effectLst>
                <a:latin typeface="Arial" pitchFamily="34" charset="0"/>
              </a:rPr>
              <a:t>bar()</a:t>
            </a:r>
            <a:r>
              <a:rPr lang="zh-CN" altLang="en-US" sz="1800" b="1">
                <a:solidFill>
                  <a:srgbClr val="996633"/>
                </a:solidFill>
                <a:effectLst>
                  <a:outerShdw blurRad="38100" dist="38100" dir="2700000" algn="tl">
                    <a:srgbClr val="C0C0C0"/>
                  </a:outerShdw>
                </a:effectLst>
                <a:latin typeface="Arial" pitchFamily="34" charset="0"/>
              </a:rPr>
              <a:t>函数，程序的执行流程改变了！</a:t>
            </a:r>
          </a:p>
          <a:p>
            <a:pPr>
              <a:defRPr/>
            </a:pPr>
            <a:endParaRPr lang="zh-CN" altLang="en-US" sz="1800" b="1">
              <a:solidFill>
                <a:srgbClr val="996633"/>
              </a:solidFill>
              <a:effectLst>
                <a:outerShdw blurRad="38100" dist="38100" dir="2700000" algn="tl">
                  <a:srgbClr val="C0C0C0"/>
                </a:outerShdw>
              </a:effectLst>
              <a:latin typeface="Arial" pitchFamily="34" charset="0"/>
            </a:endParaRPr>
          </a:p>
          <a:p>
            <a:pPr>
              <a:spcBef>
                <a:spcPct val="50000"/>
              </a:spcBef>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45098" name="Freeform 51"/>
          <p:cNvSpPr>
            <a:spLocks/>
          </p:cNvSpPr>
          <p:nvPr/>
        </p:nvSpPr>
        <p:spPr bwMode="auto">
          <a:xfrm>
            <a:off x="8243888" y="3357563"/>
            <a:ext cx="517525" cy="2232025"/>
          </a:xfrm>
          <a:custGeom>
            <a:avLst/>
            <a:gdLst>
              <a:gd name="T0" fmla="*/ 2147483647 w 326"/>
              <a:gd name="T1" fmla="*/ 0 h 1406"/>
              <a:gd name="T2" fmla="*/ 2147483647 w 326"/>
              <a:gd name="T3" fmla="*/ 2147483647 h 1406"/>
              <a:gd name="T4" fmla="*/ 0 w 326"/>
              <a:gd name="T5" fmla="*/ 2147483647 h 1406"/>
              <a:gd name="T6" fmla="*/ 0 60000 65536"/>
              <a:gd name="T7" fmla="*/ 0 60000 65536"/>
              <a:gd name="T8" fmla="*/ 0 60000 65536"/>
              <a:gd name="T9" fmla="*/ 0 w 326"/>
              <a:gd name="T10" fmla="*/ 0 h 1406"/>
              <a:gd name="T11" fmla="*/ 326 w 326"/>
              <a:gd name="T12" fmla="*/ 1406 h 1406"/>
            </a:gdLst>
            <a:ahLst/>
            <a:cxnLst>
              <a:cxn ang="T6">
                <a:pos x="T0" y="T1"/>
              </a:cxn>
              <a:cxn ang="T7">
                <a:pos x="T2" y="T3"/>
              </a:cxn>
              <a:cxn ang="T8">
                <a:pos x="T4" y="T5"/>
              </a:cxn>
            </a:cxnLst>
            <a:rect l="T9" t="T10" r="T11" b="T12"/>
            <a:pathLst>
              <a:path w="326" h="1406">
                <a:moveTo>
                  <a:pt x="46" y="0"/>
                </a:moveTo>
                <a:cubicBezTo>
                  <a:pt x="186" y="245"/>
                  <a:pt x="326" y="491"/>
                  <a:pt x="318" y="725"/>
                </a:cubicBezTo>
                <a:cubicBezTo>
                  <a:pt x="310" y="959"/>
                  <a:pt x="155" y="1182"/>
                  <a:pt x="0" y="1406"/>
                </a:cubicBezTo>
              </a:path>
            </a:pathLst>
          </a:custGeom>
          <a:noFill/>
          <a:ln w="254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50068" name="Text Box 52"/>
          <p:cNvSpPr txBox="1">
            <a:spLocks noChangeArrowheads="1"/>
          </p:cNvSpPr>
          <p:nvPr/>
        </p:nvSpPr>
        <p:spPr bwMode="auto">
          <a:xfrm>
            <a:off x="6588125" y="5084763"/>
            <a:ext cx="1727200" cy="1217612"/>
          </a:xfrm>
          <a:prstGeom prst="rect">
            <a:avLst/>
          </a:prstGeom>
          <a:noFill/>
          <a:ln w="25400">
            <a:solidFill>
              <a:schemeClr val="tx1"/>
            </a:solidFill>
            <a:miter lim="800000"/>
            <a:headEnd/>
            <a:tailEnd/>
          </a:ln>
          <a:effectLst/>
        </p:spPr>
        <p:txBody>
          <a:bodyPr>
            <a:spAutoFit/>
          </a:bodyPr>
          <a:lstStyle/>
          <a:p>
            <a:pPr>
              <a:spcBef>
                <a:spcPct val="50000"/>
              </a:spcBef>
              <a:defRPr/>
            </a:pPr>
            <a:endParaRPr lang="en-US" altLang="zh-CN" sz="1800" b="1">
              <a:solidFill>
                <a:srgbClr val="996633"/>
              </a:solidFill>
              <a:effectLst>
                <a:outerShdw blurRad="38100" dist="38100" dir="2700000" algn="tl">
                  <a:srgbClr val="C0C0C0"/>
                </a:outerShdw>
              </a:effectLst>
              <a:latin typeface="Tahoma" pitchFamily="34" charset="0"/>
            </a:endParaRPr>
          </a:p>
          <a:p>
            <a:pPr>
              <a:spcBef>
                <a:spcPct val="50000"/>
              </a:spcBef>
              <a:defRPr/>
            </a:pPr>
            <a:r>
              <a:rPr lang="en-US" altLang="zh-CN" sz="1800" b="1">
                <a:solidFill>
                  <a:srgbClr val="996633"/>
                </a:solidFill>
                <a:effectLst>
                  <a:outerShdw blurRad="38100" dist="38100" dir="2700000" algn="tl">
                    <a:srgbClr val="C0C0C0"/>
                  </a:outerShdw>
                </a:effectLst>
                <a:latin typeface="Tahoma" pitchFamily="34" charset="0"/>
              </a:rPr>
              <a:t>bar</a:t>
            </a:r>
            <a:r>
              <a:rPr lang="zh-CN" altLang="en-US" sz="1800" b="1">
                <a:solidFill>
                  <a:srgbClr val="996633"/>
                </a:solidFill>
                <a:effectLst>
                  <a:outerShdw blurRad="38100" dist="38100" dir="2700000" algn="tl">
                    <a:srgbClr val="C0C0C0"/>
                  </a:outerShdw>
                </a:effectLst>
                <a:latin typeface="Tahoma" pitchFamily="34" charset="0"/>
              </a:rPr>
              <a:t>的代码段</a:t>
            </a:r>
          </a:p>
          <a:p>
            <a:pPr>
              <a:spcBef>
                <a:spcPct val="50000"/>
              </a:spcBef>
              <a:defRPr/>
            </a:pPr>
            <a:endParaRPr lang="zh-CN" altLang="en-US" sz="1800" b="1">
              <a:solidFill>
                <a:srgbClr val="996633"/>
              </a:solidFill>
              <a:effectLst>
                <a:outerShdw blurRad="38100" dist="38100" dir="2700000" algn="tl">
                  <a:srgbClr val="C0C0C0"/>
                </a:outerShdw>
              </a:effectLst>
              <a:latin typeface="Tahoma" pitchFamily="34" charset="0"/>
            </a:endParaRPr>
          </a:p>
        </p:txBody>
      </p:sp>
      <p:sp>
        <p:nvSpPr>
          <p:cNvPr id="1750069" name="Text Box 53"/>
          <p:cNvSpPr txBox="1">
            <a:spLocks noChangeArrowheads="1"/>
          </p:cNvSpPr>
          <p:nvPr/>
        </p:nvSpPr>
        <p:spPr bwMode="auto">
          <a:xfrm>
            <a:off x="6588125" y="4508500"/>
            <a:ext cx="1727200" cy="366713"/>
          </a:xfrm>
          <a:prstGeom prst="rect">
            <a:avLst/>
          </a:prstGeom>
          <a:noFill/>
          <a:ln w="25400">
            <a:noFill/>
            <a:miter lim="800000"/>
            <a:headEnd/>
            <a:tailEnd/>
          </a:ln>
          <a:effectLst/>
        </p:spPr>
        <p:txBody>
          <a:bodyPr>
            <a:spAutoFit/>
          </a:bodyPr>
          <a:lstStyle/>
          <a:p>
            <a:pPr>
              <a:spcBef>
                <a:spcPct val="50000"/>
              </a:spcBef>
              <a:defRPr/>
            </a:pPr>
            <a:r>
              <a:rPr lang="zh-CN" altLang="en-US" sz="1800" b="1">
                <a:solidFill>
                  <a:srgbClr val="996633"/>
                </a:solidFill>
                <a:effectLst>
                  <a:outerShdw blurRad="38100" dist="38100" dir="2700000" algn="tl">
                    <a:srgbClr val="C0C0C0"/>
                  </a:outerShdw>
                </a:effectLst>
                <a:latin typeface="Tahoma" pitchFamily="34"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109"/>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31907" name="Rectangle 3"/>
          <p:cNvSpPr>
            <a:spLocks noGrp="1" noChangeArrowheads="1"/>
          </p:cNvSpPr>
          <p:nvPr>
            <p:ph idx="1"/>
          </p:nvPr>
        </p:nvSpPr>
        <p:spPr>
          <a:xfrm>
            <a:off x="304800" y="838200"/>
            <a:ext cx="8534400" cy="6019800"/>
          </a:xfrm>
        </p:spPr>
        <p:txBody>
          <a:bodyPr/>
          <a:lstStyle/>
          <a:p>
            <a:pPr algn="just">
              <a:buFontTx/>
              <a:buNone/>
              <a:defRPr/>
            </a:pPr>
            <a:r>
              <a:rPr lang="zh-CN" altLang="en-US" sz="2800" dirty="0">
                <a:solidFill>
                  <a:srgbClr val="996633"/>
                </a:solidFill>
                <a:effectLst>
                  <a:outerShdw blurRad="38100" dist="38100" dir="2700000" algn="tl">
                    <a:srgbClr val="C0C0C0"/>
                  </a:outerShdw>
                </a:effectLst>
                <a:latin typeface="宋体" pitchFamily="2" charset="-122"/>
                <a:ea typeface="宋体" pitchFamily="2" charset="-122"/>
              </a:rPr>
              <a:t>访问</a:t>
            </a:r>
            <a:r>
              <a:rPr lang="zh-CN" altLang="en-US" sz="2800" dirty="0" smtClean="0">
                <a:solidFill>
                  <a:srgbClr val="996633"/>
                </a:solidFill>
                <a:effectLst>
                  <a:outerShdw blurRad="38100" dist="38100" dir="2700000" algn="tl">
                    <a:srgbClr val="C0C0C0"/>
                  </a:outerShdw>
                </a:effectLst>
                <a:latin typeface="宋体" pitchFamily="2" charset="-122"/>
                <a:ea typeface="宋体" pitchFamily="2" charset="-122"/>
              </a:rPr>
              <a:t>链：用来寻找</a:t>
            </a:r>
            <a:r>
              <a:rPr lang="zh-CN" altLang="en-US" sz="2800" b="1" dirty="0" smtClean="0">
                <a:solidFill>
                  <a:srgbClr val="996633"/>
                </a:solidFill>
                <a:effectLst>
                  <a:outerShdw blurRad="38100" dist="38100" dir="2700000" algn="tl">
                    <a:srgbClr val="C0C0C0"/>
                  </a:outerShdw>
                </a:effectLst>
                <a:latin typeface="宋体" pitchFamily="2" charset="-122"/>
                <a:ea typeface="宋体" pitchFamily="2" charset="-122"/>
              </a:rPr>
              <a:t>非局部名字的存储单元</a:t>
            </a:r>
            <a:endParaRPr lang="zh-CN" altLang="en-US" b="1" dirty="0" smtClean="0">
              <a:solidFill>
                <a:srgbClr val="996633"/>
              </a:solidFill>
              <a:effectLst>
                <a:outerShdw blurRad="38100" dist="38100" dir="2700000" algn="tl">
                  <a:srgbClr val="C0C0C0"/>
                </a:outerShdw>
              </a:effectLst>
              <a:latin typeface="宋体" pitchFamily="2" charset="-122"/>
              <a:ea typeface="宋体" pitchFamily="2" charset="-122"/>
            </a:endParaRPr>
          </a:p>
        </p:txBody>
      </p:sp>
      <p:sp>
        <p:nvSpPr>
          <p:cNvPr id="104" name="灯片编号占位符 5"/>
          <p:cNvSpPr>
            <a:spLocks noGrp="1"/>
          </p:cNvSpPr>
          <p:nvPr>
            <p:ph type="sldNum" sz="quarter" idx="11"/>
          </p:nvPr>
        </p:nvSpPr>
        <p:spPr/>
        <p:txBody>
          <a:bodyPr/>
          <a:lstStyle/>
          <a:p>
            <a:pPr>
              <a:defRPr/>
            </a:pPr>
            <a:fld id="{C919B59D-51D4-4495-BC15-7EC8C9B0868A}" type="slidenum">
              <a:rPr lang="en-US" altLang="zh-CN"/>
              <a:pPr>
                <a:defRPr/>
              </a:pPr>
              <a:t>6</a:t>
            </a:fld>
            <a:endParaRPr lang="en-US" altLang="zh-CN"/>
          </a:p>
        </p:txBody>
      </p:sp>
      <p:grpSp>
        <p:nvGrpSpPr>
          <p:cNvPr id="7172" name="Group 105"/>
          <p:cNvGrpSpPr>
            <a:grpSpLocks/>
          </p:cNvGrpSpPr>
          <p:nvPr/>
        </p:nvGrpSpPr>
        <p:grpSpPr bwMode="auto">
          <a:xfrm>
            <a:off x="611188" y="1573213"/>
            <a:ext cx="1368425" cy="2244725"/>
            <a:chOff x="385" y="991"/>
            <a:chExt cx="862" cy="1414"/>
          </a:xfrm>
        </p:grpSpPr>
        <p:sp>
          <p:nvSpPr>
            <p:cNvPr id="7260" name="Rectangle 5"/>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1" name="Line 6"/>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2" name="Line 7"/>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3" name="Line 8"/>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13" name="Rectangle 9"/>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14" name="Rectangle 10"/>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266" name="Rectangle 11"/>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67" name="Line 12"/>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68" name="Line 13"/>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18" name="Rectangle 14"/>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19" name="Rectangle 15"/>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20" name="Rectangle 16"/>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72" name="Freeform 17"/>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3" name="Group 108"/>
          <p:cNvGrpSpPr>
            <a:grpSpLocks/>
          </p:cNvGrpSpPr>
          <p:nvPr/>
        </p:nvGrpSpPr>
        <p:grpSpPr bwMode="auto">
          <a:xfrm>
            <a:off x="2484438" y="1555750"/>
            <a:ext cx="1584325" cy="3201988"/>
            <a:chOff x="1565" y="980"/>
            <a:chExt cx="998" cy="2017"/>
          </a:xfrm>
        </p:grpSpPr>
        <p:sp>
          <p:nvSpPr>
            <p:cNvPr id="7240" name="Rectangle 19"/>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1" name="Line 20"/>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2" name="Line 21"/>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3" name="Line 22"/>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27" name="Rectangle 23"/>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28" name="Rectangle 24"/>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246" name="Rectangle 25"/>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47" name="Line 26"/>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48" name="Line 27"/>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32" name="Rectangle 28"/>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1933" name="Rectangle 29"/>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34" name="Rectangle 30"/>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52" name="Rectangle 31"/>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3" name="Line 32"/>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54" name="Line 33"/>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38" name="Rectangle 34"/>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39" name="Rectangle 35"/>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40" name="Rectangle 36"/>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58" name="Freeform 37"/>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59" name="Freeform 38"/>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4" name="Group 106"/>
          <p:cNvGrpSpPr>
            <a:grpSpLocks/>
          </p:cNvGrpSpPr>
          <p:nvPr/>
        </p:nvGrpSpPr>
        <p:grpSpPr bwMode="auto">
          <a:xfrm>
            <a:off x="4643438" y="1539875"/>
            <a:ext cx="1512887" cy="4294188"/>
            <a:chOff x="2925" y="970"/>
            <a:chExt cx="953" cy="2705"/>
          </a:xfrm>
        </p:grpSpPr>
        <p:sp>
          <p:nvSpPr>
            <p:cNvPr id="7213" name="Rectangle 40"/>
            <p:cNvSpPr>
              <a:spLocks noChangeArrowheads="1"/>
            </p:cNvSpPr>
            <p:nvPr/>
          </p:nvSpPr>
          <p:spPr bwMode="auto">
            <a:xfrm>
              <a:off x="2925" y="97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4" name="Line 41"/>
            <p:cNvSpPr>
              <a:spLocks noChangeShapeType="1"/>
            </p:cNvSpPr>
            <p:nvPr/>
          </p:nvSpPr>
          <p:spPr bwMode="auto">
            <a:xfrm>
              <a:off x="2933" y="101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5" name="Line 42"/>
            <p:cNvSpPr>
              <a:spLocks noChangeShapeType="1"/>
            </p:cNvSpPr>
            <p:nvPr/>
          </p:nvSpPr>
          <p:spPr bwMode="auto">
            <a:xfrm flipV="1">
              <a:off x="2944" y="122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16" name="Line 43"/>
            <p:cNvSpPr>
              <a:spLocks noChangeShapeType="1"/>
            </p:cNvSpPr>
            <p:nvPr/>
          </p:nvSpPr>
          <p:spPr bwMode="auto">
            <a:xfrm flipV="1">
              <a:off x="2944" y="144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48" name="Rectangle 44"/>
            <p:cNvSpPr>
              <a:spLocks noChangeArrowheads="1"/>
            </p:cNvSpPr>
            <p:nvPr/>
          </p:nvSpPr>
          <p:spPr bwMode="auto">
            <a:xfrm>
              <a:off x="2971" y="3430"/>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49" name="Rectangle 45"/>
            <p:cNvSpPr>
              <a:spLocks noChangeArrowheads="1"/>
            </p:cNvSpPr>
            <p:nvPr/>
          </p:nvSpPr>
          <p:spPr bwMode="auto">
            <a:xfrm>
              <a:off x="2925" y="3022"/>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219" name="Rectangle 46"/>
            <p:cNvSpPr>
              <a:spLocks noChangeArrowheads="1"/>
            </p:cNvSpPr>
            <p:nvPr/>
          </p:nvSpPr>
          <p:spPr bwMode="auto">
            <a:xfrm>
              <a:off x="2925" y="2332"/>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0" name="Line 47"/>
            <p:cNvSpPr>
              <a:spLocks noChangeShapeType="1"/>
            </p:cNvSpPr>
            <p:nvPr/>
          </p:nvSpPr>
          <p:spPr bwMode="auto">
            <a:xfrm flipV="1">
              <a:off x="2943" y="255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1" name="Line 48"/>
            <p:cNvSpPr>
              <a:spLocks noChangeShapeType="1"/>
            </p:cNvSpPr>
            <p:nvPr/>
          </p:nvSpPr>
          <p:spPr bwMode="auto">
            <a:xfrm flipV="1">
              <a:off x="2943" y="277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53" name="Rectangle 49"/>
            <p:cNvSpPr>
              <a:spLocks noChangeArrowheads="1"/>
            </p:cNvSpPr>
            <p:nvPr/>
          </p:nvSpPr>
          <p:spPr bwMode="auto">
            <a:xfrm>
              <a:off x="2925" y="2115"/>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1954" name="Rectangle 50"/>
            <p:cNvSpPr>
              <a:spLocks noChangeArrowheads="1"/>
            </p:cNvSpPr>
            <p:nvPr/>
          </p:nvSpPr>
          <p:spPr bwMode="auto">
            <a:xfrm>
              <a:off x="2971" y="2341"/>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55" name="Rectangle 51"/>
            <p:cNvSpPr>
              <a:spLocks noChangeArrowheads="1"/>
            </p:cNvSpPr>
            <p:nvPr/>
          </p:nvSpPr>
          <p:spPr bwMode="auto">
            <a:xfrm>
              <a:off x="2943" y="2549"/>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25" name="Rectangle 52"/>
            <p:cNvSpPr>
              <a:spLocks noChangeArrowheads="1"/>
            </p:cNvSpPr>
            <p:nvPr/>
          </p:nvSpPr>
          <p:spPr bwMode="auto">
            <a:xfrm>
              <a:off x="2926" y="1666"/>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26" name="Line 53"/>
            <p:cNvSpPr>
              <a:spLocks noChangeShapeType="1"/>
            </p:cNvSpPr>
            <p:nvPr/>
          </p:nvSpPr>
          <p:spPr bwMode="auto">
            <a:xfrm flipV="1">
              <a:off x="2944" y="1892"/>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27" name="Line 54"/>
            <p:cNvSpPr>
              <a:spLocks noChangeShapeType="1"/>
            </p:cNvSpPr>
            <p:nvPr/>
          </p:nvSpPr>
          <p:spPr bwMode="auto">
            <a:xfrm flipV="1">
              <a:off x="2944" y="2107"/>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59" name="Rectangle 55"/>
            <p:cNvSpPr>
              <a:spLocks noChangeArrowheads="1"/>
            </p:cNvSpPr>
            <p:nvPr/>
          </p:nvSpPr>
          <p:spPr bwMode="auto">
            <a:xfrm>
              <a:off x="2925" y="2750"/>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60" name="Rectangle 56"/>
            <p:cNvSpPr>
              <a:spLocks noChangeArrowheads="1"/>
            </p:cNvSpPr>
            <p:nvPr/>
          </p:nvSpPr>
          <p:spPr bwMode="auto">
            <a:xfrm>
              <a:off x="2925" y="1661"/>
              <a:ext cx="776"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61" name="Rectangle 57"/>
            <p:cNvSpPr>
              <a:spLocks noChangeArrowheads="1"/>
            </p:cNvSpPr>
            <p:nvPr/>
          </p:nvSpPr>
          <p:spPr bwMode="auto">
            <a:xfrm>
              <a:off x="2925" y="1888"/>
              <a:ext cx="776"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31" name="Freeform 58"/>
            <p:cNvSpPr>
              <a:spLocks/>
            </p:cNvSpPr>
            <p:nvPr/>
          </p:nvSpPr>
          <p:spPr bwMode="auto">
            <a:xfrm flipV="1">
              <a:off x="3651" y="1344"/>
              <a:ext cx="136" cy="907"/>
            </a:xfrm>
            <a:custGeom>
              <a:avLst/>
              <a:gdLst>
                <a:gd name="T0" fmla="*/ 0 w 372"/>
                <a:gd name="T1" fmla="*/ 762 h 985"/>
                <a:gd name="T2" fmla="*/ 12 w 372"/>
                <a:gd name="T3" fmla="*/ 750 h 985"/>
                <a:gd name="T4" fmla="*/ 18 w 372"/>
                <a:gd name="T5" fmla="*/ 645 h 985"/>
                <a:gd name="T6" fmla="*/ 15 w 372"/>
                <a:gd name="T7" fmla="*/ 187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2" name="Freeform 59"/>
            <p:cNvSpPr>
              <a:spLocks/>
            </p:cNvSpPr>
            <p:nvPr/>
          </p:nvSpPr>
          <p:spPr bwMode="auto">
            <a:xfrm flipV="1">
              <a:off x="3696" y="2205"/>
              <a:ext cx="182" cy="1180"/>
            </a:xfrm>
            <a:custGeom>
              <a:avLst/>
              <a:gdLst>
                <a:gd name="T0" fmla="*/ 0 w 700"/>
                <a:gd name="T1" fmla="*/ 419 h 1980"/>
                <a:gd name="T2" fmla="*/ 7 w 700"/>
                <a:gd name="T3" fmla="*/ 378 h 1980"/>
                <a:gd name="T4" fmla="*/ 12 w 700"/>
                <a:gd name="T5" fmla="*/ 263 h 1980"/>
                <a:gd name="T6" fmla="*/ 12 w 700"/>
                <a:gd name="T7" fmla="*/ 156 h 1980"/>
                <a:gd name="T8" fmla="*/ 9 w 700"/>
                <a:gd name="T9" fmla="*/ 67 h 1980"/>
                <a:gd name="T10" fmla="*/ 2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3" name="Rectangle 60"/>
            <p:cNvSpPr>
              <a:spLocks noChangeArrowheads="1"/>
            </p:cNvSpPr>
            <p:nvPr/>
          </p:nvSpPr>
          <p:spPr bwMode="auto">
            <a:xfrm>
              <a:off x="2926" y="2997"/>
              <a:ext cx="774"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34" name="Line 61"/>
            <p:cNvSpPr>
              <a:spLocks noChangeShapeType="1"/>
            </p:cNvSpPr>
            <p:nvPr/>
          </p:nvSpPr>
          <p:spPr bwMode="auto">
            <a:xfrm flipV="1">
              <a:off x="2944" y="3223"/>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35" name="Line 62"/>
            <p:cNvSpPr>
              <a:spLocks noChangeShapeType="1"/>
            </p:cNvSpPr>
            <p:nvPr/>
          </p:nvSpPr>
          <p:spPr bwMode="auto">
            <a:xfrm flipV="1">
              <a:off x="2944" y="3438"/>
              <a:ext cx="74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67" name="Rectangle 63"/>
            <p:cNvSpPr>
              <a:spLocks noChangeArrowheads="1"/>
            </p:cNvSpPr>
            <p:nvPr/>
          </p:nvSpPr>
          <p:spPr bwMode="auto">
            <a:xfrm>
              <a:off x="2925" y="1434"/>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1968" name="Rectangle 64"/>
            <p:cNvSpPr>
              <a:spLocks noChangeArrowheads="1"/>
            </p:cNvSpPr>
            <p:nvPr/>
          </p:nvSpPr>
          <p:spPr bwMode="auto">
            <a:xfrm>
              <a:off x="2925" y="981"/>
              <a:ext cx="776"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1969" name="Rectangle 65"/>
            <p:cNvSpPr>
              <a:spLocks noChangeArrowheads="1"/>
            </p:cNvSpPr>
            <p:nvPr/>
          </p:nvSpPr>
          <p:spPr bwMode="auto">
            <a:xfrm>
              <a:off x="2925" y="1207"/>
              <a:ext cx="776"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39" name="Freeform 66"/>
            <p:cNvSpPr>
              <a:spLocks/>
            </p:cNvSpPr>
            <p:nvPr/>
          </p:nvSpPr>
          <p:spPr bwMode="auto">
            <a:xfrm flipV="1">
              <a:off x="3696" y="2704"/>
              <a:ext cx="149" cy="674"/>
            </a:xfrm>
            <a:custGeom>
              <a:avLst/>
              <a:gdLst>
                <a:gd name="T0" fmla="*/ 0 w 358"/>
                <a:gd name="T1" fmla="*/ 354 h 930"/>
                <a:gd name="T2" fmla="*/ 16 w 358"/>
                <a:gd name="T3" fmla="*/ 308 h 930"/>
                <a:gd name="T4" fmla="*/ 25 w 358"/>
                <a:gd name="T5" fmla="*/ 211 h 930"/>
                <a:gd name="T6" fmla="*/ 22 w 358"/>
                <a:gd name="T7" fmla="*/ 86 h 930"/>
                <a:gd name="T8" fmla="*/ 9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75" name="Group 107"/>
          <p:cNvGrpSpPr>
            <a:grpSpLocks/>
          </p:cNvGrpSpPr>
          <p:nvPr/>
        </p:nvGrpSpPr>
        <p:grpSpPr bwMode="auto">
          <a:xfrm>
            <a:off x="6804025" y="1524000"/>
            <a:ext cx="2160588" cy="5334000"/>
            <a:chOff x="4286" y="960"/>
            <a:chExt cx="1361" cy="3360"/>
          </a:xfrm>
        </p:grpSpPr>
        <p:sp>
          <p:nvSpPr>
            <p:cNvPr id="7179" name="Rectangle 68"/>
            <p:cNvSpPr>
              <a:spLocks noChangeArrowheads="1"/>
            </p:cNvSpPr>
            <p:nvPr/>
          </p:nvSpPr>
          <p:spPr bwMode="auto">
            <a:xfrm>
              <a:off x="4343" y="3652"/>
              <a:ext cx="773" cy="656"/>
            </a:xfrm>
            <a:prstGeom prst="rect">
              <a:avLst/>
            </a:prstGeom>
            <a:solidFill>
              <a:srgbClr val="FFFFFF"/>
            </a:solidFill>
            <a:ln w="25400">
              <a:solidFill>
                <a:schemeClr val="tx1"/>
              </a:solidFill>
              <a:miter lim="800000"/>
              <a:headEnd/>
              <a:tailEnd/>
            </a:ln>
            <a:extLst/>
          </p:spPr>
          <p:txBody>
            <a:bodyPr/>
            <a:lstStyle/>
            <a:p>
              <a:endParaRPr lang="zh-CN" altLang="en-US"/>
            </a:p>
          </p:txBody>
        </p:sp>
        <p:sp>
          <p:nvSpPr>
            <p:cNvPr id="7180" name="Line 69"/>
            <p:cNvSpPr>
              <a:spLocks noChangeShapeType="1"/>
            </p:cNvSpPr>
            <p:nvPr/>
          </p:nvSpPr>
          <p:spPr bwMode="auto">
            <a:xfrm flipV="1">
              <a:off x="4361" y="38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70"/>
            <p:cNvSpPr>
              <a:spLocks noChangeShapeType="1"/>
            </p:cNvSpPr>
            <p:nvPr/>
          </p:nvSpPr>
          <p:spPr bwMode="auto">
            <a:xfrm flipV="1">
              <a:off x="4361" y="409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75" name="Rectangle 71"/>
            <p:cNvSpPr>
              <a:spLocks noChangeArrowheads="1"/>
            </p:cNvSpPr>
            <p:nvPr/>
          </p:nvSpPr>
          <p:spPr bwMode="auto">
            <a:xfrm>
              <a:off x="4332" y="138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531976" name="Rectangle 72"/>
            <p:cNvSpPr>
              <a:spLocks noChangeArrowheads="1"/>
            </p:cNvSpPr>
            <p:nvPr/>
          </p:nvSpPr>
          <p:spPr bwMode="auto">
            <a:xfrm>
              <a:off x="4331" y="4074"/>
              <a:ext cx="775" cy="246"/>
            </a:xfrm>
            <a:prstGeom prst="rect">
              <a:avLst/>
            </a:prstGeom>
            <a:no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531977" name="Rectangle 73"/>
            <p:cNvSpPr>
              <a:spLocks noChangeArrowheads="1"/>
            </p:cNvSpPr>
            <p:nvPr/>
          </p:nvSpPr>
          <p:spPr bwMode="auto">
            <a:xfrm>
              <a:off x="4332"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185" name="Rectangle 74"/>
            <p:cNvSpPr>
              <a:spLocks noChangeArrowheads="1"/>
            </p:cNvSpPr>
            <p:nvPr/>
          </p:nvSpPr>
          <p:spPr bwMode="auto">
            <a:xfrm>
              <a:off x="4344" y="960"/>
              <a:ext cx="774"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6" name="Line 75"/>
            <p:cNvSpPr>
              <a:spLocks noChangeShapeType="1"/>
            </p:cNvSpPr>
            <p:nvPr/>
          </p:nvSpPr>
          <p:spPr bwMode="auto">
            <a:xfrm>
              <a:off x="4352" y="1001"/>
              <a:ext cx="76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Line 76"/>
            <p:cNvSpPr>
              <a:spLocks noChangeShapeType="1"/>
            </p:cNvSpPr>
            <p:nvPr/>
          </p:nvSpPr>
          <p:spPr bwMode="auto">
            <a:xfrm flipV="1">
              <a:off x="4363" y="1216"/>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77"/>
            <p:cNvSpPr>
              <a:spLocks noChangeShapeType="1"/>
            </p:cNvSpPr>
            <p:nvPr/>
          </p:nvSpPr>
          <p:spPr bwMode="auto">
            <a:xfrm flipV="1">
              <a:off x="4363" y="1431"/>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82" name="Rectangle 78"/>
            <p:cNvSpPr>
              <a:spLocks noChangeArrowheads="1"/>
            </p:cNvSpPr>
            <p:nvPr/>
          </p:nvSpPr>
          <p:spPr bwMode="auto">
            <a:xfrm>
              <a:off x="4332" y="4075"/>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1983" name="Rectangle 79"/>
            <p:cNvSpPr>
              <a:spLocks noChangeArrowheads="1"/>
            </p:cNvSpPr>
            <p:nvPr/>
          </p:nvSpPr>
          <p:spPr bwMode="auto">
            <a:xfrm>
              <a:off x="4332" y="3657"/>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7191" name="Rectangle 80"/>
            <p:cNvSpPr>
              <a:spLocks noChangeArrowheads="1"/>
            </p:cNvSpPr>
            <p:nvPr/>
          </p:nvSpPr>
          <p:spPr bwMode="auto">
            <a:xfrm>
              <a:off x="4344" y="232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2" name="Line 81"/>
            <p:cNvSpPr>
              <a:spLocks noChangeShapeType="1"/>
            </p:cNvSpPr>
            <p:nvPr/>
          </p:nvSpPr>
          <p:spPr bwMode="auto">
            <a:xfrm flipV="1">
              <a:off x="4362" y="254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3" name="Line 82"/>
            <p:cNvSpPr>
              <a:spLocks noChangeShapeType="1"/>
            </p:cNvSpPr>
            <p:nvPr/>
          </p:nvSpPr>
          <p:spPr bwMode="auto">
            <a:xfrm flipV="1">
              <a:off x="4362" y="276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87" name="Rectangle 83"/>
            <p:cNvSpPr>
              <a:spLocks noChangeArrowheads="1"/>
            </p:cNvSpPr>
            <p:nvPr/>
          </p:nvSpPr>
          <p:spPr bwMode="auto">
            <a:xfrm>
              <a:off x="4377" y="275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1988" name="Rectangle 84"/>
            <p:cNvSpPr>
              <a:spLocks noChangeArrowheads="1"/>
            </p:cNvSpPr>
            <p:nvPr/>
          </p:nvSpPr>
          <p:spPr bwMode="auto">
            <a:xfrm>
              <a:off x="4332" y="234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89" name="Rectangle 85"/>
            <p:cNvSpPr>
              <a:spLocks noChangeArrowheads="1"/>
            </p:cNvSpPr>
            <p:nvPr/>
          </p:nvSpPr>
          <p:spPr bwMode="auto">
            <a:xfrm>
              <a:off x="4362" y="2538"/>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197" name="Rectangle 86"/>
            <p:cNvSpPr>
              <a:spLocks noChangeArrowheads="1"/>
            </p:cNvSpPr>
            <p:nvPr/>
          </p:nvSpPr>
          <p:spPr bwMode="auto">
            <a:xfrm>
              <a:off x="4346" y="165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8" name="Line 87"/>
            <p:cNvSpPr>
              <a:spLocks noChangeShapeType="1"/>
            </p:cNvSpPr>
            <p:nvPr/>
          </p:nvSpPr>
          <p:spPr bwMode="auto">
            <a:xfrm flipV="1">
              <a:off x="4364" y="18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9" name="Line 88"/>
            <p:cNvSpPr>
              <a:spLocks noChangeShapeType="1"/>
            </p:cNvSpPr>
            <p:nvPr/>
          </p:nvSpPr>
          <p:spPr bwMode="auto">
            <a:xfrm flipV="1">
              <a:off x="4364" y="209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1993" name="Rectangle 89"/>
            <p:cNvSpPr>
              <a:spLocks noChangeArrowheads="1"/>
            </p:cNvSpPr>
            <p:nvPr/>
          </p:nvSpPr>
          <p:spPr bwMode="auto">
            <a:xfrm>
              <a:off x="4332" y="3430"/>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1994" name="Rectangle 90"/>
            <p:cNvSpPr>
              <a:spLocks noChangeArrowheads="1"/>
            </p:cNvSpPr>
            <p:nvPr/>
          </p:nvSpPr>
          <p:spPr bwMode="auto">
            <a:xfrm>
              <a:off x="4332" y="297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1995" name="Rectangle 91"/>
            <p:cNvSpPr>
              <a:spLocks noChangeArrowheads="1"/>
            </p:cNvSpPr>
            <p:nvPr/>
          </p:nvSpPr>
          <p:spPr bwMode="auto">
            <a:xfrm>
              <a:off x="4364" y="187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03" name="Freeform 92"/>
            <p:cNvSpPr>
              <a:spLocks/>
            </p:cNvSpPr>
            <p:nvPr/>
          </p:nvSpPr>
          <p:spPr bwMode="auto">
            <a:xfrm flipV="1">
              <a:off x="5103" y="1979"/>
              <a:ext cx="136" cy="693"/>
            </a:xfrm>
            <a:custGeom>
              <a:avLst/>
              <a:gdLst>
                <a:gd name="T0" fmla="*/ 0 w 372"/>
                <a:gd name="T1" fmla="*/ 340 h 985"/>
                <a:gd name="T2" fmla="*/ 12 w 372"/>
                <a:gd name="T3" fmla="*/ 334 h 985"/>
                <a:gd name="T4" fmla="*/ 18 w 372"/>
                <a:gd name="T5" fmla="*/ 287 h 985"/>
                <a:gd name="T6" fmla="*/ 15 w 372"/>
                <a:gd name="T7" fmla="*/ 8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4" name="Freeform 93"/>
            <p:cNvSpPr>
              <a:spLocks/>
            </p:cNvSpPr>
            <p:nvPr/>
          </p:nvSpPr>
          <p:spPr bwMode="auto">
            <a:xfrm flipV="1">
              <a:off x="5046" y="2659"/>
              <a:ext cx="374" cy="1451"/>
            </a:xfrm>
            <a:custGeom>
              <a:avLst/>
              <a:gdLst>
                <a:gd name="T0" fmla="*/ 0 w 700"/>
                <a:gd name="T1" fmla="*/ 779 h 1980"/>
                <a:gd name="T2" fmla="*/ 64 w 700"/>
                <a:gd name="T3" fmla="*/ 703 h 1980"/>
                <a:gd name="T4" fmla="*/ 101 w 700"/>
                <a:gd name="T5" fmla="*/ 490 h 1980"/>
                <a:gd name="T6" fmla="*/ 101 w 700"/>
                <a:gd name="T7" fmla="*/ 289 h 1980"/>
                <a:gd name="T8" fmla="*/ 80 w 700"/>
                <a:gd name="T9" fmla="*/ 124 h 1980"/>
                <a:gd name="T10" fmla="*/ 1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5" name="Rectangle 94"/>
            <p:cNvSpPr>
              <a:spLocks noChangeArrowheads="1"/>
            </p:cNvSpPr>
            <p:nvPr/>
          </p:nvSpPr>
          <p:spPr bwMode="auto">
            <a:xfrm>
              <a:off x="4346" y="2987"/>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6" name="Line 95"/>
            <p:cNvSpPr>
              <a:spLocks noChangeShapeType="1"/>
            </p:cNvSpPr>
            <p:nvPr/>
          </p:nvSpPr>
          <p:spPr bwMode="auto">
            <a:xfrm flipV="1">
              <a:off x="4364" y="32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7" name="Line 96"/>
            <p:cNvSpPr>
              <a:spLocks noChangeShapeType="1"/>
            </p:cNvSpPr>
            <p:nvPr/>
          </p:nvSpPr>
          <p:spPr bwMode="auto">
            <a:xfrm flipV="1">
              <a:off x="4364" y="342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2001" name="Rectangle 97"/>
            <p:cNvSpPr>
              <a:spLocks noChangeArrowheads="1"/>
            </p:cNvSpPr>
            <p:nvPr/>
          </p:nvSpPr>
          <p:spPr bwMode="auto">
            <a:xfrm>
              <a:off x="4332"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2002" name="Rectangle 98"/>
            <p:cNvSpPr>
              <a:spLocks noChangeArrowheads="1"/>
            </p:cNvSpPr>
            <p:nvPr/>
          </p:nvSpPr>
          <p:spPr bwMode="auto">
            <a:xfrm>
              <a:off x="4286"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2003" name="Rectangle 99"/>
            <p:cNvSpPr>
              <a:spLocks noChangeArrowheads="1"/>
            </p:cNvSpPr>
            <p:nvPr/>
          </p:nvSpPr>
          <p:spPr bwMode="auto">
            <a:xfrm>
              <a:off x="4364" y="3204"/>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7211" name="Freeform 100"/>
            <p:cNvSpPr>
              <a:spLocks/>
            </p:cNvSpPr>
            <p:nvPr/>
          </p:nvSpPr>
          <p:spPr bwMode="auto">
            <a:xfrm flipV="1">
              <a:off x="5103" y="3294"/>
              <a:ext cx="90" cy="726"/>
            </a:xfrm>
            <a:custGeom>
              <a:avLst/>
              <a:gdLst>
                <a:gd name="T0" fmla="*/ 0 w 358"/>
                <a:gd name="T1" fmla="*/ 443 h 930"/>
                <a:gd name="T2" fmla="*/ 4 w 358"/>
                <a:gd name="T3" fmla="*/ 385 h 930"/>
                <a:gd name="T4" fmla="*/ 6 w 358"/>
                <a:gd name="T5" fmla="*/ 264 h 930"/>
                <a:gd name="T6" fmla="*/ 5 w 358"/>
                <a:gd name="T7" fmla="*/ 107 h 930"/>
                <a:gd name="T8" fmla="*/ 2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12" name="Freeform 101"/>
            <p:cNvSpPr>
              <a:spLocks/>
            </p:cNvSpPr>
            <p:nvPr/>
          </p:nvSpPr>
          <p:spPr bwMode="auto">
            <a:xfrm flipV="1">
              <a:off x="5103" y="1253"/>
              <a:ext cx="544" cy="2744"/>
            </a:xfrm>
            <a:custGeom>
              <a:avLst/>
              <a:gdLst>
                <a:gd name="T0" fmla="*/ 0 w 1110"/>
                <a:gd name="T1" fmla="*/ 1317 h 3960"/>
                <a:gd name="T2" fmla="*/ 73 w 1110"/>
                <a:gd name="T3" fmla="*/ 1223 h 3960"/>
                <a:gd name="T4" fmla="*/ 113 w 1110"/>
                <a:gd name="T5" fmla="*/ 1068 h 3960"/>
                <a:gd name="T6" fmla="*/ 122 w 1110"/>
                <a:gd name="T7" fmla="*/ 823 h 3960"/>
                <a:gd name="T8" fmla="*/ 113 w 1110"/>
                <a:gd name="T9" fmla="*/ 195 h 3960"/>
                <a:gd name="T10" fmla="*/ 16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32007" name="AutoShape 103"/>
          <p:cNvSpPr>
            <a:spLocks noChangeArrowheads="1"/>
          </p:cNvSpPr>
          <p:nvPr/>
        </p:nvSpPr>
        <p:spPr bwMode="auto">
          <a:xfrm>
            <a:off x="2195513" y="4941888"/>
            <a:ext cx="3095625" cy="1655762"/>
          </a:xfrm>
          <a:prstGeom prst="cloudCallout">
            <a:avLst>
              <a:gd name="adj1" fmla="val 8102"/>
              <a:gd name="adj2" fmla="val -112894"/>
            </a:avLst>
          </a:prstGeom>
          <a:solidFill>
            <a:schemeClr val="accent1">
              <a:alpha val="20000"/>
            </a:schemeClr>
          </a:solidFill>
          <a:ln w="25400">
            <a:solidFill>
              <a:schemeClr val="tx1"/>
            </a:solidFill>
            <a:round/>
            <a:headEnd/>
            <a:tailEnd/>
          </a:ln>
          <a:effectLst/>
        </p:spPr>
        <p:txBody>
          <a:bodyPr/>
          <a:lstStyle/>
          <a:p>
            <a:pPr algn="ctr">
              <a:defRPr/>
            </a:pPr>
            <a:r>
              <a:rPr lang="zh-CN" altLang="en-US" sz="1800" b="1" dirty="0">
                <a:solidFill>
                  <a:schemeClr val="accent2"/>
                </a:solidFill>
                <a:effectLst>
                  <a:outerShdw blurRad="38100" dist="38100" dir="2700000" algn="tl">
                    <a:srgbClr val="000000"/>
                  </a:outerShdw>
                </a:effectLst>
                <a:latin typeface="Tahoma" pitchFamily="34" charset="0"/>
              </a:rPr>
              <a:t>访问链总是指向本活动的最近的外围过程的活动记录</a:t>
            </a:r>
          </a:p>
        </p:txBody>
      </p:sp>
      <p:sp>
        <p:nvSpPr>
          <p:cNvPr id="1532008" name="Rectangle 104"/>
          <p:cNvSpPr>
            <a:spLocks noChangeArrowheads="1"/>
          </p:cNvSpPr>
          <p:nvPr/>
        </p:nvSpPr>
        <p:spPr bwMode="auto">
          <a:xfrm>
            <a:off x="0" y="4581525"/>
            <a:ext cx="2449513" cy="1465263"/>
          </a:xfrm>
          <a:prstGeom prst="rect">
            <a:avLst/>
          </a:prstGeom>
          <a:noFill/>
          <a:ln w="25400">
            <a:noFill/>
            <a:miter lim="800000"/>
            <a:headEnd/>
            <a:tailEnd/>
          </a:ln>
          <a:effectLst/>
        </p:spPr>
        <p:txBody>
          <a:bodyPr>
            <a:spAutoFit/>
          </a:bodyPr>
          <a:lstStyle/>
          <a:p>
            <a:pPr>
              <a:defRPr/>
            </a:pPr>
            <a:r>
              <a:rPr lang="en-US" altLang="zh-CN" sz="1800" b="1">
                <a:solidFill>
                  <a:schemeClr val="accent2"/>
                </a:solidFill>
                <a:effectLst>
                  <a:outerShdw blurRad="38100" dist="38100" dir="2700000" algn="tl">
                    <a:srgbClr val="C0C0C0"/>
                  </a:outerShdw>
                </a:effectLst>
                <a:latin typeface="Tahoma" pitchFamily="34" charset="0"/>
              </a:rPr>
              <a:t>sort	           1  </a:t>
            </a:r>
          </a:p>
          <a:p>
            <a:pPr>
              <a:defRPr/>
            </a:pPr>
            <a:r>
              <a:rPr lang="en-US" altLang="zh-CN" sz="1800" b="1">
                <a:solidFill>
                  <a:schemeClr val="accent2"/>
                </a:solidFill>
                <a:effectLst>
                  <a:outerShdw blurRad="38100" dist="38100" dir="2700000" algn="tl">
                    <a:srgbClr val="C0C0C0"/>
                  </a:outerShdw>
                </a:effectLst>
                <a:latin typeface="Tahoma" pitchFamily="34" charset="0"/>
              </a:rPr>
              <a:t>   readarray	2</a:t>
            </a:r>
          </a:p>
          <a:p>
            <a:pPr>
              <a:defRPr/>
            </a:pPr>
            <a:r>
              <a:rPr lang="en-US" altLang="zh-CN" sz="1800" b="1">
                <a:solidFill>
                  <a:schemeClr val="accent2"/>
                </a:solidFill>
                <a:effectLst>
                  <a:outerShdw blurRad="38100" dist="38100" dir="2700000" algn="tl">
                    <a:srgbClr val="C0C0C0"/>
                  </a:outerShdw>
                </a:effectLst>
                <a:latin typeface="Tahoma" pitchFamily="34" charset="0"/>
              </a:rPr>
              <a:t>   exchange	2</a:t>
            </a:r>
          </a:p>
          <a:p>
            <a:pPr>
              <a:defRPr/>
            </a:pPr>
            <a:r>
              <a:rPr lang="en-US" altLang="zh-CN" sz="1800" b="1">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a:solidFill>
                  <a:schemeClr val="accent2"/>
                </a:solidFill>
                <a:effectLst>
                  <a:outerShdw blurRad="38100" dist="38100" dir="2700000" algn="tl">
                    <a:srgbClr val="C0C0C0"/>
                  </a:outerShdw>
                </a:effectLst>
                <a:latin typeface="Tahoma" pitchFamily="34" charset="0"/>
              </a:rPr>
              <a:t>      partition       3</a:t>
            </a:r>
          </a:p>
        </p:txBody>
      </p:sp>
      <p:sp>
        <p:nvSpPr>
          <p:cNvPr id="2" name="矩形 1"/>
          <p:cNvSpPr/>
          <p:nvPr/>
        </p:nvSpPr>
        <p:spPr>
          <a:xfrm>
            <a:off x="2818568" y="4058476"/>
            <a:ext cx="549351" cy="400110"/>
          </a:xfrm>
          <a:prstGeom prst="rect">
            <a:avLst/>
          </a:prstGeom>
        </p:spPr>
        <p:txBody>
          <a:bodyPr wrap="square">
            <a:spAutoFit/>
          </a:bodyPr>
          <a:lstStyle/>
          <a:p>
            <a:r>
              <a:rPr lang="en-US" altLang="zh-CN" dirty="0" smtClean="0"/>
              <a:t>nil</a:t>
            </a:r>
            <a:endParaRPr lang="zh-CN" altLang="en-US" dirty="0"/>
          </a:p>
        </p:txBody>
      </p:sp>
      <p:sp>
        <p:nvSpPr>
          <p:cNvPr id="106" name="矩形 105"/>
          <p:cNvSpPr/>
          <p:nvPr/>
        </p:nvSpPr>
        <p:spPr>
          <a:xfrm>
            <a:off x="950080" y="3028891"/>
            <a:ext cx="549351" cy="400110"/>
          </a:xfrm>
          <a:prstGeom prst="rect">
            <a:avLst/>
          </a:prstGeom>
        </p:spPr>
        <p:txBody>
          <a:bodyPr wrap="square">
            <a:spAutoFit/>
          </a:bodyPr>
          <a:lstStyle/>
          <a:p>
            <a:r>
              <a:rPr lang="en-US" altLang="zh-CN" dirty="0" smtClean="0"/>
              <a:t>nil</a:t>
            </a:r>
            <a:endParaRPr lang="zh-CN" altLang="en-US" dirty="0"/>
          </a:p>
        </p:txBody>
      </p:sp>
      <p:sp>
        <p:nvSpPr>
          <p:cNvPr id="107" name="矩形 106"/>
          <p:cNvSpPr/>
          <p:nvPr/>
        </p:nvSpPr>
        <p:spPr>
          <a:xfrm>
            <a:off x="5174777" y="5117122"/>
            <a:ext cx="549351" cy="400110"/>
          </a:xfrm>
          <a:prstGeom prst="rect">
            <a:avLst/>
          </a:prstGeom>
        </p:spPr>
        <p:txBody>
          <a:bodyPr wrap="square">
            <a:spAutoFit/>
          </a:bodyPr>
          <a:lstStyle/>
          <a:p>
            <a:r>
              <a:rPr lang="en-US" altLang="zh-CN" dirty="0" smtClean="0"/>
              <a:t>nil</a:t>
            </a:r>
            <a:endParaRPr lang="zh-CN" altLang="en-US" dirty="0"/>
          </a:p>
        </p:txBody>
      </p:sp>
      <p:sp>
        <p:nvSpPr>
          <p:cNvPr id="108" name="矩形 107"/>
          <p:cNvSpPr/>
          <p:nvPr/>
        </p:nvSpPr>
        <p:spPr>
          <a:xfrm>
            <a:off x="7233406" y="6117658"/>
            <a:ext cx="549351" cy="400110"/>
          </a:xfrm>
          <a:prstGeom prst="rect">
            <a:avLst/>
          </a:prstGeom>
        </p:spPr>
        <p:txBody>
          <a:bodyPr wrap="square">
            <a:spAutoFit/>
          </a:bodyPr>
          <a:lstStyle/>
          <a:p>
            <a:r>
              <a:rPr lang="en-US" altLang="zh-CN" dirty="0" smtClean="0"/>
              <a:t>nil</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5"/>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38054" name="Rectangle 6"/>
          <p:cNvSpPr>
            <a:spLocks noGrp="1" noChangeArrowheads="1"/>
          </p:cNvSpPr>
          <p:nvPr>
            <p:ph idx="1"/>
          </p:nvPr>
        </p:nvSpPr>
        <p:spPr>
          <a:xfrm>
            <a:off x="457200" y="836712"/>
            <a:ext cx="8229600" cy="5248275"/>
          </a:xfrm>
        </p:spPr>
        <p:txBody>
          <a:bodyPr/>
          <a:lstStyle/>
          <a:p>
            <a:pPr algn="just">
              <a:buNone/>
              <a:defRPr/>
            </a:pPr>
            <a:r>
              <a:rPr lang="en-US" altLang="zh-CN" sz="2400" dirty="0" smtClean="0">
                <a:latin typeface="宋体" charset="-122"/>
              </a:rPr>
              <a:t>1</a:t>
            </a:r>
            <a:r>
              <a:rPr lang="zh-CN" altLang="en-US" sz="2400" dirty="0" smtClean="0">
                <a:latin typeface="宋体" charset="-122"/>
              </a:rPr>
              <a:t>，访问</a:t>
            </a:r>
            <a:r>
              <a:rPr lang="zh-CN" altLang="en-US" sz="2400" dirty="0">
                <a:latin typeface="宋体" charset="-122"/>
              </a:rPr>
              <a:t>非局部名字的存储单元</a:t>
            </a:r>
          </a:p>
          <a:p>
            <a:pPr algn="just">
              <a:buFontTx/>
              <a:buNone/>
              <a:defRPr/>
            </a:pPr>
            <a:r>
              <a:rPr lang="en-US" altLang="zh-CN" sz="2400" b="1" dirty="0" smtClean="0">
                <a:solidFill>
                  <a:srgbClr val="996633"/>
                </a:solidFill>
                <a:effectLst>
                  <a:outerShdw blurRad="38100" dist="38100" dir="2700000" algn="tl">
                    <a:srgbClr val="C0C0C0"/>
                  </a:outerShdw>
                </a:effectLst>
                <a:ea typeface="宋体" pitchFamily="2" charset="-122"/>
              </a:rPr>
              <a:t>(1) </a:t>
            </a:r>
            <a:r>
              <a:rPr lang="zh-CN" altLang="en-US" sz="2400" b="1" dirty="0" smtClean="0">
                <a:solidFill>
                  <a:srgbClr val="996633"/>
                </a:solidFill>
                <a:effectLst>
                  <a:outerShdw blurRad="38100" dist="38100" dir="2700000" algn="tl">
                    <a:srgbClr val="C0C0C0"/>
                  </a:outerShdw>
                </a:effectLst>
                <a:ea typeface="宋体" pitchFamily="2" charset="-122"/>
              </a:rPr>
              <a:t>假定过程</a:t>
            </a:r>
            <a:r>
              <a:rPr lang="en-US" altLang="zh-CN" sz="2400" b="1" dirty="0" smtClean="0">
                <a:solidFill>
                  <a:srgbClr val="996633"/>
                </a:solidFill>
                <a:effectLst>
                  <a:outerShdw blurRad="38100" dist="38100" dir="2700000" algn="tl">
                    <a:srgbClr val="C0C0C0"/>
                  </a:outerShdw>
                </a:effectLst>
                <a:ea typeface="宋体" pitchFamily="2" charset="-122"/>
              </a:rPr>
              <a:t>p</a:t>
            </a:r>
            <a:r>
              <a:rPr lang="zh-CN" altLang="en-US" sz="2400" b="1" dirty="0" smtClean="0">
                <a:solidFill>
                  <a:srgbClr val="996633"/>
                </a:solidFill>
                <a:effectLst>
                  <a:outerShdw blurRad="38100" dist="38100" dir="2700000" algn="tl">
                    <a:srgbClr val="C0C0C0"/>
                  </a:outerShdw>
                </a:effectLst>
                <a:ea typeface="宋体" pitchFamily="2" charset="-122"/>
              </a:rPr>
              <a:t>的嵌套深度为</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p</a:t>
            </a:r>
            <a:r>
              <a:rPr lang="en-US" altLang="zh-CN" sz="2400" b="1" dirty="0" smtClean="0">
                <a:solidFill>
                  <a:srgbClr val="996633"/>
                </a:solidFill>
                <a:effectLst>
                  <a:outerShdw blurRad="38100" dist="38100" dir="2700000" algn="tl">
                    <a:srgbClr val="C0C0C0"/>
                  </a:outerShdw>
                </a:effectLst>
                <a:ea typeface="宋体" pitchFamily="2" charset="-122"/>
              </a:rPr>
              <a:t>，</a:t>
            </a:r>
            <a:r>
              <a:rPr lang="zh-CN" altLang="en-US" sz="2400" b="1" dirty="0" smtClean="0">
                <a:solidFill>
                  <a:srgbClr val="996633"/>
                </a:solidFill>
                <a:effectLst>
                  <a:outerShdw blurRad="38100" dist="38100" dir="2700000" algn="tl">
                    <a:srgbClr val="C0C0C0"/>
                  </a:outerShdw>
                </a:effectLst>
                <a:ea typeface="宋体" pitchFamily="2" charset="-122"/>
              </a:rPr>
              <a:t>它引用嵌套深度为</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a</a:t>
            </a:r>
            <a:r>
              <a:rPr lang="zh-CN" altLang="en-US" sz="2400" b="1" dirty="0" smtClean="0">
                <a:solidFill>
                  <a:srgbClr val="996633"/>
                </a:solidFill>
                <a:effectLst>
                  <a:outerShdw blurRad="38100" dist="38100" dir="2700000" algn="tl">
                    <a:srgbClr val="C0C0C0"/>
                  </a:outerShdw>
                </a:effectLst>
                <a:ea typeface="宋体" pitchFamily="2" charset="-122"/>
              </a:rPr>
              <a:t>的变量</a:t>
            </a:r>
            <a:r>
              <a:rPr lang="en-US" altLang="zh-CN" sz="2400" b="1" dirty="0" smtClean="0">
                <a:solidFill>
                  <a:srgbClr val="996633"/>
                </a:solidFill>
                <a:effectLst>
                  <a:outerShdw blurRad="38100" dist="38100" dir="2700000" algn="tl">
                    <a:srgbClr val="C0C0C0"/>
                  </a:outerShdw>
                </a:effectLst>
                <a:ea typeface="宋体" pitchFamily="2" charset="-122"/>
              </a:rPr>
              <a:t>a</a:t>
            </a:r>
            <a:r>
              <a:rPr lang="zh-CN" altLang="en-US" sz="2400" b="1" dirty="0" smtClean="0">
                <a:solidFill>
                  <a:srgbClr val="996633"/>
                </a:solidFill>
                <a:effectLst>
                  <a:outerShdw blurRad="38100" dist="38100" dir="2700000" algn="tl">
                    <a:srgbClr val="C0C0C0"/>
                  </a:outerShdw>
                </a:effectLst>
                <a:ea typeface="宋体" pitchFamily="2" charset="-122"/>
              </a:rPr>
              <a:t>，</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a</a:t>
            </a:r>
            <a:r>
              <a:rPr lang="en-US" altLang="zh-CN" sz="2400" b="1" i="1" baseline="-30000" dirty="0" smtClean="0">
                <a:solidFill>
                  <a:srgbClr val="996633"/>
                </a:solidFill>
                <a:effectLst>
                  <a:outerShdw blurRad="38100" dist="38100" dir="2700000" algn="tl">
                    <a:srgbClr val="C0C0C0"/>
                  </a:outerShdw>
                </a:effectLst>
                <a:ea typeface="宋体" pitchFamily="2" charset="-122"/>
              </a:rPr>
              <a:t> </a:t>
            </a:r>
            <a:r>
              <a:rPr lang="en-US" altLang="zh-CN" sz="2400" b="1" dirty="0" smtClean="0">
                <a:solidFill>
                  <a:srgbClr val="996633"/>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rgbClr val="996633"/>
                </a:solidFill>
                <a:effectLst>
                  <a:outerShdw blurRad="38100" dist="38100" dir="2700000" algn="tl">
                    <a:srgbClr val="C0C0C0"/>
                  </a:outerShdw>
                </a:effectLst>
                <a:ea typeface="宋体" pitchFamily="2" charset="-122"/>
              </a:rPr>
              <a:t> </a:t>
            </a:r>
            <a:r>
              <a:rPr lang="en-US" altLang="zh-CN" sz="2400" b="1" i="1" dirty="0" err="1" smtClean="0">
                <a:solidFill>
                  <a:srgbClr val="996633"/>
                </a:solidFill>
                <a:effectLst>
                  <a:outerShdw blurRad="38100" dist="38100" dir="2700000" algn="tl">
                    <a:srgbClr val="C0C0C0"/>
                  </a:outerShdw>
                </a:effectLst>
                <a:ea typeface="宋体" pitchFamily="2" charset="-122"/>
              </a:rPr>
              <a:t>n</a:t>
            </a:r>
            <a:r>
              <a:rPr lang="en-US" altLang="zh-CN" sz="2400" b="1" i="1" baseline="-30000" dirty="0" err="1" smtClean="0">
                <a:solidFill>
                  <a:srgbClr val="996633"/>
                </a:solidFill>
                <a:effectLst>
                  <a:outerShdw blurRad="38100" dist="38100" dir="2700000" algn="tl">
                    <a:srgbClr val="C0C0C0"/>
                  </a:outerShdw>
                </a:effectLst>
                <a:ea typeface="宋体" pitchFamily="2" charset="-122"/>
              </a:rPr>
              <a:t>p</a:t>
            </a:r>
            <a:r>
              <a:rPr lang="en-US" altLang="zh-CN" sz="2400" b="1" dirty="0" smtClean="0">
                <a:solidFill>
                  <a:srgbClr val="996633"/>
                </a:solidFill>
                <a:effectLst>
                  <a:outerShdw blurRad="38100" dist="38100" dir="2700000" algn="tl">
                    <a:srgbClr val="C0C0C0"/>
                  </a:outerShdw>
                </a:effectLst>
                <a:ea typeface="宋体" pitchFamily="2" charset="-122"/>
              </a:rPr>
              <a:t>。</a:t>
            </a:r>
            <a:r>
              <a:rPr lang="zh-CN" altLang="en-US" sz="2400" b="1" dirty="0" smtClean="0">
                <a:solidFill>
                  <a:srgbClr val="996633"/>
                </a:solidFill>
                <a:effectLst>
                  <a:outerShdw blurRad="38100" dist="38100" dir="2700000" algn="tl">
                    <a:srgbClr val="C0C0C0"/>
                  </a:outerShdw>
                </a:effectLst>
                <a:ea typeface="宋体" pitchFamily="2" charset="-122"/>
              </a:rPr>
              <a:t>如何访问</a:t>
            </a:r>
            <a:r>
              <a:rPr lang="en-US" altLang="zh-CN" sz="2400" b="1" dirty="0" smtClean="0">
                <a:solidFill>
                  <a:srgbClr val="996633"/>
                </a:solidFill>
                <a:effectLst>
                  <a:outerShdw blurRad="38100" dist="38100" dir="2700000" algn="tl">
                    <a:srgbClr val="C0C0C0"/>
                  </a:outerShdw>
                </a:effectLst>
                <a:ea typeface="宋体" pitchFamily="2" charset="-122"/>
              </a:rPr>
              <a:t>a</a:t>
            </a:r>
            <a:r>
              <a:rPr lang="zh-CN" altLang="en-US" sz="2400" b="1" dirty="0" smtClean="0">
                <a:solidFill>
                  <a:srgbClr val="996633"/>
                </a:solidFill>
                <a:effectLst>
                  <a:outerShdw blurRad="38100" dist="38100" dir="2700000" algn="tl">
                    <a:srgbClr val="C0C0C0"/>
                  </a:outerShdw>
                </a:effectLst>
                <a:ea typeface="宋体" pitchFamily="2" charset="-122"/>
              </a:rPr>
              <a:t>的存储单元？</a:t>
            </a:r>
          </a:p>
          <a:p>
            <a:pPr lvl="1" algn="just">
              <a:defRPr/>
            </a:pPr>
            <a:r>
              <a:rPr lang="zh-CN" altLang="en-US" sz="2400" b="1" dirty="0" smtClean="0">
                <a:solidFill>
                  <a:schemeClr val="accent2"/>
                </a:solidFill>
                <a:effectLst>
                  <a:outerShdw blurRad="38100" dist="38100" dir="2700000" algn="tl">
                    <a:srgbClr val="C0C0C0"/>
                  </a:outerShdw>
                </a:effectLst>
                <a:ea typeface="宋体" pitchFamily="2" charset="-122"/>
              </a:rPr>
              <a:t>从栈顶的活动记录开始，追踪访问链</a:t>
            </a:r>
            <a:r>
              <a:rPr lang="en-US" altLang="zh-CN" sz="2400" b="1" i="1" dirty="0" err="1" smtClean="0">
                <a:solidFill>
                  <a:schemeClr val="accent2"/>
                </a:solidFill>
                <a:effectLst>
                  <a:outerShdw blurRad="38100" dist="38100" dir="2700000" algn="tl">
                    <a:srgbClr val="C0C0C0"/>
                  </a:outerShdw>
                </a:effectLst>
                <a:ea typeface="宋体" pitchFamily="2" charset="-122"/>
              </a:rPr>
              <a:t>n</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p</a:t>
            </a:r>
            <a:r>
              <a:rPr lang="en-US" altLang="zh-CN" sz="2400" b="1" i="1" baseline="-30000" dirty="0" smtClean="0">
                <a:solidFill>
                  <a:schemeClr val="accent2"/>
                </a:solidFill>
                <a:effectLst>
                  <a:outerShdw blurRad="38100" dist="38100" dir="2700000" algn="tl">
                    <a:srgbClr val="C0C0C0"/>
                  </a:outerShdw>
                </a:effectLst>
                <a:ea typeface="宋体" pitchFamily="2" charset="-122"/>
              </a:rPr>
              <a:t> </a:t>
            </a:r>
            <a:r>
              <a:rPr lang="en-US" altLang="zh-CN" sz="24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400" b="1" dirty="0" smtClean="0">
                <a:solidFill>
                  <a:schemeClr val="accent2"/>
                </a:solidFill>
                <a:effectLst>
                  <a:outerShdw blurRad="38100" dist="38100" dir="2700000" algn="tl">
                    <a:srgbClr val="C0C0C0"/>
                  </a:outerShdw>
                </a:effectLst>
                <a:ea typeface="宋体" pitchFamily="2" charset="-122"/>
              </a:rPr>
              <a:t> </a:t>
            </a:r>
            <a:r>
              <a:rPr lang="en-US" altLang="zh-CN" sz="2400" b="1" i="1" dirty="0" err="1" smtClean="0">
                <a:solidFill>
                  <a:schemeClr val="accent2"/>
                </a:solidFill>
                <a:effectLst>
                  <a:outerShdw blurRad="38100" dist="38100" dir="2700000" algn="tl">
                    <a:srgbClr val="C0C0C0"/>
                  </a:outerShdw>
                </a:effectLst>
                <a:ea typeface="宋体" pitchFamily="2" charset="-122"/>
              </a:rPr>
              <a:t>n</a:t>
            </a:r>
            <a:r>
              <a:rPr lang="en-US" altLang="zh-CN" sz="2400" b="1" i="1" baseline="-30000" dirty="0" err="1" smtClean="0">
                <a:solidFill>
                  <a:schemeClr val="accent2"/>
                </a:solidFill>
                <a:effectLst>
                  <a:outerShdw blurRad="38100" dist="38100" dir="2700000" algn="tl">
                    <a:srgbClr val="C0C0C0"/>
                  </a:outerShdw>
                </a:effectLst>
                <a:ea typeface="宋体" pitchFamily="2" charset="-122"/>
              </a:rPr>
              <a:t>a</a:t>
            </a:r>
            <a:r>
              <a:rPr lang="zh-CN" altLang="en-US" sz="2400" b="1" dirty="0" smtClean="0">
                <a:solidFill>
                  <a:schemeClr val="accent2"/>
                </a:solidFill>
                <a:effectLst>
                  <a:outerShdw blurRad="38100" dist="38100" dir="2700000" algn="tl">
                    <a:srgbClr val="C0C0C0"/>
                  </a:outerShdw>
                </a:effectLst>
                <a:ea typeface="宋体" pitchFamily="2" charset="-122"/>
              </a:rPr>
              <a:t>次。</a:t>
            </a:r>
          </a:p>
          <a:p>
            <a:pPr lvl="1" algn="just">
              <a:defRPr/>
            </a:pP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到达</a:t>
            </a:r>
            <a:r>
              <a:rPr lang="en-US" altLang="zh-CN" sz="2400" b="1" dirty="0" smtClean="0">
                <a:solidFill>
                  <a:schemeClr val="accent2"/>
                </a:solidFill>
                <a:effectLst>
                  <a:outerShdw blurRad="38100" dist="38100" dir="2700000" algn="tl">
                    <a:srgbClr val="C0C0C0"/>
                  </a:outerShdw>
                </a:effectLst>
                <a:ea typeface="宋体" pitchFamily="2" charset="-122"/>
              </a:rPr>
              <a:t>a</a:t>
            </a:r>
            <a:r>
              <a:rPr lang="zh-CN" altLang="en-US" sz="2400" b="1" dirty="0" smtClean="0">
                <a:solidFill>
                  <a:schemeClr val="accent2"/>
                </a:solidFill>
                <a:effectLst>
                  <a:outerShdw blurRad="38100" dist="38100" dir="2700000" algn="tl">
                    <a:srgbClr val="C0C0C0"/>
                  </a:outerShdw>
                </a:effectLst>
                <a:latin typeface="宋体" pitchFamily="2" charset="-122"/>
                <a:ea typeface="宋体" pitchFamily="2" charset="-122"/>
              </a:rPr>
              <a:t>的声明所在过程的活动记录。</a:t>
            </a:r>
          </a:p>
          <a:p>
            <a:pPr lvl="1" algn="just">
              <a:defRPr/>
            </a:pPr>
            <a:r>
              <a:rPr lang="zh-CN" altLang="en-US" sz="2400" b="1" dirty="0" smtClean="0">
                <a:solidFill>
                  <a:schemeClr val="accent2"/>
                </a:solidFill>
                <a:effectLst>
                  <a:outerShdw blurRad="38100" dist="38100" dir="2700000" algn="tl">
                    <a:srgbClr val="C0C0C0"/>
                  </a:outerShdw>
                </a:effectLst>
                <a:ea typeface="宋体" pitchFamily="2" charset="-122"/>
              </a:rPr>
              <a:t>访问链的追踪用间接操作就可完成。</a:t>
            </a:r>
          </a:p>
        </p:txBody>
      </p:sp>
      <p:sp>
        <p:nvSpPr>
          <p:cNvPr id="6" name="灯片编号占位符 5"/>
          <p:cNvSpPr>
            <a:spLocks noGrp="1"/>
          </p:cNvSpPr>
          <p:nvPr>
            <p:ph type="sldNum" sz="quarter" idx="11"/>
          </p:nvPr>
        </p:nvSpPr>
        <p:spPr/>
        <p:txBody>
          <a:bodyPr/>
          <a:lstStyle/>
          <a:p>
            <a:pPr>
              <a:defRPr/>
            </a:pPr>
            <a:fld id="{3880A177-4BD3-455D-BD98-AB63A9B4F3A1}" type="slidenum">
              <a:rPr lang="en-US" altLang="zh-CN"/>
              <a:pPr>
                <a:defRPr/>
              </a:pPr>
              <a:t>7</a:t>
            </a:fld>
            <a:endParaRPr lang="en-US" altLang="zh-CN"/>
          </a:p>
        </p:txBody>
      </p:sp>
      <p:sp>
        <p:nvSpPr>
          <p:cNvPr id="1538052" name="Rectangle 4"/>
          <p:cNvSpPr>
            <a:spLocks noChangeArrowheads="1"/>
          </p:cNvSpPr>
          <p:nvPr/>
        </p:nvSpPr>
        <p:spPr bwMode="auto">
          <a:xfrm>
            <a:off x="476542" y="3515334"/>
            <a:ext cx="3744416" cy="1938992"/>
          </a:xfrm>
          <a:prstGeom prst="rect">
            <a:avLst/>
          </a:prstGeom>
          <a:noFill/>
          <a:ln w="25400">
            <a:noFill/>
            <a:miter lim="800000"/>
            <a:headEnd/>
            <a:tailEnd/>
          </a:ln>
          <a:effectLst/>
        </p:spPr>
        <p:txBody>
          <a:bodyPr wrap="square">
            <a:spAutoFit/>
          </a:bodyPr>
          <a:lstStyle/>
          <a:p>
            <a:pPr>
              <a:defRPr/>
            </a:pPr>
            <a:r>
              <a:rPr lang="en-US" altLang="zh-CN" sz="2400" b="1" dirty="0">
                <a:solidFill>
                  <a:schemeClr val="accent2"/>
                </a:solidFill>
                <a:effectLst>
                  <a:outerShdw blurRad="38100" dist="38100" dir="2700000" algn="tl">
                    <a:srgbClr val="C0C0C0"/>
                  </a:outerShdw>
                </a:effectLst>
                <a:latin typeface="Tahoma" pitchFamily="34" charset="0"/>
              </a:rPr>
              <a:t>sort	           </a:t>
            </a:r>
            <a:r>
              <a:rPr lang="en-US" altLang="zh-CN" sz="2400" b="1" dirty="0" smtClean="0">
                <a:solidFill>
                  <a:schemeClr val="accent2"/>
                </a:solidFill>
                <a:effectLst>
                  <a:outerShdw blurRad="38100" dist="38100" dir="2700000" algn="tl">
                    <a:srgbClr val="C0C0C0"/>
                  </a:outerShdw>
                </a:effectLst>
                <a:latin typeface="Tahoma" pitchFamily="34" charset="0"/>
              </a:rPr>
              <a:t> 1  </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err="1">
                <a:solidFill>
                  <a:schemeClr val="accent2"/>
                </a:solidFill>
                <a:effectLst>
                  <a:outerShdw blurRad="38100" dist="38100" dir="2700000" algn="tl">
                    <a:srgbClr val="C0C0C0"/>
                  </a:outerShdw>
                </a:effectLst>
                <a:latin typeface="Tahoma" pitchFamily="34" charset="0"/>
              </a:rPr>
              <a:t>readarray</a:t>
            </a:r>
            <a:r>
              <a:rPr lang="en-US" altLang="zh-CN" sz="2400" b="1" dirty="0">
                <a:solidFill>
                  <a:schemeClr val="accent2"/>
                </a:solidFill>
                <a:effectLst>
                  <a:outerShdw blurRad="38100" dist="38100" dir="2700000" algn="tl">
                    <a:srgbClr val="C0C0C0"/>
                  </a:outerShdw>
                </a:effectLst>
                <a:latin typeface="Tahoma" pitchFamily="34" charset="0"/>
              </a:rPr>
              <a: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exchange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quicksort	</a:t>
            </a:r>
            <a:r>
              <a:rPr lang="en-US" altLang="zh-CN" sz="2400" b="1" dirty="0" smtClean="0">
                <a:solidFill>
                  <a:schemeClr val="accent2"/>
                </a:solidFill>
                <a:effectLst>
                  <a:outerShdw blurRad="38100" dist="38100" dir="2700000" algn="tl">
                    <a:srgbClr val="C0C0C0"/>
                  </a:outerShdw>
                </a:effectLst>
                <a:latin typeface="Tahoma" pitchFamily="34" charset="0"/>
              </a:rPr>
              <a:t>  2</a:t>
            </a:r>
            <a:endParaRPr lang="en-US" altLang="zh-CN" sz="2400" b="1" dirty="0">
              <a:solidFill>
                <a:schemeClr val="accent2"/>
              </a:solidFill>
              <a:effectLst>
                <a:outerShdw blurRad="38100" dist="38100" dir="2700000" algn="tl">
                  <a:srgbClr val="C0C0C0"/>
                </a:outerShdw>
              </a:effectLst>
              <a:latin typeface="Tahoma" pitchFamily="34" charset="0"/>
            </a:endParaRPr>
          </a:p>
          <a:p>
            <a:pPr>
              <a:defRPr/>
            </a:pPr>
            <a:r>
              <a:rPr lang="en-US" altLang="zh-CN" sz="2400" b="1" dirty="0">
                <a:solidFill>
                  <a:schemeClr val="accent2"/>
                </a:solidFill>
                <a:effectLst>
                  <a:outerShdw blurRad="38100" dist="38100" dir="2700000" algn="tl">
                    <a:srgbClr val="C0C0C0"/>
                  </a:outerShdw>
                </a:effectLst>
                <a:latin typeface="Tahoma" pitchFamily="34" charset="0"/>
              </a:rPr>
              <a:t>       partition	   3</a:t>
            </a:r>
          </a:p>
        </p:txBody>
      </p:sp>
      <p:sp>
        <p:nvSpPr>
          <p:cNvPr id="1538055" name="Text Box 7" descr="Green marble"/>
          <p:cNvSpPr txBox="1">
            <a:spLocks noChangeArrowheads="1"/>
          </p:cNvSpPr>
          <p:nvPr/>
        </p:nvSpPr>
        <p:spPr bwMode="auto">
          <a:xfrm>
            <a:off x="1763688" y="5518025"/>
            <a:ext cx="4292600" cy="915988"/>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99"/>
                </a:solidFill>
                <a:effectLst>
                  <a:outerShdw blurRad="38100" dist="38100" dir="2700000" algn="tl">
                    <a:srgbClr val="C0C0C0"/>
                  </a:outerShdw>
                </a:effectLst>
                <a:latin typeface="Tahoma" pitchFamily="34" charset="0"/>
              </a:rPr>
              <a:t>例如，如果要在</a:t>
            </a:r>
            <a:r>
              <a:rPr lang="en-US" altLang="zh-CN" sz="1800" b="1" dirty="0">
                <a:solidFill>
                  <a:srgbClr val="FF3399"/>
                </a:solidFill>
                <a:effectLst>
                  <a:outerShdw blurRad="38100" dist="38100" dir="2700000" algn="tl">
                    <a:srgbClr val="C0C0C0"/>
                  </a:outerShdw>
                </a:effectLst>
                <a:latin typeface="Tahoma" pitchFamily="34" charset="0"/>
              </a:rPr>
              <a:t>Partition</a:t>
            </a:r>
            <a:r>
              <a:rPr lang="zh-CN" altLang="en-US" sz="1800" b="1" dirty="0">
                <a:solidFill>
                  <a:srgbClr val="FF3399"/>
                </a:solidFill>
                <a:effectLst>
                  <a:outerShdw blurRad="38100" dist="38100" dir="2700000" algn="tl">
                    <a:srgbClr val="C0C0C0"/>
                  </a:outerShdw>
                </a:effectLst>
                <a:latin typeface="Tahoma" pitchFamily="34" charset="0"/>
              </a:rPr>
              <a:t>中访问变量</a:t>
            </a:r>
            <a:r>
              <a:rPr lang="en-US" altLang="zh-CN" sz="1800" b="1" dirty="0">
                <a:solidFill>
                  <a:srgbClr val="FF3399"/>
                </a:solidFill>
                <a:effectLst>
                  <a:outerShdw blurRad="38100" dist="38100" dir="2700000" algn="tl">
                    <a:srgbClr val="C0C0C0"/>
                  </a:outerShdw>
                </a:effectLst>
                <a:latin typeface="Tahoma" pitchFamily="34" charset="0"/>
              </a:rPr>
              <a:t>a</a:t>
            </a:r>
            <a:r>
              <a:rPr lang="zh-CN" altLang="en-US" sz="1800" b="1" dirty="0">
                <a:solidFill>
                  <a:srgbClr val="FF3399"/>
                </a:solidFill>
                <a:effectLst>
                  <a:outerShdw blurRad="38100" dist="38100" dir="2700000" algn="tl">
                    <a:srgbClr val="C0C0C0"/>
                  </a:outerShdw>
                </a:effectLst>
                <a:latin typeface="Tahoma" pitchFamily="34" charset="0"/>
              </a:rPr>
              <a:t>，</a:t>
            </a:r>
          </a:p>
          <a:p>
            <a:pPr>
              <a:defRPr/>
            </a:pP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a:solidFill>
                  <a:srgbClr val="FF3399"/>
                </a:solidFill>
                <a:effectLst>
                  <a:outerShdw blurRad="38100" dist="38100" dir="2700000" algn="tl">
                    <a:srgbClr val="C0C0C0"/>
                  </a:outerShdw>
                </a:effectLst>
                <a:latin typeface="Tahoma" pitchFamily="34" charset="0"/>
              </a:rPr>
              <a:t>=3,  </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dirty="0">
                <a:solidFill>
                  <a:srgbClr val="FF3399"/>
                </a:solidFill>
                <a:effectLst>
                  <a:outerShdw blurRad="38100" dist="38100" dir="2700000" algn="tl">
                    <a:srgbClr val="C0C0C0"/>
                  </a:outerShdw>
                </a:effectLst>
                <a:latin typeface="Tahoma" pitchFamily="34" charset="0"/>
              </a:rPr>
              <a:t>=1,</a:t>
            </a:r>
          </a:p>
          <a:p>
            <a:pPr>
              <a:defRPr/>
            </a:pPr>
            <a:r>
              <a:rPr lang="zh-CN" altLang="en-US" sz="1800" b="1" dirty="0">
                <a:solidFill>
                  <a:srgbClr val="FF3399"/>
                </a:solidFill>
                <a:effectLst>
                  <a:outerShdw blurRad="38100" dist="38100" dir="2700000" algn="tl">
                    <a:srgbClr val="C0C0C0"/>
                  </a:outerShdw>
                </a:effectLst>
                <a:latin typeface="Tahoma" pitchFamily="34" charset="0"/>
              </a:rPr>
              <a:t>因此需要追踪访问链</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baseline="-25000" dirty="0">
                <a:solidFill>
                  <a:srgbClr val="FF3399"/>
                </a:solidFill>
                <a:effectLst>
                  <a:outerShdw blurRad="38100" dist="38100" dir="2700000" algn="tl">
                    <a:srgbClr val="C0C0C0"/>
                  </a:outerShdw>
                </a:effectLst>
                <a:latin typeface="Tahoma" pitchFamily="34" charset="0"/>
              </a:rPr>
              <a:t> </a:t>
            </a:r>
            <a:r>
              <a:rPr lang="en-US" altLang="zh-CN" sz="1800" b="1" dirty="0">
                <a:solidFill>
                  <a:srgbClr val="FF3399"/>
                </a:solidFill>
                <a:effectLst>
                  <a:outerShdw blurRad="38100" dist="38100" dir="2700000" algn="tl">
                    <a:srgbClr val="C0C0C0"/>
                  </a:outerShdw>
                </a:effectLst>
                <a:latin typeface="Tahoma" pitchFamily="34" charset="0"/>
              </a:rPr>
              <a:t>=2</a:t>
            </a:r>
            <a:r>
              <a:rPr lang="zh-CN" altLang="en-US" sz="1800" b="1" dirty="0">
                <a:solidFill>
                  <a:srgbClr val="FF3399"/>
                </a:solidFill>
                <a:effectLst>
                  <a:outerShdw blurRad="38100" dist="38100" dir="2700000" algn="tl">
                    <a:srgbClr val="C0C0C0"/>
                  </a:outerShdw>
                </a:effectLst>
                <a:latin typeface="Tahoma" pitchFamily="34" charset="0"/>
              </a:rPr>
              <a:t>次</a:t>
            </a:r>
            <a:endParaRPr lang="en-US" altLang="zh-CN" sz="1800" b="1" dirty="0">
              <a:solidFill>
                <a:srgbClr val="FF3399"/>
              </a:solidFill>
              <a:effectLst>
                <a:outerShdw blurRad="38100" dist="38100" dir="2700000" algn="tl">
                  <a:srgbClr val="C0C0C0"/>
                </a:outerShdw>
              </a:effectLst>
              <a:latin typeface="Tahoma" pitchFamily="34" charset="0"/>
            </a:endParaRPr>
          </a:p>
        </p:txBody>
      </p:sp>
      <p:grpSp>
        <p:nvGrpSpPr>
          <p:cNvPr id="7" name="Group 4"/>
          <p:cNvGrpSpPr>
            <a:grpSpLocks/>
          </p:cNvGrpSpPr>
          <p:nvPr/>
        </p:nvGrpSpPr>
        <p:grpSpPr bwMode="auto">
          <a:xfrm>
            <a:off x="7025580" y="3212976"/>
            <a:ext cx="1866900" cy="3221037"/>
            <a:chOff x="1421" y="2271"/>
            <a:chExt cx="1176" cy="2029"/>
          </a:xfrm>
        </p:grpSpPr>
        <p:sp>
          <p:nvSpPr>
            <p:cNvPr id="8" name="Rectangle 5"/>
            <p:cNvSpPr>
              <a:spLocks noChangeArrowheads="1"/>
            </p:cNvSpPr>
            <p:nvPr/>
          </p:nvSpPr>
          <p:spPr bwMode="auto">
            <a:xfrm flipV="1">
              <a:off x="1433" y="3614"/>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Line 6"/>
            <p:cNvSpPr>
              <a:spLocks noChangeShapeType="1"/>
            </p:cNvSpPr>
            <p:nvPr/>
          </p:nvSpPr>
          <p:spPr bwMode="auto">
            <a:xfrm flipV="1">
              <a:off x="1441" y="4259"/>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7"/>
            <p:cNvSpPr>
              <a:spLocks noChangeShapeType="1"/>
            </p:cNvSpPr>
            <p:nvPr/>
          </p:nvSpPr>
          <p:spPr bwMode="auto">
            <a:xfrm>
              <a:off x="1452" y="4044"/>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8"/>
            <p:cNvSpPr>
              <a:spLocks noChangeShapeType="1"/>
            </p:cNvSpPr>
            <p:nvPr/>
          </p:nvSpPr>
          <p:spPr bwMode="auto">
            <a:xfrm>
              <a:off x="1452" y="3829"/>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Rectangle 9"/>
            <p:cNvSpPr>
              <a:spLocks noChangeArrowheads="1"/>
            </p:cNvSpPr>
            <p:nvPr/>
          </p:nvSpPr>
          <p:spPr bwMode="auto">
            <a:xfrm>
              <a:off x="1432" y="4032"/>
              <a:ext cx="77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s</a:t>
              </a:r>
            </a:p>
          </p:txBody>
        </p:sp>
        <p:sp>
          <p:nvSpPr>
            <p:cNvPr id="13" name="Rectangle 10"/>
            <p:cNvSpPr>
              <a:spLocks noChangeArrowheads="1"/>
            </p:cNvSpPr>
            <p:nvPr/>
          </p:nvSpPr>
          <p:spPr bwMode="auto">
            <a:xfrm>
              <a:off x="1432" y="3602"/>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a, x</a:t>
              </a:r>
            </a:p>
          </p:txBody>
        </p:sp>
        <p:sp>
          <p:nvSpPr>
            <p:cNvPr id="14" name="Rectangle 11"/>
            <p:cNvSpPr>
              <a:spLocks noChangeArrowheads="1"/>
            </p:cNvSpPr>
            <p:nvPr/>
          </p:nvSpPr>
          <p:spPr bwMode="auto">
            <a:xfrm flipV="1">
              <a:off x="1433" y="2283"/>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Line 12"/>
            <p:cNvSpPr>
              <a:spLocks noChangeShapeType="1"/>
            </p:cNvSpPr>
            <p:nvPr/>
          </p:nvSpPr>
          <p:spPr bwMode="auto">
            <a:xfrm>
              <a:off x="1451" y="271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3"/>
            <p:cNvSpPr>
              <a:spLocks noChangeShapeType="1"/>
            </p:cNvSpPr>
            <p:nvPr/>
          </p:nvSpPr>
          <p:spPr bwMode="auto">
            <a:xfrm>
              <a:off x="1451" y="249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14"/>
            <p:cNvSpPr>
              <a:spLocks noChangeArrowheads="1"/>
            </p:cNvSpPr>
            <p:nvPr/>
          </p:nvSpPr>
          <p:spPr bwMode="auto">
            <a:xfrm>
              <a:off x="1441" y="2701"/>
              <a:ext cx="76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q (1, 3)</a:t>
              </a:r>
            </a:p>
          </p:txBody>
        </p:sp>
        <p:sp>
          <p:nvSpPr>
            <p:cNvPr id="18" name="Rectangle 15"/>
            <p:cNvSpPr>
              <a:spLocks noChangeArrowheads="1"/>
            </p:cNvSpPr>
            <p:nvPr/>
          </p:nvSpPr>
          <p:spPr bwMode="auto">
            <a:xfrm>
              <a:off x="1421" y="2271"/>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k, v</a:t>
              </a:r>
            </a:p>
          </p:txBody>
        </p:sp>
        <p:sp>
          <p:nvSpPr>
            <p:cNvPr id="19" name="Rectangle 16"/>
            <p:cNvSpPr>
              <a:spLocks noChangeArrowheads="1"/>
            </p:cNvSpPr>
            <p:nvPr/>
          </p:nvSpPr>
          <p:spPr bwMode="auto">
            <a:xfrm>
              <a:off x="1451" y="247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zh-CN" altLang="en-US" sz="2400"/>
                <a:t>访问链</a:t>
              </a:r>
            </a:p>
          </p:txBody>
        </p:sp>
        <p:sp>
          <p:nvSpPr>
            <p:cNvPr id="20" name="Rectangle 17"/>
            <p:cNvSpPr>
              <a:spLocks noChangeArrowheads="1"/>
            </p:cNvSpPr>
            <p:nvPr/>
          </p:nvSpPr>
          <p:spPr bwMode="auto">
            <a:xfrm flipV="1">
              <a:off x="1428" y="2948"/>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Line 18"/>
            <p:cNvSpPr>
              <a:spLocks noChangeShapeType="1"/>
            </p:cNvSpPr>
            <p:nvPr/>
          </p:nvSpPr>
          <p:spPr bwMode="auto">
            <a:xfrm>
              <a:off x="1452" y="3378"/>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1452" y="3163"/>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Rectangle 20"/>
            <p:cNvSpPr>
              <a:spLocks noChangeArrowheads="1"/>
            </p:cNvSpPr>
            <p:nvPr/>
          </p:nvSpPr>
          <p:spPr bwMode="auto">
            <a:xfrm>
              <a:off x="1442" y="3366"/>
              <a:ext cx="77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q (1, 9)</a:t>
              </a:r>
            </a:p>
          </p:txBody>
        </p:sp>
        <p:sp>
          <p:nvSpPr>
            <p:cNvPr id="24" name="Rectangle 21"/>
            <p:cNvSpPr>
              <a:spLocks noChangeArrowheads="1"/>
            </p:cNvSpPr>
            <p:nvPr/>
          </p:nvSpPr>
          <p:spPr bwMode="auto">
            <a:xfrm>
              <a:off x="1422" y="2936"/>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en-US" altLang="zh-CN" sz="2400"/>
                <a:t>k, v</a:t>
              </a:r>
            </a:p>
          </p:txBody>
        </p:sp>
        <p:sp>
          <p:nvSpPr>
            <p:cNvPr id="25" name="Rectangle 22"/>
            <p:cNvSpPr>
              <a:spLocks noChangeArrowheads="1"/>
            </p:cNvSpPr>
            <p:nvPr/>
          </p:nvSpPr>
          <p:spPr bwMode="auto">
            <a:xfrm>
              <a:off x="1434" y="3133"/>
              <a:ext cx="77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tIns="10800" bIns="10800"/>
            <a:lstStyle/>
            <a:p>
              <a:pPr algn="ctr"/>
              <a:r>
                <a:rPr lang="zh-CN" altLang="en-US" sz="2400"/>
                <a:t>访问链</a:t>
              </a:r>
            </a:p>
          </p:txBody>
        </p:sp>
        <p:sp>
          <p:nvSpPr>
            <p:cNvPr id="26" name="Freeform 23"/>
            <p:cNvSpPr>
              <a:spLocks/>
            </p:cNvSpPr>
            <p:nvPr/>
          </p:nvSpPr>
          <p:spPr bwMode="auto">
            <a:xfrm flipV="1">
              <a:off x="2145" y="3249"/>
              <a:ext cx="246" cy="672"/>
            </a:xfrm>
            <a:custGeom>
              <a:avLst/>
              <a:gdLst>
                <a:gd name="T0" fmla="*/ 0 w 372"/>
                <a:gd name="T1" fmla="*/ 454 h 985"/>
                <a:gd name="T2" fmla="*/ 105 w 372"/>
                <a:gd name="T3" fmla="*/ 447 h 985"/>
                <a:gd name="T4" fmla="*/ 157 w 372"/>
                <a:gd name="T5" fmla="*/ 384 h 985"/>
                <a:gd name="T6" fmla="*/ 138 w 372"/>
                <a:gd name="T7" fmla="*/ 112 h 985"/>
                <a:gd name="T8" fmla="*/ 46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24"/>
            <p:cNvSpPr>
              <a:spLocks/>
            </p:cNvSpPr>
            <p:nvPr/>
          </p:nvSpPr>
          <p:spPr bwMode="auto">
            <a:xfrm flipV="1">
              <a:off x="2135" y="2601"/>
              <a:ext cx="462" cy="1351"/>
            </a:xfrm>
            <a:custGeom>
              <a:avLst/>
              <a:gdLst>
                <a:gd name="T0" fmla="*/ 0 w 700"/>
                <a:gd name="T1" fmla="*/ 922 h 1980"/>
                <a:gd name="T2" fmla="*/ 183 w 700"/>
                <a:gd name="T3" fmla="*/ 831 h 1980"/>
                <a:gd name="T4" fmla="*/ 288 w 700"/>
                <a:gd name="T5" fmla="*/ 579 h 1980"/>
                <a:gd name="T6" fmla="*/ 288 w 700"/>
                <a:gd name="T7" fmla="*/ 343 h 1980"/>
                <a:gd name="T8" fmla="*/ 229 w 700"/>
                <a:gd name="T9" fmla="*/ 147 h 1980"/>
                <a:gd name="T10" fmla="*/ 46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8" name="矩形 27"/>
          <p:cNvSpPr/>
          <p:nvPr/>
        </p:nvSpPr>
        <p:spPr>
          <a:xfrm>
            <a:off x="7407025" y="5661248"/>
            <a:ext cx="549351" cy="400110"/>
          </a:xfrm>
          <a:prstGeom prst="rect">
            <a:avLst/>
          </a:prstGeom>
        </p:spPr>
        <p:txBody>
          <a:bodyPr wrap="square">
            <a:spAutoFit/>
          </a:bodyPr>
          <a:lstStyle/>
          <a:p>
            <a:r>
              <a:rPr lang="en-US" altLang="zh-CN" dirty="0" smtClean="0"/>
              <a:t>nil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8055"/>
                                        </p:tgtEl>
                                        <p:attrNameLst>
                                          <p:attrName>style.visibility</p:attrName>
                                        </p:attrNameLst>
                                      </p:cBhvr>
                                      <p:to>
                                        <p:strVal val="visible"/>
                                      </p:to>
                                    </p:set>
                                    <p:animEffect transition="in" filter="blinds(horizontal)">
                                      <p:cBhvr>
                                        <p:cTn id="7" dur="500"/>
                                        <p:tgtEl>
                                          <p:spTgt spid="1538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0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128" name="Rectangle 272"/>
          <p:cNvSpPr>
            <a:spLocks noChangeArrowheads="1"/>
          </p:cNvSpPr>
          <p:nvPr/>
        </p:nvSpPr>
        <p:spPr bwMode="auto">
          <a:xfrm>
            <a:off x="6875463" y="6467475"/>
            <a:ext cx="1230312" cy="390525"/>
          </a:xfrm>
          <a:prstGeom prst="rect">
            <a:avLst/>
          </a:prstGeom>
          <a:solidFill>
            <a:schemeClr val="bg1"/>
          </a:solidFill>
          <a:ln w="25400">
            <a:noFill/>
            <a:miter lim="800000"/>
            <a:headEnd/>
            <a:tailEnd/>
          </a:ln>
        </p:spPr>
        <p:txBody>
          <a:bodyPr tIns="10800" bIns="10800"/>
          <a:lstStyle/>
          <a:p>
            <a:pPr algn="ctr" eaLnBrk="0" hangingPunct="0">
              <a:defRPr/>
            </a:pPr>
            <a:endParaRPr lang="zh-CN" altLang="en-US" b="1">
              <a:solidFill>
                <a:schemeClr val="accent2"/>
              </a:solidFill>
              <a:effectLst>
                <a:outerShdw blurRad="38100" dist="38100" dir="2700000" algn="tl">
                  <a:srgbClr val="C0C0C0"/>
                </a:outerShdw>
              </a:effectLst>
              <a:latin typeface="Times New Roman" pitchFamily="18" charset="0"/>
            </a:endParaRPr>
          </a:p>
        </p:txBody>
      </p:sp>
      <p:sp>
        <p:nvSpPr>
          <p:cNvPr id="1530134" name="Rectangle 278"/>
          <p:cNvSpPr>
            <a:spLocks noChangeArrowheads="1"/>
          </p:cNvSpPr>
          <p:nvPr/>
        </p:nvSpPr>
        <p:spPr bwMode="auto">
          <a:xfrm>
            <a:off x="6877050" y="6469063"/>
            <a:ext cx="1230313" cy="388937"/>
          </a:xfrm>
          <a:prstGeom prst="rect">
            <a:avLst/>
          </a:prstGeom>
          <a:solidFill>
            <a:schemeClr val="bg1"/>
          </a:solid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9284" name="Rectangle 302"/>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529859" name="Rectangle 3"/>
          <p:cNvSpPr>
            <a:spLocks noGrp="1" noChangeArrowheads="1"/>
          </p:cNvSpPr>
          <p:nvPr>
            <p:ph idx="1"/>
          </p:nvPr>
        </p:nvSpPr>
        <p:spPr>
          <a:xfrm>
            <a:off x="304800" y="838200"/>
            <a:ext cx="8534400" cy="6019800"/>
          </a:xfrm>
        </p:spPr>
        <p:txBody>
          <a:bodyPr/>
          <a:lstStyle/>
          <a:p>
            <a:pPr algn="just">
              <a:buFontTx/>
              <a:buNone/>
              <a:defRPr/>
            </a:pPr>
            <a:r>
              <a:rPr lang="zh-CN" altLang="en-US" sz="2800" b="1" smtClean="0">
                <a:solidFill>
                  <a:srgbClr val="996633"/>
                </a:solidFill>
                <a:effectLst>
                  <a:outerShdw blurRad="38100" dist="38100" dir="2700000" algn="tl">
                    <a:srgbClr val="C0C0C0"/>
                  </a:outerShdw>
                </a:effectLst>
                <a:latin typeface="宋体" pitchFamily="2" charset="-122"/>
                <a:ea typeface="宋体" pitchFamily="2" charset="-122"/>
              </a:rPr>
              <a:t>访问非局部名字的存储单元</a:t>
            </a:r>
            <a:r>
              <a:rPr lang="zh-CN" altLang="en-US" b="1" smtClean="0">
                <a:solidFill>
                  <a:srgbClr val="996633"/>
                </a:solidFill>
                <a:effectLst>
                  <a:outerShdw blurRad="38100" dist="38100" dir="2700000" algn="tl">
                    <a:srgbClr val="C0C0C0"/>
                  </a:outerShdw>
                </a:effectLst>
                <a:latin typeface="宋体" pitchFamily="2" charset="-122"/>
                <a:ea typeface="宋体" pitchFamily="2" charset="-122"/>
              </a:rPr>
              <a:t> </a:t>
            </a:r>
          </a:p>
        </p:txBody>
      </p:sp>
      <p:sp>
        <p:nvSpPr>
          <p:cNvPr id="101" name="灯片编号占位符 5"/>
          <p:cNvSpPr>
            <a:spLocks noGrp="1"/>
          </p:cNvSpPr>
          <p:nvPr>
            <p:ph type="sldNum" sz="quarter" idx="11"/>
          </p:nvPr>
        </p:nvSpPr>
        <p:spPr/>
        <p:txBody>
          <a:bodyPr/>
          <a:lstStyle/>
          <a:p>
            <a:pPr>
              <a:defRPr/>
            </a:pPr>
            <a:fld id="{CA711539-D358-4298-B6D0-9643FAD4C7EC}" type="slidenum">
              <a:rPr lang="en-US" altLang="zh-CN"/>
              <a:pPr>
                <a:defRPr/>
              </a:pPr>
              <a:t>8</a:t>
            </a:fld>
            <a:endParaRPr lang="en-US" altLang="zh-CN"/>
          </a:p>
        </p:txBody>
      </p:sp>
      <p:sp>
        <p:nvSpPr>
          <p:cNvPr id="1529960" name="Rectangle 104"/>
          <p:cNvSpPr>
            <a:spLocks noChangeArrowheads="1"/>
          </p:cNvSpPr>
          <p:nvPr/>
        </p:nvSpPr>
        <p:spPr bwMode="auto">
          <a:xfrm>
            <a:off x="287338" y="3921125"/>
            <a:ext cx="2449512" cy="1465262"/>
          </a:xfrm>
          <a:prstGeom prst="rect">
            <a:avLst/>
          </a:prstGeom>
          <a:noFill/>
          <a:ln w="25400">
            <a:noFill/>
            <a:miter lim="800000"/>
            <a:headEnd/>
            <a:tailEnd/>
          </a:ln>
          <a:effectLst/>
        </p:spPr>
        <p:txBody>
          <a:bodyPr>
            <a:spAutoFit/>
          </a:bodyPr>
          <a:lstStyle/>
          <a:p>
            <a:pPr>
              <a:defRPr/>
            </a:pPr>
            <a:r>
              <a:rPr lang="en-US" altLang="zh-CN" sz="1800" b="1" dirty="0">
                <a:solidFill>
                  <a:schemeClr val="accent2"/>
                </a:solidFill>
                <a:effectLst>
                  <a:outerShdw blurRad="38100" dist="38100" dir="2700000" algn="tl">
                    <a:srgbClr val="C0C0C0"/>
                  </a:outerShdw>
                </a:effectLst>
                <a:latin typeface="Tahoma" pitchFamily="34" charset="0"/>
              </a:rPr>
              <a:t>sort	           1  </a:t>
            </a:r>
          </a:p>
          <a:p>
            <a:pPr>
              <a:defRPr/>
            </a:pPr>
            <a:r>
              <a:rPr lang="en-US" altLang="zh-CN" sz="1800" b="1" dirty="0">
                <a:solidFill>
                  <a:schemeClr val="accent2"/>
                </a:solidFill>
                <a:effectLst>
                  <a:outerShdw blurRad="38100" dist="38100" dir="2700000" algn="tl">
                    <a:srgbClr val="C0C0C0"/>
                  </a:outerShdw>
                </a:effectLst>
                <a:latin typeface="Tahoma" pitchFamily="34" charset="0"/>
              </a:rPr>
              <a:t>   </a:t>
            </a:r>
            <a:r>
              <a:rPr lang="en-US" altLang="zh-CN" sz="1800" b="1" dirty="0" err="1">
                <a:solidFill>
                  <a:schemeClr val="accent2"/>
                </a:solidFill>
                <a:effectLst>
                  <a:outerShdw blurRad="38100" dist="38100" dir="2700000" algn="tl">
                    <a:srgbClr val="C0C0C0"/>
                  </a:outerShdw>
                </a:effectLst>
                <a:latin typeface="Tahoma" pitchFamily="34" charset="0"/>
              </a:rPr>
              <a:t>readarray</a:t>
            </a:r>
            <a:r>
              <a:rPr lang="en-US" altLang="zh-CN" sz="1800" b="1" dirty="0">
                <a:solidFill>
                  <a:schemeClr val="accent2"/>
                </a:solidFill>
                <a:effectLst>
                  <a:outerShdw blurRad="38100" dist="38100" dir="2700000" algn="tl">
                    <a:srgbClr val="C0C0C0"/>
                  </a:outerShdw>
                </a:effectLst>
                <a:latin typeface="Tahoma" pitchFamily="34" charset="0"/>
              </a:rPr>
              <a: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exchange	2</a:t>
            </a:r>
          </a:p>
          <a:p>
            <a:pPr>
              <a:defRPr/>
            </a:pPr>
            <a:r>
              <a:rPr lang="en-US" altLang="zh-CN" sz="1800" b="1" dirty="0">
                <a:solidFill>
                  <a:schemeClr val="accent2"/>
                </a:solidFill>
                <a:effectLst>
                  <a:outerShdw blurRad="38100" dist="38100" dir="2700000" algn="tl">
                    <a:srgbClr val="C0C0C0"/>
                  </a:outerShdw>
                </a:effectLst>
                <a:latin typeface="Tahoma" pitchFamily="34" charset="0"/>
              </a:rPr>
              <a:t>   quicksort	2</a:t>
            </a:r>
          </a:p>
          <a:p>
            <a:pPr>
              <a:defRPr/>
            </a:pPr>
            <a:r>
              <a:rPr lang="en-US" altLang="zh-CN" sz="1800" b="1" dirty="0">
                <a:solidFill>
                  <a:schemeClr val="accent2"/>
                </a:solidFill>
                <a:effectLst>
                  <a:outerShdw blurRad="38100" dist="38100" dir="2700000" algn="tl">
                    <a:srgbClr val="C0C0C0"/>
                  </a:outerShdw>
                </a:effectLst>
                <a:latin typeface="Tahoma" pitchFamily="34" charset="0"/>
              </a:rPr>
              <a:t>       partition	   3</a:t>
            </a:r>
          </a:p>
        </p:txBody>
      </p:sp>
      <p:grpSp>
        <p:nvGrpSpPr>
          <p:cNvPr id="9221" name="Group 204"/>
          <p:cNvGrpSpPr>
            <a:grpSpLocks/>
          </p:cNvGrpSpPr>
          <p:nvPr/>
        </p:nvGrpSpPr>
        <p:grpSpPr bwMode="auto">
          <a:xfrm>
            <a:off x="611188" y="1573213"/>
            <a:ext cx="1368425" cy="2244725"/>
            <a:chOff x="385" y="991"/>
            <a:chExt cx="862" cy="1414"/>
          </a:xfrm>
        </p:grpSpPr>
        <p:sp>
          <p:nvSpPr>
            <p:cNvPr id="9305" name="Rectangle 205"/>
            <p:cNvSpPr>
              <a:spLocks noChangeArrowheads="1"/>
            </p:cNvSpPr>
            <p:nvPr/>
          </p:nvSpPr>
          <p:spPr bwMode="auto">
            <a:xfrm>
              <a:off x="396" y="991"/>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6" name="Line 206"/>
            <p:cNvSpPr>
              <a:spLocks noChangeShapeType="1"/>
            </p:cNvSpPr>
            <p:nvPr/>
          </p:nvSpPr>
          <p:spPr bwMode="auto">
            <a:xfrm>
              <a:off x="404" y="1032"/>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7" name="Line 207"/>
            <p:cNvSpPr>
              <a:spLocks noChangeShapeType="1"/>
            </p:cNvSpPr>
            <p:nvPr/>
          </p:nvSpPr>
          <p:spPr bwMode="auto">
            <a:xfrm flipV="1">
              <a:off x="415" y="1247"/>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08" name="Line 208"/>
            <p:cNvSpPr>
              <a:spLocks noChangeShapeType="1"/>
            </p:cNvSpPr>
            <p:nvPr/>
          </p:nvSpPr>
          <p:spPr bwMode="auto">
            <a:xfrm flipV="1">
              <a:off x="415" y="1462"/>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65" name="Rectangle 209"/>
            <p:cNvSpPr>
              <a:spLocks noChangeArrowheads="1"/>
            </p:cNvSpPr>
            <p:nvPr/>
          </p:nvSpPr>
          <p:spPr bwMode="auto">
            <a:xfrm>
              <a:off x="385" y="216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0066" name="Rectangle 210"/>
            <p:cNvSpPr>
              <a:spLocks noChangeArrowheads="1"/>
            </p:cNvSpPr>
            <p:nvPr/>
          </p:nvSpPr>
          <p:spPr bwMode="auto">
            <a:xfrm>
              <a:off x="385" y="1706"/>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9311" name="Rectangle 211"/>
            <p:cNvSpPr>
              <a:spLocks noChangeArrowheads="1"/>
            </p:cNvSpPr>
            <p:nvPr/>
          </p:nvSpPr>
          <p:spPr bwMode="auto">
            <a:xfrm>
              <a:off x="396" y="1687"/>
              <a:ext cx="773" cy="65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2" name="Line 212"/>
            <p:cNvSpPr>
              <a:spLocks noChangeShapeType="1"/>
            </p:cNvSpPr>
            <p:nvPr/>
          </p:nvSpPr>
          <p:spPr bwMode="auto">
            <a:xfrm flipV="1">
              <a:off x="414" y="191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3" name="Line 213"/>
            <p:cNvSpPr>
              <a:spLocks noChangeShapeType="1"/>
            </p:cNvSpPr>
            <p:nvPr/>
          </p:nvSpPr>
          <p:spPr bwMode="auto">
            <a:xfrm flipV="1">
              <a:off x="414" y="212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70" name="Rectangle 214"/>
            <p:cNvSpPr>
              <a:spLocks noChangeArrowheads="1"/>
            </p:cNvSpPr>
            <p:nvPr/>
          </p:nvSpPr>
          <p:spPr bwMode="auto">
            <a:xfrm>
              <a:off x="385" y="148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071" name="Rectangle 215"/>
            <p:cNvSpPr>
              <a:spLocks noChangeArrowheads="1"/>
            </p:cNvSpPr>
            <p:nvPr/>
          </p:nvSpPr>
          <p:spPr bwMode="auto">
            <a:xfrm>
              <a:off x="385" y="1026"/>
              <a:ext cx="775"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072" name="Rectangle 216"/>
            <p:cNvSpPr>
              <a:spLocks noChangeArrowheads="1"/>
            </p:cNvSpPr>
            <p:nvPr/>
          </p:nvSpPr>
          <p:spPr bwMode="auto">
            <a:xfrm>
              <a:off x="385" y="1253"/>
              <a:ext cx="775" cy="24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317" name="Freeform 217"/>
            <p:cNvSpPr>
              <a:spLocks/>
            </p:cNvSpPr>
            <p:nvPr/>
          </p:nvSpPr>
          <p:spPr bwMode="auto">
            <a:xfrm flipV="1">
              <a:off x="1156" y="1389"/>
              <a:ext cx="91" cy="590"/>
            </a:xfrm>
            <a:custGeom>
              <a:avLst/>
              <a:gdLst>
                <a:gd name="T0" fmla="*/ 0 w 367"/>
                <a:gd name="T1" fmla="*/ 230 h 945"/>
                <a:gd name="T2" fmla="*/ 4 w 367"/>
                <a:gd name="T3" fmla="*/ 201 h 945"/>
                <a:gd name="T4" fmla="*/ 5 w 367"/>
                <a:gd name="T5" fmla="*/ 142 h 945"/>
                <a:gd name="T6" fmla="*/ 5 w 367"/>
                <a:gd name="T7" fmla="*/ 47 h 945"/>
                <a:gd name="T8" fmla="*/ 2 w 367"/>
                <a:gd name="T9" fmla="*/ 0 h 945"/>
                <a:gd name="T10" fmla="*/ 0 60000 65536"/>
                <a:gd name="T11" fmla="*/ 0 60000 65536"/>
                <a:gd name="T12" fmla="*/ 0 60000 65536"/>
                <a:gd name="T13" fmla="*/ 0 60000 65536"/>
                <a:gd name="T14" fmla="*/ 0 60000 65536"/>
                <a:gd name="T15" fmla="*/ 0 w 367"/>
                <a:gd name="T16" fmla="*/ 0 h 945"/>
                <a:gd name="T17" fmla="*/ 367 w 367"/>
                <a:gd name="T18" fmla="*/ 945 h 945"/>
              </a:gdLst>
              <a:ahLst/>
              <a:cxnLst>
                <a:cxn ang="T10">
                  <a:pos x="T0" y="T1"/>
                </a:cxn>
                <a:cxn ang="T11">
                  <a:pos x="T2" y="T3"/>
                </a:cxn>
                <a:cxn ang="T12">
                  <a:pos x="T4" y="T5"/>
                </a:cxn>
                <a:cxn ang="T13">
                  <a:pos x="T6" y="T7"/>
                </a:cxn>
                <a:cxn ang="T14">
                  <a:pos x="T8" y="T9"/>
                </a:cxn>
              </a:cxnLst>
              <a:rect l="T15" t="T16" r="T17" b="T18"/>
              <a:pathLst>
                <a:path w="367" h="945">
                  <a:moveTo>
                    <a:pt x="0" y="945"/>
                  </a:moveTo>
                  <a:cubicBezTo>
                    <a:pt x="50" y="925"/>
                    <a:pt x="243" y="885"/>
                    <a:pt x="300" y="825"/>
                  </a:cubicBezTo>
                  <a:cubicBezTo>
                    <a:pt x="357" y="765"/>
                    <a:pt x="340" y="690"/>
                    <a:pt x="345" y="585"/>
                  </a:cubicBezTo>
                  <a:cubicBezTo>
                    <a:pt x="350" y="480"/>
                    <a:pt x="367" y="292"/>
                    <a:pt x="330" y="195"/>
                  </a:cubicBezTo>
                  <a:cubicBezTo>
                    <a:pt x="293" y="98"/>
                    <a:pt x="164" y="41"/>
                    <a:pt x="120" y="0"/>
                  </a:cubicBezTo>
                </a:path>
              </a:pathLst>
            </a:custGeom>
            <a:noFill/>
            <a:ln w="25400">
              <a:solidFill>
                <a:schemeClr val="tx1"/>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222" name="Group 218"/>
          <p:cNvGrpSpPr>
            <a:grpSpLocks/>
          </p:cNvGrpSpPr>
          <p:nvPr/>
        </p:nvGrpSpPr>
        <p:grpSpPr bwMode="auto">
          <a:xfrm>
            <a:off x="2484438" y="1555750"/>
            <a:ext cx="1584325" cy="3201988"/>
            <a:chOff x="1565" y="980"/>
            <a:chExt cx="998" cy="2017"/>
          </a:xfrm>
        </p:grpSpPr>
        <p:sp>
          <p:nvSpPr>
            <p:cNvPr id="9285" name="Rectangle 219"/>
            <p:cNvSpPr>
              <a:spLocks noChangeArrowheads="1"/>
            </p:cNvSpPr>
            <p:nvPr/>
          </p:nvSpPr>
          <p:spPr bwMode="auto">
            <a:xfrm>
              <a:off x="1577" y="980"/>
              <a:ext cx="773" cy="68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6" name="Line 220"/>
            <p:cNvSpPr>
              <a:spLocks noChangeShapeType="1"/>
            </p:cNvSpPr>
            <p:nvPr/>
          </p:nvSpPr>
          <p:spPr bwMode="auto">
            <a:xfrm>
              <a:off x="1585" y="1021"/>
              <a:ext cx="7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7" name="Line 221"/>
            <p:cNvSpPr>
              <a:spLocks noChangeShapeType="1"/>
            </p:cNvSpPr>
            <p:nvPr/>
          </p:nvSpPr>
          <p:spPr bwMode="auto">
            <a:xfrm flipV="1">
              <a:off x="1596" y="1236"/>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88" name="Line 222"/>
            <p:cNvSpPr>
              <a:spLocks noChangeShapeType="1"/>
            </p:cNvSpPr>
            <p:nvPr/>
          </p:nvSpPr>
          <p:spPr bwMode="auto">
            <a:xfrm flipV="1">
              <a:off x="1596" y="1451"/>
              <a:ext cx="74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79" name="Rectangle 223"/>
            <p:cNvSpPr>
              <a:spLocks noChangeArrowheads="1"/>
            </p:cNvSpPr>
            <p:nvPr/>
          </p:nvSpPr>
          <p:spPr bwMode="auto">
            <a:xfrm>
              <a:off x="1565" y="2750"/>
              <a:ext cx="774" cy="24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0080" name="Rectangle 224"/>
            <p:cNvSpPr>
              <a:spLocks noChangeArrowheads="1"/>
            </p:cNvSpPr>
            <p:nvPr/>
          </p:nvSpPr>
          <p:spPr bwMode="auto">
            <a:xfrm>
              <a:off x="1565" y="2341"/>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9291" name="Rectangle 225"/>
            <p:cNvSpPr>
              <a:spLocks noChangeArrowheads="1"/>
            </p:cNvSpPr>
            <p:nvPr/>
          </p:nvSpPr>
          <p:spPr bwMode="auto">
            <a:xfrm>
              <a:off x="1577" y="2341"/>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2" name="Line 226"/>
            <p:cNvSpPr>
              <a:spLocks noChangeShapeType="1"/>
            </p:cNvSpPr>
            <p:nvPr/>
          </p:nvSpPr>
          <p:spPr bwMode="auto">
            <a:xfrm flipV="1">
              <a:off x="1595" y="256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3" name="Line 227"/>
            <p:cNvSpPr>
              <a:spLocks noChangeShapeType="1"/>
            </p:cNvSpPr>
            <p:nvPr/>
          </p:nvSpPr>
          <p:spPr bwMode="auto">
            <a:xfrm flipV="1">
              <a:off x="1595" y="278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84" name="Rectangle 228"/>
            <p:cNvSpPr>
              <a:spLocks noChangeArrowheads="1"/>
            </p:cNvSpPr>
            <p:nvPr/>
          </p:nvSpPr>
          <p:spPr bwMode="auto">
            <a:xfrm>
              <a:off x="1565" y="1434"/>
              <a:ext cx="767"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0085" name="Rectangle 229"/>
            <p:cNvSpPr>
              <a:spLocks noChangeArrowheads="1"/>
            </p:cNvSpPr>
            <p:nvPr/>
          </p:nvSpPr>
          <p:spPr bwMode="auto">
            <a:xfrm>
              <a:off x="1565" y="1026"/>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086" name="Rectangle 230"/>
            <p:cNvSpPr>
              <a:spLocks noChangeArrowheads="1"/>
            </p:cNvSpPr>
            <p:nvPr/>
          </p:nvSpPr>
          <p:spPr bwMode="auto">
            <a:xfrm>
              <a:off x="1565" y="1207"/>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97" name="Rectangle 231"/>
            <p:cNvSpPr>
              <a:spLocks noChangeArrowheads="1"/>
            </p:cNvSpPr>
            <p:nvPr/>
          </p:nvSpPr>
          <p:spPr bwMode="auto">
            <a:xfrm>
              <a:off x="1578" y="1676"/>
              <a:ext cx="773" cy="65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98" name="Line 232"/>
            <p:cNvSpPr>
              <a:spLocks noChangeShapeType="1"/>
            </p:cNvSpPr>
            <p:nvPr/>
          </p:nvSpPr>
          <p:spPr bwMode="auto">
            <a:xfrm flipV="1">
              <a:off x="1596" y="1902"/>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99" name="Line 233"/>
            <p:cNvSpPr>
              <a:spLocks noChangeShapeType="1"/>
            </p:cNvSpPr>
            <p:nvPr/>
          </p:nvSpPr>
          <p:spPr bwMode="auto">
            <a:xfrm flipV="1">
              <a:off x="1596" y="2117"/>
              <a:ext cx="74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090" name="Rectangle 234"/>
            <p:cNvSpPr>
              <a:spLocks noChangeArrowheads="1"/>
            </p:cNvSpPr>
            <p:nvPr/>
          </p:nvSpPr>
          <p:spPr bwMode="auto">
            <a:xfrm>
              <a:off x="1565" y="2069"/>
              <a:ext cx="774"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091" name="Rectangle 235"/>
            <p:cNvSpPr>
              <a:spLocks noChangeArrowheads="1"/>
            </p:cNvSpPr>
            <p:nvPr/>
          </p:nvSpPr>
          <p:spPr bwMode="auto">
            <a:xfrm>
              <a:off x="1565" y="1661"/>
              <a:ext cx="775" cy="246"/>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092" name="Rectangle 236"/>
            <p:cNvSpPr>
              <a:spLocks noChangeArrowheads="1"/>
            </p:cNvSpPr>
            <p:nvPr/>
          </p:nvSpPr>
          <p:spPr bwMode="auto">
            <a:xfrm>
              <a:off x="1596" y="1893"/>
              <a:ext cx="775" cy="246"/>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303" name="Freeform 237"/>
            <p:cNvSpPr>
              <a:spLocks/>
            </p:cNvSpPr>
            <p:nvPr/>
          </p:nvSpPr>
          <p:spPr bwMode="auto">
            <a:xfrm flipV="1">
              <a:off x="2336" y="1979"/>
              <a:ext cx="136" cy="635"/>
            </a:xfrm>
            <a:custGeom>
              <a:avLst/>
              <a:gdLst>
                <a:gd name="T0" fmla="*/ 0 w 372"/>
                <a:gd name="T1" fmla="*/ 261 h 985"/>
                <a:gd name="T2" fmla="*/ 12 w 372"/>
                <a:gd name="T3" fmla="*/ 257 h 985"/>
                <a:gd name="T4" fmla="*/ 18 w 372"/>
                <a:gd name="T5" fmla="*/ 221 h 985"/>
                <a:gd name="T6" fmla="*/ 15 w 372"/>
                <a:gd name="T7" fmla="*/ 64 h 985"/>
                <a:gd name="T8" fmla="*/ 5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04" name="Freeform 238"/>
            <p:cNvSpPr>
              <a:spLocks/>
            </p:cNvSpPr>
            <p:nvPr/>
          </p:nvSpPr>
          <p:spPr bwMode="auto">
            <a:xfrm flipV="1">
              <a:off x="2336" y="1298"/>
              <a:ext cx="227" cy="1406"/>
            </a:xfrm>
            <a:custGeom>
              <a:avLst/>
              <a:gdLst>
                <a:gd name="T0" fmla="*/ 0 w 700"/>
                <a:gd name="T1" fmla="*/ 709 h 1980"/>
                <a:gd name="T2" fmla="*/ 14 w 700"/>
                <a:gd name="T3" fmla="*/ 639 h 1980"/>
                <a:gd name="T4" fmla="*/ 22 w 700"/>
                <a:gd name="T5" fmla="*/ 446 h 1980"/>
                <a:gd name="T6" fmla="*/ 22 w 700"/>
                <a:gd name="T7" fmla="*/ 263 h 1980"/>
                <a:gd name="T8" fmla="*/ 18 w 700"/>
                <a:gd name="T9" fmla="*/ 113 h 1980"/>
                <a:gd name="T10" fmla="*/ 4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23" name="Rectangle 240"/>
          <p:cNvSpPr>
            <a:spLocks noChangeArrowheads="1"/>
          </p:cNvSpPr>
          <p:nvPr/>
        </p:nvSpPr>
        <p:spPr bwMode="auto">
          <a:xfrm>
            <a:off x="4643438" y="1539875"/>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4" name="Line 241"/>
          <p:cNvSpPr>
            <a:spLocks noChangeShapeType="1"/>
          </p:cNvSpPr>
          <p:nvPr/>
        </p:nvSpPr>
        <p:spPr bwMode="auto">
          <a:xfrm>
            <a:off x="4656138" y="1604963"/>
            <a:ext cx="121443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 name="Line 242"/>
          <p:cNvSpPr>
            <a:spLocks noChangeShapeType="1"/>
          </p:cNvSpPr>
          <p:nvPr/>
        </p:nvSpPr>
        <p:spPr bwMode="auto">
          <a:xfrm flipV="1">
            <a:off x="4673600" y="19462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Line 243"/>
          <p:cNvSpPr>
            <a:spLocks noChangeShapeType="1"/>
          </p:cNvSpPr>
          <p:nvPr/>
        </p:nvSpPr>
        <p:spPr bwMode="auto">
          <a:xfrm flipV="1">
            <a:off x="4673600" y="22875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00" name="Rectangle 244"/>
          <p:cNvSpPr>
            <a:spLocks noChangeArrowheads="1"/>
          </p:cNvSpPr>
          <p:nvPr/>
        </p:nvSpPr>
        <p:spPr bwMode="auto">
          <a:xfrm>
            <a:off x="4716463" y="5445125"/>
            <a:ext cx="1230312" cy="388938"/>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s</a:t>
            </a:r>
          </a:p>
        </p:txBody>
      </p:sp>
      <p:sp>
        <p:nvSpPr>
          <p:cNvPr id="1530101" name="Rectangle 245"/>
          <p:cNvSpPr>
            <a:spLocks noChangeArrowheads="1"/>
          </p:cNvSpPr>
          <p:nvPr/>
        </p:nvSpPr>
        <p:spPr bwMode="auto">
          <a:xfrm>
            <a:off x="4643438" y="4797425"/>
            <a:ext cx="1230312" cy="390525"/>
          </a:xfrm>
          <a:prstGeom prst="rect">
            <a:avLst/>
          </a:prstGeom>
          <a:noFill/>
          <a:ln w="25400">
            <a:noFill/>
            <a:miter lim="800000"/>
            <a:headEnd/>
            <a:tailEnd/>
          </a:ln>
        </p:spPr>
        <p:txBody>
          <a:bodyPr tIns="10800" bIns="10800"/>
          <a:lstStyle/>
          <a:p>
            <a:pPr algn="ctr" eaLnBrk="0" hangingPunct="0">
              <a:defRPr/>
            </a:pPr>
            <a:r>
              <a:rPr lang="en-US" altLang="zh-CN" b="1" dirty="0">
                <a:solidFill>
                  <a:srgbClr val="FF0000"/>
                </a:solidFill>
                <a:effectLst>
                  <a:outerShdw blurRad="38100" dist="38100" dir="2700000" algn="tl">
                    <a:srgbClr val="C0C0C0"/>
                  </a:outerShdw>
                </a:effectLst>
                <a:latin typeface="Times New Roman" pitchFamily="18" charset="0"/>
              </a:rPr>
              <a:t>a</a:t>
            </a:r>
            <a:r>
              <a:rPr lang="en-US" altLang="zh-CN" b="1" dirty="0">
                <a:solidFill>
                  <a:schemeClr val="accent2"/>
                </a:solidFill>
                <a:effectLst>
                  <a:outerShdw blurRad="38100" dist="38100" dir="2700000" algn="tl">
                    <a:srgbClr val="C0C0C0"/>
                  </a:outerShdw>
                </a:effectLst>
                <a:latin typeface="Times New Roman" pitchFamily="18" charset="0"/>
              </a:rPr>
              <a:t>, x</a:t>
            </a:r>
          </a:p>
        </p:txBody>
      </p:sp>
      <p:sp>
        <p:nvSpPr>
          <p:cNvPr id="9229" name="Rectangle 246"/>
          <p:cNvSpPr>
            <a:spLocks noChangeArrowheads="1"/>
          </p:cNvSpPr>
          <p:nvPr/>
        </p:nvSpPr>
        <p:spPr bwMode="auto">
          <a:xfrm>
            <a:off x="4643438" y="3702050"/>
            <a:ext cx="1227137" cy="10398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0" name="Line 247"/>
          <p:cNvSpPr>
            <a:spLocks noChangeShapeType="1"/>
          </p:cNvSpPr>
          <p:nvPr/>
        </p:nvSpPr>
        <p:spPr bwMode="auto">
          <a:xfrm flipV="1">
            <a:off x="4672013" y="40592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 name="Line 248"/>
          <p:cNvSpPr>
            <a:spLocks noChangeShapeType="1"/>
          </p:cNvSpPr>
          <p:nvPr/>
        </p:nvSpPr>
        <p:spPr bwMode="auto">
          <a:xfrm flipV="1">
            <a:off x="4672013" y="44005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05" name="Rectangle 249"/>
          <p:cNvSpPr>
            <a:spLocks noChangeArrowheads="1"/>
          </p:cNvSpPr>
          <p:nvPr/>
        </p:nvSpPr>
        <p:spPr bwMode="auto">
          <a:xfrm>
            <a:off x="4643438" y="3357563"/>
            <a:ext cx="1228725"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0106" name="Rectangle 250"/>
          <p:cNvSpPr>
            <a:spLocks noChangeArrowheads="1"/>
          </p:cNvSpPr>
          <p:nvPr/>
        </p:nvSpPr>
        <p:spPr bwMode="auto">
          <a:xfrm>
            <a:off x="4716463" y="3716338"/>
            <a:ext cx="1230312" cy="388937"/>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07" name="Rectangle 251"/>
          <p:cNvSpPr>
            <a:spLocks noChangeArrowheads="1"/>
          </p:cNvSpPr>
          <p:nvPr/>
        </p:nvSpPr>
        <p:spPr bwMode="auto">
          <a:xfrm>
            <a:off x="4672013" y="4046538"/>
            <a:ext cx="1230312" cy="388937"/>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35" name="Rectangle 252"/>
          <p:cNvSpPr>
            <a:spLocks noChangeArrowheads="1"/>
          </p:cNvSpPr>
          <p:nvPr/>
        </p:nvSpPr>
        <p:spPr bwMode="auto">
          <a:xfrm>
            <a:off x="4645025" y="2644775"/>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6" name="Line 253"/>
          <p:cNvSpPr>
            <a:spLocks noChangeShapeType="1"/>
          </p:cNvSpPr>
          <p:nvPr/>
        </p:nvSpPr>
        <p:spPr bwMode="auto">
          <a:xfrm flipV="1">
            <a:off x="4673600" y="3003550"/>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254"/>
          <p:cNvSpPr>
            <a:spLocks noChangeShapeType="1"/>
          </p:cNvSpPr>
          <p:nvPr/>
        </p:nvSpPr>
        <p:spPr bwMode="auto">
          <a:xfrm flipV="1">
            <a:off x="4673600" y="334486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11" name="Rectangle 255"/>
          <p:cNvSpPr>
            <a:spLocks noChangeArrowheads="1"/>
          </p:cNvSpPr>
          <p:nvPr/>
        </p:nvSpPr>
        <p:spPr bwMode="auto">
          <a:xfrm>
            <a:off x="4643438" y="436562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112" name="Rectangle 256"/>
          <p:cNvSpPr>
            <a:spLocks noChangeArrowheads="1"/>
          </p:cNvSpPr>
          <p:nvPr/>
        </p:nvSpPr>
        <p:spPr bwMode="auto">
          <a:xfrm>
            <a:off x="4643438" y="26368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13" name="Rectangle 257"/>
          <p:cNvSpPr>
            <a:spLocks noChangeArrowheads="1"/>
          </p:cNvSpPr>
          <p:nvPr/>
        </p:nvSpPr>
        <p:spPr bwMode="auto">
          <a:xfrm>
            <a:off x="4643438" y="2997200"/>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41" name="Freeform 258"/>
          <p:cNvSpPr>
            <a:spLocks/>
          </p:cNvSpPr>
          <p:nvPr/>
        </p:nvSpPr>
        <p:spPr bwMode="auto">
          <a:xfrm flipV="1">
            <a:off x="5795963" y="2133600"/>
            <a:ext cx="215900" cy="1439863"/>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2" name="Freeform 259"/>
          <p:cNvSpPr>
            <a:spLocks/>
          </p:cNvSpPr>
          <p:nvPr/>
        </p:nvSpPr>
        <p:spPr bwMode="auto">
          <a:xfrm flipV="1">
            <a:off x="5867400" y="3500438"/>
            <a:ext cx="288925" cy="1873250"/>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3" name="Rectangle 260"/>
          <p:cNvSpPr>
            <a:spLocks noChangeArrowheads="1"/>
          </p:cNvSpPr>
          <p:nvPr/>
        </p:nvSpPr>
        <p:spPr bwMode="auto">
          <a:xfrm>
            <a:off x="4645025" y="4757738"/>
            <a:ext cx="1228725"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4" name="Line 261"/>
          <p:cNvSpPr>
            <a:spLocks noChangeShapeType="1"/>
          </p:cNvSpPr>
          <p:nvPr/>
        </p:nvSpPr>
        <p:spPr bwMode="auto">
          <a:xfrm flipV="1">
            <a:off x="4673600" y="5116513"/>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62"/>
          <p:cNvSpPr>
            <a:spLocks noChangeShapeType="1"/>
          </p:cNvSpPr>
          <p:nvPr/>
        </p:nvSpPr>
        <p:spPr bwMode="auto">
          <a:xfrm flipV="1">
            <a:off x="4673600" y="5457825"/>
            <a:ext cx="118586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19" name="Rectangle 263"/>
          <p:cNvSpPr>
            <a:spLocks noChangeArrowheads="1"/>
          </p:cNvSpPr>
          <p:nvPr/>
        </p:nvSpPr>
        <p:spPr bwMode="auto">
          <a:xfrm>
            <a:off x="4643438" y="2276475"/>
            <a:ext cx="1230312"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0120" name="Rectangle 264"/>
          <p:cNvSpPr>
            <a:spLocks noChangeArrowheads="1"/>
          </p:cNvSpPr>
          <p:nvPr/>
        </p:nvSpPr>
        <p:spPr bwMode="auto">
          <a:xfrm>
            <a:off x="4643438" y="1557338"/>
            <a:ext cx="1231900"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0121" name="Rectangle 265"/>
          <p:cNvSpPr>
            <a:spLocks noChangeArrowheads="1"/>
          </p:cNvSpPr>
          <p:nvPr/>
        </p:nvSpPr>
        <p:spPr bwMode="auto">
          <a:xfrm>
            <a:off x="4643438" y="1916113"/>
            <a:ext cx="1231900"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49" name="Freeform 266"/>
          <p:cNvSpPr>
            <a:spLocks/>
          </p:cNvSpPr>
          <p:nvPr/>
        </p:nvSpPr>
        <p:spPr bwMode="auto">
          <a:xfrm flipV="1">
            <a:off x="5867400" y="4292600"/>
            <a:ext cx="236538" cy="106997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0" name="Rectangle 268"/>
          <p:cNvSpPr>
            <a:spLocks noChangeArrowheads="1"/>
          </p:cNvSpPr>
          <p:nvPr/>
        </p:nvSpPr>
        <p:spPr bwMode="auto">
          <a:xfrm>
            <a:off x="6894513" y="5797550"/>
            <a:ext cx="1227137"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1" name="Line 269"/>
          <p:cNvSpPr>
            <a:spLocks noChangeShapeType="1"/>
          </p:cNvSpPr>
          <p:nvPr/>
        </p:nvSpPr>
        <p:spPr bwMode="auto">
          <a:xfrm flipV="1">
            <a:off x="6923088" y="615632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27" name="Rectangle 271"/>
          <p:cNvSpPr>
            <a:spLocks noChangeArrowheads="1"/>
          </p:cNvSpPr>
          <p:nvPr/>
        </p:nvSpPr>
        <p:spPr bwMode="auto">
          <a:xfrm>
            <a:off x="6877050" y="2205038"/>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e (1, 3)</a:t>
            </a:r>
          </a:p>
        </p:txBody>
      </p:sp>
      <p:sp>
        <p:nvSpPr>
          <p:cNvPr id="1530129" name="Rectangle 273"/>
          <p:cNvSpPr>
            <a:spLocks noChangeArrowheads="1"/>
          </p:cNvSpPr>
          <p:nvPr/>
        </p:nvSpPr>
        <p:spPr bwMode="auto">
          <a:xfrm>
            <a:off x="6877050" y="1916113"/>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56" name="Rectangle 274"/>
          <p:cNvSpPr>
            <a:spLocks noChangeArrowheads="1"/>
          </p:cNvSpPr>
          <p:nvPr/>
        </p:nvSpPr>
        <p:spPr bwMode="auto">
          <a:xfrm>
            <a:off x="6896100" y="1524000"/>
            <a:ext cx="1228725" cy="108902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7" name="Line 275"/>
          <p:cNvSpPr>
            <a:spLocks noChangeShapeType="1"/>
          </p:cNvSpPr>
          <p:nvPr/>
        </p:nvSpPr>
        <p:spPr bwMode="auto">
          <a:xfrm>
            <a:off x="6908800" y="1589088"/>
            <a:ext cx="12144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Line 276"/>
          <p:cNvSpPr>
            <a:spLocks noChangeShapeType="1"/>
          </p:cNvSpPr>
          <p:nvPr/>
        </p:nvSpPr>
        <p:spPr bwMode="auto">
          <a:xfrm flipV="1">
            <a:off x="6926263" y="193040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9" name="Line 277"/>
          <p:cNvSpPr>
            <a:spLocks noChangeShapeType="1"/>
          </p:cNvSpPr>
          <p:nvPr/>
        </p:nvSpPr>
        <p:spPr bwMode="auto">
          <a:xfrm flipV="1">
            <a:off x="6926263" y="2271713"/>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35" name="Rectangle 279"/>
          <p:cNvSpPr>
            <a:spLocks noChangeArrowheads="1"/>
          </p:cNvSpPr>
          <p:nvPr/>
        </p:nvSpPr>
        <p:spPr bwMode="auto">
          <a:xfrm>
            <a:off x="6877050" y="5805488"/>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a, x</a:t>
            </a:r>
          </a:p>
        </p:txBody>
      </p:sp>
      <p:sp>
        <p:nvSpPr>
          <p:cNvPr id="9262" name="Rectangle 280"/>
          <p:cNvSpPr>
            <a:spLocks noChangeArrowheads="1"/>
          </p:cNvSpPr>
          <p:nvPr/>
        </p:nvSpPr>
        <p:spPr bwMode="auto">
          <a:xfrm>
            <a:off x="6896100" y="3684588"/>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3" name="Line 281"/>
          <p:cNvSpPr>
            <a:spLocks noChangeShapeType="1"/>
          </p:cNvSpPr>
          <p:nvPr/>
        </p:nvSpPr>
        <p:spPr bwMode="auto">
          <a:xfrm flipV="1">
            <a:off x="6924675" y="4043363"/>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64" name="Line 282"/>
          <p:cNvSpPr>
            <a:spLocks noChangeShapeType="1"/>
          </p:cNvSpPr>
          <p:nvPr/>
        </p:nvSpPr>
        <p:spPr bwMode="auto">
          <a:xfrm flipV="1">
            <a:off x="6924675" y="43846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39" name="Rectangle 283"/>
          <p:cNvSpPr>
            <a:spLocks noChangeArrowheads="1"/>
          </p:cNvSpPr>
          <p:nvPr/>
        </p:nvSpPr>
        <p:spPr bwMode="auto">
          <a:xfrm>
            <a:off x="6948488" y="4365625"/>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3)</a:t>
            </a:r>
          </a:p>
        </p:txBody>
      </p:sp>
      <p:sp>
        <p:nvSpPr>
          <p:cNvPr id="1530140" name="Rectangle 284"/>
          <p:cNvSpPr>
            <a:spLocks noChangeArrowheads="1"/>
          </p:cNvSpPr>
          <p:nvPr/>
        </p:nvSpPr>
        <p:spPr bwMode="auto">
          <a:xfrm>
            <a:off x="6877050" y="3716338"/>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41" name="Rectangle 285"/>
          <p:cNvSpPr>
            <a:spLocks noChangeArrowheads="1"/>
          </p:cNvSpPr>
          <p:nvPr/>
        </p:nvSpPr>
        <p:spPr bwMode="auto">
          <a:xfrm>
            <a:off x="6924675" y="4029075"/>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68" name="Rectangle 286"/>
          <p:cNvSpPr>
            <a:spLocks noChangeArrowheads="1"/>
          </p:cNvSpPr>
          <p:nvPr/>
        </p:nvSpPr>
        <p:spPr bwMode="auto">
          <a:xfrm>
            <a:off x="6899275" y="2628900"/>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69" name="Line 287"/>
          <p:cNvSpPr>
            <a:spLocks noChangeShapeType="1"/>
          </p:cNvSpPr>
          <p:nvPr/>
        </p:nvSpPr>
        <p:spPr bwMode="auto">
          <a:xfrm flipV="1">
            <a:off x="6927850" y="2987675"/>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0" name="Line 288"/>
          <p:cNvSpPr>
            <a:spLocks noChangeShapeType="1"/>
          </p:cNvSpPr>
          <p:nvPr/>
        </p:nvSpPr>
        <p:spPr bwMode="auto">
          <a:xfrm flipV="1">
            <a:off x="6927850" y="332898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45" name="Rectangle 289"/>
          <p:cNvSpPr>
            <a:spLocks noChangeArrowheads="1"/>
          </p:cNvSpPr>
          <p:nvPr/>
        </p:nvSpPr>
        <p:spPr bwMode="auto">
          <a:xfrm>
            <a:off x="6877050" y="5445125"/>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q (1, 9)</a:t>
            </a:r>
          </a:p>
        </p:txBody>
      </p:sp>
      <p:sp>
        <p:nvSpPr>
          <p:cNvPr id="1530146" name="Rectangle 290"/>
          <p:cNvSpPr>
            <a:spLocks noChangeArrowheads="1"/>
          </p:cNvSpPr>
          <p:nvPr/>
        </p:nvSpPr>
        <p:spPr bwMode="auto">
          <a:xfrm>
            <a:off x="6877050" y="4724400"/>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k, v</a:t>
            </a:r>
          </a:p>
        </p:txBody>
      </p:sp>
      <p:sp>
        <p:nvSpPr>
          <p:cNvPr id="1530147" name="Rectangle 291"/>
          <p:cNvSpPr>
            <a:spLocks noChangeArrowheads="1"/>
          </p:cNvSpPr>
          <p:nvPr/>
        </p:nvSpPr>
        <p:spPr bwMode="auto">
          <a:xfrm>
            <a:off x="6927850" y="2973388"/>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74" name="Freeform 292"/>
          <p:cNvSpPr>
            <a:spLocks/>
          </p:cNvSpPr>
          <p:nvPr/>
        </p:nvSpPr>
        <p:spPr bwMode="auto">
          <a:xfrm flipV="1">
            <a:off x="8101013" y="3141663"/>
            <a:ext cx="215900" cy="1100137"/>
          </a:xfrm>
          <a:custGeom>
            <a:avLst/>
            <a:gdLst>
              <a:gd name="T0" fmla="*/ 0 w 372"/>
              <a:gd name="T1" fmla="*/ 2147483647 h 985"/>
              <a:gd name="T2" fmla="*/ 2147483647 w 372"/>
              <a:gd name="T3" fmla="*/ 2147483647 h 985"/>
              <a:gd name="T4" fmla="*/ 2147483647 w 372"/>
              <a:gd name="T5" fmla="*/ 2147483647 h 985"/>
              <a:gd name="T6" fmla="*/ 2147483647 w 372"/>
              <a:gd name="T7" fmla="*/ 2147483647 h 985"/>
              <a:gd name="T8" fmla="*/ 2147483647 w 372"/>
              <a:gd name="T9" fmla="*/ 0 h 985"/>
              <a:gd name="T10" fmla="*/ 0 60000 65536"/>
              <a:gd name="T11" fmla="*/ 0 60000 65536"/>
              <a:gd name="T12" fmla="*/ 0 60000 65536"/>
              <a:gd name="T13" fmla="*/ 0 60000 65536"/>
              <a:gd name="T14" fmla="*/ 0 60000 65536"/>
              <a:gd name="T15" fmla="*/ 0 w 372"/>
              <a:gd name="T16" fmla="*/ 0 h 985"/>
              <a:gd name="T17" fmla="*/ 372 w 372"/>
              <a:gd name="T18" fmla="*/ 985 h 985"/>
            </a:gdLst>
            <a:ahLst/>
            <a:cxnLst>
              <a:cxn ang="T10">
                <a:pos x="T0" y="T1"/>
              </a:cxn>
              <a:cxn ang="T11">
                <a:pos x="T2" y="T3"/>
              </a:cxn>
              <a:cxn ang="T12">
                <a:pos x="T4" y="T5"/>
              </a:cxn>
              <a:cxn ang="T13">
                <a:pos x="T6" y="T7"/>
              </a:cxn>
              <a:cxn ang="T14">
                <a:pos x="T8" y="T9"/>
              </a:cxn>
            </a:cxnLst>
            <a:rect l="T15" t="T16" r="T17" b="T18"/>
            <a:pathLst>
              <a:path w="372" h="985">
                <a:moveTo>
                  <a:pt x="0" y="975"/>
                </a:moveTo>
                <a:cubicBezTo>
                  <a:pt x="40" y="973"/>
                  <a:pt x="180" y="985"/>
                  <a:pt x="240" y="960"/>
                </a:cubicBezTo>
                <a:cubicBezTo>
                  <a:pt x="300" y="935"/>
                  <a:pt x="348" y="945"/>
                  <a:pt x="360" y="825"/>
                </a:cubicBezTo>
                <a:cubicBezTo>
                  <a:pt x="372" y="705"/>
                  <a:pt x="358" y="377"/>
                  <a:pt x="315" y="240"/>
                </a:cubicBezTo>
                <a:cubicBezTo>
                  <a:pt x="272" y="103"/>
                  <a:pt x="148" y="50"/>
                  <a:pt x="104"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5" name="Freeform 293"/>
          <p:cNvSpPr>
            <a:spLocks/>
          </p:cNvSpPr>
          <p:nvPr/>
        </p:nvSpPr>
        <p:spPr bwMode="auto">
          <a:xfrm flipV="1">
            <a:off x="8010525" y="4221163"/>
            <a:ext cx="593725" cy="2303462"/>
          </a:xfrm>
          <a:custGeom>
            <a:avLst/>
            <a:gdLst>
              <a:gd name="T0" fmla="*/ 0 w 700"/>
              <a:gd name="T1" fmla="*/ 2147483647 h 1980"/>
              <a:gd name="T2" fmla="*/ 2147483647 w 700"/>
              <a:gd name="T3" fmla="*/ 2147483647 h 1980"/>
              <a:gd name="T4" fmla="*/ 2147483647 w 700"/>
              <a:gd name="T5" fmla="*/ 2147483647 h 1980"/>
              <a:gd name="T6" fmla="*/ 2147483647 w 700"/>
              <a:gd name="T7" fmla="*/ 2147483647 h 1980"/>
              <a:gd name="T8" fmla="*/ 2147483647 w 700"/>
              <a:gd name="T9" fmla="*/ 2147483647 h 1980"/>
              <a:gd name="T10" fmla="*/ 2147483647 w 700"/>
              <a:gd name="T11" fmla="*/ 0 h 1980"/>
              <a:gd name="T12" fmla="*/ 0 60000 65536"/>
              <a:gd name="T13" fmla="*/ 0 60000 65536"/>
              <a:gd name="T14" fmla="*/ 0 60000 65536"/>
              <a:gd name="T15" fmla="*/ 0 60000 65536"/>
              <a:gd name="T16" fmla="*/ 0 60000 65536"/>
              <a:gd name="T17" fmla="*/ 0 60000 65536"/>
              <a:gd name="T18" fmla="*/ 0 w 700"/>
              <a:gd name="T19" fmla="*/ 0 h 1980"/>
              <a:gd name="T20" fmla="*/ 700 w 700"/>
              <a:gd name="T21" fmla="*/ 1980 h 1980"/>
            </a:gdLst>
            <a:ahLst/>
            <a:cxnLst>
              <a:cxn ang="T12">
                <a:pos x="T0" y="T1"/>
              </a:cxn>
              <a:cxn ang="T13">
                <a:pos x="T2" y="T3"/>
              </a:cxn>
              <a:cxn ang="T14">
                <a:pos x="T4" y="T5"/>
              </a:cxn>
              <a:cxn ang="T15">
                <a:pos x="T6" y="T7"/>
              </a:cxn>
              <a:cxn ang="T16">
                <a:pos x="T8" y="T9"/>
              </a:cxn>
              <a:cxn ang="T17">
                <a:pos x="T10" y="T11"/>
              </a:cxn>
            </a:cxnLst>
            <a:rect l="T18" t="T19" r="T20" b="T21"/>
            <a:pathLst>
              <a:path w="700" h="1980">
                <a:moveTo>
                  <a:pt x="0" y="1980"/>
                </a:moveTo>
                <a:cubicBezTo>
                  <a:pt x="155" y="1943"/>
                  <a:pt x="310" y="1907"/>
                  <a:pt x="420" y="1785"/>
                </a:cubicBezTo>
                <a:cubicBezTo>
                  <a:pt x="530" y="1663"/>
                  <a:pt x="620" y="1420"/>
                  <a:pt x="660" y="1245"/>
                </a:cubicBezTo>
                <a:cubicBezTo>
                  <a:pt x="700" y="1070"/>
                  <a:pt x="683" y="890"/>
                  <a:pt x="661" y="735"/>
                </a:cubicBezTo>
                <a:cubicBezTo>
                  <a:pt x="639" y="580"/>
                  <a:pt x="618" y="437"/>
                  <a:pt x="526" y="315"/>
                </a:cubicBezTo>
                <a:cubicBezTo>
                  <a:pt x="434" y="193"/>
                  <a:pt x="193" y="66"/>
                  <a:pt x="106" y="0"/>
                </a:cubicBezTo>
              </a:path>
            </a:pathLst>
          </a:custGeom>
          <a:noFill/>
          <a:ln w="25400">
            <a:solidFill>
              <a:srgbClr val="FF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6" name="Rectangle 294"/>
          <p:cNvSpPr>
            <a:spLocks noChangeArrowheads="1"/>
          </p:cNvSpPr>
          <p:nvPr/>
        </p:nvSpPr>
        <p:spPr bwMode="auto">
          <a:xfrm>
            <a:off x="6899275" y="4741863"/>
            <a:ext cx="1227138" cy="104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77" name="Line 295"/>
          <p:cNvSpPr>
            <a:spLocks noChangeShapeType="1"/>
          </p:cNvSpPr>
          <p:nvPr/>
        </p:nvSpPr>
        <p:spPr bwMode="auto">
          <a:xfrm flipV="1">
            <a:off x="6927850" y="51006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78" name="Line 296"/>
          <p:cNvSpPr>
            <a:spLocks noChangeShapeType="1"/>
          </p:cNvSpPr>
          <p:nvPr/>
        </p:nvSpPr>
        <p:spPr bwMode="auto">
          <a:xfrm flipV="1">
            <a:off x="6927850" y="5441950"/>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0153" name="Rectangle 297"/>
          <p:cNvSpPr>
            <a:spLocks noChangeArrowheads="1"/>
          </p:cNvSpPr>
          <p:nvPr/>
        </p:nvSpPr>
        <p:spPr bwMode="auto">
          <a:xfrm>
            <a:off x="6877050" y="3284538"/>
            <a:ext cx="1228725"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p (1, 3)</a:t>
            </a:r>
          </a:p>
        </p:txBody>
      </p:sp>
      <p:sp>
        <p:nvSpPr>
          <p:cNvPr id="1530154" name="Rectangle 298"/>
          <p:cNvSpPr>
            <a:spLocks noChangeArrowheads="1"/>
          </p:cNvSpPr>
          <p:nvPr/>
        </p:nvSpPr>
        <p:spPr bwMode="auto">
          <a:xfrm>
            <a:off x="6804025" y="2636838"/>
            <a:ext cx="1230313" cy="390525"/>
          </a:xfrm>
          <a:prstGeom prst="rect">
            <a:avLst/>
          </a:prstGeom>
          <a:noFill/>
          <a:ln w="25400">
            <a:noFill/>
            <a:miter lim="800000"/>
            <a:headEnd/>
            <a:tailEnd/>
          </a:ln>
        </p:spPr>
        <p:txBody>
          <a:bodyPr tIns="10800" bIns="10800"/>
          <a:lstStyle/>
          <a:p>
            <a:pPr algn="ctr" eaLnBrk="0" hangingPunct="0">
              <a:defRPr/>
            </a:pPr>
            <a:r>
              <a:rPr lang="en-US" altLang="zh-CN" b="1">
                <a:solidFill>
                  <a:schemeClr val="accent2"/>
                </a:solidFill>
                <a:effectLst>
                  <a:outerShdw blurRad="38100" dist="38100" dir="2700000" algn="tl">
                    <a:srgbClr val="C0C0C0"/>
                  </a:outerShdw>
                </a:effectLst>
                <a:latin typeface="Times New Roman" pitchFamily="18" charset="0"/>
              </a:rPr>
              <a:t>i, j</a:t>
            </a:r>
          </a:p>
        </p:txBody>
      </p:sp>
      <p:sp>
        <p:nvSpPr>
          <p:cNvPr id="1530155" name="Rectangle 299"/>
          <p:cNvSpPr>
            <a:spLocks noChangeArrowheads="1"/>
          </p:cNvSpPr>
          <p:nvPr/>
        </p:nvSpPr>
        <p:spPr bwMode="auto">
          <a:xfrm>
            <a:off x="6927850" y="5086350"/>
            <a:ext cx="1230313" cy="390525"/>
          </a:xfrm>
          <a:prstGeom prst="rect">
            <a:avLst/>
          </a:prstGeom>
          <a:noFill/>
          <a:ln w="25400">
            <a:noFill/>
            <a:miter lim="800000"/>
            <a:headEnd/>
            <a:tailEnd/>
          </a:ln>
        </p:spPr>
        <p:txBody>
          <a:bodyPr tIns="10800" bIns="10800"/>
          <a:lstStyle/>
          <a:p>
            <a:pPr algn="ctr" eaLnBrk="0" hangingPunct="0">
              <a:defRPr/>
            </a:pPr>
            <a:r>
              <a:rPr lang="zh-CN" altLang="en-US" b="1">
                <a:solidFill>
                  <a:schemeClr val="accent2"/>
                </a:solidFill>
                <a:effectLst>
                  <a:outerShdw blurRad="38100" dist="38100" dir="2700000" algn="tl">
                    <a:srgbClr val="C0C0C0"/>
                  </a:outerShdw>
                </a:effectLst>
                <a:latin typeface="Times New Roman" pitchFamily="18" charset="0"/>
              </a:rPr>
              <a:t>访问链</a:t>
            </a:r>
          </a:p>
        </p:txBody>
      </p:sp>
      <p:sp>
        <p:nvSpPr>
          <p:cNvPr id="9282" name="Freeform 300"/>
          <p:cNvSpPr>
            <a:spLocks/>
          </p:cNvSpPr>
          <p:nvPr/>
        </p:nvSpPr>
        <p:spPr bwMode="auto">
          <a:xfrm flipV="1">
            <a:off x="8101013" y="5229225"/>
            <a:ext cx="142875" cy="1152525"/>
          </a:xfrm>
          <a:custGeom>
            <a:avLst/>
            <a:gdLst>
              <a:gd name="T0" fmla="*/ 0 w 358"/>
              <a:gd name="T1" fmla="*/ 2147483647 h 930"/>
              <a:gd name="T2" fmla="*/ 2147483647 w 358"/>
              <a:gd name="T3" fmla="*/ 2147483647 h 930"/>
              <a:gd name="T4" fmla="*/ 2147483647 w 358"/>
              <a:gd name="T5" fmla="*/ 2147483647 h 930"/>
              <a:gd name="T6" fmla="*/ 2147483647 w 358"/>
              <a:gd name="T7" fmla="*/ 2147483647 h 930"/>
              <a:gd name="T8" fmla="*/ 2147483647 w 358"/>
              <a:gd name="T9" fmla="*/ 0 h 930"/>
              <a:gd name="T10" fmla="*/ 0 60000 65536"/>
              <a:gd name="T11" fmla="*/ 0 60000 65536"/>
              <a:gd name="T12" fmla="*/ 0 60000 65536"/>
              <a:gd name="T13" fmla="*/ 0 60000 65536"/>
              <a:gd name="T14" fmla="*/ 0 60000 65536"/>
              <a:gd name="T15" fmla="*/ 0 w 358"/>
              <a:gd name="T16" fmla="*/ 0 h 930"/>
              <a:gd name="T17" fmla="*/ 358 w 358"/>
              <a:gd name="T18" fmla="*/ 930 h 930"/>
            </a:gdLst>
            <a:ahLst/>
            <a:cxnLst>
              <a:cxn ang="T10">
                <a:pos x="T0" y="T1"/>
              </a:cxn>
              <a:cxn ang="T11">
                <a:pos x="T2" y="T3"/>
              </a:cxn>
              <a:cxn ang="T12">
                <a:pos x="T4" y="T5"/>
              </a:cxn>
              <a:cxn ang="T13">
                <a:pos x="T6" y="T7"/>
              </a:cxn>
              <a:cxn ang="T14">
                <a:pos x="T8" y="T9"/>
              </a:cxn>
            </a:cxnLst>
            <a:rect l="T15" t="T16" r="T17" b="T18"/>
            <a:pathLst>
              <a:path w="358" h="930">
                <a:moveTo>
                  <a:pt x="0" y="930"/>
                </a:moveTo>
                <a:cubicBezTo>
                  <a:pt x="38" y="910"/>
                  <a:pt x="167" y="873"/>
                  <a:pt x="225" y="810"/>
                </a:cubicBezTo>
                <a:cubicBezTo>
                  <a:pt x="283" y="747"/>
                  <a:pt x="332" y="653"/>
                  <a:pt x="345" y="555"/>
                </a:cubicBezTo>
                <a:cubicBezTo>
                  <a:pt x="358" y="457"/>
                  <a:pt x="337" y="317"/>
                  <a:pt x="300" y="225"/>
                </a:cubicBezTo>
                <a:cubicBezTo>
                  <a:pt x="263" y="133"/>
                  <a:pt x="158" y="47"/>
                  <a:pt x="120"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83" name="Freeform 301"/>
          <p:cNvSpPr>
            <a:spLocks/>
          </p:cNvSpPr>
          <p:nvPr/>
        </p:nvSpPr>
        <p:spPr bwMode="auto">
          <a:xfrm flipV="1">
            <a:off x="8101013" y="1989138"/>
            <a:ext cx="863600" cy="4356100"/>
          </a:xfrm>
          <a:custGeom>
            <a:avLst/>
            <a:gdLst>
              <a:gd name="T0" fmla="*/ 0 w 1110"/>
              <a:gd name="T1" fmla="*/ 2147483647 h 3960"/>
              <a:gd name="T2" fmla="*/ 2147483647 w 1110"/>
              <a:gd name="T3" fmla="*/ 2147483647 h 3960"/>
              <a:gd name="T4" fmla="*/ 2147483647 w 1110"/>
              <a:gd name="T5" fmla="*/ 2147483647 h 3960"/>
              <a:gd name="T6" fmla="*/ 2147483647 w 1110"/>
              <a:gd name="T7" fmla="*/ 2147483647 h 3960"/>
              <a:gd name="T8" fmla="*/ 2147483647 w 1110"/>
              <a:gd name="T9" fmla="*/ 2147483647 h 3960"/>
              <a:gd name="T10" fmla="*/ 2147483647 w 1110"/>
              <a:gd name="T11" fmla="*/ 0 h 3960"/>
              <a:gd name="T12" fmla="*/ 0 60000 65536"/>
              <a:gd name="T13" fmla="*/ 0 60000 65536"/>
              <a:gd name="T14" fmla="*/ 0 60000 65536"/>
              <a:gd name="T15" fmla="*/ 0 60000 65536"/>
              <a:gd name="T16" fmla="*/ 0 60000 65536"/>
              <a:gd name="T17" fmla="*/ 0 60000 65536"/>
              <a:gd name="T18" fmla="*/ 0 w 1110"/>
              <a:gd name="T19" fmla="*/ 0 h 3960"/>
              <a:gd name="T20" fmla="*/ 1110 w 1110"/>
              <a:gd name="T21" fmla="*/ 3960 h 3960"/>
            </a:gdLst>
            <a:ahLst/>
            <a:cxnLst>
              <a:cxn ang="T12">
                <a:pos x="T0" y="T1"/>
              </a:cxn>
              <a:cxn ang="T13">
                <a:pos x="T2" y="T3"/>
              </a:cxn>
              <a:cxn ang="T14">
                <a:pos x="T4" y="T5"/>
              </a:cxn>
              <a:cxn ang="T15">
                <a:pos x="T6" y="T7"/>
              </a:cxn>
              <a:cxn ang="T16">
                <a:pos x="T8" y="T9"/>
              </a:cxn>
              <a:cxn ang="T17">
                <a:pos x="T10" y="T11"/>
              </a:cxn>
            </a:cxnLst>
            <a:rect l="T18" t="T19" r="T20" b="T21"/>
            <a:pathLst>
              <a:path w="1110" h="3960">
                <a:moveTo>
                  <a:pt x="0" y="3960"/>
                </a:moveTo>
                <a:cubicBezTo>
                  <a:pt x="102" y="3913"/>
                  <a:pt x="455" y="3800"/>
                  <a:pt x="615" y="3675"/>
                </a:cubicBezTo>
                <a:cubicBezTo>
                  <a:pt x="775" y="3550"/>
                  <a:pt x="890" y="3410"/>
                  <a:pt x="960" y="3210"/>
                </a:cubicBezTo>
                <a:cubicBezTo>
                  <a:pt x="1030" y="3010"/>
                  <a:pt x="1035" y="2912"/>
                  <a:pt x="1035" y="2475"/>
                </a:cubicBezTo>
                <a:cubicBezTo>
                  <a:pt x="1035" y="2038"/>
                  <a:pt x="1110" y="997"/>
                  <a:pt x="960" y="585"/>
                </a:cubicBezTo>
                <a:cubicBezTo>
                  <a:pt x="810" y="173"/>
                  <a:pt x="307" y="122"/>
                  <a:pt x="135" y="0"/>
                </a:cubicBezTo>
              </a:path>
            </a:pathLst>
          </a:custGeom>
          <a:noFill/>
          <a:ln w="25400">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2" name="Line 270"/>
          <p:cNvSpPr>
            <a:spLocks noChangeShapeType="1"/>
          </p:cNvSpPr>
          <p:nvPr/>
        </p:nvSpPr>
        <p:spPr bwMode="auto">
          <a:xfrm flipV="1">
            <a:off x="6923088" y="6497638"/>
            <a:ext cx="11842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Text Box 7" descr="Green marble"/>
          <p:cNvSpPr txBox="1">
            <a:spLocks noChangeArrowheads="1"/>
          </p:cNvSpPr>
          <p:nvPr/>
        </p:nvSpPr>
        <p:spPr bwMode="auto">
          <a:xfrm>
            <a:off x="304800" y="5543551"/>
            <a:ext cx="4292600" cy="915988"/>
          </a:xfrm>
          <a:prstGeom prst="rect">
            <a:avLst/>
          </a:prstGeom>
          <a:noFill/>
          <a:ln w="12700">
            <a:noFill/>
            <a:miter lim="800000"/>
            <a:headEnd type="none" w="sm" len="sm"/>
            <a:tailEnd type="none" w="sm" len="sm"/>
          </a:ln>
          <a:effectLst/>
        </p:spPr>
        <p:txBody>
          <a:bodyPr wrap="none">
            <a:spAutoFit/>
          </a:bodyPr>
          <a:lstStyle/>
          <a:p>
            <a:pPr>
              <a:defRPr/>
            </a:pPr>
            <a:r>
              <a:rPr lang="zh-CN" altLang="en-US" sz="1800" b="1" dirty="0">
                <a:solidFill>
                  <a:srgbClr val="FF3399"/>
                </a:solidFill>
                <a:effectLst>
                  <a:outerShdw blurRad="38100" dist="38100" dir="2700000" algn="tl">
                    <a:srgbClr val="C0C0C0"/>
                  </a:outerShdw>
                </a:effectLst>
                <a:latin typeface="Tahoma" pitchFamily="34" charset="0"/>
              </a:rPr>
              <a:t>例如，如果要在</a:t>
            </a:r>
            <a:r>
              <a:rPr lang="en-US" altLang="zh-CN" sz="1800" b="1" dirty="0">
                <a:solidFill>
                  <a:srgbClr val="FF3399"/>
                </a:solidFill>
                <a:effectLst>
                  <a:outerShdw blurRad="38100" dist="38100" dir="2700000" algn="tl">
                    <a:srgbClr val="C0C0C0"/>
                  </a:outerShdw>
                </a:effectLst>
                <a:latin typeface="Tahoma" pitchFamily="34" charset="0"/>
              </a:rPr>
              <a:t>Partition</a:t>
            </a:r>
            <a:r>
              <a:rPr lang="zh-CN" altLang="en-US" sz="1800" b="1" dirty="0">
                <a:solidFill>
                  <a:srgbClr val="FF3399"/>
                </a:solidFill>
                <a:effectLst>
                  <a:outerShdw blurRad="38100" dist="38100" dir="2700000" algn="tl">
                    <a:srgbClr val="C0C0C0"/>
                  </a:outerShdw>
                </a:effectLst>
                <a:latin typeface="Tahoma" pitchFamily="34" charset="0"/>
              </a:rPr>
              <a:t>中访问变量</a:t>
            </a:r>
            <a:r>
              <a:rPr lang="en-US" altLang="zh-CN" sz="1800" b="1" dirty="0">
                <a:solidFill>
                  <a:srgbClr val="FF3399"/>
                </a:solidFill>
                <a:effectLst>
                  <a:outerShdw blurRad="38100" dist="38100" dir="2700000" algn="tl">
                    <a:srgbClr val="C0C0C0"/>
                  </a:outerShdw>
                </a:effectLst>
                <a:latin typeface="Tahoma" pitchFamily="34" charset="0"/>
              </a:rPr>
              <a:t>a</a:t>
            </a:r>
            <a:r>
              <a:rPr lang="zh-CN" altLang="en-US" sz="1800" b="1" dirty="0">
                <a:solidFill>
                  <a:srgbClr val="FF3399"/>
                </a:solidFill>
                <a:effectLst>
                  <a:outerShdw blurRad="38100" dist="38100" dir="2700000" algn="tl">
                    <a:srgbClr val="C0C0C0"/>
                  </a:outerShdw>
                </a:effectLst>
                <a:latin typeface="Tahoma" pitchFamily="34" charset="0"/>
              </a:rPr>
              <a:t>，</a:t>
            </a:r>
          </a:p>
          <a:p>
            <a:pPr>
              <a:defRPr/>
            </a:pP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a:solidFill>
                  <a:srgbClr val="FF3399"/>
                </a:solidFill>
                <a:effectLst>
                  <a:outerShdw blurRad="38100" dist="38100" dir="2700000" algn="tl">
                    <a:srgbClr val="C0C0C0"/>
                  </a:outerShdw>
                </a:effectLst>
                <a:latin typeface="Tahoma" pitchFamily="34" charset="0"/>
              </a:rPr>
              <a:t>=3,  </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dirty="0">
                <a:solidFill>
                  <a:srgbClr val="FF3399"/>
                </a:solidFill>
                <a:effectLst>
                  <a:outerShdw blurRad="38100" dist="38100" dir="2700000" algn="tl">
                    <a:srgbClr val="C0C0C0"/>
                  </a:outerShdw>
                </a:effectLst>
                <a:latin typeface="Tahoma" pitchFamily="34" charset="0"/>
              </a:rPr>
              <a:t>=1,</a:t>
            </a:r>
          </a:p>
          <a:p>
            <a:pPr>
              <a:defRPr/>
            </a:pPr>
            <a:r>
              <a:rPr lang="zh-CN" altLang="en-US" sz="1800" b="1" dirty="0">
                <a:solidFill>
                  <a:srgbClr val="FF3399"/>
                </a:solidFill>
                <a:effectLst>
                  <a:outerShdw blurRad="38100" dist="38100" dir="2700000" algn="tl">
                    <a:srgbClr val="C0C0C0"/>
                  </a:outerShdw>
                </a:effectLst>
                <a:latin typeface="Tahoma" pitchFamily="34" charset="0"/>
              </a:rPr>
              <a:t>因此需要追踪访问链</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p</a:t>
            </a:r>
            <a:r>
              <a:rPr lang="en-US" altLang="zh-CN" sz="1800" b="1" dirty="0" err="1">
                <a:solidFill>
                  <a:srgbClr val="FF3399"/>
                </a:solidFill>
                <a:effectLst>
                  <a:outerShdw blurRad="38100" dist="38100" dir="2700000" algn="tl">
                    <a:srgbClr val="C0C0C0"/>
                  </a:outerShdw>
                </a:effectLst>
                <a:latin typeface="Tahoma" pitchFamily="34" charset="0"/>
              </a:rPr>
              <a:t>-n</a:t>
            </a:r>
            <a:r>
              <a:rPr lang="en-US" altLang="zh-CN" sz="1800" b="1" baseline="-25000" dirty="0" err="1">
                <a:solidFill>
                  <a:srgbClr val="FF3399"/>
                </a:solidFill>
                <a:effectLst>
                  <a:outerShdw blurRad="38100" dist="38100" dir="2700000" algn="tl">
                    <a:srgbClr val="C0C0C0"/>
                  </a:outerShdw>
                </a:effectLst>
                <a:latin typeface="Tahoma" pitchFamily="34" charset="0"/>
              </a:rPr>
              <a:t>a</a:t>
            </a:r>
            <a:r>
              <a:rPr lang="en-US" altLang="zh-CN" sz="1800" b="1" baseline="-25000" dirty="0">
                <a:solidFill>
                  <a:srgbClr val="FF3399"/>
                </a:solidFill>
                <a:effectLst>
                  <a:outerShdw blurRad="38100" dist="38100" dir="2700000" algn="tl">
                    <a:srgbClr val="C0C0C0"/>
                  </a:outerShdw>
                </a:effectLst>
                <a:latin typeface="Tahoma" pitchFamily="34" charset="0"/>
              </a:rPr>
              <a:t> </a:t>
            </a:r>
            <a:r>
              <a:rPr lang="en-US" altLang="zh-CN" sz="1800" b="1" dirty="0">
                <a:solidFill>
                  <a:srgbClr val="FF3399"/>
                </a:solidFill>
                <a:effectLst>
                  <a:outerShdw blurRad="38100" dist="38100" dir="2700000" algn="tl">
                    <a:srgbClr val="C0C0C0"/>
                  </a:outerShdw>
                </a:effectLst>
                <a:latin typeface="Tahoma" pitchFamily="34" charset="0"/>
              </a:rPr>
              <a:t>=2</a:t>
            </a:r>
            <a:r>
              <a:rPr lang="zh-CN" altLang="en-US" sz="1800" b="1" dirty="0">
                <a:solidFill>
                  <a:srgbClr val="FF3399"/>
                </a:solidFill>
                <a:effectLst>
                  <a:outerShdw blurRad="38100" dist="38100" dir="2700000" algn="tl">
                    <a:srgbClr val="C0C0C0"/>
                  </a:outerShdw>
                </a:effectLst>
                <a:latin typeface="Tahoma" pitchFamily="34" charset="0"/>
              </a:rPr>
              <a:t>次</a:t>
            </a:r>
            <a:endParaRPr lang="en-US" altLang="zh-CN" sz="1800" b="1" dirty="0">
              <a:solidFill>
                <a:srgbClr val="FF3399"/>
              </a:solidFill>
              <a:effectLst>
                <a:outerShdw blurRad="38100" dist="38100" dir="2700000" algn="tl">
                  <a:srgbClr val="C0C0C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7"/>
          <p:cNvSpPr>
            <a:spLocks noGrp="1" noChangeArrowheads="1"/>
          </p:cNvSpPr>
          <p:nvPr>
            <p:ph type="title"/>
          </p:nvPr>
        </p:nvSpPr>
        <p:spPr/>
        <p:txBody>
          <a:bodyPr/>
          <a:lstStyle/>
          <a:p>
            <a:r>
              <a:rPr lang="en-US" altLang="zh-CN" smtClean="0">
                <a:ea typeface="宋体" pitchFamily="2" charset="-122"/>
              </a:rPr>
              <a:t>6.3 </a:t>
            </a:r>
            <a:r>
              <a:rPr lang="zh-CN" altLang="en-US" smtClean="0">
                <a:ea typeface="宋体" pitchFamily="2" charset="-122"/>
              </a:rPr>
              <a:t>非局部名字的访问</a:t>
            </a:r>
          </a:p>
        </p:txBody>
      </p:sp>
      <p:sp>
        <p:nvSpPr>
          <p:cNvPr id="1443848" name="Rectangle 8"/>
          <p:cNvSpPr>
            <a:spLocks noGrp="1" noChangeArrowheads="1"/>
          </p:cNvSpPr>
          <p:nvPr>
            <p:ph idx="1"/>
          </p:nvPr>
        </p:nvSpPr>
        <p:spPr/>
        <p:txBody>
          <a:bodyPr/>
          <a:lstStyle/>
          <a:p>
            <a:pPr algn="just">
              <a:buNone/>
              <a:defRPr/>
            </a:pPr>
            <a:r>
              <a:rPr lang="en-US" altLang="zh-CN" sz="3200" dirty="0" smtClean="0">
                <a:latin typeface="宋体" charset="-122"/>
              </a:rPr>
              <a:t>1</a:t>
            </a:r>
            <a:r>
              <a:rPr lang="zh-CN" altLang="en-US" sz="3200" dirty="0" smtClean="0">
                <a:latin typeface="宋体" charset="-122"/>
              </a:rPr>
              <a:t>，访问</a:t>
            </a:r>
            <a:r>
              <a:rPr lang="zh-CN" altLang="en-US" sz="3200" dirty="0">
                <a:latin typeface="宋体" charset="-122"/>
              </a:rPr>
              <a:t>非局部名字的存储单元</a:t>
            </a:r>
          </a:p>
          <a:p>
            <a:pPr algn="just">
              <a:buFontTx/>
              <a:buNone/>
              <a:defRPr/>
            </a:pPr>
            <a:r>
              <a:rPr lang="en-US" altLang="zh-CN" sz="2800" b="1" dirty="0" smtClean="0">
                <a:solidFill>
                  <a:schemeClr val="accent2"/>
                </a:solidFill>
                <a:effectLst>
                  <a:outerShdw blurRad="38100" dist="38100" dir="2700000" algn="tl">
                    <a:srgbClr val="C0C0C0"/>
                  </a:outerShdw>
                </a:effectLst>
                <a:ea typeface="宋体" pitchFamily="2" charset="-122"/>
              </a:rPr>
              <a:t>(2)</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过程</a:t>
            </a:r>
            <a:r>
              <a:rPr lang="en-US" altLang="zh-CN" sz="2800" b="1" dirty="0" smtClean="0">
                <a:solidFill>
                  <a:schemeClr val="accent2"/>
                </a:solidFill>
                <a:effectLst>
                  <a:outerShdw blurRad="38100" dist="38100" dir="2700000" algn="tl">
                    <a:srgbClr val="C0C0C0"/>
                  </a:outerShdw>
                </a:effectLst>
                <a:ea typeface="宋体" pitchFamily="2" charset="-122"/>
              </a:rPr>
              <a:t>p</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对变量</a:t>
            </a:r>
            <a:r>
              <a:rPr lang="en-US" altLang="zh-CN" sz="2800" b="1" dirty="0" smtClean="0">
                <a:solidFill>
                  <a:schemeClr val="accent2"/>
                </a:solidFill>
                <a:effectLst>
                  <a:outerShdw blurRad="38100" dist="38100" dir="2700000" algn="tl">
                    <a:srgbClr val="C0C0C0"/>
                  </a:outerShdw>
                </a:effectLst>
                <a:ea typeface="宋体" pitchFamily="2" charset="-122"/>
              </a:rPr>
              <a:t>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访问时，</a:t>
            </a:r>
            <a:r>
              <a:rPr lang="en-US" altLang="zh-CN" sz="2800" b="1" dirty="0" smtClean="0">
                <a:solidFill>
                  <a:schemeClr val="accent2"/>
                </a:solidFill>
                <a:effectLst>
                  <a:outerShdw blurRad="38100" dist="38100" dir="2700000" algn="tl">
                    <a:srgbClr val="C0C0C0"/>
                  </a:outerShdw>
                </a:effectLst>
                <a:ea typeface="宋体" pitchFamily="2" charset="-122"/>
              </a:rPr>
              <a:t>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的地址由下面的二元组表示：</a:t>
            </a:r>
            <a:endParaRPr lang="zh-CN" altLang="en-US" sz="2800" b="1" dirty="0" smtClean="0">
              <a:solidFill>
                <a:schemeClr val="accent2"/>
              </a:solidFill>
              <a:effectLst>
                <a:outerShdw blurRad="38100" dist="38100" dir="2700000" algn="tl">
                  <a:srgbClr val="C0C0C0"/>
                </a:outerShdw>
              </a:effectLst>
              <a:ea typeface="宋体" pitchFamily="2" charset="-122"/>
            </a:endParaRPr>
          </a:p>
          <a:p>
            <a:pPr algn="just">
              <a:buFontTx/>
              <a:buNone/>
              <a:defRPr/>
            </a:pP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i="1" dirty="0" err="1" smtClean="0">
                <a:solidFill>
                  <a:schemeClr val="accent2"/>
                </a:solidFill>
                <a:effectLst>
                  <a:outerShdw blurRad="38100" dist="38100" dir="2700000" algn="tl">
                    <a:srgbClr val="C0C0C0"/>
                  </a:outerShdw>
                </a:effectLst>
                <a:ea typeface="宋体" pitchFamily="2" charset="-122"/>
              </a:rPr>
              <a:t>n</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p</a:t>
            </a:r>
            <a:r>
              <a:rPr lang="en-US" altLang="zh-CN" sz="2800" b="1" i="1" baseline="-30000" dirty="0" smtClean="0">
                <a:solidFill>
                  <a:schemeClr val="accent2"/>
                </a:solidFill>
                <a:effectLst>
                  <a:outerShdw blurRad="38100" dist="38100" dir="2700000" algn="tl">
                    <a:srgbClr val="C0C0C0"/>
                  </a:outerShdw>
                </a:effectLst>
                <a:ea typeface="宋体" pitchFamily="2" charset="-122"/>
              </a:rPr>
              <a:t> </a:t>
            </a:r>
            <a:r>
              <a:rPr lang="en-US" altLang="zh-CN" sz="2800" b="1" dirty="0" smtClean="0">
                <a:solidFill>
                  <a:schemeClr val="accent2"/>
                </a:solidFill>
                <a:effectLst>
                  <a:outerShdw blurRad="38100" dist="38100" dir="2700000" algn="tl">
                    <a:srgbClr val="C0C0C0"/>
                  </a:outerShdw>
                </a:effectLst>
                <a:ea typeface="宋体" pitchFamily="2" charset="-122"/>
                <a:sym typeface="Symbol" pitchFamily="18" charset="2"/>
              </a:rPr>
              <a:t></a:t>
            </a:r>
            <a:r>
              <a:rPr lang="en-US" altLang="zh-CN" sz="2800" b="1" dirty="0" smtClean="0">
                <a:solidFill>
                  <a:schemeClr val="accent2"/>
                </a:solidFill>
                <a:effectLst>
                  <a:outerShdw blurRad="38100" dist="38100" dir="2700000" algn="tl">
                    <a:srgbClr val="C0C0C0"/>
                  </a:outerShdw>
                </a:effectLst>
                <a:ea typeface="宋体" pitchFamily="2" charset="-122"/>
              </a:rPr>
              <a:t> </a:t>
            </a:r>
            <a:r>
              <a:rPr lang="en-US" altLang="zh-CN" sz="2800" b="1" i="1" dirty="0" err="1" smtClean="0">
                <a:solidFill>
                  <a:schemeClr val="accent2"/>
                </a:solidFill>
                <a:effectLst>
                  <a:outerShdw blurRad="38100" dist="38100" dir="2700000" algn="tl">
                    <a:srgbClr val="C0C0C0"/>
                  </a:outerShdw>
                </a:effectLst>
                <a:ea typeface="宋体" pitchFamily="2" charset="-122"/>
              </a:rPr>
              <a:t>n</a:t>
            </a:r>
            <a:r>
              <a:rPr lang="en-US" altLang="zh-CN" sz="2800" b="1" i="1" baseline="-30000" dirty="0" err="1" smtClean="0">
                <a:solidFill>
                  <a:schemeClr val="accent2"/>
                </a:solidFill>
                <a:effectLst>
                  <a:outerShdw blurRad="38100" dist="38100" dir="2700000" algn="tl">
                    <a:srgbClr val="C0C0C0"/>
                  </a:outerShdw>
                </a:effectLst>
                <a:ea typeface="宋体" pitchFamily="2" charset="-122"/>
              </a:rPr>
              <a:t>a</a:t>
            </a:r>
            <a:r>
              <a:rPr lang="en-US" altLang="zh-CN" sz="2800" b="1" dirty="0" err="1" smtClean="0">
                <a:solidFill>
                  <a:schemeClr val="accent2"/>
                </a:solidFill>
                <a:effectLst>
                  <a:outerShdw blurRad="38100" dist="38100" dir="2700000" algn="tl">
                    <a:srgbClr val="C0C0C0"/>
                  </a:outerShdw>
                </a:effectLst>
                <a:latin typeface="宋体" pitchFamily="2" charset="-122"/>
                <a:ea typeface="宋体" pitchFamily="2" charset="-122"/>
              </a:rPr>
              <a:t>，</a:t>
            </a:r>
            <a:r>
              <a:rPr lang="en-US" altLang="zh-CN" sz="2800" b="1" dirty="0" err="1" smtClean="0">
                <a:solidFill>
                  <a:schemeClr val="accent2"/>
                </a:solidFill>
                <a:effectLst>
                  <a:outerShdw blurRad="38100" dist="38100" dir="2700000" algn="tl">
                    <a:srgbClr val="C0C0C0"/>
                  </a:outerShdw>
                </a:effectLst>
                <a:ea typeface="宋体" pitchFamily="2" charset="-122"/>
              </a:rPr>
              <a:t>a</a:t>
            </a:r>
            <a:r>
              <a:rPr lang="zh-CN" altLang="en-US" sz="2800" b="1" dirty="0" smtClean="0">
                <a:solidFill>
                  <a:schemeClr val="accent2"/>
                </a:solidFill>
                <a:effectLst>
                  <a:outerShdw blurRad="38100" dist="38100" dir="2700000" algn="tl">
                    <a:srgbClr val="C0C0C0"/>
                  </a:outerShdw>
                </a:effectLst>
                <a:latin typeface="宋体" pitchFamily="2" charset="-122"/>
                <a:ea typeface="宋体" pitchFamily="2" charset="-122"/>
              </a:rPr>
              <a:t>在活动记录中的偏移）</a:t>
            </a:r>
          </a:p>
        </p:txBody>
      </p:sp>
      <p:sp>
        <p:nvSpPr>
          <p:cNvPr id="6" name="灯片编号占位符 5"/>
          <p:cNvSpPr>
            <a:spLocks noGrp="1"/>
          </p:cNvSpPr>
          <p:nvPr>
            <p:ph type="sldNum" sz="quarter" idx="11"/>
          </p:nvPr>
        </p:nvSpPr>
        <p:spPr/>
        <p:txBody>
          <a:bodyPr/>
          <a:lstStyle/>
          <a:p>
            <a:pPr>
              <a:defRPr/>
            </a:pPr>
            <a:fld id="{94DEEC58-583A-481C-9CD4-55CD7A21E3E8}" type="slidenum">
              <a:rPr lang="en-US" altLang="zh-CN"/>
              <a:pPr>
                <a:defRPr/>
              </a:pPr>
              <a:t>9</a:t>
            </a:fld>
            <a:endParaRPr lang="en-US" altLang="zh-CN"/>
          </a:p>
        </p:txBody>
      </p:sp>
      <p:sp>
        <p:nvSpPr>
          <p:cNvPr id="1443844" name="AutoShape 4"/>
          <p:cNvSpPr>
            <a:spLocks noChangeArrowheads="1"/>
          </p:cNvSpPr>
          <p:nvPr/>
        </p:nvSpPr>
        <p:spPr bwMode="auto">
          <a:xfrm>
            <a:off x="900113" y="4148807"/>
            <a:ext cx="2232025" cy="1368425"/>
          </a:xfrm>
          <a:prstGeom prst="wedgeRoundRectCallout">
            <a:avLst>
              <a:gd name="adj1" fmla="val -26389"/>
              <a:gd name="adj2" fmla="val -142690"/>
              <a:gd name="adj3" fmla="val 16667"/>
            </a:avLst>
          </a:prstGeom>
          <a:solidFill>
            <a:schemeClr val="accent1">
              <a:alpha val="20000"/>
            </a:schemeClr>
          </a:solidFill>
          <a:ln w="25400">
            <a:solidFill>
              <a:schemeClr val="tx1"/>
            </a:solidFill>
            <a:miter lim="800000"/>
            <a:headEnd/>
            <a:tailEnd/>
          </a:ln>
          <a:effec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由当前的活动记录经过</a:t>
            </a:r>
            <a:r>
              <a:rPr lang="en-US" altLang="zh-CN" sz="1800" b="1">
                <a:solidFill>
                  <a:srgbClr val="996633"/>
                </a:solidFill>
                <a:effectLst>
                  <a:outerShdw blurRad="38100" dist="38100" dir="2700000" algn="tl">
                    <a:srgbClr val="000000"/>
                  </a:outerShdw>
                </a:effectLst>
                <a:latin typeface="Tahoma" pitchFamily="34" charset="0"/>
              </a:rPr>
              <a:t>n</a:t>
            </a:r>
            <a:r>
              <a:rPr lang="en-US" altLang="zh-CN" sz="1800" b="1" baseline="-25000">
                <a:solidFill>
                  <a:srgbClr val="996633"/>
                </a:solidFill>
                <a:effectLst>
                  <a:outerShdw blurRad="38100" dist="38100" dir="2700000" algn="tl">
                    <a:srgbClr val="000000"/>
                  </a:outerShdw>
                </a:effectLst>
                <a:latin typeface="Tahoma" pitchFamily="34" charset="0"/>
              </a:rPr>
              <a:t>p</a:t>
            </a:r>
            <a:r>
              <a:rPr lang="en-US" altLang="zh-CN" sz="1800" b="1">
                <a:solidFill>
                  <a:srgbClr val="996633"/>
                </a:solidFill>
                <a:effectLst>
                  <a:outerShdw blurRad="38100" dist="38100" dir="2700000" algn="tl">
                    <a:srgbClr val="000000"/>
                  </a:outerShdw>
                </a:effectLst>
                <a:latin typeface="Tahoma" pitchFamily="34" charset="0"/>
              </a:rPr>
              <a:t>-n</a:t>
            </a:r>
            <a:r>
              <a:rPr lang="en-US" altLang="zh-CN" sz="1800" b="1" baseline="-25000">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次追踪，就可以得到</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所声明的过程</a:t>
            </a:r>
          </a:p>
        </p:txBody>
      </p:sp>
      <p:sp>
        <p:nvSpPr>
          <p:cNvPr id="1443845" name="AutoShape 5"/>
          <p:cNvSpPr>
            <a:spLocks noChangeArrowheads="1"/>
          </p:cNvSpPr>
          <p:nvPr/>
        </p:nvSpPr>
        <p:spPr bwMode="auto">
          <a:xfrm>
            <a:off x="4356100" y="4148807"/>
            <a:ext cx="2736850" cy="1368425"/>
          </a:xfrm>
          <a:prstGeom prst="wedgeRoundRectCallout">
            <a:avLst>
              <a:gd name="adj1" fmla="val -52148"/>
              <a:gd name="adj2" fmla="val -143042"/>
              <a:gd name="adj3" fmla="val 16667"/>
            </a:avLst>
          </a:prstGeom>
          <a:solidFill>
            <a:schemeClr val="accent1">
              <a:alpha val="20000"/>
            </a:schemeClr>
          </a:solidFill>
          <a:ln w="25400">
            <a:solidFill>
              <a:schemeClr val="tx1"/>
            </a:solidFill>
            <a:miter lim="800000"/>
            <a:headEnd/>
            <a:tailEnd/>
          </a:ln>
          <a:effectLst/>
        </p:spPr>
        <p:txBody>
          <a:bodyPr/>
          <a:lstStyle/>
          <a:p>
            <a:pPr algn="ctr">
              <a:defRPr/>
            </a:pPr>
            <a:r>
              <a:rPr lang="zh-CN" altLang="en-US" sz="1800" b="1">
                <a:solidFill>
                  <a:srgbClr val="996633"/>
                </a:solidFill>
                <a:effectLst>
                  <a:outerShdw blurRad="38100" dist="38100" dir="2700000" algn="tl">
                    <a:srgbClr val="000000"/>
                  </a:outerShdw>
                </a:effectLst>
                <a:latin typeface="Tahoma" pitchFamily="34" charset="0"/>
              </a:rPr>
              <a:t>在</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所声明的过程中，</a:t>
            </a:r>
            <a:r>
              <a:rPr lang="en-US" altLang="zh-CN" sz="1800" b="1">
                <a:solidFill>
                  <a:srgbClr val="996633"/>
                </a:solidFill>
                <a:effectLst>
                  <a:outerShdw blurRad="38100" dist="38100" dir="2700000" algn="tl">
                    <a:srgbClr val="000000"/>
                  </a:outerShdw>
                </a:effectLst>
                <a:latin typeface="Tahoma" pitchFamily="34" charset="0"/>
              </a:rPr>
              <a:t>a</a:t>
            </a:r>
            <a:r>
              <a:rPr lang="zh-CN" altLang="en-US" sz="1800" b="1">
                <a:solidFill>
                  <a:srgbClr val="996633"/>
                </a:solidFill>
                <a:effectLst>
                  <a:outerShdw blurRad="38100" dist="38100" dir="2700000" algn="tl">
                    <a:srgbClr val="000000"/>
                  </a:outerShdw>
                </a:effectLst>
                <a:latin typeface="Tahoma" pitchFamily="34" charset="0"/>
              </a:rPr>
              <a:t>是一个局部变量，其地址可以用它在本活动记录中的偏移来表示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44"/>
                                        </p:tgtEl>
                                        <p:attrNameLst>
                                          <p:attrName>style.visibility</p:attrName>
                                        </p:attrNameLst>
                                      </p:cBhvr>
                                      <p:to>
                                        <p:strVal val="visible"/>
                                      </p:to>
                                    </p:set>
                                    <p:animEffect transition="in" filter="blinds(horizontal)">
                                      <p:cBhvr>
                                        <p:cTn id="7" dur="500"/>
                                        <p:tgtEl>
                                          <p:spTgt spid="1443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43845"/>
                                        </p:tgtEl>
                                        <p:attrNameLst>
                                          <p:attrName>style.visibility</p:attrName>
                                        </p:attrNameLst>
                                      </p:cBhvr>
                                      <p:to>
                                        <p:strVal val="visible"/>
                                      </p:to>
                                    </p:set>
                                    <p:animEffect transition="in" filter="blinds(horizontal)">
                                      <p:cBhvr>
                                        <p:cTn id="12" dur="500"/>
                                        <p:tgtEl>
                                          <p:spTgt spid="144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44" grpId="0" animBg="1"/>
      <p:bldP spid="1443845" grpId="0" animBg="1"/>
    </p:bldLst>
  </p:timing>
</p:sld>
</file>

<file path=ppt/theme/theme1.xml><?xml version="1.0" encoding="utf-8"?>
<a:theme xmlns:a="http://schemas.openxmlformats.org/drawingml/2006/main" name="sampl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wrap="square">
        <a:spAutoFit/>
      </a:bodyPr>
      <a:lstStyle>
        <a:defPPr eaLnBrk="1" hangingPunct="1">
          <a:spcBef>
            <a:spcPct val="50000"/>
          </a:spcBef>
          <a:defRPr sz="2800" b="1" dirty="0">
            <a:latin typeface="楷体" pitchFamily="49" charset="-122"/>
            <a:ea typeface="楷体" pitchFamily="49" charset="-122"/>
          </a:defRPr>
        </a:defPPr>
      </a:lstStyle>
    </a:txDef>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第12讲-语法分析-VIII-浅色</Template>
  <TotalTime>28309</TotalTime>
  <Words>4095</Words>
  <Application>Microsoft Office PowerPoint</Application>
  <PresentationFormat>全屏显示(4:3)</PresentationFormat>
  <Paragraphs>1123</Paragraphs>
  <Slides>51</Slides>
  <Notes>37</Notes>
  <HiddenSlides>1</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sample</vt:lpstr>
      <vt:lpstr>第六章 运行时存储空间的组织和管理</vt:lpstr>
      <vt:lpstr>6.3 非局部名字的访问</vt:lpstr>
      <vt:lpstr>C语言采用的是静态作用域，即词法作用域 变量与值的绑定是通过检查程序的正文，在编译时期完成的，而与程序的运行流程无关。它扫描程序正文，选取最近遇到的那个绑定。</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6.3 非局部名字的访问</vt:lpstr>
      <vt:lpstr>6.4 参 数 传 递</vt:lpstr>
      <vt:lpstr>6.4 参 数 传 递</vt:lpstr>
      <vt:lpstr>6.4 参 数 传 递</vt:lpstr>
      <vt:lpstr>本  章  要  点</vt:lpstr>
      <vt:lpstr>例    题    1</vt:lpstr>
      <vt:lpstr>例    题    1</vt:lpstr>
      <vt:lpstr>例    题    2</vt:lpstr>
      <vt:lpstr>例    题    2</vt:lpstr>
      <vt:lpstr>例    题    3</vt:lpstr>
      <vt:lpstr>例    题    3</vt:lpstr>
      <vt:lpstr>例    题    3</vt:lpstr>
      <vt:lpstr>例    题    4</vt:lpstr>
      <vt:lpstr>例    题    4</vt:lpstr>
      <vt:lpstr>例    题    4</vt:lpstr>
      <vt:lpstr>习题</vt:lpstr>
      <vt:lpstr>PowerPoint 演示文稿</vt:lpstr>
      <vt:lpstr>PowerPoint 演示文稿</vt:lpstr>
      <vt:lpstr>例：编译阶段</vt:lpstr>
      <vt:lpstr>例：编译后、运行前</vt:lpstr>
      <vt:lpstr>例：运行阶段</vt:lpstr>
      <vt:lpstr>6.2 全局存储分配策略</vt:lpstr>
      <vt:lpstr>缓冲区溢出攻击</vt:lpstr>
      <vt:lpstr>缓冲区溢出攻击</vt:lpstr>
      <vt:lpstr>缓冲区溢出攻击</vt:lpstr>
      <vt:lpstr>缓冲区溢出攻击</vt:lpstr>
      <vt:lpstr>缓冲区溢出攻击</vt:lpstr>
      <vt:lpstr>缓冲区溢出攻击</vt:lpstr>
      <vt:lpstr>缓冲区溢出攻击</vt:lpstr>
    </vt:vector>
  </TitlesOfParts>
  <Company>中国科大</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Enforcement of Security with Types</dc:title>
  <dc:creator>blue</dc:creator>
  <cp:lastModifiedBy>scgy94_jiang Jiang</cp:lastModifiedBy>
  <cp:revision>882</cp:revision>
  <dcterms:created xsi:type="dcterms:W3CDTF">2000-08-08T16:59:41Z</dcterms:created>
  <dcterms:modified xsi:type="dcterms:W3CDTF">2018-11-22T13:23:17Z</dcterms:modified>
</cp:coreProperties>
</file>