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4"/>
  </p:notesMasterIdLst>
  <p:handoutMasterIdLst>
    <p:handoutMasterId r:id="rId45"/>
  </p:handoutMasterIdLst>
  <p:sldIdLst>
    <p:sldId id="457" r:id="rId2"/>
    <p:sldId id="442" r:id="rId3"/>
    <p:sldId id="437" r:id="rId4"/>
    <p:sldId id="460" r:id="rId5"/>
    <p:sldId id="405" r:id="rId6"/>
    <p:sldId id="447" r:id="rId7"/>
    <p:sldId id="448" r:id="rId8"/>
    <p:sldId id="449" r:id="rId9"/>
    <p:sldId id="450" r:id="rId10"/>
    <p:sldId id="451" r:id="rId11"/>
    <p:sldId id="412" r:id="rId12"/>
    <p:sldId id="413" r:id="rId13"/>
    <p:sldId id="414" r:id="rId14"/>
    <p:sldId id="415" r:id="rId15"/>
    <p:sldId id="416" r:id="rId16"/>
    <p:sldId id="419" r:id="rId17"/>
    <p:sldId id="458" r:id="rId18"/>
    <p:sldId id="440" r:id="rId19"/>
    <p:sldId id="453" r:id="rId20"/>
    <p:sldId id="463" r:id="rId21"/>
    <p:sldId id="422" r:id="rId22"/>
    <p:sldId id="423" r:id="rId23"/>
    <p:sldId id="465" r:id="rId24"/>
    <p:sldId id="424" r:id="rId25"/>
    <p:sldId id="425" r:id="rId26"/>
    <p:sldId id="426" r:id="rId27"/>
    <p:sldId id="427" r:id="rId28"/>
    <p:sldId id="428" r:id="rId29"/>
    <p:sldId id="466" r:id="rId30"/>
    <p:sldId id="467" r:id="rId31"/>
    <p:sldId id="429" r:id="rId32"/>
    <p:sldId id="430" r:id="rId33"/>
    <p:sldId id="431" r:id="rId34"/>
    <p:sldId id="433" r:id="rId35"/>
    <p:sldId id="434" r:id="rId36"/>
    <p:sldId id="441" r:id="rId37"/>
    <p:sldId id="444" r:id="rId38"/>
    <p:sldId id="459" r:id="rId39"/>
    <p:sldId id="445" r:id="rId40"/>
    <p:sldId id="446" r:id="rId41"/>
    <p:sldId id="461" r:id="rId42"/>
    <p:sldId id="462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FF00"/>
    <a:srgbClr val="36479C"/>
    <a:srgbClr val="1D2653"/>
    <a:srgbClr val="A50021"/>
    <a:srgbClr val="996633"/>
    <a:srgbClr val="66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361" autoAdjust="0"/>
  </p:normalViewPr>
  <p:slideViewPr>
    <p:cSldViewPr>
      <p:cViewPr varScale="1">
        <p:scale>
          <a:sx n="64" d="100"/>
          <a:sy n="64" d="100"/>
        </p:scale>
        <p:origin x="53" y="3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3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fld id="{8CF0AC7D-68DA-4844-B81A-D8AE54B2F2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158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076CC004-CDF7-4C95-863C-CBDE9FF174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620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1E806B0-ACAB-40BA-94C6-BF85FE65F64D}" type="slidenum">
              <a:rPr lang="zh-CN" altLang="en-US" sz="1200" smtClean="0">
                <a:latin typeface="Times New Roman" pitchFamily="18" charset="0"/>
              </a:rPr>
              <a:pPr/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19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65DD715-1F35-4FE0-BB87-65B2D7E3FCB7}" type="slidenum">
              <a:rPr lang="zh-CN" altLang="en-US" sz="1200" smtClean="0">
                <a:latin typeface="Times New Roman" pitchFamily="18" charset="0"/>
              </a:rPr>
              <a:pPr/>
              <a:t>16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758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B7F515F-1A1D-4546-BBB4-440DE9E5E74F}" type="slidenum">
              <a:rPr lang="zh-CN" altLang="en-US" sz="1200" smtClean="0">
                <a:latin typeface="Times New Roman" pitchFamily="18" charset="0"/>
              </a:rPr>
              <a:pPr/>
              <a:t>17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  <a:r>
              <a:rPr lang="en-US" altLang="zh-CN"/>
              <a:t>offset</a:t>
            </a:r>
            <a:r>
              <a:rPr lang="zh-CN" altLang="en-US"/>
              <a:t>：全局变量，用来记住下一个可用的相对地址。 </a:t>
            </a:r>
            <a:r>
              <a:rPr kumimoji="1" lang="en-US" altLang="zh-CN" b="1" i="1">
                <a:solidFill>
                  <a:srgbClr val="3333FF"/>
                </a:solidFill>
                <a:sym typeface="Symbol" pitchFamily="18" charset="2"/>
              </a:rPr>
              <a:t>top.put</a:t>
            </a:r>
            <a:r>
              <a:rPr kumimoji="1" lang="en-US" altLang="zh-CN" b="1">
                <a:solidFill>
                  <a:srgbClr val="3333FF"/>
                </a:solidFill>
                <a:sym typeface="Symbol" pitchFamily="18" charset="2"/>
              </a:rPr>
              <a:t>(</a:t>
            </a:r>
            <a:r>
              <a:rPr kumimoji="1" lang="en-US" altLang="zh-CN" b="1" i="1">
                <a:solidFill>
                  <a:srgbClr val="3333FF"/>
                </a:solidFill>
                <a:sym typeface="Symbol" pitchFamily="18" charset="2"/>
              </a:rPr>
              <a:t>id.lexeme</a:t>
            </a:r>
            <a:r>
              <a:rPr kumimoji="1" lang="en-US" altLang="zh-CN" b="1">
                <a:solidFill>
                  <a:srgbClr val="3333FF"/>
                </a:solidFill>
                <a:sym typeface="Symbol" pitchFamily="18" charset="2"/>
              </a:rPr>
              <a:t>, </a:t>
            </a:r>
            <a:r>
              <a:rPr kumimoji="1" lang="en-US" altLang="zh-CN" b="1" i="1">
                <a:solidFill>
                  <a:srgbClr val="3333FF"/>
                </a:solidFill>
                <a:sym typeface="Symbol" pitchFamily="18" charset="2"/>
              </a:rPr>
              <a:t>T</a:t>
            </a:r>
            <a:r>
              <a:rPr kumimoji="1" lang="en-US" altLang="zh-CN" b="1">
                <a:solidFill>
                  <a:srgbClr val="3333FF"/>
                </a:solidFill>
                <a:sym typeface="Symbol" pitchFamily="18" charset="2"/>
              </a:rPr>
              <a:t>.</a:t>
            </a:r>
            <a:r>
              <a:rPr kumimoji="1" lang="en-US" altLang="zh-CN" b="1" i="1">
                <a:solidFill>
                  <a:srgbClr val="3333FF"/>
                </a:solidFill>
                <a:sym typeface="Symbol" pitchFamily="18" charset="2"/>
              </a:rPr>
              <a:t>type</a:t>
            </a:r>
            <a:r>
              <a:rPr kumimoji="1" lang="en-US" altLang="zh-CN" b="1">
                <a:solidFill>
                  <a:srgbClr val="3333FF"/>
                </a:solidFill>
                <a:sym typeface="Symbol" pitchFamily="18" charset="2"/>
              </a:rPr>
              <a:t>, </a:t>
            </a:r>
            <a:r>
              <a:rPr kumimoji="1" lang="en-US" altLang="zh-CN" b="1" i="1">
                <a:solidFill>
                  <a:srgbClr val="3333FF"/>
                </a:solidFill>
                <a:sym typeface="Symbol" pitchFamily="18" charset="2"/>
              </a:rPr>
              <a:t>offset</a:t>
            </a:r>
            <a:r>
              <a:rPr kumimoji="1" lang="en-US" altLang="zh-CN" b="1">
                <a:solidFill>
                  <a:srgbClr val="3333FF"/>
                </a:solidFill>
                <a:sym typeface="Symbol" pitchFamily="18" charset="2"/>
              </a:rPr>
              <a:t>);</a:t>
            </a:r>
            <a:endParaRPr kumimoji="1" lang="zh-CN" altLang="en-US" b="1">
              <a:solidFill>
                <a:srgbClr val="3333FF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0189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AC31A88-B096-4C3C-B576-4307A7CF173E}" type="slidenum">
              <a:rPr lang="zh-CN" altLang="en-US" sz="1200" smtClean="0">
                <a:latin typeface="Times New Roman" pitchFamily="18" charset="0"/>
              </a:rPr>
              <a:pPr/>
              <a:t>19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  <a:r>
              <a:rPr lang="en-US" altLang="zh-CN"/>
              <a:t>offset</a:t>
            </a:r>
            <a:r>
              <a:rPr lang="zh-CN" altLang="en-US"/>
              <a:t>：全局变量，用来记住下一个可用的相对地址。</a:t>
            </a:r>
          </a:p>
        </p:txBody>
      </p:sp>
    </p:spTree>
    <p:extLst>
      <p:ext uri="{BB962C8B-B14F-4D97-AF65-F5344CB8AC3E}">
        <p14:creationId xmlns:p14="http://schemas.microsoft.com/office/powerpoint/2010/main" val="1240257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631C91DA-3ED6-4905-A2DD-8211D5E11C3B}" type="slidenum">
              <a:rPr lang="zh-CN" altLang="en-US" sz="1200" smtClean="0"/>
              <a:pPr/>
              <a:t>20</a:t>
            </a:fld>
            <a:endParaRPr lang="en-US" altLang="zh-CN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2781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8C52CF2-6154-491C-AD37-554A69F43325}" type="slidenum">
              <a:rPr lang="zh-CN" altLang="en-US" sz="1200" smtClean="0">
                <a:latin typeface="Times New Roman" pitchFamily="18" charset="0"/>
              </a:rPr>
              <a:pPr/>
              <a:t>21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361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8A2F470-866E-48EE-AF1F-A683D2316E6D}" type="slidenum">
              <a:rPr lang="zh-CN" altLang="en-US" sz="1200" smtClean="0">
                <a:latin typeface="Times New Roman" pitchFamily="18" charset="0"/>
              </a:rPr>
              <a:pPr/>
              <a:t>22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419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03B8CEC-7257-4761-89F3-6BBAB97C4F9B}" type="slidenum">
              <a:rPr lang="zh-CN" altLang="en-US" sz="1200"/>
              <a:pPr/>
              <a:t>23</a:t>
            </a:fld>
            <a:endParaRPr lang="en-US" altLang="zh-CN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614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F865596-D448-42FB-92C8-EA01CA23A43A}" type="slidenum">
              <a:rPr lang="zh-CN" altLang="en-US" sz="1200" smtClean="0">
                <a:latin typeface="Times New Roman" pitchFamily="18" charset="0"/>
              </a:rPr>
              <a:pPr/>
              <a:t>24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8609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6E7A60E-3E4C-4D3D-8F13-0D6252E85166}" type="slidenum">
              <a:rPr lang="zh-CN" altLang="en-US" sz="1200" smtClean="0">
                <a:latin typeface="Times New Roman" pitchFamily="18" charset="0"/>
              </a:rPr>
              <a:pPr/>
              <a:t>25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0328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2FBBA10-7095-418C-B01A-337E604CE105}" type="slidenum">
              <a:rPr lang="zh-CN" altLang="en-US" sz="1200" smtClean="0">
                <a:latin typeface="Times New Roman" pitchFamily="18" charset="0"/>
              </a:rPr>
              <a:pPr/>
              <a:t>26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854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7C80ED3-5B55-40A9-B262-F257FCD60D5D}" type="slidenum">
              <a:rPr lang="zh-CN" altLang="en-US" sz="1200" smtClean="0">
                <a:latin typeface="Times New Roman" pitchFamily="18" charset="0"/>
              </a:rPr>
              <a:pPr/>
              <a:t>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4501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12B2A07-9E13-4F85-A16D-912A8A3043DD}" type="slidenum">
              <a:rPr lang="zh-CN" altLang="en-US" sz="1200" smtClean="0">
                <a:latin typeface="Times New Roman" pitchFamily="18" charset="0"/>
              </a:rPr>
              <a:pPr/>
              <a:t>27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320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94FB510-09F3-445C-96C4-83105399C5DC}" type="slidenum">
              <a:rPr lang="zh-CN" altLang="en-US" sz="1200" smtClean="0">
                <a:latin typeface="Times New Roman" pitchFamily="18" charset="0"/>
              </a:rPr>
              <a:pPr/>
              <a:t>28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5938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795475B-3559-4185-980C-E3F2A6EEC182}" type="slidenum">
              <a:rPr lang="zh-CN" altLang="en-US" sz="1200" smtClean="0">
                <a:latin typeface="Times New Roman" pitchFamily="18" charset="0"/>
              </a:rPr>
              <a:pPr/>
              <a:t>29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4693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795475B-3559-4185-980C-E3F2A6EEC182}" type="slidenum">
              <a:rPr lang="zh-CN" altLang="en-US" sz="1200" smtClean="0">
                <a:latin typeface="Times New Roman" pitchFamily="18" charset="0"/>
              </a:rPr>
              <a:pPr/>
              <a:t>30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9393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795475B-3559-4185-980C-E3F2A6EEC182}" type="slidenum">
              <a:rPr lang="zh-CN" altLang="en-US" sz="1200" smtClean="0">
                <a:latin typeface="Times New Roman" pitchFamily="18" charset="0"/>
              </a:rPr>
              <a:pPr/>
              <a:t>31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6982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73E8DAC-E4C7-43EC-8131-95A47C0833D3}" type="slidenum">
              <a:rPr lang="zh-CN" altLang="en-US" sz="1200" smtClean="0">
                <a:latin typeface="Times New Roman" pitchFamily="18" charset="0"/>
              </a:rPr>
              <a:pPr/>
              <a:t>32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34774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07FA17D-1EFD-47D5-9879-A6881329E035}" type="slidenum">
              <a:rPr lang="zh-CN" altLang="en-US" sz="1200" smtClean="0">
                <a:latin typeface="Times New Roman" pitchFamily="18" charset="0"/>
              </a:rPr>
              <a:pPr/>
              <a:t>33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5392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30ADE68-C9DB-4E77-9F43-E5DB9729ADDB}" type="slidenum">
              <a:rPr lang="zh-CN" altLang="en-US" sz="1200" smtClean="0">
                <a:latin typeface="Times New Roman" pitchFamily="18" charset="0"/>
              </a:rPr>
              <a:pPr/>
              <a:t>34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89543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ED5FDCD-D158-4F70-B77A-2897BFC73B41}" type="slidenum">
              <a:rPr lang="zh-CN" altLang="en-US" sz="1200" smtClean="0">
                <a:latin typeface="Times New Roman" pitchFamily="18" charset="0"/>
              </a:rPr>
              <a:pPr/>
              <a:t>35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752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BCF9BF0-C8C2-4D84-B16C-5B53B5DB713C}" type="slidenum">
              <a:rPr lang="zh-CN" altLang="en-US" sz="1200" smtClean="0">
                <a:latin typeface="Times New Roman" pitchFamily="18" charset="0"/>
              </a:rPr>
              <a:pPr/>
              <a:t>36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065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BC7E68C-289D-456B-8F8A-D42DE24B68DF}" type="slidenum">
              <a:rPr lang="zh-CN" altLang="en-US" sz="1200" smtClean="0"/>
              <a:pPr/>
              <a:t>4</a:t>
            </a:fld>
            <a:endParaRPr lang="en-US" altLang="zh-CN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8766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D5FAF5E-4FFD-4E51-B439-991144F22676}" type="slidenum">
              <a:rPr lang="zh-CN" altLang="en-US" sz="1200" smtClean="0">
                <a:latin typeface="Times New Roman" pitchFamily="18" charset="0"/>
              </a:rPr>
              <a:pPr/>
              <a:t>39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40297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C0AD5E7-97B5-4C56-AEE6-D747C82DECBC}" type="slidenum">
              <a:rPr lang="zh-CN" altLang="en-US" sz="1200" smtClean="0">
                <a:latin typeface="Times New Roman" pitchFamily="18" charset="0"/>
              </a:rPr>
              <a:pPr/>
              <a:t>40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3740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F1EBC4C-44F9-40F2-B5E2-F301CC334C59}" type="slidenum">
              <a:rPr lang="zh-CN" altLang="en-US" sz="1200" smtClean="0">
                <a:latin typeface="Times New Roman" pitchFamily="18" charset="0"/>
              </a:rPr>
              <a:pPr/>
              <a:t>42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494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496E7DB-59F6-4222-9391-4B6F83EA0473}" type="slidenum">
              <a:rPr lang="zh-CN" altLang="en-US" sz="1200" smtClean="0">
                <a:latin typeface="Times New Roman" pitchFamily="18" charset="0"/>
              </a:rPr>
              <a:pPr/>
              <a:t>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531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5C2FD7A-3DFD-43E2-BD1E-AC21993FB213}" type="slidenum">
              <a:rPr lang="zh-CN" altLang="en-US" sz="1200" smtClean="0">
                <a:latin typeface="Times New Roman" pitchFamily="18" charset="0"/>
              </a:rPr>
              <a:pPr/>
              <a:t>11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9303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EA47F1D-3736-49CF-AF51-29DD888A2F3C}" type="slidenum">
              <a:rPr lang="zh-CN" altLang="en-US" sz="1200" smtClean="0">
                <a:latin typeface="Times New Roman" pitchFamily="18" charset="0"/>
              </a:rPr>
              <a:pPr/>
              <a:t>12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6035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A12E69D-A0A5-45D1-B43B-0AA421F28873}" type="slidenum">
              <a:rPr lang="zh-CN" altLang="en-US" sz="1200" smtClean="0">
                <a:latin typeface="Times New Roman" pitchFamily="18" charset="0"/>
              </a:rPr>
              <a:pPr/>
              <a:t>13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773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3F710AB-7F2E-4158-B7CA-CF7019C74B47}" type="slidenum">
              <a:rPr lang="zh-CN" altLang="en-US" sz="1200" smtClean="0">
                <a:latin typeface="Times New Roman" pitchFamily="18" charset="0"/>
              </a:rPr>
              <a:pPr/>
              <a:t>14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4879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7783B87-E021-40F1-B74A-4FD0044BCB56}" type="slidenum">
              <a:rPr lang="zh-CN" altLang="en-US" sz="1200" smtClean="0">
                <a:latin typeface="Times New Roman" pitchFamily="18" charset="0"/>
              </a:rPr>
              <a:pPr/>
              <a:t>15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17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9D968-073E-454A-B50A-FDB03E7FC4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0" y="6596063"/>
            <a:ext cx="8458200" cy="22860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A69D470-85A7-4523-B2AC-4B893DBB9592}" type="datetime1">
              <a:rPr lang="zh-CN" altLang="en-US"/>
              <a:pPr>
                <a:defRPr/>
              </a:pPr>
              <a:t>2018/12/2</a:t>
            </a:fld>
            <a:r>
              <a:rPr lang="en-US" altLang="zh-CN"/>
              <a:t>Monday, Sep 7</a:t>
            </a:r>
            <a:r>
              <a:rPr lang="en-US" altLang="zh-CN" baseline="30000"/>
              <a:t>th</a:t>
            </a:r>
            <a:r>
              <a:rPr lang="en-US" altLang="zh-CN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49204935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2" descr="D:\2012-03-01-work\软件学院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44450"/>
            <a:ext cx="1008062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19672" y="3212976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1700808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984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95288" y="6484938"/>
            <a:ext cx="4897437" cy="328612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750" y="5516563"/>
            <a:ext cx="1619250" cy="1296987"/>
          </a:xfrm>
        </p:spPr>
        <p:txBody>
          <a:bodyPr/>
          <a:lstStyle>
            <a:lvl1pPr>
              <a:defRPr sz="720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82248D-725C-4381-916C-075C83FB98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EDD157-A5BC-4AAE-9CB2-DFFC78BEDB83}" type="datetime1">
              <a:rPr lang="zh-CN" altLang="en-US"/>
              <a:pPr>
                <a:defRPr/>
              </a:pPr>
              <a:t>2018/12/2</a:t>
            </a:fld>
            <a:r>
              <a:rPr lang="en-US" altLang="zh-CN"/>
              <a:t>Monday, Sep 7</a:t>
            </a:r>
            <a:r>
              <a:rPr lang="en-US" altLang="zh-CN" baseline="30000"/>
              <a:t>th</a:t>
            </a:r>
            <a:r>
              <a:rPr lang="en-US" altLang="zh-CN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62380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0F1132-1835-4811-8A28-49C052FEF201}" type="datetime1">
              <a:rPr lang="zh-CN" altLang="en-US"/>
              <a:pPr>
                <a:defRPr/>
              </a:pPr>
              <a:t>2018/12/2</a:t>
            </a:fld>
            <a:r>
              <a:rPr lang="en-US" altLang="zh-CN"/>
              <a:t>Monday, Sep 7</a:t>
            </a:r>
            <a:r>
              <a:rPr lang="en-US" altLang="zh-CN" baseline="30000"/>
              <a:t>th</a:t>
            </a:r>
            <a:r>
              <a:rPr lang="en-US" altLang="zh-CN"/>
              <a:t>, 2009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99F2DC-EA58-4C62-8DB0-000357CDF1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888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ABBEDFE5-2549-4F5B-8259-34CBBE513D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gray">
          <a:xfrm>
            <a:off x="-36513" y="6613525"/>
            <a:ext cx="9180513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388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AD2AE5BE-220D-4AC4-9C32-E5CED7D2C60A}" type="datetime1">
              <a:rPr lang="zh-CN" altLang="en-US"/>
              <a:pPr>
                <a:defRPr/>
              </a:pPr>
              <a:t>2018/12/2</a:t>
            </a:fld>
            <a:r>
              <a:rPr lang="en-US" altLang="zh-CN"/>
              <a:t>Monday, Sep 7</a:t>
            </a:r>
            <a:r>
              <a:rPr lang="en-US" altLang="zh-CN" baseline="30000"/>
              <a:t>th</a:t>
            </a:r>
            <a:r>
              <a:rPr lang="en-US" altLang="zh-CN"/>
              <a:t>, 2009</a:t>
            </a:r>
          </a:p>
        </p:txBody>
      </p:sp>
      <p:pic>
        <p:nvPicPr>
          <p:cNvPr id="103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73113"/>
            <a:ext cx="8351838" cy="6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57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编译器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BD659F-43DE-45F1-8DD7-5474FDEF5CA5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grpSp>
        <p:nvGrpSpPr>
          <p:cNvPr id="6148" name="Group 2"/>
          <p:cNvGrpSpPr>
            <a:grpSpLocks/>
          </p:cNvGrpSpPr>
          <p:nvPr/>
        </p:nvGrpSpPr>
        <p:grpSpPr bwMode="auto">
          <a:xfrm>
            <a:off x="304800" y="1038225"/>
            <a:ext cx="8534400" cy="5486400"/>
            <a:chOff x="192" y="768"/>
            <a:chExt cx="5376" cy="3456"/>
          </a:xfrm>
        </p:grpSpPr>
        <p:sp>
          <p:nvSpPr>
            <p:cNvPr id="568323" name="Rectangle 3"/>
            <p:cNvSpPr>
              <a:spLocks noChangeArrowheads="1"/>
            </p:cNvSpPr>
            <p:nvPr/>
          </p:nvSpPr>
          <p:spPr bwMode="auto">
            <a:xfrm>
              <a:off x="2089" y="1211"/>
              <a:ext cx="1582" cy="2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词法分析器</a:t>
              </a:r>
            </a:p>
            <a:p>
              <a:pPr eaLnBrk="0" hangingPunct="0">
                <a:defRPr/>
              </a:pPr>
              <a:endPara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8324" name="Rectangle 4"/>
            <p:cNvSpPr>
              <a:spLocks noChangeArrowheads="1"/>
            </p:cNvSpPr>
            <p:nvPr/>
          </p:nvSpPr>
          <p:spPr bwMode="auto">
            <a:xfrm>
              <a:off x="2089" y="1672"/>
              <a:ext cx="1582" cy="2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语法分析器</a:t>
              </a:r>
            </a:p>
            <a:p>
              <a:pPr eaLnBrk="0" hangingPunct="0">
                <a:defRPr/>
              </a:pP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8325" name="Rectangle 5"/>
            <p:cNvSpPr>
              <a:spLocks noChangeArrowheads="1"/>
            </p:cNvSpPr>
            <p:nvPr/>
          </p:nvSpPr>
          <p:spPr bwMode="auto">
            <a:xfrm>
              <a:off x="2089" y="2133"/>
              <a:ext cx="1582" cy="2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语义分析器</a:t>
              </a:r>
            </a:p>
            <a:p>
              <a:pPr eaLnBrk="0" hangingPunct="0">
                <a:defRPr/>
              </a:pP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8326" name="Rectangle 6"/>
            <p:cNvSpPr>
              <a:spLocks noChangeArrowheads="1"/>
            </p:cNvSpPr>
            <p:nvPr/>
          </p:nvSpPr>
          <p:spPr bwMode="auto">
            <a:xfrm>
              <a:off x="2064" y="768"/>
              <a:ext cx="158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源程序</a:t>
              </a:r>
            </a:p>
            <a:p>
              <a:pPr eaLnBrk="0" hangingPunct="0">
                <a:defRPr/>
              </a:pP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8327" name="Rectangle 7"/>
            <p:cNvSpPr>
              <a:spLocks noChangeArrowheads="1"/>
            </p:cNvSpPr>
            <p:nvPr/>
          </p:nvSpPr>
          <p:spPr bwMode="auto">
            <a:xfrm>
              <a:off x="2089" y="2595"/>
              <a:ext cx="1582" cy="2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中间代码生成器</a:t>
              </a:r>
            </a:p>
            <a:p>
              <a:pPr eaLnBrk="0" hangingPunct="0">
                <a:defRPr/>
              </a:pP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8328" name="Rectangle 8"/>
            <p:cNvSpPr>
              <a:spLocks noChangeArrowheads="1"/>
            </p:cNvSpPr>
            <p:nvPr/>
          </p:nvSpPr>
          <p:spPr bwMode="auto">
            <a:xfrm>
              <a:off x="2089" y="3056"/>
              <a:ext cx="1582" cy="2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代码优化器</a:t>
              </a:r>
            </a:p>
            <a:p>
              <a:pPr eaLnBrk="0" hangingPunct="0">
                <a:defRPr/>
              </a:pP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8329" name="Rectangle 9"/>
            <p:cNvSpPr>
              <a:spLocks noChangeArrowheads="1"/>
            </p:cNvSpPr>
            <p:nvPr/>
          </p:nvSpPr>
          <p:spPr bwMode="auto">
            <a:xfrm>
              <a:off x="2089" y="3517"/>
              <a:ext cx="1582" cy="2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代码生成器</a:t>
              </a:r>
            </a:p>
            <a:p>
              <a:pPr eaLnBrk="0" hangingPunct="0">
                <a:defRPr/>
              </a:pPr>
              <a:endPara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8330" name="Rectangle 10"/>
            <p:cNvSpPr>
              <a:spLocks noChangeArrowheads="1"/>
            </p:cNvSpPr>
            <p:nvPr/>
          </p:nvSpPr>
          <p:spPr bwMode="auto">
            <a:xfrm>
              <a:off x="2160" y="3960"/>
              <a:ext cx="137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目标程序</a:t>
              </a:r>
            </a:p>
          </p:txBody>
        </p:sp>
        <p:sp>
          <p:nvSpPr>
            <p:cNvPr id="568331" name="Rectangle 11"/>
            <p:cNvSpPr>
              <a:spLocks noChangeArrowheads="1"/>
            </p:cNvSpPr>
            <p:nvPr/>
          </p:nvSpPr>
          <p:spPr bwMode="auto">
            <a:xfrm>
              <a:off x="3987" y="2331"/>
              <a:ext cx="1581" cy="2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出错管理器</a:t>
              </a:r>
            </a:p>
            <a:p>
              <a:pPr eaLnBrk="0" hangingPunct="0">
                <a:defRPr/>
              </a:pP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68332" name="Rectangle 12"/>
            <p:cNvSpPr>
              <a:spLocks noChangeArrowheads="1"/>
            </p:cNvSpPr>
            <p:nvPr/>
          </p:nvSpPr>
          <p:spPr bwMode="auto">
            <a:xfrm>
              <a:off x="192" y="2331"/>
              <a:ext cx="1581" cy="2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符号表管理器</a:t>
              </a: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</a:p>
            <a:p>
              <a:pPr eaLnBrk="0" hangingPunct="0">
                <a:defRPr/>
              </a:pPr>
              <a:endPara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164" name="Line 13"/>
            <p:cNvSpPr>
              <a:spLocks noChangeShapeType="1"/>
            </p:cNvSpPr>
            <p:nvPr/>
          </p:nvSpPr>
          <p:spPr bwMode="auto">
            <a:xfrm>
              <a:off x="2827" y="1013"/>
              <a:ext cx="0" cy="1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Line 14"/>
            <p:cNvSpPr>
              <a:spLocks noChangeShapeType="1"/>
            </p:cNvSpPr>
            <p:nvPr/>
          </p:nvSpPr>
          <p:spPr bwMode="auto">
            <a:xfrm>
              <a:off x="2827" y="1475"/>
              <a:ext cx="0" cy="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Line 15"/>
            <p:cNvSpPr>
              <a:spLocks noChangeShapeType="1"/>
            </p:cNvSpPr>
            <p:nvPr/>
          </p:nvSpPr>
          <p:spPr bwMode="auto">
            <a:xfrm>
              <a:off x="2827" y="1936"/>
              <a:ext cx="0" cy="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Line 16"/>
            <p:cNvSpPr>
              <a:spLocks noChangeShapeType="1"/>
            </p:cNvSpPr>
            <p:nvPr/>
          </p:nvSpPr>
          <p:spPr bwMode="auto">
            <a:xfrm>
              <a:off x="2827" y="2397"/>
              <a:ext cx="0" cy="1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Line 17"/>
            <p:cNvSpPr>
              <a:spLocks noChangeShapeType="1"/>
            </p:cNvSpPr>
            <p:nvPr/>
          </p:nvSpPr>
          <p:spPr bwMode="auto">
            <a:xfrm>
              <a:off x="2827" y="2859"/>
              <a:ext cx="0" cy="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Line 18"/>
            <p:cNvSpPr>
              <a:spLocks noChangeShapeType="1"/>
            </p:cNvSpPr>
            <p:nvPr/>
          </p:nvSpPr>
          <p:spPr bwMode="auto">
            <a:xfrm>
              <a:off x="2827" y="3320"/>
              <a:ext cx="0" cy="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19"/>
            <p:cNvSpPr>
              <a:spLocks noChangeShapeType="1"/>
            </p:cNvSpPr>
            <p:nvPr/>
          </p:nvSpPr>
          <p:spPr bwMode="auto">
            <a:xfrm>
              <a:off x="2827" y="3781"/>
              <a:ext cx="0" cy="1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20"/>
            <p:cNvSpPr>
              <a:spLocks noChangeShapeType="1"/>
            </p:cNvSpPr>
            <p:nvPr/>
          </p:nvSpPr>
          <p:spPr bwMode="auto">
            <a:xfrm flipH="1">
              <a:off x="930" y="1343"/>
              <a:ext cx="1159" cy="9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21"/>
            <p:cNvSpPr>
              <a:spLocks noChangeShapeType="1"/>
            </p:cNvSpPr>
            <p:nvPr/>
          </p:nvSpPr>
          <p:spPr bwMode="auto">
            <a:xfrm>
              <a:off x="3671" y="1343"/>
              <a:ext cx="1159" cy="9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22"/>
            <p:cNvSpPr>
              <a:spLocks noChangeShapeType="1"/>
            </p:cNvSpPr>
            <p:nvPr/>
          </p:nvSpPr>
          <p:spPr bwMode="auto">
            <a:xfrm flipH="1">
              <a:off x="930" y="1804"/>
              <a:ext cx="1159" cy="5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23"/>
            <p:cNvSpPr>
              <a:spLocks noChangeShapeType="1"/>
            </p:cNvSpPr>
            <p:nvPr/>
          </p:nvSpPr>
          <p:spPr bwMode="auto">
            <a:xfrm>
              <a:off x="3671" y="1804"/>
              <a:ext cx="1159" cy="5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24"/>
            <p:cNvSpPr>
              <a:spLocks noChangeShapeType="1"/>
            </p:cNvSpPr>
            <p:nvPr/>
          </p:nvSpPr>
          <p:spPr bwMode="auto">
            <a:xfrm flipH="1">
              <a:off x="930" y="2200"/>
              <a:ext cx="1159" cy="1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25"/>
            <p:cNvSpPr>
              <a:spLocks noChangeShapeType="1"/>
            </p:cNvSpPr>
            <p:nvPr/>
          </p:nvSpPr>
          <p:spPr bwMode="auto">
            <a:xfrm>
              <a:off x="3671" y="2200"/>
              <a:ext cx="1159" cy="1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Line 26"/>
            <p:cNvSpPr>
              <a:spLocks noChangeShapeType="1"/>
            </p:cNvSpPr>
            <p:nvPr/>
          </p:nvSpPr>
          <p:spPr bwMode="auto">
            <a:xfrm>
              <a:off x="930" y="2595"/>
              <a:ext cx="1159" cy="10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27"/>
            <p:cNvSpPr>
              <a:spLocks noChangeShapeType="1"/>
            </p:cNvSpPr>
            <p:nvPr/>
          </p:nvSpPr>
          <p:spPr bwMode="auto">
            <a:xfrm>
              <a:off x="930" y="2595"/>
              <a:ext cx="1159" cy="5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Line 28"/>
            <p:cNvSpPr>
              <a:spLocks noChangeShapeType="1"/>
            </p:cNvSpPr>
            <p:nvPr/>
          </p:nvSpPr>
          <p:spPr bwMode="auto">
            <a:xfrm>
              <a:off x="930" y="2595"/>
              <a:ext cx="1159" cy="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29"/>
            <p:cNvSpPr>
              <a:spLocks noChangeShapeType="1"/>
            </p:cNvSpPr>
            <p:nvPr/>
          </p:nvSpPr>
          <p:spPr bwMode="auto">
            <a:xfrm flipH="1">
              <a:off x="3671" y="2595"/>
              <a:ext cx="1159" cy="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30"/>
            <p:cNvSpPr>
              <a:spLocks noChangeShapeType="1"/>
            </p:cNvSpPr>
            <p:nvPr/>
          </p:nvSpPr>
          <p:spPr bwMode="auto">
            <a:xfrm flipH="1">
              <a:off x="3671" y="2595"/>
              <a:ext cx="1159" cy="5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31"/>
            <p:cNvSpPr>
              <a:spLocks noChangeShapeType="1"/>
            </p:cNvSpPr>
            <p:nvPr/>
          </p:nvSpPr>
          <p:spPr bwMode="auto">
            <a:xfrm flipH="1">
              <a:off x="3671" y="2595"/>
              <a:ext cx="1159" cy="10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8352" name="Rectangle 32" descr="Green marble"/>
          <p:cNvSpPr>
            <a:spLocks noChangeArrowheads="1"/>
          </p:cNvSpPr>
          <p:nvPr/>
        </p:nvSpPr>
        <p:spPr bwMode="auto">
          <a:xfrm>
            <a:off x="395288" y="1184275"/>
            <a:ext cx="1600200" cy="1524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rgbClr val="FF00FF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前端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后端</a:t>
            </a:r>
          </a:p>
        </p:txBody>
      </p:sp>
      <p:sp>
        <p:nvSpPr>
          <p:cNvPr id="6150" name="Rectangle 33"/>
          <p:cNvSpPr>
            <a:spLocks noChangeArrowheads="1"/>
          </p:cNvSpPr>
          <p:nvPr/>
        </p:nvSpPr>
        <p:spPr bwMode="auto">
          <a:xfrm>
            <a:off x="3132138" y="1592263"/>
            <a:ext cx="2952750" cy="287972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54" name="AutoShape 34" descr="Green marble"/>
          <p:cNvSpPr>
            <a:spLocks noChangeArrowheads="1"/>
          </p:cNvSpPr>
          <p:nvPr/>
        </p:nvSpPr>
        <p:spPr bwMode="auto">
          <a:xfrm>
            <a:off x="5940425" y="981075"/>
            <a:ext cx="3203575" cy="1081088"/>
          </a:xfrm>
          <a:prstGeom prst="cloudCallout">
            <a:avLst>
              <a:gd name="adj1" fmla="val -48611"/>
              <a:gd name="adj2" fmla="val 75111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前端：依赖于源语言，独立于目标机器。</a:t>
            </a:r>
          </a:p>
        </p:txBody>
      </p:sp>
      <p:sp>
        <p:nvSpPr>
          <p:cNvPr id="6152" name="Rectangle 35"/>
          <p:cNvSpPr>
            <a:spLocks noChangeArrowheads="1"/>
          </p:cNvSpPr>
          <p:nvPr/>
        </p:nvSpPr>
        <p:spPr bwMode="auto">
          <a:xfrm>
            <a:off x="3132138" y="4602163"/>
            <a:ext cx="2952750" cy="138271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2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56" name="AutoShape 36" descr="Green marble"/>
          <p:cNvSpPr>
            <a:spLocks noChangeArrowheads="1"/>
          </p:cNvSpPr>
          <p:nvPr/>
        </p:nvSpPr>
        <p:spPr bwMode="auto">
          <a:xfrm>
            <a:off x="6300788" y="4976813"/>
            <a:ext cx="2592387" cy="1511300"/>
          </a:xfrm>
          <a:prstGeom prst="cloudCallout">
            <a:avLst>
              <a:gd name="adj1" fmla="val -76514"/>
              <a:gd name="adj2" fmla="val -30986"/>
            </a:avLst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后端：依赖于目标机器，独立于源语言。</a:t>
            </a: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7.1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  间  语  言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7.1.1 后缀表示</a:t>
            </a:r>
          </a:p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最大优点：便于计算机处理表达式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>
              <a:buFontTx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(8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4) + 2的后缀表示是8 4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2 +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3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67B986-7F40-4935-B36F-D1948797ABD9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7235825" y="333375"/>
            <a:ext cx="1584325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后缀表示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图形表示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三地址代码</a:t>
            </a:r>
          </a:p>
        </p:txBody>
      </p:sp>
      <p:grpSp>
        <p:nvGrpSpPr>
          <p:cNvPr id="14342" name="Group 5"/>
          <p:cNvGrpSpPr>
            <a:grpSpLocks noChangeAspect="1"/>
          </p:cNvGrpSpPr>
          <p:nvPr/>
        </p:nvGrpSpPr>
        <p:grpSpPr bwMode="auto">
          <a:xfrm>
            <a:off x="1873250" y="2420938"/>
            <a:ext cx="3448050" cy="3429000"/>
            <a:chOff x="0" y="1162"/>
            <a:chExt cx="3016" cy="3000"/>
          </a:xfrm>
        </p:grpSpPr>
        <p:grpSp>
          <p:nvGrpSpPr>
            <p:cNvPr id="14349" name="Group 6"/>
            <p:cNvGrpSpPr>
              <a:grpSpLocks noChangeAspect="1"/>
            </p:cNvGrpSpPr>
            <p:nvPr/>
          </p:nvGrpSpPr>
          <p:grpSpPr bwMode="auto">
            <a:xfrm>
              <a:off x="0" y="1162"/>
              <a:ext cx="3005" cy="3000"/>
              <a:chOff x="0" y="768"/>
              <a:chExt cx="3005" cy="3000"/>
            </a:xfrm>
          </p:grpSpPr>
          <p:sp>
            <p:nvSpPr>
              <p:cNvPr id="556039" name="Rectangle 7"/>
              <p:cNvSpPr>
                <a:spLocks noChangeAspect="1" noChangeArrowheads="1"/>
              </p:cNvSpPr>
              <p:nvPr/>
            </p:nvSpPr>
            <p:spPr bwMode="auto">
              <a:xfrm>
                <a:off x="0" y="3394"/>
                <a:ext cx="579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just" eaLnBrk="0" hangingPunct="0">
                  <a:defRPr/>
                </a:pPr>
                <a:endPara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4354" name="Rectangle 8"/>
              <p:cNvSpPr>
                <a:spLocks noChangeAspect="1" noChangeArrowheads="1"/>
              </p:cNvSpPr>
              <p:nvPr/>
            </p:nvSpPr>
            <p:spPr bwMode="auto">
              <a:xfrm>
                <a:off x="1029" y="1094"/>
                <a:ext cx="1939" cy="25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6041" name="Rectangle 9"/>
              <p:cNvSpPr>
                <a:spLocks noChangeAspect="1" noChangeArrowheads="1"/>
              </p:cNvSpPr>
              <p:nvPr/>
            </p:nvSpPr>
            <p:spPr bwMode="auto">
              <a:xfrm>
                <a:off x="1225" y="1153"/>
                <a:ext cx="1618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返回值和参数</a:t>
                </a:r>
              </a:p>
            </p:txBody>
          </p:sp>
          <p:sp>
            <p:nvSpPr>
              <p:cNvPr id="14356" name="Line 10"/>
              <p:cNvSpPr>
                <a:spLocks noChangeAspect="1" noChangeShapeType="1"/>
              </p:cNvSpPr>
              <p:nvPr/>
            </p:nvSpPr>
            <p:spPr bwMode="auto">
              <a:xfrm>
                <a:off x="1056" y="1488"/>
                <a:ext cx="191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6043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1008" y="2715"/>
                <a:ext cx="1948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控制链</a:t>
                </a:r>
              </a:p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访问链和机器状态</a:t>
                </a:r>
              </a:p>
            </p:txBody>
          </p:sp>
          <p:sp>
            <p:nvSpPr>
              <p:cNvPr id="14358" name="Line 12"/>
              <p:cNvSpPr>
                <a:spLocks noChangeAspect="1" noChangeShapeType="1"/>
              </p:cNvSpPr>
              <p:nvPr/>
            </p:nvSpPr>
            <p:spPr bwMode="auto">
              <a:xfrm>
                <a:off x="1040" y="2045"/>
                <a:ext cx="19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4359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1063" y="2758"/>
                <a:ext cx="18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4360" name="Line 14"/>
              <p:cNvSpPr>
                <a:spLocks noChangeAspect="1" noChangeShapeType="1"/>
              </p:cNvSpPr>
              <p:nvPr/>
            </p:nvSpPr>
            <p:spPr bwMode="auto">
              <a:xfrm flipV="1">
                <a:off x="1056" y="3312"/>
                <a:ext cx="187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4361" name="Line 15"/>
              <p:cNvSpPr>
                <a:spLocks noChangeAspect="1" noChangeShapeType="1"/>
              </p:cNvSpPr>
              <p:nvPr/>
            </p:nvSpPr>
            <p:spPr bwMode="auto">
              <a:xfrm>
                <a:off x="1054" y="2396"/>
                <a:ext cx="190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6048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1008" y="2064"/>
                <a:ext cx="196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局部数据临时数据</a:t>
                </a:r>
              </a:p>
            </p:txBody>
          </p:sp>
          <p:sp>
            <p:nvSpPr>
              <p:cNvPr id="556049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1180" y="2399"/>
                <a:ext cx="161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返回值和参数</a:t>
                </a:r>
              </a:p>
            </p:txBody>
          </p:sp>
          <p:sp>
            <p:nvSpPr>
              <p:cNvPr id="556050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1008" y="3312"/>
                <a:ext cx="1920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局部数据临时数据</a:t>
                </a:r>
              </a:p>
            </p:txBody>
          </p:sp>
          <p:sp>
            <p:nvSpPr>
              <p:cNvPr id="14365" name="Line 19"/>
              <p:cNvSpPr>
                <a:spLocks noChangeAspect="1" noChangeShapeType="1"/>
              </p:cNvSpPr>
              <p:nvPr/>
            </p:nvSpPr>
            <p:spPr bwMode="auto">
              <a:xfrm>
                <a:off x="1028" y="868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4366" name="Line 20"/>
              <p:cNvSpPr>
                <a:spLocks noChangeAspect="1" noChangeShapeType="1"/>
              </p:cNvSpPr>
              <p:nvPr/>
            </p:nvSpPr>
            <p:spPr bwMode="auto">
              <a:xfrm>
                <a:off x="2965" y="879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6053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1225" y="768"/>
                <a:ext cx="1618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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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</a:t>
                </a:r>
                <a:endPara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56054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055" y="1440"/>
                <a:ext cx="195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控制链</a:t>
                </a:r>
              </a:p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访问链和机器状态</a:t>
                </a:r>
              </a:p>
            </p:txBody>
          </p:sp>
          <p:sp>
            <p:nvSpPr>
              <p:cNvPr id="556055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0" y="3417"/>
                <a:ext cx="855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top_sp 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4370" name="Line 24"/>
              <p:cNvSpPr>
                <a:spLocks noChangeAspect="1" noChangeShapeType="1"/>
              </p:cNvSpPr>
              <p:nvPr/>
            </p:nvSpPr>
            <p:spPr bwMode="auto">
              <a:xfrm>
                <a:off x="760" y="3664"/>
                <a:ext cx="25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6057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0" y="2687"/>
                <a:ext cx="823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base_sp 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4372" name="Line 26"/>
              <p:cNvSpPr>
                <a:spLocks noChangeAspect="1" noChangeShapeType="1"/>
              </p:cNvSpPr>
              <p:nvPr/>
            </p:nvSpPr>
            <p:spPr bwMode="auto">
              <a:xfrm>
                <a:off x="773" y="2928"/>
                <a:ext cx="25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4373" name="Freeform 27"/>
              <p:cNvSpPr>
                <a:spLocks noChangeAspect="1"/>
              </p:cNvSpPr>
              <p:nvPr/>
            </p:nvSpPr>
            <p:spPr bwMode="auto">
              <a:xfrm>
                <a:off x="656" y="1671"/>
                <a:ext cx="434" cy="1221"/>
              </a:xfrm>
              <a:custGeom>
                <a:avLst/>
                <a:gdLst>
                  <a:gd name="T0" fmla="*/ 110 w 571"/>
                  <a:gd name="T1" fmla="*/ 299 h 1617"/>
                  <a:gd name="T2" fmla="*/ 49 w 571"/>
                  <a:gd name="T3" fmla="*/ 283 h 1617"/>
                  <a:gd name="T4" fmla="*/ 7 w 571"/>
                  <a:gd name="T5" fmla="*/ 202 h 1617"/>
                  <a:gd name="T6" fmla="*/ 7 w 571"/>
                  <a:gd name="T7" fmla="*/ 92 h 1617"/>
                  <a:gd name="T8" fmla="*/ 33 w 571"/>
                  <a:gd name="T9" fmla="*/ 22 h 1617"/>
                  <a:gd name="T10" fmla="*/ 96 w 571"/>
                  <a:gd name="T11" fmla="*/ 0 h 16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1" h="1617">
                    <a:moveTo>
                      <a:pt x="571" y="1614"/>
                    </a:moveTo>
                    <a:cubicBezTo>
                      <a:pt x="519" y="1600"/>
                      <a:pt x="347" y="1617"/>
                      <a:pt x="258" y="1530"/>
                    </a:cubicBezTo>
                    <a:cubicBezTo>
                      <a:pt x="169" y="1443"/>
                      <a:pt x="74" y="1262"/>
                      <a:pt x="37" y="1090"/>
                    </a:cubicBezTo>
                    <a:cubicBezTo>
                      <a:pt x="0" y="918"/>
                      <a:pt x="15" y="662"/>
                      <a:pt x="37" y="500"/>
                    </a:cubicBezTo>
                    <a:cubicBezTo>
                      <a:pt x="59" y="338"/>
                      <a:pt x="91" y="203"/>
                      <a:pt x="168" y="120"/>
                    </a:cubicBezTo>
                    <a:cubicBezTo>
                      <a:pt x="245" y="37"/>
                      <a:pt x="429" y="25"/>
                      <a:pt x="498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4374" name="Freeform 28"/>
              <p:cNvSpPr>
                <a:spLocks noChangeAspect="1"/>
              </p:cNvSpPr>
              <p:nvPr/>
            </p:nvSpPr>
            <p:spPr bwMode="auto">
              <a:xfrm>
                <a:off x="815" y="915"/>
                <a:ext cx="290" cy="759"/>
              </a:xfrm>
              <a:custGeom>
                <a:avLst/>
                <a:gdLst>
                  <a:gd name="T0" fmla="*/ 74 w 381"/>
                  <a:gd name="T1" fmla="*/ 187 h 1005"/>
                  <a:gd name="T2" fmla="*/ 30 w 381"/>
                  <a:gd name="T3" fmla="*/ 172 h 1005"/>
                  <a:gd name="T4" fmla="*/ 4 w 381"/>
                  <a:gd name="T5" fmla="*/ 139 h 1005"/>
                  <a:gd name="T6" fmla="*/ 7 w 381"/>
                  <a:gd name="T7" fmla="*/ 0 h 100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81" h="1005">
                    <a:moveTo>
                      <a:pt x="381" y="1005"/>
                    </a:moveTo>
                    <a:cubicBezTo>
                      <a:pt x="343" y="992"/>
                      <a:pt x="214" y="970"/>
                      <a:pt x="154" y="927"/>
                    </a:cubicBezTo>
                    <a:cubicBezTo>
                      <a:pt x="94" y="884"/>
                      <a:pt x="38" y="901"/>
                      <a:pt x="19" y="747"/>
                    </a:cubicBezTo>
                    <a:cubicBezTo>
                      <a:pt x="0" y="593"/>
                      <a:pt x="33" y="156"/>
                      <a:pt x="37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</p:grpSp>
        <p:sp>
          <p:nvSpPr>
            <p:cNvPr id="556061" name="Rectangle 29"/>
            <p:cNvSpPr>
              <a:spLocks noChangeAspect="1" noChangeArrowheads="1"/>
            </p:cNvSpPr>
            <p:nvPr/>
          </p:nvSpPr>
          <p:spPr bwMode="auto">
            <a:xfrm>
              <a:off x="192" y="1776"/>
              <a:ext cx="48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</a:t>
              </a:r>
            </a:p>
          </p:txBody>
        </p:sp>
        <p:sp>
          <p:nvSpPr>
            <p:cNvPr id="14351" name="Line 30"/>
            <p:cNvSpPr>
              <a:spLocks noChangeAspect="1" noChangeShapeType="1"/>
            </p:cNvSpPr>
            <p:nvPr/>
          </p:nvSpPr>
          <p:spPr bwMode="auto">
            <a:xfrm>
              <a:off x="432" y="2208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2" name="Rectangle 31"/>
            <p:cNvSpPr>
              <a:spLocks noChangeAspect="1" noChangeArrowheads="1"/>
            </p:cNvSpPr>
            <p:nvPr/>
          </p:nvSpPr>
          <p:spPr bwMode="auto">
            <a:xfrm>
              <a:off x="1020" y="1480"/>
              <a:ext cx="1996" cy="127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6064" name="Text Box 32"/>
          <p:cNvSpPr txBox="1">
            <a:spLocks noChangeArrowheads="1"/>
          </p:cNvSpPr>
          <p:nvPr/>
        </p:nvSpPr>
        <p:spPr bwMode="auto">
          <a:xfrm>
            <a:off x="3032125" y="5734050"/>
            <a:ext cx="2225675" cy="3921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6</a:t>
            </a:r>
          </a:p>
        </p:txBody>
      </p:sp>
      <p:sp>
        <p:nvSpPr>
          <p:cNvPr id="14344" name="Line 33"/>
          <p:cNvSpPr>
            <a:spLocks noChangeShapeType="1"/>
          </p:cNvSpPr>
          <p:nvPr/>
        </p:nvSpPr>
        <p:spPr bwMode="auto">
          <a:xfrm flipV="1">
            <a:off x="7235825" y="2636838"/>
            <a:ext cx="0" cy="8651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5" name="AutoShape 34"/>
          <p:cNvSpPr>
            <a:spLocks noChangeArrowheads="1"/>
          </p:cNvSpPr>
          <p:nvPr/>
        </p:nvSpPr>
        <p:spPr bwMode="auto">
          <a:xfrm>
            <a:off x="5364163" y="5734050"/>
            <a:ext cx="720725" cy="3603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6067" name="Text Box 35"/>
          <p:cNvSpPr txBox="1">
            <a:spLocks noChangeArrowheads="1"/>
          </p:cNvSpPr>
          <p:nvPr/>
        </p:nvSpPr>
        <p:spPr bwMode="auto">
          <a:xfrm>
            <a:off x="6011863" y="5661025"/>
            <a:ext cx="3348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84-2+ 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即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8-4+2=6</a:t>
            </a:r>
          </a:p>
        </p:txBody>
      </p:sp>
      <p:sp>
        <p:nvSpPr>
          <p:cNvPr id="556068" name="Text Box 36"/>
          <p:cNvSpPr txBox="1">
            <a:spLocks noChangeArrowheads="1"/>
          </p:cNvSpPr>
          <p:nvPr/>
        </p:nvSpPr>
        <p:spPr bwMode="auto">
          <a:xfrm>
            <a:off x="720725" y="5734050"/>
            <a:ext cx="2225675" cy="392113"/>
          </a:xfrm>
          <a:prstGeom prst="rect">
            <a:avLst/>
          </a:prstGeom>
          <a:noFill/>
          <a:ln w="25400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</a:t>
            </a:r>
          </a:p>
        </p:txBody>
      </p:sp>
      <p:sp>
        <p:nvSpPr>
          <p:cNvPr id="556069" name="Text Box 37"/>
          <p:cNvSpPr txBox="1">
            <a:spLocks noChangeArrowheads="1"/>
          </p:cNvSpPr>
          <p:nvPr/>
        </p:nvSpPr>
        <p:spPr bwMode="auto">
          <a:xfrm>
            <a:off x="714375" y="6127750"/>
            <a:ext cx="2225675" cy="392113"/>
          </a:xfrm>
          <a:prstGeom prst="rect">
            <a:avLst/>
          </a:prstGeom>
          <a:noFill/>
          <a:ln w="25400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80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7.1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  间  语  言</a:t>
            </a:r>
          </a:p>
        </p:txBody>
      </p:sp>
      <p:sp>
        <p:nvSpPr>
          <p:cNvPr id="458804" name="Rectangle 5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7.1.2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图形表示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语法树是一种图形化的中间表示</a:t>
            </a:r>
          </a:p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有向无环图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也是一种中间表示  </a:t>
            </a:r>
          </a:p>
          <a:p>
            <a:pPr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50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7AEDF0-87B2-4063-B87E-226C756D8D46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58757" name="Rectangle 5"/>
          <p:cNvSpPr>
            <a:spLocks noChangeArrowheads="1"/>
          </p:cNvSpPr>
          <p:nvPr/>
        </p:nvSpPr>
        <p:spPr bwMode="auto">
          <a:xfrm>
            <a:off x="1709738" y="2924175"/>
            <a:ext cx="12731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/>
          <a:p>
            <a:pPr algn="just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assign</a:t>
            </a:r>
          </a:p>
        </p:txBody>
      </p:sp>
      <p:sp>
        <p:nvSpPr>
          <p:cNvPr id="458758" name="Rectangle 6"/>
          <p:cNvSpPr>
            <a:spLocks noChangeArrowheads="1"/>
          </p:cNvSpPr>
          <p:nvPr/>
        </p:nvSpPr>
        <p:spPr bwMode="auto">
          <a:xfrm>
            <a:off x="1258888" y="3346450"/>
            <a:ext cx="6032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/>
          <a:p>
            <a:pPr algn="just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458759" name="Rectangle 7"/>
          <p:cNvSpPr>
            <a:spLocks noChangeArrowheads="1"/>
          </p:cNvSpPr>
          <p:nvPr/>
        </p:nvSpPr>
        <p:spPr bwMode="auto">
          <a:xfrm>
            <a:off x="2684463" y="3381375"/>
            <a:ext cx="5064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/>
          <a:p>
            <a:pPr algn="just"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1692275" y="3349625"/>
            <a:ext cx="339725" cy="179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401888" y="3367088"/>
            <a:ext cx="339725" cy="179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1971675" y="3757613"/>
            <a:ext cx="809625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4125913" y="4394200"/>
            <a:ext cx="339725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64" name="Rectangle 12"/>
          <p:cNvSpPr>
            <a:spLocks noChangeArrowheads="1"/>
          </p:cNvSpPr>
          <p:nvPr/>
        </p:nvSpPr>
        <p:spPr bwMode="auto">
          <a:xfrm>
            <a:off x="1597025" y="4030663"/>
            <a:ext cx="5064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/>
          <a:p>
            <a:pPr algn="just"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</a:p>
        </p:txBody>
      </p:sp>
      <p:sp>
        <p:nvSpPr>
          <p:cNvPr id="458765" name="Rectangle 13"/>
          <p:cNvSpPr>
            <a:spLocks noChangeArrowheads="1"/>
          </p:cNvSpPr>
          <p:nvPr/>
        </p:nvSpPr>
        <p:spPr bwMode="auto">
          <a:xfrm>
            <a:off x="3754438" y="4065588"/>
            <a:ext cx="5064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/>
          <a:p>
            <a:pPr algn="just"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</a:t>
            </a:r>
            <a:endParaRPr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3508375" y="4392613"/>
            <a:ext cx="339725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3076575" y="3759200"/>
            <a:ext cx="809625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2589213" y="4687888"/>
            <a:ext cx="339725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2009775" y="4360863"/>
            <a:ext cx="339725" cy="179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H="1">
            <a:off x="1354138" y="4359275"/>
            <a:ext cx="339725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71" name="Rectangle 19"/>
          <p:cNvSpPr>
            <a:spLocks noChangeArrowheads="1"/>
          </p:cNvSpPr>
          <p:nvPr/>
        </p:nvSpPr>
        <p:spPr bwMode="auto">
          <a:xfrm>
            <a:off x="2214563" y="4375150"/>
            <a:ext cx="5064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/>
          <a:p>
            <a:pPr algn="just"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</a:t>
            </a:r>
            <a:endParaRPr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>
            <a:off x="1992313" y="4676775"/>
            <a:ext cx="339725" cy="179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73" name="Rectangle 21"/>
          <p:cNvSpPr>
            <a:spLocks noChangeArrowheads="1"/>
          </p:cNvSpPr>
          <p:nvPr/>
        </p:nvSpPr>
        <p:spPr bwMode="auto">
          <a:xfrm>
            <a:off x="1017588" y="5041900"/>
            <a:ext cx="6016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/>
          <a:p>
            <a:pPr algn="just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458774" name="Rectangle 22"/>
          <p:cNvSpPr>
            <a:spLocks noChangeArrowheads="1"/>
          </p:cNvSpPr>
          <p:nvPr/>
        </p:nvSpPr>
        <p:spPr bwMode="auto">
          <a:xfrm>
            <a:off x="1689100" y="4730750"/>
            <a:ext cx="6032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/>
          <a:p>
            <a:pPr algn="just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458775" name="Rectangle 23"/>
          <p:cNvSpPr>
            <a:spLocks noChangeArrowheads="1"/>
          </p:cNvSpPr>
          <p:nvPr/>
        </p:nvSpPr>
        <p:spPr bwMode="auto">
          <a:xfrm>
            <a:off x="2833688" y="4733925"/>
            <a:ext cx="6032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/>
          <a:p>
            <a:pPr algn="just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</a:p>
        </p:txBody>
      </p:sp>
      <p:sp>
        <p:nvSpPr>
          <p:cNvPr id="458776" name="Rectangle 24"/>
          <p:cNvSpPr>
            <a:spLocks noChangeArrowheads="1"/>
          </p:cNvSpPr>
          <p:nvPr/>
        </p:nvSpPr>
        <p:spPr bwMode="auto">
          <a:xfrm>
            <a:off x="3151188" y="4437063"/>
            <a:ext cx="6032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/>
          <a:p>
            <a:pPr algn="just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</a:p>
        </p:txBody>
      </p:sp>
      <p:sp>
        <p:nvSpPr>
          <p:cNvPr id="458777" name="Rectangle 25"/>
          <p:cNvSpPr>
            <a:spLocks noChangeArrowheads="1"/>
          </p:cNvSpPr>
          <p:nvPr/>
        </p:nvSpPr>
        <p:spPr bwMode="auto">
          <a:xfrm>
            <a:off x="4354513" y="4454525"/>
            <a:ext cx="6016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/>
          <a:p>
            <a:pPr algn="just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</a:p>
        </p:txBody>
      </p:sp>
      <p:sp>
        <p:nvSpPr>
          <p:cNvPr id="458778" name="Rectangle 26"/>
          <p:cNvSpPr>
            <a:spLocks noChangeArrowheads="1"/>
          </p:cNvSpPr>
          <p:nvPr/>
        </p:nvSpPr>
        <p:spPr bwMode="auto">
          <a:xfrm>
            <a:off x="468313" y="4448175"/>
            <a:ext cx="16017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/>
          <a:p>
            <a:pPr algn="just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uminus</a:t>
            </a:r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>
            <a:off x="1258888" y="4865688"/>
            <a:ext cx="0" cy="277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98" name="Rectangle 46"/>
          <p:cNvSpPr>
            <a:spLocks noChangeArrowheads="1"/>
          </p:cNvSpPr>
          <p:nvPr/>
        </p:nvSpPr>
        <p:spPr bwMode="auto">
          <a:xfrm>
            <a:off x="1306513" y="5362575"/>
            <a:ext cx="20304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a) </a:t>
            </a: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语法树</a:t>
            </a:r>
          </a:p>
        </p:txBody>
      </p:sp>
      <p:grpSp>
        <p:nvGrpSpPr>
          <p:cNvPr id="458805" name="Group 53"/>
          <p:cNvGrpSpPr>
            <a:grpSpLocks/>
          </p:cNvGrpSpPr>
          <p:nvPr/>
        </p:nvGrpSpPr>
        <p:grpSpPr bwMode="auto">
          <a:xfrm>
            <a:off x="5573713" y="2924175"/>
            <a:ext cx="3048000" cy="2913063"/>
            <a:chOff x="3511" y="1842"/>
            <a:chExt cx="1920" cy="1835"/>
          </a:xfrm>
        </p:grpSpPr>
        <p:sp>
          <p:nvSpPr>
            <p:cNvPr id="458780" name="Rectangle 28"/>
            <p:cNvSpPr>
              <a:spLocks noChangeArrowheads="1"/>
            </p:cNvSpPr>
            <p:nvPr/>
          </p:nvSpPr>
          <p:spPr bwMode="auto">
            <a:xfrm>
              <a:off x="4266" y="1842"/>
              <a:ext cx="73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assign</a:t>
              </a:r>
            </a:p>
          </p:txBody>
        </p:sp>
        <p:sp>
          <p:nvSpPr>
            <p:cNvPr id="458781" name="Rectangle 29"/>
            <p:cNvSpPr>
              <a:spLocks noChangeArrowheads="1"/>
            </p:cNvSpPr>
            <p:nvPr/>
          </p:nvSpPr>
          <p:spPr bwMode="auto">
            <a:xfrm>
              <a:off x="3982" y="2108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58782" name="Rectangle 30"/>
            <p:cNvSpPr>
              <a:spLocks noChangeArrowheads="1"/>
            </p:cNvSpPr>
            <p:nvPr/>
          </p:nvSpPr>
          <p:spPr bwMode="auto">
            <a:xfrm>
              <a:off x="4880" y="2130"/>
              <a:ext cx="32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5395" name="Line 31"/>
            <p:cNvSpPr>
              <a:spLocks noChangeShapeType="1"/>
            </p:cNvSpPr>
            <p:nvPr/>
          </p:nvSpPr>
          <p:spPr bwMode="auto">
            <a:xfrm flipH="1">
              <a:off x="4255" y="2110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32"/>
            <p:cNvSpPr>
              <a:spLocks noChangeShapeType="1"/>
            </p:cNvSpPr>
            <p:nvPr/>
          </p:nvSpPr>
          <p:spPr bwMode="auto">
            <a:xfrm>
              <a:off x="4702" y="2121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33"/>
            <p:cNvSpPr>
              <a:spLocks noChangeShapeType="1"/>
            </p:cNvSpPr>
            <p:nvPr/>
          </p:nvSpPr>
          <p:spPr bwMode="auto">
            <a:xfrm flipH="1">
              <a:off x="4431" y="2367"/>
              <a:ext cx="510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86" name="Rectangle 34"/>
            <p:cNvSpPr>
              <a:spLocks noChangeArrowheads="1"/>
            </p:cNvSpPr>
            <p:nvPr/>
          </p:nvSpPr>
          <p:spPr bwMode="auto">
            <a:xfrm>
              <a:off x="4195" y="2539"/>
              <a:ext cx="32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5399" name="Line 35"/>
            <p:cNvSpPr>
              <a:spLocks noChangeShapeType="1"/>
            </p:cNvSpPr>
            <p:nvPr/>
          </p:nvSpPr>
          <p:spPr bwMode="auto">
            <a:xfrm>
              <a:off x="4820" y="2953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Line 36"/>
            <p:cNvSpPr>
              <a:spLocks noChangeShapeType="1"/>
            </p:cNvSpPr>
            <p:nvPr/>
          </p:nvSpPr>
          <p:spPr bwMode="auto">
            <a:xfrm>
              <a:off x="4455" y="2747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Line 37"/>
            <p:cNvSpPr>
              <a:spLocks noChangeShapeType="1"/>
            </p:cNvSpPr>
            <p:nvPr/>
          </p:nvSpPr>
          <p:spPr bwMode="auto">
            <a:xfrm flipH="1">
              <a:off x="4042" y="2746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90" name="Rectangle 38"/>
            <p:cNvSpPr>
              <a:spLocks noChangeArrowheads="1"/>
            </p:cNvSpPr>
            <p:nvPr/>
          </p:nvSpPr>
          <p:spPr bwMode="auto">
            <a:xfrm>
              <a:off x="4584" y="2756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</a:t>
              </a:r>
              <a:endPara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5403" name="Line 39"/>
            <p:cNvSpPr>
              <a:spLocks noChangeShapeType="1"/>
            </p:cNvSpPr>
            <p:nvPr/>
          </p:nvSpPr>
          <p:spPr bwMode="auto">
            <a:xfrm flipH="1">
              <a:off x="4455" y="2951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92" name="Rectangle 40"/>
            <p:cNvSpPr>
              <a:spLocks noChangeArrowheads="1"/>
            </p:cNvSpPr>
            <p:nvPr/>
          </p:nvSpPr>
          <p:spPr bwMode="auto">
            <a:xfrm>
              <a:off x="3830" y="3176"/>
              <a:ext cx="37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8793" name="Rectangle 41"/>
            <p:cNvSpPr>
              <a:spLocks noChangeArrowheads="1"/>
            </p:cNvSpPr>
            <p:nvPr/>
          </p:nvSpPr>
          <p:spPr bwMode="auto">
            <a:xfrm>
              <a:off x="4253" y="2980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58794" name="Rectangle 42"/>
            <p:cNvSpPr>
              <a:spLocks noChangeArrowheads="1"/>
            </p:cNvSpPr>
            <p:nvPr/>
          </p:nvSpPr>
          <p:spPr bwMode="auto">
            <a:xfrm>
              <a:off x="4974" y="2982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58795" name="Rectangle 43"/>
            <p:cNvSpPr>
              <a:spLocks noChangeArrowheads="1"/>
            </p:cNvSpPr>
            <p:nvPr/>
          </p:nvSpPr>
          <p:spPr bwMode="auto">
            <a:xfrm>
              <a:off x="3511" y="2817"/>
              <a:ext cx="83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uminus</a:t>
              </a:r>
            </a:p>
          </p:txBody>
        </p:sp>
        <p:sp>
          <p:nvSpPr>
            <p:cNvPr id="15408" name="Line 44"/>
            <p:cNvSpPr>
              <a:spLocks noChangeShapeType="1"/>
            </p:cNvSpPr>
            <p:nvPr/>
          </p:nvSpPr>
          <p:spPr bwMode="auto">
            <a:xfrm>
              <a:off x="3982" y="3065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Freeform 45"/>
            <p:cNvSpPr>
              <a:spLocks/>
            </p:cNvSpPr>
            <p:nvPr/>
          </p:nvSpPr>
          <p:spPr bwMode="auto">
            <a:xfrm>
              <a:off x="4856" y="2365"/>
              <a:ext cx="575" cy="525"/>
            </a:xfrm>
            <a:custGeom>
              <a:avLst/>
              <a:gdLst>
                <a:gd name="T0" fmla="*/ 82 w 730"/>
                <a:gd name="T1" fmla="*/ 0 h 766"/>
                <a:gd name="T2" fmla="*/ 161 w 730"/>
                <a:gd name="T3" fmla="*/ 29 h 766"/>
                <a:gd name="T4" fmla="*/ 161 w 730"/>
                <a:gd name="T5" fmla="*/ 56 h 766"/>
                <a:gd name="T6" fmla="*/ 104 w 730"/>
                <a:gd name="T7" fmla="*/ 71 h 766"/>
                <a:gd name="T8" fmla="*/ 0 w 730"/>
                <a:gd name="T9" fmla="*/ 80 h 7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0" h="766">
                  <a:moveTo>
                    <a:pt x="344" y="0"/>
                  </a:moveTo>
                  <a:cubicBezTo>
                    <a:pt x="399" y="48"/>
                    <a:pt x="620" y="196"/>
                    <a:pt x="675" y="286"/>
                  </a:cubicBezTo>
                  <a:cubicBezTo>
                    <a:pt x="730" y="376"/>
                    <a:pt x="715" y="474"/>
                    <a:pt x="675" y="541"/>
                  </a:cubicBezTo>
                  <a:cubicBezTo>
                    <a:pt x="635" y="608"/>
                    <a:pt x="546" y="653"/>
                    <a:pt x="434" y="690"/>
                  </a:cubicBezTo>
                  <a:cubicBezTo>
                    <a:pt x="322" y="727"/>
                    <a:pt x="90" y="750"/>
                    <a:pt x="0" y="76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99" name="Rectangle 47"/>
            <p:cNvSpPr>
              <a:spLocks noChangeArrowheads="1"/>
            </p:cNvSpPr>
            <p:nvPr/>
          </p:nvSpPr>
          <p:spPr bwMode="auto">
            <a:xfrm>
              <a:off x="4148" y="3358"/>
              <a:ext cx="91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b) dag</a:t>
              </a:r>
            </a:p>
          </p:txBody>
        </p:sp>
      </p:grpSp>
      <p:sp>
        <p:nvSpPr>
          <p:cNvPr id="458800" name="Rectangle 48"/>
          <p:cNvSpPr>
            <a:spLocks noChangeArrowheads="1"/>
          </p:cNvSpPr>
          <p:nvPr/>
        </p:nvSpPr>
        <p:spPr bwMode="auto">
          <a:xfrm>
            <a:off x="2297113" y="5819775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:= (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 + c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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 ) + c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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的图形表示</a:t>
            </a:r>
          </a:p>
        </p:txBody>
      </p:sp>
      <p:sp>
        <p:nvSpPr>
          <p:cNvPr id="458803" name="Text Box 51"/>
          <p:cNvSpPr txBox="1">
            <a:spLocks noChangeArrowheads="1"/>
          </p:cNvSpPr>
          <p:nvPr/>
        </p:nvSpPr>
        <p:spPr bwMode="auto">
          <a:xfrm>
            <a:off x="7235825" y="333375"/>
            <a:ext cx="1584325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后缀表示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图形表示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三地址代码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8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5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7.1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  间  语  言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610600" cy="5181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构造赋值语句语法树的语法制导定义</a:t>
            </a:r>
          </a:p>
          <a:p>
            <a:pPr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DCA875-4D87-4EA9-81E9-DD8F82E05063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4608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81385"/>
              </p:ext>
            </p:extLst>
          </p:nvPr>
        </p:nvGraphicFramePr>
        <p:xfrm>
          <a:off x="611188" y="2133600"/>
          <a:ext cx="8077200" cy="4041777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4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义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规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则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id :=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mknode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(‘assign’,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mkleaf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(id, id.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entry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),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+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mknode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( ‘+’,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E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mknode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( ‘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’,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E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mkunode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( ‘uminus’,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8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4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id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mkleaf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(id, id.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entry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0832" name="Text Box 32"/>
          <p:cNvSpPr txBox="1">
            <a:spLocks noChangeArrowheads="1"/>
          </p:cNvSpPr>
          <p:nvPr/>
        </p:nvSpPr>
        <p:spPr bwMode="auto">
          <a:xfrm>
            <a:off x="7235825" y="333375"/>
            <a:ext cx="1584325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后缀表示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图形表示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三地址代码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6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7.1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  间  语  言</a:t>
            </a:r>
          </a:p>
        </p:txBody>
      </p:sp>
      <p:sp>
        <p:nvSpPr>
          <p:cNvPr id="462870" name="Rectangle 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7.1.3 三地址代码</a:t>
            </a:r>
          </a:p>
          <a:p>
            <a:pPr>
              <a:buFontTx/>
              <a:buNone/>
              <a:defRPr/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一般形式：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y op z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buFontTx/>
              <a:buNone/>
              <a:defRPr/>
            </a:pPr>
            <a:endParaRPr lang="zh-CN" alt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buFontTx/>
              <a:buNone/>
              <a:defRPr/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表达式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y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z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翻译成的三地址语句序列是</a:t>
            </a:r>
          </a:p>
          <a:p>
            <a:pPr algn="just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32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y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z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 algn="just">
              <a:buFontTx/>
              <a:buNone/>
              <a:defRPr/>
            </a:pP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32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32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endParaRPr lang="zh-CN" altLang="en-US" sz="3200" baseline="-30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99A958-A3F0-45D2-953C-032DEFA260CD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62853" name="AutoShape 5"/>
          <p:cNvSpPr>
            <a:spLocks noChangeArrowheads="1"/>
          </p:cNvSpPr>
          <p:nvPr/>
        </p:nvSpPr>
        <p:spPr bwMode="auto">
          <a:xfrm>
            <a:off x="2627313" y="4652963"/>
            <a:ext cx="3024187" cy="1081087"/>
          </a:xfrm>
          <a:prstGeom prst="wedgeRoundRectCallout">
            <a:avLst>
              <a:gd name="adj1" fmla="val -103009"/>
              <a:gd name="adj2" fmla="val -74018"/>
              <a:gd name="adj3" fmla="val 16667"/>
            </a:avLst>
          </a:prstGeom>
          <a:solidFill>
            <a:schemeClr val="accent1">
              <a:alpha val="2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临时变量</a:t>
            </a:r>
          </a:p>
          <a:p>
            <a:pPr algn="ctr"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还记得活动记录中局部变量下面的临时数据区吗？</a:t>
            </a:r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5795963" y="4221163"/>
            <a:ext cx="3217862" cy="1908175"/>
            <a:chOff x="3560" y="2673"/>
            <a:chExt cx="2027" cy="1202"/>
          </a:xfrm>
        </p:grpSpPr>
        <p:sp>
          <p:nvSpPr>
            <p:cNvPr id="462855" name="Rectangle 7"/>
            <p:cNvSpPr>
              <a:spLocks noChangeAspect="1" noChangeArrowheads="1"/>
            </p:cNvSpPr>
            <p:nvPr/>
          </p:nvSpPr>
          <p:spPr bwMode="auto">
            <a:xfrm>
              <a:off x="4304" y="2950"/>
              <a:ext cx="116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82800" rIns="54000"/>
            <a:lstStyle/>
            <a:p>
              <a:pPr algn="ctr" eaLnBrk="0" hangingPunct="0"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返回值和参数</a:t>
              </a:r>
            </a:p>
          </p:txBody>
        </p:sp>
        <p:sp>
          <p:nvSpPr>
            <p:cNvPr id="17417" name="Line 8"/>
            <p:cNvSpPr>
              <a:spLocks noChangeAspect="1" noChangeShapeType="1"/>
            </p:cNvSpPr>
            <p:nvPr/>
          </p:nvSpPr>
          <p:spPr bwMode="auto">
            <a:xfrm>
              <a:off x="4182" y="3191"/>
              <a:ext cx="13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rIns="54000"/>
            <a:lstStyle/>
            <a:p>
              <a:endParaRPr lang="zh-CN" altLang="en-US"/>
            </a:p>
          </p:txBody>
        </p:sp>
        <p:sp>
          <p:nvSpPr>
            <p:cNvPr id="17418" name="Line 9"/>
            <p:cNvSpPr>
              <a:spLocks noChangeAspect="1" noChangeShapeType="1"/>
            </p:cNvSpPr>
            <p:nvPr/>
          </p:nvSpPr>
          <p:spPr bwMode="auto">
            <a:xfrm>
              <a:off x="4171" y="3592"/>
              <a:ext cx="13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rIns="54000"/>
            <a:lstStyle/>
            <a:p>
              <a:endParaRPr lang="zh-CN" altLang="en-US"/>
            </a:p>
          </p:txBody>
        </p:sp>
        <p:sp>
          <p:nvSpPr>
            <p:cNvPr id="17419" name="Line 10"/>
            <p:cNvSpPr>
              <a:spLocks noChangeAspect="1" noChangeShapeType="1"/>
            </p:cNvSpPr>
            <p:nvPr/>
          </p:nvSpPr>
          <p:spPr bwMode="auto">
            <a:xfrm>
              <a:off x="4181" y="3845"/>
              <a:ext cx="13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rIns="54000"/>
            <a:lstStyle/>
            <a:p>
              <a:endParaRPr lang="zh-CN" altLang="en-US"/>
            </a:p>
          </p:txBody>
        </p:sp>
        <p:sp>
          <p:nvSpPr>
            <p:cNvPr id="462859" name="Rectangle 11"/>
            <p:cNvSpPr>
              <a:spLocks noChangeAspect="1" noChangeArrowheads="1"/>
            </p:cNvSpPr>
            <p:nvPr/>
          </p:nvSpPr>
          <p:spPr bwMode="auto">
            <a:xfrm>
              <a:off x="4148" y="3606"/>
              <a:ext cx="14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82800" rIns="54000"/>
            <a:lstStyle/>
            <a:p>
              <a:pPr algn="ctr" eaLnBrk="0" hangingPunct="0"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局部数据临时数据</a:t>
              </a:r>
            </a:p>
          </p:txBody>
        </p:sp>
        <p:sp>
          <p:nvSpPr>
            <p:cNvPr id="17421" name="Line 12"/>
            <p:cNvSpPr>
              <a:spLocks noChangeAspect="1" noChangeShapeType="1"/>
            </p:cNvSpPr>
            <p:nvPr/>
          </p:nvSpPr>
          <p:spPr bwMode="auto">
            <a:xfrm>
              <a:off x="4162" y="2745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rIns="54000"/>
            <a:lstStyle/>
            <a:p>
              <a:endParaRPr lang="zh-CN" altLang="en-US"/>
            </a:p>
          </p:txBody>
        </p:sp>
        <p:sp>
          <p:nvSpPr>
            <p:cNvPr id="17422" name="Line 13"/>
            <p:cNvSpPr>
              <a:spLocks noChangeAspect="1" noChangeShapeType="1"/>
            </p:cNvSpPr>
            <p:nvPr/>
          </p:nvSpPr>
          <p:spPr bwMode="auto">
            <a:xfrm>
              <a:off x="5557" y="2753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rIns="54000"/>
            <a:lstStyle/>
            <a:p>
              <a:endParaRPr lang="zh-CN" altLang="en-US"/>
            </a:p>
          </p:txBody>
        </p:sp>
        <p:sp>
          <p:nvSpPr>
            <p:cNvPr id="462862" name="Rectangle 14"/>
            <p:cNvSpPr>
              <a:spLocks noChangeAspect="1" noChangeArrowheads="1"/>
            </p:cNvSpPr>
            <p:nvPr/>
          </p:nvSpPr>
          <p:spPr bwMode="auto">
            <a:xfrm>
              <a:off x="4304" y="2673"/>
              <a:ext cx="11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82800" rIns="54000"/>
            <a:lstStyle/>
            <a:p>
              <a:pPr algn="ctr" eaLnBrk="0" hangingPunct="0"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</a:t>
              </a: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</a:t>
              </a: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 </a:t>
              </a: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</a:t>
              </a:r>
              <a:endPara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62863" name="Rectangle 15"/>
            <p:cNvSpPr>
              <a:spLocks noChangeAspect="1" noChangeArrowheads="1"/>
            </p:cNvSpPr>
            <p:nvPr/>
          </p:nvSpPr>
          <p:spPr bwMode="auto">
            <a:xfrm>
              <a:off x="4182" y="3157"/>
              <a:ext cx="140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82800" rIns="54000"/>
            <a:lstStyle/>
            <a:p>
              <a:pPr algn="just" eaLnBrk="0" hangingPunct="0"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控制链</a:t>
              </a:r>
            </a:p>
            <a:p>
              <a:pPr algn="just" eaLnBrk="0" hangingPunct="0"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访问链和机器状态</a:t>
              </a:r>
            </a:p>
          </p:txBody>
        </p:sp>
        <p:sp>
          <p:nvSpPr>
            <p:cNvPr id="17425" name="Freeform 16"/>
            <p:cNvSpPr>
              <a:spLocks noChangeAspect="1"/>
            </p:cNvSpPr>
            <p:nvPr/>
          </p:nvSpPr>
          <p:spPr bwMode="auto">
            <a:xfrm>
              <a:off x="4009" y="2779"/>
              <a:ext cx="209" cy="546"/>
            </a:xfrm>
            <a:custGeom>
              <a:avLst/>
              <a:gdLst>
                <a:gd name="T0" fmla="*/ 10 w 381"/>
                <a:gd name="T1" fmla="*/ 26 h 1005"/>
                <a:gd name="T2" fmla="*/ 4 w 381"/>
                <a:gd name="T3" fmla="*/ 24 h 1005"/>
                <a:gd name="T4" fmla="*/ 1 w 381"/>
                <a:gd name="T5" fmla="*/ 19 h 1005"/>
                <a:gd name="T6" fmla="*/ 1 w 381"/>
                <a:gd name="T7" fmla="*/ 0 h 10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1" h="1005">
                  <a:moveTo>
                    <a:pt x="381" y="1005"/>
                  </a:moveTo>
                  <a:cubicBezTo>
                    <a:pt x="343" y="992"/>
                    <a:pt x="214" y="970"/>
                    <a:pt x="154" y="927"/>
                  </a:cubicBezTo>
                  <a:cubicBezTo>
                    <a:pt x="94" y="884"/>
                    <a:pt x="38" y="901"/>
                    <a:pt x="19" y="747"/>
                  </a:cubicBezTo>
                  <a:cubicBezTo>
                    <a:pt x="0" y="593"/>
                    <a:pt x="33" y="156"/>
                    <a:pt x="37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rIns="54000"/>
            <a:lstStyle/>
            <a:p>
              <a:endParaRPr lang="zh-CN" altLang="en-US"/>
            </a:p>
          </p:txBody>
        </p:sp>
        <p:sp>
          <p:nvSpPr>
            <p:cNvPr id="462865" name="Rectangle 17"/>
            <p:cNvSpPr>
              <a:spLocks noChangeAspect="1" noChangeArrowheads="1"/>
            </p:cNvSpPr>
            <p:nvPr/>
          </p:nvSpPr>
          <p:spPr bwMode="auto">
            <a:xfrm>
              <a:off x="3560" y="3115"/>
              <a:ext cx="346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</a:t>
              </a:r>
            </a:p>
          </p:txBody>
        </p:sp>
        <p:sp>
          <p:nvSpPr>
            <p:cNvPr id="17427" name="Line 18"/>
            <p:cNvSpPr>
              <a:spLocks noChangeAspect="1" noChangeShapeType="1"/>
            </p:cNvSpPr>
            <p:nvPr/>
          </p:nvSpPr>
          <p:spPr bwMode="auto">
            <a:xfrm>
              <a:off x="3733" y="3426"/>
              <a:ext cx="0" cy="4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8" name="Rectangle 19"/>
            <p:cNvSpPr>
              <a:spLocks noChangeAspect="1" noChangeArrowheads="1"/>
            </p:cNvSpPr>
            <p:nvPr/>
          </p:nvSpPr>
          <p:spPr bwMode="auto">
            <a:xfrm>
              <a:off x="4150" y="2945"/>
              <a:ext cx="1437" cy="91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2869" name="Text Box 21"/>
          <p:cNvSpPr txBox="1">
            <a:spLocks noChangeArrowheads="1"/>
          </p:cNvSpPr>
          <p:nvPr/>
        </p:nvSpPr>
        <p:spPr bwMode="auto">
          <a:xfrm>
            <a:off x="7235825" y="333375"/>
            <a:ext cx="1584325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后缀表示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图形表示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三地址代码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47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7.1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  间  语  言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765175"/>
            <a:ext cx="4392613" cy="511333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三地址代码是语法树或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dag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的一种线性表示</a:t>
            </a:r>
          </a:p>
          <a:p>
            <a:pPr algn="just">
              <a:buFontTx/>
              <a:buNone/>
              <a:defRPr/>
            </a:pP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a := (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 + </a:t>
            </a:r>
            <a:r>
              <a:rPr lang="en-US" altLang="zh-CN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) + </a:t>
            </a:r>
            <a:r>
              <a:rPr lang="en-US" altLang="zh-CN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endParaRPr lang="en-US" altLang="zh-CN" sz="2400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buFontTx/>
              <a:buNone/>
              <a:defRPr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</a:p>
          <a:p>
            <a:pPr algn="just">
              <a:buFontTx/>
              <a:buNone/>
              <a:defRPr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语法树的代码	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dag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的代码</a:t>
            </a:r>
            <a:endParaRPr lang="en-US" altLang="zh-CN" sz="2400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t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		t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endParaRPr lang="en-US" altLang="zh-CN" sz="2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buFontTx/>
              <a:buNone/>
              <a:defRPr/>
            </a:pP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		t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endParaRPr lang="en-US" altLang="zh-CN" sz="2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buFontTx/>
              <a:buNone/>
              <a:defRPr/>
            </a:pP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		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lang="en-US" altLang="zh-CN" sz="2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buFontTx/>
              <a:buNone/>
              <a:defRPr/>
            </a:pP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		t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lang="en-US" altLang="zh-CN" sz="2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buFontTx/>
              <a:buNone/>
              <a:defRPr/>
            </a:pP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	a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endParaRPr lang="en-US" altLang="zh-CN" sz="2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buFontTx/>
              <a:buNone/>
              <a:defRPr/>
            </a:pP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endParaRPr lang="zh-CN" alt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C963B0-A4A5-4057-A9A1-69EC1FDB950F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grpSp>
        <p:nvGrpSpPr>
          <p:cNvPr id="18437" name="Group 4"/>
          <p:cNvGrpSpPr>
            <a:grpSpLocks noChangeAspect="1"/>
          </p:cNvGrpSpPr>
          <p:nvPr/>
        </p:nvGrpSpPr>
        <p:grpSpPr bwMode="auto">
          <a:xfrm>
            <a:off x="5148263" y="1412875"/>
            <a:ext cx="3613150" cy="2314575"/>
            <a:chOff x="2914" y="709"/>
            <a:chExt cx="2846" cy="1823"/>
          </a:xfrm>
        </p:grpSpPr>
        <p:sp>
          <p:nvSpPr>
            <p:cNvPr id="464901" name="Rectangle 5"/>
            <p:cNvSpPr>
              <a:spLocks noChangeAspect="1" noChangeArrowheads="1"/>
            </p:cNvSpPr>
            <p:nvPr/>
          </p:nvSpPr>
          <p:spPr bwMode="auto">
            <a:xfrm>
              <a:off x="3696" y="709"/>
              <a:ext cx="80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assign</a:t>
              </a:r>
            </a:p>
          </p:txBody>
        </p:sp>
        <p:sp>
          <p:nvSpPr>
            <p:cNvPr id="464902" name="Rectangle 6"/>
            <p:cNvSpPr>
              <a:spLocks noChangeAspect="1" noChangeArrowheads="1"/>
            </p:cNvSpPr>
            <p:nvPr/>
          </p:nvSpPr>
          <p:spPr bwMode="auto">
            <a:xfrm>
              <a:off x="3412" y="975"/>
              <a:ext cx="38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64903" name="Rectangle 7"/>
            <p:cNvSpPr>
              <a:spLocks noChangeAspect="1" noChangeArrowheads="1"/>
            </p:cNvSpPr>
            <p:nvPr/>
          </p:nvSpPr>
          <p:spPr bwMode="auto">
            <a:xfrm>
              <a:off x="4313" y="997"/>
              <a:ext cx="32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463" name="Line 8"/>
            <p:cNvSpPr>
              <a:spLocks noChangeAspect="1" noChangeShapeType="1"/>
            </p:cNvSpPr>
            <p:nvPr/>
          </p:nvSpPr>
          <p:spPr bwMode="auto">
            <a:xfrm flipH="1">
              <a:off x="3686" y="977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9"/>
            <p:cNvSpPr>
              <a:spLocks noChangeAspect="1" noChangeShapeType="1"/>
            </p:cNvSpPr>
            <p:nvPr/>
          </p:nvSpPr>
          <p:spPr bwMode="auto">
            <a:xfrm>
              <a:off x="4134" y="987"/>
              <a:ext cx="215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Line 10"/>
            <p:cNvSpPr>
              <a:spLocks noChangeAspect="1" noChangeShapeType="1"/>
            </p:cNvSpPr>
            <p:nvPr/>
          </p:nvSpPr>
          <p:spPr bwMode="auto">
            <a:xfrm flipH="1">
              <a:off x="3862" y="1233"/>
              <a:ext cx="511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11"/>
            <p:cNvSpPr>
              <a:spLocks noChangeAspect="1" noChangeShapeType="1"/>
            </p:cNvSpPr>
            <p:nvPr/>
          </p:nvSpPr>
          <p:spPr bwMode="auto">
            <a:xfrm>
              <a:off x="5221" y="1635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08" name="Rectangle 12"/>
            <p:cNvSpPr>
              <a:spLocks noChangeAspect="1" noChangeArrowheads="1"/>
            </p:cNvSpPr>
            <p:nvPr/>
          </p:nvSpPr>
          <p:spPr bwMode="auto">
            <a:xfrm>
              <a:off x="3625" y="1405"/>
              <a:ext cx="32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464909" name="Rectangle 13"/>
            <p:cNvSpPr>
              <a:spLocks noChangeAspect="1" noChangeArrowheads="1"/>
            </p:cNvSpPr>
            <p:nvPr/>
          </p:nvSpPr>
          <p:spPr bwMode="auto">
            <a:xfrm>
              <a:off x="4987" y="1427"/>
              <a:ext cx="32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</a:t>
              </a:r>
              <a:endPara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8469" name="Line 14"/>
            <p:cNvSpPr>
              <a:spLocks noChangeAspect="1" noChangeShapeType="1"/>
            </p:cNvSpPr>
            <p:nvPr/>
          </p:nvSpPr>
          <p:spPr bwMode="auto">
            <a:xfrm flipH="1">
              <a:off x="4833" y="1633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Line 15"/>
            <p:cNvSpPr>
              <a:spLocks noChangeAspect="1" noChangeShapeType="1"/>
            </p:cNvSpPr>
            <p:nvPr/>
          </p:nvSpPr>
          <p:spPr bwMode="auto">
            <a:xfrm>
              <a:off x="4559" y="1235"/>
              <a:ext cx="512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Line 16"/>
            <p:cNvSpPr>
              <a:spLocks noChangeAspect="1" noChangeShapeType="1"/>
            </p:cNvSpPr>
            <p:nvPr/>
          </p:nvSpPr>
          <p:spPr bwMode="auto">
            <a:xfrm>
              <a:off x="4253" y="1820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Line 17"/>
            <p:cNvSpPr>
              <a:spLocks noChangeAspect="1" noChangeShapeType="1"/>
            </p:cNvSpPr>
            <p:nvPr/>
          </p:nvSpPr>
          <p:spPr bwMode="auto">
            <a:xfrm>
              <a:off x="3886" y="1613"/>
              <a:ext cx="214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Line 18"/>
            <p:cNvSpPr>
              <a:spLocks noChangeAspect="1" noChangeShapeType="1"/>
            </p:cNvSpPr>
            <p:nvPr/>
          </p:nvSpPr>
          <p:spPr bwMode="auto">
            <a:xfrm flipH="1">
              <a:off x="3472" y="1613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15" name="Rectangle 19"/>
            <p:cNvSpPr>
              <a:spLocks noChangeAspect="1" noChangeArrowheads="1"/>
            </p:cNvSpPr>
            <p:nvPr/>
          </p:nvSpPr>
          <p:spPr bwMode="auto">
            <a:xfrm>
              <a:off x="4016" y="1623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</a:t>
              </a:r>
              <a:endPara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8475" name="Line 20"/>
            <p:cNvSpPr>
              <a:spLocks noChangeAspect="1" noChangeShapeType="1"/>
            </p:cNvSpPr>
            <p:nvPr/>
          </p:nvSpPr>
          <p:spPr bwMode="auto">
            <a:xfrm flipH="1">
              <a:off x="3876" y="1812"/>
              <a:ext cx="214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17" name="Rectangle 21"/>
            <p:cNvSpPr>
              <a:spLocks noChangeAspect="1" noChangeArrowheads="1"/>
            </p:cNvSpPr>
            <p:nvPr/>
          </p:nvSpPr>
          <p:spPr bwMode="auto">
            <a:xfrm>
              <a:off x="3260" y="2042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64918" name="Rectangle 22"/>
            <p:cNvSpPr>
              <a:spLocks noChangeAspect="1" noChangeArrowheads="1"/>
            </p:cNvSpPr>
            <p:nvPr/>
          </p:nvSpPr>
          <p:spPr bwMode="auto">
            <a:xfrm>
              <a:off x="3684" y="1846"/>
              <a:ext cx="38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64919" name="Rectangle 23"/>
            <p:cNvSpPr>
              <a:spLocks noChangeAspect="1" noChangeArrowheads="1"/>
            </p:cNvSpPr>
            <p:nvPr/>
          </p:nvSpPr>
          <p:spPr bwMode="auto">
            <a:xfrm>
              <a:off x="4407" y="1848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64920" name="Rectangle 24"/>
            <p:cNvSpPr>
              <a:spLocks noChangeAspect="1" noChangeArrowheads="1"/>
            </p:cNvSpPr>
            <p:nvPr/>
          </p:nvSpPr>
          <p:spPr bwMode="auto">
            <a:xfrm>
              <a:off x="4607" y="1661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64921" name="Rectangle 25"/>
            <p:cNvSpPr>
              <a:spLocks noChangeAspect="1" noChangeArrowheads="1"/>
            </p:cNvSpPr>
            <p:nvPr/>
          </p:nvSpPr>
          <p:spPr bwMode="auto">
            <a:xfrm>
              <a:off x="5380" y="1706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64922" name="Rectangle 26"/>
            <p:cNvSpPr>
              <a:spLocks noChangeAspect="1" noChangeArrowheads="1"/>
            </p:cNvSpPr>
            <p:nvPr/>
          </p:nvSpPr>
          <p:spPr bwMode="auto">
            <a:xfrm>
              <a:off x="2914" y="1669"/>
              <a:ext cx="1010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uminus</a:t>
              </a:r>
            </a:p>
          </p:txBody>
        </p:sp>
        <p:sp>
          <p:nvSpPr>
            <p:cNvPr id="18482" name="Line 27"/>
            <p:cNvSpPr>
              <a:spLocks noChangeAspect="1" noChangeShapeType="1"/>
            </p:cNvSpPr>
            <p:nvPr/>
          </p:nvSpPr>
          <p:spPr bwMode="auto">
            <a:xfrm>
              <a:off x="3412" y="1932"/>
              <a:ext cx="0" cy="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24" name="Rectangle 28"/>
            <p:cNvSpPr>
              <a:spLocks noChangeAspect="1" noChangeArrowheads="1"/>
            </p:cNvSpPr>
            <p:nvPr/>
          </p:nvSpPr>
          <p:spPr bwMode="auto">
            <a:xfrm>
              <a:off x="3442" y="2244"/>
              <a:ext cx="1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a) </a:t>
              </a:r>
              <a:r>
                <a: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语法树</a:t>
              </a:r>
            </a:p>
          </p:txBody>
        </p:sp>
      </p:grpSp>
      <p:grpSp>
        <p:nvGrpSpPr>
          <p:cNvPr id="18438" name="Group 29"/>
          <p:cNvGrpSpPr>
            <a:grpSpLocks noChangeAspect="1"/>
          </p:cNvGrpSpPr>
          <p:nvPr/>
        </p:nvGrpSpPr>
        <p:grpSpPr bwMode="auto">
          <a:xfrm>
            <a:off x="5508625" y="4005263"/>
            <a:ext cx="2443163" cy="2332037"/>
            <a:chOff x="5920" y="1434"/>
            <a:chExt cx="1923" cy="1835"/>
          </a:xfrm>
        </p:grpSpPr>
        <p:sp>
          <p:nvSpPr>
            <p:cNvPr id="464926" name="Rectangle 30"/>
            <p:cNvSpPr>
              <a:spLocks noChangeAspect="1" noChangeArrowheads="1"/>
            </p:cNvSpPr>
            <p:nvPr/>
          </p:nvSpPr>
          <p:spPr bwMode="auto">
            <a:xfrm>
              <a:off x="6677" y="1434"/>
              <a:ext cx="73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assign</a:t>
              </a:r>
            </a:p>
          </p:txBody>
        </p:sp>
        <p:sp>
          <p:nvSpPr>
            <p:cNvPr id="464927" name="Rectangle 31"/>
            <p:cNvSpPr>
              <a:spLocks noChangeAspect="1" noChangeArrowheads="1"/>
            </p:cNvSpPr>
            <p:nvPr/>
          </p:nvSpPr>
          <p:spPr bwMode="auto">
            <a:xfrm>
              <a:off x="6392" y="1700"/>
              <a:ext cx="381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64928" name="Rectangle 32"/>
            <p:cNvSpPr>
              <a:spLocks noChangeAspect="1" noChangeArrowheads="1"/>
            </p:cNvSpPr>
            <p:nvPr/>
          </p:nvSpPr>
          <p:spPr bwMode="auto">
            <a:xfrm>
              <a:off x="7291" y="1723"/>
              <a:ext cx="320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444" name="Line 33"/>
            <p:cNvSpPr>
              <a:spLocks noChangeAspect="1" noChangeShapeType="1"/>
            </p:cNvSpPr>
            <p:nvPr/>
          </p:nvSpPr>
          <p:spPr bwMode="auto">
            <a:xfrm flipH="1">
              <a:off x="6665" y="1702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34"/>
            <p:cNvSpPr>
              <a:spLocks noChangeAspect="1" noChangeShapeType="1"/>
            </p:cNvSpPr>
            <p:nvPr/>
          </p:nvSpPr>
          <p:spPr bwMode="auto">
            <a:xfrm>
              <a:off x="7113" y="1712"/>
              <a:ext cx="214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35"/>
            <p:cNvSpPr>
              <a:spLocks noChangeAspect="1" noChangeShapeType="1"/>
            </p:cNvSpPr>
            <p:nvPr/>
          </p:nvSpPr>
          <p:spPr bwMode="auto">
            <a:xfrm flipH="1">
              <a:off x="6841" y="1958"/>
              <a:ext cx="512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32" name="Rectangle 36"/>
            <p:cNvSpPr>
              <a:spLocks noChangeAspect="1" noChangeArrowheads="1"/>
            </p:cNvSpPr>
            <p:nvPr/>
          </p:nvSpPr>
          <p:spPr bwMode="auto">
            <a:xfrm>
              <a:off x="6605" y="213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8448" name="Line 37"/>
            <p:cNvSpPr>
              <a:spLocks noChangeAspect="1" noChangeShapeType="1"/>
            </p:cNvSpPr>
            <p:nvPr/>
          </p:nvSpPr>
          <p:spPr bwMode="auto">
            <a:xfrm>
              <a:off x="7231" y="2545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38"/>
            <p:cNvSpPr>
              <a:spLocks noChangeAspect="1" noChangeShapeType="1"/>
            </p:cNvSpPr>
            <p:nvPr/>
          </p:nvSpPr>
          <p:spPr bwMode="auto">
            <a:xfrm>
              <a:off x="6865" y="2338"/>
              <a:ext cx="216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39"/>
            <p:cNvSpPr>
              <a:spLocks noChangeAspect="1" noChangeShapeType="1"/>
            </p:cNvSpPr>
            <p:nvPr/>
          </p:nvSpPr>
          <p:spPr bwMode="auto">
            <a:xfrm flipH="1">
              <a:off x="6452" y="2338"/>
              <a:ext cx="215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36" name="Rectangle 40"/>
            <p:cNvSpPr>
              <a:spLocks noChangeAspect="1" noChangeArrowheads="1"/>
            </p:cNvSpPr>
            <p:nvPr/>
          </p:nvSpPr>
          <p:spPr bwMode="auto">
            <a:xfrm>
              <a:off x="6995" y="2348"/>
              <a:ext cx="320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</a:t>
              </a:r>
              <a:endPara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8452" name="Line 41"/>
            <p:cNvSpPr>
              <a:spLocks noChangeAspect="1" noChangeShapeType="1"/>
            </p:cNvSpPr>
            <p:nvPr/>
          </p:nvSpPr>
          <p:spPr bwMode="auto">
            <a:xfrm flipH="1">
              <a:off x="6865" y="2543"/>
              <a:ext cx="216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38" name="Rectangle 42"/>
            <p:cNvSpPr>
              <a:spLocks noChangeAspect="1" noChangeArrowheads="1"/>
            </p:cNvSpPr>
            <p:nvPr/>
          </p:nvSpPr>
          <p:spPr bwMode="auto">
            <a:xfrm>
              <a:off x="6240" y="2767"/>
              <a:ext cx="37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64939" name="Rectangle 43"/>
            <p:cNvSpPr>
              <a:spLocks noChangeAspect="1" noChangeArrowheads="1"/>
            </p:cNvSpPr>
            <p:nvPr/>
          </p:nvSpPr>
          <p:spPr bwMode="auto">
            <a:xfrm>
              <a:off x="6663" y="2571"/>
              <a:ext cx="3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64940" name="Rectangle 44"/>
            <p:cNvSpPr>
              <a:spLocks noChangeAspect="1" noChangeArrowheads="1"/>
            </p:cNvSpPr>
            <p:nvPr/>
          </p:nvSpPr>
          <p:spPr bwMode="auto">
            <a:xfrm>
              <a:off x="7384" y="2573"/>
              <a:ext cx="381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64941" name="Rectangle 45"/>
            <p:cNvSpPr>
              <a:spLocks noChangeAspect="1" noChangeArrowheads="1"/>
            </p:cNvSpPr>
            <p:nvPr/>
          </p:nvSpPr>
          <p:spPr bwMode="auto">
            <a:xfrm>
              <a:off x="5920" y="2408"/>
              <a:ext cx="83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/>
            <a:p>
              <a:pPr algn="just" eaLnBrk="0" hangingPunct="0">
                <a:defRPr/>
              </a:pP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uminus</a:t>
              </a:r>
            </a:p>
          </p:txBody>
        </p:sp>
        <p:sp>
          <p:nvSpPr>
            <p:cNvPr id="18457" name="Line 46"/>
            <p:cNvSpPr>
              <a:spLocks noChangeAspect="1" noChangeShapeType="1"/>
            </p:cNvSpPr>
            <p:nvPr/>
          </p:nvSpPr>
          <p:spPr bwMode="auto">
            <a:xfrm>
              <a:off x="6392" y="2657"/>
              <a:ext cx="0" cy="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Freeform 47"/>
            <p:cNvSpPr>
              <a:spLocks noChangeAspect="1"/>
            </p:cNvSpPr>
            <p:nvPr/>
          </p:nvSpPr>
          <p:spPr bwMode="auto">
            <a:xfrm>
              <a:off x="7267" y="1956"/>
              <a:ext cx="576" cy="526"/>
            </a:xfrm>
            <a:custGeom>
              <a:avLst/>
              <a:gdLst>
                <a:gd name="T0" fmla="*/ 83 w 730"/>
                <a:gd name="T1" fmla="*/ 0 h 766"/>
                <a:gd name="T2" fmla="*/ 163 w 730"/>
                <a:gd name="T3" fmla="*/ 30 h 766"/>
                <a:gd name="T4" fmla="*/ 163 w 730"/>
                <a:gd name="T5" fmla="*/ 56 h 766"/>
                <a:gd name="T6" fmla="*/ 105 w 730"/>
                <a:gd name="T7" fmla="*/ 72 h 766"/>
                <a:gd name="T8" fmla="*/ 0 w 730"/>
                <a:gd name="T9" fmla="*/ 80 h 7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0" h="766">
                  <a:moveTo>
                    <a:pt x="344" y="0"/>
                  </a:moveTo>
                  <a:cubicBezTo>
                    <a:pt x="399" y="48"/>
                    <a:pt x="620" y="196"/>
                    <a:pt x="675" y="286"/>
                  </a:cubicBezTo>
                  <a:cubicBezTo>
                    <a:pt x="730" y="376"/>
                    <a:pt x="715" y="474"/>
                    <a:pt x="675" y="541"/>
                  </a:cubicBezTo>
                  <a:cubicBezTo>
                    <a:pt x="635" y="608"/>
                    <a:pt x="546" y="653"/>
                    <a:pt x="434" y="690"/>
                  </a:cubicBezTo>
                  <a:cubicBezTo>
                    <a:pt x="322" y="727"/>
                    <a:pt x="90" y="750"/>
                    <a:pt x="0" y="76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44" name="Rectangle 48"/>
            <p:cNvSpPr>
              <a:spLocks noChangeAspect="1" noChangeArrowheads="1"/>
            </p:cNvSpPr>
            <p:nvPr/>
          </p:nvSpPr>
          <p:spPr bwMode="auto">
            <a:xfrm>
              <a:off x="6559" y="2949"/>
              <a:ext cx="91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  <a:r>
                <a:rPr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b) dag</a:t>
              </a:r>
            </a:p>
          </p:txBody>
        </p:sp>
      </p:grpSp>
      <p:sp>
        <p:nvSpPr>
          <p:cNvPr id="18439" name="Line 49"/>
          <p:cNvSpPr>
            <a:spLocks noChangeShapeType="1"/>
          </p:cNvSpPr>
          <p:nvPr/>
        </p:nvSpPr>
        <p:spPr bwMode="auto">
          <a:xfrm>
            <a:off x="5003800" y="1125538"/>
            <a:ext cx="0" cy="55435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4946" name="Text Box 50"/>
          <p:cNvSpPr txBox="1">
            <a:spLocks noChangeArrowheads="1"/>
          </p:cNvSpPr>
          <p:nvPr/>
        </p:nvSpPr>
        <p:spPr bwMode="auto">
          <a:xfrm>
            <a:off x="7235825" y="333375"/>
            <a:ext cx="1584325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后缀表示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图形表示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三地址代码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ED3B72-663D-4BE5-B47A-8C2D4D10E3EB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7.1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  间  语  言</a:t>
            </a:r>
          </a:p>
        </p:txBody>
      </p:sp>
      <p:sp>
        <p:nvSpPr>
          <p:cNvPr id="46694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578850" cy="524827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本书常用的三地址语句</a:t>
            </a:r>
          </a:p>
          <a:p>
            <a:pPr>
              <a:defRPr/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赋值语句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 op z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 	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 y， 	x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无条件转移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goto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L</a:t>
            </a:r>
          </a:p>
          <a:p>
            <a:pPr>
              <a:defRPr/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条件转移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32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relop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goto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L</a:t>
            </a:r>
          </a:p>
          <a:p>
            <a:pPr>
              <a:defRPr/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过程调用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param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call p ,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</a:p>
          <a:p>
            <a:pPr>
              <a:defRPr/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过程返回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y</a:t>
            </a:r>
          </a:p>
          <a:p>
            <a:pPr>
              <a:defRPr/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索引赋值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32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32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:=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地址和指针赋值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&amp;</a:t>
            </a:r>
            <a:r>
              <a:rPr lang="en-US" altLang="zh-CN" sz="32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en-US" altLang="zh-CN" sz="3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32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endParaRPr lang="zh-CN" altLang="en-US" sz="3200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zh-CN" altLang="en-US" sz="32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7.2 </a:t>
            </a:r>
            <a:r>
              <a:rPr lang="zh-CN" altLang="en-US">
                <a:ea typeface="宋体" pitchFamily="2" charset="-122"/>
              </a:rPr>
              <a:t>声 明 语 句</a:t>
            </a:r>
          </a:p>
        </p:txBody>
      </p:sp>
      <p:sp>
        <p:nvSpPr>
          <p:cNvPr id="4915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为局部名字建立符号表条目</a:t>
            </a:r>
          </a:p>
          <a:p>
            <a:pPr>
              <a:defRPr/>
            </a:pPr>
            <a:r>
              <a:rPr lang="zh-CN" altLang="en-US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为它分配存储单元</a:t>
            </a:r>
          </a:p>
          <a:p>
            <a:pPr>
              <a:defRPr/>
            </a:pPr>
            <a:r>
              <a:rPr lang="zh-CN" altLang="en-US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符号表中包含名字的类型和分配给它的存储单元的相对地址等信息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08F0E5-C9B2-4A79-9FF4-A06BE6C799B6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7.2 </a:t>
            </a:r>
            <a:r>
              <a:rPr lang="zh-CN" altLang="en-US">
                <a:ea typeface="宋体" pitchFamily="2" charset="-122"/>
              </a:rPr>
              <a:t>声 明 语 句</a:t>
            </a:r>
          </a:p>
        </p:txBody>
      </p:sp>
      <p:sp>
        <p:nvSpPr>
          <p:cNvPr id="570370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981075"/>
            <a:ext cx="8610600" cy="93662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7.2.1</a:t>
            </a:r>
            <a:r>
              <a:rPr lang="zh-CN" altLang="en-US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过程中的声明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EC4CF7-5165-4E01-9550-54396A927DC0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70371" name="Rectangle 3"/>
          <p:cNvSpPr>
            <a:spLocks noChangeArrowheads="1"/>
          </p:cNvSpPr>
          <p:nvPr/>
        </p:nvSpPr>
        <p:spPr bwMode="auto">
          <a:xfrm>
            <a:off x="250825" y="1557338"/>
            <a:ext cx="861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15000"/>
              </a:spcBef>
              <a:defRPr/>
            </a:pPr>
            <a:r>
              <a:rPr lang="zh-CN" altLang="en-US" sz="2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计算被声明名字的类型和相对地址</a:t>
            </a:r>
            <a:endParaRPr lang="en-US" altLang="zh-CN" sz="2800" b="1" i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15000"/>
              </a:spcBef>
              <a:defRPr/>
            </a:pPr>
            <a:endParaRPr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2095500" y="2060575"/>
            <a:ext cx="69040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 lvl="1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600" b="1" i="1">
                <a:latin typeface="Times New Roman" pitchFamily="18" charset="0"/>
              </a:rPr>
              <a:t>offset</a:t>
            </a:r>
            <a:r>
              <a:rPr lang="zh-CN" altLang="en-US" sz="2600" b="1">
                <a:latin typeface="Times New Roman" pitchFamily="18" charset="0"/>
              </a:rPr>
              <a:t>：相对地址</a:t>
            </a:r>
            <a:r>
              <a:rPr lang="en-US" altLang="zh-CN" sz="2600" b="1">
                <a:latin typeface="Times New Roman" pitchFamily="18" charset="0"/>
              </a:rPr>
              <a:t>(</a:t>
            </a:r>
            <a:r>
              <a:rPr lang="zh-CN" altLang="en-US" sz="2600" b="1">
                <a:latin typeface="Times New Roman" pitchFamily="18" charset="0"/>
              </a:rPr>
              <a:t>偏移量计数</a:t>
            </a:r>
            <a:r>
              <a:rPr lang="en-US" altLang="zh-CN" sz="2600" b="1">
                <a:latin typeface="Times New Roman" pitchFamily="18" charset="0"/>
              </a:rPr>
              <a:t>)</a:t>
            </a:r>
            <a:r>
              <a:rPr lang="zh-CN" altLang="en-US" sz="2600" b="1">
                <a:latin typeface="Times New Roman" pitchFamily="18" charset="0"/>
              </a:rPr>
              <a:t>，初值为</a:t>
            </a:r>
            <a:r>
              <a:rPr lang="en-US" altLang="zh-CN" sz="2600" b="1">
                <a:latin typeface="Times New Roman" pitchFamily="18" charset="0"/>
              </a:rPr>
              <a:t>0</a:t>
            </a:r>
            <a:r>
              <a:rPr lang="zh-CN" altLang="en-US" sz="2600" b="1">
                <a:latin typeface="Times New Roman" pitchFamily="18" charset="0"/>
              </a:rPr>
              <a:t>。</a:t>
            </a:r>
          </a:p>
        </p:txBody>
      </p:sp>
      <p:sp>
        <p:nvSpPr>
          <p:cNvPr id="570375" name="Rectangle 7"/>
          <p:cNvSpPr>
            <a:spLocks noChangeArrowheads="1"/>
          </p:cNvSpPr>
          <p:nvPr/>
        </p:nvSpPr>
        <p:spPr bwMode="auto">
          <a:xfrm>
            <a:off x="2843213" y="4724400"/>
            <a:ext cx="4537075" cy="156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zh-CN" altLang="en-US" sz="2200" b="1">
                <a:latin typeface="Times New Roman" pitchFamily="18" charset="0"/>
              </a:rPr>
              <a:t>属性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200" b="1" i="1">
                <a:latin typeface="Times New Roman" pitchFamily="18" charset="0"/>
              </a:rPr>
              <a:t>T</a:t>
            </a:r>
            <a:r>
              <a:rPr lang="en-US" altLang="zh-CN" sz="2200" b="1">
                <a:latin typeface="Times New Roman" pitchFamily="18" charset="0"/>
              </a:rPr>
              <a:t>.</a:t>
            </a:r>
            <a:r>
              <a:rPr lang="en-US" altLang="zh-CN" sz="2200" b="1" i="1">
                <a:latin typeface="Times New Roman" pitchFamily="18" charset="0"/>
              </a:rPr>
              <a:t>type</a:t>
            </a:r>
            <a:r>
              <a:rPr lang="zh-CN" altLang="en-US" sz="2200" b="1">
                <a:latin typeface="Times New Roman" pitchFamily="18" charset="0"/>
              </a:rPr>
              <a:t>：存放类型。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2200" b="1" i="1">
                <a:latin typeface="Times New Roman" pitchFamily="18" charset="0"/>
              </a:rPr>
              <a:t>T</a:t>
            </a:r>
            <a:r>
              <a:rPr lang="en-US" altLang="zh-CN" sz="2200" b="1">
                <a:latin typeface="Times New Roman" pitchFamily="18" charset="0"/>
              </a:rPr>
              <a:t>.</a:t>
            </a:r>
            <a:r>
              <a:rPr lang="en-US" altLang="zh-CN" sz="2200" b="1" i="1">
                <a:latin typeface="Times New Roman" pitchFamily="18" charset="0"/>
              </a:rPr>
              <a:t>width</a:t>
            </a:r>
            <a:r>
              <a:rPr lang="zh-CN" altLang="en-US" sz="2200" b="1">
                <a:latin typeface="Times New Roman" pitchFamily="18" charset="0"/>
              </a:rPr>
              <a:t>：存放类型的域宽</a:t>
            </a:r>
            <a:r>
              <a:rPr lang="en-US" altLang="zh-CN" sz="2200" b="1">
                <a:latin typeface="Times New Roman" pitchFamily="18" charset="0"/>
              </a:rPr>
              <a:t>(</a:t>
            </a:r>
            <a:r>
              <a:rPr lang="zh-CN" altLang="en-US" sz="2200" b="1">
                <a:latin typeface="Times New Roman" pitchFamily="18" charset="0"/>
              </a:rPr>
              <a:t>占用存储单元的字节数</a:t>
            </a:r>
            <a:r>
              <a:rPr lang="en-US" altLang="zh-CN" sz="2200" b="1">
                <a:latin typeface="Times New Roman" pitchFamily="18" charset="0"/>
              </a:rPr>
              <a:t>)</a:t>
            </a:r>
            <a:r>
              <a:rPr lang="zh-CN" altLang="en-US" sz="2200" b="1">
                <a:latin typeface="Times New Roman" pitchFamily="18" charset="0"/>
              </a:rPr>
              <a:t>。</a:t>
            </a:r>
          </a:p>
        </p:txBody>
      </p:sp>
      <p:sp>
        <p:nvSpPr>
          <p:cNvPr id="22536" name="Rectangle 9"/>
          <p:cNvSpPr>
            <a:spLocks noChangeArrowheads="1"/>
          </p:cNvSpPr>
          <p:nvPr/>
        </p:nvSpPr>
        <p:spPr bwMode="auto">
          <a:xfrm>
            <a:off x="395288" y="2565400"/>
            <a:ext cx="457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kumimoji="1" lang="en-US" altLang="zh-CN" sz="2800" b="1" i="1">
                <a:solidFill>
                  <a:srgbClr val="36479C"/>
                </a:solidFill>
              </a:rPr>
              <a:t>P</a:t>
            </a:r>
            <a:r>
              <a:rPr kumimoji="1" lang="en-US" altLang="zh-CN" sz="2800" b="1">
                <a:solidFill>
                  <a:srgbClr val="36479C"/>
                </a:solidFill>
              </a:rPr>
              <a:t> </a:t>
            </a:r>
            <a:r>
              <a:rPr kumimoji="1" lang="en-US" altLang="zh-CN" sz="2800" b="1">
                <a:solidFill>
                  <a:srgbClr val="36479C"/>
                </a:solidFill>
                <a:sym typeface="Symbol" pitchFamily="18" charset="2"/>
              </a:rPr>
              <a:t>                     </a:t>
            </a:r>
            <a:r>
              <a:rPr kumimoji="1" lang="zh-CN" altLang="en-US" sz="2800" b="1">
                <a:solidFill>
                  <a:srgbClr val="36479C"/>
                </a:solidFill>
                <a:sym typeface="Symbol" pitchFamily="18" charset="2"/>
              </a:rPr>
              <a:t>　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kumimoji="1" lang="en-US" altLang="zh-CN" sz="2800" b="1">
                <a:solidFill>
                  <a:srgbClr val="36479C"/>
                </a:solidFill>
                <a:sym typeface="Symbol" pitchFamily="18" charset="2"/>
              </a:rPr>
              <a:t>		</a:t>
            </a:r>
            <a:r>
              <a:rPr kumimoji="1" lang="en-US" altLang="zh-CN" sz="2800" b="1" i="1">
                <a:solidFill>
                  <a:srgbClr val="36479C"/>
                </a:solidFill>
                <a:sym typeface="Symbol" pitchFamily="18" charset="2"/>
              </a:rPr>
              <a:t>D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kumimoji="1" lang="en-US" altLang="zh-CN" sz="2800" b="1" i="1">
                <a:solidFill>
                  <a:srgbClr val="36479C"/>
                </a:solidFill>
                <a:sym typeface="Symbol" pitchFamily="18" charset="2"/>
              </a:rPr>
              <a:t>D</a:t>
            </a:r>
            <a:r>
              <a:rPr kumimoji="1" lang="en-US" altLang="zh-CN" sz="2800" b="1">
                <a:solidFill>
                  <a:srgbClr val="36479C"/>
                </a:solidFill>
                <a:sym typeface="Symbol" pitchFamily="18" charset="2"/>
              </a:rPr>
              <a:t>  T id ;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endParaRPr kumimoji="1" lang="en-US" altLang="zh-CN" sz="2800" b="1">
              <a:solidFill>
                <a:srgbClr val="36479C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kumimoji="1" lang="en-US" altLang="zh-CN" sz="2800" b="1">
                <a:solidFill>
                  <a:srgbClr val="36479C"/>
                </a:solidFill>
                <a:sym typeface="Symbol" pitchFamily="18" charset="2"/>
              </a:rPr>
              <a:t>		D</a:t>
            </a:r>
            <a:r>
              <a:rPr kumimoji="1" lang="en-US" altLang="zh-CN" sz="2800" b="1" baseline="-25000">
                <a:solidFill>
                  <a:srgbClr val="36479C"/>
                </a:solidFill>
                <a:sym typeface="Symbol" pitchFamily="18" charset="2"/>
              </a:rPr>
              <a:t>1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kumimoji="1" lang="en-US" altLang="zh-CN" sz="2800" b="1" i="1">
                <a:solidFill>
                  <a:srgbClr val="36479C"/>
                </a:solidFill>
                <a:sym typeface="Symbol" pitchFamily="18" charset="2"/>
              </a:rPr>
              <a:t>D</a:t>
            </a:r>
            <a:r>
              <a:rPr kumimoji="1" lang="en-US" altLang="zh-CN" sz="2800" b="1">
                <a:solidFill>
                  <a:srgbClr val="36479C"/>
                </a:solidFill>
                <a:sym typeface="Symbol" pitchFamily="18" charset="2"/>
              </a:rPr>
              <a:t>  </a:t>
            </a:r>
            <a:r>
              <a:rPr kumimoji="1" lang="en-US" altLang="zh-CN" sz="2800" b="1">
                <a:solidFill>
                  <a:schemeClr val="accent2"/>
                </a:solidFill>
                <a:sym typeface="Symbol" pitchFamily="18" charset="2"/>
              </a:rPr>
              <a:t></a:t>
            </a:r>
          </a:p>
        </p:txBody>
      </p:sp>
      <p:sp>
        <p:nvSpPr>
          <p:cNvPr id="570378" name="Rectangle 10"/>
          <p:cNvSpPr>
            <a:spLocks noChangeArrowheads="1"/>
          </p:cNvSpPr>
          <p:nvPr/>
        </p:nvSpPr>
        <p:spPr bwMode="auto">
          <a:xfrm>
            <a:off x="2195513" y="2492375"/>
            <a:ext cx="194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offset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 := 0}</a:t>
            </a:r>
          </a:p>
        </p:txBody>
      </p:sp>
      <p:sp>
        <p:nvSpPr>
          <p:cNvPr id="570379" name="Rectangle 11"/>
          <p:cNvSpPr>
            <a:spLocks noChangeArrowheads="1"/>
          </p:cNvSpPr>
          <p:nvPr/>
        </p:nvSpPr>
        <p:spPr bwMode="auto">
          <a:xfrm>
            <a:off x="2124075" y="3432175"/>
            <a:ext cx="4878388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enter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id.lexeme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type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offset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);</a:t>
            </a:r>
          </a:p>
          <a:p>
            <a:pPr>
              <a:lnSpc>
                <a:spcPct val="90000"/>
              </a:lnSpc>
            </a:pP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offset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offset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width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/>
      <p:bldP spid="570375" grpId="0" animBg="1"/>
      <p:bldP spid="570378" grpId="0"/>
      <p:bldP spid="5703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588963" y="1412875"/>
            <a:ext cx="296227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kumimoji="1" lang="en-US" altLang="zh-CN" sz="2800" i="1">
                <a:latin typeface="Times New Roman" pitchFamily="18" charset="0"/>
              </a:rPr>
              <a:t>P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                    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D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295400" y="1557338"/>
            <a:ext cx="1946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offset</a:t>
            </a:r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 := 0}</a:t>
            </a:r>
            <a:endParaRPr kumimoji="1" lang="en-US" altLang="zh-CN" sz="28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19113" y="23685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改写为：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539750" y="3068638"/>
            <a:ext cx="30162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kumimoji="1" lang="en-US" altLang="zh-CN" sz="2800" i="1">
                <a:latin typeface="Times New Roman" pitchFamily="18" charset="0"/>
              </a:rPr>
              <a:t>P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M D</a:t>
            </a:r>
          </a:p>
          <a:p>
            <a:pPr eaLnBrk="1" hangingPunct="1">
              <a:lnSpc>
                <a:spcPct val="160000"/>
              </a:lnSpc>
            </a:pP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  </a:t>
            </a:r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offset</a:t>
            </a:r>
            <a:r>
              <a:rPr kumimoji="1" lang="en-US" altLang="zh-CN" sz="28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 := 0}</a:t>
            </a:r>
          </a:p>
        </p:txBody>
      </p:sp>
      <p:sp>
        <p:nvSpPr>
          <p:cNvPr id="540678" name="AutoShape 6"/>
          <p:cNvSpPr>
            <a:spLocks noChangeArrowheads="1"/>
          </p:cNvSpPr>
          <p:nvPr/>
        </p:nvSpPr>
        <p:spPr bwMode="auto">
          <a:xfrm>
            <a:off x="3551238" y="1196752"/>
            <a:ext cx="5111750" cy="2520950"/>
          </a:xfrm>
          <a:prstGeom prst="cloudCallout">
            <a:avLst>
              <a:gd name="adj1" fmla="val -44907"/>
              <a:gd name="adj2" fmla="val 70023"/>
            </a:avLst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/>
        </p:spPr>
        <p:txBody>
          <a:bodyPr lIns="0" tIns="46800" rIns="0" bIns="46800" anchor="ctr"/>
          <a:lstStyle/>
          <a:p>
            <a:pPr algn="ctr"/>
            <a:r>
              <a:rPr lang="zh-CN" altLang="en-US" sz="2800" b="1"/>
              <a:t>重写产生式，使所有的语义动作都出现在产生式右部的尾端</a:t>
            </a:r>
          </a:p>
        </p:txBody>
      </p:sp>
      <p:sp>
        <p:nvSpPr>
          <p:cNvPr id="8" name="灯片编号占位符 5"/>
          <p:cNvSpPr txBox="1">
            <a:spLocks/>
          </p:cNvSpPr>
          <p:nvPr/>
        </p:nvSpPr>
        <p:spPr bwMode="auto">
          <a:xfrm>
            <a:off x="7524750" y="5516563"/>
            <a:ext cx="1619250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 smtClean="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fld id="{910B2E23-74F2-43A6-9533-73BC6F907927}" type="slidenum">
              <a:rPr lang="en-US" altLang="zh-CN" sz="7200" b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rPr>
              <a:pPr algn="ctr">
                <a:defRPr/>
              </a:pPr>
              <a:t>18</a:t>
            </a:fld>
            <a:endParaRPr lang="en-US" altLang="zh-CN" sz="7200" b="0" dirty="0">
              <a:solidFill>
                <a:schemeClr val="bg2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7.2 </a:t>
            </a:r>
            <a:r>
              <a:rPr lang="zh-CN" altLang="en-US" dirty="0">
                <a:ea typeface="宋体" pitchFamily="2" charset="-122"/>
              </a:rPr>
              <a:t>声 明 语 句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981075"/>
            <a:ext cx="8610600" cy="93662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7.2.1</a:t>
            </a:r>
            <a:r>
              <a:rPr lang="zh-CN" altLang="en-US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过程中的声明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0B2E23-74F2-43A6-9533-73BC6F907927}" type="slidenum">
              <a:rPr lang="en-US" altLang="zh-CN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250825" y="1557338"/>
            <a:ext cx="861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15000"/>
              </a:spcBef>
              <a:defRPr/>
            </a:pPr>
            <a:r>
              <a:rPr lang="zh-CN" altLang="en-US" sz="2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计算被声明名字的类型和相对地址</a:t>
            </a:r>
            <a:endParaRPr lang="en-US" altLang="zh-CN" sz="2800" b="1" i="1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defRPr/>
            </a:pPr>
            <a:r>
              <a:rPr kumimoji="1" lang="en-US" altLang="zh-CN" sz="2800" b="1" i="1" dirty="0">
                <a:solidFill>
                  <a:srgbClr val="36479C"/>
                </a:solidFill>
              </a:rPr>
              <a:t>P</a:t>
            </a:r>
            <a:r>
              <a:rPr kumimoji="1" lang="en-US" altLang="zh-CN" sz="2800" b="1" dirty="0">
                <a:solidFill>
                  <a:srgbClr val="36479C"/>
                </a:solidFill>
              </a:rPr>
              <a:t> </a:t>
            </a:r>
            <a:r>
              <a:rPr kumimoji="1" lang="en-US" altLang="zh-CN" sz="2800" b="1" dirty="0">
                <a:solidFill>
                  <a:srgbClr val="36479C"/>
                </a:solidFill>
                <a:sym typeface="Symbol" pitchFamily="18" charset="2"/>
              </a:rPr>
              <a:t>                     </a:t>
            </a:r>
            <a:r>
              <a:rPr kumimoji="1" lang="zh-CN" altLang="en-US" sz="2800" b="1" dirty="0">
                <a:solidFill>
                  <a:srgbClr val="36479C"/>
                </a:solidFill>
                <a:sym typeface="Symbol" pitchFamily="18" charset="2"/>
              </a:rPr>
              <a:t>　</a:t>
            </a:r>
            <a:r>
              <a:rPr kumimoji="1" lang="en-US" altLang="zh-CN" sz="2800" b="1" i="1" dirty="0">
                <a:solidFill>
                  <a:srgbClr val="36479C"/>
                </a:solidFill>
                <a:sym typeface="Symbol" pitchFamily="18" charset="2"/>
              </a:rPr>
              <a:t>D</a:t>
            </a:r>
            <a:r>
              <a:rPr kumimoji="1" lang="en-US" altLang="zh-CN" sz="2800" b="1" dirty="0">
                <a:solidFill>
                  <a:srgbClr val="36479C"/>
                </a:solidFill>
                <a:sym typeface="Symbol" pitchFamily="18" charset="2"/>
              </a:rPr>
              <a:t>;</a:t>
            </a:r>
            <a:r>
              <a:rPr kumimoji="1" lang="en-US" altLang="zh-CN" sz="2800" b="1" i="1" dirty="0">
                <a:solidFill>
                  <a:srgbClr val="36479C"/>
                </a:solidFill>
                <a:sym typeface="Symbol" pitchFamily="18" charset="2"/>
              </a:rPr>
              <a:t> S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defRPr/>
            </a:pPr>
            <a:r>
              <a:rPr kumimoji="1" lang="en-US" altLang="zh-CN" sz="2800" b="1" i="1" dirty="0">
                <a:solidFill>
                  <a:srgbClr val="36479C"/>
                </a:solidFill>
                <a:sym typeface="Symbol" pitchFamily="18" charset="2"/>
              </a:rPr>
              <a:t>D</a:t>
            </a:r>
            <a:r>
              <a:rPr kumimoji="1" lang="en-US" altLang="zh-CN" sz="2800" b="1" dirty="0">
                <a:solidFill>
                  <a:srgbClr val="36479C"/>
                </a:solidFill>
                <a:sym typeface="Symbol" pitchFamily="18" charset="2"/>
              </a:rPr>
              <a:t>  </a:t>
            </a:r>
            <a:r>
              <a:rPr kumimoji="1" lang="en-US" altLang="zh-CN" sz="2800" b="1" i="1" dirty="0">
                <a:solidFill>
                  <a:srgbClr val="36479C"/>
                </a:solidFill>
                <a:sym typeface="Symbol" pitchFamily="18" charset="2"/>
              </a:rPr>
              <a:t>D</a:t>
            </a:r>
            <a:r>
              <a:rPr kumimoji="1" lang="en-US" altLang="zh-CN" sz="2800" b="1" dirty="0">
                <a:solidFill>
                  <a:srgbClr val="36479C"/>
                </a:solidFill>
                <a:sym typeface="Symbol" pitchFamily="18" charset="2"/>
              </a:rPr>
              <a:t>; </a:t>
            </a:r>
            <a:r>
              <a:rPr kumimoji="1" lang="en-US" altLang="zh-CN" sz="2800" b="1" i="1" dirty="0">
                <a:solidFill>
                  <a:srgbClr val="36479C"/>
                </a:solidFill>
                <a:sym typeface="Symbol" pitchFamily="18" charset="2"/>
              </a:rPr>
              <a:t>D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defRPr/>
            </a:pPr>
            <a:r>
              <a:rPr kumimoji="1" lang="en-US" altLang="zh-CN" sz="2800" b="1" i="1" dirty="0">
                <a:solidFill>
                  <a:srgbClr val="36479C"/>
                </a:solidFill>
                <a:sym typeface="Symbol" pitchFamily="18" charset="2"/>
              </a:rPr>
              <a:t>D</a:t>
            </a:r>
            <a:r>
              <a:rPr kumimoji="1" lang="en-US" altLang="zh-CN" sz="2800" b="1" dirty="0">
                <a:solidFill>
                  <a:srgbClr val="36479C"/>
                </a:solidFill>
                <a:sym typeface="Symbol" pitchFamily="18" charset="2"/>
              </a:rPr>
              <a:t>  id : </a:t>
            </a:r>
            <a:r>
              <a:rPr kumimoji="1" lang="en-US" altLang="zh-CN" sz="2800" b="1" i="1" dirty="0">
                <a:solidFill>
                  <a:srgbClr val="36479C"/>
                </a:solidFill>
                <a:sym typeface="Symbol" pitchFamily="18" charset="2"/>
              </a:rPr>
              <a:t>T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defRPr/>
            </a:pPr>
            <a:endParaRPr kumimoji="1" lang="en-US" altLang="zh-CN" sz="2800" b="1" i="1" dirty="0">
              <a:solidFill>
                <a:srgbClr val="36479C"/>
              </a:solidFill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defRPr/>
            </a:pPr>
            <a:r>
              <a:rPr kumimoji="1" lang="en-US" altLang="zh-CN" sz="2800" b="1" i="1" dirty="0">
                <a:solidFill>
                  <a:srgbClr val="36479C"/>
                </a:solidFill>
                <a:sym typeface="Symbol" pitchFamily="18" charset="2"/>
              </a:rPr>
              <a:t>T</a:t>
            </a:r>
            <a:r>
              <a:rPr kumimoji="1" lang="en-US" altLang="zh-CN" sz="2800" b="1" dirty="0">
                <a:solidFill>
                  <a:srgbClr val="36479C"/>
                </a:solidFill>
                <a:sym typeface="Symbol" pitchFamily="18" charset="2"/>
              </a:rPr>
              <a:t>  integer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defRPr/>
            </a:pPr>
            <a:r>
              <a:rPr kumimoji="1" lang="en-US" altLang="zh-CN" sz="2800" b="1" i="1" dirty="0">
                <a:solidFill>
                  <a:srgbClr val="36479C"/>
                </a:solidFill>
                <a:sym typeface="Symbol" pitchFamily="18" charset="2"/>
              </a:rPr>
              <a:t>T</a:t>
            </a:r>
            <a:r>
              <a:rPr kumimoji="1" lang="en-US" altLang="zh-CN" sz="2800" b="1" dirty="0">
                <a:solidFill>
                  <a:srgbClr val="36479C"/>
                </a:solidFill>
                <a:sym typeface="Symbol" pitchFamily="18" charset="2"/>
              </a:rPr>
              <a:t>  real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defRPr/>
            </a:pPr>
            <a:r>
              <a:rPr kumimoji="1" lang="en-US" altLang="zh-CN" sz="2800" b="1" i="1" dirty="0">
                <a:solidFill>
                  <a:srgbClr val="36479C"/>
                </a:solidFill>
                <a:sym typeface="Symbol" pitchFamily="18" charset="2"/>
              </a:rPr>
              <a:t>T</a:t>
            </a:r>
            <a:r>
              <a:rPr kumimoji="1" lang="en-US" altLang="zh-CN" sz="2800" b="1" dirty="0">
                <a:solidFill>
                  <a:srgbClr val="36479C"/>
                </a:solidFill>
                <a:sym typeface="Symbol" pitchFamily="18" charset="2"/>
              </a:rPr>
              <a:t>  array[</a:t>
            </a:r>
            <a:r>
              <a:rPr kumimoji="1" lang="en-US" altLang="zh-CN" sz="2800" b="1" dirty="0" err="1">
                <a:solidFill>
                  <a:srgbClr val="36479C"/>
                </a:solidFill>
                <a:sym typeface="Symbol" pitchFamily="18" charset="2"/>
              </a:rPr>
              <a:t>num</a:t>
            </a:r>
            <a:r>
              <a:rPr kumimoji="1" lang="en-US" altLang="zh-CN" sz="2800" b="1" dirty="0">
                <a:solidFill>
                  <a:srgbClr val="36479C"/>
                </a:solidFill>
                <a:sym typeface="Symbol" pitchFamily="18" charset="2"/>
              </a:rPr>
              <a:t>]of </a:t>
            </a:r>
            <a:r>
              <a:rPr kumimoji="1" lang="en-US" altLang="zh-CN" sz="2800" b="1" i="1" dirty="0">
                <a:solidFill>
                  <a:srgbClr val="36479C"/>
                </a:solidFill>
                <a:sym typeface="Symbol" pitchFamily="18" charset="2"/>
              </a:rPr>
              <a:t>T</a:t>
            </a:r>
            <a:r>
              <a:rPr kumimoji="1" lang="en-US" altLang="zh-CN" sz="2800" b="1" baseline="-25000" dirty="0">
                <a:solidFill>
                  <a:srgbClr val="36479C"/>
                </a:solidFill>
                <a:sym typeface="Symbol" pitchFamily="18" charset="2"/>
              </a:rPr>
              <a:t>1</a:t>
            </a:r>
            <a:endParaRPr kumimoji="1" lang="en-US" altLang="zh-CN" sz="2800" b="1" dirty="0">
              <a:solidFill>
                <a:srgbClr val="36479C"/>
              </a:solidFill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defRPr/>
            </a:pPr>
            <a:endParaRPr kumimoji="1" lang="en-US" altLang="zh-CN" sz="2800" b="1" i="1" dirty="0">
              <a:solidFill>
                <a:srgbClr val="36479C"/>
              </a:solidFill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defRPr/>
            </a:pPr>
            <a:r>
              <a:rPr kumimoji="1" lang="en-US" altLang="zh-CN" sz="2800" b="1" i="1" dirty="0">
                <a:solidFill>
                  <a:srgbClr val="36479C"/>
                </a:solidFill>
                <a:sym typeface="Symbol" pitchFamily="18" charset="2"/>
              </a:rPr>
              <a:t>T</a:t>
            </a:r>
            <a:r>
              <a:rPr kumimoji="1" lang="en-US" altLang="zh-CN" sz="2800" b="1" dirty="0">
                <a:solidFill>
                  <a:srgbClr val="36479C"/>
                </a:solidFill>
                <a:sym typeface="Symbol" pitchFamily="18" charset="2"/>
              </a:rPr>
              <a:t>  </a:t>
            </a:r>
            <a:r>
              <a:rPr kumimoji="1" lang="en-US" altLang="zh-CN" sz="2800" b="1" i="1" dirty="0">
                <a:solidFill>
                  <a:srgbClr val="36479C"/>
                </a:solidFill>
                <a:sym typeface="Symbol" pitchFamily="18" charset="2"/>
              </a:rPr>
              <a:t>T</a:t>
            </a:r>
            <a:r>
              <a:rPr kumimoji="1" lang="en-US" altLang="zh-CN" sz="2800" b="1" baseline="-25000" dirty="0">
                <a:solidFill>
                  <a:srgbClr val="36479C"/>
                </a:solidFill>
                <a:sym typeface="Symbol" pitchFamily="18" charset="2"/>
              </a:rPr>
              <a:t>1</a:t>
            </a:r>
            <a:endParaRPr kumimoji="1" lang="en-US" altLang="zh-CN" sz="2800" b="1" dirty="0">
              <a:solidFill>
                <a:srgbClr val="36479C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zh-CN" altLang="en-US" sz="2800" b="1" dirty="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1350963" y="1946275"/>
            <a:ext cx="194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offset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 := 0}</a:t>
            </a:r>
          </a:p>
        </p:txBody>
      </p:sp>
      <p:sp>
        <p:nvSpPr>
          <p:cNvPr id="560135" name="Rectangle 7"/>
          <p:cNvSpPr>
            <a:spLocks noChangeArrowheads="1"/>
          </p:cNvSpPr>
          <p:nvPr/>
        </p:nvSpPr>
        <p:spPr bwMode="auto">
          <a:xfrm>
            <a:off x="2301875" y="2852738"/>
            <a:ext cx="4939407" cy="8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800" b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kumimoji="1" lang="en-US" altLang="zh-CN" sz="2800" b="1" i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enter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dirty="0" err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id.</a:t>
            </a:r>
            <a:r>
              <a:rPr kumimoji="1" lang="en-US" altLang="zh-CN" sz="2800" b="1" i="1" dirty="0" err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lexeme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b="1" i="1" dirty="0" err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800" b="1" dirty="0" err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b="1" i="1" dirty="0" err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type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b="1" i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offset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);</a:t>
            </a:r>
          </a:p>
          <a:p>
            <a:pPr>
              <a:lnSpc>
                <a:spcPct val="90000"/>
              </a:lnSpc>
            </a:pPr>
            <a:r>
              <a:rPr kumimoji="1" lang="en-US" altLang="zh-CN" sz="2800" b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kumimoji="1" lang="en-US" altLang="zh-CN" sz="2800" b="1" i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offset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b="1" i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offset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kumimoji="1" lang="en-US" altLang="zh-CN" sz="2800" b="1" i="1" dirty="0" err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800" b="1" dirty="0" err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b="1" i="1" dirty="0" err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width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2319338" y="3789363"/>
            <a:ext cx="48847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type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integer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; 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width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 := 4}</a:t>
            </a:r>
          </a:p>
        </p:txBody>
      </p:sp>
      <p:sp>
        <p:nvSpPr>
          <p:cNvPr id="560137" name="Rectangle 9"/>
          <p:cNvSpPr>
            <a:spLocks noChangeArrowheads="1"/>
          </p:cNvSpPr>
          <p:nvPr/>
        </p:nvSpPr>
        <p:spPr bwMode="auto">
          <a:xfrm>
            <a:off x="2319338" y="4221163"/>
            <a:ext cx="44307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type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real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; 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width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 := 8}</a:t>
            </a:r>
          </a:p>
        </p:txBody>
      </p:sp>
      <p:sp>
        <p:nvSpPr>
          <p:cNvPr id="560138" name="Rectangle 10"/>
          <p:cNvSpPr>
            <a:spLocks noChangeArrowheads="1"/>
          </p:cNvSpPr>
          <p:nvPr/>
        </p:nvSpPr>
        <p:spPr bwMode="auto">
          <a:xfrm>
            <a:off x="3690938" y="4652963"/>
            <a:ext cx="5275262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type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array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(num.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val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800" b="1" baseline="-2500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type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);</a:t>
            </a:r>
          </a:p>
          <a:p>
            <a:pPr>
              <a:lnSpc>
                <a:spcPct val="90000"/>
              </a:lnSpc>
            </a:pP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width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 := num.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val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 * 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800" b="1" baseline="-2500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width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2230438" y="5516563"/>
            <a:ext cx="4138612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type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pointer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800" b="1" baseline="-2500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type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);</a:t>
            </a:r>
          </a:p>
          <a:p>
            <a:pPr>
              <a:lnSpc>
                <a:spcPct val="90000"/>
              </a:lnSpc>
            </a:pP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b="1" i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width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 := 4}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4" grpId="0"/>
      <p:bldP spid="560135" grpId="0"/>
      <p:bldP spid="560136" grpId="0"/>
      <p:bldP spid="560137" grpId="0"/>
      <p:bldP spid="560138" grpId="0"/>
      <p:bldP spid="5601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第七章  中间代码生成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中间代码：</a:t>
            </a:r>
          </a:p>
          <a:p>
            <a:pPr lvl="1"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介乎源语言与目标代码之间，比源语言简单，比目标代码复杂。</a:t>
            </a:r>
          </a:p>
          <a:p>
            <a:pPr lvl="1"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区分编译器的前端与后端，方便提出针对新机器的编译器。</a:t>
            </a:r>
          </a:p>
          <a:p>
            <a:pPr lvl="1"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可以设计针对中间代码的优化器。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CE3751-796A-491A-B62D-25A64E87A6DF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  <p:grpSp>
        <p:nvGrpSpPr>
          <p:cNvPr id="543748" name="Group 4"/>
          <p:cNvGrpSpPr>
            <a:grpSpLocks/>
          </p:cNvGrpSpPr>
          <p:nvPr/>
        </p:nvGrpSpPr>
        <p:grpSpPr bwMode="auto">
          <a:xfrm>
            <a:off x="696092" y="4364038"/>
            <a:ext cx="7980364" cy="1947862"/>
            <a:chOff x="205" y="2928"/>
            <a:chExt cx="5027" cy="1227"/>
          </a:xfrm>
        </p:grpSpPr>
        <p:sp>
          <p:nvSpPr>
            <p:cNvPr id="543749" name="Rectangle 5"/>
            <p:cNvSpPr>
              <a:spLocks noChangeArrowheads="1"/>
            </p:cNvSpPr>
            <p:nvPr/>
          </p:nvSpPr>
          <p:spPr bwMode="auto">
            <a:xfrm>
              <a:off x="768" y="2928"/>
              <a:ext cx="723" cy="103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54800"/>
            <a:lstStyle/>
            <a:p>
              <a:pPr algn="ctr" eaLnBrk="0" hangingPunct="0">
                <a:defRPr/>
              </a:pPr>
              <a:r>
                <a:rPr lang="zh-CN" altLang="en-US" sz="28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语法</a:t>
              </a:r>
            </a:p>
            <a:p>
              <a:pPr algn="ctr" eaLnBrk="0" hangingPunct="0">
                <a:defRPr/>
              </a:pPr>
              <a:r>
                <a:rPr lang="zh-CN" altLang="en-US" sz="28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</a:t>
              </a:r>
            </a:p>
          </p:txBody>
        </p:sp>
        <p:sp>
          <p:nvSpPr>
            <p:cNvPr id="543750" name="Rectangle 6"/>
            <p:cNvSpPr>
              <a:spLocks noChangeArrowheads="1"/>
            </p:cNvSpPr>
            <p:nvPr/>
          </p:nvSpPr>
          <p:spPr bwMode="auto">
            <a:xfrm>
              <a:off x="1776" y="2928"/>
              <a:ext cx="747" cy="103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6000" tIns="46800" rIns="18000" bIns="10800"/>
            <a:lstStyle/>
            <a:p>
              <a:pPr algn="ctr" eaLnBrk="0" hangingPunct="0">
                <a:defRPr/>
              </a:pPr>
              <a:r>
                <a:rPr lang="zh-CN" altLang="en-US" sz="28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静态</a:t>
              </a:r>
            </a:p>
            <a:p>
              <a:pPr algn="ctr" eaLnBrk="0" hangingPunct="0">
                <a:defRPr/>
              </a:pPr>
              <a:r>
                <a:rPr lang="zh-CN" altLang="en-US" sz="28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语义</a:t>
              </a:r>
            </a:p>
            <a:p>
              <a:pPr algn="ctr" eaLnBrk="0" hangingPunct="0">
                <a:defRPr/>
              </a:pPr>
              <a:r>
                <a:rPr lang="zh-CN" altLang="en-US" sz="28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检查</a:t>
              </a:r>
            </a:p>
          </p:txBody>
        </p:sp>
        <p:sp>
          <p:nvSpPr>
            <p:cNvPr id="543751" name="Rectangle 7"/>
            <p:cNvSpPr>
              <a:spLocks noChangeArrowheads="1"/>
            </p:cNvSpPr>
            <p:nvPr/>
          </p:nvSpPr>
          <p:spPr bwMode="auto">
            <a:xfrm>
              <a:off x="2832" y="2928"/>
              <a:ext cx="747" cy="1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46800" rIns="18000" bIns="10800"/>
            <a:lstStyle/>
            <a:p>
              <a:pPr algn="ctr" eaLnBrk="0" hangingPunct="0">
                <a:defRPr/>
              </a:pPr>
              <a:r>
                <a:rPr lang="zh-CN" altLang="en-US" sz="28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中间</a:t>
              </a:r>
            </a:p>
            <a:p>
              <a:pPr algn="ctr" eaLnBrk="0" hangingPunct="0">
                <a:defRPr/>
              </a:pPr>
              <a:r>
                <a:rPr lang="zh-CN" altLang="en-US" sz="28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代码</a:t>
              </a:r>
            </a:p>
            <a:p>
              <a:pPr algn="ctr" eaLnBrk="0" hangingPunct="0">
                <a:defRPr/>
              </a:pPr>
              <a:r>
                <a:rPr lang="zh-CN" altLang="en-US" sz="28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生成</a:t>
              </a:r>
            </a:p>
            <a:p>
              <a:pPr algn="ctr" eaLnBrk="0" hangingPunct="0">
                <a:defRPr/>
              </a:pPr>
              <a:r>
                <a:rPr lang="zh-CN" altLang="en-US" sz="28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器</a:t>
              </a:r>
            </a:p>
          </p:txBody>
        </p:sp>
        <p:sp>
          <p:nvSpPr>
            <p:cNvPr id="7178" name="Line 8"/>
            <p:cNvSpPr>
              <a:spLocks noChangeShapeType="1"/>
            </p:cNvSpPr>
            <p:nvPr/>
          </p:nvSpPr>
          <p:spPr bwMode="auto">
            <a:xfrm>
              <a:off x="1488" y="345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179" name="Line 9"/>
            <p:cNvSpPr>
              <a:spLocks noChangeShapeType="1"/>
            </p:cNvSpPr>
            <p:nvPr/>
          </p:nvSpPr>
          <p:spPr bwMode="auto">
            <a:xfrm>
              <a:off x="2544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43754" name="Rectangle 10"/>
            <p:cNvSpPr>
              <a:spLocks noChangeArrowheads="1"/>
            </p:cNvSpPr>
            <p:nvPr/>
          </p:nvSpPr>
          <p:spPr bwMode="auto">
            <a:xfrm>
              <a:off x="3600" y="3164"/>
              <a:ext cx="62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/>
            <a:lstStyle/>
            <a:p>
              <a:pPr algn="just" eaLnBrk="0" hangingPunct="0">
                <a:defRPr/>
              </a:pPr>
              <a:r>
                <a:rPr lang="zh-CN" altLang="en-US" sz="28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中间</a:t>
              </a:r>
            </a:p>
            <a:p>
              <a:pPr algn="just" eaLnBrk="0" hangingPunct="0">
                <a:defRPr/>
              </a:pPr>
              <a:r>
                <a:rPr lang="zh-CN" altLang="en-US" sz="28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代码</a:t>
              </a:r>
            </a:p>
          </p:txBody>
        </p:sp>
        <p:sp>
          <p:nvSpPr>
            <p:cNvPr id="543755" name="Rectangle 11"/>
            <p:cNvSpPr>
              <a:spLocks noChangeArrowheads="1"/>
            </p:cNvSpPr>
            <p:nvPr/>
          </p:nvSpPr>
          <p:spPr bwMode="auto">
            <a:xfrm>
              <a:off x="205" y="3110"/>
              <a:ext cx="454" cy="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/>
            <a:lstStyle/>
            <a:p>
              <a:pPr algn="just" eaLnBrk="0" hangingPunct="0">
                <a:defRPr/>
              </a:pPr>
              <a:r>
                <a:rPr lang="zh-CN" altLang="en-US" sz="28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记号流</a:t>
              </a:r>
            </a:p>
          </p:txBody>
        </p:sp>
        <p:sp>
          <p:nvSpPr>
            <p:cNvPr id="7182" name="Line 12"/>
            <p:cNvSpPr>
              <a:spLocks noChangeShapeType="1"/>
            </p:cNvSpPr>
            <p:nvPr/>
          </p:nvSpPr>
          <p:spPr bwMode="auto">
            <a:xfrm>
              <a:off x="474" y="3461"/>
              <a:ext cx="2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183" name="Line 13"/>
            <p:cNvSpPr>
              <a:spLocks noChangeShapeType="1"/>
            </p:cNvSpPr>
            <p:nvPr/>
          </p:nvSpPr>
          <p:spPr bwMode="auto">
            <a:xfrm>
              <a:off x="3600" y="3456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43758" name="Rectangle 14"/>
            <p:cNvSpPr>
              <a:spLocks noChangeArrowheads="1"/>
            </p:cNvSpPr>
            <p:nvPr/>
          </p:nvSpPr>
          <p:spPr bwMode="auto">
            <a:xfrm>
              <a:off x="4176" y="2928"/>
              <a:ext cx="747" cy="103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6000" tIns="46800" rIns="18000" bIns="10800"/>
            <a:lstStyle/>
            <a:p>
              <a:pPr algn="ctr" eaLnBrk="0" hangingPunct="0">
                <a:defRPr/>
              </a:pPr>
              <a:r>
                <a:rPr lang="zh-CN" altLang="en-US" sz="28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代码</a:t>
              </a:r>
            </a:p>
            <a:p>
              <a:pPr algn="ctr" eaLnBrk="0" hangingPunct="0">
                <a:defRPr/>
              </a:pPr>
              <a:r>
                <a:rPr lang="zh-CN" altLang="en-US" sz="28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生成</a:t>
              </a:r>
            </a:p>
            <a:p>
              <a:pPr algn="ctr" eaLnBrk="0" hangingPunct="0">
                <a:defRPr/>
              </a:pPr>
              <a:r>
                <a:rPr lang="zh-CN" altLang="en-US" sz="28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7185" name="Line 15"/>
            <p:cNvSpPr>
              <a:spLocks noChangeShapeType="1"/>
            </p:cNvSpPr>
            <p:nvPr/>
          </p:nvSpPr>
          <p:spPr bwMode="auto">
            <a:xfrm>
              <a:off x="4944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543760" name="Oval 16"/>
          <p:cNvSpPr>
            <a:spLocks noChangeArrowheads="1"/>
          </p:cNvSpPr>
          <p:nvPr/>
        </p:nvSpPr>
        <p:spPr bwMode="auto">
          <a:xfrm>
            <a:off x="4645025" y="4292600"/>
            <a:ext cx="1655763" cy="2087563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黑体" pitchFamily="2" charset="-122"/>
              </a:rPr>
              <a:t>7.2</a:t>
            </a:r>
            <a:r>
              <a:rPr lang="zh-CN" altLang="en-US" b="1" dirty="0">
                <a:latin typeface="宋体" charset="-122"/>
                <a:ea typeface="黑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声 明 语 句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7.2.2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作用域信息的保存</a:t>
            </a:r>
          </a:p>
          <a:p>
            <a:pPr algn="just">
              <a:spcBef>
                <a:spcPct val="15000"/>
              </a:spcBef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所讨论语言的文法</a:t>
            </a: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</a:t>
            </a:r>
            <a:r>
              <a:rPr lang="en-US" altLang="zh-CN" sz="28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 </a:t>
            </a:r>
            <a:r>
              <a:rPr lang="en-US" altLang="zh-CN" sz="28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</a:t>
            </a:r>
            <a:r>
              <a:rPr lang="en-US" altLang="zh-CN" sz="28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r>
              <a:rPr lang="en-US" altLang="zh-CN" sz="28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S</a:t>
            </a: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sz="28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D </a:t>
            </a:r>
            <a:r>
              <a:rPr lang="en-US" altLang="zh-CN" sz="28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D</a:t>
            </a:r>
            <a:r>
              <a:rPr lang="en-US" altLang="zh-CN" sz="28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r>
              <a:rPr lang="en-US" altLang="zh-CN" sz="28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D </a:t>
            </a:r>
            <a:r>
              <a:rPr lang="en-US" altLang="zh-CN" sz="28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en-US" altLang="zh-CN" sz="28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id:</a:t>
            </a:r>
            <a:r>
              <a:rPr lang="en-US" altLang="zh-CN" sz="28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T </a:t>
            </a:r>
            <a:r>
              <a:rPr lang="en-US" altLang="zh-CN" sz="28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sz="28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	   </a:t>
            </a:r>
            <a:r>
              <a:rPr lang="en-US" altLang="zh-CN" sz="28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proc</a:t>
            </a:r>
            <a:r>
              <a:rPr lang="en-US" altLang="zh-CN" sz="28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id ;</a:t>
            </a:r>
            <a:r>
              <a:rPr lang="en-US" altLang="zh-CN" sz="28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D</a:t>
            </a:r>
            <a:r>
              <a:rPr lang="en-US" altLang="zh-CN" sz="28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;</a:t>
            </a:r>
            <a:r>
              <a:rPr lang="en-US" altLang="zh-CN" sz="28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S</a:t>
            </a:r>
            <a:r>
              <a:rPr lang="en-US" altLang="zh-CN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5724128" y="1052736"/>
            <a:ext cx="2881313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sort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a:…; x:…;</a:t>
            </a:r>
          </a:p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readarray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i:…;</a:t>
            </a:r>
          </a:p>
          <a:p>
            <a:pPr>
              <a:spcAft>
                <a:spcPct val="30000"/>
              </a:spcAft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exchange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quicksort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k, v:…;</a:t>
            </a:r>
          </a:p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partition</a:t>
            </a:r>
          </a:p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i, j:…;</a:t>
            </a:r>
          </a:p>
          <a:p>
            <a:pPr>
              <a:spcBef>
                <a:spcPct val="4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6.14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的程序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参数被略去</a:t>
            </a:r>
          </a:p>
        </p:txBody>
      </p:sp>
    </p:spTree>
    <p:extLst>
      <p:ext uri="{BB962C8B-B14F-4D97-AF65-F5344CB8AC3E}">
        <p14:creationId xmlns:p14="http://schemas.microsoft.com/office/powerpoint/2010/main" val="11815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7.2 </a:t>
            </a:r>
            <a:r>
              <a:rPr lang="zh-CN" altLang="en-US">
                <a:ea typeface="宋体" pitchFamily="2" charset="-122"/>
              </a:rPr>
              <a:t>声 明 语 句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610600" cy="5732462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zh-CN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7.2.2 </a:t>
            </a:r>
            <a:r>
              <a:rPr lang="zh-CN" altLang="en-US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作用域信息的保存</a:t>
            </a:r>
          </a:p>
          <a:p>
            <a:pPr algn="just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zh-CN" sz="2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program sort(</a:t>
            </a:r>
            <a:r>
              <a:rPr lang="en-US" altLang="zh-CN" sz="2200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input,output</a:t>
            </a:r>
            <a:r>
              <a:rPr lang="en-US" altLang="zh-CN" sz="2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 algn="just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var</a:t>
            </a: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a:array[0..10] of integer;</a:t>
            </a:r>
          </a:p>
          <a:p>
            <a:pPr algn="just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x:integer;</a:t>
            </a:r>
          </a:p>
          <a:p>
            <a:pPr algn="just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200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prcedure</a:t>
            </a:r>
            <a:r>
              <a:rPr lang="en-US" altLang="zh-CN" sz="2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200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readarray</a:t>
            </a:r>
            <a:r>
              <a:rPr lang="en-US" altLang="zh-CN" sz="2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var</a:t>
            </a: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i:integer;</a:t>
            </a:r>
          </a:p>
          <a:p>
            <a:pPr algn="just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begin …a … end{</a:t>
            </a:r>
            <a:r>
              <a:rPr lang="en-US" altLang="zh-CN" sz="2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readarray</a:t>
            </a: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};</a:t>
            </a:r>
          </a:p>
          <a:p>
            <a:pPr algn="just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procedure exchange(</a:t>
            </a:r>
            <a:r>
              <a:rPr lang="en-US" altLang="zh-CN" sz="2200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i,j:integer</a:t>
            </a:r>
            <a:r>
              <a:rPr lang="en-US" altLang="zh-CN" sz="2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begin x:=a[i]; a[</a:t>
            </a:r>
            <a:r>
              <a:rPr lang="en-US" altLang="zh-CN" sz="2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]:=a[j];a[j]:=</a:t>
            </a:r>
            <a:r>
              <a:rPr lang="en-US" altLang="zh-CN" sz="2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x;end</a:t>
            </a: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{exchange};</a:t>
            </a:r>
          </a:p>
          <a:p>
            <a:pPr algn="just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procedure quicksort(</a:t>
            </a:r>
            <a:r>
              <a:rPr lang="en-US" altLang="zh-CN" sz="2200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m,n:integer</a:t>
            </a:r>
            <a:r>
              <a:rPr lang="en-US" altLang="zh-CN" sz="2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 algn="just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2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var</a:t>
            </a: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k,v:integer</a:t>
            </a: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2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function partition(</a:t>
            </a:r>
            <a:r>
              <a:rPr lang="en-US" altLang="zh-CN" sz="2200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y,z:integer</a:t>
            </a:r>
            <a:r>
              <a:rPr lang="en-US" altLang="zh-CN" sz="2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):integer;</a:t>
            </a:r>
          </a:p>
          <a:p>
            <a:pPr algn="just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  </a:t>
            </a:r>
            <a:r>
              <a:rPr lang="en-US" altLang="zh-CN" sz="2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var</a:t>
            </a: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k,v:integer</a:t>
            </a: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  begin …a… …v… …exchange(</a:t>
            </a:r>
            <a:r>
              <a:rPr lang="en-US" altLang="zh-CN" sz="22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i,j</a:t>
            </a: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)…  end{partition};</a:t>
            </a:r>
          </a:p>
          <a:p>
            <a:pPr algn="just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begin…end{quicksort};</a:t>
            </a:r>
          </a:p>
          <a:p>
            <a:pPr algn="just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zh-CN" sz="2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begin … end{sort}.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95C038-7BBE-466D-8174-2A87D6EDE2F3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7.2 </a:t>
            </a:r>
            <a:r>
              <a:rPr lang="zh-CN" altLang="en-US">
                <a:ea typeface="宋体" pitchFamily="2" charset="-122"/>
              </a:rPr>
              <a:t>声 明 语 句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E430DE-10C7-463E-A073-CD15B1CF4A79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3402013" y="2779713"/>
            <a:ext cx="1587" cy="2381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5589588" y="2779713"/>
            <a:ext cx="0" cy="2347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V="1">
            <a:off x="3402013" y="4767263"/>
            <a:ext cx="2187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 flipV="1">
            <a:off x="3386138" y="4356100"/>
            <a:ext cx="2189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 flipV="1">
            <a:off x="3419475" y="3978275"/>
            <a:ext cx="2189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 flipV="1">
            <a:off x="3417888" y="3587750"/>
            <a:ext cx="2189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 flipV="1">
            <a:off x="3403600" y="3194050"/>
            <a:ext cx="2189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9722" name="Rectangle 10"/>
          <p:cNvSpPr>
            <a:spLocks noChangeArrowheads="1"/>
          </p:cNvSpPr>
          <p:nvPr/>
        </p:nvSpPr>
        <p:spPr bwMode="auto">
          <a:xfrm>
            <a:off x="3328988" y="4252913"/>
            <a:ext cx="1681162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exchange</a:t>
            </a:r>
          </a:p>
        </p:txBody>
      </p:sp>
      <p:sp>
        <p:nvSpPr>
          <p:cNvPr id="499723" name="Rectangle 11"/>
          <p:cNvSpPr>
            <a:spLocks noChangeArrowheads="1"/>
          </p:cNvSpPr>
          <p:nvPr/>
        </p:nvSpPr>
        <p:spPr bwMode="auto">
          <a:xfrm>
            <a:off x="3328988" y="3857625"/>
            <a:ext cx="17526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readarray</a:t>
            </a:r>
          </a:p>
        </p:txBody>
      </p:sp>
      <p:sp>
        <p:nvSpPr>
          <p:cNvPr id="499724" name="Rectangle 12"/>
          <p:cNvSpPr>
            <a:spLocks noChangeArrowheads="1"/>
          </p:cNvSpPr>
          <p:nvPr/>
        </p:nvSpPr>
        <p:spPr bwMode="auto">
          <a:xfrm>
            <a:off x="3527425" y="3460750"/>
            <a:ext cx="135413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</a:p>
        </p:txBody>
      </p:sp>
      <p:sp>
        <p:nvSpPr>
          <p:cNvPr id="499725" name="Rectangle 13"/>
          <p:cNvSpPr>
            <a:spLocks noChangeArrowheads="1"/>
          </p:cNvSpPr>
          <p:nvPr/>
        </p:nvSpPr>
        <p:spPr bwMode="auto">
          <a:xfrm>
            <a:off x="3371850" y="3086100"/>
            <a:ext cx="16208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499726" name="Rectangle 14"/>
          <p:cNvSpPr>
            <a:spLocks noChangeArrowheads="1"/>
          </p:cNvSpPr>
          <p:nvPr/>
        </p:nvSpPr>
        <p:spPr bwMode="auto">
          <a:xfrm>
            <a:off x="4060825" y="2711450"/>
            <a:ext cx="13525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 头</a:t>
            </a:r>
          </a:p>
        </p:txBody>
      </p:sp>
      <p:sp>
        <p:nvSpPr>
          <p:cNvPr id="499727" name="Rectangle 15"/>
          <p:cNvSpPr>
            <a:spLocks noChangeArrowheads="1"/>
          </p:cNvSpPr>
          <p:nvPr/>
        </p:nvSpPr>
        <p:spPr bwMode="auto">
          <a:xfrm>
            <a:off x="3419475" y="2708275"/>
            <a:ext cx="5191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空</a:t>
            </a:r>
          </a:p>
        </p:txBody>
      </p:sp>
      <p:sp>
        <p:nvSpPr>
          <p:cNvPr id="499728" name="Rectangle 16"/>
          <p:cNvSpPr>
            <a:spLocks noChangeArrowheads="1"/>
          </p:cNvSpPr>
          <p:nvPr/>
        </p:nvSpPr>
        <p:spPr bwMode="auto">
          <a:xfrm>
            <a:off x="4427538" y="2347913"/>
            <a:ext cx="1557337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sort</a:t>
            </a:r>
          </a:p>
        </p:txBody>
      </p:sp>
      <p:sp>
        <p:nvSpPr>
          <p:cNvPr id="499729" name="Rectangle 17"/>
          <p:cNvSpPr>
            <a:spLocks noChangeArrowheads="1"/>
          </p:cNvSpPr>
          <p:nvPr/>
        </p:nvSpPr>
        <p:spPr bwMode="auto">
          <a:xfrm>
            <a:off x="3328988" y="4633913"/>
            <a:ext cx="165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quicksort</a:t>
            </a:r>
          </a:p>
        </p:txBody>
      </p:sp>
      <p:sp>
        <p:nvSpPr>
          <p:cNvPr id="27667" name="Line 18"/>
          <p:cNvSpPr>
            <a:spLocks noChangeShapeType="1"/>
          </p:cNvSpPr>
          <p:nvPr/>
        </p:nvSpPr>
        <p:spPr bwMode="auto">
          <a:xfrm flipV="1">
            <a:off x="3417888" y="2779713"/>
            <a:ext cx="2189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Line 19"/>
          <p:cNvSpPr>
            <a:spLocks noChangeShapeType="1"/>
          </p:cNvSpPr>
          <p:nvPr/>
        </p:nvSpPr>
        <p:spPr bwMode="auto">
          <a:xfrm>
            <a:off x="3905250" y="2798763"/>
            <a:ext cx="0" cy="377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9" name="Line 20"/>
          <p:cNvSpPr>
            <a:spLocks noChangeShapeType="1"/>
          </p:cNvSpPr>
          <p:nvPr/>
        </p:nvSpPr>
        <p:spPr bwMode="auto">
          <a:xfrm>
            <a:off x="5132388" y="3214688"/>
            <a:ext cx="0" cy="1951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9733" name="Rectangle 21"/>
          <p:cNvSpPr>
            <a:spLocks noChangeArrowheads="1"/>
          </p:cNvSpPr>
          <p:nvPr/>
        </p:nvSpPr>
        <p:spPr bwMode="auto">
          <a:xfrm>
            <a:off x="179388" y="1484313"/>
            <a:ext cx="457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program sort(</a:t>
            </a:r>
            <a:r>
              <a:rPr lang="en-US" altLang="zh-CN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input,output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lang="en-US" altLang="zh-CN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var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a:array[0..10] of integer;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x:integer;</a:t>
            </a:r>
          </a:p>
        </p:txBody>
      </p:sp>
      <p:sp>
        <p:nvSpPr>
          <p:cNvPr id="499734" name="Text Box 22"/>
          <p:cNvSpPr txBox="1">
            <a:spLocks noChangeArrowheads="1"/>
          </p:cNvSpPr>
          <p:nvPr/>
        </p:nvSpPr>
        <p:spPr bwMode="auto">
          <a:xfrm>
            <a:off x="3419475" y="5516563"/>
            <a:ext cx="3024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过程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sort</a:t>
            </a: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的符号表</a:t>
            </a:r>
          </a:p>
        </p:txBody>
      </p:sp>
      <p:sp>
        <p:nvSpPr>
          <p:cNvPr id="499735" name="AutoShape 23"/>
          <p:cNvSpPr>
            <a:spLocks noChangeArrowheads="1"/>
          </p:cNvSpPr>
          <p:nvPr/>
        </p:nvSpPr>
        <p:spPr bwMode="auto">
          <a:xfrm>
            <a:off x="6443663" y="1930400"/>
            <a:ext cx="2700337" cy="1844675"/>
          </a:xfrm>
          <a:prstGeom prst="wedgeEllipseCallout">
            <a:avLst>
              <a:gd name="adj1" fmla="val -113787"/>
              <a:gd name="adj2" fmla="val 29949"/>
            </a:avLst>
          </a:prstGeom>
          <a:solidFill>
            <a:schemeClr val="accent1">
              <a:alpha val="2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变量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</a:t>
            </a: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的字符串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”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”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,</a:t>
            </a: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类型信息，在活动记录中的地址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a typeface="宋体" pitchFamily="2" charset="-122"/>
              </a:rPr>
              <a:t>7.2 声 明 语 句</a:t>
            </a:r>
          </a:p>
        </p:txBody>
      </p:sp>
      <p:sp>
        <p:nvSpPr>
          <p:cNvPr id="19460" name="Rectangle 91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 </a:t>
            </a:r>
          </a:p>
        </p:txBody>
      </p:sp>
      <p:grpSp>
        <p:nvGrpSpPr>
          <p:cNvPr id="19459" name="Group 89"/>
          <p:cNvGrpSpPr>
            <a:grpSpLocks/>
          </p:cNvGrpSpPr>
          <p:nvPr/>
        </p:nvGrpSpPr>
        <p:grpSpPr bwMode="auto">
          <a:xfrm>
            <a:off x="201613" y="836712"/>
            <a:ext cx="8763000" cy="5715000"/>
            <a:chOff x="0" y="720"/>
            <a:chExt cx="5520" cy="3600"/>
          </a:xfrm>
        </p:grpSpPr>
        <p:sp>
          <p:nvSpPr>
            <p:cNvPr id="19462" name="Line 7"/>
            <p:cNvSpPr>
              <a:spLocks noChangeShapeType="1"/>
            </p:cNvSpPr>
            <p:nvPr/>
          </p:nvSpPr>
          <p:spPr bwMode="auto">
            <a:xfrm>
              <a:off x="1774" y="992"/>
              <a:ext cx="1" cy="1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3" name="Line 8"/>
            <p:cNvSpPr>
              <a:spLocks noChangeShapeType="1"/>
            </p:cNvSpPr>
            <p:nvPr/>
          </p:nvSpPr>
          <p:spPr bwMode="auto">
            <a:xfrm>
              <a:off x="3152" y="992"/>
              <a:ext cx="0" cy="1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4" name="Line 9"/>
            <p:cNvSpPr>
              <a:spLocks noChangeShapeType="1"/>
            </p:cNvSpPr>
            <p:nvPr/>
          </p:nvSpPr>
          <p:spPr bwMode="auto">
            <a:xfrm flipV="1">
              <a:off x="1774" y="2481"/>
              <a:ext cx="13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Line 10"/>
            <p:cNvSpPr>
              <a:spLocks noChangeShapeType="1"/>
            </p:cNvSpPr>
            <p:nvPr/>
          </p:nvSpPr>
          <p:spPr bwMode="auto">
            <a:xfrm flipV="1">
              <a:off x="1774" y="2244"/>
              <a:ext cx="13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Line 11"/>
            <p:cNvSpPr>
              <a:spLocks noChangeShapeType="1"/>
            </p:cNvSpPr>
            <p:nvPr/>
          </p:nvSpPr>
          <p:spPr bwMode="auto">
            <a:xfrm flipV="1">
              <a:off x="1764" y="1985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Line 12"/>
            <p:cNvSpPr>
              <a:spLocks noChangeShapeType="1"/>
            </p:cNvSpPr>
            <p:nvPr/>
          </p:nvSpPr>
          <p:spPr bwMode="auto">
            <a:xfrm flipV="1">
              <a:off x="1785" y="1747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Line 13"/>
            <p:cNvSpPr>
              <a:spLocks noChangeShapeType="1"/>
            </p:cNvSpPr>
            <p:nvPr/>
          </p:nvSpPr>
          <p:spPr bwMode="auto">
            <a:xfrm flipV="1">
              <a:off x="1784" y="1501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14"/>
            <p:cNvSpPr>
              <a:spLocks noChangeShapeType="1"/>
            </p:cNvSpPr>
            <p:nvPr/>
          </p:nvSpPr>
          <p:spPr bwMode="auto">
            <a:xfrm flipV="1">
              <a:off x="1775" y="1253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Rectangle 15"/>
            <p:cNvSpPr>
              <a:spLocks noChangeArrowheads="1"/>
            </p:cNvSpPr>
            <p:nvPr/>
          </p:nvSpPr>
          <p:spPr bwMode="auto">
            <a:xfrm>
              <a:off x="1728" y="1920"/>
              <a:ext cx="105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/>
                <a:t>exchange</a:t>
              </a:r>
            </a:p>
          </p:txBody>
        </p:sp>
        <p:sp>
          <p:nvSpPr>
            <p:cNvPr id="19471" name="Rectangle 16"/>
            <p:cNvSpPr>
              <a:spLocks noChangeArrowheads="1"/>
            </p:cNvSpPr>
            <p:nvPr/>
          </p:nvSpPr>
          <p:spPr bwMode="auto">
            <a:xfrm>
              <a:off x="1728" y="1671"/>
              <a:ext cx="110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/>
                <a:t>readarray</a:t>
              </a:r>
            </a:p>
          </p:txBody>
        </p:sp>
        <p:sp>
          <p:nvSpPr>
            <p:cNvPr id="19472" name="Rectangle 17"/>
            <p:cNvSpPr>
              <a:spLocks noChangeArrowheads="1"/>
            </p:cNvSpPr>
            <p:nvPr/>
          </p:nvSpPr>
          <p:spPr bwMode="auto">
            <a:xfrm>
              <a:off x="1853" y="1421"/>
              <a:ext cx="85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/>
                <a:t>x</a:t>
              </a:r>
            </a:p>
          </p:txBody>
        </p:sp>
        <p:sp>
          <p:nvSpPr>
            <p:cNvPr id="19473" name="Rectangle 18"/>
            <p:cNvSpPr>
              <a:spLocks noChangeArrowheads="1"/>
            </p:cNvSpPr>
            <p:nvPr/>
          </p:nvSpPr>
          <p:spPr bwMode="auto">
            <a:xfrm>
              <a:off x="1755" y="1185"/>
              <a:ext cx="1021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/>
                <a:t>a</a:t>
              </a:r>
            </a:p>
          </p:txBody>
        </p:sp>
        <p:sp>
          <p:nvSpPr>
            <p:cNvPr id="19474" name="Rectangle 19"/>
            <p:cNvSpPr>
              <a:spLocks noChangeArrowheads="1"/>
            </p:cNvSpPr>
            <p:nvPr/>
          </p:nvSpPr>
          <p:spPr bwMode="auto">
            <a:xfrm>
              <a:off x="2189" y="949"/>
              <a:ext cx="85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/>
                <a:t>表 头</a:t>
              </a:r>
            </a:p>
          </p:txBody>
        </p:sp>
        <p:sp>
          <p:nvSpPr>
            <p:cNvPr id="19475" name="Rectangle 20"/>
            <p:cNvSpPr>
              <a:spLocks noChangeArrowheads="1"/>
            </p:cNvSpPr>
            <p:nvPr/>
          </p:nvSpPr>
          <p:spPr bwMode="auto">
            <a:xfrm>
              <a:off x="1785" y="947"/>
              <a:ext cx="327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/>
                <a:t>空</a:t>
              </a:r>
            </a:p>
          </p:txBody>
        </p:sp>
        <p:sp>
          <p:nvSpPr>
            <p:cNvPr id="19476" name="Rectangle 21"/>
            <p:cNvSpPr>
              <a:spLocks noChangeArrowheads="1"/>
            </p:cNvSpPr>
            <p:nvPr/>
          </p:nvSpPr>
          <p:spPr bwMode="auto">
            <a:xfrm>
              <a:off x="2420" y="720"/>
              <a:ext cx="98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/>
                <a:t>sort</a:t>
              </a:r>
            </a:p>
          </p:txBody>
        </p:sp>
        <p:sp>
          <p:nvSpPr>
            <p:cNvPr id="19477" name="Rectangle 22"/>
            <p:cNvSpPr>
              <a:spLocks noChangeArrowheads="1"/>
            </p:cNvSpPr>
            <p:nvPr/>
          </p:nvSpPr>
          <p:spPr bwMode="auto">
            <a:xfrm>
              <a:off x="1728" y="2160"/>
              <a:ext cx="10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/>
                <a:t>quicksort</a:t>
              </a:r>
            </a:p>
          </p:txBody>
        </p:sp>
        <p:sp>
          <p:nvSpPr>
            <p:cNvPr id="19478" name="Line 23"/>
            <p:cNvSpPr>
              <a:spLocks noChangeShapeType="1"/>
            </p:cNvSpPr>
            <p:nvPr/>
          </p:nvSpPr>
          <p:spPr bwMode="auto">
            <a:xfrm flipV="1">
              <a:off x="1784" y="992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24"/>
            <p:cNvSpPr>
              <a:spLocks noChangeShapeType="1"/>
            </p:cNvSpPr>
            <p:nvPr/>
          </p:nvSpPr>
          <p:spPr bwMode="auto">
            <a:xfrm>
              <a:off x="2091" y="1004"/>
              <a:ext cx="0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25"/>
            <p:cNvSpPr>
              <a:spLocks noChangeShapeType="1"/>
            </p:cNvSpPr>
            <p:nvPr/>
          </p:nvSpPr>
          <p:spPr bwMode="auto">
            <a:xfrm>
              <a:off x="2864" y="1266"/>
              <a:ext cx="0" cy="12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Rectangle 26"/>
            <p:cNvSpPr>
              <a:spLocks noChangeArrowheads="1"/>
            </p:cNvSpPr>
            <p:nvPr/>
          </p:nvSpPr>
          <p:spPr bwMode="auto">
            <a:xfrm>
              <a:off x="3334" y="1703"/>
              <a:ext cx="170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/>
                <a:t>指向</a:t>
              </a:r>
              <a:r>
                <a:rPr lang="en-US" altLang="zh-CN" sz="2800"/>
                <a:t>readarray</a:t>
              </a:r>
            </a:p>
          </p:txBody>
        </p:sp>
        <p:sp>
          <p:nvSpPr>
            <p:cNvPr id="19482" name="Line 28"/>
            <p:cNvSpPr>
              <a:spLocks noChangeShapeType="1"/>
            </p:cNvSpPr>
            <p:nvPr/>
          </p:nvSpPr>
          <p:spPr bwMode="auto">
            <a:xfrm>
              <a:off x="3768" y="2922"/>
              <a:ext cx="1" cy="9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29"/>
            <p:cNvSpPr>
              <a:spLocks noChangeShapeType="1"/>
            </p:cNvSpPr>
            <p:nvPr/>
          </p:nvSpPr>
          <p:spPr bwMode="auto">
            <a:xfrm flipH="1">
              <a:off x="5143" y="2922"/>
              <a:ext cx="3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30"/>
            <p:cNvSpPr>
              <a:spLocks noChangeShapeType="1"/>
            </p:cNvSpPr>
            <p:nvPr/>
          </p:nvSpPr>
          <p:spPr bwMode="auto">
            <a:xfrm flipV="1">
              <a:off x="3758" y="3915"/>
              <a:ext cx="137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31"/>
            <p:cNvSpPr>
              <a:spLocks noChangeShapeType="1"/>
            </p:cNvSpPr>
            <p:nvPr/>
          </p:nvSpPr>
          <p:spPr bwMode="auto">
            <a:xfrm flipV="1">
              <a:off x="3779" y="3677"/>
              <a:ext cx="13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32"/>
            <p:cNvSpPr>
              <a:spLocks noChangeShapeType="1"/>
            </p:cNvSpPr>
            <p:nvPr/>
          </p:nvSpPr>
          <p:spPr bwMode="auto">
            <a:xfrm flipV="1">
              <a:off x="3778" y="3431"/>
              <a:ext cx="137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Line 33"/>
            <p:cNvSpPr>
              <a:spLocks noChangeShapeType="1"/>
            </p:cNvSpPr>
            <p:nvPr/>
          </p:nvSpPr>
          <p:spPr bwMode="auto">
            <a:xfrm flipV="1">
              <a:off x="3769" y="3182"/>
              <a:ext cx="137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Rectangle 34"/>
            <p:cNvSpPr>
              <a:spLocks noChangeArrowheads="1"/>
            </p:cNvSpPr>
            <p:nvPr/>
          </p:nvSpPr>
          <p:spPr bwMode="auto">
            <a:xfrm>
              <a:off x="3827" y="3601"/>
              <a:ext cx="980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/>
                <a:t>partition</a:t>
              </a:r>
            </a:p>
          </p:txBody>
        </p:sp>
        <p:sp>
          <p:nvSpPr>
            <p:cNvPr id="19489" name="Rectangle 35"/>
            <p:cNvSpPr>
              <a:spLocks noChangeArrowheads="1"/>
            </p:cNvSpPr>
            <p:nvPr/>
          </p:nvSpPr>
          <p:spPr bwMode="auto">
            <a:xfrm>
              <a:off x="3847" y="3351"/>
              <a:ext cx="85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/>
                <a:t>v</a:t>
              </a:r>
            </a:p>
          </p:txBody>
        </p:sp>
        <p:sp>
          <p:nvSpPr>
            <p:cNvPr id="19490" name="Rectangle 36"/>
            <p:cNvSpPr>
              <a:spLocks noChangeArrowheads="1"/>
            </p:cNvSpPr>
            <p:nvPr/>
          </p:nvSpPr>
          <p:spPr bwMode="auto">
            <a:xfrm>
              <a:off x="3749" y="3115"/>
              <a:ext cx="102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/>
                <a:t>k</a:t>
              </a:r>
            </a:p>
          </p:txBody>
        </p:sp>
        <p:sp>
          <p:nvSpPr>
            <p:cNvPr id="19491" name="Rectangle 37"/>
            <p:cNvSpPr>
              <a:spLocks noChangeArrowheads="1"/>
            </p:cNvSpPr>
            <p:nvPr/>
          </p:nvSpPr>
          <p:spPr bwMode="auto">
            <a:xfrm>
              <a:off x="4182" y="2879"/>
              <a:ext cx="853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/>
                <a:t>表 头</a:t>
              </a:r>
            </a:p>
          </p:txBody>
        </p:sp>
        <p:sp>
          <p:nvSpPr>
            <p:cNvPr id="19492" name="Rectangle 38"/>
            <p:cNvSpPr>
              <a:spLocks noChangeArrowheads="1"/>
            </p:cNvSpPr>
            <p:nvPr/>
          </p:nvSpPr>
          <p:spPr bwMode="auto">
            <a:xfrm>
              <a:off x="4385" y="2638"/>
              <a:ext cx="113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/>
                <a:t>quicksort</a:t>
              </a:r>
            </a:p>
          </p:txBody>
        </p:sp>
        <p:sp>
          <p:nvSpPr>
            <p:cNvPr id="19493" name="Line 39"/>
            <p:cNvSpPr>
              <a:spLocks noChangeShapeType="1"/>
            </p:cNvSpPr>
            <p:nvPr/>
          </p:nvSpPr>
          <p:spPr bwMode="auto">
            <a:xfrm flipV="1">
              <a:off x="3778" y="2922"/>
              <a:ext cx="137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Line 40"/>
            <p:cNvSpPr>
              <a:spLocks noChangeShapeType="1"/>
            </p:cNvSpPr>
            <p:nvPr/>
          </p:nvSpPr>
          <p:spPr bwMode="auto">
            <a:xfrm>
              <a:off x="4085" y="2934"/>
              <a:ext cx="1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Line 41"/>
            <p:cNvSpPr>
              <a:spLocks noChangeShapeType="1"/>
            </p:cNvSpPr>
            <p:nvPr/>
          </p:nvSpPr>
          <p:spPr bwMode="auto">
            <a:xfrm>
              <a:off x="4858" y="3196"/>
              <a:ext cx="1" cy="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Rectangle 42"/>
            <p:cNvSpPr>
              <a:spLocks noChangeArrowheads="1"/>
            </p:cNvSpPr>
            <p:nvPr/>
          </p:nvSpPr>
          <p:spPr bwMode="auto">
            <a:xfrm>
              <a:off x="480" y="2628"/>
              <a:ext cx="120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/>
                <a:t>readarray</a:t>
              </a:r>
            </a:p>
          </p:txBody>
        </p:sp>
        <p:sp>
          <p:nvSpPr>
            <p:cNvPr id="19497" name="Line 44"/>
            <p:cNvSpPr>
              <a:spLocks noChangeShapeType="1"/>
            </p:cNvSpPr>
            <p:nvPr/>
          </p:nvSpPr>
          <p:spPr bwMode="auto">
            <a:xfrm>
              <a:off x="19" y="2944"/>
              <a:ext cx="2" cy="4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Line 45"/>
            <p:cNvSpPr>
              <a:spLocks noChangeShapeType="1"/>
            </p:cNvSpPr>
            <p:nvPr/>
          </p:nvSpPr>
          <p:spPr bwMode="auto">
            <a:xfrm>
              <a:off x="1397" y="2944"/>
              <a:ext cx="2" cy="5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Line 46"/>
            <p:cNvSpPr>
              <a:spLocks noChangeShapeType="1"/>
            </p:cNvSpPr>
            <p:nvPr/>
          </p:nvSpPr>
          <p:spPr bwMode="auto">
            <a:xfrm flipV="1">
              <a:off x="29" y="3453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Line 47"/>
            <p:cNvSpPr>
              <a:spLocks noChangeShapeType="1"/>
            </p:cNvSpPr>
            <p:nvPr/>
          </p:nvSpPr>
          <p:spPr bwMode="auto">
            <a:xfrm flipV="1">
              <a:off x="20" y="3204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Rectangle 48"/>
            <p:cNvSpPr>
              <a:spLocks noChangeArrowheads="1"/>
            </p:cNvSpPr>
            <p:nvPr/>
          </p:nvSpPr>
          <p:spPr bwMode="auto">
            <a:xfrm>
              <a:off x="0" y="3137"/>
              <a:ext cx="102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/>
                <a:t>i</a:t>
              </a:r>
            </a:p>
          </p:txBody>
        </p:sp>
        <p:sp>
          <p:nvSpPr>
            <p:cNvPr id="19502" name="Rectangle 49"/>
            <p:cNvSpPr>
              <a:spLocks noChangeArrowheads="1"/>
            </p:cNvSpPr>
            <p:nvPr/>
          </p:nvSpPr>
          <p:spPr bwMode="auto">
            <a:xfrm>
              <a:off x="434" y="2900"/>
              <a:ext cx="85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/>
                <a:t>表 头</a:t>
              </a:r>
            </a:p>
          </p:txBody>
        </p:sp>
        <p:sp>
          <p:nvSpPr>
            <p:cNvPr id="19503" name="Line 50"/>
            <p:cNvSpPr>
              <a:spLocks noChangeShapeType="1"/>
            </p:cNvSpPr>
            <p:nvPr/>
          </p:nvSpPr>
          <p:spPr bwMode="auto">
            <a:xfrm flipV="1">
              <a:off x="29" y="2944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Line 51"/>
            <p:cNvSpPr>
              <a:spLocks noChangeShapeType="1"/>
            </p:cNvSpPr>
            <p:nvPr/>
          </p:nvSpPr>
          <p:spPr bwMode="auto">
            <a:xfrm>
              <a:off x="336" y="2956"/>
              <a:ext cx="0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Line 52"/>
            <p:cNvSpPr>
              <a:spLocks noChangeShapeType="1"/>
            </p:cNvSpPr>
            <p:nvPr/>
          </p:nvSpPr>
          <p:spPr bwMode="auto">
            <a:xfrm>
              <a:off x="1109" y="3218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Rectangle 53"/>
            <p:cNvSpPr>
              <a:spLocks noChangeArrowheads="1"/>
            </p:cNvSpPr>
            <p:nvPr/>
          </p:nvSpPr>
          <p:spPr bwMode="auto">
            <a:xfrm>
              <a:off x="2340" y="2652"/>
              <a:ext cx="106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/>
                <a:t>exchange</a:t>
              </a:r>
            </a:p>
          </p:txBody>
        </p:sp>
        <p:sp>
          <p:nvSpPr>
            <p:cNvPr id="19507" name="Line 55"/>
            <p:cNvSpPr>
              <a:spLocks noChangeShapeType="1"/>
            </p:cNvSpPr>
            <p:nvPr/>
          </p:nvSpPr>
          <p:spPr bwMode="auto">
            <a:xfrm>
              <a:off x="1763" y="2948"/>
              <a:ext cx="0" cy="2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Line 56"/>
            <p:cNvSpPr>
              <a:spLocks noChangeShapeType="1"/>
            </p:cNvSpPr>
            <p:nvPr/>
          </p:nvSpPr>
          <p:spPr bwMode="auto">
            <a:xfrm>
              <a:off x="3142" y="2948"/>
              <a:ext cx="0" cy="2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Line 57"/>
            <p:cNvSpPr>
              <a:spLocks noChangeShapeType="1"/>
            </p:cNvSpPr>
            <p:nvPr/>
          </p:nvSpPr>
          <p:spPr bwMode="auto">
            <a:xfrm flipV="1">
              <a:off x="1764" y="3208"/>
              <a:ext cx="1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Rectangle 58"/>
            <p:cNvSpPr>
              <a:spLocks noChangeArrowheads="1"/>
            </p:cNvSpPr>
            <p:nvPr/>
          </p:nvSpPr>
          <p:spPr bwMode="auto">
            <a:xfrm>
              <a:off x="2178" y="2904"/>
              <a:ext cx="85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/>
                <a:t>表 头</a:t>
              </a:r>
            </a:p>
          </p:txBody>
        </p:sp>
        <p:sp>
          <p:nvSpPr>
            <p:cNvPr id="19511" name="Line 59"/>
            <p:cNvSpPr>
              <a:spLocks noChangeShapeType="1"/>
            </p:cNvSpPr>
            <p:nvPr/>
          </p:nvSpPr>
          <p:spPr bwMode="auto">
            <a:xfrm flipV="1">
              <a:off x="1774" y="2948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Line 60"/>
            <p:cNvSpPr>
              <a:spLocks noChangeShapeType="1"/>
            </p:cNvSpPr>
            <p:nvPr/>
          </p:nvSpPr>
          <p:spPr bwMode="auto">
            <a:xfrm>
              <a:off x="2080" y="2960"/>
              <a:ext cx="0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Freeform 61"/>
            <p:cNvSpPr>
              <a:spLocks/>
            </p:cNvSpPr>
            <p:nvPr/>
          </p:nvSpPr>
          <p:spPr bwMode="auto">
            <a:xfrm>
              <a:off x="180" y="2467"/>
              <a:ext cx="1596" cy="616"/>
            </a:xfrm>
            <a:custGeom>
              <a:avLst/>
              <a:gdLst>
                <a:gd name="T0" fmla="*/ 0 w 2414"/>
                <a:gd name="T1" fmla="*/ 262 h 819"/>
                <a:gd name="T2" fmla="*/ 14 w 2414"/>
                <a:gd name="T3" fmla="*/ 166 h 819"/>
                <a:gd name="T4" fmla="*/ 54 w 2414"/>
                <a:gd name="T5" fmla="*/ 75 h 819"/>
                <a:gd name="T6" fmla="*/ 108 w 2414"/>
                <a:gd name="T7" fmla="*/ 27 h 819"/>
                <a:gd name="T8" fmla="*/ 177 w 2414"/>
                <a:gd name="T9" fmla="*/ 4 h 819"/>
                <a:gd name="T10" fmla="*/ 461 w 2414"/>
                <a:gd name="T11" fmla="*/ 8 h 8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14" h="819">
                  <a:moveTo>
                    <a:pt x="0" y="819"/>
                  </a:moveTo>
                  <a:cubicBezTo>
                    <a:pt x="12" y="769"/>
                    <a:pt x="25" y="617"/>
                    <a:pt x="72" y="520"/>
                  </a:cubicBezTo>
                  <a:cubicBezTo>
                    <a:pt x="119" y="423"/>
                    <a:pt x="200" y="307"/>
                    <a:pt x="282" y="235"/>
                  </a:cubicBezTo>
                  <a:cubicBezTo>
                    <a:pt x="364" y="163"/>
                    <a:pt x="460" y="122"/>
                    <a:pt x="567" y="85"/>
                  </a:cubicBezTo>
                  <a:cubicBezTo>
                    <a:pt x="674" y="48"/>
                    <a:pt x="619" y="20"/>
                    <a:pt x="927" y="10"/>
                  </a:cubicBezTo>
                  <a:cubicBezTo>
                    <a:pt x="1235" y="0"/>
                    <a:pt x="2104" y="22"/>
                    <a:pt x="2414" y="2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Line 62"/>
            <p:cNvSpPr>
              <a:spLocks noChangeShapeType="1"/>
            </p:cNvSpPr>
            <p:nvPr/>
          </p:nvSpPr>
          <p:spPr bwMode="auto">
            <a:xfrm flipV="1">
              <a:off x="1913" y="2486"/>
              <a:ext cx="0" cy="5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Rectangle 63"/>
            <p:cNvSpPr>
              <a:spLocks noChangeArrowheads="1"/>
            </p:cNvSpPr>
            <p:nvPr/>
          </p:nvSpPr>
          <p:spPr bwMode="auto">
            <a:xfrm>
              <a:off x="3342" y="1952"/>
              <a:ext cx="1650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/>
                <a:t>指向</a:t>
              </a:r>
              <a:r>
                <a:rPr lang="en-US" altLang="zh-CN" sz="2800"/>
                <a:t>exchange</a:t>
              </a:r>
            </a:p>
          </p:txBody>
        </p:sp>
        <p:sp>
          <p:nvSpPr>
            <p:cNvPr id="19516" name="Rectangle 73"/>
            <p:cNvSpPr>
              <a:spLocks noChangeArrowheads="1"/>
            </p:cNvSpPr>
            <p:nvPr/>
          </p:nvSpPr>
          <p:spPr bwMode="auto">
            <a:xfrm>
              <a:off x="4224" y="3994"/>
              <a:ext cx="98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/>
                <a:t>partition</a:t>
              </a:r>
            </a:p>
          </p:txBody>
        </p:sp>
        <p:sp>
          <p:nvSpPr>
            <p:cNvPr id="19517" name="Line 78"/>
            <p:cNvSpPr>
              <a:spLocks noChangeShapeType="1"/>
            </p:cNvSpPr>
            <p:nvPr/>
          </p:nvSpPr>
          <p:spPr bwMode="auto">
            <a:xfrm>
              <a:off x="4992" y="3840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8" name="Freeform 79"/>
            <p:cNvSpPr>
              <a:spLocks/>
            </p:cNvSpPr>
            <p:nvPr/>
          </p:nvSpPr>
          <p:spPr bwMode="auto">
            <a:xfrm>
              <a:off x="3172" y="2467"/>
              <a:ext cx="743" cy="592"/>
            </a:xfrm>
            <a:custGeom>
              <a:avLst/>
              <a:gdLst>
                <a:gd name="T0" fmla="*/ 215 w 1124"/>
                <a:gd name="T1" fmla="*/ 250 h 789"/>
                <a:gd name="T2" fmla="*/ 210 w 1124"/>
                <a:gd name="T3" fmla="*/ 137 h 789"/>
                <a:gd name="T4" fmla="*/ 186 w 1124"/>
                <a:gd name="T5" fmla="*/ 70 h 789"/>
                <a:gd name="T6" fmla="*/ 155 w 1124"/>
                <a:gd name="T7" fmla="*/ 23 h 789"/>
                <a:gd name="T8" fmla="*/ 95 w 1124"/>
                <a:gd name="T9" fmla="*/ 4 h 789"/>
                <a:gd name="T10" fmla="*/ 0 w 1124"/>
                <a:gd name="T11" fmla="*/ 3 h 7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4" h="789">
                  <a:moveTo>
                    <a:pt x="1124" y="789"/>
                  </a:moveTo>
                  <a:cubicBezTo>
                    <a:pt x="1119" y="729"/>
                    <a:pt x="1120" y="525"/>
                    <a:pt x="1095" y="430"/>
                  </a:cubicBezTo>
                  <a:cubicBezTo>
                    <a:pt x="1070" y="335"/>
                    <a:pt x="1023" y="280"/>
                    <a:pt x="975" y="220"/>
                  </a:cubicBezTo>
                  <a:cubicBezTo>
                    <a:pt x="927" y="160"/>
                    <a:pt x="890" y="105"/>
                    <a:pt x="810" y="70"/>
                  </a:cubicBezTo>
                  <a:cubicBezTo>
                    <a:pt x="730" y="35"/>
                    <a:pt x="630" y="20"/>
                    <a:pt x="495" y="10"/>
                  </a:cubicBezTo>
                  <a:cubicBezTo>
                    <a:pt x="360" y="0"/>
                    <a:pt x="103" y="9"/>
                    <a:pt x="0" y="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9" name="Freeform 80"/>
            <p:cNvSpPr>
              <a:spLocks/>
            </p:cNvSpPr>
            <p:nvPr/>
          </p:nvSpPr>
          <p:spPr bwMode="auto">
            <a:xfrm>
              <a:off x="3014" y="2320"/>
              <a:ext cx="1943" cy="459"/>
            </a:xfrm>
            <a:custGeom>
              <a:avLst/>
              <a:gdLst>
                <a:gd name="T0" fmla="*/ 0 w 2940"/>
                <a:gd name="T1" fmla="*/ 4 h 610"/>
                <a:gd name="T2" fmla="*/ 280 w 2940"/>
                <a:gd name="T3" fmla="*/ 4 h 610"/>
                <a:gd name="T4" fmla="*/ 412 w 2940"/>
                <a:gd name="T5" fmla="*/ 4 h 610"/>
                <a:gd name="T6" fmla="*/ 486 w 2940"/>
                <a:gd name="T7" fmla="*/ 23 h 610"/>
                <a:gd name="T8" fmla="*/ 541 w 2940"/>
                <a:gd name="T9" fmla="*/ 80 h 610"/>
                <a:gd name="T10" fmla="*/ 561 w 2940"/>
                <a:gd name="T11" fmla="*/ 196 h 6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40" h="610">
                  <a:moveTo>
                    <a:pt x="0" y="10"/>
                  </a:moveTo>
                  <a:cubicBezTo>
                    <a:pt x="245" y="10"/>
                    <a:pt x="1110" y="10"/>
                    <a:pt x="1470" y="10"/>
                  </a:cubicBezTo>
                  <a:cubicBezTo>
                    <a:pt x="1830" y="10"/>
                    <a:pt x="1980" y="0"/>
                    <a:pt x="2160" y="10"/>
                  </a:cubicBezTo>
                  <a:cubicBezTo>
                    <a:pt x="2340" y="20"/>
                    <a:pt x="2437" y="30"/>
                    <a:pt x="2550" y="70"/>
                  </a:cubicBezTo>
                  <a:cubicBezTo>
                    <a:pt x="2663" y="110"/>
                    <a:pt x="2770" y="160"/>
                    <a:pt x="2835" y="250"/>
                  </a:cubicBezTo>
                  <a:cubicBezTo>
                    <a:pt x="2900" y="340"/>
                    <a:pt x="2918" y="535"/>
                    <a:pt x="2940" y="61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0" name="Line 81"/>
            <p:cNvSpPr>
              <a:spLocks noChangeShapeType="1"/>
            </p:cNvSpPr>
            <p:nvPr/>
          </p:nvSpPr>
          <p:spPr bwMode="auto">
            <a:xfrm>
              <a:off x="3043" y="2125"/>
              <a:ext cx="3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1" name="Line 82"/>
            <p:cNvSpPr>
              <a:spLocks noChangeShapeType="1"/>
            </p:cNvSpPr>
            <p:nvPr/>
          </p:nvSpPr>
          <p:spPr bwMode="auto">
            <a:xfrm>
              <a:off x="3043" y="1875"/>
              <a:ext cx="3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Line 85"/>
            <p:cNvSpPr>
              <a:spLocks noChangeShapeType="1"/>
            </p:cNvSpPr>
            <p:nvPr/>
          </p:nvSpPr>
          <p:spPr bwMode="auto">
            <a:xfrm flipV="1">
              <a:off x="3984" y="38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323850" y="1268760"/>
            <a:ext cx="2343150" cy="22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</a:rPr>
              <a:t>sort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   </a:t>
            </a:r>
            <a:r>
              <a:rPr lang="en-US" altLang="zh-CN" sz="2800" dirty="0" err="1">
                <a:solidFill>
                  <a:srgbClr val="FF0000"/>
                </a:solidFill>
              </a:rPr>
              <a:t>readarray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exchange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quicksort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       </a:t>
            </a:r>
            <a:r>
              <a:rPr lang="en-US" altLang="zh-CN" sz="2800" dirty="0">
                <a:solidFill>
                  <a:srgbClr val="FF0000"/>
                </a:solidFill>
              </a:rPr>
              <a:t>partition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9525" name="Rectangle 3"/>
          <p:cNvSpPr>
            <a:spLocks noChangeArrowheads="1"/>
          </p:cNvSpPr>
          <p:nvPr/>
        </p:nvSpPr>
        <p:spPr bwMode="auto">
          <a:xfrm>
            <a:off x="3059113" y="5876925"/>
            <a:ext cx="2343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符号表实例</a:t>
            </a:r>
          </a:p>
          <a:p>
            <a:r>
              <a:rPr lang="zh-CN" altLang="en-US" sz="2800">
                <a:solidFill>
                  <a:srgbClr val="00FF00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0030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7.2 </a:t>
            </a:r>
            <a:r>
              <a:rPr lang="zh-CN" altLang="en-US">
                <a:ea typeface="宋体" pitchFamily="2" charset="-122"/>
              </a:rPr>
              <a:t>声 明 语 句</a:t>
            </a:r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889970-F351-452E-9808-01E1810B3876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0" y="1268413"/>
            <a:ext cx="5003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program sort(</a:t>
            </a:r>
            <a:r>
              <a:rPr lang="en-US" altLang="zh-CN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input,output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lang="en-US" altLang="zh-CN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var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a:array[0..10] of integer;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x:integer;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r>
              <a:rPr lang="en-US" altLang="zh-CN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prcedure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readarray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;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</a:t>
            </a:r>
            <a:r>
              <a:rPr lang="en-US" altLang="zh-CN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var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i:integer;</a:t>
            </a:r>
          </a:p>
          <a:p>
            <a:pPr>
              <a:defRPr/>
            </a:pP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begin 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 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end{</a:t>
            </a:r>
            <a:r>
              <a:rPr lang="en-US" altLang="zh-CN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readarray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};</a:t>
            </a:r>
            <a:endParaRPr lang="zh-CN" altLang="en-US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1673225" y="1912938"/>
            <a:ext cx="5659438" cy="4357687"/>
            <a:chOff x="1054" y="1205"/>
            <a:chExt cx="3565" cy="2745"/>
          </a:xfrm>
        </p:grpSpPr>
        <p:sp>
          <p:nvSpPr>
            <p:cNvPr id="28678" name="Line 5"/>
            <p:cNvSpPr>
              <a:spLocks noChangeShapeType="1"/>
            </p:cNvSpPr>
            <p:nvPr/>
          </p:nvSpPr>
          <p:spPr bwMode="auto">
            <a:xfrm>
              <a:off x="2828" y="1477"/>
              <a:ext cx="1" cy="1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" name="Line 6"/>
            <p:cNvSpPr>
              <a:spLocks noChangeShapeType="1"/>
            </p:cNvSpPr>
            <p:nvPr/>
          </p:nvSpPr>
          <p:spPr bwMode="auto">
            <a:xfrm>
              <a:off x="4206" y="1477"/>
              <a:ext cx="0" cy="1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0" name="Line 7"/>
            <p:cNvSpPr>
              <a:spLocks noChangeShapeType="1"/>
            </p:cNvSpPr>
            <p:nvPr/>
          </p:nvSpPr>
          <p:spPr bwMode="auto">
            <a:xfrm flipV="1">
              <a:off x="2828" y="2966"/>
              <a:ext cx="13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" name="Line 8"/>
            <p:cNvSpPr>
              <a:spLocks noChangeShapeType="1"/>
            </p:cNvSpPr>
            <p:nvPr/>
          </p:nvSpPr>
          <p:spPr bwMode="auto">
            <a:xfrm flipV="1">
              <a:off x="2828" y="2729"/>
              <a:ext cx="13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" name="Line 9"/>
            <p:cNvSpPr>
              <a:spLocks noChangeShapeType="1"/>
            </p:cNvSpPr>
            <p:nvPr/>
          </p:nvSpPr>
          <p:spPr bwMode="auto">
            <a:xfrm flipV="1">
              <a:off x="2818" y="2470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Line 10"/>
            <p:cNvSpPr>
              <a:spLocks noChangeShapeType="1"/>
            </p:cNvSpPr>
            <p:nvPr/>
          </p:nvSpPr>
          <p:spPr bwMode="auto">
            <a:xfrm flipV="1">
              <a:off x="2839" y="2232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11"/>
            <p:cNvSpPr>
              <a:spLocks noChangeShapeType="1"/>
            </p:cNvSpPr>
            <p:nvPr/>
          </p:nvSpPr>
          <p:spPr bwMode="auto">
            <a:xfrm flipV="1">
              <a:off x="2838" y="1986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Line 12"/>
            <p:cNvSpPr>
              <a:spLocks noChangeShapeType="1"/>
            </p:cNvSpPr>
            <p:nvPr/>
          </p:nvSpPr>
          <p:spPr bwMode="auto">
            <a:xfrm flipV="1">
              <a:off x="2829" y="1738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773" name="Rectangle 13"/>
            <p:cNvSpPr>
              <a:spLocks noChangeArrowheads="1"/>
            </p:cNvSpPr>
            <p:nvPr/>
          </p:nvSpPr>
          <p:spPr bwMode="auto">
            <a:xfrm>
              <a:off x="2782" y="2405"/>
              <a:ext cx="105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exchange</a:t>
              </a:r>
            </a:p>
          </p:txBody>
        </p:sp>
        <p:sp>
          <p:nvSpPr>
            <p:cNvPr id="501774" name="Rectangle 14"/>
            <p:cNvSpPr>
              <a:spLocks noChangeArrowheads="1"/>
            </p:cNvSpPr>
            <p:nvPr/>
          </p:nvSpPr>
          <p:spPr bwMode="auto">
            <a:xfrm>
              <a:off x="2782" y="2156"/>
              <a:ext cx="110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readarray</a:t>
              </a:r>
            </a:p>
          </p:txBody>
        </p:sp>
        <p:sp>
          <p:nvSpPr>
            <p:cNvPr id="501775" name="Rectangle 15"/>
            <p:cNvSpPr>
              <a:spLocks noChangeArrowheads="1"/>
            </p:cNvSpPr>
            <p:nvPr/>
          </p:nvSpPr>
          <p:spPr bwMode="auto">
            <a:xfrm>
              <a:off x="2907" y="1906"/>
              <a:ext cx="85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01776" name="Rectangle 16"/>
            <p:cNvSpPr>
              <a:spLocks noChangeArrowheads="1"/>
            </p:cNvSpPr>
            <p:nvPr/>
          </p:nvSpPr>
          <p:spPr bwMode="auto">
            <a:xfrm>
              <a:off x="2809" y="1670"/>
              <a:ext cx="1021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01777" name="Rectangle 17"/>
            <p:cNvSpPr>
              <a:spLocks noChangeArrowheads="1"/>
            </p:cNvSpPr>
            <p:nvPr/>
          </p:nvSpPr>
          <p:spPr bwMode="auto">
            <a:xfrm>
              <a:off x="3243" y="1434"/>
              <a:ext cx="85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表 头</a:t>
              </a:r>
            </a:p>
          </p:txBody>
        </p:sp>
        <p:sp>
          <p:nvSpPr>
            <p:cNvPr id="501778" name="Rectangle 18"/>
            <p:cNvSpPr>
              <a:spLocks noChangeArrowheads="1"/>
            </p:cNvSpPr>
            <p:nvPr/>
          </p:nvSpPr>
          <p:spPr bwMode="auto">
            <a:xfrm>
              <a:off x="2839" y="1432"/>
              <a:ext cx="327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空</a:t>
              </a:r>
            </a:p>
          </p:txBody>
        </p:sp>
        <p:sp>
          <p:nvSpPr>
            <p:cNvPr id="501779" name="Rectangle 19"/>
            <p:cNvSpPr>
              <a:spLocks noChangeArrowheads="1"/>
            </p:cNvSpPr>
            <p:nvPr/>
          </p:nvSpPr>
          <p:spPr bwMode="auto">
            <a:xfrm>
              <a:off x="3474" y="1205"/>
              <a:ext cx="98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sort</a:t>
              </a:r>
            </a:p>
          </p:txBody>
        </p:sp>
        <p:sp>
          <p:nvSpPr>
            <p:cNvPr id="501780" name="Rectangle 20"/>
            <p:cNvSpPr>
              <a:spLocks noChangeArrowheads="1"/>
            </p:cNvSpPr>
            <p:nvPr/>
          </p:nvSpPr>
          <p:spPr bwMode="auto">
            <a:xfrm>
              <a:off x="2782" y="2645"/>
              <a:ext cx="10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quicksort</a:t>
              </a:r>
            </a:p>
          </p:txBody>
        </p:sp>
        <p:sp>
          <p:nvSpPr>
            <p:cNvPr id="28694" name="Line 21"/>
            <p:cNvSpPr>
              <a:spLocks noChangeShapeType="1"/>
            </p:cNvSpPr>
            <p:nvPr/>
          </p:nvSpPr>
          <p:spPr bwMode="auto">
            <a:xfrm flipV="1">
              <a:off x="2838" y="1477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22"/>
            <p:cNvSpPr>
              <a:spLocks noChangeShapeType="1"/>
            </p:cNvSpPr>
            <p:nvPr/>
          </p:nvSpPr>
          <p:spPr bwMode="auto">
            <a:xfrm>
              <a:off x="3145" y="1489"/>
              <a:ext cx="0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23"/>
            <p:cNvSpPr>
              <a:spLocks noChangeShapeType="1"/>
            </p:cNvSpPr>
            <p:nvPr/>
          </p:nvSpPr>
          <p:spPr bwMode="auto">
            <a:xfrm>
              <a:off x="3918" y="1751"/>
              <a:ext cx="0" cy="12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784" name="Rectangle 24"/>
            <p:cNvSpPr>
              <a:spLocks noChangeArrowheads="1"/>
            </p:cNvSpPr>
            <p:nvPr/>
          </p:nvSpPr>
          <p:spPr bwMode="auto">
            <a:xfrm>
              <a:off x="1534" y="3113"/>
              <a:ext cx="120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readarrary</a:t>
              </a:r>
            </a:p>
          </p:txBody>
        </p:sp>
        <p:sp>
          <p:nvSpPr>
            <p:cNvPr id="28698" name="Line 25"/>
            <p:cNvSpPr>
              <a:spLocks noChangeShapeType="1"/>
            </p:cNvSpPr>
            <p:nvPr/>
          </p:nvSpPr>
          <p:spPr bwMode="auto">
            <a:xfrm>
              <a:off x="1073" y="3429"/>
              <a:ext cx="2" cy="49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26"/>
            <p:cNvSpPr>
              <a:spLocks noChangeShapeType="1"/>
            </p:cNvSpPr>
            <p:nvPr/>
          </p:nvSpPr>
          <p:spPr bwMode="auto">
            <a:xfrm>
              <a:off x="2451" y="3429"/>
              <a:ext cx="2" cy="52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Line 27"/>
            <p:cNvSpPr>
              <a:spLocks noChangeShapeType="1"/>
            </p:cNvSpPr>
            <p:nvPr/>
          </p:nvSpPr>
          <p:spPr bwMode="auto">
            <a:xfrm flipV="1">
              <a:off x="1083" y="3938"/>
              <a:ext cx="137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Line 28"/>
            <p:cNvSpPr>
              <a:spLocks noChangeShapeType="1"/>
            </p:cNvSpPr>
            <p:nvPr/>
          </p:nvSpPr>
          <p:spPr bwMode="auto">
            <a:xfrm flipV="1">
              <a:off x="1074" y="3689"/>
              <a:ext cx="137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789" name="Rectangle 29"/>
            <p:cNvSpPr>
              <a:spLocks noChangeArrowheads="1"/>
            </p:cNvSpPr>
            <p:nvPr/>
          </p:nvSpPr>
          <p:spPr bwMode="auto">
            <a:xfrm>
              <a:off x="1054" y="3622"/>
              <a:ext cx="102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01790" name="Rectangle 30"/>
            <p:cNvSpPr>
              <a:spLocks noChangeArrowheads="1"/>
            </p:cNvSpPr>
            <p:nvPr/>
          </p:nvSpPr>
          <p:spPr bwMode="auto">
            <a:xfrm>
              <a:off x="1488" y="3385"/>
              <a:ext cx="85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表 头</a:t>
              </a:r>
            </a:p>
          </p:txBody>
        </p:sp>
        <p:sp>
          <p:nvSpPr>
            <p:cNvPr id="28704" name="Line 31"/>
            <p:cNvSpPr>
              <a:spLocks noChangeShapeType="1"/>
            </p:cNvSpPr>
            <p:nvPr/>
          </p:nvSpPr>
          <p:spPr bwMode="auto">
            <a:xfrm flipV="1">
              <a:off x="1083" y="3429"/>
              <a:ext cx="137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5" name="Line 32"/>
            <p:cNvSpPr>
              <a:spLocks noChangeShapeType="1"/>
            </p:cNvSpPr>
            <p:nvPr/>
          </p:nvSpPr>
          <p:spPr bwMode="auto">
            <a:xfrm>
              <a:off x="1390" y="3441"/>
              <a:ext cx="0" cy="23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6" name="Line 33"/>
            <p:cNvSpPr>
              <a:spLocks noChangeShapeType="1"/>
            </p:cNvSpPr>
            <p:nvPr/>
          </p:nvSpPr>
          <p:spPr bwMode="auto">
            <a:xfrm>
              <a:off x="2163" y="3703"/>
              <a:ext cx="0" cy="22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7" name="Freeform 34"/>
            <p:cNvSpPr>
              <a:spLocks/>
            </p:cNvSpPr>
            <p:nvPr/>
          </p:nvSpPr>
          <p:spPr bwMode="auto">
            <a:xfrm>
              <a:off x="1234" y="2952"/>
              <a:ext cx="1596" cy="616"/>
            </a:xfrm>
            <a:custGeom>
              <a:avLst/>
              <a:gdLst>
                <a:gd name="T0" fmla="*/ 0 w 2414"/>
                <a:gd name="T1" fmla="*/ 148 h 819"/>
                <a:gd name="T2" fmla="*/ 6 w 2414"/>
                <a:gd name="T3" fmla="*/ 94 h 819"/>
                <a:gd name="T4" fmla="*/ 24 w 2414"/>
                <a:gd name="T5" fmla="*/ 42 h 819"/>
                <a:gd name="T6" fmla="*/ 47 w 2414"/>
                <a:gd name="T7" fmla="*/ 15 h 819"/>
                <a:gd name="T8" fmla="*/ 77 w 2414"/>
                <a:gd name="T9" fmla="*/ 2 h 819"/>
                <a:gd name="T10" fmla="*/ 202 w 2414"/>
                <a:gd name="T11" fmla="*/ 5 h 8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14" h="819">
                  <a:moveTo>
                    <a:pt x="0" y="819"/>
                  </a:moveTo>
                  <a:cubicBezTo>
                    <a:pt x="12" y="769"/>
                    <a:pt x="25" y="617"/>
                    <a:pt x="72" y="520"/>
                  </a:cubicBezTo>
                  <a:cubicBezTo>
                    <a:pt x="119" y="423"/>
                    <a:pt x="200" y="307"/>
                    <a:pt x="282" y="235"/>
                  </a:cubicBezTo>
                  <a:cubicBezTo>
                    <a:pt x="364" y="163"/>
                    <a:pt x="460" y="122"/>
                    <a:pt x="567" y="85"/>
                  </a:cubicBezTo>
                  <a:cubicBezTo>
                    <a:pt x="674" y="48"/>
                    <a:pt x="619" y="20"/>
                    <a:pt x="927" y="10"/>
                  </a:cubicBezTo>
                  <a:cubicBezTo>
                    <a:pt x="1235" y="0"/>
                    <a:pt x="2104" y="22"/>
                    <a:pt x="2414" y="25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8" name="Freeform 35"/>
            <p:cNvSpPr>
              <a:spLocks/>
            </p:cNvSpPr>
            <p:nvPr/>
          </p:nvSpPr>
          <p:spPr bwMode="auto">
            <a:xfrm>
              <a:off x="2441" y="2296"/>
              <a:ext cx="2178" cy="1389"/>
            </a:xfrm>
            <a:custGeom>
              <a:avLst/>
              <a:gdLst>
                <a:gd name="T0" fmla="*/ 1735 w 2178"/>
                <a:gd name="T1" fmla="*/ 47 h 1389"/>
                <a:gd name="T2" fmla="*/ 2083 w 2178"/>
                <a:gd name="T3" fmla="*/ 110 h 1389"/>
                <a:gd name="T4" fmla="*/ 2154 w 2178"/>
                <a:gd name="T5" fmla="*/ 252 h 1389"/>
                <a:gd name="T6" fmla="*/ 2106 w 2178"/>
                <a:gd name="T7" fmla="*/ 513 h 1389"/>
                <a:gd name="T8" fmla="*/ 2027 w 2178"/>
                <a:gd name="T9" fmla="*/ 615 h 1389"/>
                <a:gd name="T10" fmla="*/ 1996 w 2178"/>
                <a:gd name="T11" fmla="*/ 655 h 1389"/>
                <a:gd name="T12" fmla="*/ 1940 w 2178"/>
                <a:gd name="T13" fmla="*/ 710 h 1389"/>
                <a:gd name="T14" fmla="*/ 1735 w 2178"/>
                <a:gd name="T15" fmla="*/ 844 h 1389"/>
                <a:gd name="T16" fmla="*/ 1617 w 2178"/>
                <a:gd name="T17" fmla="*/ 907 h 1389"/>
                <a:gd name="T18" fmla="*/ 1181 w 2178"/>
                <a:gd name="T19" fmla="*/ 1018 h 1389"/>
                <a:gd name="T20" fmla="*/ 1047 w 2178"/>
                <a:gd name="T21" fmla="*/ 1042 h 1389"/>
                <a:gd name="T22" fmla="*/ 897 w 2178"/>
                <a:gd name="T23" fmla="*/ 1073 h 1389"/>
                <a:gd name="T24" fmla="*/ 660 w 2178"/>
                <a:gd name="T25" fmla="*/ 1128 h 1389"/>
                <a:gd name="T26" fmla="*/ 526 w 2178"/>
                <a:gd name="T27" fmla="*/ 1168 h 1389"/>
                <a:gd name="T28" fmla="*/ 344 w 2178"/>
                <a:gd name="T29" fmla="*/ 1231 h 1389"/>
                <a:gd name="T30" fmla="*/ 297 w 2178"/>
                <a:gd name="T31" fmla="*/ 1270 h 1389"/>
                <a:gd name="T32" fmla="*/ 210 w 2178"/>
                <a:gd name="T33" fmla="*/ 1302 h 1389"/>
                <a:gd name="T34" fmla="*/ 13 w 2178"/>
                <a:gd name="T35" fmla="*/ 1365 h 138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78" h="1389">
                  <a:moveTo>
                    <a:pt x="1735" y="47"/>
                  </a:moveTo>
                  <a:cubicBezTo>
                    <a:pt x="1853" y="50"/>
                    <a:pt x="2007" y="0"/>
                    <a:pt x="2083" y="110"/>
                  </a:cubicBezTo>
                  <a:cubicBezTo>
                    <a:pt x="2097" y="157"/>
                    <a:pt x="2126" y="212"/>
                    <a:pt x="2154" y="252"/>
                  </a:cubicBezTo>
                  <a:cubicBezTo>
                    <a:pt x="2178" y="360"/>
                    <a:pt x="2171" y="437"/>
                    <a:pt x="2106" y="513"/>
                  </a:cubicBezTo>
                  <a:cubicBezTo>
                    <a:pt x="2077" y="547"/>
                    <a:pt x="2060" y="583"/>
                    <a:pt x="2027" y="615"/>
                  </a:cubicBezTo>
                  <a:cubicBezTo>
                    <a:pt x="2009" y="668"/>
                    <a:pt x="2033" y="612"/>
                    <a:pt x="1996" y="655"/>
                  </a:cubicBezTo>
                  <a:cubicBezTo>
                    <a:pt x="1945" y="714"/>
                    <a:pt x="1988" y="694"/>
                    <a:pt x="1940" y="710"/>
                  </a:cubicBezTo>
                  <a:cubicBezTo>
                    <a:pt x="1874" y="776"/>
                    <a:pt x="1827" y="821"/>
                    <a:pt x="1735" y="844"/>
                  </a:cubicBezTo>
                  <a:cubicBezTo>
                    <a:pt x="1692" y="874"/>
                    <a:pt x="1668" y="892"/>
                    <a:pt x="1617" y="907"/>
                  </a:cubicBezTo>
                  <a:cubicBezTo>
                    <a:pt x="1514" y="976"/>
                    <a:pt x="1305" y="1008"/>
                    <a:pt x="1181" y="1018"/>
                  </a:cubicBezTo>
                  <a:cubicBezTo>
                    <a:pt x="1119" y="1039"/>
                    <a:pt x="1171" y="1028"/>
                    <a:pt x="1047" y="1042"/>
                  </a:cubicBezTo>
                  <a:cubicBezTo>
                    <a:pt x="994" y="1048"/>
                    <a:pt x="897" y="1073"/>
                    <a:pt x="897" y="1073"/>
                  </a:cubicBezTo>
                  <a:cubicBezTo>
                    <a:pt x="825" y="1098"/>
                    <a:pt x="738" y="1121"/>
                    <a:pt x="660" y="1128"/>
                  </a:cubicBezTo>
                  <a:cubicBezTo>
                    <a:pt x="623" y="1143"/>
                    <a:pt x="564" y="1157"/>
                    <a:pt x="526" y="1168"/>
                  </a:cubicBezTo>
                  <a:cubicBezTo>
                    <a:pt x="467" y="1185"/>
                    <a:pt x="406" y="1222"/>
                    <a:pt x="344" y="1231"/>
                  </a:cubicBezTo>
                  <a:cubicBezTo>
                    <a:pt x="310" y="1247"/>
                    <a:pt x="319" y="1258"/>
                    <a:pt x="297" y="1270"/>
                  </a:cubicBezTo>
                  <a:cubicBezTo>
                    <a:pt x="275" y="1282"/>
                    <a:pt x="257" y="1286"/>
                    <a:pt x="210" y="1302"/>
                  </a:cubicBezTo>
                  <a:cubicBezTo>
                    <a:pt x="174" y="1293"/>
                    <a:pt x="0" y="1389"/>
                    <a:pt x="13" y="1365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7.2 </a:t>
            </a:r>
            <a:r>
              <a:rPr lang="zh-CN" altLang="en-US">
                <a:ea typeface="宋体" pitchFamily="2" charset="-122"/>
              </a:rPr>
              <a:t>声 明 语 句</a:t>
            </a:r>
          </a:p>
        </p:txBody>
      </p:sp>
      <p:sp>
        <p:nvSpPr>
          <p:cNvPr id="4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2E0E0E-6D57-4986-B1F1-5C1E3269FA08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9700" name="Line 3"/>
          <p:cNvSpPr>
            <a:spLocks noChangeShapeType="1"/>
          </p:cNvSpPr>
          <p:nvPr/>
        </p:nvSpPr>
        <p:spPr bwMode="auto">
          <a:xfrm>
            <a:off x="4292600" y="2276475"/>
            <a:ext cx="1588" cy="2381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6480175" y="2276475"/>
            <a:ext cx="0" cy="2347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 flipV="1">
            <a:off x="4292600" y="4640263"/>
            <a:ext cx="2187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 flipV="1">
            <a:off x="4292600" y="4264025"/>
            <a:ext cx="2187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 flipV="1">
            <a:off x="4276725" y="3852863"/>
            <a:ext cx="2189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V="1">
            <a:off x="4310063" y="3475038"/>
            <a:ext cx="2189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 flipV="1">
            <a:off x="4308475" y="3084513"/>
            <a:ext cx="2189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V="1">
            <a:off x="4294188" y="2690813"/>
            <a:ext cx="2189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819" name="Rectangle 11"/>
          <p:cNvSpPr>
            <a:spLocks noChangeArrowheads="1"/>
          </p:cNvSpPr>
          <p:nvPr/>
        </p:nvSpPr>
        <p:spPr bwMode="auto">
          <a:xfrm>
            <a:off x="4219575" y="3749675"/>
            <a:ext cx="16811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exchange</a:t>
            </a:r>
          </a:p>
        </p:txBody>
      </p:sp>
      <p:sp>
        <p:nvSpPr>
          <p:cNvPr id="503820" name="Rectangle 12"/>
          <p:cNvSpPr>
            <a:spLocks noChangeArrowheads="1"/>
          </p:cNvSpPr>
          <p:nvPr/>
        </p:nvSpPr>
        <p:spPr bwMode="auto">
          <a:xfrm>
            <a:off x="4219575" y="3354388"/>
            <a:ext cx="17526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readarray</a:t>
            </a:r>
          </a:p>
        </p:txBody>
      </p:sp>
      <p:sp>
        <p:nvSpPr>
          <p:cNvPr id="503821" name="Rectangle 13"/>
          <p:cNvSpPr>
            <a:spLocks noChangeArrowheads="1"/>
          </p:cNvSpPr>
          <p:nvPr/>
        </p:nvSpPr>
        <p:spPr bwMode="auto">
          <a:xfrm>
            <a:off x="4418013" y="2957513"/>
            <a:ext cx="1354137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</a:p>
        </p:txBody>
      </p:sp>
      <p:sp>
        <p:nvSpPr>
          <p:cNvPr id="503822" name="Rectangle 14"/>
          <p:cNvSpPr>
            <a:spLocks noChangeArrowheads="1"/>
          </p:cNvSpPr>
          <p:nvPr/>
        </p:nvSpPr>
        <p:spPr bwMode="auto">
          <a:xfrm>
            <a:off x="4262438" y="2582863"/>
            <a:ext cx="16208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503823" name="Rectangle 15"/>
          <p:cNvSpPr>
            <a:spLocks noChangeArrowheads="1"/>
          </p:cNvSpPr>
          <p:nvPr/>
        </p:nvSpPr>
        <p:spPr bwMode="auto">
          <a:xfrm>
            <a:off x="4951413" y="2208213"/>
            <a:ext cx="13525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 头</a:t>
            </a:r>
          </a:p>
        </p:txBody>
      </p:sp>
      <p:sp>
        <p:nvSpPr>
          <p:cNvPr id="503824" name="Rectangle 16"/>
          <p:cNvSpPr>
            <a:spLocks noChangeArrowheads="1"/>
          </p:cNvSpPr>
          <p:nvPr/>
        </p:nvSpPr>
        <p:spPr bwMode="auto">
          <a:xfrm>
            <a:off x="4310063" y="2205038"/>
            <a:ext cx="519112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空</a:t>
            </a:r>
          </a:p>
        </p:txBody>
      </p:sp>
      <p:sp>
        <p:nvSpPr>
          <p:cNvPr id="503825" name="Rectangle 17"/>
          <p:cNvSpPr>
            <a:spLocks noChangeArrowheads="1"/>
          </p:cNvSpPr>
          <p:nvPr/>
        </p:nvSpPr>
        <p:spPr bwMode="auto">
          <a:xfrm>
            <a:off x="5318125" y="1844675"/>
            <a:ext cx="155733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sort</a:t>
            </a:r>
          </a:p>
        </p:txBody>
      </p:sp>
      <p:sp>
        <p:nvSpPr>
          <p:cNvPr id="503826" name="Rectangle 18"/>
          <p:cNvSpPr>
            <a:spLocks noChangeArrowheads="1"/>
          </p:cNvSpPr>
          <p:nvPr/>
        </p:nvSpPr>
        <p:spPr bwMode="auto">
          <a:xfrm>
            <a:off x="4219575" y="4130675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quicksort</a:t>
            </a:r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 flipV="1">
            <a:off x="4308475" y="2276475"/>
            <a:ext cx="2189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>
            <a:off x="4795838" y="2295525"/>
            <a:ext cx="0" cy="377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8" name="Line 21"/>
          <p:cNvSpPr>
            <a:spLocks noChangeShapeType="1"/>
          </p:cNvSpPr>
          <p:nvPr/>
        </p:nvSpPr>
        <p:spPr bwMode="auto">
          <a:xfrm>
            <a:off x="6022975" y="2711450"/>
            <a:ext cx="0" cy="1951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830" name="Rectangle 22"/>
          <p:cNvSpPr>
            <a:spLocks noChangeArrowheads="1"/>
          </p:cNvSpPr>
          <p:nvPr/>
        </p:nvSpPr>
        <p:spPr bwMode="auto">
          <a:xfrm>
            <a:off x="6769100" y="3405188"/>
            <a:ext cx="27082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指向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readarray</a:t>
            </a:r>
          </a:p>
        </p:txBody>
      </p:sp>
      <p:sp>
        <p:nvSpPr>
          <p:cNvPr id="503831" name="Rectangle 23"/>
          <p:cNvSpPr>
            <a:spLocks noChangeArrowheads="1"/>
          </p:cNvSpPr>
          <p:nvPr/>
        </p:nvSpPr>
        <p:spPr bwMode="auto">
          <a:xfrm>
            <a:off x="2238375" y="4873625"/>
            <a:ext cx="1905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readarrary</a:t>
            </a:r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>
            <a:off x="1506538" y="5375275"/>
            <a:ext cx="3175" cy="788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>
            <a:off x="3694113" y="5375275"/>
            <a:ext cx="3175" cy="827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 flipV="1">
            <a:off x="1522413" y="6183313"/>
            <a:ext cx="2189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4" name="Line 27"/>
          <p:cNvSpPr>
            <a:spLocks noChangeShapeType="1"/>
          </p:cNvSpPr>
          <p:nvPr/>
        </p:nvSpPr>
        <p:spPr bwMode="auto">
          <a:xfrm flipV="1">
            <a:off x="1508125" y="5788025"/>
            <a:ext cx="2189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836" name="Rectangle 28"/>
          <p:cNvSpPr>
            <a:spLocks noChangeArrowheads="1"/>
          </p:cNvSpPr>
          <p:nvPr/>
        </p:nvSpPr>
        <p:spPr bwMode="auto">
          <a:xfrm>
            <a:off x="1476375" y="5681663"/>
            <a:ext cx="1620838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</a:p>
        </p:txBody>
      </p:sp>
      <p:sp>
        <p:nvSpPr>
          <p:cNvPr id="503837" name="Rectangle 29"/>
          <p:cNvSpPr>
            <a:spLocks noChangeArrowheads="1"/>
          </p:cNvSpPr>
          <p:nvPr/>
        </p:nvSpPr>
        <p:spPr bwMode="auto">
          <a:xfrm>
            <a:off x="2165350" y="5305425"/>
            <a:ext cx="135255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 头</a:t>
            </a:r>
          </a:p>
        </p:txBody>
      </p:sp>
      <p:sp>
        <p:nvSpPr>
          <p:cNvPr id="29727" name="Line 30"/>
          <p:cNvSpPr>
            <a:spLocks noChangeShapeType="1"/>
          </p:cNvSpPr>
          <p:nvPr/>
        </p:nvSpPr>
        <p:spPr bwMode="auto">
          <a:xfrm flipV="1">
            <a:off x="1522413" y="5375275"/>
            <a:ext cx="2189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8" name="Line 31"/>
          <p:cNvSpPr>
            <a:spLocks noChangeShapeType="1"/>
          </p:cNvSpPr>
          <p:nvPr/>
        </p:nvSpPr>
        <p:spPr bwMode="auto">
          <a:xfrm>
            <a:off x="2009775" y="5394325"/>
            <a:ext cx="0" cy="377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9" name="Line 32"/>
          <p:cNvSpPr>
            <a:spLocks noChangeShapeType="1"/>
          </p:cNvSpPr>
          <p:nvPr/>
        </p:nvSpPr>
        <p:spPr bwMode="auto">
          <a:xfrm>
            <a:off x="3236913" y="5810250"/>
            <a:ext cx="0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841" name="Rectangle 33"/>
          <p:cNvSpPr>
            <a:spLocks noChangeArrowheads="1"/>
          </p:cNvSpPr>
          <p:nvPr/>
        </p:nvSpPr>
        <p:spPr bwMode="auto">
          <a:xfrm>
            <a:off x="5191125" y="4911725"/>
            <a:ext cx="169545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exchange</a:t>
            </a:r>
          </a:p>
        </p:txBody>
      </p:sp>
      <p:sp>
        <p:nvSpPr>
          <p:cNvPr id="29731" name="Line 34"/>
          <p:cNvSpPr>
            <a:spLocks noChangeShapeType="1"/>
          </p:cNvSpPr>
          <p:nvPr/>
        </p:nvSpPr>
        <p:spPr bwMode="auto">
          <a:xfrm>
            <a:off x="4275138" y="5381625"/>
            <a:ext cx="0" cy="388938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2" name="Line 35"/>
          <p:cNvSpPr>
            <a:spLocks noChangeShapeType="1"/>
          </p:cNvSpPr>
          <p:nvPr/>
        </p:nvSpPr>
        <p:spPr bwMode="auto">
          <a:xfrm flipV="1">
            <a:off x="4276725" y="5794375"/>
            <a:ext cx="219075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844" name="Rectangle 36"/>
          <p:cNvSpPr>
            <a:spLocks noChangeArrowheads="1"/>
          </p:cNvSpPr>
          <p:nvPr/>
        </p:nvSpPr>
        <p:spPr bwMode="auto">
          <a:xfrm>
            <a:off x="4933950" y="5311775"/>
            <a:ext cx="135413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 头</a:t>
            </a:r>
          </a:p>
        </p:txBody>
      </p:sp>
      <p:sp>
        <p:nvSpPr>
          <p:cNvPr id="29734" name="Line 37"/>
          <p:cNvSpPr>
            <a:spLocks noChangeShapeType="1"/>
          </p:cNvSpPr>
          <p:nvPr/>
        </p:nvSpPr>
        <p:spPr bwMode="auto">
          <a:xfrm flipV="1">
            <a:off x="4292600" y="5381625"/>
            <a:ext cx="2189163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5" name="Line 38"/>
          <p:cNvSpPr>
            <a:spLocks noChangeShapeType="1"/>
          </p:cNvSpPr>
          <p:nvPr/>
        </p:nvSpPr>
        <p:spPr bwMode="auto">
          <a:xfrm>
            <a:off x="4778375" y="5400675"/>
            <a:ext cx="0" cy="37782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6" name="Freeform 39"/>
          <p:cNvSpPr>
            <a:spLocks/>
          </p:cNvSpPr>
          <p:nvPr/>
        </p:nvSpPr>
        <p:spPr bwMode="auto">
          <a:xfrm>
            <a:off x="1762125" y="4618038"/>
            <a:ext cx="2533650" cy="977900"/>
          </a:xfrm>
          <a:custGeom>
            <a:avLst/>
            <a:gdLst>
              <a:gd name="T0" fmla="*/ 0 w 2414"/>
              <a:gd name="T1" fmla="*/ 2147483647 h 819"/>
              <a:gd name="T2" fmla="*/ 2147483647 w 2414"/>
              <a:gd name="T3" fmla="*/ 2147483647 h 819"/>
              <a:gd name="T4" fmla="*/ 2147483647 w 2414"/>
              <a:gd name="T5" fmla="*/ 2147483647 h 819"/>
              <a:gd name="T6" fmla="*/ 2147483647 w 2414"/>
              <a:gd name="T7" fmla="*/ 2147483647 h 819"/>
              <a:gd name="T8" fmla="*/ 2147483647 w 2414"/>
              <a:gd name="T9" fmla="*/ 2147483647 h 819"/>
              <a:gd name="T10" fmla="*/ 2147483647 w 2414"/>
              <a:gd name="T11" fmla="*/ 2147483647 h 8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14" h="819">
                <a:moveTo>
                  <a:pt x="0" y="819"/>
                </a:moveTo>
                <a:cubicBezTo>
                  <a:pt x="12" y="769"/>
                  <a:pt x="25" y="617"/>
                  <a:pt x="72" y="520"/>
                </a:cubicBezTo>
                <a:cubicBezTo>
                  <a:pt x="119" y="423"/>
                  <a:pt x="200" y="307"/>
                  <a:pt x="282" y="235"/>
                </a:cubicBezTo>
                <a:cubicBezTo>
                  <a:pt x="364" y="163"/>
                  <a:pt x="460" y="122"/>
                  <a:pt x="567" y="85"/>
                </a:cubicBezTo>
                <a:cubicBezTo>
                  <a:pt x="674" y="48"/>
                  <a:pt x="619" y="20"/>
                  <a:pt x="927" y="10"/>
                </a:cubicBezTo>
                <a:cubicBezTo>
                  <a:pt x="1235" y="0"/>
                  <a:pt x="2104" y="22"/>
                  <a:pt x="2414" y="25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7" name="Line 40"/>
          <p:cNvSpPr>
            <a:spLocks noChangeShapeType="1"/>
          </p:cNvSpPr>
          <p:nvPr/>
        </p:nvSpPr>
        <p:spPr bwMode="auto">
          <a:xfrm flipV="1">
            <a:off x="4513263" y="4648200"/>
            <a:ext cx="0" cy="9302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849" name="Rectangle 41"/>
          <p:cNvSpPr>
            <a:spLocks noChangeArrowheads="1"/>
          </p:cNvSpPr>
          <p:nvPr/>
        </p:nvSpPr>
        <p:spPr bwMode="auto">
          <a:xfrm>
            <a:off x="6781800" y="3800475"/>
            <a:ext cx="26193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指向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exchange</a:t>
            </a:r>
          </a:p>
        </p:txBody>
      </p:sp>
      <p:sp>
        <p:nvSpPr>
          <p:cNvPr id="29739" name="Line 42"/>
          <p:cNvSpPr>
            <a:spLocks noChangeShapeType="1"/>
          </p:cNvSpPr>
          <p:nvPr/>
        </p:nvSpPr>
        <p:spPr bwMode="auto">
          <a:xfrm>
            <a:off x="6307138" y="4075113"/>
            <a:ext cx="628650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0" name="Line 43"/>
          <p:cNvSpPr>
            <a:spLocks noChangeShapeType="1"/>
          </p:cNvSpPr>
          <p:nvPr/>
        </p:nvSpPr>
        <p:spPr bwMode="auto">
          <a:xfrm>
            <a:off x="6307138" y="3678238"/>
            <a:ext cx="628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852" name="Rectangle 44"/>
          <p:cNvSpPr>
            <a:spLocks noChangeArrowheads="1"/>
          </p:cNvSpPr>
          <p:nvPr/>
        </p:nvSpPr>
        <p:spPr bwMode="auto">
          <a:xfrm>
            <a:off x="179388" y="1125538"/>
            <a:ext cx="4537075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program sort(input,output)</a:t>
            </a:r>
          </a:p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……</a:t>
            </a:r>
            <a:endParaRPr lang="en-US" altLang="zh-CN" sz="1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prcedure readarray;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.</a:t>
            </a:r>
            <a:endParaRPr lang="zh-CN" altLang="en-US" sz="1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procedure exchange(i,j:integer);</a:t>
            </a:r>
          </a:p>
          <a:p>
            <a:pPr lvl="1"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begin x:=a[i];   		a[i]:=a[j];a[j]:=x;</a:t>
            </a:r>
          </a:p>
          <a:p>
            <a:pPr lvl="1"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end{exchange};</a:t>
            </a:r>
          </a:p>
        </p:txBody>
      </p:sp>
      <p:sp>
        <p:nvSpPr>
          <p:cNvPr id="29742" name="Line 45"/>
          <p:cNvSpPr>
            <a:spLocks noChangeShapeType="1"/>
          </p:cNvSpPr>
          <p:nvPr/>
        </p:nvSpPr>
        <p:spPr bwMode="auto">
          <a:xfrm>
            <a:off x="6443663" y="5373688"/>
            <a:ext cx="0" cy="43180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7.2 </a:t>
            </a:r>
            <a:r>
              <a:rPr lang="zh-CN" altLang="en-US" dirty="0">
                <a:ea typeface="宋体" pitchFamily="2" charset="-122"/>
              </a:rPr>
              <a:t>声 明 语 句</a:t>
            </a:r>
          </a:p>
        </p:txBody>
      </p:sp>
      <p:sp>
        <p:nvSpPr>
          <p:cNvPr id="6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2FFFDF-99D3-44BC-B719-8956273DFA80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grpSp>
        <p:nvGrpSpPr>
          <p:cNvPr id="30725" name="Group 67"/>
          <p:cNvGrpSpPr>
            <a:grpSpLocks/>
          </p:cNvGrpSpPr>
          <p:nvPr/>
        </p:nvGrpSpPr>
        <p:grpSpPr bwMode="auto">
          <a:xfrm>
            <a:off x="1549400" y="895350"/>
            <a:ext cx="8001000" cy="5091113"/>
            <a:chOff x="1066" y="720"/>
            <a:chExt cx="5040" cy="3207"/>
          </a:xfrm>
        </p:grpSpPr>
        <p:sp>
          <p:nvSpPr>
            <p:cNvPr id="30727" name="Line 3"/>
            <p:cNvSpPr>
              <a:spLocks noChangeShapeType="1"/>
            </p:cNvSpPr>
            <p:nvPr/>
          </p:nvSpPr>
          <p:spPr bwMode="auto">
            <a:xfrm>
              <a:off x="2840" y="992"/>
              <a:ext cx="1" cy="1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8" name="Line 4"/>
            <p:cNvSpPr>
              <a:spLocks noChangeShapeType="1"/>
            </p:cNvSpPr>
            <p:nvPr/>
          </p:nvSpPr>
          <p:spPr bwMode="auto">
            <a:xfrm>
              <a:off x="4218" y="992"/>
              <a:ext cx="0" cy="1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9" name="Line 5"/>
            <p:cNvSpPr>
              <a:spLocks noChangeShapeType="1"/>
            </p:cNvSpPr>
            <p:nvPr/>
          </p:nvSpPr>
          <p:spPr bwMode="auto">
            <a:xfrm flipV="1">
              <a:off x="2840" y="2481"/>
              <a:ext cx="13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" name="Line 6"/>
            <p:cNvSpPr>
              <a:spLocks noChangeShapeType="1"/>
            </p:cNvSpPr>
            <p:nvPr/>
          </p:nvSpPr>
          <p:spPr bwMode="auto">
            <a:xfrm flipV="1">
              <a:off x="2840" y="2244"/>
              <a:ext cx="13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Line 7"/>
            <p:cNvSpPr>
              <a:spLocks noChangeShapeType="1"/>
            </p:cNvSpPr>
            <p:nvPr/>
          </p:nvSpPr>
          <p:spPr bwMode="auto">
            <a:xfrm flipV="1">
              <a:off x="2830" y="1985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8"/>
            <p:cNvSpPr>
              <a:spLocks noChangeShapeType="1"/>
            </p:cNvSpPr>
            <p:nvPr/>
          </p:nvSpPr>
          <p:spPr bwMode="auto">
            <a:xfrm flipV="1">
              <a:off x="2851" y="1747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9"/>
            <p:cNvSpPr>
              <a:spLocks noChangeShapeType="1"/>
            </p:cNvSpPr>
            <p:nvPr/>
          </p:nvSpPr>
          <p:spPr bwMode="auto">
            <a:xfrm flipV="1">
              <a:off x="2850" y="1501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10"/>
            <p:cNvSpPr>
              <a:spLocks noChangeShapeType="1"/>
            </p:cNvSpPr>
            <p:nvPr/>
          </p:nvSpPr>
          <p:spPr bwMode="auto">
            <a:xfrm flipV="1">
              <a:off x="2841" y="1253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867" name="Rectangle 11"/>
            <p:cNvSpPr>
              <a:spLocks noChangeArrowheads="1"/>
            </p:cNvSpPr>
            <p:nvPr/>
          </p:nvSpPr>
          <p:spPr bwMode="auto">
            <a:xfrm>
              <a:off x="2794" y="1920"/>
              <a:ext cx="105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exchange</a:t>
              </a:r>
            </a:p>
          </p:txBody>
        </p:sp>
        <p:sp>
          <p:nvSpPr>
            <p:cNvPr id="505868" name="Rectangle 12"/>
            <p:cNvSpPr>
              <a:spLocks noChangeArrowheads="1"/>
            </p:cNvSpPr>
            <p:nvPr/>
          </p:nvSpPr>
          <p:spPr bwMode="auto">
            <a:xfrm>
              <a:off x="2794" y="1671"/>
              <a:ext cx="110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readarray</a:t>
              </a:r>
            </a:p>
          </p:txBody>
        </p:sp>
        <p:sp>
          <p:nvSpPr>
            <p:cNvPr id="505869" name="Rectangle 13"/>
            <p:cNvSpPr>
              <a:spLocks noChangeArrowheads="1"/>
            </p:cNvSpPr>
            <p:nvPr/>
          </p:nvSpPr>
          <p:spPr bwMode="auto">
            <a:xfrm>
              <a:off x="2919" y="1421"/>
              <a:ext cx="85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05870" name="Rectangle 14"/>
            <p:cNvSpPr>
              <a:spLocks noChangeArrowheads="1"/>
            </p:cNvSpPr>
            <p:nvPr/>
          </p:nvSpPr>
          <p:spPr bwMode="auto">
            <a:xfrm>
              <a:off x="2821" y="1185"/>
              <a:ext cx="1021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05871" name="Rectangle 15"/>
            <p:cNvSpPr>
              <a:spLocks noChangeArrowheads="1"/>
            </p:cNvSpPr>
            <p:nvPr/>
          </p:nvSpPr>
          <p:spPr bwMode="auto">
            <a:xfrm>
              <a:off x="3255" y="949"/>
              <a:ext cx="85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表 头</a:t>
              </a:r>
            </a:p>
          </p:txBody>
        </p:sp>
        <p:sp>
          <p:nvSpPr>
            <p:cNvPr id="505872" name="Rectangle 16"/>
            <p:cNvSpPr>
              <a:spLocks noChangeArrowheads="1"/>
            </p:cNvSpPr>
            <p:nvPr/>
          </p:nvSpPr>
          <p:spPr bwMode="auto">
            <a:xfrm>
              <a:off x="2851" y="947"/>
              <a:ext cx="327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空</a:t>
              </a:r>
            </a:p>
          </p:txBody>
        </p:sp>
        <p:sp>
          <p:nvSpPr>
            <p:cNvPr id="505873" name="Rectangle 17"/>
            <p:cNvSpPr>
              <a:spLocks noChangeArrowheads="1"/>
            </p:cNvSpPr>
            <p:nvPr/>
          </p:nvSpPr>
          <p:spPr bwMode="auto">
            <a:xfrm>
              <a:off x="3486" y="720"/>
              <a:ext cx="98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sort</a:t>
              </a:r>
            </a:p>
          </p:txBody>
        </p:sp>
        <p:sp>
          <p:nvSpPr>
            <p:cNvPr id="505874" name="Rectangle 18"/>
            <p:cNvSpPr>
              <a:spLocks noChangeArrowheads="1"/>
            </p:cNvSpPr>
            <p:nvPr/>
          </p:nvSpPr>
          <p:spPr bwMode="auto">
            <a:xfrm>
              <a:off x="2794" y="2160"/>
              <a:ext cx="10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quicksort</a:t>
              </a:r>
            </a:p>
          </p:txBody>
        </p:sp>
        <p:sp>
          <p:nvSpPr>
            <p:cNvPr id="30743" name="Line 19"/>
            <p:cNvSpPr>
              <a:spLocks noChangeShapeType="1"/>
            </p:cNvSpPr>
            <p:nvPr/>
          </p:nvSpPr>
          <p:spPr bwMode="auto">
            <a:xfrm flipV="1">
              <a:off x="2850" y="992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20"/>
            <p:cNvSpPr>
              <a:spLocks noChangeShapeType="1"/>
            </p:cNvSpPr>
            <p:nvPr/>
          </p:nvSpPr>
          <p:spPr bwMode="auto">
            <a:xfrm>
              <a:off x="3157" y="1004"/>
              <a:ext cx="0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21"/>
            <p:cNvSpPr>
              <a:spLocks noChangeShapeType="1"/>
            </p:cNvSpPr>
            <p:nvPr/>
          </p:nvSpPr>
          <p:spPr bwMode="auto">
            <a:xfrm>
              <a:off x="3930" y="1266"/>
              <a:ext cx="0" cy="12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878" name="Rectangle 22"/>
            <p:cNvSpPr>
              <a:spLocks noChangeArrowheads="1"/>
            </p:cNvSpPr>
            <p:nvPr/>
          </p:nvSpPr>
          <p:spPr bwMode="auto">
            <a:xfrm>
              <a:off x="4400" y="1703"/>
              <a:ext cx="170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rIns="0"/>
            <a:lstStyle/>
            <a:p>
              <a:pPr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readarray</a:t>
              </a:r>
            </a:p>
          </p:txBody>
        </p:sp>
        <p:sp>
          <p:nvSpPr>
            <p:cNvPr id="30747" name="Line 23"/>
            <p:cNvSpPr>
              <a:spLocks noChangeShapeType="1"/>
            </p:cNvSpPr>
            <p:nvPr/>
          </p:nvSpPr>
          <p:spPr bwMode="auto">
            <a:xfrm>
              <a:off x="4323" y="2922"/>
              <a:ext cx="1" cy="99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24"/>
            <p:cNvSpPr>
              <a:spLocks noChangeShapeType="1"/>
            </p:cNvSpPr>
            <p:nvPr/>
          </p:nvSpPr>
          <p:spPr bwMode="auto">
            <a:xfrm flipH="1">
              <a:off x="5698" y="2922"/>
              <a:ext cx="3" cy="100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Line 25"/>
            <p:cNvSpPr>
              <a:spLocks noChangeShapeType="1"/>
            </p:cNvSpPr>
            <p:nvPr/>
          </p:nvSpPr>
          <p:spPr bwMode="auto">
            <a:xfrm flipV="1">
              <a:off x="4313" y="3915"/>
              <a:ext cx="1378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Line 26"/>
            <p:cNvSpPr>
              <a:spLocks noChangeShapeType="1"/>
            </p:cNvSpPr>
            <p:nvPr/>
          </p:nvSpPr>
          <p:spPr bwMode="auto">
            <a:xfrm flipV="1">
              <a:off x="4334" y="3677"/>
              <a:ext cx="1379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Line 27"/>
            <p:cNvSpPr>
              <a:spLocks noChangeShapeType="1"/>
            </p:cNvSpPr>
            <p:nvPr/>
          </p:nvSpPr>
          <p:spPr bwMode="auto">
            <a:xfrm flipV="1">
              <a:off x="4333" y="3431"/>
              <a:ext cx="1378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Line 28"/>
            <p:cNvSpPr>
              <a:spLocks noChangeShapeType="1"/>
            </p:cNvSpPr>
            <p:nvPr/>
          </p:nvSpPr>
          <p:spPr bwMode="auto">
            <a:xfrm flipV="1">
              <a:off x="4324" y="3182"/>
              <a:ext cx="1378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886" name="Rectangle 30"/>
            <p:cNvSpPr>
              <a:spLocks noChangeArrowheads="1"/>
            </p:cNvSpPr>
            <p:nvPr/>
          </p:nvSpPr>
          <p:spPr bwMode="auto">
            <a:xfrm>
              <a:off x="4402" y="3351"/>
              <a:ext cx="85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505887" name="Rectangle 31"/>
            <p:cNvSpPr>
              <a:spLocks noChangeArrowheads="1"/>
            </p:cNvSpPr>
            <p:nvPr/>
          </p:nvSpPr>
          <p:spPr bwMode="auto">
            <a:xfrm>
              <a:off x="4304" y="3115"/>
              <a:ext cx="102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505888" name="Rectangle 32"/>
            <p:cNvSpPr>
              <a:spLocks noChangeArrowheads="1"/>
            </p:cNvSpPr>
            <p:nvPr/>
          </p:nvSpPr>
          <p:spPr bwMode="auto">
            <a:xfrm>
              <a:off x="4737" y="2879"/>
              <a:ext cx="853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表 头</a:t>
              </a:r>
            </a:p>
          </p:txBody>
        </p:sp>
        <p:sp>
          <p:nvSpPr>
            <p:cNvPr id="505889" name="Rectangle 33"/>
            <p:cNvSpPr>
              <a:spLocks noChangeArrowheads="1"/>
            </p:cNvSpPr>
            <p:nvPr/>
          </p:nvSpPr>
          <p:spPr bwMode="auto">
            <a:xfrm>
              <a:off x="4625" y="2614"/>
              <a:ext cx="113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quicksort</a:t>
              </a:r>
            </a:p>
          </p:txBody>
        </p:sp>
        <p:sp>
          <p:nvSpPr>
            <p:cNvPr id="30758" name="Line 34"/>
            <p:cNvSpPr>
              <a:spLocks noChangeShapeType="1"/>
            </p:cNvSpPr>
            <p:nvPr/>
          </p:nvSpPr>
          <p:spPr bwMode="auto">
            <a:xfrm flipV="1">
              <a:off x="4319" y="2931"/>
              <a:ext cx="1378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Line 35"/>
            <p:cNvSpPr>
              <a:spLocks noChangeShapeType="1"/>
            </p:cNvSpPr>
            <p:nvPr/>
          </p:nvSpPr>
          <p:spPr bwMode="auto">
            <a:xfrm>
              <a:off x="4640" y="2934"/>
              <a:ext cx="1" cy="2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Line 36"/>
            <p:cNvSpPr>
              <a:spLocks noChangeShapeType="1"/>
            </p:cNvSpPr>
            <p:nvPr/>
          </p:nvSpPr>
          <p:spPr bwMode="auto">
            <a:xfrm>
              <a:off x="5413" y="3196"/>
              <a:ext cx="1" cy="72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893" name="Rectangle 37"/>
            <p:cNvSpPr>
              <a:spLocks noChangeArrowheads="1"/>
            </p:cNvSpPr>
            <p:nvPr/>
          </p:nvSpPr>
          <p:spPr bwMode="auto">
            <a:xfrm>
              <a:off x="1546" y="2628"/>
              <a:ext cx="120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readarrary</a:t>
              </a:r>
            </a:p>
          </p:txBody>
        </p:sp>
        <p:sp>
          <p:nvSpPr>
            <p:cNvPr id="30762" name="Line 38"/>
            <p:cNvSpPr>
              <a:spLocks noChangeShapeType="1"/>
            </p:cNvSpPr>
            <p:nvPr/>
          </p:nvSpPr>
          <p:spPr bwMode="auto">
            <a:xfrm>
              <a:off x="1085" y="2944"/>
              <a:ext cx="2" cy="4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39"/>
            <p:cNvSpPr>
              <a:spLocks noChangeShapeType="1"/>
            </p:cNvSpPr>
            <p:nvPr/>
          </p:nvSpPr>
          <p:spPr bwMode="auto">
            <a:xfrm>
              <a:off x="2463" y="2944"/>
              <a:ext cx="2" cy="5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4" name="Line 40"/>
            <p:cNvSpPr>
              <a:spLocks noChangeShapeType="1"/>
            </p:cNvSpPr>
            <p:nvPr/>
          </p:nvSpPr>
          <p:spPr bwMode="auto">
            <a:xfrm flipV="1">
              <a:off x="1095" y="3453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5" name="Line 41"/>
            <p:cNvSpPr>
              <a:spLocks noChangeShapeType="1"/>
            </p:cNvSpPr>
            <p:nvPr/>
          </p:nvSpPr>
          <p:spPr bwMode="auto">
            <a:xfrm flipV="1">
              <a:off x="1086" y="3204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898" name="Rectangle 42"/>
            <p:cNvSpPr>
              <a:spLocks noChangeArrowheads="1"/>
            </p:cNvSpPr>
            <p:nvPr/>
          </p:nvSpPr>
          <p:spPr bwMode="auto">
            <a:xfrm>
              <a:off x="1066" y="3137"/>
              <a:ext cx="102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05899" name="Rectangle 43"/>
            <p:cNvSpPr>
              <a:spLocks noChangeArrowheads="1"/>
            </p:cNvSpPr>
            <p:nvPr/>
          </p:nvSpPr>
          <p:spPr bwMode="auto">
            <a:xfrm>
              <a:off x="1500" y="2900"/>
              <a:ext cx="85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表 头</a:t>
              </a:r>
            </a:p>
          </p:txBody>
        </p:sp>
        <p:sp>
          <p:nvSpPr>
            <p:cNvPr id="30768" name="Line 44"/>
            <p:cNvSpPr>
              <a:spLocks noChangeShapeType="1"/>
            </p:cNvSpPr>
            <p:nvPr/>
          </p:nvSpPr>
          <p:spPr bwMode="auto">
            <a:xfrm flipV="1">
              <a:off x="1095" y="2944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9" name="Line 45"/>
            <p:cNvSpPr>
              <a:spLocks noChangeShapeType="1"/>
            </p:cNvSpPr>
            <p:nvPr/>
          </p:nvSpPr>
          <p:spPr bwMode="auto">
            <a:xfrm>
              <a:off x="1402" y="2956"/>
              <a:ext cx="0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0" name="Line 46"/>
            <p:cNvSpPr>
              <a:spLocks noChangeShapeType="1"/>
            </p:cNvSpPr>
            <p:nvPr/>
          </p:nvSpPr>
          <p:spPr bwMode="auto">
            <a:xfrm>
              <a:off x="2175" y="3218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03" name="Rectangle 47"/>
            <p:cNvSpPr>
              <a:spLocks noChangeArrowheads="1"/>
            </p:cNvSpPr>
            <p:nvPr/>
          </p:nvSpPr>
          <p:spPr bwMode="auto">
            <a:xfrm>
              <a:off x="3406" y="2652"/>
              <a:ext cx="106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exchange</a:t>
              </a:r>
            </a:p>
          </p:txBody>
        </p:sp>
        <p:sp>
          <p:nvSpPr>
            <p:cNvPr id="30772" name="Line 48"/>
            <p:cNvSpPr>
              <a:spLocks noChangeShapeType="1"/>
            </p:cNvSpPr>
            <p:nvPr/>
          </p:nvSpPr>
          <p:spPr bwMode="auto">
            <a:xfrm>
              <a:off x="2829" y="2948"/>
              <a:ext cx="0" cy="2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3" name="Line 49"/>
            <p:cNvSpPr>
              <a:spLocks noChangeShapeType="1"/>
            </p:cNvSpPr>
            <p:nvPr/>
          </p:nvSpPr>
          <p:spPr bwMode="auto">
            <a:xfrm>
              <a:off x="4208" y="2948"/>
              <a:ext cx="0" cy="2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4" name="Line 50"/>
            <p:cNvSpPr>
              <a:spLocks noChangeShapeType="1"/>
            </p:cNvSpPr>
            <p:nvPr/>
          </p:nvSpPr>
          <p:spPr bwMode="auto">
            <a:xfrm flipV="1">
              <a:off x="2830" y="3208"/>
              <a:ext cx="1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07" name="Rectangle 51"/>
            <p:cNvSpPr>
              <a:spLocks noChangeArrowheads="1"/>
            </p:cNvSpPr>
            <p:nvPr/>
          </p:nvSpPr>
          <p:spPr bwMode="auto">
            <a:xfrm>
              <a:off x="3244" y="2904"/>
              <a:ext cx="85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表 头</a:t>
              </a:r>
            </a:p>
          </p:txBody>
        </p:sp>
        <p:sp>
          <p:nvSpPr>
            <p:cNvPr id="30776" name="Line 52"/>
            <p:cNvSpPr>
              <a:spLocks noChangeShapeType="1"/>
            </p:cNvSpPr>
            <p:nvPr/>
          </p:nvSpPr>
          <p:spPr bwMode="auto">
            <a:xfrm flipV="1">
              <a:off x="2840" y="2948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7" name="Line 53"/>
            <p:cNvSpPr>
              <a:spLocks noChangeShapeType="1"/>
            </p:cNvSpPr>
            <p:nvPr/>
          </p:nvSpPr>
          <p:spPr bwMode="auto">
            <a:xfrm>
              <a:off x="3146" y="2960"/>
              <a:ext cx="0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Freeform 54"/>
            <p:cNvSpPr>
              <a:spLocks/>
            </p:cNvSpPr>
            <p:nvPr/>
          </p:nvSpPr>
          <p:spPr bwMode="auto">
            <a:xfrm>
              <a:off x="1246" y="2467"/>
              <a:ext cx="1596" cy="616"/>
            </a:xfrm>
            <a:custGeom>
              <a:avLst/>
              <a:gdLst>
                <a:gd name="T0" fmla="*/ 0 w 2414"/>
                <a:gd name="T1" fmla="*/ 148 h 819"/>
                <a:gd name="T2" fmla="*/ 6 w 2414"/>
                <a:gd name="T3" fmla="*/ 94 h 819"/>
                <a:gd name="T4" fmla="*/ 24 w 2414"/>
                <a:gd name="T5" fmla="*/ 42 h 819"/>
                <a:gd name="T6" fmla="*/ 47 w 2414"/>
                <a:gd name="T7" fmla="*/ 15 h 819"/>
                <a:gd name="T8" fmla="*/ 77 w 2414"/>
                <a:gd name="T9" fmla="*/ 2 h 819"/>
                <a:gd name="T10" fmla="*/ 202 w 2414"/>
                <a:gd name="T11" fmla="*/ 5 h 8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14" h="819">
                  <a:moveTo>
                    <a:pt x="0" y="819"/>
                  </a:moveTo>
                  <a:cubicBezTo>
                    <a:pt x="12" y="769"/>
                    <a:pt x="25" y="617"/>
                    <a:pt x="72" y="520"/>
                  </a:cubicBezTo>
                  <a:cubicBezTo>
                    <a:pt x="119" y="423"/>
                    <a:pt x="200" y="307"/>
                    <a:pt x="282" y="235"/>
                  </a:cubicBezTo>
                  <a:cubicBezTo>
                    <a:pt x="364" y="163"/>
                    <a:pt x="460" y="122"/>
                    <a:pt x="567" y="85"/>
                  </a:cubicBezTo>
                  <a:cubicBezTo>
                    <a:pt x="674" y="48"/>
                    <a:pt x="619" y="20"/>
                    <a:pt x="927" y="10"/>
                  </a:cubicBezTo>
                  <a:cubicBezTo>
                    <a:pt x="1235" y="0"/>
                    <a:pt x="2104" y="22"/>
                    <a:pt x="2414" y="2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9" name="Line 55"/>
            <p:cNvSpPr>
              <a:spLocks noChangeShapeType="1"/>
            </p:cNvSpPr>
            <p:nvPr/>
          </p:nvSpPr>
          <p:spPr bwMode="auto">
            <a:xfrm flipV="1">
              <a:off x="2979" y="2486"/>
              <a:ext cx="0" cy="5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12" name="Rectangle 56"/>
            <p:cNvSpPr>
              <a:spLocks noChangeArrowheads="1"/>
            </p:cNvSpPr>
            <p:nvPr/>
          </p:nvSpPr>
          <p:spPr bwMode="auto">
            <a:xfrm>
              <a:off x="4408" y="1952"/>
              <a:ext cx="1650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exchange</a:t>
              </a:r>
            </a:p>
          </p:txBody>
        </p:sp>
        <p:sp>
          <p:nvSpPr>
            <p:cNvPr id="30782" name="Freeform 59"/>
            <p:cNvSpPr>
              <a:spLocks/>
            </p:cNvSpPr>
            <p:nvPr/>
          </p:nvSpPr>
          <p:spPr bwMode="auto">
            <a:xfrm>
              <a:off x="4059" y="2387"/>
              <a:ext cx="454" cy="544"/>
            </a:xfrm>
            <a:custGeom>
              <a:avLst/>
              <a:gdLst>
                <a:gd name="T0" fmla="*/ 5 w 1124"/>
                <a:gd name="T1" fmla="*/ 85 h 789"/>
                <a:gd name="T2" fmla="*/ 5 w 1124"/>
                <a:gd name="T3" fmla="*/ 46 h 789"/>
                <a:gd name="T4" fmla="*/ 4 w 1124"/>
                <a:gd name="T5" fmla="*/ 23 h 789"/>
                <a:gd name="T6" fmla="*/ 3 w 1124"/>
                <a:gd name="T7" fmla="*/ 8 h 789"/>
                <a:gd name="T8" fmla="*/ 2 w 1124"/>
                <a:gd name="T9" fmla="*/ 1 h 789"/>
                <a:gd name="T10" fmla="*/ 0 w 1124"/>
                <a:gd name="T11" fmla="*/ 1 h 7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4" h="789">
                  <a:moveTo>
                    <a:pt x="1124" y="789"/>
                  </a:moveTo>
                  <a:cubicBezTo>
                    <a:pt x="1119" y="729"/>
                    <a:pt x="1120" y="525"/>
                    <a:pt x="1095" y="430"/>
                  </a:cubicBezTo>
                  <a:cubicBezTo>
                    <a:pt x="1070" y="335"/>
                    <a:pt x="1023" y="280"/>
                    <a:pt x="975" y="220"/>
                  </a:cubicBezTo>
                  <a:cubicBezTo>
                    <a:pt x="927" y="160"/>
                    <a:pt x="890" y="105"/>
                    <a:pt x="810" y="70"/>
                  </a:cubicBezTo>
                  <a:cubicBezTo>
                    <a:pt x="730" y="35"/>
                    <a:pt x="630" y="20"/>
                    <a:pt x="495" y="10"/>
                  </a:cubicBezTo>
                  <a:cubicBezTo>
                    <a:pt x="360" y="0"/>
                    <a:pt x="103" y="9"/>
                    <a:pt x="0" y="9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3" name="Freeform 60"/>
            <p:cNvSpPr>
              <a:spLocks/>
            </p:cNvSpPr>
            <p:nvPr/>
          </p:nvSpPr>
          <p:spPr bwMode="auto">
            <a:xfrm>
              <a:off x="4080" y="2320"/>
              <a:ext cx="1068" cy="294"/>
            </a:xfrm>
            <a:custGeom>
              <a:avLst/>
              <a:gdLst>
                <a:gd name="T0" fmla="*/ 0 w 2940"/>
                <a:gd name="T1" fmla="*/ 0 h 610"/>
                <a:gd name="T2" fmla="*/ 3 w 2940"/>
                <a:gd name="T3" fmla="*/ 0 h 610"/>
                <a:gd name="T4" fmla="*/ 5 w 2940"/>
                <a:gd name="T5" fmla="*/ 0 h 610"/>
                <a:gd name="T6" fmla="*/ 6 w 2940"/>
                <a:gd name="T7" fmla="*/ 1 h 610"/>
                <a:gd name="T8" fmla="*/ 7 w 2940"/>
                <a:gd name="T9" fmla="*/ 3 h 610"/>
                <a:gd name="T10" fmla="*/ 7 w 2940"/>
                <a:gd name="T11" fmla="*/ 8 h 6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40" h="610">
                  <a:moveTo>
                    <a:pt x="0" y="10"/>
                  </a:moveTo>
                  <a:cubicBezTo>
                    <a:pt x="245" y="10"/>
                    <a:pt x="1110" y="10"/>
                    <a:pt x="1470" y="10"/>
                  </a:cubicBezTo>
                  <a:cubicBezTo>
                    <a:pt x="1830" y="10"/>
                    <a:pt x="1980" y="0"/>
                    <a:pt x="2160" y="10"/>
                  </a:cubicBezTo>
                  <a:cubicBezTo>
                    <a:pt x="2340" y="20"/>
                    <a:pt x="2437" y="30"/>
                    <a:pt x="2550" y="70"/>
                  </a:cubicBezTo>
                  <a:cubicBezTo>
                    <a:pt x="2663" y="110"/>
                    <a:pt x="2770" y="160"/>
                    <a:pt x="2835" y="250"/>
                  </a:cubicBezTo>
                  <a:cubicBezTo>
                    <a:pt x="2900" y="340"/>
                    <a:pt x="2918" y="535"/>
                    <a:pt x="2940" y="61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4" name="Line 61"/>
            <p:cNvSpPr>
              <a:spLocks noChangeShapeType="1"/>
            </p:cNvSpPr>
            <p:nvPr/>
          </p:nvSpPr>
          <p:spPr bwMode="auto">
            <a:xfrm>
              <a:off x="4109" y="2125"/>
              <a:ext cx="3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5" name="Line 62"/>
            <p:cNvSpPr>
              <a:spLocks noChangeShapeType="1"/>
            </p:cNvSpPr>
            <p:nvPr/>
          </p:nvSpPr>
          <p:spPr bwMode="auto">
            <a:xfrm>
              <a:off x="4109" y="1875"/>
              <a:ext cx="3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5920" name="Rectangle 64"/>
          <p:cNvSpPr>
            <a:spLocks noChangeArrowheads="1"/>
          </p:cNvSpPr>
          <p:nvPr/>
        </p:nvSpPr>
        <p:spPr bwMode="auto">
          <a:xfrm>
            <a:off x="107950" y="1196975"/>
            <a:ext cx="45720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program sort(input,output)</a:t>
            </a:r>
          </a:p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var a:array[0..10] of integer;</a:t>
            </a:r>
          </a:p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x:integer;</a:t>
            </a:r>
          </a:p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prcedure readarray;</a:t>
            </a:r>
          </a:p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procedure exchange(i,j:integer);</a:t>
            </a:r>
          </a:p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procedure quicksort(m,n:integer)</a:t>
            </a:r>
          </a:p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var k,v:integer;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7.2 </a:t>
            </a:r>
            <a:r>
              <a:rPr lang="zh-CN" altLang="en-US">
                <a:ea typeface="宋体" pitchFamily="2" charset="-122"/>
              </a:rPr>
              <a:t>声 明 语 句</a:t>
            </a:r>
          </a:p>
        </p:txBody>
      </p:sp>
      <p:sp>
        <p:nvSpPr>
          <p:cNvPr id="6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2FAF90-8D3B-4B62-8143-2E0BD3DBC597}" type="slidenum">
              <a:rPr lang="en-US" altLang="zh-CN"/>
              <a:pPr>
                <a:defRPr/>
              </a:pPr>
              <a:t>27</a:t>
            </a:fld>
            <a:endParaRPr lang="en-US" altLang="zh-CN" dirty="0"/>
          </a:p>
        </p:txBody>
      </p:sp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1548000" y="896400"/>
            <a:ext cx="8001000" cy="5715000"/>
            <a:chOff x="1066" y="720"/>
            <a:chExt cx="5040" cy="3600"/>
          </a:xfrm>
        </p:grpSpPr>
        <p:sp>
          <p:nvSpPr>
            <p:cNvPr id="31750" name="Line 4"/>
            <p:cNvSpPr>
              <a:spLocks noChangeShapeType="1"/>
            </p:cNvSpPr>
            <p:nvPr/>
          </p:nvSpPr>
          <p:spPr bwMode="auto">
            <a:xfrm>
              <a:off x="2840" y="992"/>
              <a:ext cx="1" cy="1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" name="Line 5"/>
            <p:cNvSpPr>
              <a:spLocks noChangeShapeType="1"/>
            </p:cNvSpPr>
            <p:nvPr/>
          </p:nvSpPr>
          <p:spPr bwMode="auto">
            <a:xfrm>
              <a:off x="4218" y="992"/>
              <a:ext cx="0" cy="1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Line 6"/>
            <p:cNvSpPr>
              <a:spLocks noChangeShapeType="1"/>
            </p:cNvSpPr>
            <p:nvPr/>
          </p:nvSpPr>
          <p:spPr bwMode="auto">
            <a:xfrm flipV="1">
              <a:off x="2840" y="2481"/>
              <a:ext cx="13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" name="Line 7"/>
            <p:cNvSpPr>
              <a:spLocks noChangeShapeType="1"/>
            </p:cNvSpPr>
            <p:nvPr/>
          </p:nvSpPr>
          <p:spPr bwMode="auto">
            <a:xfrm flipV="1">
              <a:off x="2840" y="2244"/>
              <a:ext cx="13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Line 8"/>
            <p:cNvSpPr>
              <a:spLocks noChangeShapeType="1"/>
            </p:cNvSpPr>
            <p:nvPr/>
          </p:nvSpPr>
          <p:spPr bwMode="auto">
            <a:xfrm flipV="1">
              <a:off x="2830" y="1985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" name="Line 9"/>
            <p:cNvSpPr>
              <a:spLocks noChangeShapeType="1"/>
            </p:cNvSpPr>
            <p:nvPr/>
          </p:nvSpPr>
          <p:spPr bwMode="auto">
            <a:xfrm flipV="1">
              <a:off x="2851" y="1747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Line 10"/>
            <p:cNvSpPr>
              <a:spLocks noChangeShapeType="1"/>
            </p:cNvSpPr>
            <p:nvPr/>
          </p:nvSpPr>
          <p:spPr bwMode="auto">
            <a:xfrm flipV="1">
              <a:off x="2850" y="1501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11"/>
            <p:cNvSpPr>
              <a:spLocks noChangeShapeType="1"/>
            </p:cNvSpPr>
            <p:nvPr/>
          </p:nvSpPr>
          <p:spPr bwMode="auto">
            <a:xfrm flipV="1">
              <a:off x="2841" y="1253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16" name="Rectangle 12"/>
            <p:cNvSpPr>
              <a:spLocks noChangeArrowheads="1"/>
            </p:cNvSpPr>
            <p:nvPr/>
          </p:nvSpPr>
          <p:spPr bwMode="auto">
            <a:xfrm>
              <a:off x="2794" y="1920"/>
              <a:ext cx="105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exchange</a:t>
              </a:r>
            </a:p>
          </p:txBody>
        </p:sp>
        <p:sp>
          <p:nvSpPr>
            <p:cNvPr id="507917" name="Rectangle 13"/>
            <p:cNvSpPr>
              <a:spLocks noChangeArrowheads="1"/>
            </p:cNvSpPr>
            <p:nvPr/>
          </p:nvSpPr>
          <p:spPr bwMode="auto">
            <a:xfrm>
              <a:off x="2794" y="1671"/>
              <a:ext cx="110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readarray</a:t>
              </a:r>
            </a:p>
          </p:txBody>
        </p:sp>
        <p:sp>
          <p:nvSpPr>
            <p:cNvPr id="507918" name="Rectangle 14"/>
            <p:cNvSpPr>
              <a:spLocks noChangeArrowheads="1"/>
            </p:cNvSpPr>
            <p:nvPr/>
          </p:nvSpPr>
          <p:spPr bwMode="auto">
            <a:xfrm>
              <a:off x="2919" y="1421"/>
              <a:ext cx="85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07919" name="Rectangle 15"/>
            <p:cNvSpPr>
              <a:spLocks noChangeArrowheads="1"/>
            </p:cNvSpPr>
            <p:nvPr/>
          </p:nvSpPr>
          <p:spPr bwMode="auto">
            <a:xfrm>
              <a:off x="2821" y="1185"/>
              <a:ext cx="1021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07920" name="Rectangle 16"/>
            <p:cNvSpPr>
              <a:spLocks noChangeArrowheads="1"/>
            </p:cNvSpPr>
            <p:nvPr/>
          </p:nvSpPr>
          <p:spPr bwMode="auto">
            <a:xfrm>
              <a:off x="3255" y="949"/>
              <a:ext cx="85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表 头</a:t>
              </a:r>
            </a:p>
          </p:txBody>
        </p:sp>
        <p:sp>
          <p:nvSpPr>
            <p:cNvPr id="507921" name="Rectangle 17"/>
            <p:cNvSpPr>
              <a:spLocks noChangeArrowheads="1"/>
            </p:cNvSpPr>
            <p:nvPr/>
          </p:nvSpPr>
          <p:spPr bwMode="auto">
            <a:xfrm>
              <a:off x="2851" y="947"/>
              <a:ext cx="327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空</a:t>
              </a:r>
            </a:p>
          </p:txBody>
        </p:sp>
        <p:sp>
          <p:nvSpPr>
            <p:cNvPr id="507922" name="Rectangle 18"/>
            <p:cNvSpPr>
              <a:spLocks noChangeArrowheads="1"/>
            </p:cNvSpPr>
            <p:nvPr/>
          </p:nvSpPr>
          <p:spPr bwMode="auto">
            <a:xfrm>
              <a:off x="3486" y="720"/>
              <a:ext cx="98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sort</a:t>
              </a:r>
            </a:p>
          </p:txBody>
        </p:sp>
        <p:sp>
          <p:nvSpPr>
            <p:cNvPr id="507923" name="Rectangle 19"/>
            <p:cNvSpPr>
              <a:spLocks noChangeArrowheads="1"/>
            </p:cNvSpPr>
            <p:nvPr/>
          </p:nvSpPr>
          <p:spPr bwMode="auto">
            <a:xfrm>
              <a:off x="2794" y="2160"/>
              <a:ext cx="10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quicksort</a:t>
              </a:r>
            </a:p>
          </p:txBody>
        </p:sp>
        <p:sp>
          <p:nvSpPr>
            <p:cNvPr id="31766" name="Line 20"/>
            <p:cNvSpPr>
              <a:spLocks noChangeShapeType="1"/>
            </p:cNvSpPr>
            <p:nvPr/>
          </p:nvSpPr>
          <p:spPr bwMode="auto">
            <a:xfrm flipV="1">
              <a:off x="2850" y="992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Line 21"/>
            <p:cNvSpPr>
              <a:spLocks noChangeShapeType="1"/>
            </p:cNvSpPr>
            <p:nvPr/>
          </p:nvSpPr>
          <p:spPr bwMode="auto">
            <a:xfrm>
              <a:off x="3157" y="1004"/>
              <a:ext cx="0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22"/>
            <p:cNvSpPr>
              <a:spLocks noChangeShapeType="1"/>
            </p:cNvSpPr>
            <p:nvPr/>
          </p:nvSpPr>
          <p:spPr bwMode="auto">
            <a:xfrm>
              <a:off x="3930" y="1266"/>
              <a:ext cx="0" cy="12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27" name="Rectangle 23"/>
            <p:cNvSpPr>
              <a:spLocks noChangeArrowheads="1"/>
            </p:cNvSpPr>
            <p:nvPr/>
          </p:nvSpPr>
          <p:spPr bwMode="auto">
            <a:xfrm>
              <a:off x="4400" y="1703"/>
              <a:ext cx="170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rIns="0"/>
            <a:lstStyle/>
            <a:p>
              <a:pPr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readarray</a:t>
              </a:r>
            </a:p>
          </p:txBody>
        </p:sp>
        <p:sp>
          <p:nvSpPr>
            <p:cNvPr id="31770" name="Line 24"/>
            <p:cNvSpPr>
              <a:spLocks noChangeShapeType="1"/>
            </p:cNvSpPr>
            <p:nvPr/>
          </p:nvSpPr>
          <p:spPr bwMode="auto">
            <a:xfrm>
              <a:off x="4323" y="2922"/>
              <a:ext cx="1" cy="9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Line 25"/>
            <p:cNvSpPr>
              <a:spLocks noChangeShapeType="1"/>
            </p:cNvSpPr>
            <p:nvPr/>
          </p:nvSpPr>
          <p:spPr bwMode="auto">
            <a:xfrm flipH="1">
              <a:off x="5698" y="2922"/>
              <a:ext cx="3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26"/>
            <p:cNvSpPr>
              <a:spLocks noChangeShapeType="1"/>
            </p:cNvSpPr>
            <p:nvPr/>
          </p:nvSpPr>
          <p:spPr bwMode="auto">
            <a:xfrm flipV="1">
              <a:off x="4313" y="3915"/>
              <a:ext cx="137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Line 27"/>
            <p:cNvSpPr>
              <a:spLocks noChangeShapeType="1"/>
            </p:cNvSpPr>
            <p:nvPr/>
          </p:nvSpPr>
          <p:spPr bwMode="auto">
            <a:xfrm flipV="1">
              <a:off x="4334" y="3677"/>
              <a:ext cx="13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Line 28"/>
            <p:cNvSpPr>
              <a:spLocks noChangeShapeType="1"/>
            </p:cNvSpPr>
            <p:nvPr/>
          </p:nvSpPr>
          <p:spPr bwMode="auto">
            <a:xfrm flipV="1">
              <a:off x="4333" y="3431"/>
              <a:ext cx="137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Line 29"/>
            <p:cNvSpPr>
              <a:spLocks noChangeShapeType="1"/>
            </p:cNvSpPr>
            <p:nvPr/>
          </p:nvSpPr>
          <p:spPr bwMode="auto">
            <a:xfrm flipV="1">
              <a:off x="4324" y="3182"/>
              <a:ext cx="137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34" name="Rectangle 30"/>
            <p:cNvSpPr>
              <a:spLocks noChangeArrowheads="1"/>
            </p:cNvSpPr>
            <p:nvPr/>
          </p:nvSpPr>
          <p:spPr bwMode="auto">
            <a:xfrm>
              <a:off x="4382" y="3601"/>
              <a:ext cx="980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partition</a:t>
              </a:r>
            </a:p>
          </p:txBody>
        </p:sp>
        <p:sp>
          <p:nvSpPr>
            <p:cNvPr id="507935" name="Rectangle 31"/>
            <p:cNvSpPr>
              <a:spLocks noChangeArrowheads="1"/>
            </p:cNvSpPr>
            <p:nvPr/>
          </p:nvSpPr>
          <p:spPr bwMode="auto">
            <a:xfrm>
              <a:off x="4402" y="3351"/>
              <a:ext cx="85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507936" name="Rectangle 32"/>
            <p:cNvSpPr>
              <a:spLocks noChangeArrowheads="1"/>
            </p:cNvSpPr>
            <p:nvPr/>
          </p:nvSpPr>
          <p:spPr bwMode="auto">
            <a:xfrm>
              <a:off x="4304" y="3115"/>
              <a:ext cx="102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507937" name="Rectangle 33"/>
            <p:cNvSpPr>
              <a:spLocks noChangeArrowheads="1"/>
            </p:cNvSpPr>
            <p:nvPr/>
          </p:nvSpPr>
          <p:spPr bwMode="auto">
            <a:xfrm>
              <a:off x="4737" y="2879"/>
              <a:ext cx="853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表 头</a:t>
              </a:r>
            </a:p>
          </p:txBody>
        </p:sp>
        <p:sp>
          <p:nvSpPr>
            <p:cNvPr id="507938" name="Rectangle 34"/>
            <p:cNvSpPr>
              <a:spLocks noChangeArrowheads="1"/>
            </p:cNvSpPr>
            <p:nvPr/>
          </p:nvSpPr>
          <p:spPr bwMode="auto">
            <a:xfrm>
              <a:off x="4625" y="2614"/>
              <a:ext cx="113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quicksort</a:t>
              </a:r>
            </a:p>
          </p:txBody>
        </p:sp>
        <p:sp>
          <p:nvSpPr>
            <p:cNvPr id="31781" name="Line 35"/>
            <p:cNvSpPr>
              <a:spLocks noChangeShapeType="1"/>
            </p:cNvSpPr>
            <p:nvPr/>
          </p:nvSpPr>
          <p:spPr bwMode="auto">
            <a:xfrm flipV="1">
              <a:off x="4319" y="2931"/>
              <a:ext cx="137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6"/>
            <p:cNvSpPr>
              <a:spLocks noChangeShapeType="1"/>
            </p:cNvSpPr>
            <p:nvPr/>
          </p:nvSpPr>
          <p:spPr bwMode="auto">
            <a:xfrm>
              <a:off x="4640" y="2934"/>
              <a:ext cx="1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7"/>
            <p:cNvSpPr>
              <a:spLocks noChangeShapeType="1"/>
            </p:cNvSpPr>
            <p:nvPr/>
          </p:nvSpPr>
          <p:spPr bwMode="auto">
            <a:xfrm>
              <a:off x="5413" y="3196"/>
              <a:ext cx="1" cy="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42" name="Rectangle 38"/>
            <p:cNvSpPr>
              <a:spLocks noChangeArrowheads="1"/>
            </p:cNvSpPr>
            <p:nvPr/>
          </p:nvSpPr>
          <p:spPr bwMode="auto">
            <a:xfrm>
              <a:off x="1546" y="2628"/>
              <a:ext cx="120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readarrary</a:t>
              </a:r>
            </a:p>
          </p:txBody>
        </p:sp>
        <p:sp>
          <p:nvSpPr>
            <p:cNvPr id="31785" name="Line 39"/>
            <p:cNvSpPr>
              <a:spLocks noChangeShapeType="1"/>
            </p:cNvSpPr>
            <p:nvPr/>
          </p:nvSpPr>
          <p:spPr bwMode="auto">
            <a:xfrm>
              <a:off x="1085" y="2944"/>
              <a:ext cx="2" cy="4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0"/>
            <p:cNvSpPr>
              <a:spLocks noChangeShapeType="1"/>
            </p:cNvSpPr>
            <p:nvPr/>
          </p:nvSpPr>
          <p:spPr bwMode="auto">
            <a:xfrm>
              <a:off x="2463" y="2944"/>
              <a:ext cx="2" cy="5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Line 41"/>
            <p:cNvSpPr>
              <a:spLocks noChangeShapeType="1"/>
            </p:cNvSpPr>
            <p:nvPr/>
          </p:nvSpPr>
          <p:spPr bwMode="auto">
            <a:xfrm flipV="1">
              <a:off x="1095" y="3453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Line 42"/>
            <p:cNvSpPr>
              <a:spLocks noChangeShapeType="1"/>
            </p:cNvSpPr>
            <p:nvPr/>
          </p:nvSpPr>
          <p:spPr bwMode="auto">
            <a:xfrm flipV="1">
              <a:off x="1086" y="3204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47" name="Rectangle 43"/>
            <p:cNvSpPr>
              <a:spLocks noChangeArrowheads="1"/>
            </p:cNvSpPr>
            <p:nvPr/>
          </p:nvSpPr>
          <p:spPr bwMode="auto">
            <a:xfrm>
              <a:off x="1066" y="3137"/>
              <a:ext cx="102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07948" name="Rectangle 44"/>
            <p:cNvSpPr>
              <a:spLocks noChangeArrowheads="1"/>
            </p:cNvSpPr>
            <p:nvPr/>
          </p:nvSpPr>
          <p:spPr bwMode="auto">
            <a:xfrm>
              <a:off x="1500" y="2900"/>
              <a:ext cx="85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表 头</a:t>
              </a:r>
            </a:p>
          </p:txBody>
        </p:sp>
        <p:sp>
          <p:nvSpPr>
            <p:cNvPr id="31791" name="Line 45"/>
            <p:cNvSpPr>
              <a:spLocks noChangeShapeType="1"/>
            </p:cNvSpPr>
            <p:nvPr/>
          </p:nvSpPr>
          <p:spPr bwMode="auto">
            <a:xfrm flipV="1">
              <a:off x="1095" y="2944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2" name="Line 46"/>
            <p:cNvSpPr>
              <a:spLocks noChangeShapeType="1"/>
            </p:cNvSpPr>
            <p:nvPr/>
          </p:nvSpPr>
          <p:spPr bwMode="auto">
            <a:xfrm>
              <a:off x="1402" y="2956"/>
              <a:ext cx="0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3" name="Line 47"/>
            <p:cNvSpPr>
              <a:spLocks noChangeShapeType="1"/>
            </p:cNvSpPr>
            <p:nvPr/>
          </p:nvSpPr>
          <p:spPr bwMode="auto">
            <a:xfrm>
              <a:off x="2175" y="3218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52" name="Rectangle 48"/>
            <p:cNvSpPr>
              <a:spLocks noChangeArrowheads="1"/>
            </p:cNvSpPr>
            <p:nvPr/>
          </p:nvSpPr>
          <p:spPr bwMode="auto">
            <a:xfrm>
              <a:off x="3406" y="2652"/>
              <a:ext cx="106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exchange</a:t>
              </a:r>
            </a:p>
          </p:txBody>
        </p:sp>
        <p:sp>
          <p:nvSpPr>
            <p:cNvPr id="31795" name="Line 49"/>
            <p:cNvSpPr>
              <a:spLocks noChangeShapeType="1"/>
            </p:cNvSpPr>
            <p:nvPr/>
          </p:nvSpPr>
          <p:spPr bwMode="auto">
            <a:xfrm>
              <a:off x="2829" y="2948"/>
              <a:ext cx="0" cy="2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0"/>
            <p:cNvSpPr>
              <a:spLocks noChangeShapeType="1"/>
            </p:cNvSpPr>
            <p:nvPr/>
          </p:nvSpPr>
          <p:spPr bwMode="auto">
            <a:xfrm>
              <a:off x="4208" y="2948"/>
              <a:ext cx="0" cy="2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1"/>
            <p:cNvSpPr>
              <a:spLocks noChangeShapeType="1"/>
            </p:cNvSpPr>
            <p:nvPr/>
          </p:nvSpPr>
          <p:spPr bwMode="auto">
            <a:xfrm flipV="1">
              <a:off x="2830" y="3208"/>
              <a:ext cx="1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56" name="Rectangle 52"/>
            <p:cNvSpPr>
              <a:spLocks noChangeArrowheads="1"/>
            </p:cNvSpPr>
            <p:nvPr/>
          </p:nvSpPr>
          <p:spPr bwMode="auto">
            <a:xfrm>
              <a:off x="3244" y="2904"/>
              <a:ext cx="85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表 头</a:t>
              </a:r>
            </a:p>
          </p:txBody>
        </p:sp>
        <p:sp>
          <p:nvSpPr>
            <p:cNvPr id="31799" name="Line 53"/>
            <p:cNvSpPr>
              <a:spLocks noChangeShapeType="1"/>
            </p:cNvSpPr>
            <p:nvPr/>
          </p:nvSpPr>
          <p:spPr bwMode="auto">
            <a:xfrm flipV="1">
              <a:off x="2840" y="2948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4"/>
            <p:cNvSpPr>
              <a:spLocks noChangeShapeType="1"/>
            </p:cNvSpPr>
            <p:nvPr/>
          </p:nvSpPr>
          <p:spPr bwMode="auto">
            <a:xfrm>
              <a:off x="3146" y="2960"/>
              <a:ext cx="0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Freeform 55"/>
            <p:cNvSpPr>
              <a:spLocks/>
            </p:cNvSpPr>
            <p:nvPr/>
          </p:nvSpPr>
          <p:spPr bwMode="auto">
            <a:xfrm>
              <a:off x="1246" y="2467"/>
              <a:ext cx="1596" cy="616"/>
            </a:xfrm>
            <a:custGeom>
              <a:avLst/>
              <a:gdLst>
                <a:gd name="T0" fmla="*/ 0 w 2414"/>
                <a:gd name="T1" fmla="*/ 148 h 819"/>
                <a:gd name="T2" fmla="*/ 6 w 2414"/>
                <a:gd name="T3" fmla="*/ 94 h 819"/>
                <a:gd name="T4" fmla="*/ 24 w 2414"/>
                <a:gd name="T5" fmla="*/ 42 h 819"/>
                <a:gd name="T6" fmla="*/ 47 w 2414"/>
                <a:gd name="T7" fmla="*/ 15 h 819"/>
                <a:gd name="T8" fmla="*/ 77 w 2414"/>
                <a:gd name="T9" fmla="*/ 2 h 819"/>
                <a:gd name="T10" fmla="*/ 202 w 2414"/>
                <a:gd name="T11" fmla="*/ 5 h 8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14" h="819">
                  <a:moveTo>
                    <a:pt x="0" y="819"/>
                  </a:moveTo>
                  <a:cubicBezTo>
                    <a:pt x="12" y="769"/>
                    <a:pt x="25" y="617"/>
                    <a:pt x="72" y="520"/>
                  </a:cubicBezTo>
                  <a:cubicBezTo>
                    <a:pt x="119" y="423"/>
                    <a:pt x="200" y="307"/>
                    <a:pt x="282" y="235"/>
                  </a:cubicBezTo>
                  <a:cubicBezTo>
                    <a:pt x="364" y="163"/>
                    <a:pt x="460" y="122"/>
                    <a:pt x="567" y="85"/>
                  </a:cubicBezTo>
                  <a:cubicBezTo>
                    <a:pt x="674" y="48"/>
                    <a:pt x="619" y="20"/>
                    <a:pt x="927" y="10"/>
                  </a:cubicBezTo>
                  <a:cubicBezTo>
                    <a:pt x="1235" y="0"/>
                    <a:pt x="2104" y="22"/>
                    <a:pt x="2414" y="2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2" name="Line 56"/>
            <p:cNvSpPr>
              <a:spLocks noChangeShapeType="1"/>
            </p:cNvSpPr>
            <p:nvPr/>
          </p:nvSpPr>
          <p:spPr bwMode="auto">
            <a:xfrm flipV="1">
              <a:off x="2979" y="2486"/>
              <a:ext cx="0" cy="5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61" name="Rectangle 57"/>
            <p:cNvSpPr>
              <a:spLocks noChangeArrowheads="1"/>
            </p:cNvSpPr>
            <p:nvPr/>
          </p:nvSpPr>
          <p:spPr bwMode="auto">
            <a:xfrm>
              <a:off x="4408" y="1952"/>
              <a:ext cx="1650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>
                <a:defRPr/>
              </a:pPr>
              <a:r>
                <a:rPr lang="zh-CN" altLang="en-US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指向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exchange</a:t>
              </a:r>
            </a:p>
          </p:txBody>
        </p:sp>
        <p:sp>
          <p:nvSpPr>
            <p:cNvPr id="507962" name="Rectangle 58"/>
            <p:cNvSpPr>
              <a:spLocks noChangeArrowheads="1"/>
            </p:cNvSpPr>
            <p:nvPr/>
          </p:nvSpPr>
          <p:spPr bwMode="auto">
            <a:xfrm>
              <a:off x="4779" y="3994"/>
              <a:ext cx="98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partition</a:t>
              </a:r>
            </a:p>
          </p:txBody>
        </p:sp>
        <p:sp>
          <p:nvSpPr>
            <p:cNvPr id="31805" name="Line 59"/>
            <p:cNvSpPr>
              <a:spLocks noChangeShapeType="1"/>
            </p:cNvSpPr>
            <p:nvPr/>
          </p:nvSpPr>
          <p:spPr bwMode="auto">
            <a:xfrm>
              <a:off x="5547" y="3840"/>
              <a:ext cx="0" cy="2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6" name="Freeform 60"/>
            <p:cNvSpPr>
              <a:spLocks/>
            </p:cNvSpPr>
            <p:nvPr/>
          </p:nvSpPr>
          <p:spPr bwMode="auto">
            <a:xfrm>
              <a:off x="4059" y="2387"/>
              <a:ext cx="454" cy="544"/>
            </a:xfrm>
            <a:custGeom>
              <a:avLst/>
              <a:gdLst>
                <a:gd name="T0" fmla="*/ 5 w 1124"/>
                <a:gd name="T1" fmla="*/ 85 h 789"/>
                <a:gd name="T2" fmla="*/ 5 w 1124"/>
                <a:gd name="T3" fmla="*/ 46 h 789"/>
                <a:gd name="T4" fmla="*/ 4 w 1124"/>
                <a:gd name="T5" fmla="*/ 23 h 789"/>
                <a:gd name="T6" fmla="*/ 3 w 1124"/>
                <a:gd name="T7" fmla="*/ 8 h 789"/>
                <a:gd name="T8" fmla="*/ 2 w 1124"/>
                <a:gd name="T9" fmla="*/ 1 h 789"/>
                <a:gd name="T10" fmla="*/ 0 w 1124"/>
                <a:gd name="T11" fmla="*/ 1 h 7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4" h="789">
                  <a:moveTo>
                    <a:pt x="1124" y="789"/>
                  </a:moveTo>
                  <a:cubicBezTo>
                    <a:pt x="1119" y="729"/>
                    <a:pt x="1120" y="525"/>
                    <a:pt x="1095" y="430"/>
                  </a:cubicBezTo>
                  <a:cubicBezTo>
                    <a:pt x="1070" y="335"/>
                    <a:pt x="1023" y="280"/>
                    <a:pt x="975" y="220"/>
                  </a:cubicBezTo>
                  <a:cubicBezTo>
                    <a:pt x="927" y="160"/>
                    <a:pt x="890" y="105"/>
                    <a:pt x="810" y="70"/>
                  </a:cubicBezTo>
                  <a:cubicBezTo>
                    <a:pt x="730" y="35"/>
                    <a:pt x="630" y="20"/>
                    <a:pt x="495" y="10"/>
                  </a:cubicBezTo>
                  <a:cubicBezTo>
                    <a:pt x="360" y="0"/>
                    <a:pt x="103" y="9"/>
                    <a:pt x="0" y="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7" name="Freeform 61"/>
            <p:cNvSpPr>
              <a:spLocks/>
            </p:cNvSpPr>
            <p:nvPr/>
          </p:nvSpPr>
          <p:spPr bwMode="auto">
            <a:xfrm>
              <a:off x="4080" y="2320"/>
              <a:ext cx="1068" cy="294"/>
            </a:xfrm>
            <a:custGeom>
              <a:avLst/>
              <a:gdLst>
                <a:gd name="T0" fmla="*/ 0 w 2940"/>
                <a:gd name="T1" fmla="*/ 0 h 610"/>
                <a:gd name="T2" fmla="*/ 3 w 2940"/>
                <a:gd name="T3" fmla="*/ 0 h 610"/>
                <a:gd name="T4" fmla="*/ 5 w 2940"/>
                <a:gd name="T5" fmla="*/ 0 h 610"/>
                <a:gd name="T6" fmla="*/ 6 w 2940"/>
                <a:gd name="T7" fmla="*/ 1 h 610"/>
                <a:gd name="T8" fmla="*/ 7 w 2940"/>
                <a:gd name="T9" fmla="*/ 3 h 610"/>
                <a:gd name="T10" fmla="*/ 7 w 2940"/>
                <a:gd name="T11" fmla="*/ 8 h 6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40" h="610">
                  <a:moveTo>
                    <a:pt x="0" y="10"/>
                  </a:moveTo>
                  <a:cubicBezTo>
                    <a:pt x="245" y="10"/>
                    <a:pt x="1110" y="10"/>
                    <a:pt x="1470" y="10"/>
                  </a:cubicBezTo>
                  <a:cubicBezTo>
                    <a:pt x="1830" y="10"/>
                    <a:pt x="1980" y="0"/>
                    <a:pt x="2160" y="10"/>
                  </a:cubicBezTo>
                  <a:cubicBezTo>
                    <a:pt x="2340" y="20"/>
                    <a:pt x="2437" y="30"/>
                    <a:pt x="2550" y="70"/>
                  </a:cubicBezTo>
                  <a:cubicBezTo>
                    <a:pt x="2663" y="110"/>
                    <a:pt x="2770" y="160"/>
                    <a:pt x="2835" y="250"/>
                  </a:cubicBezTo>
                  <a:cubicBezTo>
                    <a:pt x="2900" y="340"/>
                    <a:pt x="2918" y="535"/>
                    <a:pt x="2940" y="61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8" name="Line 62"/>
            <p:cNvSpPr>
              <a:spLocks noChangeShapeType="1"/>
            </p:cNvSpPr>
            <p:nvPr/>
          </p:nvSpPr>
          <p:spPr bwMode="auto">
            <a:xfrm>
              <a:off x="4109" y="2125"/>
              <a:ext cx="3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9" name="Line 63"/>
            <p:cNvSpPr>
              <a:spLocks noChangeShapeType="1"/>
            </p:cNvSpPr>
            <p:nvPr/>
          </p:nvSpPr>
          <p:spPr bwMode="auto">
            <a:xfrm>
              <a:off x="4109" y="1875"/>
              <a:ext cx="3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0" name="Line 64"/>
            <p:cNvSpPr>
              <a:spLocks noChangeShapeType="1"/>
            </p:cNvSpPr>
            <p:nvPr/>
          </p:nvSpPr>
          <p:spPr bwMode="auto">
            <a:xfrm flipV="1">
              <a:off x="4539" y="3888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7969" name="Rectangle 65"/>
          <p:cNvSpPr>
            <a:spLocks noChangeArrowheads="1"/>
          </p:cNvSpPr>
          <p:nvPr/>
        </p:nvSpPr>
        <p:spPr bwMode="auto">
          <a:xfrm>
            <a:off x="0" y="1125538"/>
            <a:ext cx="5545138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program sort(input,output)</a:t>
            </a:r>
          </a:p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prcedure readarray;</a:t>
            </a:r>
          </a:p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procedure exchange(i,j:integer);</a:t>
            </a:r>
          </a:p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procedure quicksort(m,n:integer)</a:t>
            </a:r>
          </a:p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function partition(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.</a:t>
            </a:r>
          </a:p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var k,v:integer;   </a:t>
            </a:r>
          </a:p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begin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endParaRPr lang="en-US" altLang="zh-CN" sz="1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end{partition};</a:t>
            </a:r>
          </a:p>
          <a:p>
            <a:pPr>
              <a:defRPr/>
            </a:pPr>
            <a:endParaRPr lang="en-US" altLang="zh-CN" sz="1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7.2 </a:t>
            </a:r>
            <a:r>
              <a:rPr lang="zh-CN" altLang="en-US">
                <a:ea typeface="宋体" pitchFamily="2" charset="-122"/>
              </a:rPr>
              <a:t>声 明 语 句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378643" y="1268760"/>
            <a:ext cx="4697413" cy="4317504"/>
          </a:xfrm>
        </p:spPr>
        <p:txBody>
          <a:bodyPr/>
          <a:lstStyle/>
          <a:p>
            <a:pPr algn="just">
              <a:spcBef>
                <a:spcPct val="15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符号表的特点</a:t>
            </a:r>
          </a:p>
          <a:p>
            <a:pPr lvl="1" algn="just">
              <a:spcBef>
                <a:spcPct val="1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各过程有各自的符号表</a:t>
            </a:r>
          </a:p>
          <a:p>
            <a:pPr lvl="1" algn="just">
              <a:spcBef>
                <a:spcPct val="1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符号表之间有双向链</a:t>
            </a:r>
          </a:p>
          <a:p>
            <a:pPr lvl="1" algn="just">
              <a:spcBef>
                <a:spcPct val="1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构造符号表时需要符号表栈</a:t>
            </a:r>
          </a:p>
          <a:p>
            <a:pPr lvl="1" algn="just">
              <a:spcBef>
                <a:spcPct val="1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构造符号表需要活动记录栈</a:t>
            </a:r>
            <a:r>
              <a:rPr lang="en-US" altLang="zh-CN" sz="2000" i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 algn="just">
              <a:spcBef>
                <a:spcPct val="15000"/>
              </a:spcBef>
              <a:defRPr/>
            </a:pPr>
            <a:r>
              <a:rPr lang="zh-CN" altLang="en-US" sz="20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语义动作用到的函数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en-US" altLang="zh-CN" sz="20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mktable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previous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enter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table, name, type, offset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en-US" altLang="zh-CN" sz="20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addwidth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table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width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en-US" altLang="zh-CN" sz="20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enterproc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table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0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name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0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newtable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endParaRPr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1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0972EF-9DD5-4EDE-B226-F1BCBA4C436B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3276600" y="1916113"/>
            <a:ext cx="5659438" cy="4357687"/>
            <a:chOff x="1054" y="1205"/>
            <a:chExt cx="3565" cy="2745"/>
          </a:xfrm>
        </p:grpSpPr>
        <p:sp>
          <p:nvSpPr>
            <p:cNvPr id="32779" name="Line 5"/>
            <p:cNvSpPr>
              <a:spLocks noChangeShapeType="1"/>
            </p:cNvSpPr>
            <p:nvPr/>
          </p:nvSpPr>
          <p:spPr bwMode="auto">
            <a:xfrm>
              <a:off x="2828" y="1477"/>
              <a:ext cx="1" cy="1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Line 6"/>
            <p:cNvSpPr>
              <a:spLocks noChangeShapeType="1"/>
            </p:cNvSpPr>
            <p:nvPr/>
          </p:nvSpPr>
          <p:spPr bwMode="auto">
            <a:xfrm>
              <a:off x="4206" y="1477"/>
              <a:ext cx="0" cy="1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Line 7"/>
            <p:cNvSpPr>
              <a:spLocks noChangeShapeType="1"/>
            </p:cNvSpPr>
            <p:nvPr/>
          </p:nvSpPr>
          <p:spPr bwMode="auto">
            <a:xfrm flipV="1">
              <a:off x="2828" y="2966"/>
              <a:ext cx="13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2" name="Line 8"/>
            <p:cNvSpPr>
              <a:spLocks noChangeShapeType="1"/>
            </p:cNvSpPr>
            <p:nvPr/>
          </p:nvSpPr>
          <p:spPr bwMode="auto">
            <a:xfrm flipV="1">
              <a:off x="2828" y="2729"/>
              <a:ext cx="13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Line 9"/>
            <p:cNvSpPr>
              <a:spLocks noChangeShapeType="1"/>
            </p:cNvSpPr>
            <p:nvPr/>
          </p:nvSpPr>
          <p:spPr bwMode="auto">
            <a:xfrm flipV="1">
              <a:off x="2818" y="2470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Line 10"/>
            <p:cNvSpPr>
              <a:spLocks noChangeShapeType="1"/>
            </p:cNvSpPr>
            <p:nvPr/>
          </p:nvSpPr>
          <p:spPr bwMode="auto">
            <a:xfrm flipV="1">
              <a:off x="2839" y="2232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Line 11"/>
            <p:cNvSpPr>
              <a:spLocks noChangeShapeType="1"/>
            </p:cNvSpPr>
            <p:nvPr/>
          </p:nvSpPr>
          <p:spPr bwMode="auto">
            <a:xfrm flipV="1">
              <a:off x="2838" y="1986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Line 12"/>
            <p:cNvSpPr>
              <a:spLocks noChangeShapeType="1"/>
            </p:cNvSpPr>
            <p:nvPr/>
          </p:nvSpPr>
          <p:spPr bwMode="auto">
            <a:xfrm flipV="1">
              <a:off x="2829" y="1738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965" name="Rectangle 13"/>
            <p:cNvSpPr>
              <a:spLocks noChangeArrowheads="1"/>
            </p:cNvSpPr>
            <p:nvPr/>
          </p:nvSpPr>
          <p:spPr bwMode="auto">
            <a:xfrm>
              <a:off x="2782" y="2405"/>
              <a:ext cx="105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exchange</a:t>
              </a:r>
            </a:p>
          </p:txBody>
        </p:sp>
        <p:sp>
          <p:nvSpPr>
            <p:cNvPr id="509966" name="Rectangle 14"/>
            <p:cNvSpPr>
              <a:spLocks noChangeArrowheads="1"/>
            </p:cNvSpPr>
            <p:nvPr/>
          </p:nvSpPr>
          <p:spPr bwMode="auto">
            <a:xfrm>
              <a:off x="2782" y="2156"/>
              <a:ext cx="110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readarray</a:t>
              </a:r>
            </a:p>
          </p:txBody>
        </p:sp>
        <p:sp>
          <p:nvSpPr>
            <p:cNvPr id="509967" name="Rectangle 15"/>
            <p:cNvSpPr>
              <a:spLocks noChangeArrowheads="1"/>
            </p:cNvSpPr>
            <p:nvPr/>
          </p:nvSpPr>
          <p:spPr bwMode="auto">
            <a:xfrm>
              <a:off x="2907" y="1906"/>
              <a:ext cx="85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09968" name="Rectangle 16"/>
            <p:cNvSpPr>
              <a:spLocks noChangeArrowheads="1"/>
            </p:cNvSpPr>
            <p:nvPr/>
          </p:nvSpPr>
          <p:spPr bwMode="auto">
            <a:xfrm>
              <a:off x="2809" y="1670"/>
              <a:ext cx="1021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09969" name="Rectangle 17"/>
            <p:cNvSpPr>
              <a:spLocks noChangeArrowheads="1"/>
            </p:cNvSpPr>
            <p:nvPr/>
          </p:nvSpPr>
          <p:spPr bwMode="auto">
            <a:xfrm>
              <a:off x="3243" y="1434"/>
              <a:ext cx="85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表 头</a:t>
              </a:r>
            </a:p>
          </p:txBody>
        </p:sp>
        <p:sp>
          <p:nvSpPr>
            <p:cNvPr id="509970" name="Rectangle 18"/>
            <p:cNvSpPr>
              <a:spLocks noChangeArrowheads="1"/>
            </p:cNvSpPr>
            <p:nvPr/>
          </p:nvSpPr>
          <p:spPr bwMode="auto">
            <a:xfrm>
              <a:off x="2839" y="1432"/>
              <a:ext cx="327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空</a:t>
              </a:r>
            </a:p>
          </p:txBody>
        </p:sp>
        <p:sp>
          <p:nvSpPr>
            <p:cNvPr id="509971" name="Rectangle 19"/>
            <p:cNvSpPr>
              <a:spLocks noChangeArrowheads="1"/>
            </p:cNvSpPr>
            <p:nvPr/>
          </p:nvSpPr>
          <p:spPr bwMode="auto">
            <a:xfrm>
              <a:off x="3474" y="1205"/>
              <a:ext cx="98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sort</a:t>
              </a:r>
            </a:p>
          </p:txBody>
        </p:sp>
        <p:sp>
          <p:nvSpPr>
            <p:cNvPr id="509972" name="Rectangle 20"/>
            <p:cNvSpPr>
              <a:spLocks noChangeArrowheads="1"/>
            </p:cNvSpPr>
            <p:nvPr/>
          </p:nvSpPr>
          <p:spPr bwMode="auto">
            <a:xfrm>
              <a:off x="2782" y="2645"/>
              <a:ext cx="10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quicksort</a:t>
              </a:r>
            </a:p>
          </p:txBody>
        </p:sp>
        <p:sp>
          <p:nvSpPr>
            <p:cNvPr id="32795" name="Line 21"/>
            <p:cNvSpPr>
              <a:spLocks noChangeShapeType="1"/>
            </p:cNvSpPr>
            <p:nvPr/>
          </p:nvSpPr>
          <p:spPr bwMode="auto">
            <a:xfrm flipV="1">
              <a:off x="2838" y="1477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Line 22"/>
            <p:cNvSpPr>
              <a:spLocks noChangeShapeType="1"/>
            </p:cNvSpPr>
            <p:nvPr/>
          </p:nvSpPr>
          <p:spPr bwMode="auto">
            <a:xfrm>
              <a:off x="3145" y="1489"/>
              <a:ext cx="0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Line 23"/>
            <p:cNvSpPr>
              <a:spLocks noChangeShapeType="1"/>
            </p:cNvSpPr>
            <p:nvPr/>
          </p:nvSpPr>
          <p:spPr bwMode="auto">
            <a:xfrm>
              <a:off x="3918" y="1751"/>
              <a:ext cx="0" cy="12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976" name="Rectangle 24"/>
            <p:cNvSpPr>
              <a:spLocks noChangeArrowheads="1"/>
            </p:cNvSpPr>
            <p:nvPr/>
          </p:nvSpPr>
          <p:spPr bwMode="auto">
            <a:xfrm>
              <a:off x="1534" y="3113"/>
              <a:ext cx="120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readarrary</a:t>
              </a:r>
            </a:p>
          </p:txBody>
        </p:sp>
        <p:sp>
          <p:nvSpPr>
            <p:cNvPr id="32799" name="Line 25"/>
            <p:cNvSpPr>
              <a:spLocks noChangeShapeType="1"/>
            </p:cNvSpPr>
            <p:nvPr/>
          </p:nvSpPr>
          <p:spPr bwMode="auto">
            <a:xfrm>
              <a:off x="1073" y="3429"/>
              <a:ext cx="2" cy="49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Line 26"/>
            <p:cNvSpPr>
              <a:spLocks noChangeShapeType="1"/>
            </p:cNvSpPr>
            <p:nvPr/>
          </p:nvSpPr>
          <p:spPr bwMode="auto">
            <a:xfrm>
              <a:off x="2451" y="3429"/>
              <a:ext cx="2" cy="52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Line 27"/>
            <p:cNvSpPr>
              <a:spLocks noChangeShapeType="1"/>
            </p:cNvSpPr>
            <p:nvPr/>
          </p:nvSpPr>
          <p:spPr bwMode="auto">
            <a:xfrm flipV="1">
              <a:off x="1083" y="3938"/>
              <a:ext cx="137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28"/>
            <p:cNvSpPr>
              <a:spLocks noChangeShapeType="1"/>
            </p:cNvSpPr>
            <p:nvPr/>
          </p:nvSpPr>
          <p:spPr bwMode="auto">
            <a:xfrm flipV="1">
              <a:off x="1074" y="3689"/>
              <a:ext cx="137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981" name="Rectangle 29"/>
            <p:cNvSpPr>
              <a:spLocks noChangeArrowheads="1"/>
            </p:cNvSpPr>
            <p:nvPr/>
          </p:nvSpPr>
          <p:spPr bwMode="auto">
            <a:xfrm>
              <a:off x="1054" y="3622"/>
              <a:ext cx="102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09982" name="Rectangle 30"/>
            <p:cNvSpPr>
              <a:spLocks noChangeArrowheads="1"/>
            </p:cNvSpPr>
            <p:nvPr/>
          </p:nvSpPr>
          <p:spPr bwMode="auto">
            <a:xfrm>
              <a:off x="1488" y="3385"/>
              <a:ext cx="85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表 头</a:t>
              </a:r>
            </a:p>
          </p:txBody>
        </p:sp>
        <p:sp>
          <p:nvSpPr>
            <p:cNvPr id="32805" name="Line 31"/>
            <p:cNvSpPr>
              <a:spLocks noChangeShapeType="1"/>
            </p:cNvSpPr>
            <p:nvPr/>
          </p:nvSpPr>
          <p:spPr bwMode="auto">
            <a:xfrm flipV="1">
              <a:off x="1083" y="3429"/>
              <a:ext cx="137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Line 32"/>
            <p:cNvSpPr>
              <a:spLocks noChangeShapeType="1"/>
            </p:cNvSpPr>
            <p:nvPr/>
          </p:nvSpPr>
          <p:spPr bwMode="auto">
            <a:xfrm>
              <a:off x="1390" y="3441"/>
              <a:ext cx="0" cy="23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Line 33"/>
            <p:cNvSpPr>
              <a:spLocks noChangeShapeType="1"/>
            </p:cNvSpPr>
            <p:nvPr/>
          </p:nvSpPr>
          <p:spPr bwMode="auto">
            <a:xfrm>
              <a:off x="2163" y="3703"/>
              <a:ext cx="0" cy="22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Freeform 34"/>
            <p:cNvSpPr>
              <a:spLocks/>
            </p:cNvSpPr>
            <p:nvPr/>
          </p:nvSpPr>
          <p:spPr bwMode="auto">
            <a:xfrm>
              <a:off x="1234" y="2952"/>
              <a:ext cx="1596" cy="616"/>
            </a:xfrm>
            <a:custGeom>
              <a:avLst/>
              <a:gdLst>
                <a:gd name="T0" fmla="*/ 0 w 2414"/>
                <a:gd name="T1" fmla="*/ 148 h 819"/>
                <a:gd name="T2" fmla="*/ 6 w 2414"/>
                <a:gd name="T3" fmla="*/ 94 h 819"/>
                <a:gd name="T4" fmla="*/ 24 w 2414"/>
                <a:gd name="T5" fmla="*/ 42 h 819"/>
                <a:gd name="T6" fmla="*/ 47 w 2414"/>
                <a:gd name="T7" fmla="*/ 15 h 819"/>
                <a:gd name="T8" fmla="*/ 77 w 2414"/>
                <a:gd name="T9" fmla="*/ 2 h 819"/>
                <a:gd name="T10" fmla="*/ 202 w 2414"/>
                <a:gd name="T11" fmla="*/ 5 h 8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14" h="819">
                  <a:moveTo>
                    <a:pt x="0" y="819"/>
                  </a:moveTo>
                  <a:cubicBezTo>
                    <a:pt x="12" y="769"/>
                    <a:pt x="25" y="617"/>
                    <a:pt x="72" y="520"/>
                  </a:cubicBezTo>
                  <a:cubicBezTo>
                    <a:pt x="119" y="423"/>
                    <a:pt x="200" y="307"/>
                    <a:pt x="282" y="235"/>
                  </a:cubicBezTo>
                  <a:cubicBezTo>
                    <a:pt x="364" y="163"/>
                    <a:pt x="460" y="122"/>
                    <a:pt x="567" y="85"/>
                  </a:cubicBezTo>
                  <a:cubicBezTo>
                    <a:pt x="674" y="48"/>
                    <a:pt x="619" y="20"/>
                    <a:pt x="927" y="10"/>
                  </a:cubicBezTo>
                  <a:cubicBezTo>
                    <a:pt x="1235" y="0"/>
                    <a:pt x="2104" y="22"/>
                    <a:pt x="2414" y="25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Freeform 35"/>
            <p:cNvSpPr>
              <a:spLocks/>
            </p:cNvSpPr>
            <p:nvPr/>
          </p:nvSpPr>
          <p:spPr bwMode="auto">
            <a:xfrm>
              <a:off x="2441" y="2296"/>
              <a:ext cx="2178" cy="1389"/>
            </a:xfrm>
            <a:custGeom>
              <a:avLst/>
              <a:gdLst>
                <a:gd name="T0" fmla="*/ 1735 w 2178"/>
                <a:gd name="T1" fmla="*/ 47 h 1389"/>
                <a:gd name="T2" fmla="*/ 2083 w 2178"/>
                <a:gd name="T3" fmla="*/ 110 h 1389"/>
                <a:gd name="T4" fmla="*/ 2154 w 2178"/>
                <a:gd name="T5" fmla="*/ 252 h 1389"/>
                <a:gd name="T6" fmla="*/ 2106 w 2178"/>
                <a:gd name="T7" fmla="*/ 513 h 1389"/>
                <a:gd name="T8" fmla="*/ 2027 w 2178"/>
                <a:gd name="T9" fmla="*/ 615 h 1389"/>
                <a:gd name="T10" fmla="*/ 1996 w 2178"/>
                <a:gd name="T11" fmla="*/ 655 h 1389"/>
                <a:gd name="T12" fmla="*/ 1940 w 2178"/>
                <a:gd name="T13" fmla="*/ 710 h 1389"/>
                <a:gd name="T14" fmla="*/ 1735 w 2178"/>
                <a:gd name="T15" fmla="*/ 844 h 1389"/>
                <a:gd name="T16" fmla="*/ 1617 w 2178"/>
                <a:gd name="T17" fmla="*/ 907 h 1389"/>
                <a:gd name="T18" fmla="*/ 1181 w 2178"/>
                <a:gd name="T19" fmla="*/ 1018 h 1389"/>
                <a:gd name="T20" fmla="*/ 1047 w 2178"/>
                <a:gd name="T21" fmla="*/ 1042 h 1389"/>
                <a:gd name="T22" fmla="*/ 897 w 2178"/>
                <a:gd name="T23" fmla="*/ 1073 h 1389"/>
                <a:gd name="T24" fmla="*/ 660 w 2178"/>
                <a:gd name="T25" fmla="*/ 1128 h 1389"/>
                <a:gd name="T26" fmla="*/ 526 w 2178"/>
                <a:gd name="T27" fmla="*/ 1168 h 1389"/>
                <a:gd name="T28" fmla="*/ 344 w 2178"/>
                <a:gd name="T29" fmla="*/ 1231 h 1389"/>
                <a:gd name="T30" fmla="*/ 297 w 2178"/>
                <a:gd name="T31" fmla="*/ 1270 h 1389"/>
                <a:gd name="T32" fmla="*/ 210 w 2178"/>
                <a:gd name="T33" fmla="*/ 1302 h 1389"/>
                <a:gd name="T34" fmla="*/ 13 w 2178"/>
                <a:gd name="T35" fmla="*/ 1365 h 138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78" h="1389">
                  <a:moveTo>
                    <a:pt x="1735" y="47"/>
                  </a:moveTo>
                  <a:cubicBezTo>
                    <a:pt x="1853" y="50"/>
                    <a:pt x="2007" y="0"/>
                    <a:pt x="2083" y="110"/>
                  </a:cubicBezTo>
                  <a:cubicBezTo>
                    <a:pt x="2097" y="157"/>
                    <a:pt x="2126" y="212"/>
                    <a:pt x="2154" y="252"/>
                  </a:cubicBezTo>
                  <a:cubicBezTo>
                    <a:pt x="2178" y="360"/>
                    <a:pt x="2171" y="437"/>
                    <a:pt x="2106" y="513"/>
                  </a:cubicBezTo>
                  <a:cubicBezTo>
                    <a:pt x="2077" y="547"/>
                    <a:pt x="2060" y="583"/>
                    <a:pt x="2027" y="615"/>
                  </a:cubicBezTo>
                  <a:cubicBezTo>
                    <a:pt x="2009" y="668"/>
                    <a:pt x="2033" y="612"/>
                    <a:pt x="1996" y="655"/>
                  </a:cubicBezTo>
                  <a:cubicBezTo>
                    <a:pt x="1945" y="714"/>
                    <a:pt x="1988" y="694"/>
                    <a:pt x="1940" y="710"/>
                  </a:cubicBezTo>
                  <a:cubicBezTo>
                    <a:pt x="1874" y="776"/>
                    <a:pt x="1827" y="821"/>
                    <a:pt x="1735" y="844"/>
                  </a:cubicBezTo>
                  <a:cubicBezTo>
                    <a:pt x="1692" y="874"/>
                    <a:pt x="1668" y="892"/>
                    <a:pt x="1617" y="907"/>
                  </a:cubicBezTo>
                  <a:cubicBezTo>
                    <a:pt x="1514" y="976"/>
                    <a:pt x="1305" y="1008"/>
                    <a:pt x="1181" y="1018"/>
                  </a:cubicBezTo>
                  <a:cubicBezTo>
                    <a:pt x="1119" y="1039"/>
                    <a:pt x="1171" y="1028"/>
                    <a:pt x="1047" y="1042"/>
                  </a:cubicBezTo>
                  <a:cubicBezTo>
                    <a:pt x="994" y="1048"/>
                    <a:pt x="897" y="1073"/>
                    <a:pt x="897" y="1073"/>
                  </a:cubicBezTo>
                  <a:cubicBezTo>
                    <a:pt x="825" y="1098"/>
                    <a:pt x="738" y="1121"/>
                    <a:pt x="660" y="1128"/>
                  </a:cubicBezTo>
                  <a:cubicBezTo>
                    <a:pt x="623" y="1143"/>
                    <a:pt x="564" y="1157"/>
                    <a:pt x="526" y="1168"/>
                  </a:cubicBezTo>
                  <a:cubicBezTo>
                    <a:pt x="467" y="1185"/>
                    <a:pt x="406" y="1222"/>
                    <a:pt x="344" y="1231"/>
                  </a:cubicBezTo>
                  <a:cubicBezTo>
                    <a:pt x="310" y="1247"/>
                    <a:pt x="319" y="1258"/>
                    <a:pt x="297" y="1270"/>
                  </a:cubicBezTo>
                  <a:cubicBezTo>
                    <a:pt x="275" y="1282"/>
                    <a:pt x="257" y="1286"/>
                    <a:pt x="210" y="1302"/>
                  </a:cubicBezTo>
                  <a:cubicBezTo>
                    <a:pt x="174" y="1293"/>
                    <a:pt x="0" y="1389"/>
                    <a:pt x="13" y="1365"/>
                  </a:cubicBezTo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09988" name="AutoShape 36"/>
          <p:cNvSpPr>
            <a:spLocks noChangeArrowheads="1"/>
          </p:cNvSpPr>
          <p:nvPr/>
        </p:nvSpPr>
        <p:spPr bwMode="auto">
          <a:xfrm>
            <a:off x="684213" y="5589588"/>
            <a:ext cx="2016125" cy="431800"/>
          </a:xfrm>
          <a:prstGeom prst="wedgeRectCallout">
            <a:avLst>
              <a:gd name="adj1" fmla="val 88032"/>
              <a:gd name="adj2" fmla="val -116176"/>
            </a:avLst>
          </a:prstGeom>
          <a:solidFill>
            <a:schemeClr val="accent1">
              <a:alpha val="2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1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mktable(↑sort)</a:t>
            </a:r>
          </a:p>
        </p:txBody>
      </p:sp>
      <p:sp>
        <p:nvSpPr>
          <p:cNvPr id="32775" name="Line 37"/>
          <p:cNvSpPr>
            <a:spLocks noChangeShapeType="1"/>
          </p:cNvSpPr>
          <p:nvPr/>
        </p:nvSpPr>
        <p:spPr bwMode="auto">
          <a:xfrm>
            <a:off x="-2196752" y="3391251"/>
            <a:ext cx="792162" cy="1439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9990" name="Rectangle 38"/>
          <p:cNvSpPr>
            <a:spLocks noChangeArrowheads="1"/>
          </p:cNvSpPr>
          <p:nvPr/>
        </p:nvSpPr>
        <p:spPr bwMode="auto">
          <a:xfrm>
            <a:off x="4355976" y="6341258"/>
            <a:ext cx="4290405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996633"/>
                </a:solidFill>
                <a:latin typeface="+mn-lt"/>
              </a:rPr>
              <a:t>enter(</a:t>
            </a:r>
            <a:r>
              <a:rPr lang="en-US" altLang="zh-CN" b="1" dirty="0">
                <a:solidFill>
                  <a:srgbClr val="996633"/>
                </a:solidFill>
                <a:latin typeface="+mn-lt"/>
                <a:ea typeface="黑体" pitchFamily="49" charset="-122"/>
              </a:rPr>
              <a:t>↑</a:t>
            </a:r>
            <a:r>
              <a:rPr lang="en-US" altLang="zh-CN" b="1" dirty="0" err="1">
                <a:solidFill>
                  <a:srgbClr val="996633"/>
                </a:solidFill>
                <a:latin typeface="+mn-lt"/>
                <a:ea typeface="黑体" pitchFamily="49" charset="-122"/>
              </a:rPr>
              <a:t>readarray</a:t>
            </a:r>
            <a:r>
              <a:rPr lang="en-US" altLang="zh-CN" b="1" dirty="0">
                <a:solidFill>
                  <a:srgbClr val="996633"/>
                </a:solidFill>
                <a:latin typeface="+mn-lt"/>
              </a:rPr>
              <a:t>, </a:t>
            </a:r>
            <a:r>
              <a:rPr lang="en-US" altLang="zh-CN" b="1" dirty="0" err="1">
                <a:solidFill>
                  <a:srgbClr val="996633"/>
                </a:solidFill>
                <a:latin typeface="+mn-lt"/>
              </a:rPr>
              <a:t>i</a:t>
            </a:r>
            <a:r>
              <a:rPr lang="en-US" altLang="zh-CN" b="1" dirty="0">
                <a:solidFill>
                  <a:srgbClr val="996633"/>
                </a:solidFill>
                <a:latin typeface="+mn-lt"/>
              </a:rPr>
              <a:t>, integer, offset)</a:t>
            </a:r>
            <a:endParaRPr lang="zh-CN" altLang="en-US" b="1" dirty="0">
              <a:solidFill>
                <a:srgbClr val="996633"/>
              </a:solidFill>
              <a:latin typeface="+mn-lt"/>
            </a:endParaRPr>
          </a:p>
        </p:txBody>
      </p:sp>
      <p:sp>
        <p:nvSpPr>
          <p:cNvPr id="509991" name="Rectangle 39"/>
          <p:cNvSpPr>
            <a:spLocks noChangeArrowheads="1"/>
          </p:cNvSpPr>
          <p:nvPr/>
        </p:nvSpPr>
        <p:spPr bwMode="auto">
          <a:xfrm>
            <a:off x="5003800" y="4862513"/>
            <a:ext cx="4205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i="1" dirty="0" err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enterproc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(↑sort,</a:t>
            </a:r>
            <a:r>
              <a:rPr lang="en-US" altLang="zh-CN" sz="1600" b="1" dirty="0" err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readarray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,↑</a:t>
            </a:r>
            <a:r>
              <a:rPr lang="en-US" altLang="zh-CN" sz="1600" b="1" dirty="0" err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readarray</a:t>
            </a:r>
            <a:r>
              <a:rPr lang="en-US" altLang="zh-CN" sz="16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1600" b="1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9992" name="AutoShape 40"/>
          <p:cNvSpPr>
            <a:spLocks noChangeArrowheads="1"/>
          </p:cNvSpPr>
          <p:nvPr/>
        </p:nvSpPr>
        <p:spPr bwMode="auto">
          <a:xfrm rot="-10031272">
            <a:off x="4859338" y="6021388"/>
            <a:ext cx="1008062" cy="431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98544" y="828001"/>
            <a:ext cx="4491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en-US" altLang="zh-CN" sz="32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7.2.2 </a:t>
            </a:r>
            <a:r>
              <a:rPr lang="zh-CN" altLang="en-US" sz="32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作用域信息的保存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88" grpId="0" animBg="1"/>
      <p:bldP spid="509990" grpId="0" animBg="1"/>
      <p:bldP spid="509991" grpId="0"/>
      <p:bldP spid="50999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7.2 </a:t>
            </a:r>
            <a:r>
              <a:rPr lang="zh-CN" altLang="en-US">
                <a:ea typeface="宋体" pitchFamily="2" charset="-122"/>
              </a:rPr>
              <a:t>声 明 语 句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610600" cy="4824412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 D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addwidth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),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); 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}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{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mktable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nil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push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push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(0, 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}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lang="en-US" altLang="zh-CN" sz="2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proc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id ; </a:t>
            </a:r>
            <a:r>
              <a:rPr lang="en-US" altLang="zh-CN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{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addwidth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);  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pop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enterproc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), </a:t>
            </a:r>
            <a:r>
              <a:rPr lang="en-US" altLang="zh-CN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id.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lexeme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}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enter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),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id.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lexeme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));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       top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:=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top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+ 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width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 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      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i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mktable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);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       push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i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push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(0, </a:t>
            </a:r>
            <a:r>
              <a:rPr lang="en-US" altLang="zh-CN" sz="2400" i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} </a:t>
            </a:r>
            <a:endParaRPr lang="zh-CN" altLang="en-US" sz="2400" dirty="0">
              <a:solidFill>
                <a:schemeClr val="accent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164572-056A-40DE-9421-A95D217C05CA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31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第七章  中间代码生成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ea typeface="宋体" pitchFamily="2" charset="-122"/>
              </a:rPr>
              <a:t>使用中间代码的优点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与机器无关，便于移植。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便于进行独立于机器的代码优化。</a:t>
            </a:r>
          </a:p>
          <a:p>
            <a:r>
              <a:rPr lang="zh-CN" altLang="en-US" sz="3200" dirty="0">
                <a:ea typeface="宋体" pitchFamily="2" charset="-122"/>
              </a:rPr>
              <a:t>介绍几种常用的中间表示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后缀表示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图形表示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三地址代码</a:t>
            </a:r>
          </a:p>
          <a:p>
            <a:r>
              <a:rPr lang="zh-CN" altLang="en-US" sz="3200" dirty="0">
                <a:ea typeface="宋体" pitchFamily="2" charset="-122"/>
              </a:rPr>
              <a:t>用语法制导定义和翻译方案的方法将源程序翻译成中间形式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72612C-A02D-4932-89C1-E457A013396F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7.2 </a:t>
            </a:r>
            <a:r>
              <a:rPr lang="zh-CN" altLang="en-US">
                <a:ea typeface="宋体" pitchFamily="2" charset="-122"/>
              </a:rPr>
              <a:t>声 明 语 句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610600" cy="4824412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 D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addwidth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),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); 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}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 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{</a:t>
            </a:r>
            <a:r>
              <a:rPr lang="en-US" altLang="zh-CN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i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mktable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nil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push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i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push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(0, </a:t>
            </a:r>
            <a:r>
              <a:rPr lang="en-US" altLang="zh-CN" sz="2400" i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}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lang="en-US" altLang="zh-CN" sz="2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proc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id ;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 D</a:t>
            </a:r>
            <a:r>
              <a:rPr lang="en-US" altLang="zh-CN" sz="2400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{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addwidth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);  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pop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pop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enterproc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),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id.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lexeme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}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 </a:t>
            </a:r>
            <a:r>
              <a:rPr lang="en-US" altLang="zh-CN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 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enter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), </a:t>
            </a:r>
            <a:r>
              <a:rPr lang="en-US" altLang="zh-CN" sz="24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id.</a:t>
            </a:r>
            <a:r>
              <a:rPr lang="en-US" altLang="zh-CN" sz="2400" i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lexeme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i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i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));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       top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:=</a:t>
            </a:r>
            <a:r>
              <a:rPr lang="en-US" altLang="zh-CN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top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+ </a:t>
            </a:r>
            <a:r>
              <a:rPr lang="en-US" altLang="zh-CN" sz="2400" i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i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width</a:t>
            </a:r>
            <a:r>
              <a:rPr lang="en-US" altLang="zh-CN" sz="2400" dirty="0"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     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mktable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);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       push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push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(0, 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} 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164572-056A-40DE-9421-A95D217C05CA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345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7.2 </a:t>
            </a:r>
            <a:r>
              <a:rPr lang="zh-CN" altLang="en-US">
                <a:ea typeface="宋体" pitchFamily="2" charset="-122"/>
              </a:rPr>
              <a:t>声 明 语 句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610600" cy="4824412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 D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addwidth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),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); 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pop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pop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}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{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mktable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nil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push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push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(0,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}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lang="en-US" altLang="zh-CN" sz="2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proc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id ;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</a:t>
            </a:r>
            <a:r>
              <a:rPr lang="en-US" altLang="zh-CN" sz="24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{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addwidth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);  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pop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enterproc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), </a:t>
            </a:r>
            <a:r>
              <a:rPr lang="en-US" altLang="zh-CN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id.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lexeme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}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enter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), </a:t>
            </a:r>
            <a:r>
              <a:rPr lang="en-US" altLang="zh-CN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id.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lexeme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));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       top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:=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+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width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     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mktable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top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);</a:t>
            </a: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  <a:defRPr/>
            </a:pP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       push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tblStack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push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(0,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offsetStack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} </a:t>
            </a:r>
            <a:endParaRPr lang="zh-CN" alt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164572-056A-40DE-9421-A95D217C05CA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7.3 </a:t>
            </a:r>
            <a:r>
              <a:rPr lang="zh-CN" altLang="en-US">
                <a:ea typeface="宋体" pitchFamily="2" charset="-122"/>
              </a:rPr>
              <a:t>赋 值 语 句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610600" cy="4321175"/>
          </a:xfrm>
        </p:spPr>
        <p:txBody>
          <a:bodyPr/>
          <a:lstStyle/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zh-CN" altLang="en-US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7.3.1 </a:t>
            </a:r>
            <a:r>
              <a:rPr lang="zh-CN" altLang="en-US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符号表中的名字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id :=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 	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lookup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id.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lexeme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	if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!=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nil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then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		emit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‘:=’, 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place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	else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error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place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newtemp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	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emit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place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‘:=’,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place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‘+’,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place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}</a:t>
            </a:r>
            <a:endParaRPr lang="zh-CN" alt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8AA314-D892-457D-9AD2-006489718476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14052" name="AutoShape 4"/>
          <p:cNvSpPr>
            <a:spLocks noChangeArrowheads="1"/>
          </p:cNvSpPr>
          <p:nvPr/>
        </p:nvSpPr>
        <p:spPr bwMode="auto">
          <a:xfrm>
            <a:off x="5219700" y="2997200"/>
            <a:ext cx="4032820" cy="1800225"/>
          </a:xfrm>
          <a:prstGeom prst="cloudCallout">
            <a:avLst>
              <a:gd name="adj1" fmla="val -89977"/>
              <a:gd name="adj2" fmla="val 18870"/>
            </a:avLst>
          </a:prstGeom>
          <a:solidFill>
            <a:schemeClr val="accent1">
              <a:alpha val="2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产生一个新的临时变量的名字，把该名字存入符号表，并返回该条目的地址</a:t>
            </a:r>
          </a:p>
        </p:txBody>
      </p:sp>
      <p:sp>
        <p:nvSpPr>
          <p:cNvPr id="514053" name="AutoShape 5"/>
          <p:cNvSpPr>
            <a:spLocks noChangeArrowheads="1"/>
          </p:cNvSpPr>
          <p:nvPr/>
        </p:nvSpPr>
        <p:spPr bwMode="auto">
          <a:xfrm>
            <a:off x="2627313" y="5300663"/>
            <a:ext cx="3168650" cy="1106487"/>
          </a:xfrm>
          <a:prstGeom prst="cloudCallout">
            <a:avLst>
              <a:gd name="adj1" fmla="val -81111"/>
              <a:gd name="adj2" fmla="val -65782"/>
            </a:avLst>
          </a:prstGeom>
          <a:solidFill>
            <a:schemeClr val="accent1">
              <a:alpha val="2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输出三地址码，相当于</a:t>
            </a:r>
            <a:r>
              <a:rPr lang="en-US" altLang="zh-CN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printf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2" grpId="0" animBg="1"/>
      <p:bldP spid="5140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7.3 </a:t>
            </a:r>
            <a:r>
              <a:rPr lang="zh-CN" altLang="en-US">
                <a:ea typeface="宋体" pitchFamily="2" charset="-122"/>
              </a:rPr>
              <a:t>赋 值 语 句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610600" cy="5181600"/>
          </a:xfrm>
        </p:spPr>
        <p:txBody>
          <a:bodyPr/>
          <a:lstStyle/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zh-CN" altLang="en-US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7.3.1 </a:t>
            </a:r>
            <a:r>
              <a:rPr lang="zh-CN" altLang="en-US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符号表中的名字</a:t>
            </a:r>
            <a:r>
              <a:rPr lang="en-US" altLang="zh-CN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续上</a:t>
            </a:r>
            <a:r>
              <a:rPr lang="en-US" altLang="zh-CN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place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newtemp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       emit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place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‘:=’, ‘</a:t>
            </a:r>
            <a:r>
              <a:rPr lang="en-US" altLang="zh-CN" sz="2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uminus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’,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place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} 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{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place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place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id    {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lookup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(id.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name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if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!=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nil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then 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place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else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error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endParaRPr lang="zh-CN" alt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92DC63-A257-463C-8E3D-05C48E234B05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7.3 </a:t>
            </a:r>
            <a:r>
              <a:rPr lang="zh-CN" altLang="en-US">
                <a:ea typeface="宋体" pitchFamily="2" charset="-122"/>
              </a:rPr>
              <a:t>赋 值 语 句</a:t>
            </a:r>
          </a:p>
        </p:txBody>
      </p:sp>
      <p:sp>
        <p:nvSpPr>
          <p:cNvPr id="5201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zh-CN" altLang="en-US" sz="28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7.3.2 临时名字的重新使用</a:t>
            </a:r>
          </a:p>
          <a:p>
            <a:pPr algn="just">
              <a:spcBef>
                <a:spcPct val="15000"/>
              </a:spcBef>
              <a:defRPr/>
            </a:pPr>
            <a:r>
              <a:rPr lang="zh-CN" altLang="en-US" sz="28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大量临时变量的使用对优化有利</a:t>
            </a:r>
            <a:endParaRPr lang="en-US" altLang="zh-CN" sz="2800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5000"/>
              </a:spcBef>
              <a:defRPr/>
            </a:pPr>
            <a:r>
              <a:rPr lang="zh-CN" altLang="en-US" sz="28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大量临时变量会增加符号表管理的负担</a:t>
            </a:r>
          </a:p>
          <a:p>
            <a:pPr algn="just">
              <a:spcBef>
                <a:spcPct val="15000"/>
              </a:spcBef>
              <a:defRPr/>
            </a:pPr>
            <a:r>
              <a:rPr lang="zh-CN" altLang="en-US" sz="28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也会增加运行时临时数据占的空间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的动作产生的代码的一般形式为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计算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到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endParaRPr lang="en-US" altLang="zh-CN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计算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到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endParaRPr lang="en-US" altLang="zh-CN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:=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	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 (  ) ) ( ( ( ) ( ) ) ( ) )</a:t>
            </a:r>
          </a:p>
          <a:p>
            <a:pPr algn="just">
              <a:spcBef>
                <a:spcPct val="15000"/>
              </a:spcBef>
              <a:buFontTx/>
              <a:buNone/>
              <a:defRPr/>
            </a:pPr>
            <a:endParaRPr lang="en-US" altLang="zh-CN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5000"/>
              </a:spcBef>
              <a:buFontTx/>
              <a:buNone/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临时变量的生存期像配对括号那样嵌套或并列</a:t>
            </a:r>
          </a:p>
          <a:p>
            <a:pPr>
              <a:defRPr/>
            </a:pP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C33D21-8462-4784-ABF6-CA805EF69483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0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0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0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0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0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7.3 </a:t>
            </a:r>
            <a:r>
              <a:rPr lang="zh-CN" altLang="en-US">
                <a:ea typeface="宋体" pitchFamily="2" charset="-122"/>
              </a:rPr>
              <a:t>赋 值 语 句</a:t>
            </a:r>
          </a:p>
        </p:txBody>
      </p:sp>
      <p:sp>
        <p:nvSpPr>
          <p:cNvPr id="522275" name="Rectangle 35"/>
          <p:cNvSpPr>
            <a:spLocks noGrp="1" noChangeArrowheads="1"/>
          </p:cNvSpPr>
          <p:nvPr>
            <p:ph idx="1"/>
          </p:nvPr>
        </p:nvSpPr>
        <p:spPr>
          <a:xfrm>
            <a:off x="250825" y="836712"/>
            <a:ext cx="8569325" cy="1150937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基于临时变量生成期特征的三地址代码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 := a </a:t>
            </a:r>
            <a:r>
              <a:rPr lang="en-US" altLang="zh-CN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 + c </a:t>
            </a:r>
            <a:r>
              <a:rPr lang="en-US" altLang="zh-CN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d </a:t>
            </a:r>
            <a:r>
              <a:rPr lang="en-US" altLang="zh-CN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 </a:t>
            </a:r>
            <a:r>
              <a:rPr lang="en-US" altLang="zh-CN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</a:t>
            </a:r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A4AAD7-BCB5-4249-907B-F4364ACED9C0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graphicFrame>
        <p:nvGraphicFramePr>
          <p:cNvPr id="5222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16620"/>
              </p:ext>
            </p:extLst>
          </p:nvPr>
        </p:nvGraphicFramePr>
        <p:xfrm>
          <a:off x="1547664" y="2060848"/>
          <a:ext cx="6096000" cy="4145072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句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临时变量的数量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$0 :=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a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b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$1 :=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d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$0 := $0 + $1 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$1 := e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f 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 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$0 := $0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$1 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  x := $0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作业</a:t>
            </a:r>
          </a:p>
        </p:txBody>
      </p:sp>
      <p:sp>
        <p:nvSpPr>
          <p:cNvPr id="541698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280400" cy="201612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7.1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7.4</a:t>
            </a:r>
          </a:p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7.5</a:t>
            </a:r>
          </a:p>
          <a:p>
            <a:pPr>
              <a:defRPr/>
            </a:pP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70E29A-5E08-429C-9D0F-65474B708A6A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例  题  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7.4</a:t>
            </a:r>
          </a:p>
        </p:txBody>
      </p:sp>
      <p:sp>
        <p:nvSpPr>
          <p:cNvPr id="54682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修改图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7.5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中计算声明名字的类型和相对地址的翻译方案， 允许名字表而不是单个名字出现在形式为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 → id : T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的声明中。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 → {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L.type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=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T.type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;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L.width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=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T.width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} L : T 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 → id { enter ( id.name ,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L.type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, offset ) ;  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offset = offset +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L.width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; 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L1.type =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L.type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; 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L1.width =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L.width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} , L1 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 → id { enter ( id.name ,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L.type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, offset ) ; 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offset = offset +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L.width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}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F58B7-E1B4-43CD-A5FB-9BF2111FAB3F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6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6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6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6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6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6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6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F31794-2D90-40B4-8E09-17D3E9C8A204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40965" name="Picture 4" descr="UTTJX)ACKZ)2MLA9BFPIV(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6408737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例    题    </a:t>
            </a:r>
            <a:r>
              <a:rPr lang="en-US" altLang="zh-CN">
                <a:ea typeface="宋体" pitchFamily="2" charset="-122"/>
              </a:rPr>
              <a:t>7.5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0" algn="just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下面的翻译方案使用了变量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，请重写该翻译方案，它完成同样的事情，但只使用文法符号的属性，而不使用变量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0} D</a:t>
            </a:r>
          </a:p>
          <a:p>
            <a:pPr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D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 ; D </a:t>
            </a:r>
          </a:p>
          <a:p>
            <a:pPr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D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id : T    {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enter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id.</a:t>
            </a:r>
            <a:r>
              <a:rPr lang="en-US" altLang="zh-CN" sz="28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lexeme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</a:t>
            </a:r>
            <a:r>
              <a:rPr lang="en-US" altLang="zh-CN" sz="28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 			      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</a:t>
            </a:r>
            <a:r>
              <a:rPr lang="en-US" altLang="zh-CN" sz="28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width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T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integer	{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</a:t>
            </a:r>
            <a:r>
              <a:rPr lang="en-US" altLang="zh-CN" sz="28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integer;  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</a:t>
            </a:r>
            <a:r>
              <a:rPr lang="en-US" altLang="zh-CN" sz="28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width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4 }</a:t>
            </a:r>
          </a:p>
          <a:p>
            <a:pPr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T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real		{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</a:t>
            </a:r>
            <a:r>
              <a:rPr lang="en-US" altLang="zh-CN" sz="28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real;  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</a:t>
            </a:r>
            <a:r>
              <a:rPr lang="en-US" altLang="zh-CN" sz="28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width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8 }</a:t>
            </a:r>
            <a:endParaRPr lang="zh-CN" altLang="en-US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AEE943-0474-4C94-A67F-2BA353B2F46F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黑体" pitchFamily="2" charset="-122"/>
              </a:rPr>
              <a:t>7.1</a:t>
            </a:r>
            <a:r>
              <a:rPr lang="zh-CN" altLang="en-US" b="1">
                <a:latin typeface="宋体" charset="-122"/>
                <a:ea typeface="黑体" pitchFamily="2" charset="-122"/>
              </a:rPr>
              <a:t> </a:t>
            </a:r>
            <a:r>
              <a:rPr lang="zh-CN" altLang="en-US" b="1">
                <a:latin typeface="宋体" charset="-122"/>
              </a:rPr>
              <a:t>中  间  语  言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3200" b="1" dirty="0">
                <a:ea typeface="黑体" pitchFamily="2" charset="-122"/>
              </a:rPr>
              <a:t>7.1.1 </a:t>
            </a:r>
            <a:r>
              <a:rPr lang="zh-CN" altLang="en-US" sz="3200" b="1" dirty="0"/>
              <a:t>后缀表示</a:t>
            </a:r>
          </a:p>
          <a:p>
            <a:pPr>
              <a:buFontTx/>
              <a:buNone/>
            </a:pPr>
            <a:r>
              <a:rPr lang="en-US" altLang="zh-CN" sz="3200" b="1" dirty="0">
                <a:latin typeface="宋体" charset="-122"/>
              </a:rPr>
              <a:t>	</a:t>
            </a:r>
            <a:r>
              <a:rPr lang="en-US" altLang="zh-CN" sz="3200" b="1" i="1" dirty="0"/>
              <a:t> E </a:t>
            </a:r>
            <a:r>
              <a:rPr lang="en-US" altLang="zh-CN" sz="3200" b="1" dirty="0">
                <a:sym typeface="Symbol" pitchFamily="18" charset="2"/>
              </a:rPr>
              <a:t> </a:t>
            </a:r>
            <a:r>
              <a:rPr lang="en-US" altLang="zh-CN" sz="3200" b="1" i="1" dirty="0"/>
              <a:t>E</a:t>
            </a:r>
            <a:r>
              <a:rPr lang="en-US" altLang="zh-CN" sz="3200" b="1" baseline="-30000" dirty="0"/>
              <a:t> </a:t>
            </a:r>
            <a:r>
              <a:rPr lang="en-US" altLang="zh-CN" sz="3200" b="1" i="1" dirty="0" err="1"/>
              <a:t>opE</a:t>
            </a:r>
            <a:r>
              <a:rPr lang="en-US" altLang="zh-CN" sz="3200" b="1" dirty="0"/>
              <a:t> | </a:t>
            </a:r>
            <a:r>
              <a:rPr lang="en-US" altLang="zh-CN" sz="3200" b="1" i="1" dirty="0" err="1"/>
              <a:t>uopE</a:t>
            </a:r>
            <a:r>
              <a:rPr lang="en-US" altLang="zh-CN" sz="3200" b="1" dirty="0"/>
              <a:t> | </a:t>
            </a:r>
            <a:r>
              <a:rPr lang="zh-CN" altLang="en-US" sz="3200" b="1" dirty="0"/>
              <a:t>(</a:t>
            </a:r>
            <a:r>
              <a:rPr lang="en-US" altLang="zh-CN" sz="3200" b="1" i="1" dirty="0"/>
              <a:t>E</a:t>
            </a:r>
            <a:r>
              <a:rPr lang="en-US" altLang="zh-CN" sz="3200" b="1" dirty="0"/>
              <a:t>) | id | </a:t>
            </a:r>
            <a:r>
              <a:rPr lang="en-US" altLang="zh-CN" sz="3200" b="1" dirty="0" err="1"/>
              <a:t>num</a:t>
            </a:r>
            <a:endParaRPr lang="en-US" altLang="zh-CN" sz="3200" b="1" dirty="0">
              <a:latin typeface="宋体" charset="-122"/>
            </a:endParaRPr>
          </a:p>
          <a:p>
            <a:pPr>
              <a:buFontTx/>
              <a:buNone/>
            </a:pPr>
            <a:r>
              <a:rPr lang="zh-CN" altLang="en-US" sz="3200" b="1" dirty="0">
                <a:latin typeface="宋体" charset="-122"/>
              </a:rPr>
              <a:t>表达式</a:t>
            </a:r>
            <a:r>
              <a:rPr lang="en-US" altLang="zh-CN" sz="3200" b="1" i="1" dirty="0"/>
              <a:t>E </a:t>
            </a:r>
            <a:r>
              <a:rPr lang="zh-CN" altLang="en-US" sz="3200" b="1" dirty="0">
                <a:latin typeface="宋体" charset="-122"/>
              </a:rPr>
              <a:t>的</a:t>
            </a:r>
            <a:r>
              <a:rPr lang="zh-CN" altLang="en-US" sz="3200" b="1" dirty="0"/>
              <a:t>后缀表示</a:t>
            </a:r>
            <a:r>
              <a:rPr lang="zh-CN" altLang="en-US" sz="3200" b="1" dirty="0">
                <a:latin typeface="宋体" charset="-122"/>
              </a:rPr>
              <a:t>可以如下归纳定义：</a:t>
            </a:r>
          </a:p>
          <a:p>
            <a:pPr>
              <a:spcAft>
                <a:spcPts val="2400"/>
              </a:spcAft>
              <a:buFontTx/>
              <a:buNone/>
            </a:pPr>
            <a:r>
              <a:rPr lang="en-US" altLang="zh-CN" sz="3200" b="1" dirty="0">
                <a:latin typeface="宋体" charset="-122"/>
              </a:rPr>
              <a:t>	</a:t>
            </a:r>
            <a:r>
              <a:rPr lang="zh-CN" altLang="en-US" sz="3200" b="1" dirty="0">
                <a:latin typeface="宋体" charset="-122"/>
              </a:rPr>
              <a:t>表达式</a:t>
            </a:r>
            <a:r>
              <a:rPr lang="en-US" altLang="zh-CN" sz="3200" b="1" i="1" dirty="0"/>
              <a:t>E			</a:t>
            </a:r>
            <a:r>
              <a:rPr lang="zh-CN" altLang="en-US" sz="3200" b="1" dirty="0"/>
              <a:t>后缀式</a:t>
            </a:r>
            <a:r>
              <a:rPr lang="en-US" altLang="zh-CN" sz="3200" b="1" i="1" dirty="0"/>
              <a:t>E</a:t>
            </a:r>
            <a:r>
              <a:rPr lang="en-US" altLang="zh-CN" sz="3200" b="1" dirty="0">
                <a:sym typeface="Symbol" pitchFamily="18" charset="2"/>
              </a:rPr>
              <a:t> </a:t>
            </a:r>
            <a:endParaRPr lang="en-US" altLang="zh-CN" sz="3200" b="1" i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宋体" charset="-122"/>
              </a:rPr>
              <a:t>	</a:t>
            </a:r>
            <a:r>
              <a:rPr lang="en-US" altLang="zh-CN" sz="3200" b="1" dirty="0"/>
              <a:t>id </a:t>
            </a:r>
            <a:r>
              <a:rPr lang="en-US" altLang="zh-CN" sz="3200" b="1" dirty="0">
                <a:latin typeface="宋体" charset="-122"/>
              </a:rPr>
              <a:t>		</a:t>
            </a:r>
            <a:r>
              <a:rPr lang="en-US" altLang="zh-CN" sz="3200" b="1" i="1" dirty="0"/>
              <a:t>		</a:t>
            </a:r>
            <a:r>
              <a:rPr lang="en-US" altLang="zh-CN" sz="3200" b="1" dirty="0"/>
              <a:t>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宋体" charset="-122"/>
              </a:rPr>
              <a:t>	</a:t>
            </a:r>
            <a:r>
              <a:rPr lang="en-US" altLang="zh-CN" sz="3200" b="1" dirty="0" err="1"/>
              <a:t>num</a:t>
            </a:r>
            <a:r>
              <a:rPr lang="en-US" altLang="zh-CN" sz="3200" b="1" dirty="0"/>
              <a:t>				</a:t>
            </a:r>
            <a:r>
              <a:rPr lang="en-US" altLang="zh-CN" sz="3200" b="1" dirty="0" err="1"/>
              <a:t>num</a:t>
            </a:r>
            <a:endParaRPr lang="zh-CN" altLang="en-US" sz="3200" b="1" dirty="0">
              <a:latin typeface="宋体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dirty="0"/>
              <a:t>	</a:t>
            </a:r>
            <a:r>
              <a:rPr lang="en-US" altLang="zh-CN" sz="3200" b="1" i="1" dirty="0"/>
              <a:t>E</a:t>
            </a:r>
            <a:r>
              <a:rPr lang="en-US" altLang="zh-CN" sz="3200" b="1" baseline="-30000" dirty="0"/>
              <a:t>1 </a:t>
            </a:r>
            <a:r>
              <a:rPr lang="en-US" altLang="zh-CN" sz="3200" b="1" i="1" dirty="0"/>
              <a:t>opE</a:t>
            </a:r>
            <a:r>
              <a:rPr lang="en-US" altLang="zh-CN" sz="3200" b="1" baseline="-30000" dirty="0"/>
              <a:t>2				</a:t>
            </a:r>
            <a:r>
              <a:rPr lang="en-US" altLang="zh-CN" sz="3200" b="1" i="1" dirty="0"/>
              <a:t>E</a:t>
            </a:r>
            <a:r>
              <a:rPr lang="en-US" altLang="zh-CN" sz="3200" b="1" baseline="-30000" dirty="0"/>
              <a:t>1</a:t>
            </a:r>
            <a:r>
              <a:rPr lang="en-US" altLang="zh-CN" sz="3200" b="1" dirty="0">
                <a:sym typeface="Symbol" pitchFamily="18" charset="2"/>
              </a:rPr>
              <a:t></a:t>
            </a:r>
            <a:r>
              <a:rPr lang="en-US" altLang="zh-CN" sz="3200" b="1" i="1" dirty="0"/>
              <a:t> E</a:t>
            </a:r>
            <a:r>
              <a:rPr lang="en-US" altLang="zh-CN" sz="3200" b="1" baseline="-30000" dirty="0"/>
              <a:t>2</a:t>
            </a:r>
            <a:r>
              <a:rPr lang="en-US" altLang="zh-CN" sz="3200" b="1" dirty="0">
                <a:sym typeface="Symbol" pitchFamily="18" charset="2"/>
              </a:rPr>
              <a:t></a:t>
            </a:r>
            <a:r>
              <a:rPr lang="en-US" altLang="zh-CN" sz="3200" b="1" dirty="0"/>
              <a:t> </a:t>
            </a:r>
            <a:r>
              <a:rPr lang="en-US" altLang="zh-CN" sz="3200" b="1" i="1" dirty="0"/>
              <a:t>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 dirty="0"/>
              <a:t>	</a:t>
            </a:r>
            <a:r>
              <a:rPr lang="en-US" altLang="zh-CN" sz="3200" b="1" i="1" dirty="0" err="1"/>
              <a:t>uopE</a:t>
            </a:r>
            <a:r>
              <a:rPr lang="en-US" altLang="zh-CN" sz="3200" b="1" i="1" dirty="0"/>
              <a:t>				E </a:t>
            </a:r>
            <a:r>
              <a:rPr lang="en-US" altLang="zh-CN" sz="3200" b="1" dirty="0">
                <a:sym typeface="Symbol" pitchFamily="18" charset="2"/>
              </a:rPr>
              <a:t></a:t>
            </a:r>
            <a:r>
              <a:rPr lang="en-US" altLang="zh-CN" sz="3200" b="1" i="1" dirty="0" err="1"/>
              <a:t>uop</a:t>
            </a:r>
            <a:endParaRPr lang="en-US" altLang="zh-CN" sz="3200" b="1" i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 dirty="0"/>
              <a:t>	</a:t>
            </a:r>
            <a:r>
              <a:rPr lang="zh-CN" altLang="en-US" sz="3200" b="1" dirty="0"/>
              <a:t> (</a:t>
            </a:r>
            <a:r>
              <a:rPr lang="en-US" altLang="zh-CN" sz="3200" b="1" i="1" dirty="0"/>
              <a:t>E</a:t>
            </a:r>
            <a:r>
              <a:rPr lang="en-US" altLang="zh-CN" sz="3200" b="1" dirty="0"/>
              <a:t>)				</a:t>
            </a:r>
            <a:r>
              <a:rPr lang="en-US" altLang="zh-CN" sz="3200" b="1" i="1" dirty="0"/>
              <a:t>E </a:t>
            </a:r>
            <a:r>
              <a:rPr lang="en-US" altLang="zh-CN" sz="3200" b="1" dirty="0">
                <a:sym typeface="Symbol" pitchFamily="18" charset="2"/>
              </a:rPr>
              <a:t></a:t>
            </a:r>
            <a:endParaRPr lang="en-US" altLang="zh-CN" sz="3200" b="1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235825" y="333375"/>
            <a:ext cx="1584325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后缀表示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图形表示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三地址代码</a:t>
            </a:r>
          </a:p>
        </p:txBody>
      </p:sp>
    </p:spTree>
    <p:extLst>
      <p:ext uri="{BB962C8B-B14F-4D97-AF65-F5344CB8AC3E}">
        <p14:creationId xmlns:p14="http://schemas.microsoft.com/office/powerpoint/2010/main" val="75621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0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30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例    题    </a:t>
            </a:r>
            <a:r>
              <a:rPr lang="en-US" altLang="zh-CN">
                <a:ea typeface="宋体" pitchFamily="2" charset="-122"/>
              </a:rPr>
              <a:t>7.5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6106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P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{D.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0} 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{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P.</a:t>
            </a:r>
            <a:r>
              <a:rPr lang="en-US" altLang="zh-CN" sz="28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D.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D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	{D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D.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 D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{D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D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}D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{D.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D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D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id :T  {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enter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 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id.</a:t>
            </a:r>
            <a:r>
              <a:rPr lang="en-US" altLang="zh-CN" sz="28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lexeme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</a:t>
            </a:r>
            <a:r>
              <a:rPr lang="en-US" altLang="zh-CN" sz="28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D.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D.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offset2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D.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offset1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</a:t>
            </a:r>
            <a:r>
              <a:rPr lang="en-US" altLang="zh-CN" sz="28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width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T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integer 	{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</a:t>
            </a:r>
            <a:r>
              <a:rPr lang="en-US" altLang="zh-CN" sz="28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integer;  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</a:t>
            </a:r>
            <a:r>
              <a:rPr lang="en-US" altLang="zh-CN" sz="28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width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4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T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real		{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</a:t>
            </a:r>
            <a:r>
              <a:rPr lang="en-US" altLang="zh-CN" sz="28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type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real;  </a:t>
            </a:r>
            <a:r>
              <a:rPr lang="en-US" altLang="zh-CN" sz="28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</a:t>
            </a:r>
            <a:r>
              <a:rPr lang="en-US" altLang="zh-CN" sz="28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width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8 }</a:t>
            </a:r>
            <a:endParaRPr lang="zh-CN" altLang="en-US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B94B6B-B06B-4199-9EF9-D6F6509457B1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82248D-725C-4381-916C-075C83FB98BB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092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>
                <a:ea typeface="宋体" pitchFamily="2" charset="-122"/>
              </a:rPr>
              <a:t>语句 </a:t>
            </a:r>
            <a:r>
              <a:rPr lang="en-US" altLang="zh-CN" sz="2800">
                <a:ea typeface="宋体" pitchFamily="2" charset="-122"/>
              </a:rPr>
              <a:t>do i = i+1; while (a[i] &lt; v);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>
              <a:latin typeface="Times New Roman" pitchFamily="18" charset="0"/>
              <a:ea typeface="宋体" pitchFamily="2" charset="-122"/>
            </a:endParaRPr>
          </a:p>
          <a:p>
            <a:pPr>
              <a:buFontTx/>
              <a:buNone/>
            </a:pPr>
            <a:endParaRPr lang="zh-CN" altLang="en-US">
              <a:latin typeface="Times New Roman" pitchFamily="18" charset="0"/>
              <a:ea typeface="宋体" pitchFamily="2" charset="-122"/>
            </a:endParaRPr>
          </a:p>
          <a:p>
            <a:pPr>
              <a:buFontTx/>
              <a:buNone/>
            </a:pPr>
            <a:r>
              <a:rPr lang="zh-CN" altLang="en-US">
                <a:latin typeface="Times New Roman" pitchFamily="18" charset="0"/>
                <a:ea typeface="宋体" pitchFamily="2" charset="-122"/>
              </a:rPr>
              <a:t>	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7E6705-DA78-4E7E-82A2-4A221B770B8D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87575"/>
            <a:ext cx="3960812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133600"/>
            <a:ext cx="4608513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620713" y="4494213"/>
            <a:ext cx="216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CMTT10" charset="0"/>
              </a:rPr>
              <a:t>a</a:t>
            </a:r>
            <a:r>
              <a:rPr lang="zh-CN" altLang="en-US" sz="2800">
                <a:solidFill>
                  <a:schemeClr val="tx2"/>
                </a:solidFill>
                <a:latin typeface="CMTT10" charset="0"/>
              </a:rPr>
              <a:t>）符号标号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5472113" y="4508500"/>
            <a:ext cx="1804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8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2"/>
                </a:solidFill>
                <a:latin typeface="CMTT10" charset="0"/>
              </a:rPr>
              <a:t>b</a:t>
            </a:r>
            <a:r>
              <a:rPr lang="zh-CN" altLang="en-US" sz="2800">
                <a:solidFill>
                  <a:schemeClr val="tx2"/>
                </a:solidFill>
                <a:latin typeface="CMTT10" charset="0"/>
              </a:rPr>
              <a:t>）位置号</a:t>
            </a:r>
          </a:p>
        </p:txBody>
      </p:sp>
    </p:spTree>
    <p:extLst>
      <p:ext uri="{BB962C8B-B14F-4D97-AF65-F5344CB8AC3E}">
        <p14:creationId xmlns:p14="http://schemas.microsoft.com/office/powerpoint/2010/main" val="336671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7.1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  间  语  言</a:t>
            </a:r>
          </a:p>
        </p:txBody>
      </p:sp>
      <p:sp>
        <p:nvSpPr>
          <p:cNvPr id="4444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7.1.1 后缀表示</a:t>
            </a:r>
          </a:p>
          <a:p>
            <a:pPr>
              <a:buFontTx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后缀表示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可以如下递归定义</a:t>
            </a:r>
          </a:p>
          <a:p>
            <a:pPr lvl="1"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是变量或常数，那么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的后缀表示就是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本身。</a:t>
            </a:r>
          </a:p>
          <a:p>
            <a:pPr lvl="1"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如果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是形式为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opE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的表达式，那么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的后缀表示是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op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，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其中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和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分别是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和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的后缀表示。</a:t>
            </a:r>
          </a:p>
          <a:p>
            <a:pPr lvl="1"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是形式为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的表达式，那么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的后缀表示也是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的后缀表示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。</a:t>
            </a:r>
          </a:p>
          <a:p>
            <a:pPr lvl="1"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后缀表示不需要括号</a:t>
            </a:r>
          </a:p>
          <a:p>
            <a:pPr lvl="1" algn="ctr">
              <a:buFontTx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(8 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4) + 2 的后缀表示是8 4 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2 +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24F15-ED5F-4725-855C-E576B4649C60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7235825" y="333375"/>
            <a:ext cx="1584325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后缀表示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图形表示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三地址代码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7.1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  间  语  言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7.1.1 后缀表示</a:t>
            </a:r>
          </a:p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最大优点：便于计算机处理表达式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>
              <a:buFontTx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(8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4) + 2的后缀表示是8 4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2 +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3FD1CF-0BEE-42B6-BC60-90DCF3B90AE6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10245" name="Group 4"/>
          <p:cNvGrpSpPr>
            <a:grpSpLocks noChangeAspect="1"/>
          </p:cNvGrpSpPr>
          <p:nvPr/>
        </p:nvGrpSpPr>
        <p:grpSpPr bwMode="auto">
          <a:xfrm>
            <a:off x="1979613" y="2420938"/>
            <a:ext cx="3448050" cy="3429000"/>
            <a:chOff x="0" y="1162"/>
            <a:chExt cx="3016" cy="3000"/>
          </a:xfrm>
        </p:grpSpPr>
        <p:grpSp>
          <p:nvGrpSpPr>
            <p:cNvPr id="10250" name="Group 5"/>
            <p:cNvGrpSpPr>
              <a:grpSpLocks noChangeAspect="1"/>
            </p:cNvGrpSpPr>
            <p:nvPr/>
          </p:nvGrpSpPr>
          <p:grpSpPr bwMode="auto">
            <a:xfrm>
              <a:off x="0" y="1162"/>
              <a:ext cx="3005" cy="3000"/>
              <a:chOff x="0" y="768"/>
              <a:chExt cx="3005" cy="3000"/>
            </a:xfrm>
          </p:grpSpPr>
          <p:sp>
            <p:nvSpPr>
              <p:cNvPr id="551942" name="Rectangle 6"/>
              <p:cNvSpPr>
                <a:spLocks noChangeAspect="1" noChangeArrowheads="1"/>
              </p:cNvSpPr>
              <p:nvPr/>
            </p:nvSpPr>
            <p:spPr bwMode="auto">
              <a:xfrm>
                <a:off x="0" y="3394"/>
                <a:ext cx="579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just" eaLnBrk="0" hangingPunct="0">
                  <a:defRPr/>
                </a:pPr>
                <a:endPara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0255" name="Rectangle 7"/>
              <p:cNvSpPr>
                <a:spLocks noChangeAspect="1" noChangeArrowheads="1"/>
              </p:cNvSpPr>
              <p:nvPr/>
            </p:nvSpPr>
            <p:spPr bwMode="auto">
              <a:xfrm>
                <a:off x="1029" y="1094"/>
                <a:ext cx="1939" cy="25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1944" name="Rectangle 8"/>
              <p:cNvSpPr>
                <a:spLocks noChangeAspect="1" noChangeArrowheads="1"/>
              </p:cNvSpPr>
              <p:nvPr/>
            </p:nvSpPr>
            <p:spPr bwMode="auto">
              <a:xfrm>
                <a:off x="1225" y="1153"/>
                <a:ext cx="1618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返回值和参数</a:t>
                </a:r>
              </a:p>
            </p:txBody>
          </p:sp>
          <p:sp>
            <p:nvSpPr>
              <p:cNvPr id="10257" name="Line 9"/>
              <p:cNvSpPr>
                <a:spLocks noChangeAspect="1" noChangeShapeType="1"/>
              </p:cNvSpPr>
              <p:nvPr/>
            </p:nvSpPr>
            <p:spPr bwMode="auto">
              <a:xfrm>
                <a:off x="1056" y="1488"/>
                <a:ext cx="191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1946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1008" y="2715"/>
                <a:ext cx="1948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控制链</a:t>
                </a:r>
              </a:p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访问链和机器状态</a:t>
                </a:r>
              </a:p>
            </p:txBody>
          </p:sp>
          <p:sp>
            <p:nvSpPr>
              <p:cNvPr id="10259" name="Line 11"/>
              <p:cNvSpPr>
                <a:spLocks noChangeAspect="1" noChangeShapeType="1"/>
              </p:cNvSpPr>
              <p:nvPr/>
            </p:nvSpPr>
            <p:spPr bwMode="auto">
              <a:xfrm>
                <a:off x="1040" y="2045"/>
                <a:ext cx="19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0260" name="Line 12"/>
              <p:cNvSpPr>
                <a:spLocks noChangeAspect="1" noChangeShapeType="1"/>
              </p:cNvSpPr>
              <p:nvPr/>
            </p:nvSpPr>
            <p:spPr bwMode="auto">
              <a:xfrm flipV="1">
                <a:off x="1063" y="2758"/>
                <a:ext cx="18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0261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1056" y="3312"/>
                <a:ext cx="187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0262" name="Line 14"/>
              <p:cNvSpPr>
                <a:spLocks noChangeAspect="1" noChangeShapeType="1"/>
              </p:cNvSpPr>
              <p:nvPr/>
            </p:nvSpPr>
            <p:spPr bwMode="auto">
              <a:xfrm>
                <a:off x="1054" y="2396"/>
                <a:ext cx="190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1951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1008" y="2064"/>
                <a:ext cx="196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局部数据临时数据</a:t>
                </a:r>
              </a:p>
            </p:txBody>
          </p:sp>
          <p:sp>
            <p:nvSpPr>
              <p:cNvPr id="551952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1180" y="2399"/>
                <a:ext cx="161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返回值和参数</a:t>
                </a:r>
              </a:p>
            </p:txBody>
          </p:sp>
          <p:sp>
            <p:nvSpPr>
              <p:cNvPr id="551953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1008" y="3312"/>
                <a:ext cx="1920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局部数据临时数据</a:t>
                </a:r>
              </a:p>
            </p:txBody>
          </p:sp>
          <p:sp>
            <p:nvSpPr>
              <p:cNvPr id="10266" name="Line 18"/>
              <p:cNvSpPr>
                <a:spLocks noChangeAspect="1" noChangeShapeType="1"/>
              </p:cNvSpPr>
              <p:nvPr/>
            </p:nvSpPr>
            <p:spPr bwMode="auto">
              <a:xfrm>
                <a:off x="1028" y="868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0267" name="Line 19"/>
              <p:cNvSpPr>
                <a:spLocks noChangeAspect="1" noChangeShapeType="1"/>
              </p:cNvSpPr>
              <p:nvPr/>
            </p:nvSpPr>
            <p:spPr bwMode="auto">
              <a:xfrm>
                <a:off x="2965" y="879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1956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1225" y="768"/>
                <a:ext cx="1618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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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</a:t>
                </a:r>
                <a:endPara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51957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1055" y="1440"/>
                <a:ext cx="195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控制链</a:t>
                </a:r>
              </a:p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访问链和机器状态</a:t>
                </a:r>
              </a:p>
            </p:txBody>
          </p:sp>
          <p:sp>
            <p:nvSpPr>
              <p:cNvPr id="551958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0" y="3417"/>
                <a:ext cx="855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top_sp 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0271" name="Line 23"/>
              <p:cNvSpPr>
                <a:spLocks noChangeAspect="1" noChangeShapeType="1"/>
              </p:cNvSpPr>
              <p:nvPr/>
            </p:nvSpPr>
            <p:spPr bwMode="auto">
              <a:xfrm>
                <a:off x="760" y="3664"/>
                <a:ext cx="25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1960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0" y="2687"/>
                <a:ext cx="823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base_sp 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0273" name="Line 25"/>
              <p:cNvSpPr>
                <a:spLocks noChangeAspect="1" noChangeShapeType="1"/>
              </p:cNvSpPr>
              <p:nvPr/>
            </p:nvSpPr>
            <p:spPr bwMode="auto">
              <a:xfrm>
                <a:off x="773" y="2928"/>
                <a:ext cx="25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0274" name="Freeform 26"/>
              <p:cNvSpPr>
                <a:spLocks noChangeAspect="1"/>
              </p:cNvSpPr>
              <p:nvPr/>
            </p:nvSpPr>
            <p:spPr bwMode="auto">
              <a:xfrm>
                <a:off x="656" y="1671"/>
                <a:ext cx="434" cy="1221"/>
              </a:xfrm>
              <a:custGeom>
                <a:avLst/>
                <a:gdLst>
                  <a:gd name="T0" fmla="*/ 110 w 571"/>
                  <a:gd name="T1" fmla="*/ 299 h 1617"/>
                  <a:gd name="T2" fmla="*/ 49 w 571"/>
                  <a:gd name="T3" fmla="*/ 283 h 1617"/>
                  <a:gd name="T4" fmla="*/ 7 w 571"/>
                  <a:gd name="T5" fmla="*/ 202 h 1617"/>
                  <a:gd name="T6" fmla="*/ 7 w 571"/>
                  <a:gd name="T7" fmla="*/ 92 h 1617"/>
                  <a:gd name="T8" fmla="*/ 33 w 571"/>
                  <a:gd name="T9" fmla="*/ 22 h 1617"/>
                  <a:gd name="T10" fmla="*/ 96 w 571"/>
                  <a:gd name="T11" fmla="*/ 0 h 16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1" h="1617">
                    <a:moveTo>
                      <a:pt x="571" y="1614"/>
                    </a:moveTo>
                    <a:cubicBezTo>
                      <a:pt x="519" y="1600"/>
                      <a:pt x="347" y="1617"/>
                      <a:pt x="258" y="1530"/>
                    </a:cubicBezTo>
                    <a:cubicBezTo>
                      <a:pt x="169" y="1443"/>
                      <a:pt x="74" y="1262"/>
                      <a:pt x="37" y="1090"/>
                    </a:cubicBezTo>
                    <a:cubicBezTo>
                      <a:pt x="0" y="918"/>
                      <a:pt x="15" y="662"/>
                      <a:pt x="37" y="500"/>
                    </a:cubicBezTo>
                    <a:cubicBezTo>
                      <a:pt x="59" y="338"/>
                      <a:pt x="91" y="203"/>
                      <a:pt x="168" y="120"/>
                    </a:cubicBezTo>
                    <a:cubicBezTo>
                      <a:pt x="245" y="37"/>
                      <a:pt x="429" y="25"/>
                      <a:pt x="498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0275" name="Freeform 27"/>
              <p:cNvSpPr>
                <a:spLocks noChangeAspect="1"/>
              </p:cNvSpPr>
              <p:nvPr/>
            </p:nvSpPr>
            <p:spPr bwMode="auto">
              <a:xfrm>
                <a:off x="815" y="915"/>
                <a:ext cx="290" cy="759"/>
              </a:xfrm>
              <a:custGeom>
                <a:avLst/>
                <a:gdLst>
                  <a:gd name="T0" fmla="*/ 74 w 381"/>
                  <a:gd name="T1" fmla="*/ 187 h 1005"/>
                  <a:gd name="T2" fmla="*/ 30 w 381"/>
                  <a:gd name="T3" fmla="*/ 172 h 1005"/>
                  <a:gd name="T4" fmla="*/ 4 w 381"/>
                  <a:gd name="T5" fmla="*/ 139 h 1005"/>
                  <a:gd name="T6" fmla="*/ 7 w 381"/>
                  <a:gd name="T7" fmla="*/ 0 h 100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81" h="1005">
                    <a:moveTo>
                      <a:pt x="381" y="1005"/>
                    </a:moveTo>
                    <a:cubicBezTo>
                      <a:pt x="343" y="992"/>
                      <a:pt x="214" y="970"/>
                      <a:pt x="154" y="927"/>
                    </a:cubicBezTo>
                    <a:cubicBezTo>
                      <a:pt x="94" y="884"/>
                      <a:pt x="38" y="901"/>
                      <a:pt x="19" y="747"/>
                    </a:cubicBezTo>
                    <a:cubicBezTo>
                      <a:pt x="0" y="593"/>
                      <a:pt x="33" y="156"/>
                      <a:pt x="37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</p:grpSp>
        <p:sp>
          <p:nvSpPr>
            <p:cNvPr id="551964" name="Rectangle 28"/>
            <p:cNvSpPr>
              <a:spLocks noChangeAspect="1" noChangeArrowheads="1"/>
            </p:cNvSpPr>
            <p:nvPr/>
          </p:nvSpPr>
          <p:spPr bwMode="auto">
            <a:xfrm>
              <a:off x="192" y="1776"/>
              <a:ext cx="48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</a:t>
              </a:r>
            </a:p>
          </p:txBody>
        </p:sp>
        <p:sp>
          <p:nvSpPr>
            <p:cNvPr id="10252" name="Line 29"/>
            <p:cNvSpPr>
              <a:spLocks noChangeAspect="1" noChangeShapeType="1"/>
            </p:cNvSpPr>
            <p:nvPr/>
          </p:nvSpPr>
          <p:spPr bwMode="auto">
            <a:xfrm>
              <a:off x="432" y="2208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3" name="Rectangle 30"/>
            <p:cNvSpPr>
              <a:spLocks noChangeAspect="1" noChangeArrowheads="1"/>
            </p:cNvSpPr>
            <p:nvPr/>
          </p:nvSpPr>
          <p:spPr bwMode="auto">
            <a:xfrm>
              <a:off x="1020" y="1480"/>
              <a:ext cx="1996" cy="127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1967" name="Text Box 31"/>
          <p:cNvSpPr txBox="1">
            <a:spLocks noChangeArrowheads="1"/>
          </p:cNvSpPr>
          <p:nvPr/>
        </p:nvSpPr>
        <p:spPr bwMode="auto">
          <a:xfrm>
            <a:off x="3138488" y="5734050"/>
            <a:ext cx="2225675" cy="3921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8</a:t>
            </a:r>
          </a:p>
        </p:txBody>
      </p:sp>
      <p:sp>
        <p:nvSpPr>
          <p:cNvPr id="10247" name="Line 32"/>
          <p:cNvSpPr>
            <a:spLocks noChangeShapeType="1"/>
          </p:cNvSpPr>
          <p:nvPr/>
        </p:nvSpPr>
        <p:spPr bwMode="auto">
          <a:xfrm flipV="1">
            <a:off x="6011863" y="2636838"/>
            <a:ext cx="0" cy="8651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1969" name="AutoShape 33"/>
          <p:cNvSpPr>
            <a:spLocks noChangeArrowheads="1"/>
          </p:cNvSpPr>
          <p:nvPr/>
        </p:nvSpPr>
        <p:spPr bwMode="auto">
          <a:xfrm>
            <a:off x="6300193" y="4005263"/>
            <a:ext cx="2519958" cy="1368425"/>
          </a:xfrm>
          <a:prstGeom prst="cloudCallout">
            <a:avLst>
              <a:gd name="adj1" fmla="val -78657"/>
              <a:gd name="adj2" fmla="val -90486"/>
            </a:avLst>
          </a:prstGeom>
          <a:solidFill>
            <a:schemeClr val="accent1">
              <a:alpha val="2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运行时！注意区分运行与编译的区别。</a:t>
            </a:r>
          </a:p>
        </p:txBody>
      </p:sp>
      <p:sp>
        <p:nvSpPr>
          <p:cNvPr id="551970" name="Text Box 34"/>
          <p:cNvSpPr txBox="1">
            <a:spLocks noChangeArrowheads="1"/>
          </p:cNvSpPr>
          <p:nvPr/>
        </p:nvSpPr>
        <p:spPr bwMode="auto">
          <a:xfrm>
            <a:off x="7235825" y="333375"/>
            <a:ext cx="1584325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后缀表示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图形表示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三地址代码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7.1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  间  语  言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7.1.1 后缀表示</a:t>
            </a:r>
          </a:p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最大优点：便于计算机处理表达式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>
              <a:buFontTx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(8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4) + 2的后缀表示是8 4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2 +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4529E-3913-41A9-B3E0-7E6BAC0674C6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52994" name="Text Box 34"/>
          <p:cNvSpPr txBox="1">
            <a:spLocks noChangeArrowheads="1"/>
          </p:cNvSpPr>
          <p:nvPr/>
        </p:nvSpPr>
        <p:spPr bwMode="auto">
          <a:xfrm>
            <a:off x="7235825" y="333375"/>
            <a:ext cx="1584325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后缀表示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图形表示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三地址代码</a:t>
            </a:r>
          </a:p>
        </p:txBody>
      </p:sp>
      <p:grpSp>
        <p:nvGrpSpPr>
          <p:cNvPr id="11270" name="Group 35"/>
          <p:cNvGrpSpPr>
            <a:grpSpLocks noChangeAspect="1"/>
          </p:cNvGrpSpPr>
          <p:nvPr/>
        </p:nvGrpSpPr>
        <p:grpSpPr bwMode="auto">
          <a:xfrm>
            <a:off x="1981200" y="2420938"/>
            <a:ext cx="3448050" cy="3429000"/>
            <a:chOff x="0" y="1162"/>
            <a:chExt cx="3016" cy="3000"/>
          </a:xfrm>
        </p:grpSpPr>
        <p:grpSp>
          <p:nvGrpSpPr>
            <p:cNvPr id="11274" name="Group 36"/>
            <p:cNvGrpSpPr>
              <a:grpSpLocks noChangeAspect="1"/>
            </p:cNvGrpSpPr>
            <p:nvPr/>
          </p:nvGrpSpPr>
          <p:grpSpPr bwMode="auto">
            <a:xfrm>
              <a:off x="0" y="1162"/>
              <a:ext cx="3005" cy="3000"/>
              <a:chOff x="0" y="768"/>
              <a:chExt cx="3005" cy="3000"/>
            </a:xfrm>
          </p:grpSpPr>
          <p:sp>
            <p:nvSpPr>
              <p:cNvPr id="552997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0" y="3394"/>
                <a:ext cx="579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just" eaLnBrk="0" hangingPunct="0">
                  <a:defRPr/>
                </a:pPr>
                <a:endPara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1279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1029" y="1094"/>
                <a:ext cx="1939" cy="25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2999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1225" y="1153"/>
                <a:ext cx="1618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返回值和参数</a:t>
                </a:r>
              </a:p>
            </p:txBody>
          </p:sp>
          <p:sp>
            <p:nvSpPr>
              <p:cNvPr id="11281" name="Line 40"/>
              <p:cNvSpPr>
                <a:spLocks noChangeAspect="1" noChangeShapeType="1"/>
              </p:cNvSpPr>
              <p:nvPr/>
            </p:nvSpPr>
            <p:spPr bwMode="auto">
              <a:xfrm>
                <a:off x="1056" y="1488"/>
                <a:ext cx="191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3001" name="Rectangle 41"/>
              <p:cNvSpPr>
                <a:spLocks noChangeAspect="1" noChangeArrowheads="1"/>
              </p:cNvSpPr>
              <p:nvPr/>
            </p:nvSpPr>
            <p:spPr bwMode="auto">
              <a:xfrm>
                <a:off x="1008" y="2715"/>
                <a:ext cx="1948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控制链</a:t>
                </a:r>
              </a:p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访问链和机器状态</a:t>
                </a:r>
              </a:p>
            </p:txBody>
          </p:sp>
          <p:sp>
            <p:nvSpPr>
              <p:cNvPr id="11283" name="Line 42"/>
              <p:cNvSpPr>
                <a:spLocks noChangeAspect="1" noChangeShapeType="1"/>
              </p:cNvSpPr>
              <p:nvPr/>
            </p:nvSpPr>
            <p:spPr bwMode="auto">
              <a:xfrm>
                <a:off x="1040" y="2045"/>
                <a:ext cx="19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1284" name="Line 43"/>
              <p:cNvSpPr>
                <a:spLocks noChangeAspect="1" noChangeShapeType="1"/>
              </p:cNvSpPr>
              <p:nvPr/>
            </p:nvSpPr>
            <p:spPr bwMode="auto">
              <a:xfrm flipV="1">
                <a:off x="1063" y="2758"/>
                <a:ext cx="18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1285" name="Line 44"/>
              <p:cNvSpPr>
                <a:spLocks noChangeAspect="1" noChangeShapeType="1"/>
              </p:cNvSpPr>
              <p:nvPr/>
            </p:nvSpPr>
            <p:spPr bwMode="auto">
              <a:xfrm flipV="1">
                <a:off x="1056" y="3312"/>
                <a:ext cx="187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1286" name="Line 45"/>
              <p:cNvSpPr>
                <a:spLocks noChangeAspect="1" noChangeShapeType="1"/>
              </p:cNvSpPr>
              <p:nvPr/>
            </p:nvSpPr>
            <p:spPr bwMode="auto">
              <a:xfrm>
                <a:off x="1054" y="2396"/>
                <a:ext cx="190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3006" name="Rectangle 46"/>
              <p:cNvSpPr>
                <a:spLocks noChangeAspect="1" noChangeArrowheads="1"/>
              </p:cNvSpPr>
              <p:nvPr/>
            </p:nvSpPr>
            <p:spPr bwMode="auto">
              <a:xfrm>
                <a:off x="1008" y="2064"/>
                <a:ext cx="196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局部数据临时数据</a:t>
                </a:r>
              </a:p>
            </p:txBody>
          </p:sp>
          <p:sp>
            <p:nvSpPr>
              <p:cNvPr id="553007" name="Rectangle 47"/>
              <p:cNvSpPr>
                <a:spLocks noChangeAspect="1" noChangeArrowheads="1"/>
              </p:cNvSpPr>
              <p:nvPr/>
            </p:nvSpPr>
            <p:spPr bwMode="auto">
              <a:xfrm>
                <a:off x="1180" y="2399"/>
                <a:ext cx="161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返回值和参数</a:t>
                </a:r>
              </a:p>
            </p:txBody>
          </p:sp>
          <p:sp>
            <p:nvSpPr>
              <p:cNvPr id="553008" name="Rectangle 48"/>
              <p:cNvSpPr>
                <a:spLocks noChangeAspect="1" noChangeArrowheads="1"/>
              </p:cNvSpPr>
              <p:nvPr/>
            </p:nvSpPr>
            <p:spPr bwMode="auto">
              <a:xfrm>
                <a:off x="1008" y="3312"/>
                <a:ext cx="1920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局部数据临时数据</a:t>
                </a:r>
              </a:p>
            </p:txBody>
          </p:sp>
          <p:sp>
            <p:nvSpPr>
              <p:cNvPr id="11290" name="Line 49"/>
              <p:cNvSpPr>
                <a:spLocks noChangeAspect="1" noChangeShapeType="1"/>
              </p:cNvSpPr>
              <p:nvPr/>
            </p:nvSpPr>
            <p:spPr bwMode="auto">
              <a:xfrm>
                <a:off x="1028" y="868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1291" name="Line 50"/>
              <p:cNvSpPr>
                <a:spLocks noChangeAspect="1" noChangeShapeType="1"/>
              </p:cNvSpPr>
              <p:nvPr/>
            </p:nvSpPr>
            <p:spPr bwMode="auto">
              <a:xfrm>
                <a:off x="2965" y="879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3011" name="Rectangle 51"/>
              <p:cNvSpPr>
                <a:spLocks noChangeAspect="1" noChangeArrowheads="1"/>
              </p:cNvSpPr>
              <p:nvPr/>
            </p:nvSpPr>
            <p:spPr bwMode="auto">
              <a:xfrm>
                <a:off x="1225" y="768"/>
                <a:ext cx="1618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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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</a:t>
                </a:r>
                <a:endPara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53012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1055" y="1440"/>
                <a:ext cx="195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控制链</a:t>
                </a:r>
              </a:p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访问链和机器状态</a:t>
                </a:r>
              </a:p>
            </p:txBody>
          </p:sp>
          <p:sp>
            <p:nvSpPr>
              <p:cNvPr id="553013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0" y="3417"/>
                <a:ext cx="855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top_sp 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1295" name="Line 54"/>
              <p:cNvSpPr>
                <a:spLocks noChangeAspect="1" noChangeShapeType="1"/>
              </p:cNvSpPr>
              <p:nvPr/>
            </p:nvSpPr>
            <p:spPr bwMode="auto">
              <a:xfrm>
                <a:off x="760" y="3664"/>
                <a:ext cx="25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3015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0" y="2687"/>
                <a:ext cx="823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base_sp 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1297" name="Line 56"/>
              <p:cNvSpPr>
                <a:spLocks noChangeAspect="1" noChangeShapeType="1"/>
              </p:cNvSpPr>
              <p:nvPr/>
            </p:nvSpPr>
            <p:spPr bwMode="auto">
              <a:xfrm>
                <a:off x="773" y="2928"/>
                <a:ext cx="25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1298" name="Freeform 57"/>
              <p:cNvSpPr>
                <a:spLocks noChangeAspect="1"/>
              </p:cNvSpPr>
              <p:nvPr/>
            </p:nvSpPr>
            <p:spPr bwMode="auto">
              <a:xfrm>
                <a:off x="656" y="1671"/>
                <a:ext cx="434" cy="1221"/>
              </a:xfrm>
              <a:custGeom>
                <a:avLst/>
                <a:gdLst>
                  <a:gd name="T0" fmla="*/ 110 w 571"/>
                  <a:gd name="T1" fmla="*/ 299 h 1617"/>
                  <a:gd name="T2" fmla="*/ 49 w 571"/>
                  <a:gd name="T3" fmla="*/ 283 h 1617"/>
                  <a:gd name="T4" fmla="*/ 7 w 571"/>
                  <a:gd name="T5" fmla="*/ 202 h 1617"/>
                  <a:gd name="T6" fmla="*/ 7 w 571"/>
                  <a:gd name="T7" fmla="*/ 92 h 1617"/>
                  <a:gd name="T8" fmla="*/ 33 w 571"/>
                  <a:gd name="T9" fmla="*/ 22 h 1617"/>
                  <a:gd name="T10" fmla="*/ 96 w 571"/>
                  <a:gd name="T11" fmla="*/ 0 h 16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1" h="1617">
                    <a:moveTo>
                      <a:pt x="571" y="1614"/>
                    </a:moveTo>
                    <a:cubicBezTo>
                      <a:pt x="519" y="1600"/>
                      <a:pt x="347" y="1617"/>
                      <a:pt x="258" y="1530"/>
                    </a:cubicBezTo>
                    <a:cubicBezTo>
                      <a:pt x="169" y="1443"/>
                      <a:pt x="74" y="1262"/>
                      <a:pt x="37" y="1090"/>
                    </a:cubicBezTo>
                    <a:cubicBezTo>
                      <a:pt x="0" y="918"/>
                      <a:pt x="15" y="662"/>
                      <a:pt x="37" y="500"/>
                    </a:cubicBezTo>
                    <a:cubicBezTo>
                      <a:pt x="59" y="338"/>
                      <a:pt x="91" y="203"/>
                      <a:pt x="168" y="120"/>
                    </a:cubicBezTo>
                    <a:cubicBezTo>
                      <a:pt x="245" y="37"/>
                      <a:pt x="429" y="25"/>
                      <a:pt x="498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1299" name="Freeform 58"/>
              <p:cNvSpPr>
                <a:spLocks noChangeAspect="1"/>
              </p:cNvSpPr>
              <p:nvPr/>
            </p:nvSpPr>
            <p:spPr bwMode="auto">
              <a:xfrm>
                <a:off x="815" y="915"/>
                <a:ext cx="290" cy="759"/>
              </a:xfrm>
              <a:custGeom>
                <a:avLst/>
                <a:gdLst>
                  <a:gd name="T0" fmla="*/ 74 w 381"/>
                  <a:gd name="T1" fmla="*/ 187 h 1005"/>
                  <a:gd name="T2" fmla="*/ 30 w 381"/>
                  <a:gd name="T3" fmla="*/ 172 h 1005"/>
                  <a:gd name="T4" fmla="*/ 4 w 381"/>
                  <a:gd name="T5" fmla="*/ 139 h 1005"/>
                  <a:gd name="T6" fmla="*/ 7 w 381"/>
                  <a:gd name="T7" fmla="*/ 0 h 100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81" h="1005">
                    <a:moveTo>
                      <a:pt x="381" y="1005"/>
                    </a:moveTo>
                    <a:cubicBezTo>
                      <a:pt x="343" y="992"/>
                      <a:pt x="214" y="970"/>
                      <a:pt x="154" y="927"/>
                    </a:cubicBezTo>
                    <a:cubicBezTo>
                      <a:pt x="94" y="884"/>
                      <a:pt x="38" y="901"/>
                      <a:pt x="19" y="747"/>
                    </a:cubicBezTo>
                    <a:cubicBezTo>
                      <a:pt x="0" y="593"/>
                      <a:pt x="33" y="156"/>
                      <a:pt x="37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</p:grpSp>
        <p:sp>
          <p:nvSpPr>
            <p:cNvPr id="553019" name="Rectangle 59"/>
            <p:cNvSpPr>
              <a:spLocks noChangeAspect="1" noChangeArrowheads="1"/>
            </p:cNvSpPr>
            <p:nvPr/>
          </p:nvSpPr>
          <p:spPr bwMode="auto">
            <a:xfrm>
              <a:off x="192" y="1776"/>
              <a:ext cx="48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</a:t>
              </a:r>
            </a:p>
          </p:txBody>
        </p:sp>
        <p:sp>
          <p:nvSpPr>
            <p:cNvPr id="11276" name="Line 60"/>
            <p:cNvSpPr>
              <a:spLocks noChangeAspect="1" noChangeShapeType="1"/>
            </p:cNvSpPr>
            <p:nvPr/>
          </p:nvSpPr>
          <p:spPr bwMode="auto">
            <a:xfrm>
              <a:off x="432" y="2208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7" name="Rectangle 61"/>
            <p:cNvSpPr>
              <a:spLocks noChangeAspect="1" noChangeArrowheads="1"/>
            </p:cNvSpPr>
            <p:nvPr/>
          </p:nvSpPr>
          <p:spPr bwMode="auto">
            <a:xfrm>
              <a:off x="1020" y="1480"/>
              <a:ext cx="1996" cy="127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22" name="Text Box 62"/>
          <p:cNvSpPr txBox="1">
            <a:spLocks noChangeArrowheads="1"/>
          </p:cNvSpPr>
          <p:nvPr/>
        </p:nvSpPr>
        <p:spPr bwMode="auto">
          <a:xfrm>
            <a:off x="3140075" y="5734050"/>
            <a:ext cx="2225675" cy="3921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8</a:t>
            </a:r>
          </a:p>
        </p:txBody>
      </p:sp>
      <p:sp>
        <p:nvSpPr>
          <p:cNvPr id="11272" name="Line 63"/>
          <p:cNvSpPr>
            <a:spLocks noChangeShapeType="1"/>
          </p:cNvSpPr>
          <p:nvPr/>
        </p:nvSpPr>
        <p:spPr bwMode="auto">
          <a:xfrm flipV="1">
            <a:off x="6300788" y="2636838"/>
            <a:ext cx="0" cy="8651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24" name="Text Box 64"/>
          <p:cNvSpPr txBox="1">
            <a:spLocks noChangeArrowheads="1"/>
          </p:cNvSpPr>
          <p:nvPr/>
        </p:nvSpPr>
        <p:spPr bwMode="auto">
          <a:xfrm>
            <a:off x="3133725" y="6127750"/>
            <a:ext cx="2225675" cy="3921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7.1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  间  语  言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7.1.1 后缀表示</a:t>
            </a:r>
          </a:p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最大优点：便于计算机处理表达式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>
              <a:buFontTx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(8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4) + 2的后缀表示是8 4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2 +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3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B076DB-5E7C-40F5-8CA1-EA1F1E8539DF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7235825" y="333375"/>
            <a:ext cx="1584325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后缀表示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图形表示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三地址代码</a:t>
            </a:r>
          </a:p>
        </p:txBody>
      </p:sp>
      <p:grpSp>
        <p:nvGrpSpPr>
          <p:cNvPr id="12294" name="Group 5"/>
          <p:cNvGrpSpPr>
            <a:grpSpLocks noChangeAspect="1"/>
          </p:cNvGrpSpPr>
          <p:nvPr/>
        </p:nvGrpSpPr>
        <p:grpSpPr bwMode="auto">
          <a:xfrm>
            <a:off x="1906588" y="2420938"/>
            <a:ext cx="3448050" cy="3429000"/>
            <a:chOff x="0" y="1162"/>
            <a:chExt cx="3016" cy="3000"/>
          </a:xfrm>
        </p:grpSpPr>
        <p:grpSp>
          <p:nvGrpSpPr>
            <p:cNvPr id="12301" name="Group 6"/>
            <p:cNvGrpSpPr>
              <a:grpSpLocks noChangeAspect="1"/>
            </p:cNvGrpSpPr>
            <p:nvPr/>
          </p:nvGrpSpPr>
          <p:grpSpPr bwMode="auto">
            <a:xfrm>
              <a:off x="0" y="1162"/>
              <a:ext cx="3005" cy="3000"/>
              <a:chOff x="0" y="768"/>
              <a:chExt cx="3005" cy="3000"/>
            </a:xfrm>
          </p:grpSpPr>
          <p:sp>
            <p:nvSpPr>
              <p:cNvPr id="553991" name="Rectangle 7"/>
              <p:cNvSpPr>
                <a:spLocks noChangeAspect="1" noChangeArrowheads="1"/>
              </p:cNvSpPr>
              <p:nvPr/>
            </p:nvSpPr>
            <p:spPr bwMode="auto">
              <a:xfrm>
                <a:off x="0" y="3394"/>
                <a:ext cx="579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just" eaLnBrk="0" hangingPunct="0">
                  <a:defRPr/>
                </a:pPr>
                <a:endPara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2306" name="Rectangle 8"/>
              <p:cNvSpPr>
                <a:spLocks noChangeAspect="1" noChangeArrowheads="1"/>
              </p:cNvSpPr>
              <p:nvPr/>
            </p:nvSpPr>
            <p:spPr bwMode="auto">
              <a:xfrm>
                <a:off x="1029" y="1094"/>
                <a:ext cx="1939" cy="25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3993" name="Rectangle 9"/>
              <p:cNvSpPr>
                <a:spLocks noChangeAspect="1" noChangeArrowheads="1"/>
              </p:cNvSpPr>
              <p:nvPr/>
            </p:nvSpPr>
            <p:spPr bwMode="auto">
              <a:xfrm>
                <a:off x="1225" y="1153"/>
                <a:ext cx="1618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返回值和参数</a:t>
                </a:r>
              </a:p>
            </p:txBody>
          </p:sp>
          <p:sp>
            <p:nvSpPr>
              <p:cNvPr id="12308" name="Line 10"/>
              <p:cNvSpPr>
                <a:spLocks noChangeAspect="1" noChangeShapeType="1"/>
              </p:cNvSpPr>
              <p:nvPr/>
            </p:nvSpPr>
            <p:spPr bwMode="auto">
              <a:xfrm>
                <a:off x="1056" y="1488"/>
                <a:ext cx="191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3995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1008" y="2715"/>
                <a:ext cx="1948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控制链</a:t>
                </a:r>
              </a:p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访问链和机器状态</a:t>
                </a:r>
              </a:p>
            </p:txBody>
          </p:sp>
          <p:sp>
            <p:nvSpPr>
              <p:cNvPr id="12310" name="Line 12"/>
              <p:cNvSpPr>
                <a:spLocks noChangeAspect="1" noChangeShapeType="1"/>
              </p:cNvSpPr>
              <p:nvPr/>
            </p:nvSpPr>
            <p:spPr bwMode="auto">
              <a:xfrm>
                <a:off x="1040" y="2045"/>
                <a:ext cx="19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2311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1063" y="2758"/>
                <a:ext cx="18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2312" name="Line 14"/>
              <p:cNvSpPr>
                <a:spLocks noChangeAspect="1" noChangeShapeType="1"/>
              </p:cNvSpPr>
              <p:nvPr/>
            </p:nvSpPr>
            <p:spPr bwMode="auto">
              <a:xfrm flipV="1">
                <a:off x="1056" y="3312"/>
                <a:ext cx="187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2313" name="Line 15"/>
              <p:cNvSpPr>
                <a:spLocks noChangeAspect="1" noChangeShapeType="1"/>
              </p:cNvSpPr>
              <p:nvPr/>
            </p:nvSpPr>
            <p:spPr bwMode="auto">
              <a:xfrm>
                <a:off x="1054" y="2396"/>
                <a:ext cx="190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4000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1008" y="2064"/>
                <a:ext cx="196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局部数据临时数据</a:t>
                </a:r>
              </a:p>
            </p:txBody>
          </p:sp>
          <p:sp>
            <p:nvSpPr>
              <p:cNvPr id="554001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1180" y="2399"/>
                <a:ext cx="161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返回值和参数</a:t>
                </a:r>
              </a:p>
            </p:txBody>
          </p:sp>
          <p:sp>
            <p:nvSpPr>
              <p:cNvPr id="554002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1008" y="3312"/>
                <a:ext cx="1920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局部数据临时数据</a:t>
                </a:r>
              </a:p>
            </p:txBody>
          </p:sp>
          <p:sp>
            <p:nvSpPr>
              <p:cNvPr id="12317" name="Line 19"/>
              <p:cNvSpPr>
                <a:spLocks noChangeAspect="1" noChangeShapeType="1"/>
              </p:cNvSpPr>
              <p:nvPr/>
            </p:nvSpPr>
            <p:spPr bwMode="auto">
              <a:xfrm>
                <a:off x="1028" y="868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2318" name="Line 20"/>
              <p:cNvSpPr>
                <a:spLocks noChangeAspect="1" noChangeShapeType="1"/>
              </p:cNvSpPr>
              <p:nvPr/>
            </p:nvSpPr>
            <p:spPr bwMode="auto">
              <a:xfrm>
                <a:off x="2965" y="879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4005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1225" y="768"/>
                <a:ext cx="1618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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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</a:t>
                </a:r>
                <a:endPara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54006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055" y="1440"/>
                <a:ext cx="195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控制链</a:t>
                </a:r>
              </a:p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访问链和机器状态</a:t>
                </a:r>
              </a:p>
            </p:txBody>
          </p:sp>
          <p:sp>
            <p:nvSpPr>
              <p:cNvPr id="554007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0" y="3417"/>
                <a:ext cx="855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top_sp 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2322" name="Line 24"/>
              <p:cNvSpPr>
                <a:spLocks noChangeAspect="1" noChangeShapeType="1"/>
              </p:cNvSpPr>
              <p:nvPr/>
            </p:nvSpPr>
            <p:spPr bwMode="auto">
              <a:xfrm>
                <a:off x="760" y="3664"/>
                <a:ext cx="25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4009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0" y="2687"/>
                <a:ext cx="823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base_sp 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2324" name="Line 26"/>
              <p:cNvSpPr>
                <a:spLocks noChangeAspect="1" noChangeShapeType="1"/>
              </p:cNvSpPr>
              <p:nvPr/>
            </p:nvSpPr>
            <p:spPr bwMode="auto">
              <a:xfrm>
                <a:off x="773" y="2928"/>
                <a:ext cx="25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2325" name="Freeform 27"/>
              <p:cNvSpPr>
                <a:spLocks noChangeAspect="1"/>
              </p:cNvSpPr>
              <p:nvPr/>
            </p:nvSpPr>
            <p:spPr bwMode="auto">
              <a:xfrm>
                <a:off x="656" y="1671"/>
                <a:ext cx="434" cy="1221"/>
              </a:xfrm>
              <a:custGeom>
                <a:avLst/>
                <a:gdLst>
                  <a:gd name="T0" fmla="*/ 110 w 571"/>
                  <a:gd name="T1" fmla="*/ 299 h 1617"/>
                  <a:gd name="T2" fmla="*/ 49 w 571"/>
                  <a:gd name="T3" fmla="*/ 283 h 1617"/>
                  <a:gd name="T4" fmla="*/ 7 w 571"/>
                  <a:gd name="T5" fmla="*/ 202 h 1617"/>
                  <a:gd name="T6" fmla="*/ 7 w 571"/>
                  <a:gd name="T7" fmla="*/ 92 h 1617"/>
                  <a:gd name="T8" fmla="*/ 33 w 571"/>
                  <a:gd name="T9" fmla="*/ 22 h 1617"/>
                  <a:gd name="T10" fmla="*/ 96 w 571"/>
                  <a:gd name="T11" fmla="*/ 0 h 16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1" h="1617">
                    <a:moveTo>
                      <a:pt x="571" y="1614"/>
                    </a:moveTo>
                    <a:cubicBezTo>
                      <a:pt x="519" y="1600"/>
                      <a:pt x="347" y="1617"/>
                      <a:pt x="258" y="1530"/>
                    </a:cubicBezTo>
                    <a:cubicBezTo>
                      <a:pt x="169" y="1443"/>
                      <a:pt x="74" y="1262"/>
                      <a:pt x="37" y="1090"/>
                    </a:cubicBezTo>
                    <a:cubicBezTo>
                      <a:pt x="0" y="918"/>
                      <a:pt x="15" y="662"/>
                      <a:pt x="37" y="500"/>
                    </a:cubicBezTo>
                    <a:cubicBezTo>
                      <a:pt x="59" y="338"/>
                      <a:pt x="91" y="203"/>
                      <a:pt x="168" y="120"/>
                    </a:cubicBezTo>
                    <a:cubicBezTo>
                      <a:pt x="245" y="37"/>
                      <a:pt x="429" y="25"/>
                      <a:pt x="498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2326" name="Freeform 28"/>
              <p:cNvSpPr>
                <a:spLocks noChangeAspect="1"/>
              </p:cNvSpPr>
              <p:nvPr/>
            </p:nvSpPr>
            <p:spPr bwMode="auto">
              <a:xfrm>
                <a:off x="815" y="915"/>
                <a:ext cx="290" cy="759"/>
              </a:xfrm>
              <a:custGeom>
                <a:avLst/>
                <a:gdLst>
                  <a:gd name="T0" fmla="*/ 74 w 381"/>
                  <a:gd name="T1" fmla="*/ 187 h 1005"/>
                  <a:gd name="T2" fmla="*/ 30 w 381"/>
                  <a:gd name="T3" fmla="*/ 172 h 1005"/>
                  <a:gd name="T4" fmla="*/ 4 w 381"/>
                  <a:gd name="T5" fmla="*/ 139 h 1005"/>
                  <a:gd name="T6" fmla="*/ 7 w 381"/>
                  <a:gd name="T7" fmla="*/ 0 h 100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81" h="1005">
                    <a:moveTo>
                      <a:pt x="381" y="1005"/>
                    </a:moveTo>
                    <a:cubicBezTo>
                      <a:pt x="343" y="992"/>
                      <a:pt x="214" y="970"/>
                      <a:pt x="154" y="927"/>
                    </a:cubicBezTo>
                    <a:cubicBezTo>
                      <a:pt x="94" y="884"/>
                      <a:pt x="38" y="901"/>
                      <a:pt x="19" y="747"/>
                    </a:cubicBezTo>
                    <a:cubicBezTo>
                      <a:pt x="0" y="593"/>
                      <a:pt x="33" y="156"/>
                      <a:pt x="37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</p:grpSp>
        <p:sp>
          <p:nvSpPr>
            <p:cNvPr id="554013" name="Rectangle 29"/>
            <p:cNvSpPr>
              <a:spLocks noChangeAspect="1" noChangeArrowheads="1"/>
            </p:cNvSpPr>
            <p:nvPr/>
          </p:nvSpPr>
          <p:spPr bwMode="auto">
            <a:xfrm>
              <a:off x="192" y="1776"/>
              <a:ext cx="48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</a:t>
              </a:r>
            </a:p>
          </p:txBody>
        </p:sp>
        <p:sp>
          <p:nvSpPr>
            <p:cNvPr id="12303" name="Line 30"/>
            <p:cNvSpPr>
              <a:spLocks noChangeAspect="1" noChangeShapeType="1"/>
            </p:cNvSpPr>
            <p:nvPr/>
          </p:nvSpPr>
          <p:spPr bwMode="auto">
            <a:xfrm>
              <a:off x="432" y="2208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4" name="Rectangle 31"/>
            <p:cNvSpPr>
              <a:spLocks noChangeAspect="1" noChangeArrowheads="1"/>
            </p:cNvSpPr>
            <p:nvPr/>
          </p:nvSpPr>
          <p:spPr bwMode="auto">
            <a:xfrm>
              <a:off x="1020" y="1480"/>
              <a:ext cx="1996" cy="127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4016" name="Text Box 32"/>
          <p:cNvSpPr txBox="1">
            <a:spLocks noChangeArrowheads="1"/>
          </p:cNvSpPr>
          <p:nvPr/>
        </p:nvSpPr>
        <p:spPr bwMode="auto">
          <a:xfrm>
            <a:off x="3065463" y="5734050"/>
            <a:ext cx="2225675" cy="3921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</a:t>
            </a:r>
          </a:p>
        </p:txBody>
      </p:sp>
      <p:sp>
        <p:nvSpPr>
          <p:cNvPr id="12296" name="Line 33"/>
          <p:cNvSpPr>
            <a:spLocks noChangeShapeType="1"/>
          </p:cNvSpPr>
          <p:nvPr/>
        </p:nvSpPr>
        <p:spPr bwMode="auto">
          <a:xfrm flipV="1">
            <a:off x="6659563" y="2636838"/>
            <a:ext cx="0" cy="8651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7" name="AutoShape 34"/>
          <p:cNvSpPr>
            <a:spLocks noChangeArrowheads="1"/>
          </p:cNvSpPr>
          <p:nvPr/>
        </p:nvSpPr>
        <p:spPr bwMode="auto">
          <a:xfrm>
            <a:off x="5507038" y="5734050"/>
            <a:ext cx="720725" cy="3603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4019" name="Text Box 35"/>
          <p:cNvSpPr txBox="1">
            <a:spLocks noChangeArrowheads="1"/>
          </p:cNvSpPr>
          <p:nvPr/>
        </p:nvSpPr>
        <p:spPr bwMode="auto">
          <a:xfrm>
            <a:off x="6370638" y="5662613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84-  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即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8-4=4</a:t>
            </a:r>
          </a:p>
        </p:txBody>
      </p:sp>
      <p:sp>
        <p:nvSpPr>
          <p:cNvPr id="554020" name="Text Box 36"/>
          <p:cNvSpPr txBox="1">
            <a:spLocks noChangeArrowheads="1"/>
          </p:cNvSpPr>
          <p:nvPr/>
        </p:nvSpPr>
        <p:spPr bwMode="auto">
          <a:xfrm>
            <a:off x="760413" y="5772150"/>
            <a:ext cx="2225675" cy="392113"/>
          </a:xfrm>
          <a:prstGeom prst="rect">
            <a:avLst/>
          </a:prstGeom>
          <a:noFill/>
          <a:ln w="25400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8</a:t>
            </a:r>
          </a:p>
        </p:txBody>
      </p:sp>
      <p:sp>
        <p:nvSpPr>
          <p:cNvPr id="554021" name="Text Box 37"/>
          <p:cNvSpPr txBox="1">
            <a:spLocks noChangeArrowheads="1"/>
          </p:cNvSpPr>
          <p:nvPr/>
        </p:nvSpPr>
        <p:spPr bwMode="auto">
          <a:xfrm>
            <a:off x="754063" y="6165850"/>
            <a:ext cx="2225675" cy="392113"/>
          </a:xfrm>
          <a:prstGeom prst="rect">
            <a:avLst/>
          </a:prstGeom>
          <a:noFill/>
          <a:ln w="25400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7.1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中  间  语  言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7.1.1 后缀表示</a:t>
            </a:r>
          </a:p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最大优点：便于计算机处理表达式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>
              <a:buFontTx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(8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4) + 2的后缀表示是8 4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2 +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10F878-666A-4F2D-A03B-B55E8C356A37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55012" name="Text Box 4"/>
          <p:cNvSpPr txBox="1">
            <a:spLocks noChangeArrowheads="1"/>
          </p:cNvSpPr>
          <p:nvPr/>
        </p:nvSpPr>
        <p:spPr bwMode="auto">
          <a:xfrm>
            <a:off x="7235825" y="333375"/>
            <a:ext cx="1584325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后缀表示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图形表示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三地址代码</a:t>
            </a:r>
          </a:p>
        </p:txBody>
      </p:sp>
      <p:grpSp>
        <p:nvGrpSpPr>
          <p:cNvPr id="13318" name="Group 5"/>
          <p:cNvGrpSpPr>
            <a:grpSpLocks noChangeAspect="1"/>
          </p:cNvGrpSpPr>
          <p:nvPr/>
        </p:nvGrpSpPr>
        <p:grpSpPr bwMode="auto">
          <a:xfrm>
            <a:off x="1908175" y="2420938"/>
            <a:ext cx="3448050" cy="3429000"/>
            <a:chOff x="0" y="1162"/>
            <a:chExt cx="3016" cy="3000"/>
          </a:xfrm>
        </p:grpSpPr>
        <p:grpSp>
          <p:nvGrpSpPr>
            <p:cNvPr id="13322" name="Group 6"/>
            <p:cNvGrpSpPr>
              <a:grpSpLocks noChangeAspect="1"/>
            </p:cNvGrpSpPr>
            <p:nvPr/>
          </p:nvGrpSpPr>
          <p:grpSpPr bwMode="auto">
            <a:xfrm>
              <a:off x="0" y="1162"/>
              <a:ext cx="3005" cy="3000"/>
              <a:chOff x="0" y="768"/>
              <a:chExt cx="3005" cy="3000"/>
            </a:xfrm>
          </p:grpSpPr>
          <p:sp>
            <p:nvSpPr>
              <p:cNvPr id="555015" name="Rectangle 7"/>
              <p:cNvSpPr>
                <a:spLocks noChangeAspect="1" noChangeArrowheads="1"/>
              </p:cNvSpPr>
              <p:nvPr/>
            </p:nvSpPr>
            <p:spPr bwMode="auto">
              <a:xfrm>
                <a:off x="0" y="3394"/>
                <a:ext cx="579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just" eaLnBrk="0" hangingPunct="0">
                  <a:defRPr/>
                </a:pPr>
                <a:endPara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3327" name="Rectangle 8"/>
              <p:cNvSpPr>
                <a:spLocks noChangeAspect="1" noChangeArrowheads="1"/>
              </p:cNvSpPr>
              <p:nvPr/>
            </p:nvSpPr>
            <p:spPr bwMode="auto">
              <a:xfrm>
                <a:off x="1029" y="1094"/>
                <a:ext cx="1939" cy="25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5017" name="Rectangle 9"/>
              <p:cNvSpPr>
                <a:spLocks noChangeAspect="1" noChangeArrowheads="1"/>
              </p:cNvSpPr>
              <p:nvPr/>
            </p:nvSpPr>
            <p:spPr bwMode="auto">
              <a:xfrm>
                <a:off x="1225" y="1153"/>
                <a:ext cx="1618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返回值和参数</a:t>
                </a:r>
              </a:p>
            </p:txBody>
          </p:sp>
          <p:sp>
            <p:nvSpPr>
              <p:cNvPr id="13329" name="Line 10"/>
              <p:cNvSpPr>
                <a:spLocks noChangeAspect="1" noChangeShapeType="1"/>
              </p:cNvSpPr>
              <p:nvPr/>
            </p:nvSpPr>
            <p:spPr bwMode="auto">
              <a:xfrm>
                <a:off x="1056" y="1488"/>
                <a:ext cx="191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5019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1008" y="2715"/>
                <a:ext cx="1948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控制链</a:t>
                </a:r>
              </a:p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访问链和机器状态</a:t>
                </a:r>
              </a:p>
            </p:txBody>
          </p:sp>
          <p:sp>
            <p:nvSpPr>
              <p:cNvPr id="13331" name="Line 12"/>
              <p:cNvSpPr>
                <a:spLocks noChangeAspect="1" noChangeShapeType="1"/>
              </p:cNvSpPr>
              <p:nvPr/>
            </p:nvSpPr>
            <p:spPr bwMode="auto">
              <a:xfrm>
                <a:off x="1040" y="2045"/>
                <a:ext cx="19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3332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1063" y="2758"/>
                <a:ext cx="18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3333" name="Line 14"/>
              <p:cNvSpPr>
                <a:spLocks noChangeAspect="1" noChangeShapeType="1"/>
              </p:cNvSpPr>
              <p:nvPr/>
            </p:nvSpPr>
            <p:spPr bwMode="auto">
              <a:xfrm flipV="1">
                <a:off x="1056" y="3312"/>
                <a:ext cx="187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3334" name="Line 15"/>
              <p:cNvSpPr>
                <a:spLocks noChangeAspect="1" noChangeShapeType="1"/>
              </p:cNvSpPr>
              <p:nvPr/>
            </p:nvSpPr>
            <p:spPr bwMode="auto">
              <a:xfrm>
                <a:off x="1054" y="2396"/>
                <a:ext cx="190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5024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1008" y="2064"/>
                <a:ext cx="196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局部数据临时数据</a:t>
                </a:r>
              </a:p>
            </p:txBody>
          </p:sp>
          <p:sp>
            <p:nvSpPr>
              <p:cNvPr id="555025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1180" y="2399"/>
                <a:ext cx="161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返回值和参数</a:t>
                </a:r>
              </a:p>
            </p:txBody>
          </p:sp>
          <p:sp>
            <p:nvSpPr>
              <p:cNvPr id="555026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1008" y="3312"/>
                <a:ext cx="1920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局部数据临时数据</a:t>
                </a:r>
              </a:p>
            </p:txBody>
          </p:sp>
          <p:sp>
            <p:nvSpPr>
              <p:cNvPr id="13338" name="Line 19"/>
              <p:cNvSpPr>
                <a:spLocks noChangeAspect="1" noChangeShapeType="1"/>
              </p:cNvSpPr>
              <p:nvPr/>
            </p:nvSpPr>
            <p:spPr bwMode="auto">
              <a:xfrm>
                <a:off x="1028" y="868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3339" name="Line 20"/>
              <p:cNvSpPr>
                <a:spLocks noChangeAspect="1" noChangeShapeType="1"/>
              </p:cNvSpPr>
              <p:nvPr/>
            </p:nvSpPr>
            <p:spPr bwMode="auto">
              <a:xfrm>
                <a:off x="2965" y="879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5029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1225" y="768"/>
                <a:ext cx="1618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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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  </a:t>
                </a: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sym typeface="Symbol" pitchFamily="18" charset="2"/>
                  </a:rPr>
                  <a:t></a:t>
                </a:r>
                <a:endPara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55030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055" y="1440"/>
                <a:ext cx="195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控制链</a:t>
                </a:r>
              </a:p>
              <a:p>
                <a:pPr algn="just" eaLnBrk="0" hangingPunct="0">
                  <a:defRPr/>
                </a:pPr>
                <a:r>
                  <a:rPr lang="zh-CN" alt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访问链和机器状态</a:t>
                </a:r>
              </a:p>
            </p:txBody>
          </p:sp>
          <p:sp>
            <p:nvSpPr>
              <p:cNvPr id="555031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0" y="3417"/>
                <a:ext cx="855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top_sp 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3343" name="Line 24"/>
              <p:cNvSpPr>
                <a:spLocks noChangeAspect="1" noChangeShapeType="1"/>
              </p:cNvSpPr>
              <p:nvPr/>
            </p:nvSpPr>
            <p:spPr bwMode="auto">
              <a:xfrm>
                <a:off x="760" y="3664"/>
                <a:ext cx="25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555033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0" y="2687"/>
                <a:ext cx="823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82800" rIns="54000"/>
              <a:lstStyle/>
              <a:p>
                <a:pPr algn="ctr" eaLnBrk="0" hangingPunct="0">
                  <a:defRPr/>
                </a:pPr>
                <a:r>
                  <a:rPr lang="en-US" altLang="zh-CN" sz="1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base_sp </a:t>
                </a:r>
                <a:endPara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3345" name="Line 26"/>
              <p:cNvSpPr>
                <a:spLocks noChangeAspect="1" noChangeShapeType="1"/>
              </p:cNvSpPr>
              <p:nvPr/>
            </p:nvSpPr>
            <p:spPr bwMode="auto">
              <a:xfrm>
                <a:off x="773" y="2928"/>
                <a:ext cx="25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3346" name="Freeform 27"/>
              <p:cNvSpPr>
                <a:spLocks noChangeAspect="1"/>
              </p:cNvSpPr>
              <p:nvPr/>
            </p:nvSpPr>
            <p:spPr bwMode="auto">
              <a:xfrm>
                <a:off x="656" y="1671"/>
                <a:ext cx="434" cy="1221"/>
              </a:xfrm>
              <a:custGeom>
                <a:avLst/>
                <a:gdLst>
                  <a:gd name="T0" fmla="*/ 110 w 571"/>
                  <a:gd name="T1" fmla="*/ 299 h 1617"/>
                  <a:gd name="T2" fmla="*/ 49 w 571"/>
                  <a:gd name="T3" fmla="*/ 283 h 1617"/>
                  <a:gd name="T4" fmla="*/ 7 w 571"/>
                  <a:gd name="T5" fmla="*/ 202 h 1617"/>
                  <a:gd name="T6" fmla="*/ 7 w 571"/>
                  <a:gd name="T7" fmla="*/ 92 h 1617"/>
                  <a:gd name="T8" fmla="*/ 33 w 571"/>
                  <a:gd name="T9" fmla="*/ 22 h 1617"/>
                  <a:gd name="T10" fmla="*/ 96 w 571"/>
                  <a:gd name="T11" fmla="*/ 0 h 16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1" h="1617">
                    <a:moveTo>
                      <a:pt x="571" y="1614"/>
                    </a:moveTo>
                    <a:cubicBezTo>
                      <a:pt x="519" y="1600"/>
                      <a:pt x="347" y="1617"/>
                      <a:pt x="258" y="1530"/>
                    </a:cubicBezTo>
                    <a:cubicBezTo>
                      <a:pt x="169" y="1443"/>
                      <a:pt x="74" y="1262"/>
                      <a:pt x="37" y="1090"/>
                    </a:cubicBezTo>
                    <a:cubicBezTo>
                      <a:pt x="0" y="918"/>
                      <a:pt x="15" y="662"/>
                      <a:pt x="37" y="500"/>
                    </a:cubicBezTo>
                    <a:cubicBezTo>
                      <a:pt x="59" y="338"/>
                      <a:pt x="91" y="203"/>
                      <a:pt x="168" y="120"/>
                    </a:cubicBezTo>
                    <a:cubicBezTo>
                      <a:pt x="245" y="37"/>
                      <a:pt x="429" y="25"/>
                      <a:pt x="498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  <p:sp>
            <p:nvSpPr>
              <p:cNvPr id="13347" name="Freeform 28"/>
              <p:cNvSpPr>
                <a:spLocks noChangeAspect="1"/>
              </p:cNvSpPr>
              <p:nvPr/>
            </p:nvSpPr>
            <p:spPr bwMode="auto">
              <a:xfrm>
                <a:off x="815" y="915"/>
                <a:ext cx="290" cy="759"/>
              </a:xfrm>
              <a:custGeom>
                <a:avLst/>
                <a:gdLst>
                  <a:gd name="T0" fmla="*/ 74 w 381"/>
                  <a:gd name="T1" fmla="*/ 187 h 1005"/>
                  <a:gd name="T2" fmla="*/ 30 w 381"/>
                  <a:gd name="T3" fmla="*/ 172 h 1005"/>
                  <a:gd name="T4" fmla="*/ 4 w 381"/>
                  <a:gd name="T5" fmla="*/ 139 h 1005"/>
                  <a:gd name="T6" fmla="*/ 7 w 381"/>
                  <a:gd name="T7" fmla="*/ 0 h 100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81" h="1005">
                    <a:moveTo>
                      <a:pt x="381" y="1005"/>
                    </a:moveTo>
                    <a:cubicBezTo>
                      <a:pt x="343" y="992"/>
                      <a:pt x="214" y="970"/>
                      <a:pt x="154" y="927"/>
                    </a:cubicBezTo>
                    <a:cubicBezTo>
                      <a:pt x="94" y="884"/>
                      <a:pt x="38" y="901"/>
                      <a:pt x="19" y="747"/>
                    </a:cubicBezTo>
                    <a:cubicBezTo>
                      <a:pt x="0" y="593"/>
                      <a:pt x="33" y="156"/>
                      <a:pt x="37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rIns="54000"/>
              <a:lstStyle/>
              <a:p>
                <a:endParaRPr lang="zh-CN" altLang="en-US"/>
              </a:p>
            </p:txBody>
          </p:sp>
        </p:grpSp>
        <p:sp>
          <p:nvSpPr>
            <p:cNvPr id="555037" name="Rectangle 29"/>
            <p:cNvSpPr>
              <a:spLocks noChangeAspect="1" noChangeArrowheads="1"/>
            </p:cNvSpPr>
            <p:nvPr/>
          </p:nvSpPr>
          <p:spPr bwMode="auto">
            <a:xfrm>
              <a:off x="192" y="1776"/>
              <a:ext cx="48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</a:t>
              </a:r>
            </a:p>
          </p:txBody>
        </p:sp>
        <p:sp>
          <p:nvSpPr>
            <p:cNvPr id="13324" name="Line 30"/>
            <p:cNvSpPr>
              <a:spLocks noChangeAspect="1" noChangeShapeType="1"/>
            </p:cNvSpPr>
            <p:nvPr/>
          </p:nvSpPr>
          <p:spPr bwMode="auto">
            <a:xfrm>
              <a:off x="432" y="2208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5" name="Rectangle 31"/>
            <p:cNvSpPr>
              <a:spLocks noChangeAspect="1" noChangeArrowheads="1"/>
            </p:cNvSpPr>
            <p:nvPr/>
          </p:nvSpPr>
          <p:spPr bwMode="auto">
            <a:xfrm>
              <a:off x="1020" y="1480"/>
              <a:ext cx="1996" cy="127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5040" name="Text Box 32"/>
          <p:cNvSpPr txBox="1">
            <a:spLocks noChangeArrowheads="1"/>
          </p:cNvSpPr>
          <p:nvPr/>
        </p:nvSpPr>
        <p:spPr bwMode="auto">
          <a:xfrm>
            <a:off x="3067050" y="5734050"/>
            <a:ext cx="2225675" cy="3921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</a:t>
            </a:r>
          </a:p>
        </p:txBody>
      </p:sp>
      <p:sp>
        <p:nvSpPr>
          <p:cNvPr id="13320" name="Line 33"/>
          <p:cNvSpPr>
            <a:spLocks noChangeShapeType="1"/>
          </p:cNvSpPr>
          <p:nvPr/>
        </p:nvSpPr>
        <p:spPr bwMode="auto">
          <a:xfrm flipV="1">
            <a:off x="6877050" y="2565400"/>
            <a:ext cx="0" cy="8651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5042" name="Text Box 34"/>
          <p:cNvSpPr txBox="1">
            <a:spLocks noChangeArrowheads="1"/>
          </p:cNvSpPr>
          <p:nvPr/>
        </p:nvSpPr>
        <p:spPr bwMode="auto">
          <a:xfrm>
            <a:off x="3060700" y="6127750"/>
            <a:ext cx="2225675" cy="3921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第12讲-语法分析-VIII-浅色</Template>
  <TotalTime>13157</TotalTime>
  <Words>2536</Words>
  <Application>Microsoft Office PowerPoint</Application>
  <PresentationFormat>On-screen Show (4:3)</PresentationFormat>
  <Paragraphs>769</Paragraphs>
  <Slides>42</Slides>
  <Notes>32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CMTT10</vt:lpstr>
      <vt:lpstr>黑体</vt:lpstr>
      <vt:lpstr>楷体</vt:lpstr>
      <vt:lpstr>宋体</vt:lpstr>
      <vt:lpstr>Arial</vt:lpstr>
      <vt:lpstr>Courier New</vt:lpstr>
      <vt:lpstr>Tahoma</vt:lpstr>
      <vt:lpstr>Times New Roman</vt:lpstr>
      <vt:lpstr>Verdana</vt:lpstr>
      <vt:lpstr>Wingdings</vt:lpstr>
      <vt:lpstr>sample</vt:lpstr>
      <vt:lpstr>编译器</vt:lpstr>
      <vt:lpstr>第七章  中间代码生成</vt:lpstr>
      <vt:lpstr>第七章  中间代码生成</vt:lpstr>
      <vt:lpstr>7.1 中  间  语  言</vt:lpstr>
      <vt:lpstr>7.1 中  间  语  言</vt:lpstr>
      <vt:lpstr>7.1 中  间  语  言</vt:lpstr>
      <vt:lpstr>7.1 中  间  语  言</vt:lpstr>
      <vt:lpstr>7.1 中  间  语  言</vt:lpstr>
      <vt:lpstr>7.1 中  间  语  言</vt:lpstr>
      <vt:lpstr>7.1 中  间  语  言</vt:lpstr>
      <vt:lpstr>7.1 中  间  语  言</vt:lpstr>
      <vt:lpstr>7.1 中  间  语  言</vt:lpstr>
      <vt:lpstr>7.1 中  间  语  言</vt:lpstr>
      <vt:lpstr>7.1 中  间  语  言</vt:lpstr>
      <vt:lpstr>7.1 中  间  语  言</vt:lpstr>
      <vt:lpstr>7.2 声 明 语 句</vt:lpstr>
      <vt:lpstr>7.2 声 明 语 句</vt:lpstr>
      <vt:lpstr>PowerPoint Presentation</vt:lpstr>
      <vt:lpstr>7.2 声 明 语 句</vt:lpstr>
      <vt:lpstr>7.2 声 明 语 句</vt:lpstr>
      <vt:lpstr>7.2 声 明 语 句</vt:lpstr>
      <vt:lpstr>7.2 声 明 语 句</vt:lpstr>
      <vt:lpstr>7.2 声 明 语 句</vt:lpstr>
      <vt:lpstr>7.2 声 明 语 句</vt:lpstr>
      <vt:lpstr>7.2 声 明 语 句</vt:lpstr>
      <vt:lpstr>7.2 声 明 语 句</vt:lpstr>
      <vt:lpstr>7.2 声 明 语 句</vt:lpstr>
      <vt:lpstr>7.2 声 明 语 句</vt:lpstr>
      <vt:lpstr>7.2 声 明 语 句</vt:lpstr>
      <vt:lpstr>7.2 声 明 语 句</vt:lpstr>
      <vt:lpstr>7.2 声 明 语 句</vt:lpstr>
      <vt:lpstr>7.3 赋 值 语 句</vt:lpstr>
      <vt:lpstr>7.3 赋 值 语 句</vt:lpstr>
      <vt:lpstr>7.3 赋 值 语 句</vt:lpstr>
      <vt:lpstr>7.3 赋 值 语 句</vt:lpstr>
      <vt:lpstr>作业</vt:lpstr>
      <vt:lpstr>例  题   7.4</vt:lpstr>
      <vt:lpstr>PowerPoint Presentation</vt:lpstr>
      <vt:lpstr>例    题    7.5</vt:lpstr>
      <vt:lpstr>例    题    7.5</vt:lpstr>
      <vt:lpstr>PowerPoint Presentation</vt:lpstr>
      <vt:lpstr>语句 do i = i+1; while (a[i] &lt; v);</vt:lpstr>
    </vt:vector>
  </TitlesOfParts>
  <Company>中国科大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Bruce wang</cp:lastModifiedBy>
  <cp:revision>706</cp:revision>
  <dcterms:created xsi:type="dcterms:W3CDTF">2000-08-08T16:59:41Z</dcterms:created>
  <dcterms:modified xsi:type="dcterms:W3CDTF">2018-12-02T15:28:31Z</dcterms:modified>
</cp:coreProperties>
</file>