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1"/>
  </p:notesMasterIdLst>
  <p:handoutMasterIdLst>
    <p:handoutMasterId r:id="rId42"/>
  </p:handoutMasterIdLst>
  <p:sldIdLst>
    <p:sldId id="366" r:id="rId2"/>
    <p:sldId id="260" r:id="rId3"/>
    <p:sldId id="367" r:id="rId4"/>
    <p:sldId id="368" r:id="rId5"/>
    <p:sldId id="369" r:id="rId6"/>
    <p:sldId id="372" r:id="rId7"/>
    <p:sldId id="373" r:id="rId8"/>
    <p:sldId id="375" r:id="rId9"/>
    <p:sldId id="427" r:id="rId10"/>
    <p:sldId id="377" r:id="rId11"/>
    <p:sldId id="378" r:id="rId12"/>
    <p:sldId id="382" r:id="rId13"/>
    <p:sldId id="383" r:id="rId14"/>
    <p:sldId id="411" r:id="rId15"/>
    <p:sldId id="428" r:id="rId16"/>
    <p:sldId id="429" r:id="rId17"/>
    <p:sldId id="385" r:id="rId18"/>
    <p:sldId id="387" r:id="rId19"/>
    <p:sldId id="388" r:id="rId20"/>
    <p:sldId id="389" r:id="rId21"/>
    <p:sldId id="390" r:id="rId22"/>
    <p:sldId id="392" r:id="rId23"/>
    <p:sldId id="413" r:id="rId24"/>
    <p:sldId id="416" r:id="rId25"/>
    <p:sldId id="430" r:id="rId26"/>
    <p:sldId id="401" r:id="rId27"/>
    <p:sldId id="417" r:id="rId28"/>
    <p:sldId id="402" r:id="rId29"/>
    <p:sldId id="403" r:id="rId30"/>
    <p:sldId id="404" r:id="rId31"/>
    <p:sldId id="405" r:id="rId32"/>
    <p:sldId id="406" r:id="rId33"/>
    <p:sldId id="407" r:id="rId34"/>
    <p:sldId id="408" r:id="rId35"/>
    <p:sldId id="418" r:id="rId36"/>
    <p:sldId id="409" r:id="rId37"/>
    <p:sldId id="419" r:id="rId38"/>
    <p:sldId id="410" r:id="rId39"/>
    <p:sldId id="421" r:id="rId4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46" autoAdjust="0"/>
  </p:normalViewPr>
  <p:slideViewPr>
    <p:cSldViewPr>
      <p:cViewPr varScale="1">
        <p:scale>
          <a:sx n="24" d="100"/>
          <a:sy n="24" d="100"/>
        </p:scale>
        <p:origin x="1133"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639C8578-F468-401F-A664-063697F2C8E3}" type="slidenum">
              <a:rPr lang="zh-CN" altLang="en-US"/>
              <a:pPr>
                <a:defRPr/>
              </a:pPr>
              <a:t>‹#›</a:t>
            </a:fld>
            <a:endParaRPr lang="en-US" altLang="zh-CN"/>
          </a:p>
        </p:txBody>
      </p:sp>
    </p:spTree>
    <p:extLst>
      <p:ext uri="{BB962C8B-B14F-4D97-AF65-F5344CB8AC3E}">
        <p14:creationId xmlns:p14="http://schemas.microsoft.com/office/powerpoint/2010/main" val="162916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89441E44-08EE-4920-9FFE-B59EBFF08A59}" type="slidenum">
              <a:rPr lang="zh-CN" altLang="en-US"/>
              <a:pPr>
                <a:defRPr/>
              </a:pPr>
              <a:t>‹#›</a:t>
            </a:fld>
            <a:endParaRPr lang="en-US" altLang="zh-CN"/>
          </a:p>
        </p:txBody>
      </p:sp>
    </p:spTree>
    <p:extLst>
      <p:ext uri="{BB962C8B-B14F-4D97-AF65-F5344CB8AC3E}">
        <p14:creationId xmlns:p14="http://schemas.microsoft.com/office/powerpoint/2010/main" val="2939024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B5D6562-51E7-44E1-AA3D-4CB1833A21D1}" type="slidenum">
              <a:rPr lang="zh-CN" altLang="en-US" sz="1200" smtClean="0">
                <a:latin typeface="Times New Roman" pitchFamily="18" charset="0"/>
              </a:rPr>
              <a:pPr/>
              <a:t>1</a:t>
            </a:fld>
            <a:endParaRPr lang="en-US" altLang="zh-CN" sz="120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190939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A2BF570-7696-438A-A574-D21D3A5802CE}" type="slidenum">
              <a:rPr lang="zh-CN" altLang="en-US" sz="1200" smtClean="0">
                <a:latin typeface="Times New Roman" pitchFamily="18" charset="0"/>
              </a:rPr>
              <a:pPr/>
              <a:t>11</a:t>
            </a:fld>
            <a:endParaRPr lang="en-US" altLang="zh-CN" sz="120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413835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938AE44-AE85-4AE1-8C09-AD74EA8488EB}" type="slidenum">
              <a:rPr lang="zh-CN" altLang="en-US" sz="1200" smtClean="0">
                <a:latin typeface="Times New Roman" pitchFamily="18" charset="0"/>
              </a:rPr>
              <a:pPr/>
              <a:t>12</a:t>
            </a:fld>
            <a:endParaRPr lang="en-US" altLang="zh-CN" sz="120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147063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8111891-ECDD-4030-A181-01EE55850C7A}" type="slidenum">
              <a:rPr lang="zh-CN" altLang="en-US" sz="1200" smtClean="0">
                <a:latin typeface="Times New Roman" pitchFamily="18" charset="0"/>
              </a:rPr>
              <a:pPr/>
              <a:t>13</a:t>
            </a:fld>
            <a:endParaRPr lang="en-US" altLang="zh-CN" sz="12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247382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1869E1C-4958-44B4-BBB9-30295B01ACB4}" type="slidenum">
              <a:rPr lang="zh-CN" altLang="en-US" sz="1200" smtClean="0">
                <a:latin typeface="Times New Roman" pitchFamily="18" charset="0"/>
              </a:rPr>
              <a:pPr/>
              <a:t>14</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341429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F73BFE4-6F0B-4FD0-A3E2-7D3FA03D44AE}" type="slidenum">
              <a:rPr lang="zh-CN" altLang="en-US" sz="1200" smtClean="0">
                <a:latin typeface="Times New Roman" pitchFamily="18" charset="0"/>
              </a:rPr>
              <a:pPr/>
              <a:t>15</a:t>
            </a:fld>
            <a:endParaRPr lang="en-US" altLang="zh-CN" sz="12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29810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9111FD4-C381-4B11-AC88-2CF836140F96}" type="slidenum">
              <a:rPr lang="zh-CN" altLang="en-US" sz="1200" smtClean="0">
                <a:latin typeface="Times New Roman" pitchFamily="18" charset="0"/>
              </a:rPr>
              <a:pPr/>
              <a:t>16</a:t>
            </a:fld>
            <a:endParaRPr lang="en-US" altLang="zh-CN" sz="120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1838475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40A5153-8DC5-4DAC-8237-C71E28286AE8}" type="slidenum">
              <a:rPr lang="zh-CN" altLang="en-US" sz="1200" smtClean="0">
                <a:latin typeface="Times New Roman" pitchFamily="18" charset="0"/>
              </a:rPr>
              <a:pPr/>
              <a:t>17</a:t>
            </a:fld>
            <a:endParaRPr lang="en-US" altLang="zh-CN" sz="120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427995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1313116-25D6-4EE5-9D4C-55CA74213227}" type="slidenum">
              <a:rPr lang="zh-CN" altLang="en-US" sz="1200" smtClean="0">
                <a:latin typeface="Times New Roman" pitchFamily="18" charset="0"/>
              </a:rPr>
              <a:pPr/>
              <a:t>18</a:t>
            </a:fld>
            <a:endParaRPr lang="en-US" altLang="zh-CN" sz="120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282746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10DE11B-4181-4AC6-99A0-EC6BFB0C5B3A}" type="slidenum">
              <a:rPr lang="zh-CN" altLang="en-US" sz="1200" smtClean="0">
                <a:latin typeface="Times New Roman" pitchFamily="18" charset="0"/>
              </a:rPr>
              <a:pPr/>
              <a:t>19</a:t>
            </a:fld>
            <a:endParaRPr lang="en-US" altLang="zh-CN" sz="120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1048829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995E56A-C1E9-456F-9939-9E2AA47D9E1D}" type="slidenum">
              <a:rPr lang="zh-CN" altLang="en-US" sz="1200" smtClean="0">
                <a:latin typeface="Times New Roman" pitchFamily="18" charset="0"/>
              </a:rPr>
              <a:pPr/>
              <a:t>20</a:t>
            </a:fld>
            <a:endParaRPr lang="en-US" altLang="zh-CN" sz="120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150411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948BE31-1269-4964-AF0F-2C9BA6746D03}" type="slidenum">
              <a:rPr lang="zh-CN" altLang="en-US" sz="1200" smtClean="0">
                <a:latin typeface="Times New Roman" pitchFamily="18" charset="0"/>
              </a:rPr>
              <a:pPr/>
              <a:t>2</a:t>
            </a:fld>
            <a:endParaRPr lang="en-US" altLang="zh-CN" sz="120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3259802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9EA7358-6849-44C2-8444-F1FBE25B7BC1}" type="slidenum">
              <a:rPr lang="zh-CN" altLang="en-US" sz="1200" smtClean="0">
                <a:latin typeface="Times New Roman" pitchFamily="18" charset="0"/>
              </a:rPr>
              <a:pPr/>
              <a:t>21</a:t>
            </a:fld>
            <a:endParaRPr lang="en-US" altLang="zh-CN" sz="120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4150235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EFDE744-AB20-4EAA-B6D6-3DDC1B418C6E}" type="slidenum">
              <a:rPr lang="zh-CN" altLang="en-US" sz="1200" smtClean="0">
                <a:latin typeface="Times New Roman" pitchFamily="18" charset="0"/>
              </a:rPr>
              <a:pPr/>
              <a:t>22</a:t>
            </a:fld>
            <a:endParaRPr lang="en-US" altLang="zh-CN" sz="120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950047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5CE8E3B-B74E-4362-B93E-DE5E5D2E5601}" type="slidenum">
              <a:rPr lang="zh-CN" altLang="en-US" sz="1200" smtClean="0">
                <a:latin typeface="Times New Roman" pitchFamily="18" charset="0"/>
              </a:rPr>
              <a:pPr/>
              <a:t>23</a:t>
            </a:fld>
            <a:endParaRPr lang="en-US" altLang="zh-CN" sz="1200">
              <a:latin typeface="Times New Roman" pitchFamily="18" charset="0"/>
            </a:endParaRPr>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115060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8CBD503-6D4B-4DA3-9B62-294CD755D66D}" type="slidenum">
              <a:rPr lang="zh-CN" altLang="en-US" sz="1200" smtClean="0">
                <a:latin typeface="Times New Roman" pitchFamily="18" charset="0"/>
              </a:rPr>
              <a:pPr/>
              <a:t>24</a:t>
            </a:fld>
            <a:endParaRPr lang="en-US" altLang="zh-CN" sz="1200">
              <a:latin typeface="Times New Roman" pitchFamily="18" charset="0"/>
            </a:endParaRPr>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653574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FF1BB4E-72C5-4BFC-9F03-D6B011B2ED43}" type="slidenum">
              <a:rPr lang="zh-CN" altLang="en-US" sz="1200" smtClean="0">
                <a:latin typeface="Times New Roman" pitchFamily="18" charset="0"/>
              </a:rPr>
              <a:pPr/>
              <a:t>26</a:t>
            </a:fld>
            <a:endParaRPr lang="en-US" altLang="zh-CN" sz="1200">
              <a:latin typeface="Times New Roman" pitchFamily="18" charset="0"/>
            </a:endParaRPr>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1089869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77BAF6A-76B1-47BE-9AB5-9513C810D57E}" type="slidenum">
              <a:rPr lang="zh-CN" altLang="en-US" sz="1200" smtClean="0">
                <a:latin typeface="Times New Roman" pitchFamily="18" charset="0"/>
              </a:rPr>
              <a:pPr/>
              <a:t>27</a:t>
            </a:fld>
            <a:endParaRPr lang="en-US" altLang="zh-CN" sz="1200">
              <a:latin typeface="Times New Roman" pitchFamily="18" charset="0"/>
            </a:endParaRPr>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155819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1F89A0E-5BFB-47C1-831E-468B7F004D81}" type="slidenum">
              <a:rPr lang="zh-CN" altLang="en-US" sz="1200" smtClean="0">
                <a:latin typeface="Times New Roman" pitchFamily="18" charset="0"/>
              </a:rPr>
              <a:pPr/>
              <a:t>28</a:t>
            </a:fld>
            <a:endParaRPr lang="en-US" altLang="zh-CN" sz="1200">
              <a:latin typeface="Times New Roman" pitchFamily="18" charset="0"/>
            </a:endParaRPr>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2589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16174B3-7131-4A98-B32B-B80EFFFB8C24}" type="slidenum">
              <a:rPr lang="zh-CN" altLang="en-US" sz="1200" smtClean="0">
                <a:latin typeface="Times New Roman" pitchFamily="18" charset="0"/>
              </a:rPr>
              <a:pPr/>
              <a:t>29</a:t>
            </a:fld>
            <a:endParaRPr lang="en-US" altLang="zh-CN" sz="1200">
              <a:latin typeface="Times New Roman" pitchFamily="18" charset="0"/>
            </a:endParaRPr>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975740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6680A91-C6A5-4B04-B48F-15E7022D0821}" type="slidenum">
              <a:rPr lang="zh-CN" altLang="en-US" sz="1200" smtClean="0">
                <a:latin typeface="Times New Roman" pitchFamily="18" charset="0"/>
              </a:rPr>
              <a:pPr/>
              <a:t>30</a:t>
            </a:fld>
            <a:endParaRPr lang="en-US" altLang="zh-CN" sz="1200">
              <a:latin typeface="Times New Roman" pitchFamily="18" charset="0"/>
            </a:endParaRPr>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1619241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0D9A854-30B5-47F0-94E2-44B9014979DE}" type="slidenum">
              <a:rPr lang="zh-CN" altLang="en-US" sz="1200" smtClean="0">
                <a:latin typeface="Times New Roman" pitchFamily="18" charset="0"/>
              </a:rPr>
              <a:pPr/>
              <a:t>31</a:t>
            </a:fld>
            <a:endParaRPr lang="en-US" altLang="zh-CN" sz="1200">
              <a:latin typeface="Times New Roman" pitchFamily="18" charset="0"/>
            </a:endParaRPr>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03094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820FCF4-C568-460A-9B1B-0DCE4EFF9ADE}" type="slidenum">
              <a:rPr lang="zh-CN" altLang="en-US" sz="1200" smtClean="0">
                <a:latin typeface="Times New Roman" pitchFamily="18" charset="0"/>
              </a:rPr>
              <a:pPr/>
              <a:t>3</a:t>
            </a:fld>
            <a:endParaRPr lang="en-US" altLang="zh-CN" sz="120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algn="just"/>
            <a:r>
              <a:rPr lang="zh-CN" altLang="en-US" sz="1200" b="1" dirty="0">
                <a:latin typeface="宋体" pitchFamily="2" charset="-122"/>
                <a:ea typeface="宋体" pitchFamily="2" charset="-122"/>
              </a:rPr>
              <a:t>机器特点  新书中</a:t>
            </a:r>
            <a:r>
              <a:rPr lang="zh-CN" altLang="en-US" sz="1200" b="1" baseline="0" dirty="0">
                <a:latin typeface="宋体" pitchFamily="2" charset="-122"/>
                <a:ea typeface="宋体" pitchFamily="2" charset="-122"/>
              </a:rPr>
              <a:t> 改称  机器方言</a:t>
            </a:r>
            <a:endParaRPr lang="zh-CN" altLang="en-US" dirty="0"/>
          </a:p>
        </p:txBody>
      </p:sp>
    </p:spTree>
    <p:extLst>
      <p:ext uri="{BB962C8B-B14F-4D97-AF65-F5344CB8AC3E}">
        <p14:creationId xmlns:p14="http://schemas.microsoft.com/office/powerpoint/2010/main" val="1999506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6F8A61F-31B8-4752-AF35-B5145C0B08EB}" type="slidenum">
              <a:rPr lang="zh-CN" altLang="en-US" sz="1200" smtClean="0">
                <a:latin typeface="Times New Roman" pitchFamily="18" charset="0"/>
              </a:rPr>
              <a:pPr/>
              <a:t>32</a:t>
            </a:fld>
            <a:endParaRPr lang="en-US" altLang="zh-CN" sz="1200">
              <a:latin typeface="Times New Roman" pitchFamily="18" charset="0"/>
            </a:endParaRPr>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2911488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B0C951C-640B-46FF-B963-3D5671BD2950}" type="slidenum">
              <a:rPr lang="zh-CN" altLang="en-US" sz="1200" smtClean="0">
                <a:latin typeface="Times New Roman" pitchFamily="18" charset="0"/>
              </a:rPr>
              <a:pPr/>
              <a:t>33</a:t>
            </a:fld>
            <a:endParaRPr lang="en-US" altLang="zh-CN" sz="1200">
              <a:latin typeface="Times New Roman" pitchFamily="18" charset="0"/>
            </a:endParaRPr>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266829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7BB8BAC-644D-4C00-92EF-53D9433E3CAC}" type="slidenum">
              <a:rPr lang="zh-CN" altLang="en-US" sz="1200" smtClean="0">
                <a:latin typeface="Times New Roman" pitchFamily="18" charset="0"/>
              </a:rPr>
              <a:pPr/>
              <a:t>34</a:t>
            </a:fld>
            <a:endParaRPr lang="en-US" altLang="zh-CN" sz="1200">
              <a:latin typeface="Times New Roman" pitchFamily="18" charset="0"/>
            </a:endParaRPr>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748731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9259689-8066-46F9-83DC-F11EA8ABB467}" type="slidenum">
              <a:rPr lang="zh-CN" altLang="en-US" sz="1200" smtClean="0">
                <a:latin typeface="Times New Roman" pitchFamily="18" charset="0"/>
              </a:rPr>
              <a:pPr/>
              <a:t>35</a:t>
            </a:fld>
            <a:endParaRPr lang="en-US" altLang="zh-CN" sz="1200">
              <a:latin typeface="Times New Roman" pitchFamily="18" charset="0"/>
            </a:endParaRPr>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86444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20DD836-64D1-435E-8B95-C248E0519C95}" type="slidenum">
              <a:rPr lang="zh-CN" altLang="en-US" sz="1200" smtClean="0">
                <a:latin typeface="Times New Roman" pitchFamily="18" charset="0"/>
              </a:rPr>
              <a:pPr/>
              <a:t>36</a:t>
            </a:fld>
            <a:endParaRPr lang="en-US" altLang="zh-CN" sz="1200">
              <a:latin typeface="Times New Roman" pitchFamily="18" charset="0"/>
            </a:endParaRPr>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2226940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779F398-B3BF-48A0-9CFF-2B1532134D1E}" type="slidenum">
              <a:rPr lang="zh-CN" altLang="en-US" sz="1200" smtClean="0">
                <a:latin typeface="Times New Roman" pitchFamily="18" charset="0"/>
              </a:rPr>
              <a:pPr/>
              <a:t>37</a:t>
            </a:fld>
            <a:endParaRPr lang="en-US" altLang="zh-CN" sz="1200">
              <a:latin typeface="Times New Roman" pitchFamily="18" charset="0"/>
            </a:endParaRPr>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771838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461E4F6-4B94-4759-B9FF-9AEFAD81AF7E}" type="slidenum">
              <a:rPr lang="zh-CN" altLang="en-US" sz="1200" smtClean="0">
                <a:latin typeface="Times New Roman" pitchFamily="18" charset="0"/>
              </a:rPr>
              <a:pPr/>
              <a:t>38</a:t>
            </a:fld>
            <a:endParaRPr lang="en-US" altLang="zh-CN" sz="1200">
              <a:latin typeface="Times New Roman" pitchFamily="18"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4137807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2DF2F39-B87B-4EC2-A90F-5B1B27F8DECB}" type="slidenum">
              <a:rPr lang="zh-CN" altLang="en-US" sz="1200" smtClean="0">
                <a:latin typeface="Times New Roman" pitchFamily="18" charset="0"/>
              </a:rPr>
              <a:pPr/>
              <a:t>39</a:t>
            </a:fld>
            <a:endParaRPr lang="en-US" altLang="zh-CN" sz="1200">
              <a:latin typeface="Times New Roman" pitchFamily="18" charset="0"/>
            </a:endParaRPr>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406127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C4C017D-4460-4F64-A5C4-6F7A1FB3A20F}" type="slidenum">
              <a:rPr lang="zh-CN" altLang="en-US" sz="1200" smtClean="0">
                <a:latin typeface="Times New Roman" pitchFamily="18" charset="0"/>
              </a:rPr>
              <a:pPr/>
              <a:t>4</a:t>
            </a:fld>
            <a:endParaRPr lang="en-US" altLang="zh-CN" sz="120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3057009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91AEF05-E2CE-40A9-A110-ADF417EFE118}" type="slidenum">
              <a:rPr lang="zh-CN" altLang="en-US" sz="1200" smtClean="0">
                <a:latin typeface="Times New Roman" pitchFamily="18" charset="0"/>
              </a:rPr>
              <a:pPr/>
              <a:t>5</a:t>
            </a:fld>
            <a:endParaRPr lang="en-US" altLang="zh-CN" sz="1200">
              <a:latin typeface="Times New Roman" pitchFamily="18"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166959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30559EB-0A15-4AD9-8A94-A900D4A8912E}" type="slidenum">
              <a:rPr lang="zh-CN" altLang="en-US" sz="1200" smtClean="0">
                <a:latin typeface="Times New Roman" pitchFamily="18" charset="0"/>
              </a:rPr>
              <a:pPr/>
              <a:t>6</a:t>
            </a:fld>
            <a:endParaRPr lang="en-US" altLang="zh-CN" sz="120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379263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DD9BB53-0BB1-451B-B78C-DB1E03D53849}" type="slidenum">
              <a:rPr lang="zh-CN" altLang="en-US" sz="1200" smtClean="0">
                <a:latin typeface="Times New Roman" pitchFamily="18" charset="0"/>
              </a:rPr>
              <a:pPr/>
              <a:t>7</a:t>
            </a:fld>
            <a:endParaRPr lang="en-US" altLang="zh-CN" sz="120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44308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FEC1E8E-FDCA-4EAF-A4B3-8442F5DA081D}" type="slidenum">
              <a:rPr lang="zh-CN" altLang="en-US" sz="1200" smtClean="0">
                <a:latin typeface="Times New Roman" pitchFamily="18" charset="0"/>
              </a:rPr>
              <a:pPr/>
              <a:t>8</a:t>
            </a:fld>
            <a:endParaRPr lang="en-US" altLang="zh-CN" sz="12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263342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2999454-DE14-4B08-9DE5-B3DBCEC717E6}" type="slidenum">
              <a:rPr lang="zh-CN" altLang="en-US" sz="1200" smtClean="0">
                <a:latin typeface="Times New Roman" pitchFamily="18" charset="0"/>
              </a:rPr>
              <a:pPr/>
              <a:t>10</a:t>
            </a:fld>
            <a:endParaRPr lang="en-US" altLang="zh-CN" sz="120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a:r>
              <a:rPr lang="zh-CN" altLang="en-US"/>
              <a:t> </a:t>
            </a:r>
          </a:p>
        </p:txBody>
      </p:sp>
    </p:spTree>
    <p:extLst>
      <p:ext uri="{BB962C8B-B14F-4D97-AF65-F5344CB8AC3E}">
        <p14:creationId xmlns:p14="http://schemas.microsoft.com/office/powerpoint/2010/main" val="414780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a:t>中国科大Copyright © 2009, Software School</a:t>
            </a:r>
          </a:p>
        </p:txBody>
      </p:sp>
      <p:sp>
        <p:nvSpPr>
          <p:cNvPr id="4" name="灯片编号占位符 3"/>
          <p:cNvSpPr>
            <a:spLocks noGrp="1"/>
          </p:cNvSpPr>
          <p:nvPr>
            <p:ph type="sldNum" sz="quarter" idx="11"/>
          </p:nvPr>
        </p:nvSpPr>
        <p:spPr/>
        <p:txBody>
          <a:bodyPr/>
          <a:lstStyle/>
          <a:p>
            <a:pPr>
              <a:defRPr/>
            </a:pPr>
            <a:fld id="{4C86D108-4AA3-4DBE-85E9-A885681E134B}"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93291CC2-675A-47F1-83C2-24F7EADA0B3B}" type="datetime1">
              <a:rPr lang="zh-CN" altLang="en-US" smtClean="0"/>
              <a:pPr>
                <a:defRPr/>
              </a:pPr>
              <a:t>2018/12/2</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359468335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a:t>中国科大Copyright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3A44E06C-EF8C-45BB-AA13-8C85D1C186B6}"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9B1F9E59-F6EE-4A34-94F3-CC0C62B1D4E6}" type="datetime1">
              <a:rPr lang="zh-CN" altLang="en-US" smtClean="0"/>
              <a:pPr>
                <a:defRPr/>
              </a:pPr>
              <a:t>2018/12/2</a:t>
            </a:fld>
            <a:r>
              <a:rPr lang="en-US" altLang="zh-CN"/>
              <a:t>Monday, Sep 7</a:t>
            </a:r>
            <a:r>
              <a:rPr lang="en-US" altLang="zh-CN" baseline="30000"/>
              <a:t>th</a:t>
            </a:r>
            <a:r>
              <a:rPr lang="en-US" altLang="zh-CN"/>
              <a:t>, 2009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08D1F921-4B94-49BB-97F4-90EEE7763F2A}" type="datetime1">
              <a:rPr lang="zh-CN" altLang="en-US" smtClean="0"/>
              <a:pPr>
                <a:defRPr/>
              </a:pPr>
              <a:t>2018/12/2</a:t>
            </a:fld>
            <a:r>
              <a:rPr lang="en-US" altLang="zh-CN"/>
              <a:t>Monday, Sep 7</a:t>
            </a:r>
            <a:r>
              <a:rPr lang="en-US" altLang="zh-CN" baseline="30000"/>
              <a:t>th</a:t>
            </a:r>
            <a:r>
              <a:rPr lang="en-US" altLang="zh-CN"/>
              <a:t>, 2009</a:t>
            </a:r>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C125273C-DF0B-4B46-84D9-CFC3E962C1C1}"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4C86D108-4AA3-4DBE-85E9-A885681E134B}"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93291CC2-675A-47F1-83C2-24F7EADA0B3B}" type="datetime1">
              <a:rPr lang="zh-CN" altLang="en-US" smtClean="0"/>
              <a:pPr>
                <a:defRPr/>
              </a:pPr>
              <a:t>2018/12/2</a:t>
            </a:fld>
            <a:r>
              <a:rPr lang="en-US" altLang="zh-CN"/>
              <a:t>Monday, Sep 7</a:t>
            </a:r>
            <a:r>
              <a:rPr lang="en-US" altLang="zh-CN" baseline="30000"/>
              <a:t>th</a:t>
            </a:r>
            <a:r>
              <a:rPr lang="en-US" altLang="zh-CN"/>
              <a:t>, 2009</a:t>
            </a:r>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1"/>
          <p:cNvSpPr>
            <a:spLocks noGrp="1" noChangeArrowheads="1"/>
          </p:cNvSpPr>
          <p:nvPr>
            <p:ph type="title"/>
          </p:nvPr>
        </p:nvSpPr>
        <p:spPr/>
        <p:txBody>
          <a:bodyPr/>
          <a:lstStyle/>
          <a:p>
            <a:r>
              <a:rPr lang="zh-CN" altLang="en-US" b="1">
                <a:latin typeface="宋体" pitchFamily="2" charset="-122"/>
                <a:ea typeface="宋体" pitchFamily="2" charset="-122"/>
              </a:rPr>
              <a:t>第八章  代  码  生  成</a:t>
            </a:r>
          </a:p>
        </p:txBody>
      </p:sp>
      <p:sp>
        <p:nvSpPr>
          <p:cNvPr id="2051" name="Rectangle 3"/>
          <p:cNvSpPr>
            <a:spLocks noGrp="1" noChangeArrowheads="1"/>
          </p:cNvSpPr>
          <p:nvPr>
            <p:ph idx="1"/>
          </p:nvPr>
        </p:nvSpPr>
        <p:spPr>
          <a:xfrm>
            <a:off x="609600" y="908720"/>
            <a:ext cx="7772400" cy="2743200"/>
          </a:xfrm>
        </p:spPr>
        <p:txBody>
          <a:bodyPr/>
          <a:lstStyle/>
          <a:p>
            <a:pPr>
              <a:buFontTx/>
              <a:buNone/>
            </a:pPr>
            <a:r>
              <a:rPr lang="zh-CN" altLang="en-US" b="1" dirty="0">
                <a:ea typeface="宋体" pitchFamily="2" charset="-122"/>
              </a:rPr>
              <a:t>本章内容</a:t>
            </a:r>
          </a:p>
          <a:p>
            <a:r>
              <a:rPr lang="zh-CN" altLang="en-US" sz="3200" b="1" dirty="0">
                <a:latin typeface="宋体" pitchFamily="2" charset="-122"/>
                <a:ea typeface="宋体" pitchFamily="2" charset="-122"/>
              </a:rPr>
              <a:t>一个简单的代码生成算法</a:t>
            </a:r>
            <a:endParaRPr lang="zh-CN" altLang="en-US" sz="3200" b="1" dirty="0">
              <a:ea typeface="宋体" pitchFamily="2" charset="-122"/>
            </a:endParaRPr>
          </a:p>
          <a:p>
            <a:r>
              <a:rPr lang="zh-CN" altLang="en-US" sz="3200" b="1" dirty="0">
                <a:latin typeface="宋体" pitchFamily="2" charset="-122"/>
                <a:ea typeface="宋体" pitchFamily="2" charset="-122"/>
              </a:rPr>
              <a:t>涉及存储管理，指令选择，寄存器分配和计算次序选择</a:t>
            </a:r>
            <a:r>
              <a:rPr lang="zh-CN" altLang="en-US" sz="3200" b="1" dirty="0">
                <a:ea typeface="宋体" pitchFamily="2" charset="-122"/>
              </a:rPr>
              <a:t>等基本问题</a:t>
            </a:r>
          </a:p>
        </p:txBody>
      </p:sp>
      <p:sp>
        <p:nvSpPr>
          <p:cNvPr id="20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4050A505-9487-46FD-B029-CEFDDB24E95D}" type="slidenum">
              <a:rPr lang="en-US" altLang="zh-CN" sz="8000" smtClean="0">
                <a:solidFill>
                  <a:schemeClr val="bg2"/>
                </a:solidFill>
              </a:rPr>
              <a:pPr eaLnBrk="1" hangingPunct="1"/>
              <a:t>1</a:t>
            </a:fld>
            <a:endParaRPr lang="en-US" altLang="zh-CN" sz="8000" dirty="0">
              <a:solidFill>
                <a:schemeClr val="bg2"/>
              </a:solidFill>
            </a:endParaRPr>
          </a:p>
        </p:txBody>
      </p:sp>
      <p:grpSp>
        <p:nvGrpSpPr>
          <p:cNvPr id="2052" name="Group 30"/>
          <p:cNvGrpSpPr>
            <a:grpSpLocks/>
          </p:cNvGrpSpPr>
          <p:nvPr/>
        </p:nvGrpSpPr>
        <p:grpSpPr bwMode="auto">
          <a:xfrm>
            <a:off x="498226" y="3933056"/>
            <a:ext cx="8250238" cy="1371600"/>
            <a:chOff x="96" y="2784"/>
            <a:chExt cx="5197" cy="864"/>
          </a:xfrm>
        </p:grpSpPr>
        <p:sp>
          <p:nvSpPr>
            <p:cNvPr id="2054" name="Rectangle 17"/>
            <p:cNvSpPr>
              <a:spLocks noChangeArrowheads="1"/>
            </p:cNvSpPr>
            <p:nvPr/>
          </p:nvSpPr>
          <p:spPr bwMode="auto">
            <a:xfrm>
              <a:off x="1008" y="2784"/>
              <a:ext cx="608" cy="85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54800" anchor="ctr"/>
            <a:lstStyle/>
            <a:p>
              <a:pPr algn="ctr" eaLnBrk="0" hangingPunct="0"/>
              <a:r>
                <a:rPr lang="zh-CN" altLang="en-US" sz="2800" b="1">
                  <a:latin typeface="Times New Roman" pitchFamily="18" charset="0"/>
                </a:rPr>
                <a:t>前端</a:t>
              </a:r>
            </a:p>
          </p:txBody>
        </p:sp>
        <p:sp>
          <p:nvSpPr>
            <p:cNvPr id="2055" name="Rectangle 18"/>
            <p:cNvSpPr>
              <a:spLocks noChangeArrowheads="1"/>
            </p:cNvSpPr>
            <p:nvPr/>
          </p:nvSpPr>
          <p:spPr bwMode="auto">
            <a:xfrm>
              <a:off x="2386" y="2798"/>
              <a:ext cx="710" cy="850"/>
            </a:xfrm>
            <a:prstGeom prst="rect">
              <a:avLst/>
            </a:prstGeom>
            <a:noFill/>
            <a:ln w="254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54000" tIns="46800" rIns="18000" bIns="10800"/>
            <a:lstStyle/>
            <a:p>
              <a:pPr algn="ctr" eaLnBrk="0" hangingPunct="0"/>
              <a:r>
                <a:rPr lang="zh-CN" altLang="en-US" sz="2800" b="1">
                  <a:latin typeface="Times New Roman" pitchFamily="18" charset="0"/>
                </a:rPr>
                <a:t>代 码</a:t>
              </a:r>
            </a:p>
            <a:p>
              <a:pPr algn="just" eaLnBrk="0" hangingPunct="0"/>
              <a:r>
                <a:rPr lang="zh-CN" altLang="en-US" sz="2800" b="1">
                  <a:latin typeface="Times New Roman" pitchFamily="18" charset="0"/>
                </a:rPr>
                <a:t> 优 化</a:t>
              </a:r>
            </a:p>
            <a:p>
              <a:pPr algn="just" eaLnBrk="0" hangingPunct="0"/>
              <a:r>
                <a:rPr lang="zh-CN" altLang="en-US" sz="2800" b="1">
                  <a:latin typeface="Times New Roman" pitchFamily="18" charset="0"/>
                </a:rPr>
                <a:t> 器</a:t>
              </a:r>
            </a:p>
          </p:txBody>
        </p:sp>
        <p:sp>
          <p:nvSpPr>
            <p:cNvPr id="2056" name="Line 19"/>
            <p:cNvSpPr>
              <a:spLocks noChangeShapeType="1"/>
            </p:cNvSpPr>
            <p:nvPr/>
          </p:nvSpPr>
          <p:spPr bwMode="auto">
            <a:xfrm>
              <a:off x="3094" y="3222"/>
              <a:ext cx="72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7" name="Rectangle 20"/>
            <p:cNvSpPr>
              <a:spLocks noChangeArrowheads="1"/>
            </p:cNvSpPr>
            <p:nvPr/>
          </p:nvSpPr>
          <p:spPr bwMode="auto">
            <a:xfrm>
              <a:off x="3216" y="2928"/>
              <a:ext cx="70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a:lstStyle/>
            <a:p>
              <a:pPr algn="just" eaLnBrk="0" hangingPunct="0"/>
              <a:r>
                <a:rPr lang="zh-CN" altLang="en-US" sz="2800" b="1">
                  <a:latin typeface="Times New Roman" pitchFamily="18" charset="0"/>
                </a:rPr>
                <a:t>中间</a:t>
              </a:r>
            </a:p>
            <a:p>
              <a:pPr algn="just" eaLnBrk="0" hangingPunct="0"/>
              <a:r>
                <a:rPr lang="zh-CN" altLang="en-US" sz="2800" b="1">
                  <a:latin typeface="Times New Roman" pitchFamily="18" charset="0"/>
                </a:rPr>
                <a:t>代码</a:t>
              </a:r>
            </a:p>
          </p:txBody>
        </p:sp>
        <p:sp>
          <p:nvSpPr>
            <p:cNvPr id="2058" name="Rectangle 21"/>
            <p:cNvSpPr>
              <a:spLocks noChangeArrowheads="1"/>
            </p:cNvSpPr>
            <p:nvPr/>
          </p:nvSpPr>
          <p:spPr bwMode="auto">
            <a:xfrm>
              <a:off x="96" y="3075"/>
              <a:ext cx="76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a:lstStyle/>
            <a:p>
              <a:pPr algn="just" eaLnBrk="0" hangingPunct="0"/>
              <a:r>
                <a:rPr lang="zh-CN" altLang="en-US" sz="2800" b="1">
                  <a:latin typeface="Times New Roman" pitchFamily="18" charset="0"/>
                </a:rPr>
                <a:t>源程序</a:t>
              </a:r>
            </a:p>
          </p:txBody>
        </p:sp>
        <p:sp>
          <p:nvSpPr>
            <p:cNvPr id="2059" name="Line 22"/>
            <p:cNvSpPr>
              <a:spLocks noChangeShapeType="1"/>
            </p:cNvSpPr>
            <p:nvPr/>
          </p:nvSpPr>
          <p:spPr bwMode="auto">
            <a:xfrm>
              <a:off x="768" y="3216"/>
              <a:ext cx="23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60" name="Rectangle 24"/>
            <p:cNvSpPr>
              <a:spLocks noChangeArrowheads="1"/>
            </p:cNvSpPr>
            <p:nvPr/>
          </p:nvSpPr>
          <p:spPr bwMode="auto">
            <a:xfrm>
              <a:off x="3855" y="2798"/>
              <a:ext cx="609" cy="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46800" rIns="18000" bIns="10800"/>
            <a:lstStyle/>
            <a:p>
              <a:pPr algn="just" eaLnBrk="0" hangingPunct="0"/>
              <a:r>
                <a:rPr lang="zh-CN" altLang="en-US" sz="2800" b="1">
                  <a:latin typeface="Times New Roman" pitchFamily="18" charset="0"/>
                </a:rPr>
                <a:t>代码</a:t>
              </a:r>
            </a:p>
            <a:p>
              <a:pPr algn="just" eaLnBrk="0" hangingPunct="0"/>
              <a:r>
                <a:rPr lang="zh-CN" altLang="en-US" sz="2800" b="1">
                  <a:latin typeface="Times New Roman" pitchFamily="18" charset="0"/>
                </a:rPr>
                <a:t>生成</a:t>
              </a:r>
            </a:p>
            <a:p>
              <a:pPr algn="just" eaLnBrk="0" hangingPunct="0"/>
              <a:r>
                <a:rPr lang="zh-CN" altLang="en-US" sz="2800" b="1">
                  <a:latin typeface="Times New Roman" pitchFamily="18" charset="0"/>
                </a:rPr>
                <a:t>器</a:t>
              </a:r>
            </a:p>
          </p:txBody>
        </p:sp>
        <p:sp>
          <p:nvSpPr>
            <p:cNvPr id="2061" name="Line 25"/>
            <p:cNvSpPr>
              <a:spLocks noChangeShapeType="1"/>
            </p:cNvSpPr>
            <p:nvPr/>
          </p:nvSpPr>
          <p:spPr bwMode="auto">
            <a:xfrm>
              <a:off x="4512" y="3216"/>
              <a:ext cx="23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62" name="Line 26"/>
            <p:cNvSpPr>
              <a:spLocks noChangeShapeType="1"/>
            </p:cNvSpPr>
            <p:nvPr/>
          </p:nvSpPr>
          <p:spPr bwMode="auto">
            <a:xfrm>
              <a:off x="1637" y="3187"/>
              <a:ext cx="73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63" name="Rectangle 27"/>
            <p:cNvSpPr>
              <a:spLocks noChangeArrowheads="1"/>
            </p:cNvSpPr>
            <p:nvPr/>
          </p:nvSpPr>
          <p:spPr bwMode="auto">
            <a:xfrm>
              <a:off x="1728" y="2928"/>
              <a:ext cx="70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a:lstStyle/>
            <a:p>
              <a:pPr algn="just" eaLnBrk="0" hangingPunct="0"/>
              <a:r>
                <a:rPr lang="zh-CN" altLang="en-US" sz="2800" b="1">
                  <a:latin typeface="Times New Roman" pitchFamily="18" charset="0"/>
                </a:rPr>
                <a:t>中间</a:t>
              </a:r>
            </a:p>
            <a:p>
              <a:pPr algn="just" eaLnBrk="0" hangingPunct="0"/>
              <a:r>
                <a:rPr lang="zh-CN" altLang="en-US" sz="2800" b="1">
                  <a:latin typeface="Times New Roman" pitchFamily="18" charset="0"/>
                </a:rPr>
                <a:t>代码</a:t>
              </a:r>
            </a:p>
          </p:txBody>
        </p:sp>
        <p:sp>
          <p:nvSpPr>
            <p:cNvPr id="2064" name="Rectangle 28"/>
            <p:cNvSpPr>
              <a:spLocks noChangeArrowheads="1"/>
            </p:cNvSpPr>
            <p:nvPr/>
          </p:nvSpPr>
          <p:spPr bwMode="auto">
            <a:xfrm>
              <a:off x="4749" y="2996"/>
              <a:ext cx="544"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a:lstStyle/>
            <a:p>
              <a:pPr algn="just" eaLnBrk="0" hangingPunct="0"/>
              <a:r>
                <a:rPr lang="zh-CN" altLang="en-US" sz="2800" b="1" dirty="0">
                  <a:latin typeface="Times New Roman" pitchFamily="18" charset="0"/>
                </a:rPr>
                <a:t>目标</a:t>
              </a:r>
            </a:p>
            <a:p>
              <a:pPr algn="just" eaLnBrk="0" hangingPunct="0"/>
              <a:r>
                <a:rPr lang="zh-CN" altLang="en-US" sz="2800" b="1" dirty="0">
                  <a:latin typeface="Times New Roman" pitchFamily="18" charset="0"/>
                </a:rPr>
                <a:t>程序</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zh-CN" altLang="en-US" b="1">
                <a:ea typeface="黑体" pitchFamily="49" charset="-122"/>
              </a:rPr>
              <a:t>8.2</a:t>
            </a:r>
            <a:r>
              <a:rPr lang="zh-CN" altLang="en-US" b="1">
                <a:latin typeface="宋体" pitchFamily="2" charset="-122"/>
                <a:ea typeface="黑体" pitchFamily="49" charset="-122"/>
              </a:rPr>
              <a:t> </a:t>
            </a:r>
            <a:r>
              <a:rPr lang="zh-CN" altLang="en-US" b="1">
                <a:latin typeface="宋体" pitchFamily="2" charset="-122"/>
                <a:ea typeface="宋体" pitchFamily="2" charset="-122"/>
              </a:rPr>
              <a:t>目  标  机  器</a:t>
            </a:r>
          </a:p>
        </p:txBody>
      </p:sp>
      <p:sp>
        <p:nvSpPr>
          <p:cNvPr id="11267" name="Rectangle 3"/>
          <p:cNvSpPr>
            <a:spLocks noGrp="1" noChangeArrowheads="1"/>
          </p:cNvSpPr>
          <p:nvPr>
            <p:ph idx="1"/>
          </p:nvPr>
        </p:nvSpPr>
        <p:spPr>
          <a:xfrm>
            <a:off x="304800" y="1196975"/>
            <a:ext cx="8610600" cy="5181600"/>
          </a:xfrm>
        </p:spPr>
        <p:txBody>
          <a:bodyPr/>
          <a:lstStyle/>
          <a:p>
            <a:pPr>
              <a:buFontTx/>
              <a:buNone/>
            </a:pPr>
            <a:r>
              <a:rPr lang="zh-CN" altLang="en-US" sz="3200" b="0" dirty="0">
                <a:latin typeface="微软雅黑" pitchFamily="34" charset="-122"/>
                <a:ea typeface="微软雅黑" pitchFamily="34" charset="-122"/>
                <a:cs typeface="Times New Roman" pitchFamily="18" charset="0"/>
              </a:rPr>
              <a:t>指令实例</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dirty="0">
                <a:latin typeface="微软雅黑" pitchFamily="34" charset="-122"/>
                <a:ea typeface="微软雅黑" pitchFamily="34" charset="-122"/>
                <a:cs typeface="Times New Roman" pitchFamily="18" charset="0"/>
              </a:rPr>
              <a:t>MOV	R0,		M</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dirty="0">
                <a:latin typeface="微软雅黑" pitchFamily="34" charset="-122"/>
                <a:ea typeface="微软雅黑" pitchFamily="34" charset="-122"/>
                <a:cs typeface="Times New Roman" pitchFamily="18" charset="0"/>
              </a:rPr>
              <a:t>MOV	4(R0),	M</a:t>
            </a:r>
          </a:p>
          <a:p>
            <a:pPr>
              <a:buFontTx/>
              <a:buNone/>
            </a:pPr>
            <a:r>
              <a:rPr lang="en-US" altLang="zh-CN" sz="2800" b="0" dirty="0">
                <a:latin typeface="微软雅黑" pitchFamily="34" charset="-122"/>
                <a:ea typeface="微软雅黑" pitchFamily="34" charset="-122"/>
                <a:cs typeface="Times New Roman" pitchFamily="18" charset="0"/>
              </a:rPr>
              <a:t>			</a:t>
            </a:r>
            <a:r>
              <a:rPr lang="en-US" altLang="zh-CN" sz="2800" b="0" i="1" dirty="0">
                <a:latin typeface="微软雅黑" pitchFamily="34" charset="-122"/>
                <a:ea typeface="微软雅黑" pitchFamily="34" charset="-122"/>
                <a:cs typeface="Times New Roman" pitchFamily="18" charset="0"/>
              </a:rPr>
              <a:t>contents</a:t>
            </a:r>
            <a:r>
              <a:rPr lang="en-US" altLang="zh-CN" sz="2800" b="0" dirty="0">
                <a:latin typeface="微软雅黑" pitchFamily="34" charset="-122"/>
                <a:ea typeface="微软雅黑" pitchFamily="34" charset="-122"/>
                <a:cs typeface="Times New Roman" pitchFamily="18" charset="0"/>
              </a:rPr>
              <a:t>(4 + </a:t>
            </a:r>
            <a:r>
              <a:rPr lang="en-US" altLang="zh-CN" sz="2800" b="0" i="1" dirty="0">
                <a:latin typeface="微软雅黑" pitchFamily="34" charset="-122"/>
                <a:ea typeface="微软雅黑" pitchFamily="34" charset="-122"/>
                <a:cs typeface="Times New Roman" pitchFamily="18" charset="0"/>
              </a:rPr>
              <a:t>contents</a:t>
            </a:r>
            <a:r>
              <a:rPr lang="en-US" altLang="zh-CN" sz="2800" b="0" dirty="0">
                <a:latin typeface="微软雅黑" pitchFamily="34" charset="-122"/>
                <a:ea typeface="微软雅黑" pitchFamily="34" charset="-122"/>
                <a:cs typeface="Times New Roman" pitchFamily="18" charset="0"/>
              </a:rPr>
              <a:t>(R0)) </a:t>
            </a:r>
          </a:p>
          <a:p>
            <a:pPr>
              <a:buFontTx/>
              <a:buNone/>
            </a:pPr>
            <a:r>
              <a:rPr lang="en-US" altLang="zh-CN" sz="2800" b="0" dirty="0">
                <a:latin typeface="微软雅黑" pitchFamily="34" charset="-122"/>
                <a:ea typeface="微软雅黑" pitchFamily="34" charset="-122"/>
                <a:cs typeface="Times New Roman" pitchFamily="18" charset="0"/>
              </a:rPr>
              <a:t>	MOV	</a:t>
            </a:r>
            <a:r>
              <a:rPr lang="en-US" altLang="zh-CN" sz="2800" b="0" dirty="0">
                <a:latin typeface="微软雅黑" pitchFamily="34" charset="-122"/>
                <a:ea typeface="微软雅黑" pitchFamily="34" charset="-122"/>
                <a:cs typeface="Times New Roman" pitchFamily="18" charset="0"/>
                <a:sym typeface="Symbol" pitchFamily="18" charset="2"/>
              </a:rPr>
              <a:t></a:t>
            </a:r>
            <a:r>
              <a:rPr lang="en-US" altLang="zh-CN" sz="2800" b="0" dirty="0">
                <a:latin typeface="微软雅黑" pitchFamily="34" charset="-122"/>
                <a:ea typeface="微软雅黑" pitchFamily="34" charset="-122"/>
                <a:cs typeface="Times New Roman" pitchFamily="18" charset="0"/>
              </a:rPr>
              <a:t>4(R0),	M</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i="1" dirty="0">
                <a:latin typeface="微软雅黑" pitchFamily="34" charset="-122"/>
                <a:ea typeface="微软雅黑" pitchFamily="34" charset="-122"/>
                <a:cs typeface="Times New Roman" pitchFamily="18" charset="0"/>
              </a:rPr>
              <a:t>contents</a:t>
            </a:r>
            <a:r>
              <a:rPr lang="en-US" altLang="zh-CN" sz="2800" b="0" dirty="0">
                <a:latin typeface="微软雅黑" pitchFamily="34" charset="-122"/>
                <a:ea typeface="微软雅黑" pitchFamily="34" charset="-122"/>
                <a:cs typeface="Times New Roman" pitchFamily="18" charset="0"/>
              </a:rPr>
              <a:t>(</a:t>
            </a:r>
            <a:r>
              <a:rPr lang="en-US" altLang="zh-CN" sz="2800" b="0" i="1" dirty="0">
                <a:latin typeface="微软雅黑" pitchFamily="34" charset="-122"/>
                <a:ea typeface="微软雅黑" pitchFamily="34" charset="-122"/>
                <a:cs typeface="Times New Roman" pitchFamily="18" charset="0"/>
              </a:rPr>
              <a:t>contents </a:t>
            </a:r>
            <a:r>
              <a:rPr lang="en-US" altLang="zh-CN" sz="2800" b="0" dirty="0">
                <a:latin typeface="微软雅黑" pitchFamily="34" charset="-122"/>
                <a:ea typeface="微软雅黑" pitchFamily="34" charset="-122"/>
                <a:cs typeface="Times New Roman" pitchFamily="18" charset="0"/>
              </a:rPr>
              <a:t>(4 + </a:t>
            </a:r>
            <a:r>
              <a:rPr lang="en-US" altLang="zh-CN" sz="2800" b="0" i="1" dirty="0">
                <a:latin typeface="微软雅黑" pitchFamily="34" charset="-122"/>
                <a:ea typeface="微软雅黑" pitchFamily="34" charset="-122"/>
                <a:cs typeface="Times New Roman" pitchFamily="18" charset="0"/>
              </a:rPr>
              <a:t>contents</a:t>
            </a:r>
            <a:r>
              <a:rPr lang="en-US" altLang="zh-CN" sz="2800" b="0" dirty="0">
                <a:latin typeface="微软雅黑" pitchFamily="34" charset="-122"/>
                <a:ea typeface="微软雅黑" pitchFamily="34" charset="-122"/>
                <a:cs typeface="Times New Roman" pitchFamily="18" charset="0"/>
              </a:rPr>
              <a:t>(R0) ) )</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dirty="0">
                <a:latin typeface="微软雅黑" pitchFamily="34" charset="-122"/>
                <a:ea typeface="微软雅黑" pitchFamily="34" charset="-122"/>
                <a:cs typeface="Times New Roman" pitchFamily="18" charset="0"/>
              </a:rPr>
              <a:t>MOV	#1,		R0</a:t>
            </a:r>
            <a:endParaRPr lang="zh-CN" altLang="en-US" sz="2800" b="0" dirty="0">
              <a:latin typeface="微软雅黑" pitchFamily="34" charset="-122"/>
              <a:ea typeface="微软雅黑" pitchFamily="34" charset="-122"/>
              <a:cs typeface="Times New Roman" pitchFamily="18" charset="0"/>
            </a:endParaRP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464FF7C-F208-409E-8117-1C8C899236CB}" type="slidenum">
              <a:rPr lang="en-US" altLang="zh-CN" sz="8000">
                <a:solidFill>
                  <a:schemeClr val="bg2"/>
                </a:solidFill>
                <a:latin typeface="Arial" charset="0"/>
                <a:ea typeface="宋体" pitchFamily="2" charset="-122"/>
              </a:rPr>
              <a:pPr/>
              <a:t>10</a:t>
            </a:fld>
            <a:endParaRPr lang="en-US" altLang="zh-CN" sz="8000">
              <a:solidFill>
                <a:schemeClr val="bg2"/>
              </a:solidFill>
              <a:latin typeface="Arial"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zh-CN" altLang="en-US" b="1">
                <a:ea typeface="黑体" pitchFamily="49" charset="-122"/>
              </a:rPr>
              <a:t>8.2</a:t>
            </a:r>
            <a:r>
              <a:rPr lang="zh-CN" altLang="en-US" b="1">
                <a:latin typeface="宋体" pitchFamily="2" charset="-122"/>
                <a:ea typeface="黑体" pitchFamily="49" charset="-122"/>
              </a:rPr>
              <a:t> </a:t>
            </a:r>
            <a:r>
              <a:rPr lang="zh-CN" altLang="en-US" b="1">
                <a:latin typeface="宋体" pitchFamily="2" charset="-122"/>
                <a:ea typeface="宋体" pitchFamily="2" charset="-122"/>
              </a:rPr>
              <a:t>目  标  机  器</a:t>
            </a:r>
          </a:p>
        </p:txBody>
      </p:sp>
      <p:sp>
        <p:nvSpPr>
          <p:cNvPr id="12291" name="Rectangle 3"/>
          <p:cNvSpPr>
            <a:spLocks noGrp="1" noChangeArrowheads="1"/>
          </p:cNvSpPr>
          <p:nvPr>
            <p:ph idx="1"/>
          </p:nvPr>
        </p:nvSpPr>
        <p:spPr>
          <a:xfrm>
            <a:off x="304800" y="1196975"/>
            <a:ext cx="8610600" cy="5181600"/>
          </a:xfrm>
        </p:spPr>
        <p:txBody>
          <a:bodyPr/>
          <a:lstStyle/>
          <a:p>
            <a:pPr>
              <a:buFontTx/>
              <a:buNone/>
            </a:pPr>
            <a:r>
              <a:rPr lang="zh-CN" altLang="en-US" sz="3200" b="0" dirty="0">
                <a:latin typeface="微软雅黑" pitchFamily="34" charset="-122"/>
                <a:ea typeface="微软雅黑" pitchFamily="34" charset="-122"/>
              </a:rPr>
              <a:t>8.2.2 指令的代价</a:t>
            </a:r>
          </a:p>
          <a:p>
            <a:pPr>
              <a:buFontTx/>
              <a:buNone/>
            </a:pPr>
            <a:r>
              <a:rPr lang="zh-CN" altLang="en-US" sz="3200" b="0" dirty="0">
                <a:latin typeface="微软雅黑" pitchFamily="34" charset="-122"/>
                <a:ea typeface="微软雅黑" pitchFamily="34" charset="-122"/>
              </a:rPr>
              <a:t>	指令代价取成1加上它的源和目的地址模式的附加代价</a:t>
            </a:r>
          </a:p>
          <a:p>
            <a:pPr>
              <a:buFontTx/>
              <a:buNone/>
            </a:pPr>
            <a:r>
              <a:rPr lang="zh-CN" altLang="en-US" sz="2800" b="0" dirty="0">
                <a:latin typeface="微软雅黑" pitchFamily="34" charset="-122"/>
                <a:ea typeface="微软雅黑" pitchFamily="34" charset="-122"/>
              </a:rPr>
              <a:t>		指令					代价</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dirty="0">
                <a:latin typeface="微软雅黑" pitchFamily="34" charset="-122"/>
                <a:ea typeface="微软雅黑" pitchFamily="34" charset="-122"/>
                <a:cs typeface="Times New Roman" pitchFamily="18" charset="0"/>
              </a:rPr>
              <a:t>MOV R0，R1			1</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dirty="0">
                <a:latin typeface="微软雅黑" pitchFamily="34" charset="-122"/>
                <a:ea typeface="微软雅黑" pitchFamily="34" charset="-122"/>
                <a:cs typeface="Times New Roman" pitchFamily="18" charset="0"/>
              </a:rPr>
              <a:t>MOV R5，M 			</a:t>
            </a:r>
            <a:r>
              <a:rPr lang="zh-CN" altLang="en-US" sz="2800" b="0" dirty="0">
                <a:latin typeface="微软雅黑" pitchFamily="34" charset="-122"/>
                <a:ea typeface="微软雅黑" pitchFamily="34" charset="-122"/>
                <a:cs typeface="Times New Roman" pitchFamily="18" charset="0"/>
              </a:rPr>
              <a:t>2</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dirty="0">
                <a:latin typeface="微软雅黑" pitchFamily="34" charset="-122"/>
                <a:ea typeface="微软雅黑" pitchFamily="34" charset="-122"/>
                <a:cs typeface="Times New Roman" pitchFamily="18" charset="0"/>
              </a:rPr>
              <a:t>ADD #1，R3			2</a:t>
            </a:r>
          </a:p>
          <a:p>
            <a:pPr>
              <a:buFontTx/>
              <a:buNone/>
            </a:pPr>
            <a:r>
              <a:rPr lang="zh-CN" altLang="en-US" sz="2800" b="0" dirty="0">
                <a:latin typeface="微软雅黑" pitchFamily="34" charset="-122"/>
                <a:ea typeface="微软雅黑" pitchFamily="34" charset="-122"/>
                <a:cs typeface="Times New Roman" pitchFamily="18" charset="0"/>
              </a:rPr>
              <a:t>		</a:t>
            </a:r>
            <a:r>
              <a:rPr lang="en-US" altLang="zh-CN" sz="2800" b="0" dirty="0">
                <a:latin typeface="微软雅黑" pitchFamily="34" charset="-122"/>
                <a:ea typeface="微软雅黑" pitchFamily="34" charset="-122"/>
                <a:cs typeface="Times New Roman" pitchFamily="18" charset="0"/>
              </a:rPr>
              <a:t>SUB 4(R0), </a:t>
            </a:r>
            <a:r>
              <a:rPr lang="en-US" altLang="zh-CN" sz="2800" b="0" dirty="0">
                <a:latin typeface="微软雅黑" pitchFamily="34" charset="-122"/>
                <a:ea typeface="微软雅黑" pitchFamily="34" charset="-122"/>
                <a:cs typeface="Times New Roman" pitchFamily="18" charset="0"/>
                <a:sym typeface="Symbol" pitchFamily="18" charset="2"/>
              </a:rPr>
              <a:t></a:t>
            </a:r>
            <a:r>
              <a:rPr lang="en-US" altLang="zh-CN" sz="2800" b="0" dirty="0">
                <a:latin typeface="微软雅黑" pitchFamily="34" charset="-122"/>
                <a:ea typeface="微软雅黑" pitchFamily="34" charset="-122"/>
                <a:cs typeface="Times New Roman" pitchFamily="18" charset="0"/>
              </a:rPr>
              <a:t>12(R1) 		3</a:t>
            </a:r>
            <a:endParaRPr lang="zh-CN" altLang="en-US" sz="2800" b="0" dirty="0">
              <a:latin typeface="微软雅黑" pitchFamily="34" charset="-122"/>
              <a:ea typeface="微软雅黑" pitchFamily="34" charset="-122"/>
              <a:cs typeface="Times New Roman" pitchFamily="18" charset="0"/>
            </a:endParaRPr>
          </a:p>
        </p:txBody>
      </p:sp>
      <p:sp>
        <p:nvSpPr>
          <p:cNvPr id="122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58C76CC-0F83-4EB9-800D-296D119631E1}" type="slidenum">
              <a:rPr lang="en-US" altLang="zh-CN" sz="8000">
                <a:solidFill>
                  <a:schemeClr val="bg2"/>
                </a:solidFill>
                <a:latin typeface="Arial" charset="0"/>
                <a:ea typeface="宋体" pitchFamily="2" charset="-122"/>
              </a:rPr>
              <a:pPr/>
              <a:t>11</a:t>
            </a:fld>
            <a:endParaRPr lang="en-US" altLang="zh-CN" sz="8000">
              <a:solidFill>
                <a:schemeClr val="bg2"/>
              </a:solidFill>
              <a:latin typeface="Arial"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zh-CN" altLang="en-US" b="1">
                <a:ea typeface="黑体" pitchFamily="49" charset="-122"/>
              </a:rPr>
              <a:t>8.2</a:t>
            </a:r>
            <a:r>
              <a:rPr lang="zh-CN" altLang="en-US" b="1">
                <a:latin typeface="宋体" pitchFamily="2" charset="-122"/>
                <a:ea typeface="黑体" pitchFamily="49" charset="-122"/>
              </a:rPr>
              <a:t> </a:t>
            </a:r>
            <a:r>
              <a:rPr lang="zh-CN" altLang="en-US" b="1">
                <a:latin typeface="宋体" pitchFamily="2" charset="-122"/>
                <a:ea typeface="宋体" pitchFamily="2" charset="-122"/>
              </a:rPr>
              <a:t>目  标  机  器</a:t>
            </a:r>
          </a:p>
        </p:txBody>
      </p:sp>
      <p:sp>
        <p:nvSpPr>
          <p:cNvPr id="1435651" name="Rectangle 3"/>
          <p:cNvSpPr>
            <a:spLocks noGrp="1" noChangeArrowheads="1"/>
          </p:cNvSpPr>
          <p:nvPr>
            <p:ph idx="1"/>
          </p:nvPr>
        </p:nvSpPr>
        <p:spPr/>
        <p:txBody>
          <a:bodyPr/>
          <a:lstStyle/>
          <a:p>
            <a:pPr>
              <a:buFontTx/>
              <a:buNone/>
            </a:pPr>
            <a:r>
              <a:rPr lang="en-US" altLang="zh-CN" sz="3200" b="1" dirty="0">
                <a:ea typeface="宋体" pitchFamily="2" charset="-122"/>
              </a:rPr>
              <a:t>a = b + c，	</a:t>
            </a:r>
            <a:r>
              <a:rPr lang="en-US" altLang="zh-CN" sz="3200" b="1" dirty="0" err="1">
                <a:ea typeface="宋体" pitchFamily="2" charset="-122"/>
              </a:rPr>
              <a:t>a、b</a:t>
            </a:r>
            <a:r>
              <a:rPr lang="zh-CN" altLang="en-US" sz="3200" b="1" dirty="0">
                <a:ea typeface="宋体" pitchFamily="2" charset="-122"/>
              </a:rPr>
              <a:t>和</a:t>
            </a:r>
            <a:r>
              <a:rPr lang="en-US" altLang="zh-CN" sz="3200" b="1" dirty="0">
                <a:ea typeface="宋体" pitchFamily="2" charset="-122"/>
              </a:rPr>
              <a:t>c</a:t>
            </a:r>
            <a:r>
              <a:rPr lang="zh-CN" altLang="en-US" sz="3200" b="1" dirty="0">
                <a:ea typeface="宋体" pitchFamily="2" charset="-122"/>
              </a:rPr>
              <a:t>都静态分配内存单元</a:t>
            </a:r>
          </a:p>
          <a:p>
            <a:pPr>
              <a:buFontTx/>
              <a:buNone/>
            </a:pPr>
            <a:endParaRPr lang="en-US" altLang="zh-CN" sz="3200" b="1" dirty="0">
              <a:ea typeface="宋体" pitchFamily="2" charset="-122"/>
            </a:endParaRPr>
          </a:p>
          <a:p>
            <a:pPr>
              <a:buFontTx/>
              <a:buNone/>
            </a:pPr>
            <a:r>
              <a:rPr lang="en-US" altLang="zh-CN" sz="3200" b="1" dirty="0">
                <a:ea typeface="宋体" pitchFamily="2" charset="-122"/>
              </a:rPr>
              <a:t>	MOV b, R0</a:t>
            </a:r>
          </a:p>
          <a:p>
            <a:pPr>
              <a:buFontTx/>
              <a:buNone/>
            </a:pPr>
            <a:r>
              <a:rPr lang="en-US" altLang="zh-CN" sz="3200" b="1" dirty="0">
                <a:ea typeface="宋体" pitchFamily="2" charset="-122"/>
              </a:rPr>
              <a:t>	ADD c, R0			</a:t>
            </a:r>
            <a:r>
              <a:rPr lang="zh-CN" altLang="en-US" sz="3200" b="1" dirty="0">
                <a:ea typeface="宋体" pitchFamily="2" charset="-122"/>
              </a:rPr>
              <a:t>代价= 6</a:t>
            </a:r>
          </a:p>
          <a:p>
            <a:pPr>
              <a:buFontTx/>
              <a:buNone/>
            </a:pPr>
            <a:r>
              <a:rPr lang="en-US" altLang="zh-CN" sz="3200" b="1" dirty="0">
                <a:ea typeface="宋体" pitchFamily="2" charset="-122"/>
              </a:rPr>
              <a:t>	MOV R0, a</a:t>
            </a:r>
          </a:p>
          <a:p>
            <a:pPr>
              <a:buFontTx/>
              <a:buNone/>
            </a:pPr>
            <a:endParaRPr lang="zh-CN" altLang="en-US" sz="3200" b="1" dirty="0">
              <a:ea typeface="宋体" pitchFamily="2" charset="-122"/>
            </a:endParaRPr>
          </a:p>
          <a:p>
            <a:pPr algn="just">
              <a:buFontTx/>
              <a:buNone/>
            </a:pPr>
            <a:r>
              <a:rPr lang="en-US" altLang="zh-CN" sz="3200" b="1" dirty="0">
                <a:ea typeface="宋体" pitchFamily="2" charset="-122"/>
              </a:rPr>
              <a:t>	MOV b, a</a:t>
            </a:r>
          </a:p>
          <a:p>
            <a:pPr>
              <a:buFontTx/>
              <a:buNone/>
            </a:pPr>
            <a:r>
              <a:rPr lang="en-US" altLang="zh-CN" sz="3200" b="1" dirty="0">
                <a:ea typeface="宋体" pitchFamily="2" charset="-122"/>
              </a:rPr>
              <a:t>	ADD c, a			</a:t>
            </a:r>
            <a:r>
              <a:rPr lang="zh-CN" altLang="en-US" sz="3200" b="1" dirty="0">
                <a:latin typeface="宋体" pitchFamily="2" charset="-122"/>
                <a:ea typeface="宋体" pitchFamily="2" charset="-122"/>
              </a:rPr>
              <a:t>代价</a:t>
            </a:r>
            <a:r>
              <a:rPr lang="zh-CN" altLang="en-US" sz="3200" b="1" dirty="0">
                <a:ea typeface="宋体" pitchFamily="2" charset="-122"/>
              </a:rPr>
              <a:t>= 6 </a:t>
            </a: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357E93D-28BA-434A-816B-4D439CECF9EF}" type="slidenum">
              <a:rPr lang="en-US" altLang="zh-CN" sz="8000">
                <a:solidFill>
                  <a:schemeClr val="bg2"/>
                </a:solidFill>
                <a:latin typeface="Arial" charset="0"/>
                <a:ea typeface="宋体" pitchFamily="2" charset="-122"/>
              </a:rPr>
              <a:pPr/>
              <a:t>12</a:t>
            </a:fld>
            <a:endParaRPr lang="en-US" altLang="zh-CN" sz="8000">
              <a:solidFill>
                <a:schemeClr val="bg2"/>
              </a:solidFill>
              <a:latin typeface="Arial" charset="0"/>
              <a:ea typeface="宋体" pitchFamily="2" charset="-122"/>
            </a:endParaRPr>
          </a:p>
        </p:txBody>
      </p:sp>
      <p:sp>
        <p:nvSpPr>
          <p:cNvPr id="1435654" name="Text Box 6"/>
          <p:cNvSpPr txBox="1">
            <a:spLocks noChangeArrowheads="1"/>
          </p:cNvSpPr>
          <p:nvPr/>
        </p:nvSpPr>
        <p:spPr bwMode="auto">
          <a:xfrm>
            <a:off x="394344" y="1628800"/>
            <a:ext cx="8066088"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rPr>
              <a:t>不同的存储位置导致不同的目标代码代价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5651">
                                            <p:txEl>
                                              <p:pRg st="6" end="6"/>
                                            </p:txEl>
                                          </p:spTgt>
                                        </p:tgtEl>
                                        <p:attrNameLst>
                                          <p:attrName>style.visibility</p:attrName>
                                        </p:attrNameLst>
                                      </p:cBhvr>
                                      <p:to>
                                        <p:strVal val="visible"/>
                                      </p:to>
                                    </p:set>
                                    <p:animEffect transition="in" filter="blinds(horizontal)">
                                      <p:cBhvr>
                                        <p:cTn id="7" dur="500"/>
                                        <p:tgtEl>
                                          <p:spTgt spid="1435651">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5651">
                                            <p:txEl>
                                              <p:pRg st="7" end="7"/>
                                            </p:txEl>
                                          </p:spTgt>
                                        </p:tgtEl>
                                        <p:attrNameLst>
                                          <p:attrName>style.visibility</p:attrName>
                                        </p:attrNameLst>
                                      </p:cBhvr>
                                      <p:to>
                                        <p:strVal val="visible"/>
                                      </p:to>
                                    </p:set>
                                    <p:animEffect transition="in" filter="blinds(horizontal)">
                                      <p:cBhvr>
                                        <p:cTn id="10" dur="500"/>
                                        <p:tgtEl>
                                          <p:spTgt spid="143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r>
              <a:rPr lang="zh-CN" altLang="en-US" b="1">
                <a:ea typeface="黑体" pitchFamily="49" charset="-122"/>
              </a:rPr>
              <a:t>8.2</a:t>
            </a:r>
            <a:r>
              <a:rPr lang="zh-CN" altLang="en-US" b="1">
                <a:latin typeface="宋体" pitchFamily="2" charset="-122"/>
                <a:ea typeface="黑体" pitchFamily="49" charset="-122"/>
              </a:rPr>
              <a:t> </a:t>
            </a:r>
            <a:r>
              <a:rPr lang="zh-CN" altLang="en-US" b="1">
                <a:latin typeface="宋体" pitchFamily="2" charset="-122"/>
                <a:ea typeface="宋体" pitchFamily="2" charset="-122"/>
              </a:rPr>
              <a:t>目  标  机  器</a:t>
            </a:r>
          </a:p>
        </p:txBody>
      </p:sp>
      <p:sp>
        <p:nvSpPr>
          <p:cNvPr id="1437699" name="Rectangle 3"/>
          <p:cNvSpPr>
            <a:spLocks noGrp="1" noChangeArrowheads="1"/>
          </p:cNvSpPr>
          <p:nvPr>
            <p:ph idx="1"/>
          </p:nvPr>
        </p:nvSpPr>
        <p:spPr/>
        <p:txBody>
          <a:bodyPr/>
          <a:lstStyle/>
          <a:p>
            <a:pPr>
              <a:buFontTx/>
              <a:buNone/>
            </a:pPr>
            <a:r>
              <a:rPr lang="en-US" altLang="zh-CN" sz="3200" b="1" dirty="0">
                <a:ea typeface="宋体" pitchFamily="2" charset="-122"/>
              </a:rPr>
              <a:t>a = b + c，	</a:t>
            </a:r>
            <a:r>
              <a:rPr lang="en-US" altLang="zh-CN" sz="3200" b="1" dirty="0" err="1">
                <a:ea typeface="宋体" pitchFamily="2" charset="-122"/>
              </a:rPr>
              <a:t>a、b</a:t>
            </a:r>
            <a:r>
              <a:rPr lang="zh-CN" altLang="en-US" sz="3200" b="1" dirty="0">
                <a:ea typeface="宋体" pitchFamily="2" charset="-122"/>
              </a:rPr>
              <a:t>和</a:t>
            </a:r>
            <a:r>
              <a:rPr lang="en-US" altLang="zh-CN" sz="3200" b="1" dirty="0">
                <a:ea typeface="宋体" pitchFamily="2" charset="-122"/>
              </a:rPr>
              <a:t>c</a:t>
            </a:r>
            <a:r>
              <a:rPr lang="zh-CN" altLang="en-US" sz="3200" b="1" dirty="0">
                <a:ea typeface="宋体" pitchFamily="2" charset="-122"/>
              </a:rPr>
              <a:t>都静态分配内存单元</a:t>
            </a:r>
          </a:p>
          <a:p>
            <a:pPr>
              <a:buFontTx/>
              <a:buNone/>
            </a:pPr>
            <a:r>
              <a:rPr lang="zh-CN" altLang="en-US" sz="3200" b="1" dirty="0">
                <a:latin typeface="宋体" pitchFamily="2" charset="-122"/>
                <a:ea typeface="宋体" pitchFamily="2" charset="-122"/>
              </a:rPr>
              <a:t>若</a:t>
            </a:r>
            <a:r>
              <a:rPr lang="en-US" altLang="zh-CN" sz="3200" b="1" dirty="0">
                <a:ea typeface="宋体" pitchFamily="2" charset="-122"/>
              </a:rPr>
              <a:t>R0</a:t>
            </a:r>
            <a:r>
              <a:rPr lang="en-US" altLang="zh-CN" sz="3200" b="1" dirty="0">
                <a:latin typeface="宋体" pitchFamily="2" charset="-122"/>
                <a:ea typeface="宋体" pitchFamily="2" charset="-122"/>
              </a:rPr>
              <a:t>，</a:t>
            </a:r>
            <a:r>
              <a:rPr lang="en-US" altLang="zh-CN" sz="3200" b="1" dirty="0">
                <a:ea typeface="宋体" pitchFamily="2" charset="-122"/>
              </a:rPr>
              <a:t>R1</a:t>
            </a:r>
            <a:r>
              <a:rPr lang="zh-CN" altLang="en-US" sz="3200" b="1" dirty="0">
                <a:latin typeface="宋体" pitchFamily="2" charset="-122"/>
                <a:ea typeface="宋体" pitchFamily="2" charset="-122"/>
              </a:rPr>
              <a:t>和</a:t>
            </a:r>
            <a:r>
              <a:rPr lang="en-US" altLang="zh-CN" sz="3200" b="1" dirty="0">
                <a:ea typeface="宋体" pitchFamily="2" charset="-122"/>
              </a:rPr>
              <a:t>R2</a:t>
            </a:r>
            <a:r>
              <a:rPr lang="zh-CN" altLang="en-US" sz="3200" b="1" dirty="0">
                <a:latin typeface="宋体" pitchFamily="2" charset="-122"/>
                <a:ea typeface="宋体" pitchFamily="2" charset="-122"/>
              </a:rPr>
              <a:t>分别含</a:t>
            </a:r>
            <a:r>
              <a:rPr lang="en-US" altLang="zh-CN" sz="3200" b="1" dirty="0" err="1">
                <a:ea typeface="宋体" pitchFamily="2" charset="-122"/>
              </a:rPr>
              <a:t>a</a:t>
            </a:r>
            <a:r>
              <a:rPr lang="en-US" altLang="zh-CN" sz="3200" b="1" dirty="0" err="1">
                <a:latin typeface="宋体" pitchFamily="2" charset="-122"/>
                <a:ea typeface="宋体" pitchFamily="2" charset="-122"/>
              </a:rPr>
              <a:t>，</a:t>
            </a:r>
            <a:r>
              <a:rPr lang="en-US" altLang="zh-CN" sz="3200" b="1" dirty="0" err="1">
                <a:ea typeface="宋体" pitchFamily="2" charset="-122"/>
              </a:rPr>
              <a:t>b</a:t>
            </a:r>
            <a:r>
              <a:rPr lang="zh-CN" altLang="en-US" sz="3200" b="1" dirty="0">
                <a:latin typeface="宋体" pitchFamily="2" charset="-122"/>
                <a:ea typeface="宋体" pitchFamily="2" charset="-122"/>
              </a:rPr>
              <a:t>和</a:t>
            </a:r>
            <a:r>
              <a:rPr lang="en-US" altLang="zh-CN" sz="3200" b="1" dirty="0">
                <a:ea typeface="宋体" pitchFamily="2" charset="-122"/>
              </a:rPr>
              <a:t>c</a:t>
            </a:r>
            <a:r>
              <a:rPr lang="zh-CN" altLang="en-US" sz="3200" b="1" dirty="0">
                <a:latin typeface="宋体" pitchFamily="2" charset="-122"/>
                <a:ea typeface="宋体" pitchFamily="2" charset="-122"/>
              </a:rPr>
              <a:t>的地址，则</a:t>
            </a:r>
            <a:endParaRPr lang="zh-CN" altLang="en-US" sz="3200" b="1" dirty="0">
              <a:ea typeface="宋体" pitchFamily="2" charset="-122"/>
            </a:endParaRPr>
          </a:p>
          <a:p>
            <a:pPr>
              <a:buFontTx/>
              <a:buNone/>
            </a:pPr>
            <a:r>
              <a:rPr lang="en-US" altLang="zh-CN" sz="3200" b="1" dirty="0">
                <a:ea typeface="宋体" pitchFamily="2" charset="-122"/>
              </a:rPr>
              <a:t>	MOV </a:t>
            </a:r>
            <a:r>
              <a:rPr lang="en-US" altLang="zh-CN" sz="3200" b="1" dirty="0">
                <a:ea typeface="宋体" pitchFamily="2" charset="-122"/>
                <a:sym typeface="Symbol" pitchFamily="18" charset="2"/>
              </a:rPr>
              <a:t></a:t>
            </a:r>
            <a:r>
              <a:rPr lang="en-US" altLang="zh-CN" sz="3200" b="1" dirty="0">
                <a:ea typeface="宋体" pitchFamily="2" charset="-122"/>
              </a:rPr>
              <a:t>R1, </a:t>
            </a:r>
            <a:r>
              <a:rPr lang="en-US" altLang="zh-CN" sz="3200" b="1" dirty="0">
                <a:ea typeface="宋体" pitchFamily="2" charset="-122"/>
                <a:sym typeface="Symbol" pitchFamily="18" charset="2"/>
              </a:rPr>
              <a:t></a:t>
            </a:r>
            <a:r>
              <a:rPr lang="en-US" altLang="zh-CN" sz="3200" b="1" dirty="0">
                <a:ea typeface="宋体" pitchFamily="2" charset="-122"/>
              </a:rPr>
              <a:t>R0</a:t>
            </a:r>
          </a:p>
          <a:p>
            <a:pPr>
              <a:buFontTx/>
              <a:buNone/>
            </a:pPr>
            <a:r>
              <a:rPr lang="en-US" altLang="zh-CN" sz="3200" b="1" dirty="0">
                <a:ea typeface="宋体" pitchFamily="2" charset="-122"/>
              </a:rPr>
              <a:t>	ADD </a:t>
            </a:r>
            <a:r>
              <a:rPr lang="en-US" altLang="zh-CN" sz="3200" b="1" dirty="0">
                <a:ea typeface="宋体" pitchFamily="2" charset="-122"/>
                <a:sym typeface="Symbol" pitchFamily="18" charset="2"/>
              </a:rPr>
              <a:t></a:t>
            </a:r>
            <a:r>
              <a:rPr lang="en-US" altLang="zh-CN" sz="3200" b="1" dirty="0">
                <a:ea typeface="宋体" pitchFamily="2" charset="-122"/>
              </a:rPr>
              <a:t>R2, </a:t>
            </a:r>
            <a:r>
              <a:rPr lang="en-US" altLang="zh-CN" sz="3200" b="1" dirty="0">
                <a:ea typeface="宋体" pitchFamily="2" charset="-122"/>
                <a:sym typeface="Symbol" pitchFamily="18" charset="2"/>
              </a:rPr>
              <a:t></a:t>
            </a:r>
            <a:r>
              <a:rPr lang="en-US" altLang="zh-CN" sz="3200" b="1" dirty="0">
                <a:ea typeface="宋体" pitchFamily="2" charset="-122"/>
              </a:rPr>
              <a:t>R0		</a:t>
            </a:r>
            <a:r>
              <a:rPr lang="zh-CN" altLang="en-US" sz="3200" b="1" dirty="0">
                <a:latin typeface="宋体" pitchFamily="2" charset="-122"/>
                <a:ea typeface="宋体" pitchFamily="2" charset="-122"/>
              </a:rPr>
              <a:t>代价</a:t>
            </a:r>
            <a:r>
              <a:rPr lang="zh-CN" altLang="en-US" sz="3200" b="1" dirty="0">
                <a:ea typeface="宋体" pitchFamily="2" charset="-122"/>
              </a:rPr>
              <a:t>= 2</a:t>
            </a:r>
          </a:p>
          <a:p>
            <a:pPr>
              <a:buFontTx/>
              <a:buNone/>
            </a:pPr>
            <a:r>
              <a:rPr lang="zh-CN" altLang="en-US" sz="3200" b="1" dirty="0">
                <a:latin typeface="宋体" pitchFamily="2" charset="-122"/>
                <a:ea typeface="宋体" pitchFamily="2" charset="-122"/>
              </a:rPr>
              <a:t>若</a:t>
            </a:r>
            <a:r>
              <a:rPr lang="en-US" altLang="zh-CN" sz="3200" b="1" dirty="0">
                <a:ea typeface="宋体" pitchFamily="2" charset="-122"/>
              </a:rPr>
              <a:t>R1</a:t>
            </a:r>
            <a:r>
              <a:rPr lang="zh-CN" altLang="en-US" sz="3200" b="1" dirty="0">
                <a:latin typeface="宋体" pitchFamily="2" charset="-122"/>
                <a:ea typeface="宋体" pitchFamily="2" charset="-122"/>
              </a:rPr>
              <a:t>和</a:t>
            </a:r>
            <a:r>
              <a:rPr lang="en-US" altLang="zh-CN" sz="3200" b="1" dirty="0">
                <a:ea typeface="宋体" pitchFamily="2" charset="-122"/>
              </a:rPr>
              <a:t>R2</a:t>
            </a:r>
            <a:r>
              <a:rPr lang="zh-CN" altLang="en-US" sz="3200" b="1" dirty="0">
                <a:latin typeface="宋体" pitchFamily="2" charset="-122"/>
                <a:ea typeface="宋体" pitchFamily="2" charset="-122"/>
              </a:rPr>
              <a:t>分别含</a:t>
            </a:r>
            <a:r>
              <a:rPr lang="en-US" altLang="zh-CN" sz="3200" b="1" dirty="0">
                <a:ea typeface="宋体" pitchFamily="2" charset="-122"/>
              </a:rPr>
              <a:t>b</a:t>
            </a:r>
            <a:r>
              <a:rPr lang="zh-CN" altLang="en-US" sz="3200" b="1" dirty="0">
                <a:latin typeface="宋体" pitchFamily="2" charset="-122"/>
                <a:ea typeface="宋体" pitchFamily="2" charset="-122"/>
              </a:rPr>
              <a:t>和</a:t>
            </a:r>
            <a:r>
              <a:rPr lang="en-US" altLang="zh-CN" sz="3200" b="1" dirty="0">
                <a:ea typeface="宋体" pitchFamily="2" charset="-122"/>
              </a:rPr>
              <a:t>c</a:t>
            </a:r>
            <a:r>
              <a:rPr lang="zh-CN" altLang="en-US" sz="3200" b="1" dirty="0">
                <a:latin typeface="宋体" pitchFamily="2" charset="-122"/>
                <a:ea typeface="宋体" pitchFamily="2" charset="-122"/>
              </a:rPr>
              <a:t>的值，并且</a:t>
            </a:r>
            <a:r>
              <a:rPr lang="en-US" altLang="zh-CN" sz="3200" b="1" dirty="0">
                <a:ea typeface="宋体" pitchFamily="2" charset="-122"/>
              </a:rPr>
              <a:t>b</a:t>
            </a:r>
            <a:r>
              <a:rPr lang="zh-CN" altLang="en-US" sz="3200" b="1" dirty="0">
                <a:latin typeface="宋体" pitchFamily="2" charset="-122"/>
                <a:ea typeface="宋体" pitchFamily="2" charset="-122"/>
              </a:rPr>
              <a:t>的值在这个</a:t>
            </a:r>
          </a:p>
          <a:p>
            <a:pPr>
              <a:buFontTx/>
              <a:buNone/>
            </a:pPr>
            <a:r>
              <a:rPr lang="zh-CN" altLang="en-US" sz="3200" b="1" dirty="0">
                <a:latin typeface="宋体" pitchFamily="2" charset="-122"/>
                <a:ea typeface="宋体" pitchFamily="2" charset="-122"/>
              </a:rPr>
              <a:t>赋值后不再需要，则</a:t>
            </a:r>
            <a:endParaRPr lang="zh-CN" altLang="en-US" sz="3200" b="1" dirty="0">
              <a:ea typeface="宋体" pitchFamily="2" charset="-122"/>
            </a:endParaRPr>
          </a:p>
          <a:p>
            <a:pPr>
              <a:buFontTx/>
              <a:buNone/>
            </a:pPr>
            <a:r>
              <a:rPr lang="en-US" altLang="zh-CN" sz="3200" b="1" dirty="0">
                <a:ea typeface="宋体" pitchFamily="2" charset="-122"/>
              </a:rPr>
              <a:t>	ADD R2, R1</a:t>
            </a:r>
          </a:p>
          <a:p>
            <a:pPr>
              <a:buFontTx/>
              <a:buNone/>
            </a:pPr>
            <a:r>
              <a:rPr lang="en-US" altLang="zh-CN" sz="3200" b="1" dirty="0">
                <a:ea typeface="宋体" pitchFamily="2" charset="-122"/>
              </a:rPr>
              <a:t>	MOV R1, a			</a:t>
            </a:r>
            <a:r>
              <a:rPr lang="zh-CN" altLang="en-US" sz="3200" b="1" dirty="0">
                <a:latin typeface="宋体" pitchFamily="2" charset="-122"/>
                <a:ea typeface="宋体" pitchFamily="2" charset="-122"/>
              </a:rPr>
              <a:t>代价</a:t>
            </a:r>
            <a:r>
              <a:rPr lang="zh-CN" altLang="en-US" sz="3200" b="1" dirty="0">
                <a:ea typeface="宋体" pitchFamily="2" charset="-122"/>
              </a:rPr>
              <a:t>= 3 </a:t>
            </a: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F1D2BE3-E254-48DE-B683-95590719EE97}" type="slidenum">
              <a:rPr lang="en-US" altLang="zh-CN" sz="8000">
                <a:solidFill>
                  <a:schemeClr val="bg2"/>
                </a:solidFill>
                <a:latin typeface="Arial" charset="0"/>
                <a:ea typeface="宋体" pitchFamily="2" charset="-122"/>
              </a:rPr>
              <a:pPr/>
              <a:t>13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7699">
                                            <p:txEl>
                                              <p:pRg st="4" end="4"/>
                                            </p:txEl>
                                          </p:spTgt>
                                        </p:tgtEl>
                                        <p:attrNameLst>
                                          <p:attrName>style.visibility</p:attrName>
                                        </p:attrNameLst>
                                      </p:cBhvr>
                                      <p:to>
                                        <p:strVal val="visible"/>
                                      </p:to>
                                    </p:set>
                                    <p:animEffect transition="in" filter="blinds(horizontal)">
                                      <p:cBhvr>
                                        <p:cTn id="7" dur="500"/>
                                        <p:tgtEl>
                                          <p:spTgt spid="143769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7699">
                                            <p:txEl>
                                              <p:pRg st="5" end="5"/>
                                            </p:txEl>
                                          </p:spTgt>
                                        </p:tgtEl>
                                        <p:attrNameLst>
                                          <p:attrName>style.visibility</p:attrName>
                                        </p:attrNameLst>
                                      </p:cBhvr>
                                      <p:to>
                                        <p:strVal val="visible"/>
                                      </p:to>
                                    </p:set>
                                    <p:animEffect transition="in" filter="blinds(horizontal)">
                                      <p:cBhvr>
                                        <p:cTn id="10" dur="500"/>
                                        <p:tgtEl>
                                          <p:spTgt spid="143769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7699">
                                            <p:txEl>
                                              <p:pRg st="6" end="6"/>
                                            </p:txEl>
                                          </p:spTgt>
                                        </p:tgtEl>
                                        <p:attrNameLst>
                                          <p:attrName>style.visibility</p:attrName>
                                        </p:attrNameLst>
                                      </p:cBhvr>
                                      <p:to>
                                        <p:strVal val="visible"/>
                                      </p:to>
                                    </p:set>
                                    <p:animEffect transition="in" filter="blinds(horizontal)">
                                      <p:cBhvr>
                                        <p:cTn id="13" dur="500"/>
                                        <p:tgtEl>
                                          <p:spTgt spid="143769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7699">
                                            <p:txEl>
                                              <p:pRg st="7" end="7"/>
                                            </p:txEl>
                                          </p:spTgt>
                                        </p:tgtEl>
                                        <p:attrNameLst>
                                          <p:attrName>style.visibility</p:attrName>
                                        </p:attrNameLst>
                                      </p:cBhvr>
                                      <p:to>
                                        <p:strVal val="visible"/>
                                      </p:to>
                                    </p:set>
                                    <p:animEffect transition="in" filter="blinds(horizontal)">
                                      <p:cBhvr>
                                        <p:cTn id="16" dur="500"/>
                                        <p:tgtEl>
                                          <p:spTgt spid="143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052"/>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5363" name="Rectangle 2051"/>
          <p:cNvSpPr>
            <a:spLocks noGrp="1" noChangeArrowheads="1"/>
          </p:cNvSpPr>
          <p:nvPr>
            <p:ph idx="1"/>
          </p:nvPr>
        </p:nvSpPr>
        <p:spPr>
          <a:xfrm>
            <a:off x="304800" y="1105083"/>
            <a:ext cx="4762872" cy="5248275"/>
          </a:xfrm>
          <a:noFill/>
        </p:spPr>
        <p:txBody>
          <a:bodyPr rIns="0"/>
          <a:lstStyle/>
          <a:p>
            <a:pPr algn="just">
              <a:lnSpc>
                <a:spcPct val="95000"/>
              </a:lnSpc>
              <a:spcBef>
                <a:spcPct val="0"/>
              </a:spcBef>
              <a:buFontTx/>
              <a:buNone/>
            </a:pPr>
            <a:r>
              <a:rPr lang="zh-CN" altLang="en-US" sz="3200" b="0" dirty="0">
                <a:latin typeface="微软雅黑" pitchFamily="34" charset="-122"/>
                <a:ea typeface="微软雅黑" pitchFamily="34" charset="-122"/>
              </a:rPr>
              <a:t>怎样为三地址语句序列</a:t>
            </a:r>
            <a:endParaRPr lang="en-US" altLang="zh-CN" sz="3200" b="0" dirty="0">
              <a:latin typeface="微软雅黑" pitchFamily="34" charset="-122"/>
              <a:ea typeface="微软雅黑" pitchFamily="34" charset="-122"/>
            </a:endParaRPr>
          </a:p>
          <a:p>
            <a:pPr algn="just">
              <a:lnSpc>
                <a:spcPct val="95000"/>
              </a:lnSpc>
              <a:spcBef>
                <a:spcPct val="0"/>
              </a:spcBef>
              <a:buFontTx/>
              <a:buNone/>
            </a:pPr>
            <a:r>
              <a:rPr lang="zh-CN" altLang="en-US" sz="3200" b="0" dirty="0">
                <a:latin typeface="微软雅黑" pitchFamily="34" charset="-122"/>
                <a:ea typeface="微软雅黑" pitchFamily="34" charset="-122"/>
              </a:rPr>
              <a:t>生成目标代码？</a:t>
            </a:r>
          </a:p>
          <a:p>
            <a:pPr algn="just">
              <a:lnSpc>
                <a:spcPct val="95000"/>
              </a:lnSpc>
              <a:spcBef>
                <a:spcPct val="0"/>
              </a:spcBef>
              <a:buFontTx/>
              <a:buNone/>
            </a:pPr>
            <a:r>
              <a:rPr lang="en-US" altLang="zh-CN" sz="2400" b="0" dirty="0">
                <a:latin typeface="微软雅黑" pitchFamily="34" charset="-122"/>
                <a:ea typeface="微软雅黑" pitchFamily="34" charset="-122"/>
              </a:rPr>
              <a:t>						</a:t>
            </a:r>
          </a:p>
          <a:p>
            <a:pPr algn="just">
              <a:lnSpc>
                <a:spcPct val="95000"/>
              </a:lnSpc>
              <a:spcBef>
                <a:spcPct val="0"/>
              </a:spcBef>
              <a:buFontTx/>
              <a:buNone/>
            </a:pPr>
            <a:r>
              <a:rPr lang="en-US" altLang="zh-CN" sz="2400" b="0" dirty="0">
                <a:solidFill>
                  <a:srgbClr val="C00000"/>
                </a:solidFill>
                <a:latin typeface="微软雅黑" pitchFamily="34" charset="-122"/>
                <a:ea typeface="微软雅黑" pitchFamily="34" charset="-122"/>
              </a:rPr>
              <a:t>	prod = 0;			  	</a:t>
            </a:r>
          </a:p>
          <a:p>
            <a:pPr algn="just">
              <a:lnSpc>
                <a:spcPct val="95000"/>
              </a:lnSpc>
              <a:spcBef>
                <a:spcPct val="0"/>
              </a:spcBef>
              <a:buFontTx/>
              <a:buNone/>
            </a:pPr>
            <a:r>
              <a:rPr lang="en-US" altLang="zh-CN" sz="2400" b="0" dirty="0">
                <a:solidFill>
                  <a:srgbClr val="C00000"/>
                </a:solidFill>
                <a:latin typeface="微软雅黑" pitchFamily="34" charset="-122"/>
                <a:ea typeface="微软雅黑" pitchFamily="34" charset="-122"/>
              </a:rPr>
              <a:t>	</a:t>
            </a:r>
            <a:r>
              <a:rPr lang="en-US" altLang="zh-CN" sz="2400" b="0" dirty="0" err="1">
                <a:solidFill>
                  <a:srgbClr val="C00000"/>
                </a:solidFill>
                <a:latin typeface="微软雅黑" pitchFamily="34" charset="-122"/>
                <a:ea typeface="微软雅黑" pitchFamily="34" charset="-122"/>
              </a:rPr>
              <a:t>i</a:t>
            </a:r>
            <a:r>
              <a:rPr lang="en-US" altLang="zh-CN" sz="2400" b="0" dirty="0">
                <a:solidFill>
                  <a:srgbClr val="C00000"/>
                </a:solidFill>
                <a:latin typeface="微软雅黑" pitchFamily="34" charset="-122"/>
                <a:ea typeface="微软雅黑" pitchFamily="34" charset="-122"/>
              </a:rPr>
              <a:t> = 1;				  </a:t>
            </a:r>
          </a:p>
          <a:p>
            <a:pPr algn="just">
              <a:lnSpc>
                <a:spcPct val="95000"/>
              </a:lnSpc>
              <a:spcBef>
                <a:spcPct val="0"/>
              </a:spcBef>
              <a:buFontTx/>
              <a:buNone/>
            </a:pPr>
            <a:r>
              <a:rPr lang="en-US" altLang="zh-CN" sz="2400" b="0" dirty="0">
                <a:solidFill>
                  <a:srgbClr val="C00000"/>
                </a:solidFill>
                <a:latin typeface="微软雅黑" pitchFamily="34" charset="-122"/>
                <a:ea typeface="微软雅黑" pitchFamily="34" charset="-122"/>
              </a:rPr>
              <a:t>	do {				</a:t>
            </a:r>
          </a:p>
          <a:p>
            <a:pPr algn="just">
              <a:lnSpc>
                <a:spcPct val="95000"/>
              </a:lnSpc>
              <a:spcBef>
                <a:spcPct val="0"/>
              </a:spcBef>
              <a:buFontTx/>
              <a:buNone/>
            </a:pPr>
            <a:r>
              <a:rPr lang="en-US" altLang="zh-CN" sz="2400" b="0" dirty="0">
                <a:solidFill>
                  <a:srgbClr val="C00000"/>
                </a:solidFill>
                <a:latin typeface="微软雅黑" pitchFamily="34" charset="-122"/>
                <a:ea typeface="微软雅黑" pitchFamily="34" charset="-122"/>
              </a:rPr>
              <a:t>		prod=prod +a[4</a:t>
            </a:r>
            <a:r>
              <a:rPr lang="zh-CN" altLang="en-US" sz="2400" b="0" dirty="0">
                <a:solidFill>
                  <a:srgbClr val="C00000"/>
                </a:solidFill>
                <a:latin typeface="微软雅黑" pitchFamily="34" charset="-122"/>
                <a:ea typeface="微软雅黑" pitchFamily="34" charset="-122"/>
              </a:rPr>
              <a:t>*</a:t>
            </a:r>
            <a:r>
              <a:rPr lang="en-US" altLang="zh-CN" sz="2400" b="0" dirty="0" err="1">
                <a:solidFill>
                  <a:srgbClr val="C00000"/>
                </a:solidFill>
                <a:latin typeface="微软雅黑" pitchFamily="34" charset="-122"/>
                <a:ea typeface="微软雅黑" pitchFamily="34" charset="-122"/>
              </a:rPr>
              <a:t>i</a:t>
            </a:r>
            <a:r>
              <a:rPr lang="en-US" altLang="zh-CN" sz="2400" b="0" dirty="0">
                <a:solidFill>
                  <a:srgbClr val="C00000"/>
                </a:solidFill>
                <a:latin typeface="微软雅黑" pitchFamily="34" charset="-122"/>
                <a:ea typeface="微软雅黑" pitchFamily="34" charset="-122"/>
              </a:rPr>
              <a:t>] </a:t>
            </a:r>
            <a:r>
              <a:rPr lang="en-US" altLang="zh-CN" sz="2400" b="0" dirty="0">
                <a:solidFill>
                  <a:srgbClr val="C00000"/>
                </a:solidFill>
                <a:latin typeface="微软雅黑" pitchFamily="34" charset="-122"/>
                <a:ea typeface="微软雅黑" pitchFamily="34" charset="-122"/>
                <a:sym typeface="Symbol" pitchFamily="18" charset="2"/>
              </a:rPr>
              <a:t></a:t>
            </a:r>
            <a:r>
              <a:rPr lang="en-US" altLang="zh-CN" sz="2400" b="0" dirty="0">
                <a:solidFill>
                  <a:srgbClr val="C00000"/>
                </a:solidFill>
                <a:latin typeface="微软雅黑" pitchFamily="34" charset="-122"/>
                <a:ea typeface="微软雅黑" pitchFamily="34" charset="-122"/>
              </a:rPr>
              <a:t> b[4</a:t>
            </a:r>
            <a:r>
              <a:rPr lang="zh-CN" altLang="en-US" sz="2400" b="0" dirty="0">
                <a:solidFill>
                  <a:srgbClr val="C00000"/>
                </a:solidFill>
                <a:latin typeface="微软雅黑" pitchFamily="34" charset="-122"/>
                <a:ea typeface="微软雅黑" pitchFamily="34" charset="-122"/>
              </a:rPr>
              <a:t>*</a:t>
            </a:r>
            <a:r>
              <a:rPr lang="en-US" altLang="zh-CN" sz="2400" b="0" dirty="0" err="1">
                <a:solidFill>
                  <a:srgbClr val="C00000"/>
                </a:solidFill>
                <a:latin typeface="微软雅黑" pitchFamily="34" charset="-122"/>
                <a:ea typeface="微软雅黑" pitchFamily="34" charset="-122"/>
              </a:rPr>
              <a:t>i</a:t>
            </a:r>
            <a:r>
              <a:rPr lang="en-US" altLang="zh-CN" sz="2400" b="0" dirty="0">
                <a:solidFill>
                  <a:srgbClr val="C00000"/>
                </a:solidFill>
                <a:latin typeface="微软雅黑" pitchFamily="34" charset="-122"/>
                <a:ea typeface="微软雅黑" pitchFamily="34" charset="-122"/>
              </a:rPr>
              <a:t>];  	</a:t>
            </a:r>
          </a:p>
          <a:p>
            <a:pPr algn="just">
              <a:lnSpc>
                <a:spcPct val="95000"/>
              </a:lnSpc>
              <a:spcBef>
                <a:spcPct val="0"/>
              </a:spcBef>
              <a:buFontTx/>
              <a:buNone/>
            </a:pPr>
            <a:r>
              <a:rPr lang="en-US" altLang="zh-CN" sz="2400" b="0" dirty="0">
                <a:solidFill>
                  <a:srgbClr val="C00000"/>
                </a:solidFill>
                <a:latin typeface="微软雅黑" pitchFamily="34" charset="-122"/>
                <a:ea typeface="微软雅黑" pitchFamily="34" charset="-122"/>
              </a:rPr>
              <a:t>		</a:t>
            </a:r>
            <a:r>
              <a:rPr lang="en-US" altLang="zh-CN" sz="2400" b="0" dirty="0" err="1">
                <a:solidFill>
                  <a:srgbClr val="C00000"/>
                </a:solidFill>
                <a:latin typeface="微软雅黑" pitchFamily="34" charset="-122"/>
                <a:ea typeface="微软雅黑" pitchFamily="34" charset="-122"/>
              </a:rPr>
              <a:t>i</a:t>
            </a:r>
            <a:r>
              <a:rPr lang="en-US" altLang="zh-CN" sz="2400" b="0" dirty="0">
                <a:solidFill>
                  <a:srgbClr val="C00000"/>
                </a:solidFill>
                <a:latin typeface="微软雅黑" pitchFamily="34" charset="-122"/>
                <a:ea typeface="微软雅黑" pitchFamily="34" charset="-122"/>
              </a:rPr>
              <a:t> = </a:t>
            </a:r>
            <a:r>
              <a:rPr lang="en-US" altLang="zh-CN" sz="2400" b="0" dirty="0" err="1">
                <a:solidFill>
                  <a:srgbClr val="C00000"/>
                </a:solidFill>
                <a:latin typeface="微软雅黑" pitchFamily="34" charset="-122"/>
                <a:ea typeface="微软雅黑" pitchFamily="34" charset="-122"/>
              </a:rPr>
              <a:t>i</a:t>
            </a:r>
            <a:r>
              <a:rPr lang="en-US" altLang="zh-CN" sz="2400" b="0" dirty="0">
                <a:solidFill>
                  <a:srgbClr val="C00000"/>
                </a:solidFill>
                <a:latin typeface="微软雅黑" pitchFamily="34" charset="-122"/>
                <a:ea typeface="微软雅黑" pitchFamily="34" charset="-122"/>
              </a:rPr>
              <a:t> +1;			</a:t>
            </a:r>
          </a:p>
          <a:p>
            <a:pPr algn="just">
              <a:lnSpc>
                <a:spcPct val="95000"/>
              </a:lnSpc>
              <a:spcBef>
                <a:spcPct val="0"/>
              </a:spcBef>
              <a:buFontTx/>
              <a:buNone/>
            </a:pPr>
            <a:r>
              <a:rPr lang="en-US" altLang="zh-CN" sz="2400" b="0" dirty="0">
                <a:solidFill>
                  <a:srgbClr val="C00000"/>
                </a:solidFill>
                <a:latin typeface="微软雅黑" pitchFamily="34" charset="-122"/>
                <a:ea typeface="微软雅黑" pitchFamily="34" charset="-122"/>
              </a:rPr>
              <a:t>	} while (i &lt;= 20);	</a:t>
            </a:r>
            <a:r>
              <a:rPr lang="en-US" altLang="zh-CN" sz="2400" b="0" dirty="0">
                <a:latin typeface="微软雅黑" pitchFamily="34" charset="-122"/>
                <a:ea typeface="微软雅黑" pitchFamily="34" charset="-122"/>
              </a:rPr>
              <a:t>	 	</a:t>
            </a:r>
          </a:p>
          <a:p>
            <a:pPr algn="just">
              <a:lnSpc>
                <a:spcPct val="95000"/>
              </a:lnSpc>
              <a:spcBef>
                <a:spcPct val="0"/>
              </a:spcBef>
              <a:buFontTx/>
              <a:buNone/>
            </a:pPr>
            <a:r>
              <a:rPr lang="en-US" altLang="zh-CN" sz="2400" b="0" dirty="0">
                <a:latin typeface="微软雅黑" pitchFamily="34" charset="-122"/>
                <a:ea typeface="微软雅黑" pitchFamily="34" charset="-122"/>
              </a:rPr>
              <a:t>						</a:t>
            </a: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73680E6-6DB6-4A9A-AD24-F9095F9914FA}" type="slidenum">
              <a:rPr lang="en-US" altLang="zh-CN" sz="8000">
                <a:solidFill>
                  <a:schemeClr val="bg2"/>
                </a:solidFill>
                <a:latin typeface="Arial" charset="0"/>
                <a:ea typeface="宋体" pitchFamily="2" charset="-122"/>
              </a:rPr>
              <a:pPr/>
              <a:t>14</a:t>
            </a:fld>
            <a:endParaRPr lang="en-US" altLang="zh-CN" sz="8000">
              <a:solidFill>
                <a:schemeClr val="bg2"/>
              </a:solidFill>
              <a:latin typeface="Arial" charset="0"/>
              <a:ea typeface="宋体" pitchFamily="2" charset="-122"/>
            </a:endParaRPr>
          </a:p>
        </p:txBody>
      </p:sp>
      <p:sp>
        <p:nvSpPr>
          <p:cNvPr id="5" name="Rectangle 3"/>
          <p:cNvSpPr txBox="1">
            <a:spLocks noChangeArrowheads="1"/>
          </p:cNvSpPr>
          <p:nvPr/>
        </p:nvSpPr>
        <p:spPr bwMode="auto">
          <a:xfrm>
            <a:off x="4953555" y="1124744"/>
            <a:ext cx="4176464" cy="5248275"/>
          </a:xfrm>
          <a:prstGeom prst="rect">
            <a:avLst/>
          </a:prstGeom>
          <a:noFill/>
          <a:ln w="9525">
            <a:noFill/>
            <a:miter lim="800000"/>
            <a:headEnd/>
            <a:tailEnd/>
          </a:ln>
          <a:effectLst/>
        </p:spPr>
        <p:txBody>
          <a:bodyPr vert="horz" wrap="square" lIns="9000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95000"/>
              </a:lnSpc>
              <a:spcBef>
                <a:spcPct val="0"/>
              </a:spcBef>
              <a:buFontTx/>
              <a:buNone/>
            </a:pPr>
            <a:r>
              <a:rPr lang="en-US" altLang="zh-CN" sz="2800" b="0" kern="0" dirty="0">
                <a:latin typeface="微软雅黑" pitchFamily="34" charset="-122"/>
                <a:ea typeface="微软雅黑" pitchFamily="34" charset="-122"/>
              </a:rPr>
              <a:t>(1)	prod = 0 </a:t>
            </a:r>
          </a:p>
          <a:p>
            <a:pPr algn="just">
              <a:lnSpc>
                <a:spcPct val="95000"/>
              </a:lnSpc>
              <a:spcBef>
                <a:spcPct val="0"/>
              </a:spcBef>
              <a:buFontTx/>
              <a:buNone/>
            </a:pPr>
            <a:r>
              <a:rPr lang="en-US" altLang="zh-CN" sz="2800" b="0" kern="0" dirty="0">
                <a:latin typeface="微软雅黑" pitchFamily="34" charset="-122"/>
                <a:ea typeface="微软雅黑" pitchFamily="34" charset="-122"/>
              </a:rPr>
              <a:t>(2)	</a:t>
            </a:r>
            <a:r>
              <a:rPr lang="en-US" altLang="zh-CN" sz="2800" b="0" kern="0" dirty="0" err="1">
                <a:latin typeface="微软雅黑" pitchFamily="34" charset="-122"/>
                <a:ea typeface="微软雅黑" pitchFamily="34" charset="-122"/>
              </a:rPr>
              <a:t>i</a:t>
            </a:r>
            <a:r>
              <a:rPr lang="en-US" altLang="zh-CN" sz="2800" b="0" kern="0" dirty="0">
                <a:latin typeface="微软雅黑" pitchFamily="34" charset="-122"/>
                <a:ea typeface="微软雅黑" pitchFamily="34" charset="-122"/>
              </a:rPr>
              <a:t> = 1 </a:t>
            </a:r>
          </a:p>
          <a:p>
            <a:pPr algn="just">
              <a:lnSpc>
                <a:spcPct val="95000"/>
              </a:lnSpc>
              <a:spcBef>
                <a:spcPct val="0"/>
              </a:spcBef>
              <a:buFontTx/>
              <a:buNone/>
            </a:pPr>
            <a:r>
              <a:rPr lang="en-US" altLang="zh-CN" sz="2800" b="0" kern="0" dirty="0">
                <a:latin typeface="微软雅黑" pitchFamily="34" charset="-122"/>
                <a:ea typeface="微软雅黑" pitchFamily="34" charset="-122"/>
              </a:rPr>
              <a:t>(3)	t</a:t>
            </a:r>
            <a:r>
              <a:rPr lang="en-US" altLang="zh-CN" sz="2800" b="0" kern="0" baseline="-30000" dirty="0">
                <a:latin typeface="微软雅黑" pitchFamily="34" charset="-122"/>
                <a:ea typeface="微软雅黑" pitchFamily="34" charset="-122"/>
              </a:rPr>
              <a:t>1 </a:t>
            </a:r>
            <a:r>
              <a:rPr lang="en-US" altLang="zh-CN" sz="2800" b="0" kern="0" dirty="0">
                <a:latin typeface="微软雅黑" pitchFamily="34" charset="-122"/>
                <a:ea typeface="微软雅黑" pitchFamily="34" charset="-122"/>
              </a:rPr>
              <a:t>= 4 </a:t>
            </a:r>
            <a:r>
              <a:rPr lang="en-US" altLang="zh-CN" sz="2800" b="0" kern="0" dirty="0">
                <a:latin typeface="微软雅黑" pitchFamily="34" charset="-122"/>
                <a:ea typeface="微软雅黑" pitchFamily="34" charset="-122"/>
                <a:sym typeface="Symbol" pitchFamily="18" charset="2"/>
              </a:rPr>
              <a:t></a:t>
            </a:r>
            <a:r>
              <a:rPr lang="en-US" altLang="zh-CN" sz="2800" b="0" kern="0" dirty="0">
                <a:latin typeface="微软雅黑" pitchFamily="34" charset="-122"/>
                <a:ea typeface="微软雅黑" pitchFamily="34" charset="-122"/>
              </a:rPr>
              <a:t> </a:t>
            </a:r>
            <a:r>
              <a:rPr lang="en-US" altLang="zh-CN" sz="2800" b="0" kern="0" dirty="0" err="1">
                <a:latin typeface="微软雅黑" pitchFamily="34" charset="-122"/>
                <a:ea typeface="微软雅黑" pitchFamily="34" charset="-122"/>
              </a:rPr>
              <a:t>i</a:t>
            </a:r>
            <a:r>
              <a:rPr lang="en-US" altLang="zh-CN" sz="2800" b="0" kern="0" dirty="0">
                <a:latin typeface="微软雅黑" pitchFamily="34" charset="-122"/>
                <a:ea typeface="微软雅黑" pitchFamily="34" charset="-122"/>
              </a:rPr>
              <a:t> </a:t>
            </a:r>
          </a:p>
          <a:p>
            <a:pPr algn="just">
              <a:lnSpc>
                <a:spcPct val="95000"/>
              </a:lnSpc>
              <a:spcBef>
                <a:spcPct val="0"/>
              </a:spcBef>
              <a:buFontTx/>
              <a:buNone/>
            </a:pPr>
            <a:r>
              <a:rPr lang="en-US" altLang="zh-CN" sz="2800" b="0" kern="0" dirty="0">
                <a:latin typeface="微软雅黑" pitchFamily="34" charset="-122"/>
                <a:ea typeface="微软雅黑" pitchFamily="34" charset="-122"/>
              </a:rPr>
              <a:t>(4)	t</a:t>
            </a:r>
            <a:r>
              <a:rPr lang="en-US" altLang="zh-CN" sz="2800" b="0" kern="0" baseline="-30000" dirty="0">
                <a:latin typeface="微软雅黑" pitchFamily="34" charset="-122"/>
                <a:ea typeface="微软雅黑" pitchFamily="34" charset="-122"/>
              </a:rPr>
              <a:t>2</a:t>
            </a:r>
            <a:r>
              <a:rPr lang="en-US" altLang="zh-CN" sz="2800" b="0" kern="0" dirty="0">
                <a:latin typeface="微软雅黑" pitchFamily="34" charset="-122"/>
                <a:ea typeface="微软雅黑" pitchFamily="34" charset="-122"/>
              </a:rPr>
              <a:t>= a[t</a:t>
            </a:r>
            <a:r>
              <a:rPr lang="en-US" altLang="zh-CN" sz="2800" b="0" kern="0" baseline="-30000" dirty="0">
                <a:latin typeface="微软雅黑" pitchFamily="34" charset="-122"/>
                <a:ea typeface="微软雅黑" pitchFamily="34" charset="-122"/>
              </a:rPr>
              <a:t>1</a:t>
            </a:r>
            <a:r>
              <a:rPr lang="en-US" altLang="zh-CN" sz="2800" b="0" kern="0" dirty="0">
                <a:latin typeface="微软雅黑" pitchFamily="34" charset="-122"/>
                <a:ea typeface="微软雅黑" pitchFamily="34" charset="-122"/>
              </a:rPr>
              <a:t>] </a:t>
            </a:r>
          </a:p>
          <a:p>
            <a:pPr algn="just">
              <a:lnSpc>
                <a:spcPct val="95000"/>
              </a:lnSpc>
              <a:spcBef>
                <a:spcPct val="0"/>
              </a:spcBef>
              <a:buFontTx/>
              <a:buNone/>
            </a:pPr>
            <a:r>
              <a:rPr lang="en-US" altLang="zh-CN" sz="2800" b="0" kern="0" dirty="0">
                <a:latin typeface="微软雅黑" pitchFamily="34" charset="-122"/>
                <a:ea typeface="微软雅黑" pitchFamily="34" charset="-122"/>
              </a:rPr>
              <a:t>(5 )	t</a:t>
            </a:r>
            <a:r>
              <a:rPr lang="en-US" altLang="zh-CN" sz="2800" b="0" kern="0" baseline="-30000" dirty="0">
                <a:latin typeface="微软雅黑" pitchFamily="34" charset="-122"/>
                <a:ea typeface="微软雅黑" pitchFamily="34" charset="-122"/>
              </a:rPr>
              <a:t>3 </a:t>
            </a:r>
            <a:r>
              <a:rPr lang="en-US" altLang="zh-CN" sz="2800" b="0" kern="0" dirty="0">
                <a:latin typeface="微软雅黑" pitchFamily="34" charset="-122"/>
                <a:ea typeface="微软雅黑" pitchFamily="34" charset="-122"/>
              </a:rPr>
              <a:t>= 4 </a:t>
            </a:r>
            <a:r>
              <a:rPr lang="en-US" altLang="zh-CN" sz="2800" b="0" kern="0" dirty="0">
                <a:latin typeface="微软雅黑" pitchFamily="34" charset="-122"/>
                <a:ea typeface="微软雅黑" pitchFamily="34" charset="-122"/>
                <a:sym typeface="Symbol" pitchFamily="18" charset="2"/>
              </a:rPr>
              <a:t></a:t>
            </a:r>
            <a:r>
              <a:rPr lang="en-US" altLang="zh-CN" sz="2800" b="0" kern="0" dirty="0">
                <a:latin typeface="微软雅黑" pitchFamily="34" charset="-122"/>
                <a:ea typeface="微软雅黑" pitchFamily="34" charset="-122"/>
              </a:rPr>
              <a:t> </a:t>
            </a:r>
            <a:r>
              <a:rPr lang="en-US" altLang="zh-CN" sz="2800" b="0" kern="0" dirty="0" err="1">
                <a:latin typeface="微软雅黑" pitchFamily="34" charset="-122"/>
                <a:ea typeface="微软雅黑" pitchFamily="34" charset="-122"/>
              </a:rPr>
              <a:t>i</a:t>
            </a:r>
            <a:r>
              <a:rPr lang="en-US" altLang="zh-CN" sz="2800" b="0" kern="0" dirty="0">
                <a:latin typeface="微软雅黑" pitchFamily="34" charset="-122"/>
                <a:ea typeface="微软雅黑" pitchFamily="34" charset="-122"/>
              </a:rPr>
              <a:t> </a:t>
            </a:r>
          </a:p>
          <a:p>
            <a:pPr algn="just">
              <a:lnSpc>
                <a:spcPct val="95000"/>
              </a:lnSpc>
              <a:spcBef>
                <a:spcPct val="0"/>
              </a:spcBef>
              <a:buFontTx/>
              <a:buNone/>
            </a:pPr>
            <a:r>
              <a:rPr lang="en-US" altLang="zh-CN" sz="2800" b="0" kern="0" dirty="0">
                <a:latin typeface="微软雅黑" pitchFamily="34" charset="-122"/>
                <a:ea typeface="微软雅黑" pitchFamily="34" charset="-122"/>
              </a:rPr>
              <a:t>(6 )	t</a:t>
            </a:r>
            <a:r>
              <a:rPr lang="en-US" altLang="zh-CN" sz="2800" b="0" kern="0" baseline="-30000" dirty="0">
                <a:latin typeface="微软雅黑" pitchFamily="34" charset="-122"/>
                <a:ea typeface="微软雅黑" pitchFamily="34" charset="-122"/>
              </a:rPr>
              <a:t>4 </a:t>
            </a:r>
            <a:r>
              <a:rPr lang="en-US" altLang="zh-CN" sz="2800" b="0" kern="0" dirty="0">
                <a:latin typeface="微软雅黑" pitchFamily="34" charset="-122"/>
                <a:ea typeface="微软雅黑" pitchFamily="34" charset="-122"/>
              </a:rPr>
              <a:t>= b[t</a:t>
            </a:r>
            <a:r>
              <a:rPr lang="en-US" altLang="zh-CN" sz="2800" b="0" kern="0" baseline="-30000" dirty="0">
                <a:latin typeface="微软雅黑" pitchFamily="34" charset="-122"/>
                <a:ea typeface="微软雅黑" pitchFamily="34" charset="-122"/>
              </a:rPr>
              <a:t>3</a:t>
            </a:r>
            <a:r>
              <a:rPr lang="en-US" altLang="zh-CN" sz="2800" b="0" kern="0" dirty="0">
                <a:latin typeface="微软雅黑" pitchFamily="34" charset="-122"/>
                <a:ea typeface="微软雅黑" pitchFamily="34" charset="-122"/>
              </a:rPr>
              <a:t>] </a:t>
            </a:r>
          </a:p>
          <a:p>
            <a:pPr algn="just">
              <a:lnSpc>
                <a:spcPct val="95000"/>
              </a:lnSpc>
              <a:spcBef>
                <a:spcPct val="0"/>
              </a:spcBef>
              <a:buFontTx/>
              <a:buNone/>
            </a:pPr>
            <a:r>
              <a:rPr lang="en-US" altLang="zh-CN" sz="2800" b="0" kern="0" dirty="0">
                <a:latin typeface="微软雅黑" pitchFamily="34" charset="-122"/>
                <a:ea typeface="微软雅黑" pitchFamily="34" charset="-122"/>
              </a:rPr>
              <a:t>(7 )	t</a:t>
            </a:r>
            <a:r>
              <a:rPr lang="en-US" altLang="zh-CN" sz="2800" b="0" kern="0" baseline="-30000" dirty="0">
                <a:latin typeface="微软雅黑" pitchFamily="34" charset="-122"/>
                <a:ea typeface="微软雅黑" pitchFamily="34" charset="-122"/>
              </a:rPr>
              <a:t>5 </a:t>
            </a:r>
            <a:r>
              <a:rPr lang="en-US" altLang="zh-CN" sz="2800" b="0" kern="0" dirty="0">
                <a:latin typeface="微软雅黑" pitchFamily="34" charset="-122"/>
                <a:ea typeface="微软雅黑" pitchFamily="34" charset="-122"/>
              </a:rPr>
              <a:t>= t</a:t>
            </a:r>
            <a:r>
              <a:rPr lang="en-US" altLang="zh-CN" sz="2800" b="0" kern="0" baseline="-30000" dirty="0">
                <a:latin typeface="微软雅黑" pitchFamily="34" charset="-122"/>
                <a:ea typeface="微软雅黑" pitchFamily="34" charset="-122"/>
              </a:rPr>
              <a:t>2 </a:t>
            </a:r>
            <a:r>
              <a:rPr lang="en-US" altLang="zh-CN" sz="2800" b="0" kern="0" dirty="0">
                <a:latin typeface="微软雅黑" pitchFamily="34" charset="-122"/>
                <a:ea typeface="微软雅黑" pitchFamily="34" charset="-122"/>
                <a:sym typeface="Symbol" pitchFamily="18" charset="2"/>
              </a:rPr>
              <a:t></a:t>
            </a:r>
            <a:r>
              <a:rPr lang="en-US" altLang="zh-CN" sz="2800" b="0" kern="0" dirty="0">
                <a:latin typeface="微软雅黑" pitchFamily="34" charset="-122"/>
                <a:ea typeface="微软雅黑" pitchFamily="34" charset="-122"/>
              </a:rPr>
              <a:t> t</a:t>
            </a:r>
            <a:r>
              <a:rPr lang="en-US" altLang="zh-CN" sz="2800" b="0" kern="0" baseline="-30000" dirty="0">
                <a:latin typeface="微软雅黑" pitchFamily="34" charset="-122"/>
                <a:ea typeface="微软雅黑" pitchFamily="34" charset="-122"/>
              </a:rPr>
              <a:t>4</a:t>
            </a:r>
            <a:r>
              <a:rPr lang="en-US" altLang="zh-CN" sz="2800" b="0" kern="0" dirty="0">
                <a:latin typeface="微软雅黑" pitchFamily="34" charset="-122"/>
                <a:ea typeface="微软雅黑" pitchFamily="34" charset="-122"/>
              </a:rPr>
              <a:t> </a:t>
            </a:r>
          </a:p>
          <a:p>
            <a:pPr algn="just">
              <a:lnSpc>
                <a:spcPct val="95000"/>
              </a:lnSpc>
              <a:spcBef>
                <a:spcPct val="0"/>
              </a:spcBef>
              <a:buFontTx/>
              <a:buNone/>
            </a:pPr>
            <a:r>
              <a:rPr lang="en-US" altLang="zh-CN" sz="2800" b="0" kern="0" dirty="0">
                <a:latin typeface="微软雅黑" pitchFamily="34" charset="-122"/>
                <a:ea typeface="微软雅黑" pitchFamily="34" charset="-122"/>
              </a:rPr>
              <a:t>(8 )	t</a:t>
            </a:r>
            <a:r>
              <a:rPr lang="en-US" altLang="zh-CN" sz="2800" b="0" kern="0" baseline="-30000" dirty="0">
                <a:latin typeface="微软雅黑" pitchFamily="34" charset="-122"/>
                <a:ea typeface="微软雅黑" pitchFamily="34" charset="-122"/>
              </a:rPr>
              <a:t>6 </a:t>
            </a:r>
            <a:r>
              <a:rPr lang="en-US" altLang="zh-CN" sz="2800" b="0" kern="0" dirty="0">
                <a:latin typeface="微软雅黑" pitchFamily="34" charset="-122"/>
                <a:ea typeface="微软雅黑" pitchFamily="34" charset="-122"/>
              </a:rPr>
              <a:t>= prod + t</a:t>
            </a:r>
            <a:r>
              <a:rPr lang="en-US" altLang="zh-CN" sz="2800" b="0" kern="0" baseline="-30000" dirty="0">
                <a:latin typeface="微软雅黑" pitchFamily="34" charset="-122"/>
                <a:ea typeface="微软雅黑" pitchFamily="34" charset="-122"/>
              </a:rPr>
              <a:t>5</a:t>
            </a:r>
            <a:endParaRPr lang="en-US" altLang="zh-CN" sz="2800" b="0" kern="0" dirty="0">
              <a:latin typeface="微软雅黑" pitchFamily="34" charset="-122"/>
              <a:ea typeface="微软雅黑" pitchFamily="34" charset="-122"/>
            </a:endParaRPr>
          </a:p>
          <a:p>
            <a:pPr algn="just">
              <a:lnSpc>
                <a:spcPct val="95000"/>
              </a:lnSpc>
              <a:spcBef>
                <a:spcPct val="0"/>
              </a:spcBef>
              <a:buFontTx/>
              <a:buNone/>
            </a:pPr>
            <a:r>
              <a:rPr lang="en-US" altLang="zh-CN" sz="2800" b="0" kern="0" dirty="0">
                <a:latin typeface="微软雅黑" pitchFamily="34" charset="-122"/>
                <a:ea typeface="微软雅黑" pitchFamily="34" charset="-122"/>
              </a:rPr>
              <a:t>(9 )	prod = t</a:t>
            </a:r>
            <a:r>
              <a:rPr lang="en-US" altLang="zh-CN" sz="2800" b="0" kern="0" baseline="-30000" dirty="0">
                <a:latin typeface="微软雅黑" pitchFamily="34" charset="-122"/>
                <a:ea typeface="微软雅黑" pitchFamily="34" charset="-122"/>
              </a:rPr>
              <a:t>6</a:t>
            </a:r>
            <a:endParaRPr lang="en-US" altLang="zh-CN" sz="2800" b="0" kern="0" dirty="0">
              <a:latin typeface="微软雅黑" pitchFamily="34" charset="-122"/>
              <a:ea typeface="微软雅黑" pitchFamily="34" charset="-122"/>
            </a:endParaRPr>
          </a:p>
          <a:p>
            <a:pPr algn="just">
              <a:lnSpc>
                <a:spcPct val="95000"/>
              </a:lnSpc>
              <a:spcBef>
                <a:spcPct val="0"/>
              </a:spcBef>
              <a:buFontTx/>
              <a:buNone/>
            </a:pPr>
            <a:r>
              <a:rPr lang="en-US" altLang="zh-CN" sz="2800" b="0" kern="0" dirty="0">
                <a:latin typeface="微软雅黑" pitchFamily="34" charset="-122"/>
                <a:ea typeface="微软雅黑" pitchFamily="34" charset="-122"/>
              </a:rPr>
              <a:t>(10)	t</a:t>
            </a:r>
            <a:r>
              <a:rPr lang="en-US" altLang="zh-CN" sz="2800" b="0" kern="0" baseline="-30000" dirty="0">
                <a:latin typeface="微软雅黑" pitchFamily="34" charset="-122"/>
                <a:ea typeface="微软雅黑" pitchFamily="34" charset="-122"/>
              </a:rPr>
              <a:t>7 </a:t>
            </a:r>
            <a:r>
              <a:rPr lang="en-US" altLang="zh-CN" sz="2800" b="0" kern="0" dirty="0">
                <a:latin typeface="微软雅黑" pitchFamily="34" charset="-122"/>
                <a:ea typeface="微软雅黑" pitchFamily="34" charset="-122"/>
              </a:rPr>
              <a:t>= </a:t>
            </a:r>
            <a:r>
              <a:rPr lang="en-US" altLang="zh-CN" sz="2800" b="0" kern="0" dirty="0" err="1">
                <a:latin typeface="微软雅黑" pitchFamily="34" charset="-122"/>
                <a:ea typeface="微软雅黑" pitchFamily="34" charset="-122"/>
              </a:rPr>
              <a:t>i</a:t>
            </a:r>
            <a:r>
              <a:rPr lang="en-US" altLang="zh-CN" sz="2800" b="0" kern="0" dirty="0">
                <a:latin typeface="微软雅黑" pitchFamily="34" charset="-122"/>
                <a:ea typeface="微软雅黑" pitchFamily="34" charset="-122"/>
              </a:rPr>
              <a:t> +1</a:t>
            </a:r>
          </a:p>
          <a:p>
            <a:pPr algn="just">
              <a:lnSpc>
                <a:spcPct val="95000"/>
              </a:lnSpc>
              <a:spcBef>
                <a:spcPct val="0"/>
              </a:spcBef>
              <a:buFontTx/>
              <a:buNone/>
            </a:pPr>
            <a:r>
              <a:rPr lang="en-US" altLang="zh-CN" sz="2800" b="0" kern="0" dirty="0">
                <a:latin typeface="微软雅黑" pitchFamily="34" charset="-122"/>
                <a:ea typeface="微软雅黑" pitchFamily="34" charset="-122"/>
              </a:rPr>
              <a:t>(11)	</a:t>
            </a:r>
            <a:r>
              <a:rPr lang="en-US" altLang="zh-CN" sz="2800" b="0" kern="0" dirty="0" err="1">
                <a:latin typeface="微软雅黑" pitchFamily="34" charset="-122"/>
                <a:ea typeface="微软雅黑" pitchFamily="34" charset="-122"/>
              </a:rPr>
              <a:t>i</a:t>
            </a:r>
            <a:r>
              <a:rPr lang="en-US" altLang="zh-CN" sz="2800" b="0" kern="0" dirty="0">
                <a:latin typeface="微软雅黑" pitchFamily="34" charset="-122"/>
                <a:ea typeface="微软雅黑" pitchFamily="34" charset="-122"/>
              </a:rPr>
              <a:t> = t</a:t>
            </a:r>
            <a:r>
              <a:rPr lang="en-US" altLang="zh-CN" sz="2800" b="0" kern="0" baseline="-30000" dirty="0">
                <a:latin typeface="微软雅黑" pitchFamily="34" charset="-122"/>
                <a:ea typeface="微软雅黑" pitchFamily="34" charset="-122"/>
              </a:rPr>
              <a:t>7</a:t>
            </a:r>
          </a:p>
          <a:p>
            <a:pPr algn="just">
              <a:lnSpc>
                <a:spcPct val="95000"/>
              </a:lnSpc>
              <a:spcBef>
                <a:spcPct val="0"/>
              </a:spcBef>
              <a:buFontTx/>
              <a:buNone/>
            </a:pPr>
            <a:r>
              <a:rPr lang="en-US" altLang="zh-CN" sz="2800" b="0" kern="0" dirty="0">
                <a:latin typeface="微软雅黑" pitchFamily="34" charset="-122"/>
                <a:ea typeface="微软雅黑" pitchFamily="34" charset="-122"/>
              </a:rPr>
              <a:t>(12)	if </a:t>
            </a:r>
            <a:r>
              <a:rPr lang="en-US" altLang="zh-CN" sz="2800" b="0" kern="0" dirty="0" err="1">
                <a:latin typeface="微软雅黑" pitchFamily="34" charset="-122"/>
                <a:ea typeface="微软雅黑" pitchFamily="34" charset="-122"/>
              </a:rPr>
              <a:t>i</a:t>
            </a:r>
            <a:r>
              <a:rPr lang="en-US" altLang="zh-CN" sz="2800" b="0" kern="0" dirty="0">
                <a:latin typeface="微软雅黑" pitchFamily="34" charset="-122"/>
                <a:ea typeface="微软雅黑" pitchFamily="34" charset="-122"/>
              </a:rPr>
              <a:t> &lt;= 20 </a:t>
            </a:r>
            <a:r>
              <a:rPr lang="en-US" altLang="zh-CN" sz="2800" b="0" kern="0" dirty="0" err="1">
                <a:latin typeface="微软雅黑" pitchFamily="34" charset="-122"/>
                <a:ea typeface="微软雅黑" pitchFamily="34" charset="-122"/>
              </a:rPr>
              <a:t>goto</a:t>
            </a:r>
            <a:r>
              <a:rPr lang="en-US" altLang="zh-CN" sz="2800" b="0" kern="0" dirty="0">
                <a:latin typeface="微软雅黑" pitchFamily="34" charset="-122"/>
                <a:ea typeface="微软雅黑" pitchFamily="34" charset="-122"/>
              </a:rPr>
              <a:t> (3)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533955" name="Rectangle 3"/>
          <p:cNvSpPr>
            <a:spLocks noGrp="1" noChangeArrowheads="1"/>
          </p:cNvSpPr>
          <p:nvPr>
            <p:ph idx="1"/>
          </p:nvPr>
        </p:nvSpPr>
        <p:spPr>
          <a:xfrm>
            <a:off x="323850" y="1052736"/>
            <a:ext cx="8610600" cy="4608513"/>
          </a:xfrm>
        </p:spPr>
        <p:txBody>
          <a:bodyPr/>
          <a:lstStyle/>
          <a:p>
            <a:pPr>
              <a:buFontTx/>
              <a:buNone/>
              <a:defRPr/>
            </a:pPr>
            <a:r>
              <a:rPr lang="zh-CN" altLang="en-US" sz="3200" b="1" dirty="0">
                <a:solidFill>
                  <a:srgbClr val="996633"/>
                </a:solidFill>
                <a:effectLst>
                  <a:outerShdw blurRad="38100" dist="38100" dir="2700000" algn="tl">
                    <a:srgbClr val="C0C0C0"/>
                  </a:outerShdw>
                </a:effectLst>
                <a:ea typeface="黑体" pitchFamily="49" charset="-122"/>
              </a:rPr>
              <a:t>8.3.1 </a:t>
            </a:r>
            <a:r>
              <a:rPr lang="zh-CN" altLang="en-US" sz="3200" b="1" dirty="0">
                <a:solidFill>
                  <a:srgbClr val="996633"/>
                </a:solidFill>
                <a:effectLst>
                  <a:outerShdw blurRad="38100" dist="38100" dir="2700000" algn="tl">
                    <a:srgbClr val="C0C0C0"/>
                  </a:outerShdw>
                </a:effectLst>
                <a:ea typeface="宋体" pitchFamily="2" charset="-122"/>
              </a:rPr>
              <a:t>基本块</a:t>
            </a:r>
          </a:p>
          <a:p>
            <a:pPr>
              <a:buFontTx/>
              <a:buNone/>
              <a:defRPr/>
            </a:pPr>
            <a:r>
              <a:rPr lang="zh-CN" altLang="en-US" sz="3200" b="1" dirty="0">
                <a:solidFill>
                  <a:srgbClr val="996633"/>
                </a:solidFill>
                <a:effectLst>
                  <a:outerShdw blurRad="38100" dist="38100" dir="2700000" algn="tl">
                    <a:srgbClr val="C0C0C0"/>
                  </a:outerShdw>
                </a:effectLst>
                <a:ea typeface="宋体" pitchFamily="2" charset="-122"/>
              </a:rPr>
              <a:t>基本块</a:t>
            </a: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：连续的语句序列，控制流从它的开始进入，并从它的末尾离开</a:t>
            </a:r>
          </a:p>
          <a:p>
            <a:pPr lvl="1">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基本块内部没有停止或者分支</a:t>
            </a:r>
          </a:p>
          <a:p>
            <a:pPr>
              <a:buFontTx/>
              <a:buNone/>
              <a:defRPr/>
            </a:pPr>
            <a:endParaRPr lang="zh-CN" altLang="en-US" sz="3200" b="1" dirty="0">
              <a:solidFill>
                <a:schemeClr val="accent2"/>
              </a:solidFill>
              <a:effectLst>
                <a:outerShdw blurRad="38100" dist="38100" dir="2700000" algn="tl">
                  <a:srgbClr val="C0C0C0"/>
                </a:outerShdw>
              </a:effectLst>
              <a:latin typeface="宋体" pitchFamily="2" charset="-122"/>
              <a:ea typeface="宋体" pitchFamily="2" charset="-122"/>
            </a:endParaRPr>
          </a:p>
          <a:p>
            <a:pPr>
              <a:buFontTx/>
              <a:buNone/>
              <a:defRPr/>
            </a:pPr>
            <a:endParaRPr lang="zh-CN" altLang="en-US" sz="3200" b="1" dirty="0">
              <a:solidFill>
                <a:schemeClr val="accent2"/>
              </a:solidFill>
              <a:effectLst>
                <a:outerShdw blurRad="38100" dist="38100" dir="2700000" algn="tl">
                  <a:srgbClr val="C0C0C0"/>
                </a:outerShdw>
              </a:effectLst>
              <a:latin typeface="宋体" pitchFamily="2" charset="-122"/>
              <a:ea typeface="宋体" pitchFamily="2" charset="-122"/>
            </a:endParaRPr>
          </a:p>
          <a:p>
            <a:pPr>
              <a:buFontTx/>
              <a:buNone/>
              <a:defRPr/>
            </a:pPr>
            <a:endParaRPr lang="zh-CN" altLang="en-US" sz="3200" b="1" dirty="0">
              <a:solidFill>
                <a:srgbClr val="996633"/>
              </a:solidFill>
              <a:effectLst>
                <a:outerShdw blurRad="38100" dist="38100" dir="2700000" algn="tl">
                  <a:srgbClr val="C0C0C0"/>
                </a:outerShdw>
              </a:effectLst>
              <a:latin typeface="宋体" pitchFamily="2" charset="-122"/>
              <a:ea typeface="宋体" pitchFamily="2" charset="-122"/>
            </a:endParaRPr>
          </a:p>
          <a:p>
            <a:pPr>
              <a:buFontTx/>
              <a:buNone/>
              <a:defRPr/>
            </a:pP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流图</a:t>
            </a:r>
            <a:r>
              <a:rPr lang="en-US" altLang="zh-CN" sz="3200" b="1" dirty="0">
                <a:solidFill>
                  <a:srgbClr val="996633"/>
                </a:solidFill>
                <a:effectLst>
                  <a:outerShdw blurRad="38100" dist="38100" dir="2700000" algn="tl">
                    <a:srgbClr val="C0C0C0"/>
                  </a:outerShdw>
                </a:effectLst>
                <a:latin typeface="宋体" pitchFamily="2" charset="-122"/>
                <a:ea typeface="宋体" pitchFamily="2" charset="-122"/>
              </a:rPr>
              <a:t>:</a:t>
            </a: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基本块</a:t>
            </a:r>
            <a:r>
              <a:rPr lang="en-US" altLang="zh-CN" sz="3200" b="1" dirty="0">
                <a:solidFill>
                  <a:srgbClr val="996633"/>
                </a:solidFill>
                <a:effectLst>
                  <a:outerShdw blurRad="38100" dist="38100" dir="2700000" algn="tl">
                    <a:srgbClr val="C0C0C0"/>
                  </a:outerShdw>
                </a:effectLst>
                <a:latin typeface="宋体" pitchFamily="2" charset="-122"/>
                <a:ea typeface="宋体" pitchFamily="2" charset="-122"/>
              </a:rPr>
              <a:t>+</a:t>
            </a: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控制流信息</a:t>
            </a:r>
            <a:endParaRPr lang="zh-CN" altLang="en-US" sz="3200" b="1" dirty="0">
              <a:solidFill>
                <a:srgbClr val="996633"/>
              </a:solidFill>
              <a:effectLst>
                <a:outerShdw blurRad="38100" dist="38100" dir="2700000" algn="tl">
                  <a:srgbClr val="C0C0C0"/>
                </a:outerShdw>
              </a:effectLst>
              <a:ea typeface="宋体" pitchFamily="2" charset="-122"/>
            </a:endParaRP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C5DD3F0-1FD8-4409-8276-3C0BC32B3EA1}" type="slidenum">
              <a:rPr lang="en-US" altLang="zh-CN" sz="8000">
                <a:solidFill>
                  <a:schemeClr val="bg2"/>
                </a:solidFill>
                <a:latin typeface="Arial" charset="0"/>
                <a:ea typeface="宋体" pitchFamily="2" charset="-122"/>
              </a:rPr>
              <a:pPr/>
              <a:t>15</a:t>
            </a:fld>
            <a:endParaRPr lang="en-US" altLang="zh-CN" sz="8000">
              <a:solidFill>
                <a:schemeClr val="bg2"/>
              </a:solidFill>
              <a:latin typeface="Arial" charset="0"/>
              <a:ea typeface="宋体" pitchFamily="2" charset="-122"/>
            </a:endParaRPr>
          </a:p>
        </p:txBody>
      </p:sp>
      <p:sp>
        <p:nvSpPr>
          <p:cNvPr id="1533956" name="Text Box 4"/>
          <p:cNvSpPr txBox="1">
            <a:spLocks noChangeArrowheads="1"/>
          </p:cNvSpPr>
          <p:nvPr/>
        </p:nvSpPr>
        <p:spPr bwMode="auto">
          <a:xfrm>
            <a:off x="5940425" y="2492375"/>
            <a:ext cx="2663825" cy="320516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a:solidFill>
                  <a:schemeClr val="accent2"/>
                </a:solidFill>
                <a:effectLst>
                  <a:outerShdw blurRad="38100" dist="38100" dir="2700000" algn="tl">
                    <a:srgbClr val="C0C0C0"/>
                  </a:outerShdw>
                </a:effectLst>
                <a:latin typeface="Tahoma" pitchFamily="34" charset="0"/>
              </a:rPr>
              <a:t>t1 := a * a</a:t>
            </a:r>
          </a:p>
          <a:p>
            <a:pPr>
              <a:spcBef>
                <a:spcPct val="50000"/>
              </a:spcBef>
              <a:defRPr/>
            </a:pPr>
            <a:r>
              <a:rPr lang="en-US" altLang="zh-CN" sz="2400" b="1">
                <a:solidFill>
                  <a:schemeClr val="accent2"/>
                </a:solidFill>
                <a:effectLst>
                  <a:outerShdw blurRad="38100" dist="38100" dir="2700000" algn="tl">
                    <a:srgbClr val="C0C0C0"/>
                  </a:outerShdw>
                </a:effectLst>
                <a:latin typeface="Tahoma" pitchFamily="34" charset="0"/>
              </a:rPr>
              <a:t>t2 := a * b</a:t>
            </a:r>
          </a:p>
          <a:p>
            <a:pPr>
              <a:spcBef>
                <a:spcPct val="50000"/>
              </a:spcBef>
              <a:defRPr/>
            </a:pPr>
            <a:r>
              <a:rPr lang="en-US" altLang="zh-CN" sz="2400" b="1">
                <a:solidFill>
                  <a:schemeClr val="accent2"/>
                </a:solidFill>
                <a:effectLst>
                  <a:outerShdw blurRad="38100" dist="38100" dir="2700000" algn="tl">
                    <a:srgbClr val="C0C0C0"/>
                  </a:outerShdw>
                </a:effectLst>
                <a:latin typeface="Tahoma" pitchFamily="34" charset="0"/>
              </a:rPr>
              <a:t>t3: = 2 *t2</a:t>
            </a:r>
            <a:r>
              <a:rPr lang="zh-CN" altLang="en-US" sz="2400" b="1">
                <a:solidFill>
                  <a:schemeClr val="accent2"/>
                </a:solidFill>
                <a:effectLst>
                  <a:outerShdw blurRad="38100" dist="38100" dir="2700000" algn="tl">
                    <a:srgbClr val="C0C0C0"/>
                  </a:outerShdw>
                </a:effectLst>
                <a:latin typeface="Tahoma" pitchFamily="34" charset="0"/>
              </a:rPr>
              <a:t> </a:t>
            </a:r>
          </a:p>
          <a:p>
            <a:pPr>
              <a:spcBef>
                <a:spcPct val="50000"/>
              </a:spcBef>
              <a:defRPr/>
            </a:pPr>
            <a:r>
              <a:rPr lang="en-US" altLang="zh-CN" sz="2400" b="1">
                <a:solidFill>
                  <a:schemeClr val="accent2"/>
                </a:solidFill>
                <a:effectLst>
                  <a:outerShdw blurRad="38100" dist="38100" dir="2700000" algn="tl">
                    <a:srgbClr val="C0C0C0"/>
                  </a:outerShdw>
                </a:effectLst>
                <a:latin typeface="Tahoma" pitchFamily="34" charset="0"/>
              </a:rPr>
              <a:t>t4: = t1 + t3</a:t>
            </a:r>
          </a:p>
          <a:p>
            <a:pPr>
              <a:spcBef>
                <a:spcPct val="50000"/>
              </a:spcBef>
              <a:defRPr/>
            </a:pPr>
            <a:r>
              <a:rPr lang="en-US" altLang="zh-CN" sz="2400" b="1">
                <a:solidFill>
                  <a:schemeClr val="accent2"/>
                </a:solidFill>
                <a:effectLst>
                  <a:outerShdw blurRad="38100" dist="38100" dir="2700000" algn="tl">
                    <a:srgbClr val="C0C0C0"/>
                  </a:outerShdw>
                </a:effectLst>
                <a:latin typeface="Tahoma" pitchFamily="34" charset="0"/>
              </a:rPr>
              <a:t>t5: = b * b</a:t>
            </a:r>
          </a:p>
          <a:p>
            <a:pPr>
              <a:spcBef>
                <a:spcPct val="50000"/>
              </a:spcBef>
              <a:defRPr/>
            </a:pPr>
            <a:r>
              <a:rPr lang="en-US" altLang="zh-CN" sz="2400" b="1">
                <a:solidFill>
                  <a:schemeClr val="accent2"/>
                </a:solidFill>
                <a:effectLst>
                  <a:outerShdw blurRad="38100" dist="38100" dir="2700000" algn="tl">
                    <a:srgbClr val="C0C0C0"/>
                  </a:outerShdw>
                </a:effectLst>
                <a:latin typeface="Tahoma" pitchFamily="34" charset="0"/>
              </a:rPr>
              <a:t>t6: = t4 + t5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8"/>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536003" name="Rectangle 3"/>
          <p:cNvSpPr>
            <a:spLocks noGrp="1" noChangeArrowheads="1"/>
          </p:cNvSpPr>
          <p:nvPr>
            <p:ph idx="1"/>
          </p:nvPr>
        </p:nvSpPr>
        <p:spPr>
          <a:xfrm>
            <a:off x="250825" y="1268413"/>
            <a:ext cx="5041900" cy="5181600"/>
          </a:xfrm>
        </p:spPr>
        <p:txBody>
          <a:bodyPr/>
          <a:lstStyle/>
          <a:p>
            <a:pPr>
              <a:lnSpc>
                <a:spcPct val="90000"/>
              </a:lnSpc>
              <a:buFontTx/>
              <a:buNone/>
              <a:defRPr/>
            </a:pPr>
            <a:r>
              <a:rPr lang="zh-CN" altLang="en-US" sz="2800" b="1">
                <a:solidFill>
                  <a:srgbClr val="996633"/>
                </a:solidFill>
                <a:effectLst>
                  <a:outerShdw blurRad="38100" dist="38100" dir="2700000" algn="tl">
                    <a:srgbClr val="C0C0C0"/>
                  </a:outerShdw>
                </a:effectLst>
                <a:ea typeface="宋体" pitchFamily="2" charset="-122"/>
              </a:rPr>
              <a:t>由三地址语句序列</a:t>
            </a:r>
            <a:r>
              <a:rPr lang="zh-CN" altLang="en-US" sz="2800" b="1">
                <a:solidFill>
                  <a:srgbClr val="996633"/>
                </a:solidFill>
                <a:effectLst>
                  <a:outerShdw blurRad="38100" dist="38100" dir="2700000" algn="tl">
                    <a:srgbClr val="C0C0C0"/>
                  </a:outerShdw>
                </a:effectLst>
                <a:latin typeface="宋体" pitchFamily="2" charset="-122"/>
                <a:ea typeface="宋体" pitchFamily="2" charset="-122"/>
              </a:rPr>
              <a:t>划分基本块的算法框架</a:t>
            </a:r>
          </a:p>
          <a:p>
            <a:pPr>
              <a:lnSpc>
                <a:spcPct val="90000"/>
              </a:lnSpc>
              <a:defRPr/>
            </a:pPr>
            <a:r>
              <a:rPr lang="zh-CN" altLang="en-US" sz="2800" b="1">
                <a:solidFill>
                  <a:srgbClr val="996633"/>
                </a:solidFill>
                <a:effectLst>
                  <a:outerShdw blurRad="38100" dist="38100" dir="2700000" algn="tl">
                    <a:srgbClr val="C0C0C0"/>
                  </a:outerShdw>
                </a:effectLst>
                <a:latin typeface="宋体" pitchFamily="2" charset="-122"/>
                <a:ea typeface="宋体" pitchFamily="2" charset="-122"/>
              </a:rPr>
              <a:t>首先确定所有的</a:t>
            </a:r>
            <a:r>
              <a:rPr lang="zh-CN" altLang="en-US" sz="2800" b="1">
                <a:solidFill>
                  <a:srgbClr val="996633"/>
                </a:solidFill>
                <a:effectLst>
                  <a:outerShdw blurRad="38100" dist="38100" dir="2700000" algn="tl">
                    <a:srgbClr val="C0C0C0"/>
                  </a:outerShdw>
                </a:effectLst>
                <a:ea typeface="宋体" pitchFamily="2" charset="-122"/>
              </a:rPr>
              <a:t>入口语句</a:t>
            </a:r>
          </a:p>
          <a:p>
            <a:pPr lvl="1">
              <a:lnSpc>
                <a:spcPct val="90000"/>
              </a:lnSpc>
              <a:defRPr/>
            </a:pPr>
            <a:r>
              <a:rPr lang="zh-CN" altLang="en-US" sz="2400" b="1">
                <a:solidFill>
                  <a:schemeClr val="accent2"/>
                </a:solidFill>
                <a:effectLst>
                  <a:outerShdw blurRad="38100" dist="38100" dir="2700000" algn="tl">
                    <a:srgbClr val="C0C0C0"/>
                  </a:outerShdw>
                </a:effectLst>
                <a:latin typeface="宋体" pitchFamily="2" charset="-122"/>
                <a:ea typeface="宋体" pitchFamily="2" charset="-122"/>
              </a:rPr>
              <a:t>序列的第一个语句是入口语句</a:t>
            </a:r>
            <a:endParaRPr lang="zh-CN" altLang="en-US" sz="2400" b="1">
              <a:solidFill>
                <a:schemeClr val="accent2"/>
              </a:solidFill>
              <a:effectLst>
                <a:outerShdw blurRad="38100" dist="38100" dir="2700000" algn="tl">
                  <a:srgbClr val="C0C0C0"/>
                </a:outerShdw>
              </a:effectLst>
              <a:ea typeface="宋体" pitchFamily="2" charset="-122"/>
            </a:endParaRPr>
          </a:p>
          <a:p>
            <a:pPr lvl="1">
              <a:lnSpc>
                <a:spcPct val="90000"/>
              </a:lnSpc>
              <a:defRPr/>
            </a:pPr>
            <a:r>
              <a:rPr lang="zh-CN" altLang="en-US" sz="2400" b="1">
                <a:solidFill>
                  <a:schemeClr val="accent2"/>
                </a:solidFill>
                <a:effectLst>
                  <a:outerShdw blurRad="38100" dist="38100" dir="2700000" algn="tl">
                    <a:srgbClr val="C0C0C0"/>
                  </a:outerShdw>
                </a:effectLst>
                <a:latin typeface="宋体" pitchFamily="2" charset="-122"/>
                <a:ea typeface="宋体" pitchFamily="2" charset="-122"/>
              </a:rPr>
              <a:t>能由条件转移语句或无条件转移语句转到的语句是入口语句　</a:t>
            </a:r>
          </a:p>
          <a:p>
            <a:pPr lvl="1">
              <a:lnSpc>
                <a:spcPct val="90000"/>
              </a:lnSpc>
              <a:defRPr/>
            </a:pPr>
            <a:r>
              <a:rPr lang="zh-CN" altLang="en-US" sz="2400" b="1">
                <a:solidFill>
                  <a:schemeClr val="accent2"/>
                </a:solidFill>
                <a:effectLst>
                  <a:outerShdw blurRad="38100" dist="38100" dir="2700000" algn="tl">
                    <a:srgbClr val="C0C0C0"/>
                  </a:outerShdw>
                </a:effectLst>
                <a:latin typeface="宋体" pitchFamily="2" charset="-122"/>
                <a:ea typeface="宋体" pitchFamily="2" charset="-122"/>
              </a:rPr>
              <a:t>紧跟在条件转移语句或无条件转移语句后面的语句是入口语句</a:t>
            </a:r>
            <a:endParaRPr lang="zh-CN" altLang="en-US" sz="2400" b="1">
              <a:solidFill>
                <a:schemeClr val="accent2"/>
              </a:solidFill>
              <a:effectLst>
                <a:outerShdw blurRad="38100" dist="38100" dir="2700000" algn="tl">
                  <a:srgbClr val="C0C0C0"/>
                </a:outerShdw>
              </a:effectLst>
              <a:ea typeface="宋体" pitchFamily="2" charset="-122"/>
            </a:endParaRPr>
          </a:p>
          <a:p>
            <a:pPr>
              <a:lnSpc>
                <a:spcPct val="90000"/>
              </a:lnSpc>
              <a:defRPr/>
            </a:pPr>
            <a:r>
              <a:rPr lang="zh-CN" altLang="en-US" sz="2800" b="1">
                <a:solidFill>
                  <a:srgbClr val="996633"/>
                </a:solidFill>
                <a:effectLst>
                  <a:outerShdw blurRad="38100" dist="38100" dir="2700000" algn="tl">
                    <a:srgbClr val="C0C0C0"/>
                  </a:outerShdw>
                </a:effectLst>
                <a:latin typeface="宋体" pitchFamily="2" charset="-122"/>
                <a:ea typeface="宋体" pitchFamily="2" charset="-122"/>
              </a:rPr>
              <a:t>每个入口语句</a:t>
            </a:r>
            <a:r>
              <a:rPr lang="zh-CN" altLang="en-US" sz="2800" b="1">
                <a:solidFill>
                  <a:srgbClr val="996633"/>
                </a:solidFill>
                <a:effectLst>
                  <a:outerShdw blurRad="38100" dist="38100" dir="2700000" algn="tl">
                    <a:srgbClr val="C0C0C0"/>
                  </a:outerShdw>
                </a:effectLst>
                <a:ea typeface="宋体" pitchFamily="2" charset="-122"/>
              </a:rPr>
              <a:t>到下一个</a:t>
            </a:r>
            <a:r>
              <a:rPr lang="zh-CN" altLang="en-US" sz="2800" b="1">
                <a:solidFill>
                  <a:srgbClr val="996633"/>
                </a:solidFill>
                <a:effectLst>
                  <a:outerShdw blurRad="38100" dist="38100" dir="2700000" algn="tl">
                    <a:srgbClr val="C0C0C0"/>
                  </a:outerShdw>
                </a:effectLst>
                <a:latin typeface="宋体" pitchFamily="2" charset="-122"/>
                <a:ea typeface="宋体" pitchFamily="2" charset="-122"/>
              </a:rPr>
              <a:t>入口语句之前的语句序列构成一个基本块</a:t>
            </a:r>
            <a:r>
              <a:rPr lang="zh-CN" altLang="en-US" sz="2800" b="1">
                <a:solidFill>
                  <a:srgbClr val="996633"/>
                </a:solidFill>
                <a:effectLst>
                  <a:outerShdw blurRad="38100" dist="38100" dir="2700000" algn="tl">
                    <a:srgbClr val="C0C0C0"/>
                  </a:outerShdw>
                </a:effectLst>
                <a:ea typeface="宋体" pitchFamily="2" charset="-122"/>
              </a:rPr>
              <a:t> </a:t>
            </a:r>
          </a:p>
        </p:txBody>
      </p:sp>
      <p:sp>
        <p:nvSpPr>
          <p:cNvPr id="174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246FDF1-B63E-4D35-B0BB-FA701A10EBC4}" type="slidenum">
              <a:rPr lang="en-US" altLang="zh-CN" sz="8000">
                <a:solidFill>
                  <a:schemeClr val="bg2"/>
                </a:solidFill>
                <a:latin typeface="Arial" charset="0"/>
                <a:ea typeface="宋体" pitchFamily="2" charset="-122"/>
              </a:rPr>
              <a:pPr/>
              <a:t>16</a:t>
            </a:fld>
            <a:endParaRPr lang="en-US" altLang="zh-CN" sz="8000">
              <a:solidFill>
                <a:schemeClr val="bg2"/>
              </a:solidFill>
              <a:latin typeface="Arial" charset="0"/>
              <a:ea typeface="宋体" pitchFamily="2" charset="-122"/>
            </a:endParaRPr>
          </a:p>
        </p:txBody>
      </p:sp>
      <p:sp>
        <p:nvSpPr>
          <p:cNvPr id="1536004" name="Text Box 4"/>
          <p:cNvSpPr txBox="1">
            <a:spLocks noChangeArrowheads="1"/>
          </p:cNvSpPr>
          <p:nvPr/>
        </p:nvSpPr>
        <p:spPr bwMode="auto">
          <a:xfrm>
            <a:off x="5976938" y="1628775"/>
            <a:ext cx="1979612" cy="2692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t1 := a * b</a:t>
            </a:r>
          </a:p>
          <a:p>
            <a:pPr>
              <a:spcBef>
                <a:spcPct val="50000"/>
              </a:spcBef>
              <a:defRPr/>
            </a:pPr>
            <a:r>
              <a:rPr lang="en-US" altLang="zh-CN" b="1">
                <a:solidFill>
                  <a:schemeClr val="accent2"/>
                </a:solidFill>
                <a:effectLst>
                  <a:outerShdw blurRad="38100" dist="38100" dir="2700000" algn="tl">
                    <a:srgbClr val="C0C0C0"/>
                  </a:outerShdw>
                </a:effectLst>
                <a:latin typeface="Arial"/>
              </a:rPr>
              <a:t>…</a:t>
            </a: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L1: t2 = </a:t>
            </a:r>
            <a:r>
              <a:rPr lang="en-US" altLang="zh-CN" b="1">
                <a:solidFill>
                  <a:schemeClr val="accent2"/>
                </a:solidFill>
                <a:effectLst>
                  <a:outerShdw blurRad="38100" dist="38100" dir="2700000" algn="tl">
                    <a:srgbClr val="C0C0C0"/>
                  </a:outerShdw>
                </a:effectLst>
                <a:latin typeface="Arial"/>
              </a:rPr>
              <a:t>…</a:t>
            </a:r>
            <a:endParaRPr lang="en-US" altLang="zh-CN"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Arial"/>
              </a:rPr>
              <a:t>…</a:t>
            </a:r>
            <a:endParaRPr lang="en-US" altLang="zh-CN"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goto L1;</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t1 = </a:t>
            </a:r>
            <a:r>
              <a:rPr lang="en-US" altLang="zh-CN" b="1">
                <a:solidFill>
                  <a:schemeClr val="accent2"/>
                </a:solidFill>
                <a:effectLst>
                  <a:outerShdw blurRad="38100" dist="38100" dir="2700000" algn="tl">
                    <a:srgbClr val="C0C0C0"/>
                  </a:outerShdw>
                </a:effectLst>
                <a:latin typeface="Arial"/>
              </a:rPr>
              <a:t>…</a:t>
            </a:r>
            <a:endParaRPr lang="en-US" altLang="zh-CN" b="1">
              <a:solidFill>
                <a:schemeClr val="accent2"/>
              </a:solidFill>
              <a:effectLst>
                <a:outerShdw blurRad="38100" dist="38100" dir="2700000" algn="tl">
                  <a:srgbClr val="C0C0C0"/>
                </a:outerShdw>
              </a:effectLst>
              <a:latin typeface="Tahoma" pitchFamily="34" charset="0"/>
            </a:endParaRPr>
          </a:p>
        </p:txBody>
      </p:sp>
      <p:sp>
        <p:nvSpPr>
          <p:cNvPr id="17413" name="Line 5"/>
          <p:cNvSpPr>
            <a:spLocks noChangeShapeType="1"/>
          </p:cNvSpPr>
          <p:nvPr/>
        </p:nvSpPr>
        <p:spPr bwMode="auto">
          <a:xfrm>
            <a:off x="5435600" y="1844675"/>
            <a:ext cx="576263"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4" name="Line 6"/>
          <p:cNvSpPr>
            <a:spLocks noChangeShapeType="1"/>
          </p:cNvSpPr>
          <p:nvPr/>
        </p:nvSpPr>
        <p:spPr bwMode="auto">
          <a:xfrm>
            <a:off x="5435600" y="2781300"/>
            <a:ext cx="576263"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5" name="Line 7"/>
          <p:cNvSpPr>
            <a:spLocks noChangeShapeType="1"/>
          </p:cNvSpPr>
          <p:nvPr/>
        </p:nvSpPr>
        <p:spPr bwMode="auto">
          <a:xfrm>
            <a:off x="5435600" y="4149725"/>
            <a:ext cx="576263"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14"/>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8435" name="Rectangle 3"/>
          <p:cNvSpPr>
            <a:spLocks noGrp="1" noChangeArrowheads="1"/>
          </p:cNvSpPr>
          <p:nvPr>
            <p:ph idx="1"/>
          </p:nvPr>
        </p:nvSpPr>
        <p:spPr>
          <a:xfrm>
            <a:off x="179512" y="980728"/>
            <a:ext cx="8229600" cy="5248275"/>
          </a:xfrm>
        </p:spPr>
        <p:txBody>
          <a:bodyPr/>
          <a:lstStyle/>
          <a:p>
            <a:pPr algn="just">
              <a:lnSpc>
                <a:spcPct val="95000"/>
              </a:lnSpc>
              <a:spcBef>
                <a:spcPct val="0"/>
              </a:spcBef>
              <a:buFontTx/>
              <a:buNone/>
            </a:pPr>
            <a:r>
              <a:rPr lang="en-US" altLang="zh-CN" sz="2800" b="0" dirty="0">
                <a:latin typeface="微软雅黑" pitchFamily="34" charset="-122"/>
                <a:ea typeface="微软雅黑" pitchFamily="34" charset="-122"/>
              </a:rPr>
              <a:t>(1)	prod = 0 </a:t>
            </a:r>
          </a:p>
          <a:p>
            <a:pPr algn="just">
              <a:lnSpc>
                <a:spcPct val="95000"/>
              </a:lnSpc>
              <a:spcBef>
                <a:spcPct val="0"/>
              </a:spcBef>
              <a:buFontTx/>
              <a:buNone/>
            </a:pPr>
            <a:r>
              <a:rPr lang="en-US" altLang="zh-CN" sz="2800" b="0" dirty="0">
                <a:latin typeface="微软雅黑" pitchFamily="34" charset="-122"/>
                <a:ea typeface="微软雅黑" pitchFamily="34" charset="-122"/>
              </a:rPr>
              <a:t>(2)	i = 1 </a:t>
            </a:r>
          </a:p>
          <a:p>
            <a:pPr algn="just">
              <a:lnSpc>
                <a:spcPct val="95000"/>
              </a:lnSpc>
              <a:spcBef>
                <a:spcPct val="0"/>
              </a:spcBef>
              <a:buFontTx/>
              <a:buNone/>
            </a:pPr>
            <a:r>
              <a:rPr lang="en-US" altLang="zh-CN" sz="2800" b="0" dirty="0">
                <a:latin typeface="微软雅黑" pitchFamily="34" charset="-122"/>
                <a:ea typeface="微软雅黑" pitchFamily="34" charset="-122"/>
              </a:rPr>
              <a:t>(3)	t</a:t>
            </a:r>
            <a:r>
              <a:rPr lang="en-US" altLang="zh-CN" sz="2800" b="0" baseline="-30000" dirty="0">
                <a:latin typeface="微软雅黑" pitchFamily="34" charset="-122"/>
                <a:ea typeface="微软雅黑" pitchFamily="34" charset="-122"/>
              </a:rPr>
              <a:t>1 </a:t>
            </a:r>
            <a:r>
              <a:rPr lang="en-US" altLang="zh-CN" sz="2800" b="0" dirty="0">
                <a:latin typeface="微软雅黑" pitchFamily="34" charset="-122"/>
                <a:ea typeface="微软雅黑" pitchFamily="34" charset="-122"/>
              </a:rPr>
              <a:t>= 4 </a:t>
            </a:r>
            <a:r>
              <a:rPr lang="en-US" altLang="zh-CN" sz="2800" b="0" dirty="0">
                <a:latin typeface="微软雅黑" pitchFamily="34" charset="-122"/>
                <a:ea typeface="微软雅黑" pitchFamily="34" charset="-122"/>
                <a:sym typeface="Symbol" pitchFamily="18" charset="2"/>
              </a:rPr>
              <a:t></a:t>
            </a:r>
            <a:r>
              <a:rPr lang="en-US" altLang="zh-CN" sz="2800" b="0" dirty="0">
                <a:latin typeface="微软雅黑" pitchFamily="34" charset="-122"/>
                <a:ea typeface="微软雅黑" pitchFamily="34" charset="-122"/>
              </a:rPr>
              <a:t> i </a:t>
            </a:r>
          </a:p>
          <a:p>
            <a:pPr algn="just">
              <a:lnSpc>
                <a:spcPct val="95000"/>
              </a:lnSpc>
              <a:spcBef>
                <a:spcPct val="0"/>
              </a:spcBef>
              <a:buFontTx/>
              <a:buNone/>
            </a:pPr>
            <a:r>
              <a:rPr lang="en-US" altLang="zh-CN" sz="2800" b="0" dirty="0">
                <a:latin typeface="微软雅黑" pitchFamily="34" charset="-122"/>
                <a:ea typeface="微软雅黑" pitchFamily="34" charset="-122"/>
              </a:rPr>
              <a:t>(4)	t</a:t>
            </a:r>
            <a:r>
              <a:rPr lang="en-US" altLang="zh-CN" sz="2800" b="0" baseline="-30000" dirty="0">
                <a:latin typeface="微软雅黑" pitchFamily="34" charset="-122"/>
                <a:ea typeface="微软雅黑" pitchFamily="34" charset="-122"/>
              </a:rPr>
              <a:t>2</a:t>
            </a:r>
            <a:r>
              <a:rPr lang="en-US" altLang="zh-CN" sz="2800" b="0" dirty="0">
                <a:latin typeface="微软雅黑" pitchFamily="34" charset="-122"/>
                <a:ea typeface="微软雅黑" pitchFamily="34" charset="-122"/>
              </a:rPr>
              <a:t>= a[t</a:t>
            </a:r>
            <a:r>
              <a:rPr lang="en-US" altLang="zh-CN" sz="2800" b="0" baseline="-30000" dirty="0">
                <a:latin typeface="微软雅黑" pitchFamily="34" charset="-122"/>
                <a:ea typeface="微软雅黑" pitchFamily="34" charset="-122"/>
              </a:rPr>
              <a:t>1</a:t>
            </a:r>
            <a:r>
              <a:rPr lang="en-US" altLang="zh-CN" sz="2800" b="0" dirty="0">
                <a:latin typeface="微软雅黑" pitchFamily="34" charset="-122"/>
                <a:ea typeface="微软雅黑" pitchFamily="34" charset="-122"/>
              </a:rPr>
              <a:t>] </a:t>
            </a:r>
          </a:p>
          <a:p>
            <a:pPr algn="just">
              <a:lnSpc>
                <a:spcPct val="95000"/>
              </a:lnSpc>
              <a:spcBef>
                <a:spcPct val="0"/>
              </a:spcBef>
              <a:buFontTx/>
              <a:buNone/>
            </a:pPr>
            <a:r>
              <a:rPr lang="en-US" altLang="zh-CN" sz="2800" b="0" dirty="0">
                <a:latin typeface="微软雅黑" pitchFamily="34" charset="-122"/>
                <a:ea typeface="微软雅黑" pitchFamily="34" charset="-122"/>
              </a:rPr>
              <a:t>(5 )	t</a:t>
            </a:r>
            <a:r>
              <a:rPr lang="en-US" altLang="zh-CN" sz="2800" b="0" baseline="-30000" dirty="0">
                <a:latin typeface="微软雅黑" pitchFamily="34" charset="-122"/>
                <a:ea typeface="微软雅黑" pitchFamily="34" charset="-122"/>
              </a:rPr>
              <a:t>3 </a:t>
            </a:r>
            <a:r>
              <a:rPr lang="en-US" altLang="zh-CN" sz="2800" b="0" dirty="0">
                <a:latin typeface="微软雅黑" pitchFamily="34" charset="-122"/>
                <a:ea typeface="微软雅黑" pitchFamily="34" charset="-122"/>
              </a:rPr>
              <a:t>= 4 </a:t>
            </a:r>
            <a:r>
              <a:rPr lang="en-US" altLang="zh-CN" sz="2800" b="0" dirty="0">
                <a:latin typeface="微软雅黑" pitchFamily="34" charset="-122"/>
                <a:ea typeface="微软雅黑" pitchFamily="34" charset="-122"/>
                <a:sym typeface="Symbol" pitchFamily="18" charset="2"/>
              </a:rPr>
              <a:t></a:t>
            </a:r>
            <a:r>
              <a:rPr lang="en-US" altLang="zh-CN" sz="2800" b="0" dirty="0">
                <a:latin typeface="微软雅黑" pitchFamily="34" charset="-122"/>
                <a:ea typeface="微软雅黑" pitchFamily="34" charset="-122"/>
              </a:rPr>
              <a:t> i </a:t>
            </a:r>
          </a:p>
          <a:p>
            <a:pPr algn="just">
              <a:lnSpc>
                <a:spcPct val="95000"/>
              </a:lnSpc>
              <a:spcBef>
                <a:spcPct val="0"/>
              </a:spcBef>
              <a:buFontTx/>
              <a:buNone/>
            </a:pPr>
            <a:r>
              <a:rPr lang="en-US" altLang="zh-CN" sz="2800" b="0" dirty="0">
                <a:latin typeface="微软雅黑" pitchFamily="34" charset="-122"/>
                <a:ea typeface="微软雅黑" pitchFamily="34" charset="-122"/>
              </a:rPr>
              <a:t>(6 )	t</a:t>
            </a:r>
            <a:r>
              <a:rPr lang="en-US" altLang="zh-CN" sz="2800" b="0" baseline="-30000" dirty="0">
                <a:latin typeface="微软雅黑" pitchFamily="34" charset="-122"/>
                <a:ea typeface="微软雅黑" pitchFamily="34" charset="-122"/>
              </a:rPr>
              <a:t>4 </a:t>
            </a:r>
            <a:r>
              <a:rPr lang="en-US" altLang="zh-CN" sz="2800" b="0" dirty="0">
                <a:latin typeface="微软雅黑" pitchFamily="34" charset="-122"/>
                <a:ea typeface="微软雅黑" pitchFamily="34" charset="-122"/>
              </a:rPr>
              <a:t>= b[t</a:t>
            </a:r>
            <a:r>
              <a:rPr lang="en-US" altLang="zh-CN" sz="2800" b="0" baseline="-30000" dirty="0">
                <a:latin typeface="微软雅黑" pitchFamily="34" charset="-122"/>
                <a:ea typeface="微软雅黑" pitchFamily="34" charset="-122"/>
              </a:rPr>
              <a:t>3</a:t>
            </a:r>
            <a:r>
              <a:rPr lang="en-US" altLang="zh-CN" sz="2800" b="0" dirty="0">
                <a:latin typeface="微软雅黑" pitchFamily="34" charset="-122"/>
                <a:ea typeface="微软雅黑" pitchFamily="34" charset="-122"/>
              </a:rPr>
              <a:t>] </a:t>
            </a:r>
          </a:p>
          <a:p>
            <a:pPr algn="just">
              <a:lnSpc>
                <a:spcPct val="95000"/>
              </a:lnSpc>
              <a:spcBef>
                <a:spcPct val="0"/>
              </a:spcBef>
              <a:buFontTx/>
              <a:buNone/>
            </a:pPr>
            <a:r>
              <a:rPr lang="en-US" altLang="zh-CN" sz="2800" b="0" dirty="0">
                <a:latin typeface="微软雅黑" pitchFamily="34" charset="-122"/>
                <a:ea typeface="微软雅黑" pitchFamily="34" charset="-122"/>
              </a:rPr>
              <a:t>(7 )	t</a:t>
            </a:r>
            <a:r>
              <a:rPr lang="en-US" altLang="zh-CN" sz="2800" b="0" baseline="-30000" dirty="0">
                <a:latin typeface="微软雅黑" pitchFamily="34" charset="-122"/>
                <a:ea typeface="微软雅黑" pitchFamily="34" charset="-122"/>
              </a:rPr>
              <a:t>5 </a:t>
            </a:r>
            <a:r>
              <a:rPr lang="en-US" altLang="zh-CN" sz="2800" b="0" dirty="0">
                <a:latin typeface="微软雅黑" pitchFamily="34" charset="-122"/>
                <a:ea typeface="微软雅黑" pitchFamily="34" charset="-122"/>
              </a:rPr>
              <a:t>= t</a:t>
            </a:r>
            <a:r>
              <a:rPr lang="en-US" altLang="zh-CN" sz="2800" b="0" baseline="-30000" dirty="0">
                <a:latin typeface="微软雅黑" pitchFamily="34" charset="-122"/>
                <a:ea typeface="微软雅黑" pitchFamily="34" charset="-122"/>
              </a:rPr>
              <a:t>2 </a:t>
            </a:r>
            <a:r>
              <a:rPr lang="en-US" altLang="zh-CN" sz="2800" b="0" dirty="0">
                <a:latin typeface="微软雅黑" pitchFamily="34" charset="-122"/>
                <a:ea typeface="微软雅黑" pitchFamily="34" charset="-122"/>
                <a:sym typeface="Symbol" pitchFamily="18" charset="2"/>
              </a:rPr>
              <a:t></a:t>
            </a:r>
            <a:r>
              <a:rPr lang="en-US" altLang="zh-CN" sz="2800" b="0" dirty="0">
                <a:latin typeface="微软雅黑" pitchFamily="34" charset="-122"/>
                <a:ea typeface="微软雅黑" pitchFamily="34" charset="-122"/>
              </a:rPr>
              <a:t> t</a:t>
            </a:r>
            <a:r>
              <a:rPr lang="en-US" altLang="zh-CN" sz="2800" b="0" baseline="-30000" dirty="0">
                <a:latin typeface="微软雅黑" pitchFamily="34" charset="-122"/>
                <a:ea typeface="微软雅黑" pitchFamily="34" charset="-122"/>
              </a:rPr>
              <a:t>4</a:t>
            </a:r>
            <a:r>
              <a:rPr lang="en-US" altLang="zh-CN" sz="2800" b="0" dirty="0">
                <a:latin typeface="微软雅黑" pitchFamily="34" charset="-122"/>
                <a:ea typeface="微软雅黑" pitchFamily="34" charset="-122"/>
              </a:rPr>
              <a:t> </a:t>
            </a:r>
          </a:p>
          <a:p>
            <a:pPr algn="just">
              <a:lnSpc>
                <a:spcPct val="95000"/>
              </a:lnSpc>
              <a:spcBef>
                <a:spcPct val="0"/>
              </a:spcBef>
              <a:buFontTx/>
              <a:buNone/>
            </a:pPr>
            <a:r>
              <a:rPr lang="en-US" altLang="zh-CN" sz="2800" b="0" dirty="0">
                <a:latin typeface="微软雅黑" pitchFamily="34" charset="-122"/>
                <a:ea typeface="微软雅黑" pitchFamily="34" charset="-122"/>
              </a:rPr>
              <a:t>(8 )	t</a:t>
            </a:r>
            <a:r>
              <a:rPr lang="en-US" altLang="zh-CN" sz="2800" b="0" baseline="-30000" dirty="0">
                <a:latin typeface="微软雅黑" pitchFamily="34" charset="-122"/>
                <a:ea typeface="微软雅黑" pitchFamily="34" charset="-122"/>
              </a:rPr>
              <a:t>6 </a:t>
            </a:r>
            <a:r>
              <a:rPr lang="en-US" altLang="zh-CN" sz="2800" b="0" dirty="0">
                <a:latin typeface="微软雅黑" pitchFamily="34" charset="-122"/>
                <a:ea typeface="微软雅黑" pitchFamily="34" charset="-122"/>
              </a:rPr>
              <a:t>= prod + t</a:t>
            </a:r>
            <a:r>
              <a:rPr lang="en-US" altLang="zh-CN" sz="2800" b="0" baseline="-30000" dirty="0">
                <a:latin typeface="微软雅黑" pitchFamily="34" charset="-122"/>
                <a:ea typeface="微软雅黑" pitchFamily="34" charset="-122"/>
              </a:rPr>
              <a:t>5</a:t>
            </a:r>
            <a:endParaRPr lang="en-US" altLang="zh-CN" sz="2800" b="0" dirty="0">
              <a:latin typeface="微软雅黑" pitchFamily="34" charset="-122"/>
              <a:ea typeface="微软雅黑" pitchFamily="34" charset="-122"/>
            </a:endParaRPr>
          </a:p>
          <a:p>
            <a:pPr algn="just">
              <a:lnSpc>
                <a:spcPct val="95000"/>
              </a:lnSpc>
              <a:spcBef>
                <a:spcPct val="0"/>
              </a:spcBef>
              <a:buFontTx/>
              <a:buNone/>
            </a:pPr>
            <a:r>
              <a:rPr lang="en-US" altLang="zh-CN" sz="2800" b="0" dirty="0">
                <a:latin typeface="微软雅黑" pitchFamily="34" charset="-122"/>
                <a:ea typeface="微软雅黑" pitchFamily="34" charset="-122"/>
              </a:rPr>
              <a:t>(9 )	prod = t</a:t>
            </a:r>
            <a:r>
              <a:rPr lang="en-US" altLang="zh-CN" sz="2800" b="0" baseline="-30000" dirty="0">
                <a:latin typeface="微软雅黑" pitchFamily="34" charset="-122"/>
                <a:ea typeface="微软雅黑" pitchFamily="34" charset="-122"/>
              </a:rPr>
              <a:t>6</a:t>
            </a:r>
            <a:endParaRPr lang="en-US" altLang="zh-CN" sz="2800" b="0" dirty="0">
              <a:latin typeface="微软雅黑" pitchFamily="34" charset="-122"/>
              <a:ea typeface="微软雅黑" pitchFamily="34" charset="-122"/>
            </a:endParaRPr>
          </a:p>
          <a:p>
            <a:pPr algn="just">
              <a:lnSpc>
                <a:spcPct val="95000"/>
              </a:lnSpc>
              <a:spcBef>
                <a:spcPct val="0"/>
              </a:spcBef>
              <a:buFontTx/>
              <a:buNone/>
            </a:pPr>
            <a:r>
              <a:rPr lang="en-US" altLang="zh-CN" sz="2800" b="0" dirty="0">
                <a:latin typeface="微软雅黑" pitchFamily="34" charset="-122"/>
                <a:ea typeface="微软雅黑" pitchFamily="34" charset="-122"/>
              </a:rPr>
              <a:t>(10)	t</a:t>
            </a:r>
            <a:r>
              <a:rPr lang="en-US" altLang="zh-CN" sz="2800" b="0" baseline="-30000" dirty="0">
                <a:latin typeface="微软雅黑" pitchFamily="34" charset="-122"/>
                <a:ea typeface="微软雅黑" pitchFamily="34" charset="-122"/>
              </a:rPr>
              <a:t>7 </a:t>
            </a:r>
            <a:r>
              <a:rPr lang="en-US" altLang="zh-CN" sz="2800" b="0" dirty="0">
                <a:latin typeface="微软雅黑" pitchFamily="34" charset="-122"/>
                <a:ea typeface="微软雅黑" pitchFamily="34" charset="-122"/>
              </a:rPr>
              <a:t>= i +1</a:t>
            </a:r>
          </a:p>
          <a:p>
            <a:pPr algn="just">
              <a:lnSpc>
                <a:spcPct val="95000"/>
              </a:lnSpc>
              <a:spcBef>
                <a:spcPct val="0"/>
              </a:spcBef>
              <a:buFontTx/>
              <a:buNone/>
            </a:pPr>
            <a:r>
              <a:rPr lang="en-US" altLang="zh-CN" sz="2800" b="0" dirty="0">
                <a:latin typeface="微软雅黑" pitchFamily="34" charset="-122"/>
                <a:ea typeface="微软雅黑" pitchFamily="34" charset="-122"/>
              </a:rPr>
              <a:t>(11)	i = t</a:t>
            </a:r>
            <a:r>
              <a:rPr lang="en-US" altLang="zh-CN" sz="2800" b="0" baseline="-30000" dirty="0">
                <a:latin typeface="微软雅黑" pitchFamily="34" charset="-122"/>
                <a:ea typeface="微软雅黑" pitchFamily="34" charset="-122"/>
              </a:rPr>
              <a:t>7</a:t>
            </a:r>
          </a:p>
          <a:p>
            <a:pPr algn="just">
              <a:lnSpc>
                <a:spcPct val="95000"/>
              </a:lnSpc>
              <a:spcBef>
                <a:spcPct val="0"/>
              </a:spcBef>
              <a:buFontTx/>
              <a:buNone/>
            </a:pPr>
            <a:r>
              <a:rPr lang="en-US" altLang="zh-CN" sz="2800" b="0" dirty="0">
                <a:latin typeface="微软雅黑" pitchFamily="34" charset="-122"/>
                <a:ea typeface="微软雅黑" pitchFamily="34" charset="-122"/>
              </a:rPr>
              <a:t>(12)	if i &lt;= 20 </a:t>
            </a:r>
            <a:r>
              <a:rPr lang="en-US" altLang="zh-CN" sz="2800" b="0" dirty="0" err="1">
                <a:latin typeface="微软雅黑" pitchFamily="34" charset="-122"/>
                <a:ea typeface="微软雅黑" pitchFamily="34" charset="-122"/>
              </a:rPr>
              <a:t>goto</a:t>
            </a:r>
            <a:r>
              <a:rPr lang="en-US" altLang="zh-CN" sz="2800" b="0" dirty="0">
                <a:latin typeface="微软雅黑" pitchFamily="34" charset="-122"/>
                <a:ea typeface="微软雅黑" pitchFamily="34" charset="-122"/>
              </a:rPr>
              <a:t> (3) </a:t>
            </a:r>
          </a:p>
        </p:txBody>
      </p:sp>
      <p:sp>
        <p:nvSpPr>
          <p:cNvPr id="184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6F29805-7541-4174-B2C5-DD78317192D1}" type="slidenum">
              <a:rPr lang="en-US" altLang="zh-CN" sz="8000">
                <a:solidFill>
                  <a:schemeClr val="bg2"/>
                </a:solidFill>
                <a:latin typeface="Arial" charset="0"/>
                <a:ea typeface="宋体" pitchFamily="2" charset="-122"/>
              </a:rPr>
              <a:pPr/>
              <a:t>17</a:t>
            </a:fld>
            <a:endParaRPr lang="en-US" altLang="zh-CN" sz="8000">
              <a:solidFill>
                <a:schemeClr val="bg2"/>
              </a:solidFill>
              <a:latin typeface="Arial" charset="0"/>
              <a:ea typeface="宋体" pitchFamily="2" charset="-122"/>
            </a:endParaRPr>
          </a:p>
        </p:txBody>
      </p:sp>
      <p:grpSp>
        <p:nvGrpSpPr>
          <p:cNvPr id="18436" name="Group 13"/>
          <p:cNvGrpSpPr>
            <a:grpSpLocks/>
          </p:cNvGrpSpPr>
          <p:nvPr/>
        </p:nvGrpSpPr>
        <p:grpSpPr bwMode="auto">
          <a:xfrm>
            <a:off x="4572000" y="1125538"/>
            <a:ext cx="4267200" cy="4724400"/>
            <a:chOff x="2880" y="1008"/>
            <a:chExt cx="2688" cy="2976"/>
          </a:xfrm>
        </p:grpSpPr>
        <p:sp>
          <p:nvSpPr>
            <p:cNvPr id="18438" name="Rectangle 5"/>
            <p:cNvSpPr>
              <a:spLocks noChangeArrowheads="1"/>
            </p:cNvSpPr>
            <p:nvPr/>
          </p:nvSpPr>
          <p:spPr bwMode="auto">
            <a:xfrm>
              <a:off x="2881" y="1008"/>
              <a:ext cx="2217" cy="4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en-US" altLang="zh-CN" sz="2800" b="1">
                  <a:latin typeface="Times New Roman" pitchFamily="18" charset="0"/>
                </a:rPr>
                <a:t>(1)prod = 0</a:t>
              </a:r>
            </a:p>
            <a:p>
              <a:pPr algn="just" eaLnBrk="0" hangingPunct="0">
                <a:lnSpc>
                  <a:spcPct val="80000"/>
                </a:lnSpc>
              </a:pPr>
              <a:r>
                <a:rPr lang="en-US" altLang="zh-CN" sz="2800" b="1">
                  <a:latin typeface="Times New Roman" pitchFamily="18" charset="0"/>
                </a:rPr>
                <a:t>(2) i = 1</a:t>
              </a:r>
            </a:p>
            <a:p>
              <a:pPr algn="just" eaLnBrk="0" hangingPunct="0"/>
              <a:endParaRPr lang="en-US" altLang="zh-CN" sz="2800" b="1">
                <a:latin typeface="Times New Roman" pitchFamily="18" charset="0"/>
              </a:endParaRPr>
            </a:p>
          </p:txBody>
        </p:sp>
        <p:sp>
          <p:nvSpPr>
            <p:cNvPr id="18439" name="Rectangle 6"/>
            <p:cNvSpPr>
              <a:spLocks noChangeArrowheads="1"/>
            </p:cNvSpPr>
            <p:nvPr/>
          </p:nvSpPr>
          <p:spPr bwMode="auto">
            <a:xfrm>
              <a:off x="2880" y="1699"/>
              <a:ext cx="2267" cy="22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en-US" altLang="zh-CN" sz="2800" b="1">
                  <a:latin typeface="Times New Roman" pitchFamily="18" charset="0"/>
                </a:rPr>
                <a:t>(3) t</a:t>
              </a:r>
              <a:r>
                <a:rPr lang="en-US" altLang="zh-CN" sz="2800" b="1" baseline="-25000">
                  <a:latin typeface="Times New Roman" pitchFamily="18" charset="0"/>
                </a:rPr>
                <a:t>1 </a:t>
              </a:r>
              <a:r>
                <a:rPr lang="en-US" altLang="zh-CN" sz="2800" b="1">
                  <a:latin typeface="Times New Roman" pitchFamily="18" charset="0"/>
                </a:rPr>
                <a:t>= 4 </a:t>
              </a:r>
              <a:r>
                <a:rPr lang="en-US" altLang="zh-CN" sz="2800" b="1">
                  <a:latin typeface="Times New Roman" pitchFamily="18" charset="0"/>
                  <a:sym typeface="Symbol" pitchFamily="18" charset="2"/>
                </a:rPr>
                <a:t></a:t>
              </a:r>
              <a:r>
                <a:rPr lang="en-US" altLang="zh-CN" sz="2800" b="1">
                  <a:latin typeface="Times New Roman" pitchFamily="18" charset="0"/>
                </a:rPr>
                <a:t> i</a:t>
              </a:r>
            </a:p>
            <a:p>
              <a:pPr algn="just" eaLnBrk="0" hangingPunct="0">
                <a:lnSpc>
                  <a:spcPct val="80000"/>
                </a:lnSpc>
              </a:pPr>
              <a:r>
                <a:rPr lang="en-US" altLang="zh-CN" sz="2800" b="1">
                  <a:latin typeface="Times New Roman" pitchFamily="18" charset="0"/>
                </a:rPr>
                <a:t>(4) t</a:t>
              </a:r>
              <a:r>
                <a:rPr lang="en-US" altLang="zh-CN" sz="2800" b="1" baseline="-25000">
                  <a:latin typeface="Times New Roman" pitchFamily="18" charset="0"/>
                </a:rPr>
                <a:t>2</a:t>
              </a:r>
              <a:r>
                <a:rPr lang="en-US" altLang="zh-CN" sz="2800" b="1">
                  <a:latin typeface="Times New Roman" pitchFamily="18" charset="0"/>
                </a:rPr>
                <a:t>= a[t</a:t>
              </a:r>
              <a:r>
                <a:rPr lang="en-US" altLang="zh-CN" sz="2800" b="1" baseline="-25000">
                  <a:latin typeface="Times New Roman" pitchFamily="18" charset="0"/>
                </a:rPr>
                <a:t>1</a:t>
              </a:r>
              <a:r>
                <a:rPr lang="en-US" altLang="zh-CN" sz="2800" b="1">
                  <a:latin typeface="Times New Roman" pitchFamily="18" charset="0"/>
                </a:rPr>
                <a:t>]</a:t>
              </a:r>
            </a:p>
            <a:p>
              <a:pPr algn="just" eaLnBrk="0" hangingPunct="0">
                <a:lnSpc>
                  <a:spcPct val="80000"/>
                </a:lnSpc>
              </a:pPr>
              <a:r>
                <a:rPr lang="en-US" altLang="zh-CN" sz="2800" b="1">
                  <a:latin typeface="Times New Roman" pitchFamily="18" charset="0"/>
                </a:rPr>
                <a:t>(5) t</a:t>
              </a:r>
              <a:r>
                <a:rPr lang="en-US" altLang="zh-CN" sz="2800" b="1" baseline="-25000">
                  <a:latin typeface="Times New Roman" pitchFamily="18" charset="0"/>
                </a:rPr>
                <a:t>3 </a:t>
              </a:r>
              <a:r>
                <a:rPr lang="en-US" altLang="zh-CN" sz="2800" b="1">
                  <a:latin typeface="Times New Roman" pitchFamily="18" charset="0"/>
                </a:rPr>
                <a:t>= 4 </a:t>
              </a:r>
              <a:r>
                <a:rPr lang="en-US" altLang="zh-CN" sz="2800" b="1">
                  <a:latin typeface="Times New Roman" pitchFamily="18" charset="0"/>
                  <a:sym typeface="Symbol" pitchFamily="18" charset="2"/>
                </a:rPr>
                <a:t></a:t>
              </a:r>
              <a:r>
                <a:rPr lang="en-US" altLang="zh-CN" sz="2800" b="1">
                  <a:latin typeface="Times New Roman" pitchFamily="18" charset="0"/>
                </a:rPr>
                <a:t> i</a:t>
              </a:r>
            </a:p>
            <a:p>
              <a:pPr algn="just" eaLnBrk="0" hangingPunct="0">
                <a:lnSpc>
                  <a:spcPct val="80000"/>
                </a:lnSpc>
              </a:pPr>
              <a:r>
                <a:rPr lang="en-US" altLang="zh-CN" sz="2800" b="1">
                  <a:latin typeface="Times New Roman" pitchFamily="18" charset="0"/>
                </a:rPr>
                <a:t>(6) t</a:t>
              </a:r>
              <a:r>
                <a:rPr lang="en-US" altLang="zh-CN" sz="2800" b="1" baseline="-25000">
                  <a:latin typeface="Times New Roman" pitchFamily="18" charset="0"/>
                </a:rPr>
                <a:t>4 </a:t>
              </a:r>
              <a:r>
                <a:rPr lang="en-US" altLang="zh-CN" sz="2800" b="1">
                  <a:latin typeface="Times New Roman" pitchFamily="18" charset="0"/>
                </a:rPr>
                <a:t>= b[t</a:t>
              </a:r>
              <a:r>
                <a:rPr lang="en-US" altLang="zh-CN" sz="2800" b="1" baseline="-25000">
                  <a:latin typeface="Times New Roman" pitchFamily="18" charset="0"/>
                </a:rPr>
                <a:t>3</a:t>
              </a:r>
              <a:r>
                <a:rPr lang="en-US" altLang="zh-CN" sz="2800" b="1">
                  <a:latin typeface="Times New Roman" pitchFamily="18" charset="0"/>
                </a:rPr>
                <a:t>]</a:t>
              </a:r>
            </a:p>
            <a:p>
              <a:pPr algn="just" eaLnBrk="0" hangingPunct="0">
                <a:lnSpc>
                  <a:spcPct val="80000"/>
                </a:lnSpc>
              </a:pPr>
              <a:r>
                <a:rPr lang="en-US" altLang="zh-CN" sz="2800" b="1">
                  <a:latin typeface="Times New Roman" pitchFamily="18" charset="0"/>
                </a:rPr>
                <a:t>(7) t</a:t>
              </a:r>
              <a:r>
                <a:rPr lang="en-US" altLang="zh-CN" sz="2800" b="1" baseline="-25000">
                  <a:latin typeface="Times New Roman" pitchFamily="18" charset="0"/>
                </a:rPr>
                <a:t>5 </a:t>
              </a:r>
              <a:r>
                <a:rPr lang="en-US" altLang="zh-CN" sz="2800" b="1">
                  <a:latin typeface="Times New Roman" pitchFamily="18" charset="0"/>
                </a:rPr>
                <a:t>= t</a:t>
              </a:r>
              <a:r>
                <a:rPr lang="en-US" altLang="zh-CN" sz="2800" b="1" baseline="-25000">
                  <a:latin typeface="Times New Roman" pitchFamily="18" charset="0"/>
                </a:rPr>
                <a:t>2 </a:t>
              </a:r>
              <a:r>
                <a:rPr lang="en-US" altLang="zh-CN" sz="2800" b="1">
                  <a:latin typeface="Times New Roman" pitchFamily="18" charset="0"/>
                  <a:sym typeface="Symbol" pitchFamily="18" charset="2"/>
                </a:rPr>
                <a:t></a:t>
              </a:r>
              <a:r>
                <a:rPr lang="en-US" altLang="zh-CN" sz="2800" b="1">
                  <a:latin typeface="Times New Roman" pitchFamily="18" charset="0"/>
                </a:rPr>
                <a:t> t</a:t>
              </a:r>
              <a:r>
                <a:rPr lang="en-US" altLang="zh-CN" sz="2800" b="1" baseline="-25000">
                  <a:latin typeface="Times New Roman" pitchFamily="18" charset="0"/>
                </a:rPr>
                <a:t>4</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(8) t</a:t>
              </a:r>
              <a:r>
                <a:rPr lang="en-US" altLang="zh-CN" sz="2800" b="1" baseline="-25000">
                  <a:latin typeface="Times New Roman" pitchFamily="18" charset="0"/>
                </a:rPr>
                <a:t>6 </a:t>
              </a:r>
              <a:r>
                <a:rPr lang="en-US" altLang="zh-CN" sz="2800" b="1">
                  <a:latin typeface="Times New Roman" pitchFamily="18" charset="0"/>
                </a:rPr>
                <a:t>= prod + t</a:t>
              </a:r>
              <a:r>
                <a:rPr lang="en-US" altLang="zh-CN" sz="2800" b="1" baseline="-25000">
                  <a:latin typeface="Times New Roman" pitchFamily="18" charset="0"/>
                </a:rPr>
                <a:t>5</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(9) prod = t</a:t>
              </a:r>
              <a:r>
                <a:rPr lang="en-US" altLang="zh-CN" sz="2800" b="1" baseline="-25000">
                  <a:latin typeface="Times New Roman" pitchFamily="18" charset="0"/>
                </a:rPr>
                <a:t>6</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(10) t</a:t>
              </a:r>
              <a:r>
                <a:rPr lang="en-US" altLang="zh-CN" sz="2800" b="1" baseline="-25000">
                  <a:latin typeface="Times New Roman" pitchFamily="18" charset="0"/>
                </a:rPr>
                <a:t>7 </a:t>
              </a:r>
              <a:r>
                <a:rPr lang="en-US" altLang="zh-CN" sz="2800" b="1">
                  <a:latin typeface="Times New Roman" pitchFamily="18" charset="0"/>
                </a:rPr>
                <a:t>= i +1</a:t>
              </a:r>
            </a:p>
            <a:p>
              <a:pPr algn="just" eaLnBrk="0" hangingPunct="0">
                <a:lnSpc>
                  <a:spcPct val="80000"/>
                </a:lnSpc>
              </a:pPr>
              <a:r>
                <a:rPr lang="en-US" altLang="zh-CN" sz="2800" b="1">
                  <a:latin typeface="Times New Roman" pitchFamily="18" charset="0"/>
                </a:rPr>
                <a:t>(11) i = t</a:t>
              </a:r>
              <a:r>
                <a:rPr lang="en-US" altLang="zh-CN" sz="2800" b="1" baseline="-25000">
                  <a:latin typeface="Times New Roman" pitchFamily="18" charset="0"/>
                </a:rPr>
                <a:t>7</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(12) if i &lt;= 20 goto (3) </a:t>
              </a:r>
            </a:p>
          </p:txBody>
        </p:sp>
        <p:sp>
          <p:nvSpPr>
            <p:cNvPr id="18440" name="Rectangle 8"/>
            <p:cNvSpPr>
              <a:spLocks noChangeArrowheads="1"/>
            </p:cNvSpPr>
            <p:nvPr/>
          </p:nvSpPr>
          <p:spPr bwMode="auto">
            <a:xfrm>
              <a:off x="5143" y="1056"/>
              <a:ext cx="42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i="1">
                  <a:latin typeface="Times New Roman" pitchFamily="18" charset="0"/>
                </a:rPr>
                <a:t>B</a:t>
              </a:r>
              <a:r>
                <a:rPr lang="en-US" altLang="zh-CN" sz="2800" b="1" baseline="-25000">
                  <a:latin typeface="Times New Roman" pitchFamily="18" charset="0"/>
                </a:rPr>
                <a:t>1</a:t>
              </a:r>
              <a:endParaRPr lang="en-US" altLang="zh-CN" sz="2800" b="1">
                <a:latin typeface="Times New Roman" pitchFamily="18" charset="0"/>
              </a:endParaRPr>
            </a:p>
          </p:txBody>
        </p:sp>
        <p:sp>
          <p:nvSpPr>
            <p:cNvPr id="18441" name="Rectangle 9"/>
            <p:cNvSpPr>
              <a:spLocks noChangeArrowheads="1"/>
            </p:cNvSpPr>
            <p:nvPr/>
          </p:nvSpPr>
          <p:spPr bwMode="auto">
            <a:xfrm>
              <a:off x="5143" y="2535"/>
              <a:ext cx="42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i="1">
                  <a:latin typeface="Times New Roman" pitchFamily="18" charset="0"/>
                </a:rPr>
                <a:t>B</a:t>
              </a:r>
              <a:r>
                <a:rPr lang="en-US" altLang="zh-CN" sz="2800" b="1" baseline="-25000">
                  <a:latin typeface="Times New Roman" pitchFamily="18" charset="0"/>
                </a:rPr>
                <a:t>2</a:t>
              </a:r>
              <a:endParaRPr lang="en-US" altLang="zh-CN" sz="2800" b="1">
                <a:latin typeface="Times New Roman"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9459" name="Rectangle 3"/>
          <p:cNvSpPr>
            <a:spLocks noGrp="1" noChangeArrowheads="1"/>
          </p:cNvSpPr>
          <p:nvPr>
            <p:ph idx="1"/>
          </p:nvPr>
        </p:nvSpPr>
        <p:spPr>
          <a:xfrm>
            <a:off x="304800" y="1052736"/>
            <a:ext cx="8610600" cy="5181600"/>
          </a:xfrm>
        </p:spPr>
        <p:txBody>
          <a:bodyPr/>
          <a:lstStyle/>
          <a:p>
            <a:pPr algn="just">
              <a:lnSpc>
                <a:spcPct val="95000"/>
              </a:lnSpc>
              <a:spcBef>
                <a:spcPct val="0"/>
              </a:spcBef>
              <a:buFontTx/>
              <a:buNone/>
            </a:pPr>
            <a:r>
              <a:rPr lang="en-US" altLang="zh-CN" sz="3200" b="1" dirty="0">
                <a:ea typeface="黑体" pitchFamily="49" charset="-122"/>
              </a:rPr>
              <a:t>8.3.2 </a:t>
            </a:r>
            <a:r>
              <a:rPr lang="zh-CN" altLang="en-US" sz="3200" b="1" dirty="0">
                <a:ea typeface="宋体" pitchFamily="2" charset="-122"/>
              </a:rPr>
              <a:t>基本块的优化</a:t>
            </a:r>
            <a:endParaRPr lang="en-US" altLang="zh-CN" sz="3200" b="1" dirty="0">
              <a:ea typeface="宋体" pitchFamily="2" charset="-122"/>
            </a:endParaRPr>
          </a:p>
          <a:p>
            <a:pPr algn="just">
              <a:lnSpc>
                <a:spcPct val="95000"/>
              </a:lnSpc>
              <a:spcBef>
                <a:spcPct val="0"/>
              </a:spcBef>
            </a:pPr>
            <a:r>
              <a:rPr lang="zh-CN" altLang="en-US" sz="3200" b="1" dirty="0">
                <a:latin typeface="宋体" pitchFamily="2" charset="-122"/>
                <a:ea typeface="宋体" pitchFamily="2" charset="-122"/>
              </a:rPr>
              <a:t>三地址语句</a:t>
            </a:r>
            <a:r>
              <a:rPr lang="en-US" altLang="zh-CN" sz="3200" b="1" dirty="0">
                <a:latin typeface="宋体" pitchFamily="2" charset="-122"/>
                <a:ea typeface="宋体" pitchFamily="2" charset="-122"/>
              </a:rPr>
              <a:t>x = y + z</a:t>
            </a:r>
            <a:r>
              <a:rPr lang="zh-CN" altLang="en-US" sz="3200" b="1" dirty="0">
                <a:solidFill>
                  <a:srgbClr val="FF0000"/>
                </a:solidFill>
                <a:ea typeface="宋体" pitchFamily="2" charset="-122"/>
              </a:rPr>
              <a:t>引用</a:t>
            </a:r>
            <a:r>
              <a:rPr lang="en-US" altLang="zh-CN" sz="3200" b="1" dirty="0">
                <a:latin typeface="宋体" pitchFamily="2" charset="-122"/>
                <a:ea typeface="宋体" pitchFamily="2" charset="-122"/>
              </a:rPr>
              <a:t>y</a:t>
            </a:r>
            <a:r>
              <a:rPr lang="zh-CN" altLang="en-US" sz="3200" b="1" dirty="0">
                <a:latin typeface="宋体" pitchFamily="2" charset="-122"/>
                <a:ea typeface="宋体" pitchFamily="2" charset="-122"/>
              </a:rPr>
              <a:t>和</a:t>
            </a:r>
            <a:r>
              <a:rPr lang="en-US" altLang="zh-CN" sz="3200" b="1" dirty="0">
                <a:latin typeface="宋体" pitchFamily="2" charset="-122"/>
                <a:ea typeface="宋体" pitchFamily="2" charset="-122"/>
              </a:rPr>
              <a:t>z</a:t>
            </a:r>
            <a:r>
              <a:rPr lang="zh-CN" altLang="en-US" sz="3200" b="1" dirty="0">
                <a:latin typeface="宋体" pitchFamily="2" charset="-122"/>
                <a:ea typeface="宋体" pitchFamily="2" charset="-122"/>
              </a:rPr>
              <a:t>并对</a:t>
            </a:r>
            <a:r>
              <a:rPr lang="en-US" altLang="zh-CN" sz="3200" b="1" dirty="0">
                <a:latin typeface="宋体" pitchFamily="2" charset="-122"/>
                <a:ea typeface="宋体" pitchFamily="2" charset="-122"/>
              </a:rPr>
              <a:t>x</a:t>
            </a:r>
            <a:r>
              <a:rPr lang="zh-CN" altLang="en-US" sz="3200" b="1" dirty="0">
                <a:solidFill>
                  <a:srgbClr val="FF0000"/>
                </a:solidFill>
                <a:ea typeface="宋体" pitchFamily="2" charset="-122"/>
              </a:rPr>
              <a:t>定值</a:t>
            </a:r>
          </a:p>
          <a:p>
            <a:pPr algn="just">
              <a:lnSpc>
                <a:spcPct val="95000"/>
              </a:lnSpc>
              <a:spcBef>
                <a:spcPct val="0"/>
              </a:spcBef>
            </a:pPr>
            <a:r>
              <a:rPr lang="zh-CN" altLang="en-US" sz="3200" b="1" dirty="0">
                <a:latin typeface="宋体" pitchFamily="2" charset="-122"/>
                <a:ea typeface="宋体" pitchFamily="2" charset="-122"/>
              </a:rPr>
              <a:t>一个名字的值在基本块的某一点以后还要引用的话，则说这个名字在该点是</a:t>
            </a:r>
            <a:r>
              <a:rPr lang="zh-CN" altLang="en-US" sz="3200" b="1" dirty="0">
                <a:solidFill>
                  <a:srgbClr val="FF0000"/>
                </a:solidFill>
                <a:ea typeface="宋体" pitchFamily="2" charset="-122"/>
              </a:rPr>
              <a:t>活跃</a:t>
            </a:r>
            <a:r>
              <a:rPr lang="zh-CN" altLang="en-US" sz="3200" b="1" dirty="0">
                <a:latin typeface="宋体" pitchFamily="2" charset="-122"/>
                <a:ea typeface="宋体" pitchFamily="2" charset="-122"/>
              </a:rPr>
              <a:t>的</a:t>
            </a:r>
            <a:endParaRPr lang="zh-CN" altLang="en-US" sz="3200" b="1" dirty="0">
              <a:solidFill>
                <a:srgbClr val="00FF00"/>
              </a:solidFill>
              <a:ea typeface="宋体" pitchFamily="2" charset="-122"/>
            </a:endParaRPr>
          </a:p>
          <a:p>
            <a:pPr algn="just">
              <a:lnSpc>
                <a:spcPct val="95000"/>
              </a:lnSpc>
              <a:spcBef>
                <a:spcPct val="0"/>
              </a:spcBef>
            </a:pPr>
            <a:endParaRPr lang="zh-CN" altLang="en-US" sz="3200" b="1" dirty="0">
              <a:solidFill>
                <a:srgbClr val="00FF00"/>
              </a:solidFill>
              <a:ea typeface="宋体" pitchFamily="2" charset="-122"/>
            </a:endParaRPr>
          </a:p>
          <a:p>
            <a:pPr algn="just">
              <a:lnSpc>
                <a:spcPct val="95000"/>
              </a:lnSpc>
              <a:spcBef>
                <a:spcPct val="0"/>
              </a:spcBef>
            </a:pPr>
            <a:r>
              <a:rPr lang="zh-CN" altLang="en-US" sz="3200" b="1" dirty="0">
                <a:ea typeface="宋体" pitchFamily="2" charset="-122"/>
              </a:rPr>
              <a:t>基本块的等价</a:t>
            </a:r>
            <a:endParaRPr lang="zh-CN" altLang="en-US" sz="3200" b="1" dirty="0">
              <a:latin typeface="宋体" pitchFamily="2" charset="-122"/>
              <a:ea typeface="宋体" pitchFamily="2" charset="-122"/>
            </a:endParaRPr>
          </a:p>
          <a:p>
            <a:pPr lvl="1" algn="just">
              <a:lnSpc>
                <a:spcPct val="95000"/>
              </a:lnSpc>
              <a:spcBef>
                <a:spcPct val="0"/>
              </a:spcBef>
            </a:pPr>
            <a:r>
              <a:rPr lang="zh-CN" altLang="en-US" sz="2800" b="1" dirty="0">
                <a:latin typeface="宋体" pitchFamily="2" charset="-122"/>
                <a:ea typeface="宋体" pitchFamily="2" charset="-122"/>
              </a:rPr>
              <a:t>两个基本块计算一组同样的表达式</a:t>
            </a:r>
          </a:p>
          <a:p>
            <a:pPr lvl="1" algn="just">
              <a:lnSpc>
                <a:spcPct val="95000"/>
              </a:lnSpc>
              <a:spcBef>
                <a:spcPct val="0"/>
              </a:spcBef>
            </a:pPr>
            <a:r>
              <a:rPr lang="zh-CN" altLang="en-US" sz="2800" b="1" dirty="0">
                <a:latin typeface="宋体" pitchFamily="2" charset="-122"/>
                <a:ea typeface="宋体" pitchFamily="2" charset="-122"/>
              </a:rPr>
              <a:t>这些表达式的值分别代表同样的活跃名字的值</a:t>
            </a:r>
          </a:p>
          <a:p>
            <a:pPr algn="just">
              <a:lnSpc>
                <a:spcPct val="95000"/>
              </a:lnSpc>
              <a:spcBef>
                <a:spcPct val="0"/>
              </a:spcBef>
            </a:pPr>
            <a:r>
              <a:rPr lang="zh-CN" altLang="en-US" sz="3200" b="1" dirty="0">
                <a:latin typeface="宋体" pitchFamily="2" charset="-122"/>
                <a:ea typeface="宋体" pitchFamily="2" charset="-122"/>
              </a:rPr>
              <a:t>有很多等价变换可用于基本块</a:t>
            </a:r>
            <a:endParaRPr lang="zh-CN" altLang="en-US" sz="3200" b="1" dirty="0">
              <a:ea typeface="宋体" pitchFamily="2" charset="-122"/>
            </a:endParaRPr>
          </a:p>
          <a:p>
            <a:pPr lvl="1" algn="just">
              <a:lnSpc>
                <a:spcPct val="95000"/>
              </a:lnSpc>
              <a:spcBef>
                <a:spcPct val="0"/>
              </a:spcBef>
            </a:pPr>
            <a:r>
              <a:rPr lang="zh-CN" altLang="en-US" sz="2800" b="1" dirty="0">
                <a:latin typeface="宋体" pitchFamily="2" charset="-122"/>
                <a:ea typeface="宋体" pitchFamily="2" charset="-122"/>
              </a:rPr>
              <a:t>局部变换</a:t>
            </a:r>
            <a:endParaRPr lang="en-US" altLang="zh-CN" sz="2800" b="1" dirty="0">
              <a:latin typeface="宋体" pitchFamily="2" charset="-122"/>
              <a:ea typeface="宋体" pitchFamily="2" charset="-122"/>
            </a:endParaRPr>
          </a:p>
          <a:p>
            <a:pPr lvl="1" algn="just">
              <a:lnSpc>
                <a:spcPct val="95000"/>
              </a:lnSpc>
              <a:spcBef>
                <a:spcPct val="0"/>
              </a:spcBef>
            </a:pPr>
            <a:r>
              <a:rPr lang="zh-CN" altLang="en-US" sz="2800" b="1" dirty="0">
                <a:latin typeface="宋体" pitchFamily="2" charset="-122"/>
                <a:ea typeface="宋体" pitchFamily="2" charset="-122"/>
              </a:rPr>
              <a:t>全局变化</a:t>
            </a:r>
            <a:endParaRPr lang="zh-CN" altLang="en-US" sz="2800" b="1" dirty="0">
              <a:ea typeface="宋体" pitchFamily="2" charset="-122"/>
            </a:endParaRPr>
          </a:p>
        </p:txBody>
      </p:sp>
      <p:sp>
        <p:nvSpPr>
          <p:cNvPr id="194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A139528-9493-4ECD-8951-5557170D0001}" type="slidenum">
              <a:rPr lang="en-US" altLang="zh-CN" sz="8000">
                <a:solidFill>
                  <a:schemeClr val="bg2"/>
                </a:solidFill>
                <a:latin typeface="Arial" charset="0"/>
                <a:ea typeface="宋体" pitchFamily="2" charset="-122"/>
              </a:rPr>
              <a:pPr/>
              <a:t>18</a:t>
            </a:fld>
            <a:endParaRPr lang="en-US" altLang="zh-CN" sz="8000">
              <a:solidFill>
                <a:schemeClr val="bg2"/>
              </a:solidFill>
              <a:latin typeface="Arial" charset="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447939" name="Rectangle 3"/>
          <p:cNvSpPr>
            <a:spLocks noGrp="1" noChangeArrowheads="1"/>
          </p:cNvSpPr>
          <p:nvPr>
            <p:ph idx="1"/>
          </p:nvPr>
        </p:nvSpPr>
        <p:spPr/>
        <p:txBody>
          <a:bodyPr/>
          <a:lstStyle/>
          <a:p>
            <a:pPr algn="just">
              <a:lnSpc>
                <a:spcPct val="95000"/>
              </a:lnSpc>
              <a:spcBef>
                <a:spcPct val="0"/>
              </a:spcBef>
            </a:pPr>
            <a:r>
              <a:rPr lang="zh-CN" altLang="en-US" sz="3200" b="1" dirty="0">
                <a:solidFill>
                  <a:srgbClr val="FF0000"/>
                </a:solidFill>
                <a:ea typeface="宋体" pitchFamily="2" charset="-122"/>
              </a:rPr>
              <a:t>删除局部公共子表达式</a:t>
            </a:r>
          </a:p>
          <a:p>
            <a:pPr algn="just">
              <a:lnSpc>
                <a:spcPct val="95000"/>
              </a:lnSpc>
              <a:spcBef>
                <a:spcPct val="0"/>
              </a:spcBef>
              <a:buFontTx/>
              <a:buNone/>
            </a:pPr>
            <a:endParaRPr lang="en-US" altLang="zh-CN" sz="3200" b="1" dirty="0">
              <a:ea typeface="宋体" pitchFamily="2" charset="-122"/>
            </a:endParaRPr>
          </a:p>
          <a:p>
            <a:pPr algn="just">
              <a:lnSpc>
                <a:spcPct val="95000"/>
              </a:lnSpc>
              <a:spcBef>
                <a:spcPct val="0"/>
              </a:spcBef>
              <a:buFontTx/>
              <a:buNone/>
            </a:pPr>
            <a:r>
              <a:rPr lang="en-US" altLang="zh-CN" sz="3200" b="1" dirty="0">
                <a:ea typeface="宋体" pitchFamily="2" charset="-122"/>
              </a:rPr>
              <a:t>	a = b + c			 a = b + c</a:t>
            </a:r>
          </a:p>
          <a:p>
            <a:pPr algn="just">
              <a:lnSpc>
                <a:spcPct val="95000"/>
              </a:lnSpc>
              <a:spcBef>
                <a:spcPct val="0"/>
              </a:spcBef>
              <a:buFontTx/>
              <a:buNone/>
            </a:pPr>
            <a:r>
              <a:rPr lang="en-US" altLang="zh-CN" sz="3200" b="1" dirty="0">
                <a:ea typeface="宋体" pitchFamily="2" charset="-122"/>
              </a:rPr>
              <a:t>	b = a </a:t>
            </a:r>
            <a:r>
              <a:rPr lang="en-US" altLang="zh-CN" sz="3200" b="1" dirty="0">
                <a:ea typeface="宋体" pitchFamily="2" charset="-122"/>
                <a:sym typeface="Symbol" pitchFamily="18" charset="2"/>
              </a:rPr>
              <a:t></a:t>
            </a:r>
            <a:r>
              <a:rPr lang="en-US" altLang="zh-CN" sz="3200" b="1" dirty="0">
                <a:ea typeface="宋体" pitchFamily="2" charset="-122"/>
              </a:rPr>
              <a:t> d			 b = a </a:t>
            </a:r>
            <a:r>
              <a:rPr lang="en-US" altLang="zh-CN" sz="3200" b="1" dirty="0">
                <a:ea typeface="宋体" pitchFamily="2" charset="-122"/>
                <a:sym typeface="Symbol" pitchFamily="18" charset="2"/>
              </a:rPr>
              <a:t></a:t>
            </a:r>
            <a:r>
              <a:rPr lang="en-US" altLang="zh-CN" sz="3200" b="1" dirty="0">
                <a:ea typeface="宋体" pitchFamily="2" charset="-122"/>
              </a:rPr>
              <a:t> d</a:t>
            </a:r>
          </a:p>
          <a:p>
            <a:pPr algn="just">
              <a:lnSpc>
                <a:spcPct val="95000"/>
              </a:lnSpc>
              <a:spcBef>
                <a:spcPct val="0"/>
              </a:spcBef>
              <a:buFontTx/>
              <a:buNone/>
            </a:pPr>
            <a:r>
              <a:rPr lang="en-US" altLang="zh-CN" sz="3200" b="1" dirty="0">
                <a:ea typeface="宋体" pitchFamily="2" charset="-122"/>
              </a:rPr>
              <a:t>	c = b + c			 c = b + c</a:t>
            </a:r>
          </a:p>
          <a:p>
            <a:pPr algn="just">
              <a:lnSpc>
                <a:spcPct val="95000"/>
              </a:lnSpc>
              <a:spcBef>
                <a:spcPct val="0"/>
              </a:spcBef>
              <a:buFontTx/>
              <a:buNone/>
            </a:pPr>
            <a:r>
              <a:rPr lang="en-US" altLang="zh-CN" sz="3200" b="1" dirty="0">
                <a:ea typeface="宋体" pitchFamily="2" charset="-122"/>
              </a:rPr>
              <a:t>	d = a </a:t>
            </a:r>
            <a:r>
              <a:rPr lang="en-US" altLang="zh-CN" sz="3200" b="1" dirty="0">
                <a:ea typeface="宋体" pitchFamily="2" charset="-122"/>
                <a:sym typeface="Symbol" pitchFamily="18" charset="2"/>
              </a:rPr>
              <a:t></a:t>
            </a:r>
            <a:r>
              <a:rPr lang="en-US" altLang="zh-CN" sz="3200" b="1" dirty="0">
                <a:ea typeface="宋体" pitchFamily="2" charset="-122"/>
              </a:rPr>
              <a:t> d 			 d = b</a:t>
            </a:r>
          </a:p>
          <a:p>
            <a:pPr algn="just">
              <a:lnSpc>
                <a:spcPct val="95000"/>
              </a:lnSpc>
              <a:spcBef>
                <a:spcPct val="0"/>
              </a:spcBef>
              <a:buFontTx/>
              <a:buNone/>
            </a:pPr>
            <a:endParaRPr lang="zh-CN" altLang="en-US" sz="3200" b="1" dirty="0">
              <a:ea typeface="宋体" pitchFamily="2" charset="-122"/>
            </a:endParaRPr>
          </a:p>
          <a:p>
            <a:pPr algn="just">
              <a:lnSpc>
                <a:spcPct val="95000"/>
              </a:lnSpc>
              <a:spcBef>
                <a:spcPct val="0"/>
              </a:spcBef>
            </a:pPr>
            <a:r>
              <a:rPr lang="zh-CN" altLang="en-US" sz="3200" b="1" dirty="0">
                <a:solidFill>
                  <a:srgbClr val="FF0000"/>
                </a:solidFill>
                <a:ea typeface="宋体" pitchFamily="2" charset="-122"/>
              </a:rPr>
              <a:t>删除死代码</a:t>
            </a:r>
          </a:p>
          <a:p>
            <a:pPr algn="just">
              <a:lnSpc>
                <a:spcPct val="95000"/>
              </a:lnSpc>
              <a:spcBef>
                <a:spcPct val="0"/>
              </a:spcBef>
              <a:buFontTx/>
              <a:buNone/>
            </a:pPr>
            <a:r>
              <a:rPr lang="zh-CN" altLang="en-US" sz="2800" b="1" dirty="0">
                <a:latin typeface="宋体" pitchFamily="2" charset="-122"/>
                <a:ea typeface="宋体" pitchFamily="2" charset="-122"/>
              </a:rPr>
              <a:t>定值</a:t>
            </a:r>
            <a:r>
              <a:rPr lang="en-US" altLang="zh-CN" sz="2800" b="1" dirty="0">
                <a:ea typeface="宋体" pitchFamily="2" charset="-122"/>
              </a:rPr>
              <a:t>x = y + z</a:t>
            </a:r>
            <a:r>
              <a:rPr lang="zh-CN" altLang="en-US" sz="2800" b="1" dirty="0">
                <a:ea typeface="宋体" pitchFamily="2" charset="-122"/>
              </a:rPr>
              <a:t>以后不再引用，</a:t>
            </a:r>
            <a:r>
              <a:rPr lang="zh-CN" altLang="en-US" sz="2800" b="1" dirty="0">
                <a:latin typeface="宋体" pitchFamily="2" charset="-122"/>
                <a:ea typeface="宋体" pitchFamily="2" charset="-122"/>
              </a:rPr>
              <a:t>则称</a:t>
            </a:r>
            <a:r>
              <a:rPr lang="en-US" altLang="zh-CN" sz="2800" b="1" dirty="0">
                <a:ea typeface="宋体" pitchFamily="2" charset="-122"/>
              </a:rPr>
              <a:t>x</a:t>
            </a:r>
            <a:r>
              <a:rPr lang="zh-CN" altLang="en-US" sz="2800" b="1" dirty="0">
                <a:latin typeface="宋体" pitchFamily="2" charset="-122"/>
                <a:ea typeface="宋体" pitchFamily="2" charset="-122"/>
              </a:rPr>
              <a:t>为死变量</a:t>
            </a:r>
            <a:endParaRPr lang="zh-CN" altLang="en-US" sz="2800" b="1" dirty="0">
              <a:ea typeface="宋体" pitchFamily="2" charset="-122"/>
            </a:endParaRPr>
          </a:p>
        </p:txBody>
      </p:sp>
      <p:sp>
        <p:nvSpPr>
          <p:cNvPr id="204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1393371-ADF4-4903-9090-2BF67AB14E5F}" type="slidenum">
              <a:rPr lang="en-US" altLang="zh-CN" sz="8000">
                <a:solidFill>
                  <a:schemeClr val="bg2"/>
                </a:solidFill>
                <a:latin typeface="Arial" charset="0"/>
                <a:ea typeface="宋体" pitchFamily="2" charset="-122"/>
              </a:rPr>
              <a:pPr/>
              <a:t>19</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47939">
                                            <p:txEl>
                                              <p:pRg st="7" end="7"/>
                                            </p:txEl>
                                          </p:spTgt>
                                        </p:tgtEl>
                                        <p:attrNameLst>
                                          <p:attrName>style.visibility</p:attrName>
                                        </p:attrNameLst>
                                      </p:cBhvr>
                                      <p:to>
                                        <p:strVal val="visible"/>
                                      </p:to>
                                    </p:set>
                                    <p:animEffect transition="in" filter="blinds(horizontal)">
                                      <p:cBhvr>
                                        <p:cTn id="7" dur="500"/>
                                        <p:tgtEl>
                                          <p:spTgt spid="1447939">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47939">
                                            <p:txEl>
                                              <p:pRg st="8" end="8"/>
                                            </p:txEl>
                                          </p:spTgt>
                                        </p:tgtEl>
                                        <p:attrNameLst>
                                          <p:attrName>style.visibility</p:attrName>
                                        </p:attrNameLst>
                                      </p:cBhvr>
                                      <p:to>
                                        <p:strVal val="visible"/>
                                      </p:to>
                                    </p:set>
                                    <p:animEffect transition="in" filter="blinds(horizontal)">
                                      <p:cBhvr>
                                        <p:cTn id="10" dur="500"/>
                                        <p:tgtEl>
                                          <p:spTgt spid="1447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2"/>
          <p:cNvSpPr>
            <a:spLocks noGrp="1" noChangeArrowheads="1"/>
          </p:cNvSpPr>
          <p:nvPr>
            <p:ph type="title"/>
          </p:nvPr>
        </p:nvSpPr>
        <p:spPr/>
        <p:txBody>
          <a:bodyPr/>
          <a:lstStyle/>
          <a:p>
            <a:r>
              <a:rPr lang="zh-CN" altLang="en-US" b="1">
                <a:ea typeface="黑体" pitchFamily="49" charset="-122"/>
              </a:rPr>
              <a:t>8.1</a:t>
            </a:r>
            <a:r>
              <a:rPr lang="zh-CN" altLang="en-US" b="1">
                <a:latin typeface="宋体" pitchFamily="2" charset="-122"/>
                <a:ea typeface="黑体" pitchFamily="49" charset="-122"/>
              </a:rPr>
              <a:t> </a:t>
            </a:r>
            <a:r>
              <a:rPr lang="zh-CN" altLang="en-US" b="1">
                <a:latin typeface="宋体" pitchFamily="2" charset="-122"/>
                <a:ea typeface="宋体" pitchFamily="2" charset="-122"/>
              </a:rPr>
              <a:t>代码生成器的设计中的问题</a:t>
            </a:r>
          </a:p>
        </p:txBody>
      </p:sp>
      <p:sp>
        <p:nvSpPr>
          <p:cNvPr id="3075" name="Rectangle 3"/>
          <p:cNvSpPr>
            <a:spLocks noGrp="1" noChangeArrowheads="1"/>
          </p:cNvSpPr>
          <p:nvPr>
            <p:ph idx="1"/>
          </p:nvPr>
        </p:nvSpPr>
        <p:spPr/>
        <p:txBody>
          <a:bodyPr/>
          <a:lstStyle/>
          <a:p>
            <a:pPr>
              <a:buFontTx/>
              <a:buNone/>
            </a:pPr>
            <a:r>
              <a:rPr lang="zh-CN" altLang="en-US" b="1" dirty="0">
                <a:ea typeface="宋体" pitchFamily="2" charset="-122"/>
              </a:rPr>
              <a:t>8.1.1</a:t>
            </a:r>
            <a:r>
              <a:rPr lang="zh-CN" altLang="en-US" b="1" dirty="0">
                <a:latin typeface="宋体" pitchFamily="2" charset="-122"/>
                <a:ea typeface="宋体" pitchFamily="2" charset="-122"/>
              </a:rPr>
              <a:t> </a:t>
            </a:r>
            <a:r>
              <a:rPr lang="zh-CN" altLang="en-US" b="1" dirty="0">
                <a:ea typeface="宋体" pitchFamily="2" charset="-122"/>
              </a:rPr>
              <a:t>目标程序</a:t>
            </a:r>
            <a:endParaRPr lang="zh-CN" altLang="en-US" b="1" dirty="0">
              <a:latin typeface="宋体" pitchFamily="2" charset="-122"/>
              <a:ea typeface="宋体" pitchFamily="2" charset="-122"/>
            </a:endParaRPr>
          </a:p>
          <a:p>
            <a:r>
              <a:rPr lang="zh-CN" altLang="en-US" sz="3200" b="1" dirty="0">
                <a:latin typeface="宋体" pitchFamily="2" charset="-122"/>
                <a:ea typeface="宋体" pitchFamily="2" charset="-122"/>
              </a:rPr>
              <a:t>绝对机器语言程序</a:t>
            </a:r>
          </a:p>
          <a:p>
            <a:r>
              <a:rPr lang="zh-CN" altLang="en-US" sz="3200" b="1" dirty="0">
                <a:latin typeface="宋体" pitchFamily="2" charset="-122"/>
                <a:ea typeface="宋体" pitchFamily="2" charset="-122"/>
              </a:rPr>
              <a:t>可重定位机器语言程序</a:t>
            </a:r>
          </a:p>
          <a:p>
            <a:pPr lvl="1"/>
            <a:r>
              <a:rPr lang="zh-CN" altLang="en-US" sz="2800" b="1" dirty="0">
                <a:latin typeface="宋体" pitchFamily="2" charset="-122"/>
                <a:ea typeface="宋体" pitchFamily="2" charset="-122"/>
              </a:rPr>
              <a:t>允许程序模块分别编译</a:t>
            </a:r>
          </a:p>
          <a:p>
            <a:pPr lvl="1"/>
            <a:r>
              <a:rPr lang="zh-CN" altLang="en-US" sz="2800" b="1" dirty="0">
                <a:latin typeface="宋体" pitchFamily="2" charset="-122"/>
                <a:ea typeface="宋体" pitchFamily="2" charset="-122"/>
              </a:rPr>
              <a:t>调用其它先前编译好的程序模块</a:t>
            </a:r>
          </a:p>
          <a:p>
            <a:r>
              <a:rPr lang="zh-CN" altLang="en-US" sz="3200" b="1" dirty="0">
                <a:latin typeface="宋体" pitchFamily="2" charset="-122"/>
                <a:ea typeface="宋体" pitchFamily="2" charset="-122"/>
              </a:rPr>
              <a:t>汇编语言程序</a:t>
            </a:r>
          </a:p>
          <a:p>
            <a:pPr lvl="1"/>
            <a:r>
              <a:rPr lang="zh-CN" altLang="en-US" sz="2800" b="1" dirty="0">
                <a:latin typeface="宋体" pitchFamily="2" charset="-122"/>
                <a:ea typeface="宋体" pitchFamily="2" charset="-122"/>
              </a:rPr>
              <a:t>免去编译器重复汇编器的工作</a:t>
            </a:r>
          </a:p>
          <a:p>
            <a:pPr lvl="1"/>
            <a:r>
              <a:rPr lang="zh-CN" altLang="en-US" sz="2800" b="1" dirty="0">
                <a:latin typeface="宋体" pitchFamily="2" charset="-122"/>
                <a:ea typeface="宋体" pitchFamily="2" charset="-122"/>
              </a:rPr>
              <a:t>从教学角度，增加可读性</a:t>
            </a:r>
          </a:p>
        </p:txBody>
      </p:sp>
      <p:sp>
        <p:nvSpPr>
          <p:cNvPr id="30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D7C860A-C9C8-4399-8542-AF078D773BB9}" type="slidenum">
              <a:rPr lang="en-US" altLang="zh-CN" sz="8000">
                <a:solidFill>
                  <a:schemeClr val="bg2"/>
                </a:solidFill>
                <a:latin typeface="Arial" charset="0"/>
                <a:ea typeface="宋体" pitchFamily="2" charset="-122"/>
              </a:rPr>
              <a:pPr/>
              <a:t>2</a:t>
            </a:fld>
            <a:endParaRPr lang="en-US" altLang="zh-CN" sz="8000">
              <a:solidFill>
                <a:schemeClr val="bg2"/>
              </a:solidFill>
              <a:latin typeface="Arial" charset="0"/>
              <a:ea typeface="宋体" pitchFamily="2" charset="-122"/>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449987" name="Rectangle 3"/>
          <p:cNvSpPr>
            <a:spLocks noGrp="1" noChangeArrowheads="1"/>
          </p:cNvSpPr>
          <p:nvPr>
            <p:ph idx="1"/>
          </p:nvPr>
        </p:nvSpPr>
        <p:spPr/>
        <p:txBody>
          <a:bodyPr/>
          <a:lstStyle/>
          <a:p>
            <a:pPr algn="just">
              <a:lnSpc>
                <a:spcPct val="95000"/>
              </a:lnSpc>
              <a:spcBef>
                <a:spcPct val="0"/>
              </a:spcBef>
            </a:pPr>
            <a:r>
              <a:rPr lang="zh-CN" altLang="en-US" sz="3200" b="1" dirty="0">
                <a:solidFill>
                  <a:srgbClr val="FF0000"/>
                </a:solidFill>
                <a:ea typeface="宋体" pitchFamily="2" charset="-122"/>
              </a:rPr>
              <a:t>交换相邻的独立语句</a:t>
            </a:r>
          </a:p>
          <a:p>
            <a:pPr algn="just">
              <a:lnSpc>
                <a:spcPct val="95000"/>
              </a:lnSpc>
              <a:spcBef>
                <a:spcPct val="0"/>
              </a:spcBef>
              <a:buFontTx/>
              <a:buNone/>
            </a:pPr>
            <a:r>
              <a:rPr lang="en-US" altLang="zh-CN" sz="3200" b="1" dirty="0">
                <a:ea typeface="宋体" pitchFamily="2" charset="-122"/>
              </a:rPr>
              <a:t>	t</a:t>
            </a:r>
            <a:r>
              <a:rPr lang="en-US" altLang="zh-CN" sz="3200" b="1" baseline="-30000" dirty="0">
                <a:ea typeface="宋体" pitchFamily="2" charset="-122"/>
              </a:rPr>
              <a:t>1 </a:t>
            </a:r>
            <a:r>
              <a:rPr lang="en-US" altLang="zh-CN" sz="3200" b="1" dirty="0">
                <a:ea typeface="宋体" pitchFamily="2" charset="-122"/>
              </a:rPr>
              <a:t>= b</a:t>
            </a:r>
            <a:r>
              <a:rPr lang="en-US" altLang="zh-CN" sz="3200" b="1" baseline="-30000" dirty="0">
                <a:ea typeface="宋体" pitchFamily="2" charset="-122"/>
              </a:rPr>
              <a:t> </a:t>
            </a:r>
            <a:r>
              <a:rPr lang="en-US" altLang="zh-CN" sz="3200" b="1" dirty="0">
                <a:ea typeface="宋体" pitchFamily="2" charset="-122"/>
              </a:rPr>
              <a:t>+ c			 t</a:t>
            </a:r>
            <a:r>
              <a:rPr lang="en-US" altLang="zh-CN" sz="3200" b="1" baseline="-30000" dirty="0">
                <a:ea typeface="宋体" pitchFamily="2" charset="-122"/>
              </a:rPr>
              <a:t>2 </a:t>
            </a:r>
            <a:r>
              <a:rPr lang="en-US" altLang="zh-CN" sz="3200" b="1" dirty="0">
                <a:ea typeface="宋体" pitchFamily="2" charset="-122"/>
              </a:rPr>
              <a:t>= x</a:t>
            </a:r>
            <a:r>
              <a:rPr lang="en-US" altLang="zh-CN" sz="3200" b="1" baseline="-30000" dirty="0">
                <a:ea typeface="宋体" pitchFamily="2" charset="-122"/>
              </a:rPr>
              <a:t> </a:t>
            </a:r>
            <a:r>
              <a:rPr lang="en-US" altLang="zh-CN" sz="3200" b="1" dirty="0">
                <a:ea typeface="宋体" pitchFamily="2" charset="-122"/>
              </a:rPr>
              <a:t>+ y</a:t>
            </a:r>
          </a:p>
          <a:p>
            <a:pPr algn="just">
              <a:lnSpc>
                <a:spcPct val="95000"/>
              </a:lnSpc>
              <a:spcBef>
                <a:spcPct val="0"/>
              </a:spcBef>
              <a:buFontTx/>
              <a:buNone/>
            </a:pPr>
            <a:r>
              <a:rPr lang="en-US" altLang="zh-CN" sz="3200" b="1" dirty="0">
                <a:ea typeface="宋体" pitchFamily="2" charset="-122"/>
              </a:rPr>
              <a:t>	t</a:t>
            </a:r>
            <a:r>
              <a:rPr lang="en-US" altLang="zh-CN" sz="3200" b="1" baseline="-30000" dirty="0">
                <a:ea typeface="宋体" pitchFamily="2" charset="-122"/>
              </a:rPr>
              <a:t>2 </a:t>
            </a:r>
            <a:r>
              <a:rPr lang="en-US" altLang="zh-CN" sz="3200" b="1" dirty="0">
                <a:ea typeface="宋体" pitchFamily="2" charset="-122"/>
              </a:rPr>
              <a:t>= x</a:t>
            </a:r>
            <a:r>
              <a:rPr lang="en-US" altLang="zh-CN" sz="3200" b="1" baseline="-30000" dirty="0">
                <a:ea typeface="宋体" pitchFamily="2" charset="-122"/>
              </a:rPr>
              <a:t> </a:t>
            </a:r>
            <a:r>
              <a:rPr lang="en-US" altLang="zh-CN" sz="3200" b="1" dirty="0">
                <a:ea typeface="宋体" pitchFamily="2" charset="-122"/>
              </a:rPr>
              <a:t>+ y			 t</a:t>
            </a:r>
            <a:r>
              <a:rPr lang="en-US" altLang="zh-CN" sz="3200" b="1" baseline="-30000" dirty="0">
                <a:ea typeface="宋体" pitchFamily="2" charset="-122"/>
              </a:rPr>
              <a:t>1 </a:t>
            </a:r>
            <a:r>
              <a:rPr lang="en-US" altLang="zh-CN" sz="3200" b="1" dirty="0">
                <a:ea typeface="宋体" pitchFamily="2" charset="-122"/>
              </a:rPr>
              <a:t>= b</a:t>
            </a:r>
            <a:r>
              <a:rPr lang="en-US" altLang="zh-CN" sz="3200" b="1" baseline="-30000" dirty="0">
                <a:ea typeface="宋体" pitchFamily="2" charset="-122"/>
              </a:rPr>
              <a:t> </a:t>
            </a:r>
            <a:r>
              <a:rPr lang="en-US" altLang="zh-CN" sz="3200" b="1" dirty="0">
                <a:ea typeface="宋体" pitchFamily="2" charset="-122"/>
              </a:rPr>
              <a:t>+ c</a:t>
            </a:r>
          </a:p>
          <a:p>
            <a:pPr algn="just">
              <a:lnSpc>
                <a:spcPct val="95000"/>
              </a:lnSpc>
              <a:spcBef>
                <a:spcPct val="0"/>
              </a:spcBef>
              <a:buFontTx/>
              <a:buNone/>
            </a:pPr>
            <a:endParaRPr lang="en-US" altLang="zh-CN" sz="3200" b="1" dirty="0">
              <a:ea typeface="宋体" pitchFamily="2" charset="-122"/>
            </a:endParaRPr>
          </a:p>
          <a:p>
            <a:pPr algn="just">
              <a:lnSpc>
                <a:spcPct val="95000"/>
              </a:lnSpc>
              <a:spcBef>
                <a:spcPct val="0"/>
              </a:spcBef>
              <a:buFontTx/>
              <a:buNone/>
            </a:pPr>
            <a:r>
              <a:rPr lang="zh-CN" altLang="en-US" sz="2800" b="1" dirty="0">
                <a:latin typeface="宋体" pitchFamily="2" charset="-122"/>
                <a:ea typeface="宋体" pitchFamily="2" charset="-122"/>
              </a:rPr>
              <a:t>当且仅当</a:t>
            </a:r>
            <a:r>
              <a:rPr lang="en-US" altLang="zh-CN" sz="2800" b="1" dirty="0">
                <a:ea typeface="宋体" pitchFamily="2" charset="-122"/>
              </a:rPr>
              <a:t>t</a:t>
            </a:r>
            <a:r>
              <a:rPr lang="en-US" altLang="zh-CN" sz="2800" b="1" baseline="-30000" dirty="0">
                <a:ea typeface="宋体" pitchFamily="2" charset="-122"/>
              </a:rPr>
              <a:t>1</a:t>
            </a:r>
            <a:r>
              <a:rPr lang="zh-CN" altLang="en-US" sz="2800" b="1" dirty="0">
                <a:latin typeface="宋体" pitchFamily="2" charset="-122"/>
                <a:ea typeface="宋体" pitchFamily="2" charset="-122"/>
              </a:rPr>
              <a:t>和</a:t>
            </a:r>
            <a:r>
              <a:rPr lang="en-US" altLang="zh-CN" sz="2800" b="1" dirty="0">
                <a:ea typeface="宋体" pitchFamily="2" charset="-122"/>
              </a:rPr>
              <a:t>t</a:t>
            </a:r>
            <a:r>
              <a:rPr lang="en-US" altLang="zh-CN" sz="2800" b="1" baseline="-30000" dirty="0">
                <a:ea typeface="宋体" pitchFamily="2" charset="-122"/>
              </a:rPr>
              <a:t>2</a:t>
            </a:r>
            <a:r>
              <a:rPr lang="zh-CN" altLang="en-US" sz="2800" b="1" dirty="0">
                <a:latin typeface="宋体" pitchFamily="2" charset="-122"/>
                <a:ea typeface="宋体" pitchFamily="2" charset="-122"/>
              </a:rPr>
              <a:t>不相同</a:t>
            </a:r>
            <a:r>
              <a:rPr lang="zh-CN" altLang="en-US" sz="2800" b="1" dirty="0">
                <a:ea typeface="宋体" pitchFamily="2" charset="-122"/>
              </a:rPr>
              <a:t>，</a:t>
            </a:r>
            <a:r>
              <a:rPr lang="en-US" altLang="zh-CN" sz="2800" b="1" dirty="0">
                <a:ea typeface="宋体" pitchFamily="2" charset="-122"/>
              </a:rPr>
              <a:t>x</a:t>
            </a:r>
            <a:r>
              <a:rPr lang="zh-CN" altLang="en-US" sz="2800" b="1" dirty="0">
                <a:latin typeface="宋体" pitchFamily="2" charset="-122"/>
                <a:ea typeface="宋体" pitchFamily="2" charset="-122"/>
              </a:rPr>
              <a:t>和</a:t>
            </a:r>
            <a:r>
              <a:rPr lang="en-US" altLang="zh-CN" sz="2800" b="1" dirty="0">
                <a:ea typeface="宋体" pitchFamily="2" charset="-122"/>
              </a:rPr>
              <a:t>y</a:t>
            </a:r>
            <a:r>
              <a:rPr lang="zh-CN" altLang="en-US" sz="2800" b="1" dirty="0">
                <a:latin typeface="宋体" pitchFamily="2" charset="-122"/>
                <a:ea typeface="宋体" pitchFamily="2" charset="-122"/>
              </a:rPr>
              <a:t>都不是</a:t>
            </a:r>
            <a:r>
              <a:rPr lang="en-US" altLang="zh-CN" sz="2800" b="1" dirty="0">
                <a:ea typeface="宋体" pitchFamily="2" charset="-122"/>
              </a:rPr>
              <a:t>t</a:t>
            </a:r>
            <a:r>
              <a:rPr lang="en-US" altLang="zh-CN" sz="2800" b="1" baseline="-30000" dirty="0">
                <a:ea typeface="宋体" pitchFamily="2" charset="-122"/>
              </a:rPr>
              <a:t>1</a:t>
            </a:r>
            <a:r>
              <a:rPr lang="en-US" altLang="zh-CN" sz="2800" b="1" dirty="0">
                <a:latin typeface="宋体" pitchFamily="2" charset="-122"/>
                <a:ea typeface="宋体" pitchFamily="2" charset="-122"/>
              </a:rPr>
              <a:t>，</a:t>
            </a:r>
            <a:r>
              <a:rPr lang="zh-CN" altLang="en-US" sz="2800" b="1" dirty="0">
                <a:ea typeface="宋体" pitchFamily="2" charset="-122"/>
              </a:rPr>
              <a:t>并且</a:t>
            </a:r>
            <a:r>
              <a:rPr lang="en-US" altLang="zh-CN" sz="2800" b="1" dirty="0">
                <a:ea typeface="宋体" pitchFamily="2" charset="-122"/>
              </a:rPr>
              <a:t>b</a:t>
            </a:r>
            <a:r>
              <a:rPr lang="zh-CN" altLang="en-US" sz="2800" b="1" dirty="0">
                <a:latin typeface="宋体" pitchFamily="2" charset="-122"/>
                <a:ea typeface="宋体" pitchFamily="2" charset="-122"/>
              </a:rPr>
              <a:t>和</a:t>
            </a:r>
            <a:r>
              <a:rPr lang="en-US" altLang="zh-CN" sz="2800" b="1" dirty="0">
                <a:ea typeface="宋体" pitchFamily="2" charset="-122"/>
              </a:rPr>
              <a:t>c</a:t>
            </a:r>
            <a:r>
              <a:rPr lang="zh-CN" altLang="en-US" sz="2800" b="1" dirty="0">
                <a:latin typeface="宋体" pitchFamily="2" charset="-122"/>
                <a:ea typeface="宋体" pitchFamily="2" charset="-122"/>
              </a:rPr>
              <a:t>都不是</a:t>
            </a:r>
            <a:r>
              <a:rPr lang="en-US" altLang="zh-CN" sz="2800" b="1" dirty="0">
                <a:ea typeface="宋体" pitchFamily="2" charset="-122"/>
              </a:rPr>
              <a:t>t</a:t>
            </a:r>
            <a:r>
              <a:rPr lang="en-US" altLang="zh-CN" sz="2800" b="1" baseline="-30000" dirty="0">
                <a:ea typeface="宋体" pitchFamily="2" charset="-122"/>
              </a:rPr>
              <a:t>2</a:t>
            </a:r>
            <a:r>
              <a:rPr lang="en-US" altLang="zh-CN" sz="2800" b="1" dirty="0">
                <a:ea typeface="宋体" pitchFamily="2" charset="-122"/>
              </a:rPr>
              <a:t> </a:t>
            </a:r>
          </a:p>
          <a:p>
            <a:pPr algn="just">
              <a:lnSpc>
                <a:spcPct val="95000"/>
              </a:lnSpc>
              <a:spcBef>
                <a:spcPct val="0"/>
              </a:spcBef>
              <a:buFontTx/>
              <a:buNone/>
            </a:pPr>
            <a:endParaRPr lang="zh-CN" altLang="en-US" sz="2800" b="1" dirty="0">
              <a:latin typeface="宋体" pitchFamily="2" charset="-122"/>
              <a:ea typeface="宋体" pitchFamily="2" charset="-122"/>
            </a:endParaRPr>
          </a:p>
          <a:p>
            <a:pPr algn="just">
              <a:lnSpc>
                <a:spcPct val="95000"/>
              </a:lnSpc>
              <a:spcBef>
                <a:spcPct val="0"/>
              </a:spcBef>
            </a:pPr>
            <a:r>
              <a:rPr lang="zh-CN" altLang="en-US" sz="3200" b="1" dirty="0">
                <a:solidFill>
                  <a:srgbClr val="FF0000"/>
                </a:solidFill>
                <a:latin typeface="宋体" pitchFamily="2" charset="-122"/>
                <a:ea typeface="宋体" pitchFamily="2" charset="-122"/>
              </a:rPr>
              <a:t>代数变换</a:t>
            </a:r>
            <a:endParaRPr lang="zh-CN" altLang="en-US" sz="3200" b="1" dirty="0">
              <a:solidFill>
                <a:srgbClr val="FF0000"/>
              </a:solidFill>
              <a:ea typeface="宋体" pitchFamily="2" charset="-122"/>
            </a:endParaRPr>
          </a:p>
          <a:p>
            <a:pPr algn="just">
              <a:lnSpc>
                <a:spcPct val="95000"/>
              </a:lnSpc>
              <a:spcBef>
                <a:spcPct val="0"/>
              </a:spcBef>
              <a:buFontTx/>
              <a:buNone/>
            </a:pPr>
            <a:r>
              <a:rPr lang="en-US" altLang="zh-CN" sz="3200" b="1" dirty="0">
                <a:ea typeface="宋体" pitchFamily="2" charset="-122"/>
              </a:rPr>
              <a:t>	x = x + 0	</a:t>
            </a:r>
            <a:r>
              <a:rPr lang="zh-CN" altLang="en-US" sz="3200" b="1" dirty="0">
                <a:ea typeface="宋体" pitchFamily="2" charset="-122"/>
              </a:rPr>
              <a:t>可以删除</a:t>
            </a: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x = x </a:t>
            </a:r>
            <a:r>
              <a:rPr lang="en-US" altLang="zh-CN" sz="2400" b="1" dirty="0">
                <a:ea typeface="宋体" pitchFamily="2" charset="-122"/>
                <a:sym typeface="Symbol" pitchFamily="18" charset="2"/>
              </a:rPr>
              <a:t></a:t>
            </a:r>
            <a:r>
              <a:rPr lang="en-US" altLang="zh-CN" sz="3200" b="1" dirty="0">
                <a:ea typeface="宋体" pitchFamily="2" charset="-122"/>
              </a:rPr>
              <a:t> 1 	</a:t>
            </a:r>
            <a:r>
              <a:rPr lang="zh-CN" altLang="en-US" sz="3200" b="1" dirty="0">
                <a:ea typeface="宋体" pitchFamily="2" charset="-122"/>
              </a:rPr>
              <a:t>可以删除</a:t>
            </a: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x = y </a:t>
            </a:r>
            <a:r>
              <a:rPr lang="en-US" altLang="zh-CN" sz="2400" b="1" dirty="0">
                <a:ea typeface="宋体" pitchFamily="2" charset="-122"/>
                <a:sym typeface="Symbol" pitchFamily="18" charset="2"/>
              </a:rPr>
              <a:t></a:t>
            </a:r>
            <a:r>
              <a:rPr lang="en-US" altLang="zh-CN" sz="3200" b="1" dirty="0">
                <a:ea typeface="宋体" pitchFamily="2" charset="-122"/>
              </a:rPr>
              <a:t> 2 	</a:t>
            </a:r>
            <a:r>
              <a:rPr lang="zh-CN" altLang="en-US" sz="3200" b="1" dirty="0">
                <a:ea typeface="宋体" pitchFamily="2" charset="-122"/>
              </a:rPr>
              <a:t>改成</a:t>
            </a:r>
            <a:r>
              <a:rPr lang="en-US" altLang="zh-CN" sz="3200" b="1" dirty="0">
                <a:ea typeface="宋体" pitchFamily="2" charset="-122"/>
              </a:rPr>
              <a:t>x = y </a:t>
            </a:r>
            <a:r>
              <a:rPr lang="en-US" altLang="zh-CN" sz="2400" b="1" dirty="0">
                <a:ea typeface="宋体" pitchFamily="2" charset="-122"/>
                <a:sym typeface="Symbol" pitchFamily="18" charset="2"/>
              </a:rPr>
              <a:t></a:t>
            </a:r>
            <a:r>
              <a:rPr lang="en-US" altLang="zh-CN" sz="3200" b="1" dirty="0">
                <a:ea typeface="宋体" pitchFamily="2" charset="-122"/>
              </a:rPr>
              <a:t> y </a:t>
            </a:r>
            <a:endParaRPr lang="zh-CN" altLang="en-US" sz="3200" b="1" dirty="0">
              <a:ea typeface="宋体" pitchFamily="2" charset="-122"/>
            </a:endParaRPr>
          </a:p>
        </p:txBody>
      </p:sp>
      <p:sp>
        <p:nvSpPr>
          <p:cNvPr id="215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A021E32-B334-409D-BDA1-9A6CC4AED4FF}" type="slidenum">
              <a:rPr lang="en-US" altLang="zh-CN" sz="8000">
                <a:solidFill>
                  <a:schemeClr val="bg2"/>
                </a:solidFill>
                <a:latin typeface="Arial" charset="0"/>
                <a:ea typeface="宋体" pitchFamily="2" charset="-122"/>
              </a:rPr>
              <a:pPr/>
              <a:t>20</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49987">
                                            <p:txEl>
                                              <p:pRg st="6" end="6"/>
                                            </p:txEl>
                                          </p:spTgt>
                                        </p:tgtEl>
                                        <p:attrNameLst>
                                          <p:attrName>style.visibility</p:attrName>
                                        </p:attrNameLst>
                                      </p:cBhvr>
                                      <p:to>
                                        <p:strVal val="visible"/>
                                      </p:to>
                                    </p:set>
                                    <p:animEffect transition="in" filter="blinds(horizontal)">
                                      <p:cBhvr>
                                        <p:cTn id="7" dur="500"/>
                                        <p:tgtEl>
                                          <p:spTgt spid="144998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49987">
                                            <p:txEl>
                                              <p:pRg st="7" end="7"/>
                                            </p:txEl>
                                          </p:spTgt>
                                        </p:tgtEl>
                                        <p:attrNameLst>
                                          <p:attrName>style.visibility</p:attrName>
                                        </p:attrNameLst>
                                      </p:cBhvr>
                                      <p:to>
                                        <p:strVal val="visible"/>
                                      </p:to>
                                    </p:set>
                                    <p:animEffect transition="in" filter="blinds(horizontal)">
                                      <p:cBhvr>
                                        <p:cTn id="10" dur="500"/>
                                        <p:tgtEl>
                                          <p:spTgt spid="1449987">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49987">
                                            <p:txEl>
                                              <p:pRg st="8" end="8"/>
                                            </p:txEl>
                                          </p:spTgt>
                                        </p:tgtEl>
                                        <p:attrNameLst>
                                          <p:attrName>style.visibility</p:attrName>
                                        </p:attrNameLst>
                                      </p:cBhvr>
                                      <p:to>
                                        <p:strVal val="visible"/>
                                      </p:to>
                                    </p:set>
                                    <p:animEffect transition="in" filter="blinds(horizontal)">
                                      <p:cBhvr>
                                        <p:cTn id="13" dur="500"/>
                                        <p:tgtEl>
                                          <p:spTgt spid="1449987">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49987">
                                            <p:txEl>
                                              <p:pRg st="9" end="9"/>
                                            </p:txEl>
                                          </p:spTgt>
                                        </p:tgtEl>
                                        <p:attrNameLst>
                                          <p:attrName>style.visibility</p:attrName>
                                        </p:attrNameLst>
                                      </p:cBhvr>
                                      <p:to>
                                        <p:strVal val="visible"/>
                                      </p:to>
                                    </p:set>
                                    <p:animEffect transition="in" filter="blinds(horizontal)">
                                      <p:cBhvr>
                                        <p:cTn id="16" dur="500"/>
                                        <p:tgtEl>
                                          <p:spTgt spid="14499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22531" name="Rectangle 3"/>
          <p:cNvSpPr>
            <a:spLocks noGrp="1" noChangeArrowheads="1"/>
          </p:cNvSpPr>
          <p:nvPr>
            <p:ph idx="1"/>
          </p:nvPr>
        </p:nvSpPr>
        <p:spPr/>
        <p:txBody>
          <a:bodyPr/>
          <a:lstStyle/>
          <a:p>
            <a:pPr algn="just">
              <a:lnSpc>
                <a:spcPct val="95000"/>
              </a:lnSpc>
              <a:spcBef>
                <a:spcPct val="0"/>
              </a:spcBef>
              <a:buFontTx/>
              <a:buNone/>
            </a:pPr>
            <a:r>
              <a:rPr lang="zh-CN" altLang="en-US" b="1" dirty="0">
                <a:ea typeface="黑体" pitchFamily="49" charset="-122"/>
              </a:rPr>
              <a:t>8.3.3 </a:t>
            </a:r>
            <a:r>
              <a:rPr lang="zh-CN" altLang="en-US" b="1" dirty="0">
                <a:ea typeface="宋体" pitchFamily="2" charset="-122"/>
              </a:rPr>
              <a:t>流图</a:t>
            </a:r>
          </a:p>
          <a:p>
            <a:pPr algn="just">
              <a:lnSpc>
                <a:spcPct val="95000"/>
              </a:lnSpc>
              <a:spcBef>
                <a:spcPct val="0"/>
              </a:spcBef>
              <a:buFontTx/>
              <a:buNone/>
            </a:pPr>
            <a:r>
              <a:rPr lang="zh-CN" altLang="en-US" sz="3200" b="1" dirty="0">
                <a:latin typeface="宋体" pitchFamily="2" charset="-122"/>
                <a:ea typeface="宋体" pitchFamily="2" charset="-122"/>
              </a:rPr>
              <a:t>	把控制流信息加到基本块集合，形成一个有向图来表示程序</a:t>
            </a:r>
          </a:p>
          <a:p>
            <a:pPr algn="just">
              <a:lnSpc>
                <a:spcPct val="95000"/>
              </a:lnSpc>
              <a:spcBef>
                <a:spcPct val="0"/>
              </a:spcBef>
              <a:buFontTx/>
              <a:buNone/>
            </a:pPr>
            <a:endParaRPr lang="zh-CN" altLang="en-US" sz="3200" b="1" dirty="0">
              <a:latin typeface="宋体" pitchFamily="2" charset="-122"/>
              <a:ea typeface="宋体" pitchFamily="2" charset="-122"/>
            </a:endParaRPr>
          </a:p>
          <a:p>
            <a:pPr algn="just">
              <a:lnSpc>
                <a:spcPct val="95000"/>
              </a:lnSpc>
              <a:spcBef>
                <a:spcPct val="0"/>
              </a:spcBef>
              <a:buFontTx/>
              <a:buNone/>
            </a:pPr>
            <a:r>
              <a:rPr lang="zh-CN" altLang="en-US" sz="3200" b="1" dirty="0">
                <a:latin typeface="宋体" pitchFamily="2" charset="-122"/>
                <a:ea typeface="宋体" pitchFamily="2" charset="-122"/>
              </a:rPr>
              <a:t>	</a:t>
            </a:r>
            <a:r>
              <a:rPr lang="zh-CN" altLang="en-US" sz="3200" b="1" dirty="0">
                <a:ea typeface="宋体" pitchFamily="2" charset="-122"/>
              </a:rPr>
              <a:t>首结点</a:t>
            </a:r>
            <a:r>
              <a:rPr lang="zh-CN" altLang="en-US" sz="3200" b="1" dirty="0">
                <a:latin typeface="宋体" pitchFamily="2" charset="-122"/>
                <a:ea typeface="宋体" pitchFamily="2" charset="-122"/>
              </a:rPr>
              <a:t>、</a:t>
            </a:r>
            <a:r>
              <a:rPr lang="zh-CN" altLang="en-US" sz="3200" dirty="0">
                <a:ea typeface="宋体" pitchFamily="2" charset="-122"/>
              </a:rPr>
              <a:t>前驱</a:t>
            </a:r>
            <a:r>
              <a:rPr lang="zh-CN" altLang="en-US" sz="3200" b="1" dirty="0">
                <a:ea typeface="宋体" pitchFamily="2" charset="-122"/>
              </a:rPr>
              <a:t>、后继</a:t>
            </a:r>
          </a:p>
        </p:txBody>
      </p:sp>
      <p:sp>
        <p:nvSpPr>
          <p:cNvPr id="225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63F4140-85C4-4D9E-A195-DA423AD48110}" type="slidenum">
              <a:rPr lang="en-US" altLang="zh-CN" sz="8000">
                <a:solidFill>
                  <a:schemeClr val="bg2"/>
                </a:solidFill>
                <a:latin typeface="Arial" charset="0"/>
                <a:ea typeface="宋体" pitchFamily="2" charset="-122"/>
              </a:rPr>
              <a:pPr/>
              <a:t>21</a:t>
            </a:fld>
            <a:endParaRPr lang="en-US" altLang="zh-CN" sz="8000">
              <a:solidFill>
                <a:schemeClr val="bg2"/>
              </a:solidFill>
              <a:latin typeface="Arial" charset="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3"/>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456131" name="Rectangle 3"/>
          <p:cNvSpPr>
            <a:spLocks noGrp="1" noChangeArrowheads="1"/>
          </p:cNvSpPr>
          <p:nvPr>
            <p:ph idx="1"/>
          </p:nvPr>
        </p:nvSpPr>
        <p:spPr>
          <a:xfrm>
            <a:off x="107504" y="980728"/>
            <a:ext cx="4608959" cy="5181600"/>
          </a:xfrm>
        </p:spPr>
        <p:txBody>
          <a:bodyPr/>
          <a:lstStyle/>
          <a:p>
            <a:pPr algn="just">
              <a:lnSpc>
                <a:spcPct val="95000"/>
              </a:lnSpc>
              <a:spcBef>
                <a:spcPct val="0"/>
              </a:spcBef>
              <a:defRPr/>
            </a:pPr>
            <a:r>
              <a:rPr lang="zh-CN" altLang="en-US" b="1" dirty="0">
                <a:latin typeface="宋体" pitchFamily="2" charset="-122"/>
                <a:ea typeface="宋体" pitchFamily="2" charset="-122"/>
              </a:rPr>
              <a:t>什么是循环</a:t>
            </a:r>
            <a:r>
              <a:rPr lang="zh-CN" altLang="en-US" b="1" dirty="0">
                <a:ea typeface="宋体" pitchFamily="2" charset="-122"/>
              </a:rPr>
              <a:t>?</a:t>
            </a:r>
          </a:p>
          <a:p>
            <a:pPr lvl="1" algn="just">
              <a:lnSpc>
                <a:spcPct val="95000"/>
              </a:lnSpc>
              <a:spcBef>
                <a:spcPct val="0"/>
              </a:spcBef>
              <a:defRPr/>
            </a:pPr>
            <a:r>
              <a:rPr lang="zh-CN" altLang="en-US" b="1" dirty="0">
                <a:latin typeface="宋体" pitchFamily="2" charset="-122"/>
                <a:ea typeface="宋体" pitchFamily="2" charset="-122"/>
              </a:rPr>
              <a:t>所有结点是</a:t>
            </a:r>
            <a:r>
              <a:rPr lang="zh-CN" altLang="en-US" b="1" dirty="0">
                <a:ea typeface="宋体" pitchFamily="2" charset="-122"/>
              </a:rPr>
              <a:t>强连通</a:t>
            </a:r>
            <a:r>
              <a:rPr lang="zh-CN" altLang="en-US" b="1" dirty="0">
                <a:latin typeface="宋体" pitchFamily="2" charset="-122"/>
                <a:ea typeface="宋体" pitchFamily="2" charset="-122"/>
              </a:rPr>
              <a:t>的</a:t>
            </a:r>
          </a:p>
          <a:p>
            <a:pPr lvl="2" algn="just">
              <a:lnSpc>
                <a:spcPct val="95000"/>
              </a:lnSpc>
              <a:spcBef>
                <a:spcPct val="0"/>
              </a:spcBef>
              <a:defRPr/>
            </a:pPr>
            <a:r>
              <a:rPr lang="zh-CN" altLang="en-US" b="1" dirty="0">
                <a:solidFill>
                  <a:schemeClr val="accent2"/>
                </a:solidFill>
                <a:effectLst>
                  <a:outerShdw blurRad="38100" dist="38100" dir="2700000" algn="tl">
                    <a:srgbClr val="C0C0C0"/>
                  </a:outerShdw>
                </a:effectLst>
                <a:ea typeface="宋体" pitchFamily="2" charset="-122"/>
              </a:rPr>
              <a:t>从循环的任一结点到另外一个结点都有一条路径，并且路径上的所有的结点都在循环中。</a:t>
            </a:r>
            <a:endParaRPr lang="zh-CN" altLang="en-US" b="1" dirty="0">
              <a:ea typeface="宋体" pitchFamily="2" charset="-122"/>
            </a:endParaRPr>
          </a:p>
          <a:p>
            <a:pPr lvl="1" algn="just">
              <a:lnSpc>
                <a:spcPct val="95000"/>
              </a:lnSpc>
              <a:spcBef>
                <a:spcPct val="0"/>
              </a:spcBef>
              <a:defRPr/>
            </a:pPr>
            <a:r>
              <a:rPr lang="zh-CN" altLang="en-US" b="1" dirty="0">
                <a:latin typeface="宋体" pitchFamily="2" charset="-122"/>
                <a:ea typeface="宋体" pitchFamily="2" charset="-122"/>
              </a:rPr>
              <a:t>唯一的循环</a:t>
            </a:r>
            <a:r>
              <a:rPr lang="zh-CN" altLang="en-US" b="1" dirty="0">
                <a:ea typeface="宋体" pitchFamily="2" charset="-122"/>
              </a:rPr>
              <a:t>入口</a:t>
            </a:r>
          </a:p>
          <a:p>
            <a:pPr algn="just">
              <a:lnSpc>
                <a:spcPct val="95000"/>
              </a:lnSpc>
              <a:spcBef>
                <a:spcPct val="0"/>
              </a:spcBef>
              <a:defRPr/>
            </a:pPr>
            <a:r>
              <a:rPr lang="zh-CN" altLang="en-US" b="1" dirty="0">
                <a:ea typeface="宋体" pitchFamily="2" charset="-122"/>
              </a:rPr>
              <a:t>外循环和内循环</a:t>
            </a:r>
          </a:p>
        </p:txBody>
      </p:sp>
      <p:sp>
        <p:nvSpPr>
          <p:cNvPr id="2355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94EC57E-6B92-4534-A473-AA1F7A8543FD}" type="slidenum">
              <a:rPr lang="en-US" altLang="zh-CN" sz="8000">
                <a:solidFill>
                  <a:schemeClr val="bg2"/>
                </a:solidFill>
                <a:latin typeface="Arial" charset="0"/>
                <a:ea typeface="宋体" pitchFamily="2" charset="-122"/>
              </a:rPr>
              <a:pPr/>
              <a:t>22</a:t>
            </a:fld>
            <a:endParaRPr lang="en-US" altLang="zh-CN" sz="8000">
              <a:solidFill>
                <a:schemeClr val="bg2"/>
              </a:solidFill>
              <a:latin typeface="Arial" charset="0"/>
              <a:ea typeface="宋体" pitchFamily="2" charset="-122"/>
            </a:endParaRPr>
          </a:p>
        </p:txBody>
      </p:sp>
      <p:grpSp>
        <p:nvGrpSpPr>
          <p:cNvPr id="23557" name="Group 14"/>
          <p:cNvGrpSpPr>
            <a:grpSpLocks/>
          </p:cNvGrpSpPr>
          <p:nvPr/>
        </p:nvGrpSpPr>
        <p:grpSpPr bwMode="auto">
          <a:xfrm>
            <a:off x="4837113" y="1125538"/>
            <a:ext cx="4306887" cy="5472112"/>
            <a:chOff x="3047" y="709"/>
            <a:chExt cx="2713" cy="3447"/>
          </a:xfrm>
        </p:grpSpPr>
        <p:sp>
          <p:nvSpPr>
            <p:cNvPr id="1456143" name="Rectangle 15"/>
            <p:cNvSpPr>
              <a:spLocks noChangeArrowheads="1"/>
            </p:cNvSpPr>
            <p:nvPr/>
          </p:nvSpPr>
          <p:spPr bwMode="auto">
            <a:xfrm>
              <a:off x="3419" y="709"/>
              <a:ext cx="1959" cy="4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prod := 0</a:t>
              </a: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i := 1</a:t>
              </a:r>
            </a:p>
            <a:p>
              <a:pPr algn="just" eaLnBrk="0" hangingPunct="0">
                <a:defRPr/>
              </a:pPr>
              <a:endParaRPr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1456144" name="Rectangle 16"/>
            <p:cNvSpPr>
              <a:spLocks noChangeArrowheads="1"/>
            </p:cNvSpPr>
            <p:nvPr/>
          </p:nvSpPr>
          <p:spPr bwMode="auto">
            <a:xfrm>
              <a:off x="3407" y="1535"/>
              <a:ext cx="2003" cy="229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t</a:t>
              </a:r>
              <a:r>
                <a:rPr lang="en-US" altLang="zh-CN" sz="2800" b="1" baseline="-25000">
                  <a:solidFill>
                    <a:schemeClr val="accent2"/>
                  </a:solidFill>
                  <a:effectLst>
                    <a:outerShdw blurRad="38100" dist="38100" dir="2700000" algn="tl">
                      <a:srgbClr val="C0C0C0"/>
                    </a:outerShdw>
                  </a:effectLst>
                  <a:latin typeface="Times New Roman" pitchFamily="18" charset="0"/>
                </a:rPr>
                <a:t>1 </a:t>
              </a:r>
              <a:r>
                <a:rPr lang="en-US" altLang="zh-CN" sz="2800" b="1">
                  <a:solidFill>
                    <a:schemeClr val="accent2"/>
                  </a:solidFill>
                  <a:effectLst>
                    <a:outerShdw blurRad="38100" dist="38100" dir="2700000" algn="tl">
                      <a:srgbClr val="C0C0C0"/>
                    </a:outerShdw>
                  </a:effectLst>
                  <a:latin typeface="Times New Roman" pitchFamily="18" charset="0"/>
                </a:rPr>
                <a:t>:= 4* i</a:t>
              </a: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t</a:t>
              </a:r>
              <a:r>
                <a:rPr lang="en-US" altLang="zh-CN" sz="2800" b="1" baseline="-25000">
                  <a:solidFill>
                    <a:schemeClr val="accent2"/>
                  </a:solidFill>
                  <a:effectLst>
                    <a:outerShdw blurRad="38100" dist="38100" dir="2700000" algn="tl">
                      <a:srgbClr val="C0C0C0"/>
                    </a:outerShdw>
                  </a:effectLst>
                  <a:latin typeface="Times New Roman" pitchFamily="18" charset="0"/>
                </a:rPr>
                <a:t>2</a:t>
              </a:r>
              <a:r>
                <a:rPr lang="en-US" altLang="zh-CN" sz="2800" b="1">
                  <a:solidFill>
                    <a:schemeClr val="accent2"/>
                  </a:solidFill>
                  <a:effectLst>
                    <a:outerShdw blurRad="38100" dist="38100" dir="2700000" algn="tl">
                      <a:srgbClr val="C0C0C0"/>
                    </a:outerShdw>
                  </a:effectLst>
                  <a:latin typeface="Times New Roman" pitchFamily="18" charset="0"/>
                </a:rPr>
                <a:t>:= a[t</a:t>
              </a:r>
              <a:r>
                <a:rPr lang="en-US" altLang="zh-CN" sz="2800" b="1" baseline="-25000">
                  <a:solidFill>
                    <a:schemeClr val="accent2"/>
                  </a:solidFill>
                  <a:effectLst>
                    <a:outerShdw blurRad="38100" dist="38100" dir="2700000" algn="tl">
                      <a:srgbClr val="C0C0C0"/>
                    </a:outerShdw>
                  </a:effectLst>
                  <a:latin typeface="Times New Roman" pitchFamily="18" charset="0"/>
                </a:rPr>
                <a:t>1</a:t>
              </a:r>
              <a:r>
                <a:rPr lang="en-US" altLang="zh-CN" sz="2800" b="1">
                  <a:solidFill>
                    <a:schemeClr val="accent2"/>
                  </a:solidFill>
                  <a:effectLst>
                    <a:outerShdw blurRad="38100" dist="38100" dir="2700000" algn="tl">
                      <a:srgbClr val="C0C0C0"/>
                    </a:outerShdw>
                  </a:effectLst>
                  <a:latin typeface="Times New Roman" pitchFamily="18" charset="0"/>
                </a:rPr>
                <a:t>]</a:t>
              </a: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t</a:t>
              </a:r>
              <a:r>
                <a:rPr lang="en-US" altLang="zh-CN" sz="2800" b="1" baseline="-25000">
                  <a:solidFill>
                    <a:schemeClr val="accent2"/>
                  </a:solidFill>
                  <a:effectLst>
                    <a:outerShdw blurRad="38100" dist="38100" dir="2700000" algn="tl">
                      <a:srgbClr val="C0C0C0"/>
                    </a:outerShdw>
                  </a:effectLst>
                  <a:latin typeface="Times New Roman" pitchFamily="18" charset="0"/>
                </a:rPr>
                <a:t>3 </a:t>
              </a:r>
              <a:r>
                <a:rPr lang="en-US" altLang="zh-CN" sz="2800" b="1">
                  <a:solidFill>
                    <a:schemeClr val="accent2"/>
                  </a:solidFill>
                  <a:effectLst>
                    <a:outerShdw blurRad="38100" dist="38100" dir="2700000" algn="tl">
                      <a:srgbClr val="C0C0C0"/>
                    </a:outerShdw>
                  </a:effectLst>
                  <a:latin typeface="Times New Roman" pitchFamily="18" charset="0"/>
                </a:rPr>
                <a:t>:= 4* I</a:t>
              </a: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t</a:t>
              </a:r>
              <a:r>
                <a:rPr lang="en-US" altLang="zh-CN" sz="2800" b="1" baseline="-25000">
                  <a:solidFill>
                    <a:schemeClr val="accent2"/>
                  </a:solidFill>
                  <a:effectLst>
                    <a:outerShdw blurRad="38100" dist="38100" dir="2700000" algn="tl">
                      <a:srgbClr val="C0C0C0"/>
                    </a:outerShdw>
                  </a:effectLst>
                  <a:latin typeface="Times New Roman" pitchFamily="18" charset="0"/>
                </a:rPr>
                <a:t>4 </a:t>
              </a:r>
              <a:r>
                <a:rPr lang="en-US" altLang="zh-CN" sz="2800" b="1">
                  <a:solidFill>
                    <a:schemeClr val="accent2"/>
                  </a:solidFill>
                  <a:effectLst>
                    <a:outerShdw blurRad="38100" dist="38100" dir="2700000" algn="tl">
                      <a:srgbClr val="C0C0C0"/>
                    </a:outerShdw>
                  </a:effectLst>
                  <a:latin typeface="Times New Roman" pitchFamily="18" charset="0"/>
                </a:rPr>
                <a:t>:= b[t</a:t>
              </a:r>
              <a:r>
                <a:rPr lang="en-US" altLang="zh-CN" sz="2800" b="1" baseline="-25000">
                  <a:solidFill>
                    <a:schemeClr val="accent2"/>
                  </a:solidFill>
                  <a:effectLst>
                    <a:outerShdw blurRad="38100" dist="38100" dir="2700000" algn="tl">
                      <a:srgbClr val="C0C0C0"/>
                    </a:outerShdw>
                  </a:effectLst>
                  <a:latin typeface="Times New Roman" pitchFamily="18" charset="0"/>
                </a:rPr>
                <a:t>3</a:t>
              </a:r>
              <a:r>
                <a:rPr lang="en-US" altLang="zh-CN" sz="2800" b="1">
                  <a:solidFill>
                    <a:schemeClr val="accent2"/>
                  </a:solidFill>
                  <a:effectLst>
                    <a:outerShdw blurRad="38100" dist="38100" dir="2700000" algn="tl">
                      <a:srgbClr val="C0C0C0"/>
                    </a:outerShdw>
                  </a:effectLst>
                  <a:latin typeface="Times New Roman" pitchFamily="18" charset="0"/>
                </a:rPr>
                <a:t>]</a:t>
              </a: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t</a:t>
              </a:r>
              <a:r>
                <a:rPr lang="en-US" altLang="zh-CN" sz="2800" b="1" baseline="-25000">
                  <a:solidFill>
                    <a:schemeClr val="accent2"/>
                  </a:solidFill>
                  <a:effectLst>
                    <a:outerShdw blurRad="38100" dist="38100" dir="2700000" algn="tl">
                      <a:srgbClr val="C0C0C0"/>
                    </a:outerShdw>
                  </a:effectLst>
                  <a:latin typeface="Times New Roman" pitchFamily="18" charset="0"/>
                </a:rPr>
                <a:t>5 </a:t>
              </a:r>
              <a:r>
                <a:rPr lang="en-US" altLang="zh-CN" sz="2800" b="1">
                  <a:solidFill>
                    <a:schemeClr val="accent2"/>
                  </a:solidFill>
                  <a:effectLst>
                    <a:outerShdw blurRad="38100" dist="38100" dir="2700000" algn="tl">
                      <a:srgbClr val="C0C0C0"/>
                    </a:outerShdw>
                  </a:effectLst>
                  <a:latin typeface="Times New Roman" pitchFamily="18" charset="0"/>
                </a:rPr>
                <a:t>:= t</a:t>
              </a:r>
              <a:r>
                <a:rPr lang="en-US" altLang="zh-CN" sz="2800" b="1" baseline="-25000">
                  <a:solidFill>
                    <a:schemeClr val="accent2"/>
                  </a:solidFill>
                  <a:effectLst>
                    <a:outerShdw blurRad="38100" dist="38100" dir="2700000" algn="tl">
                      <a:srgbClr val="C0C0C0"/>
                    </a:outerShdw>
                  </a:effectLst>
                  <a:latin typeface="Times New Roman" pitchFamily="18" charset="0"/>
                </a:rPr>
                <a:t>2 </a:t>
              </a:r>
              <a:r>
                <a:rPr lang="en-US" altLang="zh-CN" sz="2800" b="1">
                  <a:solidFill>
                    <a:schemeClr val="accent2"/>
                  </a:solidFill>
                  <a:effectLst>
                    <a:outerShdw blurRad="38100" dist="38100" dir="2700000" algn="tl">
                      <a:srgbClr val="C0C0C0"/>
                    </a:outerShdw>
                  </a:effectLst>
                  <a:latin typeface="Times New Roman" pitchFamily="18" charset="0"/>
                </a:rPr>
                <a:t>* t</a:t>
              </a:r>
              <a:r>
                <a:rPr lang="en-US" altLang="zh-CN" sz="2800" b="1" baseline="-25000">
                  <a:solidFill>
                    <a:schemeClr val="accent2"/>
                  </a:solidFill>
                  <a:effectLst>
                    <a:outerShdw blurRad="38100" dist="38100" dir="2700000" algn="tl">
                      <a:srgbClr val="C0C0C0"/>
                    </a:outerShdw>
                  </a:effectLst>
                  <a:latin typeface="Times New Roman" pitchFamily="18" charset="0"/>
                </a:rPr>
                <a:t>4</a:t>
              </a:r>
              <a:endParaRPr lang="en-US" altLang="zh-CN" sz="2800" b="1">
                <a:solidFill>
                  <a:schemeClr val="accent2"/>
                </a:solidFill>
                <a:effectLst>
                  <a:outerShdw blurRad="38100" dist="38100" dir="2700000" algn="tl">
                    <a:srgbClr val="C0C0C0"/>
                  </a:outerShdw>
                </a:effectLst>
                <a:latin typeface="Times New Roman" pitchFamily="18" charset="0"/>
              </a:endParaRP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t</a:t>
              </a:r>
              <a:r>
                <a:rPr lang="en-US" altLang="zh-CN" sz="2800" b="1" baseline="-25000">
                  <a:solidFill>
                    <a:schemeClr val="accent2"/>
                  </a:solidFill>
                  <a:effectLst>
                    <a:outerShdw blurRad="38100" dist="38100" dir="2700000" algn="tl">
                      <a:srgbClr val="C0C0C0"/>
                    </a:outerShdw>
                  </a:effectLst>
                  <a:latin typeface="Times New Roman" pitchFamily="18" charset="0"/>
                </a:rPr>
                <a:t>6 </a:t>
              </a:r>
              <a:r>
                <a:rPr lang="en-US" altLang="zh-CN" sz="2800" b="1">
                  <a:solidFill>
                    <a:schemeClr val="accent2"/>
                  </a:solidFill>
                  <a:effectLst>
                    <a:outerShdw blurRad="38100" dist="38100" dir="2700000" algn="tl">
                      <a:srgbClr val="C0C0C0"/>
                    </a:outerShdw>
                  </a:effectLst>
                  <a:latin typeface="Times New Roman" pitchFamily="18" charset="0"/>
                </a:rPr>
                <a:t>:= prod + t</a:t>
              </a:r>
              <a:r>
                <a:rPr lang="en-US" altLang="zh-CN" sz="2800" b="1" baseline="-25000">
                  <a:solidFill>
                    <a:schemeClr val="accent2"/>
                  </a:solidFill>
                  <a:effectLst>
                    <a:outerShdw blurRad="38100" dist="38100" dir="2700000" algn="tl">
                      <a:srgbClr val="C0C0C0"/>
                    </a:outerShdw>
                  </a:effectLst>
                  <a:latin typeface="Times New Roman" pitchFamily="18" charset="0"/>
                </a:rPr>
                <a:t>5</a:t>
              </a:r>
              <a:endParaRPr lang="en-US" altLang="zh-CN" sz="2800" b="1">
                <a:solidFill>
                  <a:schemeClr val="accent2"/>
                </a:solidFill>
                <a:effectLst>
                  <a:outerShdw blurRad="38100" dist="38100" dir="2700000" algn="tl">
                    <a:srgbClr val="C0C0C0"/>
                  </a:outerShdw>
                </a:effectLst>
                <a:latin typeface="Times New Roman" pitchFamily="18" charset="0"/>
              </a:endParaRP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prod := t</a:t>
              </a:r>
              <a:r>
                <a:rPr lang="en-US" altLang="zh-CN" sz="2800" b="1" baseline="-25000">
                  <a:solidFill>
                    <a:schemeClr val="accent2"/>
                  </a:solidFill>
                  <a:effectLst>
                    <a:outerShdw blurRad="38100" dist="38100" dir="2700000" algn="tl">
                      <a:srgbClr val="C0C0C0"/>
                    </a:outerShdw>
                  </a:effectLst>
                  <a:latin typeface="Times New Roman" pitchFamily="18" charset="0"/>
                </a:rPr>
                <a:t>6</a:t>
              </a:r>
              <a:endParaRPr lang="en-US" altLang="zh-CN" sz="2800" b="1">
                <a:solidFill>
                  <a:schemeClr val="accent2"/>
                </a:solidFill>
                <a:effectLst>
                  <a:outerShdw blurRad="38100" dist="38100" dir="2700000" algn="tl">
                    <a:srgbClr val="C0C0C0"/>
                  </a:outerShdw>
                </a:effectLst>
                <a:latin typeface="Times New Roman" pitchFamily="18" charset="0"/>
              </a:endParaRP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t</a:t>
              </a:r>
              <a:r>
                <a:rPr lang="en-US" altLang="zh-CN" sz="2800" b="1" baseline="-25000">
                  <a:solidFill>
                    <a:schemeClr val="accent2"/>
                  </a:solidFill>
                  <a:effectLst>
                    <a:outerShdw blurRad="38100" dist="38100" dir="2700000" algn="tl">
                      <a:srgbClr val="C0C0C0"/>
                    </a:outerShdw>
                  </a:effectLst>
                  <a:latin typeface="Times New Roman" pitchFamily="18" charset="0"/>
                </a:rPr>
                <a:t>7 </a:t>
              </a:r>
              <a:r>
                <a:rPr lang="en-US" altLang="zh-CN" sz="2800" b="1">
                  <a:solidFill>
                    <a:schemeClr val="accent2"/>
                  </a:solidFill>
                  <a:effectLst>
                    <a:outerShdw blurRad="38100" dist="38100" dir="2700000" algn="tl">
                      <a:srgbClr val="C0C0C0"/>
                    </a:outerShdw>
                  </a:effectLst>
                  <a:latin typeface="Times New Roman" pitchFamily="18" charset="0"/>
                </a:rPr>
                <a:t>:= i +1</a:t>
              </a: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i := t</a:t>
              </a:r>
              <a:r>
                <a:rPr lang="en-US" altLang="zh-CN" sz="2800" b="1" baseline="-25000">
                  <a:solidFill>
                    <a:schemeClr val="accent2"/>
                  </a:solidFill>
                  <a:effectLst>
                    <a:outerShdw blurRad="38100" dist="38100" dir="2700000" algn="tl">
                      <a:srgbClr val="C0C0C0"/>
                    </a:outerShdw>
                  </a:effectLst>
                  <a:latin typeface="Times New Roman" pitchFamily="18" charset="0"/>
                </a:rPr>
                <a:t>7</a:t>
              </a:r>
              <a:endParaRPr lang="en-US" altLang="zh-CN" sz="2800" b="1">
                <a:solidFill>
                  <a:schemeClr val="accent2"/>
                </a:solidFill>
                <a:effectLst>
                  <a:outerShdw blurRad="38100" dist="38100" dir="2700000" algn="tl">
                    <a:srgbClr val="C0C0C0"/>
                  </a:outerShdw>
                </a:effectLst>
                <a:latin typeface="Times New Roman" pitchFamily="18" charset="0"/>
              </a:endParaRPr>
            </a:p>
            <a:p>
              <a:pPr algn="just" eaLnBrk="0" hangingPunct="0">
                <a:lnSpc>
                  <a:spcPct val="80000"/>
                </a:lnSpc>
                <a:defRPr/>
              </a:pPr>
              <a:r>
                <a:rPr lang="en-US" altLang="zh-CN" sz="2800" b="1">
                  <a:solidFill>
                    <a:schemeClr val="accent2"/>
                  </a:solidFill>
                  <a:effectLst>
                    <a:outerShdw blurRad="38100" dist="38100" dir="2700000" algn="tl">
                      <a:srgbClr val="C0C0C0"/>
                    </a:outerShdw>
                  </a:effectLst>
                  <a:latin typeface="Times New Roman" pitchFamily="18" charset="0"/>
                </a:rPr>
                <a:t>if i &lt;= 20 goto </a:t>
              </a:r>
              <a:r>
                <a:rPr lang="en-US" altLang="zh-CN" sz="2800" b="1" i="1">
                  <a:solidFill>
                    <a:schemeClr val="accent2"/>
                  </a:solidFill>
                  <a:effectLst>
                    <a:outerShdw blurRad="38100" dist="38100" dir="2700000" algn="tl">
                      <a:srgbClr val="C0C0C0"/>
                    </a:outerShdw>
                  </a:effectLst>
                  <a:latin typeface="Times New Roman" pitchFamily="18" charset="0"/>
                </a:rPr>
                <a:t>B</a:t>
              </a:r>
              <a:r>
                <a:rPr lang="en-US" altLang="zh-CN" sz="2800" b="1" baseline="-25000">
                  <a:solidFill>
                    <a:schemeClr val="accent2"/>
                  </a:solidFill>
                  <a:effectLst>
                    <a:outerShdw blurRad="38100" dist="38100" dir="2700000" algn="tl">
                      <a:srgbClr val="C0C0C0"/>
                    </a:outerShdw>
                  </a:effectLst>
                  <a:latin typeface="Times New Roman" pitchFamily="18" charset="0"/>
                </a:rPr>
                <a:t>2</a:t>
              </a:r>
              <a:endParaRPr lang="en-US" altLang="zh-CN" sz="2400" b="1">
                <a:solidFill>
                  <a:schemeClr val="accent2"/>
                </a:solidFill>
                <a:effectLst>
                  <a:outerShdw blurRad="38100" dist="38100" dir="2700000" algn="tl">
                    <a:srgbClr val="C0C0C0"/>
                  </a:outerShdw>
                </a:effectLst>
                <a:latin typeface="宋体" pitchFamily="2" charset="-122"/>
              </a:endParaRPr>
            </a:p>
          </p:txBody>
        </p:sp>
        <p:sp>
          <p:nvSpPr>
            <p:cNvPr id="23560" name="Line 17"/>
            <p:cNvSpPr>
              <a:spLocks noChangeShapeType="1"/>
            </p:cNvSpPr>
            <p:nvPr/>
          </p:nvSpPr>
          <p:spPr bwMode="auto">
            <a:xfrm>
              <a:off x="4322" y="1199"/>
              <a:ext cx="0" cy="33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56146" name="Rectangle 18"/>
            <p:cNvSpPr>
              <a:spLocks noChangeArrowheads="1"/>
            </p:cNvSpPr>
            <p:nvPr/>
          </p:nvSpPr>
          <p:spPr bwMode="auto">
            <a:xfrm>
              <a:off x="5365" y="750"/>
              <a:ext cx="39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B</a:t>
              </a:r>
              <a:r>
                <a:rPr lang="en-US" altLang="zh-CN" sz="2800" b="1" baseline="-25000">
                  <a:solidFill>
                    <a:schemeClr val="accent2"/>
                  </a:solidFill>
                  <a:effectLst>
                    <a:outerShdw blurRad="38100" dist="38100" dir="2700000" algn="tl">
                      <a:srgbClr val="C0C0C0"/>
                    </a:outerShdw>
                  </a:effectLst>
                  <a:latin typeface="Times New Roman" pitchFamily="18" charset="0"/>
                </a:rPr>
                <a:t>1</a:t>
              </a:r>
              <a:endParaRPr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1456147" name="Rectangle 19"/>
            <p:cNvSpPr>
              <a:spLocks noChangeArrowheads="1"/>
            </p:cNvSpPr>
            <p:nvPr/>
          </p:nvSpPr>
          <p:spPr bwMode="auto">
            <a:xfrm>
              <a:off x="5407" y="2371"/>
              <a:ext cx="35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B</a:t>
              </a:r>
              <a:r>
                <a:rPr lang="en-US" altLang="zh-CN" sz="2800" b="1" baseline="-25000">
                  <a:solidFill>
                    <a:schemeClr val="accent2"/>
                  </a:solidFill>
                  <a:effectLst>
                    <a:outerShdw blurRad="38100" dist="38100" dir="2700000" algn="tl">
                      <a:srgbClr val="C0C0C0"/>
                    </a:outerShdw>
                  </a:effectLst>
                  <a:latin typeface="Times New Roman" pitchFamily="18" charset="0"/>
                </a:rPr>
                <a:t>2</a:t>
              </a:r>
              <a:endParaRPr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23563" name="Line 20"/>
            <p:cNvSpPr>
              <a:spLocks noChangeShapeType="1"/>
            </p:cNvSpPr>
            <p:nvPr/>
          </p:nvSpPr>
          <p:spPr bwMode="auto">
            <a:xfrm>
              <a:off x="4368" y="3829"/>
              <a:ext cx="0" cy="32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3564" name="Freeform 21"/>
            <p:cNvSpPr>
              <a:spLocks/>
            </p:cNvSpPr>
            <p:nvPr/>
          </p:nvSpPr>
          <p:spPr bwMode="auto">
            <a:xfrm>
              <a:off x="3047" y="1263"/>
              <a:ext cx="699" cy="2768"/>
            </a:xfrm>
            <a:custGeom>
              <a:avLst/>
              <a:gdLst>
                <a:gd name="T0" fmla="*/ 699 w 699"/>
                <a:gd name="T1" fmla="*/ 2595 h 2768"/>
                <a:gd name="T2" fmla="*/ 222 w 699"/>
                <a:gd name="T3" fmla="*/ 2694 h 2768"/>
                <a:gd name="T4" fmla="*/ 51 w 699"/>
                <a:gd name="T5" fmla="*/ 2154 h 2768"/>
                <a:gd name="T6" fmla="*/ 4 w 699"/>
                <a:gd name="T7" fmla="*/ 1352 h 2768"/>
                <a:gd name="T8" fmla="*/ 74 w 699"/>
                <a:gd name="T9" fmla="*/ 519 h 2768"/>
                <a:gd name="T10" fmla="*/ 208 w 699"/>
                <a:gd name="T11" fmla="*/ 38 h 2768"/>
                <a:gd name="T12" fmla="*/ 506 w 699"/>
                <a:gd name="T13" fmla="*/ 289 h 27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9" h="2768">
                  <a:moveTo>
                    <a:pt x="699" y="2595"/>
                  </a:moveTo>
                  <a:cubicBezTo>
                    <a:pt x="620" y="2611"/>
                    <a:pt x="330" y="2768"/>
                    <a:pt x="222" y="2694"/>
                  </a:cubicBezTo>
                  <a:cubicBezTo>
                    <a:pt x="114" y="2620"/>
                    <a:pt x="87" y="2378"/>
                    <a:pt x="51" y="2154"/>
                  </a:cubicBezTo>
                  <a:cubicBezTo>
                    <a:pt x="15" y="1930"/>
                    <a:pt x="0" y="1624"/>
                    <a:pt x="4" y="1352"/>
                  </a:cubicBezTo>
                  <a:cubicBezTo>
                    <a:pt x="8" y="1080"/>
                    <a:pt x="40" y="738"/>
                    <a:pt x="74" y="519"/>
                  </a:cubicBezTo>
                  <a:cubicBezTo>
                    <a:pt x="108" y="300"/>
                    <a:pt x="136" y="76"/>
                    <a:pt x="208" y="38"/>
                  </a:cubicBezTo>
                  <a:cubicBezTo>
                    <a:pt x="280" y="0"/>
                    <a:pt x="444" y="237"/>
                    <a:pt x="506" y="28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24579" name="Rectangle 3"/>
          <p:cNvSpPr>
            <a:spLocks noGrp="1" noChangeArrowheads="1"/>
          </p:cNvSpPr>
          <p:nvPr>
            <p:ph idx="1"/>
          </p:nvPr>
        </p:nvSpPr>
        <p:spPr>
          <a:xfrm>
            <a:off x="251520" y="1052736"/>
            <a:ext cx="8610600" cy="5181600"/>
          </a:xfrm>
        </p:spPr>
        <p:txBody>
          <a:bodyPr/>
          <a:lstStyle/>
          <a:p>
            <a:pPr algn="just">
              <a:lnSpc>
                <a:spcPct val="95000"/>
              </a:lnSpc>
              <a:spcBef>
                <a:spcPct val="0"/>
              </a:spcBef>
              <a:buFontTx/>
              <a:buNone/>
            </a:pPr>
            <a:r>
              <a:rPr lang="zh-CN" altLang="en-US" sz="3200" b="1" dirty="0">
                <a:ea typeface="宋体" pitchFamily="2" charset="-122"/>
              </a:rPr>
              <a:t>8.3.4 下次引用信息</a:t>
            </a:r>
          </a:p>
          <a:p>
            <a:pPr algn="just">
              <a:lnSpc>
                <a:spcPct val="95000"/>
              </a:lnSpc>
              <a:spcBef>
                <a:spcPct val="0"/>
              </a:spcBef>
              <a:buFontTx/>
              <a:buNone/>
            </a:pPr>
            <a:r>
              <a:rPr lang="zh-CN" altLang="en-US" sz="3200" b="1" dirty="0">
                <a:latin typeface="宋体" pitchFamily="2" charset="-122"/>
                <a:ea typeface="宋体" pitchFamily="2" charset="-122"/>
              </a:rPr>
              <a:t>	为每个三地址语句</a:t>
            </a:r>
            <a:r>
              <a:rPr lang="en-US" altLang="zh-CN" sz="3200" b="1" dirty="0">
                <a:ea typeface="宋体" pitchFamily="2" charset="-122"/>
              </a:rPr>
              <a:t>x = y op z</a:t>
            </a:r>
            <a:r>
              <a:rPr lang="zh-CN" altLang="en-US" sz="3200" b="1" dirty="0">
                <a:ea typeface="宋体" pitchFamily="2" charset="-122"/>
              </a:rPr>
              <a:t>决定</a:t>
            </a:r>
            <a:r>
              <a:rPr lang="en-US" altLang="zh-CN" sz="3200" b="1" dirty="0" err="1">
                <a:ea typeface="宋体" pitchFamily="2" charset="-122"/>
              </a:rPr>
              <a:t>x、y</a:t>
            </a:r>
            <a:r>
              <a:rPr lang="zh-CN" altLang="en-US" sz="3200" b="1" dirty="0">
                <a:ea typeface="宋体" pitchFamily="2" charset="-122"/>
              </a:rPr>
              <a:t>和</a:t>
            </a:r>
            <a:r>
              <a:rPr lang="en-US" altLang="zh-CN" sz="3200" b="1" dirty="0">
                <a:ea typeface="宋体" pitchFamily="2" charset="-122"/>
              </a:rPr>
              <a:t>z</a:t>
            </a:r>
            <a:r>
              <a:rPr lang="zh-CN" altLang="en-US" sz="3200" b="1" dirty="0">
                <a:ea typeface="宋体" pitchFamily="2" charset="-122"/>
              </a:rPr>
              <a:t>的下次引用信息</a:t>
            </a: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i:	x  = y op z</a:t>
            </a:r>
          </a:p>
          <a:p>
            <a:pPr algn="just">
              <a:lnSpc>
                <a:spcPct val="95000"/>
              </a:lnSpc>
              <a:spcBef>
                <a:spcPct val="0"/>
              </a:spcBef>
              <a:buFontTx/>
              <a:buNone/>
            </a:pPr>
            <a:r>
              <a:rPr lang="zh-CN" altLang="en-US" sz="3200" b="1" dirty="0">
                <a:ea typeface="宋体" pitchFamily="2" charset="-122"/>
              </a:rPr>
              <a:t>		  .  .  .		</a:t>
            </a:r>
            <a:r>
              <a:rPr lang="zh-CN" altLang="en-US" sz="3200" b="1" dirty="0">
                <a:ea typeface="宋体" pitchFamily="2" charset="-122"/>
                <a:sym typeface="Symbol" pitchFamily="18" charset="2"/>
              </a:rPr>
              <a:t>没有对</a:t>
            </a:r>
            <a:r>
              <a:rPr lang="en-US" altLang="zh-CN" sz="3200" b="1" dirty="0">
                <a:ea typeface="宋体" pitchFamily="2" charset="-122"/>
                <a:sym typeface="Symbol" pitchFamily="18" charset="2"/>
              </a:rPr>
              <a:t>x</a:t>
            </a:r>
            <a:r>
              <a:rPr lang="zh-CN" altLang="en-US" sz="3200" b="1" dirty="0">
                <a:ea typeface="宋体" pitchFamily="2" charset="-122"/>
                <a:sym typeface="Symbol" pitchFamily="18" charset="2"/>
              </a:rPr>
              <a:t>的赋值</a:t>
            </a:r>
            <a:endParaRPr lang="zh-CN" altLang="en-US" sz="3200" b="1" dirty="0">
              <a:ea typeface="宋体" pitchFamily="2" charset="-122"/>
            </a:endParaRP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j:	… = x …</a:t>
            </a:r>
          </a:p>
          <a:p>
            <a:pPr algn="just">
              <a:lnSpc>
                <a:spcPct val="95000"/>
              </a:lnSpc>
              <a:spcBef>
                <a:spcPct val="0"/>
              </a:spcBef>
              <a:buFontTx/>
              <a:buNone/>
            </a:pPr>
            <a:r>
              <a:rPr lang="zh-CN" altLang="en-US" sz="3200" b="1" dirty="0">
                <a:ea typeface="宋体" pitchFamily="2" charset="-122"/>
              </a:rPr>
              <a:t>           .  .  .	</a:t>
            </a:r>
            <a:r>
              <a:rPr lang="zh-CN" altLang="en-US" sz="3200" b="1" dirty="0">
                <a:ea typeface="宋体" pitchFamily="2" charset="-122"/>
                <a:sym typeface="Symbol" pitchFamily="18" charset="2"/>
              </a:rPr>
              <a:t>没有对</a:t>
            </a:r>
            <a:r>
              <a:rPr lang="en-US" altLang="zh-CN" sz="3200" b="1" dirty="0">
                <a:ea typeface="宋体" pitchFamily="2" charset="-122"/>
                <a:sym typeface="Symbol" pitchFamily="18" charset="2"/>
              </a:rPr>
              <a:t>x</a:t>
            </a:r>
            <a:r>
              <a:rPr lang="zh-CN" altLang="en-US" sz="3200" b="1" dirty="0">
                <a:ea typeface="宋体" pitchFamily="2" charset="-122"/>
                <a:sym typeface="Symbol" pitchFamily="18" charset="2"/>
              </a:rPr>
              <a:t>的赋值</a:t>
            </a:r>
            <a:endParaRPr lang="zh-CN" altLang="en-US" sz="3200" b="1" dirty="0">
              <a:ea typeface="宋体" pitchFamily="2" charset="-122"/>
            </a:endParaRP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k:	 … = … x</a:t>
            </a:r>
            <a:endParaRPr lang="zh-CN" altLang="en-US" sz="3200" b="1" dirty="0">
              <a:ea typeface="宋体" pitchFamily="2" charset="-122"/>
            </a:endParaRPr>
          </a:p>
        </p:txBody>
      </p:sp>
      <p:sp>
        <p:nvSpPr>
          <p:cNvPr id="245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29ED388-AC09-46BE-BA63-F91003860B35}" type="slidenum">
              <a:rPr lang="en-US" altLang="zh-CN" sz="8000">
                <a:solidFill>
                  <a:schemeClr val="bg2"/>
                </a:solidFill>
                <a:latin typeface="Arial" charset="0"/>
                <a:ea typeface="宋体" pitchFamily="2" charset="-122"/>
              </a:rPr>
              <a:pPr/>
              <a:t>23</a:t>
            </a:fld>
            <a:endParaRPr lang="en-US" altLang="zh-CN" sz="8000">
              <a:solidFill>
                <a:schemeClr val="bg2"/>
              </a:solidFill>
              <a:latin typeface="Arial" charset="0"/>
              <a:ea typeface="宋体" pitchFamily="2" charset="-122"/>
            </a:endParaRPr>
          </a:p>
        </p:txBody>
      </p:sp>
      <p:sp>
        <p:nvSpPr>
          <p:cNvPr id="1499140" name="Freeform 4"/>
          <p:cNvSpPr>
            <a:spLocks/>
          </p:cNvSpPr>
          <p:nvPr/>
        </p:nvSpPr>
        <p:spPr bwMode="auto">
          <a:xfrm>
            <a:off x="3467175" y="2708920"/>
            <a:ext cx="312737" cy="1019175"/>
          </a:xfrm>
          <a:custGeom>
            <a:avLst/>
            <a:gdLst>
              <a:gd name="T0" fmla="*/ 12599967 w 197"/>
              <a:gd name="T1" fmla="*/ 0 h 642"/>
              <a:gd name="T2" fmla="*/ 425904932 w 197"/>
              <a:gd name="T3" fmla="*/ 413305625 h 642"/>
              <a:gd name="T4" fmla="*/ 425904932 w 197"/>
              <a:gd name="T5" fmla="*/ 1192034700 h 642"/>
              <a:gd name="T6" fmla="*/ 0 w 197"/>
              <a:gd name="T7" fmla="*/ 1617940313 h 6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42">
                <a:moveTo>
                  <a:pt x="5" y="0"/>
                </a:moveTo>
                <a:cubicBezTo>
                  <a:pt x="32" y="27"/>
                  <a:pt x="142" y="85"/>
                  <a:pt x="169" y="164"/>
                </a:cubicBezTo>
                <a:cubicBezTo>
                  <a:pt x="196" y="243"/>
                  <a:pt x="197" y="393"/>
                  <a:pt x="169" y="473"/>
                </a:cubicBezTo>
                <a:cubicBezTo>
                  <a:pt x="141" y="553"/>
                  <a:pt x="35" y="607"/>
                  <a:pt x="0" y="642"/>
                </a:cubicBezTo>
              </a:path>
            </a:pathLst>
          </a:custGeom>
          <a:noFill/>
          <a:ln w="25400" cap="flat" cmpd="sng">
            <a:solidFill>
              <a:srgbClr val="FF0000"/>
            </a:solidFill>
            <a:prstDash val="solid"/>
            <a:round/>
            <a:headEnd/>
            <a:tailEnd type="stealth"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9141" name="Freeform 5"/>
          <p:cNvSpPr>
            <a:spLocks/>
          </p:cNvSpPr>
          <p:nvPr/>
        </p:nvSpPr>
        <p:spPr bwMode="auto">
          <a:xfrm>
            <a:off x="3398912" y="3699520"/>
            <a:ext cx="312738" cy="1019175"/>
          </a:xfrm>
          <a:custGeom>
            <a:avLst/>
            <a:gdLst>
              <a:gd name="T0" fmla="*/ 12601595 w 197"/>
              <a:gd name="T1" fmla="*/ 0 h 642"/>
              <a:gd name="T2" fmla="*/ 425907881 w 197"/>
              <a:gd name="T3" fmla="*/ 413305625 h 642"/>
              <a:gd name="T4" fmla="*/ 425907881 w 197"/>
              <a:gd name="T5" fmla="*/ 1192034700 h 642"/>
              <a:gd name="T6" fmla="*/ 0 w 197"/>
              <a:gd name="T7" fmla="*/ 1617940313 h 6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42">
                <a:moveTo>
                  <a:pt x="5" y="0"/>
                </a:moveTo>
                <a:cubicBezTo>
                  <a:pt x="32" y="27"/>
                  <a:pt x="142" y="85"/>
                  <a:pt x="169" y="164"/>
                </a:cubicBezTo>
                <a:cubicBezTo>
                  <a:pt x="196" y="243"/>
                  <a:pt x="197" y="393"/>
                  <a:pt x="169" y="473"/>
                </a:cubicBezTo>
                <a:cubicBezTo>
                  <a:pt x="141" y="553"/>
                  <a:pt x="35" y="607"/>
                  <a:pt x="0" y="642"/>
                </a:cubicBezTo>
              </a:path>
            </a:pathLst>
          </a:custGeom>
          <a:noFill/>
          <a:ln w="25400" cap="flat" cmpd="sng">
            <a:solidFill>
              <a:srgbClr val="FF0000"/>
            </a:solidFill>
            <a:prstDash val="solid"/>
            <a:round/>
            <a:headEnd/>
            <a:tailEnd type="stealth"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9140"/>
                                        </p:tgtEl>
                                        <p:attrNameLst>
                                          <p:attrName>style.visibility</p:attrName>
                                        </p:attrNameLst>
                                      </p:cBhvr>
                                      <p:to>
                                        <p:strVal val="visible"/>
                                      </p:to>
                                    </p:set>
                                    <p:animEffect transition="in" filter="blinds(horizontal)">
                                      <p:cBhvr>
                                        <p:cTn id="7" dur="500"/>
                                        <p:tgtEl>
                                          <p:spTgt spid="14991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9141"/>
                                        </p:tgtEl>
                                        <p:attrNameLst>
                                          <p:attrName>style.visibility</p:attrName>
                                        </p:attrNameLst>
                                      </p:cBhvr>
                                      <p:to>
                                        <p:strVal val="visible"/>
                                      </p:to>
                                    </p:set>
                                    <p:animEffect transition="in" filter="blinds(horizontal)">
                                      <p:cBhvr>
                                        <p:cTn id="10" dur="500"/>
                                        <p:tgtEl>
                                          <p:spTgt spid="149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9140" grpId="0" animBg="1"/>
      <p:bldP spid="14991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p:cNvSpPr>
            <a:spLocks noGrp="1" noChangeArrowheads="1"/>
          </p:cNvSpPr>
          <p:nvPr>
            <p:ph type="title"/>
          </p:nvPr>
        </p:nvSpPr>
        <p:spPr/>
        <p:txBody>
          <a:bodyPr/>
          <a:lstStyle/>
          <a:p>
            <a:r>
              <a:rPr lang="zh-CN" altLang="en-US" b="1">
                <a:ea typeface="黑体" pitchFamily="49" charset="-122"/>
              </a:rPr>
              <a:t>8.3</a:t>
            </a:r>
            <a:r>
              <a:rPr lang="zh-CN" altLang="en-US" b="1">
                <a:latin typeface="宋体" pitchFamily="2" charset="-122"/>
                <a:ea typeface="黑体" pitchFamily="49" charset="-122"/>
              </a:rPr>
              <a:t> </a:t>
            </a:r>
            <a:r>
              <a:rPr lang="zh-CN" altLang="en-US" b="1">
                <a:latin typeface="宋体" pitchFamily="2" charset="-122"/>
                <a:ea typeface="宋体" pitchFamily="2" charset="-122"/>
              </a:rPr>
              <a:t>基本块和流图</a:t>
            </a:r>
          </a:p>
        </p:txBody>
      </p:sp>
      <p:sp>
        <p:nvSpPr>
          <p:cNvPr id="1505283" name="Rectangle 3"/>
          <p:cNvSpPr>
            <a:spLocks noGrp="1" noChangeArrowheads="1"/>
          </p:cNvSpPr>
          <p:nvPr>
            <p:ph idx="1"/>
          </p:nvPr>
        </p:nvSpPr>
        <p:spPr>
          <a:xfrm>
            <a:off x="304800" y="980728"/>
            <a:ext cx="8610600" cy="5181600"/>
          </a:xfrm>
        </p:spPr>
        <p:txBody>
          <a:bodyPr/>
          <a:lstStyle/>
          <a:p>
            <a:pPr>
              <a:spcBef>
                <a:spcPct val="0"/>
              </a:spcBef>
            </a:pPr>
            <a:r>
              <a:rPr lang="zh-CN" altLang="en-US" sz="3200" b="1" dirty="0">
                <a:latin typeface="宋体" pitchFamily="2" charset="-122"/>
                <a:ea typeface="宋体" pitchFamily="2" charset="-122"/>
              </a:rPr>
              <a:t>对每个基本块从最后一个语句反向扫描到第一个语句</a:t>
            </a:r>
            <a:r>
              <a:rPr lang="zh-CN" altLang="en-US" sz="3200" b="1" dirty="0">
                <a:ea typeface="宋体" pitchFamily="2" charset="-122"/>
              </a:rPr>
              <a:t>，可以得到下次引用信息</a:t>
            </a:r>
          </a:p>
          <a:p>
            <a:pPr>
              <a:spcBef>
                <a:spcPct val="0"/>
              </a:spcBef>
              <a:buFontTx/>
              <a:buNone/>
            </a:pPr>
            <a:endParaRPr lang="zh-CN" altLang="en-US" sz="3200" b="1" dirty="0">
              <a:ea typeface="宋体" pitchFamily="2" charset="-122"/>
            </a:endParaRP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i:	x  = y op z</a:t>
            </a:r>
          </a:p>
          <a:p>
            <a:pPr algn="just">
              <a:lnSpc>
                <a:spcPct val="95000"/>
              </a:lnSpc>
              <a:spcBef>
                <a:spcPct val="0"/>
              </a:spcBef>
              <a:buFontTx/>
              <a:buNone/>
            </a:pPr>
            <a:r>
              <a:rPr lang="zh-CN" altLang="en-US" sz="3200" b="1" dirty="0">
                <a:ea typeface="宋体" pitchFamily="2" charset="-122"/>
              </a:rPr>
              <a:t>		  .  .  .		</a:t>
            </a:r>
            <a:r>
              <a:rPr lang="zh-CN" altLang="en-US" sz="3200" b="1" dirty="0">
                <a:ea typeface="宋体" pitchFamily="2" charset="-122"/>
                <a:sym typeface="Symbol" pitchFamily="18" charset="2"/>
              </a:rPr>
              <a:t>没有对</a:t>
            </a:r>
            <a:r>
              <a:rPr lang="en-US" altLang="zh-CN" sz="3200" b="1" dirty="0">
                <a:ea typeface="宋体" pitchFamily="2" charset="-122"/>
                <a:sym typeface="Symbol" pitchFamily="18" charset="2"/>
              </a:rPr>
              <a:t>x</a:t>
            </a:r>
            <a:r>
              <a:rPr lang="zh-CN" altLang="en-US" sz="3200" b="1" dirty="0">
                <a:ea typeface="宋体" pitchFamily="2" charset="-122"/>
                <a:sym typeface="Symbol" pitchFamily="18" charset="2"/>
              </a:rPr>
              <a:t>的赋值</a:t>
            </a:r>
            <a:endParaRPr lang="zh-CN" altLang="en-US" sz="3200" b="1" dirty="0">
              <a:ea typeface="宋体" pitchFamily="2" charset="-122"/>
            </a:endParaRP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j:	… = x …</a:t>
            </a:r>
          </a:p>
          <a:p>
            <a:pPr algn="just">
              <a:lnSpc>
                <a:spcPct val="95000"/>
              </a:lnSpc>
              <a:spcBef>
                <a:spcPct val="0"/>
              </a:spcBef>
              <a:buFontTx/>
              <a:buNone/>
            </a:pPr>
            <a:r>
              <a:rPr lang="zh-CN" altLang="en-US" sz="3200" b="1" dirty="0">
                <a:ea typeface="宋体" pitchFamily="2" charset="-122"/>
              </a:rPr>
              <a:t>           .  .  .	</a:t>
            </a:r>
            <a:r>
              <a:rPr lang="zh-CN" altLang="en-US" sz="3200" b="1" dirty="0">
                <a:ea typeface="宋体" pitchFamily="2" charset="-122"/>
                <a:sym typeface="Symbol" pitchFamily="18" charset="2"/>
              </a:rPr>
              <a:t>没有对</a:t>
            </a:r>
            <a:r>
              <a:rPr lang="en-US" altLang="zh-CN" sz="3200" b="1" dirty="0">
                <a:ea typeface="宋体" pitchFamily="2" charset="-122"/>
                <a:sym typeface="Symbol" pitchFamily="18" charset="2"/>
              </a:rPr>
              <a:t>x</a:t>
            </a:r>
            <a:r>
              <a:rPr lang="zh-CN" altLang="en-US" sz="3200" b="1" dirty="0">
                <a:ea typeface="宋体" pitchFamily="2" charset="-122"/>
                <a:sym typeface="Symbol" pitchFamily="18" charset="2"/>
              </a:rPr>
              <a:t>的赋值</a:t>
            </a:r>
            <a:endParaRPr lang="zh-CN" altLang="en-US" sz="3200" b="1" dirty="0">
              <a:ea typeface="宋体" pitchFamily="2" charset="-122"/>
            </a:endParaRPr>
          </a:p>
          <a:p>
            <a:pPr algn="just">
              <a:lnSpc>
                <a:spcPct val="95000"/>
              </a:lnSpc>
              <a:spcBef>
                <a:spcPct val="0"/>
              </a:spcBef>
              <a:buFontTx/>
              <a:buNone/>
            </a:pPr>
            <a:r>
              <a:rPr lang="zh-CN" altLang="en-US" sz="3200" b="1" dirty="0">
                <a:ea typeface="宋体" pitchFamily="2" charset="-122"/>
              </a:rPr>
              <a:t>	</a:t>
            </a:r>
            <a:r>
              <a:rPr lang="en-US" altLang="zh-CN" sz="3200" b="1" dirty="0">
                <a:ea typeface="宋体" pitchFamily="2" charset="-122"/>
              </a:rPr>
              <a:t>k:	 … = … x</a:t>
            </a:r>
          </a:p>
          <a:p>
            <a:pPr algn="just">
              <a:lnSpc>
                <a:spcPct val="95000"/>
              </a:lnSpc>
              <a:spcBef>
                <a:spcPct val="0"/>
              </a:spcBef>
              <a:buFontTx/>
              <a:buNone/>
            </a:pPr>
            <a:endParaRPr lang="en-US" altLang="zh-CN" sz="3200" b="1" dirty="0">
              <a:ea typeface="宋体" pitchFamily="2" charset="-122"/>
            </a:endParaRPr>
          </a:p>
          <a:p>
            <a:pPr algn="just">
              <a:lnSpc>
                <a:spcPct val="95000"/>
              </a:lnSpc>
              <a:spcBef>
                <a:spcPct val="0"/>
              </a:spcBef>
            </a:pPr>
            <a:r>
              <a:rPr lang="zh-CN" altLang="en-US" sz="2800" b="1" dirty="0">
                <a:latin typeface="宋体" pitchFamily="2" charset="-122"/>
                <a:ea typeface="宋体" pitchFamily="2" charset="-122"/>
              </a:rPr>
              <a:t>利用下次引用信息，可以压缩临时变量需要的空间</a:t>
            </a:r>
            <a:endParaRPr lang="zh-CN" altLang="en-US" sz="2800" b="1" dirty="0">
              <a:ea typeface="宋体" pitchFamily="2" charset="-122"/>
            </a:endParaRPr>
          </a:p>
        </p:txBody>
      </p:sp>
      <p:sp>
        <p:nvSpPr>
          <p:cNvPr id="2560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81287C8-04E8-4F53-AEE0-1B75CAF0AEC2}" type="slidenum">
              <a:rPr lang="en-US" altLang="zh-CN" sz="8000">
                <a:solidFill>
                  <a:schemeClr val="bg2"/>
                </a:solidFill>
                <a:latin typeface="Arial" charset="0"/>
                <a:ea typeface="宋体" pitchFamily="2" charset="-122"/>
              </a:rPr>
              <a:pPr/>
              <a:t>24</a:t>
            </a:fld>
            <a:endParaRPr lang="en-US" altLang="zh-CN" sz="8000">
              <a:solidFill>
                <a:schemeClr val="bg2"/>
              </a:solidFill>
              <a:latin typeface="Arial" charset="0"/>
              <a:ea typeface="宋体" pitchFamily="2" charset="-122"/>
            </a:endParaRPr>
          </a:p>
        </p:txBody>
      </p:sp>
      <p:sp>
        <p:nvSpPr>
          <p:cNvPr id="25604" name="Freeform 4"/>
          <p:cNvSpPr>
            <a:spLocks/>
          </p:cNvSpPr>
          <p:nvPr/>
        </p:nvSpPr>
        <p:spPr bwMode="auto">
          <a:xfrm>
            <a:off x="3539183" y="2708920"/>
            <a:ext cx="312737" cy="1019175"/>
          </a:xfrm>
          <a:custGeom>
            <a:avLst/>
            <a:gdLst>
              <a:gd name="T0" fmla="*/ 12599967 w 197"/>
              <a:gd name="T1" fmla="*/ 0 h 642"/>
              <a:gd name="T2" fmla="*/ 425904932 w 197"/>
              <a:gd name="T3" fmla="*/ 413305625 h 642"/>
              <a:gd name="T4" fmla="*/ 425904932 w 197"/>
              <a:gd name="T5" fmla="*/ 1192034700 h 642"/>
              <a:gd name="T6" fmla="*/ 0 w 197"/>
              <a:gd name="T7" fmla="*/ 1617940313 h 6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42">
                <a:moveTo>
                  <a:pt x="5" y="0"/>
                </a:moveTo>
                <a:cubicBezTo>
                  <a:pt x="32" y="27"/>
                  <a:pt x="142" y="85"/>
                  <a:pt x="169" y="164"/>
                </a:cubicBezTo>
                <a:cubicBezTo>
                  <a:pt x="196" y="243"/>
                  <a:pt x="197" y="393"/>
                  <a:pt x="169" y="473"/>
                </a:cubicBezTo>
                <a:cubicBezTo>
                  <a:pt x="141" y="553"/>
                  <a:pt x="35" y="607"/>
                  <a:pt x="0" y="642"/>
                </a:cubicBezTo>
              </a:path>
            </a:pathLst>
          </a:custGeom>
          <a:noFill/>
          <a:ln w="25400" cap="flat" cmpd="sng">
            <a:solidFill>
              <a:srgbClr val="FF0000"/>
            </a:solidFill>
            <a:prstDash val="solid"/>
            <a:round/>
            <a:headEnd/>
            <a:tailEnd type="stealth"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5" name="Freeform 5"/>
          <p:cNvSpPr>
            <a:spLocks/>
          </p:cNvSpPr>
          <p:nvPr/>
        </p:nvSpPr>
        <p:spPr bwMode="auto">
          <a:xfrm>
            <a:off x="3470920" y="3699520"/>
            <a:ext cx="312738" cy="1019175"/>
          </a:xfrm>
          <a:custGeom>
            <a:avLst/>
            <a:gdLst>
              <a:gd name="T0" fmla="*/ 12601595 w 197"/>
              <a:gd name="T1" fmla="*/ 0 h 642"/>
              <a:gd name="T2" fmla="*/ 425907881 w 197"/>
              <a:gd name="T3" fmla="*/ 413305625 h 642"/>
              <a:gd name="T4" fmla="*/ 425907881 w 197"/>
              <a:gd name="T5" fmla="*/ 1192034700 h 642"/>
              <a:gd name="T6" fmla="*/ 0 w 197"/>
              <a:gd name="T7" fmla="*/ 1617940313 h 6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42">
                <a:moveTo>
                  <a:pt x="5" y="0"/>
                </a:moveTo>
                <a:cubicBezTo>
                  <a:pt x="32" y="27"/>
                  <a:pt x="142" y="85"/>
                  <a:pt x="169" y="164"/>
                </a:cubicBezTo>
                <a:cubicBezTo>
                  <a:pt x="196" y="243"/>
                  <a:pt x="197" y="393"/>
                  <a:pt x="169" y="473"/>
                </a:cubicBezTo>
                <a:cubicBezTo>
                  <a:pt x="141" y="553"/>
                  <a:pt x="35" y="607"/>
                  <a:pt x="0" y="642"/>
                </a:cubicBezTo>
              </a:path>
            </a:pathLst>
          </a:custGeom>
          <a:noFill/>
          <a:ln w="25400" cap="flat" cmpd="sng">
            <a:solidFill>
              <a:srgbClr val="FF0000"/>
            </a:solidFill>
            <a:prstDash val="solid"/>
            <a:round/>
            <a:headEnd/>
            <a:tailEnd type="stealth"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283">
                                            <p:txEl>
                                              <p:pRg st="8" end="8"/>
                                            </p:txEl>
                                          </p:spTgt>
                                        </p:tgtEl>
                                        <p:attrNameLst>
                                          <p:attrName>style.visibility</p:attrName>
                                        </p:attrNameLst>
                                      </p:cBhvr>
                                      <p:to>
                                        <p:strVal val="visible"/>
                                      </p:to>
                                    </p:set>
                                    <p:animEffect transition="in" filter="blinds(horizontal)">
                                      <p:cBhvr>
                                        <p:cTn id="7" dur="500"/>
                                        <p:tgtEl>
                                          <p:spTgt spid="1505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黑体" pitchFamily="49" charset="-122"/>
              </a:rPr>
              <a:t>8.3</a:t>
            </a:r>
            <a:r>
              <a:rPr lang="en-US" altLang="zh-CN">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latin typeface="宋体" pitchFamily="2" charset="-122"/>
                <a:ea typeface="宋体" pitchFamily="2" charset="-122"/>
              </a:rPr>
              <a:t>基本块和流图</a:t>
            </a:r>
          </a:p>
        </p:txBody>
      </p:sp>
      <p:sp>
        <p:nvSpPr>
          <p:cNvPr id="1538051" name="Text Box 3"/>
          <p:cNvSpPr txBox="1">
            <a:spLocks noGrp="1" noChangeArrowheads="1"/>
          </p:cNvSpPr>
          <p:nvPr>
            <p:ph idx="1"/>
          </p:nvPr>
        </p:nvSpPr>
        <p:spPr>
          <a:xfrm>
            <a:off x="401638" y="1289050"/>
            <a:ext cx="3675062" cy="4065588"/>
          </a:xfrm>
          <a:ln>
            <a:solidFill>
              <a:schemeClr val="hlink"/>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buFontTx/>
              <a:buNone/>
              <a:defRPr/>
            </a:pPr>
            <a:r>
              <a:rPr lang="en-US" altLang="zh-CN" sz="3600" b="1">
                <a:solidFill>
                  <a:srgbClr val="996633"/>
                </a:solidFill>
                <a:effectLst>
                  <a:outerShdw blurRad="38100" dist="38100" dir="2700000" algn="tl">
                    <a:srgbClr val="C0C0C0"/>
                  </a:outerShdw>
                </a:effectLst>
                <a:latin typeface="宋体" pitchFamily="2" charset="-122"/>
                <a:ea typeface="华文行楷" pitchFamily="2" charset="-122"/>
              </a:rPr>
              <a:t>t1 := a * a</a:t>
            </a:r>
          </a:p>
          <a:p>
            <a:pPr>
              <a:lnSpc>
                <a:spcPct val="80000"/>
              </a:lnSpc>
              <a:buFontTx/>
              <a:buNone/>
              <a:defRPr/>
            </a:pPr>
            <a:r>
              <a:rPr lang="en-US" altLang="zh-CN" sz="3600" b="1">
                <a:solidFill>
                  <a:srgbClr val="996633"/>
                </a:solidFill>
                <a:effectLst>
                  <a:outerShdw blurRad="38100" dist="38100" dir="2700000" algn="tl">
                    <a:srgbClr val="C0C0C0"/>
                  </a:outerShdw>
                </a:effectLst>
                <a:latin typeface="宋体" pitchFamily="2" charset="-122"/>
                <a:ea typeface="华文行楷" pitchFamily="2" charset="-122"/>
              </a:rPr>
              <a:t>t2 := a * b</a:t>
            </a:r>
          </a:p>
          <a:p>
            <a:pPr>
              <a:lnSpc>
                <a:spcPct val="80000"/>
              </a:lnSpc>
              <a:buFontTx/>
              <a:buNone/>
              <a:defRPr/>
            </a:pPr>
            <a:r>
              <a:rPr lang="en-US" altLang="zh-CN" sz="3600" b="1">
                <a:solidFill>
                  <a:srgbClr val="996633"/>
                </a:solidFill>
                <a:effectLst>
                  <a:outerShdw blurRad="38100" dist="38100" dir="2700000" algn="tl">
                    <a:srgbClr val="C0C0C0"/>
                  </a:outerShdw>
                </a:effectLst>
                <a:latin typeface="宋体" pitchFamily="2" charset="-122"/>
                <a:ea typeface="华文行楷" pitchFamily="2" charset="-122"/>
              </a:rPr>
              <a:t>t3: = 2 * t2 </a:t>
            </a:r>
          </a:p>
          <a:p>
            <a:pPr>
              <a:lnSpc>
                <a:spcPct val="80000"/>
              </a:lnSpc>
              <a:buFontTx/>
              <a:buNone/>
              <a:defRPr/>
            </a:pPr>
            <a:r>
              <a:rPr lang="en-US" altLang="zh-CN" sz="3600" b="1">
                <a:solidFill>
                  <a:srgbClr val="996633"/>
                </a:solidFill>
                <a:effectLst>
                  <a:outerShdw blurRad="38100" dist="38100" dir="2700000" algn="tl">
                    <a:srgbClr val="C0C0C0"/>
                  </a:outerShdw>
                </a:effectLst>
                <a:latin typeface="宋体" pitchFamily="2" charset="-122"/>
                <a:ea typeface="华文行楷" pitchFamily="2" charset="-122"/>
              </a:rPr>
              <a:t>t4: = t1 + t3</a:t>
            </a:r>
          </a:p>
          <a:p>
            <a:pPr>
              <a:lnSpc>
                <a:spcPct val="80000"/>
              </a:lnSpc>
              <a:buFontTx/>
              <a:buNone/>
              <a:defRPr/>
            </a:pPr>
            <a:r>
              <a:rPr lang="en-US" altLang="zh-CN" sz="3600" b="1">
                <a:solidFill>
                  <a:srgbClr val="996633"/>
                </a:solidFill>
                <a:effectLst>
                  <a:outerShdw blurRad="38100" dist="38100" dir="2700000" algn="tl">
                    <a:srgbClr val="C0C0C0"/>
                  </a:outerShdw>
                </a:effectLst>
                <a:latin typeface="宋体" pitchFamily="2" charset="-122"/>
                <a:ea typeface="华文行楷" pitchFamily="2" charset="-122"/>
              </a:rPr>
              <a:t>t5: = b * b</a:t>
            </a:r>
          </a:p>
          <a:p>
            <a:pPr>
              <a:lnSpc>
                <a:spcPct val="80000"/>
              </a:lnSpc>
              <a:buFontTx/>
              <a:buNone/>
              <a:defRPr/>
            </a:pPr>
            <a:r>
              <a:rPr lang="en-US" altLang="zh-CN" sz="3600" b="1">
                <a:solidFill>
                  <a:srgbClr val="996633"/>
                </a:solidFill>
                <a:effectLst>
                  <a:outerShdw blurRad="38100" dist="38100" dir="2700000" algn="tl">
                    <a:srgbClr val="C0C0C0"/>
                  </a:outerShdw>
                </a:effectLst>
                <a:latin typeface="宋体" pitchFamily="2" charset="-122"/>
                <a:ea typeface="华文行楷" pitchFamily="2" charset="-122"/>
              </a:rPr>
              <a:t>t6: = t4 + t5</a:t>
            </a:r>
          </a:p>
        </p:txBody>
      </p:sp>
      <p:sp>
        <p:nvSpPr>
          <p:cNvPr id="266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6F6FC40-0E55-45D0-847F-7AF83F6E0443}" type="slidenum">
              <a:rPr lang="en-US" altLang="zh-CN" sz="8000">
                <a:solidFill>
                  <a:schemeClr val="bg2"/>
                </a:solidFill>
                <a:latin typeface="Arial" charset="0"/>
                <a:ea typeface="宋体" pitchFamily="2" charset="-122"/>
              </a:rPr>
              <a:pPr/>
              <a:t>25</a:t>
            </a:fld>
            <a:endParaRPr lang="en-US" altLang="zh-CN" sz="8000">
              <a:solidFill>
                <a:schemeClr val="bg2"/>
              </a:solidFill>
              <a:latin typeface="Arial" charset="0"/>
              <a:ea typeface="宋体" pitchFamily="2" charset="-122"/>
            </a:endParaRPr>
          </a:p>
        </p:txBody>
      </p:sp>
      <p:sp>
        <p:nvSpPr>
          <p:cNvPr id="26629" name="Line 4"/>
          <p:cNvSpPr>
            <a:spLocks noChangeShapeType="1"/>
          </p:cNvSpPr>
          <p:nvPr/>
        </p:nvSpPr>
        <p:spPr bwMode="auto">
          <a:xfrm>
            <a:off x="3995738" y="3644900"/>
            <a:ext cx="129698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053" name="Text Box 5"/>
          <p:cNvSpPr txBox="1">
            <a:spLocks noChangeArrowheads="1"/>
          </p:cNvSpPr>
          <p:nvPr/>
        </p:nvSpPr>
        <p:spPr bwMode="auto">
          <a:xfrm>
            <a:off x="5364163" y="1772766"/>
            <a:ext cx="3384550" cy="360045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0000"/>
              </a:lnSpc>
              <a:spcBef>
                <a:spcPct val="20000"/>
              </a:spcBef>
              <a:defRPr/>
            </a:pPr>
            <a:r>
              <a:rPr lang="en-US" altLang="zh-CN" sz="3600" b="1" dirty="0">
                <a:solidFill>
                  <a:srgbClr val="996633"/>
                </a:solidFill>
                <a:effectLst>
                  <a:outerShdw blurRad="38100" dist="38100" dir="2700000" algn="tl">
                    <a:srgbClr val="C0C0C0"/>
                  </a:outerShdw>
                </a:effectLst>
                <a:latin typeface="宋体" pitchFamily="2" charset="-122"/>
                <a:ea typeface="华文行楷" pitchFamily="2" charset="-122"/>
              </a:rPr>
              <a:t>t1 := a * a</a:t>
            </a:r>
          </a:p>
          <a:p>
            <a:pPr marL="342900" indent="-342900" eaLnBrk="0" hangingPunct="0">
              <a:lnSpc>
                <a:spcPct val="80000"/>
              </a:lnSpc>
              <a:spcBef>
                <a:spcPct val="20000"/>
              </a:spcBef>
              <a:defRPr/>
            </a:pPr>
            <a:r>
              <a:rPr lang="en-US" altLang="zh-CN" sz="3600" b="1" dirty="0">
                <a:solidFill>
                  <a:srgbClr val="996633"/>
                </a:solidFill>
                <a:effectLst>
                  <a:outerShdw blurRad="38100" dist="38100" dir="2700000" algn="tl">
                    <a:srgbClr val="C0C0C0"/>
                  </a:outerShdw>
                </a:effectLst>
                <a:latin typeface="宋体" pitchFamily="2" charset="-122"/>
                <a:ea typeface="华文行楷" pitchFamily="2" charset="-122"/>
              </a:rPr>
              <a:t>t2 := a * b</a:t>
            </a:r>
          </a:p>
          <a:p>
            <a:pPr marL="342900" indent="-342900" eaLnBrk="0" hangingPunct="0">
              <a:lnSpc>
                <a:spcPct val="80000"/>
              </a:lnSpc>
              <a:spcBef>
                <a:spcPct val="20000"/>
              </a:spcBef>
              <a:defRPr/>
            </a:pPr>
            <a:r>
              <a:rPr lang="en-US" altLang="zh-CN" sz="3600" b="1" dirty="0">
                <a:solidFill>
                  <a:srgbClr val="996633"/>
                </a:solidFill>
                <a:effectLst>
                  <a:outerShdw blurRad="38100" dist="38100" dir="2700000" algn="tl">
                    <a:srgbClr val="C0C0C0"/>
                  </a:outerShdw>
                </a:effectLst>
                <a:latin typeface="宋体" pitchFamily="2" charset="-122"/>
                <a:ea typeface="华文行楷" pitchFamily="2" charset="-122"/>
              </a:rPr>
              <a:t>t2: = 2 * t2 </a:t>
            </a:r>
          </a:p>
          <a:p>
            <a:pPr marL="342900" indent="-342900" eaLnBrk="0" hangingPunct="0">
              <a:lnSpc>
                <a:spcPct val="80000"/>
              </a:lnSpc>
              <a:spcBef>
                <a:spcPct val="20000"/>
              </a:spcBef>
              <a:defRPr/>
            </a:pPr>
            <a:r>
              <a:rPr lang="en-US" altLang="zh-CN" sz="3600" b="1" dirty="0">
                <a:solidFill>
                  <a:srgbClr val="996633"/>
                </a:solidFill>
                <a:effectLst>
                  <a:outerShdw blurRad="38100" dist="38100" dir="2700000" algn="tl">
                    <a:srgbClr val="C0C0C0"/>
                  </a:outerShdw>
                </a:effectLst>
                <a:latin typeface="宋体" pitchFamily="2" charset="-122"/>
                <a:ea typeface="华文行楷" pitchFamily="2" charset="-122"/>
              </a:rPr>
              <a:t>t1: = t1 + t2</a:t>
            </a:r>
          </a:p>
          <a:p>
            <a:pPr marL="342900" indent="-342900" eaLnBrk="0" hangingPunct="0">
              <a:lnSpc>
                <a:spcPct val="80000"/>
              </a:lnSpc>
              <a:spcBef>
                <a:spcPct val="20000"/>
              </a:spcBef>
              <a:defRPr/>
            </a:pPr>
            <a:r>
              <a:rPr lang="en-US" altLang="zh-CN" sz="3600" b="1" dirty="0">
                <a:solidFill>
                  <a:srgbClr val="996633"/>
                </a:solidFill>
                <a:effectLst>
                  <a:outerShdw blurRad="38100" dist="38100" dir="2700000" algn="tl">
                    <a:srgbClr val="C0C0C0"/>
                  </a:outerShdw>
                </a:effectLst>
                <a:latin typeface="宋体" pitchFamily="2" charset="-122"/>
                <a:ea typeface="华文行楷" pitchFamily="2" charset="-122"/>
              </a:rPr>
              <a:t>t2: = b * b</a:t>
            </a:r>
          </a:p>
          <a:p>
            <a:pPr marL="342900" indent="-342900" eaLnBrk="0" hangingPunct="0">
              <a:lnSpc>
                <a:spcPct val="80000"/>
              </a:lnSpc>
              <a:spcBef>
                <a:spcPct val="20000"/>
              </a:spcBef>
              <a:defRPr/>
            </a:pPr>
            <a:r>
              <a:rPr lang="en-US" altLang="zh-CN" sz="3600" b="1" dirty="0">
                <a:solidFill>
                  <a:srgbClr val="996633"/>
                </a:solidFill>
                <a:effectLst>
                  <a:outerShdw blurRad="38100" dist="38100" dir="2700000" algn="tl">
                    <a:srgbClr val="C0C0C0"/>
                  </a:outerShdw>
                </a:effectLst>
                <a:latin typeface="宋体" pitchFamily="2" charset="-122"/>
                <a:ea typeface="华文行楷" pitchFamily="2" charset="-122"/>
              </a:rPr>
              <a:t>t1: = t1 + t2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27651" name="Rectangle 3"/>
          <p:cNvSpPr>
            <a:spLocks noGrp="1" noChangeArrowheads="1"/>
          </p:cNvSpPr>
          <p:nvPr>
            <p:ph idx="1"/>
          </p:nvPr>
        </p:nvSpPr>
        <p:spPr/>
        <p:txBody>
          <a:bodyPr/>
          <a:lstStyle/>
          <a:p>
            <a:pPr algn="just"/>
            <a:r>
              <a:rPr lang="zh-CN" altLang="en-US" sz="3200" b="1" dirty="0">
                <a:latin typeface="宋体" pitchFamily="2" charset="-122"/>
                <a:ea typeface="宋体" pitchFamily="2" charset="-122"/>
              </a:rPr>
              <a:t>依次考虑基本块的每个语句，为其产生代码</a:t>
            </a:r>
            <a:endParaRPr lang="zh-CN" altLang="en-US" sz="3200" b="1" dirty="0">
              <a:ea typeface="宋体" pitchFamily="2" charset="-122"/>
            </a:endParaRPr>
          </a:p>
          <a:p>
            <a:pPr algn="just"/>
            <a:r>
              <a:rPr lang="zh-CN" altLang="en-US" sz="3200" b="1" dirty="0">
                <a:latin typeface="宋体" pitchFamily="2" charset="-122"/>
                <a:ea typeface="宋体" pitchFamily="2" charset="-122"/>
              </a:rPr>
              <a:t>假定三地址语句的每种算符都有对应的目标机器算符</a:t>
            </a:r>
            <a:endParaRPr lang="zh-CN" altLang="en-US" sz="3200" b="1" dirty="0">
              <a:ea typeface="宋体" pitchFamily="2" charset="-122"/>
            </a:endParaRPr>
          </a:p>
          <a:p>
            <a:pPr algn="just"/>
            <a:r>
              <a:rPr lang="zh-CN" altLang="en-US" sz="3200" b="1" dirty="0">
                <a:latin typeface="宋体" pitchFamily="2" charset="-122"/>
                <a:ea typeface="宋体" pitchFamily="2" charset="-122"/>
              </a:rPr>
              <a:t>假定计算结果留在寄存器中尽可能长的时间,</a:t>
            </a:r>
          </a:p>
          <a:p>
            <a:pPr algn="just">
              <a:buFontTx/>
              <a:buNone/>
            </a:pPr>
            <a:r>
              <a:rPr lang="en-US" altLang="zh-CN" sz="3200" b="1" dirty="0">
                <a:ea typeface="宋体" pitchFamily="2" charset="-122"/>
              </a:rPr>
              <a:t>	</a:t>
            </a:r>
            <a:r>
              <a:rPr lang="zh-CN" altLang="en-US" sz="3200" b="1" dirty="0">
                <a:ea typeface="宋体" pitchFamily="2" charset="-122"/>
              </a:rPr>
              <a:t>除非：</a:t>
            </a:r>
          </a:p>
          <a:p>
            <a:pPr lvl="1" algn="just"/>
            <a:r>
              <a:rPr lang="zh-CN" altLang="en-US" sz="2800" b="1" dirty="0">
                <a:ea typeface="宋体" pitchFamily="2" charset="-122"/>
              </a:rPr>
              <a:t>该寄存器要用于其它计算，或者</a:t>
            </a:r>
          </a:p>
          <a:p>
            <a:pPr lvl="1" algn="just"/>
            <a:r>
              <a:rPr lang="zh-CN" altLang="en-US" sz="2800" b="1" dirty="0">
                <a:ea typeface="宋体" pitchFamily="2" charset="-122"/>
              </a:rPr>
              <a:t>到基本块结束</a:t>
            </a:r>
          </a:p>
        </p:txBody>
      </p:sp>
      <p:sp>
        <p:nvSpPr>
          <p:cNvPr id="276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BFFE51D-A965-4289-AA97-ED125821A7EC}" type="slidenum">
              <a:rPr lang="en-US" altLang="zh-CN" sz="8000">
                <a:solidFill>
                  <a:schemeClr val="bg2"/>
                </a:solidFill>
                <a:latin typeface="Arial" charset="0"/>
                <a:ea typeface="宋体" pitchFamily="2" charset="-122"/>
              </a:rPr>
              <a:pPr/>
              <a:t>26</a:t>
            </a:fld>
            <a:endParaRPr lang="en-US" altLang="zh-CN" sz="8000">
              <a:solidFill>
                <a:schemeClr val="bg2"/>
              </a:solidFill>
              <a:latin typeface="Arial" charset="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12"/>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28675" name="Rectangle 3"/>
          <p:cNvSpPr>
            <a:spLocks noGrp="1" noChangeArrowheads="1"/>
          </p:cNvSpPr>
          <p:nvPr>
            <p:ph idx="1"/>
          </p:nvPr>
        </p:nvSpPr>
        <p:spPr>
          <a:xfrm>
            <a:off x="179512" y="1108418"/>
            <a:ext cx="8610600" cy="5181600"/>
          </a:xfrm>
        </p:spPr>
        <p:txBody>
          <a:bodyPr/>
          <a:lstStyle/>
          <a:p>
            <a:pPr algn="just">
              <a:lnSpc>
                <a:spcPct val="95000"/>
              </a:lnSpc>
              <a:spcBef>
                <a:spcPct val="0"/>
              </a:spcBef>
              <a:buFontTx/>
              <a:buNone/>
            </a:pPr>
            <a:r>
              <a:rPr lang="zh-CN" altLang="en-US" sz="3200" b="1" dirty="0">
                <a:ea typeface="宋体" pitchFamily="2" charset="-122"/>
              </a:rPr>
              <a:t>在没有收集全局信息</a:t>
            </a:r>
          </a:p>
          <a:p>
            <a:pPr algn="just">
              <a:lnSpc>
                <a:spcPct val="95000"/>
              </a:lnSpc>
              <a:spcBef>
                <a:spcPct val="0"/>
              </a:spcBef>
              <a:buFontTx/>
              <a:buNone/>
            </a:pPr>
            <a:r>
              <a:rPr lang="zh-CN" altLang="en-US" sz="3200" b="1" dirty="0">
                <a:ea typeface="宋体" pitchFamily="2" charset="-122"/>
              </a:rPr>
              <a:t>前，暂且以基本块为</a:t>
            </a:r>
          </a:p>
          <a:p>
            <a:pPr algn="just">
              <a:lnSpc>
                <a:spcPct val="95000"/>
              </a:lnSpc>
              <a:spcBef>
                <a:spcPct val="0"/>
              </a:spcBef>
              <a:buFontTx/>
              <a:buNone/>
            </a:pPr>
            <a:r>
              <a:rPr lang="zh-CN" altLang="en-US" sz="3200" b="1" dirty="0">
                <a:ea typeface="宋体" pitchFamily="2" charset="-122"/>
              </a:rPr>
              <a:t>单位来生成代码</a:t>
            </a:r>
          </a:p>
        </p:txBody>
      </p:sp>
      <p:sp>
        <p:nvSpPr>
          <p:cNvPr id="286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51EAFB7-72A5-4013-96D0-267013BD39E2}" type="slidenum">
              <a:rPr lang="en-US" altLang="zh-CN" sz="8000">
                <a:solidFill>
                  <a:schemeClr val="bg2"/>
                </a:solidFill>
                <a:latin typeface="Arial" charset="0"/>
                <a:ea typeface="宋体" pitchFamily="2" charset="-122"/>
              </a:rPr>
              <a:pPr/>
              <a:t>27</a:t>
            </a:fld>
            <a:endParaRPr lang="en-US" altLang="zh-CN" sz="8000">
              <a:solidFill>
                <a:schemeClr val="bg2"/>
              </a:solidFill>
              <a:latin typeface="Arial" charset="0"/>
              <a:ea typeface="宋体" pitchFamily="2" charset="-122"/>
            </a:endParaRPr>
          </a:p>
        </p:txBody>
      </p:sp>
      <p:grpSp>
        <p:nvGrpSpPr>
          <p:cNvPr id="28676" name="Group 4"/>
          <p:cNvGrpSpPr>
            <a:grpSpLocks/>
          </p:cNvGrpSpPr>
          <p:nvPr/>
        </p:nvGrpSpPr>
        <p:grpSpPr bwMode="auto">
          <a:xfrm>
            <a:off x="3962400" y="1125538"/>
            <a:ext cx="4921250" cy="5472112"/>
            <a:chOff x="2468" y="672"/>
            <a:chExt cx="3100" cy="3447"/>
          </a:xfrm>
        </p:grpSpPr>
        <p:sp>
          <p:nvSpPr>
            <p:cNvPr id="28678" name="Rectangle 5"/>
            <p:cNvSpPr>
              <a:spLocks noChangeArrowheads="1"/>
            </p:cNvSpPr>
            <p:nvPr/>
          </p:nvSpPr>
          <p:spPr bwMode="auto">
            <a:xfrm>
              <a:off x="3227" y="672"/>
              <a:ext cx="1959" cy="4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en-US" altLang="zh-CN" sz="2800" b="1">
                  <a:latin typeface="Times New Roman" pitchFamily="18" charset="0"/>
                </a:rPr>
                <a:t>prod = 0</a:t>
              </a:r>
            </a:p>
            <a:p>
              <a:pPr algn="just" eaLnBrk="0" hangingPunct="0">
                <a:lnSpc>
                  <a:spcPct val="80000"/>
                </a:lnSpc>
              </a:pPr>
              <a:r>
                <a:rPr lang="en-US" altLang="zh-CN" sz="2800" b="1">
                  <a:latin typeface="Times New Roman" pitchFamily="18" charset="0"/>
                </a:rPr>
                <a:t>i = 1</a:t>
              </a:r>
            </a:p>
            <a:p>
              <a:pPr algn="just" eaLnBrk="0" hangingPunct="0"/>
              <a:endParaRPr lang="en-US" altLang="zh-CN" sz="2800" b="1">
                <a:latin typeface="Times New Roman" pitchFamily="18" charset="0"/>
              </a:endParaRPr>
            </a:p>
          </p:txBody>
        </p:sp>
        <p:sp>
          <p:nvSpPr>
            <p:cNvPr id="28679" name="Rectangle 6"/>
            <p:cNvSpPr>
              <a:spLocks noChangeArrowheads="1"/>
            </p:cNvSpPr>
            <p:nvPr/>
          </p:nvSpPr>
          <p:spPr bwMode="auto">
            <a:xfrm>
              <a:off x="3215" y="1498"/>
              <a:ext cx="2003" cy="229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en-US" altLang="zh-CN" sz="2800" b="1">
                  <a:latin typeface="Times New Roman" pitchFamily="18" charset="0"/>
                </a:rPr>
                <a:t>t</a:t>
              </a:r>
              <a:r>
                <a:rPr lang="en-US" altLang="zh-CN" sz="2800" b="1" baseline="-25000">
                  <a:latin typeface="Times New Roman" pitchFamily="18" charset="0"/>
                </a:rPr>
                <a:t>1 </a:t>
              </a:r>
              <a:r>
                <a:rPr lang="en-US" altLang="zh-CN" sz="2800" b="1">
                  <a:latin typeface="Times New Roman" pitchFamily="18" charset="0"/>
                </a:rPr>
                <a:t>= 4 </a:t>
              </a:r>
              <a:r>
                <a:rPr lang="en-US" altLang="zh-CN" sz="2800" b="1">
                  <a:latin typeface="Times New Roman" pitchFamily="18" charset="0"/>
                  <a:sym typeface="Symbol" pitchFamily="18" charset="2"/>
                </a:rPr>
                <a:t></a:t>
              </a:r>
              <a:r>
                <a:rPr lang="en-US" altLang="zh-CN" sz="2800" b="1">
                  <a:latin typeface="Times New Roman" pitchFamily="18" charset="0"/>
                </a:rPr>
                <a:t> i</a:t>
              </a:r>
            </a:p>
            <a:p>
              <a:pPr algn="just" eaLnBrk="0" hangingPunct="0">
                <a:lnSpc>
                  <a:spcPct val="80000"/>
                </a:lnSpc>
              </a:pPr>
              <a:r>
                <a:rPr lang="en-US" altLang="zh-CN" sz="2800" b="1">
                  <a:latin typeface="Times New Roman" pitchFamily="18" charset="0"/>
                </a:rPr>
                <a:t>t</a:t>
              </a:r>
              <a:r>
                <a:rPr lang="en-US" altLang="zh-CN" sz="2800" b="1" baseline="-25000">
                  <a:latin typeface="Times New Roman" pitchFamily="18" charset="0"/>
                </a:rPr>
                <a:t>2</a:t>
              </a:r>
              <a:r>
                <a:rPr lang="en-US" altLang="zh-CN" sz="2800" b="1">
                  <a:latin typeface="Times New Roman" pitchFamily="18" charset="0"/>
                </a:rPr>
                <a:t>= a[t</a:t>
              </a:r>
              <a:r>
                <a:rPr lang="en-US" altLang="zh-CN" sz="2800" b="1" baseline="-25000">
                  <a:latin typeface="Times New Roman" pitchFamily="18" charset="0"/>
                </a:rPr>
                <a:t>1</a:t>
              </a:r>
              <a:r>
                <a:rPr lang="en-US" altLang="zh-CN" sz="2800" b="1">
                  <a:latin typeface="Times New Roman" pitchFamily="18" charset="0"/>
                </a:rPr>
                <a:t>]</a:t>
              </a:r>
            </a:p>
            <a:p>
              <a:pPr algn="just" eaLnBrk="0" hangingPunct="0">
                <a:lnSpc>
                  <a:spcPct val="80000"/>
                </a:lnSpc>
              </a:pPr>
              <a:r>
                <a:rPr lang="en-US" altLang="zh-CN" sz="2800" b="1">
                  <a:latin typeface="Times New Roman" pitchFamily="18" charset="0"/>
                </a:rPr>
                <a:t>t</a:t>
              </a:r>
              <a:r>
                <a:rPr lang="en-US" altLang="zh-CN" sz="2800" b="1" baseline="-25000">
                  <a:latin typeface="Times New Roman" pitchFamily="18" charset="0"/>
                </a:rPr>
                <a:t>3 </a:t>
              </a:r>
              <a:r>
                <a:rPr lang="en-US" altLang="zh-CN" sz="2800" b="1">
                  <a:latin typeface="Times New Roman" pitchFamily="18" charset="0"/>
                </a:rPr>
                <a:t>= 4 </a:t>
              </a:r>
              <a:r>
                <a:rPr lang="en-US" altLang="zh-CN" sz="2800" b="1">
                  <a:latin typeface="Times New Roman" pitchFamily="18" charset="0"/>
                  <a:sym typeface="Symbol" pitchFamily="18" charset="2"/>
                </a:rPr>
                <a:t></a:t>
              </a:r>
              <a:r>
                <a:rPr lang="en-US" altLang="zh-CN" sz="2800" b="1">
                  <a:latin typeface="Times New Roman" pitchFamily="18" charset="0"/>
                </a:rPr>
                <a:t> i</a:t>
              </a:r>
            </a:p>
            <a:p>
              <a:pPr algn="just" eaLnBrk="0" hangingPunct="0">
                <a:lnSpc>
                  <a:spcPct val="80000"/>
                </a:lnSpc>
              </a:pPr>
              <a:r>
                <a:rPr lang="en-US" altLang="zh-CN" sz="2800" b="1">
                  <a:latin typeface="Times New Roman" pitchFamily="18" charset="0"/>
                </a:rPr>
                <a:t>t</a:t>
              </a:r>
              <a:r>
                <a:rPr lang="en-US" altLang="zh-CN" sz="2800" b="1" baseline="-25000">
                  <a:latin typeface="Times New Roman" pitchFamily="18" charset="0"/>
                </a:rPr>
                <a:t>4 </a:t>
              </a:r>
              <a:r>
                <a:rPr lang="en-US" altLang="zh-CN" sz="2800" b="1">
                  <a:latin typeface="Times New Roman" pitchFamily="18" charset="0"/>
                </a:rPr>
                <a:t>= b[t</a:t>
              </a:r>
              <a:r>
                <a:rPr lang="en-US" altLang="zh-CN" sz="2800" b="1" baseline="-25000">
                  <a:latin typeface="Times New Roman" pitchFamily="18" charset="0"/>
                </a:rPr>
                <a:t>3</a:t>
              </a:r>
              <a:r>
                <a:rPr lang="en-US" altLang="zh-CN" sz="2800" b="1">
                  <a:latin typeface="Times New Roman" pitchFamily="18" charset="0"/>
                </a:rPr>
                <a:t>]</a:t>
              </a:r>
            </a:p>
            <a:p>
              <a:pPr algn="just" eaLnBrk="0" hangingPunct="0">
                <a:lnSpc>
                  <a:spcPct val="80000"/>
                </a:lnSpc>
              </a:pPr>
              <a:r>
                <a:rPr lang="en-US" altLang="zh-CN" sz="2800" b="1">
                  <a:latin typeface="Times New Roman" pitchFamily="18" charset="0"/>
                </a:rPr>
                <a:t>t</a:t>
              </a:r>
              <a:r>
                <a:rPr lang="en-US" altLang="zh-CN" sz="2800" b="1" baseline="-25000">
                  <a:latin typeface="Times New Roman" pitchFamily="18" charset="0"/>
                </a:rPr>
                <a:t>5 </a:t>
              </a:r>
              <a:r>
                <a:rPr lang="en-US" altLang="zh-CN" sz="2800" b="1">
                  <a:latin typeface="Times New Roman" pitchFamily="18" charset="0"/>
                </a:rPr>
                <a:t>= t</a:t>
              </a:r>
              <a:r>
                <a:rPr lang="en-US" altLang="zh-CN" sz="2800" b="1" baseline="-25000">
                  <a:latin typeface="Times New Roman" pitchFamily="18" charset="0"/>
                </a:rPr>
                <a:t>2 </a:t>
              </a:r>
              <a:r>
                <a:rPr lang="en-US" altLang="zh-CN" sz="2800" b="1">
                  <a:latin typeface="Times New Roman" pitchFamily="18" charset="0"/>
                  <a:sym typeface="Symbol" pitchFamily="18" charset="2"/>
                </a:rPr>
                <a:t></a:t>
              </a:r>
              <a:r>
                <a:rPr lang="en-US" altLang="zh-CN" sz="2800" b="1">
                  <a:latin typeface="Times New Roman" pitchFamily="18" charset="0"/>
                </a:rPr>
                <a:t> t</a:t>
              </a:r>
              <a:r>
                <a:rPr lang="en-US" altLang="zh-CN" sz="2800" b="1" baseline="-25000">
                  <a:latin typeface="Times New Roman" pitchFamily="18" charset="0"/>
                </a:rPr>
                <a:t>4</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t</a:t>
              </a:r>
              <a:r>
                <a:rPr lang="en-US" altLang="zh-CN" sz="2800" b="1" baseline="-25000">
                  <a:latin typeface="Times New Roman" pitchFamily="18" charset="0"/>
                </a:rPr>
                <a:t>6 </a:t>
              </a:r>
              <a:r>
                <a:rPr lang="en-US" altLang="zh-CN" sz="2800" b="1">
                  <a:latin typeface="Times New Roman" pitchFamily="18" charset="0"/>
                </a:rPr>
                <a:t>= prod + t</a:t>
              </a:r>
              <a:r>
                <a:rPr lang="en-US" altLang="zh-CN" sz="2800" b="1" baseline="-25000">
                  <a:latin typeface="Times New Roman" pitchFamily="18" charset="0"/>
                </a:rPr>
                <a:t>5</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prod = t</a:t>
              </a:r>
              <a:r>
                <a:rPr lang="en-US" altLang="zh-CN" sz="2800" b="1" baseline="-25000">
                  <a:latin typeface="Times New Roman" pitchFamily="18" charset="0"/>
                </a:rPr>
                <a:t>6</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t</a:t>
              </a:r>
              <a:r>
                <a:rPr lang="en-US" altLang="zh-CN" sz="2800" b="1" baseline="-25000">
                  <a:latin typeface="Times New Roman" pitchFamily="18" charset="0"/>
                </a:rPr>
                <a:t>7 </a:t>
              </a:r>
              <a:r>
                <a:rPr lang="en-US" altLang="zh-CN" sz="2800" b="1">
                  <a:latin typeface="Times New Roman" pitchFamily="18" charset="0"/>
                </a:rPr>
                <a:t>= i +1</a:t>
              </a:r>
            </a:p>
            <a:p>
              <a:pPr algn="just" eaLnBrk="0" hangingPunct="0">
                <a:lnSpc>
                  <a:spcPct val="80000"/>
                </a:lnSpc>
              </a:pPr>
              <a:r>
                <a:rPr lang="en-US" altLang="zh-CN" sz="2800" b="1">
                  <a:latin typeface="Times New Roman" pitchFamily="18" charset="0"/>
                </a:rPr>
                <a:t>i = t</a:t>
              </a:r>
              <a:r>
                <a:rPr lang="en-US" altLang="zh-CN" sz="2800" b="1" baseline="-25000">
                  <a:latin typeface="Times New Roman" pitchFamily="18" charset="0"/>
                </a:rPr>
                <a:t>7</a:t>
              </a:r>
              <a:endParaRPr lang="en-US" altLang="zh-CN" sz="2800" b="1">
                <a:latin typeface="Times New Roman" pitchFamily="18" charset="0"/>
              </a:endParaRPr>
            </a:p>
            <a:p>
              <a:pPr algn="just" eaLnBrk="0" hangingPunct="0">
                <a:lnSpc>
                  <a:spcPct val="80000"/>
                </a:lnSpc>
              </a:pPr>
              <a:r>
                <a:rPr lang="en-US" altLang="zh-CN" sz="2800" b="1">
                  <a:latin typeface="Times New Roman" pitchFamily="18" charset="0"/>
                </a:rPr>
                <a:t>if i &lt;= 20 goto </a:t>
              </a:r>
              <a:r>
                <a:rPr lang="en-US" altLang="zh-CN" sz="2800" b="1" i="1">
                  <a:latin typeface="Times New Roman" pitchFamily="18" charset="0"/>
                </a:rPr>
                <a:t>B</a:t>
              </a:r>
              <a:r>
                <a:rPr lang="en-US" altLang="zh-CN" sz="2800" b="1" baseline="-25000">
                  <a:latin typeface="Times New Roman" pitchFamily="18" charset="0"/>
                </a:rPr>
                <a:t>2</a:t>
              </a:r>
            </a:p>
          </p:txBody>
        </p:sp>
        <p:sp>
          <p:nvSpPr>
            <p:cNvPr id="28680" name="Line 7"/>
            <p:cNvSpPr>
              <a:spLocks noChangeShapeType="1"/>
            </p:cNvSpPr>
            <p:nvPr/>
          </p:nvSpPr>
          <p:spPr bwMode="auto">
            <a:xfrm>
              <a:off x="4130" y="1162"/>
              <a:ext cx="0" cy="33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1" name="Rectangle 8"/>
            <p:cNvSpPr>
              <a:spLocks noChangeArrowheads="1"/>
            </p:cNvSpPr>
            <p:nvPr/>
          </p:nvSpPr>
          <p:spPr bwMode="auto">
            <a:xfrm>
              <a:off x="5173" y="713"/>
              <a:ext cx="39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i="1">
                  <a:latin typeface="Times New Roman" pitchFamily="18" charset="0"/>
                </a:rPr>
                <a:t>B</a:t>
              </a:r>
              <a:r>
                <a:rPr lang="en-US" altLang="zh-CN" sz="2800" b="1" baseline="-25000">
                  <a:latin typeface="Times New Roman" pitchFamily="18" charset="0"/>
                </a:rPr>
                <a:t>1</a:t>
              </a:r>
              <a:endParaRPr lang="en-US" altLang="zh-CN" sz="2800" b="1">
                <a:latin typeface="Times New Roman" pitchFamily="18" charset="0"/>
              </a:endParaRPr>
            </a:p>
          </p:txBody>
        </p:sp>
        <p:sp>
          <p:nvSpPr>
            <p:cNvPr id="28682" name="Rectangle 9"/>
            <p:cNvSpPr>
              <a:spLocks noChangeArrowheads="1"/>
            </p:cNvSpPr>
            <p:nvPr/>
          </p:nvSpPr>
          <p:spPr bwMode="auto">
            <a:xfrm>
              <a:off x="5215" y="2334"/>
              <a:ext cx="35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i="1">
                  <a:latin typeface="Times New Roman" pitchFamily="18" charset="0"/>
                </a:rPr>
                <a:t>B</a:t>
              </a:r>
              <a:r>
                <a:rPr lang="en-US" altLang="zh-CN" sz="2800" b="1" baseline="-25000">
                  <a:latin typeface="Times New Roman" pitchFamily="18" charset="0"/>
                </a:rPr>
                <a:t>2</a:t>
              </a:r>
              <a:endParaRPr lang="en-US" altLang="zh-CN" sz="2800" b="1">
                <a:latin typeface="Times New Roman" pitchFamily="18" charset="0"/>
              </a:endParaRPr>
            </a:p>
          </p:txBody>
        </p:sp>
        <p:sp>
          <p:nvSpPr>
            <p:cNvPr id="28683" name="Line 10"/>
            <p:cNvSpPr>
              <a:spLocks noChangeShapeType="1"/>
            </p:cNvSpPr>
            <p:nvPr/>
          </p:nvSpPr>
          <p:spPr bwMode="auto">
            <a:xfrm>
              <a:off x="4176" y="3792"/>
              <a:ext cx="0" cy="32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4" name="Freeform 11"/>
            <p:cNvSpPr>
              <a:spLocks/>
            </p:cNvSpPr>
            <p:nvPr/>
          </p:nvSpPr>
          <p:spPr bwMode="auto">
            <a:xfrm>
              <a:off x="2468" y="1252"/>
              <a:ext cx="1086" cy="2740"/>
            </a:xfrm>
            <a:custGeom>
              <a:avLst/>
              <a:gdLst>
                <a:gd name="T0" fmla="*/ 1086 w 1086"/>
                <a:gd name="T1" fmla="*/ 2569 h 2740"/>
                <a:gd name="T2" fmla="*/ 609 w 1086"/>
                <a:gd name="T3" fmla="*/ 2668 h 2740"/>
                <a:gd name="T4" fmla="*/ 201 w 1086"/>
                <a:gd name="T5" fmla="*/ 2134 h 2740"/>
                <a:gd name="T6" fmla="*/ 5 w 1086"/>
                <a:gd name="T7" fmla="*/ 1305 h 2740"/>
                <a:gd name="T8" fmla="*/ 229 w 1086"/>
                <a:gd name="T9" fmla="*/ 336 h 2740"/>
                <a:gd name="T10" fmla="*/ 595 w 1086"/>
                <a:gd name="T11" fmla="*/ 12 h 2740"/>
                <a:gd name="T12" fmla="*/ 893 w 1086"/>
                <a:gd name="T13" fmla="*/ 263 h 27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2740">
                  <a:moveTo>
                    <a:pt x="1086" y="2569"/>
                  </a:moveTo>
                  <a:cubicBezTo>
                    <a:pt x="1007" y="2585"/>
                    <a:pt x="756" y="2740"/>
                    <a:pt x="609" y="2668"/>
                  </a:cubicBezTo>
                  <a:cubicBezTo>
                    <a:pt x="462" y="2596"/>
                    <a:pt x="302" y="2361"/>
                    <a:pt x="201" y="2134"/>
                  </a:cubicBezTo>
                  <a:cubicBezTo>
                    <a:pt x="100" y="1907"/>
                    <a:pt x="0" y="1605"/>
                    <a:pt x="5" y="1305"/>
                  </a:cubicBezTo>
                  <a:cubicBezTo>
                    <a:pt x="10" y="1005"/>
                    <a:pt x="131" y="552"/>
                    <a:pt x="229" y="336"/>
                  </a:cubicBezTo>
                  <a:cubicBezTo>
                    <a:pt x="327" y="120"/>
                    <a:pt x="484" y="24"/>
                    <a:pt x="595" y="12"/>
                  </a:cubicBezTo>
                  <a:cubicBezTo>
                    <a:pt x="706" y="0"/>
                    <a:pt x="831" y="211"/>
                    <a:pt x="893" y="26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29699" name="Rectangle 3"/>
          <p:cNvSpPr>
            <a:spLocks noGrp="1" noChangeArrowheads="1"/>
          </p:cNvSpPr>
          <p:nvPr>
            <p:ph idx="1"/>
          </p:nvPr>
        </p:nvSpPr>
        <p:spPr>
          <a:xfrm>
            <a:off x="304800" y="980728"/>
            <a:ext cx="8610600" cy="5181600"/>
          </a:xfrm>
        </p:spPr>
        <p:txBody>
          <a:bodyPr/>
          <a:lstStyle/>
          <a:p>
            <a:pPr algn="just">
              <a:lnSpc>
                <a:spcPct val="95000"/>
              </a:lnSpc>
              <a:spcBef>
                <a:spcPct val="0"/>
              </a:spcBef>
              <a:buFontTx/>
              <a:buNone/>
            </a:pPr>
            <a:r>
              <a:rPr lang="zh-CN" altLang="en-US" sz="3200" b="1" dirty="0">
                <a:ea typeface="黑体" pitchFamily="49" charset="-122"/>
              </a:rPr>
              <a:t>8.4.1 </a:t>
            </a:r>
            <a:r>
              <a:rPr lang="zh-CN" altLang="en-US" sz="3200" b="1" dirty="0">
                <a:ea typeface="宋体" pitchFamily="2" charset="-122"/>
              </a:rPr>
              <a:t>寄存器描述和地址描述</a:t>
            </a:r>
          </a:p>
          <a:p>
            <a:pPr algn="just">
              <a:lnSpc>
                <a:spcPct val="95000"/>
              </a:lnSpc>
              <a:spcBef>
                <a:spcPct val="0"/>
              </a:spcBef>
              <a:buFontTx/>
              <a:buNone/>
            </a:pPr>
            <a:endParaRPr lang="zh-CN" altLang="en-US" sz="3200" b="1" dirty="0">
              <a:latin typeface="宋体" pitchFamily="2" charset="-122"/>
              <a:ea typeface="宋体" pitchFamily="2" charset="-122"/>
            </a:endParaRPr>
          </a:p>
          <a:p>
            <a:pPr algn="just">
              <a:lnSpc>
                <a:spcPct val="95000"/>
              </a:lnSpc>
              <a:spcBef>
                <a:spcPct val="0"/>
              </a:spcBef>
              <a:buFontTx/>
              <a:buNone/>
            </a:pPr>
            <a:r>
              <a:rPr lang="zh-CN" altLang="en-US" sz="3200" b="1" dirty="0">
                <a:latin typeface="宋体" pitchFamily="2" charset="-122"/>
                <a:ea typeface="宋体" pitchFamily="2" charset="-122"/>
              </a:rPr>
              <a:t>例：对</a:t>
            </a:r>
            <a:r>
              <a:rPr lang="en-US" altLang="zh-CN" sz="3200" b="1" dirty="0">
                <a:ea typeface="宋体" pitchFamily="2" charset="-122"/>
              </a:rPr>
              <a:t>a = b + c</a:t>
            </a:r>
          </a:p>
          <a:p>
            <a:pPr algn="just">
              <a:lnSpc>
                <a:spcPct val="95000"/>
              </a:lnSpc>
              <a:spcBef>
                <a:spcPct val="0"/>
              </a:spcBef>
              <a:buFontTx/>
              <a:buNone/>
            </a:pPr>
            <a:endParaRPr lang="en-US" altLang="zh-CN" sz="3200" b="1" dirty="0">
              <a:ea typeface="宋体" pitchFamily="2" charset="-122"/>
            </a:endParaRPr>
          </a:p>
          <a:p>
            <a:pPr algn="just">
              <a:lnSpc>
                <a:spcPct val="95000"/>
              </a:lnSpc>
              <a:spcBef>
                <a:spcPct val="0"/>
              </a:spcBef>
            </a:pPr>
            <a:r>
              <a:rPr lang="zh-CN" altLang="en-US" sz="3200" b="1" dirty="0">
                <a:latin typeface="宋体" pitchFamily="2" charset="-122"/>
                <a:ea typeface="宋体" pitchFamily="2" charset="-122"/>
              </a:rPr>
              <a:t>如果寄存器</a:t>
            </a:r>
            <a:r>
              <a:rPr lang="en-US" altLang="zh-CN" sz="3200" b="1" dirty="0" err="1">
                <a:ea typeface="宋体" pitchFamily="2" charset="-122"/>
              </a:rPr>
              <a:t>Ri</a:t>
            </a:r>
            <a:r>
              <a:rPr lang="zh-CN" altLang="en-US" sz="3200" b="1" dirty="0">
                <a:latin typeface="宋体" pitchFamily="2" charset="-122"/>
                <a:ea typeface="宋体" pitchFamily="2" charset="-122"/>
              </a:rPr>
              <a:t>含</a:t>
            </a:r>
            <a:r>
              <a:rPr lang="en-US" altLang="zh-CN" sz="3200" b="1" dirty="0" err="1">
                <a:ea typeface="宋体" pitchFamily="2" charset="-122"/>
              </a:rPr>
              <a:t>b</a:t>
            </a:r>
            <a:r>
              <a:rPr lang="en-US" altLang="zh-CN" sz="3200" b="1" dirty="0" err="1">
                <a:latin typeface="宋体" pitchFamily="2" charset="-122"/>
                <a:ea typeface="宋体" pitchFamily="2" charset="-122"/>
              </a:rPr>
              <a:t>，</a:t>
            </a:r>
            <a:r>
              <a:rPr lang="en-US" altLang="zh-CN" sz="3200" b="1" dirty="0" err="1">
                <a:ea typeface="宋体" pitchFamily="2" charset="-122"/>
              </a:rPr>
              <a:t>Rj</a:t>
            </a:r>
            <a:r>
              <a:rPr lang="zh-CN" altLang="en-US" sz="3200" b="1" dirty="0">
                <a:latin typeface="宋体" pitchFamily="2" charset="-122"/>
                <a:ea typeface="宋体" pitchFamily="2" charset="-122"/>
              </a:rPr>
              <a:t>含</a:t>
            </a:r>
            <a:r>
              <a:rPr lang="en-US" altLang="zh-CN" sz="3200" b="1" dirty="0">
                <a:ea typeface="宋体" pitchFamily="2" charset="-122"/>
              </a:rPr>
              <a:t>c</a:t>
            </a:r>
            <a:r>
              <a:rPr lang="en-US" altLang="zh-CN" sz="3200" b="1" dirty="0">
                <a:latin typeface="宋体" pitchFamily="2" charset="-122"/>
                <a:ea typeface="宋体" pitchFamily="2" charset="-122"/>
              </a:rPr>
              <a:t>，</a:t>
            </a:r>
            <a:r>
              <a:rPr lang="zh-CN" altLang="en-US" sz="3200" b="1" dirty="0">
                <a:latin typeface="宋体" pitchFamily="2" charset="-122"/>
                <a:ea typeface="宋体" pitchFamily="2" charset="-122"/>
              </a:rPr>
              <a:t>且</a:t>
            </a:r>
            <a:r>
              <a:rPr lang="en-US" altLang="zh-CN" sz="3200" b="1" dirty="0">
                <a:ea typeface="宋体" pitchFamily="2" charset="-122"/>
              </a:rPr>
              <a:t>b</a:t>
            </a:r>
            <a:r>
              <a:rPr lang="zh-CN" altLang="en-US" sz="3200" b="1" dirty="0">
                <a:latin typeface="宋体" pitchFamily="2" charset="-122"/>
                <a:ea typeface="宋体" pitchFamily="2" charset="-122"/>
              </a:rPr>
              <a:t>此后不再活跃</a:t>
            </a:r>
          </a:p>
          <a:p>
            <a:pPr lvl="1" algn="just">
              <a:lnSpc>
                <a:spcPct val="95000"/>
              </a:lnSpc>
              <a:spcBef>
                <a:spcPct val="0"/>
              </a:spcBef>
            </a:pPr>
            <a:r>
              <a:rPr lang="zh-CN" altLang="en-US" sz="2800" b="1" dirty="0">
                <a:ea typeface="宋体" pitchFamily="2" charset="-122"/>
              </a:rPr>
              <a:t>产生</a:t>
            </a:r>
            <a:r>
              <a:rPr lang="en-US" altLang="zh-CN" sz="2800" b="1" dirty="0">
                <a:ea typeface="宋体" pitchFamily="2" charset="-122"/>
              </a:rPr>
              <a:t>ADD </a:t>
            </a:r>
            <a:r>
              <a:rPr lang="en-US" altLang="zh-CN" sz="2800" b="1" dirty="0" err="1">
                <a:ea typeface="宋体" pitchFamily="2" charset="-122"/>
              </a:rPr>
              <a:t>Rj</a:t>
            </a:r>
            <a:r>
              <a:rPr lang="en-US" altLang="zh-CN" sz="2800" b="1" dirty="0">
                <a:ea typeface="宋体" pitchFamily="2" charset="-122"/>
              </a:rPr>
              <a:t>, </a:t>
            </a:r>
            <a:r>
              <a:rPr lang="en-US" altLang="zh-CN" sz="2800" b="1" dirty="0" err="1">
                <a:ea typeface="宋体" pitchFamily="2" charset="-122"/>
              </a:rPr>
              <a:t>Ri</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结果</a:t>
            </a:r>
            <a:r>
              <a:rPr lang="en-US" altLang="zh-CN" sz="2800" b="1" dirty="0">
                <a:ea typeface="宋体" pitchFamily="2" charset="-122"/>
              </a:rPr>
              <a:t>a</a:t>
            </a:r>
            <a:r>
              <a:rPr lang="zh-CN" altLang="en-US" sz="2800" b="1" dirty="0">
                <a:latin typeface="宋体" pitchFamily="2" charset="-122"/>
                <a:ea typeface="宋体" pitchFamily="2" charset="-122"/>
              </a:rPr>
              <a:t>在</a:t>
            </a:r>
            <a:r>
              <a:rPr lang="en-US" altLang="zh-CN" sz="2800" b="1" dirty="0" err="1">
                <a:ea typeface="宋体" pitchFamily="2" charset="-122"/>
              </a:rPr>
              <a:t>Ri</a:t>
            </a:r>
            <a:r>
              <a:rPr lang="zh-CN" altLang="en-US" sz="2800" b="1" dirty="0">
                <a:latin typeface="宋体" pitchFamily="2" charset="-122"/>
                <a:ea typeface="宋体" pitchFamily="2" charset="-122"/>
              </a:rPr>
              <a:t>中</a:t>
            </a:r>
            <a:endParaRPr lang="zh-CN" altLang="en-US" sz="2800" b="1" dirty="0">
              <a:ea typeface="宋体" pitchFamily="2" charset="-122"/>
            </a:endParaRPr>
          </a:p>
          <a:p>
            <a:pPr algn="just">
              <a:lnSpc>
                <a:spcPct val="95000"/>
              </a:lnSpc>
              <a:spcBef>
                <a:spcPct val="0"/>
              </a:spcBef>
            </a:pPr>
            <a:r>
              <a:rPr lang="zh-CN" altLang="en-US" sz="3200" b="1" dirty="0">
                <a:latin typeface="宋体" pitchFamily="2" charset="-122"/>
                <a:ea typeface="宋体" pitchFamily="2" charset="-122"/>
              </a:rPr>
              <a:t>如果</a:t>
            </a:r>
            <a:r>
              <a:rPr lang="en-US" altLang="zh-CN" sz="3200" b="1" dirty="0" err="1">
                <a:ea typeface="宋体" pitchFamily="2" charset="-122"/>
              </a:rPr>
              <a:t>Ri</a:t>
            </a:r>
            <a:r>
              <a:rPr lang="zh-CN" altLang="en-US" sz="3200" b="1" dirty="0">
                <a:latin typeface="宋体" pitchFamily="2" charset="-122"/>
                <a:ea typeface="宋体" pitchFamily="2" charset="-122"/>
              </a:rPr>
              <a:t>含</a:t>
            </a:r>
            <a:r>
              <a:rPr lang="en-US" altLang="zh-CN" sz="3200" b="1" dirty="0">
                <a:ea typeface="宋体" pitchFamily="2" charset="-122"/>
              </a:rPr>
              <a:t>b</a:t>
            </a:r>
            <a:r>
              <a:rPr lang="en-US" altLang="zh-CN" sz="3200" b="1" dirty="0">
                <a:latin typeface="宋体" pitchFamily="2" charset="-122"/>
                <a:ea typeface="宋体" pitchFamily="2" charset="-122"/>
              </a:rPr>
              <a:t>，</a:t>
            </a:r>
            <a:r>
              <a:rPr lang="zh-CN" altLang="en-US" sz="3200" b="1" dirty="0">
                <a:latin typeface="宋体" pitchFamily="2" charset="-122"/>
                <a:ea typeface="宋体" pitchFamily="2" charset="-122"/>
              </a:rPr>
              <a:t>但</a:t>
            </a:r>
            <a:r>
              <a:rPr lang="en-US" altLang="zh-CN" sz="3200" b="1" dirty="0">
                <a:ea typeface="宋体" pitchFamily="2" charset="-122"/>
              </a:rPr>
              <a:t>c</a:t>
            </a:r>
            <a:r>
              <a:rPr lang="zh-CN" altLang="en-US" sz="3200" b="1" dirty="0">
                <a:latin typeface="宋体" pitchFamily="2" charset="-122"/>
                <a:ea typeface="宋体" pitchFamily="2" charset="-122"/>
              </a:rPr>
              <a:t>在内存单元</a:t>
            </a:r>
            <a:r>
              <a:rPr lang="en-US" altLang="zh-CN" sz="3200" b="1" dirty="0">
                <a:latin typeface="宋体" pitchFamily="2" charset="-122"/>
                <a:ea typeface="宋体" pitchFamily="2" charset="-122"/>
              </a:rPr>
              <a:t>，</a:t>
            </a:r>
            <a:r>
              <a:rPr lang="en-US" altLang="zh-CN" sz="3200" b="1" dirty="0">
                <a:ea typeface="宋体" pitchFamily="2" charset="-122"/>
              </a:rPr>
              <a:t>b</a:t>
            </a:r>
            <a:r>
              <a:rPr lang="zh-CN" altLang="en-US" sz="3200" b="1" dirty="0">
                <a:latin typeface="宋体" pitchFamily="2" charset="-122"/>
                <a:ea typeface="宋体" pitchFamily="2" charset="-122"/>
              </a:rPr>
              <a:t>仍然不再活跃</a:t>
            </a:r>
          </a:p>
          <a:p>
            <a:pPr lvl="1" algn="just">
              <a:lnSpc>
                <a:spcPct val="95000"/>
              </a:lnSpc>
              <a:spcBef>
                <a:spcPct val="0"/>
              </a:spcBef>
            </a:pPr>
            <a:r>
              <a:rPr lang="zh-CN" altLang="en-US" sz="2800" b="1" dirty="0">
                <a:ea typeface="宋体" pitchFamily="2" charset="-122"/>
              </a:rPr>
              <a:t>产生</a:t>
            </a:r>
            <a:r>
              <a:rPr lang="en-US" altLang="zh-CN" sz="2800" b="1" dirty="0">
                <a:ea typeface="宋体" pitchFamily="2" charset="-122"/>
              </a:rPr>
              <a:t>ADD c, </a:t>
            </a:r>
            <a:r>
              <a:rPr lang="en-US" altLang="zh-CN" sz="2800" b="1" dirty="0" err="1">
                <a:ea typeface="宋体" pitchFamily="2" charset="-122"/>
              </a:rPr>
              <a:t>Ri</a:t>
            </a:r>
            <a:r>
              <a:rPr lang="en-US" altLang="zh-CN" sz="2800" b="1" dirty="0">
                <a:ea typeface="宋体" pitchFamily="2" charset="-122"/>
              </a:rPr>
              <a:t>，</a:t>
            </a:r>
            <a:r>
              <a:rPr lang="zh-CN" altLang="en-US" sz="2800" b="1" dirty="0">
                <a:ea typeface="宋体" pitchFamily="2" charset="-122"/>
              </a:rPr>
              <a:t>或者</a:t>
            </a:r>
          </a:p>
          <a:p>
            <a:pPr lvl="1" algn="just">
              <a:lnSpc>
                <a:spcPct val="95000"/>
              </a:lnSpc>
              <a:spcBef>
                <a:spcPct val="0"/>
              </a:spcBef>
            </a:pPr>
            <a:r>
              <a:rPr lang="en-US" altLang="zh-CN" sz="2800" b="1" dirty="0">
                <a:ea typeface="宋体" pitchFamily="2" charset="-122"/>
              </a:rPr>
              <a:t>MOV c, </a:t>
            </a:r>
            <a:r>
              <a:rPr lang="en-US" altLang="zh-CN" sz="2800" b="1" dirty="0" err="1">
                <a:ea typeface="宋体" pitchFamily="2" charset="-122"/>
              </a:rPr>
              <a:t>Rj</a:t>
            </a:r>
            <a:endParaRPr lang="en-US" altLang="zh-CN" sz="2800" b="1" dirty="0">
              <a:ea typeface="宋体" pitchFamily="2" charset="-122"/>
            </a:endParaRPr>
          </a:p>
          <a:p>
            <a:pPr lvl="1" algn="just">
              <a:lnSpc>
                <a:spcPct val="95000"/>
              </a:lnSpc>
              <a:spcBef>
                <a:spcPct val="0"/>
              </a:spcBef>
              <a:buFontTx/>
              <a:buNone/>
            </a:pPr>
            <a:r>
              <a:rPr lang="en-US" altLang="zh-CN" sz="2800" b="1" dirty="0">
                <a:ea typeface="宋体" pitchFamily="2" charset="-122"/>
              </a:rPr>
              <a:t>	ADD </a:t>
            </a:r>
            <a:r>
              <a:rPr lang="en-US" altLang="zh-CN" sz="2800" b="1" dirty="0" err="1">
                <a:ea typeface="宋体" pitchFamily="2" charset="-122"/>
              </a:rPr>
              <a:t>Rj</a:t>
            </a:r>
            <a:r>
              <a:rPr lang="en-US" altLang="zh-CN" sz="2800" b="1" dirty="0">
                <a:ea typeface="宋体" pitchFamily="2" charset="-122"/>
              </a:rPr>
              <a:t>, </a:t>
            </a:r>
            <a:r>
              <a:rPr lang="en-US" altLang="zh-CN" sz="2800" b="1" dirty="0" err="1">
                <a:ea typeface="宋体" pitchFamily="2" charset="-122"/>
              </a:rPr>
              <a:t>Ri</a:t>
            </a:r>
            <a:endParaRPr lang="en-US" altLang="zh-CN" sz="2800" b="1" dirty="0">
              <a:ea typeface="宋体" pitchFamily="2" charset="-122"/>
            </a:endParaRPr>
          </a:p>
          <a:p>
            <a:pPr algn="just">
              <a:lnSpc>
                <a:spcPct val="95000"/>
              </a:lnSpc>
              <a:spcBef>
                <a:spcPct val="0"/>
              </a:spcBef>
              <a:buFontTx/>
              <a:buNone/>
            </a:pPr>
            <a:r>
              <a:rPr lang="zh-CN" altLang="en-US" sz="3200" b="1" dirty="0">
                <a:latin typeface="宋体" pitchFamily="2" charset="-122"/>
                <a:ea typeface="宋体" pitchFamily="2" charset="-122"/>
              </a:rPr>
              <a:t>若</a:t>
            </a:r>
            <a:r>
              <a:rPr lang="en-US" altLang="zh-CN" sz="3200" b="1" dirty="0">
                <a:ea typeface="宋体" pitchFamily="2" charset="-122"/>
              </a:rPr>
              <a:t>c</a:t>
            </a:r>
            <a:r>
              <a:rPr lang="zh-CN" altLang="en-US" sz="3200" b="1" dirty="0">
                <a:latin typeface="宋体" pitchFamily="2" charset="-122"/>
                <a:ea typeface="宋体" pitchFamily="2" charset="-122"/>
              </a:rPr>
              <a:t>的值以后还要用,第二种代码比较有吸引力</a:t>
            </a:r>
          </a:p>
        </p:txBody>
      </p:sp>
      <p:sp>
        <p:nvSpPr>
          <p:cNvPr id="296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E3409BC-BAFD-4599-958A-CA7D8218DD5D}" type="slidenum">
              <a:rPr lang="en-US" altLang="zh-CN" sz="8000">
                <a:solidFill>
                  <a:schemeClr val="bg2"/>
                </a:solidFill>
                <a:latin typeface="Arial" charset="0"/>
                <a:ea typeface="宋体" pitchFamily="2" charset="-122"/>
              </a:rPr>
              <a:pPr/>
              <a:t>28</a:t>
            </a:fld>
            <a:endParaRPr lang="en-US" altLang="zh-CN" sz="8000">
              <a:solidFill>
                <a:schemeClr val="bg2"/>
              </a:solidFill>
              <a:latin typeface="Arial" charset="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1478659" name="Rectangle 3"/>
          <p:cNvSpPr>
            <a:spLocks noGrp="1" noChangeArrowheads="1"/>
          </p:cNvSpPr>
          <p:nvPr>
            <p:ph idx="1"/>
          </p:nvPr>
        </p:nvSpPr>
        <p:spPr>
          <a:xfrm>
            <a:off x="304800" y="1196975"/>
            <a:ext cx="8610600" cy="5181600"/>
          </a:xfrm>
        </p:spPr>
        <p:txBody>
          <a:bodyPr/>
          <a:lstStyle/>
          <a:p>
            <a:pPr algn="just">
              <a:lnSpc>
                <a:spcPct val="95000"/>
              </a:lnSpc>
              <a:spcBef>
                <a:spcPct val="0"/>
              </a:spcBef>
              <a:buFontTx/>
              <a:buNone/>
              <a:defRPr/>
            </a:pP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在代码生成过程中，需要跟踪寄存器的内容和</a:t>
            </a:r>
          </a:p>
          <a:p>
            <a:pPr algn="just">
              <a:lnSpc>
                <a:spcPct val="95000"/>
              </a:lnSpc>
              <a:spcBef>
                <a:spcPct val="0"/>
              </a:spcBef>
              <a:buFontTx/>
              <a:buNone/>
              <a:defRPr/>
            </a:pP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名字的地址</a:t>
            </a:r>
          </a:p>
          <a:p>
            <a:pPr algn="just">
              <a:lnSpc>
                <a:spcPct val="95000"/>
              </a:lnSpc>
              <a:spcBef>
                <a:spcPct val="0"/>
              </a:spcBef>
              <a:defRPr/>
            </a:pP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寄存器描述记住每个寄存器当前存的是什么</a:t>
            </a:r>
          </a:p>
          <a:p>
            <a:pPr lvl="1" algn="just">
              <a:lnSpc>
                <a:spcPct val="95000"/>
              </a:lnSpc>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在任何一点，每个寄存器保存若干个(包括零个)名字的值</a:t>
            </a:r>
          </a:p>
          <a:p>
            <a:pPr algn="just">
              <a:lnSpc>
                <a:spcPct val="95000"/>
              </a:lnSpc>
              <a:spcBef>
                <a:spcPct val="0"/>
              </a:spcBef>
              <a:defRPr/>
            </a:pP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名字的地址描述记住运行时每个名字的当前值可以在哪个场所找到</a:t>
            </a:r>
          </a:p>
          <a:p>
            <a:pPr lvl="1" algn="just">
              <a:lnSpc>
                <a:spcPct val="95000"/>
              </a:lnSpc>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这个场所可以是寄存器、栈单元、内存地址、甚至是它们的某个集合</a:t>
            </a:r>
          </a:p>
          <a:p>
            <a:pPr lvl="1" algn="just">
              <a:lnSpc>
                <a:spcPct val="95000"/>
              </a:lnSpc>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这些信息可以存于符号表中</a:t>
            </a:r>
          </a:p>
          <a:p>
            <a:pPr algn="just">
              <a:lnSpc>
                <a:spcPct val="95000"/>
              </a:lnSpc>
              <a:spcBef>
                <a:spcPct val="0"/>
              </a:spcBef>
              <a:defRPr/>
            </a:pP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这两个描述在代码生成过程中是变化的。</a:t>
            </a:r>
          </a:p>
        </p:txBody>
      </p:sp>
      <p:sp>
        <p:nvSpPr>
          <p:cNvPr id="307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256DB24-EAB2-4070-82F3-335474ECAA08}" type="slidenum">
              <a:rPr lang="en-US" altLang="zh-CN" sz="8000">
                <a:solidFill>
                  <a:schemeClr val="bg2"/>
                </a:solidFill>
                <a:latin typeface="Arial" charset="0"/>
                <a:ea typeface="宋体" pitchFamily="2" charset="-122"/>
              </a:rPr>
              <a:pPr/>
              <a:t>29</a:t>
            </a:fld>
            <a:endParaRPr lang="en-US" altLang="zh-CN" sz="8000">
              <a:solidFill>
                <a:schemeClr val="bg2"/>
              </a:solidFill>
              <a:latin typeface="Arial"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zh-CN" altLang="en-US" b="1">
                <a:ea typeface="黑体" pitchFamily="49" charset="-122"/>
              </a:rPr>
              <a:t>8.1</a:t>
            </a:r>
            <a:r>
              <a:rPr lang="zh-CN" altLang="en-US" b="1">
                <a:latin typeface="宋体" pitchFamily="2" charset="-122"/>
                <a:ea typeface="黑体" pitchFamily="49" charset="-122"/>
              </a:rPr>
              <a:t> </a:t>
            </a:r>
            <a:r>
              <a:rPr lang="zh-CN" altLang="en-US" b="1">
                <a:latin typeface="宋体" pitchFamily="2" charset="-122"/>
                <a:ea typeface="宋体" pitchFamily="2" charset="-122"/>
              </a:rPr>
              <a:t>代码生成器的设计中的问题</a:t>
            </a:r>
          </a:p>
        </p:txBody>
      </p:sp>
      <p:sp>
        <p:nvSpPr>
          <p:cNvPr id="4099" name="Rectangle 3"/>
          <p:cNvSpPr>
            <a:spLocks noGrp="1" noChangeArrowheads="1"/>
          </p:cNvSpPr>
          <p:nvPr>
            <p:ph idx="1"/>
          </p:nvPr>
        </p:nvSpPr>
        <p:spPr>
          <a:xfrm>
            <a:off x="457200" y="980728"/>
            <a:ext cx="8435280" cy="5248275"/>
          </a:xfrm>
        </p:spPr>
        <p:txBody>
          <a:bodyPr/>
          <a:lstStyle/>
          <a:p>
            <a:pPr>
              <a:buFontTx/>
              <a:buNone/>
            </a:pPr>
            <a:r>
              <a:rPr lang="zh-CN" altLang="en-US" b="1" dirty="0">
                <a:ea typeface="宋体" pitchFamily="2" charset="-122"/>
              </a:rPr>
              <a:t>8.1.2</a:t>
            </a:r>
            <a:r>
              <a:rPr lang="zh-CN" altLang="en-US" b="1" dirty="0">
                <a:latin typeface="宋体" pitchFamily="2" charset="-122"/>
                <a:ea typeface="宋体" pitchFamily="2" charset="-122"/>
              </a:rPr>
              <a:t> </a:t>
            </a:r>
            <a:r>
              <a:rPr lang="zh-CN" altLang="en-US" b="1" dirty="0">
                <a:ea typeface="宋体" pitchFamily="2" charset="-122"/>
              </a:rPr>
              <a:t>指令的选择</a:t>
            </a:r>
          </a:p>
          <a:p>
            <a:pPr>
              <a:buFontTx/>
              <a:buNone/>
            </a:pPr>
            <a:r>
              <a:rPr lang="zh-CN" altLang="en-US" sz="3200" b="1" dirty="0">
                <a:latin typeface="宋体" pitchFamily="2" charset="-122"/>
                <a:ea typeface="宋体" pitchFamily="2" charset="-122"/>
              </a:rPr>
              <a:t>	目标机器指令系统的性质决定了指令选择的难易程度</a:t>
            </a:r>
          </a:p>
          <a:p>
            <a:pPr>
              <a:buFontTx/>
              <a:buNone/>
            </a:pPr>
            <a:r>
              <a:rPr lang="zh-CN" altLang="en-US" sz="3200" b="1" dirty="0">
                <a:latin typeface="宋体" pitchFamily="2" charset="-122"/>
                <a:ea typeface="宋体" pitchFamily="2" charset="-122"/>
              </a:rPr>
              <a:t>  指令系统的统一性和完备性是重要的因素</a:t>
            </a:r>
          </a:p>
          <a:p>
            <a:pPr>
              <a:buFontTx/>
              <a:buNone/>
            </a:pPr>
            <a:endParaRPr lang="zh-CN" altLang="en-US" sz="3200" b="1" dirty="0">
              <a:latin typeface="宋体" pitchFamily="2" charset="-122"/>
              <a:ea typeface="宋体" pitchFamily="2" charset="-122"/>
            </a:endParaRPr>
          </a:p>
          <a:p>
            <a:pPr>
              <a:buFontTx/>
              <a:buNone/>
            </a:pPr>
            <a:r>
              <a:rPr lang="zh-CN" altLang="en-US" sz="3200" b="1" dirty="0">
                <a:latin typeface="宋体" pitchFamily="2" charset="-122"/>
                <a:ea typeface="宋体" pitchFamily="2" charset="-122"/>
              </a:rPr>
              <a:t>	指令的速度和机器</a:t>
            </a:r>
            <a:r>
              <a:rPr lang="zh-CN" altLang="en-US" sz="3200" dirty="0">
                <a:latin typeface="宋体" pitchFamily="2" charset="-122"/>
                <a:ea typeface="宋体" pitchFamily="2" charset="-122"/>
              </a:rPr>
              <a:t>方言</a:t>
            </a:r>
            <a:r>
              <a:rPr lang="zh-CN" altLang="en-US" sz="3200" b="1" dirty="0">
                <a:latin typeface="宋体" pitchFamily="2" charset="-122"/>
                <a:ea typeface="宋体" pitchFamily="2" charset="-122"/>
              </a:rPr>
              <a:t>是另一些重要的因素</a:t>
            </a:r>
            <a:endParaRPr lang="zh-CN" altLang="en-US" sz="3200" b="1" dirty="0">
              <a:ea typeface="宋体" pitchFamily="2" charset="-122"/>
            </a:endParaRPr>
          </a:p>
          <a:p>
            <a:pPr>
              <a:buFontTx/>
              <a:buNone/>
            </a:pPr>
            <a:endParaRPr lang="zh-CN" altLang="en-US" b="1" dirty="0">
              <a:ea typeface="宋体" pitchFamily="2" charset="-122"/>
            </a:endParaRP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ADC58DC-3822-44BE-B5E9-D0B539BC988A}" type="slidenum">
              <a:rPr lang="en-US" altLang="zh-CN" sz="8000">
                <a:solidFill>
                  <a:schemeClr val="bg2"/>
                </a:solidFill>
                <a:latin typeface="Arial" charset="0"/>
                <a:ea typeface="宋体" pitchFamily="2" charset="-122"/>
              </a:rPr>
              <a:pPr/>
              <a:t>3</a:t>
            </a:fld>
            <a:endParaRPr lang="en-US" altLang="zh-CN" sz="8000">
              <a:solidFill>
                <a:schemeClr val="bg2"/>
              </a:solidFill>
              <a:latin typeface="Arial" charset="0"/>
              <a:ea typeface="宋体" pitchFamily="2" charset="-122"/>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1747" name="Rectangle 3"/>
          <p:cNvSpPr>
            <a:spLocks noGrp="1" noChangeArrowheads="1"/>
          </p:cNvSpPr>
          <p:nvPr>
            <p:ph idx="1"/>
          </p:nvPr>
        </p:nvSpPr>
        <p:spPr>
          <a:xfrm>
            <a:off x="304800" y="1196975"/>
            <a:ext cx="8610600" cy="5181600"/>
          </a:xfrm>
        </p:spPr>
        <p:txBody>
          <a:bodyPr/>
          <a:lstStyle/>
          <a:p>
            <a:pPr algn="just">
              <a:lnSpc>
                <a:spcPct val="95000"/>
              </a:lnSpc>
              <a:buFontTx/>
              <a:buNone/>
            </a:pPr>
            <a:r>
              <a:rPr lang="zh-CN" altLang="en-US" b="1">
                <a:ea typeface="黑体" pitchFamily="49" charset="-122"/>
              </a:rPr>
              <a:t>8.4.2</a:t>
            </a:r>
            <a:r>
              <a:rPr lang="zh-CN" altLang="en-US" b="1">
                <a:latin typeface="宋体" pitchFamily="2" charset="-122"/>
                <a:ea typeface="黑体" pitchFamily="49" charset="-122"/>
              </a:rPr>
              <a:t> </a:t>
            </a:r>
            <a:r>
              <a:rPr lang="zh-CN" altLang="en-US" b="1">
                <a:latin typeface="宋体" pitchFamily="2" charset="-122"/>
                <a:ea typeface="宋体" pitchFamily="2" charset="-122"/>
              </a:rPr>
              <a:t>代码生成算法</a:t>
            </a:r>
          </a:p>
          <a:p>
            <a:pPr algn="just">
              <a:lnSpc>
                <a:spcPct val="95000"/>
              </a:lnSpc>
              <a:buFontTx/>
              <a:buNone/>
            </a:pPr>
            <a:r>
              <a:rPr lang="zh-CN" altLang="en-US" b="1">
                <a:latin typeface="宋体" pitchFamily="2" charset="-122"/>
                <a:ea typeface="宋体" pitchFamily="2" charset="-122"/>
              </a:rPr>
              <a:t>对每个三地址语句</a:t>
            </a:r>
            <a:r>
              <a:rPr lang="en-US" altLang="zh-CN" b="1">
                <a:ea typeface="宋体" pitchFamily="2" charset="-122"/>
              </a:rPr>
              <a:t>x = y </a:t>
            </a:r>
            <a:r>
              <a:rPr lang="en-US" altLang="zh-CN" b="1" i="1">
                <a:ea typeface="宋体" pitchFamily="2" charset="-122"/>
              </a:rPr>
              <a:t>op</a:t>
            </a:r>
            <a:r>
              <a:rPr lang="en-US" altLang="zh-CN" b="1">
                <a:ea typeface="宋体" pitchFamily="2" charset="-122"/>
              </a:rPr>
              <a:t> z</a:t>
            </a:r>
          </a:p>
          <a:p>
            <a:pPr algn="just">
              <a:lnSpc>
                <a:spcPct val="95000"/>
              </a:lnSpc>
            </a:pPr>
            <a:r>
              <a:rPr lang="zh-CN" altLang="en-US" sz="2800" b="1">
                <a:latin typeface="宋体" pitchFamily="2" charset="-122"/>
                <a:ea typeface="宋体" pitchFamily="2" charset="-122"/>
              </a:rPr>
              <a:t>调用函数</a:t>
            </a:r>
            <a:r>
              <a:rPr lang="en-US" altLang="zh-CN" sz="2800" b="1" i="1">
                <a:ea typeface="宋体" pitchFamily="2" charset="-122"/>
              </a:rPr>
              <a:t>getreg</a:t>
            </a:r>
            <a:r>
              <a:rPr lang="zh-CN" altLang="en-US" sz="2800" b="1">
                <a:latin typeface="宋体" pitchFamily="2" charset="-122"/>
                <a:ea typeface="宋体" pitchFamily="2" charset="-122"/>
              </a:rPr>
              <a:t>决定放</a:t>
            </a:r>
            <a:r>
              <a:rPr lang="en-US" altLang="zh-CN" sz="2800" b="1">
                <a:ea typeface="宋体" pitchFamily="2" charset="-122"/>
              </a:rPr>
              <a:t>y</a:t>
            </a:r>
            <a:r>
              <a:rPr lang="en-US" altLang="zh-CN" sz="2800" b="1" i="1">
                <a:ea typeface="宋体" pitchFamily="2" charset="-122"/>
              </a:rPr>
              <a:t> op </a:t>
            </a:r>
            <a:r>
              <a:rPr lang="en-US" altLang="zh-CN" sz="2800" b="1">
                <a:ea typeface="宋体" pitchFamily="2" charset="-122"/>
              </a:rPr>
              <a:t>z</a:t>
            </a:r>
            <a:r>
              <a:rPr lang="zh-CN" altLang="en-US" sz="2800" b="1">
                <a:latin typeface="宋体" pitchFamily="2" charset="-122"/>
                <a:ea typeface="宋体" pitchFamily="2" charset="-122"/>
              </a:rPr>
              <a:t>计算结果的场所</a:t>
            </a:r>
            <a:r>
              <a:rPr lang="en-US" altLang="zh-CN" sz="2800" b="1">
                <a:ea typeface="宋体" pitchFamily="2" charset="-122"/>
              </a:rPr>
              <a:t>L</a:t>
            </a:r>
          </a:p>
          <a:p>
            <a:pPr algn="just">
              <a:lnSpc>
                <a:spcPct val="95000"/>
              </a:lnSpc>
            </a:pPr>
            <a:r>
              <a:rPr lang="zh-CN" altLang="en-US" sz="2800" b="1">
                <a:latin typeface="宋体" pitchFamily="2" charset="-122"/>
                <a:ea typeface="宋体" pitchFamily="2" charset="-122"/>
              </a:rPr>
              <a:t>查看</a:t>
            </a:r>
            <a:r>
              <a:rPr lang="en-US" altLang="zh-CN" sz="2800" b="1">
                <a:ea typeface="宋体" pitchFamily="2" charset="-122"/>
              </a:rPr>
              <a:t>y</a:t>
            </a:r>
            <a:r>
              <a:rPr lang="zh-CN" altLang="en-US" sz="2800" b="1">
                <a:latin typeface="宋体" pitchFamily="2" charset="-122"/>
                <a:ea typeface="宋体" pitchFamily="2" charset="-122"/>
              </a:rPr>
              <a:t>的地址描述,确定</a:t>
            </a:r>
            <a:r>
              <a:rPr lang="en-US" altLang="zh-CN" sz="2800" b="1">
                <a:ea typeface="宋体" pitchFamily="2" charset="-122"/>
              </a:rPr>
              <a:t>y</a:t>
            </a:r>
            <a:r>
              <a:rPr lang="zh-CN" altLang="en-US" sz="2800" b="1">
                <a:latin typeface="宋体" pitchFamily="2" charset="-122"/>
                <a:ea typeface="宋体" pitchFamily="2" charset="-122"/>
              </a:rPr>
              <a:t>值当前的一个场所</a:t>
            </a:r>
            <a:r>
              <a:rPr lang="en-US" altLang="zh-CN" sz="2800" b="1">
                <a:ea typeface="宋体" pitchFamily="2" charset="-122"/>
              </a:rPr>
              <a:t>y</a:t>
            </a:r>
            <a:r>
              <a:rPr lang="en-US" altLang="zh-CN" sz="2800" b="1">
                <a:ea typeface="宋体" pitchFamily="2" charset="-122"/>
                <a:sym typeface="Symbol" pitchFamily="18" charset="2"/>
              </a:rPr>
              <a:t></a:t>
            </a:r>
            <a:r>
              <a:rPr lang="en-US" altLang="zh-CN" sz="2800" b="1">
                <a:ea typeface="宋体" pitchFamily="2" charset="-122"/>
              </a:rPr>
              <a:t>.</a:t>
            </a:r>
            <a:r>
              <a:rPr lang="zh-CN" altLang="en-US" sz="2800" b="1">
                <a:latin typeface="宋体" pitchFamily="2" charset="-122"/>
                <a:ea typeface="宋体" pitchFamily="2" charset="-122"/>
              </a:rPr>
              <a:t>如果</a:t>
            </a:r>
            <a:r>
              <a:rPr lang="en-US" altLang="zh-CN" sz="2800" b="1">
                <a:ea typeface="宋体" pitchFamily="2" charset="-122"/>
              </a:rPr>
              <a:t>y</a:t>
            </a:r>
            <a:r>
              <a:rPr lang="zh-CN" altLang="en-US" sz="2800" b="1">
                <a:latin typeface="宋体" pitchFamily="2" charset="-122"/>
                <a:ea typeface="宋体" pitchFamily="2" charset="-122"/>
              </a:rPr>
              <a:t>的值还不在</a:t>
            </a:r>
            <a:r>
              <a:rPr lang="en-US" altLang="zh-CN" sz="2800" b="1">
                <a:ea typeface="宋体" pitchFamily="2" charset="-122"/>
              </a:rPr>
              <a:t>L</a:t>
            </a:r>
            <a:r>
              <a:rPr lang="zh-CN" altLang="en-US" sz="2800" b="1">
                <a:latin typeface="宋体" pitchFamily="2" charset="-122"/>
                <a:ea typeface="宋体" pitchFamily="2" charset="-122"/>
              </a:rPr>
              <a:t>中，产生指令</a:t>
            </a:r>
            <a:r>
              <a:rPr lang="en-US" altLang="zh-CN" sz="2800" b="1">
                <a:ea typeface="宋体" pitchFamily="2" charset="-122"/>
              </a:rPr>
              <a:t>MOV y</a:t>
            </a:r>
            <a:r>
              <a:rPr lang="en-US" altLang="zh-CN" sz="2800" b="1">
                <a:ea typeface="宋体" pitchFamily="2" charset="-122"/>
                <a:sym typeface="Symbol" pitchFamily="18" charset="2"/>
              </a:rPr>
              <a:t></a:t>
            </a:r>
            <a:r>
              <a:rPr lang="en-US" altLang="zh-CN" sz="2800" b="1">
                <a:latin typeface="宋体" pitchFamily="2" charset="-122"/>
                <a:ea typeface="宋体" pitchFamily="2" charset="-122"/>
              </a:rPr>
              <a:t>，</a:t>
            </a:r>
            <a:r>
              <a:rPr lang="en-US" altLang="zh-CN" sz="2800" b="1">
                <a:ea typeface="宋体" pitchFamily="2" charset="-122"/>
              </a:rPr>
              <a:t>L </a:t>
            </a:r>
          </a:p>
          <a:p>
            <a:pPr algn="just">
              <a:lnSpc>
                <a:spcPct val="95000"/>
              </a:lnSpc>
            </a:pPr>
            <a:r>
              <a:rPr lang="zh-CN" altLang="en-US" sz="2800" b="1">
                <a:latin typeface="宋体" pitchFamily="2" charset="-122"/>
                <a:ea typeface="宋体" pitchFamily="2" charset="-122"/>
              </a:rPr>
              <a:t>产生指令</a:t>
            </a:r>
            <a:r>
              <a:rPr lang="en-US" altLang="zh-CN" sz="2800" b="1" i="1">
                <a:ea typeface="宋体" pitchFamily="2" charset="-122"/>
              </a:rPr>
              <a:t>op</a:t>
            </a:r>
            <a:r>
              <a:rPr lang="en-US" altLang="zh-CN" sz="2800" b="1">
                <a:ea typeface="宋体" pitchFamily="2" charset="-122"/>
              </a:rPr>
              <a:t> z</a:t>
            </a:r>
            <a:r>
              <a:rPr lang="en-US" altLang="zh-CN" sz="2800" b="1">
                <a:ea typeface="宋体" pitchFamily="2" charset="-122"/>
                <a:sym typeface="Symbol" pitchFamily="18" charset="2"/>
              </a:rPr>
              <a:t></a:t>
            </a:r>
            <a:r>
              <a:rPr lang="en-US" altLang="zh-CN" sz="2800" b="1">
                <a:latin typeface="宋体" pitchFamily="2" charset="-122"/>
                <a:ea typeface="宋体" pitchFamily="2" charset="-122"/>
              </a:rPr>
              <a:t>，</a:t>
            </a:r>
            <a:r>
              <a:rPr lang="en-US" altLang="zh-CN" sz="2800" b="1">
                <a:ea typeface="宋体" pitchFamily="2" charset="-122"/>
              </a:rPr>
              <a:t>L</a:t>
            </a:r>
            <a:r>
              <a:rPr lang="en-US" altLang="zh-CN" sz="2800" b="1">
                <a:latin typeface="宋体" pitchFamily="2" charset="-122"/>
                <a:ea typeface="宋体" pitchFamily="2" charset="-122"/>
              </a:rPr>
              <a:t>，</a:t>
            </a:r>
            <a:r>
              <a:rPr lang="zh-CN" altLang="en-US" sz="2800" b="1">
                <a:latin typeface="宋体" pitchFamily="2" charset="-122"/>
                <a:ea typeface="宋体" pitchFamily="2" charset="-122"/>
              </a:rPr>
              <a:t>其中</a:t>
            </a:r>
            <a:r>
              <a:rPr lang="en-US" altLang="zh-CN" sz="2800" b="1">
                <a:ea typeface="宋体" pitchFamily="2" charset="-122"/>
              </a:rPr>
              <a:t>z</a:t>
            </a:r>
            <a:r>
              <a:rPr lang="en-US" altLang="zh-CN" sz="2800" b="1">
                <a:ea typeface="宋体" pitchFamily="2" charset="-122"/>
                <a:sym typeface="Symbol" pitchFamily="18" charset="2"/>
              </a:rPr>
              <a:t></a:t>
            </a:r>
            <a:r>
              <a:rPr lang="zh-CN" altLang="en-US" sz="2800" b="1">
                <a:latin typeface="宋体" pitchFamily="2" charset="-122"/>
                <a:ea typeface="宋体" pitchFamily="2" charset="-122"/>
              </a:rPr>
              <a:t>是</a:t>
            </a:r>
            <a:r>
              <a:rPr lang="en-US" altLang="zh-CN" sz="2800" b="1">
                <a:ea typeface="宋体" pitchFamily="2" charset="-122"/>
              </a:rPr>
              <a:t>z</a:t>
            </a:r>
            <a:r>
              <a:rPr lang="zh-CN" altLang="en-US" sz="2800" b="1">
                <a:latin typeface="宋体" pitchFamily="2" charset="-122"/>
                <a:ea typeface="宋体" pitchFamily="2" charset="-122"/>
              </a:rPr>
              <a:t>的当前场所之一</a:t>
            </a:r>
            <a:endParaRPr lang="zh-CN" altLang="en-US" sz="2800" b="1">
              <a:ea typeface="宋体" pitchFamily="2" charset="-122"/>
            </a:endParaRPr>
          </a:p>
          <a:p>
            <a:pPr algn="just">
              <a:lnSpc>
                <a:spcPct val="95000"/>
              </a:lnSpc>
            </a:pPr>
            <a:r>
              <a:rPr lang="zh-CN" altLang="en-US" sz="2800" b="1">
                <a:latin typeface="宋体" pitchFamily="2" charset="-122"/>
                <a:ea typeface="宋体" pitchFamily="2" charset="-122"/>
              </a:rPr>
              <a:t>如果</a:t>
            </a:r>
            <a:r>
              <a:rPr lang="en-US" altLang="zh-CN" sz="2800" b="1">
                <a:ea typeface="宋体" pitchFamily="2" charset="-122"/>
              </a:rPr>
              <a:t>y</a:t>
            </a:r>
            <a:r>
              <a:rPr lang="zh-CN" altLang="en-US" sz="2800" b="1">
                <a:latin typeface="宋体" pitchFamily="2" charset="-122"/>
                <a:ea typeface="宋体" pitchFamily="2" charset="-122"/>
              </a:rPr>
              <a:t>和/或</a:t>
            </a:r>
            <a:r>
              <a:rPr lang="en-US" altLang="zh-CN" sz="2800" b="1">
                <a:ea typeface="宋体" pitchFamily="2" charset="-122"/>
              </a:rPr>
              <a:t>z</a:t>
            </a:r>
            <a:r>
              <a:rPr lang="zh-CN" altLang="en-US" sz="2800" b="1">
                <a:latin typeface="宋体" pitchFamily="2" charset="-122"/>
                <a:ea typeface="宋体" pitchFamily="2" charset="-122"/>
              </a:rPr>
              <a:t>的当前值不再引用，在块的出口也不活跃，并且还在寄存器中，那么修改寄存器描述</a:t>
            </a:r>
          </a:p>
        </p:txBody>
      </p:sp>
      <p:sp>
        <p:nvSpPr>
          <p:cNvPr id="317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2A729A1-19C6-4BFB-99D9-E5F5C2EEF4D9}" type="slidenum">
              <a:rPr lang="en-US" altLang="zh-CN" sz="8000">
                <a:solidFill>
                  <a:schemeClr val="bg2"/>
                </a:solidFill>
                <a:latin typeface="Arial" charset="0"/>
                <a:ea typeface="宋体" pitchFamily="2" charset="-122"/>
              </a:rPr>
              <a:pPr/>
              <a:t>30</a:t>
            </a:fld>
            <a:endParaRPr lang="en-US" altLang="zh-CN" sz="8000">
              <a:solidFill>
                <a:schemeClr val="bg2"/>
              </a:solidFill>
              <a:latin typeface="Arial" charset="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3295FDA-08FA-4F03-9B3F-BFF8B5934129}" type="slidenum">
              <a:rPr lang="en-US" altLang="zh-CN" sz="8000">
                <a:solidFill>
                  <a:schemeClr val="bg2"/>
                </a:solidFill>
                <a:latin typeface="Arial" charset="0"/>
                <a:ea typeface="宋体" pitchFamily="2" charset="-122"/>
              </a:rPr>
              <a:pPr/>
              <a:t>31</a:t>
            </a:fld>
            <a:endParaRPr lang="en-US" altLang="zh-CN" sz="8000">
              <a:solidFill>
                <a:schemeClr val="bg2"/>
              </a:solidFill>
              <a:latin typeface="Arial" charset="0"/>
              <a:ea typeface="宋体" pitchFamily="2" charset="-122"/>
            </a:endParaRPr>
          </a:p>
        </p:txBody>
      </p:sp>
      <p:sp>
        <p:nvSpPr>
          <p:cNvPr id="32772"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2771" name="Rectangle 3"/>
          <p:cNvSpPr>
            <a:spLocks noGrp="1" noChangeArrowheads="1"/>
          </p:cNvSpPr>
          <p:nvPr>
            <p:ph idx="1"/>
          </p:nvPr>
        </p:nvSpPr>
        <p:spPr>
          <a:xfrm>
            <a:off x="304800" y="980728"/>
            <a:ext cx="8610600" cy="5181600"/>
          </a:xfrm>
        </p:spPr>
        <p:txBody>
          <a:bodyPr/>
          <a:lstStyle/>
          <a:p>
            <a:pPr algn="just">
              <a:lnSpc>
                <a:spcPct val="95000"/>
              </a:lnSpc>
              <a:buFontTx/>
              <a:buNone/>
            </a:pPr>
            <a:r>
              <a:rPr lang="zh-CN" altLang="en-US" sz="3200" b="1" dirty="0">
                <a:ea typeface="黑体" pitchFamily="49" charset="-122"/>
              </a:rPr>
              <a:t>8.4.3</a:t>
            </a:r>
            <a:r>
              <a:rPr lang="zh-CN" altLang="en-US" sz="3200" b="1" dirty="0">
                <a:latin typeface="宋体" pitchFamily="2" charset="-122"/>
                <a:ea typeface="黑体" pitchFamily="49" charset="-122"/>
              </a:rPr>
              <a:t> </a:t>
            </a:r>
            <a:r>
              <a:rPr lang="zh-CN" altLang="en-US" sz="3200" b="1" dirty="0">
                <a:latin typeface="宋体" pitchFamily="2" charset="-122"/>
                <a:ea typeface="宋体" pitchFamily="2" charset="-122"/>
              </a:rPr>
              <a:t>寄存器选择函数</a:t>
            </a:r>
          </a:p>
          <a:p>
            <a:pPr algn="just">
              <a:lnSpc>
                <a:spcPct val="95000"/>
              </a:lnSpc>
              <a:buFontTx/>
              <a:buNone/>
            </a:pPr>
            <a:r>
              <a:rPr lang="zh-CN" altLang="en-US" sz="3200" b="1" dirty="0">
                <a:ea typeface="宋体" pitchFamily="2" charset="-122"/>
              </a:rPr>
              <a:t>函数</a:t>
            </a:r>
            <a:r>
              <a:rPr lang="en-US" altLang="zh-CN" sz="3200" b="1" i="1" dirty="0" err="1">
                <a:ea typeface="宋体" pitchFamily="2" charset="-122"/>
              </a:rPr>
              <a:t>getreg</a:t>
            </a:r>
            <a:r>
              <a:rPr lang="zh-CN" altLang="en-US" sz="3200" b="1" dirty="0">
                <a:ea typeface="宋体" pitchFamily="2" charset="-122"/>
              </a:rPr>
              <a:t>返回保存</a:t>
            </a:r>
            <a:r>
              <a:rPr lang="en-US" altLang="zh-CN" sz="3200" b="1" dirty="0">
                <a:ea typeface="宋体" pitchFamily="2" charset="-122"/>
              </a:rPr>
              <a:t>x = y </a:t>
            </a:r>
            <a:r>
              <a:rPr lang="en-US" altLang="zh-CN" sz="3200" b="1" i="1" dirty="0">
                <a:ea typeface="宋体" pitchFamily="2" charset="-122"/>
              </a:rPr>
              <a:t>op</a:t>
            </a:r>
            <a:r>
              <a:rPr lang="en-US" altLang="zh-CN" sz="3200" b="1" dirty="0">
                <a:ea typeface="宋体" pitchFamily="2" charset="-122"/>
              </a:rPr>
              <a:t> z</a:t>
            </a:r>
            <a:r>
              <a:rPr lang="zh-CN" altLang="en-US" sz="3200" b="1" dirty="0">
                <a:ea typeface="宋体" pitchFamily="2" charset="-122"/>
              </a:rPr>
              <a:t>的</a:t>
            </a:r>
            <a:r>
              <a:rPr lang="en-US" altLang="zh-CN" sz="3200" b="1" dirty="0">
                <a:ea typeface="宋体" pitchFamily="2" charset="-122"/>
              </a:rPr>
              <a:t>x</a:t>
            </a:r>
            <a:r>
              <a:rPr lang="zh-CN" altLang="en-US" sz="3200" b="1" dirty="0">
                <a:ea typeface="宋体" pitchFamily="2" charset="-122"/>
              </a:rPr>
              <a:t>值的场所</a:t>
            </a:r>
            <a:r>
              <a:rPr lang="en-US" altLang="zh-CN" sz="3200" b="1" dirty="0">
                <a:ea typeface="宋体" pitchFamily="2" charset="-122"/>
              </a:rPr>
              <a:t>L</a:t>
            </a:r>
          </a:p>
          <a:p>
            <a:pPr lvl="1" algn="just">
              <a:lnSpc>
                <a:spcPct val="95000"/>
              </a:lnSpc>
            </a:pPr>
            <a:r>
              <a:rPr lang="zh-CN" altLang="en-US" sz="2800" b="1" dirty="0">
                <a:latin typeface="宋体" pitchFamily="2" charset="-122"/>
                <a:ea typeface="宋体" pitchFamily="2" charset="-122"/>
              </a:rPr>
              <a:t>如果名字</a:t>
            </a:r>
            <a:r>
              <a:rPr lang="en-US" altLang="zh-CN" sz="2800" b="1" dirty="0">
                <a:ea typeface="宋体" pitchFamily="2" charset="-122"/>
              </a:rPr>
              <a:t>y</a:t>
            </a:r>
            <a:r>
              <a:rPr lang="zh-CN" altLang="en-US" sz="2800" b="1" dirty="0">
                <a:latin typeface="宋体" pitchFamily="2" charset="-122"/>
                <a:ea typeface="宋体" pitchFamily="2" charset="-122"/>
              </a:rPr>
              <a:t>在</a:t>
            </a:r>
            <a:r>
              <a:rPr lang="en-US" altLang="zh-CN" sz="2800" b="1" dirty="0">
                <a:ea typeface="宋体" pitchFamily="2" charset="-122"/>
              </a:rPr>
              <a:t>R</a:t>
            </a:r>
            <a:r>
              <a:rPr lang="zh-CN" altLang="en-US" sz="2800" b="1" dirty="0">
                <a:latin typeface="宋体" pitchFamily="2" charset="-122"/>
                <a:ea typeface="宋体" pitchFamily="2" charset="-122"/>
              </a:rPr>
              <a:t>中，这个</a:t>
            </a:r>
            <a:r>
              <a:rPr lang="en-US" altLang="zh-CN" sz="2800" b="1" dirty="0">
                <a:ea typeface="宋体" pitchFamily="2" charset="-122"/>
              </a:rPr>
              <a:t>R</a:t>
            </a:r>
            <a:r>
              <a:rPr lang="zh-CN" altLang="en-US" sz="2800" b="1" dirty="0">
                <a:latin typeface="宋体" pitchFamily="2" charset="-122"/>
                <a:ea typeface="宋体" pitchFamily="2" charset="-122"/>
              </a:rPr>
              <a:t>不含其它名字的值,并且在执行</a:t>
            </a:r>
            <a:r>
              <a:rPr lang="en-US" altLang="zh-CN" sz="2800" b="1" dirty="0">
                <a:ea typeface="宋体" pitchFamily="2" charset="-122"/>
              </a:rPr>
              <a:t>x = y </a:t>
            </a:r>
            <a:r>
              <a:rPr lang="en-US" altLang="zh-CN" sz="2800" b="1" i="1" dirty="0">
                <a:ea typeface="宋体" pitchFamily="2" charset="-122"/>
              </a:rPr>
              <a:t>op</a:t>
            </a:r>
            <a:r>
              <a:rPr lang="en-US" altLang="zh-CN" sz="2800" b="1" dirty="0">
                <a:ea typeface="宋体" pitchFamily="2" charset="-122"/>
              </a:rPr>
              <a:t> z</a:t>
            </a:r>
            <a:r>
              <a:rPr lang="zh-CN" altLang="en-US" sz="2800" b="1" dirty="0">
                <a:latin typeface="宋体" pitchFamily="2" charset="-122"/>
                <a:ea typeface="宋体" pitchFamily="2" charset="-122"/>
              </a:rPr>
              <a:t>后</a:t>
            </a:r>
            <a:r>
              <a:rPr lang="en-US" altLang="zh-CN" sz="2800" b="1" dirty="0">
                <a:ea typeface="宋体" pitchFamily="2" charset="-122"/>
              </a:rPr>
              <a:t>y</a:t>
            </a:r>
            <a:r>
              <a:rPr lang="zh-CN" altLang="en-US" sz="2800" b="1" dirty="0">
                <a:latin typeface="宋体" pitchFamily="2" charset="-122"/>
                <a:ea typeface="宋体" pitchFamily="2" charset="-122"/>
              </a:rPr>
              <a:t>不再有下次引用，那么返回这个</a:t>
            </a:r>
            <a:r>
              <a:rPr lang="en-US" altLang="zh-CN" sz="2800" b="1" dirty="0">
                <a:ea typeface="宋体" pitchFamily="2" charset="-122"/>
              </a:rPr>
              <a:t>R</a:t>
            </a:r>
            <a:r>
              <a:rPr lang="zh-CN" altLang="en-US" sz="2800" b="1" dirty="0">
                <a:latin typeface="宋体" pitchFamily="2" charset="-122"/>
                <a:ea typeface="宋体" pitchFamily="2" charset="-122"/>
              </a:rPr>
              <a:t>作为</a:t>
            </a:r>
            <a:r>
              <a:rPr lang="en-US" altLang="zh-CN" sz="2800" b="1" dirty="0">
                <a:ea typeface="宋体" pitchFamily="2" charset="-122"/>
              </a:rPr>
              <a:t>L</a:t>
            </a:r>
            <a:endParaRPr lang="en-US" altLang="zh-CN" sz="2800" b="1" dirty="0">
              <a:latin typeface="宋体" pitchFamily="2" charset="-122"/>
              <a:ea typeface="宋体" pitchFamily="2" charset="-122"/>
            </a:endParaRPr>
          </a:p>
          <a:p>
            <a:pPr lvl="1" algn="just">
              <a:lnSpc>
                <a:spcPct val="95000"/>
              </a:lnSpc>
            </a:pPr>
            <a:r>
              <a:rPr lang="zh-CN" altLang="en-US" sz="2800" b="1" dirty="0">
                <a:latin typeface="宋体" pitchFamily="2" charset="-122"/>
                <a:ea typeface="宋体" pitchFamily="2" charset="-122"/>
              </a:rPr>
              <a:t>否则，返回一个空闲寄存器，如果有的话</a:t>
            </a:r>
          </a:p>
          <a:p>
            <a:pPr lvl="1" algn="just">
              <a:lnSpc>
                <a:spcPct val="95000"/>
              </a:lnSpc>
            </a:pPr>
            <a:r>
              <a:rPr lang="zh-CN" altLang="en-US" sz="2800" b="1" dirty="0">
                <a:ea typeface="宋体" pitchFamily="2" charset="-122"/>
              </a:rPr>
              <a:t>否则，如果</a:t>
            </a:r>
            <a:r>
              <a:rPr lang="en-US" altLang="zh-CN" sz="2800" b="1" dirty="0">
                <a:ea typeface="宋体" pitchFamily="2" charset="-122"/>
              </a:rPr>
              <a:t>x</a:t>
            </a:r>
            <a:r>
              <a:rPr lang="zh-CN" altLang="en-US" sz="2800" b="1" dirty="0">
                <a:ea typeface="宋体" pitchFamily="2" charset="-122"/>
              </a:rPr>
              <a:t>在块中有下次引用，或者</a:t>
            </a:r>
            <a:r>
              <a:rPr lang="en-US" altLang="zh-CN" sz="2800" b="1" i="1" dirty="0">
                <a:ea typeface="宋体" pitchFamily="2" charset="-122"/>
              </a:rPr>
              <a:t>op</a:t>
            </a:r>
            <a:r>
              <a:rPr lang="zh-CN" altLang="en-US" sz="2800" b="1" dirty="0">
                <a:ea typeface="宋体" pitchFamily="2" charset="-122"/>
              </a:rPr>
              <a:t>是必须用寄存器的算符，那么找一个已被占用的寄存器</a:t>
            </a:r>
            <a:r>
              <a:rPr lang="en-US" altLang="zh-CN" sz="2800" b="1" dirty="0">
                <a:ea typeface="宋体" pitchFamily="2" charset="-122"/>
              </a:rPr>
              <a:t>R(</a:t>
            </a:r>
            <a:r>
              <a:rPr lang="zh-CN" altLang="en-US" sz="2800" b="1" dirty="0">
                <a:ea typeface="宋体" pitchFamily="2" charset="-122"/>
              </a:rPr>
              <a:t>可能产生</a:t>
            </a:r>
            <a:r>
              <a:rPr lang="en-US" altLang="zh-CN" sz="2800" b="1" dirty="0">
                <a:ea typeface="宋体" pitchFamily="2" charset="-122"/>
              </a:rPr>
              <a:t>MOV R，M</a:t>
            </a:r>
            <a:r>
              <a:rPr lang="zh-CN" altLang="en-US" sz="2800" b="1" dirty="0">
                <a:ea typeface="宋体" pitchFamily="2" charset="-122"/>
              </a:rPr>
              <a:t>指令，并修改 </a:t>
            </a:r>
            <a:r>
              <a:rPr lang="en-US" altLang="zh-CN" sz="2800" b="1" dirty="0">
                <a:ea typeface="宋体" pitchFamily="2" charset="-122"/>
              </a:rPr>
              <a:t>M</a:t>
            </a:r>
            <a:r>
              <a:rPr lang="zh-CN" altLang="en-US" sz="2800" b="1" dirty="0">
                <a:ea typeface="宋体" pitchFamily="2" charset="-122"/>
              </a:rPr>
              <a:t>的描述 )</a:t>
            </a:r>
          </a:p>
          <a:p>
            <a:pPr lvl="1" algn="just">
              <a:lnSpc>
                <a:spcPct val="95000"/>
              </a:lnSpc>
            </a:pPr>
            <a:r>
              <a:rPr lang="zh-CN" altLang="en-US" sz="2800" b="1" dirty="0">
                <a:latin typeface="宋体" pitchFamily="2" charset="-122"/>
                <a:ea typeface="宋体" pitchFamily="2" charset="-122"/>
              </a:rPr>
              <a:t>否则，如果</a:t>
            </a:r>
            <a:r>
              <a:rPr lang="en-US" altLang="zh-CN" sz="2800" b="1" dirty="0">
                <a:ea typeface="宋体" pitchFamily="2" charset="-122"/>
              </a:rPr>
              <a:t>x</a:t>
            </a:r>
            <a:r>
              <a:rPr lang="zh-CN" altLang="en-US" sz="2800" b="1" dirty="0">
                <a:latin typeface="宋体" pitchFamily="2" charset="-122"/>
                <a:ea typeface="宋体" pitchFamily="2" charset="-122"/>
              </a:rPr>
              <a:t>在基本块中不再引用，或者找不到适当的被占用寄存器，选择</a:t>
            </a:r>
            <a:r>
              <a:rPr lang="en-US" altLang="zh-CN" sz="2800" b="1" dirty="0">
                <a:ea typeface="宋体" pitchFamily="2" charset="-122"/>
              </a:rPr>
              <a:t>x</a:t>
            </a:r>
            <a:r>
              <a:rPr lang="zh-CN" altLang="en-US" sz="2800" b="1" dirty="0">
                <a:latin typeface="宋体" pitchFamily="2" charset="-122"/>
                <a:ea typeface="宋体" pitchFamily="2" charset="-122"/>
              </a:rPr>
              <a:t>的内存单元作为</a:t>
            </a:r>
            <a:r>
              <a:rPr lang="en-US" altLang="zh-CN" sz="2800" b="1" dirty="0">
                <a:ea typeface="宋体" pitchFamily="2" charset="-122"/>
              </a:rPr>
              <a:t>L </a:t>
            </a:r>
            <a:endParaRPr lang="zh-CN" altLang="en-US" sz="2800" b="1" dirty="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3795" name="Rectangle 3"/>
          <p:cNvSpPr>
            <a:spLocks noGrp="1" noChangeArrowheads="1"/>
          </p:cNvSpPr>
          <p:nvPr>
            <p:ph idx="1"/>
          </p:nvPr>
        </p:nvSpPr>
        <p:spPr/>
        <p:txBody>
          <a:bodyPr/>
          <a:lstStyle/>
          <a:p>
            <a:pPr algn="just">
              <a:lnSpc>
                <a:spcPct val="95000"/>
              </a:lnSpc>
              <a:buFontTx/>
              <a:buNone/>
            </a:pPr>
            <a:r>
              <a:rPr lang="zh-CN" altLang="en-US" sz="3200" b="1" dirty="0">
                <a:latin typeface="宋体" pitchFamily="2" charset="-122"/>
                <a:ea typeface="宋体" pitchFamily="2" charset="-122"/>
              </a:rPr>
              <a:t>赋值语句</a:t>
            </a:r>
            <a:r>
              <a:rPr lang="en-US" altLang="zh-CN" sz="3200" b="1" dirty="0">
                <a:ea typeface="宋体" pitchFamily="2" charset="-122"/>
              </a:rPr>
              <a:t>d = (a </a:t>
            </a:r>
            <a:r>
              <a:rPr lang="en-US" altLang="zh-CN" sz="3200" b="1" dirty="0">
                <a:ea typeface="宋体" pitchFamily="2" charset="-122"/>
                <a:sym typeface="Symbol" pitchFamily="18" charset="2"/>
              </a:rPr>
              <a:t></a:t>
            </a:r>
            <a:r>
              <a:rPr lang="en-US" altLang="zh-CN" sz="3200" b="1" dirty="0">
                <a:ea typeface="宋体" pitchFamily="2" charset="-122"/>
              </a:rPr>
              <a:t> b) + (a </a:t>
            </a:r>
            <a:r>
              <a:rPr lang="en-US" altLang="zh-CN" sz="3200" b="1" dirty="0">
                <a:ea typeface="宋体" pitchFamily="2" charset="-122"/>
                <a:sym typeface="Symbol" pitchFamily="18" charset="2"/>
              </a:rPr>
              <a:t></a:t>
            </a:r>
            <a:r>
              <a:rPr lang="en-US" altLang="zh-CN" sz="3200" b="1" dirty="0">
                <a:ea typeface="宋体" pitchFamily="2" charset="-122"/>
              </a:rPr>
              <a:t>c) + (a </a:t>
            </a:r>
            <a:r>
              <a:rPr lang="en-US" altLang="zh-CN" sz="3200" b="1" dirty="0">
                <a:ea typeface="宋体" pitchFamily="2" charset="-122"/>
                <a:sym typeface="Symbol" pitchFamily="18" charset="2"/>
              </a:rPr>
              <a:t></a:t>
            </a:r>
            <a:r>
              <a:rPr lang="en-US" altLang="zh-CN" sz="3200" b="1" dirty="0">
                <a:ea typeface="宋体" pitchFamily="2" charset="-122"/>
              </a:rPr>
              <a:t> c)</a:t>
            </a:r>
            <a:endParaRPr lang="en-US" altLang="zh-CN" sz="3200" b="1" dirty="0">
              <a:latin typeface="宋体" pitchFamily="2" charset="-122"/>
              <a:ea typeface="宋体" pitchFamily="2" charset="-122"/>
            </a:endParaRPr>
          </a:p>
          <a:p>
            <a:pPr algn="just">
              <a:lnSpc>
                <a:spcPct val="95000"/>
              </a:lnSpc>
              <a:buFontTx/>
              <a:buNone/>
            </a:pPr>
            <a:endParaRPr lang="zh-CN" altLang="en-US" sz="3200" b="1" dirty="0">
              <a:latin typeface="宋体" pitchFamily="2" charset="-122"/>
              <a:ea typeface="宋体" pitchFamily="2" charset="-122"/>
            </a:endParaRPr>
          </a:p>
          <a:p>
            <a:pPr algn="just">
              <a:lnSpc>
                <a:spcPct val="95000"/>
              </a:lnSpc>
              <a:buFontTx/>
              <a:buNone/>
            </a:pPr>
            <a:r>
              <a:rPr lang="zh-CN" altLang="en-US" sz="3200" b="1" dirty="0">
                <a:latin typeface="宋体" pitchFamily="2" charset="-122"/>
                <a:ea typeface="宋体" pitchFamily="2" charset="-122"/>
              </a:rPr>
              <a:t>编译产生三地址语句序列：</a:t>
            </a:r>
          </a:p>
          <a:p>
            <a:pPr algn="just">
              <a:lnSpc>
                <a:spcPct val="95000"/>
              </a:lnSpc>
              <a:buFontTx/>
              <a:buNone/>
            </a:pPr>
            <a:r>
              <a:rPr lang="en-US" altLang="zh-CN" sz="3200" b="1" dirty="0">
                <a:ea typeface="宋体" pitchFamily="2" charset="-122"/>
              </a:rPr>
              <a:t>		t</a:t>
            </a:r>
            <a:r>
              <a:rPr lang="en-US" altLang="zh-CN" sz="3200" b="1" baseline="-30000" dirty="0">
                <a:ea typeface="宋体" pitchFamily="2" charset="-122"/>
              </a:rPr>
              <a:t>1</a:t>
            </a:r>
            <a:r>
              <a:rPr lang="en-US" altLang="zh-CN" sz="3200" b="1" dirty="0">
                <a:ea typeface="宋体" pitchFamily="2" charset="-122"/>
              </a:rPr>
              <a:t> = a </a:t>
            </a:r>
            <a:r>
              <a:rPr lang="en-US" altLang="zh-CN" sz="3200" b="1" dirty="0">
                <a:ea typeface="宋体" pitchFamily="2" charset="-122"/>
                <a:sym typeface="Symbol" pitchFamily="18" charset="2"/>
              </a:rPr>
              <a:t></a:t>
            </a:r>
            <a:r>
              <a:rPr lang="en-US" altLang="zh-CN" sz="3200" b="1" dirty="0">
                <a:ea typeface="宋体" pitchFamily="2" charset="-122"/>
              </a:rPr>
              <a:t> b</a:t>
            </a:r>
          </a:p>
          <a:p>
            <a:pPr algn="just">
              <a:lnSpc>
                <a:spcPct val="95000"/>
              </a:lnSpc>
              <a:buFontTx/>
              <a:buNone/>
            </a:pPr>
            <a:r>
              <a:rPr lang="en-US" altLang="zh-CN" sz="3200" b="1" dirty="0">
                <a:ea typeface="宋体" pitchFamily="2" charset="-122"/>
              </a:rPr>
              <a:t>		t</a:t>
            </a:r>
            <a:r>
              <a:rPr lang="en-US" altLang="zh-CN" sz="3200" b="1" baseline="-30000" dirty="0">
                <a:ea typeface="宋体" pitchFamily="2" charset="-122"/>
              </a:rPr>
              <a:t>2</a:t>
            </a:r>
            <a:r>
              <a:rPr lang="en-US" altLang="zh-CN" sz="3200" b="1" dirty="0">
                <a:ea typeface="宋体" pitchFamily="2" charset="-122"/>
              </a:rPr>
              <a:t> = a </a:t>
            </a:r>
            <a:r>
              <a:rPr lang="en-US" altLang="zh-CN" sz="3200" b="1" dirty="0">
                <a:ea typeface="宋体" pitchFamily="2" charset="-122"/>
                <a:sym typeface="Symbol" pitchFamily="18" charset="2"/>
              </a:rPr>
              <a:t></a:t>
            </a:r>
            <a:r>
              <a:rPr lang="en-US" altLang="zh-CN" sz="3200" b="1" dirty="0">
                <a:ea typeface="宋体" pitchFamily="2" charset="-122"/>
              </a:rPr>
              <a:t> c</a:t>
            </a:r>
          </a:p>
          <a:p>
            <a:pPr algn="just">
              <a:lnSpc>
                <a:spcPct val="95000"/>
              </a:lnSpc>
              <a:buFontTx/>
              <a:buNone/>
            </a:pPr>
            <a:r>
              <a:rPr lang="en-US" altLang="zh-CN" sz="3200" b="1" dirty="0">
                <a:ea typeface="宋体" pitchFamily="2" charset="-122"/>
              </a:rPr>
              <a:t>		t</a:t>
            </a:r>
            <a:r>
              <a:rPr lang="en-US" altLang="zh-CN" sz="3200" b="1" baseline="-30000" dirty="0">
                <a:ea typeface="宋体" pitchFamily="2" charset="-122"/>
              </a:rPr>
              <a:t>3</a:t>
            </a:r>
            <a:r>
              <a:rPr lang="en-US" altLang="zh-CN" sz="3200" b="1" dirty="0">
                <a:ea typeface="宋体" pitchFamily="2" charset="-122"/>
              </a:rPr>
              <a:t> = t</a:t>
            </a:r>
            <a:r>
              <a:rPr lang="en-US" altLang="zh-CN" sz="3200" b="1" baseline="-30000" dirty="0">
                <a:ea typeface="宋体" pitchFamily="2" charset="-122"/>
              </a:rPr>
              <a:t>1</a:t>
            </a:r>
            <a:r>
              <a:rPr lang="en-US" altLang="zh-CN" sz="3200" b="1" dirty="0">
                <a:ea typeface="宋体" pitchFamily="2" charset="-122"/>
              </a:rPr>
              <a:t> + t</a:t>
            </a:r>
            <a:r>
              <a:rPr lang="en-US" altLang="zh-CN" sz="3200" b="1" baseline="-30000" dirty="0">
                <a:ea typeface="宋体" pitchFamily="2" charset="-122"/>
              </a:rPr>
              <a:t>2</a:t>
            </a:r>
            <a:endParaRPr lang="en-US" altLang="zh-CN" sz="3200" b="1" dirty="0">
              <a:ea typeface="宋体" pitchFamily="2" charset="-122"/>
            </a:endParaRPr>
          </a:p>
          <a:p>
            <a:pPr algn="just">
              <a:lnSpc>
                <a:spcPct val="95000"/>
              </a:lnSpc>
              <a:buFontTx/>
              <a:buNone/>
            </a:pPr>
            <a:r>
              <a:rPr lang="en-US" altLang="zh-CN" sz="3200" b="1" dirty="0">
                <a:ea typeface="宋体" pitchFamily="2" charset="-122"/>
              </a:rPr>
              <a:t>		d</a:t>
            </a:r>
            <a:r>
              <a:rPr lang="en-US" altLang="zh-CN" sz="3200" b="1" baseline="-25000" dirty="0">
                <a:solidFill>
                  <a:schemeClr val="bg1"/>
                </a:solidFill>
                <a:ea typeface="宋体" pitchFamily="2" charset="-122"/>
              </a:rPr>
              <a:t>2</a:t>
            </a:r>
            <a:r>
              <a:rPr lang="en-US" altLang="zh-CN" sz="3200" b="1" dirty="0">
                <a:ea typeface="宋体" pitchFamily="2" charset="-122"/>
              </a:rPr>
              <a:t> = t</a:t>
            </a:r>
            <a:r>
              <a:rPr lang="en-US" altLang="zh-CN" sz="3200" b="1" baseline="-30000" dirty="0">
                <a:ea typeface="宋体" pitchFamily="2" charset="-122"/>
              </a:rPr>
              <a:t>3</a:t>
            </a:r>
            <a:r>
              <a:rPr lang="en-US" altLang="zh-CN" sz="3200" b="1" dirty="0">
                <a:ea typeface="宋体" pitchFamily="2" charset="-122"/>
              </a:rPr>
              <a:t> + t</a:t>
            </a:r>
            <a:r>
              <a:rPr lang="en-US" altLang="zh-CN" sz="3200" b="1" baseline="-30000" dirty="0">
                <a:ea typeface="宋体" pitchFamily="2" charset="-122"/>
              </a:rPr>
              <a:t>2</a:t>
            </a:r>
            <a:r>
              <a:rPr lang="en-US" altLang="zh-CN" sz="3200" b="1" dirty="0">
                <a:latin typeface="宋体" pitchFamily="2" charset="-122"/>
                <a:ea typeface="宋体" pitchFamily="2" charset="-122"/>
              </a:rPr>
              <a:t> </a:t>
            </a:r>
            <a:endParaRPr lang="zh-CN" altLang="en-US" sz="3200" b="1" dirty="0">
              <a:latin typeface="宋体" pitchFamily="2" charset="-122"/>
              <a:ea typeface="宋体" pitchFamily="2" charset="-122"/>
            </a:endParaRPr>
          </a:p>
        </p:txBody>
      </p:sp>
      <p:sp>
        <p:nvSpPr>
          <p:cNvPr id="337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EE5B4FF-DB56-4D52-AD62-65A83BC1AB6E}" type="slidenum">
              <a:rPr lang="en-US" altLang="zh-CN" sz="8000">
                <a:solidFill>
                  <a:schemeClr val="bg2"/>
                </a:solidFill>
                <a:latin typeface="Arial" charset="0"/>
                <a:ea typeface="宋体" pitchFamily="2" charset="-122"/>
              </a:rPr>
              <a:pPr/>
              <a:t>32</a:t>
            </a:fld>
            <a:endParaRPr lang="en-US" altLang="zh-CN" sz="8000">
              <a:solidFill>
                <a:schemeClr val="bg2"/>
              </a:solidFill>
              <a:latin typeface="Arial" charset="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1" name="Rectangle 101"/>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48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C3B88D8-573E-4EAC-BEAC-BBAD82BE8675}" type="slidenum">
              <a:rPr lang="en-US" altLang="zh-CN" sz="8000">
                <a:solidFill>
                  <a:schemeClr val="bg2"/>
                </a:solidFill>
                <a:latin typeface="Arial" charset="0"/>
                <a:ea typeface="宋体" pitchFamily="2" charset="-122"/>
              </a:rPr>
              <a:pPr/>
              <a:t>33</a:t>
            </a:fld>
            <a:endParaRPr lang="en-US" altLang="zh-CN" sz="8000">
              <a:solidFill>
                <a:schemeClr val="bg2"/>
              </a:solidFill>
              <a:latin typeface="Arial" charset="0"/>
              <a:ea typeface="宋体" pitchFamily="2" charset="-122"/>
            </a:endParaRPr>
          </a:p>
        </p:txBody>
      </p:sp>
      <p:graphicFrame>
        <p:nvGraphicFramePr>
          <p:cNvPr id="1486954" name="Group 106"/>
          <p:cNvGraphicFramePr>
            <a:graphicFrameLocks noGrp="1"/>
          </p:cNvGraphicFramePr>
          <p:nvPr/>
        </p:nvGraphicFramePr>
        <p:xfrm>
          <a:off x="250825" y="1138238"/>
          <a:ext cx="8659813" cy="5314959"/>
        </p:xfrm>
        <a:graphic>
          <a:graphicData uri="http://schemas.openxmlformats.org/drawingml/2006/table">
            <a:tbl>
              <a:tblPr/>
              <a:tblGrid>
                <a:gridCol w="1752600">
                  <a:extLst>
                    <a:ext uri="{9D8B030D-6E8A-4147-A177-3AD203B41FA5}">
                      <a16:colId xmlns:a16="http://schemas.microsoft.com/office/drawing/2014/main" val="20000"/>
                    </a:ext>
                  </a:extLst>
                </a:gridCol>
                <a:gridCol w="2227263">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663825">
                  <a:extLst>
                    <a:ext uri="{9D8B030D-6E8A-4147-A177-3AD203B41FA5}">
                      <a16:colId xmlns:a16="http://schemas.microsoft.com/office/drawing/2014/main" val="20003"/>
                    </a:ext>
                  </a:extLst>
                </a:gridCol>
              </a:tblGrid>
              <a:tr h="60955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rPr>
                        <a:t>语</a:t>
                      </a:r>
                      <a:r>
                        <a:rPr kumimoji="0" lang="zh-CN" altLang="en-US" sz="2800" b="1" i="0" u="none" strike="noStrike" cap="none" normalizeH="0" baseline="0">
                          <a:ln>
                            <a:noFill/>
                          </a:ln>
                          <a:solidFill>
                            <a:schemeClr val="tx1"/>
                          </a:solidFill>
                          <a:effectLst/>
                          <a:latin typeface="Arial" charset="0"/>
                          <a:ea typeface="宋体" pitchFamily="2" charset="-122"/>
                        </a:rPr>
                        <a:t>  </a:t>
                      </a:r>
                      <a:r>
                        <a:rPr kumimoji="0" lang="zh-CN" altLang="en-US" sz="2800" b="1" i="0" u="none" strike="noStrike" cap="none" normalizeH="0" baseline="0">
                          <a:ln>
                            <a:noFill/>
                          </a:ln>
                          <a:solidFill>
                            <a:schemeClr val="tx1"/>
                          </a:solidFill>
                          <a:effectLst/>
                          <a:latin typeface="宋体" pitchFamily="2" charset="-122"/>
                          <a:ea typeface="宋体" pitchFamily="2" charset="-122"/>
                        </a:rPr>
                        <a:t>句</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rPr>
                        <a:t>生成的代码</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rPr>
                        <a:t>寄存器描述</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rPr>
                        <a:t>名字地址描述</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rPr>
                        <a:t>寄存器空</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86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1</a:t>
                      </a:r>
                      <a:r>
                        <a:rPr kumimoji="0" lang="en-US" altLang="zh-CN" sz="2800" b="1" i="0" u="none" strike="noStrike" cap="none" normalizeH="0" baseline="0">
                          <a:ln>
                            <a:noFill/>
                          </a:ln>
                          <a:solidFill>
                            <a:schemeClr val="tx1"/>
                          </a:solidFill>
                          <a:effectLst/>
                          <a:latin typeface="Arial" charset="0"/>
                          <a:ea typeface="宋体" pitchFamily="2" charset="-122"/>
                        </a:rPr>
                        <a:t> = a </a:t>
                      </a:r>
                      <a:r>
                        <a:rPr kumimoji="0" lang="en-US" altLang="zh-CN" sz="2800" b="1"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latin typeface="Arial" charset="0"/>
                          <a:ea typeface="宋体" pitchFamily="2" charset="-122"/>
                        </a:rPr>
                        <a:t> b</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MOV a, R0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SUB b, R0</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宋体" pitchFamily="2" charset="-122"/>
                          <a:ea typeface="宋体" pitchFamily="2" charset="-122"/>
                        </a:rPr>
                        <a:t>含</a:t>
                      </a: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1</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1</a:t>
                      </a:r>
                      <a:r>
                        <a:rPr kumimoji="0" lang="zh-CN" altLang="en-US" sz="2800" b="1" i="0" u="none" strike="noStrike" cap="none" normalizeH="0" baseline="0">
                          <a:ln>
                            <a:noFill/>
                          </a:ln>
                          <a:solidFill>
                            <a:schemeClr val="tx1"/>
                          </a:solidFill>
                          <a:effectLst/>
                          <a:latin typeface="宋体" pitchFamily="2" charset="-122"/>
                          <a:ea typeface="宋体" pitchFamily="2" charset="-122"/>
                        </a:rPr>
                        <a:t>在</a:t>
                      </a: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宋体" pitchFamily="2" charset="-122"/>
                          <a:ea typeface="宋体" pitchFamily="2" charset="-122"/>
                        </a:rPr>
                        <a:t>中</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037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2</a:t>
                      </a:r>
                      <a:r>
                        <a:rPr kumimoji="0" lang="en-US" altLang="zh-CN" sz="2800" b="1" i="0" u="none" strike="noStrike" cap="none" normalizeH="0" baseline="0">
                          <a:ln>
                            <a:noFill/>
                          </a:ln>
                          <a:solidFill>
                            <a:schemeClr val="tx1"/>
                          </a:solidFill>
                          <a:effectLst/>
                          <a:latin typeface="Arial" charset="0"/>
                          <a:ea typeface="宋体" pitchFamily="2" charset="-122"/>
                        </a:rPr>
                        <a:t> = a </a:t>
                      </a:r>
                      <a:r>
                        <a:rPr kumimoji="0" lang="en-US" altLang="zh-CN" sz="2800" b="1"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latin typeface="Arial" charset="0"/>
                          <a:ea typeface="宋体" pitchFamily="2" charset="-122"/>
                        </a:rPr>
                        <a:t> c</a:t>
                      </a:r>
                      <a:endParaRPr kumimoji="0" lang="zh-CN" altLang="en-US" sz="2800" b="1" i="0" u="none" strike="noStrike" cap="none" normalizeH="0" baseline="0">
                        <a:ln>
                          <a:noFill/>
                        </a:ln>
                        <a:solidFill>
                          <a:schemeClr val="tx1"/>
                        </a:solidFill>
                        <a:effectLst/>
                        <a:latin typeface="Arial" charset="0"/>
                        <a:ea typeface="宋体" pitchFamily="2"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MOV a, R1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SUB c, R1</a:t>
                      </a:r>
                      <a:endParaRPr kumimoji="0" lang="zh-CN" altLang="en-US" sz="28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宋体" pitchFamily="2" charset="-122"/>
                          <a:ea typeface="宋体" pitchFamily="2" charset="-122"/>
                        </a:rPr>
                        <a:t>含</a:t>
                      </a: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R1</a:t>
                      </a:r>
                      <a:r>
                        <a:rPr kumimoji="0" lang="zh-CN" altLang="en-US" sz="2800" b="1" i="0" u="none" strike="noStrike" cap="none" normalizeH="0" baseline="0">
                          <a:ln>
                            <a:noFill/>
                          </a:ln>
                          <a:solidFill>
                            <a:schemeClr val="tx1"/>
                          </a:solidFill>
                          <a:effectLst/>
                          <a:latin typeface="宋体" pitchFamily="2" charset="-122"/>
                          <a:ea typeface="宋体" pitchFamily="2" charset="-122"/>
                        </a:rPr>
                        <a:t>含</a:t>
                      </a: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25000">
                          <a:ln>
                            <a:noFill/>
                          </a:ln>
                          <a:solidFill>
                            <a:schemeClr val="tx1"/>
                          </a:solidFill>
                          <a:effectLst/>
                          <a:latin typeface="Arial" charset="0"/>
                          <a:ea typeface="宋体" pitchFamily="2" charset="-122"/>
                        </a:rPr>
                        <a:t>2</a:t>
                      </a:r>
                      <a:endParaRPr kumimoji="0" lang="zh-CN" altLang="en-US" sz="2800" b="1" i="0" u="none" strike="noStrike" cap="none" normalizeH="0" baseline="-2500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1</a:t>
                      </a:r>
                      <a:r>
                        <a:rPr kumimoji="0" lang="zh-CN" altLang="en-US" sz="2800" b="1" i="0" u="none" strike="noStrike" cap="none" normalizeH="0" baseline="0">
                          <a:ln>
                            <a:noFill/>
                          </a:ln>
                          <a:solidFill>
                            <a:schemeClr val="tx1"/>
                          </a:solidFill>
                          <a:effectLst/>
                          <a:latin typeface="Arial" charset="0"/>
                          <a:ea typeface="宋体" pitchFamily="2" charset="-122"/>
                        </a:rPr>
                        <a:t>在</a:t>
                      </a: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Arial" charset="0"/>
                          <a:ea typeface="宋体" pitchFamily="2" charset="-122"/>
                        </a:rPr>
                        <a:t>中</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2</a:t>
                      </a:r>
                      <a:r>
                        <a:rPr kumimoji="0" lang="zh-CN" altLang="en-US" sz="2800" b="1" i="0" u="none" strike="noStrike" cap="none" normalizeH="0" baseline="0">
                          <a:ln>
                            <a:noFill/>
                          </a:ln>
                          <a:solidFill>
                            <a:schemeClr val="tx1"/>
                          </a:solidFill>
                          <a:effectLst/>
                          <a:latin typeface="宋体" pitchFamily="2" charset="-122"/>
                          <a:ea typeface="宋体" pitchFamily="2" charset="-122"/>
                        </a:rPr>
                        <a:t>在</a:t>
                      </a:r>
                      <a:r>
                        <a:rPr kumimoji="0" lang="en-US" altLang="zh-CN" sz="2800" b="1" i="0" u="none" strike="noStrike" cap="none" normalizeH="0" baseline="0">
                          <a:ln>
                            <a:noFill/>
                          </a:ln>
                          <a:solidFill>
                            <a:schemeClr val="tx1"/>
                          </a:solidFill>
                          <a:effectLst/>
                          <a:latin typeface="Arial" charset="0"/>
                          <a:ea typeface="宋体" pitchFamily="2" charset="-122"/>
                        </a:rPr>
                        <a:t>R1</a:t>
                      </a:r>
                      <a:r>
                        <a:rPr kumimoji="0" lang="zh-CN" altLang="en-US" sz="2800" b="1" i="0" u="none" strike="noStrike" cap="none" normalizeH="0" baseline="0">
                          <a:ln>
                            <a:noFill/>
                          </a:ln>
                          <a:solidFill>
                            <a:schemeClr val="tx1"/>
                          </a:solidFill>
                          <a:effectLst/>
                          <a:latin typeface="宋体" pitchFamily="2" charset="-122"/>
                          <a:ea typeface="宋体" pitchFamily="2" charset="-122"/>
                        </a:rPr>
                        <a:t>中</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159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3</a:t>
                      </a:r>
                      <a:r>
                        <a:rPr kumimoji="0" lang="en-US" altLang="zh-CN" sz="2800" b="1" i="0" u="none" strike="noStrike" cap="none" normalizeH="0" baseline="0">
                          <a:ln>
                            <a:noFill/>
                          </a:ln>
                          <a:solidFill>
                            <a:schemeClr val="tx1"/>
                          </a:solidFill>
                          <a:effectLst/>
                          <a:latin typeface="Arial" charset="0"/>
                          <a:ea typeface="宋体" pitchFamily="2" charset="-122"/>
                        </a:rPr>
                        <a:t> = t</a:t>
                      </a:r>
                      <a:r>
                        <a:rPr kumimoji="0" lang="en-US" altLang="zh-CN" sz="2800" b="1" i="0" u="none" strike="noStrike" cap="none" normalizeH="0" baseline="-30000">
                          <a:ln>
                            <a:noFill/>
                          </a:ln>
                          <a:solidFill>
                            <a:schemeClr val="tx1"/>
                          </a:solidFill>
                          <a:effectLst/>
                          <a:latin typeface="Arial" charset="0"/>
                          <a:ea typeface="宋体" pitchFamily="2" charset="-122"/>
                        </a:rPr>
                        <a:t>1</a:t>
                      </a:r>
                      <a:r>
                        <a:rPr kumimoji="0" lang="en-US" altLang="zh-CN" sz="2800" b="1" i="0" u="none" strike="noStrike" cap="none" normalizeH="0" baseline="0">
                          <a:ln>
                            <a:noFill/>
                          </a:ln>
                          <a:solidFill>
                            <a:schemeClr val="tx1"/>
                          </a:solidFill>
                          <a:effectLst/>
                          <a:latin typeface="Arial" charset="0"/>
                          <a:ea typeface="宋体" pitchFamily="2" charset="-122"/>
                        </a:rPr>
                        <a:t>+ t</a:t>
                      </a:r>
                      <a:r>
                        <a:rPr kumimoji="0" lang="en-US" altLang="zh-CN" sz="2800" b="1" i="0" u="none" strike="noStrike" cap="none" normalizeH="0" baseline="-30000">
                          <a:ln>
                            <a:noFill/>
                          </a:ln>
                          <a:solidFill>
                            <a:schemeClr val="tx1"/>
                          </a:solidFill>
                          <a:effectLst/>
                          <a:latin typeface="Arial" charset="0"/>
                          <a:ea typeface="宋体" pitchFamily="2" charset="-122"/>
                        </a:rPr>
                        <a:t>2</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ADD R1,R0</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宋体" pitchFamily="2" charset="-122"/>
                          <a:ea typeface="宋体" pitchFamily="2" charset="-122"/>
                        </a:rPr>
                        <a:t>含</a:t>
                      </a: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3</a:t>
                      </a:r>
                      <a:r>
                        <a:rPr kumimoji="0" lang="en-US" altLang="zh-CN" sz="2800" b="1" i="0" u="none" strike="noStrike" cap="none" normalizeH="0" baseline="0">
                          <a:ln>
                            <a:noFill/>
                          </a:ln>
                          <a:solidFill>
                            <a:schemeClr val="tx1"/>
                          </a:solidFill>
                          <a:effectLst/>
                          <a:latin typeface="Arial" charset="0"/>
                          <a:ea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R1</a:t>
                      </a:r>
                      <a:r>
                        <a:rPr kumimoji="0" lang="zh-CN" altLang="en-US" sz="2800" b="1" i="0" u="none" strike="noStrike" cap="none" normalizeH="0" baseline="0">
                          <a:ln>
                            <a:noFill/>
                          </a:ln>
                          <a:solidFill>
                            <a:schemeClr val="tx1"/>
                          </a:solidFill>
                          <a:effectLst/>
                          <a:latin typeface="宋体" pitchFamily="2" charset="-122"/>
                          <a:ea typeface="宋体" pitchFamily="2" charset="-122"/>
                        </a:rPr>
                        <a:t>含</a:t>
                      </a: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2</a:t>
                      </a:r>
                      <a:r>
                        <a:rPr kumimoji="0" lang="en-US" altLang="zh-CN" sz="2800" b="1" i="0" u="none" strike="noStrike" cap="none" normalizeH="0" baseline="0">
                          <a:ln>
                            <a:noFill/>
                          </a:ln>
                          <a:solidFill>
                            <a:schemeClr val="tx1"/>
                          </a:solidFill>
                          <a:effectLst/>
                          <a:latin typeface="Arial" charset="0"/>
                          <a:ea typeface="宋体" pitchFamily="2" charset="-122"/>
                        </a:rPr>
                        <a:t> </a:t>
                      </a:r>
                      <a:endParaRPr kumimoji="0" lang="zh-CN" altLang="en-US" sz="28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3</a:t>
                      </a:r>
                      <a:r>
                        <a:rPr kumimoji="0" lang="zh-CN" altLang="en-US" sz="2800" b="1" i="0" u="none" strike="noStrike" cap="none" normalizeH="0" baseline="0">
                          <a:ln>
                            <a:noFill/>
                          </a:ln>
                          <a:solidFill>
                            <a:schemeClr val="tx1"/>
                          </a:solidFill>
                          <a:effectLst/>
                          <a:latin typeface="Arial" charset="0"/>
                          <a:ea typeface="宋体" pitchFamily="2" charset="-122"/>
                        </a:rPr>
                        <a:t>在</a:t>
                      </a: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Arial" charset="0"/>
                          <a:ea typeface="宋体" pitchFamily="2" charset="-122"/>
                        </a:rPr>
                        <a:t>中</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t</a:t>
                      </a:r>
                      <a:r>
                        <a:rPr kumimoji="0" lang="en-US" altLang="zh-CN" sz="2800" b="1" i="0" u="none" strike="noStrike" cap="none" normalizeH="0" baseline="-30000">
                          <a:ln>
                            <a:noFill/>
                          </a:ln>
                          <a:solidFill>
                            <a:schemeClr val="tx1"/>
                          </a:solidFill>
                          <a:effectLst/>
                          <a:latin typeface="Arial" charset="0"/>
                          <a:ea typeface="宋体" pitchFamily="2" charset="-122"/>
                        </a:rPr>
                        <a:t>2</a:t>
                      </a:r>
                      <a:r>
                        <a:rPr kumimoji="0" lang="zh-CN" altLang="en-US" sz="2800" b="1" i="0" u="none" strike="noStrike" cap="none" normalizeH="0" baseline="0">
                          <a:ln>
                            <a:noFill/>
                          </a:ln>
                          <a:solidFill>
                            <a:schemeClr val="tx1"/>
                          </a:solidFill>
                          <a:effectLst/>
                          <a:latin typeface="宋体" pitchFamily="2" charset="-122"/>
                          <a:ea typeface="宋体" pitchFamily="2" charset="-122"/>
                        </a:rPr>
                        <a:t>在</a:t>
                      </a:r>
                      <a:r>
                        <a:rPr kumimoji="0" lang="en-US" altLang="zh-CN" sz="2800" b="1" i="0" u="none" strike="noStrike" cap="none" normalizeH="0" baseline="0">
                          <a:ln>
                            <a:noFill/>
                          </a:ln>
                          <a:solidFill>
                            <a:schemeClr val="tx1"/>
                          </a:solidFill>
                          <a:effectLst/>
                          <a:latin typeface="Arial" charset="0"/>
                          <a:ea typeface="宋体" pitchFamily="2" charset="-122"/>
                        </a:rPr>
                        <a:t>R1</a:t>
                      </a:r>
                      <a:r>
                        <a:rPr kumimoji="0" lang="zh-CN" altLang="en-US" sz="2800" b="1" i="0" u="none" strike="noStrike" cap="none" normalizeH="0" baseline="0">
                          <a:ln>
                            <a:noFill/>
                          </a:ln>
                          <a:solidFill>
                            <a:schemeClr val="tx1"/>
                          </a:solidFill>
                          <a:effectLst/>
                          <a:latin typeface="宋体" pitchFamily="2" charset="-122"/>
                          <a:ea typeface="宋体" pitchFamily="2" charset="-122"/>
                        </a:rPr>
                        <a:t>中</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15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d = t</a:t>
                      </a:r>
                      <a:r>
                        <a:rPr kumimoji="0" lang="en-US" altLang="zh-CN" sz="2800" b="1" i="0" u="none" strike="noStrike" cap="none" normalizeH="0" baseline="-30000">
                          <a:ln>
                            <a:noFill/>
                          </a:ln>
                          <a:solidFill>
                            <a:schemeClr val="tx1"/>
                          </a:solidFill>
                          <a:effectLst/>
                          <a:latin typeface="Arial" charset="0"/>
                          <a:ea typeface="宋体" pitchFamily="2" charset="-122"/>
                        </a:rPr>
                        <a:t>3</a:t>
                      </a:r>
                      <a:r>
                        <a:rPr kumimoji="0" lang="en-US" altLang="zh-CN" sz="2800" b="1" i="0" u="none" strike="noStrike" cap="none" normalizeH="0" baseline="0">
                          <a:ln>
                            <a:noFill/>
                          </a:ln>
                          <a:solidFill>
                            <a:schemeClr val="tx1"/>
                          </a:solidFill>
                          <a:effectLst/>
                          <a:latin typeface="Arial" charset="0"/>
                          <a:ea typeface="宋体" pitchFamily="2" charset="-122"/>
                        </a:rPr>
                        <a:t> + t</a:t>
                      </a:r>
                      <a:r>
                        <a:rPr kumimoji="0" lang="en-US" altLang="zh-CN" sz="2800" b="1" i="0" u="none" strike="noStrike" cap="none" normalizeH="0" baseline="-30000">
                          <a:ln>
                            <a:noFill/>
                          </a:ln>
                          <a:solidFill>
                            <a:schemeClr val="tx1"/>
                          </a:solidFill>
                          <a:effectLst/>
                          <a:latin typeface="Arial" charset="0"/>
                          <a:ea typeface="宋体" pitchFamily="2" charset="-122"/>
                        </a:rPr>
                        <a:t>2</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ADD R1,R0</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宋体" pitchFamily="2" charset="-122"/>
                          <a:ea typeface="宋体" pitchFamily="2" charset="-122"/>
                        </a:rPr>
                        <a:t>含</a:t>
                      </a:r>
                      <a:r>
                        <a:rPr kumimoji="0" lang="en-US" altLang="zh-CN" sz="2800" b="1" i="0" u="none" strike="noStrike" cap="none" normalizeH="0" baseline="0">
                          <a:ln>
                            <a:noFill/>
                          </a:ln>
                          <a:solidFill>
                            <a:schemeClr val="tx1"/>
                          </a:solidFill>
                          <a:effectLst/>
                          <a:latin typeface="Arial" charset="0"/>
                          <a:ea typeface="宋体" pitchFamily="2" charset="-122"/>
                        </a:rPr>
                        <a:t>d</a:t>
                      </a:r>
                      <a:endParaRPr kumimoji="0" lang="zh-CN" altLang="en-US" sz="28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d</a:t>
                      </a:r>
                      <a:r>
                        <a:rPr kumimoji="0" lang="zh-CN" altLang="en-US" sz="2800" b="1" i="0" u="none" strike="noStrike" cap="none" normalizeH="0" baseline="0">
                          <a:ln>
                            <a:noFill/>
                          </a:ln>
                          <a:solidFill>
                            <a:schemeClr val="tx1"/>
                          </a:solidFill>
                          <a:effectLst/>
                          <a:latin typeface="宋体" pitchFamily="2" charset="-122"/>
                          <a:ea typeface="宋体" pitchFamily="2" charset="-122"/>
                        </a:rPr>
                        <a:t>在</a:t>
                      </a:r>
                      <a:r>
                        <a:rPr kumimoji="0" lang="en-US" altLang="zh-CN" sz="2800" b="1" i="0" u="none" strike="noStrike" cap="none" normalizeH="0" baseline="0">
                          <a:ln>
                            <a:noFill/>
                          </a:ln>
                          <a:solidFill>
                            <a:schemeClr val="tx1"/>
                          </a:solidFill>
                          <a:effectLst/>
                          <a:latin typeface="Arial" charset="0"/>
                          <a:ea typeface="宋体" pitchFamily="2" charset="-122"/>
                        </a:rPr>
                        <a:t>R0</a:t>
                      </a:r>
                      <a:r>
                        <a:rPr kumimoji="0" lang="zh-CN" altLang="en-US" sz="2800" b="1" i="0" u="none" strike="noStrike" cap="none" normalizeH="0" baseline="0">
                          <a:ln>
                            <a:noFill/>
                          </a:ln>
                          <a:solidFill>
                            <a:schemeClr val="tx1"/>
                          </a:solidFill>
                          <a:effectLst/>
                          <a:latin typeface="宋体" pitchFamily="2" charset="-122"/>
                          <a:ea typeface="宋体" pitchFamily="2" charset="-122"/>
                        </a:rPr>
                        <a:t>中</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67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MOV R0, d</a:t>
                      </a:r>
                      <a:r>
                        <a:rPr kumimoji="0" lang="en-US" altLang="zh-CN" sz="2800" b="0" i="0" u="none" strike="noStrike" cap="none" normalizeH="0" baseline="0">
                          <a:ln>
                            <a:noFill/>
                          </a:ln>
                          <a:solidFill>
                            <a:schemeClr val="tx1"/>
                          </a:solidFill>
                          <a:effectLst/>
                          <a:latin typeface="Arial" charset="0"/>
                          <a:ea typeface="宋体" pitchFamily="2" charset="-122"/>
                        </a:rPr>
                        <a:t> </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30000">
                        <a:ln>
                          <a:noFill/>
                        </a:ln>
                        <a:solidFill>
                          <a:schemeClr val="tx1"/>
                        </a:solidFill>
                        <a:effectLst/>
                        <a:latin typeface="Arial" charset="0"/>
                        <a:ea typeface="宋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Arial" charset="0"/>
                          <a:ea typeface="宋体" pitchFamily="2" charset="-122"/>
                        </a:rPr>
                        <a:t>d</a:t>
                      </a:r>
                      <a:r>
                        <a:rPr kumimoji="0" lang="zh-CN" altLang="en-US" sz="2800" b="1" i="0" u="none" strike="noStrike" cap="none" normalizeH="0" baseline="0" dirty="0">
                          <a:ln>
                            <a:noFill/>
                          </a:ln>
                          <a:solidFill>
                            <a:schemeClr val="tx1"/>
                          </a:solidFill>
                          <a:effectLst/>
                          <a:latin typeface="宋体" pitchFamily="2" charset="-122"/>
                          <a:ea typeface="宋体" pitchFamily="2" charset="-122"/>
                        </a:rPr>
                        <a:t>在</a:t>
                      </a:r>
                      <a:r>
                        <a:rPr kumimoji="0" lang="en-US" altLang="zh-CN" sz="2800" b="1" i="0" u="none" strike="noStrike" cap="none" normalizeH="0" baseline="0" dirty="0">
                          <a:ln>
                            <a:noFill/>
                          </a:ln>
                          <a:solidFill>
                            <a:schemeClr val="tx1"/>
                          </a:solidFill>
                          <a:effectLst/>
                          <a:latin typeface="Arial" charset="0"/>
                          <a:ea typeface="宋体" pitchFamily="2" charset="-122"/>
                        </a:rPr>
                        <a:t>R0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和内存中</a:t>
                      </a:r>
                      <a:r>
                        <a:rPr kumimoji="0" lang="zh-CN" altLang="en-US" sz="2800" b="1" i="0" u="none" strike="noStrike" cap="none" normalizeH="0" baseline="0" dirty="0">
                          <a:ln>
                            <a:noFill/>
                          </a:ln>
                          <a:solidFill>
                            <a:schemeClr val="tx1"/>
                          </a:solidFill>
                          <a:effectLst/>
                          <a:latin typeface="Arial" charset="0"/>
                          <a:ea typeface="宋体" pitchFamily="2"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5843" name="Rectangle 3"/>
          <p:cNvSpPr>
            <a:spLocks noGrp="1" noChangeArrowheads="1"/>
          </p:cNvSpPr>
          <p:nvPr>
            <p:ph idx="1"/>
          </p:nvPr>
        </p:nvSpPr>
        <p:spPr>
          <a:xfrm>
            <a:off x="304800" y="1196975"/>
            <a:ext cx="8610600" cy="5181600"/>
          </a:xfrm>
        </p:spPr>
        <p:txBody>
          <a:bodyPr/>
          <a:lstStyle/>
          <a:p>
            <a:pPr algn="just">
              <a:lnSpc>
                <a:spcPct val="95000"/>
              </a:lnSpc>
              <a:buFontTx/>
              <a:buNone/>
            </a:pPr>
            <a:r>
              <a:rPr lang="zh-CN" altLang="en-US" b="1">
                <a:ea typeface="宋体" pitchFamily="2" charset="-122"/>
              </a:rPr>
              <a:t>前三条指令可以修改，使执行代价降低</a:t>
            </a:r>
          </a:p>
          <a:p>
            <a:pPr algn="just">
              <a:lnSpc>
                <a:spcPct val="95000"/>
              </a:lnSpc>
              <a:buFontTx/>
              <a:buNone/>
            </a:pPr>
            <a:endParaRPr lang="en-US" altLang="zh-CN" b="1">
              <a:ea typeface="宋体" pitchFamily="2" charset="-122"/>
            </a:endParaRPr>
          </a:p>
          <a:p>
            <a:pPr algn="just">
              <a:lnSpc>
                <a:spcPct val="95000"/>
              </a:lnSpc>
              <a:buFontTx/>
              <a:buNone/>
            </a:pPr>
            <a:r>
              <a:rPr lang="en-US" altLang="zh-CN" b="1">
                <a:ea typeface="宋体" pitchFamily="2" charset="-122"/>
              </a:rPr>
              <a:t>MOV a, R0			MOV a, R0</a:t>
            </a:r>
          </a:p>
          <a:p>
            <a:pPr algn="just">
              <a:lnSpc>
                <a:spcPct val="95000"/>
              </a:lnSpc>
              <a:buFontTx/>
              <a:buNone/>
            </a:pPr>
            <a:r>
              <a:rPr lang="en-US" altLang="zh-CN" b="1">
                <a:ea typeface="宋体" pitchFamily="2" charset="-122"/>
              </a:rPr>
              <a:t>SUB b, R0			MOV R0</a:t>
            </a:r>
            <a:r>
              <a:rPr lang="en-US" altLang="zh-CN" b="1">
                <a:latin typeface="宋体" pitchFamily="2" charset="-122"/>
                <a:ea typeface="宋体" pitchFamily="2" charset="-122"/>
              </a:rPr>
              <a:t>，</a:t>
            </a:r>
            <a:r>
              <a:rPr lang="en-US" altLang="zh-CN" b="1">
                <a:ea typeface="宋体" pitchFamily="2" charset="-122"/>
              </a:rPr>
              <a:t>R1 </a:t>
            </a:r>
          </a:p>
          <a:p>
            <a:pPr algn="just">
              <a:lnSpc>
                <a:spcPct val="95000"/>
              </a:lnSpc>
              <a:buFontTx/>
              <a:buNone/>
            </a:pPr>
            <a:r>
              <a:rPr lang="en-US" altLang="zh-CN" b="1">
                <a:ea typeface="宋体" pitchFamily="2" charset="-122"/>
              </a:rPr>
              <a:t>MOV a, R1			SUB b, R0</a:t>
            </a:r>
          </a:p>
          <a:p>
            <a:pPr algn="just">
              <a:lnSpc>
                <a:spcPct val="95000"/>
              </a:lnSpc>
              <a:buFontTx/>
              <a:buNone/>
            </a:pPr>
            <a:r>
              <a:rPr lang="en-US" altLang="zh-CN" b="1">
                <a:ea typeface="宋体" pitchFamily="2" charset="-122"/>
              </a:rPr>
              <a:t>SUB c, R1			SUB c, R1</a:t>
            </a:r>
          </a:p>
          <a:p>
            <a:pPr algn="just">
              <a:lnSpc>
                <a:spcPct val="95000"/>
              </a:lnSpc>
              <a:buFontTx/>
              <a:buNone/>
            </a:pPr>
            <a:r>
              <a:rPr lang="en-US" altLang="zh-CN" b="1">
                <a:ea typeface="宋体" pitchFamily="2" charset="-122"/>
              </a:rPr>
              <a:t>.  .  . 					.  .  .</a:t>
            </a:r>
          </a:p>
        </p:txBody>
      </p:sp>
      <p:sp>
        <p:nvSpPr>
          <p:cNvPr id="358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6AAFB08-6293-41AE-9047-3AA37B1D1C78}" type="slidenum">
              <a:rPr lang="en-US" altLang="zh-CN" sz="8000">
                <a:solidFill>
                  <a:schemeClr val="bg2"/>
                </a:solidFill>
                <a:latin typeface="Arial" charset="0"/>
                <a:ea typeface="宋体" pitchFamily="2" charset="-122"/>
              </a:rPr>
              <a:pPr/>
              <a:t>34</a:t>
            </a:fld>
            <a:endParaRPr lang="en-US" altLang="zh-CN" sz="8000">
              <a:solidFill>
                <a:schemeClr val="bg2"/>
              </a:solidFill>
              <a:latin typeface="Arial" charset="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6867" name="Rectangle 3"/>
          <p:cNvSpPr>
            <a:spLocks noGrp="1" noChangeArrowheads="1"/>
          </p:cNvSpPr>
          <p:nvPr>
            <p:ph idx="1"/>
          </p:nvPr>
        </p:nvSpPr>
        <p:spPr>
          <a:xfrm>
            <a:off x="304800" y="1196975"/>
            <a:ext cx="8610600" cy="5181600"/>
          </a:xfrm>
        </p:spPr>
        <p:txBody>
          <a:bodyPr/>
          <a:lstStyle/>
          <a:p>
            <a:pPr algn="just">
              <a:lnSpc>
                <a:spcPct val="95000"/>
              </a:lnSpc>
              <a:buFontTx/>
              <a:buNone/>
            </a:pPr>
            <a:r>
              <a:rPr lang="en-US" altLang="zh-CN" b="1">
                <a:ea typeface="黑体" pitchFamily="49" charset="-122"/>
              </a:rPr>
              <a:t>8.4.4</a:t>
            </a:r>
            <a:r>
              <a:rPr lang="en-US" altLang="zh-CN" b="1">
                <a:latin typeface="宋体" pitchFamily="2" charset="-122"/>
                <a:ea typeface="黑体" pitchFamily="49" charset="-122"/>
              </a:rPr>
              <a:t> </a:t>
            </a:r>
            <a:r>
              <a:rPr lang="zh-CN" altLang="en-US" b="1">
                <a:latin typeface="宋体" pitchFamily="2" charset="-122"/>
                <a:ea typeface="宋体" pitchFamily="2" charset="-122"/>
              </a:rPr>
              <a:t>为</a:t>
            </a:r>
            <a:r>
              <a:rPr lang="zh-CN" altLang="en-US" b="1">
                <a:ea typeface="宋体" pitchFamily="2" charset="-122"/>
              </a:rPr>
              <a:t>变址和指针</a:t>
            </a:r>
            <a:r>
              <a:rPr lang="zh-CN" altLang="en-US" b="1">
                <a:latin typeface="宋体" pitchFamily="2" charset="-122"/>
                <a:ea typeface="宋体" pitchFamily="2" charset="-122"/>
              </a:rPr>
              <a:t>语句产生代码</a:t>
            </a:r>
          </a:p>
          <a:p>
            <a:pPr algn="just">
              <a:lnSpc>
                <a:spcPct val="95000"/>
              </a:lnSpc>
              <a:buFontTx/>
              <a:buNone/>
            </a:pPr>
            <a:endParaRPr lang="zh-CN" altLang="en-US" b="1">
              <a:latin typeface="宋体" pitchFamily="2" charset="-122"/>
              <a:ea typeface="宋体" pitchFamily="2" charset="-122"/>
            </a:endParaRPr>
          </a:p>
          <a:p>
            <a:pPr algn="just">
              <a:lnSpc>
                <a:spcPct val="95000"/>
              </a:lnSpc>
              <a:buFontTx/>
              <a:buNone/>
            </a:pPr>
            <a:r>
              <a:rPr lang="zh-CN" altLang="en-US" b="1">
                <a:latin typeface="宋体" pitchFamily="2" charset="-122"/>
                <a:ea typeface="宋体" pitchFamily="2" charset="-122"/>
              </a:rPr>
              <a:t>	变址与指针运算的三地址语句的处理和二元算符的处理相同 </a:t>
            </a:r>
            <a:endParaRPr lang="en-US" altLang="zh-CN" b="1">
              <a:latin typeface="宋体" pitchFamily="2" charset="-122"/>
              <a:ea typeface="宋体" pitchFamily="2" charset="-122"/>
            </a:endParaRPr>
          </a:p>
        </p:txBody>
      </p:sp>
      <p:sp>
        <p:nvSpPr>
          <p:cNvPr id="368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093E9C6-C79D-470B-AF36-C60031827153}" type="slidenum">
              <a:rPr lang="en-US" altLang="zh-CN" sz="8000">
                <a:solidFill>
                  <a:schemeClr val="bg2"/>
                </a:solidFill>
                <a:latin typeface="Arial" charset="0"/>
                <a:ea typeface="宋体" pitchFamily="2" charset="-122"/>
              </a:rPr>
              <a:pPr/>
              <a:t>35</a:t>
            </a:fld>
            <a:endParaRPr lang="en-US" altLang="zh-CN" sz="8000">
              <a:solidFill>
                <a:schemeClr val="bg2"/>
              </a:solidFill>
              <a:latin typeface="Arial" charset="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7891" name="Rectangle 3"/>
          <p:cNvSpPr>
            <a:spLocks noGrp="1" noChangeArrowheads="1"/>
          </p:cNvSpPr>
          <p:nvPr>
            <p:ph idx="1"/>
          </p:nvPr>
        </p:nvSpPr>
        <p:spPr/>
        <p:txBody>
          <a:bodyPr/>
          <a:lstStyle/>
          <a:p>
            <a:pPr algn="just">
              <a:lnSpc>
                <a:spcPct val="95000"/>
              </a:lnSpc>
              <a:buFontTx/>
              <a:buNone/>
            </a:pPr>
            <a:r>
              <a:rPr lang="zh-CN" altLang="en-US" b="1" dirty="0">
                <a:ea typeface="黑体" pitchFamily="49" charset="-122"/>
              </a:rPr>
              <a:t>8.4.5</a:t>
            </a:r>
            <a:r>
              <a:rPr lang="zh-CN" altLang="en-US" b="1" dirty="0">
                <a:latin typeface="宋体" pitchFamily="2" charset="-122"/>
                <a:ea typeface="黑体" pitchFamily="49" charset="-122"/>
              </a:rPr>
              <a:t> </a:t>
            </a:r>
            <a:r>
              <a:rPr lang="zh-CN" altLang="en-US" b="1" dirty="0">
                <a:latin typeface="宋体" pitchFamily="2" charset="-122"/>
                <a:ea typeface="宋体" pitchFamily="2" charset="-122"/>
              </a:rPr>
              <a:t>条件语句</a:t>
            </a:r>
          </a:p>
          <a:p>
            <a:pPr algn="just">
              <a:lnSpc>
                <a:spcPct val="95000"/>
              </a:lnSpc>
              <a:buFontTx/>
              <a:buNone/>
            </a:pPr>
            <a:r>
              <a:rPr lang="zh-CN" altLang="en-US" b="1" dirty="0">
                <a:latin typeface="宋体" pitchFamily="2" charset="-122"/>
                <a:ea typeface="宋体" pitchFamily="2" charset="-122"/>
              </a:rPr>
              <a:t>实现条件转移有两种方式</a:t>
            </a:r>
          </a:p>
          <a:p>
            <a:pPr algn="just">
              <a:lnSpc>
                <a:spcPct val="95000"/>
              </a:lnSpc>
            </a:pPr>
            <a:r>
              <a:rPr lang="zh-CN" altLang="en-US" sz="3200" b="1" dirty="0">
                <a:latin typeface="宋体" pitchFamily="2" charset="-122"/>
                <a:ea typeface="宋体" pitchFamily="2" charset="-122"/>
              </a:rPr>
              <a:t>根据寄存器的值是否为下面六个条件之一进行分支：负、零、正、非负、非零和非正</a:t>
            </a:r>
          </a:p>
          <a:p>
            <a:pPr algn="just">
              <a:lnSpc>
                <a:spcPct val="95000"/>
              </a:lnSpc>
            </a:pPr>
            <a:r>
              <a:rPr lang="zh-CN" altLang="en-US" sz="3200" b="1" dirty="0">
                <a:latin typeface="宋体" pitchFamily="2" charset="-122"/>
                <a:ea typeface="宋体" pitchFamily="2" charset="-122"/>
              </a:rPr>
              <a:t>用条件码来表示计算的结果或装入寄存器的值是负、零还是正</a:t>
            </a:r>
          </a:p>
        </p:txBody>
      </p:sp>
      <p:sp>
        <p:nvSpPr>
          <p:cNvPr id="378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3BB066F-04E1-4A52-BA25-65263878A80F}" type="slidenum">
              <a:rPr lang="en-US" altLang="zh-CN" sz="8000">
                <a:solidFill>
                  <a:schemeClr val="bg2"/>
                </a:solidFill>
                <a:latin typeface="Arial" charset="0"/>
                <a:ea typeface="宋体" pitchFamily="2" charset="-122"/>
              </a:rPr>
              <a:pPr/>
              <a:t>36</a:t>
            </a:fld>
            <a:endParaRPr lang="en-US" altLang="zh-CN" sz="8000">
              <a:solidFill>
                <a:schemeClr val="bg2"/>
              </a:solidFill>
              <a:latin typeface="Arial" charset="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8915" name="Rectangle 3"/>
          <p:cNvSpPr>
            <a:spLocks noGrp="1" noChangeArrowheads="1"/>
          </p:cNvSpPr>
          <p:nvPr>
            <p:ph idx="1"/>
          </p:nvPr>
        </p:nvSpPr>
        <p:spPr/>
        <p:txBody>
          <a:bodyPr/>
          <a:lstStyle/>
          <a:p>
            <a:pPr>
              <a:spcBef>
                <a:spcPct val="0"/>
              </a:spcBef>
              <a:buFontTx/>
              <a:buNone/>
            </a:pPr>
            <a:r>
              <a:rPr lang="zh-CN" altLang="en-US" sz="3200" b="1" dirty="0">
                <a:latin typeface="宋体" pitchFamily="2" charset="-122"/>
                <a:ea typeface="宋体" pitchFamily="2" charset="-122"/>
              </a:rPr>
              <a:t>根据寄存器的值是否为下面六个条件之一进行分支：</a:t>
            </a:r>
            <a:endParaRPr lang="en-US" altLang="zh-CN" sz="3200" b="1" dirty="0">
              <a:latin typeface="宋体" pitchFamily="2" charset="-122"/>
              <a:ea typeface="宋体" pitchFamily="2" charset="-122"/>
            </a:endParaRPr>
          </a:p>
          <a:p>
            <a:pPr>
              <a:spcBef>
                <a:spcPct val="0"/>
              </a:spcBef>
              <a:buFontTx/>
              <a:buNone/>
            </a:pPr>
            <a:r>
              <a:rPr lang="zh-CN" altLang="en-US" sz="3200" b="1" dirty="0">
                <a:latin typeface="宋体" pitchFamily="2" charset="-122"/>
                <a:ea typeface="宋体" pitchFamily="2" charset="-122"/>
              </a:rPr>
              <a:t>负、零、正、非负、非零和非正</a:t>
            </a:r>
          </a:p>
          <a:p>
            <a:pPr>
              <a:spcBef>
                <a:spcPct val="0"/>
              </a:spcBef>
              <a:buFontTx/>
              <a:buNone/>
            </a:pPr>
            <a:endParaRPr lang="zh-CN" altLang="en-US" sz="3200" b="1" dirty="0">
              <a:latin typeface="宋体" pitchFamily="2" charset="-122"/>
              <a:ea typeface="宋体" pitchFamily="2" charset="-122"/>
            </a:endParaRPr>
          </a:p>
          <a:p>
            <a:pPr>
              <a:spcBef>
                <a:spcPct val="0"/>
              </a:spcBef>
              <a:buFontTx/>
              <a:buNone/>
            </a:pPr>
            <a:r>
              <a:rPr lang="zh-CN" altLang="en-US" sz="3200" b="1" dirty="0">
                <a:latin typeface="宋体" pitchFamily="2" charset="-122"/>
                <a:ea typeface="宋体" pitchFamily="2" charset="-122"/>
              </a:rPr>
              <a:t>例如：</a:t>
            </a:r>
            <a:r>
              <a:rPr lang="en-US" altLang="zh-CN" sz="3200" b="1" dirty="0">
                <a:ea typeface="宋体" pitchFamily="2" charset="-122"/>
              </a:rPr>
              <a:t>if x &lt; y </a:t>
            </a:r>
            <a:r>
              <a:rPr lang="en-US" altLang="zh-CN" sz="3200" b="1" dirty="0" err="1">
                <a:ea typeface="宋体" pitchFamily="2" charset="-122"/>
              </a:rPr>
              <a:t>goto</a:t>
            </a:r>
            <a:r>
              <a:rPr lang="en-US" altLang="zh-CN" sz="3200" b="1" dirty="0">
                <a:ea typeface="宋体" pitchFamily="2" charset="-122"/>
              </a:rPr>
              <a:t> z</a:t>
            </a:r>
          </a:p>
          <a:p>
            <a:pPr>
              <a:spcBef>
                <a:spcPct val="0"/>
              </a:spcBef>
              <a:buFontTx/>
              <a:buNone/>
            </a:pPr>
            <a:endParaRPr lang="en-US" altLang="zh-CN" sz="3200" b="1" dirty="0">
              <a:ea typeface="宋体" pitchFamily="2" charset="-122"/>
            </a:endParaRPr>
          </a:p>
          <a:p>
            <a:pPr>
              <a:spcBef>
                <a:spcPct val="0"/>
              </a:spcBef>
            </a:pPr>
            <a:r>
              <a:rPr lang="zh-CN" altLang="en-US" sz="3200" b="1" dirty="0">
                <a:latin typeface="宋体" pitchFamily="2" charset="-122"/>
                <a:ea typeface="宋体" pitchFamily="2" charset="-122"/>
              </a:rPr>
              <a:t>把</a:t>
            </a:r>
            <a:r>
              <a:rPr lang="en-US" altLang="zh-CN" sz="3200" b="1" dirty="0">
                <a:ea typeface="宋体" pitchFamily="2" charset="-122"/>
              </a:rPr>
              <a:t>x</a:t>
            </a:r>
            <a:r>
              <a:rPr lang="zh-CN" altLang="en-US" sz="3200" b="1" dirty="0">
                <a:latin typeface="宋体" pitchFamily="2" charset="-122"/>
                <a:ea typeface="宋体" pitchFamily="2" charset="-122"/>
              </a:rPr>
              <a:t>减</a:t>
            </a:r>
            <a:r>
              <a:rPr lang="en-US" altLang="zh-CN" sz="3200" b="1" dirty="0">
                <a:ea typeface="宋体" pitchFamily="2" charset="-122"/>
              </a:rPr>
              <a:t>y</a:t>
            </a:r>
            <a:r>
              <a:rPr lang="zh-CN" altLang="en-US" sz="3200" b="1" dirty="0">
                <a:latin typeface="宋体" pitchFamily="2" charset="-122"/>
                <a:ea typeface="宋体" pitchFamily="2" charset="-122"/>
              </a:rPr>
              <a:t>的值存入寄存器</a:t>
            </a:r>
            <a:r>
              <a:rPr lang="en-US" altLang="zh-CN" sz="3200" b="1" dirty="0">
                <a:ea typeface="宋体" pitchFamily="2" charset="-122"/>
              </a:rPr>
              <a:t>R</a:t>
            </a:r>
            <a:endParaRPr lang="en-US" altLang="zh-CN" sz="3200" b="1" dirty="0">
              <a:latin typeface="宋体" pitchFamily="2" charset="-122"/>
              <a:ea typeface="宋体" pitchFamily="2" charset="-122"/>
            </a:endParaRPr>
          </a:p>
          <a:p>
            <a:pPr>
              <a:spcBef>
                <a:spcPct val="0"/>
              </a:spcBef>
            </a:pPr>
            <a:r>
              <a:rPr lang="zh-CN" altLang="en-US" sz="3200" b="1" dirty="0">
                <a:latin typeface="宋体" pitchFamily="2" charset="-122"/>
                <a:ea typeface="宋体" pitchFamily="2" charset="-122"/>
              </a:rPr>
              <a:t>如果</a:t>
            </a:r>
            <a:r>
              <a:rPr lang="en-US" altLang="zh-CN" sz="3200" b="1" dirty="0">
                <a:ea typeface="宋体" pitchFamily="2" charset="-122"/>
              </a:rPr>
              <a:t>R</a:t>
            </a:r>
            <a:r>
              <a:rPr lang="zh-CN" altLang="en-US" sz="3200" b="1" dirty="0">
                <a:latin typeface="宋体" pitchFamily="2" charset="-122"/>
                <a:ea typeface="宋体" pitchFamily="2" charset="-122"/>
              </a:rPr>
              <a:t>的值为负，则跳到</a:t>
            </a:r>
            <a:r>
              <a:rPr lang="en-US" altLang="zh-CN" sz="3200" b="1" dirty="0">
                <a:ea typeface="宋体" pitchFamily="2" charset="-122"/>
              </a:rPr>
              <a:t>z </a:t>
            </a:r>
            <a:endParaRPr lang="zh-CN" altLang="en-US" sz="3200" b="1" dirty="0">
              <a:ea typeface="宋体" pitchFamily="2" charset="-122"/>
            </a:endParaRPr>
          </a:p>
        </p:txBody>
      </p:sp>
      <p:sp>
        <p:nvSpPr>
          <p:cNvPr id="389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3A576B5-D52B-466F-A936-5EBF25E8BEB7}" type="slidenum">
              <a:rPr lang="en-US" altLang="zh-CN" sz="8000">
                <a:solidFill>
                  <a:schemeClr val="bg2"/>
                </a:solidFill>
                <a:latin typeface="Arial" charset="0"/>
                <a:ea typeface="宋体" pitchFamily="2" charset="-122"/>
              </a:rPr>
              <a:pPr/>
              <a:t>37</a:t>
            </a:fld>
            <a:endParaRPr lang="en-US" altLang="zh-CN" sz="8000">
              <a:solidFill>
                <a:schemeClr val="bg2"/>
              </a:solidFill>
              <a:latin typeface="Arial" charset="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lstStyle/>
          <a:p>
            <a:r>
              <a:rPr lang="zh-CN" altLang="en-US" b="1">
                <a:ea typeface="黑体" pitchFamily="49" charset="-122"/>
              </a:rPr>
              <a:t>8.4</a:t>
            </a:r>
            <a:r>
              <a:rPr lang="zh-CN" altLang="en-US" b="1">
                <a:latin typeface="宋体" pitchFamily="2" charset="-122"/>
                <a:ea typeface="黑体" pitchFamily="49" charset="-122"/>
              </a:rPr>
              <a:t> </a:t>
            </a:r>
            <a:r>
              <a:rPr lang="zh-CN" altLang="en-US" b="1">
                <a:latin typeface="宋体" pitchFamily="2" charset="-122"/>
                <a:ea typeface="宋体" pitchFamily="2" charset="-122"/>
              </a:rPr>
              <a:t>一个简单的代码生成器</a:t>
            </a:r>
          </a:p>
        </p:txBody>
      </p:sp>
      <p:sp>
        <p:nvSpPr>
          <p:cNvPr id="39939" name="Rectangle 3"/>
          <p:cNvSpPr>
            <a:spLocks noGrp="1" noChangeArrowheads="1"/>
          </p:cNvSpPr>
          <p:nvPr>
            <p:ph idx="1"/>
          </p:nvPr>
        </p:nvSpPr>
        <p:spPr>
          <a:xfrm>
            <a:off x="121096" y="980728"/>
            <a:ext cx="8915400" cy="5181600"/>
          </a:xfrm>
        </p:spPr>
        <p:txBody>
          <a:bodyPr/>
          <a:lstStyle/>
          <a:p>
            <a:pPr algn="just">
              <a:lnSpc>
                <a:spcPct val="95000"/>
              </a:lnSpc>
              <a:buFontTx/>
              <a:buNone/>
            </a:pPr>
            <a:r>
              <a:rPr lang="zh-CN" altLang="en-US" sz="3200" b="1" dirty="0">
                <a:latin typeface="宋体" pitchFamily="2" charset="-122"/>
                <a:ea typeface="宋体" pitchFamily="2" charset="-122"/>
              </a:rPr>
              <a:t>用条件码的例子</a:t>
            </a:r>
          </a:p>
          <a:p>
            <a:pPr algn="just">
              <a:lnSpc>
                <a:spcPct val="95000"/>
              </a:lnSpc>
              <a:buFontTx/>
              <a:buNone/>
            </a:pPr>
            <a:r>
              <a:rPr lang="en-US" altLang="zh-CN" sz="3200" b="1" dirty="0">
                <a:ea typeface="宋体" pitchFamily="2" charset="-122"/>
              </a:rPr>
              <a:t>if x &lt; y </a:t>
            </a:r>
            <a:r>
              <a:rPr lang="en-US" altLang="zh-CN" sz="3200" b="1" dirty="0" err="1">
                <a:ea typeface="宋体" pitchFamily="2" charset="-122"/>
              </a:rPr>
              <a:t>goto</a:t>
            </a:r>
            <a:r>
              <a:rPr lang="en-US" altLang="zh-CN" sz="3200" b="1" dirty="0">
                <a:ea typeface="宋体" pitchFamily="2" charset="-122"/>
              </a:rPr>
              <a:t> z		x = y + w</a:t>
            </a:r>
          </a:p>
          <a:p>
            <a:pPr algn="just">
              <a:lnSpc>
                <a:spcPct val="95000"/>
              </a:lnSpc>
              <a:buFontTx/>
              <a:buNone/>
            </a:pPr>
            <a:r>
              <a:rPr lang="zh-CN" altLang="en-US" sz="3200" b="1" dirty="0">
                <a:ea typeface="宋体" pitchFamily="2" charset="-122"/>
              </a:rPr>
              <a:t>的实现：			</a:t>
            </a:r>
            <a:r>
              <a:rPr lang="en-US" altLang="zh-CN" sz="3200" b="1" dirty="0">
                <a:ea typeface="宋体" pitchFamily="2" charset="-122"/>
              </a:rPr>
              <a:t>	if x &lt; 0 </a:t>
            </a:r>
            <a:r>
              <a:rPr lang="en-US" altLang="zh-CN" sz="3200" b="1" dirty="0" err="1">
                <a:ea typeface="宋体" pitchFamily="2" charset="-122"/>
              </a:rPr>
              <a:t>goto</a:t>
            </a:r>
            <a:r>
              <a:rPr lang="en-US" altLang="zh-CN" sz="3200" b="1" dirty="0">
                <a:ea typeface="宋体" pitchFamily="2" charset="-122"/>
              </a:rPr>
              <a:t> z</a:t>
            </a:r>
            <a:endParaRPr lang="zh-CN" altLang="en-US" sz="3200" b="1" dirty="0">
              <a:ea typeface="宋体" pitchFamily="2" charset="-122"/>
            </a:endParaRPr>
          </a:p>
          <a:p>
            <a:pPr algn="just">
              <a:lnSpc>
                <a:spcPct val="95000"/>
              </a:lnSpc>
              <a:buFontTx/>
              <a:buNone/>
            </a:pPr>
            <a:r>
              <a:rPr lang="en-US" altLang="zh-CN" sz="3200" b="1" dirty="0">
                <a:ea typeface="宋体" pitchFamily="2" charset="-122"/>
              </a:rPr>
              <a:t>CMP 	x,	y			</a:t>
            </a:r>
            <a:r>
              <a:rPr lang="zh-CN" altLang="en-US" sz="3200" b="1" dirty="0">
                <a:ea typeface="宋体" pitchFamily="2" charset="-122"/>
              </a:rPr>
              <a:t>的实现：</a:t>
            </a:r>
            <a:endParaRPr lang="en-US" altLang="zh-CN" sz="3200" b="1" dirty="0">
              <a:ea typeface="宋体" pitchFamily="2" charset="-122"/>
            </a:endParaRPr>
          </a:p>
          <a:p>
            <a:pPr algn="just">
              <a:lnSpc>
                <a:spcPct val="95000"/>
              </a:lnSpc>
              <a:buFontTx/>
              <a:buNone/>
            </a:pPr>
            <a:r>
              <a:rPr lang="en-US" altLang="zh-CN" sz="3200" b="1" dirty="0">
                <a:ea typeface="宋体" pitchFamily="2" charset="-122"/>
              </a:rPr>
              <a:t>CJ&lt;		z			MOV	y，	R0</a:t>
            </a:r>
          </a:p>
          <a:p>
            <a:pPr algn="just">
              <a:lnSpc>
                <a:spcPct val="95000"/>
              </a:lnSpc>
              <a:buFontTx/>
              <a:buNone/>
            </a:pPr>
            <a:r>
              <a:rPr lang="en-US" altLang="zh-CN" sz="3200" b="1" dirty="0">
                <a:ea typeface="宋体" pitchFamily="2" charset="-122"/>
              </a:rPr>
              <a:t>						ADD		w，	R0</a:t>
            </a:r>
          </a:p>
          <a:p>
            <a:pPr algn="just">
              <a:lnSpc>
                <a:spcPct val="95000"/>
              </a:lnSpc>
              <a:buFontTx/>
              <a:buNone/>
            </a:pPr>
            <a:r>
              <a:rPr lang="en-US" altLang="zh-CN" sz="3200" b="1" dirty="0">
                <a:ea typeface="宋体" pitchFamily="2" charset="-122"/>
              </a:rPr>
              <a:t>						MOV	R0，x</a:t>
            </a:r>
          </a:p>
          <a:p>
            <a:pPr algn="just">
              <a:lnSpc>
                <a:spcPct val="95000"/>
              </a:lnSpc>
              <a:buFontTx/>
              <a:buNone/>
            </a:pPr>
            <a:r>
              <a:rPr lang="en-US" altLang="zh-CN" sz="3200" b="1" dirty="0">
                <a:ea typeface="宋体" pitchFamily="2" charset="-122"/>
              </a:rPr>
              <a:t>						CJ&lt;		z</a:t>
            </a:r>
            <a:endParaRPr lang="zh-CN" altLang="en-US" sz="3200" b="1" dirty="0">
              <a:ea typeface="宋体" pitchFamily="2" charset="-122"/>
            </a:endParaRPr>
          </a:p>
        </p:txBody>
      </p:sp>
      <p:sp>
        <p:nvSpPr>
          <p:cNvPr id="399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C3DC2AA-B503-47B2-92E7-C30B794725FC}" type="slidenum">
              <a:rPr lang="en-US" altLang="zh-CN" sz="8000">
                <a:solidFill>
                  <a:schemeClr val="bg2"/>
                </a:solidFill>
                <a:latin typeface="Arial" charset="0"/>
                <a:ea typeface="宋体" pitchFamily="2" charset="-122"/>
              </a:rPr>
              <a:pPr/>
              <a:t>38</a:t>
            </a:fld>
            <a:endParaRPr lang="en-US" altLang="zh-CN" sz="8000">
              <a:solidFill>
                <a:schemeClr val="bg2"/>
              </a:solidFill>
              <a:latin typeface="Arial" charset="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zh-CN" altLang="en-US" b="1">
                <a:ea typeface="宋体" pitchFamily="2" charset="-122"/>
              </a:rPr>
              <a:t>本   章   要   点</a:t>
            </a:r>
          </a:p>
        </p:txBody>
      </p:sp>
      <p:sp>
        <p:nvSpPr>
          <p:cNvPr id="40963" name="Rectangle 3"/>
          <p:cNvSpPr>
            <a:spLocks noGrp="1" noChangeArrowheads="1"/>
          </p:cNvSpPr>
          <p:nvPr>
            <p:ph idx="1"/>
          </p:nvPr>
        </p:nvSpPr>
        <p:spPr/>
        <p:txBody>
          <a:bodyPr/>
          <a:lstStyle/>
          <a:p>
            <a:pPr algn="just">
              <a:lnSpc>
                <a:spcPct val="95000"/>
              </a:lnSpc>
            </a:pPr>
            <a:r>
              <a:rPr lang="zh-CN" altLang="en-US" sz="3200" b="1" dirty="0">
                <a:ea typeface="宋体" pitchFamily="2" charset="-122"/>
              </a:rPr>
              <a:t>代码生成器设计中的主要问题：存储管理、计算次序的选择、寄存器的分配、指令的选择等</a:t>
            </a:r>
          </a:p>
          <a:p>
            <a:pPr algn="just">
              <a:lnSpc>
                <a:spcPct val="95000"/>
              </a:lnSpc>
            </a:pPr>
            <a:r>
              <a:rPr lang="zh-CN" altLang="en-US" sz="3200" b="1" dirty="0">
                <a:ea typeface="宋体" pitchFamily="2" charset="-122"/>
              </a:rPr>
              <a:t>目标机器几种常用的地址模式和一些常用的指令</a:t>
            </a:r>
          </a:p>
          <a:p>
            <a:pPr algn="just">
              <a:lnSpc>
                <a:spcPct val="95000"/>
              </a:lnSpc>
            </a:pPr>
            <a:r>
              <a:rPr lang="zh-CN" altLang="en-US" sz="3200" b="1" dirty="0">
                <a:ea typeface="宋体" pitchFamily="2" charset="-122"/>
              </a:rPr>
              <a:t>基本块和程序流图</a:t>
            </a:r>
          </a:p>
          <a:p>
            <a:pPr algn="just">
              <a:lnSpc>
                <a:spcPct val="95000"/>
              </a:lnSpc>
            </a:pPr>
            <a:r>
              <a:rPr lang="zh-CN" altLang="en-US" sz="3200" b="1" dirty="0">
                <a:latin typeface="宋体" pitchFamily="2" charset="-122"/>
                <a:ea typeface="宋体" pitchFamily="2" charset="-122"/>
              </a:rPr>
              <a:t>简单的代码生成算法</a:t>
            </a:r>
            <a:endParaRPr lang="zh-CN" altLang="en-US" sz="3200" b="1" dirty="0">
              <a:ea typeface="宋体" pitchFamily="2" charset="-122"/>
            </a:endParaRPr>
          </a:p>
        </p:txBody>
      </p:sp>
      <p:sp>
        <p:nvSpPr>
          <p:cNvPr id="409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2F1D020-B9BF-4D86-95BB-1D1EF8499BA1}" type="slidenum">
              <a:rPr lang="en-US" altLang="zh-CN" sz="8000">
                <a:solidFill>
                  <a:schemeClr val="bg2"/>
                </a:solidFill>
                <a:latin typeface="Arial" charset="0"/>
                <a:ea typeface="宋体" pitchFamily="2" charset="-122"/>
              </a:rPr>
              <a:pPr/>
              <a:t>39</a:t>
            </a:fld>
            <a:endParaRPr lang="en-US" altLang="zh-CN" sz="8000">
              <a:solidFill>
                <a:schemeClr val="bg2"/>
              </a:solidFill>
              <a:latin typeface="Arial" charset="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zh-CN" altLang="en-US" b="1">
                <a:ea typeface="黑体" pitchFamily="49" charset="-122"/>
              </a:rPr>
              <a:t>8.1</a:t>
            </a:r>
            <a:r>
              <a:rPr lang="zh-CN" altLang="en-US" b="1">
                <a:latin typeface="宋体" pitchFamily="2" charset="-122"/>
                <a:ea typeface="黑体" pitchFamily="49" charset="-122"/>
              </a:rPr>
              <a:t> </a:t>
            </a:r>
            <a:r>
              <a:rPr lang="zh-CN" altLang="en-US" b="1">
                <a:latin typeface="宋体" pitchFamily="2" charset="-122"/>
                <a:ea typeface="宋体" pitchFamily="2" charset="-122"/>
              </a:rPr>
              <a:t>代码生成器的设计中的问题</a:t>
            </a:r>
          </a:p>
        </p:txBody>
      </p:sp>
      <p:sp>
        <p:nvSpPr>
          <p:cNvPr id="1406979" name="Rectangle 3"/>
          <p:cNvSpPr>
            <a:spLocks noGrp="1" noChangeArrowheads="1"/>
          </p:cNvSpPr>
          <p:nvPr>
            <p:ph idx="1"/>
          </p:nvPr>
        </p:nvSpPr>
        <p:spPr/>
        <p:txBody>
          <a:bodyPr/>
          <a:lstStyle/>
          <a:p>
            <a:pPr>
              <a:buFontTx/>
              <a:buNone/>
            </a:pPr>
            <a:r>
              <a:rPr lang="zh-CN" altLang="en-US" sz="3200" b="1" dirty="0">
                <a:latin typeface="宋体" pitchFamily="2" charset="-122"/>
                <a:ea typeface="宋体" pitchFamily="2" charset="-122"/>
              </a:rPr>
              <a:t>	若不考虑目标程序的效率，指令的选择是直截了当的</a:t>
            </a:r>
          </a:p>
          <a:p>
            <a:pPr>
              <a:buFontTx/>
              <a:buNone/>
            </a:pPr>
            <a:r>
              <a:rPr lang="zh-CN" altLang="en-US" sz="3200" b="1" dirty="0">
                <a:latin typeface="宋体" pitchFamily="2" charset="-122"/>
                <a:ea typeface="宋体" pitchFamily="2" charset="-122"/>
              </a:rPr>
              <a:t>三地址语句</a:t>
            </a:r>
            <a:r>
              <a:rPr lang="en-US" altLang="zh-CN" sz="3200" b="1" dirty="0">
                <a:ea typeface="宋体" pitchFamily="2" charset="-122"/>
              </a:rPr>
              <a:t>x = y + </a:t>
            </a:r>
            <a:r>
              <a:rPr lang="en-US" altLang="zh-CN" sz="3200" b="1" dirty="0" err="1">
                <a:ea typeface="宋体" pitchFamily="2" charset="-122"/>
              </a:rPr>
              <a:t>z</a:t>
            </a:r>
            <a:r>
              <a:rPr lang="en-US" altLang="zh-CN" sz="3200" b="1" dirty="0" err="1">
                <a:latin typeface="宋体" pitchFamily="2" charset="-122"/>
                <a:ea typeface="宋体" pitchFamily="2" charset="-122"/>
              </a:rPr>
              <a:t>（x，y</a:t>
            </a:r>
            <a:r>
              <a:rPr lang="zh-CN" altLang="en-US" sz="3200" b="1" dirty="0">
                <a:latin typeface="宋体" pitchFamily="2" charset="-122"/>
                <a:ea typeface="宋体" pitchFamily="2" charset="-122"/>
              </a:rPr>
              <a:t>和</a:t>
            </a:r>
            <a:r>
              <a:rPr lang="en-US" altLang="zh-CN" sz="3200" b="1" dirty="0">
                <a:latin typeface="宋体" pitchFamily="2" charset="-122"/>
                <a:ea typeface="宋体" pitchFamily="2" charset="-122"/>
              </a:rPr>
              <a:t>z</a:t>
            </a:r>
            <a:r>
              <a:rPr lang="zh-CN" altLang="en-US" sz="3200" b="1" dirty="0">
                <a:latin typeface="宋体" pitchFamily="2" charset="-122"/>
                <a:ea typeface="宋体" pitchFamily="2" charset="-122"/>
              </a:rPr>
              <a:t>都是静态分配）</a:t>
            </a:r>
          </a:p>
          <a:p>
            <a:pPr>
              <a:buFontTx/>
              <a:buNone/>
            </a:pPr>
            <a:r>
              <a:rPr lang="en-US" altLang="zh-CN" sz="3200" b="1" dirty="0">
                <a:latin typeface="宋体" pitchFamily="2" charset="-122"/>
                <a:ea typeface="宋体" pitchFamily="2" charset="-122"/>
              </a:rPr>
              <a:t>	</a:t>
            </a:r>
            <a:r>
              <a:rPr lang="en-US" altLang="zh-CN" sz="3200" b="1" dirty="0">
                <a:ea typeface="宋体" pitchFamily="2" charset="-122"/>
              </a:rPr>
              <a:t>MOV	y,	R0	/</a:t>
            </a:r>
            <a:r>
              <a:rPr lang="en-US" altLang="zh-CN" sz="3200" b="1" dirty="0">
                <a:ea typeface="宋体" pitchFamily="2" charset="-122"/>
                <a:sym typeface="Symbol" pitchFamily="18" charset="2"/>
              </a:rPr>
              <a:t></a:t>
            </a:r>
            <a:r>
              <a:rPr lang="en-US" altLang="zh-CN" sz="3200" b="1" dirty="0">
                <a:ea typeface="宋体" pitchFamily="2" charset="-122"/>
              </a:rPr>
              <a:t> </a:t>
            </a:r>
            <a:r>
              <a:rPr lang="zh-CN" altLang="en-US" sz="3200" b="1" dirty="0">
                <a:ea typeface="宋体" pitchFamily="2" charset="-122"/>
              </a:rPr>
              <a:t>把</a:t>
            </a:r>
            <a:r>
              <a:rPr lang="en-US" altLang="zh-CN" sz="3200" b="1" dirty="0">
                <a:ea typeface="宋体" pitchFamily="2" charset="-122"/>
              </a:rPr>
              <a:t>y</a:t>
            </a:r>
            <a:r>
              <a:rPr lang="zh-CN" altLang="en-US" sz="3200" b="1" dirty="0">
                <a:ea typeface="宋体" pitchFamily="2" charset="-122"/>
              </a:rPr>
              <a:t>装入寄存器</a:t>
            </a:r>
            <a:r>
              <a:rPr lang="en-US" altLang="zh-CN" sz="3200" b="1" dirty="0">
                <a:ea typeface="宋体" pitchFamily="2" charset="-122"/>
              </a:rPr>
              <a:t>R0 </a:t>
            </a:r>
            <a:r>
              <a:rPr lang="en-US" altLang="zh-CN" sz="3200" b="1" dirty="0">
                <a:ea typeface="宋体" pitchFamily="2" charset="-122"/>
                <a:sym typeface="Symbol" pitchFamily="18" charset="2"/>
              </a:rPr>
              <a:t></a:t>
            </a:r>
            <a:r>
              <a:rPr lang="en-US" altLang="zh-CN" sz="3200" b="1" dirty="0">
                <a:ea typeface="宋体" pitchFamily="2" charset="-122"/>
              </a:rPr>
              <a:t>/</a:t>
            </a:r>
          </a:p>
          <a:p>
            <a:pPr>
              <a:buFontTx/>
              <a:buNone/>
            </a:pPr>
            <a:r>
              <a:rPr lang="en-US" altLang="zh-CN" sz="3200" b="1" dirty="0">
                <a:ea typeface="宋体" pitchFamily="2" charset="-122"/>
              </a:rPr>
              <a:t>	ADD	z,	R0 	/</a:t>
            </a:r>
            <a:r>
              <a:rPr lang="en-US" altLang="zh-CN" sz="3200" b="1" dirty="0">
                <a:ea typeface="宋体" pitchFamily="2" charset="-122"/>
                <a:sym typeface="Symbol" pitchFamily="18" charset="2"/>
              </a:rPr>
              <a:t></a:t>
            </a:r>
            <a:r>
              <a:rPr lang="en-US" altLang="zh-CN" sz="3200" b="1" dirty="0">
                <a:ea typeface="宋体" pitchFamily="2" charset="-122"/>
              </a:rPr>
              <a:t> z</a:t>
            </a:r>
            <a:r>
              <a:rPr lang="zh-CN" altLang="en-US" sz="3200" b="1" dirty="0">
                <a:ea typeface="宋体" pitchFamily="2" charset="-122"/>
              </a:rPr>
              <a:t>加到</a:t>
            </a:r>
            <a:r>
              <a:rPr lang="en-US" altLang="zh-CN" sz="3200" b="1" dirty="0">
                <a:ea typeface="宋体" pitchFamily="2" charset="-122"/>
              </a:rPr>
              <a:t>R0</a:t>
            </a:r>
            <a:r>
              <a:rPr lang="zh-CN" altLang="en-US" sz="3200" b="1" dirty="0">
                <a:ea typeface="宋体" pitchFamily="2" charset="-122"/>
              </a:rPr>
              <a:t>上 </a:t>
            </a:r>
            <a:r>
              <a:rPr lang="en-US" altLang="zh-CN" sz="3200" b="1" dirty="0">
                <a:ea typeface="宋体" pitchFamily="2" charset="-122"/>
                <a:sym typeface="Symbol" pitchFamily="18" charset="2"/>
              </a:rPr>
              <a:t></a:t>
            </a:r>
            <a:r>
              <a:rPr lang="zh-CN" altLang="en-US" sz="3200" b="1" dirty="0">
                <a:ea typeface="宋体" pitchFamily="2" charset="-122"/>
              </a:rPr>
              <a:t>/</a:t>
            </a:r>
          </a:p>
          <a:p>
            <a:pPr>
              <a:buFontTx/>
              <a:buNone/>
            </a:pPr>
            <a:r>
              <a:rPr lang="en-US" altLang="zh-CN" sz="3200" b="1" dirty="0">
                <a:ea typeface="宋体" pitchFamily="2" charset="-122"/>
              </a:rPr>
              <a:t>	MOV	R0,	x 	/</a:t>
            </a:r>
            <a:r>
              <a:rPr lang="en-US" altLang="zh-CN" sz="3200" b="1" dirty="0">
                <a:ea typeface="宋体" pitchFamily="2" charset="-122"/>
                <a:sym typeface="Symbol" pitchFamily="18" charset="2"/>
              </a:rPr>
              <a:t></a:t>
            </a:r>
            <a:r>
              <a:rPr lang="en-US" altLang="zh-CN" sz="3200" b="1" dirty="0">
                <a:ea typeface="宋体" pitchFamily="2" charset="-122"/>
                <a:cs typeface="Times New Roman" pitchFamily="18" charset="0"/>
              </a:rPr>
              <a:t> </a:t>
            </a:r>
            <a:r>
              <a:rPr lang="zh-CN" altLang="en-US" sz="3200" b="1" dirty="0">
                <a:ea typeface="宋体" pitchFamily="2" charset="-122"/>
                <a:cs typeface="Times New Roman" pitchFamily="18" charset="0"/>
              </a:rPr>
              <a:t>把</a:t>
            </a:r>
            <a:r>
              <a:rPr lang="en-US" altLang="zh-CN" sz="3200" b="1" dirty="0">
                <a:ea typeface="宋体" pitchFamily="2" charset="-122"/>
              </a:rPr>
              <a:t>R0</a:t>
            </a:r>
            <a:r>
              <a:rPr lang="zh-CN" altLang="en-US" sz="3200" b="1" dirty="0">
                <a:ea typeface="宋体" pitchFamily="2" charset="-122"/>
              </a:rPr>
              <a:t>存入</a:t>
            </a:r>
            <a:r>
              <a:rPr lang="en-US" altLang="zh-CN" sz="3200" b="1" dirty="0">
                <a:ea typeface="宋体" pitchFamily="2" charset="-122"/>
              </a:rPr>
              <a:t>x</a:t>
            </a:r>
            <a:r>
              <a:rPr lang="zh-CN" altLang="en-US" sz="3200" b="1" dirty="0">
                <a:ea typeface="宋体" pitchFamily="2" charset="-122"/>
              </a:rPr>
              <a:t>中 </a:t>
            </a:r>
            <a:r>
              <a:rPr lang="en-US" altLang="zh-CN" sz="3200" b="1" dirty="0">
                <a:ea typeface="宋体" pitchFamily="2" charset="-122"/>
                <a:sym typeface="Symbol" pitchFamily="18" charset="2"/>
              </a:rPr>
              <a:t></a:t>
            </a:r>
            <a:r>
              <a:rPr lang="zh-CN" altLang="en-US" sz="3200" b="1" dirty="0">
                <a:ea typeface="宋体" pitchFamily="2" charset="-122"/>
              </a:rPr>
              <a:t>/</a:t>
            </a:r>
            <a:endParaRPr lang="en-US" altLang="zh-CN" sz="3200" b="1" dirty="0">
              <a:ea typeface="宋体" pitchFamily="2" charset="-122"/>
            </a:endParaRPr>
          </a:p>
          <a:p>
            <a:pPr>
              <a:buFontTx/>
              <a:buNone/>
            </a:pPr>
            <a:endParaRPr lang="zh-CN" altLang="en-US" sz="3200" b="1" dirty="0">
              <a:ea typeface="宋体" pitchFamily="2" charset="-122"/>
            </a:endParaRPr>
          </a:p>
          <a:p>
            <a:pPr>
              <a:buFontTx/>
              <a:buNone/>
            </a:pPr>
            <a:r>
              <a:rPr lang="zh-CN" altLang="en-US" sz="2800" b="1" dirty="0">
                <a:latin typeface="宋体" pitchFamily="2" charset="-122"/>
                <a:ea typeface="宋体" pitchFamily="2" charset="-122"/>
              </a:rPr>
              <a:t>逐个语句地产生代码，常常得到低质量的代码</a:t>
            </a:r>
            <a:r>
              <a:rPr lang="zh-CN" altLang="en-US" sz="2800" b="1" dirty="0">
                <a:ea typeface="宋体" pitchFamily="2" charset="-122"/>
              </a:rPr>
              <a:t> </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5A4E723-E85E-4321-8555-4A236E762DDE}" type="slidenum">
              <a:rPr lang="en-US" altLang="zh-CN" sz="8000">
                <a:solidFill>
                  <a:schemeClr val="bg2"/>
                </a:solidFill>
                <a:latin typeface="Arial" charset="0"/>
                <a:ea typeface="宋体" pitchFamily="2" charset="-122"/>
              </a:rPr>
              <a:pPr/>
              <a:t>4</a:t>
            </a:fld>
            <a:endParaRPr lang="en-US" altLang="zh-CN" sz="8000" dirty="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6979">
                                            <p:txEl>
                                              <p:pRg st="6" end="6"/>
                                            </p:txEl>
                                          </p:spTgt>
                                        </p:tgtEl>
                                        <p:attrNameLst>
                                          <p:attrName>style.visibility</p:attrName>
                                        </p:attrNameLst>
                                      </p:cBhvr>
                                      <p:to>
                                        <p:strVal val="visible"/>
                                      </p:to>
                                    </p:set>
                                    <p:animEffect transition="in" filter="blinds(horizontal)">
                                      <p:cBhvr>
                                        <p:cTn id="7" dur="500"/>
                                        <p:tgtEl>
                                          <p:spTgt spid="1406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zh-CN" altLang="en-US" b="1">
                <a:ea typeface="黑体" pitchFamily="49" charset="-122"/>
              </a:rPr>
              <a:t>8.1</a:t>
            </a:r>
            <a:r>
              <a:rPr lang="zh-CN" altLang="en-US" b="1">
                <a:latin typeface="宋体" pitchFamily="2" charset="-122"/>
                <a:ea typeface="黑体" pitchFamily="49" charset="-122"/>
              </a:rPr>
              <a:t> </a:t>
            </a:r>
            <a:r>
              <a:rPr lang="zh-CN" altLang="en-US" b="1">
                <a:latin typeface="宋体" pitchFamily="2" charset="-122"/>
                <a:ea typeface="宋体" pitchFamily="2" charset="-122"/>
              </a:rPr>
              <a:t>代码生成器的设计中的问题</a:t>
            </a:r>
          </a:p>
        </p:txBody>
      </p:sp>
      <p:sp>
        <p:nvSpPr>
          <p:cNvPr id="6147" name="Rectangle 3"/>
          <p:cNvSpPr>
            <a:spLocks noGrp="1" noChangeArrowheads="1"/>
          </p:cNvSpPr>
          <p:nvPr>
            <p:ph idx="1"/>
          </p:nvPr>
        </p:nvSpPr>
        <p:spPr>
          <a:xfrm>
            <a:off x="304800" y="1196975"/>
            <a:ext cx="8610600" cy="5181600"/>
          </a:xfrm>
        </p:spPr>
        <p:txBody>
          <a:bodyPr/>
          <a:lstStyle/>
          <a:p>
            <a:pPr>
              <a:lnSpc>
                <a:spcPct val="90000"/>
              </a:lnSpc>
              <a:buFontTx/>
              <a:buNone/>
            </a:pPr>
            <a:r>
              <a:rPr lang="zh-CN" altLang="en-US" sz="3200" b="1" dirty="0">
                <a:latin typeface="Times New Roman" pitchFamily="18" charset="0"/>
                <a:ea typeface="宋体" pitchFamily="2" charset="-122"/>
                <a:cs typeface="Times New Roman" pitchFamily="18" charset="0"/>
              </a:rPr>
              <a:t>语句序列 	</a:t>
            </a:r>
            <a:r>
              <a:rPr lang="en-US" altLang="zh-CN" sz="3200" b="1" dirty="0">
                <a:latin typeface="Times New Roman" pitchFamily="18" charset="0"/>
                <a:ea typeface="宋体" pitchFamily="2" charset="-122"/>
                <a:cs typeface="Times New Roman" pitchFamily="18" charset="0"/>
              </a:rPr>
              <a:t>a = b + c </a:t>
            </a:r>
          </a:p>
          <a:p>
            <a:pPr>
              <a:lnSpc>
                <a:spcPct val="90000"/>
              </a:lnSpc>
              <a:buFontTx/>
              <a:buNone/>
            </a:pPr>
            <a:r>
              <a:rPr lang="en-US" altLang="zh-CN" sz="3200" b="1" dirty="0">
                <a:latin typeface="Times New Roman" pitchFamily="18" charset="0"/>
                <a:ea typeface="宋体" pitchFamily="2" charset="-122"/>
                <a:cs typeface="Times New Roman" pitchFamily="18" charset="0"/>
              </a:rPr>
              <a:t>			d = a + e</a:t>
            </a:r>
          </a:p>
          <a:p>
            <a:pPr>
              <a:lnSpc>
                <a:spcPct val="90000"/>
              </a:lnSpc>
              <a:buFontTx/>
              <a:buNone/>
            </a:pPr>
            <a:r>
              <a:rPr lang="zh-CN" altLang="en-US" sz="3200" b="1" dirty="0">
                <a:latin typeface="Times New Roman" pitchFamily="18" charset="0"/>
                <a:ea typeface="宋体" pitchFamily="2" charset="-122"/>
                <a:cs typeface="Times New Roman" pitchFamily="18" charset="0"/>
              </a:rPr>
              <a:t>的代码如下</a:t>
            </a:r>
          </a:p>
          <a:p>
            <a:pPr>
              <a:lnSpc>
                <a:spcPct val="90000"/>
              </a:lnSpc>
              <a:buFontTx/>
              <a:buNone/>
            </a:pPr>
            <a:r>
              <a:rPr lang="en-US" altLang="zh-CN" sz="3200" b="1" dirty="0">
                <a:latin typeface="Times New Roman" pitchFamily="18" charset="0"/>
                <a:ea typeface="宋体" pitchFamily="2" charset="-122"/>
                <a:cs typeface="Times New Roman" pitchFamily="18" charset="0"/>
              </a:rPr>
              <a:t>MOV 	b,	R0</a:t>
            </a:r>
          </a:p>
          <a:p>
            <a:pPr>
              <a:lnSpc>
                <a:spcPct val="90000"/>
              </a:lnSpc>
              <a:buFontTx/>
              <a:buNone/>
            </a:pPr>
            <a:r>
              <a:rPr lang="en-US" altLang="zh-CN" sz="3200" b="1" dirty="0">
                <a:latin typeface="Times New Roman" pitchFamily="18" charset="0"/>
                <a:ea typeface="宋体" pitchFamily="2" charset="-122"/>
                <a:cs typeface="Times New Roman" pitchFamily="18" charset="0"/>
              </a:rPr>
              <a:t>ADD		c,	R0</a:t>
            </a:r>
          </a:p>
          <a:p>
            <a:pPr>
              <a:lnSpc>
                <a:spcPct val="90000"/>
              </a:lnSpc>
              <a:buFontTx/>
              <a:buNone/>
            </a:pPr>
            <a:r>
              <a:rPr lang="en-US" altLang="zh-CN" sz="3200" b="1" dirty="0">
                <a:latin typeface="Times New Roman" pitchFamily="18" charset="0"/>
                <a:ea typeface="宋体" pitchFamily="2" charset="-122"/>
                <a:cs typeface="Times New Roman" pitchFamily="18" charset="0"/>
              </a:rPr>
              <a:t>MOV	R0,	a</a:t>
            </a:r>
          </a:p>
          <a:p>
            <a:pPr>
              <a:lnSpc>
                <a:spcPct val="90000"/>
              </a:lnSpc>
              <a:buFontTx/>
              <a:buNone/>
            </a:pPr>
            <a:r>
              <a:rPr lang="en-US" altLang="zh-CN" sz="3200" b="1" dirty="0">
                <a:latin typeface="Times New Roman" pitchFamily="18" charset="0"/>
                <a:ea typeface="宋体" pitchFamily="2" charset="-122"/>
                <a:cs typeface="Times New Roman" pitchFamily="18" charset="0"/>
              </a:rPr>
              <a:t>MOV	a,	R0</a:t>
            </a:r>
          </a:p>
          <a:p>
            <a:pPr>
              <a:lnSpc>
                <a:spcPct val="90000"/>
              </a:lnSpc>
              <a:buFontTx/>
              <a:buNone/>
            </a:pPr>
            <a:r>
              <a:rPr lang="en-US" altLang="zh-CN" sz="3200" b="1" dirty="0">
                <a:latin typeface="Times New Roman" pitchFamily="18" charset="0"/>
                <a:ea typeface="宋体" pitchFamily="2" charset="-122"/>
                <a:cs typeface="Times New Roman" pitchFamily="18" charset="0"/>
              </a:rPr>
              <a:t>ADD		e,	R0		</a:t>
            </a:r>
          </a:p>
          <a:p>
            <a:pPr>
              <a:lnSpc>
                <a:spcPct val="90000"/>
              </a:lnSpc>
              <a:buFontTx/>
              <a:buNone/>
            </a:pPr>
            <a:r>
              <a:rPr lang="en-US" altLang="zh-CN" sz="3200" b="1" dirty="0">
                <a:latin typeface="Times New Roman" pitchFamily="18" charset="0"/>
                <a:ea typeface="宋体" pitchFamily="2" charset="-122"/>
                <a:cs typeface="Times New Roman" pitchFamily="18" charset="0"/>
              </a:rPr>
              <a:t>MOV	R0,	d	</a:t>
            </a:r>
            <a:endParaRPr lang="zh-CN" altLang="en-US" sz="3200" b="1" dirty="0">
              <a:latin typeface="Times New Roman" pitchFamily="18" charset="0"/>
              <a:ea typeface="宋体" pitchFamily="2" charset="-122"/>
              <a:cs typeface="Times New Roman" pitchFamily="18" charset="0"/>
            </a:endParaRP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5A56F1C-2C2D-49E8-BFFB-B7856EC38E27}" type="slidenum">
              <a:rPr lang="en-US" altLang="zh-CN" sz="8000">
                <a:solidFill>
                  <a:schemeClr val="bg2"/>
                </a:solidFill>
                <a:latin typeface="Arial" charset="0"/>
                <a:ea typeface="宋体" pitchFamily="2" charset="-122"/>
              </a:rPr>
              <a:pPr/>
              <a:t>5</a:t>
            </a:fld>
            <a:endParaRPr lang="en-US" altLang="zh-CN" sz="8000">
              <a:solidFill>
                <a:schemeClr val="bg2"/>
              </a:solidFill>
              <a:latin typeface="Arial" charset="0"/>
              <a:ea typeface="宋体" pitchFamily="2" charset="-122"/>
            </a:endParaRPr>
          </a:p>
        </p:txBody>
      </p:sp>
      <p:sp>
        <p:nvSpPr>
          <p:cNvPr id="1409029" name="AutoShape 5"/>
          <p:cNvSpPr>
            <a:spLocks/>
          </p:cNvSpPr>
          <p:nvPr/>
        </p:nvSpPr>
        <p:spPr bwMode="auto">
          <a:xfrm>
            <a:off x="4716463" y="2205038"/>
            <a:ext cx="1008062" cy="433387"/>
          </a:xfrm>
          <a:prstGeom prst="borderCallout1">
            <a:avLst>
              <a:gd name="adj1" fmla="val 26375"/>
              <a:gd name="adj2" fmla="val -7560"/>
              <a:gd name="adj3" fmla="val 199634"/>
              <a:gd name="adj4" fmla="val -10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eaLnBrk="0" hangingPunct="0">
              <a:defRPr/>
            </a:pPr>
            <a:r>
              <a:rPr lang="en-US" altLang="zh-CN" sz="3200" b="1">
                <a:solidFill>
                  <a:srgbClr val="996633"/>
                </a:solidFill>
                <a:effectLst>
                  <a:outerShdw blurRad="38100" dist="38100" dir="2700000" algn="tl">
                    <a:srgbClr val="C0C0C0"/>
                  </a:outerShdw>
                </a:effectLst>
                <a:latin typeface="Times New Roman" pitchFamily="18" charset="0"/>
              </a:rPr>
              <a:t>b</a:t>
            </a:r>
          </a:p>
        </p:txBody>
      </p:sp>
      <p:sp>
        <p:nvSpPr>
          <p:cNvPr id="1409030" name="AutoShape 6"/>
          <p:cNvSpPr>
            <a:spLocks/>
          </p:cNvSpPr>
          <p:nvPr/>
        </p:nvSpPr>
        <p:spPr bwMode="auto">
          <a:xfrm>
            <a:off x="4716463" y="2925763"/>
            <a:ext cx="1008062" cy="433387"/>
          </a:xfrm>
          <a:prstGeom prst="borderCallout1">
            <a:avLst>
              <a:gd name="adj1" fmla="val 26375"/>
              <a:gd name="adj2" fmla="val -7560"/>
              <a:gd name="adj3" fmla="val 165204"/>
              <a:gd name="adj4" fmla="val -93699"/>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eaLnBrk="0" hangingPunct="0">
              <a:defRPr/>
            </a:pPr>
            <a:r>
              <a:rPr lang="en-US" altLang="zh-CN" sz="3200" b="1">
                <a:solidFill>
                  <a:srgbClr val="996633"/>
                </a:solidFill>
                <a:effectLst>
                  <a:outerShdw blurRad="38100" dist="38100" dir="2700000" algn="tl">
                    <a:srgbClr val="C0C0C0"/>
                  </a:outerShdw>
                </a:effectLst>
                <a:latin typeface="Times New Roman" pitchFamily="18" charset="0"/>
              </a:rPr>
              <a:t>b+c</a:t>
            </a:r>
          </a:p>
        </p:txBody>
      </p:sp>
      <p:sp>
        <p:nvSpPr>
          <p:cNvPr id="1409031" name="AutoShape 7"/>
          <p:cNvSpPr>
            <a:spLocks noChangeArrowheads="1"/>
          </p:cNvSpPr>
          <p:nvPr/>
        </p:nvSpPr>
        <p:spPr bwMode="auto">
          <a:xfrm>
            <a:off x="4572000" y="4652963"/>
            <a:ext cx="5005388" cy="1366837"/>
          </a:xfrm>
          <a:prstGeom prst="cloudCallout">
            <a:avLst>
              <a:gd name="adj1" fmla="val -68046"/>
              <a:gd name="adj2" fmla="val -49769"/>
            </a:avLst>
          </a:prstGeom>
          <a:solidFill>
            <a:schemeClr val="accent1">
              <a:alpha val="2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defRPr/>
            </a:pPr>
            <a:r>
              <a:rPr lang="zh-CN" altLang="en-US" sz="2400" b="1">
                <a:solidFill>
                  <a:srgbClr val="996633"/>
                </a:solidFill>
                <a:effectLst>
                  <a:outerShdw blurRad="38100" dist="38100" dir="2700000" algn="tl">
                    <a:srgbClr val="000000"/>
                  </a:outerShdw>
                </a:effectLst>
                <a:latin typeface="Times New Roman" pitchFamily="18" charset="0"/>
              </a:rPr>
              <a:t>多余的指令</a:t>
            </a:r>
            <a:r>
              <a:rPr lang="en-US" altLang="zh-CN" sz="2400" b="1">
                <a:solidFill>
                  <a:srgbClr val="996633"/>
                </a:solidFill>
                <a:effectLst>
                  <a:outerShdw blurRad="38100" dist="38100" dir="2700000" algn="tl">
                    <a:srgbClr val="000000"/>
                  </a:outerShdw>
                </a:effectLst>
                <a:latin typeface="Times New Roman" pitchFamily="18" charset="0"/>
              </a:rPr>
              <a:t>, </a:t>
            </a:r>
            <a:r>
              <a:rPr lang="zh-CN" altLang="en-US" sz="2400" b="1">
                <a:solidFill>
                  <a:srgbClr val="996633"/>
                </a:solidFill>
                <a:effectLst>
                  <a:outerShdw blurRad="38100" dist="38100" dir="2700000" algn="tl">
                    <a:srgbClr val="000000"/>
                  </a:outerShdw>
                </a:effectLst>
                <a:latin typeface="Times New Roman" pitchFamily="18" charset="0"/>
              </a:rPr>
              <a:t>若</a:t>
            </a:r>
            <a:r>
              <a:rPr lang="en-US" altLang="zh-CN" sz="2400" b="1">
                <a:solidFill>
                  <a:srgbClr val="996633"/>
                </a:solidFill>
                <a:effectLst>
                  <a:outerShdw blurRad="38100" dist="38100" dir="2700000" algn="tl">
                    <a:srgbClr val="000000"/>
                  </a:outerShdw>
                </a:effectLst>
                <a:latin typeface="Times New Roman" pitchFamily="18" charset="0"/>
              </a:rPr>
              <a:t>a</a:t>
            </a:r>
            <a:r>
              <a:rPr lang="zh-CN" altLang="en-US" sz="2400" b="1">
                <a:solidFill>
                  <a:srgbClr val="996633"/>
                </a:solidFill>
                <a:effectLst>
                  <a:outerShdw blurRad="38100" dist="38100" dir="2700000" algn="tl">
                    <a:srgbClr val="000000"/>
                  </a:outerShdw>
                </a:effectLst>
                <a:latin typeface="Times New Roman" pitchFamily="18" charset="0"/>
              </a:rPr>
              <a:t>不再使用，第三条也多余</a:t>
            </a:r>
            <a:endParaRPr lang="zh-CN" altLang="en-US" sz="3200" b="1">
              <a:solidFill>
                <a:srgbClr val="996633"/>
              </a:solidFill>
              <a:effectLst>
                <a:outerShdw blurRad="38100" dist="38100" dir="2700000" algn="tl">
                  <a:srgbClr val="00000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9029"/>
                                        </p:tgtEl>
                                        <p:attrNameLst>
                                          <p:attrName>style.visibility</p:attrName>
                                        </p:attrNameLst>
                                      </p:cBhvr>
                                      <p:to>
                                        <p:strVal val="visible"/>
                                      </p:to>
                                    </p:set>
                                    <p:animEffect transition="in" filter="blinds(horizontal)">
                                      <p:cBhvr>
                                        <p:cTn id="7" dur="500"/>
                                        <p:tgtEl>
                                          <p:spTgt spid="1409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9030"/>
                                        </p:tgtEl>
                                        <p:attrNameLst>
                                          <p:attrName>style.visibility</p:attrName>
                                        </p:attrNameLst>
                                      </p:cBhvr>
                                      <p:to>
                                        <p:strVal val="visible"/>
                                      </p:to>
                                    </p:set>
                                    <p:animEffect transition="in" filter="blinds(horizontal)">
                                      <p:cBhvr>
                                        <p:cTn id="12" dur="500"/>
                                        <p:tgtEl>
                                          <p:spTgt spid="1409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9031"/>
                                        </p:tgtEl>
                                        <p:attrNameLst>
                                          <p:attrName>style.visibility</p:attrName>
                                        </p:attrNameLst>
                                      </p:cBhvr>
                                      <p:to>
                                        <p:strVal val="visible"/>
                                      </p:to>
                                    </p:set>
                                    <p:animEffect transition="in" filter="blinds(horizontal)">
                                      <p:cBhvr>
                                        <p:cTn id="17" dur="500"/>
                                        <p:tgtEl>
                                          <p:spTgt spid="140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9" grpId="0" animBg="1"/>
      <p:bldP spid="1409030" grpId="0" animBg="1"/>
      <p:bldP spid="14090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zh-CN" altLang="en-US" b="1">
                <a:ea typeface="黑体" pitchFamily="49" charset="-122"/>
              </a:rPr>
              <a:t>8.1</a:t>
            </a:r>
            <a:r>
              <a:rPr lang="zh-CN" altLang="en-US" b="1">
                <a:latin typeface="宋体" pitchFamily="2" charset="-122"/>
                <a:ea typeface="黑体" pitchFamily="49" charset="-122"/>
              </a:rPr>
              <a:t> </a:t>
            </a:r>
            <a:r>
              <a:rPr lang="zh-CN" altLang="en-US" b="1">
                <a:latin typeface="宋体" pitchFamily="2" charset="-122"/>
                <a:ea typeface="宋体" pitchFamily="2" charset="-122"/>
              </a:rPr>
              <a:t>代码生成器的设计中的问题</a:t>
            </a:r>
          </a:p>
        </p:txBody>
      </p:sp>
      <p:sp>
        <p:nvSpPr>
          <p:cNvPr id="7171" name="Rectangle 3"/>
          <p:cNvSpPr>
            <a:spLocks noGrp="1" noChangeArrowheads="1"/>
          </p:cNvSpPr>
          <p:nvPr>
            <p:ph idx="1"/>
          </p:nvPr>
        </p:nvSpPr>
        <p:spPr/>
        <p:txBody>
          <a:bodyPr/>
          <a:lstStyle/>
          <a:p>
            <a:pPr>
              <a:buFontTx/>
              <a:buNone/>
            </a:pPr>
            <a:r>
              <a:rPr lang="en-US" altLang="zh-CN" sz="3200" b="1" dirty="0">
                <a:ea typeface="宋体" pitchFamily="2" charset="-122"/>
              </a:rPr>
              <a:t>8.1.3 </a:t>
            </a:r>
            <a:r>
              <a:rPr lang="zh-CN" altLang="en-US" sz="3200" b="1" dirty="0">
                <a:ea typeface="宋体" pitchFamily="2" charset="-122"/>
              </a:rPr>
              <a:t>寄存器分配</a:t>
            </a:r>
            <a:endParaRPr lang="en-US" altLang="zh-CN" sz="3200" b="1" dirty="0">
              <a:ea typeface="宋体" pitchFamily="2" charset="-122"/>
            </a:endParaRPr>
          </a:p>
          <a:p>
            <a:pPr indent="0">
              <a:buFontTx/>
              <a:buNone/>
            </a:pPr>
            <a:r>
              <a:rPr lang="zh-CN" altLang="en-US" sz="3200" b="1" dirty="0">
                <a:ea typeface="宋体" pitchFamily="2" charset="-122"/>
              </a:rPr>
              <a:t>运算对象处于寄存器中的指令通常比运算对象处于内存的指令要短一些，执行也快一些</a:t>
            </a:r>
          </a:p>
          <a:p>
            <a:pPr>
              <a:buFontTx/>
              <a:buNone/>
            </a:pPr>
            <a:endParaRPr lang="en-US" altLang="zh-CN" sz="3200" b="1" dirty="0">
              <a:ea typeface="宋体" pitchFamily="2" charset="-122"/>
            </a:endParaRPr>
          </a:p>
          <a:p>
            <a:r>
              <a:rPr lang="zh-CN" altLang="en-US" sz="3200" b="1" dirty="0">
                <a:ea typeface="宋体" pitchFamily="2" charset="-122"/>
              </a:rPr>
              <a:t>寄存器分配</a:t>
            </a:r>
          </a:p>
          <a:p>
            <a:pPr>
              <a:buFontTx/>
              <a:buNone/>
            </a:pPr>
            <a:r>
              <a:rPr lang="zh-CN" altLang="en-US" sz="3200" b="1" dirty="0">
                <a:ea typeface="宋体" pitchFamily="2" charset="-122"/>
              </a:rPr>
              <a:t>	</a:t>
            </a:r>
            <a:r>
              <a:rPr lang="zh-CN" altLang="en-US" sz="3200" b="1" dirty="0">
                <a:latin typeface="宋体" pitchFamily="2" charset="-122"/>
                <a:ea typeface="宋体" pitchFamily="2" charset="-122"/>
              </a:rPr>
              <a:t>选择驻留在寄存器中的一组变量</a:t>
            </a:r>
            <a:endParaRPr lang="zh-CN" altLang="en-US" sz="3200" b="1" dirty="0">
              <a:ea typeface="宋体" pitchFamily="2" charset="-122"/>
            </a:endParaRPr>
          </a:p>
          <a:p>
            <a:r>
              <a:rPr lang="zh-CN" altLang="en-US" sz="3200" b="1" dirty="0">
                <a:ea typeface="宋体" pitchFamily="2" charset="-122"/>
              </a:rPr>
              <a:t>寄存器指派</a:t>
            </a:r>
          </a:p>
          <a:p>
            <a:pPr>
              <a:buFontTx/>
              <a:buNone/>
            </a:pPr>
            <a:r>
              <a:rPr lang="en-US" altLang="zh-CN" sz="3200" b="1" dirty="0">
                <a:ea typeface="宋体" pitchFamily="2" charset="-122"/>
              </a:rPr>
              <a:t>	</a:t>
            </a:r>
            <a:r>
              <a:rPr lang="zh-CN" altLang="en-US" sz="3200" b="1" dirty="0">
                <a:latin typeface="宋体" pitchFamily="2" charset="-122"/>
                <a:ea typeface="宋体" pitchFamily="2" charset="-122"/>
              </a:rPr>
              <a:t>挑选变量要驻留的具体寄存器</a:t>
            </a:r>
            <a:endParaRPr lang="en-US" altLang="zh-CN" sz="3200" b="1" dirty="0">
              <a:ea typeface="宋体" pitchFamily="2" charset="-122"/>
            </a:endParaRP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4D3B19ED-F061-4A7E-B318-E730E11853D7}" type="slidenum">
              <a:rPr lang="en-US" altLang="zh-CN" sz="8000">
                <a:solidFill>
                  <a:schemeClr val="bg2"/>
                </a:solidFill>
                <a:latin typeface="Arial" charset="0"/>
                <a:ea typeface="宋体" pitchFamily="2" charset="-122"/>
              </a:rPr>
              <a:pPr/>
              <a:t>6</a:t>
            </a:fld>
            <a:endParaRPr lang="en-US" altLang="zh-CN" sz="8000">
              <a:solidFill>
                <a:schemeClr val="bg2"/>
              </a:solidFill>
              <a:latin typeface="Arial"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zh-CN" altLang="en-US" b="1">
                <a:ea typeface="黑体" pitchFamily="49" charset="-122"/>
              </a:rPr>
              <a:t>8.1</a:t>
            </a:r>
            <a:r>
              <a:rPr lang="zh-CN" altLang="en-US" b="1">
                <a:latin typeface="宋体" pitchFamily="2" charset="-122"/>
                <a:ea typeface="黑体" pitchFamily="49" charset="-122"/>
              </a:rPr>
              <a:t> </a:t>
            </a:r>
            <a:r>
              <a:rPr lang="zh-CN" altLang="en-US" b="1">
                <a:latin typeface="宋体" pitchFamily="2" charset="-122"/>
                <a:ea typeface="宋体" pitchFamily="2" charset="-122"/>
              </a:rPr>
              <a:t>代码生成器的设计中的问题</a:t>
            </a:r>
          </a:p>
        </p:txBody>
      </p:sp>
      <p:sp>
        <p:nvSpPr>
          <p:cNvPr id="1417219" name="Rectangle 3"/>
          <p:cNvSpPr>
            <a:spLocks noGrp="1" noChangeArrowheads="1"/>
          </p:cNvSpPr>
          <p:nvPr>
            <p:ph idx="1"/>
          </p:nvPr>
        </p:nvSpPr>
        <p:spPr/>
        <p:txBody>
          <a:bodyPr/>
          <a:lstStyle/>
          <a:p>
            <a:pPr>
              <a:buFontTx/>
              <a:buNone/>
              <a:defRPr/>
            </a:pPr>
            <a:r>
              <a:rPr lang="en-US" altLang="zh-CN" b="1" dirty="0">
                <a:ea typeface="宋体" pitchFamily="2" charset="-122"/>
              </a:rPr>
              <a:t>8.1.4 </a:t>
            </a:r>
            <a:r>
              <a:rPr lang="zh-CN" altLang="en-US" b="1" dirty="0">
                <a:ea typeface="宋体" pitchFamily="2" charset="-122"/>
              </a:rPr>
              <a:t>计算次序的选择</a:t>
            </a:r>
          </a:p>
          <a:p>
            <a:pPr>
              <a:buFontTx/>
              <a:buNone/>
              <a:defRPr/>
            </a:pPr>
            <a:r>
              <a:rPr lang="zh-CN" altLang="en-US" b="1" dirty="0">
                <a:latin typeface="宋体" pitchFamily="2" charset="-122"/>
                <a:ea typeface="宋体" pitchFamily="2" charset="-122"/>
              </a:rPr>
              <a:t>	</a:t>
            </a:r>
            <a:r>
              <a:rPr lang="zh-CN" altLang="en-US" sz="3200" b="1" dirty="0">
                <a:latin typeface="宋体" pitchFamily="2" charset="-122"/>
                <a:ea typeface="宋体" pitchFamily="2" charset="-122"/>
              </a:rPr>
              <a:t>某种计算次序可能会比其它次序需要较少的寄存器来保存中间结果</a:t>
            </a:r>
          </a:p>
          <a:p>
            <a:pPr>
              <a:buFontTx/>
              <a:buNone/>
              <a:defRPr/>
            </a:pPr>
            <a:endParaRPr lang="zh-CN" altLang="en-US" b="1" dirty="0">
              <a:latin typeface="宋体" pitchFamily="2" charset="-122"/>
              <a:ea typeface="宋体" pitchFamily="2" charset="-122"/>
            </a:endParaRPr>
          </a:p>
          <a:p>
            <a:pPr>
              <a:buFontTx/>
              <a:buNone/>
              <a:defRPr/>
            </a:pPr>
            <a:r>
              <a:rPr lang="zh-CN" altLang="en-US" b="1" dirty="0">
                <a:solidFill>
                  <a:srgbClr val="996633"/>
                </a:solidFill>
                <a:effectLst>
                  <a:outerShdw blurRad="38100" dist="38100" dir="2700000" algn="tl">
                    <a:srgbClr val="C0C0C0"/>
                  </a:outerShdw>
                </a:effectLst>
                <a:latin typeface="宋体" pitchFamily="2" charset="-122"/>
                <a:ea typeface="宋体" pitchFamily="2" charset="-122"/>
              </a:rPr>
              <a:t>寻找最优的计算次序是一个</a:t>
            </a:r>
            <a:r>
              <a:rPr lang="en-US" altLang="zh-CN" b="1" dirty="0">
                <a:solidFill>
                  <a:srgbClr val="996633"/>
                </a:solidFill>
                <a:effectLst>
                  <a:outerShdw blurRad="38100" dist="38100" dir="2700000" algn="tl">
                    <a:srgbClr val="C0C0C0"/>
                  </a:outerShdw>
                </a:effectLst>
                <a:latin typeface="宋体" pitchFamily="2" charset="-122"/>
                <a:ea typeface="宋体" pitchFamily="2" charset="-122"/>
              </a:rPr>
              <a:t>NP</a:t>
            </a:r>
            <a:r>
              <a:rPr lang="zh-CN" altLang="en-US" b="1" dirty="0">
                <a:solidFill>
                  <a:srgbClr val="996633"/>
                </a:solidFill>
                <a:effectLst>
                  <a:outerShdw blurRad="38100" dist="38100" dir="2700000" algn="tl">
                    <a:srgbClr val="C0C0C0"/>
                  </a:outerShdw>
                </a:effectLst>
                <a:latin typeface="宋体" pitchFamily="2" charset="-122"/>
                <a:ea typeface="宋体" pitchFamily="2" charset="-122"/>
              </a:rPr>
              <a:t>完全问题</a:t>
            </a:r>
            <a:endParaRPr lang="en-US" altLang="zh-CN" b="1" dirty="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3024607-40E7-4536-9530-430D44BE6E70}" type="slidenum">
              <a:rPr lang="en-US" altLang="zh-CN" sz="8000">
                <a:solidFill>
                  <a:schemeClr val="bg2"/>
                </a:solidFill>
                <a:latin typeface="Arial" charset="0"/>
                <a:ea typeface="宋体" pitchFamily="2" charset="-122"/>
              </a:rPr>
              <a:pPr/>
              <a:t>7</a:t>
            </a:fld>
            <a:endParaRPr lang="en-US" altLang="zh-CN" sz="8000">
              <a:solidFill>
                <a:schemeClr val="bg2"/>
              </a:solidFill>
              <a:latin typeface="Arial"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028"/>
          <p:cNvSpPr>
            <a:spLocks noGrp="1" noChangeArrowheads="1"/>
          </p:cNvSpPr>
          <p:nvPr>
            <p:ph type="title"/>
          </p:nvPr>
        </p:nvSpPr>
        <p:spPr/>
        <p:txBody>
          <a:bodyPr/>
          <a:lstStyle/>
          <a:p>
            <a:r>
              <a:rPr lang="zh-CN" altLang="en-US" b="1">
                <a:ea typeface="黑体" pitchFamily="49" charset="-122"/>
              </a:rPr>
              <a:t>8.2</a:t>
            </a:r>
            <a:r>
              <a:rPr lang="zh-CN" altLang="en-US" b="1">
                <a:latin typeface="宋体" pitchFamily="2" charset="-122"/>
                <a:ea typeface="黑体" pitchFamily="49" charset="-122"/>
              </a:rPr>
              <a:t> </a:t>
            </a:r>
            <a:r>
              <a:rPr lang="zh-CN" altLang="en-US" b="1">
                <a:latin typeface="宋体" pitchFamily="2" charset="-122"/>
                <a:ea typeface="宋体" pitchFamily="2" charset="-122"/>
              </a:rPr>
              <a:t>目  标  机  器</a:t>
            </a:r>
          </a:p>
        </p:txBody>
      </p:sp>
      <p:sp>
        <p:nvSpPr>
          <p:cNvPr id="9219" name="Rectangle 1027"/>
          <p:cNvSpPr>
            <a:spLocks noGrp="1" noChangeArrowheads="1"/>
          </p:cNvSpPr>
          <p:nvPr>
            <p:ph idx="1"/>
          </p:nvPr>
        </p:nvSpPr>
        <p:spPr/>
        <p:txBody>
          <a:bodyPr/>
          <a:lstStyle/>
          <a:p>
            <a:pPr>
              <a:buFontTx/>
              <a:buNone/>
            </a:pPr>
            <a:r>
              <a:rPr lang="en-US" altLang="zh-CN" b="1" dirty="0">
                <a:ea typeface="宋体" pitchFamily="2" charset="-122"/>
              </a:rPr>
              <a:t>8.2.1 </a:t>
            </a:r>
            <a:r>
              <a:rPr lang="zh-CN" altLang="en-US" b="1" dirty="0">
                <a:ea typeface="宋体" pitchFamily="2" charset="-122"/>
              </a:rPr>
              <a:t>目标机器的指令系统</a:t>
            </a:r>
          </a:p>
          <a:p>
            <a:pPr>
              <a:buFontTx/>
              <a:buNone/>
            </a:pPr>
            <a:r>
              <a:rPr lang="zh-CN" altLang="en-US" sz="3200" b="1" dirty="0">
                <a:latin typeface="宋体" pitchFamily="2" charset="-122"/>
                <a:ea typeface="宋体" pitchFamily="2" charset="-122"/>
              </a:rPr>
              <a:t>选择可作为几种微机代表的寄存器机器四字节组成一个字，有</a:t>
            </a:r>
            <a:r>
              <a:rPr lang="en-US" altLang="zh-CN" sz="3200" b="1" i="1" dirty="0">
                <a:ea typeface="宋体" pitchFamily="2" charset="-122"/>
              </a:rPr>
              <a:t>n</a:t>
            </a:r>
            <a:r>
              <a:rPr lang="zh-CN" altLang="en-US" sz="3200" b="1" dirty="0">
                <a:latin typeface="宋体" pitchFamily="2" charset="-122"/>
                <a:ea typeface="宋体" pitchFamily="2" charset="-122"/>
              </a:rPr>
              <a:t>个通用寄存器</a:t>
            </a:r>
            <a:r>
              <a:rPr lang="en-US" altLang="zh-CN" sz="3200" b="1" dirty="0">
                <a:ea typeface="宋体" pitchFamily="2" charset="-122"/>
              </a:rPr>
              <a:t>R0</a:t>
            </a:r>
            <a:r>
              <a:rPr lang="en-US" altLang="zh-CN" sz="3200" b="1" dirty="0">
                <a:latin typeface="宋体" pitchFamily="2" charset="-122"/>
                <a:ea typeface="宋体" pitchFamily="2" charset="-122"/>
              </a:rPr>
              <a:t>,</a:t>
            </a:r>
            <a:r>
              <a:rPr lang="en-US" altLang="zh-CN" sz="3200" b="1" dirty="0">
                <a:ea typeface="宋体" pitchFamily="2" charset="-122"/>
              </a:rPr>
              <a:t>R1, …</a:t>
            </a:r>
            <a:r>
              <a:rPr lang="en-US" altLang="zh-CN" sz="3200" b="1" dirty="0">
                <a:latin typeface="宋体" pitchFamily="2" charset="-122"/>
                <a:ea typeface="宋体" pitchFamily="2" charset="-122"/>
              </a:rPr>
              <a:t>,</a:t>
            </a:r>
            <a:r>
              <a:rPr lang="en-US" altLang="zh-CN" sz="3200" b="1" dirty="0">
                <a:ea typeface="宋体" pitchFamily="2" charset="-122"/>
              </a:rPr>
              <a:t>Rn-1。</a:t>
            </a:r>
          </a:p>
          <a:p>
            <a:pPr>
              <a:buFontTx/>
              <a:buNone/>
            </a:pPr>
            <a:r>
              <a:rPr lang="zh-CN" altLang="en-US" b="1" dirty="0">
                <a:latin typeface="宋体" pitchFamily="2" charset="-122"/>
                <a:ea typeface="宋体" pitchFamily="2" charset="-122"/>
              </a:rPr>
              <a:t>二地址指令</a:t>
            </a:r>
            <a:r>
              <a:rPr lang="zh-CN" altLang="en-US" b="1" dirty="0">
                <a:ea typeface="宋体" pitchFamily="2" charset="-122"/>
              </a:rPr>
              <a:t> </a:t>
            </a:r>
            <a:r>
              <a:rPr lang="en-US" altLang="zh-CN" b="1" dirty="0">
                <a:solidFill>
                  <a:srgbClr val="FF0000"/>
                </a:solidFill>
                <a:ea typeface="宋体" pitchFamily="2" charset="-122"/>
              </a:rPr>
              <a:t>op	</a:t>
            </a:r>
            <a:r>
              <a:rPr lang="zh-CN" altLang="en-US" b="1" dirty="0">
                <a:solidFill>
                  <a:srgbClr val="FF0000"/>
                </a:solidFill>
                <a:latin typeface="宋体" pitchFamily="2" charset="-122"/>
                <a:ea typeface="宋体" pitchFamily="2" charset="-122"/>
              </a:rPr>
              <a:t>源，目的</a:t>
            </a:r>
            <a:endParaRPr lang="zh-CN" altLang="en-US" b="1" dirty="0">
              <a:solidFill>
                <a:srgbClr val="FF0000"/>
              </a:solidFill>
              <a:ea typeface="宋体" pitchFamily="2" charset="-122"/>
            </a:endParaRPr>
          </a:p>
          <a:p>
            <a:pPr algn="just">
              <a:buFontTx/>
              <a:buNone/>
            </a:pPr>
            <a:r>
              <a:rPr lang="en-US" altLang="zh-CN" b="1" dirty="0">
                <a:ea typeface="宋体" pitchFamily="2" charset="-122"/>
              </a:rPr>
              <a:t>		MOV		{</a:t>
            </a:r>
            <a:r>
              <a:rPr lang="zh-CN" altLang="en-US" b="1" dirty="0">
                <a:ea typeface="宋体" pitchFamily="2" charset="-122"/>
              </a:rPr>
              <a:t>源传到目的}</a:t>
            </a:r>
          </a:p>
          <a:p>
            <a:pPr algn="just">
              <a:buFontTx/>
              <a:buNone/>
            </a:pPr>
            <a:r>
              <a:rPr lang="en-US" altLang="zh-CN" b="1" dirty="0">
                <a:ea typeface="宋体" pitchFamily="2" charset="-122"/>
              </a:rPr>
              <a:t>		ADD		{</a:t>
            </a:r>
            <a:r>
              <a:rPr lang="zh-CN" altLang="en-US" b="1" dirty="0">
                <a:ea typeface="宋体" pitchFamily="2" charset="-122"/>
              </a:rPr>
              <a:t>源加到目的}</a:t>
            </a:r>
          </a:p>
          <a:p>
            <a:pPr algn="just">
              <a:buFontTx/>
              <a:buNone/>
            </a:pPr>
            <a:r>
              <a:rPr lang="en-US" altLang="zh-CN" b="1" dirty="0">
                <a:ea typeface="宋体" pitchFamily="2" charset="-122"/>
              </a:rPr>
              <a:t>		SUB		{</a:t>
            </a:r>
            <a:r>
              <a:rPr lang="zh-CN" altLang="en-US" b="1" dirty="0">
                <a:latin typeface="宋体" pitchFamily="2" charset="-122"/>
                <a:ea typeface="宋体" pitchFamily="2" charset="-122"/>
              </a:rPr>
              <a:t>目的减去源</a:t>
            </a:r>
            <a:r>
              <a:rPr lang="zh-CN" altLang="en-US" b="1" dirty="0">
                <a:ea typeface="宋体" pitchFamily="2" charset="-122"/>
              </a:rPr>
              <a:t>} </a:t>
            </a:r>
            <a:endParaRPr lang="en-US" altLang="zh-CN" b="1" dirty="0">
              <a:ea typeface="宋体" pitchFamily="2" charset="-122"/>
            </a:endParaRP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92DDD71-FA59-4F7A-8D4F-82976839653E}" type="slidenum">
              <a:rPr lang="en-US" altLang="zh-CN" sz="8000">
                <a:solidFill>
                  <a:schemeClr val="bg2"/>
                </a:solidFill>
                <a:latin typeface="Arial" charset="0"/>
                <a:ea typeface="宋体" pitchFamily="2" charset="-122"/>
              </a:rPr>
              <a:pPr/>
              <a:t>8</a:t>
            </a:fld>
            <a:endParaRPr lang="en-US" altLang="zh-CN" sz="8000">
              <a:solidFill>
                <a:schemeClr val="bg2"/>
              </a:solidFill>
              <a:latin typeface="Arial"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b="1">
                <a:ea typeface="黑体" pitchFamily="49" charset="-122"/>
              </a:rPr>
              <a:t>8.2</a:t>
            </a:r>
            <a:r>
              <a:rPr lang="zh-CN" altLang="en-US" b="1">
                <a:latin typeface="宋体" pitchFamily="2" charset="-122"/>
                <a:ea typeface="黑体" pitchFamily="49" charset="-122"/>
              </a:rPr>
              <a:t> </a:t>
            </a:r>
            <a:r>
              <a:rPr lang="zh-CN" altLang="en-US" b="1">
                <a:latin typeface="宋体" pitchFamily="2" charset="-122"/>
                <a:ea typeface="宋体" pitchFamily="2" charset="-122"/>
              </a:rPr>
              <a:t>目  标  机  器</a:t>
            </a:r>
          </a:p>
        </p:txBody>
      </p:sp>
      <p:sp>
        <p:nvSpPr>
          <p:cNvPr id="102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51E5FD5-3D22-4F77-80EB-EB1FEDD6CE4F}" type="slidenum">
              <a:rPr lang="en-US" altLang="zh-CN" sz="8000">
                <a:solidFill>
                  <a:schemeClr val="bg2"/>
                </a:solidFill>
                <a:latin typeface="Arial" charset="0"/>
                <a:ea typeface="宋体" pitchFamily="2" charset="-122"/>
              </a:rPr>
              <a:pPr/>
              <a:t>9</a:t>
            </a:fld>
            <a:endParaRPr lang="en-US" altLang="zh-CN" sz="8000">
              <a:solidFill>
                <a:schemeClr val="bg2"/>
              </a:solidFill>
              <a:latin typeface="Arial" charset="0"/>
              <a:ea typeface="宋体" pitchFamily="2" charset="-122"/>
            </a:endParaRPr>
          </a:p>
        </p:txBody>
      </p:sp>
      <p:sp>
        <p:nvSpPr>
          <p:cNvPr id="1532932" name="Rectangle 4"/>
          <p:cNvSpPr>
            <a:spLocks noChangeArrowheads="1"/>
          </p:cNvSpPr>
          <p:nvPr/>
        </p:nvSpPr>
        <p:spPr bwMode="auto">
          <a:xfrm>
            <a:off x="304800" y="1412776"/>
            <a:ext cx="861060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spcBef>
                <a:spcPct val="20000"/>
              </a:spcBef>
              <a:defRPr/>
            </a:pPr>
            <a:r>
              <a:rPr lang="zh-CN" altLang="en-US" sz="2800" b="1" dirty="0">
                <a:solidFill>
                  <a:srgbClr val="996633"/>
                </a:solidFill>
                <a:effectLst>
                  <a:outerShdw blurRad="38100" dist="38100" dir="2700000" algn="tl">
                    <a:srgbClr val="C0C0C0"/>
                  </a:outerShdw>
                </a:effectLst>
                <a:latin typeface="宋体" pitchFamily="2" charset="-122"/>
              </a:rPr>
              <a:t>地址模式和它们的汇编语言形式及附加代价</a:t>
            </a:r>
            <a:endParaRPr lang="zh-CN" altLang="en-US" sz="2800" b="1" dirty="0">
              <a:solidFill>
                <a:srgbClr val="996633"/>
              </a:solidFill>
              <a:effectLst>
                <a:outerShdw blurRad="38100" dist="38100" dir="2700000" algn="tl">
                  <a:srgbClr val="C0C0C0"/>
                </a:outerShdw>
              </a:effectLst>
            </a:endParaRPr>
          </a:p>
          <a:p>
            <a:pPr marL="342900" indent="-342900" eaLnBrk="0" hangingPunct="0">
              <a:spcBef>
                <a:spcPct val="20000"/>
              </a:spcBef>
              <a:defRPr/>
            </a:pPr>
            <a:r>
              <a:rPr lang="zh-CN" altLang="en-US" sz="2800" b="1" dirty="0">
                <a:solidFill>
                  <a:schemeClr val="accent2"/>
                </a:solidFill>
                <a:effectLst>
                  <a:outerShdw blurRad="38100" dist="38100" dir="2700000" algn="tl">
                    <a:srgbClr val="C0C0C0"/>
                  </a:outerShdw>
                </a:effectLst>
              </a:rPr>
              <a:t>模式		    形式	地址		            附加代价</a:t>
            </a:r>
          </a:p>
          <a:p>
            <a:pPr marL="342900" indent="-342900" eaLnBrk="0" hangingPunct="0">
              <a:spcBef>
                <a:spcPct val="50000"/>
              </a:spcBef>
              <a:defRPr/>
            </a:pPr>
            <a:r>
              <a:rPr lang="zh-CN" altLang="en-US" sz="2800" b="1" dirty="0">
                <a:solidFill>
                  <a:schemeClr val="accent2"/>
                </a:solidFill>
                <a:effectLst>
                  <a:outerShdw blurRad="38100" dist="38100" dir="2700000" algn="tl">
                    <a:srgbClr val="C0C0C0"/>
                  </a:outerShdw>
                </a:effectLst>
              </a:rPr>
              <a:t>绝对地址	    </a:t>
            </a:r>
            <a:r>
              <a:rPr lang="en-US" altLang="zh-CN" sz="2800" b="1" dirty="0">
                <a:solidFill>
                  <a:schemeClr val="accent2"/>
                </a:solidFill>
                <a:effectLst>
                  <a:outerShdw blurRad="38100" dist="38100" dir="2700000" algn="tl">
                    <a:srgbClr val="C0C0C0"/>
                  </a:outerShdw>
                </a:effectLst>
              </a:rPr>
              <a:t>M		 M 			                1</a:t>
            </a:r>
          </a:p>
          <a:p>
            <a:pPr marL="342900" indent="-342900" eaLnBrk="0" hangingPunct="0">
              <a:spcBef>
                <a:spcPct val="20000"/>
              </a:spcBef>
              <a:defRPr/>
            </a:pPr>
            <a:r>
              <a:rPr lang="zh-CN" altLang="en-US" sz="2800" b="1" dirty="0">
                <a:solidFill>
                  <a:schemeClr val="accent2"/>
                </a:solidFill>
                <a:effectLst>
                  <a:outerShdw blurRad="38100" dist="38100" dir="2700000" algn="tl">
                    <a:srgbClr val="C0C0C0"/>
                  </a:outerShdw>
                </a:effectLst>
              </a:rPr>
              <a:t>寄存器	    </a:t>
            </a:r>
            <a:r>
              <a:rPr lang="en-US" altLang="zh-CN" sz="2800" b="1" dirty="0">
                <a:solidFill>
                  <a:schemeClr val="accent2"/>
                </a:solidFill>
                <a:effectLst>
                  <a:outerShdw blurRad="38100" dist="38100" dir="2700000" algn="tl">
                    <a:srgbClr val="C0C0C0"/>
                  </a:outerShdw>
                </a:effectLst>
              </a:rPr>
              <a:t>R		 R			                0</a:t>
            </a:r>
          </a:p>
          <a:p>
            <a:pPr marL="342900" indent="-342900" eaLnBrk="0" hangingPunct="0">
              <a:spcBef>
                <a:spcPct val="20000"/>
              </a:spcBef>
              <a:defRPr/>
            </a:pPr>
            <a:r>
              <a:rPr lang="zh-CN" altLang="en-US" sz="2800" b="1" dirty="0">
                <a:solidFill>
                  <a:schemeClr val="accent2"/>
                </a:solidFill>
                <a:effectLst>
                  <a:outerShdw blurRad="38100" dist="38100" dir="2700000" algn="tl">
                    <a:srgbClr val="C0C0C0"/>
                  </a:outerShdw>
                </a:effectLst>
              </a:rPr>
              <a:t>变址		    </a:t>
            </a:r>
            <a:r>
              <a:rPr lang="en-US" altLang="zh-CN" sz="2800" b="1" i="1" dirty="0">
                <a:solidFill>
                  <a:schemeClr val="accent2"/>
                </a:solidFill>
                <a:effectLst>
                  <a:outerShdw blurRad="38100" dist="38100" dir="2700000" algn="tl">
                    <a:srgbClr val="C0C0C0"/>
                  </a:outerShdw>
                </a:effectLst>
              </a:rPr>
              <a:t>c</a:t>
            </a:r>
            <a:r>
              <a:rPr lang="en-US" altLang="zh-CN" sz="2800" b="1" dirty="0">
                <a:solidFill>
                  <a:schemeClr val="accent2"/>
                </a:solidFill>
                <a:effectLst>
                  <a:outerShdw blurRad="38100" dist="38100" dir="2700000" algn="tl">
                    <a:srgbClr val="C0C0C0"/>
                  </a:outerShdw>
                </a:effectLst>
              </a:rPr>
              <a:t>(R)	</a:t>
            </a:r>
            <a:r>
              <a:rPr lang="en-US" altLang="zh-CN" sz="2800" b="1" i="1" dirty="0">
                <a:solidFill>
                  <a:schemeClr val="accent2"/>
                </a:solidFill>
                <a:effectLst>
                  <a:outerShdw blurRad="38100" dist="38100" dir="2700000" algn="tl">
                    <a:srgbClr val="C0C0C0"/>
                  </a:outerShdw>
                </a:effectLst>
              </a:rPr>
              <a:t>c</a:t>
            </a:r>
            <a:r>
              <a:rPr lang="en-US" altLang="zh-CN" sz="2800" b="1" dirty="0">
                <a:solidFill>
                  <a:schemeClr val="accent2"/>
                </a:solidFill>
                <a:effectLst>
                  <a:outerShdw blurRad="38100" dist="38100" dir="2700000" algn="tl">
                    <a:srgbClr val="C0C0C0"/>
                  </a:outerShdw>
                </a:effectLst>
              </a:rPr>
              <a:t> + </a:t>
            </a:r>
            <a:r>
              <a:rPr lang="en-US" altLang="zh-CN" sz="2800" b="1" i="1" dirty="0">
                <a:solidFill>
                  <a:schemeClr val="accent2"/>
                </a:solidFill>
                <a:effectLst>
                  <a:outerShdw blurRad="38100" dist="38100" dir="2700000" algn="tl">
                    <a:srgbClr val="C0C0C0"/>
                  </a:outerShdw>
                </a:effectLst>
              </a:rPr>
              <a:t>contents</a:t>
            </a:r>
            <a:r>
              <a:rPr lang="en-US" altLang="zh-CN" sz="2800" b="1" dirty="0">
                <a:solidFill>
                  <a:schemeClr val="accent2"/>
                </a:solidFill>
                <a:effectLst>
                  <a:outerShdw blurRad="38100" dist="38100" dir="2700000" algn="tl">
                    <a:srgbClr val="C0C0C0"/>
                  </a:outerShdw>
                </a:effectLst>
              </a:rPr>
              <a:t>(R)	                1</a:t>
            </a:r>
          </a:p>
          <a:p>
            <a:pPr marL="342900" indent="-342900" eaLnBrk="0" hangingPunct="0">
              <a:spcBef>
                <a:spcPct val="20000"/>
              </a:spcBef>
              <a:defRPr/>
            </a:pPr>
            <a:r>
              <a:rPr lang="zh-CN" altLang="en-US" sz="2800" b="1" dirty="0">
                <a:solidFill>
                  <a:schemeClr val="accent2"/>
                </a:solidFill>
                <a:effectLst>
                  <a:outerShdw blurRad="38100" dist="38100" dir="2700000" algn="tl">
                    <a:srgbClr val="C0C0C0"/>
                  </a:outerShdw>
                </a:effectLst>
              </a:rPr>
              <a:t>间接寄存器     </a:t>
            </a:r>
            <a:r>
              <a:rPr lang="zh-CN" altLang="en-US" sz="2800" b="1" dirty="0">
                <a:solidFill>
                  <a:schemeClr val="accent2"/>
                </a:solidFill>
                <a:effectLst>
                  <a:outerShdw blurRad="38100" dist="38100" dir="2700000" algn="tl">
                    <a:srgbClr val="C0C0C0"/>
                  </a:outerShdw>
                </a:effectLst>
                <a:latin typeface="宋体" pitchFamily="2" charset="-122"/>
              </a:rPr>
              <a:t>*</a:t>
            </a:r>
            <a:r>
              <a:rPr lang="en-US" altLang="zh-CN" sz="2800" b="1" dirty="0">
                <a:solidFill>
                  <a:schemeClr val="accent2"/>
                </a:solidFill>
                <a:effectLst>
                  <a:outerShdw blurRad="38100" dist="38100" dir="2700000" algn="tl">
                    <a:srgbClr val="C0C0C0"/>
                  </a:outerShdw>
                </a:effectLst>
              </a:rPr>
              <a:t>R		</a:t>
            </a:r>
            <a:r>
              <a:rPr lang="en-US" altLang="zh-CN" sz="2800" b="1" i="1" dirty="0">
                <a:solidFill>
                  <a:schemeClr val="accent2"/>
                </a:solidFill>
                <a:effectLst>
                  <a:outerShdw blurRad="38100" dist="38100" dir="2700000" algn="tl">
                    <a:srgbClr val="C0C0C0"/>
                  </a:outerShdw>
                </a:effectLst>
              </a:rPr>
              <a:t>contents</a:t>
            </a:r>
            <a:r>
              <a:rPr lang="en-US" altLang="zh-CN" sz="2800" b="1" dirty="0">
                <a:solidFill>
                  <a:schemeClr val="accent2"/>
                </a:solidFill>
                <a:effectLst>
                  <a:outerShdw blurRad="38100" dist="38100" dir="2700000" algn="tl">
                    <a:srgbClr val="C0C0C0"/>
                  </a:outerShdw>
                </a:effectLst>
              </a:rPr>
              <a:t>(R)	                0</a:t>
            </a:r>
          </a:p>
          <a:p>
            <a:pPr marL="342900" indent="-342900" eaLnBrk="0" hangingPunct="0">
              <a:spcBef>
                <a:spcPct val="20000"/>
              </a:spcBef>
              <a:defRPr/>
            </a:pPr>
            <a:r>
              <a:rPr lang="zh-CN" altLang="en-US" sz="2800" b="1" dirty="0">
                <a:solidFill>
                  <a:schemeClr val="accent2"/>
                </a:solidFill>
                <a:effectLst>
                  <a:outerShdw blurRad="38100" dist="38100" dir="2700000" algn="tl">
                    <a:srgbClr val="C0C0C0"/>
                  </a:outerShdw>
                </a:effectLst>
                <a:latin typeface="宋体" pitchFamily="2" charset="-122"/>
              </a:rPr>
              <a:t>间接变址</a:t>
            </a:r>
            <a:r>
              <a:rPr lang="zh-CN" altLang="en-US" sz="2800" b="1" dirty="0">
                <a:solidFill>
                  <a:schemeClr val="accent2"/>
                </a:solidFill>
                <a:effectLst>
                  <a:outerShdw blurRad="38100" dist="38100" dir="2700000" algn="tl">
                    <a:srgbClr val="C0C0C0"/>
                  </a:outerShdw>
                </a:effectLst>
              </a:rPr>
              <a:t>	    </a:t>
            </a:r>
            <a:r>
              <a:rPr lang="zh-CN" altLang="en-US" sz="2800" b="1" dirty="0">
                <a:solidFill>
                  <a:schemeClr val="accent2"/>
                </a:solidFill>
                <a:effectLst>
                  <a:outerShdw blurRad="38100" dist="38100" dir="2700000" algn="tl">
                    <a:srgbClr val="C0C0C0"/>
                  </a:outerShdw>
                </a:effectLst>
                <a:latin typeface="宋体" pitchFamily="2" charset="-122"/>
              </a:rPr>
              <a:t>*</a:t>
            </a:r>
            <a:r>
              <a:rPr lang="en-US" altLang="zh-CN" sz="2800" b="1" i="1" dirty="0">
                <a:solidFill>
                  <a:schemeClr val="accent2"/>
                </a:solidFill>
                <a:effectLst>
                  <a:outerShdw blurRad="38100" dist="38100" dir="2700000" algn="tl">
                    <a:srgbClr val="C0C0C0"/>
                  </a:outerShdw>
                </a:effectLst>
              </a:rPr>
              <a:t>c</a:t>
            </a:r>
            <a:r>
              <a:rPr lang="en-US" altLang="zh-CN" sz="2800" b="1" dirty="0">
                <a:solidFill>
                  <a:schemeClr val="accent2"/>
                </a:solidFill>
                <a:effectLst>
                  <a:outerShdw blurRad="38100" dist="38100" dir="2700000" algn="tl">
                    <a:srgbClr val="C0C0C0"/>
                  </a:outerShdw>
                </a:effectLst>
              </a:rPr>
              <a:t>(R)	</a:t>
            </a:r>
            <a:r>
              <a:rPr lang="en-US" altLang="zh-CN" sz="2800" b="1" i="1" dirty="0">
                <a:solidFill>
                  <a:schemeClr val="accent2"/>
                </a:solidFill>
                <a:effectLst>
                  <a:outerShdw blurRad="38100" dist="38100" dir="2700000" algn="tl">
                    <a:srgbClr val="C0C0C0"/>
                  </a:outerShdw>
                </a:effectLst>
              </a:rPr>
              <a:t>contents</a:t>
            </a:r>
            <a:r>
              <a:rPr lang="en-US" altLang="zh-CN" sz="2800" b="1" dirty="0">
                <a:solidFill>
                  <a:schemeClr val="accent2"/>
                </a:solidFill>
                <a:effectLst>
                  <a:outerShdw blurRad="38100" dist="38100" dir="2700000" algn="tl">
                    <a:srgbClr val="C0C0C0"/>
                  </a:outerShdw>
                </a:effectLst>
              </a:rPr>
              <a:t>(</a:t>
            </a:r>
            <a:r>
              <a:rPr lang="en-US" altLang="zh-CN" sz="2800" b="1" i="1" dirty="0">
                <a:solidFill>
                  <a:schemeClr val="accent2"/>
                </a:solidFill>
                <a:effectLst>
                  <a:outerShdw blurRad="38100" dist="38100" dir="2700000" algn="tl">
                    <a:srgbClr val="C0C0C0"/>
                  </a:outerShdw>
                </a:effectLst>
              </a:rPr>
              <a:t>c</a:t>
            </a:r>
            <a:r>
              <a:rPr lang="en-US" altLang="zh-CN" sz="2800" b="1" dirty="0">
                <a:solidFill>
                  <a:schemeClr val="accent2"/>
                </a:solidFill>
                <a:effectLst>
                  <a:outerShdw blurRad="38100" dist="38100" dir="2700000" algn="tl">
                    <a:srgbClr val="C0C0C0"/>
                  </a:outerShdw>
                </a:effectLst>
              </a:rPr>
              <a:t> + </a:t>
            </a:r>
            <a:r>
              <a:rPr lang="en-US" altLang="zh-CN" sz="2800" b="1" i="1" dirty="0">
                <a:solidFill>
                  <a:schemeClr val="accent2"/>
                </a:solidFill>
                <a:effectLst>
                  <a:outerShdw blurRad="38100" dist="38100" dir="2700000" algn="tl">
                    <a:srgbClr val="C0C0C0"/>
                  </a:outerShdw>
                </a:effectLst>
              </a:rPr>
              <a:t>contents</a:t>
            </a:r>
            <a:r>
              <a:rPr lang="en-US" altLang="zh-CN" sz="2800" b="1" dirty="0">
                <a:solidFill>
                  <a:schemeClr val="accent2"/>
                </a:solidFill>
                <a:effectLst>
                  <a:outerShdw blurRad="38100" dist="38100" dir="2700000" algn="tl">
                    <a:srgbClr val="C0C0C0"/>
                  </a:outerShdw>
                </a:effectLst>
              </a:rPr>
              <a:t>(</a:t>
            </a:r>
            <a:r>
              <a:rPr lang="en-US" altLang="zh-CN" sz="2800" b="1" i="1" dirty="0">
                <a:solidFill>
                  <a:schemeClr val="accent2"/>
                </a:solidFill>
                <a:effectLst>
                  <a:outerShdw blurRad="38100" dist="38100" dir="2700000" algn="tl">
                    <a:srgbClr val="C0C0C0"/>
                  </a:outerShdw>
                </a:effectLst>
              </a:rPr>
              <a:t>R</a:t>
            </a:r>
            <a:r>
              <a:rPr lang="en-US" altLang="zh-CN" sz="2800" b="1" dirty="0">
                <a:solidFill>
                  <a:schemeClr val="accent2"/>
                </a:solidFill>
                <a:effectLst>
                  <a:outerShdw blurRad="38100" dist="38100" dir="2700000" algn="tl">
                    <a:srgbClr val="C0C0C0"/>
                  </a:outerShdw>
                </a:effectLst>
              </a:rPr>
              <a:t>))  1 </a:t>
            </a:r>
          </a:p>
          <a:p>
            <a:pPr marL="342900" indent="-342900" eaLnBrk="0" hangingPunct="0">
              <a:spcBef>
                <a:spcPct val="70000"/>
              </a:spcBef>
              <a:defRPr/>
            </a:pPr>
            <a:r>
              <a:rPr lang="zh-CN" altLang="en-US" sz="2800" b="1" dirty="0">
                <a:solidFill>
                  <a:schemeClr val="accent2"/>
                </a:solidFill>
                <a:effectLst>
                  <a:outerShdw blurRad="38100" dist="38100" dir="2700000" algn="tl">
                    <a:srgbClr val="C0C0C0"/>
                  </a:outerShdw>
                </a:effectLst>
                <a:latin typeface="宋体" pitchFamily="2" charset="-122"/>
              </a:rPr>
              <a:t>直接量</a:t>
            </a:r>
            <a:r>
              <a:rPr lang="zh-CN" altLang="en-US" sz="2800" b="1" dirty="0">
                <a:solidFill>
                  <a:schemeClr val="accent2"/>
                </a:solidFill>
                <a:effectLst>
                  <a:outerShdw blurRad="38100" dist="38100" dir="2700000" algn="tl">
                    <a:srgbClr val="C0C0C0"/>
                  </a:outerShdw>
                </a:effectLst>
              </a:rPr>
              <a:t>	   #</a:t>
            </a:r>
            <a:r>
              <a:rPr lang="en-US" altLang="zh-CN" sz="2800" b="1" i="1" dirty="0">
                <a:solidFill>
                  <a:schemeClr val="accent2"/>
                </a:solidFill>
                <a:effectLst>
                  <a:outerShdw blurRad="38100" dist="38100" dir="2700000" algn="tl">
                    <a:srgbClr val="C0C0C0"/>
                  </a:outerShdw>
                </a:effectLst>
              </a:rPr>
              <a:t>c		c				</a:t>
            </a:r>
            <a:r>
              <a:rPr lang="en-US" altLang="zh-CN" sz="2800" b="1" i="1" dirty="0">
                <a:solidFill>
                  <a:srgbClr val="996633"/>
                </a:solidFill>
                <a:effectLst>
                  <a:outerShdw blurRad="38100" dist="38100" dir="2700000" algn="tl">
                    <a:srgbClr val="C0C0C0"/>
                  </a:outerShdw>
                </a:effectLst>
              </a:rPr>
              <a:t>        </a:t>
            </a:r>
            <a:r>
              <a:rPr lang="en-US" altLang="zh-CN" sz="2800" b="1" dirty="0">
                <a:solidFill>
                  <a:srgbClr val="996633"/>
                </a:solidFill>
                <a:effectLst>
                  <a:outerShdw blurRad="38100" dist="38100" dir="2700000" algn="tl">
                    <a:srgbClr val="C0C0C0"/>
                  </a:outerShdw>
                </a:effectLst>
              </a:rPr>
              <a:t>1 </a:t>
            </a:r>
          </a:p>
        </p:txBody>
      </p:sp>
      <p:sp>
        <p:nvSpPr>
          <p:cNvPr id="10245" name="Line 5"/>
          <p:cNvSpPr>
            <a:spLocks noChangeShapeType="1"/>
          </p:cNvSpPr>
          <p:nvPr/>
        </p:nvSpPr>
        <p:spPr bwMode="auto">
          <a:xfrm>
            <a:off x="323850" y="5397401"/>
            <a:ext cx="8496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 name="Line 6"/>
          <p:cNvSpPr>
            <a:spLocks noChangeShapeType="1"/>
          </p:cNvSpPr>
          <p:nvPr/>
        </p:nvSpPr>
        <p:spPr bwMode="auto">
          <a:xfrm>
            <a:off x="250825" y="1869976"/>
            <a:ext cx="8424863" cy="0"/>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7" name="Line 7"/>
          <p:cNvSpPr>
            <a:spLocks noChangeShapeType="1"/>
          </p:cNvSpPr>
          <p:nvPr/>
        </p:nvSpPr>
        <p:spPr bwMode="auto">
          <a:xfrm>
            <a:off x="250825" y="1941414"/>
            <a:ext cx="8424863" cy="0"/>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2936" name="Text Box 8"/>
          <p:cNvSpPr txBox="1">
            <a:spLocks noChangeArrowheads="1"/>
          </p:cNvSpPr>
          <p:nvPr/>
        </p:nvSpPr>
        <p:spPr bwMode="auto">
          <a:xfrm>
            <a:off x="3059113" y="980728"/>
            <a:ext cx="591187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r>
              <a:rPr lang="en-US" altLang="zh-CN" b="1" dirty="0"/>
              <a:t>contents(a)</a:t>
            </a:r>
            <a:r>
              <a:rPr lang="zh-CN" altLang="en-US" b="1" dirty="0"/>
              <a:t>表示由</a:t>
            </a:r>
            <a:r>
              <a:rPr lang="en-US" altLang="zh-CN" b="1" dirty="0"/>
              <a:t>a</a:t>
            </a:r>
            <a:r>
              <a:rPr lang="zh-CN" altLang="en-US" b="1" dirty="0"/>
              <a:t>代表的寄存器或内存单元的内容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2936"/>
                                        </p:tgtEl>
                                        <p:attrNameLst>
                                          <p:attrName>style.visibility</p:attrName>
                                        </p:attrNameLst>
                                      </p:cBhvr>
                                      <p:to>
                                        <p:strVal val="visible"/>
                                      </p:to>
                                    </p:set>
                                    <p:animEffect transition="in" filter="blinds(horizontal)">
                                      <p:cBhvr>
                                        <p:cTn id="7" dur="500"/>
                                        <p:tgtEl>
                                          <p:spTgt spid="1532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936" grpId="0"/>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第19讲-运行时存储II</Template>
  <TotalTime>16502</TotalTime>
  <Words>2050</Words>
  <Application>Microsoft Office PowerPoint</Application>
  <PresentationFormat>On-screen Show (4:3)</PresentationFormat>
  <Paragraphs>534</Paragraphs>
  <Slides>39</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楷体</vt:lpstr>
      <vt:lpstr>宋体</vt:lpstr>
      <vt:lpstr>微软雅黑</vt:lpstr>
      <vt:lpstr>Arial</vt:lpstr>
      <vt:lpstr>Courier New</vt:lpstr>
      <vt:lpstr>Tahoma</vt:lpstr>
      <vt:lpstr>Times New Roman</vt:lpstr>
      <vt:lpstr>Verdana</vt:lpstr>
      <vt:lpstr>Wingdings</vt:lpstr>
      <vt:lpstr>sample</vt:lpstr>
      <vt:lpstr>第八章  代  码  生  成</vt:lpstr>
      <vt:lpstr>8.1 代码生成器的设计中的问题</vt:lpstr>
      <vt:lpstr>8.1 代码生成器的设计中的问题</vt:lpstr>
      <vt:lpstr>8.1 代码生成器的设计中的问题</vt:lpstr>
      <vt:lpstr>8.1 代码生成器的设计中的问题</vt:lpstr>
      <vt:lpstr>8.1 代码生成器的设计中的问题</vt:lpstr>
      <vt:lpstr>8.1 代码生成器的设计中的问题</vt:lpstr>
      <vt:lpstr>8.2 目  标  机  器</vt:lpstr>
      <vt:lpstr>8.2 目  标  机  器</vt:lpstr>
      <vt:lpstr>8.2 目  标  机  器</vt:lpstr>
      <vt:lpstr>8.2 目  标  机  器</vt:lpstr>
      <vt:lpstr>8.2 目  标  机  器</vt:lpstr>
      <vt:lpstr>8.2 目  标  机  器</vt:lpstr>
      <vt:lpstr>8.3 基本块和流图</vt:lpstr>
      <vt:lpstr>8.3 基本块和流图</vt:lpstr>
      <vt:lpstr>8.3 基本块和流图</vt:lpstr>
      <vt:lpstr>8.3 基本块和流图</vt:lpstr>
      <vt:lpstr>8.3 基本块和流图</vt:lpstr>
      <vt:lpstr>8.3 基本块和流图</vt:lpstr>
      <vt:lpstr>8.3 基本块和流图</vt:lpstr>
      <vt:lpstr>8.3 基本块和流图</vt:lpstr>
      <vt:lpstr>8.3 基本块和流图</vt:lpstr>
      <vt:lpstr>8.3 基本块和流图</vt:lpstr>
      <vt:lpstr>8.3 基本块和流图</vt:lpstr>
      <vt:lpstr>8.3 基本块和流图</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8.4 一个简单的代码生成器</vt:lpstr>
      <vt:lpstr>本   章   要   点</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Bruce wang</cp:lastModifiedBy>
  <cp:revision>763</cp:revision>
  <dcterms:created xsi:type="dcterms:W3CDTF">2000-08-08T16:59:41Z</dcterms:created>
  <dcterms:modified xsi:type="dcterms:W3CDTF">2018-12-02T16:25:15Z</dcterms:modified>
</cp:coreProperties>
</file>