
<file path=[Content_Types].xml><?xml version="1.0" encoding="utf-8"?>
<Types xmlns="http://schemas.openxmlformats.org/package/2006/content-types">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8"/>
  </p:notesMasterIdLst>
  <p:sldIdLst>
    <p:sldId id="256" r:id="rId2"/>
    <p:sldId id="258" r:id="rId3"/>
    <p:sldId id="259" r:id="rId4"/>
    <p:sldId id="260" r:id="rId5"/>
    <p:sldId id="261" r:id="rId6"/>
    <p:sldId id="262" r:id="rId7"/>
    <p:sldId id="263" r:id="rId8"/>
    <p:sldId id="265" r:id="rId9"/>
    <p:sldId id="266" r:id="rId10"/>
    <p:sldId id="267" r:id="rId11"/>
    <p:sldId id="416" r:id="rId12"/>
    <p:sldId id="278" r:id="rId13"/>
    <p:sldId id="279" r:id="rId14"/>
    <p:sldId id="284" r:id="rId15"/>
    <p:sldId id="285" r:id="rId16"/>
    <p:sldId id="417" r:id="rId17"/>
    <p:sldId id="292" r:id="rId18"/>
    <p:sldId id="305" r:id="rId19"/>
    <p:sldId id="257" r:id="rId20"/>
    <p:sldId id="308" r:id="rId21"/>
    <p:sldId id="309" r:id="rId22"/>
    <p:sldId id="310" r:id="rId23"/>
    <p:sldId id="311" r:id="rId24"/>
    <p:sldId id="312" r:id="rId25"/>
    <p:sldId id="314" r:id="rId26"/>
    <p:sldId id="315" r:id="rId27"/>
    <p:sldId id="316" r:id="rId28"/>
    <p:sldId id="323" r:id="rId29"/>
    <p:sldId id="313" r:id="rId30"/>
    <p:sldId id="324" r:id="rId31"/>
    <p:sldId id="325" r:id="rId32"/>
    <p:sldId id="420" r:id="rId33"/>
    <p:sldId id="330" r:id="rId34"/>
    <p:sldId id="331" r:id="rId35"/>
    <p:sldId id="336" r:id="rId36"/>
    <p:sldId id="337" r:id="rId37"/>
    <p:sldId id="395" r:id="rId38"/>
    <p:sldId id="338" r:id="rId39"/>
    <p:sldId id="339" r:id="rId40"/>
    <p:sldId id="421" r:id="rId41"/>
    <p:sldId id="347" r:id="rId42"/>
    <p:sldId id="348" r:id="rId43"/>
    <p:sldId id="349" r:id="rId44"/>
    <p:sldId id="350" r:id="rId45"/>
    <p:sldId id="351" r:id="rId46"/>
    <p:sldId id="422" r:id="rId47"/>
    <p:sldId id="377" r:id="rId48"/>
    <p:sldId id="352" r:id="rId49"/>
    <p:sldId id="363" r:id="rId50"/>
    <p:sldId id="354" r:id="rId51"/>
    <p:sldId id="353" r:id="rId52"/>
    <p:sldId id="355" r:id="rId53"/>
    <p:sldId id="356" r:id="rId54"/>
    <p:sldId id="357" r:id="rId55"/>
    <p:sldId id="360" r:id="rId56"/>
    <p:sldId id="361" r:id="rId57"/>
    <p:sldId id="362" r:id="rId58"/>
    <p:sldId id="364" r:id="rId59"/>
    <p:sldId id="365" r:id="rId60"/>
    <p:sldId id="366" r:id="rId61"/>
    <p:sldId id="367" r:id="rId62"/>
    <p:sldId id="368" r:id="rId63"/>
    <p:sldId id="369" r:id="rId64"/>
    <p:sldId id="370" r:id="rId65"/>
    <p:sldId id="371" r:id="rId66"/>
    <p:sldId id="372" r:id="rId67"/>
    <p:sldId id="373" r:id="rId68"/>
    <p:sldId id="374" r:id="rId69"/>
    <p:sldId id="378" r:id="rId70"/>
    <p:sldId id="375" r:id="rId71"/>
    <p:sldId id="379" r:id="rId72"/>
    <p:sldId id="380" r:id="rId73"/>
    <p:sldId id="381" r:id="rId74"/>
    <p:sldId id="396" r:id="rId75"/>
    <p:sldId id="397" r:id="rId76"/>
    <p:sldId id="398" r:id="rId77"/>
    <p:sldId id="376" r:id="rId78"/>
    <p:sldId id="387" r:id="rId79"/>
    <p:sldId id="388" r:id="rId80"/>
    <p:sldId id="408" r:id="rId81"/>
    <p:sldId id="409" r:id="rId82"/>
    <p:sldId id="392" r:id="rId83"/>
    <p:sldId id="393" r:id="rId84"/>
    <p:sldId id="407" r:id="rId85"/>
    <p:sldId id="423" r:id="rId86"/>
    <p:sldId id="394" r:id="rId8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872"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BACE0F0-393E-4D50-8F2B-BC0FFC00AC53}" type="slidenum">
              <a:rPr lang="en-US" altLang="zh-CN"/>
              <a:pPr>
                <a:defRPr/>
              </a:pPr>
              <a:t>‹#›</a:t>
            </a:fld>
            <a:endParaRPr lang="en-US" altLang="zh-CN"/>
          </a:p>
        </p:txBody>
      </p:sp>
    </p:spTree>
    <p:extLst>
      <p:ext uri="{BB962C8B-B14F-4D97-AF65-F5344CB8AC3E}">
        <p14:creationId xmlns:p14="http://schemas.microsoft.com/office/powerpoint/2010/main" val="28408524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AD4CEFF-7794-43CE-868B-8876386AFD27}" type="slidenum">
              <a:rPr lang="en-US" altLang="zh-CN" smtClean="0"/>
              <a:pPr eaLnBrk="1" hangingPunct="1"/>
              <a:t>2</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84C1E11-CF64-4EE6-ADD7-1D732527B023}" type="slidenum">
              <a:rPr lang="en-US" altLang="zh-CN" smtClean="0"/>
              <a:pPr eaLnBrk="1" hangingPunct="1"/>
              <a:t>13</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smtClean="0">
                <a:ea typeface="宋体" charset="-122"/>
              </a:rPr>
              <a:t>从转换表构造转换图。</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566E7C9-82EA-4BE3-B037-D6BC99823CC7}" type="slidenum">
              <a:rPr lang="en-US" altLang="zh-CN" smtClean="0"/>
              <a:pPr eaLnBrk="1" hangingPunct="1"/>
              <a:t>14</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0FAF84E-04F9-4E4E-B918-ECAA701E037E}" type="slidenum">
              <a:rPr lang="en-US" altLang="zh-CN" smtClean="0"/>
              <a:pPr eaLnBrk="1" hangingPunct="1"/>
              <a:t>15</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3311697-4317-4A4F-8AEE-C0CC09005777}" type="slidenum">
              <a:rPr lang="en-US" altLang="zh-CN" smtClean="0"/>
              <a:pPr eaLnBrk="1" hangingPunct="1"/>
              <a:t>16</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7A5EDC-CEB1-4180-B62F-312B8BDE97BB}" type="slidenum">
              <a:rPr lang="en-US" altLang="zh-CN" smtClean="0"/>
              <a:pPr eaLnBrk="1" hangingPunct="1"/>
              <a:t>17</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smtClean="0">
                <a:ea typeface="宋体" charset="-122"/>
              </a:rPr>
              <a:t>比较手工构造的</a:t>
            </a:r>
            <a:r>
              <a:rPr lang="en-US" altLang="zh-CN" sz="2800" smtClean="0">
                <a:ea typeface="宋体" charset="-122"/>
              </a:rPr>
              <a:t>NFA</a:t>
            </a:r>
            <a:r>
              <a:rPr lang="zh-CN" altLang="en-US" sz="2800" smtClean="0">
                <a:ea typeface="宋体" charset="-122"/>
              </a:rPr>
              <a:t>和用教材上语法制导的算法构造的</a:t>
            </a:r>
            <a:r>
              <a:rPr lang="en-US" altLang="zh-CN" sz="2800" smtClean="0">
                <a:ea typeface="宋体" charset="-122"/>
              </a:rPr>
              <a:t>NFA</a:t>
            </a:r>
            <a:r>
              <a:rPr lang="zh-CN" altLang="en-US" sz="2800" smtClean="0">
                <a:ea typeface="宋体" charset="-122"/>
              </a:rPr>
              <a:t>。鼓励学生写出引入尽可能少的</a:t>
            </a:r>
            <a:r>
              <a:rPr lang="zh-CN" altLang="en-US" sz="2800" smtClean="0">
                <a:ea typeface="宋体" charset="-122"/>
                <a:sym typeface="Symbol" pitchFamily="18" charset="2"/>
              </a:rPr>
              <a:t> 转换的</a:t>
            </a:r>
            <a:r>
              <a:rPr lang="zh-CN" altLang="en-US" sz="2800" smtClean="0">
                <a:ea typeface="宋体" charset="-122"/>
              </a:rPr>
              <a:t>语法制导的算法，在将来的解题中使用这个算法。</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2CA5875-DB3D-4D49-81C5-E6C8CD0F3F9B}" type="slidenum">
              <a:rPr lang="en-US" altLang="zh-CN" smtClean="0"/>
              <a:pPr eaLnBrk="1" hangingPunct="1"/>
              <a:t>18</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16DF588-9B2D-411D-9DE9-01E381F29BA6}" type="slidenum">
              <a:rPr lang="en-US" altLang="zh-CN" smtClean="0"/>
              <a:pPr eaLnBrk="1" hangingPunct="1"/>
              <a:t>20</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AA91D3C-0ECC-4FC9-96B4-D13415025CEB}" type="slidenum">
              <a:rPr lang="en-US" altLang="zh-CN" smtClean="0"/>
              <a:pPr eaLnBrk="1" hangingPunct="1"/>
              <a:t>21</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A5209A1-ED9A-4455-9385-511F59D56DDF}" type="slidenum">
              <a:rPr lang="en-US" altLang="zh-CN" smtClean="0"/>
              <a:pPr eaLnBrk="1" hangingPunct="1"/>
              <a:t>22</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90311A3-062C-46E9-83D8-333478A62206}" type="slidenum">
              <a:rPr lang="en-US" altLang="zh-CN" smtClean="0"/>
              <a:pPr eaLnBrk="1" hangingPunct="1"/>
              <a:t>23</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2043E05-CC8A-4A2A-8A21-E851623B93A0}" type="slidenum">
              <a:rPr lang="en-US" altLang="zh-CN" smtClean="0"/>
              <a:pPr eaLnBrk="1" hangingPunct="1"/>
              <a:t>3</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4A001E-5E81-4452-98C5-73BDCE04095E}" type="slidenum">
              <a:rPr lang="en-US" altLang="zh-CN" smtClean="0"/>
              <a:pPr eaLnBrk="1" hangingPunct="1"/>
              <a:t>24</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993FC0C-ADC0-4274-B18F-6C859D107403}" type="slidenum">
              <a:rPr lang="en-US" altLang="zh-CN" smtClean="0"/>
              <a:pPr eaLnBrk="1" hangingPunct="1"/>
              <a:t>28</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latin typeface="宋体" charset="-122"/>
                <a:ea typeface="宋体" charset="-122"/>
              </a:rPr>
              <a:t>* </a:t>
            </a:r>
            <a:r>
              <a:rPr lang="zh-CN" altLang="en-US" smtClean="0">
                <a:latin typeface="宋体" charset="-122"/>
                <a:ea typeface="宋体" charset="-122"/>
              </a:rPr>
              <a:t>在</a:t>
            </a:r>
            <a:r>
              <a:rPr lang="en-US" altLang="zh-CN" smtClean="0">
                <a:ea typeface="宋体" charset="-122"/>
              </a:rPr>
              <a:t>FRIST(</a:t>
            </a:r>
            <a:r>
              <a:rPr lang="en-US" altLang="zh-CN" i="1" smtClean="0">
                <a:ea typeface="宋体" charset="-122"/>
              </a:rPr>
              <a:t>T</a:t>
            </a:r>
            <a:r>
              <a:rPr lang="en-US" altLang="zh-CN" smtClean="0">
                <a:ea typeface="宋体" charset="-122"/>
                <a:sym typeface="Symbol" pitchFamily="18" charset="2"/>
              </a:rPr>
              <a:t></a:t>
            </a:r>
            <a:r>
              <a:rPr lang="en-US" altLang="zh-CN" smtClean="0">
                <a:ea typeface="宋体" charset="-122"/>
              </a:rPr>
              <a:t>)</a:t>
            </a:r>
            <a:r>
              <a:rPr lang="zh-CN" altLang="en-US" smtClean="0">
                <a:latin typeface="宋体" charset="-122"/>
                <a:ea typeface="宋体" charset="-122"/>
              </a:rPr>
              <a:t>中，</a:t>
            </a:r>
            <a:r>
              <a:rPr lang="en-US" altLang="zh-CN" smtClean="0">
                <a:latin typeface="宋体" charset="-122"/>
                <a:ea typeface="宋体" charset="-122"/>
              </a:rPr>
              <a:t>+, )</a:t>
            </a:r>
            <a:r>
              <a:rPr lang="zh-CN" altLang="en-US" smtClean="0">
                <a:latin typeface="宋体" charset="-122"/>
                <a:ea typeface="宋体" charset="-122"/>
              </a:rPr>
              <a:t>和</a:t>
            </a:r>
            <a:r>
              <a:rPr lang="en-US" altLang="zh-CN" smtClean="0">
                <a:latin typeface="宋体" charset="-122"/>
                <a:ea typeface="宋体" charset="-122"/>
              </a:rPr>
              <a:t>$</a:t>
            </a:r>
            <a:r>
              <a:rPr lang="zh-CN" altLang="en-US" smtClean="0">
                <a:latin typeface="宋体" charset="-122"/>
                <a:ea typeface="宋体" charset="-122"/>
              </a:rPr>
              <a:t>在</a:t>
            </a:r>
            <a:r>
              <a:rPr lang="en-US" altLang="zh-CN" smtClean="0">
                <a:latin typeface="宋体" charset="-122"/>
                <a:ea typeface="宋体" charset="-122"/>
              </a:rPr>
              <a:t>FOLLOW (</a:t>
            </a:r>
            <a:r>
              <a:rPr lang="en-US" altLang="zh-CN" i="1" smtClean="0">
                <a:latin typeface="宋体" charset="-122"/>
                <a:ea typeface="宋体" charset="-122"/>
              </a:rPr>
              <a:t>T</a:t>
            </a:r>
            <a:r>
              <a:rPr lang="en-US" altLang="zh-CN" smtClean="0">
                <a:ea typeface="宋体" charset="-122"/>
                <a:sym typeface="Symbol" pitchFamily="18" charset="2"/>
              </a:rPr>
              <a:t></a:t>
            </a:r>
            <a:r>
              <a:rPr lang="en-US" altLang="zh-CN" smtClean="0">
                <a:latin typeface="宋体" charset="-122"/>
                <a:ea typeface="宋体" charset="-122"/>
              </a:rPr>
              <a:t>) </a:t>
            </a:r>
            <a:r>
              <a:rPr lang="zh-CN" altLang="en-US" smtClean="0">
                <a:latin typeface="宋体" charset="-122"/>
                <a:ea typeface="宋体" charset="-122"/>
              </a:rPr>
              <a:t>中。</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7E9E04C-84DB-422C-AF0A-BB81B05BAD40}" type="slidenum">
              <a:rPr lang="en-US" altLang="zh-CN" smtClean="0"/>
              <a:pPr eaLnBrk="1" hangingPunct="1"/>
              <a:t>29</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16F434-5052-4A9D-8E5E-B47C50EC60CE}" type="slidenum">
              <a:rPr lang="en-US" altLang="zh-CN" smtClean="0"/>
              <a:pPr eaLnBrk="1" hangingPunct="1"/>
              <a:t>30</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164438C-31BF-4FF6-8461-06CE52147AE4}" type="slidenum">
              <a:rPr lang="en-US" altLang="zh-CN" smtClean="0"/>
              <a:pPr eaLnBrk="1" hangingPunct="1"/>
              <a:t>31</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B1ED1764-8E5D-436C-B5B2-D1F99C5FBA57}" type="slidenum">
              <a:rPr lang="zh-CN" altLang="en-US" smtClean="0">
                <a:latin typeface="Times New Roman" pitchFamily="18" charset="0"/>
              </a:rPr>
              <a:pPr/>
              <a:t>32</a:t>
            </a:fld>
            <a:endParaRPr lang="en-US" altLang="zh-CN" smtClean="0">
              <a:latin typeface="Times New Roman"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F634FD-DB1E-4C6A-B3BC-C41C76E14623}" type="slidenum">
              <a:rPr lang="en-US" altLang="zh-CN" smtClean="0"/>
              <a:pPr eaLnBrk="1" hangingPunct="1"/>
              <a:t>33</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CDD19E4-AE75-4DC8-884A-D3F20F6E0974}" type="slidenum">
              <a:rPr lang="en-US" altLang="zh-CN" smtClean="0"/>
              <a:pPr eaLnBrk="1" hangingPunct="1"/>
              <a:t>34</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89C97F-7E55-46F8-8DD9-EBECB5A34ACA}" type="slidenum">
              <a:rPr lang="en-US" altLang="zh-CN" smtClean="0"/>
              <a:pPr eaLnBrk="1" hangingPunct="1"/>
              <a:t>36</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B3CF5E9-4A4D-4C76-8223-B50B5092504F}" type="slidenum">
              <a:rPr lang="en-US" altLang="zh-CN" smtClean="0"/>
              <a:pPr eaLnBrk="1" hangingPunct="1"/>
              <a:t>37</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A42FCFE-034F-43D9-9D93-1A938A49EAE3}" type="slidenum">
              <a:rPr lang="en-US" altLang="zh-CN" smtClean="0"/>
              <a:pPr eaLnBrk="1" hangingPunct="1"/>
              <a:t>4</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BFEF9A-0F67-4B65-9626-8578EB759B12}" type="slidenum">
              <a:rPr lang="en-US" altLang="zh-CN" smtClean="0"/>
              <a:pPr eaLnBrk="1" hangingPunct="1"/>
              <a:t>38</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922923E-D6B9-4B22-8DC2-71F13C2D6CDA}" type="slidenum">
              <a:rPr lang="en-US" altLang="zh-CN" smtClean="0"/>
              <a:pPr eaLnBrk="1" hangingPunct="1"/>
              <a:t>39</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3DF82124-B6E6-42DD-961D-86862FCE9C08}" type="slidenum">
              <a:rPr lang="zh-CN" altLang="en-US" smtClean="0">
                <a:latin typeface="Times New Roman" pitchFamily="18" charset="0"/>
              </a:rPr>
              <a:pPr/>
              <a:t>40</a:t>
            </a:fld>
            <a:endParaRPr lang="en-US" altLang="zh-CN" smtClean="0">
              <a:latin typeface="Times New Roman"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en-US" smtClean="0">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B4AD1CC-2407-4620-9A12-96009F93CD82}" type="slidenum">
              <a:rPr lang="en-US" altLang="zh-CN" smtClean="0"/>
              <a:pPr eaLnBrk="1" hangingPunct="1"/>
              <a:t>41</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FC804F6-B5FD-4728-B65F-B3FE8993D1A9}" type="slidenum">
              <a:rPr lang="en-US" altLang="zh-CN" smtClean="0"/>
              <a:pPr eaLnBrk="1" hangingPunct="1"/>
              <a:t>42</a:t>
            </a:fld>
            <a:endParaRPr lang="en-US" altLang="zh-CN"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944673C-FB77-4CE0-97A1-9060919505AA}" type="slidenum">
              <a:rPr lang="en-US" altLang="zh-CN" smtClean="0"/>
              <a:pPr eaLnBrk="1" hangingPunct="1"/>
              <a:t>43</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B7B278-E15C-43A9-89DF-0A6DE2F59CFD}" type="slidenum">
              <a:rPr lang="en-US" altLang="zh-CN" smtClean="0"/>
              <a:pPr eaLnBrk="1" hangingPunct="1"/>
              <a:t>44</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C150A6-3D31-438F-8A31-32281C014559}" type="slidenum">
              <a:rPr lang="en-US" altLang="zh-CN" smtClean="0"/>
              <a:pPr eaLnBrk="1" hangingPunct="1"/>
              <a:t>48</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2331B06-EE57-4DA5-87FC-B5BBAA4A5C49}" type="slidenum">
              <a:rPr lang="en-US" altLang="zh-CN" smtClean="0"/>
              <a:pPr eaLnBrk="1" hangingPunct="1"/>
              <a:t>49</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7E7D89C-2541-49CA-9C91-F1C1C438DC5C}" type="slidenum">
              <a:rPr lang="en-US" altLang="zh-CN" smtClean="0"/>
              <a:pPr eaLnBrk="1" hangingPunct="1"/>
              <a:t>50</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F1530F-965F-4CA8-80C3-049DABA49FB6}" type="slidenum">
              <a:rPr lang="en-US" altLang="zh-CN" smtClean="0"/>
              <a:pPr eaLnBrk="1" hangingPunct="1"/>
              <a:t>5</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CCF6F38-A3F0-4E6C-A026-D1747144FAEA}" type="slidenum">
              <a:rPr lang="en-US" altLang="zh-CN" smtClean="0"/>
              <a:pPr eaLnBrk="1" hangingPunct="1"/>
              <a:t>52</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D52D71F-75C4-409C-97BB-32D7B62EB26C}" type="slidenum">
              <a:rPr lang="en-US" altLang="zh-CN" smtClean="0"/>
              <a:pPr eaLnBrk="1" hangingPunct="1"/>
              <a:t>53</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547F2-CFDA-40B9-8A2C-489134EB1B3C}" type="slidenum">
              <a:rPr lang="en-US" altLang="zh-CN" smtClean="0"/>
              <a:pPr eaLnBrk="1" hangingPunct="1"/>
              <a:t>54</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2F85AB-E094-44EF-ABB3-7E3B73069AF1}" type="slidenum">
              <a:rPr lang="en-US" altLang="zh-CN" smtClean="0"/>
              <a:pPr eaLnBrk="1" hangingPunct="1"/>
              <a:t>55</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B0ACA5D-0FEC-4367-8679-ED04C953C2FF}" type="slidenum">
              <a:rPr lang="en-US" altLang="zh-CN" smtClean="0"/>
              <a:pPr eaLnBrk="1" hangingPunct="1"/>
              <a:t>56</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66A63B8-CC05-4934-947B-5D3620C1A01C}" type="slidenum">
              <a:rPr lang="en-US" altLang="zh-CN" smtClean="0"/>
              <a:pPr eaLnBrk="1" hangingPunct="1"/>
              <a:t>57</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2C751C2-B9F8-4FB1-8477-E3D219D5DB9B}" type="slidenum">
              <a:rPr lang="en-US" altLang="zh-CN" smtClean="0"/>
              <a:pPr eaLnBrk="1" hangingPunct="1"/>
              <a:t>58</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875D645-F5DD-4BC5-9263-AE05080AB3E1}" type="slidenum">
              <a:rPr lang="en-US" altLang="zh-CN" smtClean="0"/>
              <a:pPr eaLnBrk="1" hangingPunct="1"/>
              <a:t>59</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3363EAC-E616-43A4-AD3D-76A6414194A4}" type="slidenum">
              <a:rPr lang="en-US" altLang="zh-CN" smtClean="0"/>
              <a:pPr eaLnBrk="1" hangingPunct="1"/>
              <a:t>61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DAB2869-4061-476E-9986-67284B5BE06E}" type="slidenum">
              <a:rPr lang="en-US" altLang="zh-CN" smtClean="0"/>
              <a:pPr eaLnBrk="1" hangingPunct="1"/>
              <a:t>62</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DB02CA4-27E6-48B1-93A7-9D6CE6B141DA}" type="slidenum">
              <a:rPr lang="en-US" altLang="zh-CN" smtClean="0"/>
              <a:pPr eaLnBrk="1" hangingPunct="1"/>
              <a:t>6</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934D23C-A4C1-4EE3-84BE-D8D1920BF216}" type="slidenum">
              <a:rPr lang="en-US" altLang="zh-CN" smtClean="0"/>
              <a:pPr eaLnBrk="1" hangingPunct="1"/>
              <a:t>63</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2AFF75-E734-4881-9398-393CAC4EF398}" type="slidenum">
              <a:rPr lang="en-US" altLang="zh-CN" smtClean="0"/>
              <a:pPr eaLnBrk="1" hangingPunct="1"/>
              <a:t>64</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B1B7C90-A07D-4E2F-8B5E-0B65A5E9756F}" type="slidenum">
              <a:rPr lang="en-US" altLang="zh-CN" smtClean="0"/>
              <a:pPr eaLnBrk="1" hangingPunct="1"/>
              <a:t>65</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1594155-1DB1-4F4C-853A-BF22C3C8E142}" type="slidenum">
              <a:rPr lang="en-US" altLang="zh-CN" smtClean="0"/>
              <a:pPr eaLnBrk="1" hangingPunct="1"/>
              <a:t>66</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10A81E7-C037-45AB-A462-4BA7B62F4969}" type="slidenum">
              <a:rPr lang="en-US" altLang="zh-CN" smtClean="0"/>
              <a:pPr eaLnBrk="1" hangingPunct="1"/>
              <a:t>67</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D2C8148-6C6F-450A-8DFE-CCA92BF6F41B}" type="slidenum">
              <a:rPr lang="en-US" altLang="zh-CN" smtClean="0"/>
              <a:pPr eaLnBrk="1" hangingPunct="1"/>
              <a:t>68</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E352C39-A6E8-453A-B392-C9139EE0FCF1}" type="slidenum">
              <a:rPr lang="en-US" altLang="zh-CN" smtClean="0"/>
              <a:pPr eaLnBrk="1" hangingPunct="1"/>
              <a:t>69</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8F193-46E3-4532-ACC1-AE86147DC0A8}" type="slidenum">
              <a:rPr lang="en-US" altLang="zh-CN" smtClean="0"/>
              <a:pPr eaLnBrk="1" hangingPunct="1"/>
              <a:t>70</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475DE3C-ADFA-4886-8411-2A93DCD0E463}" type="slidenum">
              <a:rPr lang="en-US" altLang="zh-CN" smtClean="0"/>
              <a:pPr eaLnBrk="1" hangingPunct="1"/>
              <a:t>74</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1466021-A0CC-41DD-AF99-3F72203E7C62}" type="slidenum">
              <a:rPr lang="en-US" altLang="zh-CN" smtClean="0"/>
              <a:pPr eaLnBrk="1" hangingPunct="1"/>
              <a:t>75</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7EDC081-A752-41B7-A17C-EEA72AAE9EC5}" type="slidenum">
              <a:rPr lang="en-US" altLang="zh-CN" smtClean="0"/>
              <a:pPr eaLnBrk="1" hangingPunct="1"/>
              <a:t>7</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D2287EB-5CF6-4AF4-B093-9D48E4B64FA7}" type="slidenum">
              <a:rPr lang="en-US" altLang="zh-CN" smtClean="0"/>
              <a:pPr eaLnBrk="1" hangingPunct="1"/>
              <a:t>76</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7A845DF-5C65-4135-B10F-9C86AE96F3D0}" type="slidenum">
              <a:rPr lang="en-US" altLang="zh-CN" smtClean="0"/>
              <a:pPr eaLnBrk="1" hangingPunct="1"/>
              <a:t>77</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r>
              <a:rPr lang="zh-CN" altLang="en-US" smtClean="0">
                <a:ea typeface="宋体" charset="-122"/>
              </a:rPr>
              <a:t>机器状态：调用前机器的信息，包括返回地址，程序计数器的值（即被调用过程必须返回的地址），返回时需要恢复的寄存器的内容。</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C0D1D2-34E1-49D6-B9AE-B1A615C7A344}" type="slidenum">
              <a:rPr lang="en-US" altLang="zh-CN" smtClean="0"/>
              <a:pPr eaLnBrk="1" hangingPunct="1"/>
              <a:t>80</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1E5922A-34DC-426A-8B16-624C7DEA7DBC}" type="slidenum">
              <a:rPr lang="en-US" altLang="zh-CN" smtClean="0"/>
              <a:pPr eaLnBrk="1" hangingPunct="1"/>
              <a:t>81</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BA03368-DF21-4B0D-B73C-0197C092D720}" type="slidenum">
              <a:rPr lang="en-US" altLang="zh-CN" smtClean="0"/>
              <a:pPr eaLnBrk="1" hangingPunct="1"/>
              <a:t>84</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smtClean="0">
                <a:ea typeface="宋体" charset="-122"/>
              </a:rPr>
              <a:t> </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2DF2F39-B87B-4EC2-A90F-5B1B27F8DECB}" type="slidenum">
              <a:rPr lang="zh-CN" altLang="en-US" sz="1200" smtClean="0">
                <a:latin typeface="Times New Roman" pitchFamily="18" charset="0"/>
              </a:rPr>
              <a:pPr/>
              <a:t>85</a:t>
            </a:fld>
            <a:endParaRPr lang="en-US" altLang="zh-CN" sz="1200" smtClean="0">
              <a:latin typeface="Times New Roman" pitchFamily="18" charset="0"/>
            </a:endParaRPr>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w="12700" cap="sq">
            <a:solidFill>
              <a:srgbClr val="000000"/>
            </a:solidFill>
            <a:miter lim="800000"/>
            <a:headEnd type="none" w="sm" len="sm"/>
            <a:tailEnd type="none" w="sm" len="sm"/>
          </a:ln>
        </p:spPr>
        <p:txBody>
          <a:bodyPr/>
          <a:lstStyle/>
          <a:p>
            <a:pPr algn="just"/>
            <a:r>
              <a:rPr lang="zh-CN" altLang="en-US" smtClean="0"/>
              <a:t> </a:t>
            </a:r>
          </a:p>
        </p:txBody>
      </p:sp>
    </p:spTree>
    <p:extLst>
      <p:ext uri="{BB962C8B-B14F-4D97-AF65-F5344CB8AC3E}">
        <p14:creationId xmlns:p14="http://schemas.microsoft.com/office/powerpoint/2010/main" val="4061277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41DA379-ED0C-496D-84FA-BBBFD4CE5E75}" type="slidenum">
              <a:rPr lang="en-US" altLang="zh-CN" smtClean="0"/>
              <a:pPr eaLnBrk="1" hangingPunct="1"/>
              <a:t>8</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6DE682-CF22-4F99-8066-B6D873EE88FB}" type="slidenum">
              <a:rPr lang="en-US" altLang="zh-CN" smtClean="0"/>
              <a:pPr eaLnBrk="1" hangingPunct="1"/>
              <a:t>9</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B09B73-4944-41C5-B5E9-DFF62CE047E7}" type="slidenum">
              <a:rPr lang="en-US" altLang="zh-CN" smtClean="0"/>
              <a:pPr eaLnBrk="1" hangingPunct="1"/>
              <a:t>10</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p>
        </p:txBody>
      </p:sp>
      <p:sp>
        <p:nvSpPr>
          <p:cNvPr id="512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zh-CN" altLang="en-US"/>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B8CBB2D0-9943-4FB7-8712-DEA42A220F20}" type="slidenum">
              <a:rPr lang="en-US" altLang="zh-CN"/>
              <a:pPr>
                <a:defRPr/>
              </a:pPr>
              <a:t>‹#›</a:t>
            </a:fld>
            <a:endParaRPr lang="en-US" altLang="zh-CN"/>
          </a:p>
        </p:txBody>
      </p:sp>
    </p:spTree>
    <p:extLst>
      <p:ext uri="{BB962C8B-B14F-4D97-AF65-F5344CB8AC3E}">
        <p14:creationId xmlns:p14="http://schemas.microsoft.com/office/powerpoint/2010/main" val="1154131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5628E0-0442-4782-8EA6-ECFB17E7AB72}" type="slidenum">
              <a:rPr lang="en-US" altLang="zh-CN"/>
              <a:pPr>
                <a:defRPr/>
              </a:pPr>
              <a:t>‹#›</a:t>
            </a:fld>
            <a:endParaRPr lang="en-US" altLang="zh-CN"/>
          </a:p>
        </p:txBody>
      </p:sp>
    </p:spTree>
    <p:extLst>
      <p:ext uri="{BB962C8B-B14F-4D97-AF65-F5344CB8AC3E}">
        <p14:creationId xmlns:p14="http://schemas.microsoft.com/office/powerpoint/2010/main" val="26698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45EB95-194E-4284-87C2-101795B146F1}" type="slidenum">
              <a:rPr lang="en-US" altLang="zh-CN"/>
              <a:pPr>
                <a:defRPr/>
              </a:pPr>
              <a:t>‹#›</a:t>
            </a:fld>
            <a:endParaRPr lang="en-US" altLang="zh-CN"/>
          </a:p>
        </p:txBody>
      </p:sp>
    </p:spTree>
    <p:extLst>
      <p:ext uri="{BB962C8B-B14F-4D97-AF65-F5344CB8AC3E}">
        <p14:creationId xmlns:p14="http://schemas.microsoft.com/office/powerpoint/2010/main" val="300046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A98A14E-CDDE-48A0-9349-D871562DBA4D}" type="slidenum">
              <a:rPr lang="en-US" altLang="zh-CN"/>
              <a:pPr>
                <a:defRPr/>
              </a:pPr>
              <a:t>‹#›</a:t>
            </a:fld>
            <a:endParaRPr lang="en-US" altLang="zh-CN"/>
          </a:p>
        </p:txBody>
      </p:sp>
    </p:spTree>
    <p:extLst>
      <p:ext uri="{BB962C8B-B14F-4D97-AF65-F5344CB8AC3E}">
        <p14:creationId xmlns:p14="http://schemas.microsoft.com/office/powerpoint/2010/main" val="17801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88285D5-290C-442D-8694-4CF31C70D800}" type="slidenum">
              <a:rPr lang="en-US" altLang="zh-CN"/>
              <a:pPr>
                <a:defRPr/>
              </a:pPr>
              <a:t>‹#›</a:t>
            </a:fld>
            <a:endParaRPr lang="en-US" altLang="zh-CN"/>
          </a:p>
        </p:txBody>
      </p:sp>
    </p:spTree>
    <p:extLst>
      <p:ext uri="{BB962C8B-B14F-4D97-AF65-F5344CB8AC3E}">
        <p14:creationId xmlns:p14="http://schemas.microsoft.com/office/powerpoint/2010/main" val="4159006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513C8C-05B6-4B9E-AC69-295EDE5E988E}" type="slidenum">
              <a:rPr lang="en-US" altLang="zh-CN"/>
              <a:pPr>
                <a:defRPr/>
              </a:pPr>
              <a:t>‹#›</a:t>
            </a:fld>
            <a:endParaRPr lang="en-US" altLang="zh-CN"/>
          </a:p>
        </p:txBody>
      </p:sp>
    </p:spTree>
    <p:extLst>
      <p:ext uri="{BB962C8B-B14F-4D97-AF65-F5344CB8AC3E}">
        <p14:creationId xmlns:p14="http://schemas.microsoft.com/office/powerpoint/2010/main" val="92421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18EFF9F-F286-442B-8B99-17195328154D}" type="slidenum">
              <a:rPr lang="en-US" altLang="zh-CN"/>
              <a:pPr>
                <a:defRPr/>
              </a:pPr>
              <a:t>‹#›</a:t>
            </a:fld>
            <a:endParaRPr lang="en-US" altLang="zh-CN"/>
          </a:p>
        </p:txBody>
      </p:sp>
    </p:spTree>
    <p:extLst>
      <p:ext uri="{BB962C8B-B14F-4D97-AF65-F5344CB8AC3E}">
        <p14:creationId xmlns:p14="http://schemas.microsoft.com/office/powerpoint/2010/main" val="3331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198CD7C-88E6-4253-824B-6D34BC5A5898}" type="slidenum">
              <a:rPr lang="en-US" altLang="zh-CN"/>
              <a:pPr>
                <a:defRPr/>
              </a:pPr>
              <a:t>‹#›</a:t>
            </a:fld>
            <a:endParaRPr lang="en-US" altLang="zh-CN"/>
          </a:p>
        </p:txBody>
      </p:sp>
    </p:spTree>
    <p:extLst>
      <p:ext uri="{BB962C8B-B14F-4D97-AF65-F5344CB8AC3E}">
        <p14:creationId xmlns:p14="http://schemas.microsoft.com/office/powerpoint/2010/main" val="30238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D1C44B1-AEB0-4056-9692-1A17A8630E1C}" type="slidenum">
              <a:rPr lang="en-US" altLang="zh-CN"/>
              <a:pPr>
                <a:defRPr/>
              </a:pPr>
              <a:t>‹#›</a:t>
            </a:fld>
            <a:endParaRPr lang="en-US" altLang="zh-CN"/>
          </a:p>
        </p:txBody>
      </p:sp>
    </p:spTree>
    <p:extLst>
      <p:ext uri="{BB962C8B-B14F-4D97-AF65-F5344CB8AC3E}">
        <p14:creationId xmlns:p14="http://schemas.microsoft.com/office/powerpoint/2010/main" val="32309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D427DB6-C541-44F6-A67B-D4D67EC1006D}" type="slidenum">
              <a:rPr lang="en-US" altLang="zh-CN"/>
              <a:pPr>
                <a:defRPr/>
              </a:pPr>
              <a:t>‹#›</a:t>
            </a:fld>
            <a:endParaRPr lang="en-US" altLang="zh-CN"/>
          </a:p>
        </p:txBody>
      </p:sp>
    </p:spTree>
    <p:extLst>
      <p:ext uri="{BB962C8B-B14F-4D97-AF65-F5344CB8AC3E}">
        <p14:creationId xmlns:p14="http://schemas.microsoft.com/office/powerpoint/2010/main" val="30074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FA1038-1380-4C1E-9DDB-14CA21639FD7}" type="slidenum">
              <a:rPr lang="en-US" altLang="zh-CN"/>
              <a:pPr>
                <a:defRPr/>
              </a:pPr>
              <a:t>‹#›</a:t>
            </a:fld>
            <a:endParaRPr lang="en-US" altLang="zh-CN"/>
          </a:p>
        </p:txBody>
      </p:sp>
    </p:spTree>
    <p:extLst>
      <p:ext uri="{BB962C8B-B14F-4D97-AF65-F5344CB8AC3E}">
        <p14:creationId xmlns:p14="http://schemas.microsoft.com/office/powerpoint/2010/main" val="1982149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5902EA-B0DD-4D82-819D-6619F22EFF46}" type="slidenum">
              <a:rPr lang="en-US" altLang="zh-CN"/>
              <a:pPr>
                <a:defRPr/>
              </a:pPr>
              <a:t>‹#›</a:t>
            </a:fld>
            <a:endParaRPr lang="en-US" altLang="zh-CN"/>
          </a:p>
        </p:txBody>
      </p:sp>
    </p:spTree>
    <p:extLst>
      <p:ext uri="{BB962C8B-B14F-4D97-AF65-F5344CB8AC3E}">
        <p14:creationId xmlns:p14="http://schemas.microsoft.com/office/powerpoint/2010/main" val="522672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ea typeface="宋体" pitchFamily="2" charset="-122"/>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ea typeface="宋体" pitchFamily="2" charset="-122"/>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ea typeface="宋体" pitchFamily="2" charset="-122"/>
              </a:defRPr>
            </a:lvl1pPr>
          </a:lstStyle>
          <a:p>
            <a:pPr>
              <a:defRPr/>
            </a:pPr>
            <a:fld id="{E913F0D7-48C1-4CF1-BEB1-9FA68AABF016}" type="slidenum">
              <a:rPr lang="en-US" altLang="zh-CN"/>
              <a:pPr>
                <a:defRPr/>
              </a:pPr>
              <a:t>‹#›</a:t>
            </a:fld>
            <a:endParaRPr lang="en-US" altLang="zh-CN"/>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713"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ea typeface="宋体" pitchFamily="2" charset="-122"/>
        </a:defRPr>
      </a:lvl2pPr>
      <a:lvl3pPr algn="l" rtl="0" eaLnBrk="0" fontAlgn="base" hangingPunct="0">
        <a:spcBef>
          <a:spcPct val="0"/>
        </a:spcBef>
        <a:spcAft>
          <a:spcPct val="0"/>
        </a:spcAft>
        <a:defRPr sz="4200">
          <a:solidFill>
            <a:schemeClr val="tx2"/>
          </a:solidFill>
          <a:latin typeface="Garamond" pitchFamily="18" charset="0"/>
          <a:ea typeface="宋体" pitchFamily="2" charset="-122"/>
        </a:defRPr>
      </a:lvl3pPr>
      <a:lvl4pPr algn="l" rtl="0" eaLnBrk="0" fontAlgn="base" hangingPunct="0">
        <a:spcBef>
          <a:spcPct val="0"/>
        </a:spcBef>
        <a:spcAft>
          <a:spcPct val="0"/>
        </a:spcAft>
        <a:defRPr sz="4200">
          <a:solidFill>
            <a:schemeClr val="tx2"/>
          </a:solidFill>
          <a:latin typeface="Garamond" pitchFamily="18" charset="0"/>
          <a:ea typeface="宋体" pitchFamily="2" charset="-122"/>
        </a:defRPr>
      </a:lvl4pPr>
      <a:lvl5pPr algn="l" rtl="0" eaLnBrk="0" fontAlgn="base" hangingPunct="0">
        <a:spcBef>
          <a:spcPct val="0"/>
        </a:spcBef>
        <a:spcAft>
          <a:spcPct val="0"/>
        </a:spcAft>
        <a:defRPr sz="4200">
          <a:solidFill>
            <a:schemeClr val="tx2"/>
          </a:solidFill>
          <a:latin typeface="Garamond" pitchFamily="18" charset="0"/>
          <a:ea typeface="宋体" pitchFamily="2" charset="-122"/>
        </a:defRPr>
      </a:lvl5pPr>
      <a:lvl6pPr marL="457200" algn="l" rtl="0" fontAlgn="base">
        <a:spcBef>
          <a:spcPct val="0"/>
        </a:spcBef>
        <a:spcAft>
          <a:spcPct val="0"/>
        </a:spcAft>
        <a:defRPr sz="4200">
          <a:solidFill>
            <a:schemeClr val="tx2"/>
          </a:solidFill>
          <a:latin typeface="Garamond" pitchFamily="18" charset="0"/>
          <a:ea typeface="宋体" pitchFamily="2" charset="-122"/>
        </a:defRPr>
      </a:lvl6pPr>
      <a:lvl7pPr marL="914400" algn="l" rtl="0" fontAlgn="base">
        <a:spcBef>
          <a:spcPct val="0"/>
        </a:spcBef>
        <a:spcAft>
          <a:spcPct val="0"/>
        </a:spcAft>
        <a:defRPr sz="4200">
          <a:solidFill>
            <a:schemeClr val="tx2"/>
          </a:solidFill>
          <a:latin typeface="Garamond" pitchFamily="18" charset="0"/>
          <a:ea typeface="宋体" pitchFamily="2" charset="-122"/>
        </a:defRPr>
      </a:lvl7pPr>
      <a:lvl8pPr marL="1371600" algn="l" rtl="0" fontAlgn="base">
        <a:spcBef>
          <a:spcPct val="0"/>
        </a:spcBef>
        <a:spcAft>
          <a:spcPct val="0"/>
        </a:spcAft>
        <a:defRPr sz="4200">
          <a:solidFill>
            <a:schemeClr val="tx2"/>
          </a:solidFill>
          <a:latin typeface="Garamond" pitchFamily="18" charset="0"/>
          <a:ea typeface="宋体" pitchFamily="2" charset="-122"/>
        </a:defRPr>
      </a:lvl8pPr>
      <a:lvl9pPr marL="1828800" algn="l" rtl="0" fontAlgn="base">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编译原理课程总复习</a:t>
            </a:r>
          </a:p>
        </p:txBody>
      </p:sp>
      <p:sp>
        <p:nvSpPr>
          <p:cNvPr id="3075" name="Rectangle 3"/>
          <p:cNvSpPr>
            <a:spLocks noGrp="1" noChangeArrowheads="1"/>
          </p:cNvSpPr>
          <p:nvPr>
            <p:ph type="subTitle" idx="1"/>
          </p:nvPr>
        </p:nvSpPr>
        <p:spPr/>
        <p:txBody>
          <a:bodyPr/>
          <a:lstStyle/>
          <a:p>
            <a:pPr eaLnBrk="1" hangingPunct="1"/>
            <a:r>
              <a:rPr lang="zh-CN" altLang="en-US" smtClean="0"/>
              <a:t>大连理工大学</a:t>
            </a:r>
          </a:p>
          <a:p>
            <a:pPr eaLnBrk="1" hangingPunct="1"/>
            <a:r>
              <a:rPr lang="zh-CN" altLang="en-US" smtClean="0"/>
              <a:t>软件学院</a:t>
            </a:r>
          </a:p>
        </p:txBody>
      </p:sp>
      <p:sp>
        <p:nvSpPr>
          <p:cNvPr id="2" name="灯片编号占位符 1"/>
          <p:cNvSpPr>
            <a:spLocks noGrp="1"/>
          </p:cNvSpPr>
          <p:nvPr>
            <p:ph type="sldNum" sz="quarter" idx="12"/>
          </p:nvPr>
        </p:nvSpPr>
        <p:spPr/>
        <p:txBody>
          <a:bodyPr/>
          <a:lstStyle/>
          <a:p>
            <a:pPr>
              <a:defRPr/>
            </a:pPr>
            <a:fld id="{B8CBB2D0-9943-4FB7-8712-DEA42A220F20}"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304800"/>
            <a:ext cx="7772400" cy="990600"/>
          </a:xfrm>
        </p:spPr>
        <p:txBody>
          <a:bodyPr/>
          <a:lstStyle/>
          <a:p>
            <a:pPr eaLnBrk="1" hangingPunct="1">
              <a:defRPr/>
            </a:pPr>
            <a:r>
              <a:rPr lang="zh-CN" altLang="en-US" smtClean="0">
                <a:solidFill>
                  <a:srgbClr val="996633"/>
                </a:solidFill>
                <a:effectLst>
                  <a:outerShdw blurRad="38100" dist="38100" dir="2700000" algn="tl">
                    <a:srgbClr val="C0C0C0"/>
                  </a:outerShdw>
                </a:effectLst>
              </a:rPr>
              <a:t>有 限 自 动 机</a:t>
            </a:r>
            <a:endParaRPr lang="zh-CN" altLang="zh-CN" smtClean="0">
              <a:solidFill>
                <a:srgbClr val="996633"/>
              </a:solidFill>
              <a:effectLst>
                <a:outerShdw blurRad="38100" dist="38100" dir="2700000" algn="tl">
                  <a:srgbClr val="C0C0C0"/>
                </a:outerShdw>
              </a:effectLst>
            </a:endParaRPr>
          </a:p>
        </p:txBody>
      </p:sp>
      <p:sp>
        <p:nvSpPr>
          <p:cNvPr id="27651" name="Rectangle 3"/>
          <p:cNvSpPr>
            <a:spLocks noGrp="1" noChangeArrowheads="1"/>
          </p:cNvSpPr>
          <p:nvPr>
            <p:ph type="body" sz="half" idx="1"/>
          </p:nvPr>
        </p:nvSpPr>
        <p:spPr>
          <a:xfrm>
            <a:off x="304800" y="1371600"/>
            <a:ext cx="8229600" cy="1098550"/>
          </a:xfrm>
        </p:spPr>
        <p:txBody>
          <a:bodyPr>
            <a:spAutoFit/>
          </a:bodyPr>
          <a:lstStyle/>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确定的有限自动机（简称</a:t>
            </a:r>
            <a:r>
              <a:rPr lang="en-US" altLang="zh-CN" b="1" smtClean="0">
                <a:solidFill>
                  <a:srgbClr val="996633"/>
                </a:solidFill>
                <a:effectLst>
                  <a:outerShdw blurRad="38100" dist="38100" dir="2700000" algn="tl">
                    <a:srgbClr val="C0C0C0"/>
                  </a:outerShdw>
                </a:effectLst>
              </a:rPr>
              <a:t>DFA</a:t>
            </a:r>
            <a:r>
              <a:rPr lang="en-US" altLang="zh-CN" b="1" smtClean="0">
                <a:solidFill>
                  <a:srgbClr val="996633"/>
                </a:solidFill>
                <a:effectLst>
                  <a:outerShdw blurRad="38100" dist="38100" dir="2700000" algn="tl">
                    <a:srgbClr val="C0C0C0"/>
                  </a:outerShdw>
                </a:effectLst>
                <a:latin typeface="宋体" pitchFamily="2" charset="-122"/>
              </a:rPr>
              <a:t>)</a:t>
            </a:r>
          </a:p>
          <a:p>
            <a:pPr eaLnBrk="1" hangingPunct="1">
              <a:buFont typeface="Wingdings" pitchFamily="2" charset="2"/>
              <a:buNone/>
              <a:defRPr/>
            </a:pPr>
            <a:r>
              <a:rPr lang="en-US" altLang="zh-CN" b="1" smtClean="0">
                <a:latin typeface="宋体" pitchFamily="2" charset="-122"/>
              </a:rPr>
              <a:t>  </a:t>
            </a:r>
            <a:r>
              <a:rPr lang="zh-CN" altLang="en-US" b="1" smtClean="0">
                <a:solidFill>
                  <a:schemeClr val="accent2"/>
                </a:solidFill>
                <a:effectLst>
                  <a:outerShdw blurRad="38100" dist="38100" dir="2700000" algn="tl">
                    <a:srgbClr val="C0C0C0"/>
                  </a:outerShdw>
                </a:effectLst>
              </a:rPr>
              <a:t>一个数学模型，包括：</a:t>
            </a:r>
            <a:endParaRPr lang="zh-CN" altLang="zh-CN" b="1" smtClean="0">
              <a:solidFill>
                <a:schemeClr val="accent2"/>
              </a:solidFill>
              <a:effectLst>
                <a:outerShdw blurRad="38100" dist="38100" dir="2700000" algn="tl">
                  <a:srgbClr val="C0C0C0"/>
                </a:outerShdw>
              </a:effectLst>
              <a:sym typeface="Symbol" pitchFamily="18" charset="2"/>
            </a:endParaRPr>
          </a:p>
        </p:txBody>
      </p:sp>
      <p:sp>
        <p:nvSpPr>
          <p:cNvPr id="27652" name="Rectangle 4" descr="Green marble"/>
          <p:cNvSpPr>
            <a:spLocks noChangeArrowheads="1"/>
          </p:cNvSpPr>
          <p:nvPr/>
        </p:nvSpPr>
        <p:spPr bwMode="auto">
          <a:xfrm>
            <a:off x="762000" y="2438400"/>
            <a:ext cx="4343400" cy="2286000"/>
          </a:xfrm>
          <a:prstGeom prst="rect">
            <a:avLst/>
          </a:prstGeom>
          <a:noFill/>
          <a:ln w="12700">
            <a:noFill/>
            <a:miter lim="800000"/>
            <a:headEnd type="none" w="sm" len="sm"/>
            <a:tailEnd type="none" w="sm" len="sm"/>
          </a:ln>
          <a:effectLst/>
        </p:spPr>
        <p:txBody>
          <a:bodyPr wrap="none" anchor="ctr"/>
          <a:lstStyle/>
          <a:p>
            <a:pPr eaLnBrk="0" hangingPunct="0">
              <a:buFontTx/>
              <a:buChar char="•"/>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状态集合</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S</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p>
          <a:p>
            <a:pPr eaLnBrk="0" hangingPunct="0">
              <a:buFontTx/>
              <a:buChar char="•"/>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输入字母表；</a:t>
            </a:r>
          </a:p>
          <a:p>
            <a:pPr eaLnBrk="0" hangingPunct="0">
              <a:buFontTx/>
              <a:buChar char="•"/>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转换函数</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move </a:t>
            </a:r>
            <a:r>
              <a:rPr lang="en-US"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en-US"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S </a:t>
            </a:r>
            <a:r>
              <a:rPr lang="en-US"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  </a:t>
            </a:r>
            <a:r>
              <a:rPr lang="en-US" altLang="en-US"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S</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p>
          <a:p>
            <a:pPr eaLnBrk="0" hangingPunct="0">
              <a:buFontTx/>
              <a:buChar char="•"/>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唯一的初态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s</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S</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p>
          <a:p>
            <a:pPr eaLnBrk="0" hangingPunct="0">
              <a:buFontTx/>
              <a:buChar char="•"/>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终态集合</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F </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S</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p>
        </p:txBody>
      </p:sp>
      <p:grpSp>
        <p:nvGrpSpPr>
          <p:cNvPr id="13317" name="Group 5"/>
          <p:cNvGrpSpPr>
            <a:grpSpLocks/>
          </p:cNvGrpSpPr>
          <p:nvPr/>
        </p:nvGrpSpPr>
        <p:grpSpPr bwMode="auto">
          <a:xfrm>
            <a:off x="3352800" y="4191000"/>
            <a:ext cx="5562600" cy="2438400"/>
            <a:chOff x="2112" y="2448"/>
            <a:chExt cx="3504" cy="1536"/>
          </a:xfrm>
        </p:grpSpPr>
        <p:sp>
          <p:nvSpPr>
            <p:cNvPr id="13320" name="Oval 6"/>
            <p:cNvSpPr>
              <a:spLocks noChangeArrowheads="1"/>
            </p:cNvSpPr>
            <p:nvPr/>
          </p:nvSpPr>
          <p:spPr bwMode="auto">
            <a:xfrm>
              <a:off x="4120" y="3078"/>
              <a:ext cx="370" cy="39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3321" name="Group 7"/>
            <p:cNvGrpSpPr>
              <a:grpSpLocks/>
            </p:cNvGrpSpPr>
            <p:nvPr/>
          </p:nvGrpSpPr>
          <p:grpSpPr bwMode="auto">
            <a:xfrm>
              <a:off x="5246" y="3064"/>
              <a:ext cx="370" cy="395"/>
              <a:chOff x="7120" y="12162"/>
              <a:chExt cx="425" cy="425"/>
            </a:xfrm>
          </p:grpSpPr>
          <p:sp>
            <p:nvSpPr>
              <p:cNvPr id="13337" name="Oval 8"/>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a:latin typeface="Times New Roman" pitchFamily="18" charset="0"/>
                </a:endParaRPr>
              </a:p>
            </p:txBody>
          </p:sp>
          <p:sp>
            <p:nvSpPr>
              <p:cNvPr id="13338" name="Oval 9"/>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2</a:t>
                </a:r>
              </a:p>
            </p:txBody>
          </p:sp>
        </p:grpSp>
        <p:sp>
          <p:nvSpPr>
            <p:cNvPr id="13322" name="Line 10"/>
            <p:cNvSpPr>
              <a:spLocks noChangeShapeType="1"/>
            </p:cNvSpPr>
            <p:nvPr/>
          </p:nvSpPr>
          <p:spPr bwMode="auto">
            <a:xfrm>
              <a:off x="2112" y="3302"/>
              <a:ext cx="823"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13323" name="Line 11"/>
            <p:cNvSpPr>
              <a:spLocks noChangeShapeType="1"/>
            </p:cNvSpPr>
            <p:nvPr/>
          </p:nvSpPr>
          <p:spPr bwMode="auto">
            <a:xfrm flipV="1">
              <a:off x="3340" y="3291"/>
              <a:ext cx="74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3324" name="Rectangle 12"/>
            <p:cNvSpPr>
              <a:spLocks noChangeArrowheads="1"/>
            </p:cNvSpPr>
            <p:nvPr/>
          </p:nvSpPr>
          <p:spPr bwMode="auto">
            <a:xfrm>
              <a:off x="2164" y="2980"/>
              <a:ext cx="601"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3325" name="Rectangle 13"/>
            <p:cNvSpPr>
              <a:spLocks noChangeArrowheads="1"/>
            </p:cNvSpPr>
            <p:nvPr/>
          </p:nvSpPr>
          <p:spPr bwMode="auto">
            <a:xfrm>
              <a:off x="3536" y="2966"/>
              <a:ext cx="30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3326" name="Line 14"/>
            <p:cNvSpPr>
              <a:spLocks noChangeShapeType="1"/>
            </p:cNvSpPr>
            <p:nvPr/>
          </p:nvSpPr>
          <p:spPr bwMode="auto">
            <a:xfrm flipV="1">
              <a:off x="4505" y="3277"/>
              <a:ext cx="74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3327" name="Freeform 15"/>
            <p:cNvSpPr>
              <a:spLocks/>
            </p:cNvSpPr>
            <p:nvPr/>
          </p:nvSpPr>
          <p:spPr bwMode="auto">
            <a:xfrm>
              <a:off x="3040" y="2777"/>
              <a:ext cx="259" cy="311"/>
            </a:xfrm>
            <a:custGeom>
              <a:avLst/>
              <a:gdLst>
                <a:gd name="T0" fmla="*/ 149 w 297"/>
                <a:gd name="T1" fmla="*/ 271 h 333"/>
                <a:gd name="T2" fmla="*/ 189 w 297"/>
                <a:gd name="T3" fmla="*/ 103 h 333"/>
                <a:gd name="T4" fmla="*/ 99 w 297"/>
                <a:gd name="T5" fmla="*/ 3 h 333"/>
                <a:gd name="T6" fmla="*/ 10 w 297"/>
                <a:gd name="T7" fmla="*/ 91 h 333"/>
                <a:gd name="T8" fmla="*/ 39 w 297"/>
                <a:gd name="T9" fmla="*/ 27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3328" name="Oval 16"/>
            <p:cNvSpPr>
              <a:spLocks noChangeArrowheads="1"/>
            </p:cNvSpPr>
            <p:nvPr/>
          </p:nvSpPr>
          <p:spPr bwMode="auto">
            <a:xfrm>
              <a:off x="2944" y="3088"/>
              <a:ext cx="370" cy="39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3329" name="Freeform 17"/>
            <p:cNvSpPr>
              <a:spLocks/>
            </p:cNvSpPr>
            <p:nvPr/>
          </p:nvSpPr>
          <p:spPr bwMode="auto">
            <a:xfrm flipV="1">
              <a:off x="4190" y="3475"/>
              <a:ext cx="259" cy="311"/>
            </a:xfrm>
            <a:custGeom>
              <a:avLst/>
              <a:gdLst>
                <a:gd name="T0" fmla="*/ 149 w 297"/>
                <a:gd name="T1" fmla="*/ 271 h 333"/>
                <a:gd name="T2" fmla="*/ 189 w 297"/>
                <a:gd name="T3" fmla="*/ 103 h 333"/>
                <a:gd name="T4" fmla="*/ 99 w 297"/>
                <a:gd name="T5" fmla="*/ 3 h 333"/>
                <a:gd name="T6" fmla="*/ 10 w 297"/>
                <a:gd name="T7" fmla="*/ 91 h 333"/>
                <a:gd name="T8" fmla="*/ 39 w 297"/>
                <a:gd name="T9" fmla="*/ 27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3330" name="Rectangle 18"/>
            <p:cNvSpPr>
              <a:spLocks noChangeArrowheads="1"/>
            </p:cNvSpPr>
            <p:nvPr/>
          </p:nvSpPr>
          <p:spPr bwMode="auto">
            <a:xfrm>
              <a:off x="4177" y="3664"/>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3331" name="Rectangle 19"/>
            <p:cNvSpPr>
              <a:spLocks noChangeArrowheads="1"/>
            </p:cNvSpPr>
            <p:nvPr/>
          </p:nvSpPr>
          <p:spPr bwMode="auto">
            <a:xfrm>
              <a:off x="4738" y="2952"/>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3332" name="Rectangle 20"/>
            <p:cNvSpPr>
              <a:spLocks noChangeArrowheads="1"/>
            </p:cNvSpPr>
            <p:nvPr/>
          </p:nvSpPr>
          <p:spPr bwMode="auto">
            <a:xfrm>
              <a:off x="3079" y="2462"/>
              <a:ext cx="30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3333" name="Freeform 21"/>
            <p:cNvSpPr>
              <a:spLocks/>
            </p:cNvSpPr>
            <p:nvPr/>
          </p:nvSpPr>
          <p:spPr bwMode="auto">
            <a:xfrm>
              <a:off x="4477" y="3407"/>
              <a:ext cx="784" cy="145"/>
            </a:xfrm>
            <a:custGeom>
              <a:avLst/>
              <a:gdLst>
                <a:gd name="T0" fmla="*/ 595 w 900"/>
                <a:gd name="T1" fmla="*/ 0 h 154"/>
                <a:gd name="T2" fmla="*/ 287 w 900"/>
                <a:gd name="T3" fmla="*/ 126 h 154"/>
                <a:gd name="T4" fmla="*/ 0 w 900"/>
                <a:gd name="T5" fmla="*/ 13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3334" name="Rectangle 22"/>
            <p:cNvSpPr>
              <a:spLocks noChangeArrowheads="1"/>
            </p:cNvSpPr>
            <p:nvPr/>
          </p:nvSpPr>
          <p:spPr bwMode="auto">
            <a:xfrm>
              <a:off x="4712" y="3470"/>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3335" name="Freeform 23"/>
            <p:cNvSpPr>
              <a:spLocks/>
            </p:cNvSpPr>
            <p:nvPr/>
          </p:nvSpPr>
          <p:spPr bwMode="auto">
            <a:xfrm>
              <a:off x="3301" y="2779"/>
              <a:ext cx="1973" cy="381"/>
            </a:xfrm>
            <a:custGeom>
              <a:avLst/>
              <a:gdLst>
                <a:gd name="T0" fmla="*/ 1497 w 2265"/>
                <a:gd name="T1" fmla="*/ 269 h 408"/>
                <a:gd name="T2" fmla="*/ 1229 w 2265"/>
                <a:gd name="T3" fmla="*/ 98 h 408"/>
                <a:gd name="T4" fmla="*/ 753 w 2265"/>
                <a:gd name="T5" fmla="*/ 3 h 408"/>
                <a:gd name="T6" fmla="*/ 327 w 2265"/>
                <a:gd name="T7" fmla="*/ 112 h 408"/>
                <a:gd name="T8" fmla="*/ 0 w 2265"/>
                <a:gd name="T9" fmla="*/ 332 h 408"/>
                <a:gd name="T10" fmla="*/ 0 60000 65536"/>
                <a:gd name="T11" fmla="*/ 0 60000 65536"/>
                <a:gd name="T12" fmla="*/ 0 60000 65536"/>
                <a:gd name="T13" fmla="*/ 0 60000 65536"/>
                <a:gd name="T14" fmla="*/ 0 60000 65536"/>
                <a:gd name="T15" fmla="*/ 0 w 2265"/>
                <a:gd name="T16" fmla="*/ 0 h 408"/>
                <a:gd name="T17" fmla="*/ 2265 w 2265"/>
                <a:gd name="T18" fmla="*/ 408 h 408"/>
              </a:gdLst>
              <a:ahLst/>
              <a:cxnLst>
                <a:cxn ang="T10">
                  <a:pos x="T0" y="T1"/>
                </a:cxn>
                <a:cxn ang="T11">
                  <a:pos x="T2" y="T3"/>
                </a:cxn>
                <a:cxn ang="T12">
                  <a:pos x="T4" y="T5"/>
                </a:cxn>
                <a:cxn ang="T13">
                  <a:pos x="T6" y="T7"/>
                </a:cxn>
                <a:cxn ang="T14">
                  <a:pos x="T8" y="T9"/>
                </a:cxn>
              </a:cxnLst>
              <a:rect l="T15" t="T16" r="T17" b="T18"/>
              <a:pathLst>
                <a:path w="2265" h="408">
                  <a:moveTo>
                    <a:pt x="2265" y="330"/>
                  </a:moveTo>
                  <a:cubicBezTo>
                    <a:pt x="2197" y="295"/>
                    <a:pt x="2047" y="174"/>
                    <a:pt x="1860" y="120"/>
                  </a:cubicBezTo>
                  <a:cubicBezTo>
                    <a:pt x="1673" y="66"/>
                    <a:pt x="1367" y="0"/>
                    <a:pt x="1140" y="3"/>
                  </a:cubicBezTo>
                  <a:cubicBezTo>
                    <a:pt x="913" y="6"/>
                    <a:pt x="685" y="71"/>
                    <a:pt x="495" y="138"/>
                  </a:cubicBezTo>
                  <a:cubicBezTo>
                    <a:pt x="305" y="205"/>
                    <a:pt x="103" y="352"/>
                    <a:pt x="0" y="408"/>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3336" name="Rectangle 24"/>
            <p:cNvSpPr>
              <a:spLocks noChangeArrowheads="1"/>
            </p:cNvSpPr>
            <p:nvPr/>
          </p:nvSpPr>
          <p:spPr bwMode="auto">
            <a:xfrm>
              <a:off x="4255" y="2448"/>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grpSp>
      <p:sp>
        <p:nvSpPr>
          <p:cNvPr id="27673" name="Rectangle 25"/>
          <p:cNvSpPr>
            <a:spLocks noChangeArrowheads="1"/>
          </p:cNvSpPr>
          <p:nvPr/>
        </p:nvSpPr>
        <p:spPr bwMode="auto">
          <a:xfrm>
            <a:off x="395288" y="4652963"/>
            <a:ext cx="2362200" cy="1676400"/>
          </a:xfrm>
          <a:prstGeom prst="rect">
            <a:avLst/>
          </a:prstGeom>
          <a:noFill/>
          <a:ln w="9525">
            <a:noFill/>
            <a:miter lim="800000"/>
            <a:headEnd/>
            <a:tailEnd/>
          </a:ln>
          <a:effectLst/>
        </p:spPr>
        <p:txBody>
          <a:bodyPr wrap="none" lIns="54000" tIns="28800" rIns="54000" bIns="28800" anchor="ctr"/>
          <a:lstStyle/>
          <a:p>
            <a:pPr algn="ctr" eaLnBrk="0" hangingPunct="0">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识别语言</a:t>
            </a:r>
          </a:p>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baseline="30000">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a:t>
            </a:r>
          </a:p>
          <a:p>
            <a:pPr algn="ctr" eaLnBrk="0" hangingPunct="0">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的</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DFA</a:t>
            </a:r>
          </a:p>
        </p:txBody>
      </p:sp>
      <p:sp>
        <p:nvSpPr>
          <p:cNvPr id="27674" name="AutoShape 26"/>
          <p:cNvSpPr>
            <a:spLocks noChangeArrowheads="1"/>
          </p:cNvSpPr>
          <p:nvPr/>
        </p:nvSpPr>
        <p:spPr bwMode="auto">
          <a:xfrm>
            <a:off x="5651500" y="2276475"/>
            <a:ext cx="3133725" cy="1944688"/>
          </a:xfrm>
          <a:prstGeom prst="cloudCallout">
            <a:avLst>
              <a:gd name="adj1" fmla="val -81106"/>
              <a:gd name="adj2" fmla="val -69431"/>
            </a:avLst>
          </a:prstGeom>
          <a:solidFill>
            <a:srgbClr val="CCFFCC"/>
          </a:solidFill>
          <a:ln w="9525">
            <a:solidFill>
              <a:schemeClr val="tx1"/>
            </a:solidFill>
            <a:round/>
            <a:headEnd/>
            <a:tailEnd/>
          </a:ln>
          <a:effectLst/>
        </p:spPr>
        <p:txBody>
          <a:bodyPr lIns="54000" tIns="28800" rIns="54000" bIns="28800"/>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优点：</a:t>
            </a:r>
            <a:r>
              <a:rPr lang="en-US" altLang="zh-CN" b="1">
                <a:solidFill>
                  <a:srgbClr val="996633"/>
                </a:solidFill>
                <a:effectLst>
                  <a:outerShdw blurRad="38100" dist="38100" dir="2700000" algn="tl">
                    <a:srgbClr val="000000"/>
                  </a:outerShdw>
                </a:effectLst>
                <a:latin typeface="Tahoma" pitchFamily="34" charset="0"/>
                <a:ea typeface="宋体" pitchFamily="2" charset="-122"/>
              </a:rPr>
              <a:t>1</a:t>
            </a:r>
            <a:r>
              <a:rPr lang="zh-CN" altLang="en-US" b="1">
                <a:solidFill>
                  <a:srgbClr val="996633"/>
                </a:solidFill>
                <a:effectLst>
                  <a:outerShdw blurRad="38100" dist="38100" dir="2700000" algn="tl">
                    <a:srgbClr val="000000"/>
                  </a:outerShdw>
                </a:effectLst>
                <a:latin typeface="Tahoma" pitchFamily="34" charset="0"/>
                <a:ea typeface="宋体" pitchFamily="2" charset="-122"/>
              </a:rPr>
              <a:t>、输入字符不包括 </a:t>
            </a:r>
            <a:r>
              <a:rPr lang="zh-CN" altLang="en-US" b="1">
                <a:solidFill>
                  <a:srgbClr val="996633"/>
                </a:solidFill>
                <a:effectLst>
                  <a:outerShdw blurRad="38100" dist="38100" dir="2700000" algn="tl">
                    <a:srgbClr val="000000"/>
                  </a:outerShdw>
                </a:effectLst>
                <a:latin typeface="Tahoma" pitchFamily="34" charset="0"/>
                <a:ea typeface="宋体" pitchFamily="2" charset="-122"/>
                <a:sym typeface="Symbol" pitchFamily="18" charset="2"/>
              </a:rPr>
              <a:t></a:t>
            </a:r>
            <a:endParaRPr lang="zh-CN" altLang="en-US" b="1">
              <a:solidFill>
                <a:srgbClr val="996633"/>
              </a:solidFill>
              <a:effectLst>
                <a:outerShdw blurRad="38100" dist="38100" dir="2700000" algn="tl">
                  <a:srgbClr val="000000"/>
                </a:outerShdw>
              </a:effectLst>
              <a:latin typeface="Tahoma" pitchFamily="34" charset="0"/>
              <a:ea typeface="宋体" pitchFamily="2" charset="-122"/>
            </a:endParaRPr>
          </a:p>
          <a:p>
            <a:pPr algn="ctr">
              <a:defRPr/>
            </a:pPr>
            <a:r>
              <a:rPr lang="en-US" altLang="zh-CN" b="1">
                <a:solidFill>
                  <a:srgbClr val="996633"/>
                </a:solidFill>
                <a:effectLst>
                  <a:outerShdw blurRad="38100" dist="38100" dir="2700000" algn="tl">
                    <a:srgbClr val="000000"/>
                  </a:outerShdw>
                </a:effectLst>
                <a:latin typeface="Tahoma" pitchFamily="34" charset="0"/>
                <a:ea typeface="宋体" pitchFamily="2" charset="-122"/>
              </a:rPr>
              <a:t>2</a:t>
            </a:r>
            <a:r>
              <a:rPr lang="zh-CN" altLang="en-US" b="1">
                <a:solidFill>
                  <a:srgbClr val="996633"/>
                </a:solidFill>
                <a:effectLst>
                  <a:outerShdw blurRad="38100" dist="38100" dir="2700000" algn="tl">
                    <a:srgbClr val="000000"/>
                  </a:outerShdw>
                </a:effectLst>
                <a:latin typeface="Tahoma" pitchFamily="34" charset="0"/>
                <a:ea typeface="宋体" pitchFamily="2" charset="-122"/>
              </a:rPr>
              <a:t>、一个状态对于某个字符，只可能存在唯一条输出边</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755650" y="333375"/>
            <a:ext cx="7772400" cy="838200"/>
          </a:xfrm>
        </p:spPr>
        <p:txBody>
          <a:bodyPr anchor="ctr"/>
          <a:lstStyle/>
          <a:p>
            <a:pPr eaLnBrk="1" hangingPunct="1">
              <a:defRPr/>
            </a:pPr>
            <a:r>
              <a:rPr lang="en-US" altLang="zh-CN" sz="3800" dirty="0" smtClean="0">
                <a:solidFill>
                  <a:srgbClr val="996633"/>
                </a:solidFill>
                <a:effectLst>
                  <a:outerShdw blurRad="38100" dist="38100" dir="2700000" algn="tl">
                    <a:srgbClr val="C0C0C0"/>
                  </a:outerShdw>
                </a:effectLst>
              </a:rPr>
              <a:t>NFA</a:t>
            </a:r>
            <a:r>
              <a:rPr lang="zh-CN" altLang="en-US" sz="3800" dirty="0" smtClean="0">
                <a:solidFill>
                  <a:srgbClr val="996633"/>
                </a:solidFill>
                <a:effectLst>
                  <a:outerShdw blurRad="38100" dist="38100" dir="2700000" algn="tl">
                    <a:srgbClr val="C0C0C0"/>
                  </a:outerShdw>
                </a:effectLst>
              </a:rPr>
              <a:t>到</a:t>
            </a:r>
            <a:r>
              <a:rPr lang="en-US" altLang="zh-CN" sz="3800" dirty="0" smtClean="0">
                <a:solidFill>
                  <a:srgbClr val="996633"/>
                </a:solidFill>
                <a:effectLst>
                  <a:outerShdw blurRad="38100" dist="38100" dir="2700000" algn="tl">
                    <a:srgbClr val="C0C0C0"/>
                  </a:outerShdw>
                </a:effectLst>
              </a:rPr>
              <a:t>DFA</a:t>
            </a:r>
            <a:r>
              <a:rPr lang="zh-CN" altLang="en-US" sz="3800" dirty="0" smtClean="0">
                <a:solidFill>
                  <a:srgbClr val="996633"/>
                </a:solidFill>
                <a:effectLst>
                  <a:outerShdw blurRad="38100" dist="38100" dir="2700000" algn="tl">
                    <a:srgbClr val="C0C0C0"/>
                  </a:outerShdw>
                </a:effectLst>
              </a:rPr>
              <a:t>的转换</a:t>
            </a:r>
            <a:r>
              <a:rPr lang="en-US" altLang="zh-CN" sz="3800" dirty="0" smtClean="0">
                <a:solidFill>
                  <a:srgbClr val="996633"/>
                </a:solidFill>
                <a:effectLst>
                  <a:outerShdw blurRad="38100" dist="38100" dir="2700000" algn="tl">
                    <a:srgbClr val="C0C0C0"/>
                  </a:outerShdw>
                </a:effectLst>
                <a:latin typeface="Arial"/>
              </a:rPr>
              <a:t>——</a:t>
            </a:r>
            <a:r>
              <a:rPr lang="zh-CN" altLang="en-US" sz="3800" b="1" dirty="0" smtClean="0">
                <a:solidFill>
                  <a:schemeClr val="accent2"/>
                </a:solidFill>
                <a:sym typeface="Symbol" pitchFamily="18" charset="2"/>
              </a:rPr>
              <a:t>子集构造法</a:t>
            </a:r>
          </a:p>
        </p:txBody>
      </p:sp>
      <p:grpSp>
        <p:nvGrpSpPr>
          <p:cNvPr id="14339" name="Group 3"/>
          <p:cNvGrpSpPr>
            <a:grpSpLocks/>
          </p:cNvGrpSpPr>
          <p:nvPr/>
        </p:nvGrpSpPr>
        <p:grpSpPr bwMode="auto">
          <a:xfrm>
            <a:off x="457200" y="3352800"/>
            <a:ext cx="8382000" cy="3505200"/>
            <a:chOff x="288" y="2112"/>
            <a:chExt cx="5280" cy="2208"/>
          </a:xfrm>
        </p:grpSpPr>
        <p:sp>
          <p:nvSpPr>
            <p:cNvPr id="14384" name="Oval 4"/>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4385" name="Group 5"/>
            <p:cNvGrpSpPr>
              <a:grpSpLocks/>
            </p:cNvGrpSpPr>
            <p:nvPr/>
          </p:nvGrpSpPr>
          <p:grpSpPr bwMode="auto">
            <a:xfrm>
              <a:off x="5286" y="3207"/>
              <a:ext cx="282" cy="320"/>
              <a:chOff x="7120" y="12162"/>
              <a:chExt cx="425" cy="425"/>
            </a:xfrm>
          </p:grpSpPr>
          <p:sp>
            <p:nvSpPr>
              <p:cNvPr id="14420" name="Oval 6"/>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4421" name="Oval 7"/>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9</a:t>
                </a:r>
              </a:p>
            </p:txBody>
          </p:sp>
        </p:grpSp>
        <p:sp>
          <p:nvSpPr>
            <p:cNvPr id="14386" name="Rectangle 8"/>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4387" name="Rectangle 9"/>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388" name="Oval 10"/>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4389" name="Rectangle 11"/>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4390" name="Rectangle 12"/>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4391" name="Rectangle 13"/>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392" name="Rectangle 14"/>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4393" name="Rectangle 15"/>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4394" name="Line 16"/>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395" name="Line 17"/>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396" name="Oval 18"/>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6</a:t>
              </a:r>
            </a:p>
          </p:txBody>
        </p:sp>
        <p:sp>
          <p:nvSpPr>
            <p:cNvPr id="14397" name="Oval 19"/>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7</a:t>
              </a:r>
            </a:p>
          </p:txBody>
        </p:sp>
        <p:sp>
          <p:nvSpPr>
            <p:cNvPr id="14398" name="Oval 20"/>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8</a:t>
              </a:r>
            </a:p>
          </p:txBody>
        </p:sp>
        <p:sp>
          <p:nvSpPr>
            <p:cNvPr id="14399" name="Line 21"/>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0" name="Line 22"/>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1" name="Line 23"/>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2" name="Oval 24"/>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2</a:t>
              </a:r>
            </a:p>
          </p:txBody>
        </p:sp>
        <p:sp>
          <p:nvSpPr>
            <p:cNvPr id="14403" name="Oval 25"/>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3</a:t>
              </a:r>
            </a:p>
          </p:txBody>
        </p:sp>
        <p:sp>
          <p:nvSpPr>
            <p:cNvPr id="14404" name="Oval 26"/>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4</a:t>
              </a:r>
            </a:p>
          </p:txBody>
        </p:sp>
        <p:sp>
          <p:nvSpPr>
            <p:cNvPr id="14405" name="Oval 27"/>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5</a:t>
              </a:r>
            </a:p>
          </p:txBody>
        </p:sp>
        <p:sp>
          <p:nvSpPr>
            <p:cNvPr id="14406" name="Line 28"/>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7" name="Line 29"/>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8" name="Line 30"/>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09" name="Line 31"/>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10" name="Line 32"/>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11" name="Line 33"/>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4412" name="Rectangle 34"/>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413" name="Rectangle 35"/>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414" name="Rectangle 36"/>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415" name="Freeform 37"/>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4416" name="Freeform 38"/>
            <p:cNvSpPr>
              <a:spLocks/>
            </p:cNvSpPr>
            <p:nvPr/>
          </p:nvSpPr>
          <p:spPr bwMode="auto">
            <a:xfrm>
              <a:off x="1557" y="2376"/>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4417" name="Rectangle 39"/>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418" name="Rectangle 40"/>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4419" name="Rectangle 41"/>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pSp>
      <p:graphicFrame>
        <p:nvGraphicFramePr>
          <p:cNvPr id="282666" name="Group 42"/>
          <p:cNvGraphicFramePr>
            <a:graphicFrameLocks noGrp="1"/>
          </p:cNvGraphicFramePr>
          <p:nvPr>
            <p:ph type="body" sz="half" idx="1"/>
          </p:nvPr>
        </p:nvGraphicFramePr>
        <p:xfrm>
          <a:off x="5486400" y="1219200"/>
          <a:ext cx="3276600" cy="2797340"/>
        </p:xfrm>
        <a:graphic>
          <a:graphicData uri="http://schemas.openxmlformats.org/drawingml/2006/table">
            <a:tbl>
              <a:tblPr/>
              <a:tblGrid>
                <a:gridCol w="1111250"/>
                <a:gridCol w="1089025"/>
                <a:gridCol w="1076325"/>
              </a:tblGrid>
              <a:tr h="453799">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54000" marR="54000" marT="28793" marB="28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输入符号</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37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marL="54000" marR="54000" marT="28793" marB="28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2694" name="Rectangle 70"/>
          <p:cNvSpPr>
            <a:spLocks noChangeArrowheads="1"/>
          </p:cNvSpPr>
          <p:nvPr/>
        </p:nvSpPr>
        <p:spPr bwMode="auto">
          <a:xfrm>
            <a:off x="5638800" y="1371600"/>
            <a:ext cx="838200" cy="762000"/>
          </a:xfrm>
          <a:prstGeom prst="rect">
            <a:avLst/>
          </a:prstGeom>
          <a:solidFill>
            <a:schemeClr val="bg1"/>
          </a:solidFill>
          <a:ln w="9525">
            <a:noFill/>
            <a:miter lim="800000"/>
            <a:headEnd/>
            <a:tailEnd/>
          </a:ln>
          <a:effectLst/>
        </p:spPr>
        <p:txBody>
          <a:bodyPr wrap="none" lIns="54000" tIns="28800" rIns="54000" bIns="28800" anchor="ctr"/>
          <a:lstStyle/>
          <a:p>
            <a:pPr algn="ct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状态</a:t>
            </a:r>
            <a:r>
              <a:rPr lang="zh-CN" altLang="en-US" sz="2400" b="1">
                <a:solidFill>
                  <a:schemeClr val="accent2"/>
                </a:solidFill>
                <a:effectLst>
                  <a:outerShdw blurRad="38100" dist="38100" dir="2700000" algn="tl">
                    <a:srgbClr val="C0C0C0"/>
                  </a:outerShdw>
                </a:effectLst>
                <a:latin typeface="Times New Roman" pitchFamily="18" charset="0"/>
                <a:ea typeface="宋体" pitchFamily="2" charset="-122"/>
              </a:rPr>
              <a:t> </a:t>
            </a:r>
          </a:p>
        </p:txBody>
      </p:sp>
      <p:sp>
        <p:nvSpPr>
          <p:cNvPr id="282695" name="Rectangle 71"/>
          <p:cNvSpPr>
            <a:spLocks noChangeArrowheads="1"/>
          </p:cNvSpPr>
          <p:nvPr/>
        </p:nvSpPr>
        <p:spPr bwMode="auto">
          <a:xfrm>
            <a:off x="685800" y="1295400"/>
            <a:ext cx="3657600" cy="1981200"/>
          </a:xfrm>
          <a:prstGeom prst="rect">
            <a:avLst/>
          </a:prstGeom>
          <a:solidFill>
            <a:schemeClr val="bg1"/>
          </a:solidFill>
          <a:ln w="9525">
            <a:noFill/>
            <a:miter lim="800000"/>
            <a:headEnd/>
            <a:tailEnd/>
          </a:ln>
          <a:effectLst/>
        </p:spPr>
        <p:txBody>
          <a:bodyPr wrap="none" lIns="54000" tIns="28800" rIns="54000" bIns="28800"/>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{0, 1, 2, 4, 7}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3, 4, 6, 7, 8}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C</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4, 5, 6, 7}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D</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4, 5, 6, 7, 9} </a:t>
            </a:r>
          </a:p>
        </p:txBody>
      </p:sp>
      <p:sp>
        <p:nvSpPr>
          <p:cNvPr id="282696" name="Rectangle 72" descr="Green marble"/>
          <p:cNvSpPr>
            <a:spLocks noChangeArrowheads="1"/>
          </p:cNvSpPr>
          <p:nvPr/>
        </p:nvSpPr>
        <p:spPr bwMode="auto">
          <a:xfrm>
            <a:off x="5795963" y="2224088"/>
            <a:ext cx="427037" cy="519112"/>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A</a:t>
            </a:r>
          </a:p>
        </p:txBody>
      </p:sp>
      <p:sp>
        <p:nvSpPr>
          <p:cNvPr id="282697" name="Rectangle 73" descr="Green marble"/>
          <p:cNvSpPr>
            <a:spLocks noChangeArrowheads="1"/>
          </p:cNvSpPr>
          <p:nvPr/>
        </p:nvSpPr>
        <p:spPr bwMode="auto">
          <a:xfrm>
            <a:off x="6877050" y="2205038"/>
            <a:ext cx="428625" cy="519112"/>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B</a:t>
            </a:r>
          </a:p>
        </p:txBody>
      </p:sp>
      <p:sp>
        <p:nvSpPr>
          <p:cNvPr id="282698" name="Rectangle 74" descr="Green marble"/>
          <p:cNvSpPr>
            <a:spLocks noChangeArrowheads="1"/>
          </p:cNvSpPr>
          <p:nvPr/>
        </p:nvSpPr>
        <p:spPr bwMode="auto">
          <a:xfrm>
            <a:off x="5799138" y="2693988"/>
            <a:ext cx="428625" cy="519112"/>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B</a:t>
            </a:r>
          </a:p>
        </p:txBody>
      </p:sp>
      <p:sp>
        <p:nvSpPr>
          <p:cNvPr id="282699" name="Rectangle 75" descr="Green marble"/>
          <p:cNvSpPr>
            <a:spLocks noChangeArrowheads="1"/>
          </p:cNvSpPr>
          <p:nvPr/>
        </p:nvSpPr>
        <p:spPr bwMode="auto">
          <a:xfrm>
            <a:off x="7966075" y="2205038"/>
            <a:ext cx="422275" cy="519112"/>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C</a:t>
            </a:r>
          </a:p>
        </p:txBody>
      </p:sp>
      <p:sp>
        <p:nvSpPr>
          <p:cNvPr id="282700" name="Rectangle 76" descr="Green marble"/>
          <p:cNvSpPr>
            <a:spLocks noChangeArrowheads="1"/>
          </p:cNvSpPr>
          <p:nvPr/>
        </p:nvSpPr>
        <p:spPr bwMode="auto">
          <a:xfrm>
            <a:off x="5805488" y="3197225"/>
            <a:ext cx="42227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C</a:t>
            </a:r>
          </a:p>
        </p:txBody>
      </p:sp>
      <p:sp>
        <p:nvSpPr>
          <p:cNvPr id="282701" name="Rectangle 77" descr="Green marble"/>
          <p:cNvSpPr>
            <a:spLocks noChangeArrowheads="1"/>
          </p:cNvSpPr>
          <p:nvPr/>
        </p:nvSpPr>
        <p:spPr bwMode="auto">
          <a:xfrm>
            <a:off x="6880225" y="2708275"/>
            <a:ext cx="42862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B</a:t>
            </a:r>
          </a:p>
        </p:txBody>
      </p:sp>
      <p:sp>
        <p:nvSpPr>
          <p:cNvPr id="282702" name="Rectangle 78" descr="Green marble"/>
          <p:cNvSpPr>
            <a:spLocks noChangeArrowheads="1"/>
          </p:cNvSpPr>
          <p:nvPr/>
        </p:nvSpPr>
        <p:spPr bwMode="auto">
          <a:xfrm>
            <a:off x="7956550" y="2708275"/>
            <a:ext cx="454025" cy="519113"/>
          </a:xfrm>
          <a:prstGeom prst="rect">
            <a:avLst/>
          </a:prstGeom>
          <a:noFill/>
          <a:ln w="12700">
            <a:noFill/>
            <a:miter lim="800000"/>
            <a:headEnd type="none" w="sm" len="sm"/>
            <a:tailEnd type="none" w="sm" len="sm"/>
          </a:ln>
          <a:effectLst/>
        </p:spPr>
        <p:txBody>
          <a:bodyPr wrap="none">
            <a:spAutoFit/>
          </a:bodyPr>
          <a:lstStyle/>
          <a:p>
            <a:pPr>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D</a:t>
            </a:r>
          </a:p>
        </p:txBody>
      </p:sp>
      <p:sp>
        <p:nvSpPr>
          <p:cNvPr id="282703" name="Rectangle 79" descr="Green marble"/>
          <p:cNvSpPr>
            <a:spLocks noChangeArrowheads="1"/>
          </p:cNvSpPr>
          <p:nvPr/>
        </p:nvSpPr>
        <p:spPr bwMode="auto">
          <a:xfrm>
            <a:off x="6877050" y="3197225"/>
            <a:ext cx="42862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B</a:t>
            </a:r>
          </a:p>
        </p:txBody>
      </p:sp>
      <p:sp>
        <p:nvSpPr>
          <p:cNvPr id="282704" name="Rectangle 80" descr="Green marble"/>
          <p:cNvSpPr>
            <a:spLocks noChangeArrowheads="1"/>
          </p:cNvSpPr>
          <p:nvPr/>
        </p:nvSpPr>
        <p:spPr bwMode="auto">
          <a:xfrm>
            <a:off x="7956550" y="3213100"/>
            <a:ext cx="42227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C</a:t>
            </a:r>
          </a:p>
        </p:txBody>
      </p:sp>
      <p:sp>
        <p:nvSpPr>
          <p:cNvPr id="282705" name="Rectangle 81" descr="Green marble"/>
          <p:cNvSpPr>
            <a:spLocks noChangeArrowheads="1"/>
          </p:cNvSpPr>
          <p:nvPr/>
        </p:nvSpPr>
        <p:spPr bwMode="auto">
          <a:xfrm>
            <a:off x="5795963" y="3702050"/>
            <a:ext cx="454025" cy="519113"/>
          </a:xfrm>
          <a:prstGeom prst="rect">
            <a:avLst/>
          </a:prstGeom>
          <a:noFill/>
          <a:ln w="12700">
            <a:noFill/>
            <a:miter lim="800000"/>
            <a:headEnd type="none" w="sm" len="sm"/>
            <a:tailEnd type="none" w="sm" len="sm"/>
          </a:ln>
          <a:effectLst/>
        </p:spPr>
        <p:txBody>
          <a:bodyPr wrap="none">
            <a:spAutoFit/>
          </a:bodyPr>
          <a:lstStyle/>
          <a:p>
            <a:pPr>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D</a:t>
            </a:r>
          </a:p>
        </p:txBody>
      </p:sp>
      <p:sp>
        <p:nvSpPr>
          <p:cNvPr id="282706" name="Rectangle 82" descr="Green marble"/>
          <p:cNvSpPr>
            <a:spLocks noChangeArrowheads="1"/>
          </p:cNvSpPr>
          <p:nvPr/>
        </p:nvSpPr>
        <p:spPr bwMode="auto">
          <a:xfrm>
            <a:off x="6877050" y="3686175"/>
            <a:ext cx="42862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B</a:t>
            </a:r>
          </a:p>
        </p:txBody>
      </p:sp>
      <p:sp>
        <p:nvSpPr>
          <p:cNvPr id="282707" name="Rectangle 83" descr="Green marble"/>
          <p:cNvSpPr>
            <a:spLocks noChangeArrowheads="1"/>
          </p:cNvSpPr>
          <p:nvPr/>
        </p:nvSpPr>
        <p:spPr bwMode="auto">
          <a:xfrm>
            <a:off x="7956550" y="3702050"/>
            <a:ext cx="422275" cy="519113"/>
          </a:xfrm>
          <a:prstGeom prst="rect">
            <a:avLst/>
          </a:prstGeom>
          <a:noFill/>
          <a:ln w="12700">
            <a:noFill/>
            <a:miter lim="800000"/>
            <a:headEnd type="none" w="sm" len="sm"/>
            <a:tailEnd type="none" w="sm" len="sm"/>
          </a:ln>
          <a:effectLst/>
        </p:spPr>
        <p:txBody>
          <a:bodyPr wrap="none">
            <a:spAutoFit/>
          </a:bodyPr>
          <a:lstStyle/>
          <a:p>
            <a:pPr>
              <a:spcBef>
                <a:spcPct val="20000"/>
              </a:spcBef>
              <a:defRPr/>
            </a:pPr>
            <a:r>
              <a:rPr lang="en-US" altLang="zh-CN" sz="2800" b="1" i="1">
                <a:solidFill>
                  <a:schemeClr val="accent2"/>
                </a:solidFill>
                <a:effectLst>
                  <a:outerShdw blurRad="38100" dist="38100" dir="2700000" algn="tl">
                    <a:srgbClr val="C0C0C0"/>
                  </a:outerShdw>
                </a:effectLst>
                <a:latin typeface="Tahoma" pitchFamily="34" charset="0"/>
                <a:ea typeface="宋体" pitchFamily="2" charset="-122"/>
              </a:rPr>
              <a:t>C</a:t>
            </a:r>
          </a:p>
        </p:txBody>
      </p:sp>
      <p:pic>
        <p:nvPicPr>
          <p:cNvPr id="14382" name="Picture 84" descr="动画标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8350" y="5805488"/>
            <a:ext cx="5905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709" name="Rectangle 85"/>
          <p:cNvSpPr>
            <a:spLocks noChangeArrowheads="1"/>
          </p:cNvSpPr>
          <p:nvPr/>
        </p:nvSpPr>
        <p:spPr bwMode="auto">
          <a:xfrm>
            <a:off x="539750" y="3213100"/>
            <a:ext cx="4572000" cy="1282700"/>
          </a:xfrm>
          <a:prstGeom prst="rect">
            <a:avLst/>
          </a:prstGeom>
          <a:noFill/>
          <a:ln w="9525">
            <a:noFill/>
            <a:miter lim="800000"/>
            <a:headEnd/>
            <a:tailEnd/>
          </a:ln>
          <a:effectLst/>
        </p:spPr>
        <p:txBody>
          <a:bodyPr>
            <a:spAutoFit/>
          </a:bodyPr>
          <a:lstStyle/>
          <a:p>
            <a:pPr>
              <a:defRPr/>
            </a:pPr>
            <a:r>
              <a:rPr lang="en-US" altLang="zh-CN" b="1">
                <a:solidFill>
                  <a:schemeClr val="accent2"/>
                </a:solidFill>
                <a:effectLst>
                  <a:outerShdw blurRad="38100" dist="38100" dir="2700000" algn="tl">
                    <a:srgbClr val="C0C0C0"/>
                  </a:outerShdw>
                </a:effectLst>
                <a:ea typeface="宋体" pitchFamily="2" charset="-122"/>
              </a:rPr>
              <a:t>DFA</a:t>
            </a:r>
            <a:r>
              <a:rPr lang="zh-CN" altLang="en-US" b="1">
                <a:solidFill>
                  <a:schemeClr val="accent2"/>
                </a:solidFill>
                <a:effectLst>
                  <a:outerShdw blurRad="38100" dist="38100" dir="2700000" algn="tl">
                    <a:srgbClr val="C0C0C0"/>
                  </a:outerShdw>
                </a:effectLst>
                <a:ea typeface="宋体" pitchFamily="2" charset="-122"/>
              </a:rPr>
              <a:t>中第一个状态由</a:t>
            </a:r>
            <a:r>
              <a:rPr lang="en-US" altLang="zh-CN" b="1">
                <a:solidFill>
                  <a:schemeClr val="accent2"/>
                </a:solidFill>
                <a:effectLst>
                  <a:outerShdw blurRad="38100" dist="38100" dir="2700000" algn="tl">
                    <a:srgbClr val="C0C0C0"/>
                  </a:outerShdw>
                </a:effectLst>
                <a:ea typeface="宋体" pitchFamily="2" charset="-122"/>
              </a:rPr>
              <a:t>NFA</a:t>
            </a:r>
          </a:p>
          <a:p>
            <a:pPr>
              <a:defRPr/>
            </a:pPr>
            <a:r>
              <a:rPr lang="zh-CN" altLang="en-US" b="1">
                <a:solidFill>
                  <a:schemeClr val="accent2"/>
                </a:solidFill>
                <a:effectLst>
                  <a:outerShdw blurRad="38100" dist="38100" dir="2700000" algn="tl">
                    <a:srgbClr val="C0C0C0"/>
                  </a:outerShdw>
                </a:effectLst>
                <a:ea typeface="宋体" pitchFamily="2" charset="-122"/>
              </a:rPr>
              <a:t>中的开始状态求</a:t>
            </a:r>
            <a:r>
              <a:rPr lang="zh-CN" altLang="en-US" b="1">
                <a:solidFill>
                  <a:schemeClr val="accent2"/>
                </a:solidFill>
                <a:effectLst>
                  <a:outerShdw blurRad="38100" dist="38100" dir="2700000" algn="tl">
                    <a:srgbClr val="C0C0C0"/>
                  </a:outerShdw>
                </a:effectLst>
                <a:ea typeface="宋体" pitchFamily="2" charset="-122"/>
                <a:sym typeface="Symbol" pitchFamily="18" charset="2"/>
              </a:rPr>
              <a:t>闭包得到</a:t>
            </a:r>
            <a:endParaRPr lang="zh-CN" altLang="en-US" b="1">
              <a:solidFill>
                <a:schemeClr val="accent2"/>
              </a:solidFill>
              <a:effectLst>
                <a:outerShdw blurRad="38100" dist="38100" dir="2700000" algn="tl">
                  <a:srgbClr val="C0C0C0"/>
                </a:outerShdw>
              </a:effectLst>
              <a:ea typeface="宋体" pitchFamily="2" charset="-122"/>
            </a:endParaRPr>
          </a:p>
          <a:p>
            <a:pPr eaLnBrk="0" hangingPunct="0">
              <a:spcBef>
                <a:spcPct val="50000"/>
              </a:spcBef>
              <a:defRPr/>
            </a:pPr>
            <a:endPar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2709"/>
                                        </p:tgtEl>
                                        <p:attrNameLst>
                                          <p:attrName>style.visibility</p:attrName>
                                        </p:attrNameLst>
                                      </p:cBhvr>
                                      <p:to>
                                        <p:strVal val="visible"/>
                                      </p:to>
                                    </p:set>
                                    <p:animEffect transition="in" filter="blinds(horizontal)">
                                      <p:cBhvr>
                                        <p:cTn id="7" dur="500"/>
                                        <p:tgtEl>
                                          <p:spTgt spid="282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2695">
                                            <p:txEl>
                                              <p:pRg st="0" end="0"/>
                                            </p:txEl>
                                          </p:spTgt>
                                        </p:tgtEl>
                                        <p:attrNameLst>
                                          <p:attrName>style.visibility</p:attrName>
                                        </p:attrNameLst>
                                      </p:cBhvr>
                                      <p:to>
                                        <p:strVal val="visible"/>
                                      </p:to>
                                    </p:set>
                                    <p:animEffect transition="in" filter="blinds(horizontal)">
                                      <p:cBhvr>
                                        <p:cTn id="12" dur="500"/>
                                        <p:tgtEl>
                                          <p:spTgt spid="2826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2696"/>
                                        </p:tgtEl>
                                        <p:attrNameLst>
                                          <p:attrName>style.visibility</p:attrName>
                                        </p:attrNameLst>
                                      </p:cBhvr>
                                      <p:to>
                                        <p:strVal val="visible"/>
                                      </p:to>
                                    </p:set>
                                    <p:animEffect transition="in" filter="blinds(horizontal)">
                                      <p:cBhvr>
                                        <p:cTn id="17" dur="500"/>
                                        <p:tgtEl>
                                          <p:spTgt spid="2826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2695">
                                            <p:txEl>
                                              <p:pRg st="1" end="1"/>
                                            </p:txEl>
                                          </p:spTgt>
                                        </p:tgtEl>
                                        <p:attrNameLst>
                                          <p:attrName>style.visibility</p:attrName>
                                        </p:attrNameLst>
                                      </p:cBhvr>
                                      <p:to>
                                        <p:strVal val="visible"/>
                                      </p:to>
                                    </p:set>
                                    <p:animEffect transition="in" filter="blinds(horizontal)">
                                      <p:cBhvr>
                                        <p:cTn id="22" dur="500"/>
                                        <p:tgtEl>
                                          <p:spTgt spid="28269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2697"/>
                                        </p:tgtEl>
                                        <p:attrNameLst>
                                          <p:attrName>style.visibility</p:attrName>
                                        </p:attrNameLst>
                                      </p:cBhvr>
                                      <p:to>
                                        <p:strVal val="visible"/>
                                      </p:to>
                                    </p:set>
                                    <p:animEffect transition="in" filter="blinds(horizontal)">
                                      <p:cBhvr>
                                        <p:cTn id="27" dur="500"/>
                                        <p:tgtEl>
                                          <p:spTgt spid="2826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2698"/>
                                        </p:tgtEl>
                                        <p:attrNameLst>
                                          <p:attrName>style.visibility</p:attrName>
                                        </p:attrNameLst>
                                      </p:cBhvr>
                                      <p:to>
                                        <p:strVal val="visible"/>
                                      </p:to>
                                    </p:set>
                                    <p:animEffect transition="in" filter="blinds(horizontal)">
                                      <p:cBhvr>
                                        <p:cTn id="32" dur="500"/>
                                        <p:tgtEl>
                                          <p:spTgt spid="2826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82695">
                                            <p:txEl>
                                              <p:pRg st="2" end="2"/>
                                            </p:txEl>
                                          </p:spTgt>
                                        </p:tgtEl>
                                        <p:attrNameLst>
                                          <p:attrName>style.visibility</p:attrName>
                                        </p:attrNameLst>
                                      </p:cBhvr>
                                      <p:to>
                                        <p:strVal val="visible"/>
                                      </p:to>
                                    </p:set>
                                    <p:animEffect transition="in" filter="blinds(horizontal)">
                                      <p:cBhvr>
                                        <p:cTn id="37" dur="500"/>
                                        <p:tgtEl>
                                          <p:spTgt spid="28269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2699"/>
                                        </p:tgtEl>
                                        <p:attrNameLst>
                                          <p:attrName>style.visibility</p:attrName>
                                        </p:attrNameLst>
                                      </p:cBhvr>
                                      <p:to>
                                        <p:strVal val="visible"/>
                                      </p:to>
                                    </p:set>
                                    <p:animEffect transition="in" filter="blinds(horizontal)">
                                      <p:cBhvr>
                                        <p:cTn id="42" dur="500"/>
                                        <p:tgtEl>
                                          <p:spTgt spid="2826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2700"/>
                                        </p:tgtEl>
                                        <p:attrNameLst>
                                          <p:attrName>style.visibility</p:attrName>
                                        </p:attrNameLst>
                                      </p:cBhvr>
                                      <p:to>
                                        <p:strVal val="visible"/>
                                      </p:to>
                                    </p:set>
                                    <p:animEffect transition="in" filter="blinds(horizontal)">
                                      <p:cBhvr>
                                        <p:cTn id="47" dur="500"/>
                                        <p:tgtEl>
                                          <p:spTgt spid="2827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2701"/>
                                        </p:tgtEl>
                                        <p:attrNameLst>
                                          <p:attrName>style.visibility</p:attrName>
                                        </p:attrNameLst>
                                      </p:cBhvr>
                                      <p:to>
                                        <p:strVal val="visible"/>
                                      </p:to>
                                    </p:set>
                                    <p:animEffect transition="in" filter="blinds(horizontal)">
                                      <p:cBhvr>
                                        <p:cTn id="52" dur="500"/>
                                        <p:tgtEl>
                                          <p:spTgt spid="2827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82695">
                                            <p:txEl>
                                              <p:pRg st="3" end="3"/>
                                            </p:txEl>
                                          </p:spTgt>
                                        </p:tgtEl>
                                        <p:attrNameLst>
                                          <p:attrName>style.visibility</p:attrName>
                                        </p:attrNameLst>
                                      </p:cBhvr>
                                      <p:to>
                                        <p:strVal val="visible"/>
                                      </p:to>
                                    </p:set>
                                    <p:animEffect transition="in" filter="blinds(horizontal)">
                                      <p:cBhvr>
                                        <p:cTn id="57" dur="500"/>
                                        <p:tgtEl>
                                          <p:spTgt spid="28269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2702"/>
                                        </p:tgtEl>
                                        <p:attrNameLst>
                                          <p:attrName>style.visibility</p:attrName>
                                        </p:attrNameLst>
                                      </p:cBhvr>
                                      <p:to>
                                        <p:strVal val="visible"/>
                                      </p:to>
                                    </p:set>
                                    <p:animEffect transition="in" filter="blinds(horizontal)">
                                      <p:cBhvr>
                                        <p:cTn id="62" dur="500"/>
                                        <p:tgtEl>
                                          <p:spTgt spid="2827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82705"/>
                                        </p:tgtEl>
                                        <p:attrNameLst>
                                          <p:attrName>style.visibility</p:attrName>
                                        </p:attrNameLst>
                                      </p:cBhvr>
                                      <p:to>
                                        <p:strVal val="visible"/>
                                      </p:to>
                                    </p:set>
                                    <p:animEffect transition="in" filter="blinds(horizontal)">
                                      <p:cBhvr>
                                        <p:cTn id="67" dur="500"/>
                                        <p:tgtEl>
                                          <p:spTgt spid="28270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82703"/>
                                        </p:tgtEl>
                                        <p:attrNameLst>
                                          <p:attrName>style.visibility</p:attrName>
                                        </p:attrNameLst>
                                      </p:cBhvr>
                                      <p:to>
                                        <p:strVal val="visible"/>
                                      </p:to>
                                    </p:set>
                                    <p:animEffect transition="in" filter="blinds(horizontal)">
                                      <p:cBhvr>
                                        <p:cTn id="72" dur="500"/>
                                        <p:tgtEl>
                                          <p:spTgt spid="28270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2704"/>
                                        </p:tgtEl>
                                        <p:attrNameLst>
                                          <p:attrName>style.visibility</p:attrName>
                                        </p:attrNameLst>
                                      </p:cBhvr>
                                      <p:to>
                                        <p:strVal val="visible"/>
                                      </p:to>
                                    </p:set>
                                    <p:animEffect transition="in" filter="blinds(horizontal)">
                                      <p:cBhvr>
                                        <p:cTn id="77" dur="500"/>
                                        <p:tgtEl>
                                          <p:spTgt spid="28270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82706"/>
                                        </p:tgtEl>
                                        <p:attrNameLst>
                                          <p:attrName>style.visibility</p:attrName>
                                        </p:attrNameLst>
                                      </p:cBhvr>
                                      <p:to>
                                        <p:strVal val="visible"/>
                                      </p:to>
                                    </p:set>
                                    <p:animEffect transition="in" filter="blinds(horizontal)">
                                      <p:cBhvr>
                                        <p:cTn id="82" dur="500"/>
                                        <p:tgtEl>
                                          <p:spTgt spid="28270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82707"/>
                                        </p:tgtEl>
                                        <p:attrNameLst>
                                          <p:attrName>style.visibility</p:attrName>
                                        </p:attrNameLst>
                                      </p:cBhvr>
                                      <p:to>
                                        <p:strVal val="visible"/>
                                      </p:to>
                                    </p:set>
                                    <p:animEffect transition="in" filter="blinds(horizontal)">
                                      <p:cBhvr>
                                        <p:cTn id="87" dur="500"/>
                                        <p:tgtEl>
                                          <p:spTgt spid="28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96" grpId="0"/>
      <p:bldP spid="282697" grpId="0"/>
      <p:bldP spid="282698" grpId="0"/>
      <p:bldP spid="282699" grpId="0"/>
      <p:bldP spid="282700" grpId="0"/>
      <p:bldP spid="282701" grpId="0"/>
      <p:bldP spid="282702" grpId="0"/>
      <p:bldP spid="282703" grpId="0"/>
      <p:bldP spid="282704" grpId="0"/>
      <p:bldP spid="282705" grpId="0"/>
      <p:bldP spid="282706" grpId="0"/>
      <p:bldP spid="282707" grpId="0"/>
      <p:bldP spid="28270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55650" y="333375"/>
            <a:ext cx="7772400" cy="838200"/>
          </a:xfrm>
        </p:spPr>
        <p:txBody>
          <a:bodyPr anchor="ctr"/>
          <a:lstStyle/>
          <a:p>
            <a:pPr eaLnBrk="1" hangingPunct="1">
              <a:defRPr/>
            </a:pPr>
            <a:r>
              <a:rPr lang="en-US" altLang="zh-CN" sz="3800" smtClean="0">
                <a:solidFill>
                  <a:srgbClr val="996633"/>
                </a:solidFill>
                <a:effectLst>
                  <a:outerShdw blurRad="38100" dist="38100" dir="2700000" algn="tl">
                    <a:srgbClr val="C0C0C0"/>
                  </a:outerShdw>
                </a:effectLst>
              </a:rPr>
              <a:t>NFA</a:t>
            </a:r>
            <a:r>
              <a:rPr lang="zh-CN" altLang="en-US" sz="3800" smtClean="0">
                <a:solidFill>
                  <a:srgbClr val="996633"/>
                </a:solidFill>
                <a:effectLst>
                  <a:outerShdw blurRad="38100" dist="38100" dir="2700000" algn="tl">
                    <a:srgbClr val="C0C0C0"/>
                  </a:outerShdw>
                </a:effectLst>
              </a:rPr>
              <a:t>到</a:t>
            </a:r>
            <a:r>
              <a:rPr lang="en-US" altLang="zh-CN" sz="3800" smtClean="0">
                <a:solidFill>
                  <a:srgbClr val="996633"/>
                </a:solidFill>
                <a:effectLst>
                  <a:outerShdw blurRad="38100" dist="38100" dir="2700000" algn="tl">
                    <a:srgbClr val="C0C0C0"/>
                  </a:outerShdw>
                </a:effectLst>
              </a:rPr>
              <a:t>DFA</a:t>
            </a:r>
            <a:r>
              <a:rPr lang="zh-CN" altLang="en-US" sz="3800" smtClean="0">
                <a:solidFill>
                  <a:srgbClr val="996633"/>
                </a:solidFill>
                <a:effectLst>
                  <a:outerShdw blurRad="38100" dist="38100" dir="2700000" algn="tl">
                    <a:srgbClr val="C0C0C0"/>
                  </a:outerShdw>
                </a:effectLst>
              </a:rPr>
              <a:t>的转换</a:t>
            </a:r>
            <a:r>
              <a:rPr lang="en-US" altLang="zh-CN" sz="3800" smtClean="0">
                <a:solidFill>
                  <a:srgbClr val="996633"/>
                </a:solidFill>
                <a:effectLst>
                  <a:outerShdw blurRad="38100" dist="38100" dir="2700000" algn="tl">
                    <a:srgbClr val="C0C0C0"/>
                  </a:outerShdw>
                </a:effectLst>
                <a:latin typeface="Arial"/>
              </a:rPr>
              <a:t>——</a:t>
            </a:r>
            <a:r>
              <a:rPr lang="zh-CN" altLang="en-US" sz="3800" b="1" smtClean="0">
                <a:solidFill>
                  <a:schemeClr val="accent2"/>
                </a:solidFill>
                <a:sym typeface="Symbol" pitchFamily="18" charset="2"/>
              </a:rPr>
              <a:t>子集构造法</a:t>
            </a:r>
          </a:p>
        </p:txBody>
      </p:sp>
      <p:grpSp>
        <p:nvGrpSpPr>
          <p:cNvPr id="15363" name="Group 3"/>
          <p:cNvGrpSpPr>
            <a:grpSpLocks/>
          </p:cNvGrpSpPr>
          <p:nvPr/>
        </p:nvGrpSpPr>
        <p:grpSpPr bwMode="auto">
          <a:xfrm>
            <a:off x="457200" y="3352800"/>
            <a:ext cx="8382000" cy="3505200"/>
            <a:chOff x="288" y="2112"/>
            <a:chExt cx="5280" cy="2208"/>
          </a:xfrm>
        </p:grpSpPr>
        <p:sp>
          <p:nvSpPr>
            <p:cNvPr id="15395" name="Oval 4"/>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5396" name="Group 5"/>
            <p:cNvGrpSpPr>
              <a:grpSpLocks/>
            </p:cNvGrpSpPr>
            <p:nvPr/>
          </p:nvGrpSpPr>
          <p:grpSpPr bwMode="auto">
            <a:xfrm>
              <a:off x="5286" y="3207"/>
              <a:ext cx="282" cy="320"/>
              <a:chOff x="7120" y="12162"/>
              <a:chExt cx="425" cy="425"/>
            </a:xfrm>
          </p:grpSpPr>
          <p:sp>
            <p:nvSpPr>
              <p:cNvPr id="15431" name="Oval 6"/>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5432" name="Oval 7"/>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9</a:t>
                </a:r>
              </a:p>
            </p:txBody>
          </p:sp>
        </p:grpSp>
        <p:sp>
          <p:nvSpPr>
            <p:cNvPr id="15397" name="Rectangle 8"/>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5398" name="Rectangle 9"/>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399" name="Oval 10"/>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5400" name="Rectangle 11"/>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5401" name="Rectangle 12"/>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5402" name="Rectangle 13"/>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03" name="Rectangle 14"/>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5404" name="Rectangle 15"/>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5405" name="Line 16"/>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06" name="Line 17"/>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07" name="Oval 18"/>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6</a:t>
              </a:r>
            </a:p>
          </p:txBody>
        </p:sp>
        <p:sp>
          <p:nvSpPr>
            <p:cNvPr id="15408" name="Oval 19"/>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7</a:t>
              </a:r>
            </a:p>
          </p:txBody>
        </p:sp>
        <p:sp>
          <p:nvSpPr>
            <p:cNvPr id="15409" name="Oval 20"/>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8</a:t>
              </a:r>
            </a:p>
          </p:txBody>
        </p:sp>
        <p:sp>
          <p:nvSpPr>
            <p:cNvPr id="15410" name="Line 21"/>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11" name="Line 22"/>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12" name="Line 23"/>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13" name="Oval 24"/>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2</a:t>
              </a:r>
            </a:p>
          </p:txBody>
        </p:sp>
        <p:sp>
          <p:nvSpPr>
            <p:cNvPr id="15414" name="Oval 25"/>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3</a:t>
              </a:r>
            </a:p>
          </p:txBody>
        </p:sp>
        <p:sp>
          <p:nvSpPr>
            <p:cNvPr id="15415" name="Oval 26"/>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4</a:t>
              </a:r>
            </a:p>
          </p:txBody>
        </p:sp>
        <p:sp>
          <p:nvSpPr>
            <p:cNvPr id="15416" name="Oval 27"/>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5</a:t>
              </a:r>
            </a:p>
          </p:txBody>
        </p:sp>
        <p:sp>
          <p:nvSpPr>
            <p:cNvPr id="15417" name="Line 28"/>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18" name="Line 29"/>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19" name="Line 30"/>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20" name="Line 31"/>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21" name="Line 32"/>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22" name="Line 33"/>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5423" name="Rectangle 34"/>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24" name="Rectangle 35"/>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25" name="Rectangle 36"/>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26" name="Freeform 37"/>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5427" name="Freeform 38"/>
            <p:cNvSpPr>
              <a:spLocks/>
            </p:cNvSpPr>
            <p:nvPr/>
          </p:nvSpPr>
          <p:spPr bwMode="auto">
            <a:xfrm>
              <a:off x="1557" y="2376"/>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5428" name="Rectangle 39"/>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29" name="Rectangle 40"/>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5430" name="Rectangle 41"/>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pSp>
      <p:graphicFrame>
        <p:nvGraphicFramePr>
          <p:cNvPr id="39978" name="Group 42"/>
          <p:cNvGraphicFramePr>
            <a:graphicFrameLocks noGrp="1"/>
          </p:cNvGraphicFramePr>
          <p:nvPr>
            <p:ph type="body" sz="half" idx="1"/>
          </p:nvPr>
        </p:nvGraphicFramePr>
        <p:xfrm>
          <a:off x="5486400" y="1219200"/>
          <a:ext cx="3276600" cy="2797340"/>
        </p:xfrm>
        <a:graphic>
          <a:graphicData uri="http://schemas.openxmlformats.org/drawingml/2006/table">
            <a:tbl>
              <a:tblPr/>
              <a:tblGrid>
                <a:gridCol w="1111250"/>
                <a:gridCol w="1089025"/>
                <a:gridCol w="1076325"/>
              </a:tblGrid>
              <a:tr h="453799">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54000" marR="54000" marT="28793" marB="28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输入符号</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37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marL="54000" marR="54000" marT="28793" marB="28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D</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sym typeface="Symbol" pitchFamily="18" charset="2"/>
                        </a:rPr>
                        <a:t>B</a:t>
                      </a:r>
                      <a:endPar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D</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006" name="Rectangle 70"/>
          <p:cNvSpPr>
            <a:spLocks noChangeArrowheads="1"/>
          </p:cNvSpPr>
          <p:nvPr/>
        </p:nvSpPr>
        <p:spPr bwMode="auto">
          <a:xfrm>
            <a:off x="5638800" y="1371600"/>
            <a:ext cx="838200" cy="762000"/>
          </a:xfrm>
          <a:prstGeom prst="rect">
            <a:avLst/>
          </a:prstGeom>
          <a:solidFill>
            <a:schemeClr val="bg1"/>
          </a:solidFill>
          <a:ln w="9525">
            <a:noFill/>
            <a:miter lim="800000"/>
            <a:headEnd/>
            <a:tailEnd/>
          </a:ln>
          <a:effectLst/>
        </p:spPr>
        <p:txBody>
          <a:bodyPr wrap="none" lIns="54000" tIns="28800" rIns="54000" bIns="28800" anchor="ctr"/>
          <a:lstStyle/>
          <a:p>
            <a:pPr algn="ct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状态</a:t>
            </a:r>
            <a:r>
              <a:rPr lang="zh-CN" altLang="en-US" sz="2400" b="1">
                <a:solidFill>
                  <a:schemeClr val="accent2"/>
                </a:solidFill>
                <a:effectLst>
                  <a:outerShdw blurRad="38100" dist="38100" dir="2700000" algn="tl">
                    <a:srgbClr val="C0C0C0"/>
                  </a:outerShdw>
                </a:effectLst>
                <a:latin typeface="Times New Roman" pitchFamily="18" charset="0"/>
                <a:ea typeface="宋体" pitchFamily="2" charset="-122"/>
              </a:rPr>
              <a:t> </a:t>
            </a:r>
          </a:p>
        </p:txBody>
      </p:sp>
      <p:sp>
        <p:nvSpPr>
          <p:cNvPr id="40007" name="Rectangle 71"/>
          <p:cNvSpPr>
            <a:spLocks noChangeArrowheads="1"/>
          </p:cNvSpPr>
          <p:nvPr/>
        </p:nvSpPr>
        <p:spPr bwMode="auto">
          <a:xfrm>
            <a:off x="685800" y="1295400"/>
            <a:ext cx="3657600" cy="1981200"/>
          </a:xfrm>
          <a:prstGeom prst="rect">
            <a:avLst/>
          </a:prstGeom>
          <a:solidFill>
            <a:schemeClr val="bg1"/>
          </a:solidFill>
          <a:ln w="9525">
            <a:noFill/>
            <a:miter lim="800000"/>
            <a:headEnd/>
            <a:tailEnd/>
          </a:ln>
          <a:effectLst/>
        </p:spPr>
        <p:txBody>
          <a:bodyPr wrap="none" lIns="54000" tIns="28800" rIns="54000" bIns="28800"/>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{0, 1, 2, 4, 7}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3, 4, 6, 7, 8}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C</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4, 5, 6, 7} </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D</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{1, 2, 4, 5, 6, 7, 9} </a:t>
            </a:r>
          </a:p>
        </p:txBody>
      </p:sp>
      <p:sp>
        <p:nvSpPr>
          <p:cNvPr id="40008" name="AutoShape 72"/>
          <p:cNvSpPr>
            <a:spLocks noChangeArrowheads="1"/>
          </p:cNvSpPr>
          <p:nvPr/>
        </p:nvSpPr>
        <p:spPr bwMode="auto">
          <a:xfrm>
            <a:off x="0" y="3068638"/>
            <a:ext cx="2268538" cy="1584325"/>
          </a:xfrm>
          <a:prstGeom prst="cloudCallout">
            <a:avLst>
              <a:gd name="adj1" fmla="val 191639"/>
              <a:gd name="adj2" fmla="val 5713"/>
            </a:avLst>
          </a:prstGeom>
          <a:solidFill>
            <a:schemeClr val="accent1"/>
          </a:solidFill>
          <a:ln w="9525">
            <a:solidFill>
              <a:schemeClr val="tx1"/>
            </a:solidFill>
            <a:round/>
            <a:headEnd/>
            <a:tailEnd/>
          </a:ln>
          <a:effectLst/>
        </p:spPr>
        <p:txBody>
          <a:bodyPr lIns="54000" tIns="28800" rIns="54000" bIns="28800"/>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只要含有</a:t>
            </a:r>
            <a:r>
              <a:rPr lang="en-US" altLang="zh-CN" b="1">
                <a:solidFill>
                  <a:srgbClr val="996633"/>
                </a:solidFill>
                <a:effectLst>
                  <a:outerShdw blurRad="38100" dist="38100" dir="2700000" algn="tl">
                    <a:srgbClr val="000000"/>
                  </a:outerShdw>
                </a:effectLst>
                <a:latin typeface="Tahoma" pitchFamily="34" charset="0"/>
                <a:ea typeface="宋体" pitchFamily="2" charset="-122"/>
              </a:rPr>
              <a:t>NFA</a:t>
            </a:r>
            <a:r>
              <a:rPr lang="zh-CN" altLang="en-US" b="1">
                <a:solidFill>
                  <a:srgbClr val="996633"/>
                </a:solidFill>
                <a:effectLst>
                  <a:outerShdw blurRad="38100" dist="38100" dir="2700000" algn="tl">
                    <a:srgbClr val="000000"/>
                  </a:outerShdw>
                </a:effectLst>
                <a:latin typeface="Tahoma" pitchFamily="34" charset="0"/>
                <a:ea typeface="宋体" pitchFamily="2" charset="-122"/>
              </a:rPr>
              <a:t>中终结状态就标志为</a:t>
            </a:r>
            <a:r>
              <a:rPr lang="en-US" altLang="zh-CN" b="1">
                <a:solidFill>
                  <a:srgbClr val="996633"/>
                </a:solidFill>
                <a:effectLst>
                  <a:outerShdw blurRad="38100" dist="38100" dir="2700000" algn="tl">
                    <a:srgbClr val="000000"/>
                  </a:outerShdw>
                </a:effectLst>
                <a:latin typeface="Tahoma" pitchFamily="34" charset="0"/>
                <a:ea typeface="宋体" pitchFamily="2" charset="-122"/>
              </a:rPr>
              <a:t>DFA</a:t>
            </a:r>
            <a:r>
              <a:rPr lang="zh-CN" altLang="en-US" b="1">
                <a:solidFill>
                  <a:srgbClr val="996633"/>
                </a:solidFill>
                <a:effectLst>
                  <a:outerShdw blurRad="38100" dist="38100" dir="2700000" algn="tl">
                    <a:srgbClr val="000000"/>
                  </a:outerShdw>
                </a:effectLst>
                <a:latin typeface="Tahoma" pitchFamily="34" charset="0"/>
                <a:ea typeface="宋体" pitchFamily="2" charset="-122"/>
              </a:rPr>
              <a:t>的终结状态</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9750" y="188913"/>
            <a:ext cx="7772400" cy="838200"/>
          </a:xfrm>
        </p:spPr>
        <p:txBody>
          <a:bodyPr anchor="ctr"/>
          <a:lstStyle/>
          <a:p>
            <a:pPr eaLnBrk="1" hangingPunct="1">
              <a:defRPr/>
            </a:pPr>
            <a:r>
              <a:rPr lang="en-US" altLang="zh-CN" smtClean="0">
                <a:solidFill>
                  <a:srgbClr val="996633"/>
                </a:solidFill>
                <a:effectLst>
                  <a:outerShdw blurRad="38100" dist="38100" dir="2700000" algn="tl">
                    <a:srgbClr val="C0C0C0"/>
                  </a:outerShdw>
                </a:effectLst>
              </a:rPr>
              <a:t>NFA</a:t>
            </a:r>
            <a:r>
              <a:rPr lang="zh-CN" altLang="en-US" smtClean="0">
                <a:solidFill>
                  <a:srgbClr val="996633"/>
                </a:solidFill>
                <a:effectLst>
                  <a:outerShdw blurRad="38100" dist="38100" dir="2700000" algn="tl">
                    <a:srgbClr val="C0C0C0"/>
                  </a:outerShdw>
                </a:effectLst>
              </a:rPr>
              <a:t>到</a:t>
            </a:r>
            <a:r>
              <a:rPr lang="en-US" altLang="zh-CN" smtClean="0">
                <a:solidFill>
                  <a:srgbClr val="996633"/>
                </a:solidFill>
                <a:effectLst>
                  <a:outerShdw blurRad="38100" dist="38100" dir="2700000" algn="tl">
                    <a:srgbClr val="C0C0C0"/>
                  </a:outerShdw>
                </a:effectLst>
              </a:rPr>
              <a:t>DFA</a:t>
            </a:r>
            <a:r>
              <a:rPr lang="zh-CN" altLang="en-US" smtClean="0">
                <a:solidFill>
                  <a:srgbClr val="996633"/>
                </a:solidFill>
                <a:effectLst>
                  <a:outerShdw blurRad="38100" dist="38100" dir="2700000" algn="tl">
                    <a:srgbClr val="C0C0C0"/>
                  </a:outerShdw>
                </a:effectLst>
              </a:rPr>
              <a:t>的转换</a:t>
            </a:r>
          </a:p>
        </p:txBody>
      </p:sp>
      <p:grpSp>
        <p:nvGrpSpPr>
          <p:cNvPr id="16387" name="Group 3"/>
          <p:cNvGrpSpPr>
            <a:grpSpLocks/>
          </p:cNvGrpSpPr>
          <p:nvPr/>
        </p:nvGrpSpPr>
        <p:grpSpPr bwMode="auto">
          <a:xfrm>
            <a:off x="4643438" y="0"/>
            <a:ext cx="4114800" cy="2819400"/>
            <a:chOff x="3024" y="1008"/>
            <a:chExt cx="2592" cy="1776"/>
          </a:xfrm>
        </p:grpSpPr>
        <p:sp>
          <p:nvSpPr>
            <p:cNvPr id="16476" name="Oval 4"/>
            <p:cNvSpPr>
              <a:spLocks noChangeArrowheads="1"/>
            </p:cNvSpPr>
            <p:nvPr/>
          </p:nvSpPr>
          <p:spPr bwMode="auto">
            <a:xfrm>
              <a:off x="4466" y="2102"/>
              <a:ext cx="273" cy="294"/>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B</a:t>
              </a:r>
            </a:p>
          </p:txBody>
        </p:sp>
        <p:grpSp>
          <p:nvGrpSpPr>
            <p:cNvPr id="16477" name="Group 5"/>
            <p:cNvGrpSpPr>
              <a:grpSpLocks/>
            </p:cNvGrpSpPr>
            <p:nvPr/>
          </p:nvGrpSpPr>
          <p:grpSpPr bwMode="auto">
            <a:xfrm>
              <a:off x="5343" y="2102"/>
              <a:ext cx="273" cy="294"/>
              <a:chOff x="7120" y="12162"/>
              <a:chExt cx="425" cy="425"/>
            </a:xfrm>
          </p:grpSpPr>
          <p:sp>
            <p:nvSpPr>
              <p:cNvPr id="16498" name="Oval 6"/>
              <p:cNvSpPr>
                <a:spLocks noChangeArrowheads="1"/>
              </p:cNvSpPr>
              <p:nvPr/>
            </p:nvSpPr>
            <p:spPr bwMode="auto">
              <a:xfrm>
                <a:off x="7120" y="12162"/>
                <a:ext cx="425" cy="425"/>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6499" name="Oval 7"/>
              <p:cNvSpPr>
                <a:spLocks noChangeArrowheads="1"/>
              </p:cNvSpPr>
              <p:nvPr/>
            </p:nvSpPr>
            <p:spPr bwMode="auto">
              <a:xfrm>
                <a:off x="7180" y="12218"/>
                <a:ext cx="312" cy="312"/>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D</a:t>
                </a:r>
              </a:p>
            </p:txBody>
          </p:sp>
        </p:grpSp>
        <p:sp>
          <p:nvSpPr>
            <p:cNvPr id="16478" name="Line 8"/>
            <p:cNvSpPr>
              <a:spLocks noChangeShapeType="1"/>
            </p:cNvSpPr>
            <p:nvPr/>
          </p:nvSpPr>
          <p:spPr bwMode="auto">
            <a:xfrm>
              <a:off x="3024" y="2227"/>
              <a:ext cx="607" cy="0"/>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16479" name="Line 9"/>
            <p:cNvSpPr>
              <a:spLocks noChangeShapeType="1"/>
            </p:cNvSpPr>
            <p:nvPr/>
          </p:nvSpPr>
          <p:spPr bwMode="auto">
            <a:xfrm flipV="1">
              <a:off x="3930" y="2239"/>
              <a:ext cx="549" cy="0"/>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80" name="Rectangle 10"/>
            <p:cNvSpPr>
              <a:spLocks noChangeArrowheads="1"/>
            </p:cNvSpPr>
            <p:nvPr/>
          </p:nvSpPr>
          <p:spPr bwMode="auto">
            <a:xfrm>
              <a:off x="3072" y="1992"/>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6481" name="Rectangle 11"/>
            <p:cNvSpPr>
              <a:spLocks noChangeArrowheads="1"/>
            </p:cNvSpPr>
            <p:nvPr/>
          </p:nvSpPr>
          <p:spPr bwMode="auto">
            <a:xfrm>
              <a:off x="4065" y="1999"/>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82" name="Line 12"/>
            <p:cNvSpPr>
              <a:spLocks noChangeShapeType="1"/>
            </p:cNvSpPr>
            <p:nvPr/>
          </p:nvSpPr>
          <p:spPr bwMode="auto">
            <a:xfrm flipV="1">
              <a:off x="4778" y="2240"/>
              <a:ext cx="549" cy="0"/>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83" name="Freeform 13"/>
            <p:cNvSpPr>
              <a:spLocks/>
            </p:cNvSpPr>
            <p:nvPr/>
          </p:nvSpPr>
          <p:spPr bwMode="auto">
            <a:xfrm>
              <a:off x="4527" y="1227"/>
              <a:ext cx="191" cy="230"/>
            </a:xfrm>
            <a:custGeom>
              <a:avLst/>
              <a:gdLst>
                <a:gd name="T0" fmla="*/ 60 w 297"/>
                <a:gd name="T1" fmla="*/ 109 h 333"/>
                <a:gd name="T2" fmla="*/ 76 w 297"/>
                <a:gd name="T3" fmla="*/ 41 h 333"/>
                <a:gd name="T4" fmla="*/ 40 w 297"/>
                <a:gd name="T5" fmla="*/ 1 h 333"/>
                <a:gd name="T6" fmla="*/ 4 w 297"/>
                <a:gd name="T7" fmla="*/ 37 h 333"/>
                <a:gd name="T8" fmla="*/ 16 w 297"/>
                <a:gd name="T9" fmla="*/ 110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84" name="Oval 14"/>
            <p:cNvSpPr>
              <a:spLocks noChangeArrowheads="1"/>
            </p:cNvSpPr>
            <p:nvPr/>
          </p:nvSpPr>
          <p:spPr bwMode="auto">
            <a:xfrm>
              <a:off x="3628" y="2088"/>
              <a:ext cx="273" cy="294"/>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A</a:t>
              </a:r>
            </a:p>
          </p:txBody>
        </p:sp>
        <p:sp>
          <p:nvSpPr>
            <p:cNvPr id="16485" name="Freeform 15"/>
            <p:cNvSpPr>
              <a:spLocks/>
            </p:cNvSpPr>
            <p:nvPr/>
          </p:nvSpPr>
          <p:spPr bwMode="auto">
            <a:xfrm flipV="1">
              <a:off x="4518" y="2397"/>
              <a:ext cx="191" cy="230"/>
            </a:xfrm>
            <a:custGeom>
              <a:avLst/>
              <a:gdLst>
                <a:gd name="T0" fmla="*/ 60 w 297"/>
                <a:gd name="T1" fmla="*/ 109 h 333"/>
                <a:gd name="T2" fmla="*/ 76 w 297"/>
                <a:gd name="T3" fmla="*/ 41 h 333"/>
                <a:gd name="T4" fmla="*/ 40 w 297"/>
                <a:gd name="T5" fmla="*/ 1 h 333"/>
                <a:gd name="T6" fmla="*/ 4 w 297"/>
                <a:gd name="T7" fmla="*/ 37 h 333"/>
                <a:gd name="T8" fmla="*/ 16 w 297"/>
                <a:gd name="T9" fmla="*/ 110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86" name="Rectangle 16"/>
            <p:cNvSpPr>
              <a:spLocks noChangeArrowheads="1"/>
            </p:cNvSpPr>
            <p:nvPr/>
          </p:nvSpPr>
          <p:spPr bwMode="auto">
            <a:xfrm>
              <a:off x="4508" y="254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87" name="Rectangle 17"/>
            <p:cNvSpPr>
              <a:spLocks noChangeArrowheads="1"/>
            </p:cNvSpPr>
            <p:nvPr/>
          </p:nvSpPr>
          <p:spPr bwMode="auto">
            <a:xfrm>
              <a:off x="4942" y="203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88" name="Rectangle 18"/>
            <p:cNvSpPr>
              <a:spLocks noChangeArrowheads="1"/>
            </p:cNvSpPr>
            <p:nvPr/>
          </p:nvSpPr>
          <p:spPr bwMode="auto">
            <a:xfrm>
              <a:off x="3988"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89" name="Freeform 19"/>
            <p:cNvSpPr>
              <a:spLocks/>
            </p:cNvSpPr>
            <p:nvPr/>
          </p:nvSpPr>
          <p:spPr bwMode="auto">
            <a:xfrm>
              <a:off x="4739" y="2316"/>
              <a:ext cx="578" cy="106"/>
            </a:xfrm>
            <a:custGeom>
              <a:avLst/>
              <a:gdLst>
                <a:gd name="T0" fmla="*/ 238 w 900"/>
                <a:gd name="T1" fmla="*/ 0 h 154"/>
                <a:gd name="T2" fmla="*/ 115 w 900"/>
                <a:gd name="T3" fmla="*/ 50 h 154"/>
                <a:gd name="T4" fmla="*/ 0 w 900"/>
                <a:gd name="T5" fmla="*/ 6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a:solidFill>
                <a:srgbClr val="00FF00"/>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90" name="Rectangle 20"/>
            <p:cNvSpPr>
              <a:spLocks noChangeArrowheads="1"/>
            </p:cNvSpPr>
            <p:nvPr/>
          </p:nvSpPr>
          <p:spPr bwMode="auto">
            <a:xfrm>
              <a:off x="4951" y="2353"/>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91" name="Rectangle 21"/>
            <p:cNvSpPr>
              <a:spLocks noChangeArrowheads="1"/>
            </p:cNvSpPr>
            <p:nvPr/>
          </p:nvSpPr>
          <p:spPr bwMode="auto">
            <a:xfrm>
              <a:off x="4556" y="100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92" name="Oval 22"/>
            <p:cNvSpPr>
              <a:spLocks noChangeArrowheads="1"/>
            </p:cNvSpPr>
            <p:nvPr/>
          </p:nvSpPr>
          <p:spPr bwMode="auto">
            <a:xfrm>
              <a:off x="4495" y="1467"/>
              <a:ext cx="273" cy="294"/>
            </a:xfrm>
            <a:prstGeom prst="ellipse">
              <a:avLst/>
            </a:prstGeom>
            <a:noFill/>
            <a:ln w="25400">
              <a:solidFill>
                <a:srgbClr val="00FF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C</a:t>
              </a:r>
            </a:p>
          </p:txBody>
        </p:sp>
        <p:sp>
          <p:nvSpPr>
            <p:cNvPr id="16493" name="Line 23"/>
            <p:cNvSpPr>
              <a:spLocks noChangeShapeType="1"/>
            </p:cNvSpPr>
            <p:nvPr/>
          </p:nvSpPr>
          <p:spPr bwMode="auto">
            <a:xfrm flipV="1">
              <a:off x="3853" y="1676"/>
              <a:ext cx="607" cy="435"/>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94" name="Line 24"/>
            <p:cNvSpPr>
              <a:spLocks noChangeShapeType="1"/>
            </p:cNvSpPr>
            <p:nvPr/>
          </p:nvSpPr>
          <p:spPr bwMode="auto">
            <a:xfrm>
              <a:off x="4614" y="1778"/>
              <a:ext cx="0" cy="310"/>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95" name="Line 25"/>
            <p:cNvSpPr>
              <a:spLocks noChangeShapeType="1"/>
            </p:cNvSpPr>
            <p:nvPr/>
          </p:nvSpPr>
          <p:spPr bwMode="auto">
            <a:xfrm flipH="1" flipV="1">
              <a:off x="4787" y="1666"/>
              <a:ext cx="607" cy="435"/>
            </a:xfrm>
            <a:prstGeom prst="line">
              <a:avLst/>
            </a:prstGeom>
            <a:noFill/>
            <a:ln w="25400">
              <a:solidFill>
                <a:srgbClr val="00FF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96" name="Rectangle 26"/>
            <p:cNvSpPr>
              <a:spLocks noChangeArrowheads="1"/>
            </p:cNvSpPr>
            <p:nvPr/>
          </p:nvSpPr>
          <p:spPr bwMode="auto">
            <a:xfrm>
              <a:off x="5125"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97" name="Rectangle 27"/>
            <p:cNvSpPr>
              <a:spLocks noChangeArrowheads="1"/>
            </p:cNvSpPr>
            <p:nvPr/>
          </p:nvSpPr>
          <p:spPr bwMode="auto">
            <a:xfrm>
              <a:off x="4604" y="174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grpSp>
      <p:grpSp>
        <p:nvGrpSpPr>
          <p:cNvPr id="16388" name="Group 28"/>
          <p:cNvGrpSpPr>
            <a:grpSpLocks/>
          </p:cNvGrpSpPr>
          <p:nvPr/>
        </p:nvGrpSpPr>
        <p:grpSpPr bwMode="auto">
          <a:xfrm>
            <a:off x="457200" y="3352800"/>
            <a:ext cx="8382000" cy="3505200"/>
            <a:chOff x="288" y="2112"/>
            <a:chExt cx="5280" cy="2208"/>
          </a:xfrm>
        </p:grpSpPr>
        <p:sp>
          <p:nvSpPr>
            <p:cNvPr id="16438" name="Oval 29"/>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6439" name="Group 30"/>
            <p:cNvGrpSpPr>
              <a:grpSpLocks/>
            </p:cNvGrpSpPr>
            <p:nvPr/>
          </p:nvGrpSpPr>
          <p:grpSpPr bwMode="auto">
            <a:xfrm>
              <a:off x="5286" y="3207"/>
              <a:ext cx="282" cy="320"/>
              <a:chOff x="7120" y="12162"/>
              <a:chExt cx="425" cy="425"/>
            </a:xfrm>
          </p:grpSpPr>
          <p:sp>
            <p:nvSpPr>
              <p:cNvPr id="16474" name="Oval 31"/>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6475" name="Oval 32"/>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9</a:t>
                </a:r>
              </a:p>
            </p:txBody>
          </p:sp>
        </p:grpSp>
        <p:sp>
          <p:nvSpPr>
            <p:cNvPr id="16440" name="Rectangle 33"/>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6441" name="Rectangle 34"/>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42" name="Oval 35"/>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6443" name="Rectangle 36"/>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44" name="Rectangle 37"/>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45" name="Rectangle 38"/>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46" name="Rectangle 39"/>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47" name="Rectangle 40"/>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48" name="Line 41"/>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49" name="Line 42"/>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50" name="Oval 43"/>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6</a:t>
              </a:r>
            </a:p>
          </p:txBody>
        </p:sp>
        <p:sp>
          <p:nvSpPr>
            <p:cNvPr id="16451" name="Oval 44"/>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7</a:t>
              </a:r>
            </a:p>
          </p:txBody>
        </p:sp>
        <p:sp>
          <p:nvSpPr>
            <p:cNvPr id="16452" name="Oval 45"/>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8</a:t>
              </a:r>
            </a:p>
          </p:txBody>
        </p:sp>
        <p:sp>
          <p:nvSpPr>
            <p:cNvPr id="16453" name="Line 46"/>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54" name="Line 47"/>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55" name="Line 48"/>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56" name="Oval 49"/>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2</a:t>
              </a:r>
            </a:p>
          </p:txBody>
        </p:sp>
        <p:sp>
          <p:nvSpPr>
            <p:cNvPr id="16457" name="Oval 50"/>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3</a:t>
              </a:r>
            </a:p>
          </p:txBody>
        </p:sp>
        <p:sp>
          <p:nvSpPr>
            <p:cNvPr id="16458" name="Oval 51"/>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4</a:t>
              </a:r>
            </a:p>
          </p:txBody>
        </p:sp>
        <p:sp>
          <p:nvSpPr>
            <p:cNvPr id="16459" name="Oval 52"/>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5</a:t>
              </a:r>
            </a:p>
          </p:txBody>
        </p:sp>
        <p:sp>
          <p:nvSpPr>
            <p:cNvPr id="16460" name="Line 53"/>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1" name="Line 54"/>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2" name="Line 55"/>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3" name="Line 56"/>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4" name="Line 57"/>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5" name="Line 58"/>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66" name="Rectangle 59"/>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67" name="Rectangle 60"/>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68" name="Rectangle 61"/>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69" name="Freeform 62"/>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70" name="Freeform 63"/>
            <p:cNvSpPr>
              <a:spLocks/>
            </p:cNvSpPr>
            <p:nvPr/>
          </p:nvSpPr>
          <p:spPr bwMode="auto">
            <a:xfrm>
              <a:off x="1536" y="2352"/>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71" name="Rectangle 64"/>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72" name="Rectangle 65"/>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6473" name="Rectangle 66"/>
            <p:cNvSpPr>
              <a:spLocks noChangeArrowheads="1"/>
            </p:cNvSpPr>
            <p:nvPr/>
          </p:nvSpPr>
          <p:spPr bwMode="auto">
            <a:xfrm>
              <a:off x="2784"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pSp>
      <p:graphicFrame>
        <p:nvGraphicFramePr>
          <p:cNvPr id="41027" name="Group 67"/>
          <p:cNvGraphicFramePr>
            <a:graphicFrameLocks noGrp="1"/>
          </p:cNvGraphicFramePr>
          <p:nvPr>
            <p:ph type="body" sz="half" idx="1"/>
          </p:nvPr>
        </p:nvGraphicFramePr>
        <p:xfrm>
          <a:off x="228600" y="990600"/>
          <a:ext cx="3276600" cy="2797340"/>
        </p:xfrm>
        <a:graphic>
          <a:graphicData uri="http://schemas.openxmlformats.org/drawingml/2006/table">
            <a:tbl>
              <a:tblPr/>
              <a:tblGrid>
                <a:gridCol w="1111250"/>
                <a:gridCol w="1089025"/>
                <a:gridCol w="1076325"/>
              </a:tblGrid>
              <a:tr h="453799">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54000" marR="54000" marT="28793" marB="28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输入符号</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379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marL="54000" marR="54000" marT="28793" marB="28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54000" marR="54000" marT="28793" marB="28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D</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sym typeface="Symbol" pitchFamily="18" charset="2"/>
                        </a:rPr>
                        <a:t>B</a:t>
                      </a:r>
                      <a:endPar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2394">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D</a:t>
                      </a:r>
                    </a:p>
                  </a:txBody>
                  <a:tcPr marL="0" marR="0" marT="76182"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B</a:t>
                      </a:r>
                    </a:p>
                  </a:txBody>
                  <a:tcPr marL="0" marR="0" marT="76182"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C</a:t>
                      </a:r>
                    </a:p>
                  </a:txBody>
                  <a:tcPr marL="0" marR="0" marT="76182"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55" name="Rectangle 95"/>
          <p:cNvSpPr>
            <a:spLocks noChangeArrowheads="1"/>
          </p:cNvSpPr>
          <p:nvPr/>
        </p:nvSpPr>
        <p:spPr bwMode="auto">
          <a:xfrm>
            <a:off x="381000" y="1066800"/>
            <a:ext cx="838200" cy="762000"/>
          </a:xfrm>
          <a:prstGeom prst="rect">
            <a:avLst/>
          </a:prstGeom>
          <a:solidFill>
            <a:schemeClr val="bg1"/>
          </a:solidFill>
          <a:ln w="9525">
            <a:noFill/>
            <a:miter lim="800000"/>
            <a:headEnd/>
            <a:tailEnd/>
          </a:ln>
          <a:effectLst/>
        </p:spPr>
        <p:txBody>
          <a:bodyPr wrap="none" lIns="54000" tIns="28800" rIns="54000" bIns="28800" anchor="ctr"/>
          <a:lstStyle/>
          <a:p>
            <a:pPr algn="ct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状态</a:t>
            </a:r>
            <a:r>
              <a:rPr lang="zh-CN" altLang="en-US" sz="2400" b="1">
                <a:solidFill>
                  <a:schemeClr val="accent2"/>
                </a:solidFill>
                <a:effectLst>
                  <a:outerShdw blurRad="38100" dist="38100" dir="2700000" algn="tl">
                    <a:srgbClr val="C0C0C0"/>
                  </a:outerShdw>
                </a:effectLst>
                <a:latin typeface="Times New Roman" pitchFamily="18" charset="0"/>
                <a:ea typeface="宋体" pitchFamily="2" charset="-122"/>
              </a:rPr>
              <a:t> </a:t>
            </a:r>
          </a:p>
        </p:txBody>
      </p:sp>
      <p:grpSp>
        <p:nvGrpSpPr>
          <p:cNvPr id="16418" name="Group 96"/>
          <p:cNvGrpSpPr>
            <a:grpSpLocks/>
          </p:cNvGrpSpPr>
          <p:nvPr/>
        </p:nvGrpSpPr>
        <p:grpSpPr bwMode="auto">
          <a:xfrm>
            <a:off x="4800600" y="2636838"/>
            <a:ext cx="4343400" cy="1905000"/>
            <a:chOff x="1632" y="576"/>
            <a:chExt cx="2736" cy="1200"/>
          </a:xfrm>
        </p:grpSpPr>
        <p:sp>
          <p:nvSpPr>
            <p:cNvPr id="16419" name="Oval 97"/>
            <p:cNvSpPr>
              <a:spLocks noChangeArrowheads="1"/>
            </p:cNvSpPr>
            <p:nvPr/>
          </p:nvSpPr>
          <p:spPr bwMode="auto">
            <a:xfrm>
              <a:off x="3200" y="1075"/>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6420" name="Group 98"/>
            <p:cNvGrpSpPr>
              <a:grpSpLocks/>
            </p:cNvGrpSpPr>
            <p:nvPr/>
          </p:nvGrpSpPr>
          <p:grpSpPr bwMode="auto">
            <a:xfrm>
              <a:off x="4079" y="1064"/>
              <a:ext cx="289" cy="305"/>
              <a:chOff x="7120" y="12162"/>
              <a:chExt cx="425" cy="425"/>
            </a:xfrm>
          </p:grpSpPr>
          <p:sp>
            <p:nvSpPr>
              <p:cNvPr id="16436" name="Oval 99"/>
              <p:cNvSpPr>
                <a:spLocks noChangeArrowheads="1"/>
              </p:cNvSpPr>
              <p:nvPr/>
            </p:nvSpPr>
            <p:spPr bwMode="auto">
              <a:xfrm>
                <a:off x="7120" y="12162"/>
                <a:ext cx="425" cy="4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6437" name="Oval 100"/>
              <p:cNvSpPr>
                <a:spLocks noChangeArrowheads="1"/>
              </p:cNvSpPr>
              <p:nvPr/>
            </p:nvSpPr>
            <p:spPr bwMode="auto">
              <a:xfrm>
                <a:off x="7180" y="12218"/>
                <a:ext cx="312" cy="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2</a:t>
                </a:r>
              </a:p>
            </p:txBody>
          </p:sp>
        </p:grpSp>
        <p:sp>
          <p:nvSpPr>
            <p:cNvPr id="16421" name="Line 101"/>
            <p:cNvSpPr>
              <a:spLocks noChangeShapeType="1"/>
            </p:cNvSpPr>
            <p:nvPr/>
          </p:nvSpPr>
          <p:spPr bwMode="auto">
            <a:xfrm>
              <a:off x="1632" y="1248"/>
              <a:ext cx="643"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16422" name="Line 102"/>
            <p:cNvSpPr>
              <a:spLocks noChangeShapeType="1"/>
            </p:cNvSpPr>
            <p:nvPr/>
          </p:nvSpPr>
          <p:spPr bwMode="auto">
            <a:xfrm flipV="1">
              <a:off x="2591" y="1239"/>
              <a:ext cx="582"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23" name="Rectangle 103"/>
            <p:cNvSpPr>
              <a:spLocks noChangeArrowheads="1"/>
            </p:cNvSpPr>
            <p:nvPr/>
          </p:nvSpPr>
          <p:spPr bwMode="auto">
            <a:xfrm>
              <a:off x="1673" y="999"/>
              <a:ext cx="4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6424" name="Rectangle 104"/>
            <p:cNvSpPr>
              <a:spLocks noChangeArrowheads="1"/>
            </p:cNvSpPr>
            <p:nvPr/>
          </p:nvSpPr>
          <p:spPr bwMode="auto">
            <a:xfrm>
              <a:off x="2744" y="988"/>
              <a:ext cx="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25" name="Line 105"/>
            <p:cNvSpPr>
              <a:spLocks noChangeShapeType="1"/>
            </p:cNvSpPr>
            <p:nvPr/>
          </p:nvSpPr>
          <p:spPr bwMode="auto">
            <a:xfrm flipV="1">
              <a:off x="3501" y="1228"/>
              <a:ext cx="581"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6426" name="Freeform 106"/>
            <p:cNvSpPr>
              <a:spLocks/>
            </p:cNvSpPr>
            <p:nvPr/>
          </p:nvSpPr>
          <p:spPr bwMode="auto">
            <a:xfrm>
              <a:off x="2356" y="842"/>
              <a:ext cx="203" cy="240"/>
            </a:xfrm>
            <a:custGeom>
              <a:avLst/>
              <a:gdLst>
                <a:gd name="T0" fmla="*/ 72 w 297"/>
                <a:gd name="T1" fmla="*/ 124 h 333"/>
                <a:gd name="T2" fmla="*/ 91 w 297"/>
                <a:gd name="T3" fmla="*/ 48 h 333"/>
                <a:gd name="T4" fmla="*/ 48 w 297"/>
                <a:gd name="T5" fmla="*/ 1 h 333"/>
                <a:gd name="T6" fmla="*/ 5 w 297"/>
                <a:gd name="T7" fmla="*/ 42 h 333"/>
                <a:gd name="T8" fmla="*/ 19 w 297"/>
                <a:gd name="T9" fmla="*/ 125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rgbClr val="FF00FF"/>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27" name="Oval 107"/>
            <p:cNvSpPr>
              <a:spLocks noChangeArrowheads="1"/>
            </p:cNvSpPr>
            <p:nvPr/>
          </p:nvSpPr>
          <p:spPr bwMode="auto">
            <a:xfrm>
              <a:off x="2282" y="1082"/>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6428" name="Freeform 108"/>
            <p:cNvSpPr>
              <a:spLocks/>
            </p:cNvSpPr>
            <p:nvPr/>
          </p:nvSpPr>
          <p:spPr bwMode="auto">
            <a:xfrm flipV="1">
              <a:off x="3254" y="1382"/>
              <a:ext cx="203" cy="240"/>
            </a:xfrm>
            <a:custGeom>
              <a:avLst/>
              <a:gdLst>
                <a:gd name="T0" fmla="*/ 72 w 297"/>
                <a:gd name="T1" fmla="*/ 124 h 333"/>
                <a:gd name="T2" fmla="*/ 91 w 297"/>
                <a:gd name="T3" fmla="*/ 48 h 333"/>
                <a:gd name="T4" fmla="*/ 48 w 297"/>
                <a:gd name="T5" fmla="*/ 1 h 333"/>
                <a:gd name="T6" fmla="*/ 5 w 297"/>
                <a:gd name="T7" fmla="*/ 42 h 333"/>
                <a:gd name="T8" fmla="*/ 19 w 297"/>
                <a:gd name="T9" fmla="*/ 125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rgbClr val="FF00FF"/>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29" name="Rectangle 109"/>
            <p:cNvSpPr>
              <a:spLocks noChangeArrowheads="1"/>
            </p:cNvSpPr>
            <p:nvPr/>
          </p:nvSpPr>
          <p:spPr bwMode="auto">
            <a:xfrm>
              <a:off x="3244" y="152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30" name="Rectangle 110"/>
            <p:cNvSpPr>
              <a:spLocks noChangeArrowheads="1"/>
            </p:cNvSpPr>
            <p:nvPr/>
          </p:nvSpPr>
          <p:spPr bwMode="auto">
            <a:xfrm>
              <a:off x="3683" y="956"/>
              <a:ext cx="2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31" name="Rectangle 111"/>
            <p:cNvSpPr>
              <a:spLocks noChangeArrowheads="1"/>
            </p:cNvSpPr>
            <p:nvPr/>
          </p:nvSpPr>
          <p:spPr bwMode="auto">
            <a:xfrm>
              <a:off x="2387" y="576"/>
              <a:ext cx="2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6432" name="Freeform 112"/>
            <p:cNvSpPr>
              <a:spLocks/>
            </p:cNvSpPr>
            <p:nvPr/>
          </p:nvSpPr>
          <p:spPr bwMode="auto">
            <a:xfrm>
              <a:off x="3479" y="1330"/>
              <a:ext cx="612" cy="112"/>
            </a:xfrm>
            <a:custGeom>
              <a:avLst/>
              <a:gdLst>
                <a:gd name="T0" fmla="*/ 283 w 900"/>
                <a:gd name="T1" fmla="*/ 0 h 154"/>
                <a:gd name="T2" fmla="*/ 137 w 900"/>
                <a:gd name="T3" fmla="*/ 58 h 154"/>
                <a:gd name="T4" fmla="*/ 0 w 900"/>
                <a:gd name="T5" fmla="*/ 7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a:solidFill>
                <a:srgbClr val="FF00FF"/>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33" name="Rectangle 113"/>
            <p:cNvSpPr>
              <a:spLocks noChangeArrowheads="1"/>
            </p:cNvSpPr>
            <p:nvPr/>
          </p:nvSpPr>
          <p:spPr bwMode="auto">
            <a:xfrm>
              <a:off x="3662" y="137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6434" name="Freeform 114"/>
            <p:cNvSpPr>
              <a:spLocks/>
            </p:cNvSpPr>
            <p:nvPr/>
          </p:nvSpPr>
          <p:spPr bwMode="auto">
            <a:xfrm>
              <a:off x="2560" y="843"/>
              <a:ext cx="1541" cy="295"/>
            </a:xfrm>
            <a:custGeom>
              <a:avLst/>
              <a:gdLst>
                <a:gd name="T0" fmla="*/ 713 w 2265"/>
                <a:gd name="T1" fmla="*/ 125 h 408"/>
                <a:gd name="T2" fmla="*/ 586 w 2265"/>
                <a:gd name="T3" fmla="*/ 46 h 408"/>
                <a:gd name="T4" fmla="*/ 359 w 2265"/>
                <a:gd name="T5" fmla="*/ 1 h 408"/>
                <a:gd name="T6" fmla="*/ 156 w 2265"/>
                <a:gd name="T7" fmla="*/ 52 h 408"/>
                <a:gd name="T8" fmla="*/ 0 w 2265"/>
                <a:gd name="T9" fmla="*/ 154 h 408"/>
                <a:gd name="T10" fmla="*/ 0 60000 65536"/>
                <a:gd name="T11" fmla="*/ 0 60000 65536"/>
                <a:gd name="T12" fmla="*/ 0 60000 65536"/>
                <a:gd name="T13" fmla="*/ 0 60000 65536"/>
                <a:gd name="T14" fmla="*/ 0 60000 65536"/>
                <a:gd name="T15" fmla="*/ 0 w 2265"/>
                <a:gd name="T16" fmla="*/ 0 h 408"/>
                <a:gd name="T17" fmla="*/ 2265 w 2265"/>
                <a:gd name="T18" fmla="*/ 408 h 408"/>
              </a:gdLst>
              <a:ahLst/>
              <a:cxnLst>
                <a:cxn ang="T10">
                  <a:pos x="T0" y="T1"/>
                </a:cxn>
                <a:cxn ang="T11">
                  <a:pos x="T2" y="T3"/>
                </a:cxn>
                <a:cxn ang="T12">
                  <a:pos x="T4" y="T5"/>
                </a:cxn>
                <a:cxn ang="T13">
                  <a:pos x="T6" y="T7"/>
                </a:cxn>
                <a:cxn ang="T14">
                  <a:pos x="T8" y="T9"/>
                </a:cxn>
              </a:cxnLst>
              <a:rect l="T15" t="T16" r="T17" b="T18"/>
              <a:pathLst>
                <a:path w="2265" h="408">
                  <a:moveTo>
                    <a:pt x="2265" y="330"/>
                  </a:moveTo>
                  <a:cubicBezTo>
                    <a:pt x="2197" y="295"/>
                    <a:pt x="2047" y="174"/>
                    <a:pt x="1860" y="120"/>
                  </a:cubicBezTo>
                  <a:cubicBezTo>
                    <a:pt x="1673" y="66"/>
                    <a:pt x="1367" y="0"/>
                    <a:pt x="1140" y="3"/>
                  </a:cubicBezTo>
                  <a:cubicBezTo>
                    <a:pt x="913" y="6"/>
                    <a:pt x="685" y="71"/>
                    <a:pt x="495" y="138"/>
                  </a:cubicBezTo>
                  <a:cubicBezTo>
                    <a:pt x="305" y="205"/>
                    <a:pt x="103" y="352"/>
                    <a:pt x="0" y="408"/>
                  </a:cubicBezTo>
                </a:path>
              </a:pathLst>
            </a:custGeom>
            <a:noFill/>
            <a:ln w="25400">
              <a:solidFill>
                <a:srgbClr val="FF00FF"/>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6435" name="Rectangle 115"/>
            <p:cNvSpPr>
              <a:spLocks noChangeArrowheads="1"/>
            </p:cNvSpPr>
            <p:nvPr/>
          </p:nvSpPr>
          <p:spPr bwMode="auto">
            <a:xfrm>
              <a:off x="3305" y="587"/>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从正规式到有限自动机 </a:t>
            </a:r>
          </a:p>
        </p:txBody>
      </p:sp>
      <p:sp>
        <p:nvSpPr>
          <p:cNvPr id="17411" name="Text Box 3"/>
          <p:cNvSpPr txBox="1">
            <a:spLocks noChangeArrowheads="1"/>
          </p:cNvSpPr>
          <p:nvPr/>
        </p:nvSpPr>
        <p:spPr bwMode="auto">
          <a:xfrm>
            <a:off x="1116013" y="1484313"/>
            <a:ext cx="1081087" cy="431800"/>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sp>
        <p:nvSpPr>
          <p:cNvPr id="17412" name="AutoShape 4"/>
          <p:cNvSpPr>
            <a:spLocks noChangeArrowheads="1"/>
          </p:cNvSpPr>
          <p:nvPr/>
        </p:nvSpPr>
        <p:spPr bwMode="auto">
          <a:xfrm>
            <a:off x="2339975" y="1412875"/>
            <a:ext cx="1152525"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51205" name="Text Box 5"/>
          <p:cNvSpPr txBox="1">
            <a:spLocks noChangeArrowheads="1"/>
          </p:cNvSpPr>
          <p:nvPr/>
        </p:nvSpPr>
        <p:spPr bwMode="auto">
          <a:xfrm>
            <a:off x="6659563" y="1268413"/>
            <a:ext cx="1223962"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计算机实现</a:t>
            </a:r>
          </a:p>
        </p:txBody>
      </p:sp>
      <p:sp>
        <p:nvSpPr>
          <p:cNvPr id="17414" name="Text Box 6"/>
          <p:cNvSpPr txBox="1">
            <a:spLocks noChangeArrowheads="1"/>
          </p:cNvSpPr>
          <p:nvPr/>
        </p:nvSpPr>
        <p:spPr bwMode="auto">
          <a:xfrm>
            <a:off x="3635375" y="1484313"/>
            <a:ext cx="1728788" cy="431800"/>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状态转换图</a:t>
            </a:r>
          </a:p>
        </p:txBody>
      </p:sp>
      <p:sp>
        <p:nvSpPr>
          <p:cNvPr id="17415" name="AutoShape 7"/>
          <p:cNvSpPr>
            <a:spLocks noChangeArrowheads="1"/>
          </p:cNvSpPr>
          <p:nvPr/>
        </p:nvSpPr>
        <p:spPr bwMode="auto">
          <a:xfrm>
            <a:off x="5364163" y="1412875"/>
            <a:ext cx="1223962" cy="576263"/>
          </a:xfrm>
          <a:prstGeom prst="rightArrow">
            <a:avLst>
              <a:gd name="adj1" fmla="val 50000"/>
              <a:gd name="adj2" fmla="val 53099"/>
            </a:avLst>
          </a:prstGeom>
          <a:solidFill>
            <a:schemeClr val="accent1"/>
          </a:solidFill>
          <a:ln w="9525">
            <a:solidFill>
              <a:schemeClr val="tx1"/>
            </a:solidFill>
            <a:miter lim="800000"/>
            <a:headEnd/>
            <a:tailEnd/>
          </a:ln>
        </p:spPr>
        <p:txBody>
          <a:bodyPr wrap="none" lIns="54000" tIns="28800" rIns="54000" bIns="28800" anchor="ctr"/>
          <a:lstStyle/>
          <a:p>
            <a:endParaRPr lang="zh-CN" altLang="en-US"/>
          </a:p>
        </p:txBody>
      </p:sp>
      <p:sp>
        <p:nvSpPr>
          <p:cNvPr id="17416" name="Line 8"/>
          <p:cNvSpPr>
            <a:spLocks noChangeShapeType="1"/>
          </p:cNvSpPr>
          <p:nvPr/>
        </p:nvSpPr>
        <p:spPr bwMode="auto">
          <a:xfrm>
            <a:off x="4427538" y="1917700"/>
            <a:ext cx="0" cy="719138"/>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51209" name="Text Box 9"/>
          <p:cNvSpPr txBox="1">
            <a:spLocks noChangeArrowheads="1"/>
          </p:cNvSpPr>
          <p:nvPr/>
        </p:nvSpPr>
        <p:spPr bwMode="auto">
          <a:xfrm>
            <a:off x="3706813" y="2636838"/>
            <a:ext cx="1800225" cy="431800"/>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有限自动机</a:t>
            </a:r>
          </a:p>
        </p:txBody>
      </p:sp>
      <p:sp>
        <p:nvSpPr>
          <p:cNvPr id="17418" name="Line 10"/>
          <p:cNvSpPr>
            <a:spLocks noChangeShapeType="1"/>
          </p:cNvSpPr>
          <p:nvPr/>
        </p:nvSpPr>
        <p:spPr bwMode="auto">
          <a:xfrm flipH="1">
            <a:off x="3563938" y="3068638"/>
            <a:ext cx="863600" cy="649287"/>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51211" name="Text Box 11"/>
          <p:cNvSpPr txBox="1">
            <a:spLocks noChangeArrowheads="1"/>
          </p:cNvSpPr>
          <p:nvPr/>
        </p:nvSpPr>
        <p:spPr bwMode="auto">
          <a:xfrm>
            <a:off x="2339975" y="3717925"/>
            <a:ext cx="1511300"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不确定有限自动机</a:t>
            </a:r>
          </a:p>
        </p:txBody>
      </p:sp>
      <p:sp>
        <p:nvSpPr>
          <p:cNvPr id="51212" name="Text Box 12"/>
          <p:cNvSpPr txBox="1">
            <a:spLocks noChangeArrowheads="1"/>
          </p:cNvSpPr>
          <p:nvPr/>
        </p:nvSpPr>
        <p:spPr bwMode="auto">
          <a:xfrm>
            <a:off x="4932363" y="3717925"/>
            <a:ext cx="1511300"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确定有限自动机</a:t>
            </a:r>
          </a:p>
        </p:txBody>
      </p:sp>
      <p:sp>
        <p:nvSpPr>
          <p:cNvPr id="17421" name="Line 13"/>
          <p:cNvSpPr>
            <a:spLocks noChangeShapeType="1"/>
          </p:cNvSpPr>
          <p:nvPr/>
        </p:nvSpPr>
        <p:spPr bwMode="auto">
          <a:xfrm>
            <a:off x="4787900" y="3068638"/>
            <a:ext cx="936625" cy="649287"/>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7422" name="AutoShape 14"/>
          <p:cNvSpPr>
            <a:spLocks noChangeArrowheads="1"/>
          </p:cNvSpPr>
          <p:nvPr/>
        </p:nvSpPr>
        <p:spPr bwMode="auto">
          <a:xfrm rot="-1867463">
            <a:off x="5556250" y="1778000"/>
            <a:ext cx="576263" cy="2068513"/>
          </a:xfrm>
          <a:prstGeom prst="upDownArrow">
            <a:avLst>
              <a:gd name="adj1" fmla="val 50000"/>
              <a:gd name="adj2" fmla="val 71791"/>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51215" name="Text Box 15"/>
          <p:cNvSpPr txBox="1">
            <a:spLocks noChangeArrowheads="1"/>
          </p:cNvSpPr>
          <p:nvPr/>
        </p:nvSpPr>
        <p:spPr bwMode="auto">
          <a:xfrm>
            <a:off x="5940425" y="2493963"/>
            <a:ext cx="1223963" cy="361950"/>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rgbClr val="996633"/>
                </a:solidFill>
                <a:effectLst>
                  <a:outerShdw blurRad="38100" dist="38100" dir="2700000" algn="tl">
                    <a:srgbClr val="C0C0C0"/>
                  </a:outerShdw>
                </a:effectLst>
                <a:latin typeface="Tahoma" pitchFamily="34" charset="0"/>
                <a:ea typeface="宋体" pitchFamily="2" charset="-122"/>
              </a:rPr>
              <a:t>等价</a:t>
            </a:r>
          </a:p>
        </p:txBody>
      </p:sp>
      <p:sp>
        <p:nvSpPr>
          <p:cNvPr id="17424" name="AutoShape 16"/>
          <p:cNvSpPr>
            <a:spLocks noChangeArrowheads="1"/>
          </p:cNvSpPr>
          <p:nvPr/>
        </p:nvSpPr>
        <p:spPr bwMode="auto">
          <a:xfrm rot="3568217">
            <a:off x="677069" y="2618582"/>
            <a:ext cx="2232025" cy="503237"/>
          </a:xfrm>
          <a:prstGeom prst="rightArrow">
            <a:avLst>
              <a:gd name="adj1" fmla="val 50000"/>
              <a:gd name="adj2" fmla="val 110883"/>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17425" name="AutoShape 17"/>
          <p:cNvSpPr>
            <a:spLocks noChangeArrowheads="1"/>
          </p:cNvSpPr>
          <p:nvPr/>
        </p:nvSpPr>
        <p:spPr bwMode="auto">
          <a:xfrm>
            <a:off x="3851275" y="3860800"/>
            <a:ext cx="1079500" cy="503238"/>
          </a:xfrm>
          <a:prstGeom prst="rightArrow">
            <a:avLst>
              <a:gd name="adj1" fmla="val 50000"/>
              <a:gd name="adj2" fmla="val 53628"/>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51218" name="Text Box 18"/>
          <p:cNvSpPr txBox="1">
            <a:spLocks noChangeArrowheads="1"/>
          </p:cNvSpPr>
          <p:nvPr/>
        </p:nvSpPr>
        <p:spPr bwMode="auto">
          <a:xfrm>
            <a:off x="1258888" y="2349500"/>
            <a:ext cx="647700" cy="879475"/>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54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从正规式到有限自动机 </a:t>
            </a:r>
          </a:p>
        </p:txBody>
      </p:sp>
      <p:grpSp>
        <p:nvGrpSpPr>
          <p:cNvPr id="18435" name="Group 3"/>
          <p:cNvGrpSpPr>
            <a:grpSpLocks/>
          </p:cNvGrpSpPr>
          <p:nvPr/>
        </p:nvGrpSpPr>
        <p:grpSpPr bwMode="auto">
          <a:xfrm>
            <a:off x="457200" y="3352800"/>
            <a:ext cx="8382000" cy="3505200"/>
            <a:chOff x="288" y="2112"/>
            <a:chExt cx="5280" cy="2208"/>
          </a:xfrm>
        </p:grpSpPr>
        <p:sp>
          <p:nvSpPr>
            <p:cNvPr id="18471" name="Oval 4"/>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8472" name="Group 5"/>
            <p:cNvGrpSpPr>
              <a:grpSpLocks/>
            </p:cNvGrpSpPr>
            <p:nvPr/>
          </p:nvGrpSpPr>
          <p:grpSpPr bwMode="auto">
            <a:xfrm>
              <a:off x="5286" y="3207"/>
              <a:ext cx="282" cy="320"/>
              <a:chOff x="7120" y="12162"/>
              <a:chExt cx="425" cy="425"/>
            </a:xfrm>
          </p:grpSpPr>
          <p:sp>
            <p:nvSpPr>
              <p:cNvPr id="18507" name="Oval 6"/>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8508" name="Oval 7"/>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9</a:t>
                </a:r>
              </a:p>
            </p:txBody>
          </p:sp>
        </p:grpSp>
        <p:sp>
          <p:nvSpPr>
            <p:cNvPr id="18473" name="Rectangle 8"/>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8474" name="Rectangle 9"/>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475" name="Oval 10"/>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8476" name="Rectangle 11"/>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8477" name="Rectangle 12"/>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8478" name="Rectangle 13"/>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479" name="Rectangle 14"/>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8480" name="Rectangle 15"/>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8481" name="Line 16"/>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82" name="Line 17"/>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83" name="Oval 18"/>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6</a:t>
              </a:r>
            </a:p>
          </p:txBody>
        </p:sp>
        <p:sp>
          <p:nvSpPr>
            <p:cNvPr id="18484" name="Oval 19"/>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7</a:t>
              </a:r>
            </a:p>
          </p:txBody>
        </p:sp>
        <p:sp>
          <p:nvSpPr>
            <p:cNvPr id="18485" name="Oval 20"/>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8</a:t>
              </a:r>
            </a:p>
          </p:txBody>
        </p:sp>
        <p:sp>
          <p:nvSpPr>
            <p:cNvPr id="18486" name="Line 21"/>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87" name="Line 22"/>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88" name="Line 23"/>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89" name="Oval 24"/>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2</a:t>
              </a:r>
            </a:p>
          </p:txBody>
        </p:sp>
        <p:sp>
          <p:nvSpPr>
            <p:cNvPr id="18490" name="Oval 25"/>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3</a:t>
              </a:r>
            </a:p>
          </p:txBody>
        </p:sp>
        <p:sp>
          <p:nvSpPr>
            <p:cNvPr id="18491" name="Oval 26"/>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4</a:t>
              </a:r>
            </a:p>
          </p:txBody>
        </p:sp>
        <p:sp>
          <p:nvSpPr>
            <p:cNvPr id="18492" name="Oval 27"/>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5</a:t>
              </a:r>
            </a:p>
          </p:txBody>
        </p:sp>
        <p:sp>
          <p:nvSpPr>
            <p:cNvPr id="18493" name="Line 28"/>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4" name="Line 29"/>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5" name="Line 30"/>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6" name="Line 31"/>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7" name="Line 32"/>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8" name="Line 33"/>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99" name="Rectangle 34"/>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500" name="Rectangle 35"/>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501" name="Rectangle 36"/>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502" name="Freeform 37"/>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8503" name="Freeform 38"/>
            <p:cNvSpPr>
              <a:spLocks/>
            </p:cNvSpPr>
            <p:nvPr/>
          </p:nvSpPr>
          <p:spPr bwMode="auto">
            <a:xfrm>
              <a:off x="1536" y="2352"/>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8504" name="Rectangle 39"/>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505" name="Rectangle 40"/>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8506" name="Rectangle 41"/>
            <p:cNvSpPr>
              <a:spLocks noChangeArrowheads="1"/>
            </p:cNvSpPr>
            <p:nvPr/>
          </p:nvSpPr>
          <p:spPr bwMode="auto">
            <a:xfrm>
              <a:off x="2784"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pSp>
      <p:grpSp>
        <p:nvGrpSpPr>
          <p:cNvPr id="18436" name="Group 42"/>
          <p:cNvGrpSpPr>
            <a:grpSpLocks/>
          </p:cNvGrpSpPr>
          <p:nvPr/>
        </p:nvGrpSpPr>
        <p:grpSpPr bwMode="auto">
          <a:xfrm>
            <a:off x="304800" y="914400"/>
            <a:ext cx="8078788" cy="2779713"/>
            <a:chOff x="192" y="576"/>
            <a:chExt cx="5089" cy="1751"/>
          </a:xfrm>
        </p:grpSpPr>
        <p:sp>
          <p:nvSpPr>
            <p:cNvPr id="18437" name="Rectangle 43"/>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9</a:t>
              </a:r>
              <a:endParaRPr lang="en-US" altLang="zh-CN" sz="2400" b="1" i="1">
                <a:latin typeface="Times New Roman" pitchFamily="18" charset="0"/>
              </a:endParaRPr>
            </a:p>
          </p:txBody>
        </p:sp>
        <p:sp>
          <p:nvSpPr>
            <p:cNvPr id="18438" name="Rectangle 44"/>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7</a:t>
              </a:r>
              <a:endParaRPr lang="en-US" altLang="zh-CN" sz="2400" b="1" i="1">
                <a:latin typeface="Times New Roman" pitchFamily="18" charset="0"/>
              </a:endParaRPr>
            </a:p>
          </p:txBody>
        </p:sp>
        <p:sp>
          <p:nvSpPr>
            <p:cNvPr id="18439" name="Rectangle 45"/>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8</a:t>
              </a:r>
              <a:endParaRPr lang="en-US" altLang="zh-CN" sz="2400" b="1" i="1">
                <a:latin typeface="Times New Roman" pitchFamily="18" charset="0"/>
              </a:endParaRPr>
            </a:p>
          </p:txBody>
        </p:sp>
        <p:sp>
          <p:nvSpPr>
            <p:cNvPr id="18440" name="Rectangle 46"/>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4</a:t>
              </a:r>
              <a:endParaRPr lang="en-US" altLang="zh-CN" sz="2400" b="1" i="1">
                <a:latin typeface="Times New Roman" pitchFamily="18" charset="0"/>
              </a:endParaRPr>
            </a:p>
          </p:txBody>
        </p:sp>
        <p:sp>
          <p:nvSpPr>
            <p:cNvPr id="18441" name="Rectangle 47"/>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3</a:t>
              </a:r>
              <a:endParaRPr lang="en-US" altLang="zh-CN" sz="2400" b="1" i="1">
                <a:latin typeface="Times New Roman" pitchFamily="18" charset="0"/>
              </a:endParaRPr>
            </a:p>
          </p:txBody>
        </p:sp>
        <p:sp>
          <p:nvSpPr>
            <p:cNvPr id="18442" name="Rectangle 48"/>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5</a:t>
              </a:r>
              <a:endParaRPr lang="en-US" altLang="zh-CN" sz="2400" b="1" i="1">
                <a:latin typeface="Times New Roman" pitchFamily="18" charset="0"/>
              </a:endParaRPr>
            </a:p>
          </p:txBody>
        </p:sp>
        <p:sp>
          <p:nvSpPr>
            <p:cNvPr id="18443" name="Rectangle 49"/>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6</a:t>
              </a:r>
              <a:endParaRPr lang="en-US" altLang="zh-CN" sz="2400" b="1" i="1">
                <a:latin typeface="Times New Roman" pitchFamily="18" charset="0"/>
              </a:endParaRPr>
            </a:p>
          </p:txBody>
        </p:sp>
        <p:sp>
          <p:nvSpPr>
            <p:cNvPr id="18444" name="Rectangle 50"/>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8445" name="Line 51"/>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46" name="Line 52"/>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47" name="Line 53"/>
            <p:cNvSpPr>
              <a:spLocks noChangeShapeType="1"/>
            </p:cNvSpPr>
            <p:nvPr/>
          </p:nvSpPr>
          <p:spPr bwMode="auto">
            <a:xfrm>
              <a:off x="1830"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48" name="Line 54"/>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49" name="Line 55"/>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0" name="Line 56"/>
            <p:cNvSpPr>
              <a:spLocks noChangeShapeType="1"/>
            </p:cNvSpPr>
            <p:nvPr/>
          </p:nvSpPr>
          <p:spPr bwMode="auto">
            <a:xfrm>
              <a:off x="1859" y="132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1" name="Line 57"/>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2" name="Line 58"/>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3" name="Line 59"/>
            <p:cNvSpPr>
              <a:spLocks noChangeShapeType="1"/>
            </p:cNvSpPr>
            <p:nvPr/>
          </p:nvSpPr>
          <p:spPr bwMode="auto">
            <a:xfrm flipH="1">
              <a:off x="931" y="131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4" name="Line 60"/>
            <p:cNvSpPr>
              <a:spLocks noChangeShapeType="1"/>
            </p:cNvSpPr>
            <p:nvPr/>
          </p:nvSpPr>
          <p:spPr bwMode="auto">
            <a:xfrm flipH="1">
              <a:off x="931"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5" name="Rectangle 61"/>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8456" name="Rectangle 62"/>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8457" name="Line 63"/>
            <p:cNvSpPr>
              <a:spLocks noChangeShapeType="1"/>
            </p:cNvSpPr>
            <p:nvPr/>
          </p:nvSpPr>
          <p:spPr bwMode="auto">
            <a:xfrm>
              <a:off x="1682" y="1356"/>
              <a:ext cx="0" cy="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8" name="Line 64"/>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59" name="Line 65"/>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60" name="Line 66"/>
            <p:cNvSpPr>
              <a:spLocks noChangeShapeType="1"/>
            </p:cNvSpPr>
            <p:nvPr/>
          </p:nvSpPr>
          <p:spPr bwMode="auto">
            <a:xfrm>
              <a:off x="1680"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61" name="Rectangle 67"/>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2</a:t>
              </a:r>
              <a:endParaRPr lang="en-US" altLang="zh-CN" sz="2400" b="1" i="1">
                <a:latin typeface="Times New Roman" pitchFamily="18" charset="0"/>
              </a:endParaRPr>
            </a:p>
          </p:txBody>
        </p:sp>
        <p:sp>
          <p:nvSpPr>
            <p:cNvPr id="18462" name="Rectangle 68"/>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1</a:t>
              </a:r>
              <a:endParaRPr lang="en-US" altLang="zh-CN" sz="2400" b="1" i="1">
                <a:latin typeface="Times New Roman" pitchFamily="18" charset="0"/>
              </a:endParaRPr>
            </a:p>
          </p:txBody>
        </p:sp>
        <p:sp>
          <p:nvSpPr>
            <p:cNvPr id="18463" name="Line 69"/>
            <p:cNvSpPr>
              <a:spLocks noChangeShapeType="1"/>
            </p:cNvSpPr>
            <p:nvPr/>
          </p:nvSpPr>
          <p:spPr bwMode="auto">
            <a:xfrm>
              <a:off x="2448" y="1968"/>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64" name="Line 70"/>
            <p:cNvSpPr>
              <a:spLocks noChangeShapeType="1"/>
            </p:cNvSpPr>
            <p:nvPr/>
          </p:nvSpPr>
          <p:spPr bwMode="auto">
            <a:xfrm>
              <a:off x="912" y="2016"/>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8465" name="Rectangle 71"/>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a</a:t>
              </a:r>
            </a:p>
          </p:txBody>
        </p:sp>
        <p:sp>
          <p:nvSpPr>
            <p:cNvPr id="18466" name="Rectangle 72"/>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8467" name="Rectangle 73"/>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b</a:t>
              </a:r>
            </a:p>
          </p:txBody>
        </p:sp>
        <p:sp>
          <p:nvSpPr>
            <p:cNvPr id="18468" name="Rectangle 74"/>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a</a:t>
              </a:r>
            </a:p>
          </p:txBody>
        </p:sp>
        <p:sp>
          <p:nvSpPr>
            <p:cNvPr id="18469" name="Rectangle 75"/>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b</a:t>
              </a:r>
            </a:p>
          </p:txBody>
        </p:sp>
        <p:sp>
          <p:nvSpPr>
            <p:cNvPr id="53324" name="Rectangle 76"/>
            <p:cNvSpPr>
              <a:spLocks noChangeArrowheads="1"/>
            </p:cNvSpPr>
            <p:nvPr/>
          </p:nvSpPr>
          <p:spPr bwMode="auto">
            <a:xfrm>
              <a:off x="192" y="768"/>
              <a:ext cx="1920" cy="384"/>
            </a:xfrm>
            <a:prstGeom prst="rect">
              <a:avLst/>
            </a:prstGeom>
            <a:noFill/>
            <a:ln w="25400">
              <a:noFill/>
              <a:miter lim="800000"/>
              <a:headEnd/>
              <a:tailEnd/>
            </a:ln>
            <a:effectLst/>
          </p:spPr>
          <p:txBody>
            <a:bodyPr lIns="79200" tIns="28800" rIns="90000" bIns="46800"/>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baseline="30000">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ab</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的分解</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从正规式到有限自动机 </a:t>
            </a:r>
          </a:p>
        </p:txBody>
      </p:sp>
      <p:grpSp>
        <p:nvGrpSpPr>
          <p:cNvPr id="19459" name="Group 3"/>
          <p:cNvGrpSpPr>
            <a:grpSpLocks/>
          </p:cNvGrpSpPr>
          <p:nvPr/>
        </p:nvGrpSpPr>
        <p:grpSpPr bwMode="auto">
          <a:xfrm>
            <a:off x="457200" y="3352800"/>
            <a:ext cx="8382000" cy="3505200"/>
            <a:chOff x="288" y="2112"/>
            <a:chExt cx="5280" cy="2208"/>
          </a:xfrm>
        </p:grpSpPr>
        <p:sp>
          <p:nvSpPr>
            <p:cNvPr id="19579" name="Oval 4"/>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1</a:t>
              </a:r>
            </a:p>
          </p:txBody>
        </p:sp>
        <p:grpSp>
          <p:nvGrpSpPr>
            <p:cNvPr id="19580" name="Group 5"/>
            <p:cNvGrpSpPr>
              <a:grpSpLocks/>
            </p:cNvGrpSpPr>
            <p:nvPr/>
          </p:nvGrpSpPr>
          <p:grpSpPr bwMode="auto">
            <a:xfrm>
              <a:off x="5286" y="3207"/>
              <a:ext cx="282" cy="320"/>
              <a:chOff x="7120" y="12162"/>
              <a:chExt cx="425" cy="425"/>
            </a:xfrm>
          </p:grpSpPr>
          <p:sp>
            <p:nvSpPr>
              <p:cNvPr id="19615" name="Oval 6"/>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19616" name="Oval 7"/>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latin typeface="Times New Roman" pitchFamily="18" charset="0"/>
                  </a:rPr>
                  <a:t>9</a:t>
                </a:r>
              </a:p>
            </p:txBody>
          </p:sp>
        </p:grpSp>
        <p:sp>
          <p:nvSpPr>
            <p:cNvPr id="19581" name="Rectangle 8"/>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latin typeface="Times New Roman" pitchFamily="18" charset="0"/>
                </a:rPr>
                <a:t>开始</a:t>
              </a:r>
            </a:p>
          </p:txBody>
        </p:sp>
        <p:sp>
          <p:nvSpPr>
            <p:cNvPr id="19582" name="Rectangle 9"/>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583" name="Oval 10"/>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0</a:t>
              </a:r>
            </a:p>
          </p:txBody>
        </p:sp>
        <p:sp>
          <p:nvSpPr>
            <p:cNvPr id="19584" name="Rectangle 11"/>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9585" name="Rectangle 12"/>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9586" name="Rectangle 13"/>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587" name="Rectangle 14"/>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a</a:t>
              </a:r>
            </a:p>
          </p:txBody>
        </p:sp>
        <p:sp>
          <p:nvSpPr>
            <p:cNvPr id="19588" name="Rectangle 15"/>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latin typeface="Times New Roman" pitchFamily="18" charset="0"/>
                </a:rPr>
                <a:t>b</a:t>
              </a:r>
            </a:p>
          </p:txBody>
        </p:sp>
        <p:sp>
          <p:nvSpPr>
            <p:cNvPr id="19589" name="Line 16"/>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90" name="Line 17"/>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91" name="Oval 18"/>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6</a:t>
              </a:r>
            </a:p>
          </p:txBody>
        </p:sp>
        <p:sp>
          <p:nvSpPr>
            <p:cNvPr id="19592" name="Oval 19"/>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7</a:t>
              </a:r>
            </a:p>
          </p:txBody>
        </p:sp>
        <p:sp>
          <p:nvSpPr>
            <p:cNvPr id="19593" name="Oval 20"/>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8</a:t>
              </a:r>
            </a:p>
          </p:txBody>
        </p:sp>
        <p:sp>
          <p:nvSpPr>
            <p:cNvPr id="19594" name="Line 21"/>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95" name="Line 22"/>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96" name="Line 23"/>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97" name="Oval 24"/>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2</a:t>
              </a:r>
            </a:p>
          </p:txBody>
        </p:sp>
        <p:sp>
          <p:nvSpPr>
            <p:cNvPr id="19598" name="Oval 25"/>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3</a:t>
              </a:r>
            </a:p>
          </p:txBody>
        </p:sp>
        <p:sp>
          <p:nvSpPr>
            <p:cNvPr id="19599" name="Oval 26"/>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4</a:t>
              </a:r>
            </a:p>
          </p:txBody>
        </p:sp>
        <p:sp>
          <p:nvSpPr>
            <p:cNvPr id="19600" name="Oval 27"/>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latin typeface="Times New Roman" pitchFamily="18" charset="0"/>
                </a:rPr>
                <a:t>5</a:t>
              </a:r>
            </a:p>
          </p:txBody>
        </p:sp>
        <p:sp>
          <p:nvSpPr>
            <p:cNvPr id="19601" name="Line 28"/>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2" name="Line 29"/>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3" name="Line 30"/>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4" name="Line 31"/>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5" name="Line 32"/>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6" name="Line 33"/>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607" name="Rectangle 34"/>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608" name="Rectangle 35"/>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609" name="Rectangle 36"/>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610" name="Freeform 37"/>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9611" name="Freeform 38"/>
            <p:cNvSpPr>
              <a:spLocks/>
            </p:cNvSpPr>
            <p:nvPr/>
          </p:nvSpPr>
          <p:spPr bwMode="auto">
            <a:xfrm>
              <a:off x="1536" y="2352"/>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9612" name="Rectangle 39"/>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613" name="Rectangle 40"/>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sp>
          <p:nvSpPr>
            <p:cNvPr id="19614" name="Rectangle 41"/>
            <p:cNvSpPr>
              <a:spLocks noChangeArrowheads="1"/>
            </p:cNvSpPr>
            <p:nvPr/>
          </p:nvSpPr>
          <p:spPr bwMode="auto">
            <a:xfrm>
              <a:off x="2784"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latin typeface="Times New Roman" pitchFamily="18" charset="0"/>
                  <a:sym typeface="Symbol" pitchFamily="18" charset="2"/>
                </a:rPr>
                <a:t></a:t>
              </a:r>
              <a:endParaRPr lang="en-US" altLang="zh-CN" sz="2400" b="1">
                <a:latin typeface="Times New Roman" pitchFamily="18" charset="0"/>
              </a:endParaRPr>
            </a:p>
          </p:txBody>
        </p:sp>
      </p:grpSp>
      <p:grpSp>
        <p:nvGrpSpPr>
          <p:cNvPr id="19460" name="Group 42"/>
          <p:cNvGrpSpPr>
            <a:grpSpLocks/>
          </p:cNvGrpSpPr>
          <p:nvPr/>
        </p:nvGrpSpPr>
        <p:grpSpPr bwMode="auto">
          <a:xfrm>
            <a:off x="304800" y="914400"/>
            <a:ext cx="8078788" cy="2779713"/>
            <a:chOff x="192" y="576"/>
            <a:chExt cx="5089" cy="1751"/>
          </a:xfrm>
        </p:grpSpPr>
        <p:sp>
          <p:nvSpPr>
            <p:cNvPr id="19545" name="Rectangle 43"/>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9</a:t>
              </a:r>
              <a:endParaRPr lang="en-US" altLang="zh-CN" sz="2400" b="1" i="1">
                <a:latin typeface="Times New Roman" pitchFamily="18" charset="0"/>
              </a:endParaRPr>
            </a:p>
          </p:txBody>
        </p:sp>
        <p:sp>
          <p:nvSpPr>
            <p:cNvPr id="19546" name="Rectangle 44"/>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7</a:t>
              </a:r>
              <a:endParaRPr lang="en-US" altLang="zh-CN" sz="2400" b="1" i="1">
                <a:latin typeface="Times New Roman" pitchFamily="18" charset="0"/>
              </a:endParaRPr>
            </a:p>
          </p:txBody>
        </p:sp>
        <p:sp>
          <p:nvSpPr>
            <p:cNvPr id="19547" name="Rectangle 45"/>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8</a:t>
              </a:r>
              <a:endParaRPr lang="en-US" altLang="zh-CN" sz="2400" b="1" i="1">
                <a:latin typeface="Times New Roman" pitchFamily="18" charset="0"/>
              </a:endParaRPr>
            </a:p>
          </p:txBody>
        </p:sp>
        <p:sp>
          <p:nvSpPr>
            <p:cNvPr id="19548" name="Rectangle 46"/>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4</a:t>
              </a:r>
              <a:endParaRPr lang="en-US" altLang="zh-CN" sz="2400" b="1" i="1">
                <a:latin typeface="Times New Roman" pitchFamily="18" charset="0"/>
              </a:endParaRPr>
            </a:p>
          </p:txBody>
        </p:sp>
        <p:sp>
          <p:nvSpPr>
            <p:cNvPr id="19549" name="Rectangle 47"/>
            <p:cNvSpPr>
              <a:spLocks noChangeArrowheads="1"/>
            </p:cNvSpPr>
            <p:nvPr/>
          </p:nvSpPr>
          <p:spPr bwMode="auto">
            <a:xfrm>
              <a:off x="1584"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3</a:t>
              </a:r>
              <a:endParaRPr lang="en-US" altLang="zh-CN" sz="2400" b="1" i="1">
                <a:latin typeface="Times New Roman" pitchFamily="18" charset="0"/>
              </a:endParaRPr>
            </a:p>
          </p:txBody>
        </p:sp>
        <p:sp>
          <p:nvSpPr>
            <p:cNvPr id="19550" name="Rectangle 48"/>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5</a:t>
              </a:r>
              <a:endParaRPr lang="en-US" altLang="zh-CN" sz="2400" b="1" i="1">
                <a:latin typeface="Times New Roman" pitchFamily="18" charset="0"/>
              </a:endParaRPr>
            </a:p>
          </p:txBody>
        </p:sp>
        <p:sp>
          <p:nvSpPr>
            <p:cNvPr id="19551" name="Rectangle 49"/>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6</a:t>
              </a:r>
              <a:endParaRPr lang="en-US" altLang="zh-CN" sz="2400" b="1" i="1">
                <a:latin typeface="Times New Roman" pitchFamily="18" charset="0"/>
              </a:endParaRPr>
            </a:p>
          </p:txBody>
        </p:sp>
        <p:sp>
          <p:nvSpPr>
            <p:cNvPr id="19552" name="Rectangle 50"/>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9553" name="Line 51"/>
            <p:cNvSpPr>
              <a:spLocks noChangeShapeType="1"/>
            </p:cNvSpPr>
            <p:nvPr/>
          </p:nvSpPr>
          <p:spPr bwMode="auto">
            <a:xfrm>
              <a:off x="4393"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4" name="Line 52"/>
            <p:cNvSpPr>
              <a:spLocks noChangeShapeType="1"/>
            </p:cNvSpPr>
            <p:nvPr/>
          </p:nvSpPr>
          <p:spPr bwMode="auto">
            <a:xfrm flipH="1">
              <a:off x="3494" y="758"/>
              <a:ext cx="589" cy="1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5" name="Line 53"/>
            <p:cNvSpPr>
              <a:spLocks noChangeShapeType="1"/>
            </p:cNvSpPr>
            <p:nvPr/>
          </p:nvSpPr>
          <p:spPr bwMode="auto">
            <a:xfrm>
              <a:off x="1830"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6" name="Line 54"/>
            <p:cNvSpPr>
              <a:spLocks noChangeShapeType="1"/>
            </p:cNvSpPr>
            <p:nvPr/>
          </p:nvSpPr>
          <p:spPr bwMode="auto">
            <a:xfrm>
              <a:off x="3553" y="95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7" name="Line 55"/>
            <p:cNvSpPr>
              <a:spLocks noChangeShapeType="1"/>
            </p:cNvSpPr>
            <p:nvPr/>
          </p:nvSpPr>
          <p:spPr bwMode="auto">
            <a:xfrm>
              <a:off x="2684" y="1141"/>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8" name="Line 56"/>
            <p:cNvSpPr>
              <a:spLocks noChangeShapeType="1"/>
            </p:cNvSpPr>
            <p:nvPr/>
          </p:nvSpPr>
          <p:spPr bwMode="auto">
            <a:xfrm>
              <a:off x="1859" y="132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59" name="Line 57"/>
            <p:cNvSpPr>
              <a:spLocks noChangeShapeType="1"/>
            </p:cNvSpPr>
            <p:nvPr/>
          </p:nvSpPr>
          <p:spPr bwMode="auto">
            <a:xfrm flipH="1">
              <a:off x="2655" y="935"/>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0" name="Line 58"/>
            <p:cNvSpPr>
              <a:spLocks noChangeShapeType="1"/>
            </p:cNvSpPr>
            <p:nvPr/>
          </p:nvSpPr>
          <p:spPr bwMode="auto">
            <a:xfrm flipH="1">
              <a:off x="1785" y="1126"/>
              <a:ext cx="590"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1" name="Line 59"/>
            <p:cNvSpPr>
              <a:spLocks noChangeShapeType="1"/>
            </p:cNvSpPr>
            <p:nvPr/>
          </p:nvSpPr>
          <p:spPr bwMode="auto">
            <a:xfrm flipH="1">
              <a:off x="931" y="1318"/>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2" name="Line 60"/>
            <p:cNvSpPr>
              <a:spLocks noChangeShapeType="1"/>
            </p:cNvSpPr>
            <p:nvPr/>
          </p:nvSpPr>
          <p:spPr bwMode="auto">
            <a:xfrm flipH="1">
              <a:off x="931" y="1620"/>
              <a:ext cx="589" cy="1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3" name="Rectangle 61"/>
            <p:cNvSpPr>
              <a:spLocks noChangeArrowheads="1"/>
            </p:cNvSpPr>
            <p:nvPr/>
          </p:nvSpPr>
          <p:spPr bwMode="auto">
            <a:xfrm>
              <a:off x="2443" y="1429"/>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9564" name="Rectangle 62"/>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9565" name="Line 63"/>
            <p:cNvSpPr>
              <a:spLocks noChangeShapeType="1"/>
            </p:cNvSpPr>
            <p:nvPr/>
          </p:nvSpPr>
          <p:spPr bwMode="auto">
            <a:xfrm>
              <a:off x="1682" y="1356"/>
              <a:ext cx="0" cy="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6" name="Line 64"/>
            <p:cNvSpPr>
              <a:spLocks noChangeShapeType="1"/>
            </p:cNvSpPr>
            <p:nvPr/>
          </p:nvSpPr>
          <p:spPr bwMode="auto">
            <a:xfrm>
              <a:off x="4992" y="1104"/>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7" name="Line 65"/>
            <p:cNvSpPr>
              <a:spLocks noChangeShapeType="1"/>
            </p:cNvSpPr>
            <p:nvPr/>
          </p:nvSpPr>
          <p:spPr bwMode="auto">
            <a:xfrm>
              <a:off x="4224" y="1296"/>
              <a:ext cx="0" cy="1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8" name="Line 66"/>
            <p:cNvSpPr>
              <a:spLocks noChangeShapeType="1"/>
            </p:cNvSpPr>
            <p:nvPr/>
          </p:nvSpPr>
          <p:spPr bwMode="auto">
            <a:xfrm>
              <a:off x="1680" y="1680"/>
              <a:ext cx="0"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69" name="Rectangle 67"/>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2</a:t>
              </a:r>
              <a:endParaRPr lang="en-US" altLang="zh-CN" sz="2400" b="1" i="1">
                <a:latin typeface="Times New Roman" pitchFamily="18" charset="0"/>
              </a:endParaRPr>
            </a:p>
          </p:txBody>
        </p:sp>
        <p:sp>
          <p:nvSpPr>
            <p:cNvPr id="19570" name="Rectangle 68"/>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r</a:t>
              </a:r>
              <a:r>
                <a:rPr lang="en-US" altLang="zh-CN" sz="2400" b="1" baseline="-25000">
                  <a:latin typeface="Times New Roman" pitchFamily="18" charset="0"/>
                </a:rPr>
                <a:t>1</a:t>
              </a:r>
              <a:endParaRPr lang="en-US" altLang="zh-CN" sz="2400" b="1" i="1">
                <a:latin typeface="Times New Roman" pitchFamily="18" charset="0"/>
              </a:endParaRPr>
            </a:p>
          </p:txBody>
        </p:sp>
        <p:sp>
          <p:nvSpPr>
            <p:cNvPr id="19571" name="Line 69"/>
            <p:cNvSpPr>
              <a:spLocks noChangeShapeType="1"/>
            </p:cNvSpPr>
            <p:nvPr/>
          </p:nvSpPr>
          <p:spPr bwMode="auto">
            <a:xfrm>
              <a:off x="2448" y="1968"/>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72" name="Line 70"/>
            <p:cNvSpPr>
              <a:spLocks noChangeShapeType="1"/>
            </p:cNvSpPr>
            <p:nvPr/>
          </p:nvSpPr>
          <p:spPr bwMode="auto">
            <a:xfrm>
              <a:off x="912" y="2016"/>
              <a:ext cx="0" cy="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73" name="Rectangle 71"/>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a</a:t>
              </a:r>
            </a:p>
          </p:txBody>
        </p:sp>
        <p:sp>
          <p:nvSpPr>
            <p:cNvPr id="19574" name="Rectangle 72"/>
            <p:cNvSpPr>
              <a:spLocks noChangeArrowheads="1"/>
            </p:cNvSpPr>
            <p:nvPr/>
          </p:nvSpPr>
          <p:spPr bwMode="auto">
            <a:xfrm>
              <a:off x="1632" y="1872"/>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latin typeface="Times New Roman" pitchFamily="18" charset="0"/>
                </a:rPr>
                <a:t>|</a:t>
              </a:r>
            </a:p>
          </p:txBody>
        </p:sp>
        <p:sp>
          <p:nvSpPr>
            <p:cNvPr id="19575" name="Rectangle 73"/>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b</a:t>
              </a:r>
            </a:p>
          </p:txBody>
        </p:sp>
        <p:sp>
          <p:nvSpPr>
            <p:cNvPr id="19576" name="Rectangle 74"/>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a</a:t>
              </a:r>
            </a:p>
          </p:txBody>
        </p:sp>
        <p:sp>
          <p:nvSpPr>
            <p:cNvPr id="19577" name="Rectangle 75"/>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latin typeface="Times New Roman" pitchFamily="18" charset="0"/>
                </a:rPr>
                <a:t>b</a:t>
              </a:r>
            </a:p>
          </p:txBody>
        </p:sp>
        <p:sp>
          <p:nvSpPr>
            <p:cNvPr id="283724" name="Rectangle 76"/>
            <p:cNvSpPr>
              <a:spLocks noChangeArrowheads="1"/>
            </p:cNvSpPr>
            <p:nvPr/>
          </p:nvSpPr>
          <p:spPr bwMode="auto">
            <a:xfrm>
              <a:off x="192" y="768"/>
              <a:ext cx="1920" cy="384"/>
            </a:xfrm>
            <a:prstGeom prst="rect">
              <a:avLst/>
            </a:prstGeom>
            <a:noFill/>
            <a:ln w="25400">
              <a:noFill/>
              <a:miter lim="800000"/>
              <a:headEnd/>
              <a:tailEnd/>
            </a:ln>
            <a:effectLst/>
          </p:spPr>
          <p:txBody>
            <a:bodyPr lIns="79200" tIns="28800" rIns="90000" bIns="46800"/>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baseline="30000">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ab</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的分解</a:t>
              </a:r>
            </a:p>
          </p:txBody>
        </p:sp>
      </p:grpSp>
      <p:grpSp>
        <p:nvGrpSpPr>
          <p:cNvPr id="5" name="Group 77"/>
          <p:cNvGrpSpPr>
            <a:grpSpLocks/>
          </p:cNvGrpSpPr>
          <p:nvPr/>
        </p:nvGrpSpPr>
        <p:grpSpPr bwMode="auto">
          <a:xfrm>
            <a:off x="1265238" y="2708275"/>
            <a:ext cx="569912" cy="981075"/>
            <a:chOff x="794" y="1709"/>
            <a:chExt cx="359" cy="618"/>
          </a:xfrm>
        </p:grpSpPr>
        <p:sp>
          <p:nvSpPr>
            <p:cNvPr id="19542" name="Rectangle 78"/>
            <p:cNvSpPr>
              <a:spLocks noChangeArrowheads="1"/>
            </p:cNvSpPr>
            <p:nvPr/>
          </p:nvSpPr>
          <p:spPr bwMode="auto">
            <a:xfrm>
              <a:off x="794" y="1709"/>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1</a:t>
              </a:r>
              <a:endParaRPr lang="en-US" altLang="zh-CN" sz="2400" b="1" i="1">
                <a:solidFill>
                  <a:srgbClr val="FF3399"/>
                </a:solidFill>
                <a:latin typeface="Times New Roman" pitchFamily="18" charset="0"/>
              </a:endParaRPr>
            </a:p>
          </p:txBody>
        </p:sp>
        <p:sp>
          <p:nvSpPr>
            <p:cNvPr id="19543" name="Line 79"/>
            <p:cNvSpPr>
              <a:spLocks noChangeShapeType="1"/>
            </p:cNvSpPr>
            <p:nvPr/>
          </p:nvSpPr>
          <p:spPr bwMode="auto">
            <a:xfrm>
              <a:off x="912" y="2016"/>
              <a:ext cx="0" cy="175"/>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44" name="Rectangle 80"/>
            <p:cNvSpPr>
              <a:spLocks noChangeArrowheads="1"/>
            </p:cNvSpPr>
            <p:nvPr/>
          </p:nvSpPr>
          <p:spPr bwMode="auto">
            <a:xfrm>
              <a:off x="816"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a</a:t>
              </a:r>
            </a:p>
          </p:txBody>
        </p:sp>
      </p:grpSp>
      <p:grpSp>
        <p:nvGrpSpPr>
          <p:cNvPr id="6" name="Group 81"/>
          <p:cNvGrpSpPr>
            <a:grpSpLocks/>
          </p:cNvGrpSpPr>
          <p:nvPr/>
        </p:nvGrpSpPr>
        <p:grpSpPr bwMode="auto">
          <a:xfrm>
            <a:off x="3741738" y="2727325"/>
            <a:ext cx="606425" cy="968375"/>
            <a:chOff x="2355" y="1717"/>
            <a:chExt cx="382" cy="610"/>
          </a:xfrm>
        </p:grpSpPr>
        <p:sp>
          <p:nvSpPr>
            <p:cNvPr id="19539" name="Rectangle 82"/>
            <p:cNvSpPr>
              <a:spLocks noChangeArrowheads="1"/>
            </p:cNvSpPr>
            <p:nvPr/>
          </p:nvSpPr>
          <p:spPr bwMode="auto">
            <a:xfrm>
              <a:off x="2355" y="1717"/>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2</a:t>
              </a:r>
              <a:endParaRPr lang="en-US" altLang="zh-CN" sz="2400" b="1" i="1">
                <a:solidFill>
                  <a:srgbClr val="FF3399"/>
                </a:solidFill>
                <a:latin typeface="Times New Roman" pitchFamily="18" charset="0"/>
              </a:endParaRPr>
            </a:p>
          </p:txBody>
        </p:sp>
        <p:sp>
          <p:nvSpPr>
            <p:cNvPr id="19540" name="Line 83"/>
            <p:cNvSpPr>
              <a:spLocks noChangeShapeType="1"/>
            </p:cNvSpPr>
            <p:nvPr/>
          </p:nvSpPr>
          <p:spPr bwMode="auto">
            <a:xfrm>
              <a:off x="2448" y="1968"/>
              <a:ext cx="0" cy="175"/>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41" name="Rectangle 84"/>
            <p:cNvSpPr>
              <a:spLocks noChangeArrowheads="1"/>
            </p:cNvSpPr>
            <p:nvPr/>
          </p:nvSpPr>
          <p:spPr bwMode="auto">
            <a:xfrm>
              <a:off x="2400" y="2112"/>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b</a:t>
              </a:r>
            </a:p>
          </p:txBody>
        </p:sp>
      </p:grpSp>
      <p:grpSp>
        <p:nvGrpSpPr>
          <p:cNvPr id="7" name="Group 85"/>
          <p:cNvGrpSpPr>
            <a:grpSpLocks/>
          </p:cNvGrpSpPr>
          <p:nvPr/>
        </p:nvGrpSpPr>
        <p:grpSpPr bwMode="auto">
          <a:xfrm>
            <a:off x="3116263" y="4005263"/>
            <a:ext cx="1616075" cy="677862"/>
            <a:chOff x="3958" y="1927"/>
            <a:chExt cx="1018" cy="427"/>
          </a:xfrm>
        </p:grpSpPr>
        <p:sp>
          <p:nvSpPr>
            <p:cNvPr id="19535" name="Rectangle 86"/>
            <p:cNvSpPr>
              <a:spLocks noChangeArrowheads="1"/>
            </p:cNvSpPr>
            <p:nvPr/>
          </p:nvSpPr>
          <p:spPr bwMode="auto">
            <a:xfrm>
              <a:off x="4339" y="1927"/>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a</a:t>
              </a:r>
            </a:p>
          </p:txBody>
        </p:sp>
        <p:sp>
          <p:nvSpPr>
            <p:cNvPr id="19536" name="Oval 87"/>
            <p:cNvSpPr>
              <a:spLocks noChangeArrowheads="1"/>
            </p:cNvSpPr>
            <p:nvPr/>
          </p:nvSpPr>
          <p:spPr bwMode="auto">
            <a:xfrm>
              <a:off x="3958" y="2033"/>
              <a:ext cx="282" cy="321"/>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2</a:t>
              </a:r>
            </a:p>
          </p:txBody>
        </p:sp>
        <p:sp>
          <p:nvSpPr>
            <p:cNvPr id="19537" name="Oval 88"/>
            <p:cNvSpPr>
              <a:spLocks noChangeArrowheads="1"/>
            </p:cNvSpPr>
            <p:nvPr/>
          </p:nvSpPr>
          <p:spPr bwMode="auto">
            <a:xfrm>
              <a:off x="4694" y="2024"/>
              <a:ext cx="282" cy="32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3</a:t>
              </a:r>
            </a:p>
          </p:txBody>
        </p:sp>
        <p:sp>
          <p:nvSpPr>
            <p:cNvPr id="19538" name="Line 89"/>
            <p:cNvSpPr>
              <a:spLocks noChangeShapeType="1"/>
            </p:cNvSpPr>
            <p:nvPr/>
          </p:nvSpPr>
          <p:spPr bwMode="auto">
            <a:xfrm flipV="1">
              <a:off x="4280" y="2188"/>
              <a:ext cx="387" cy="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8" name="Group 90"/>
          <p:cNvGrpSpPr>
            <a:grpSpLocks/>
          </p:cNvGrpSpPr>
          <p:nvPr/>
        </p:nvGrpSpPr>
        <p:grpSpPr bwMode="auto">
          <a:xfrm>
            <a:off x="3159125" y="5699125"/>
            <a:ext cx="1568450" cy="690563"/>
            <a:chOff x="3762" y="1909"/>
            <a:chExt cx="988" cy="435"/>
          </a:xfrm>
        </p:grpSpPr>
        <p:sp>
          <p:nvSpPr>
            <p:cNvPr id="19531" name="Rectangle 91"/>
            <p:cNvSpPr>
              <a:spLocks noChangeArrowheads="1"/>
            </p:cNvSpPr>
            <p:nvPr/>
          </p:nvSpPr>
          <p:spPr bwMode="auto">
            <a:xfrm>
              <a:off x="4123" y="1909"/>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b</a:t>
              </a:r>
            </a:p>
          </p:txBody>
        </p:sp>
        <p:sp>
          <p:nvSpPr>
            <p:cNvPr id="19532" name="Oval 92"/>
            <p:cNvSpPr>
              <a:spLocks noChangeArrowheads="1"/>
            </p:cNvSpPr>
            <p:nvPr/>
          </p:nvSpPr>
          <p:spPr bwMode="auto">
            <a:xfrm>
              <a:off x="3762" y="2009"/>
              <a:ext cx="282" cy="32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4</a:t>
              </a:r>
            </a:p>
          </p:txBody>
        </p:sp>
        <p:sp>
          <p:nvSpPr>
            <p:cNvPr id="19533" name="Oval 93"/>
            <p:cNvSpPr>
              <a:spLocks noChangeArrowheads="1"/>
            </p:cNvSpPr>
            <p:nvPr/>
          </p:nvSpPr>
          <p:spPr bwMode="auto">
            <a:xfrm>
              <a:off x="4468" y="2024"/>
              <a:ext cx="282" cy="32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5</a:t>
              </a:r>
            </a:p>
          </p:txBody>
        </p:sp>
        <p:sp>
          <p:nvSpPr>
            <p:cNvPr id="19534" name="Line 94"/>
            <p:cNvSpPr>
              <a:spLocks noChangeShapeType="1"/>
            </p:cNvSpPr>
            <p:nvPr/>
          </p:nvSpPr>
          <p:spPr bwMode="auto">
            <a:xfrm flipV="1">
              <a:off x="4054" y="2178"/>
              <a:ext cx="387" cy="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9" name="Group 95"/>
          <p:cNvGrpSpPr>
            <a:grpSpLocks/>
          </p:cNvGrpSpPr>
          <p:nvPr/>
        </p:nvGrpSpPr>
        <p:grpSpPr bwMode="auto">
          <a:xfrm>
            <a:off x="1476375" y="2284413"/>
            <a:ext cx="2362200" cy="1028700"/>
            <a:chOff x="3268" y="1819"/>
            <a:chExt cx="1488" cy="648"/>
          </a:xfrm>
        </p:grpSpPr>
        <p:sp>
          <p:nvSpPr>
            <p:cNvPr id="19526" name="Rectangle 96"/>
            <p:cNvSpPr>
              <a:spLocks noChangeArrowheads="1"/>
            </p:cNvSpPr>
            <p:nvPr/>
          </p:nvSpPr>
          <p:spPr bwMode="auto">
            <a:xfrm>
              <a:off x="3921" y="1819"/>
              <a:ext cx="29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3</a:t>
              </a:r>
              <a:endParaRPr lang="en-US" altLang="zh-CN" sz="2400" b="1" i="1">
                <a:solidFill>
                  <a:srgbClr val="FF3399"/>
                </a:solidFill>
                <a:latin typeface="Times New Roman" pitchFamily="18" charset="0"/>
              </a:endParaRPr>
            </a:p>
          </p:txBody>
        </p:sp>
        <p:sp>
          <p:nvSpPr>
            <p:cNvPr id="19527" name="Line 97"/>
            <p:cNvSpPr>
              <a:spLocks noChangeShapeType="1"/>
            </p:cNvSpPr>
            <p:nvPr/>
          </p:nvSpPr>
          <p:spPr bwMode="auto">
            <a:xfrm>
              <a:off x="4167" y="1999"/>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28" name="Line 98"/>
            <p:cNvSpPr>
              <a:spLocks noChangeShapeType="1"/>
            </p:cNvSpPr>
            <p:nvPr/>
          </p:nvSpPr>
          <p:spPr bwMode="auto">
            <a:xfrm flipH="1">
              <a:off x="3268" y="1999"/>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29" name="Line 99"/>
            <p:cNvSpPr>
              <a:spLocks noChangeShapeType="1"/>
            </p:cNvSpPr>
            <p:nvPr/>
          </p:nvSpPr>
          <p:spPr bwMode="auto">
            <a:xfrm>
              <a:off x="4017" y="2059"/>
              <a:ext cx="0" cy="192"/>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30" name="Rectangle 100"/>
            <p:cNvSpPr>
              <a:spLocks noChangeArrowheads="1"/>
            </p:cNvSpPr>
            <p:nvPr/>
          </p:nvSpPr>
          <p:spPr bwMode="auto">
            <a:xfrm>
              <a:off x="3969" y="2251"/>
              <a:ext cx="159"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solidFill>
                    <a:srgbClr val="FF3399"/>
                  </a:solidFill>
                  <a:latin typeface="Times New Roman" pitchFamily="18" charset="0"/>
                </a:rPr>
                <a:t>|</a:t>
              </a:r>
            </a:p>
          </p:txBody>
        </p:sp>
      </p:grpSp>
      <p:grpSp>
        <p:nvGrpSpPr>
          <p:cNvPr id="10" name="Group 101"/>
          <p:cNvGrpSpPr>
            <a:grpSpLocks/>
          </p:cNvGrpSpPr>
          <p:nvPr/>
        </p:nvGrpSpPr>
        <p:grpSpPr bwMode="auto">
          <a:xfrm>
            <a:off x="2360613" y="4479925"/>
            <a:ext cx="920750" cy="1573213"/>
            <a:chOff x="3864" y="1765"/>
            <a:chExt cx="580" cy="991"/>
          </a:xfrm>
        </p:grpSpPr>
        <p:sp>
          <p:nvSpPr>
            <p:cNvPr id="19521" name="Oval 102"/>
            <p:cNvSpPr>
              <a:spLocks noChangeArrowheads="1"/>
            </p:cNvSpPr>
            <p:nvPr/>
          </p:nvSpPr>
          <p:spPr bwMode="auto">
            <a:xfrm>
              <a:off x="3864" y="2139"/>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1</a:t>
              </a:r>
            </a:p>
          </p:txBody>
        </p:sp>
        <p:sp>
          <p:nvSpPr>
            <p:cNvPr id="19522" name="Rectangle 103"/>
            <p:cNvSpPr>
              <a:spLocks noChangeArrowheads="1"/>
            </p:cNvSpPr>
            <p:nvPr/>
          </p:nvSpPr>
          <p:spPr bwMode="auto">
            <a:xfrm>
              <a:off x="4057" y="176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19523" name="Line 104"/>
            <p:cNvSpPr>
              <a:spLocks noChangeShapeType="1"/>
            </p:cNvSpPr>
            <p:nvPr/>
          </p:nvSpPr>
          <p:spPr bwMode="auto">
            <a:xfrm flipV="1">
              <a:off x="4104" y="1839"/>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24" name="Line 105"/>
            <p:cNvSpPr>
              <a:spLocks noChangeShapeType="1"/>
            </p:cNvSpPr>
            <p:nvPr/>
          </p:nvSpPr>
          <p:spPr bwMode="auto">
            <a:xfrm>
              <a:off x="4122" y="2439"/>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25" name="Rectangle 106"/>
            <p:cNvSpPr>
              <a:spLocks noChangeArrowheads="1"/>
            </p:cNvSpPr>
            <p:nvPr/>
          </p:nvSpPr>
          <p:spPr bwMode="auto">
            <a:xfrm>
              <a:off x="4195" y="2296"/>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grpSp>
      <p:grpSp>
        <p:nvGrpSpPr>
          <p:cNvPr id="11" name="Group 107"/>
          <p:cNvGrpSpPr>
            <a:grpSpLocks/>
          </p:cNvGrpSpPr>
          <p:nvPr/>
        </p:nvGrpSpPr>
        <p:grpSpPr bwMode="auto">
          <a:xfrm>
            <a:off x="4633913" y="4383088"/>
            <a:ext cx="836612" cy="1647825"/>
            <a:chOff x="4087" y="1864"/>
            <a:chExt cx="527" cy="1038"/>
          </a:xfrm>
        </p:grpSpPr>
        <p:sp>
          <p:nvSpPr>
            <p:cNvPr id="19516" name="Oval 108"/>
            <p:cNvSpPr>
              <a:spLocks noChangeArrowheads="1"/>
            </p:cNvSpPr>
            <p:nvPr/>
          </p:nvSpPr>
          <p:spPr bwMode="auto">
            <a:xfrm>
              <a:off x="4332" y="2296"/>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6</a:t>
              </a:r>
            </a:p>
          </p:txBody>
        </p:sp>
        <p:sp>
          <p:nvSpPr>
            <p:cNvPr id="19517" name="Line 109"/>
            <p:cNvSpPr>
              <a:spLocks noChangeShapeType="1"/>
            </p:cNvSpPr>
            <p:nvPr/>
          </p:nvSpPr>
          <p:spPr bwMode="auto">
            <a:xfrm>
              <a:off x="4123" y="1985"/>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18" name="Line 110"/>
            <p:cNvSpPr>
              <a:spLocks noChangeShapeType="1"/>
            </p:cNvSpPr>
            <p:nvPr/>
          </p:nvSpPr>
          <p:spPr bwMode="auto">
            <a:xfrm flipV="1">
              <a:off x="4143" y="2585"/>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19" name="Rectangle 111"/>
            <p:cNvSpPr>
              <a:spLocks noChangeArrowheads="1"/>
            </p:cNvSpPr>
            <p:nvPr/>
          </p:nvSpPr>
          <p:spPr bwMode="auto">
            <a:xfrm>
              <a:off x="4206" y="186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19520" name="Rectangle 112"/>
            <p:cNvSpPr>
              <a:spLocks noChangeArrowheads="1"/>
            </p:cNvSpPr>
            <p:nvPr/>
          </p:nvSpPr>
          <p:spPr bwMode="auto">
            <a:xfrm>
              <a:off x="4087" y="2511"/>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grpSp>
      <p:grpSp>
        <p:nvGrpSpPr>
          <p:cNvPr id="12" name="Group 113"/>
          <p:cNvGrpSpPr>
            <a:grpSpLocks/>
          </p:cNvGrpSpPr>
          <p:nvPr/>
        </p:nvGrpSpPr>
        <p:grpSpPr bwMode="auto">
          <a:xfrm>
            <a:off x="1143000" y="1752600"/>
            <a:ext cx="3141663" cy="857250"/>
            <a:chOff x="720" y="1104"/>
            <a:chExt cx="1979" cy="540"/>
          </a:xfrm>
        </p:grpSpPr>
        <p:sp>
          <p:nvSpPr>
            <p:cNvPr id="19510" name="Rectangle 114"/>
            <p:cNvSpPr>
              <a:spLocks noChangeArrowheads="1"/>
            </p:cNvSpPr>
            <p:nvPr/>
          </p:nvSpPr>
          <p:spPr bwMode="auto">
            <a:xfrm>
              <a:off x="1584" y="1104"/>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4</a:t>
              </a:r>
              <a:endParaRPr lang="en-US" altLang="zh-CN" sz="2400" b="1" i="1">
                <a:solidFill>
                  <a:srgbClr val="FF3399"/>
                </a:solidFill>
                <a:latin typeface="Times New Roman" pitchFamily="18" charset="0"/>
              </a:endParaRPr>
            </a:p>
          </p:txBody>
        </p:sp>
        <p:sp>
          <p:nvSpPr>
            <p:cNvPr id="19511" name="Line 115"/>
            <p:cNvSpPr>
              <a:spLocks noChangeShapeType="1"/>
            </p:cNvSpPr>
            <p:nvPr/>
          </p:nvSpPr>
          <p:spPr bwMode="auto">
            <a:xfrm>
              <a:off x="1859" y="1325"/>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12" name="Line 116"/>
            <p:cNvSpPr>
              <a:spLocks noChangeShapeType="1"/>
            </p:cNvSpPr>
            <p:nvPr/>
          </p:nvSpPr>
          <p:spPr bwMode="auto">
            <a:xfrm flipH="1">
              <a:off x="931" y="1318"/>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13" name="Rectangle 117"/>
            <p:cNvSpPr>
              <a:spLocks noChangeArrowheads="1"/>
            </p:cNvSpPr>
            <p:nvPr/>
          </p:nvSpPr>
          <p:spPr bwMode="auto">
            <a:xfrm>
              <a:off x="2443" y="1429"/>
              <a:ext cx="25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solidFill>
                    <a:srgbClr val="FF3399"/>
                  </a:solidFill>
                  <a:latin typeface="Times New Roman" pitchFamily="18" charset="0"/>
                </a:rPr>
                <a:t>)</a:t>
              </a:r>
            </a:p>
          </p:txBody>
        </p:sp>
        <p:sp>
          <p:nvSpPr>
            <p:cNvPr id="19514" name="Rectangle 118"/>
            <p:cNvSpPr>
              <a:spLocks noChangeArrowheads="1"/>
            </p:cNvSpPr>
            <p:nvPr/>
          </p:nvSpPr>
          <p:spPr bwMode="auto">
            <a:xfrm>
              <a:off x="720" y="1421"/>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solidFill>
                    <a:srgbClr val="FF3399"/>
                  </a:solidFill>
                  <a:latin typeface="Times New Roman" pitchFamily="18" charset="0"/>
                </a:rPr>
                <a:t>(</a:t>
              </a:r>
            </a:p>
          </p:txBody>
        </p:sp>
        <p:sp>
          <p:nvSpPr>
            <p:cNvPr id="19515" name="Line 119"/>
            <p:cNvSpPr>
              <a:spLocks noChangeShapeType="1"/>
            </p:cNvSpPr>
            <p:nvPr/>
          </p:nvSpPr>
          <p:spPr bwMode="auto">
            <a:xfrm>
              <a:off x="1682" y="1356"/>
              <a:ext cx="0" cy="152"/>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13" name="Group 120"/>
          <p:cNvGrpSpPr>
            <a:grpSpLocks/>
          </p:cNvGrpSpPr>
          <p:nvPr/>
        </p:nvGrpSpPr>
        <p:grpSpPr bwMode="auto">
          <a:xfrm>
            <a:off x="2833688" y="1524000"/>
            <a:ext cx="2957512" cy="800100"/>
            <a:chOff x="1785" y="960"/>
            <a:chExt cx="1863" cy="504"/>
          </a:xfrm>
        </p:grpSpPr>
        <p:sp>
          <p:nvSpPr>
            <p:cNvPr id="19506" name="Rectangle 121"/>
            <p:cNvSpPr>
              <a:spLocks noChangeArrowheads="1"/>
            </p:cNvSpPr>
            <p:nvPr/>
          </p:nvSpPr>
          <p:spPr bwMode="auto">
            <a:xfrm>
              <a:off x="2448" y="960"/>
              <a:ext cx="33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5</a:t>
              </a:r>
              <a:endParaRPr lang="en-US" altLang="zh-CN" sz="2400" b="1" i="1">
                <a:solidFill>
                  <a:srgbClr val="FF3399"/>
                </a:solidFill>
                <a:latin typeface="Times New Roman" pitchFamily="18" charset="0"/>
              </a:endParaRPr>
            </a:p>
          </p:txBody>
        </p:sp>
        <p:sp>
          <p:nvSpPr>
            <p:cNvPr id="19507" name="Rectangle 122"/>
            <p:cNvSpPr>
              <a:spLocks noChangeArrowheads="1"/>
            </p:cNvSpPr>
            <p:nvPr/>
          </p:nvSpPr>
          <p:spPr bwMode="auto">
            <a:xfrm>
              <a:off x="3312" y="124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a:solidFill>
                    <a:srgbClr val="FF3399"/>
                  </a:solidFill>
                  <a:latin typeface="Times New Roman" pitchFamily="18" charset="0"/>
                </a:rPr>
                <a:t>*</a:t>
              </a:r>
            </a:p>
          </p:txBody>
        </p:sp>
        <p:sp>
          <p:nvSpPr>
            <p:cNvPr id="19508" name="Line 123"/>
            <p:cNvSpPr>
              <a:spLocks noChangeShapeType="1"/>
            </p:cNvSpPr>
            <p:nvPr/>
          </p:nvSpPr>
          <p:spPr bwMode="auto">
            <a:xfrm>
              <a:off x="2684" y="1141"/>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09" name="Line 124"/>
            <p:cNvSpPr>
              <a:spLocks noChangeShapeType="1"/>
            </p:cNvSpPr>
            <p:nvPr/>
          </p:nvSpPr>
          <p:spPr bwMode="auto">
            <a:xfrm flipH="1">
              <a:off x="1785" y="1126"/>
              <a:ext cx="590"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14" name="Group 125"/>
          <p:cNvGrpSpPr>
            <a:grpSpLocks/>
          </p:cNvGrpSpPr>
          <p:nvPr/>
        </p:nvGrpSpPr>
        <p:grpSpPr bwMode="auto">
          <a:xfrm>
            <a:off x="1193800" y="3352800"/>
            <a:ext cx="5403850" cy="3505200"/>
            <a:chOff x="752" y="2112"/>
            <a:chExt cx="3404" cy="2208"/>
          </a:xfrm>
        </p:grpSpPr>
        <p:sp>
          <p:nvSpPr>
            <p:cNvPr id="19496" name="Rectangle 126"/>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19497" name="Oval 127"/>
            <p:cNvSpPr>
              <a:spLocks noChangeArrowheads="1"/>
            </p:cNvSpPr>
            <p:nvPr/>
          </p:nvSpPr>
          <p:spPr bwMode="auto">
            <a:xfrm>
              <a:off x="752" y="3180"/>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0</a:t>
              </a:r>
            </a:p>
          </p:txBody>
        </p:sp>
        <p:sp>
          <p:nvSpPr>
            <p:cNvPr id="19498" name="Line 128"/>
            <p:cNvSpPr>
              <a:spLocks noChangeShapeType="1"/>
            </p:cNvSpPr>
            <p:nvPr/>
          </p:nvSpPr>
          <p:spPr bwMode="auto">
            <a:xfrm flipV="1">
              <a:off x="1083"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99" name="Oval 129"/>
            <p:cNvSpPr>
              <a:spLocks noChangeArrowheads="1"/>
            </p:cNvSpPr>
            <p:nvPr/>
          </p:nvSpPr>
          <p:spPr bwMode="auto">
            <a:xfrm>
              <a:off x="3874" y="3199"/>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7</a:t>
              </a:r>
            </a:p>
          </p:txBody>
        </p:sp>
        <p:sp>
          <p:nvSpPr>
            <p:cNvPr id="19500" name="Line 130"/>
            <p:cNvSpPr>
              <a:spLocks noChangeShapeType="1"/>
            </p:cNvSpPr>
            <p:nvPr/>
          </p:nvSpPr>
          <p:spPr bwMode="auto">
            <a:xfrm flipV="1">
              <a:off x="3490"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501" name="Freeform 131"/>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rgbClr val="FF3399"/>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9502" name="Freeform 132"/>
            <p:cNvSpPr>
              <a:spLocks/>
            </p:cNvSpPr>
            <p:nvPr/>
          </p:nvSpPr>
          <p:spPr bwMode="auto">
            <a:xfrm>
              <a:off x="1536" y="2352"/>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rgbClr val="FF3399"/>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9503" name="Rectangle 133"/>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19504" name="Rectangle 134"/>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19505" name="Rectangle 135"/>
            <p:cNvSpPr>
              <a:spLocks noChangeArrowheads="1"/>
            </p:cNvSpPr>
            <p:nvPr/>
          </p:nvSpPr>
          <p:spPr bwMode="auto">
            <a:xfrm>
              <a:off x="2784"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grpSp>
      <p:grpSp>
        <p:nvGrpSpPr>
          <p:cNvPr id="15" name="Group 136"/>
          <p:cNvGrpSpPr>
            <a:grpSpLocks/>
          </p:cNvGrpSpPr>
          <p:nvPr/>
        </p:nvGrpSpPr>
        <p:grpSpPr bwMode="auto">
          <a:xfrm>
            <a:off x="4214813" y="1219200"/>
            <a:ext cx="2873375" cy="1408113"/>
            <a:chOff x="2655" y="768"/>
            <a:chExt cx="1810" cy="887"/>
          </a:xfrm>
        </p:grpSpPr>
        <p:sp>
          <p:nvSpPr>
            <p:cNvPr id="19490" name="Rectangle 137"/>
            <p:cNvSpPr>
              <a:spLocks noChangeArrowheads="1"/>
            </p:cNvSpPr>
            <p:nvPr/>
          </p:nvSpPr>
          <p:spPr bwMode="auto">
            <a:xfrm>
              <a:off x="3264" y="768"/>
              <a:ext cx="336"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7</a:t>
              </a:r>
              <a:endParaRPr lang="en-US" altLang="zh-CN" sz="2400" b="1" i="1">
                <a:solidFill>
                  <a:srgbClr val="FF3399"/>
                </a:solidFill>
                <a:latin typeface="Times New Roman" pitchFamily="18" charset="0"/>
              </a:endParaRPr>
            </a:p>
          </p:txBody>
        </p:sp>
        <p:sp>
          <p:nvSpPr>
            <p:cNvPr id="19491" name="Line 138"/>
            <p:cNvSpPr>
              <a:spLocks noChangeShapeType="1"/>
            </p:cNvSpPr>
            <p:nvPr/>
          </p:nvSpPr>
          <p:spPr bwMode="auto">
            <a:xfrm flipH="1">
              <a:off x="2655" y="935"/>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92" name="Rectangle 139"/>
            <p:cNvSpPr>
              <a:spLocks noChangeArrowheads="1"/>
            </p:cNvSpPr>
            <p:nvPr/>
          </p:nvSpPr>
          <p:spPr bwMode="auto">
            <a:xfrm>
              <a:off x="4128" y="1008"/>
              <a:ext cx="33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6</a:t>
              </a:r>
              <a:endParaRPr lang="en-US" altLang="zh-CN" sz="2400" b="1" i="1">
                <a:solidFill>
                  <a:srgbClr val="FF3399"/>
                </a:solidFill>
                <a:latin typeface="Times New Roman" pitchFamily="18" charset="0"/>
              </a:endParaRPr>
            </a:p>
          </p:txBody>
        </p:sp>
        <p:sp>
          <p:nvSpPr>
            <p:cNvPr id="19493" name="Line 140"/>
            <p:cNvSpPr>
              <a:spLocks noChangeShapeType="1"/>
            </p:cNvSpPr>
            <p:nvPr/>
          </p:nvSpPr>
          <p:spPr bwMode="auto">
            <a:xfrm>
              <a:off x="3553" y="958"/>
              <a:ext cx="589" cy="119"/>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94" name="Line 141"/>
            <p:cNvSpPr>
              <a:spLocks noChangeShapeType="1"/>
            </p:cNvSpPr>
            <p:nvPr/>
          </p:nvSpPr>
          <p:spPr bwMode="auto">
            <a:xfrm>
              <a:off x="4224" y="1296"/>
              <a:ext cx="0" cy="176"/>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95" name="Rectangle 142"/>
            <p:cNvSpPr>
              <a:spLocks noChangeArrowheads="1"/>
            </p:cNvSpPr>
            <p:nvPr/>
          </p:nvSpPr>
          <p:spPr bwMode="auto">
            <a:xfrm>
              <a:off x="4128" y="1440"/>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a</a:t>
              </a:r>
            </a:p>
          </p:txBody>
        </p:sp>
      </p:grpSp>
      <p:grpSp>
        <p:nvGrpSpPr>
          <p:cNvPr id="16" name="Group 143"/>
          <p:cNvGrpSpPr>
            <a:grpSpLocks/>
          </p:cNvGrpSpPr>
          <p:nvPr/>
        </p:nvGrpSpPr>
        <p:grpSpPr bwMode="auto">
          <a:xfrm>
            <a:off x="6645275" y="4913313"/>
            <a:ext cx="1057275" cy="688975"/>
            <a:chOff x="4186" y="3095"/>
            <a:chExt cx="666" cy="434"/>
          </a:xfrm>
        </p:grpSpPr>
        <p:sp>
          <p:nvSpPr>
            <p:cNvPr id="19487" name="Rectangle 144"/>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a</a:t>
              </a:r>
            </a:p>
          </p:txBody>
        </p:sp>
        <p:sp>
          <p:nvSpPr>
            <p:cNvPr id="19488" name="Oval 145"/>
            <p:cNvSpPr>
              <a:spLocks noChangeArrowheads="1"/>
            </p:cNvSpPr>
            <p:nvPr/>
          </p:nvSpPr>
          <p:spPr bwMode="auto">
            <a:xfrm>
              <a:off x="4570" y="3208"/>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8</a:t>
              </a:r>
            </a:p>
          </p:txBody>
        </p:sp>
        <p:sp>
          <p:nvSpPr>
            <p:cNvPr id="19489" name="Line 146"/>
            <p:cNvSpPr>
              <a:spLocks noChangeShapeType="1"/>
            </p:cNvSpPr>
            <p:nvPr/>
          </p:nvSpPr>
          <p:spPr bwMode="auto">
            <a:xfrm flipV="1">
              <a:off x="4186"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17" name="Group 147"/>
          <p:cNvGrpSpPr>
            <a:grpSpLocks/>
          </p:cNvGrpSpPr>
          <p:nvPr/>
        </p:nvGrpSpPr>
        <p:grpSpPr bwMode="auto">
          <a:xfrm>
            <a:off x="5546725" y="914400"/>
            <a:ext cx="2836863" cy="1408113"/>
            <a:chOff x="3494" y="576"/>
            <a:chExt cx="1787" cy="887"/>
          </a:xfrm>
        </p:grpSpPr>
        <p:sp>
          <p:nvSpPr>
            <p:cNvPr id="19481" name="Rectangle 148"/>
            <p:cNvSpPr>
              <a:spLocks noChangeArrowheads="1"/>
            </p:cNvSpPr>
            <p:nvPr/>
          </p:nvSpPr>
          <p:spPr bwMode="auto">
            <a:xfrm>
              <a:off x="4128" y="576"/>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9</a:t>
              </a:r>
              <a:endParaRPr lang="en-US" altLang="zh-CN" sz="2400" b="1" i="1">
                <a:solidFill>
                  <a:srgbClr val="FF3399"/>
                </a:solidFill>
                <a:latin typeface="Times New Roman" pitchFamily="18" charset="0"/>
              </a:endParaRPr>
            </a:p>
          </p:txBody>
        </p:sp>
        <p:sp>
          <p:nvSpPr>
            <p:cNvPr id="19482" name="Rectangle 149"/>
            <p:cNvSpPr>
              <a:spLocks noChangeArrowheads="1"/>
            </p:cNvSpPr>
            <p:nvPr/>
          </p:nvSpPr>
          <p:spPr bwMode="auto">
            <a:xfrm>
              <a:off x="4903" y="815"/>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r</a:t>
              </a:r>
              <a:r>
                <a:rPr lang="en-US" altLang="zh-CN" sz="2400" b="1" baseline="-25000">
                  <a:solidFill>
                    <a:srgbClr val="FF3399"/>
                  </a:solidFill>
                  <a:latin typeface="Times New Roman" pitchFamily="18" charset="0"/>
                </a:rPr>
                <a:t>8</a:t>
              </a:r>
              <a:endParaRPr lang="en-US" altLang="zh-CN" sz="2400" b="1" i="1">
                <a:solidFill>
                  <a:srgbClr val="FF3399"/>
                </a:solidFill>
                <a:latin typeface="Times New Roman" pitchFamily="18" charset="0"/>
              </a:endParaRPr>
            </a:p>
          </p:txBody>
        </p:sp>
        <p:sp>
          <p:nvSpPr>
            <p:cNvPr id="19483" name="Line 150"/>
            <p:cNvSpPr>
              <a:spLocks noChangeShapeType="1"/>
            </p:cNvSpPr>
            <p:nvPr/>
          </p:nvSpPr>
          <p:spPr bwMode="auto">
            <a:xfrm>
              <a:off x="4393" y="758"/>
              <a:ext cx="589" cy="120"/>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84" name="Line 151"/>
            <p:cNvSpPr>
              <a:spLocks noChangeShapeType="1"/>
            </p:cNvSpPr>
            <p:nvPr/>
          </p:nvSpPr>
          <p:spPr bwMode="auto">
            <a:xfrm flipH="1">
              <a:off x="3494" y="758"/>
              <a:ext cx="589" cy="120"/>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85" name="Line 152"/>
            <p:cNvSpPr>
              <a:spLocks noChangeShapeType="1"/>
            </p:cNvSpPr>
            <p:nvPr/>
          </p:nvSpPr>
          <p:spPr bwMode="auto">
            <a:xfrm>
              <a:off x="4992" y="1104"/>
              <a:ext cx="0" cy="175"/>
            </a:xfrm>
            <a:prstGeom prst="line">
              <a:avLst/>
            </a:prstGeom>
            <a:noFill/>
            <a:ln w="25400">
              <a:solidFill>
                <a:srgbClr val="FF3399"/>
              </a:solidFill>
              <a:round/>
              <a:headEnd/>
              <a:tailEn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9486" name="Rectangle 153"/>
            <p:cNvSpPr>
              <a:spLocks noChangeArrowheads="1"/>
            </p:cNvSpPr>
            <p:nvPr/>
          </p:nvSpPr>
          <p:spPr bwMode="auto">
            <a:xfrm>
              <a:off x="4944" y="1248"/>
              <a:ext cx="337"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43200" tIns="7200" rIns="54000" bIns="10800"/>
            <a:lstStyle/>
            <a:p>
              <a:pPr algn="just" eaLnBrk="0" hangingPunct="0"/>
              <a:r>
                <a:rPr lang="en-US" altLang="zh-CN" sz="2400" b="1" i="1">
                  <a:solidFill>
                    <a:srgbClr val="FF3399"/>
                  </a:solidFill>
                  <a:latin typeface="Times New Roman" pitchFamily="18" charset="0"/>
                </a:rPr>
                <a:t>b</a:t>
              </a:r>
            </a:p>
          </p:txBody>
        </p:sp>
      </p:grpSp>
      <p:grpSp>
        <p:nvGrpSpPr>
          <p:cNvPr id="18" name="Group 154"/>
          <p:cNvGrpSpPr>
            <a:grpSpLocks/>
          </p:cNvGrpSpPr>
          <p:nvPr/>
        </p:nvGrpSpPr>
        <p:grpSpPr bwMode="auto">
          <a:xfrm>
            <a:off x="7766050" y="4910138"/>
            <a:ext cx="1073150" cy="688975"/>
            <a:chOff x="4892" y="3093"/>
            <a:chExt cx="676" cy="434"/>
          </a:xfrm>
        </p:grpSpPr>
        <p:grpSp>
          <p:nvGrpSpPr>
            <p:cNvPr id="19476" name="Group 155"/>
            <p:cNvGrpSpPr>
              <a:grpSpLocks/>
            </p:cNvGrpSpPr>
            <p:nvPr/>
          </p:nvGrpSpPr>
          <p:grpSpPr bwMode="auto">
            <a:xfrm>
              <a:off x="5286" y="3207"/>
              <a:ext cx="282" cy="320"/>
              <a:chOff x="7120" y="12162"/>
              <a:chExt cx="425" cy="425"/>
            </a:xfrm>
          </p:grpSpPr>
          <p:sp>
            <p:nvSpPr>
              <p:cNvPr id="19479" name="Oval 156"/>
              <p:cNvSpPr>
                <a:spLocks noChangeArrowheads="1"/>
              </p:cNvSpPr>
              <p:nvPr/>
            </p:nvSpPr>
            <p:spPr bwMode="auto">
              <a:xfrm>
                <a:off x="7120" y="12162"/>
                <a:ext cx="425" cy="425"/>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solidFill>
                    <a:srgbClr val="FF3399"/>
                  </a:solidFill>
                  <a:latin typeface="Times New Roman" pitchFamily="18" charset="0"/>
                </a:endParaRPr>
              </a:p>
            </p:txBody>
          </p:sp>
          <p:sp>
            <p:nvSpPr>
              <p:cNvPr id="19480" name="Oval 157"/>
              <p:cNvSpPr>
                <a:spLocks noChangeArrowheads="1"/>
              </p:cNvSpPr>
              <p:nvPr/>
            </p:nvSpPr>
            <p:spPr bwMode="auto">
              <a:xfrm>
                <a:off x="7180" y="12218"/>
                <a:ext cx="312" cy="312"/>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solidFill>
                      <a:srgbClr val="FF3399"/>
                    </a:solidFill>
                    <a:latin typeface="Times New Roman" pitchFamily="18" charset="0"/>
                  </a:rPr>
                  <a:t>9</a:t>
                </a:r>
              </a:p>
            </p:txBody>
          </p:sp>
        </p:grpSp>
        <p:sp>
          <p:nvSpPr>
            <p:cNvPr id="19477" name="Rectangle 158"/>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b</a:t>
              </a:r>
            </a:p>
          </p:txBody>
        </p:sp>
        <p:sp>
          <p:nvSpPr>
            <p:cNvPr id="19478" name="Line 159"/>
            <p:cNvSpPr>
              <a:spLocks noChangeShapeType="1"/>
            </p:cNvSpPr>
            <p:nvPr/>
          </p:nvSpPr>
          <p:spPr bwMode="auto">
            <a:xfrm flipV="1">
              <a:off x="4892" y="3350"/>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pic>
        <p:nvPicPr>
          <p:cNvPr id="19475" name="Picture 160" descr="动画标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8350" y="5805488"/>
            <a:ext cx="59055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vertical)">
                                      <p:cBhvr>
                                        <p:cTn id="28" dur="500"/>
                                        <p:tgtEl>
                                          <p:spTgt spid="10"/>
                                        </p:tgtEl>
                                      </p:cBhvr>
                                    </p:animEffect>
                                  </p:childTnLst>
                                </p:cTn>
                              </p:par>
                              <p:par>
                                <p:cTn id="29" presetID="3" presetClass="entr" presetSubtype="5"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vertical)">
                                      <p:cBhvr>
                                        <p:cTn id="31" dur="500"/>
                                        <p:tgtEl>
                                          <p:spTgt spid="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blinds(horizontal)">
                                      <p:cBhvr>
                                        <p:cTn id="56" dur="500"/>
                                        <p:tgtEl>
                                          <p:spTgt spid="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linds(horizontal)">
                                      <p:cBhvr>
                                        <p:cTn id="61" dur="500"/>
                                        <p:tgtEl>
                                          <p:spTgt spid="1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linds(horizontal)">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从正规式到有限自动机 </a:t>
            </a:r>
          </a:p>
        </p:txBody>
      </p:sp>
      <p:sp>
        <p:nvSpPr>
          <p:cNvPr id="67587" name="Text Box 3"/>
          <p:cNvSpPr txBox="1">
            <a:spLocks noChangeArrowheads="1"/>
          </p:cNvSpPr>
          <p:nvPr/>
        </p:nvSpPr>
        <p:spPr bwMode="auto">
          <a:xfrm>
            <a:off x="609600" y="1371600"/>
            <a:ext cx="8153400" cy="544513"/>
          </a:xfrm>
          <a:prstGeom prst="rect">
            <a:avLst/>
          </a:prstGeom>
          <a:noFill/>
          <a:ln w="9525">
            <a:noFill/>
            <a:miter lim="800000"/>
            <a:headEnd/>
            <a:tailEnd/>
          </a:ln>
          <a:effectLst/>
        </p:spPr>
        <p:txBody>
          <a:bodyPr lIns="54000" tIns="28800" rIns="54000" bIns="28800">
            <a:spAutoFit/>
          </a:bodyPr>
          <a:lstStyle/>
          <a:p>
            <a:pPr algn="just" eaLnBrk="0" hangingPunct="0">
              <a:spcBef>
                <a:spcPct val="50000"/>
              </a:spcBef>
              <a:buFontTx/>
              <a:buChar char="•"/>
              <a:defRPr/>
            </a:pP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3200" b="1" baseline="30000">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ab</a:t>
            </a: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的两个</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NFA</a:t>
            </a: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的比较</a:t>
            </a:r>
          </a:p>
        </p:txBody>
      </p:sp>
      <p:grpSp>
        <p:nvGrpSpPr>
          <p:cNvPr id="20484" name="Group 4"/>
          <p:cNvGrpSpPr>
            <a:grpSpLocks/>
          </p:cNvGrpSpPr>
          <p:nvPr/>
        </p:nvGrpSpPr>
        <p:grpSpPr bwMode="auto">
          <a:xfrm>
            <a:off x="3962400" y="1981200"/>
            <a:ext cx="4876800" cy="2047875"/>
            <a:chOff x="2496" y="1248"/>
            <a:chExt cx="3072" cy="1290"/>
          </a:xfrm>
        </p:grpSpPr>
        <p:sp>
          <p:nvSpPr>
            <p:cNvPr id="20524" name="Oval 5"/>
            <p:cNvSpPr>
              <a:spLocks noChangeArrowheads="1"/>
            </p:cNvSpPr>
            <p:nvPr/>
          </p:nvSpPr>
          <p:spPr bwMode="auto">
            <a:xfrm>
              <a:off x="4183" y="1667"/>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800" b="1">
                  <a:latin typeface="Times New Roman" pitchFamily="18" charset="0"/>
                </a:rPr>
                <a:t>1</a:t>
              </a:r>
            </a:p>
          </p:txBody>
        </p:sp>
        <p:grpSp>
          <p:nvGrpSpPr>
            <p:cNvPr id="20525" name="Group 6"/>
            <p:cNvGrpSpPr>
              <a:grpSpLocks/>
            </p:cNvGrpSpPr>
            <p:nvPr/>
          </p:nvGrpSpPr>
          <p:grpSpPr bwMode="auto">
            <a:xfrm>
              <a:off x="5191" y="1622"/>
              <a:ext cx="377" cy="349"/>
              <a:chOff x="7120" y="12162"/>
              <a:chExt cx="425" cy="425"/>
            </a:xfrm>
          </p:grpSpPr>
          <p:sp>
            <p:nvSpPr>
              <p:cNvPr id="20537" name="Oval 7"/>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20538" name="Oval 8"/>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800" b="1">
                    <a:latin typeface="Times New Roman" pitchFamily="18" charset="0"/>
                  </a:rPr>
                  <a:t>2</a:t>
                </a:r>
              </a:p>
            </p:txBody>
          </p:sp>
        </p:grpSp>
        <p:sp>
          <p:nvSpPr>
            <p:cNvPr id="20526" name="Line 9"/>
            <p:cNvSpPr>
              <a:spLocks noChangeShapeType="1"/>
            </p:cNvSpPr>
            <p:nvPr/>
          </p:nvSpPr>
          <p:spPr bwMode="auto">
            <a:xfrm flipV="1">
              <a:off x="3552" y="1824"/>
              <a:ext cx="61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27" name="Rectangle 10"/>
            <p:cNvSpPr>
              <a:spLocks noChangeArrowheads="1"/>
            </p:cNvSpPr>
            <p:nvPr/>
          </p:nvSpPr>
          <p:spPr bwMode="auto">
            <a:xfrm>
              <a:off x="2496" y="153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800" b="1">
                  <a:latin typeface="Times New Roman" pitchFamily="18" charset="0"/>
                </a:rPr>
                <a:t>开始</a:t>
              </a:r>
            </a:p>
          </p:txBody>
        </p:sp>
        <p:sp>
          <p:nvSpPr>
            <p:cNvPr id="20528" name="Rectangle 11"/>
            <p:cNvSpPr>
              <a:spLocks noChangeArrowheads="1"/>
            </p:cNvSpPr>
            <p:nvPr/>
          </p:nvSpPr>
          <p:spPr bwMode="auto">
            <a:xfrm>
              <a:off x="3744" y="153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a</a:t>
              </a:r>
            </a:p>
          </p:txBody>
        </p:sp>
        <p:sp>
          <p:nvSpPr>
            <p:cNvPr id="20529" name="Freeform 12"/>
            <p:cNvSpPr>
              <a:spLocks/>
            </p:cNvSpPr>
            <p:nvPr/>
          </p:nvSpPr>
          <p:spPr bwMode="auto">
            <a:xfrm>
              <a:off x="3216" y="1392"/>
              <a:ext cx="263" cy="275"/>
            </a:xfrm>
            <a:custGeom>
              <a:avLst/>
              <a:gdLst>
                <a:gd name="T0" fmla="*/ 156 w 297"/>
                <a:gd name="T1" fmla="*/ 187 h 333"/>
                <a:gd name="T2" fmla="*/ 197 w 297"/>
                <a:gd name="T3" fmla="*/ 71 h 333"/>
                <a:gd name="T4" fmla="*/ 104 w 297"/>
                <a:gd name="T5" fmla="*/ 2 h 333"/>
                <a:gd name="T6" fmla="*/ 11 w 297"/>
                <a:gd name="T7" fmla="*/ 63 h 333"/>
                <a:gd name="T8" fmla="*/ 42 w 297"/>
                <a:gd name="T9" fmla="*/ 187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20530" name="Oval 13"/>
            <p:cNvSpPr>
              <a:spLocks noChangeArrowheads="1"/>
            </p:cNvSpPr>
            <p:nvPr/>
          </p:nvSpPr>
          <p:spPr bwMode="auto">
            <a:xfrm>
              <a:off x="3120" y="1666"/>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800" b="1">
                  <a:latin typeface="Times New Roman" pitchFamily="18" charset="0"/>
                </a:rPr>
                <a:t>0</a:t>
              </a:r>
            </a:p>
          </p:txBody>
        </p:sp>
        <p:sp>
          <p:nvSpPr>
            <p:cNvPr id="20531" name="Freeform 14"/>
            <p:cNvSpPr>
              <a:spLocks/>
            </p:cNvSpPr>
            <p:nvPr/>
          </p:nvSpPr>
          <p:spPr bwMode="auto">
            <a:xfrm flipV="1">
              <a:off x="3216" y="2016"/>
              <a:ext cx="264" cy="273"/>
            </a:xfrm>
            <a:custGeom>
              <a:avLst/>
              <a:gdLst>
                <a:gd name="T0" fmla="*/ 158 w 297"/>
                <a:gd name="T1" fmla="*/ 183 h 333"/>
                <a:gd name="T2" fmla="*/ 200 w 297"/>
                <a:gd name="T3" fmla="*/ 69 h 333"/>
                <a:gd name="T4" fmla="*/ 105 w 297"/>
                <a:gd name="T5" fmla="*/ 2 h 333"/>
                <a:gd name="T6" fmla="*/ 11 w 297"/>
                <a:gd name="T7" fmla="*/ 61 h 333"/>
                <a:gd name="T8" fmla="*/ 42 w 297"/>
                <a:gd name="T9" fmla="*/ 184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20532" name="Rectangle 15"/>
            <p:cNvSpPr>
              <a:spLocks noChangeArrowheads="1"/>
            </p:cNvSpPr>
            <p:nvPr/>
          </p:nvSpPr>
          <p:spPr bwMode="auto">
            <a:xfrm>
              <a:off x="3504" y="1248"/>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a</a:t>
              </a:r>
            </a:p>
          </p:txBody>
        </p:sp>
        <p:sp>
          <p:nvSpPr>
            <p:cNvPr id="20533" name="Rectangle 16"/>
            <p:cNvSpPr>
              <a:spLocks noChangeArrowheads="1"/>
            </p:cNvSpPr>
            <p:nvPr/>
          </p:nvSpPr>
          <p:spPr bwMode="auto">
            <a:xfrm>
              <a:off x="3264" y="225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b</a:t>
              </a:r>
            </a:p>
          </p:txBody>
        </p:sp>
        <p:sp>
          <p:nvSpPr>
            <p:cNvPr id="20534" name="Rectangle 17"/>
            <p:cNvSpPr>
              <a:spLocks noChangeArrowheads="1"/>
            </p:cNvSpPr>
            <p:nvPr/>
          </p:nvSpPr>
          <p:spPr bwMode="auto">
            <a:xfrm>
              <a:off x="4800" y="153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b</a:t>
              </a:r>
            </a:p>
          </p:txBody>
        </p:sp>
        <p:sp>
          <p:nvSpPr>
            <p:cNvPr id="20535" name="Line 18"/>
            <p:cNvSpPr>
              <a:spLocks noChangeShapeType="1"/>
            </p:cNvSpPr>
            <p:nvPr/>
          </p:nvSpPr>
          <p:spPr bwMode="auto">
            <a:xfrm flipV="1">
              <a:off x="4608" y="1824"/>
              <a:ext cx="566"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36" name="Line 19"/>
            <p:cNvSpPr>
              <a:spLocks noChangeShapeType="1"/>
            </p:cNvSpPr>
            <p:nvPr/>
          </p:nvSpPr>
          <p:spPr bwMode="auto">
            <a:xfrm flipV="1">
              <a:off x="2496" y="1824"/>
              <a:ext cx="614"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grpSp>
      <p:grpSp>
        <p:nvGrpSpPr>
          <p:cNvPr id="20485" name="Group 20"/>
          <p:cNvGrpSpPr>
            <a:grpSpLocks/>
          </p:cNvGrpSpPr>
          <p:nvPr/>
        </p:nvGrpSpPr>
        <p:grpSpPr bwMode="auto">
          <a:xfrm>
            <a:off x="457200" y="3352800"/>
            <a:ext cx="8382000" cy="3505200"/>
            <a:chOff x="288" y="2112"/>
            <a:chExt cx="5280" cy="2208"/>
          </a:xfrm>
        </p:grpSpPr>
        <p:sp>
          <p:nvSpPr>
            <p:cNvPr id="20486" name="Oval 21"/>
            <p:cNvSpPr>
              <a:spLocks noChangeArrowheads="1"/>
            </p:cNvSpPr>
            <p:nvPr/>
          </p:nvSpPr>
          <p:spPr bwMode="auto">
            <a:xfrm>
              <a:off x="1488" y="3197"/>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1</a:t>
              </a:r>
            </a:p>
          </p:txBody>
        </p:sp>
        <p:grpSp>
          <p:nvGrpSpPr>
            <p:cNvPr id="20487" name="Group 22"/>
            <p:cNvGrpSpPr>
              <a:grpSpLocks/>
            </p:cNvGrpSpPr>
            <p:nvPr/>
          </p:nvGrpSpPr>
          <p:grpSpPr bwMode="auto">
            <a:xfrm>
              <a:off x="5286" y="3207"/>
              <a:ext cx="282" cy="320"/>
              <a:chOff x="7120" y="12162"/>
              <a:chExt cx="425" cy="425"/>
            </a:xfrm>
          </p:grpSpPr>
          <p:sp>
            <p:nvSpPr>
              <p:cNvPr id="20522" name="Oval 23"/>
              <p:cNvSpPr>
                <a:spLocks noChangeArrowheads="1"/>
              </p:cNvSpPr>
              <p:nvPr/>
            </p:nvSpPr>
            <p:spPr bwMode="auto">
              <a:xfrm>
                <a:off x="7120" y="12162"/>
                <a:ext cx="425" cy="425"/>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b="1">
                  <a:latin typeface="Times New Roman" pitchFamily="18" charset="0"/>
                </a:endParaRPr>
              </a:p>
            </p:txBody>
          </p:sp>
          <p:sp>
            <p:nvSpPr>
              <p:cNvPr id="20523" name="Oval 24"/>
              <p:cNvSpPr>
                <a:spLocks noChangeArrowheads="1"/>
              </p:cNvSpPr>
              <p:nvPr/>
            </p:nvSpPr>
            <p:spPr bwMode="auto">
              <a:xfrm>
                <a:off x="7180" y="12218"/>
                <a:ext cx="312" cy="312"/>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400" b="1">
                    <a:solidFill>
                      <a:srgbClr val="FF3399"/>
                    </a:solidFill>
                    <a:latin typeface="Times New Roman" pitchFamily="18" charset="0"/>
                  </a:rPr>
                  <a:t>9</a:t>
                </a:r>
              </a:p>
            </p:txBody>
          </p:sp>
        </p:grpSp>
        <p:sp>
          <p:nvSpPr>
            <p:cNvPr id="20488" name="Rectangle 25"/>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400" b="1">
                  <a:solidFill>
                    <a:srgbClr val="FF3399"/>
                  </a:solidFill>
                  <a:latin typeface="Times New Roman" pitchFamily="18" charset="0"/>
                </a:rPr>
                <a:t>开始</a:t>
              </a:r>
            </a:p>
          </p:txBody>
        </p:sp>
        <p:sp>
          <p:nvSpPr>
            <p:cNvPr id="20489" name="Rectangle 26"/>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490" name="Oval 27"/>
            <p:cNvSpPr>
              <a:spLocks noChangeArrowheads="1"/>
            </p:cNvSpPr>
            <p:nvPr/>
          </p:nvSpPr>
          <p:spPr bwMode="auto">
            <a:xfrm>
              <a:off x="752" y="3180"/>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0</a:t>
              </a:r>
            </a:p>
          </p:txBody>
        </p:sp>
        <p:sp>
          <p:nvSpPr>
            <p:cNvPr id="20491" name="Rectangle 28"/>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a</a:t>
              </a:r>
            </a:p>
          </p:txBody>
        </p:sp>
        <p:sp>
          <p:nvSpPr>
            <p:cNvPr id="20492" name="Rectangle 29"/>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b</a:t>
              </a:r>
            </a:p>
          </p:txBody>
        </p:sp>
        <p:sp>
          <p:nvSpPr>
            <p:cNvPr id="20493" name="Rectangle 30"/>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494" name="Rectangle 31"/>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a</a:t>
              </a:r>
            </a:p>
          </p:txBody>
        </p:sp>
        <p:sp>
          <p:nvSpPr>
            <p:cNvPr id="20495" name="Rectangle 32"/>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i="1">
                  <a:solidFill>
                    <a:srgbClr val="FF3399"/>
                  </a:solidFill>
                  <a:latin typeface="Times New Roman" pitchFamily="18" charset="0"/>
                </a:rPr>
                <a:t>b</a:t>
              </a:r>
            </a:p>
          </p:txBody>
        </p:sp>
        <p:sp>
          <p:nvSpPr>
            <p:cNvPr id="20496" name="Line 33"/>
            <p:cNvSpPr>
              <a:spLocks noChangeShapeType="1"/>
            </p:cNvSpPr>
            <p:nvPr/>
          </p:nvSpPr>
          <p:spPr bwMode="auto">
            <a:xfrm flipV="1">
              <a:off x="348" y="3327"/>
              <a:ext cx="387"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497" name="Line 34"/>
            <p:cNvSpPr>
              <a:spLocks noChangeShapeType="1"/>
            </p:cNvSpPr>
            <p:nvPr/>
          </p:nvSpPr>
          <p:spPr bwMode="auto">
            <a:xfrm flipV="1">
              <a:off x="1083"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498" name="Oval 35"/>
            <p:cNvSpPr>
              <a:spLocks noChangeArrowheads="1"/>
            </p:cNvSpPr>
            <p:nvPr/>
          </p:nvSpPr>
          <p:spPr bwMode="auto">
            <a:xfrm>
              <a:off x="3168" y="3197"/>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6</a:t>
              </a:r>
            </a:p>
          </p:txBody>
        </p:sp>
        <p:sp>
          <p:nvSpPr>
            <p:cNvPr id="20499" name="Oval 36"/>
            <p:cNvSpPr>
              <a:spLocks noChangeArrowheads="1"/>
            </p:cNvSpPr>
            <p:nvPr/>
          </p:nvSpPr>
          <p:spPr bwMode="auto">
            <a:xfrm>
              <a:off x="3874" y="3199"/>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7</a:t>
              </a:r>
            </a:p>
          </p:txBody>
        </p:sp>
        <p:sp>
          <p:nvSpPr>
            <p:cNvPr id="20500" name="Oval 37"/>
            <p:cNvSpPr>
              <a:spLocks noChangeArrowheads="1"/>
            </p:cNvSpPr>
            <p:nvPr/>
          </p:nvSpPr>
          <p:spPr bwMode="auto">
            <a:xfrm>
              <a:off x="4570" y="3208"/>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8</a:t>
              </a:r>
            </a:p>
          </p:txBody>
        </p:sp>
        <p:sp>
          <p:nvSpPr>
            <p:cNvPr id="20501" name="Line 38"/>
            <p:cNvSpPr>
              <a:spLocks noChangeShapeType="1"/>
            </p:cNvSpPr>
            <p:nvPr/>
          </p:nvSpPr>
          <p:spPr bwMode="auto">
            <a:xfrm flipV="1">
              <a:off x="4892" y="3350"/>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02" name="Line 39"/>
            <p:cNvSpPr>
              <a:spLocks noChangeShapeType="1"/>
            </p:cNvSpPr>
            <p:nvPr/>
          </p:nvSpPr>
          <p:spPr bwMode="auto">
            <a:xfrm flipV="1">
              <a:off x="4186"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03" name="Line 40"/>
            <p:cNvSpPr>
              <a:spLocks noChangeShapeType="1"/>
            </p:cNvSpPr>
            <p:nvPr/>
          </p:nvSpPr>
          <p:spPr bwMode="auto">
            <a:xfrm flipV="1">
              <a:off x="3490" y="3339"/>
              <a:ext cx="388"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04" name="Oval 41"/>
            <p:cNvSpPr>
              <a:spLocks noChangeArrowheads="1"/>
            </p:cNvSpPr>
            <p:nvPr/>
          </p:nvSpPr>
          <p:spPr bwMode="auto">
            <a:xfrm>
              <a:off x="1968" y="2607"/>
              <a:ext cx="282" cy="321"/>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2</a:t>
              </a:r>
            </a:p>
          </p:txBody>
        </p:sp>
        <p:sp>
          <p:nvSpPr>
            <p:cNvPr id="20505" name="Oval 42"/>
            <p:cNvSpPr>
              <a:spLocks noChangeArrowheads="1"/>
            </p:cNvSpPr>
            <p:nvPr/>
          </p:nvSpPr>
          <p:spPr bwMode="auto">
            <a:xfrm>
              <a:off x="2701" y="2622"/>
              <a:ext cx="282" cy="320"/>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3</a:t>
              </a:r>
            </a:p>
          </p:txBody>
        </p:sp>
        <p:sp>
          <p:nvSpPr>
            <p:cNvPr id="20506" name="Oval 43"/>
            <p:cNvSpPr>
              <a:spLocks noChangeArrowheads="1"/>
            </p:cNvSpPr>
            <p:nvPr/>
          </p:nvSpPr>
          <p:spPr bwMode="auto">
            <a:xfrm>
              <a:off x="1995" y="3692"/>
              <a:ext cx="282" cy="320"/>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4</a:t>
              </a:r>
            </a:p>
          </p:txBody>
        </p:sp>
        <p:sp>
          <p:nvSpPr>
            <p:cNvPr id="20507" name="Oval 44"/>
            <p:cNvSpPr>
              <a:spLocks noChangeArrowheads="1"/>
            </p:cNvSpPr>
            <p:nvPr/>
          </p:nvSpPr>
          <p:spPr bwMode="auto">
            <a:xfrm>
              <a:off x="2701" y="3707"/>
              <a:ext cx="282" cy="320"/>
            </a:xfrm>
            <a:prstGeom prst="ellipse">
              <a:avLst/>
            </a:prstGeom>
            <a:noFill/>
            <a:ln w="25400">
              <a:solidFill>
                <a:srgbClr val="FF3399"/>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400" b="1">
                  <a:solidFill>
                    <a:srgbClr val="FF3399"/>
                  </a:solidFill>
                  <a:latin typeface="Times New Roman" pitchFamily="18" charset="0"/>
                </a:rPr>
                <a:t>5</a:t>
              </a:r>
            </a:p>
          </p:txBody>
        </p:sp>
        <p:sp>
          <p:nvSpPr>
            <p:cNvPr id="20508" name="Line 45"/>
            <p:cNvSpPr>
              <a:spLocks noChangeShapeType="1"/>
            </p:cNvSpPr>
            <p:nvPr/>
          </p:nvSpPr>
          <p:spPr bwMode="auto">
            <a:xfrm flipV="1">
              <a:off x="2287" y="2786"/>
              <a:ext cx="387"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09" name="Line 46"/>
            <p:cNvSpPr>
              <a:spLocks noChangeShapeType="1"/>
            </p:cNvSpPr>
            <p:nvPr/>
          </p:nvSpPr>
          <p:spPr bwMode="auto">
            <a:xfrm flipV="1">
              <a:off x="1728" y="2897"/>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10" name="Line 47"/>
            <p:cNvSpPr>
              <a:spLocks noChangeShapeType="1"/>
            </p:cNvSpPr>
            <p:nvPr/>
          </p:nvSpPr>
          <p:spPr bwMode="auto">
            <a:xfrm>
              <a:off x="2959" y="2886"/>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11" name="Line 48"/>
            <p:cNvSpPr>
              <a:spLocks noChangeShapeType="1"/>
            </p:cNvSpPr>
            <p:nvPr/>
          </p:nvSpPr>
          <p:spPr bwMode="auto">
            <a:xfrm flipV="1">
              <a:off x="2979" y="3486"/>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12" name="Line 49"/>
            <p:cNvSpPr>
              <a:spLocks noChangeShapeType="1"/>
            </p:cNvSpPr>
            <p:nvPr/>
          </p:nvSpPr>
          <p:spPr bwMode="auto">
            <a:xfrm>
              <a:off x="1746" y="3497"/>
              <a:ext cx="249" cy="317"/>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13" name="Line 50"/>
            <p:cNvSpPr>
              <a:spLocks noChangeShapeType="1"/>
            </p:cNvSpPr>
            <p:nvPr/>
          </p:nvSpPr>
          <p:spPr bwMode="auto">
            <a:xfrm flipV="1">
              <a:off x="2287" y="3861"/>
              <a:ext cx="387" cy="0"/>
            </a:xfrm>
            <a:prstGeom prst="line">
              <a:avLst/>
            </a:prstGeom>
            <a:noFill/>
            <a:ln w="25400">
              <a:solidFill>
                <a:srgbClr val="FF3399"/>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20514" name="Rectangle 51"/>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515" name="Rectangle 52"/>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516" name="Rectangle 53"/>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517" name="Freeform 54"/>
            <p:cNvSpPr>
              <a:spLocks/>
            </p:cNvSpPr>
            <p:nvPr/>
          </p:nvSpPr>
          <p:spPr bwMode="auto">
            <a:xfrm>
              <a:off x="904" y="3497"/>
              <a:ext cx="3083" cy="823"/>
            </a:xfrm>
            <a:custGeom>
              <a:avLst/>
              <a:gdLst>
                <a:gd name="T0" fmla="*/ 0 w 4650"/>
                <a:gd name="T1" fmla="*/ 0 h 1090"/>
                <a:gd name="T2" fmla="*/ 57 w 4650"/>
                <a:gd name="T3" fmla="*/ 310 h 1090"/>
                <a:gd name="T4" fmla="*/ 293 w 4650"/>
                <a:gd name="T5" fmla="*/ 439 h 1090"/>
                <a:gd name="T6" fmla="*/ 1062 w 4650"/>
                <a:gd name="T7" fmla="*/ 452 h 1090"/>
                <a:gd name="T8" fmla="*/ 1276 w 4650"/>
                <a:gd name="T9" fmla="*/ 336 h 1090"/>
                <a:gd name="T10" fmla="*/ 1355 w 4650"/>
                <a:gd name="T11" fmla="*/ 19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a:solidFill>
                <a:srgbClr val="FF3399"/>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20518" name="Freeform 55"/>
            <p:cNvSpPr>
              <a:spLocks/>
            </p:cNvSpPr>
            <p:nvPr/>
          </p:nvSpPr>
          <p:spPr bwMode="auto">
            <a:xfrm>
              <a:off x="1536" y="2352"/>
              <a:ext cx="1827" cy="827"/>
            </a:xfrm>
            <a:custGeom>
              <a:avLst/>
              <a:gdLst>
                <a:gd name="T0" fmla="*/ 771 w 2755"/>
                <a:gd name="T1" fmla="*/ 457 h 1097"/>
                <a:gd name="T2" fmla="*/ 785 w 2755"/>
                <a:gd name="T3" fmla="*/ 187 h 1097"/>
                <a:gd name="T4" fmla="*/ 657 w 2755"/>
                <a:gd name="T5" fmla="*/ 26 h 1097"/>
                <a:gd name="T6" fmla="*/ 163 w 2755"/>
                <a:gd name="T7" fmla="*/ 26 h 1097"/>
                <a:gd name="T8" fmla="*/ 23 w 2755"/>
                <a:gd name="T9" fmla="*/ 187 h 1097"/>
                <a:gd name="T10" fmla="*/ 23 w 2755"/>
                <a:gd name="T11" fmla="*/ 47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a:solidFill>
                <a:srgbClr val="FF3399"/>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20519" name="Rectangle 56"/>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520" name="Rectangle 57"/>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sp>
          <p:nvSpPr>
            <p:cNvPr id="20521" name="Rectangle 58"/>
            <p:cNvSpPr>
              <a:spLocks noChangeArrowheads="1"/>
            </p:cNvSpPr>
            <p:nvPr/>
          </p:nvSpPr>
          <p:spPr bwMode="auto">
            <a:xfrm>
              <a:off x="2784"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400" b="1">
                  <a:solidFill>
                    <a:srgbClr val="FF3399"/>
                  </a:solidFill>
                  <a:latin typeface="Times New Roman" pitchFamily="18" charset="0"/>
                  <a:sym typeface="Symbol" pitchFamily="18" charset="2"/>
                </a:rPr>
                <a:t></a:t>
              </a:r>
              <a:endParaRPr lang="en-US" altLang="zh-CN" sz="2400" b="1">
                <a:solidFill>
                  <a:srgbClr val="FF3399"/>
                </a:solidFill>
                <a:latin typeface="Times New Roman" pitchFamily="18" charset="0"/>
              </a:endParaRP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小结</a:t>
            </a:r>
          </a:p>
        </p:txBody>
      </p:sp>
      <p:sp>
        <p:nvSpPr>
          <p:cNvPr id="21507" name="Text Box 3"/>
          <p:cNvSpPr txBox="1">
            <a:spLocks noChangeArrowheads="1"/>
          </p:cNvSpPr>
          <p:nvPr/>
        </p:nvSpPr>
        <p:spPr bwMode="auto">
          <a:xfrm>
            <a:off x="1116013" y="1484313"/>
            <a:ext cx="1081087" cy="431800"/>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sp>
        <p:nvSpPr>
          <p:cNvPr id="21508" name="AutoShape 4"/>
          <p:cNvSpPr>
            <a:spLocks noChangeArrowheads="1"/>
          </p:cNvSpPr>
          <p:nvPr/>
        </p:nvSpPr>
        <p:spPr bwMode="auto">
          <a:xfrm>
            <a:off x="2339975" y="1412875"/>
            <a:ext cx="1152525"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82949" name="Text Box 5"/>
          <p:cNvSpPr txBox="1">
            <a:spLocks noChangeArrowheads="1"/>
          </p:cNvSpPr>
          <p:nvPr/>
        </p:nvSpPr>
        <p:spPr bwMode="auto">
          <a:xfrm>
            <a:off x="6659563" y="1268413"/>
            <a:ext cx="1223962"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计算机实现</a:t>
            </a:r>
          </a:p>
        </p:txBody>
      </p:sp>
      <p:sp>
        <p:nvSpPr>
          <p:cNvPr id="21510" name="Text Box 6"/>
          <p:cNvSpPr txBox="1">
            <a:spLocks noChangeArrowheads="1"/>
          </p:cNvSpPr>
          <p:nvPr/>
        </p:nvSpPr>
        <p:spPr bwMode="auto">
          <a:xfrm>
            <a:off x="3635375" y="1484313"/>
            <a:ext cx="1728788" cy="431800"/>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状态转换图</a:t>
            </a:r>
          </a:p>
        </p:txBody>
      </p:sp>
      <p:sp>
        <p:nvSpPr>
          <p:cNvPr id="21511" name="AutoShape 7"/>
          <p:cNvSpPr>
            <a:spLocks noChangeArrowheads="1"/>
          </p:cNvSpPr>
          <p:nvPr/>
        </p:nvSpPr>
        <p:spPr bwMode="auto">
          <a:xfrm>
            <a:off x="5364163" y="1412875"/>
            <a:ext cx="1223962" cy="576263"/>
          </a:xfrm>
          <a:prstGeom prst="rightArrow">
            <a:avLst>
              <a:gd name="adj1" fmla="val 50000"/>
              <a:gd name="adj2" fmla="val 53099"/>
            </a:avLst>
          </a:prstGeom>
          <a:solidFill>
            <a:schemeClr val="accent1"/>
          </a:solidFill>
          <a:ln w="9525">
            <a:solidFill>
              <a:schemeClr val="tx1"/>
            </a:solidFill>
            <a:miter lim="800000"/>
            <a:headEnd/>
            <a:tailEnd/>
          </a:ln>
        </p:spPr>
        <p:txBody>
          <a:bodyPr wrap="none" lIns="54000" tIns="28800" rIns="54000" bIns="28800" anchor="ctr"/>
          <a:lstStyle/>
          <a:p>
            <a:endParaRPr lang="zh-CN" altLang="en-US"/>
          </a:p>
        </p:txBody>
      </p:sp>
      <p:sp>
        <p:nvSpPr>
          <p:cNvPr id="82952" name="Text Box 8"/>
          <p:cNvSpPr txBox="1">
            <a:spLocks noChangeArrowheads="1"/>
          </p:cNvSpPr>
          <p:nvPr/>
        </p:nvSpPr>
        <p:spPr bwMode="auto">
          <a:xfrm>
            <a:off x="1547813" y="3789363"/>
            <a:ext cx="1511300"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不确定有限自动机</a:t>
            </a:r>
          </a:p>
        </p:txBody>
      </p:sp>
      <p:sp>
        <p:nvSpPr>
          <p:cNvPr id="82953" name="Text Box 9"/>
          <p:cNvSpPr txBox="1">
            <a:spLocks noChangeArrowheads="1"/>
          </p:cNvSpPr>
          <p:nvPr/>
        </p:nvSpPr>
        <p:spPr bwMode="auto">
          <a:xfrm>
            <a:off x="4140200" y="3789363"/>
            <a:ext cx="1511300"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确定有限自动机</a:t>
            </a:r>
          </a:p>
        </p:txBody>
      </p:sp>
      <p:sp>
        <p:nvSpPr>
          <p:cNvPr id="21514" name="AutoShape 10"/>
          <p:cNvSpPr>
            <a:spLocks noChangeArrowheads="1"/>
          </p:cNvSpPr>
          <p:nvPr/>
        </p:nvSpPr>
        <p:spPr bwMode="auto">
          <a:xfrm>
            <a:off x="4500563" y="1916113"/>
            <a:ext cx="576262" cy="1871662"/>
          </a:xfrm>
          <a:prstGeom prst="upDownArrow">
            <a:avLst>
              <a:gd name="adj1" fmla="val 50000"/>
              <a:gd name="adj2" fmla="val 64959"/>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82955" name="Text Box 11"/>
          <p:cNvSpPr txBox="1">
            <a:spLocks noChangeArrowheads="1"/>
          </p:cNvSpPr>
          <p:nvPr/>
        </p:nvSpPr>
        <p:spPr bwMode="auto">
          <a:xfrm>
            <a:off x="3995738" y="2492375"/>
            <a:ext cx="720725" cy="361950"/>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rgbClr val="996633"/>
                </a:solidFill>
                <a:effectLst>
                  <a:outerShdw blurRad="38100" dist="38100" dir="2700000" algn="tl">
                    <a:srgbClr val="C0C0C0"/>
                  </a:outerShdw>
                </a:effectLst>
                <a:latin typeface="Tahoma" pitchFamily="34" charset="0"/>
                <a:ea typeface="宋体" pitchFamily="2" charset="-122"/>
              </a:rPr>
              <a:t>等价</a:t>
            </a:r>
          </a:p>
        </p:txBody>
      </p:sp>
      <p:sp>
        <p:nvSpPr>
          <p:cNvPr id="21516" name="AutoShape 12"/>
          <p:cNvSpPr>
            <a:spLocks noChangeArrowheads="1"/>
          </p:cNvSpPr>
          <p:nvPr/>
        </p:nvSpPr>
        <p:spPr bwMode="auto">
          <a:xfrm rot="4543691">
            <a:off x="699294" y="2602707"/>
            <a:ext cx="2016125" cy="503237"/>
          </a:xfrm>
          <a:prstGeom prst="rightArrow">
            <a:avLst>
              <a:gd name="adj1" fmla="val 50000"/>
              <a:gd name="adj2" fmla="val 100158"/>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21517" name="AutoShape 13"/>
          <p:cNvSpPr>
            <a:spLocks noChangeArrowheads="1"/>
          </p:cNvSpPr>
          <p:nvPr/>
        </p:nvSpPr>
        <p:spPr bwMode="auto">
          <a:xfrm>
            <a:off x="3059113" y="3933825"/>
            <a:ext cx="1079500" cy="503238"/>
          </a:xfrm>
          <a:prstGeom prst="rightArrow">
            <a:avLst>
              <a:gd name="adj1" fmla="val 50000"/>
              <a:gd name="adj2" fmla="val 53628"/>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82958" name="Rectangle 14"/>
          <p:cNvSpPr>
            <a:spLocks noChangeArrowheads="1"/>
          </p:cNvSpPr>
          <p:nvPr/>
        </p:nvSpPr>
        <p:spPr bwMode="auto">
          <a:xfrm>
            <a:off x="0" y="2708275"/>
            <a:ext cx="3560763" cy="331788"/>
          </a:xfrm>
          <a:prstGeom prst="rect">
            <a:avLst/>
          </a:prstGeom>
          <a:noFill/>
          <a:ln w="9525">
            <a:noFill/>
            <a:miter lim="800000"/>
            <a:headEnd/>
            <a:tailEnd/>
          </a:ln>
          <a:effectLst/>
        </p:spPr>
        <p:txBody>
          <a:bodyPr wrap="none" lIns="54000" tIns="28800" rIns="54000" bIns="28800">
            <a:spAutoFit/>
          </a:bodyPr>
          <a:lstStyle/>
          <a:p>
            <a:pPr>
              <a:defRPr/>
            </a:pPr>
            <a:r>
              <a:rPr lang="zh-CN" altLang="en-US" b="1">
                <a:effectLst>
                  <a:outerShdw blurRad="38100" dist="38100" dir="2700000" algn="tl">
                    <a:srgbClr val="C0C0C0"/>
                  </a:outerShdw>
                </a:effectLst>
                <a:latin typeface="Tahoma" pitchFamily="34" charset="0"/>
                <a:ea typeface="宋体" pitchFamily="2" charset="-122"/>
              </a:rPr>
              <a:t>用正规式语法结构来指导构造过程</a:t>
            </a:r>
          </a:p>
        </p:txBody>
      </p:sp>
      <p:sp>
        <p:nvSpPr>
          <p:cNvPr id="82959" name="Rectangle 15"/>
          <p:cNvSpPr>
            <a:spLocks noChangeArrowheads="1"/>
          </p:cNvSpPr>
          <p:nvPr/>
        </p:nvSpPr>
        <p:spPr bwMode="auto">
          <a:xfrm>
            <a:off x="3059113" y="3573463"/>
            <a:ext cx="1258887" cy="331787"/>
          </a:xfrm>
          <a:prstGeom prst="rect">
            <a:avLst/>
          </a:prstGeom>
          <a:noFill/>
          <a:ln w="9525">
            <a:noFill/>
            <a:miter lim="800000"/>
            <a:headEnd/>
            <a:tailEnd/>
          </a:ln>
          <a:effectLst/>
        </p:spPr>
        <p:txBody>
          <a:bodyPr wrap="none" lIns="54000" tIns="28800" rIns="54000" bIns="28800">
            <a:spAutoFit/>
          </a:bodyPr>
          <a:lstStyle/>
          <a:p>
            <a:pPr>
              <a:defRPr/>
            </a:pPr>
            <a:r>
              <a:rPr lang="zh-CN" altLang="en-US" b="1">
                <a:effectLst>
                  <a:outerShdw blurRad="38100" dist="38100" dir="2700000" algn="tl">
                    <a:srgbClr val="C0C0C0"/>
                  </a:outerShdw>
                </a:effectLst>
                <a:latin typeface="Tahoma" pitchFamily="34" charset="0"/>
                <a:ea typeface="宋体" pitchFamily="2" charset="-122"/>
              </a:rPr>
              <a:t>子集构造法</a:t>
            </a:r>
          </a:p>
        </p:txBody>
      </p:sp>
      <p:sp>
        <p:nvSpPr>
          <p:cNvPr id="82960" name="Rectangle 16"/>
          <p:cNvSpPr>
            <a:spLocks noChangeArrowheads="1"/>
          </p:cNvSpPr>
          <p:nvPr/>
        </p:nvSpPr>
        <p:spPr bwMode="auto">
          <a:xfrm>
            <a:off x="5435600" y="3644900"/>
            <a:ext cx="1949450" cy="331788"/>
          </a:xfrm>
          <a:prstGeom prst="rect">
            <a:avLst/>
          </a:prstGeom>
          <a:noFill/>
          <a:ln w="9525">
            <a:noFill/>
            <a:miter lim="800000"/>
            <a:headEnd/>
            <a:tailEnd/>
          </a:ln>
          <a:effectLst/>
        </p:spPr>
        <p:txBody>
          <a:bodyPr wrap="none" lIns="54000" tIns="28800" rIns="54000" bIns="28800">
            <a:spAutoFit/>
          </a:bodyPr>
          <a:lstStyle/>
          <a:p>
            <a:pPr>
              <a:defRPr/>
            </a:pPr>
            <a:r>
              <a:rPr lang="zh-CN" altLang="en-US" b="1">
                <a:effectLst>
                  <a:outerShdw blurRad="38100" dist="38100" dir="2700000" algn="tl">
                    <a:srgbClr val="C0C0C0"/>
                  </a:outerShdw>
                </a:effectLst>
                <a:latin typeface="Tahoma" pitchFamily="34" charset="0"/>
                <a:ea typeface="宋体" pitchFamily="2" charset="-122"/>
              </a:rPr>
              <a:t>合并不可区别状态</a:t>
            </a:r>
          </a:p>
        </p:txBody>
      </p:sp>
      <p:sp>
        <p:nvSpPr>
          <p:cNvPr id="82961" name="Text Box 17"/>
          <p:cNvSpPr txBox="1">
            <a:spLocks noChangeArrowheads="1"/>
          </p:cNvSpPr>
          <p:nvPr/>
        </p:nvSpPr>
        <p:spPr bwMode="auto">
          <a:xfrm>
            <a:off x="7451725" y="3789363"/>
            <a:ext cx="1441450" cy="1162050"/>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最简确定有限自动机</a:t>
            </a:r>
          </a:p>
        </p:txBody>
      </p:sp>
      <p:sp>
        <p:nvSpPr>
          <p:cNvPr id="21522" name="AutoShape 18"/>
          <p:cNvSpPr>
            <a:spLocks noChangeArrowheads="1"/>
          </p:cNvSpPr>
          <p:nvPr/>
        </p:nvSpPr>
        <p:spPr bwMode="auto">
          <a:xfrm>
            <a:off x="5651500" y="3933825"/>
            <a:ext cx="1800225" cy="503238"/>
          </a:xfrm>
          <a:prstGeom prst="rightArrow">
            <a:avLst>
              <a:gd name="adj1" fmla="val 50000"/>
              <a:gd name="adj2" fmla="val 89432"/>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21523" name="AutoShape 19"/>
          <p:cNvSpPr>
            <a:spLocks noChangeArrowheads="1"/>
          </p:cNvSpPr>
          <p:nvPr/>
        </p:nvSpPr>
        <p:spPr bwMode="auto">
          <a:xfrm rot="-3497395">
            <a:off x="6234906" y="1134269"/>
            <a:ext cx="576263" cy="3457575"/>
          </a:xfrm>
          <a:prstGeom prst="upDownArrow">
            <a:avLst>
              <a:gd name="adj1" fmla="val 50000"/>
              <a:gd name="adj2" fmla="val 120000"/>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82964" name="Text Box 20"/>
          <p:cNvSpPr txBox="1">
            <a:spLocks noChangeArrowheads="1"/>
          </p:cNvSpPr>
          <p:nvPr/>
        </p:nvSpPr>
        <p:spPr bwMode="auto">
          <a:xfrm>
            <a:off x="6011863" y="2276475"/>
            <a:ext cx="1223962" cy="361950"/>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rgbClr val="996633"/>
                </a:solidFill>
                <a:effectLst>
                  <a:outerShdw blurRad="38100" dist="38100" dir="2700000" algn="tl">
                    <a:srgbClr val="C0C0C0"/>
                  </a:outerShdw>
                </a:effectLst>
                <a:latin typeface="Tahoma" pitchFamily="34" charset="0"/>
                <a:ea typeface="宋体" pitchFamily="2" charset="-122"/>
              </a:rPr>
              <a:t>等价</a:t>
            </a:r>
          </a:p>
        </p:txBody>
      </p:sp>
      <p:sp>
        <p:nvSpPr>
          <p:cNvPr id="82965" name="Text Box 21"/>
          <p:cNvSpPr txBox="1">
            <a:spLocks noChangeArrowheads="1"/>
          </p:cNvSpPr>
          <p:nvPr/>
        </p:nvSpPr>
        <p:spPr bwMode="auto">
          <a:xfrm>
            <a:off x="1258888" y="5516563"/>
            <a:ext cx="936625" cy="431800"/>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语言</a:t>
            </a:r>
          </a:p>
        </p:txBody>
      </p:sp>
      <p:sp>
        <p:nvSpPr>
          <p:cNvPr id="21526" name="AutoShape 22"/>
          <p:cNvSpPr>
            <a:spLocks noChangeArrowheads="1"/>
          </p:cNvSpPr>
          <p:nvPr/>
        </p:nvSpPr>
        <p:spPr bwMode="auto">
          <a:xfrm>
            <a:off x="2268538" y="5445125"/>
            <a:ext cx="1079500" cy="503238"/>
          </a:xfrm>
          <a:prstGeom prst="rightArrow">
            <a:avLst>
              <a:gd name="adj1" fmla="val 50000"/>
              <a:gd name="adj2" fmla="val 53628"/>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82967" name="Text Box 23"/>
          <p:cNvSpPr txBox="1">
            <a:spLocks noChangeArrowheads="1"/>
          </p:cNvSpPr>
          <p:nvPr/>
        </p:nvSpPr>
        <p:spPr bwMode="auto">
          <a:xfrm>
            <a:off x="3348038" y="5300663"/>
            <a:ext cx="1511300" cy="796925"/>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确定有限自动机</a:t>
            </a:r>
          </a:p>
        </p:txBody>
      </p:sp>
      <p:sp>
        <p:nvSpPr>
          <p:cNvPr id="82968" name="Rectangle 24"/>
          <p:cNvSpPr>
            <a:spLocks noChangeArrowheads="1"/>
          </p:cNvSpPr>
          <p:nvPr/>
        </p:nvSpPr>
        <p:spPr bwMode="auto">
          <a:xfrm>
            <a:off x="1979613" y="5013325"/>
            <a:ext cx="1258887" cy="331788"/>
          </a:xfrm>
          <a:prstGeom prst="rect">
            <a:avLst/>
          </a:prstGeom>
          <a:noFill/>
          <a:ln w="9525">
            <a:noFill/>
            <a:miter lim="800000"/>
            <a:headEnd/>
            <a:tailEnd/>
          </a:ln>
          <a:effectLst/>
        </p:spPr>
        <p:txBody>
          <a:bodyPr wrap="none" lIns="54000" tIns="28800" rIns="54000" bIns="28800">
            <a:spAutoFit/>
          </a:bodyPr>
          <a:lstStyle/>
          <a:p>
            <a:pPr>
              <a:defRPr/>
            </a:pPr>
            <a:r>
              <a:rPr lang="zh-CN" altLang="en-US" b="1">
                <a:effectLst>
                  <a:outerShdw blurRad="38100" dist="38100" dir="2700000" algn="tl">
                    <a:srgbClr val="C0C0C0"/>
                  </a:outerShdw>
                </a:effectLst>
                <a:latin typeface="Tahoma" pitchFamily="34" charset="0"/>
                <a:ea typeface="宋体" pitchFamily="2" charset="-122"/>
              </a:rPr>
              <a:t>状态列举法</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第三章 语法分析器</a:t>
            </a:r>
          </a:p>
        </p:txBody>
      </p:sp>
      <p:sp>
        <p:nvSpPr>
          <p:cNvPr id="7172" name="Rectangle 4"/>
          <p:cNvSpPr>
            <a:spLocks noGrp="1" noChangeArrowheads="1"/>
          </p:cNvSpPr>
          <p:nvPr>
            <p:ph type="body" idx="1"/>
          </p:nvPr>
        </p:nvSpPr>
        <p:spPr/>
        <p:txBody>
          <a:bodyPr/>
          <a:lstStyle/>
          <a:p>
            <a:pPr eaLnBrk="1" hangingPunct="1">
              <a:defRPr/>
            </a:pPr>
            <a:r>
              <a:rPr lang="zh-CN" altLang="en-US" b="1" dirty="0" smtClean="0">
                <a:effectLst>
                  <a:outerShdw blurRad="38100" dist="38100" dir="2700000" algn="tl">
                    <a:srgbClr val="C0C0C0"/>
                  </a:outerShdw>
                </a:effectLst>
              </a:rPr>
              <a:t>主要内容</a:t>
            </a:r>
          </a:p>
          <a:p>
            <a:pPr lvl="1" eaLnBrk="1" hangingPunct="1">
              <a:defRPr/>
            </a:pPr>
            <a:r>
              <a:rPr lang="zh-CN" altLang="en-US" b="1" dirty="0" smtClean="0">
                <a:effectLst>
                  <a:outerShdw blurRad="38100" dist="38100" dir="2700000" algn="tl">
                    <a:srgbClr val="C0C0C0"/>
                  </a:outerShdw>
                </a:effectLst>
              </a:rPr>
              <a:t>上下文无关文法</a:t>
            </a:r>
          </a:p>
          <a:p>
            <a:pPr lvl="1" eaLnBrk="1" hangingPunct="1">
              <a:defRPr/>
            </a:pPr>
            <a:r>
              <a:rPr lang="zh-CN" altLang="en-US" b="1" dirty="0" smtClean="0">
                <a:effectLst>
                  <a:outerShdw blurRad="38100" dist="38100" dir="2700000" algn="tl">
                    <a:srgbClr val="C0C0C0"/>
                  </a:outerShdw>
                </a:effectLst>
              </a:rPr>
              <a:t>自上而下分析和自下而上分析</a:t>
            </a:r>
            <a:endParaRPr lang="en-US" altLang="zh-CN" b="1" dirty="0" smtClean="0">
              <a:effectLst>
                <a:outerShdw blurRad="38100" dist="38100" dir="2700000" algn="tl">
                  <a:srgbClr val="C0C0C0"/>
                </a:outerShdw>
              </a:effectLst>
            </a:endParaRPr>
          </a:p>
          <a:p>
            <a:pPr lvl="1" eaLnBrk="1" hangingPunct="1">
              <a:defRPr/>
            </a:pPr>
            <a:r>
              <a:rPr lang="en-US" altLang="zh-CN" b="1" dirty="0" err="1">
                <a:effectLst>
                  <a:outerShdw blurRad="38100" dist="38100" dir="2700000" algn="tl">
                    <a:srgbClr val="C0C0C0"/>
                  </a:outerShdw>
                </a:effectLst>
              </a:rPr>
              <a:t>Yacc</a:t>
            </a:r>
            <a:endParaRPr lang="zh-CN" altLang="en-US" b="1" dirty="0" smtClean="0">
              <a:effectLst>
                <a:outerShdw blurRad="38100" dist="38100" dir="2700000" algn="tl">
                  <a:srgbClr val="C0C0C0"/>
                </a:outerShdw>
              </a:effectLst>
            </a:endParaRPr>
          </a:p>
          <a:p>
            <a:pPr eaLnBrk="1" hangingPunct="1">
              <a:lnSpc>
                <a:spcPct val="0"/>
              </a:lnSpc>
              <a:defRPr/>
            </a:pPr>
            <a:endParaRPr lang="en-US" altLang="zh-CN" sz="2600" b="1" dirty="0" smtClean="0">
              <a:solidFill>
                <a:schemeClr val="accent2"/>
              </a:solidFill>
              <a:effectLst>
                <a:outerShdw blurRad="38100" dist="38100" dir="2700000" algn="tl">
                  <a:srgbClr val="C0C0C0"/>
                </a:outerShdw>
              </a:effectLst>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7" name="AutoShape 35" descr="Green marble"/>
          <p:cNvSpPr>
            <a:spLocks noChangeArrowheads="1"/>
          </p:cNvSpPr>
          <p:nvPr/>
        </p:nvSpPr>
        <p:spPr bwMode="auto">
          <a:xfrm>
            <a:off x="5940425" y="404813"/>
            <a:ext cx="3203575" cy="1081087"/>
          </a:xfrm>
          <a:prstGeom prst="cloudCallout">
            <a:avLst>
              <a:gd name="adj1" fmla="val -48611"/>
              <a:gd name="adj2" fmla="val 145153"/>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前端：依赖于源语言，独立于目标机器。</a:t>
            </a:r>
          </a:p>
        </p:txBody>
      </p:sp>
      <p:grpSp>
        <p:nvGrpSpPr>
          <p:cNvPr id="5123" name="Group 3"/>
          <p:cNvGrpSpPr>
            <a:grpSpLocks/>
          </p:cNvGrpSpPr>
          <p:nvPr/>
        </p:nvGrpSpPr>
        <p:grpSpPr bwMode="auto">
          <a:xfrm>
            <a:off x="323850" y="696913"/>
            <a:ext cx="8534400" cy="5486400"/>
            <a:chOff x="192" y="768"/>
            <a:chExt cx="5376" cy="3456"/>
          </a:xfrm>
        </p:grpSpPr>
        <p:sp>
          <p:nvSpPr>
            <p:cNvPr id="8196" name="Rectangle 4"/>
            <p:cNvSpPr>
              <a:spLocks noChangeArrowheads="1"/>
            </p:cNvSpPr>
            <p:nvPr/>
          </p:nvSpPr>
          <p:spPr bwMode="auto">
            <a:xfrm>
              <a:off x="2089" y="1211"/>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词法分析器</a:t>
              </a:r>
            </a:p>
            <a:p>
              <a:pPr eaLnBrk="0" hangingPunct="0">
                <a:defRPr/>
              </a:pP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8197" name="Rectangle 5"/>
            <p:cNvSpPr>
              <a:spLocks noChangeArrowheads="1"/>
            </p:cNvSpPr>
            <p:nvPr/>
          </p:nvSpPr>
          <p:spPr bwMode="auto">
            <a:xfrm>
              <a:off x="2089" y="1672"/>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语法分析器</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198" name="Rectangle 6"/>
            <p:cNvSpPr>
              <a:spLocks noChangeArrowheads="1"/>
            </p:cNvSpPr>
            <p:nvPr/>
          </p:nvSpPr>
          <p:spPr bwMode="auto">
            <a:xfrm>
              <a:off x="2089" y="2133"/>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语义分析器</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199" name="Rectangle 7"/>
            <p:cNvSpPr>
              <a:spLocks noChangeArrowheads="1"/>
            </p:cNvSpPr>
            <p:nvPr/>
          </p:nvSpPr>
          <p:spPr bwMode="auto">
            <a:xfrm>
              <a:off x="2064" y="768"/>
              <a:ext cx="1582" cy="264"/>
            </a:xfrm>
            <a:prstGeom prst="rect">
              <a:avLst/>
            </a:prstGeom>
            <a:noFill/>
            <a:ln w="25400">
              <a:no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源程序</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200" name="Rectangle 8"/>
            <p:cNvSpPr>
              <a:spLocks noChangeArrowheads="1"/>
            </p:cNvSpPr>
            <p:nvPr/>
          </p:nvSpPr>
          <p:spPr bwMode="auto">
            <a:xfrm>
              <a:off x="2089" y="2595"/>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中间代码生成器</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201" name="Rectangle 9"/>
            <p:cNvSpPr>
              <a:spLocks noChangeArrowheads="1"/>
            </p:cNvSpPr>
            <p:nvPr/>
          </p:nvSpPr>
          <p:spPr bwMode="auto">
            <a:xfrm>
              <a:off x="2089" y="3056"/>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代码优化器</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202" name="Rectangle 10"/>
            <p:cNvSpPr>
              <a:spLocks noChangeArrowheads="1"/>
            </p:cNvSpPr>
            <p:nvPr/>
          </p:nvSpPr>
          <p:spPr bwMode="auto">
            <a:xfrm>
              <a:off x="2089" y="3517"/>
              <a:ext cx="1582"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代码生成器</a:t>
              </a:r>
            </a:p>
            <a:p>
              <a:pPr eaLnBrk="0" hangingPunct="0">
                <a:defRPr/>
              </a:pP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8203" name="Rectangle 11"/>
            <p:cNvSpPr>
              <a:spLocks noChangeArrowheads="1"/>
            </p:cNvSpPr>
            <p:nvPr/>
          </p:nvSpPr>
          <p:spPr bwMode="auto">
            <a:xfrm>
              <a:off x="2160" y="3960"/>
              <a:ext cx="1370" cy="264"/>
            </a:xfrm>
            <a:prstGeom prst="rect">
              <a:avLst/>
            </a:prstGeom>
            <a:noFill/>
            <a:ln w="25400">
              <a:no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目标程序</a:t>
              </a:r>
            </a:p>
          </p:txBody>
        </p:sp>
        <p:sp>
          <p:nvSpPr>
            <p:cNvPr id="8204" name="Rectangle 12"/>
            <p:cNvSpPr>
              <a:spLocks noChangeArrowheads="1"/>
            </p:cNvSpPr>
            <p:nvPr/>
          </p:nvSpPr>
          <p:spPr bwMode="auto">
            <a:xfrm>
              <a:off x="3987" y="2331"/>
              <a:ext cx="1581"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出错管理器</a:t>
              </a:r>
            </a:p>
            <a:p>
              <a:pPr eaLnBrk="0" hangingPunct="0">
                <a:defRPr/>
              </a:pPr>
              <a:endParaRPr lang="en-US" altLang="zh-CN" sz="2400" b="1">
                <a:effectLst>
                  <a:outerShdw blurRad="38100" dist="38100" dir="2700000" algn="tl">
                    <a:srgbClr val="C0C0C0"/>
                  </a:outerShdw>
                </a:effectLst>
                <a:latin typeface="Times New Roman" pitchFamily="18" charset="0"/>
                <a:ea typeface="宋体" pitchFamily="2" charset="-122"/>
              </a:endParaRPr>
            </a:p>
          </p:txBody>
        </p:sp>
        <p:sp>
          <p:nvSpPr>
            <p:cNvPr id="8205" name="Rectangle 13"/>
            <p:cNvSpPr>
              <a:spLocks noChangeArrowheads="1"/>
            </p:cNvSpPr>
            <p:nvPr/>
          </p:nvSpPr>
          <p:spPr bwMode="auto">
            <a:xfrm>
              <a:off x="192" y="2331"/>
              <a:ext cx="1581" cy="264"/>
            </a:xfrm>
            <a:prstGeom prst="rect">
              <a:avLst/>
            </a:prstGeom>
            <a:noFill/>
            <a:ln w="25400">
              <a:solidFill>
                <a:schemeClr val="tx1"/>
              </a:solidFill>
              <a:miter lim="800000"/>
              <a:headEnd/>
              <a:tailEnd/>
            </a:ln>
          </p:spPr>
          <p:txBody>
            <a:bodyPr/>
            <a:lstStyle/>
            <a:p>
              <a:pPr algn="ctr" eaLnBrk="0" hangingPunct="0">
                <a:defRPr/>
              </a:pPr>
              <a:r>
                <a:rPr lang="zh-CN" altLang="en-US" sz="2400" b="1">
                  <a:effectLst>
                    <a:outerShdw blurRad="38100" dist="38100" dir="2700000" algn="tl">
                      <a:srgbClr val="C0C0C0"/>
                    </a:outerShdw>
                  </a:effectLst>
                  <a:latin typeface="Times New Roman" pitchFamily="18" charset="0"/>
                  <a:ea typeface="宋体" pitchFamily="2" charset="-122"/>
                </a:rPr>
                <a:t>符号表管理器</a:t>
              </a:r>
              <a:r>
                <a:rPr lang="zh-CN" altLang="en-US" b="1">
                  <a:effectLst>
                    <a:outerShdw blurRad="38100" dist="38100" dir="2700000" algn="tl">
                      <a:srgbClr val="C0C0C0"/>
                    </a:outerShdw>
                  </a:effectLst>
                  <a:latin typeface="Times New Roman" pitchFamily="18" charset="0"/>
                  <a:ea typeface="宋体" pitchFamily="2" charset="-122"/>
                </a:rPr>
                <a:t>  </a:t>
              </a:r>
            </a:p>
            <a:p>
              <a:pPr eaLnBrk="0" hangingPunct="0">
                <a:defRPr/>
              </a:pPr>
              <a:endParaRPr lang="en-US" altLang="zh-CN" b="1">
                <a:effectLst>
                  <a:outerShdw blurRad="38100" dist="38100" dir="2700000" algn="tl">
                    <a:srgbClr val="C0C0C0"/>
                  </a:outerShdw>
                </a:effectLst>
                <a:latin typeface="Times New Roman" pitchFamily="18" charset="0"/>
                <a:ea typeface="宋体" pitchFamily="2" charset="-122"/>
              </a:endParaRPr>
            </a:p>
          </p:txBody>
        </p:sp>
        <p:sp>
          <p:nvSpPr>
            <p:cNvPr id="5138" name="Line 14"/>
            <p:cNvSpPr>
              <a:spLocks noChangeShapeType="1"/>
            </p:cNvSpPr>
            <p:nvPr/>
          </p:nvSpPr>
          <p:spPr bwMode="auto">
            <a:xfrm>
              <a:off x="2827" y="1013"/>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39" name="Line 15"/>
            <p:cNvSpPr>
              <a:spLocks noChangeShapeType="1"/>
            </p:cNvSpPr>
            <p:nvPr/>
          </p:nvSpPr>
          <p:spPr bwMode="auto">
            <a:xfrm>
              <a:off x="2827" y="1475"/>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0" name="Line 16"/>
            <p:cNvSpPr>
              <a:spLocks noChangeShapeType="1"/>
            </p:cNvSpPr>
            <p:nvPr/>
          </p:nvSpPr>
          <p:spPr bwMode="auto">
            <a:xfrm>
              <a:off x="2827" y="1936"/>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1" name="Line 17"/>
            <p:cNvSpPr>
              <a:spLocks noChangeShapeType="1"/>
            </p:cNvSpPr>
            <p:nvPr/>
          </p:nvSpPr>
          <p:spPr bwMode="auto">
            <a:xfrm>
              <a:off x="2827" y="2397"/>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2" name="Line 18"/>
            <p:cNvSpPr>
              <a:spLocks noChangeShapeType="1"/>
            </p:cNvSpPr>
            <p:nvPr/>
          </p:nvSpPr>
          <p:spPr bwMode="auto">
            <a:xfrm>
              <a:off x="2827" y="2859"/>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19"/>
            <p:cNvSpPr>
              <a:spLocks noChangeShapeType="1"/>
            </p:cNvSpPr>
            <p:nvPr/>
          </p:nvSpPr>
          <p:spPr bwMode="auto">
            <a:xfrm>
              <a:off x="2827" y="3320"/>
              <a:ext cx="0" cy="19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4" name="Line 20"/>
            <p:cNvSpPr>
              <a:spLocks noChangeShapeType="1"/>
            </p:cNvSpPr>
            <p:nvPr/>
          </p:nvSpPr>
          <p:spPr bwMode="auto">
            <a:xfrm>
              <a:off x="2827" y="3781"/>
              <a:ext cx="0" cy="19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45" name="Line 21"/>
            <p:cNvSpPr>
              <a:spLocks noChangeShapeType="1"/>
            </p:cNvSpPr>
            <p:nvPr/>
          </p:nvSpPr>
          <p:spPr bwMode="auto">
            <a:xfrm flipH="1">
              <a:off x="930"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22"/>
            <p:cNvSpPr>
              <a:spLocks noChangeShapeType="1"/>
            </p:cNvSpPr>
            <p:nvPr/>
          </p:nvSpPr>
          <p:spPr bwMode="auto">
            <a:xfrm>
              <a:off x="3671" y="1343"/>
              <a:ext cx="1159" cy="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7" name="Line 23"/>
            <p:cNvSpPr>
              <a:spLocks noChangeShapeType="1"/>
            </p:cNvSpPr>
            <p:nvPr/>
          </p:nvSpPr>
          <p:spPr bwMode="auto">
            <a:xfrm flipH="1">
              <a:off x="930"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8" name="Line 24"/>
            <p:cNvSpPr>
              <a:spLocks noChangeShapeType="1"/>
            </p:cNvSpPr>
            <p:nvPr/>
          </p:nvSpPr>
          <p:spPr bwMode="auto">
            <a:xfrm>
              <a:off x="3671" y="1804"/>
              <a:ext cx="1159" cy="5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9" name="Line 25"/>
            <p:cNvSpPr>
              <a:spLocks noChangeShapeType="1"/>
            </p:cNvSpPr>
            <p:nvPr/>
          </p:nvSpPr>
          <p:spPr bwMode="auto">
            <a:xfrm flipH="1">
              <a:off x="930"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0" name="Line 26"/>
            <p:cNvSpPr>
              <a:spLocks noChangeShapeType="1"/>
            </p:cNvSpPr>
            <p:nvPr/>
          </p:nvSpPr>
          <p:spPr bwMode="auto">
            <a:xfrm>
              <a:off x="3671" y="2200"/>
              <a:ext cx="1159" cy="13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1" name="Line 27"/>
            <p:cNvSpPr>
              <a:spLocks noChangeShapeType="1"/>
            </p:cNvSpPr>
            <p:nvPr/>
          </p:nvSpPr>
          <p:spPr bwMode="auto">
            <a:xfrm>
              <a:off x="930"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Line 28"/>
            <p:cNvSpPr>
              <a:spLocks noChangeShapeType="1"/>
            </p:cNvSpPr>
            <p:nvPr/>
          </p:nvSpPr>
          <p:spPr bwMode="auto">
            <a:xfrm>
              <a:off x="930"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3" name="Line 29"/>
            <p:cNvSpPr>
              <a:spLocks noChangeShapeType="1"/>
            </p:cNvSpPr>
            <p:nvPr/>
          </p:nvSpPr>
          <p:spPr bwMode="auto">
            <a:xfrm>
              <a:off x="930"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Line 30"/>
            <p:cNvSpPr>
              <a:spLocks noChangeShapeType="1"/>
            </p:cNvSpPr>
            <p:nvPr/>
          </p:nvSpPr>
          <p:spPr bwMode="auto">
            <a:xfrm flipH="1">
              <a:off x="3671" y="2595"/>
              <a:ext cx="1159" cy="19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31"/>
            <p:cNvSpPr>
              <a:spLocks noChangeShapeType="1"/>
            </p:cNvSpPr>
            <p:nvPr/>
          </p:nvSpPr>
          <p:spPr bwMode="auto">
            <a:xfrm flipH="1">
              <a:off x="3671" y="2595"/>
              <a:ext cx="1159" cy="5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32"/>
            <p:cNvSpPr>
              <a:spLocks noChangeShapeType="1"/>
            </p:cNvSpPr>
            <p:nvPr/>
          </p:nvSpPr>
          <p:spPr bwMode="auto">
            <a:xfrm flipH="1">
              <a:off x="3671" y="2595"/>
              <a:ext cx="1159" cy="105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225" name="Rectangle 33"/>
          <p:cNvSpPr>
            <a:spLocks noChangeArrowheads="1"/>
          </p:cNvSpPr>
          <p:nvPr/>
        </p:nvSpPr>
        <p:spPr bwMode="auto">
          <a:xfrm>
            <a:off x="552450" y="620713"/>
            <a:ext cx="1600200" cy="1524000"/>
          </a:xfrm>
          <a:prstGeom prst="rect">
            <a:avLst/>
          </a:prstGeom>
          <a:solidFill>
            <a:srgbClr val="CCFFCC"/>
          </a:solidFill>
          <a:ln w="25400">
            <a:solidFill>
              <a:srgbClr val="FF00FF"/>
            </a:solidFill>
            <a:miter lim="800000"/>
            <a:headEnd type="none" w="sm" len="sm"/>
            <a:tailEnd type="none" w="sm" len="sm"/>
          </a:ln>
          <a:effectLst/>
        </p:spPr>
        <p:txBody>
          <a:bodyPr wrap="none" anchor="ctr"/>
          <a:lstStyle/>
          <a:p>
            <a:pPr algn="ctr" eaLnBrk="0" hangingPunct="0">
              <a:spcBef>
                <a:spcPct val="20000"/>
              </a:spcBef>
              <a:defRPr/>
            </a:pPr>
            <a:r>
              <a:rPr lang="zh-CN" altLang="en-US" sz="3600" b="1">
                <a:effectLst>
                  <a:outerShdw blurRad="38100" dist="38100" dir="2700000" algn="tl">
                    <a:srgbClr val="FFFFFF"/>
                  </a:outerShdw>
                </a:effectLst>
                <a:latin typeface="Courier New" pitchFamily="49" charset="0"/>
                <a:ea typeface="宋体" pitchFamily="2" charset="-122"/>
              </a:rPr>
              <a:t>前端</a:t>
            </a:r>
          </a:p>
          <a:p>
            <a:pPr algn="ctr" eaLnBrk="0" hangingPunct="0">
              <a:spcBef>
                <a:spcPct val="20000"/>
              </a:spcBef>
              <a:defRPr/>
            </a:pPr>
            <a:r>
              <a:rPr lang="zh-CN" altLang="en-US" sz="3600" b="1">
                <a:effectLst>
                  <a:outerShdw blurRad="38100" dist="38100" dir="2700000" algn="tl">
                    <a:srgbClr val="FFFFFF"/>
                  </a:outerShdw>
                </a:effectLst>
                <a:latin typeface="Courier New" pitchFamily="49" charset="0"/>
                <a:ea typeface="宋体" pitchFamily="2" charset="-122"/>
              </a:rPr>
              <a:t>后端</a:t>
            </a:r>
          </a:p>
        </p:txBody>
      </p:sp>
      <p:sp>
        <p:nvSpPr>
          <p:cNvPr id="5125" name="Rectangle 34"/>
          <p:cNvSpPr>
            <a:spLocks noChangeArrowheads="1"/>
          </p:cNvSpPr>
          <p:nvPr/>
        </p:nvSpPr>
        <p:spPr bwMode="auto">
          <a:xfrm>
            <a:off x="3151188" y="1250950"/>
            <a:ext cx="2952750" cy="2879725"/>
          </a:xfrm>
          <a:prstGeom prst="rect">
            <a:avLst/>
          </a:prstGeom>
          <a:noFill/>
          <a:ln w="25400">
            <a:solidFill>
              <a:srgbClr val="FF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6" name="Rectangle 36"/>
          <p:cNvSpPr>
            <a:spLocks noChangeArrowheads="1"/>
          </p:cNvSpPr>
          <p:nvPr/>
        </p:nvSpPr>
        <p:spPr bwMode="auto">
          <a:xfrm>
            <a:off x="3151188" y="4260850"/>
            <a:ext cx="2952750" cy="1382713"/>
          </a:xfrm>
          <a:prstGeom prst="rect">
            <a:avLst/>
          </a:prstGeom>
          <a:noFill/>
          <a:ln w="25400">
            <a:solidFill>
              <a:srgbClr val="FF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9" name="AutoShape 37"/>
          <p:cNvSpPr>
            <a:spLocks noChangeArrowheads="1"/>
          </p:cNvSpPr>
          <p:nvPr/>
        </p:nvSpPr>
        <p:spPr bwMode="auto">
          <a:xfrm>
            <a:off x="6319838" y="4635500"/>
            <a:ext cx="2592387" cy="1511300"/>
          </a:xfrm>
          <a:prstGeom prst="cloudCallout">
            <a:avLst>
              <a:gd name="adj1" fmla="val -76514"/>
              <a:gd name="adj2" fmla="val -30986"/>
            </a:avLst>
          </a:prstGeom>
          <a:solidFill>
            <a:srgbClr val="CCFFCC"/>
          </a:solidFill>
          <a:ln w="12700">
            <a:solidFill>
              <a:schemeClr val="tx1"/>
            </a:solidFill>
            <a:round/>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后端：依赖于目标机器，独立于源语言。</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609600" y="228600"/>
            <a:ext cx="7772400" cy="1143000"/>
          </a:xfrm>
        </p:spPr>
        <p:txBody>
          <a:bodyPr/>
          <a:lstStyle/>
          <a:p>
            <a:pPr eaLnBrk="1" hangingPunct="1">
              <a:defRPr/>
            </a:pPr>
            <a:r>
              <a:rPr lang="zh-CN" altLang="en-US" sz="3800" b="1" smtClean="0">
                <a:solidFill>
                  <a:schemeClr val="hlink"/>
                </a:solidFill>
                <a:effectLst>
                  <a:outerShdw blurRad="38100" dist="38100" dir="2700000" algn="tl">
                    <a:srgbClr val="C0C0C0"/>
                  </a:outerShdw>
                </a:effectLst>
              </a:rPr>
              <a:t>上下文无关文法与正规式比较</a:t>
            </a:r>
            <a:br>
              <a:rPr lang="zh-CN" altLang="en-US" sz="3800" b="1" smtClean="0">
                <a:solidFill>
                  <a:schemeClr val="hlink"/>
                </a:solidFill>
                <a:effectLst>
                  <a:outerShdw blurRad="38100" dist="38100" dir="2700000" algn="tl">
                    <a:srgbClr val="C0C0C0"/>
                  </a:outerShdw>
                </a:effectLst>
              </a:rPr>
            </a:br>
            <a:endParaRPr lang="zh-CN" altLang="en-US" sz="3800" b="1" smtClean="0">
              <a:solidFill>
                <a:schemeClr val="hlink"/>
              </a:solidFill>
              <a:effectLst>
                <a:outerShdw blurRad="38100" dist="38100" dir="2700000" algn="tl">
                  <a:srgbClr val="C0C0C0"/>
                </a:outerShdw>
              </a:effectLst>
            </a:endParaRPr>
          </a:p>
        </p:txBody>
      </p:sp>
      <p:sp>
        <p:nvSpPr>
          <p:cNvPr id="88067" name="Rectangle 3"/>
          <p:cNvSpPr>
            <a:spLocks noGrp="1" noChangeArrowheads="1"/>
          </p:cNvSpPr>
          <p:nvPr>
            <p:ph type="body" idx="1"/>
          </p:nvPr>
        </p:nvSpPr>
        <p:spPr>
          <a:xfrm>
            <a:off x="179388" y="1341438"/>
            <a:ext cx="4105275" cy="5105400"/>
          </a:xfrm>
        </p:spPr>
        <p:txBody>
          <a:bodyPr/>
          <a:lstStyle/>
          <a:p>
            <a:pPr marL="0" indent="0" eaLnBrk="1" hangingPunct="1">
              <a:buFont typeface="Wingdings" pitchFamily="2" charset="2"/>
              <a:buNone/>
              <a:defRPr/>
            </a:pPr>
            <a:r>
              <a:rPr lang="zh-CN" altLang="en-US" sz="2800" b="1" smtClean="0">
                <a:effectLst>
                  <a:outerShdw blurRad="38100" dist="38100" dir="2700000" algn="tl">
                    <a:srgbClr val="C0C0C0"/>
                  </a:outerShdw>
                </a:effectLst>
                <a:latin typeface="宋体" pitchFamily="2" charset="-122"/>
              </a:rPr>
              <a:t>上下文无关文法</a:t>
            </a:r>
          </a:p>
          <a:p>
            <a:pPr marL="0" indent="0" eaLnBrk="1" hangingPunct="1">
              <a:buFont typeface="Wingdings" pitchFamily="2" charset="2"/>
              <a:buNone/>
              <a:defRPr/>
            </a:pPr>
            <a:endParaRPr lang="zh-CN" altLang="en-US" sz="2800" b="1" smtClean="0">
              <a:latin typeface="宋体" pitchFamily="2" charset="-122"/>
            </a:endParaRPr>
          </a:p>
          <a:p>
            <a:pPr marL="179388" lvl="1" indent="0" algn="just" eaLnBrk="1" hangingPunct="1">
              <a:defRPr/>
            </a:pPr>
            <a:r>
              <a:rPr lang="en-US" altLang="zh-CN" sz="2800" b="1" i="1" smtClean="0"/>
              <a:t>E </a:t>
            </a:r>
            <a:r>
              <a:rPr lang="en-US" altLang="zh-CN" sz="2800" b="1" smtClean="0">
                <a:sym typeface="Symbol" pitchFamily="18" charset="2"/>
              </a:rPr>
              <a:t></a:t>
            </a:r>
            <a:r>
              <a:rPr lang="en-US" altLang="zh-CN" sz="2800" b="1" smtClean="0"/>
              <a:t> </a:t>
            </a:r>
            <a:r>
              <a:rPr lang="en-US" altLang="zh-CN" sz="2800" b="1" i="1" smtClean="0"/>
              <a:t>E A E | </a:t>
            </a:r>
            <a:r>
              <a:rPr lang="en-US" altLang="zh-CN" sz="2800" b="1" smtClean="0"/>
              <a:t>(</a:t>
            </a:r>
            <a:r>
              <a:rPr lang="en-US" altLang="zh-CN" sz="2800" b="1" i="1" smtClean="0"/>
              <a:t>E </a:t>
            </a:r>
            <a:r>
              <a:rPr lang="en-US" altLang="zh-CN" sz="2800" b="1" smtClean="0"/>
              <a:t>)</a:t>
            </a:r>
            <a:r>
              <a:rPr lang="en-US" altLang="zh-CN" sz="2800" b="1" i="1" smtClean="0"/>
              <a:t> | </a:t>
            </a:r>
            <a:r>
              <a:rPr lang="en-US" altLang="zh-CN" sz="2800" b="1" smtClean="0">
                <a:sym typeface="Symbol" pitchFamily="18" charset="2"/>
              </a:rPr>
              <a:t></a:t>
            </a:r>
            <a:r>
              <a:rPr lang="en-US" altLang="zh-CN" sz="2800" b="1" i="1" smtClean="0"/>
              <a:t>E | </a:t>
            </a:r>
            <a:r>
              <a:rPr lang="en-US" altLang="zh-CN" sz="2800" b="1" smtClean="0"/>
              <a:t>id</a:t>
            </a:r>
          </a:p>
          <a:p>
            <a:pPr marL="179388" lvl="1" indent="0" algn="just" eaLnBrk="1" hangingPunct="1">
              <a:defRPr/>
            </a:pPr>
            <a:r>
              <a:rPr lang="en-US" altLang="zh-CN" sz="2800" b="1" i="1" smtClean="0"/>
              <a:t>A </a:t>
            </a:r>
            <a:r>
              <a:rPr lang="en-US" altLang="zh-CN" sz="2800" b="1" smtClean="0">
                <a:sym typeface="Symbol" pitchFamily="18" charset="2"/>
              </a:rPr>
              <a:t></a:t>
            </a:r>
            <a:r>
              <a:rPr lang="en-US" altLang="zh-CN" sz="2800" b="1" smtClean="0"/>
              <a:t> + | </a:t>
            </a:r>
            <a:r>
              <a:rPr lang="en-US" altLang="zh-CN" sz="2800" b="1" smtClean="0">
                <a:latin typeface="宋体" pitchFamily="2" charset="-122"/>
              </a:rPr>
              <a:t>*</a:t>
            </a:r>
          </a:p>
          <a:p>
            <a:pPr marL="179388" lvl="1" indent="0" eaLnBrk="1" hangingPunct="1">
              <a:defRPr/>
            </a:pPr>
            <a:endParaRPr lang="en-US" altLang="zh-CN" sz="2800" b="1" smtClean="0"/>
          </a:p>
        </p:txBody>
      </p:sp>
      <p:sp>
        <p:nvSpPr>
          <p:cNvPr id="23556" name="Line 4"/>
          <p:cNvSpPr>
            <a:spLocks noChangeShapeType="1"/>
          </p:cNvSpPr>
          <p:nvPr/>
        </p:nvSpPr>
        <p:spPr bwMode="auto">
          <a:xfrm>
            <a:off x="4356100" y="1052513"/>
            <a:ext cx="0" cy="29527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88069" name="Rectangle 5"/>
          <p:cNvSpPr>
            <a:spLocks noChangeArrowheads="1"/>
          </p:cNvSpPr>
          <p:nvPr/>
        </p:nvSpPr>
        <p:spPr bwMode="auto">
          <a:xfrm>
            <a:off x="4427538" y="1196975"/>
            <a:ext cx="4716462" cy="51054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None/>
              <a:defRPr/>
            </a:pPr>
            <a:r>
              <a:rPr lang="zh-CN" altLang="en-US" sz="2800" b="1">
                <a:effectLst>
                  <a:outerShdw blurRad="38100" dist="38100" dir="2700000" algn="tl">
                    <a:srgbClr val="C0C0C0"/>
                  </a:outerShdw>
                </a:effectLst>
                <a:latin typeface="宋体" pitchFamily="2" charset="-122"/>
                <a:ea typeface="宋体" pitchFamily="2" charset="-122"/>
              </a:rPr>
              <a:t>正规式定义</a:t>
            </a:r>
          </a:p>
          <a:p>
            <a:pPr marL="342900" indent="-342900">
              <a:spcBef>
                <a:spcPct val="20000"/>
              </a:spcBef>
              <a:buClr>
                <a:schemeClr val="accent1"/>
              </a:buClr>
              <a:buSzPct val="65000"/>
              <a:buFont typeface="Wingdings" pitchFamily="2" charset="2"/>
              <a:buNone/>
              <a:defRPr/>
            </a:pPr>
            <a:endParaRPr lang="zh-CN" altLang="en-US" sz="2800" b="1">
              <a:latin typeface="宋体" pitchFamily="2" charset="-122"/>
              <a:ea typeface="宋体" pitchFamily="2" charset="-122"/>
            </a:endParaRPr>
          </a:p>
          <a:p>
            <a:pPr marL="669925" lvl="1" indent="-325438">
              <a:spcBef>
                <a:spcPct val="20000"/>
              </a:spcBef>
              <a:buClr>
                <a:schemeClr val="accent2"/>
              </a:buClr>
              <a:buSzPct val="60000"/>
              <a:buFont typeface="Wingdings" pitchFamily="2" charset="2"/>
              <a:buChar char="q"/>
              <a:defRPr/>
            </a:pPr>
            <a:r>
              <a:rPr lang="en-US" altLang="zh-CN" sz="2800" b="1">
                <a:ea typeface="宋体" pitchFamily="2" charset="-122"/>
              </a:rPr>
              <a:t>letter </a:t>
            </a:r>
            <a:r>
              <a:rPr lang="en-US" altLang="zh-CN" sz="2800" b="1">
                <a:ea typeface="宋体" pitchFamily="2" charset="-122"/>
                <a:sym typeface="Symbol" pitchFamily="18" charset="2"/>
              </a:rPr>
              <a:t>[A-Za-z]</a:t>
            </a:r>
          </a:p>
          <a:p>
            <a:pPr marL="669925" lvl="1" indent="-325438">
              <a:spcBef>
                <a:spcPct val="20000"/>
              </a:spcBef>
              <a:buClr>
                <a:schemeClr val="accent2"/>
              </a:buClr>
              <a:buSzPct val="60000"/>
              <a:buFont typeface="Wingdings" pitchFamily="2" charset="2"/>
              <a:buChar char="q"/>
              <a:defRPr/>
            </a:pPr>
            <a:r>
              <a:rPr lang="en-US" altLang="zh-CN" sz="2800" b="1">
                <a:ea typeface="宋体" pitchFamily="2" charset="-122"/>
                <a:sym typeface="Symbol" pitchFamily="18" charset="2"/>
              </a:rPr>
              <a:t>digit [0-9]</a:t>
            </a:r>
          </a:p>
          <a:p>
            <a:pPr marL="669925" lvl="1" indent="-325438">
              <a:spcBef>
                <a:spcPct val="20000"/>
              </a:spcBef>
              <a:buClr>
                <a:schemeClr val="accent2"/>
              </a:buClr>
              <a:buSzPct val="60000"/>
              <a:buFont typeface="Wingdings" pitchFamily="2" charset="2"/>
              <a:buChar char="q"/>
              <a:defRPr/>
            </a:pPr>
            <a:r>
              <a:rPr lang="en-US" altLang="zh-CN" sz="2800" b="1">
                <a:ea typeface="宋体" pitchFamily="2" charset="-122"/>
                <a:sym typeface="Symbol" pitchFamily="18" charset="2"/>
              </a:rPr>
              <a:t>id letter(letter|digit)*</a:t>
            </a:r>
          </a:p>
        </p:txBody>
      </p:sp>
      <p:sp>
        <p:nvSpPr>
          <p:cNvPr id="88071" name="Rectangle 7"/>
          <p:cNvSpPr>
            <a:spLocks noChangeArrowheads="1"/>
          </p:cNvSpPr>
          <p:nvPr/>
        </p:nvSpPr>
        <p:spPr bwMode="auto">
          <a:xfrm>
            <a:off x="468313" y="4149725"/>
            <a:ext cx="8064500" cy="1801813"/>
          </a:xfrm>
          <a:prstGeom prst="rect">
            <a:avLst/>
          </a:prstGeom>
          <a:noFill/>
          <a:ln w="9525">
            <a:noFill/>
            <a:miter lim="800000"/>
            <a:headEnd/>
            <a:tailEnd/>
          </a:ln>
          <a:effectLst/>
        </p:spPr>
        <p:txBody>
          <a:bodyPr>
            <a:spAutoFit/>
          </a:bodyPr>
          <a:lstStyle/>
          <a:p>
            <a:pPr>
              <a:spcBef>
                <a:spcPct val="50000"/>
              </a:spcBef>
              <a:buFont typeface="Wingdings" pitchFamily="2" charset="2"/>
              <a:buChar char="p"/>
              <a:defRPr/>
            </a:pPr>
            <a:r>
              <a:rPr lang="zh-CN" altLang="en-US" sz="2800" b="1" dirty="0">
                <a:solidFill>
                  <a:schemeClr val="hlink"/>
                </a:solidFill>
                <a:effectLst>
                  <a:outerShdw blurRad="38100" dist="38100" dir="2700000" algn="tl">
                    <a:srgbClr val="C0C0C0"/>
                  </a:outerShdw>
                </a:effectLst>
                <a:ea typeface="宋体" pitchFamily="2" charset="-122"/>
              </a:rPr>
              <a:t>上下文无关文法是一个四元组</a:t>
            </a:r>
          </a:p>
          <a:p>
            <a:pPr>
              <a:spcBef>
                <a:spcPct val="50000"/>
              </a:spcBef>
              <a:buFont typeface="Wingdings" pitchFamily="2" charset="2"/>
              <a:buChar char="p"/>
              <a:defRPr/>
            </a:pPr>
            <a:r>
              <a:rPr lang="zh-CN" altLang="en-US" sz="2800" b="1" dirty="0">
                <a:solidFill>
                  <a:schemeClr val="hlink"/>
                </a:solidFill>
                <a:effectLst>
                  <a:outerShdw blurRad="38100" dist="38100" dir="2700000" algn="tl">
                    <a:srgbClr val="C0C0C0"/>
                  </a:outerShdw>
                </a:effectLst>
                <a:ea typeface="宋体" pitchFamily="2" charset="-122"/>
              </a:rPr>
              <a:t>最左</a:t>
            </a:r>
            <a:r>
              <a:rPr lang="zh-CN" altLang="en-US" sz="2800" b="1" dirty="0" smtClean="0">
                <a:solidFill>
                  <a:schemeClr val="hlink"/>
                </a:solidFill>
                <a:effectLst>
                  <a:outerShdw blurRad="38100" dist="38100" dir="2700000" algn="tl">
                    <a:srgbClr val="C0C0C0"/>
                  </a:outerShdw>
                </a:effectLst>
                <a:ea typeface="宋体" pitchFamily="2" charset="-122"/>
              </a:rPr>
              <a:t>推导、</a:t>
            </a:r>
            <a:r>
              <a:rPr lang="zh-CN" altLang="en-US" sz="2800" b="1" dirty="0">
                <a:solidFill>
                  <a:schemeClr val="hlink"/>
                </a:solidFill>
                <a:effectLst>
                  <a:outerShdw blurRad="38100" dist="38100" dir="2700000" algn="tl">
                    <a:srgbClr val="C0C0C0"/>
                  </a:outerShdw>
                </a:effectLst>
                <a:ea typeface="宋体" pitchFamily="2" charset="-122"/>
              </a:rPr>
              <a:t>最右推导</a:t>
            </a:r>
          </a:p>
          <a:p>
            <a:pPr>
              <a:spcBef>
                <a:spcPct val="50000"/>
              </a:spcBef>
              <a:buFont typeface="Wingdings" pitchFamily="2" charset="2"/>
              <a:buChar char="p"/>
              <a:defRPr/>
            </a:pPr>
            <a:r>
              <a:rPr lang="zh-CN" altLang="en-US" sz="2800" b="1" dirty="0">
                <a:solidFill>
                  <a:schemeClr val="hlink"/>
                </a:solidFill>
                <a:effectLst>
                  <a:outerShdw blurRad="38100" dist="38100" dir="2700000" algn="tl">
                    <a:srgbClr val="C0C0C0"/>
                  </a:outerShdw>
                </a:effectLst>
                <a:ea typeface="宋体" pitchFamily="2" charset="-122"/>
              </a:rPr>
              <a:t>二义性</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语言和文法 </a:t>
            </a:r>
          </a:p>
        </p:txBody>
      </p:sp>
      <p:sp>
        <p:nvSpPr>
          <p:cNvPr id="90115" name="Rectangle 3"/>
          <p:cNvSpPr>
            <a:spLocks noGrp="1" noChangeArrowheads="1"/>
          </p:cNvSpPr>
          <p:nvPr>
            <p:ph type="body" idx="1"/>
          </p:nvPr>
        </p:nvSpPr>
        <p:spPr>
          <a:xfrm>
            <a:off x="304800" y="1524000"/>
            <a:ext cx="8534400" cy="5029200"/>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rPr>
              <a:t>消除左递归</a:t>
            </a:r>
          </a:p>
          <a:p>
            <a:pPr eaLnBrk="1" hangingPunct="1">
              <a:spcBef>
                <a:spcPct val="0"/>
              </a:spcBef>
              <a:buFont typeface="Wingdings" pitchFamily="2" charset="2"/>
              <a:buNone/>
              <a:defRPr/>
            </a:pPr>
            <a:endParaRPr lang="zh-CN" altLang="en-US" b="1" smtClean="0"/>
          </a:p>
          <a:p>
            <a:pPr eaLnBrk="1" hangingPunct="1">
              <a:spcBef>
                <a:spcPct val="0"/>
              </a:spcBef>
              <a:defRPr/>
            </a:pPr>
            <a:r>
              <a:rPr lang="zh-CN" altLang="en-US" b="1" smtClean="0">
                <a:solidFill>
                  <a:srgbClr val="996633"/>
                </a:solidFill>
                <a:effectLst>
                  <a:outerShdw blurRad="38100" dist="38100" dir="2700000" algn="tl">
                    <a:srgbClr val="C0C0C0"/>
                  </a:outerShdw>
                </a:effectLst>
                <a:latin typeface="宋体" pitchFamily="2" charset="-122"/>
              </a:rPr>
              <a:t>文法</a:t>
            </a:r>
            <a:r>
              <a:rPr lang="zh-CN" altLang="en-US" b="1" smtClean="0">
                <a:solidFill>
                  <a:srgbClr val="996633"/>
                </a:solidFill>
                <a:effectLst>
                  <a:outerShdw blurRad="38100" dist="38100" dir="2700000" algn="tl">
                    <a:srgbClr val="C0C0C0"/>
                  </a:outerShdw>
                </a:effectLst>
              </a:rPr>
              <a:t>左递归		</a:t>
            </a:r>
            <a:r>
              <a:rPr lang="en-US" altLang="zh-CN" b="1" i="1" smtClean="0">
                <a:solidFill>
                  <a:srgbClr val="996633"/>
                </a:solidFill>
                <a:effectLst>
                  <a:outerShdw blurRad="38100" dist="38100" dir="2700000" algn="tl">
                    <a:srgbClr val="C0C0C0"/>
                  </a:outerShdw>
                </a:effectLst>
              </a:rPr>
              <a:t>A</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baseline="30000" smtClean="0">
                <a:solidFill>
                  <a:srgbClr val="996633"/>
                </a:solidFill>
                <a:effectLst>
                  <a:outerShdw blurRad="38100" dist="38100" dir="2700000" algn="tl">
                    <a:srgbClr val="C0C0C0"/>
                  </a:outerShdw>
                </a:effectLst>
              </a:rPr>
              <a:t>+</a:t>
            </a:r>
            <a:r>
              <a:rPr lang="en-US" altLang="zh-CN" b="1" i="1" smtClean="0">
                <a:solidFill>
                  <a:srgbClr val="996633"/>
                </a:solidFill>
                <a:effectLst>
                  <a:outerShdw blurRad="38100" dist="38100" dir="2700000" algn="tl">
                    <a:srgbClr val="C0C0C0"/>
                  </a:outerShdw>
                </a:effectLst>
              </a:rPr>
              <a:t>A</a:t>
            </a:r>
            <a:r>
              <a:rPr lang="en-US" altLang="zh-CN" b="1" i="1" smtClean="0">
                <a:solidFill>
                  <a:srgbClr val="996633"/>
                </a:solidFill>
                <a:effectLst>
                  <a:outerShdw blurRad="38100" dist="38100" dir="2700000" algn="tl">
                    <a:srgbClr val="C0C0C0"/>
                  </a:outerShdw>
                </a:effectLst>
                <a:latin typeface="Symbol" pitchFamily="18" charset="2"/>
              </a:rPr>
              <a:t>a</a:t>
            </a:r>
            <a:r>
              <a:rPr lang="en-US" altLang="zh-CN" b="1" smtClean="0"/>
              <a:t> </a:t>
            </a:r>
          </a:p>
          <a:p>
            <a:pPr eaLnBrk="1" hangingPunct="1">
              <a:spcBef>
                <a:spcPct val="0"/>
              </a:spcBef>
              <a:defRPr/>
            </a:pPr>
            <a:endParaRPr lang="en-US" altLang="zh-CN" b="1" smtClean="0"/>
          </a:p>
          <a:p>
            <a:pPr eaLnBrk="1" hangingPunct="1">
              <a:spcBef>
                <a:spcPct val="0"/>
              </a:spcBef>
              <a:defRPr/>
            </a:pPr>
            <a:r>
              <a:rPr lang="zh-CN" altLang="en-US" b="1" smtClean="0">
                <a:solidFill>
                  <a:srgbClr val="996633"/>
                </a:solidFill>
                <a:effectLst>
                  <a:outerShdw blurRad="38100" dist="38100" dir="2700000" algn="tl">
                    <a:srgbClr val="C0C0C0"/>
                  </a:outerShdw>
                </a:effectLst>
              </a:rPr>
              <a:t>直接左递归		</a:t>
            </a:r>
            <a:r>
              <a:rPr lang="en-US" altLang="zh-CN" b="1" i="1" smtClean="0">
                <a:solidFill>
                  <a:srgbClr val="996633"/>
                </a:solidFill>
                <a:effectLst>
                  <a:outerShdw blurRad="38100" dist="38100" dir="2700000" algn="tl">
                    <a:srgbClr val="C0C0C0"/>
                  </a:outerShdw>
                </a:effectLst>
              </a:rPr>
              <a:t>A</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i="1" smtClean="0">
                <a:solidFill>
                  <a:srgbClr val="996633"/>
                </a:solidFill>
                <a:effectLst>
                  <a:outerShdw blurRad="38100" dist="38100" dir="2700000" algn="tl">
                    <a:srgbClr val="C0C0C0"/>
                  </a:outerShdw>
                </a:effectLst>
              </a:rPr>
              <a:t>A</a:t>
            </a:r>
            <a:r>
              <a:rPr lang="en-US" altLang="zh-CN" b="1" i="1" smtClean="0">
                <a:solidFill>
                  <a:srgbClr val="996633"/>
                </a:solidFill>
                <a:effectLst>
                  <a:outerShdw blurRad="38100" dist="38100" dir="2700000" algn="tl">
                    <a:srgbClr val="C0C0C0"/>
                  </a:outerShdw>
                </a:effectLst>
                <a:latin typeface="Symbol" pitchFamily="18" charset="2"/>
              </a:rPr>
              <a:t>a </a:t>
            </a:r>
            <a:r>
              <a:rPr lang="en-US" altLang="zh-CN" b="1" smtClean="0">
                <a:solidFill>
                  <a:srgbClr val="996633"/>
                </a:solidFill>
                <a:effectLst>
                  <a:outerShdw blurRad="38100" dist="38100" dir="2700000" algn="tl">
                    <a:srgbClr val="C0C0C0"/>
                  </a:outerShdw>
                </a:effectLst>
                <a:latin typeface="Symbol" pitchFamily="18" charset="2"/>
              </a:rPr>
              <a:t>|</a:t>
            </a:r>
            <a:r>
              <a:rPr lang="en-US" altLang="zh-CN" b="1" i="1" smtClean="0">
                <a:solidFill>
                  <a:srgbClr val="996633"/>
                </a:solidFill>
                <a:effectLst>
                  <a:outerShdw blurRad="38100" dist="38100" dir="2700000" algn="tl">
                    <a:srgbClr val="C0C0C0"/>
                  </a:outerShdw>
                </a:effectLst>
                <a:latin typeface="Symbol" pitchFamily="18" charset="2"/>
              </a:rPr>
              <a:t>b</a:t>
            </a:r>
            <a:r>
              <a:rPr lang="en-US" altLang="zh-CN" b="1" smtClean="0"/>
              <a:t> </a:t>
            </a:r>
          </a:p>
          <a:p>
            <a:pPr lvl="1" eaLnBrk="1" hangingPunct="1">
              <a:spcBef>
                <a:spcPct val="0"/>
              </a:spcBef>
              <a:defRPr/>
            </a:pPr>
            <a:r>
              <a:rPr lang="zh-CN" altLang="en-US" b="1" smtClean="0">
                <a:solidFill>
                  <a:schemeClr val="accent2"/>
                </a:solidFill>
              </a:rPr>
              <a:t>串的特点		 </a:t>
            </a:r>
            <a:r>
              <a:rPr lang="en-US" altLang="zh-CN" b="1" i="1" smtClean="0">
                <a:solidFill>
                  <a:schemeClr val="accent2"/>
                </a:solidFill>
                <a:latin typeface="Symbol" pitchFamily="18" charset="2"/>
              </a:rPr>
              <a:t>ba . . . a</a:t>
            </a:r>
          </a:p>
          <a:p>
            <a:pPr lvl="1" eaLnBrk="1" hangingPunct="1">
              <a:spcBef>
                <a:spcPct val="0"/>
              </a:spcBef>
              <a:defRPr/>
            </a:pPr>
            <a:endParaRPr lang="en-US" altLang="zh-CN" b="1" smtClean="0">
              <a:solidFill>
                <a:schemeClr val="accent2"/>
              </a:solidFill>
            </a:endParaRPr>
          </a:p>
          <a:p>
            <a:pPr eaLnBrk="1" hangingPunct="1">
              <a:spcBef>
                <a:spcPct val="0"/>
              </a:spcBef>
              <a:defRPr/>
            </a:pPr>
            <a:r>
              <a:rPr lang="zh-CN" altLang="en-US" b="1" smtClean="0">
                <a:solidFill>
                  <a:srgbClr val="996633"/>
                </a:solidFill>
                <a:effectLst>
                  <a:outerShdw blurRad="38100" dist="38100" dir="2700000" algn="tl">
                    <a:srgbClr val="C0C0C0"/>
                  </a:outerShdw>
                </a:effectLst>
              </a:rPr>
              <a:t>消除直接左递归</a:t>
            </a:r>
          </a:p>
          <a:p>
            <a:pPr algn="just" eaLnBrk="1" hangingPunct="1">
              <a:spcBef>
                <a:spcPct val="0"/>
              </a:spcBef>
              <a:buFont typeface="Wingdings" pitchFamily="2" charset="2"/>
              <a:buNone/>
              <a:defRPr/>
            </a:pPr>
            <a:r>
              <a:rPr lang="zh-CN" altLang="en-US" b="1" i="1" smtClean="0"/>
              <a:t>		</a:t>
            </a:r>
            <a:r>
              <a:rPr lang="en-US" altLang="zh-CN" b="1" i="1" smtClean="0">
                <a:solidFill>
                  <a:schemeClr val="accent2"/>
                </a:solidFill>
              </a:rPr>
              <a:t>A </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i="1" smtClean="0">
                <a:solidFill>
                  <a:schemeClr val="accent2"/>
                </a:solidFill>
                <a:latin typeface="Symbol" pitchFamily="18" charset="2"/>
              </a:rPr>
              <a:t>b</a:t>
            </a:r>
            <a:r>
              <a:rPr lang="en-US" altLang="zh-CN" b="1" i="1" smtClean="0">
                <a:solidFill>
                  <a:schemeClr val="accent2"/>
                </a:solidFill>
              </a:rPr>
              <a:t> A</a:t>
            </a:r>
            <a:r>
              <a:rPr lang="en-US" altLang="zh-CN" b="1" smtClean="0">
                <a:solidFill>
                  <a:schemeClr val="accent2"/>
                </a:solidFill>
                <a:sym typeface="Symbol" pitchFamily="18" charset="2"/>
              </a:rPr>
              <a:t></a:t>
            </a:r>
            <a:endParaRPr lang="en-US" altLang="zh-CN" b="1" smtClean="0">
              <a:solidFill>
                <a:schemeClr val="accent2"/>
              </a:solidFill>
            </a:endParaRPr>
          </a:p>
          <a:p>
            <a:pPr eaLnBrk="1" hangingPunct="1">
              <a:spcBef>
                <a:spcPct val="0"/>
              </a:spcBef>
              <a:buFont typeface="Wingdings" pitchFamily="2" charset="2"/>
              <a:buNone/>
              <a:defRPr/>
            </a:pPr>
            <a:r>
              <a:rPr lang="en-US" altLang="zh-CN" b="1" i="1" smtClean="0">
                <a:solidFill>
                  <a:schemeClr val="accent2"/>
                </a:solidFill>
              </a:rPr>
              <a:t>		A</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i="1" smtClean="0">
                <a:solidFill>
                  <a:schemeClr val="accent2"/>
                </a:solidFill>
                <a:latin typeface="Symbol" pitchFamily="18" charset="2"/>
              </a:rPr>
              <a:t>a </a:t>
            </a:r>
            <a:r>
              <a:rPr lang="en-US" altLang="zh-CN" b="1" i="1" smtClean="0">
                <a:solidFill>
                  <a:schemeClr val="accent2"/>
                </a:solidFill>
              </a:rPr>
              <a:t>A</a:t>
            </a:r>
            <a:r>
              <a:rPr lang="en-US" altLang="zh-CN" b="1" smtClean="0">
                <a:solidFill>
                  <a:schemeClr val="accent2"/>
                </a:solidFill>
                <a:sym typeface="Symbol" pitchFamily="18" charset="2"/>
              </a:rPr>
              <a:t> </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语言和文法 </a:t>
            </a:r>
          </a:p>
        </p:txBody>
      </p:sp>
      <p:sp>
        <p:nvSpPr>
          <p:cNvPr id="92163" name="Rectangle 3"/>
          <p:cNvSpPr>
            <a:spLocks noGrp="1" noChangeArrowheads="1"/>
          </p:cNvSpPr>
          <p:nvPr>
            <p:ph type="body" idx="1"/>
          </p:nvPr>
        </p:nvSpPr>
        <p:spPr>
          <a:xfrm>
            <a:off x="304800" y="1524000"/>
            <a:ext cx="8534400" cy="5029200"/>
          </a:xfrm>
        </p:spPr>
        <p:txBody>
          <a:bodyPr/>
          <a:lstStyle/>
          <a:p>
            <a:pPr eaLnBrk="1" hangingPunct="1">
              <a:spcBef>
                <a:spcPct val="0"/>
              </a:spcBef>
              <a:defRPr/>
            </a:pPr>
            <a:r>
              <a:rPr lang="zh-CN" altLang="en-US" b="1" smtClean="0">
                <a:solidFill>
                  <a:srgbClr val="996633"/>
                </a:solidFill>
                <a:effectLst>
                  <a:outerShdw blurRad="38100" dist="38100" dir="2700000" algn="tl">
                    <a:srgbClr val="C0C0C0"/>
                  </a:outerShdw>
                </a:effectLst>
                <a:latin typeface="宋体" pitchFamily="2" charset="-122"/>
              </a:rPr>
              <a:t>非直接左递归</a:t>
            </a:r>
          </a:p>
          <a:p>
            <a:pPr eaLnBrk="1" hangingPunct="1">
              <a:spcBef>
                <a:spcPct val="0"/>
              </a:spcBef>
              <a:buFont typeface="Wingdings" pitchFamily="2" charset="2"/>
              <a:buNone/>
              <a:defRPr/>
            </a:pPr>
            <a:r>
              <a:rPr lang="zh-CN" altLang="en-US" b="1" i="1" smtClean="0"/>
              <a:t>		</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b</a:t>
            </a:r>
          </a:p>
          <a:p>
            <a:pPr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Sd</a:t>
            </a:r>
            <a:r>
              <a:rPr lang="en-US" altLang="zh-CN" b="1" smtClean="0">
                <a:solidFill>
                  <a:schemeClr val="accent2"/>
                </a:solidFill>
                <a:effectLst>
                  <a:outerShdw blurRad="38100" dist="38100" dir="2700000" algn="tl">
                    <a:srgbClr val="C0C0C0"/>
                  </a:outerShdw>
                </a:effectLst>
              </a:rPr>
              <a:t> | </a:t>
            </a:r>
            <a:r>
              <a:rPr lang="en-US" altLang="zh-CN" b="1" smtClean="0">
                <a:solidFill>
                  <a:schemeClr val="accent2"/>
                </a:solidFill>
                <a:effectLst>
                  <a:outerShdw blurRad="38100" dist="38100" dir="2700000" algn="tl">
                    <a:srgbClr val="C0C0C0"/>
                  </a:outerShdw>
                </a:effectLst>
                <a:sym typeface="Symbol" pitchFamily="18" charset="2"/>
              </a:rPr>
              <a:t></a:t>
            </a:r>
            <a:endParaRPr lang="en-US" altLang="zh-CN"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defRPr/>
            </a:pPr>
            <a:r>
              <a:rPr lang="zh-CN" altLang="en-US" b="1" smtClean="0">
                <a:solidFill>
                  <a:srgbClr val="996633"/>
                </a:solidFill>
                <a:effectLst>
                  <a:outerShdw blurRad="38100" dist="38100" dir="2700000" algn="tl">
                    <a:srgbClr val="C0C0C0"/>
                  </a:outerShdw>
                </a:effectLst>
              </a:rPr>
              <a:t>先变换成直接左递归</a:t>
            </a:r>
          </a:p>
          <a:p>
            <a:pPr algn="just" eaLnBrk="1" hangingPunct="1">
              <a:spcBef>
                <a:spcPct val="0"/>
              </a:spcBef>
              <a:buFont typeface="Wingdings" pitchFamily="2" charset="2"/>
              <a:buNone/>
              <a:defRPr/>
            </a:pPr>
            <a:r>
              <a:rPr lang="zh-CN" altLang="en-US" b="1" i="1" smtClean="0"/>
              <a:t>		</a:t>
            </a:r>
            <a:r>
              <a:rPr lang="en-US" altLang="zh-CN" b="1" i="1" smtClean="0">
                <a:solidFill>
                  <a:schemeClr val="accent2"/>
                </a:solidFill>
                <a:effectLst>
                  <a:outerShdw blurRad="38100" dist="38100" dir="2700000" algn="tl">
                    <a:srgbClr val="C0C0C0"/>
                  </a:outerShdw>
                </a:effectLst>
              </a:rPr>
              <a:t>S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 | b</a:t>
            </a:r>
            <a:endParaRPr lang="en-US" altLang="zh-CN"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Aad | bd</a:t>
            </a:r>
            <a:r>
              <a:rPr lang="en-US" altLang="zh-CN" b="1" smtClean="0">
                <a:solidFill>
                  <a:schemeClr val="accent2"/>
                </a:solidFill>
                <a:effectLst>
                  <a:outerShdw blurRad="38100" dist="38100" dir="2700000" algn="tl">
                    <a:srgbClr val="C0C0C0"/>
                  </a:outerShdw>
                </a:effectLst>
              </a:rPr>
              <a:t> |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t> </a:t>
            </a:r>
            <a:endParaRPr lang="en-US" altLang="zh-CN" sz="2600" b="1" smtClean="0"/>
          </a:p>
          <a:p>
            <a:pPr eaLnBrk="1" hangingPunct="1">
              <a:spcBef>
                <a:spcPct val="0"/>
              </a:spcBef>
              <a:defRPr/>
            </a:pPr>
            <a:r>
              <a:rPr lang="zh-CN" altLang="en-US" b="1" smtClean="0">
                <a:solidFill>
                  <a:srgbClr val="996633"/>
                </a:solidFill>
                <a:effectLst>
                  <a:outerShdw blurRad="38100" dist="38100" dir="2700000" algn="tl">
                    <a:srgbClr val="C0C0C0"/>
                  </a:outerShdw>
                </a:effectLst>
                <a:latin typeface="宋体" pitchFamily="2" charset="-122"/>
              </a:rPr>
              <a:t>再消除左递归</a:t>
            </a: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b="1" smtClean="0"/>
              <a:t>		</a:t>
            </a:r>
            <a:r>
              <a:rPr lang="en-US" altLang="zh-CN" b="1" i="1" smtClean="0">
                <a:solidFill>
                  <a:schemeClr val="accent2"/>
                </a:solidFill>
                <a:effectLst>
                  <a:outerShdw blurRad="38100" dist="38100" dir="2700000" algn="tl">
                    <a:srgbClr val="C0C0C0"/>
                  </a:outerShdw>
                </a:effectLst>
              </a:rPr>
              <a:t>S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Aa | b</a:t>
            </a: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bd A</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 A</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adA</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endParaRPr lang="en-US" altLang="zh-CN" b="1" smtClean="0">
              <a:solidFill>
                <a:schemeClr val="accent2"/>
              </a:solidFill>
              <a:effectLst>
                <a:outerShdw blurRad="38100" dist="38100" dir="2700000" algn="tl">
                  <a:srgbClr val="C0C0C0"/>
                </a:outerShdw>
              </a:effectLst>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语言和文法</a:t>
            </a:r>
            <a:r>
              <a:rPr lang="zh-CN" altLang="en-US" smtClean="0">
                <a:solidFill>
                  <a:srgbClr val="663300"/>
                </a:solidFill>
                <a:effectLst>
                  <a:outerShdw blurRad="38100" dist="38100" dir="2700000" algn="tl">
                    <a:srgbClr val="C0C0C0"/>
                  </a:outerShdw>
                </a:effectLst>
                <a:latin typeface="宋体" pitchFamily="2" charset="-122"/>
              </a:rPr>
              <a:t> </a:t>
            </a:r>
          </a:p>
        </p:txBody>
      </p:sp>
      <p:sp>
        <p:nvSpPr>
          <p:cNvPr id="94211" name="Rectangle 3"/>
          <p:cNvSpPr>
            <a:spLocks noGrp="1" noChangeArrowheads="1"/>
          </p:cNvSpPr>
          <p:nvPr>
            <p:ph type="body" idx="1"/>
          </p:nvPr>
        </p:nvSpPr>
        <p:spPr>
          <a:xfrm>
            <a:off x="304800" y="1524000"/>
            <a:ext cx="8534400" cy="5029200"/>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提左因子</a:t>
            </a:r>
          </a:p>
          <a:p>
            <a:pPr eaLnBrk="1" hangingPunct="1">
              <a:spcBef>
                <a:spcPct val="0"/>
              </a:spcBef>
              <a:buFont typeface="Wingdings" pitchFamily="2" charset="2"/>
              <a:buNone/>
              <a:defRPr/>
            </a:pPr>
            <a:endParaRPr lang="zh-CN" altLang="en-US" b="1" smtClean="0">
              <a:latin typeface="宋体" pitchFamily="2" charset="-122"/>
            </a:endParaRPr>
          </a:p>
          <a:p>
            <a:pPr eaLnBrk="1" hangingPunct="1">
              <a:spcBef>
                <a:spcPct val="0"/>
              </a:spcBef>
              <a:defRPr/>
            </a:pPr>
            <a:r>
              <a:rPr lang="zh-CN" altLang="en-US" b="1" smtClean="0">
                <a:solidFill>
                  <a:srgbClr val="996633"/>
                </a:solidFill>
                <a:effectLst>
                  <a:outerShdw blurRad="38100" dist="38100" dir="2700000" algn="tl">
                    <a:srgbClr val="C0C0C0"/>
                  </a:outerShdw>
                </a:effectLst>
              </a:rPr>
              <a:t>有左因子的文法</a:t>
            </a:r>
          </a:p>
          <a:p>
            <a:pPr eaLnBrk="1" hangingPunct="1">
              <a:spcBef>
                <a:spcPct val="0"/>
              </a:spcBef>
              <a:buFont typeface="Wingdings" pitchFamily="2" charset="2"/>
              <a:buNone/>
              <a:defRPr/>
            </a:pPr>
            <a:r>
              <a:rPr lang="zh-CN" altLang="en-US" b="1" i="1" smtClean="0"/>
              <a:t>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1</a:t>
            </a:r>
            <a:r>
              <a:rPr lang="en-US" altLang="zh-CN" b="1" i="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2</a:t>
            </a:r>
            <a:endParaRPr lang="en-US" altLang="zh-CN"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defRPr/>
            </a:pPr>
            <a:endParaRPr lang="en-US" altLang="zh-CN"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defRPr/>
            </a:pPr>
            <a:r>
              <a:rPr lang="zh-CN" altLang="en-US" b="1" smtClean="0">
                <a:solidFill>
                  <a:srgbClr val="996633"/>
                </a:solidFill>
                <a:effectLst>
                  <a:outerShdw blurRad="38100" dist="38100" dir="2700000" algn="tl">
                    <a:srgbClr val="C0C0C0"/>
                  </a:outerShdw>
                </a:effectLst>
                <a:latin typeface="宋体" pitchFamily="2" charset="-122"/>
              </a:rPr>
              <a:t>提左因子</a:t>
            </a:r>
          </a:p>
          <a:p>
            <a:pPr eaLnBrk="1" hangingPunct="1">
              <a:spcBef>
                <a:spcPct val="0"/>
              </a:spcBef>
              <a:buFont typeface="Wingdings" pitchFamily="2" charset="2"/>
              <a:buNone/>
              <a:defRPr/>
            </a:pPr>
            <a:r>
              <a:rPr lang="zh-CN" altLang="en-US" b="1" i="1" smtClean="0"/>
              <a:t>		</a:t>
            </a:r>
            <a:r>
              <a:rPr lang="en-US" altLang="zh-CN" b="1" i="1" smtClean="0">
                <a:solidFill>
                  <a:schemeClr val="accent2"/>
                </a:solidFill>
                <a:effectLst>
                  <a:outerShdw blurRad="38100" dist="38100" dir="2700000" algn="tl">
                    <a:srgbClr val="C0C0C0"/>
                  </a:outerShdw>
                </a:effectLst>
              </a:rPr>
              <a:t>A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a:t>
            </a:r>
            <a:r>
              <a:rPr lang="en-US" altLang="zh-CN" b="1" i="1" smtClean="0">
                <a:solidFill>
                  <a:schemeClr val="accent2"/>
                </a:solidFill>
                <a:effectLst>
                  <a:outerShdw blurRad="38100" dist="38100" dir="2700000" algn="tl">
                    <a:srgbClr val="C0C0C0"/>
                  </a:outerShdw>
                </a:effectLst>
                <a:sym typeface="Symbol" pitchFamily="18" charset="2"/>
              </a:rPr>
              <a:t></a:t>
            </a:r>
            <a:endParaRPr lang="en-US" altLang="zh-CN" b="1" smtClean="0">
              <a:solidFill>
                <a:schemeClr val="accent2"/>
              </a:solidFill>
              <a:effectLst>
                <a:outerShdw blurRad="38100" dist="38100" dir="2700000" algn="tl">
                  <a:srgbClr val="C0C0C0"/>
                </a:outerShdw>
              </a:effectLst>
            </a:endParaRPr>
          </a:p>
          <a:p>
            <a:pPr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1</a:t>
            </a:r>
            <a:r>
              <a:rPr lang="en-US" altLang="zh-CN" b="1" i="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2</a:t>
            </a:r>
            <a:r>
              <a:rPr lang="en-US" altLang="zh-CN" b="1" i="1" smtClean="0"/>
              <a:t> </a:t>
            </a:r>
            <a:endParaRPr lang="en-US" altLang="zh-CN" b="1" smtClean="0">
              <a:latin typeface="宋体" pitchFamily="2" charset="-122"/>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descr="Green marble"/>
          <p:cNvSpPr txBox="1">
            <a:spLocks noChangeArrowheads="1"/>
          </p:cNvSpPr>
          <p:nvPr/>
        </p:nvSpPr>
        <p:spPr bwMode="auto">
          <a:xfrm>
            <a:off x="1116013" y="1412875"/>
            <a:ext cx="935037"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正规式</a:t>
            </a:r>
          </a:p>
        </p:txBody>
      </p:sp>
      <p:sp>
        <p:nvSpPr>
          <p:cNvPr id="96260" name="Text Box 4" descr="Green marble"/>
          <p:cNvSpPr txBox="1">
            <a:spLocks noChangeArrowheads="1"/>
          </p:cNvSpPr>
          <p:nvPr/>
        </p:nvSpPr>
        <p:spPr bwMode="auto">
          <a:xfrm>
            <a:off x="755650" y="2565400"/>
            <a:ext cx="187325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上下文无关文法</a:t>
            </a:r>
          </a:p>
        </p:txBody>
      </p:sp>
      <p:sp>
        <p:nvSpPr>
          <p:cNvPr id="27652" name="Line 5"/>
          <p:cNvSpPr>
            <a:spLocks noChangeShapeType="1"/>
          </p:cNvSpPr>
          <p:nvPr/>
        </p:nvSpPr>
        <p:spPr bwMode="auto">
          <a:xfrm>
            <a:off x="1547813" y="1773238"/>
            <a:ext cx="0" cy="7921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262" name="Text Box 6" descr="Green marble"/>
          <p:cNvSpPr txBox="1">
            <a:spLocks noChangeArrowheads="1"/>
          </p:cNvSpPr>
          <p:nvPr/>
        </p:nvSpPr>
        <p:spPr bwMode="auto">
          <a:xfrm>
            <a:off x="1619250" y="1916113"/>
            <a:ext cx="1368425"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功能有限</a:t>
            </a:r>
          </a:p>
        </p:txBody>
      </p:sp>
      <p:sp>
        <p:nvSpPr>
          <p:cNvPr id="27654" name="Line 7"/>
          <p:cNvSpPr>
            <a:spLocks noChangeShapeType="1"/>
          </p:cNvSpPr>
          <p:nvPr/>
        </p:nvSpPr>
        <p:spPr bwMode="auto">
          <a:xfrm flipH="1">
            <a:off x="900113" y="2924175"/>
            <a:ext cx="647700" cy="504825"/>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264" name="Text Box 8" descr="Green marble"/>
          <p:cNvSpPr txBox="1">
            <a:spLocks noChangeArrowheads="1"/>
          </p:cNvSpPr>
          <p:nvPr/>
        </p:nvSpPr>
        <p:spPr bwMode="auto">
          <a:xfrm>
            <a:off x="250825" y="3429000"/>
            <a:ext cx="1368425"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四元组定义</a:t>
            </a:r>
          </a:p>
        </p:txBody>
      </p:sp>
      <p:sp>
        <p:nvSpPr>
          <p:cNvPr id="27656" name="Line 9"/>
          <p:cNvSpPr>
            <a:spLocks noChangeShapeType="1"/>
          </p:cNvSpPr>
          <p:nvPr/>
        </p:nvSpPr>
        <p:spPr bwMode="auto">
          <a:xfrm>
            <a:off x="2051050" y="2924175"/>
            <a:ext cx="360363" cy="5762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266" name="Text Box 10" descr="Green marble"/>
          <p:cNvSpPr txBox="1">
            <a:spLocks noChangeArrowheads="1"/>
          </p:cNvSpPr>
          <p:nvPr/>
        </p:nvSpPr>
        <p:spPr bwMode="auto">
          <a:xfrm>
            <a:off x="2124075" y="3429000"/>
            <a:ext cx="792163"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推导</a:t>
            </a:r>
          </a:p>
        </p:txBody>
      </p:sp>
      <p:sp>
        <p:nvSpPr>
          <p:cNvPr id="96267" name="Text Box 11" descr="Green marble"/>
          <p:cNvSpPr txBox="1">
            <a:spLocks noChangeArrowheads="1"/>
          </p:cNvSpPr>
          <p:nvPr/>
        </p:nvSpPr>
        <p:spPr bwMode="auto">
          <a:xfrm>
            <a:off x="3995738" y="3429000"/>
            <a:ext cx="10795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分析树</a:t>
            </a:r>
          </a:p>
        </p:txBody>
      </p:sp>
      <p:sp>
        <p:nvSpPr>
          <p:cNvPr id="96268" name="Text Box 12" descr="Green marble"/>
          <p:cNvSpPr txBox="1">
            <a:spLocks noChangeArrowheads="1"/>
          </p:cNvSpPr>
          <p:nvPr/>
        </p:nvSpPr>
        <p:spPr bwMode="auto">
          <a:xfrm>
            <a:off x="2771775" y="3068638"/>
            <a:ext cx="1368425"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图形化表示</a:t>
            </a:r>
          </a:p>
        </p:txBody>
      </p:sp>
      <p:sp>
        <p:nvSpPr>
          <p:cNvPr id="27660" name="Line 13"/>
          <p:cNvSpPr>
            <a:spLocks noChangeShapeType="1"/>
          </p:cNvSpPr>
          <p:nvPr/>
        </p:nvSpPr>
        <p:spPr bwMode="auto">
          <a:xfrm>
            <a:off x="2916238" y="3573463"/>
            <a:ext cx="10795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61" name="Line 14"/>
          <p:cNvSpPr>
            <a:spLocks noChangeShapeType="1"/>
          </p:cNvSpPr>
          <p:nvPr/>
        </p:nvSpPr>
        <p:spPr bwMode="auto">
          <a:xfrm flipH="1">
            <a:off x="2051050" y="3789363"/>
            <a:ext cx="433388" cy="5762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271" name="Text Box 15" descr="Green marble"/>
          <p:cNvSpPr txBox="1">
            <a:spLocks noChangeArrowheads="1"/>
          </p:cNvSpPr>
          <p:nvPr/>
        </p:nvSpPr>
        <p:spPr bwMode="auto">
          <a:xfrm>
            <a:off x="1476375" y="4365625"/>
            <a:ext cx="1366838"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最左推导</a:t>
            </a:r>
          </a:p>
        </p:txBody>
      </p:sp>
      <p:sp>
        <p:nvSpPr>
          <p:cNvPr id="96272" name="Text Box 16" descr="Green marble"/>
          <p:cNvSpPr txBox="1">
            <a:spLocks noChangeArrowheads="1"/>
          </p:cNvSpPr>
          <p:nvPr/>
        </p:nvSpPr>
        <p:spPr bwMode="auto">
          <a:xfrm>
            <a:off x="2987675" y="4365625"/>
            <a:ext cx="1366838"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最右推导</a:t>
            </a:r>
          </a:p>
        </p:txBody>
      </p:sp>
      <p:sp>
        <p:nvSpPr>
          <p:cNvPr id="27664" name="Line 17"/>
          <p:cNvSpPr>
            <a:spLocks noChangeShapeType="1"/>
          </p:cNvSpPr>
          <p:nvPr/>
        </p:nvSpPr>
        <p:spPr bwMode="auto">
          <a:xfrm>
            <a:off x="2701925" y="3789363"/>
            <a:ext cx="646113" cy="576262"/>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65" name="Line 18"/>
          <p:cNvSpPr>
            <a:spLocks noChangeShapeType="1"/>
          </p:cNvSpPr>
          <p:nvPr/>
        </p:nvSpPr>
        <p:spPr bwMode="auto">
          <a:xfrm flipH="1">
            <a:off x="1619250" y="4724400"/>
            <a:ext cx="433388" cy="576263"/>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6275" name="Text Box 19" descr="Green marble"/>
          <p:cNvSpPr txBox="1">
            <a:spLocks noChangeArrowheads="1"/>
          </p:cNvSpPr>
          <p:nvPr/>
        </p:nvSpPr>
        <p:spPr bwMode="auto">
          <a:xfrm>
            <a:off x="1187450" y="5300663"/>
            <a:ext cx="1366838"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二义性</a:t>
            </a:r>
          </a:p>
        </p:txBody>
      </p:sp>
      <p:sp>
        <p:nvSpPr>
          <p:cNvPr id="27667" name="AutoShape 20" descr="Green marble"/>
          <p:cNvSpPr>
            <a:spLocks noChangeArrowheads="1"/>
          </p:cNvSpPr>
          <p:nvPr/>
        </p:nvSpPr>
        <p:spPr bwMode="auto">
          <a:xfrm>
            <a:off x="2411413" y="5373688"/>
            <a:ext cx="1150937" cy="288925"/>
          </a:xfrm>
          <a:prstGeom prst="rightArrow">
            <a:avLst>
              <a:gd name="adj1" fmla="val 50000"/>
              <a:gd name="adj2" fmla="val 99588"/>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6277" name="Text Box 21" descr="Green marble"/>
          <p:cNvSpPr txBox="1">
            <a:spLocks noChangeArrowheads="1"/>
          </p:cNvSpPr>
          <p:nvPr/>
        </p:nvSpPr>
        <p:spPr bwMode="auto">
          <a:xfrm>
            <a:off x="3563938" y="5300663"/>
            <a:ext cx="1368425"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消除二义性</a:t>
            </a:r>
          </a:p>
        </p:txBody>
      </p:sp>
      <p:sp>
        <p:nvSpPr>
          <p:cNvPr id="96278" name="Text Box 22" descr="Green marble"/>
          <p:cNvSpPr txBox="1">
            <a:spLocks noChangeArrowheads="1"/>
          </p:cNvSpPr>
          <p:nvPr/>
        </p:nvSpPr>
        <p:spPr bwMode="auto">
          <a:xfrm>
            <a:off x="3276600" y="2492375"/>
            <a:ext cx="1366838"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左递归</a:t>
            </a:r>
          </a:p>
        </p:txBody>
      </p:sp>
      <p:sp>
        <p:nvSpPr>
          <p:cNvPr id="27670" name="AutoShape 23" descr="Green marble"/>
          <p:cNvSpPr>
            <a:spLocks noChangeArrowheads="1"/>
          </p:cNvSpPr>
          <p:nvPr/>
        </p:nvSpPr>
        <p:spPr bwMode="auto">
          <a:xfrm>
            <a:off x="4500563" y="2565400"/>
            <a:ext cx="1150937" cy="288925"/>
          </a:xfrm>
          <a:prstGeom prst="rightArrow">
            <a:avLst>
              <a:gd name="adj1" fmla="val 50000"/>
              <a:gd name="adj2" fmla="val 99588"/>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6280" name="Text Box 24" descr="Green marble"/>
          <p:cNvSpPr txBox="1">
            <a:spLocks noChangeArrowheads="1"/>
          </p:cNvSpPr>
          <p:nvPr/>
        </p:nvSpPr>
        <p:spPr bwMode="auto">
          <a:xfrm>
            <a:off x="5653088" y="2492375"/>
            <a:ext cx="1368425" cy="366713"/>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消除左递归</a:t>
            </a:r>
          </a:p>
        </p:txBody>
      </p:sp>
      <p:sp>
        <p:nvSpPr>
          <p:cNvPr id="96281" name="Text Box 25" descr="Green marble"/>
          <p:cNvSpPr txBox="1">
            <a:spLocks noChangeArrowheads="1"/>
          </p:cNvSpPr>
          <p:nvPr/>
        </p:nvSpPr>
        <p:spPr bwMode="auto">
          <a:xfrm>
            <a:off x="3276600" y="1557338"/>
            <a:ext cx="1366838"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左因子</a:t>
            </a:r>
          </a:p>
        </p:txBody>
      </p:sp>
      <p:sp>
        <p:nvSpPr>
          <p:cNvPr id="27673" name="AutoShape 26" descr="Green marble"/>
          <p:cNvSpPr>
            <a:spLocks noChangeArrowheads="1"/>
          </p:cNvSpPr>
          <p:nvPr/>
        </p:nvSpPr>
        <p:spPr bwMode="auto">
          <a:xfrm>
            <a:off x="4500563" y="1630363"/>
            <a:ext cx="1150937" cy="288925"/>
          </a:xfrm>
          <a:prstGeom prst="rightArrow">
            <a:avLst>
              <a:gd name="adj1" fmla="val 50000"/>
              <a:gd name="adj2" fmla="val 99588"/>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6283" name="Text Box 27" descr="Green marble"/>
          <p:cNvSpPr txBox="1">
            <a:spLocks noChangeArrowheads="1"/>
          </p:cNvSpPr>
          <p:nvPr/>
        </p:nvSpPr>
        <p:spPr bwMode="auto">
          <a:xfrm>
            <a:off x="5653088" y="1557338"/>
            <a:ext cx="1368425"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消除左因子</a:t>
            </a:r>
          </a:p>
        </p:txBody>
      </p:sp>
      <p:sp>
        <p:nvSpPr>
          <p:cNvPr id="27675" name="Line 28"/>
          <p:cNvSpPr>
            <a:spLocks noChangeShapeType="1"/>
          </p:cNvSpPr>
          <p:nvPr/>
        </p:nvSpPr>
        <p:spPr bwMode="auto">
          <a:xfrm flipV="1">
            <a:off x="2627313" y="1844675"/>
            <a:ext cx="720725" cy="863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76" name="Line 29"/>
          <p:cNvSpPr>
            <a:spLocks noChangeShapeType="1"/>
          </p:cNvSpPr>
          <p:nvPr/>
        </p:nvSpPr>
        <p:spPr bwMode="auto">
          <a:xfrm>
            <a:off x="2627313" y="2708275"/>
            <a:ext cx="720725"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677" name="Rectangle 30" descr="Green marble"/>
          <p:cNvSpPr>
            <a:spLocks noChangeArrowheads="1"/>
          </p:cNvSpPr>
          <p:nvPr/>
        </p:nvSpPr>
        <p:spPr bwMode="auto">
          <a:xfrm>
            <a:off x="3203575" y="1196975"/>
            <a:ext cx="1646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b="1" i="1">
                <a:solidFill>
                  <a:srgbClr val="CC0000"/>
                </a:solidFill>
                <a:latin typeface="Tahoma" pitchFamily="34" charset="0"/>
              </a:rPr>
              <a:t>A</a:t>
            </a:r>
            <a:r>
              <a:rPr lang="en-US" altLang="zh-CN" b="1">
                <a:solidFill>
                  <a:srgbClr val="CC0000"/>
                </a:solidFill>
                <a:latin typeface="Tahoma" pitchFamily="34" charset="0"/>
              </a:rPr>
              <a:t> </a:t>
            </a:r>
            <a:r>
              <a:rPr lang="en-US" altLang="zh-CN" b="1">
                <a:solidFill>
                  <a:srgbClr val="CC0000"/>
                </a:solidFill>
                <a:latin typeface="Tahoma" pitchFamily="34" charset="0"/>
                <a:sym typeface="Symbol" pitchFamily="18" charset="2"/>
              </a:rPr>
              <a:t></a:t>
            </a:r>
            <a:r>
              <a:rPr lang="en-US" altLang="zh-CN" b="1" i="1">
                <a:solidFill>
                  <a:srgbClr val="CC0000"/>
                </a:solidFill>
                <a:latin typeface="Tahoma" pitchFamily="34" charset="0"/>
                <a:sym typeface="Symbol" pitchFamily="18" charset="2"/>
              </a:rPr>
              <a:t></a:t>
            </a:r>
            <a:r>
              <a:rPr lang="en-US" altLang="zh-CN" b="1" baseline="-25000">
                <a:solidFill>
                  <a:srgbClr val="CC0000"/>
                </a:solidFill>
                <a:latin typeface="Tahoma" pitchFamily="34" charset="0"/>
              </a:rPr>
              <a:t>1</a:t>
            </a:r>
            <a:r>
              <a:rPr lang="en-US" altLang="zh-CN" b="1" i="1">
                <a:solidFill>
                  <a:srgbClr val="CC0000"/>
                </a:solidFill>
                <a:latin typeface="Tahoma" pitchFamily="34" charset="0"/>
              </a:rPr>
              <a:t> | </a:t>
            </a:r>
            <a:r>
              <a:rPr lang="en-US" altLang="zh-CN" b="1" i="1">
                <a:solidFill>
                  <a:srgbClr val="CC0000"/>
                </a:solidFill>
                <a:latin typeface="Tahoma" pitchFamily="34" charset="0"/>
                <a:sym typeface="Symbol" pitchFamily="18" charset="2"/>
              </a:rPr>
              <a:t></a:t>
            </a:r>
            <a:r>
              <a:rPr lang="en-US" altLang="zh-CN" b="1" baseline="-25000">
                <a:solidFill>
                  <a:srgbClr val="CC0000"/>
                </a:solidFill>
                <a:latin typeface="Tahoma" pitchFamily="34" charset="0"/>
              </a:rPr>
              <a:t>2</a:t>
            </a:r>
          </a:p>
        </p:txBody>
      </p:sp>
      <p:sp>
        <p:nvSpPr>
          <p:cNvPr id="27678" name="Rectangle 31" descr="Green marble"/>
          <p:cNvSpPr>
            <a:spLocks noChangeArrowheads="1"/>
          </p:cNvSpPr>
          <p:nvPr/>
        </p:nvSpPr>
        <p:spPr bwMode="auto">
          <a:xfrm>
            <a:off x="3276600" y="2133600"/>
            <a:ext cx="1119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r>
              <a:rPr lang="en-US" altLang="zh-CN" b="1" i="1">
                <a:solidFill>
                  <a:srgbClr val="CC0000"/>
                </a:solidFill>
                <a:latin typeface="Tahoma" pitchFamily="34" charset="0"/>
              </a:rPr>
              <a:t>A</a:t>
            </a:r>
            <a:r>
              <a:rPr lang="en-US" altLang="zh-CN" b="1">
                <a:solidFill>
                  <a:srgbClr val="CC0000"/>
                </a:solidFill>
                <a:latin typeface="Tahoma" pitchFamily="34" charset="0"/>
                <a:sym typeface="Symbol" pitchFamily="18" charset="2"/>
              </a:rPr>
              <a:t></a:t>
            </a:r>
            <a:r>
              <a:rPr lang="en-US" altLang="zh-CN" b="1">
                <a:solidFill>
                  <a:srgbClr val="CC0000"/>
                </a:solidFill>
                <a:latin typeface="Tahoma" pitchFamily="34" charset="0"/>
              </a:rPr>
              <a:t>+</a:t>
            </a:r>
            <a:r>
              <a:rPr lang="en-US" altLang="zh-CN" b="1" i="1">
                <a:solidFill>
                  <a:srgbClr val="CC0000"/>
                </a:solidFill>
                <a:latin typeface="Tahoma" pitchFamily="34" charset="0"/>
              </a:rPr>
              <a:t>Aa</a:t>
            </a:r>
            <a:r>
              <a:rPr lang="en-US" altLang="zh-CN">
                <a:latin typeface="Tahoma" pitchFamily="34" charset="0"/>
              </a:rPr>
              <a:t> </a:t>
            </a:r>
          </a:p>
        </p:txBody>
      </p:sp>
      <p:grpSp>
        <p:nvGrpSpPr>
          <p:cNvPr id="27679" name="Group 32"/>
          <p:cNvGrpSpPr>
            <a:grpSpLocks/>
          </p:cNvGrpSpPr>
          <p:nvPr/>
        </p:nvGrpSpPr>
        <p:grpSpPr bwMode="auto">
          <a:xfrm>
            <a:off x="5219700" y="3500438"/>
            <a:ext cx="3529013" cy="2592387"/>
            <a:chOff x="3288" y="2205"/>
            <a:chExt cx="2223" cy="1633"/>
          </a:xfrm>
        </p:grpSpPr>
        <p:sp>
          <p:nvSpPr>
            <p:cNvPr id="27680" name="Oval 33"/>
            <p:cNvSpPr>
              <a:spLocks noChangeArrowheads="1"/>
            </p:cNvSpPr>
            <p:nvPr/>
          </p:nvSpPr>
          <p:spPr bwMode="auto">
            <a:xfrm>
              <a:off x="3288" y="2205"/>
              <a:ext cx="2223" cy="1633"/>
            </a:xfrm>
            <a:prstGeom prst="ellipse">
              <a:avLst/>
            </a:prstGeom>
            <a:solidFill>
              <a:schemeClr val="accent1">
                <a:alpha val="20000"/>
              </a:schemeClr>
            </a:solidFill>
            <a:ln w="12700">
              <a:solidFill>
                <a:schemeClr val="tx1"/>
              </a:solidFill>
              <a:round/>
              <a:headEnd type="none" w="sm" len="sm"/>
              <a:tailEnd type="none" w="sm" len="sm"/>
            </a:ln>
          </p:spPr>
          <p:txBody>
            <a:bodyPr wrap="none" anchor="ctr"/>
            <a:lstStyle/>
            <a:p>
              <a:endParaRPr lang="zh-CN" altLang="en-US"/>
            </a:p>
          </p:txBody>
        </p:sp>
        <p:sp>
          <p:nvSpPr>
            <p:cNvPr id="96290" name="Text Box 34" descr="Green marble"/>
            <p:cNvSpPr txBox="1">
              <a:spLocks noChangeArrowheads="1"/>
            </p:cNvSpPr>
            <p:nvPr/>
          </p:nvSpPr>
          <p:spPr bwMode="auto">
            <a:xfrm>
              <a:off x="4150" y="2205"/>
              <a:ext cx="680" cy="23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rgbClr val="CC0000"/>
                  </a:solidFill>
                  <a:effectLst>
                    <a:outerShdw blurRad="38100" dist="38100" dir="2700000" algn="tl">
                      <a:srgbClr val="C0C0C0"/>
                    </a:outerShdw>
                  </a:effectLst>
                  <a:latin typeface="Tahoma" pitchFamily="34" charset="0"/>
                  <a:ea typeface="宋体" pitchFamily="2" charset="-122"/>
                </a:rPr>
                <a:t>0</a:t>
              </a:r>
              <a:r>
                <a:rPr lang="zh-CN" altLang="en-US" b="1">
                  <a:solidFill>
                    <a:srgbClr val="CC0000"/>
                  </a:solidFill>
                  <a:effectLst>
                    <a:outerShdw blurRad="38100" dist="38100" dir="2700000" algn="tl">
                      <a:srgbClr val="C0C0C0"/>
                    </a:outerShdw>
                  </a:effectLst>
                  <a:latin typeface="Tahoma" pitchFamily="34" charset="0"/>
                  <a:ea typeface="宋体" pitchFamily="2" charset="-122"/>
                </a:rPr>
                <a:t>型文法</a:t>
              </a:r>
            </a:p>
          </p:txBody>
        </p:sp>
        <p:sp>
          <p:nvSpPr>
            <p:cNvPr id="27682" name="Oval 35" descr="Green marble"/>
            <p:cNvSpPr>
              <a:spLocks noChangeArrowheads="1"/>
            </p:cNvSpPr>
            <p:nvPr/>
          </p:nvSpPr>
          <p:spPr bwMode="auto">
            <a:xfrm>
              <a:off x="3470" y="2432"/>
              <a:ext cx="1905" cy="1225"/>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en-US"/>
            </a:p>
          </p:txBody>
        </p:sp>
        <p:sp>
          <p:nvSpPr>
            <p:cNvPr id="96292" name="Text Box 36" descr="Green marble"/>
            <p:cNvSpPr txBox="1">
              <a:spLocks noChangeArrowheads="1"/>
            </p:cNvSpPr>
            <p:nvPr/>
          </p:nvSpPr>
          <p:spPr bwMode="auto">
            <a:xfrm>
              <a:off x="4150" y="2432"/>
              <a:ext cx="680" cy="23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rgbClr val="CC0000"/>
                  </a:solidFill>
                  <a:effectLst>
                    <a:outerShdw blurRad="38100" dist="38100" dir="2700000" algn="tl">
                      <a:srgbClr val="C0C0C0"/>
                    </a:outerShdw>
                  </a:effectLst>
                  <a:latin typeface="Tahoma" pitchFamily="34" charset="0"/>
                  <a:ea typeface="宋体" pitchFamily="2" charset="-122"/>
                </a:rPr>
                <a:t>1</a:t>
              </a:r>
              <a:r>
                <a:rPr lang="zh-CN" altLang="en-US" b="1">
                  <a:solidFill>
                    <a:srgbClr val="CC0000"/>
                  </a:solidFill>
                  <a:effectLst>
                    <a:outerShdw blurRad="38100" dist="38100" dir="2700000" algn="tl">
                      <a:srgbClr val="C0C0C0"/>
                    </a:outerShdw>
                  </a:effectLst>
                  <a:latin typeface="Tahoma" pitchFamily="34" charset="0"/>
                  <a:ea typeface="宋体" pitchFamily="2" charset="-122"/>
                </a:rPr>
                <a:t>型文法</a:t>
              </a:r>
            </a:p>
          </p:txBody>
        </p:sp>
        <p:sp>
          <p:nvSpPr>
            <p:cNvPr id="27684" name="Oval 37"/>
            <p:cNvSpPr>
              <a:spLocks noChangeArrowheads="1"/>
            </p:cNvSpPr>
            <p:nvPr/>
          </p:nvSpPr>
          <p:spPr bwMode="auto">
            <a:xfrm>
              <a:off x="3787" y="2704"/>
              <a:ext cx="1361" cy="771"/>
            </a:xfrm>
            <a:prstGeom prst="ellipse">
              <a:avLst/>
            </a:prstGeom>
            <a:solidFill>
              <a:schemeClr val="hlink"/>
            </a:solidFill>
            <a:ln w="12700">
              <a:solidFill>
                <a:schemeClr val="tx1"/>
              </a:solidFill>
              <a:round/>
              <a:headEnd type="none" w="sm" len="sm"/>
              <a:tailEnd type="none" w="sm" len="sm"/>
            </a:ln>
          </p:spPr>
          <p:txBody>
            <a:bodyPr wrap="none" anchor="ctr"/>
            <a:lstStyle/>
            <a:p>
              <a:endParaRPr lang="zh-CN" altLang="en-US"/>
            </a:p>
          </p:txBody>
        </p:sp>
        <p:sp>
          <p:nvSpPr>
            <p:cNvPr id="96294" name="Text Box 38" descr="Green marble"/>
            <p:cNvSpPr txBox="1">
              <a:spLocks noChangeArrowheads="1"/>
            </p:cNvSpPr>
            <p:nvPr/>
          </p:nvSpPr>
          <p:spPr bwMode="auto">
            <a:xfrm>
              <a:off x="4195" y="2704"/>
              <a:ext cx="680" cy="23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rgbClr val="CC0000"/>
                  </a:solidFill>
                  <a:effectLst>
                    <a:outerShdw blurRad="38100" dist="38100" dir="2700000" algn="tl">
                      <a:srgbClr val="C0C0C0"/>
                    </a:outerShdw>
                  </a:effectLst>
                  <a:latin typeface="Tahoma" pitchFamily="34" charset="0"/>
                  <a:ea typeface="宋体" pitchFamily="2" charset="-122"/>
                </a:rPr>
                <a:t>2</a:t>
              </a:r>
              <a:r>
                <a:rPr lang="zh-CN" altLang="en-US" b="1">
                  <a:solidFill>
                    <a:srgbClr val="CC0000"/>
                  </a:solidFill>
                  <a:effectLst>
                    <a:outerShdw blurRad="38100" dist="38100" dir="2700000" algn="tl">
                      <a:srgbClr val="C0C0C0"/>
                    </a:outerShdw>
                  </a:effectLst>
                  <a:latin typeface="Tahoma" pitchFamily="34" charset="0"/>
                  <a:ea typeface="宋体" pitchFamily="2" charset="-122"/>
                </a:rPr>
                <a:t>型文法</a:t>
              </a:r>
            </a:p>
          </p:txBody>
        </p:sp>
        <p:sp>
          <p:nvSpPr>
            <p:cNvPr id="27686" name="Oval 39"/>
            <p:cNvSpPr>
              <a:spLocks noChangeArrowheads="1"/>
            </p:cNvSpPr>
            <p:nvPr/>
          </p:nvSpPr>
          <p:spPr bwMode="auto">
            <a:xfrm>
              <a:off x="4059" y="2976"/>
              <a:ext cx="908" cy="363"/>
            </a:xfrm>
            <a:prstGeom prst="ellipse">
              <a:avLst/>
            </a:prstGeom>
            <a:solidFill>
              <a:srgbClr val="0000FF"/>
            </a:solidFill>
            <a:ln w="12700">
              <a:solidFill>
                <a:schemeClr val="tx1"/>
              </a:solidFill>
              <a:round/>
              <a:headEnd type="none" w="sm" len="sm"/>
              <a:tailEnd type="none" w="sm" len="sm"/>
            </a:ln>
          </p:spPr>
          <p:txBody>
            <a:bodyPr wrap="none" anchor="ctr"/>
            <a:lstStyle/>
            <a:p>
              <a:endParaRPr lang="zh-CN" altLang="en-US"/>
            </a:p>
          </p:txBody>
        </p:sp>
        <p:sp>
          <p:nvSpPr>
            <p:cNvPr id="96296" name="Text Box 40" descr="Green marble"/>
            <p:cNvSpPr txBox="1">
              <a:spLocks noChangeArrowheads="1"/>
            </p:cNvSpPr>
            <p:nvPr/>
          </p:nvSpPr>
          <p:spPr bwMode="auto">
            <a:xfrm>
              <a:off x="4241" y="3022"/>
              <a:ext cx="680" cy="231"/>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rgbClr val="CC0000"/>
                  </a:solidFill>
                  <a:effectLst>
                    <a:outerShdw blurRad="38100" dist="38100" dir="2700000" algn="tl">
                      <a:srgbClr val="C0C0C0"/>
                    </a:outerShdw>
                  </a:effectLst>
                  <a:latin typeface="Tahoma" pitchFamily="34" charset="0"/>
                  <a:ea typeface="宋体" pitchFamily="2" charset="-122"/>
                </a:rPr>
                <a:t>3</a:t>
              </a:r>
              <a:r>
                <a:rPr lang="zh-CN" altLang="en-US" b="1">
                  <a:solidFill>
                    <a:srgbClr val="CC0000"/>
                  </a:solidFill>
                  <a:effectLst>
                    <a:outerShdw blurRad="38100" dist="38100" dir="2700000" algn="tl">
                      <a:srgbClr val="C0C0C0"/>
                    </a:outerShdw>
                  </a:effectLst>
                  <a:latin typeface="Tahoma" pitchFamily="34" charset="0"/>
                  <a:ea typeface="宋体" pitchFamily="2" charset="-122"/>
                </a:rPr>
                <a:t>型文法</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latin typeface="Times New Roman" pitchFamily="18" charset="0"/>
              </a:rPr>
              <a:t>FIRST</a:t>
            </a:r>
            <a:r>
              <a:rPr lang="zh-CN" altLang="en-US" smtClean="0"/>
              <a:t>集、</a:t>
            </a:r>
            <a:r>
              <a:rPr lang="en-US" altLang="zh-CN" smtClean="0">
                <a:latin typeface="Times New Roman" pitchFamily="18" charset="0"/>
              </a:rPr>
              <a:t>FOLLOW</a:t>
            </a:r>
            <a:r>
              <a:rPr lang="zh-CN" altLang="en-US" smtClean="0"/>
              <a:t>集</a:t>
            </a:r>
          </a:p>
        </p:txBody>
      </p:sp>
      <p:sp>
        <p:nvSpPr>
          <p:cNvPr id="100355" name="Rectangle 3"/>
          <p:cNvSpPr>
            <a:spLocks noGrp="1" noChangeArrowheads="1"/>
          </p:cNvSpPr>
          <p:nvPr>
            <p:ph type="body" idx="1"/>
          </p:nvPr>
        </p:nvSpPr>
        <p:spPr/>
        <p:txBody>
          <a:bodyPr/>
          <a:lstStyle/>
          <a:p>
            <a:pPr lvl="1" eaLnBrk="1" hangingPunct="1">
              <a:spcBef>
                <a:spcPct val="0"/>
              </a:spcBef>
              <a:defRPr/>
            </a:pPr>
            <a:r>
              <a:rPr lang="en-US" altLang="zh-CN" b="1" smtClean="0">
                <a:solidFill>
                  <a:schemeClr val="accent2"/>
                </a:solidFill>
                <a:effectLst>
                  <a:outerShdw blurRad="38100" dist="38100" dir="2700000" algn="tl">
                    <a:srgbClr val="C0C0C0"/>
                  </a:outerShdw>
                </a:effectLst>
              </a:rPr>
              <a:t>FIRST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 a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V</a:t>
            </a:r>
            <a:r>
              <a:rPr lang="en-US" altLang="zh-CN" b="1" i="1" baseline="-30000" smtClean="0">
                <a:solidFill>
                  <a:schemeClr val="accent2"/>
                </a:solidFill>
                <a:effectLst>
                  <a:outerShdw blurRad="38100" dist="38100" dir="2700000" algn="tl">
                    <a:srgbClr val="C0C0C0"/>
                  </a:outerShdw>
                </a:effectLst>
              </a:rPr>
              <a:t>T</a:t>
            </a:r>
            <a:r>
              <a:rPr lang="en-US" altLang="zh-CN" b="1" smtClean="0">
                <a:solidFill>
                  <a:schemeClr val="accent2"/>
                </a:solidFill>
                <a:effectLst>
                  <a:outerShdw blurRad="38100" dist="38100" dir="2700000" algn="tl">
                    <a:srgbClr val="C0C0C0"/>
                  </a:outerShdw>
                </a:effectLst>
              </a:rPr>
              <a:t>} </a:t>
            </a:r>
          </a:p>
          <a:p>
            <a:pPr lvl="1"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rPr>
              <a:t>特别是，</a:t>
            </a:r>
            <a:r>
              <a:rPr lang="zh-CN" altLang="en-US" b="1" i="1" smtClean="0">
                <a:solidFill>
                  <a:schemeClr val="accent2"/>
                </a:solidFill>
                <a:effectLst>
                  <a:outerShdw blurRad="38100" dist="38100" dir="2700000" algn="tl">
                    <a:srgbClr val="C0C0C0"/>
                  </a:outerShdw>
                </a:effectLst>
                <a:sym typeface="Symbol" pitchFamily="18" charset="2"/>
              </a:rPr>
              <a:t></a:t>
            </a:r>
            <a:r>
              <a:rPr lang="zh-CN" altLang="en-US" b="1" i="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时，规定</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FIRST (</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a:t>
            </a:r>
          </a:p>
          <a:p>
            <a:pPr lvl="1" algn="just" eaLnBrk="1" hangingPunct="1">
              <a:spcBef>
                <a:spcPct val="0"/>
              </a:spcBef>
              <a:defRPr/>
            </a:pPr>
            <a:r>
              <a:rPr lang="en-US" altLang="zh-CN" b="1" smtClean="0">
                <a:solidFill>
                  <a:schemeClr val="accent2"/>
                </a:solidFill>
                <a:effectLst>
                  <a:outerShdw blurRad="38100" dist="38100" dir="2700000" algn="tl">
                    <a:srgbClr val="C0C0C0"/>
                  </a:outerShdw>
                </a:effectLst>
              </a:rPr>
              <a:t>FOLLOW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a:t>
            </a:r>
            <a:r>
              <a:rPr lang="en-US" altLang="zh-CN" b="1" smtClean="0">
                <a:solidFill>
                  <a:schemeClr val="accent2"/>
                </a:solidFill>
                <a:effectLst>
                  <a:outerShdw blurRad="38100" dist="38100" dir="2700000" algn="tl">
                    <a:srgbClr val="C0C0C0"/>
                  </a:outerShdw>
                </a:effectLst>
              </a:rPr>
              <a:t>…</a:t>
            </a:r>
            <a:r>
              <a:rPr lang="zh-CN" altLang="en-US"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V</a:t>
            </a:r>
            <a:r>
              <a:rPr lang="en-US" altLang="zh-CN" b="1" i="1" baseline="-30000" smtClean="0">
                <a:solidFill>
                  <a:schemeClr val="accent2"/>
                </a:solidFill>
                <a:effectLst>
                  <a:outerShdw blurRad="38100" dist="38100" dir="2700000" algn="tl">
                    <a:srgbClr val="C0C0C0"/>
                  </a:outerShdw>
                </a:effectLst>
              </a:rPr>
              <a:t>T</a:t>
            </a:r>
            <a:r>
              <a:rPr lang="en-US" altLang="zh-CN" b="1" smtClean="0">
                <a:solidFill>
                  <a:schemeClr val="accent2"/>
                </a:solidFill>
                <a:effectLst>
                  <a:outerShdw blurRad="38100" dist="38100" dir="2700000" algn="tl">
                    <a:srgbClr val="C0C0C0"/>
                  </a:outerShdw>
                </a:effectLst>
              </a:rPr>
              <a:t>}</a:t>
            </a:r>
          </a:p>
          <a:p>
            <a:pPr lvl="1" algn="just"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rPr>
              <a:t>如果</a:t>
            </a:r>
            <a:r>
              <a:rPr lang="en-US" altLang="zh-CN" b="1" i="1" smtClean="0">
                <a:solidFill>
                  <a:schemeClr val="accent2"/>
                </a:solidFill>
                <a:effectLst>
                  <a:outerShdw blurRad="38100" dist="38100" dir="2700000" algn="tl">
                    <a:srgbClr val="C0C0C0"/>
                  </a:outerShdw>
                </a:effectLst>
              </a:rPr>
              <a:t>A</a:t>
            </a:r>
            <a:r>
              <a:rPr lang="zh-CN" altLang="en-US" b="1" smtClean="0">
                <a:solidFill>
                  <a:schemeClr val="accent2"/>
                </a:solidFill>
                <a:effectLst>
                  <a:outerShdw blurRad="38100" dist="38100" dir="2700000" algn="tl">
                    <a:srgbClr val="C0C0C0"/>
                  </a:outerShdw>
                </a:effectLst>
              </a:rPr>
              <a:t>是某个句型的最右符号，那么</a:t>
            </a:r>
            <a:r>
              <a:rPr lang="en-US" altLang="zh-CN" b="1" smtClean="0">
                <a:solidFill>
                  <a:schemeClr val="accent2"/>
                </a:solidFill>
                <a:effectLst>
                  <a:outerShdw blurRad="38100" dist="38100" dir="2700000" algn="tl">
                    <a:srgbClr val="C0C0C0"/>
                  </a:outerShdw>
                </a:effectLst>
              </a:rPr>
              <a:t>$</a:t>
            </a:r>
            <a:r>
              <a:rPr lang="zh-CN" altLang="en-US" b="1" smtClean="0">
                <a:solidFill>
                  <a:schemeClr val="accent2"/>
                </a:solidFill>
                <a:effectLst>
                  <a:outerShdw blurRad="38100" dist="38100" dir="2700000" algn="tl">
                    <a:srgbClr val="C0C0C0"/>
                  </a:outerShdw>
                </a:effectLst>
              </a:rPr>
              <a:t>属于</a:t>
            </a:r>
            <a:r>
              <a:rPr lang="en-US" altLang="zh-CN" b="1" smtClean="0">
                <a:solidFill>
                  <a:schemeClr val="accent2"/>
                </a:solidFill>
                <a:effectLst>
                  <a:outerShdw blurRad="38100" dist="38100" dir="2700000" algn="tl">
                    <a:srgbClr val="C0C0C0"/>
                  </a:outerShdw>
                </a:effectLst>
              </a:rPr>
              <a:t>FOLLOW(</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250825" y="1628775"/>
            <a:ext cx="8229600" cy="2232025"/>
          </a:xfrm>
        </p:spPr>
        <p:txBody>
          <a:bodyPr/>
          <a:lstStyle/>
          <a:p>
            <a:pPr eaLnBrk="1" hangingPunct="1">
              <a:lnSpc>
                <a:spcPct val="90000"/>
              </a:lnSpc>
              <a:defRPr/>
            </a:pPr>
            <a:r>
              <a:rPr lang="en-US" altLang="zh-CN" sz="2400" b="1" smtClean="0">
                <a:solidFill>
                  <a:srgbClr val="996633"/>
                </a:solidFill>
                <a:effectLst>
                  <a:outerShdw blurRad="38100" dist="38100" dir="2700000" algn="tl">
                    <a:srgbClr val="C0C0C0"/>
                  </a:outerShdw>
                </a:effectLst>
              </a:rPr>
              <a:t>FIRST</a:t>
            </a:r>
            <a:r>
              <a:rPr lang="zh-CN" altLang="en-US" sz="2400" b="1" smtClean="0">
                <a:solidFill>
                  <a:srgbClr val="996633"/>
                </a:solidFill>
                <a:effectLst>
                  <a:outerShdw blurRad="38100" dist="38100" dir="2700000" algn="tl">
                    <a:srgbClr val="C0C0C0"/>
                  </a:outerShdw>
                </a:effectLst>
              </a:rPr>
              <a:t>集合计算方法</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rPr>
              <a:t>若</a:t>
            </a:r>
            <a:r>
              <a:rPr lang="en-US" altLang="zh-CN" sz="2400" b="1" smtClean="0">
                <a:solidFill>
                  <a:srgbClr val="996633"/>
                </a:solidFill>
                <a:effectLst>
                  <a:outerShdw blurRad="38100" dist="38100" dir="2700000" algn="tl">
                    <a:srgbClr val="C0C0C0"/>
                  </a:outerShdw>
                </a:effectLst>
              </a:rPr>
              <a:t>X</a:t>
            </a:r>
            <a:r>
              <a:rPr lang="en-US" altLang="zh-CN" sz="2400" b="1" smtClean="0">
                <a:solidFill>
                  <a:srgbClr val="996633"/>
                </a:solidFill>
                <a:effectLst>
                  <a:outerShdw blurRad="38100" dist="38100" dir="2700000" algn="tl">
                    <a:srgbClr val="C0C0C0"/>
                  </a:outerShdw>
                </a:effectLst>
                <a:sym typeface="Wingdings" pitchFamily="2" charset="2"/>
              </a:rPr>
              <a:t>a..</a:t>
            </a:r>
            <a:r>
              <a:rPr lang="zh-CN" altLang="en-US" sz="2400" b="1" smtClean="0">
                <a:solidFill>
                  <a:srgbClr val="996633"/>
                </a:solidFill>
                <a:effectLst>
                  <a:outerShdw blurRad="38100" dist="38100" dir="2700000" algn="tl">
                    <a:srgbClr val="C0C0C0"/>
                  </a:outerShdw>
                </a:effectLst>
                <a:sym typeface="Wingdings" pitchFamily="2" charset="2"/>
              </a:rPr>
              <a:t>， 则将终结符ａ加入</a:t>
            </a:r>
            <a:r>
              <a:rPr lang="en-US" altLang="zh-CN" sz="2400" b="1" smtClean="0">
                <a:solidFill>
                  <a:srgbClr val="996633"/>
                </a:solidFill>
                <a:effectLst>
                  <a:outerShdw blurRad="38100" dist="38100" dir="2700000" algn="tl">
                    <a:srgbClr val="C0C0C0"/>
                  </a:outerShdw>
                </a:effectLst>
                <a:sym typeface="Wingdings" pitchFamily="2" charset="2"/>
              </a:rPr>
              <a:t>FIRST(X)</a:t>
            </a:r>
            <a:r>
              <a:rPr lang="zh-CN" altLang="en-US" sz="2400" b="1" smtClean="0">
                <a:solidFill>
                  <a:srgbClr val="996633"/>
                </a:solidFill>
                <a:effectLst>
                  <a:outerShdw blurRad="38100" dist="38100" dir="2700000" algn="tl">
                    <a:srgbClr val="C0C0C0"/>
                  </a:outerShdw>
                </a:effectLst>
                <a:sym typeface="Wingdings" pitchFamily="2" charset="2"/>
              </a:rPr>
              <a:t>中</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sym typeface="Wingdings" pitchFamily="2" charset="2"/>
              </a:rPr>
              <a:t>若</a:t>
            </a:r>
            <a:r>
              <a:rPr lang="en-US" altLang="zh-CN" sz="2400" b="1" smtClean="0">
                <a:solidFill>
                  <a:srgbClr val="996633"/>
                </a:solidFill>
                <a:effectLst>
                  <a:outerShdw blurRad="38100" dist="38100" dir="2700000" algn="tl">
                    <a:srgbClr val="C0C0C0"/>
                  </a:outerShdw>
                </a:effectLst>
                <a:sym typeface="Wingdings" pitchFamily="2" charset="2"/>
              </a:rPr>
              <a:t>X</a:t>
            </a:r>
            <a:r>
              <a:rPr lang="en-US" altLang="zh-CN" sz="2400" b="1" smtClean="0">
                <a:solidFill>
                  <a:srgbClr val="996633"/>
                </a:solidFill>
                <a:effectLst>
                  <a:outerShdw blurRad="38100" dist="38100" dir="2700000" algn="tl">
                    <a:srgbClr val="C0C0C0"/>
                  </a:outerShdw>
                </a:effectLst>
                <a:sym typeface="Symbol" pitchFamily="18" charset="2"/>
              </a:rPr>
              <a:t></a:t>
            </a:r>
            <a:r>
              <a:rPr lang="zh-CN" altLang="en-US" sz="2400" b="1" smtClean="0">
                <a:solidFill>
                  <a:srgbClr val="996633"/>
                </a:solidFill>
                <a:effectLst>
                  <a:outerShdw blurRad="38100" dist="38100" dir="2700000" algn="tl">
                    <a:srgbClr val="C0C0C0"/>
                  </a:outerShdw>
                </a:effectLst>
                <a:sym typeface="Symbol" pitchFamily="18" charset="2"/>
              </a:rPr>
              <a:t>，则将加入</a:t>
            </a:r>
            <a:r>
              <a:rPr lang="en-US" altLang="zh-CN" sz="2400" b="1" smtClean="0">
                <a:solidFill>
                  <a:srgbClr val="996633"/>
                </a:solidFill>
                <a:effectLst>
                  <a:outerShdw blurRad="38100" dist="38100" dir="2700000" algn="tl">
                    <a:srgbClr val="C0C0C0"/>
                  </a:outerShdw>
                </a:effectLst>
                <a:sym typeface="Symbol" pitchFamily="18" charset="2"/>
              </a:rPr>
              <a:t>FIRST(X)</a:t>
            </a:r>
            <a:r>
              <a:rPr lang="zh-CN" altLang="en-US" sz="2400" b="1" smtClean="0">
                <a:solidFill>
                  <a:srgbClr val="996633"/>
                </a:solidFill>
                <a:effectLst>
                  <a:outerShdw blurRad="38100" dist="38100" dir="2700000" algn="tl">
                    <a:srgbClr val="C0C0C0"/>
                  </a:outerShdw>
                </a:effectLst>
                <a:sym typeface="Symbol" pitchFamily="18" charset="2"/>
              </a:rPr>
              <a:t>中</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sym typeface="Symbol" pitchFamily="18" charset="2"/>
              </a:rPr>
              <a:t>若</a:t>
            </a:r>
            <a:r>
              <a:rPr lang="en-US" altLang="zh-CN" sz="2400" b="1" smtClean="0">
                <a:solidFill>
                  <a:srgbClr val="996633"/>
                </a:solidFill>
                <a:effectLst>
                  <a:outerShdw blurRad="38100" dist="38100" dir="2700000" algn="tl">
                    <a:srgbClr val="C0C0C0"/>
                  </a:outerShdw>
                </a:effectLst>
                <a:sym typeface="Symbol" pitchFamily="18" charset="2"/>
              </a:rPr>
              <a:t>X</a:t>
            </a:r>
            <a:r>
              <a:rPr lang="en-US" altLang="zh-CN" sz="2400" b="1" smtClean="0">
                <a:solidFill>
                  <a:srgbClr val="996633"/>
                </a:solidFill>
                <a:effectLst>
                  <a:outerShdw blurRad="38100" dist="38100" dir="2700000" algn="tl">
                    <a:srgbClr val="C0C0C0"/>
                  </a:outerShdw>
                </a:effectLst>
                <a:sym typeface="Wingdings" pitchFamily="2" charset="2"/>
              </a:rPr>
              <a:t>Y…</a:t>
            </a:r>
            <a:r>
              <a:rPr lang="zh-CN" altLang="en-US" sz="2400" b="1" smtClean="0">
                <a:solidFill>
                  <a:srgbClr val="996633"/>
                </a:solidFill>
                <a:effectLst>
                  <a:outerShdw blurRad="38100" dist="38100" dir="2700000" algn="tl">
                    <a:srgbClr val="C0C0C0"/>
                  </a:outerShdw>
                </a:effectLst>
                <a:sym typeface="Wingdings" pitchFamily="2" charset="2"/>
              </a:rPr>
              <a:t>，且</a:t>
            </a:r>
            <a:r>
              <a:rPr lang="en-US" altLang="zh-CN" sz="2400" b="1" smtClean="0">
                <a:solidFill>
                  <a:srgbClr val="996633"/>
                </a:solidFill>
                <a:effectLst>
                  <a:outerShdw blurRad="38100" dist="38100" dir="2700000" algn="tl">
                    <a:srgbClr val="C0C0C0"/>
                  </a:outerShdw>
                </a:effectLst>
                <a:sym typeface="Wingdings" pitchFamily="2" charset="2"/>
              </a:rPr>
              <a:t>Y</a:t>
            </a:r>
            <a:r>
              <a:rPr lang="zh-CN" altLang="en-US" sz="2400" b="1" smtClean="0">
                <a:solidFill>
                  <a:srgbClr val="996633"/>
                </a:solidFill>
                <a:effectLst>
                  <a:outerShdw blurRad="38100" dist="38100" dir="2700000" algn="tl">
                    <a:srgbClr val="C0C0C0"/>
                  </a:outerShdw>
                </a:effectLst>
                <a:sym typeface="Wingdings" pitchFamily="2" charset="2"/>
              </a:rPr>
              <a:t>属于非终结符，则将</a:t>
            </a:r>
            <a:r>
              <a:rPr lang="en-US" altLang="zh-CN" sz="2400" b="1" smtClean="0">
                <a:solidFill>
                  <a:srgbClr val="996633"/>
                </a:solidFill>
                <a:effectLst>
                  <a:outerShdw blurRad="38100" dist="38100" dir="2700000" algn="tl">
                    <a:srgbClr val="C0C0C0"/>
                  </a:outerShdw>
                </a:effectLst>
                <a:sym typeface="Wingdings" pitchFamily="2" charset="2"/>
              </a:rPr>
              <a:t>FIRST(Y)\{</a:t>
            </a:r>
            <a:r>
              <a:rPr lang="en-US" altLang="zh-CN" sz="2400" b="1" smtClean="0">
                <a:solidFill>
                  <a:srgbClr val="996633"/>
                </a:solidFill>
                <a:effectLst>
                  <a:outerShdw blurRad="38100" dist="38100" dir="2700000" algn="tl">
                    <a:srgbClr val="C0C0C0"/>
                  </a:outerShdw>
                </a:effectLst>
                <a:sym typeface="Symbol" pitchFamily="18" charset="2"/>
              </a:rPr>
              <a:t></a:t>
            </a:r>
            <a:r>
              <a:rPr lang="en-US" altLang="zh-CN" sz="2400" b="1" smtClean="0">
                <a:solidFill>
                  <a:srgbClr val="996633"/>
                </a:solidFill>
                <a:effectLst>
                  <a:outerShdw blurRad="38100" dist="38100" dir="2700000" algn="tl">
                    <a:srgbClr val="C0C0C0"/>
                  </a:outerShdw>
                </a:effectLst>
                <a:sym typeface="Wingdings" pitchFamily="2" charset="2"/>
              </a:rPr>
              <a:t>}</a:t>
            </a:r>
            <a:r>
              <a:rPr lang="zh-CN" altLang="en-US" sz="2400" b="1" smtClean="0">
                <a:solidFill>
                  <a:srgbClr val="996633"/>
                </a:solidFill>
                <a:effectLst>
                  <a:outerShdw blurRad="38100" dist="38100" dir="2700000" algn="tl">
                    <a:srgbClr val="C0C0C0"/>
                  </a:outerShdw>
                </a:effectLst>
                <a:sym typeface="Wingdings" pitchFamily="2" charset="2"/>
              </a:rPr>
              <a:t>加入到</a:t>
            </a:r>
            <a:r>
              <a:rPr lang="en-US" altLang="zh-CN" sz="2400" b="1" smtClean="0">
                <a:solidFill>
                  <a:srgbClr val="996633"/>
                </a:solidFill>
                <a:effectLst>
                  <a:outerShdw blurRad="38100" dist="38100" dir="2700000" algn="tl">
                    <a:srgbClr val="C0C0C0"/>
                  </a:outerShdw>
                </a:effectLst>
                <a:sym typeface="Wingdings" pitchFamily="2" charset="2"/>
              </a:rPr>
              <a:t>FIRST(X)</a:t>
            </a:r>
            <a:r>
              <a:rPr lang="zh-CN" altLang="en-US" sz="2400" b="1" smtClean="0">
                <a:solidFill>
                  <a:srgbClr val="996633"/>
                </a:solidFill>
                <a:effectLst>
                  <a:outerShdw blurRad="38100" dist="38100" dir="2700000" algn="tl">
                    <a:srgbClr val="C0C0C0"/>
                  </a:outerShdw>
                </a:effectLst>
                <a:sym typeface="Wingdings" pitchFamily="2" charset="2"/>
              </a:rPr>
              <a:t>中</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sym typeface="Wingdings" pitchFamily="2" charset="2"/>
              </a:rPr>
              <a:t>若</a:t>
            </a:r>
            <a:r>
              <a:rPr lang="en-US" altLang="zh-CN" sz="2400" b="1" smtClean="0">
                <a:solidFill>
                  <a:srgbClr val="996633"/>
                </a:solidFill>
                <a:effectLst>
                  <a:outerShdw blurRad="38100" dist="38100" dir="2700000" algn="tl">
                    <a:srgbClr val="C0C0C0"/>
                  </a:outerShdw>
                </a:effectLst>
                <a:sym typeface="Wingdings" pitchFamily="2" charset="2"/>
              </a:rPr>
              <a:t>XY1Y2..YK,</a:t>
            </a:r>
            <a:r>
              <a:rPr lang="zh-CN" altLang="en-US" sz="2400" b="1" smtClean="0">
                <a:solidFill>
                  <a:srgbClr val="996633"/>
                </a:solidFill>
                <a:effectLst>
                  <a:outerShdw blurRad="38100" dist="38100" dir="2700000" algn="tl">
                    <a:srgbClr val="C0C0C0"/>
                  </a:outerShdw>
                </a:effectLst>
                <a:sym typeface="Wingdings" pitchFamily="2" charset="2"/>
              </a:rPr>
              <a:t>且</a:t>
            </a:r>
            <a:r>
              <a:rPr lang="en-US" altLang="zh-CN" sz="2400" b="1" smtClean="0">
                <a:solidFill>
                  <a:srgbClr val="996633"/>
                </a:solidFill>
                <a:effectLst>
                  <a:outerShdw blurRad="38100" dist="38100" dir="2700000" algn="tl">
                    <a:srgbClr val="C0C0C0"/>
                  </a:outerShdw>
                </a:effectLst>
                <a:sym typeface="Wingdings" pitchFamily="2" charset="2"/>
              </a:rPr>
              <a:t>Y1,Y2,..Yi-1</a:t>
            </a:r>
            <a:r>
              <a:rPr lang="zh-CN" altLang="en-US" sz="2400" b="1" smtClean="0">
                <a:solidFill>
                  <a:srgbClr val="996633"/>
                </a:solidFill>
                <a:effectLst>
                  <a:outerShdw blurRad="38100" dist="38100" dir="2700000" algn="tl">
                    <a:srgbClr val="C0C0C0"/>
                  </a:outerShdw>
                </a:effectLst>
                <a:sym typeface="Wingdings" pitchFamily="2" charset="2"/>
              </a:rPr>
              <a:t>都是非终结符，且</a:t>
            </a:r>
            <a:r>
              <a:rPr lang="en-US" altLang="zh-CN" sz="2400" b="1" smtClean="0">
                <a:solidFill>
                  <a:srgbClr val="996633"/>
                </a:solidFill>
                <a:effectLst>
                  <a:outerShdw blurRad="38100" dist="38100" dir="2700000" algn="tl">
                    <a:srgbClr val="C0C0C0"/>
                  </a:outerShdw>
                </a:effectLst>
                <a:sym typeface="Wingdings" pitchFamily="2" charset="2"/>
              </a:rPr>
              <a:t>Y1,Y2,..Yi-1</a:t>
            </a:r>
            <a:r>
              <a:rPr lang="zh-CN" altLang="en-US" sz="2400" b="1" smtClean="0">
                <a:solidFill>
                  <a:srgbClr val="996633"/>
                </a:solidFill>
                <a:effectLst>
                  <a:outerShdw blurRad="38100" dist="38100" dir="2700000" algn="tl">
                    <a:srgbClr val="C0C0C0"/>
                  </a:outerShdw>
                </a:effectLst>
                <a:sym typeface="Wingdings" pitchFamily="2" charset="2"/>
              </a:rPr>
              <a:t>的</a:t>
            </a:r>
            <a:r>
              <a:rPr lang="en-US" altLang="zh-CN" sz="2400" b="1" smtClean="0">
                <a:solidFill>
                  <a:srgbClr val="996633"/>
                </a:solidFill>
                <a:effectLst>
                  <a:outerShdw blurRad="38100" dist="38100" dir="2700000" algn="tl">
                    <a:srgbClr val="C0C0C0"/>
                  </a:outerShdw>
                </a:effectLst>
                <a:sym typeface="Wingdings" pitchFamily="2" charset="2"/>
              </a:rPr>
              <a:t>FIRST</a:t>
            </a:r>
            <a:r>
              <a:rPr lang="zh-CN" altLang="en-US" sz="2400" b="1" smtClean="0">
                <a:solidFill>
                  <a:srgbClr val="996633"/>
                </a:solidFill>
                <a:effectLst>
                  <a:outerShdw blurRad="38100" dist="38100" dir="2700000" algn="tl">
                    <a:srgbClr val="C0C0C0"/>
                  </a:outerShdw>
                </a:effectLst>
                <a:sym typeface="Wingdings" pitchFamily="2" charset="2"/>
              </a:rPr>
              <a:t>集合中均包含</a:t>
            </a:r>
            <a:r>
              <a:rPr lang="zh-CN" altLang="en-US" sz="2400" b="1" smtClean="0">
                <a:solidFill>
                  <a:srgbClr val="996633"/>
                </a:solidFill>
                <a:effectLst>
                  <a:outerShdw blurRad="38100" dist="38100" dir="2700000" algn="tl">
                    <a:srgbClr val="C0C0C0"/>
                  </a:outerShdw>
                </a:effectLst>
                <a:sym typeface="Symbol" pitchFamily="18" charset="2"/>
              </a:rPr>
              <a:t>，则将</a:t>
            </a:r>
            <a:r>
              <a:rPr lang="en-US" altLang="zh-CN" sz="2400" b="1" smtClean="0">
                <a:solidFill>
                  <a:srgbClr val="996633"/>
                </a:solidFill>
                <a:effectLst>
                  <a:outerShdw blurRad="38100" dist="38100" dir="2700000" algn="tl">
                    <a:srgbClr val="C0C0C0"/>
                  </a:outerShdw>
                </a:effectLst>
                <a:sym typeface="Symbol" pitchFamily="18" charset="2"/>
              </a:rPr>
              <a:t>FIRST(Y</a:t>
            </a:r>
            <a:r>
              <a:rPr lang="en-US" altLang="zh-CN" sz="2400" b="1" smtClean="0">
                <a:solidFill>
                  <a:srgbClr val="F91A15"/>
                </a:solidFill>
                <a:effectLst>
                  <a:outerShdw blurRad="38100" dist="38100" dir="2700000" algn="tl">
                    <a:srgbClr val="C0C0C0"/>
                  </a:outerShdw>
                </a:effectLst>
                <a:sym typeface="Symbol" pitchFamily="18" charset="2"/>
              </a:rPr>
              <a:t>j</a:t>
            </a:r>
            <a:r>
              <a:rPr lang="en-US" altLang="zh-CN" sz="2400" b="1" smtClean="0">
                <a:solidFill>
                  <a:srgbClr val="996633"/>
                </a:solidFill>
                <a:effectLst>
                  <a:outerShdw blurRad="38100" dist="38100" dir="2700000" algn="tl">
                    <a:srgbClr val="C0C0C0"/>
                  </a:outerShdw>
                </a:effectLst>
                <a:sym typeface="Symbol" pitchFamily="18" charset="2"/>
              </a:rPr>
              <a:t>)</a:t>
            </a:r>
            <a:r>
              <a:rPr lang="zh-CN" altLang="en-US" sz="2400" b="1" smtClean="0">
                <a:solidFill>
                  <a:srgbClr val="996633"/>
                </a:solidFill>
                <a:effectLst>
                  <a:outerShdw blurRad="38100" dist="38100" dir="2700000" algn="tl">
                    <a:srgbClr val="C0C0C0"/>
                  </a:outerShdw>
                </a:effectLst>
                <a:sym typeface="Symbol" pitchFamily="18" charset="2"/>
              </a:rPr>
              <a:t>的所有非元素加入到</a:t>
            </a:r>
            <a:r>
              <a:rPr lang="en-US" altLang="zh-CN" sz="2400" b="1" smtClean="0">
                <a:solidFill>
                  <a:srgbClr val="996633"/>
                </a:solidFill>
                <a:effectLst>
                  <a:outerShdw blurRad="38100" dist="38100" dir="2700000" algn="tl">
                    <a:srgbClr val="C0C0C0"/>
                  </a:outerShdw>
                </a:effectLst>
                <a:sym typeface="Symbol" pitchFamily="18" charset="2"/>
              </a:rPr>
              <a:t>FIRST(X)</a:t>
            </a:r>
            <a:r>
              <a:rPr lang="zh-CN" altLang="en-US" sz="2400" b="1" smtClean="0">
                <a:solidFill>
                  <a:srgbClr val="996633"/>
                </a:solidFill>
                <a:effectLst>
                  <a:outerShdw blurRad="38100" dist="38100" dir="2700000" algn="tl">
                    <a:srgbClr val="C0C0C0"/>
                  </a:outerShdw>
                </a:effectLst>
                <a:sym typeface="Symbol" pitchFamily="18" charset="2"/>
              </a:rPr>
              <a:t>中，（</a:t>
            </a:r>
            <a:r>
              <a:rPr lang="en-US" altLang="zh-CN" sz="2400" b="1" smtClean="0">
                <a:solidFill>
                  <a:srgbClr val="F91A15"/>
                </a:solidFill>
                <a:effectLst>
                  <a:outerShdw blurRad="38100" dist="38100" dir="2700000" algn="tl">
                    <a:srgbClr val="C0C0C0"/>
                  </a:outerShdw>
                </a:effectLst>
                <a:sym typeface="Symbol" pitchFamily="18" charset="2"/>
              </a:rPr>
              <a:t>j</a:t>
            </a:r>
            <a:r>
              <a:rPr lang="en-US" altLang="zh-CN" sz="2400" b="1" smtClean="0">
                <a:solidFill>
                  <a:srgbClr val="996633"/>
                </a:solidFill>
                <a:effectLst>
                  <a:outerShdw blurRad="38100" dist="38100" dir="2700000" algn="tl">
                    <a:srgbClr val="C0C0C0"/>
                  </a:outerShdw>
                </a:effectLst>
                <a:sym typeface="Symbol" pitchFamily="18" charset="2"/>
              </a:rPr>
              <a:t>=1,2,..i</a:t>
            </a:r>
            <a:r>
              <a:rPr lang="zh-CN" altLang="en-US" sz="2400" b="1" smtClean="0">
                <a:solidFill>
                  <a:srgbClr val="996633"/>
                </a:solidFill>
                <a:effectLst>
                  <a:outerShdw blurRad="38100" dist="38100" dir="2700000" algn="tl">
                    <a:srgbClr val="C0C0C0"/>
                  </a:outerShdw>
                </a:effectLst>
                <a:sym typeface="Symbol" pitchFamily="18" charset="2"/>
              </a:rPr>
              <a:t>）</a:t>
            </a:r>
            <a:r>
              <a:rPr lang="en-US" altLang="zh-CN" sz="2400" b="1" smtClean="0">
                <a:solidFill>
                  <a:srgbClr val="996633"/>
                </a:solidFill>
                <a:effectLst>
                  <a:outerShdw blurRad="38100" dist="38100" dir="2700000" algn="tl">
                    <a:srgbClr val="C0C0C0"/>
                  </a:outerShdw>
                </a:effectLst>
                <a:sym typeface="Symbol" pitchFamily="18" charset="2"/>
              </a:rPr>
              <a:t>.</a:t>
            </a:r>
            <a:r>
              <a:rPr lang="zh-CN" altLang="en-US" sz="2400" b="1" smtClean="0">
                <a:solidFill>
                  <a:srgbClr val="996633"/>
                </a:solidFill>
                <a:effectLst>
                  <a:outerShdw blurRad="38100" dist="38100" dir="2700000" algn="tl">
                    <a:srgbClr val="C0C0C0"/>
                  </a:outerShdw>
                </a:effectLst>
                <a:sym typeface="Symbol" pitchFamily="18" charset="2"/>
              </a:rPr>
              <a:t>特别地，若</a:t>
            </a:r>
            <a:r>
              <a:rPr lang="en-US" altLang="zh-CN" sz="2400" b="1" smtClean="0">
                <a:solidFill>
                  <a:srgbClr val="996633"/>
                </a:solidFill>
                <a:effectLst>
                  <a:outerShdw blurRad="38100" dist="38100" dir="2700000" algn="tl">
                    <a:srgbClr val="C0C0C0"/>
                  </a:outerShdw>
                </a:effectLst>
                <a:sym typeface="Symbol" pitchFamily="18" charset="2"/>
              </a:rPr>
              <a:t>Y1~YK</a:t>
            </a:r>
            <a:r>
              <a:rPr lang="zh-CN" altLang="en-US" sz="2400" b="1" smtClean="0">
                <a:solidFill>
                  <a:srgbClr val="996633"/>
                </a:solidFill>
                <a:effectLst>
                  <a:outerShdw blurRad="38100" dist="38100" dir="2700000" algn="tl">
                    <a:srgbClr val="C0C0C0"/>
                  </a:outerShdw>
                </a:effectLst>
                <a:sym typeface="Symbol" pitchFamily="18" charset="2"/>
              </a:rPr>
              <a:t>均有产生式，则将加到</a:t>
            </a:r>
            <a:r>
              <a:rPr lang="en-US" altLang="zh-CN" sz="2400" b="1" smtClean="0">
                <a:solidFill>
                  <a:srgbClr val="996633"/>
                </a:solidFill>
                <a:effectLst>
                  <a:outerShdw blurRad="38100" dist="38100" dir="2700000" algn="tl">
                    <a:srgbClr val="C0C0C0"/>
                  </a:outerShdw>
                </a:effectLst>
                <a:sym typeface="Symbol" pitchFamily="18" charset="2"/>
              </a:rPr>
              <a:t>FIRST(X)</a:t>
            </a:r>
            <a:r>
              <a:rPr lang="zh-CN" altLang="en-US" sz="2400" b="1" smtClean="0">
                <a:solidFill>
                  <a:srgbClr val="996633"/>
                </a:solidFill>
                <a:effectLst>
                  <a:outerShdw blurRad="38100" dist="38100" dir="2700000" algn="tl">
                    <a:srgbClr val="C0C0C0"/>
                  </a:outerShdw>
                </a:effectLst>
                <a:sym typeface="Symbol" pitchFamily="18" charset="2"/>
              </a:rPr>
              <a:t>中。</a:t>
            </a:r>
          </a:p>
          <a:p>
            <a:pPr lvl="1" eaLnBrk="1" hangingPunct="1">
              <a:lnSpc>
                <a:spcPct val="90000"/>
              </a:lnSpc>
              <a:defRPr/>
            </a:pPr>
            <a:endParaRPr lang="en-US" altLang="zh-CN" sz="2400" b="1" smtClean="0">
              <a:solidFill>
                <a:srgbClr val="996633"/>
              </a:solidFill>
              <a:effectLst>
                <a:outerShdw blurRad="38100" dist="38100" dir="2700000" algn="tl">
                  <a:srgbClr val="C0C0C0"/>
                </a:outerShdw>
              </a:effectLst>
            </a:endParaRPr>
          </a:p>
        </p:txBody>
      </p:sp>
      <p:sp>
        <p:nvSpPr>
          <p:cNvPr id="101379" name="Text Box 3"/>
          <p:cNvSpPr txBox="1">
            <a:spLocks noChangeArrowheads="1"/>
          </p:cNvSpPr>
          <p:nvPr/>
        </p:nvSpPr>
        <p:spPr bwMode="auto">
          <a:xfrm>
            <a:off x="611188" y="333375"/>
            <a:ext cx="7632700" cy="579438"/>
          </a:xfrm>
          <a:prstGeom prst="rect">
            <a:avLst/>
          </a:prstGeom>
          <a:noFill/>
          <a:ln w="9525">
            <a:noFill/>
            <a:miter lim="800000"/>
            <a:headEnd/>
            <a:tailEnd/>
          </a:ln>
          <a:effectLst/>
        </p:spPr>
        <p:txBody>
          <a:bodyPr>
            <a:spAutoFit/>
          </a:bodyPr>
          <a:lstStyle/>
          <a:p>
            <a:pPr>
              <a:spcBef>
                <a:spcPct val="50000"/>
              </a:spcBef>
              <a:defRPr/>
            </a:pPr>
            <a:r>
              <a:rPr lang="en-US" altLang="zh-CN" sz="3200" b="1">
                <a:solidFill>
                  <a:schemeClr val="tx2"/>
                </a:solidFill>
                <a:effectLst>
                  <a:outerShdw blurRad="38100" dist="38100" dir="2700000" algn="tl">
                    <a:srgbClr val="C0C0C0"/>
                  </a:outerShdw>
                </a:effectLst>
                <a:latin typeface="Tahoma" pitchFamily="34" charset="0"/>
                <a:ea typeface="宋体" pitchFamily="2" charset="-122"/>
              </a:rPr>
              <a:t>FIRST</a:t>
            </a:r>
            <a:r>
              <a:rPr lang="zh-CN" altLang="en-US" sz="3200" b="1">
                <a:solidFill>
                  <a:schemeClr val="tx2"/>
                </a:solidFill>
                <a:effectLst>
                  <a:outerShdw blurRad="38100" dist="38100" dir="2700000" algn="tl">
                    <a:srgbClr val="C0C0C0"/>
                  </a:outerShdw>
                </a:effectLst>
                <a:latin typeface="Tahoma" pitchFamily="34" charset="0"/>
                <a:ea typeface="宋体" pitchFamily="2" charset="-122"/>
              </a:rPr>
              <a:t>集合及</a:t>
            </a:r>
            <a:r>
              <a:rPr lang="en-US" altLang="zh-CN" sz="3200" b="1">
                <a:solidFill>
                  <a:schemeClr val="tx2"/>
                </a:solidFill>
                <a:effectLst>
                  <a:outerShdw blurRad="38100" dist="38100" dir="2700000" algn="tl">
                    <a:srgbClr val="C0C0C0"/>
                  </a:outerShdw>
                </a:effectLst>
                <a:latin typeface="Tahoma" pitchFamily="34" charset="0"/>
                <a:ea typeface="宋体" pitchFamily="2" charset="-122"/>
              </a:rPr>
              <a:t>FOLLOW</a:t>
            </a:r>
            <a:r>
              <a:rPr lang="zh-CN" altLang="en-US" sz="3200" b="1">
                <a:solidFill>
                  <a:schemeClr val="tx2"/>
                </a:solidFill>
                <a:effectLst>
                  <a:outerShdw blurRad="38100" dist="38100" dir="2700000" algn="tl">
                    <a:srgbClr val="C0C0C0"/>
                  </a:outerShdw>
                </a:effectLst>
                <a:latin typeface="Tahoma" pitchFamily="34" charset="0"/>
                <a:ea typeface="宋体" pitchFamily="2" charset="-122"/>
              </a:rPr>
              <a:t>集合的计算方法</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250825" y="1628775"/>
            <a:ext cx="8229600" cy="2232025"/>
          </a:xfrm>
        </p:spPr>
        <p:txBody>
          <a:bodyPr/>
          <a:lstStyle/>
          <a:p>
            <a:pPr eaLnBrk="1" hangingPunct="1">
              <a:lnSpc>
                <a:spcPct val="90000"/>
              </a:lnSpc>
              <a:defRPr/>
            </a:pPr>
            <a:r>
              <a:rPr lang="en-US" altLang="zh-CN" sz="2400" b="1" smtClean="0">
                <a:solidFill>
                  <a:srgbClr val="996633"/>
                </a:solidFill>
                <a:effectLst>
                  <a:outerShdw blurRad="38100" dist="38100" dir="2700000" algn="tl">
                    <a:srgbClr val="C0C0C0"/>
                  </a:outerShdw>
                </a:effectLst>
              </a:rPr>
              <a:t>FOLLOW</a:t>
            </a:r>
            <a:r>
              <a:rPr lang="zh-CN" altLang="en-US" sz="2400" b="1" smtClean="0">
                <a:solidFill>
                  <a:srgbClr val="996633"/>
                </a:solidFill>
                <a:effectLst>
                  <a:outerShdw blurRad="38100" dist="38100" dir="2700000" algn="tl">
                    <a:srgbClr val="C0C0C0"/>
                  </a:outerShdw>
                </a:effectLst>
              </a:rPr>
              <a:t>集合计算方法</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rPr>
              <a:t>对文法开始符号</a:t>
            </a:r>
            <a:r>
              <a:rPr lang="en-US" altLang="zh-CN" sz="2400" b="1" smtClean="0">
                <a:solidFill>
                  <a:srgbClr val="996633"/>
                </a:solidFill>
                <a:effectLst>
                  <a:outerShdw blurRad="38100" dist="38100" dir="2700000" algn="tl">
                    <a:srgbClr val="C0C0C0"/>
                  </a:outerShdw>
                </a:effectLst>
              </a:rPr>
              <a:t>S,</a:t>
            </a:r>
            <a:r>
              <a:rPr lang="zh-CN" altLang="en-US" sz="2400" b="1" smtClean="0">
                <a:solidFill>
                  <a:srgbClr val="996633"/>
                </a:solidFill>
                <a:effectLst>
                  <a:outerShdw blurRad="38100" dist="38100" dir="2700000" algn="tl">
                    <a:srgbClr val="C0C0C0"/>
                  </a:outerShdw>
                </a:effectLst>
              </a:rPr>
              <a:t>置</a:t>
            </a:r>
            <a:r>
              <a:rPr lang="en-US" altLang="zh-CN" sz="2400" b="1" smtClean="0">
                <a:solidFill>
                  <a:srgbClr val="996633"/>
                </a:solidFill>
                <a:effectLst>
                  <a:outerShdw blurRad="38100" dist="38100" dir="2700000" algn="tl">
                    <a:srgbClr val="C0C0C0"/>
                  </a:outerShdw>
                </a:effectLst>
              </a:rPr>
              <a:t>$</a:t>
            </a:r>
            <a:r>
              <a:rPr lang="zh-CN" altLang="en-US" sz="2400" b="1" smtClean="0">
                <a:solidFill>
                  <a:srgbClr val="996633"/>
                </a:solidFill>
                <a:effectLst>
                  <a:outerShdw blurRad="38100" dist="38100" dir="2700000" algn="tl">
                    <a:srgbClr val="C0C0C0"/>
                  </a:outerShdw>
                </a:effectLst>
              </a:rPr>
              <a:t>于</a:t>
            </a:r>
            <a:r>
              <a:rPr lang="en-US" altLang="zh-CN" sz="2400" b="1" smtClean="0">
                <a:solidFill>
                  <a:srgbClr val="996633"/>
                </a:solidFill>
                <a:effectLst>
                  <a:outerShdw blurRad="38100" dist="38100" dir="2700000" algn="tl">
                    <a:srgbClr val="C0C0C0"/>
                  </a:outerShdw>
                </a:effectLst>
              </a:rPr>
              <a:t>FOLLOW(S)</a:t>
            </a:r>
            <a:r>
              <a:rPr lang="zh-CN" altLang="en-US" sz="2400" b="1" smtClean="0">
                <a:solidFill>
                  <a:srgbClr val="996633"/>
                </a:solidFill>
                <a:effectLst>
                  <a:outerShdw blurRad="38100" dist="38100" dir="2700000" algn="tl">
                    <a:srgbClr val="C0C0C0"/>
                  </a:outerShdw>
                </a:effectLst>
              </a:rPr>
              <a:t>中。</a:t>
            </a: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rPr>
              <a:t>若有</a:t>
            </a:r>
            <a:r>
              <a:rPr lang="en-US" altLang="zh-CN" sz="2400" b="1" smtClean="0">
                <a:solidFill>
                  <a:srgbClr val="996633"/>
                </a:solidFill>
                <a:effectLst>
                  <a:outerShdw blurRad="38100" dist="38100" dir="2700000" algn="tl">
                    <a:srgbClr val="C0C0C0"/>
                  </a:outerShdw>
                </a:effectLst>
              </a:rPr>
              <a:t>A</a:t>
            </a:r>
            <a:r>
              <a:rPr lang="en-US" altLang="zh-CN" sz="2400" b="1" smtClean="0">
                <a:solidFill>
                  <a:srgbClr val="996633"/>
                </a:solidFill>
                <a:effectLst>
                  <a:outerShdw blurRad="38100" dist="38100" dir="2700000" algn="tl">
                    <a:srgbClr val="C0C0C0"/>
                  </a:outerShdw>
                </a:effectLst>
                <a:sym typeface="Wingdings" pitchFamily="2" charset="2"/>
              </a:rPr>
              <a:t></a:t>
            </a:r>
            <a:r>
              <a:rPr lang="en-US" altLang="zh-CN" sz="2400" b="1" smtClean="0">
                <a:solidFill>
                  <a:srgbClr val="996633"/>
                </a:solidFill>
                <a:effectLst>
                  <a:outerShdw blurRad="38100" dist="38100" dir="2700000" algn="tl">
                    <a:srgbClr val="C0C0C0"/>
                  </a:outerShdw>
                </a:effectLst>
                <a:sym typeface="Symbol" pitchFamily="18" charset="2"/>
              </a:rPr>
              <a:t>B</a:t>
            </a:r>
            <a:r>
              <a:rPr lang="zh-CN" altLang="en-US" sz="2400" b="1" smtClean="0">
                <a:solidFill>
                  <a:srgbClr val="996633"/>
                </a:solidFill>
                <a:effectLst>
                  <a:outerShdw blurRad="38100" dist="38100" dir="2700000" algn="tl">
                    <a:srgbClr val="C0C0C0"/>
                  </a:outerShdw>
                </a:effectLst>
                <a:sym typeface="Symbol" pitchFamily="18" charset="2"/>
              </a:rPr>
              <a:t>，则将</a:t>
            </a:r>
            <a:r>
              <a:rPr lang="en-US" altLang="zh-CN" sz="2400" b="1" smtClean="0">
                <a:solidFill>
                  <a:srgbClr val="996633"/>
                </a:solidFill>
                <a:effectLst>
                  <a:outerShdw blurRad="38100" dist="38100" dir="2700000" algn="tl">
                    <a:srgbClr val="C0C0C0"/>
                  </a:outerShdw>
                </a:effectLst>
                <a:sym typeface="Symbol" pitchFamily="18" charset="2"/>
              </a:rPr>
              <a:t>FIRST()\{} </a:t>
            </a:r>
            <a:r>
              <a:rPr lang="zh-CN" altLang="en-US" sz="2400" b="1" smtClean="0">
                <a:solidFill>
                  <a:srgbClr val="996633"/>
                </a:solidFill>
                <a:effectLst>
                  <a:outerShdw blurRad="38100" dist="38100" dir="2700000" algn="tl">
                    <a:srgbClr val="C0C0C0"/>
                  </a:outerShdw>
                </a:effectLst>
                <a:sym typeface="Symbol" pitchFamily="18" charset="2"/>
              </a:rPr>
              <a:t>加入</a:t>
            </a:r>
            <a:r>
              <a:rPr lang="en-US" altLang="zh-CN" sz="2400" b="1" smtClean="0">
                <a:solidFill>
                  <a:srgbClr val="996633"/>
                </a:solidFill>
                <a:effectLst>
                  <a:outerShdw blurRad="38100" dist="38100" dir="2700000" algn="tl">
                    <a:srgbClr val="C0C0C0"/>
                  </a:outerShdw>
                </a:effectLst>
                <a:sym typeface="Symbol" pitchFamily="18" charset="2"/>
              </a:rPr>
              <a:t>FOLLOW(B)</a:t>
            </a:r>
            <a:r>
              <a:rPr lang="zh-CN" altLang="en-US" sz="2400" b="1" smtClean="0">
                <a:solidFill>
                  <a:srgbClr val="996633"/>
                </a:solidFill>
                <a:effectLst>
                  <a:outerShdw blurRad="38100" dist="38100" dir="2700000" algn="tl">
                    <a:srgbClr val="C0C0C0"/>
                  </a:outerShdw>
                </a:effectLst>
                <a:sym typeface="Symbol" pitchFamily="18" charset="2"/>
              </a:rPr>
              <a:t>中。 </a:t>
            </a:r>
            <a:r>
              <a:rPr lang="zh-CN" altLang="en-US" sz="2400" b="1" smtClean="0">
                <a:solidFill>
                  <a:srgbClr val="996633"/>
                </a:solidFill>
                <a:effectLst>
                  <a:outerShdw blurRad="38100" dist="38100" dir="2700000" algn="tl">
                    <a:srgbClr val="C0C0C0"/>
                  </a:outerShdw>
                </a:effectLst>
              </a:rPr>
              <a:t>（此处</a:t>
            </a:r>
            <a:r>
              <a:rPr lang="zh-CN" altLang="en-US" sz="2400" b="1" smtClean="0">
                <a:solidFill>
                  <a:srgbClr val="996633"/>
                </a:solidFill>
                <a:effectLst>
                  <a:outerShdw blurRad="38100" dist="38100" dir="2700000" algn="tl">
                    <a:srgbClr val="C0C0C0"/>
                  </a:outerShdw>
                </a:effectLst>
                <a:sym typeface="Symbol" pitchFamily="18" charset="2"/>
              </a:rPr>
              <a:t> 可以为空</a:t>
            </a:r>
            <a:r>
              <a:rPr lang="zh-CN" altLang="en-US" sz="2400" b="1" smtClean="0">
                <a:solidFill>
                  <a:srgbClr val="996633"/>
                </a:solidFill>
                <a:effectLst>
                  <a:outerShdw blurRad="38100" dist="38100" dir="2700000" algn="tl">
                    <a:srgbClr val="C0C0C0"/>
                  </a:outerShdw>
                </a:effectLst>
              </a:rPr>
              <a:t>）</a:t>
            </a:r>
            <a:endParaRPr lang="zh-CN" altLang="en-US" sz="2400" b="1" smtClean="0">
              <a:solidFill>
                <a:srgbClr val="996633"/>
              </a:solidFill>
              <a:effectLst>
                <a:outerShdw blurRad="38100" dist="38100" dir="2700000" algn="tl">
                  <a:srgbClr val="C0C0C0"/>
                </a:outerShdw>
              </a:effectLst>
              <a:sym typeface="Symbol" pitchFamily="18" charset="2"/>
            </a:endParaRPr>
          </a:p>
          <a:p>
            <a:pPr lvl="1" eaLnBrk="1" hangingPunct="1">
              <a:lnSpc>
                <a:spcPct val="90000"/>
              </a:lnSpc>
              <a:defRPr/>
            </a:pPr>
            <a:r>
              <a:rPr lang="zh-CN" altLang="en-US" sz="2400" b="1" smtClean="0">
                <a:solidFill>
                  <a:srgbClr val="996633"/>
                </a:solidFill>
                <a:effectLst>
                  <a:outerShdw blurRad="38100" dist="38100" dir="2700000" algn="tl">
                    <a:srgbClr val="C0C0C0"/>
                  </a:outerShdw>
                </a:effectLst>
                <a:sym typeface="Symbol" pitchFamily="18" charset="2"/>
              </a:rPr>
              <a:t>若</a:t>
            </a:r>
            <a:r>
              <a:rPr lang="en-US" altLang="zh-CN" sz="2400" b="1" smtClean="0">
                <a:solidFill>
                  <a:srgbClr val="996633"/>
                </a:solidFill>
                <a:effectLst>
                  <a:outerShdw blurRad="38100" dist="38100" dir="2700000" algn="tl">
                    <a:srgbClr val="C0C0C0"/>
                  </a:outerShdw>
                </a:effectLst>
                <a:sym typeface="Symbol" pitchFamily="18" charset="2"/>
              </a:rPr>
              <a:t>A</a:t>
            </a:r>
            <a:r>
              <a:rPr lang="en-US" altLang="zh-CN" sz="2400" b="1" smtClean="0">
                <a:solidFill>
                  <a:srgbClr val="996633"/>
                </a:solidFill>
                <a:effectLst>
                  <a:outerShdw blurRad="38100" dist="38100" dir="2700000" algn="tl">
                    <a:srgbClr val="C0C0C0"/>
                  </a:outerShdw>
                </a:effectLst>
                <a:sym typeface="Wingdings" pitchFamily="2" charset="2"/>
              </a:rPr>
              <a:t></a:t>
            </a:r>
            <a:r>
              <a:rPr lang="en-US" altLang="zh-CN" sz="2400" b="1" smtClean="0">
                <a:solidFill>
                  <a:srgbClr val="996633"/>
                </a:solidFill>
                <a:effectLst>
                  <a:outerShdw blurRad="38100" dist="38100" dir="2700000" algn="tl">
                    <a:srgbClr val="C0C0C0"/>
                  </a:outerShdw>
                </a:effectLst>
                <a:sym typeface="Symbol" pitchFamily="18" charset="2"/>
              </a:rPr>
              <a:t> B </a:t>
            </a:r>
            <a:r>
              <a:rPr lang="zh-CN" altLang="en-US" sz="2400" b="1" smtClean="0">
                <a:solidFill>
                  <a:srgbClr val="996633"/>
                </a:solidFill>
                <a:effectLst>
                  <a:outerShdw blurRad="38100" dist="38100" dir="2700000" algn="tl">
                    <a:srgbClr val="C0C0C0"/>
                  </a:outerShdw>
                </a:effectLst>
                <a:sym typeface="Symbol" pitchFamily="18" charset="2"/>
              </a:rPr>
              <a:t>或</a:t>
            </a:r>
            <a:r>
              <a:rPr lang="en-US" altLang="zh-CN" sz="2400" b="1" smtClean="0">
                <a:solidFill>
                  <a:srgbClr val="996633"/>
                </a:solidFill>
                <a:effectLst>
                  <a:outerShdw blurRad="38100" dist="38100" dir="2700000" algn="tl">
                    <a:srgbClr val="C0C0C0"/>
                  </a:outerShdw>
                </a:effectLst>
                <a:sym typeface="Symbol" pitchFamily="18" charset="2"/>
              </a:rPr>
              <a:t>A</a:t>
            </a:r>
            <a:r>
              <a:rPr lang="en-US" altLang="zh-CN" sz="2400" b="1" smtClean="0">
                <a:solidFill>
                  <a:srgbClr val="996633"/>
                </a:solidFill>
                <a:effectLst>
                  <a:outerShdw blurRad="38100" dist="38100" dir="2700000" algn="tl">
                    <a:srgbClr val="C0C0C0"/>
                  </a:outerShdw>
                </a:effectLst>
                <a:sym typeface="Wingdings" pitchFamily="2" charset="2"/>
              </a:rPr>
              <a:t></a:t>
            </a:r>
            <a:r>
              <a:rPr lang="en-US" altLang="zh-CN" sz="2400" b="1" smtClean="0">
                <a:solidFill>
                  <a:srgbClr val="996633"/>
                </a:solidFill>
                <a:effectLst>
                  <a:outerShdw blurRad="38100" dist="38100" dir="2700000" algn="tl">
                    <a:srgbClr val="C0C0C0"/>
                  </a:outerShdw>
                </a:effectLst>
                <a:sym typeface="Symbol" pitchFamily="18" charset="2"/>
              </a:rPr>
              <a:t> B ,</a:t>
            </a:r>
            <a:r>
              <a:rPr lang="zh-CN" altLang="en-US" sz="2400" b="1" smtClean="0">
                <a:solidFill>
                  <a:srgbClr val="996633"/>
                </a:solidFill>
                <a:effectLst>
                  <a:outerShdw blurRad="38100" dist="38100" dir="2700000" algn="tl">
                    <a:srgbClr val="C0C0C0"/>
                  </a:outerShdw>
                </a:effectLst>
                <a:sym typeface="Symbol" pitchFamily="18" charset="2"/>
              </a:rPr>
              <a:t>且  </a:t>
            </a:r>
            <a:r>
              <a:rPr lang="zh-CN" altLang="en-US" sz="2400" b="1" smtClean="0">
                <a:solidFill>
                  <a:srgbClr val="996633"/>
                </a:solidFill>
                <a:effectLst>
                  <a:outerShdw blurRad="38100" dist="38100" dir="2700000" algn="tl">
                    <a:srgbClr val="C0C0C0"/>
                  </a:outerShdw>
                </a:effectLst>
              </a:rPr>
              <a:t>* </a:t>
            </a:r>
            <a:r>
              <a:rPr lang="zh-CN" altLang="en-US" sz="2400" b="1" smtClean="0">
                <a:solidFill>
                  <a:srgbClr val="996633"/>
                </a:solidFill>
                <a:effectLst>
                  <a:outerShdw blurRad="38100" dist="38100" dir="2700000" algn="tl">
                    <a:srgbClr val="C0C0C0"/>
                  </a:outerShdw>
                </a:effectLst>
                <a:sym typeface="Symbol" pitchFamily="18" charset="2"/>
              </a:rPr>
              <a:t>（即 属于</a:t>
            </a:r>
            <a:r>
              <a:rPr lang="en-US" altLang="zh-CN" sz="2400" b="1" smtClean="0">
                <a:solidFill>
                  <a:srgbClr val="996633"/>
                </a:solidFill>
                <a:effectLst>
                  <a:outerShdw blurRad="38100" dist="38100" dir="2700000" algn="tl">
                    <a:srgbClr val="C0C0C0"/>
                  </a:outerShdw>
                </a:effectLst>
                <a:sym typeface="Symbol" pitchFamily="18" charset="2"/>
              </a:rPr>
              <a:t>FIRST()</a:t>
            </a:r>
            <a:r>
              <a:rPr lang="zh-CN" altLang="en-US" sz="2400" b="1" smtClean="0">
                <a:solidFill>
                  <a:srgbClr val="996633"/>
                </a:solidFill>
                <a:effectLst>
                  <a:outerShdw blurRad="38100" dist="38100" dir="2700000" algn="tl">
                    <a:srgbClr val="C0C0C0"/>
                  </a:outerShdw>
                </a:effectLst>
                <a:sym typeface="Symbol" pitchFamily="18" charset="2"/>
              </a:rPr>
              <a:t>）</a:t>
            </a:r>
            <a:r>
              <a:rPr lang="en-US" altLang="zh-CN" sz="2400" b="1" smtClean="0">
                <a:solidFill>
                  <a:srgbClr val="996633"/>
                </a:solidFill>
                <a:effectLst>
                  <a:outerShdw blurRad="38100" dist="38100" dir="2700000" algn="tl">
                    <a:srgbClr val="C0C0C0"/>
                  </a:outerShdw>
                </a:effectLst>
                <a:sym typeface="Symbol" pitchFamily="18" charset="2"/>
              </a:rPr>
              <a:t>,</a:t>
            </a:r>
            <a:r>
              <a:rPr lang="zh-CN" altLang="en-US" sz="2400" b="1" smtClean="0">
                <a:solidFill>
                  <a:srgbClr val="996633"/>
                </a:solidFill>
                <a:effectLst>
                  <a:outerShdw blurRad="38100" dist="38100" dir="2700000" algn="tl">
                    <a:srgbClr val="C0C0C0"/>
                  </a:outerShdw>
                </a:effectLst>
                <a:sym typeface="Symbol" pitchFamily="18" charset="2"/>
              </a:rPr>
              <a:t>则将</a:t>
            </a:r>
            <a:r>
              <a:rPr lang="zh-CN" altLang="en-US" sz="2400" b="1" smtClean="0">
                <a:solidFill>
                  <a:srgbClr val="996633"/>
                </a:solidFill>
                <a:effectLst>
                  <a:outerShdw blurRad="38100" dist="38100" dir="2700000" algn="tl">
                    <a:srgbClr val="C0C0C0"/>
                  </a:outerShdw>
                </a:effectLst>
              </a:rPr>
              <a:t> </a:t>
            </a:r>
            <a:r>
              <a:rPr lang="en-US" altLang="zh-CN" sz="2400" b="1" smtClean="0">
                <a:solidFill>
                  <a:srgbClr val="996633"/>
                </a:solidFill>
                <a:effectLst>
                  <a:outerShdw blurRad="38100" dist="38100" dir="2700000" algn="tl">
                    <a:srgbClr val="C0C0C0"/>
                  </a:outerShdw>
                </a:effectLst>
              </a:rPr>
              <a:t>FOLLOW(A)</a:t>
            </a:r>
            <a:r>
              <a:rPr lang="zh-CN" altLang="en-US" sz="2400" b="1" smtClean="0">
                <a:solidFill>
                  <a:srgbClr val="996633"/>
                </a:solidFill>
                <a:effectLst>
                  <a:outerShdw blurRad="38100" dist="38100" dir="2700000" algn="tl">
                    <a:srgbClr val="C0C0C0"/>
                  </a:outerShdw>
                </a:effectLst>
              </a:rPr>
              <a:t>加入</a:t>
            </a:r>
            <a:r>
              <a:rPr lang="en-US" altLang="zh-CN" sz="2400" b="1" smtClean="0">
                <a:solidFill>
                  <a:srgbClr val="996633"/>
                </a:solidFill>
                <a:effectLst>
                  <a:outerShdw blurRad="38100" dist="38100" dir="2700000" algn="tl">
                    <a:srgbClr val="C0C0C0"/>
                  </a:outerShdw>
                </a:effectLst>
              </a:rPr>
              <a:t>FOLLOW(B)</a:t>
            </a:r>
            <a:r>
              <a:rPr lang="zh-CN" altLang="en-US" sz="2400" b="1" smtClean="0">
                <a:solidFill>
                  <a:srgbClr val="996633"/>
                </a:solidFill>
                <a:effectLst>
                  <a:outerShdw blurRad="38100" dist="38100" dir="2700000" algn="tl">
                    <a:srgbClr val="C0C0C0"/>
                  </a:outerShdw>
                </a:effectLst>
              </a:rPr>
              <a:t>中（此处</a:t>
            </a:r>
            <a:r>
              <a:rPr lang="zh-CN" altLang="en-US" sz="2400" b="1" smtClean="0">
                <a:solidFill>
                  <a:srgbClr val="996633"/>
                </a:solidFill>
                <a:effectLst>
                  <a:outerShdw blurRad="38100" dist="38100" dir="2700000" algn="tl">
                    <a:srgbClr val="C0C0C0"/>
                  </a:outerShdw>
                </a:effectLst>
                <a:sym typeface="Symbol" pitchFamily="18" charset="2"/>
              </a:rPr>
              <a:t> 可以为空</a:t>
            </a:r>
            <a:r>
              <a:rPr lang="zh-CN" altLang="en-US" sz="2400" b="1" smtClean="0">
                <a:solidFill>
                  <a:srgbClr val="996633"/>
                </a:solidFill>
                <a:effectLst>
                  <a:outerShdw blurRad="38100" dist="38100" dir="2700000" algn="tl">
                    <a:srgbClr val="C0C0C0"/>
                  </a:outerShdw>
                </a:effectLst>
              </a:rPr>
              <a:t>）</a:t>
            </a:r>
            <a:r>
              <a:rPr lang="zh-CN" altLang="en-US" sz="2400" b="1" smtClean="0">
                <a:solidFill>
                  <a:srgbClr val="996633"/>
                </a:solidFill>
                <a:effectLst>
                  <a:outerShdw blurRad="38100" dist="38100" dir="2700000" algn="tl">
                    <a:srgbClr val="C0C0C0"/>
                  </a:outerShdw>
                </a:effectLst>
                <a:sym typeface="Symbol" pitchFamily="18" charset="2"/>
              </a:rPr>
              <a:t>。</a:t>
            </a:r>
          </a:p>
          <a:p>
            <a:pPr lvl="1" eaLnBrk="1" hangingPunct="1">
              <a:lnSpc>
                <a:spcPct val="90000"/>
              </a:lnSpc>
              <a:defRPr/>
            </a:pPr>
            <a:endParaRPr lang="en-US" altLang="zh-CN" sz="2400" b="1" smtClean="0">
              <a:solidFill>
                <a:srgbClr val="996633"/>
              </a:solidFill>
              <a:effectLst>
                <a:outerShdw blurRad="38100" dist="38100" dir="2700000" algn="tl">
                  <a:srgbClr val="C0C0C0"/>
                </a:outerShdw>
              </a:effectLst>
            </a:endParaRPr>
          </a:p>
        </p:txBody>
      </p:sp>
      <p:sp>
        <p:nvSpPr>
          <p:cNvPr id="102403" name="Text Box 3"/>
          <p:cNvSpPr txBox="1">
            <a:spLocks noChangeArrowheads="1"/>
          </p:cNvSpPr>
          <p:nvPr/>
        </p:nvSpPr>
        <p:spPr bwMode="auto">
          <a:xfrm>
            <a:off x="468313" y="333375"/>
            <a:ext cx="7848600" cy="579438"/>
          </a:xfrm>
          <a:prstGeom prst="rect">
            <a:avLst/>
          </a:prstGeom>
          <a:noFill/>
          <a:ln w="9525">
            <a:noFill/>
            <a:miter lim="800000"/>
            <a:headEnd/>
            <a:tailEnd/>
          </a:ln>
          <a:effectLst/>
        </p:spPr>
        <p:txBody>
          <a:bodyPr>
            <a:spAutoFit/>
          </a:bodyPr>
          <a:lstStyle/>
          <a:p>
            <a:pPr>
              <a:spcBef>
                <a:spcPct val="50000"/>
              </a:spcBef>
              <a:defRPr/>
            </a:pPr>
            <a:r>
              <a:rPr lang="en-US" altLang="zh-CN" sz="3200" b="1">
                <a:solidFill>
                  <a:schemeClr val="tx2"/>
                </a:solidFill>
                <a:effectLst>
                  <a:outerShdw blurRad="38100" dist="38100" dir="2700000" algn="tl">
                    <a:srgbClr val="C0C0C0"/>
                  </a:outerShdw>
                </a:effectLst>
                <a:ea typeface="宋体" pitchFamily="2" charset="-122"/>
              </a:rPr>
              <a:t>FIRST</a:t>
            </a:r>
            <a:r>
              <a:rPr lang="zh-CN" altLang="en-US" sz="3200" b="1">
                <a:solidFill>
                  <a:schemeClr val="tx2"/>
                </a:solidFill>
                <a:effectLst>
                  <a:outerShdw blurRad="38100" dist="38100" dir="2700000" algn="tl">
                    <a:srgbClr val="C0C0C0"/>
                  </a:outerShdw>
                </a:effectLst>
                <a:ea typeface="宋体" pitchFamily="2" charset="-122"/>
              </a:rPr>
              <a:t>集合及</a:t>
            </a:r>
            <a:r>
              <a:rPr lang="en-US" altLang="zh-CN" sz="3200" b="1">
                <a:solidFill>
                  <a:schemeClr val="tx2"/>
                </a:solidFill>
                <a:effectLst>
                  <a:outerShdw blurRad="38100" dist="38100" dir="2700000" algn="tl">
                    <a:srgbClr val="C0C0C0"/>
                  </a:outerShdw>
                </a:effectLst>
                <a:ea typeface="宋体" pitchFamily="2" charset="-122"/>
              </a:rPr>
              <a:t>FOLLOW</a:t>
            </a:r>
            <a:r>
              <a:rPr lang="zh-CN" altLang="en-US" sz="3200" b="1">
                <a:solidFill>
                  <a:schemeClr val="tx2"/>
                </a:solidFill>
                <a:effectLst>
                  <a:outerShdw blurRad="38100" dist="38100" dir="2700000" algn="tl">
                    <a:srgbClr val="C0C0C0"/>
                  </a:outerShdw>
                </a:effectLst>
                <a:ea typeface="宋体" pitchFamily="2" charset="-122"/>
              </a:rPr>
              <a:t>集合的计算方法</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609600" y="260350"/>
            <a:ext cx="8534400" cy="1143000"/>
          </a:xfrm>
        </p:spPr>
        <p:txBody>
          <a:bodyPr/>
          <a:lstStyle/>
          <a:p>
            <a:pPr eaLnBrk="1" hangingPunct="1">
              <a:defRPr/>
            </a:pPr>
            <a:r>
              <a:rPr lang="en-US" altLang="zh-CN" sz="3400" b="1" smtClean="0">
                <a:effectLst>
                  <a:outerShdw blurRad="38100" dist="38100" dir="2700000" algn="tl">
                    <a:srgbClr val="C0C0C0"/>
                  </a:outerShdw>
                </a:effectLst>
              </a:rPr>
              <a:t>FIRST</a:t>
            </a:r>
            <a:r>
              <a:rPr lang="zh-CN" altLang="en-US" sz="3400" b="1" smtClean="0">
                <a:effectLst>
                  <a:outerShdw blurRad="38100" dist="38100" dir="2700000" algn="tl">
                    <a:srgbClr val="C0C0C0"/>
                  </a:outerShdw>
                </a:effectLst>
              </a:rPr>
              <a:t>集合及</a:t>
            </a:r>
            <a:r>
              <a:rPr lang="en-US" altLang="zh-CN" sz="3400" b="1" smtClean="0">
                <a:effectLst>
                  <a:outerShdw blurRad="38100" dist="38100" dir="2700000" algn="tl">
                    <a:srgbClr val="C0C0C0"/>
                  </a:outerShdw>
                </a:effectLst>
              </a:rPr>
              <a:t>FOLLOW</a:t>
            </a:r>
            <a:r>
              <a:rPr lang="zh-CN" altLang="en-US" sz="3400" b="1" smtClean="0">
                <a:effectLst>
                  <a:outerShdw blurRad="38100" dist="38100" dir="2700000" algn="tl">
                    <a:srgbClr val="C0C0C0"/>
                  </a:outerShdw>
                </a:effectLst>
              </a:rPr>
              <a:t>集合的计算方法</a:t>
            </a:r>
            <a:br>
              <a:rPr lang="zh-CN" altLang="en-US" sz="3400" b="1" smtClean="0">
                <a:effectLst>
                  <a:outerShdw blurRad="38100" dist="38100" dir="2700000" algn="tl">
                    <a:srgbClr val="C0C0C0"/>
                  </a:outerShdw>
                </a:effectLst>
              </a:rPr>
            </a:br>
            <a:endParaRPr lang="zh-CN" altLang="en-US" sz="3400" b="1" smtClean="0">
              <a:effectLst>
                <a:outerShdw blurRad="38100" dist="38100" dir="2700000" algn="tl">
                  <a:srgbClr val="C0C0C0"/>
                </a:outerShdw>
              </a:effectLst>
            </a:endParaRPr>
          </a:p>
        </p:txBody>
      </p:sp>
      <p:sp>
        <p:nvSpPr>
          <p:cNvPr id="115715" name="Rectangle 3"/>
          <p:cNvSpPr>
            <a:spLocks noGrp="1" noChangeArrowheads="1"/>
          </p:cNvSpPr>
          <p:nvPr>
            <p:ph type="body" idx="1"/>
          </p:nvPr>
        </p:nvSpPr>
        <p:spPr>
          <a:xfrm>
            <a:off x="323850" y="1268413"/>
            <a:ext cx="8534400" cy="5029200"/>
          </a:xfrm>
        </p:spPr>
        <p:txBody>
          <a:bodyPr/>
          <a:lstStyle/>
          <a:p>
            <a:pPr eaLnBrk="1" hangingPunct="1">
              <a:lnSpc>
                <a:spcPct val="90000"/>
              </a:lnSpc>
              <a:spcBef>
                <a:spcPct val="10000"/>
              </a:spcBef>
              <a:buFont typeface="Wingdings" pitchFamily="2" charset="2"/>
              <a:buNone/>
              <a:defRPr/>
            </a:pPr>
            <a:r>
              <a:rPr lang="zh-CN" altLang="en-US" sz="2600" b="1" smtClean="0">
                <a:solidFill>
                  <a:schemeClr val="accent2"/>
                </a:solidFill>
                <a:effectLst>
                  <a:outerShdw blurRad="38100" dist="38100" dir="2700000" algn="tl">
                    <a:srgbClr val="C0C0C0"/>
                  </a:outerShdw>
                </a:effectLst>
              </a:rPr>
              <a:t>例 	</a:t>
            </a:r>
            <a:r>
              <a:rPr lang="en-US" altLang="zh-CN" sz="2600" b="1" i="1" smtClean="0">
                <a:solidFill>
                  <a:schemeClr val="accent2"/>
                </a:solidFill>
                <a:effectLst>
                  <a:outerShdw blurRad="38100" dist="38100" dir="2700000" algn="tl">
                    <a:srgbClr val="C0C0C0"/>
                  </a:outerShdw>
                </a:effectLst>
              </a:rPr>
              <a:t>E</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TE </a:t>
            </a:r>
            <a:r>
              <a:rPr lang="en-US" altLang="zh-CN" sz="2600" b="1" smtClean="0">
                <a:solidFill>
                  <a:schemeClr val="accent2"/>
                </a:solidFill>
                <a:effectLst>
                  <a:outerShdw blurRad="38100" dist="38100" dir="2700000" algn="tl">
                    <a:srgbClr val="C0C0C0"/>
                  </a:outerShdw>
                </a:effectLst>
                <a:sym typeface="Symbol" pitchFamily="18" charset="2"/>
              </a:rPr>
              <a:t></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1000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E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TE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1000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FT </a:t>
            </a:r>
            <a:r>
              <a:rPr lang="en-US" altLang="zh-CN" sz="2600" b="1" smtClean="0">
                <a:solidFill>
                  <a:schemeClr val="accent2"/>
                </a:solidFill>
                <a:effectLst>
                  <a:outerShdw blurRad="38100" dist="38100" dir="2700000" algn="tl">
                    <a:srgbClr val="C0C0C0"/>
                  </a:outerShdw>
                </a:effectLst>
                <a:sym typeface="Symbol" pitchFamily="18" charset="2"/>
              </a:rPr>
              <a:t></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1000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latin typeface="宋体" pitchFamily="2" charset="-12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FT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1000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F</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E</a:t>
            </a:r>
            <a:r>
              <a:rPr lang="en-US" altLang="zh-CN" sz="2600" b="1" smtClean="0">
                <a:solidFill>
                  <a:schemeClr val="accent2"/>
                </a:solidFill>
                <a:effectLst>
                  <a:outerShdw blurRad="38100" dist="38100" dir="2700000" algn="tl">
                    <a:srgbClr val="C0C0C0"/>
                  </a:outerShdw>
                </a:effectLst>
              </a:rPr>
              <a:t>) | id</a:t>
            </a:r>
          </a:p>
          <a:p>
            <a:pPr algn="just" eaLnBrk="1" hangingPunct="1">
              <a:lnSpc>
                <a:spcPct val="90000"/>
              </a:lnSpc>
              <a:spcBef>
                <a:spcPct val="10000"/>
              </a:spcBef>
              <a:buFont typeface="Wingdings" pitchFamily="2" charset="2"/>
              <a:buNone/>
              <a:defRPr/>
            </a:pP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FIRST(</a:t>
            </a:r>
            <a:r>
              <a:rPr lang="en-US" altLang="zh-CN" sz="2600" b="1" i="1" smtClean="0">
                <a:solidFill>
                  <a:srgbClr val="996633"/>
                </a:solidFill>
                <a:effectLst>
                  <a:outerShdw blurRad="38100" dist="38100" dir="2700000" algn="tl">
                    <a:srgbClr val="C0C0C0"/>
                  </a:outerShdw>
                </a:effectLst>
              </a:rPr>
              <a:t>E</a:t>
            </a:r>
            <a:r>
              <a:rPr lang="en-US" altLang="zh-CN" sz="2600" b="1" smtClean="0">
                <a:solidFill>
                  <a:srgbClr val="996633"/>
                </a:solidFill>
                <a:effectLst>
                  <a:outerShdw blurRad="38100" dist="38100" dir="2700000" algn="tl">
                    <a:srgbClr val="C0C0C0"/>
                  </a:outerShdw>
                </a:effectLst>
              </a:rPr>
              <a:t>) = FIRST(</a:t>
            </a:r>
            <a:r>
              <a:rPr lang="en-US" altLang="zh-CN" sz="2600" b="1" i="1" smtClean="0">
                <a:solidFill>
                  <a:srgbClr val="996633"/>
                </a:solidFill>
                <a:effectLst>
                  <a:outerShdw blurRad="38100" dist="38100" dir="2700000" algn="tl">
                    <a:srgbClr val="C0C0C0"/>
                  </a:outerShdw>
                </a:effectLst>
              </a:rPr>
              <a:t>T</a:t>
            </a:r>
            <a:r>
              <a:rPr lang="en-US" altLang="zh-CN" sz="2600" b="1" smtClean="0">
                <a:solidFill>
                  <a:srgbClr val="996633"/>
                </a:solidFill>
                <a:effectLst>
                  <a:outerShdw blurRad="38100" dist="38100" dir="2700000" algn="tl">
                    <a:srgbClr val="C0C0C0"/>
                  </a:outerShdw>
                </a:effectLst>
              </a:rPr>
              <a:t>) = FIRST(</a:t>
            </a:r>
            <a:r>
              <a:rPr lang="en-US" altLang="zh-CN" sz="2600" b="1" i="1" smtClean="0">
                <a:solidFill>
                  <a:srgbClr val="996633"/>
                </a:solidFill>
                <a:effectLst>
                  <a:outerShdw blurRad="38100" dist="38100" dir="2700000" algn="tl">
                    <a:srgbClr val="C0C0C0"/>
                  </a:outerShdw>
                </a:effectLst>
              </a:rPr>
              <a:t>F</a:t>
            </a:r>
            <a:r>
              <a:rPr lang="en-US" altLang="zh-CN" sz="2600" b="1" smtClean="0">
                <a:solidFill>
                  <a:srgbClr val="996633"/>
                </a:solidFill>
                <a:effectLst>
                  <a:outerShdw blurRad="38100" dist="38100" dir="2700000" algn="tl">
                    <a:srgbClr val="C0C0C0"/>
                  </a:outerShdw>
                </a:effectLst>
              </a:rPr>
              <a:t>) = { ( , id }</a:t>
            </a: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FIRST(</a:t>
            </a:r>
            <a:r>
              <a:rPr lang="en-US" altLang="zh-CN" sz="2600" b="1" i="1" smtClean="0">
                <a:solidFill>
                  <a:srgbClr val="996633"/>
                </a:solidFill>
                <a:effectLst>
                  <a:outerShdw blurRad="38100" dist="38100" dir="2700000" algn="tl">
                    <a:srgbClr val="C0C0C0"/>
                  </a:outerShdw>
                </a:effectLst>
              </a:rPr>
              <a:t>E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a:t>
            </a: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FRIST(</a:t>
            </a:r>
            <a:r>
              <a:rPr lang="en-US" altLang="zh-CN" sz="2600" b="1" i="1" smtClean="0">
                <a:solidFill>
                  <a:srgbClr val="996633"/>
                </a:solidFill>
                <a:effectLst>
                  <a:outerShdw blurRad="38100" dist="38100" dir="2700000" algn="tl">
                    <a:srgbClr val="C0C0C0"/>
                  </a:outerShdw>
                </a:effectLst>
              </a:rPr>
              <a:t>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a:t>
            </a:r>
            <a:r>
              <a:rPr lang="en-US" altLang="zh-CN" sz="2600" b="1" smtClean="0">
                <a:solidFill>
                  <a:srgbClr val="996633"/>
                </a:solidFill>
                <a:effectLst>
                  <a:outerShdw blurRad="38100" dist="38100" dir="2700000" algn="tl">
                    <a:srgbClr val="C0C0C0"/>
                  </a:outerShdw>
                </a:effectLst>
                <a:latin typeface="宋体" pitchFamily="2" charset="-122"/>
              </a:rPr>
              <a:t>*</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a:t>
            </a: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FOLLOW(</a:t>
            </a:r>
            <a:r>
              <a:rPr lang="en-US" altLang="zh-CN" sz="2600" b="1" i="1" smtClean="0">
                <a:solidFill>
                  <a:srgbClr val="996633"/>
                </a:solidFill>
                <a:effectLst>
                  <a:outerShdw blurRad="38100" dist="38100" dir="2700000" algn="tl">
                    <a:srgbClr val="C0C0C0"/>
                  </a:outerShdw>
                </a:effectLst>
              </a:rPr>
              <a:t>E</a:t>
            </a:r>
            <a:r>
              <a:rPr lang="en-US" altLang="zh-CN" sz="2600" b="1" smtClean="0">
                <a:solidFill>
                  <a:srgbClr val="996633"/>
                </a:solidFill>
                <a:effectLst>
                  <a:outerShdw blurRad="38100" dist="38100" dir="2700000" algn="tl">
                    <a:srgbClr val="C0C0C0"/>
                  </a:outerShdw>
                </a:effectLst>
              </a:rPr>
              <a:t>) = FOLLOW(</a:t>
            </a:r>
            <a:r>
              <a:rPr lang="en-US" altLang="zh-CN" sz="2600" b="1" i="1" smtClean="0">
                <a:solidFill>
                  <a:srgbClr val="996633"/>
                </a:solidFill>
                <a:effectLst>
                  <a:outerShdw blurRad="38100" dist="38100" dir="2700000" algn="tl">
                    <a:srgbClr val="C0C0C0"/>
                  </a:outerShdw>
                </a:effectLst>
              </a:rPr>
              <a:t>E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 ), $}</a:t>
            </a: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FOLLOW(</a:t>
            </a:r>
            <a:r>
              <a:rPr lang="en-US" altLang="zh-CN" sz="2600" b="1" i="1" smtClean="0">
                <a:solidFill>
                  <a:srgbClr val="996633"/>
                </a:solidFill>
                <a:effectLst>
                  <a:outerShdw blurRad="38100" dist="38100" dir="2700000" algn="tl">
                    <a:srgbClr val="C0C0C0"/>
                  </a:outerShdw>
                </a:effectLst>
              </a:rPr>
              <a:t>T</a:t>
            </a:r>
            <a:r>
              <a:rPr lang="en-US" altLang="zh-CN" sz="2600" b="1" smtClean="0">
                <a:solidFill>
                  <a:srgbClr val="996633"/>
                </a:solidFill>
                <a:effectLst>
                  <a:outerShdw blurRad="38100" dist="38100" dir="2700000" algn="tl">
                    <a:srgbClr val="C0C0C0"/>
                  </a:outerShdw>
                </a:effectLst>
              </a:rPr>
              <a:t>) = FOLLOW (</a:t>
            </a:r>
            <a:r>
              <a:rPr lang="en-US" altLang="zh-CN" sz="2600" b="1" i="1" smtClean="0">
                <a:solidFill>
                  <a:srgbClr val="996633"/>
                </a:solidFill>
                <a:effectLst>
                  <a:outerShdw blurRad="38100" dist="38100" dir="2700000" algn="tl">
                    <a:srgbClr val="C0C0C0"/>
                  </a:outerShdw>
                </a:effectLst>
              </a:rPr>
              <a:t>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 +, ), $}</a:t>
            </a:r>
          </a:p>
          <a:p>
            <a:pPr algn="just" eaLnBrk="1" hangingPunct="1">
              <a:lnSpc>
                <a:spcPct val="90000"/>
              </a:lnSpc>
              <a:spcBef>
                <a:spcPct val="1000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FOLLOW(</a:t>
            </a:r>
            <a:r>
              <a:rPr lang="en-US" altLang="zh-CN" sz="2600" b="1" i="1" smtClean="0">
                <a:solidFill>
                  <a:srgbClr val="996633"/>
                </a:solidFill>
                <a:effectLst>
                  <a:outerShdw blurRad="38100" dist="38100" dir="2700000" algn="tl">
                    <a:srgbClr val="C0C0C0"/>
                  </a:outerShdw>
                </a:effectLst>
              </a:rPr>
              <a:t>F</a:t>
            </a:r>
            <a:r>
              <a:rPr lang="en-US" altLang="zh-CN" sz="2600" b="1" smtClean="0">
                <a:solidFill>
                  <a:srgbClr val="996633"/>
                </a:solidFill>
                <a:effectLst>
                  <a:outerShdw blurRad="38100" dist="38100" dir="2700000" algn="tl">
                    <a:srgbClr val="C0C0C0"/>
                  </a:outerShdw>
                </a:effectLst>
              </a:rPr>
              <a:t>) = {+, </a:t>
            </a:r>
            <a:r>
              <a:rPr lang="en-US" altLang="zh-CN" sz="2600" b="1" smtClean="0">
                <a:solidFill>
                  <a:srgbClr val="996633"/>
                </a:solidFill>
                <a:effectLst>
                  <a:outerShdw blurRad="38100" dist="38100" dir="2700000" algn="tl">
                    <a:srgbClr val="C0C0C0"/>
                  </a:outerShdw>
                </a:effectLst>
                <a:latin typeface="宋体" pitchFamily="2" charset="-122"/>
              </a:rPr>
              <a:t>*</a:t>
            </a:r>
            <a:r>
              <a:rPr lang="en-US" altLang="zh-CN" sz="2600" b="1" smtClean="0">
                <a:solidFill>
                  <a:srgbClr val="996633"/>
                </a:solidFill>
                <a:effectLst>
                  <a:outerShdw blurRad="38100" dist="38100" dir="2700000" algn="tl">
                    <a:srgbClr val="C0C0C0"/>
                  </a:outerShdw>
                </a:effectLst>
              </a:rPr>
              <a:t>, ), $}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6" end="6"/>
                                            </p:txEl>
                                          </p:spTgt>
                                        </p:tgtEl>
                                        <p:attrNameLst>
                                          <p:attrName>style.visibility</p:attrName>
                                        </p:attrNameLst>
                                      </p:cBhvr>
                                      <p:to>
                                        <p:strVal val="visible"/>
                                      </p:to>
                                    </p:set>
                                    <p:animEffect transition="in" filter="blinds(horizontal)">
                                      <p:cBhvr>
                                        <p:cTn id="7" dur="500"/>
                                        <p:tgtEl>
                                          <p:spTgt spid="115715">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7" end="7"/>
                                            </p:txEl>
                                          </p:spTgt>
                                        </p:tgtEl>
                                        <p:attrNameLst>
                                          <p:attrName>style.visibility</p:attrName>
                                        </p:attrNameLst>
                                      </p:cBhvr>
                                      <p:to>
                                        <p:strVal val="visible"/>
                                      </p:to>
                                    </p:set>
                                    <p:animEffect transition="in" filter="blinds(horizontal)">
                                      <p:cBhvr>
                                        <p:cTn id="12" dur="500"/>
                                        <p:tgtEl>
                                          <p:spTgt spid="115715">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5715">
                                            <p:txEl>
                                              <p:pRg st="8" end="8"/>
                                            </p:txEl>
                                          </p:spTgt>
                                        </p:tgtEl>
                                        <p:attrNameLst>
                                          <p:attrName>style.visibility</p:attrName>
                                        </p:attrNameLst>
                                      </p:cBhvr>
                                      <p:to>
                                        <p:strVal val="visible"/>
                                      </p:to>
                                    </p:set>
                                    <p:animEffect transition="in" filter="blinds(horizontal)">
                                      <p:cBhvr>
                                        <p:cTn id="17" dur="500"/>
                                        <p:tgtEl>
                                          <p:spTgt spid="115715">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5715">
                                            <p:txEl>
                                              <p:pRg st="9" end="9"/>
                                            </p:txEl>
                                          </p:spTgt>
                                        </p:tgtEl>
                                        <p:attrNameLst>
                                          <p:attrName>style.visibility</p:attrName>
                                        </p:attrNameLst>
                                      </p:cBhvr>
                                      <p:to>
                                        <p:strVal val="visible"/>
                                      </p:to>
                                    </p:set>
                                    <p:animEffect transition="in" filter="blinds(horizontal)">
                                      <p:cBhvr>
                                        <p:cTn id="22" dur="500"/>
                                        <p:tgtEl>
                                          <p:spTgt spid="115715">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5">
                                            <p:txEl>
                                              <p:pRg st="10" end="10"/>
                                            </p:txEl>
                                          </p:spTgt>
                                        </p:tgtEl>
                                        <p:attrNameLst>
                                          <p:attrName>style.visibility</p:attrName>
                                        </p:attrNameLst>
                                      </p:cBhvr>
                                      <p:to>
                                        <p:strVal val="visible"/>
                                      </p:to>
                                    </p:set>
                                    <p:animEffect transition="in" filter="blinds(horizontal)">
                                      <p:cBhvr>
                                        <p:cTn id="27" dur="500"/>
                                        <p:tgtEl>
                                          <p:spTgt spid="11571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15715">
                                            <p:txEl>
                                              <p:pRg st="11" end="11"/>
                                            </p:txEl>
                                          </p:spTgt>
                                        </p:tgtEl>
                                        <p:attrNameLst>
                                          <p:attrName>style.visibility</p:attrName>
                                        </p:attrNameLst>
                                      </p:cBhvr>
                                      <p:to>
                                        <p:strVal val="visible"/>
                                      </p:to>
                                    </p:set>
                                    <p:animEffect transition="in" filter="blinds(horizontal)">
                                      <p:cBhvr>
                                        <p:cTn id="32" dur="500"/>
                                        <p:tgtEl>
                                          <p:spTgt spid="1157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自上而下分析 </a:t>
            </a:r>
          </a:p>
        </p:txBody>
      </p:sp>
      <p:sp>
        <p:nvSpPr>
          <p:cNvPr id="98307" name="Rectangle 3"/>
          <p:cNvSpPr>
            <a:spLocks noGrp="1" noChangeArrowheads="1"/>
          </p:cNvSpPr>
          <p:nvPr>
            <p:ph type="body" idx="1"/>
          </p:nvPr>
        </p:nvSpPr>
        <p:spPr>
          <a:xfrm>
            <a:off x="304800" y="1447800"/>
            <a:ext cx="8534400" cy="5029200"/>
          </a:xfrm>
        </p:spPr>
        <p:txBody>
          <a:bodyPr/>
          <a:lstStyle/>
          <a:p>
            <a:pPr eaLnBrk="1" hangingPunct="1">
              <a:spcBef>
                <a:spcPct val="0"/>
              </a:spcBef>
              <a:defRPr/>
            </a:pPr>
            <a:r>
              <a:rPr lang="en-US" altLang="zh-CN" b="1" smtClean="0">
                <a:solidFill>
                  <a:srgbClr val="996633"/>
                </a:solidFill>
                <a:effectLst>
                  <a:outerShdw blurRad="38100" dist="38100" dir="2700000" algn="tl">
                    <a:srgbClr val="C0C0C0"/>
                  </a:outerShdw>
                </a:effectLst>
                <a:ea typeface="黑体" pitchFamily="2" charset="-122"/>
              </a:rPr>
              <a:t>LL(1)</a:t>
            </a:r>
            <a:r>
              <a:rPr lang="zh-CN" altLang="en-US" b="1" smtClean="0">
                <a:solidFill>
                  <a:srgbClr val="996633"/>
                </a:solidFill>
                <a:effectLst>
                  <a:outerShdw blurRad="38100" dist="38100" dir="2700000" algn="tl">
                    <a:srgbClr val="C0C0C0"/>
                  </a:outerShdw>
                </a:effectLst>
              </a:rPr>
              <a:t>文法</a:t>
            </a:r>
          </a:p>
          <a:p>
            <a:pPr algn="just"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rPr>
              <a:t>	任何两个产生式</a:t>
            </a:r>
            <a:r>
              <a:rPr lang="en-US" altLang="zh-CN" b="1" i="1" smtClean="0">
                <a:solidFill>
                  <a:srgbClr val="996633"/>
                </a:solidFill>
                <a:effectLst>
                  <a:outerShdw blurRad="38100" dist="38100" dir="2700000" algn="tl">
                    <a:srgbClr val="C0C0C0"/>
                  </a:outerShdw>
                </a:effectLst>
              </a:rPr>
              <a:t>A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i="1" smtClean="0">
                <a:solidFill>
                  <a:srgbClr val="996633"/>
                </a:solidFill>
                <a:effectLst>
                  <a:outerShdw blurRad="38100" dist="38100" dir="2700000" algn="tl">
                    <a:srgbClr val="C0C0C0"/>
                  </a:outerShdw>
                </a:effectLst>
                <a:sym typeface="Symbol" pitchFamily="18" charset="2"/>
              </a:rPr>
              <a:t></a:t>
            </a:r>
            <a:r>
              <a:rPr lang="en-US" altLang="zh-CN" b="1" i="1" smtClean="0">
                <a:solidFill>
                  <a:srgbClr val="996633"/>
                </a:solidFill>
                <a:effectLst>
                  <a:outerShdw blurRad="38100" dist="38100" dir="2700000" algn="tl">
                    <a:srgbClr val="C0C0C0"/>
                  </a:outerShdw>
                </a:effectLst>
              </a:rPr>
              <a:t> | </a:t>
            </a:r>
            <a:r>
              <a:rPr lang="en-US" altLang="zh-CN" b="1" i="1" smtClean="0">
                <a:solidFill>
                  <a:srgbClr val="996633"/>
                </a:solidFill>
                <a:effectLst>
                  <a:outerShdw blurRad="38100" dist="38100" dir="2700000" algn="tl">
                    <a:srgbClr val="C0C0C0"/>
                  </a:outerShdw>
                </a:effectLst>
                <a:sym typeface="Symbol" pitchFamily="18" charset="2"/>
              </a:rPr>
              <a:t> </a:t>
            </a:r>
            <a:r>
              <a:rPr lang="zh-CN" altLang="en-US" b="1" smtClean="0">
                <a:solidFill>
                  <a:srgbClr val="996633"/>
                </a:solidFill>
                <a:effectLst>
                  <a:outerShdw blurRad="38100" dist="38100" dir="2700000" algn="tl">
                    <a:srgbClr val="C0C0C0"/>
                  </a:outerShdw>
                </a:effectLst>
              </a:rPr>
              <a:t>都满足下列条件：</a:t>
            </a:r>
          </a:p>
          <a:p>
            <a:pPr lvl="1" algn="just" eaLnBrk="1" hangingPunct="1">
              <a:spcBef>
                <a:spcPct val="0"/>
              </a:spcBef>
              <a:defRPr/>
            </a:pPr>
            <a:r>
              <a:rPr lang="zh-CN" altLang="en-US" b="1" smtClean="0">
                <a:solidFill>
                  <a:srgbClr val="996633"/>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FIRST(</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FIRST(</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 = </a:t>
            </a:r>
            <a:r>
              <a:rPr lang="en-US" altLang="zh-CN" b="1" smtClean="0">
                <a:solidFill>
                  <a:schemeClr val="accent2"/>
                </a:solidFill>
                <a:effectLst>
                  <a:outerShdw blurRad="38100" dist="38100" dir="2700000" algn="tl">
                    <a:srgbClr val="C0C0C0"/>
                  </a:outerShdw>
                </a:effectLst>
                <a:sym typeface="Symbol" pitchFamily="18" charset="2"/>
              </a:rPr>
              <a:t></a:t>
            </a:r>
            <a:endParaRPr lang="en-US" altLang="zh-CN" b="1" smtClean="0">
              <a:solidFill>
                <a:schemeClr val="accent2"/>
              </a:solidFill>
              <a:effectLst>
                <a:outerShdw blurRad="38100" dist="38100" dir="2700000" algn="tl">
                  <a:srgbClr val="C0C0C0"/>
                </a:outerShdw>
              </a:effectLst>
            </a:endParaRPr>
          </a:p>
          <a:p>
            <a:pPr lvl="1" eaLnBrk="1" hangingPunct="1">
              <a:spcBef>
                <a:spcPct val="0"/>
              </a:spcBef>
              <a:defRPr/>
            </a:pPr>
            <a:r>
              <a:rPr lang="zh-CN" altLang="en-US" b="1" smtClean="0">
                <a:solidFill>
                  <a:schemeClr val="accent2"/>
                </a:solidFill>
                <a:effectLst>
                  <a:outerShdw blurRad="38100" dist="38100" dir="2700000" algn="tl">
                    <a:srgbClr val="C0C0C0"/>
                  </a:outerShdw>
                </a:effectLst>
                <a:latin typeface="宋体" pitchFamily="2" charset="-122"/>
              </a:rPr>
              <a:t>若</a:t>
            </a:r>
            <a:r>
              <a:rPr lang="zh-CN" altLang="en-US" b="1" i="1" smtClean="0">
                <a:solidFill>
                  <a:schemeClr val="accent2"/>
                </a:solidFill>
                <a:effectLst>
                  <a:outerShdw blurRad="38100" dist="38100" dir="2700000" algn="tl">
                    <a:srgbClr val="C0C0C0"/>
                  </a:outerShdw>
                </a:effectLst>
                <a:sym typeface="Symbol" pitchFamily="18" charset="2"/>
              </a:rPr>
              <a:t></a:t>
            </a:r>
            <a:r>
              <a:rPr lang="zh-CN" altLang="en-US" b="1" i="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latin typeface="宋体" pitchFamily="2" charset="-122"/>
              </a:rPr>
              <a:t>，那么</a:t>
            </a:r>
            <a:r>
              <a:rPr lang="en-US" altLang="zh-CN" b="1" smtClean="0">
                <a:solidFill>
                  <a:schemeClr val="accent2"/>
                </a:solidFill>
                <a:effectLst>
                  <a:outerShdw blurRad="38100" dist="38100" dir="2700000" algn="tl">
                    <a:srgbClr val="C0C0C0"/>
                  </a:outerShdw>
                </a:effectLst>
              </a:rPr>
              <a:t>FIRST(</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FOLLOW(</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 </a:t>
            </a:r>
            <a:r>
              <a:rPr lang="en-US" altLang="zh-CN" b="1" smtClean="0">
                <a:solidFill>
                  <a:schemeClr val="accent2"/>
                </a:solidFill>
                <a:effectLst>
                  <a:outerShdw blurRad="38100" dist="38100" dir="2700000" algn="tl">
                    <a:srgbClr val="C0C0C0"/>
                  </a:outerShdw>
                </a:effectLst>
                <a:sym typeface="Symbol" pitchFamily="18" charset="2"/>
              </a:rPr>
              <a:t> </a:t>
            </a:r>
          </a:p>
          <a:p>
            <a:pPr eaLnBrk="1" hangingPunct="1">
              <a:spcBef>
                <a:spcPct val="0"/>
              </a:spcBef>
              <a:buFont typeface="Wingdings" pitchFamily="2" charset="2"/>
              <a:buNone/>
              <a:defRPr/>
            </a:pPr>
            <a:endParaRPr lang="en-US" altLang="zh-CN" b="1" smtClean="0">
              <a:solidFill>
                <a:schemeClr val="accent2"/>
              </a:solidFill>
              <a:effectLst>
                <a:outerShdw blurRad="38100" dist="38100" dir="2700000" algn="tl">
                  <a:srgbClr val="C0C0C0"/>
                </a:outerShdw>
              </a:effectLst>
            </a:endParaRPr>
          </a:p>
          <a:p>
            <a:pPr eaLnBrk="1" hangingPunct="1">
              <a:spcBef>
                <a:spcPct val="0"/>
              </a:spcBef>
              <a:buFont typeface="Wingdings" pitchFamily="2" charset="2"/>
              <a:buNone/>
              <a:defRPr/>
            </a:pPr>
            <a:endParaRPr lang="en-US" altLang="zh-CN" b="1" smtClean="0">
              <a:solidFill>
                <a:schemeClr val="accent2"/>
              </a:solidFill>
              <a:effectLst>
                <a:outerShdw blurRad="38100" dist="38100" dir="2700000" algn="tl">
                  <a:srgbClr val="C0C0C0"/>
                </a:outerShdw>
              </a:effectLst>
            </a:endParaRPr>
          </a:p>
        </p:txBody>
      </p:sp>
      <p:sp>
        <p:nvSpPr>
          <p:cNvPr id="98308" name="Rectangle 4"/>
          <p:cNvSpPr>
            <a:spLocks noChangeArrowheads="1"/>
          </p:cNvSpPr>
          <p:nvPr/>
        </p:nvSpPr>
        <p:spPr bwMode="auto">
          <a:xfrm>
            <a:off x="684213" y="3644900"/>
            <a:ext cx="6911975" cy="1800225"/>
          </a:xfrm>
          <a:prstGeom prst="rect">
            <a:avLst/>
          </a:prstGeom>
          <a:noFill/>
          <a:ln w="9525">
            <a:noFill/>
            <a:miter lim="800000"/>
            <a:headEnd/>
            <a:tailEnd/>
          </a:ln>
          <a:effectLst/>
        </p:spPr>
        <p:txBody>
          <a:bodyPr>
            <a:spAutoFit/>
          </a:bodyPr>
          <a:lstStyle/>
          <a:p>
            <a:pPr>
              <a:defRPr/>
            </a:pPr>
            <a:r>
              <a:rPr lang="en-US" altLang="zh-CN" sz="2800" b="1">
                <a:solidFill>
                  <a:srgbClr val="996633"/>
                </a:solidFill>
                <a:effectLst>
                  <a:outerShdw blurRad="38100" dist="38100" dir="2700000" algn="tl">
                    <a:srgbClr val="C0C0C0"/>
                  </a:outerShdw>
                </a:effectLst>
                <a:ea typeface="宋体" pitchFamily="2" charset="-122"/>
              </a:rPr>
              <a:t>LL(1)</a:t>
            </a:r>
            <a:r>
              <a:rPr lang="zh-CN" altLang="en-US" sz="2800" b="1">
                <a:solidFill>
                  <a:srgbClr val="996633"/>
                </a:solidFill>
                <a:effectLst>
                  <a:outerShdw blurRad="38100" dist="38100" dir="2700000" algn="tl">
                    <a:srgbClr val="C0C0C0"/>
                  </a:outerShdw>
                </a:effectLst>
                <a:ea typeface="宋体" pitchFamily="2" charset="-122"/>
              </a:rPr>
              <a:t>文法有一些明显的性质</a:t>
            </a:r>
          </a:p>
          <a:p>
            <a:pPr lvl="1">
              <a:defRPr/>
            </a:pPr>
            <a:r>
              <a:rPr lang="zh-CN" altLang="en-US" sz="2800" b="1">
                <a:solidFill>
                  <a:schemeClr val="accent2"/>
                </a:solidFill>
                <a:effectLst>
                  <a:outerShdw blurRad="38100" dist="38100" dir="2700000" algn="tl">
                    <a:srgbClr val="C0C0C0"/>
                  </a:outerShdw>
                </a:effectLst>
                <a:ea typeface="宋体" pitchFamily="2" charset="-122"/>
              </a:rPr>
              <a:t>没有公共左因子</a:t>
            </a:r>
          </a:p>
          <a:p>
            <a:pPr lvl="1">
              <a:defRPr/>
            </a:pPr>
            <a:r>
              <a:rPr lang="zh-CN" altLang="en-US" sz="2800" b="1">
                <a:solidFill>
                  <a:schemeClr val="accent2"/>
                </a:solidFill>
                <a:effectLst>
                  <a:outerShdw blurRad="38100" dist="38100" dir="2700000" algn="tl">
                    <a:srgbClr val="C0C0C0"/>
                  </a:outerShdw>
                </a:effectLst>
                <a:ea typeface="宋体" pitchFamily="2" charset="-122"/>
              </a:rPr>
              <a:t>不是二义的</a:t>
            </a:r>
          </a:p>
          <a:p>
            <a:pPr lvl="1">
              <a:defRPr/>
            </a:pPr>
            <a:r>
              <a:rPr lang="zh-CN" altLang="en-US" sz="2800" b="1">
                <a:solidFill>
                  <a:schemeClr val="accent2"/>
                </a:solidFill>
                <a:effectLst>
                  <a:outerShdw blurRad="38100" dist="38100" dir="2700000" algn="tl">
                    <a:srgbClr val="C0C0C0"/>
                  </a:outerShdw>
                </a:effectLst>
                <a:ea typeface="宋体" pitchFamily="2" charset="-122"/>
              </a:rPr>
              <a:t>不含左递归</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rPr>
              <a:t>第二章 词法分析器</a:t>
            </a:r>
          </a:p>
        </p:txBody>
      </p:sp>
      <p:grpSp>
        <p:nvGrpSpPr>
          <p:cNvPr id="6147" name="Group 3"/>
          <p:cNvGrpSpPr>
            <a:grpSpLocks/>
          </p:cNvGrpSpPr>
          <p:nvPr/>
        </p:nvGrpSpPr>
        <p:grpSpPr bwMode="auto">
          <a:xfrm>
            <a:off x="250825" y="2133600"/>
            <a:ext cx="2690813" cy="3097213"/>
            <a:chOff x="158" y="1344"/>
            <a:chExt cx="1695" cy="1951"/>
          </a:xfrm>
        </p:grpSpPr>
        <p:sp>
          <p:nvSpPr>
            <p:cNvPr id="6180" name="Rectangle 4" descr="Green marble"/>
            <p:cNvSpPr>
              <a:spLocks noChangeAspect="1" noChangeArrowheads="1"/>
            </p:cNvSpPr>
            <p:nvPr/>
          </p:nvSpPr>
          <p:spPr bwMode="auto">
            <a:xfrm>
              <a:off x="500" y="2191"/>
              <a:ext cx="877" cy="33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spcBef>
                  <a:spcPct val="20000"/>
                </a:spcBef>
              </a:pPr>
              <a:r>
                <a:rPr lang="zh-CN" altLang="en-US" b="1">
                  <a:latin typeface="宋体" charset="-122"/>
                </a:rPr>
                <a:t>词法分析器</a:t>
              </a:r>
              <a:endParaRPr lang="zh-CN" altLang="en-US" b="1">
                <a:latin typeface="Courier New" pitchFamily="49" charset="0"/>
              </a:endParaRPr>
            </a:p>
          </p:txBody>
        </p:sp>
        <p:sp>
          <p:nvSpPr>
            <p:cNvPr id="6181" name="Line 5"/>
            <p:cNvSpPr>
              <a:spLocks noChangeAspect="1" noChangeShapeType="1"/>
            </p:cNvSpPr>
            <p:nvPr/>
          </p:nvSpPr>
          <p:spPr bwMode="auto">
            <a:xfrm>
              <a:off x="919" y="1749"/>
              <a:ext cx="1" cy="368"/>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82" name="Line 6"/>
            <p:cNvSpPr>
              <a:spLocks noChangeAspect="1" noChangeShapeType="1"/>
            </p:cNvSpPr>
            <p:nvPr/>
          </p:nvSpPr>
          <p:spPr bwMode="auto">
            <a:xfrm>
              <a:off x="919" y="2596"/>
              <a:ext cx="1" cy="368"/>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83" name="Rectangle 7"/>
            <p:cNvSpPr>
              <a:spLocks noChangeAspect="1" noChangeArrowheads="1"/>
            </p:cNvSpPr>
            <p:nvPr/>
          </p:nvSpPr>
          <p:spPr bwMode="auto">
            <a:xfrm>
              <a:off x="172" y="2964"/>
              <a:ext cx="168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eaLnBrk="0" hangingPunct="0">
                <a:spcBef>
                  <a:spcPct val="20000"/>
                </a:spcBef>
              </a:pPr>
              <a:r>
                <a:rPr lang="zh-CN" altLang="en-US" b="1">
                  <a:latin typeface="Times New Roman" pitchFamily="18" charset="0"/>
                </a:rPr>
                <a:t>记号（</a:t>
              </a:r>
              <a:r>
                <a:rPr lang="en-US" altLang="zh-CN" b="1">
                  <a:latin typeface="Times New Roman" pitchFamily="18" charset="0"/>
                </a:rPr>
                <a:t>token</a:t>
              </a:r>
              <a:r>
                <a:rPr lang="zh-CN" altLang="en-US" b="1">
                  <a:latin typeface="Times New Roman" pitchFamily="18" charset="0"/>
                </a:rPr>
                <a:t>）流</a:t>
              </a:r>
            </a:p>
          </p:txBody>
        </p:sp>
        <p:sp>
          <p:nvSpPr>
            <p:cNvPr id="6184" name="Rectangle 8" descr="Green marble"/>
            <p:cNvSpPr>
              <a:spLocks noChangeAspect="1" noChangeArrowheads="1"/>
            </p:cNvSpPr>
            <p:nvPr/>
          </p:nvSpPr>
          <p:spPr bwMode="auto">
            <a:xfrm>
              <a:off x="158" y="1344"/>
              <a:ext cx="1632" cy="294"/>
            </a:xfrm>
            <a:prstGeom prst="rect">
              <a:avLst/>
            </a:prstGeom>
            <a:solidFill>
              <a:schemeClr val="accent1">
                <a:alpha val="20000"/>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spcBef>
                  <a:spcPct val="20000"/>
                </a:spcBef>
              </a:pPr>
              <a:r>
                <a:rPr lang="zh-CN" altLang="en-US" b="1">
                  <a:latin typeface="Times New Roman" pitchFamily="18" charset="0"/>
                </a:rPr>
                <a:t>源代码</a:t>
              </a:r>
            </a:p>
          </p:txBody>
        </p:sp>
      </p:grpSp>
      <p:sp>
        <p:nvSpPr>
          <p:cNvPr id="11273" name="Text Box 9"/>
          <p:cNvSpPr txBox="1">
            <a:spLocks noChangeArrowheads="1"/>
          </p:cNvSpPr>
          <p:nvPr/>
        </p:nvSpPr>
        <p:spPr bwMode="auto">
          <a:xfrm>
            <a:off x="323850" y="1268413"/>
            <a:ext cx="3276600" cy="422275"/>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词法分析器工作原理</a:t>
            </a:r>
            <a:r>
              <a:rPr lang="zh-CN" altLang="en-US" b="1">
                <a:solidFill>
                  <a:srgbClr val="996633"/>
                </a:solidFill>
                <a:effectLst>
                  <a:outerShdw blurRad="38100" dist="38100" dir="2700000" algn="tl">
                    <a:srgbClr val="C0C0C0"/>
                  </a:outerShdw>
                </a:effectLst>
                <a:latin typeface="Tahoma" pitchFamily="34" charset="0"/>
                <a:ea typeface="宋体" pitchFamily="2" charset="-122"/>
              </a:rPr>
              <a:t>：</a:t>
            </a:r>
          </a:p>
        </p:txBody>
      </p:sp>
      <p:grpSp>
        <p:nvGrpSpPr>
          <p:cNvPr id="6149" name="Group 10"/>
          <p:cNvGrpSpPr>
            <a:grpSpLocks/>
          </p:cNvGrpSpPr>
          <p:nvPr/>
        </p:nvGrpSpPr>
        <p:grpSpPr bwMode="auto">
          <a:xfrm>
            <a:off x="3059113" y="1557338"/>
            <a:ext cx="5651500" cy="4537075"/>
            <a:chOff x="1927" y="981"/>
            <a:chExt cx="3560" cy="2858"/>
          </a:xfrm>
        </p:grpSpPr>
        <p:grpSp>
          <p:nvGrpSpPr>
            <p:cNvPr id="6150" name="Group 11"/>
            <p:cNvGrpSpPr>
              <a:grpSpLocks/>
            </p:cNvGrpSpPr>
            <p:nvPr/>
          </p:nvGrpSpPr>
          <p:grpSpPr bwMode="auto">
            <a:xfrm>
              <a:off x="1927" y="981"/>
              <a:ext cx="3402" cy="729"/>
              <a:chOff x="1020" y="3294"/>
              <a:chExt cx="3402" cy="729"/>
            </a:xfrm>
          </p:grpSpPr>
          <p:sp>
            <p:nvSpPr>
              <p:cNvPr id="6173" name="Text Box 12"/>
              <p:cNvSpPr txBox="1">
                <a:spLocks noChangeArrowheads="1"/>
              </p:cNvSpPr>
              <p:nvPr/>
            </p:nvSpPr>
            <p:spPr bwMode="auto">
              <a:xfrm>
                <a:off x="1020" y="3521"/>
                <a:ext cx="771"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源程序字符流</a:t>
                </a:r>
              </a:p>
            </p:txBody>
          </p:sp>
          <p:sp>
            <p:nvSpPr>
              <p:cNvPr id="6174" name="Line 13"/>
              <p:cNvSpPr>
                <a:spLocks noChangeShapeType="1"/>
              </p:cNvSpPr>
              <p:nvPr/>
            </p:nvSpPr>
            <p:spPr bwMode="auto">
              <a:xfrm>
                <a:off x="1791"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1278" name="Text Box 14"/>
              <p:cNvSpPr txBox="1">
                <a:spLocks noChangeArrowheads="1"/>
              </p:cNvSpPr>
              <p:nvPr/>
            </p:nvSpPr>
            <p:spPr bwMode="auto">
              <a:xfrm>
                <a:off x="1927" y="3294"/>
                <a:ext cx="453" cy="420"/>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effectLst>
                      <a:outerShdw blurRad="38100" dist="38100" dir="2700000" algn="tl">
                        <a:srgbClr val="C0C0C0"/>
                      </a:outerShdw>
                    </a:effectLst>
                    <a:latin typeface="Tahoma" pitchFamily="34" charset="0"/>
                    <a:ea typeface="宋体" pitchFamily="2" charset="-122"/>
                  </a:rPr>
                  <a:t>顺序组合</a:t>
                </a:r>
              </a:p>
            </p:txBody>
          </p:sp>
          <p:sp>
            <p:nvSpPr>
              <p:cNvPr id="6176" name="Text Box 15"/>
              <p:cNvSpPr txBox="1">
                <a:spLocks noChangeArrowheads="1"/>
              </p:cNvSpPr>
              <p:nvPr/>
            </p:nvSpPr>
            <p:spPr bwMode="auto">
              <a:xfrm>
                <a:off x="2562" y="3521"/>
                <a:ext cx="499"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词法单元</a:t>
                </a:r>
              </a:p>
            </p:txBody>
          </p:sp>
          <p:sp>
            <p:nvSpPr>
              <p:cNvPr id="6177" name="Line 16"/>
              <p:cNvSpPr>
                <a:spLocks noChangeShapeType="1"/>
              </p:cNvSpPr>
              <p:nvPr/>
            </p:nvSpPr>
            <p:spPr bwMode="auto">
              <a:xfrm>
                <a:off x="3107"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6178" name="Text Box 17"/>
              <p:cNvSpPr txBox="1">
                <a:spLocks noChangeArrowheads="1"/>
              </p:cNvSpPr>
              <p:nvPr/>
            </p:nvSpPr>
            <p:spPr bwMode="auto">
              <a:xfrm>
                <a:off x="3923" y="3521"/>
                <a:ext cx="499"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词法记号</a:t>
                </a:r>
              </a:p>
            </p:txBody>
          </p:sp>
          <p:sp>
            <p:nvSpPr>
              <p:cNvPr id="11282" name="Text Box 18"/>
              <p:cNvSpPr txBox="1">
                <a:spLocks noChangeArrowheads="1"/>
              </p:cNvSpPr>
              <p:nvPr/>
            </p:nvSpPr>
            <p:spPr bwMode="auto">
              <a:xfrm>
                <a:off x="3243" y="3521"/>
                <a:ext cx="453"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chemeClr val="hlink"/>
                    </a:solidFill>
                    <a:effectLst>
                      <a:outerShdw blurRad="38100" dist="38100" dir="2700000" algn="tl">
                        <a:srgbClr val="C0C0C0"/>
                      </a:outerShdw>
                    </a:effectLst>
                    <a:latin typeface="Tahoma" pitchFamily="34" charset="0"/>
                    <a:ea typeface="宋体" pitchFamily="2" charset="-122"/>
                  </a:rPr>
                  <a:t>模式</a:t>
                </a:r>
              </a:p>
            </p:txBody>
          </p:sp>
        </p:grpSp>
        <p:sp>
          <p:nvSpPr>
            <p:cNvPr id="6151" name="Line 19"/>
            <p:cNvSpPr>
              <a:spLocks noChangeShapeType="1"/>
            </p:cNvSpPr>
            <p:nvPr/>
          </p:nvSpPr>
          <p:spPr bwMode="auto">
            <a:xfrm flipH="1">
              <a:off x="3922" y="1661"/>
              <a:ext cx="27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6152" name="Text Box 20"/>
            <p:cNvSpPr txBox="1">
              <a:spLocks noChangeArrowheads="1"/>
            </p:cNvSpPr>
            <p:nvPr/>
          </p:nvSpPr>
          <p:spPr bwMode="auto">
            <a:xfrm>
              <a:off x="3514" y="1979"/>
              <a:ext cx="680"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非形式化描述</a:t>
              </a:r>
            </a:p>
          </p:txBody>
        </p:sp>
        <p:sp>
          <p:nvSpPr>
            <p:cNvPr id="6153" name="Text Box 21"/>
            <p:cNvSpPr txBox="1">
              <a:spLocks noChangeArrowheads="1"/>
            </p:cNvSpPr>
            <p:nvPr/>
          </p:nvSpPr>
          <p:spPr bwMode="auto">
            <a:xfrm>
              <a:off x="4331" y="1979"/>
              <a:ext cx="681"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形式化描述</a:t>
              </a:r>
            </a:p>
          </p:txBody>
        </p:sp>
        <p:sp>
          <p:nvSpPr>
            <p:cNvPr id="6154" name="Line 22"/>
            <p:cNvSpPr>
              <a:spLocks noChangeShapeType="1"/>
            </p:cNvSpPr>
            <p:nvPr/>
          </p:nvSpPr>
          <p:spPr bwMode="auto">
            <a:xfrm>
              <a:off x="4331" y="1661"/>
              <a:ext cx="22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6155" name="AutoShape 23"/>
            <p:cNvSpPr>
              <a:spLocks noChangeArrowheads="1"/>
            </p:cNvSpPr>
            <p:nvPr/>
          </p:nvSpPr>
          <p:spPr bwMode="auto">
            <a:xfrm>
              <a:off x="4512" y="2478"/>
              <a:ext cx="272" cy="408"/>
            </a:xfrm>
            <a:prstGeom prst="downArrow">
              <a:avLst>
                <a:gd name="adj1" fmla="val 50000"/>
                <a:gd name="adj2" fmla="val 37500"/>
              </a:avLst>
            </a:prstGeom>
            <a:solidFill>
              <a:schemeClr val="accent1"/>
            </a:solidFill>
            <a:ln w="9525">
              <a:solidFill>
                <a:schemeClr val="tx1"/>
              </a:solidFill>
              <a:miter lim="800000"/>
              <a:headEnd/>
              <a:tailEnd/>
            </a:ln>
          </p:spPr>
          <p:txBody>
            <a:bodyPr wrap="none" lIns="54000" tIns="28800" rIns="54000" bIns="28800" anchor="ctr"/>
            <a:lstStyle/>
            <a:p>
              <a:endParaRPr lang="zh-CN" altLang="en-US"/>
            </a:p>
          </p:txBody>
        </p:sp>
        <p:sp>
          <p:nvSpPr>
            <p:cNvPr id="6156" name="Text Box 24"/>
            <p:cNvSpPr txBox="1">
              <a:spLocks noChangeArrowheads="1"/>
            </p:cNvSpPr>
            <p:nvPr/>
          </p:nvSpPr>
          <p:spPr bwMode="auto">
            <a:xfrm>
              <a:off x="4285" y="2931"/>
              <a:ext cx="681" cy="272"/>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grpSp>
          <p:nvGrpSpPr>
            <p:cNvPr id="6157" name="Group 25"/>
            <p:cNvGrpSpPr>
              <a:grpSpLocks/>
            </p:cNvGrpSpPr>
            <p:nvPr/>
          </p:nvGrpSpPr>
          <p:grpSpPr bwMode="auto">
            <a:xfrm>
              <a:off x="2085" y="3068"/>
              <a:ext cx="3402" cy="771"/>
              <a:chOff x="930" y="3022"/>
              <a:chExt cx="3402" cy="771"/>
            </a:xfrm>
          </p:grpSpPr>
          <p:sp>
            <p:nvSpPr>
              <p:cNvPr id="6163" name="Text Box 26"/>
              <p:cNvSpPr txBox="1">
                <a:spLocks noChangeArrowheads="1"/>
              </p:cNvSpPr>
              <p:nvPr/>
            </p:nvSpPr>
            <p:spPr bwMode="auto">
              <a:xfrm>
                <a:off x="930" y="3521"/>
                <a:ext cx="771"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字母</a:t>
                </a:r>
              </a:p>
            </p:txBody>
          </p:sp>
          <p:sp>
            <p:nvSpPr>
              <p:cNvPr id="6164" name="Line 27"/>
              <p:cNvSpPr>
                <a:spLocks noChangeShapeType="1"/>
              </p:cNvSpPr>
              <p:nvPr/>
            </p:nvSpPr>
            <p:spPr bwMode="auto">
              <a:xfrm>
                <a:off x="1701"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1292" name="Text Box 28"/>
              <p:cNvSpPr txBox="1">
                <a:spLocks noChangeArrowheads="1"/>
              </p:cNvSpPr>
              <p:nvPr/>
            </p:nvSpPr>
            <p:spPr bwMode="auto">
              <a:xfrm>
                <a:off x="1837" y="3385"/>
                <a:ext cx="453"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effectLst>
                      <a:outerShdw blurRad="38100" dist="38100" dir="2700000" algn="tl">
                        <a:srgbClr val="C0C0C0"/>
                      </a:outerShdw>
                    </a:effectLst>
                    <a:latin typeface="Tahoma" pitchFamily="34" charset="0"/>
                    <a:ea typeface="宋体" pitchFamily="2" charset="-122"/>
                  </a:rPr>
                  <a:t>组合</a:t>
                </a:r>
              </a:p>
            </p:txBody>
          </p:sp>
          <p:sp>
            <p:nvSpPr>
              <p:cNvPr id="6166" name="Text Box 29"/>
              <p:cNvSpPr txBox="1">
                <a:spLocks noChangeArrowheads="1"/>
              </p:cNvSpPr>
              <p:nvPr/>
            </p:nvSpPr>
            <p:spPr bwMode="auto">
              <a:xfrm>
                <a:off x="2426" y="3521"/>
                <a:ext cx="49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串</a:t>
                </a:r>
              </a:p>
            </p:txBody>
          </p:sp>
          <p:sp>
            <p:nvSpPr>
              <p:cNvPr id="6167" name="Line 30"/>
              <p:cNvSpPr>
                <a:spLocks noChangeShapeType="1"/>
              </p:cNvSpPr>
              <p:nvPr/>
            </p:nvSpPr>
            <p:spPr bwMode="auto">
              <a:xfrm>
                <a:off x="3017"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6168" name="Text Box 31"/>
              <p:cNvSpPr txBox="1">
                <a:spLocks noChangeArrowheads="1"/>
              </p:cNvSpPr>
              <p:nvPr/>
            </p:nvSpPr>
            <p:spPr bwMode="auto">
              <a:xfrm>
                <a:off x="3833" y="3521"/>
                <a:ext cx="49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语言</a:t>
                </a:r>
              </a:p>
            </p:txBody>
          </p:sp>
          <p:sp>
            <p:nvSpPr>
              <p:cNvPr id="11296" name="Text Box 32"/>
              <p:cNvSpPr txBox="1">
                <a:spLocks noChangeArrowheads="1"/>
              </p:cNvSpPr>
              <p:nvPr/>
            </p:nvSpPr>
            <p:spPr bwMode="auto">
              <a:xfrm>
                <a:off x="3153" y="3430"/>
                <a:ext cx="453"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effectLst>
                      <a:outerShdw blurRad="38100" dist="38100" dir="2700000" algn="tl">
                        <a:srgbClr val="C0C0C0"/>
                      </a:outerShdw>
                    </a:effectLst>
                    <a:latin typeface="Tahoma" pitchFamily="34" charset="0"/>
                    <a:ea typeface="宋体" pitchFamily="2" charset="-122"/>
                  </a:rPr>
                  <a:t>集合</a:t>
                </a:r>
              </a:p>
            </p:txBody>
          </p:sp>
          <p:sp>
            <p:nvSpPr>
              <p:cNvPr id="6170" name="Line 33"/>
              <p:cNvSpPr>
                <a:spLocks noChangeShapeType="1"/>
              </p:cNvSpPr>
              <p:nvPr/>
            </p:nvSpPr>
            <p:spPr bwMode="auto">
              <a:xfrm flipV="1">
                <a:off x="1292" y="3249"/>
                <a:ext cx="45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1298" name="Text Box 34"/>
              <p:cNvSpPr txBox="1">
                <a:spLocks noChangeArrowheads="1"/>
              </p:cNvSpPr>
              <p:nvPr/>
            </p:nvSpPr>
            <p:spPr bwMode="auto">
              <a:xfrm>
                <a:off x="1156" y="3158"/>
                <a:ext cx="453"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effectLst>
                      <a:outerShdw blurRad="38100" dist="38100" dir="2700000" algn="tl">
                        <a:srgbClr val="C0C0C0"/>
                      </a:outerShdw>
                    </a:effectLst>
                    <a:latin typeface="Tahoma" pitchFamily="34" charset="0"/>
                    <a:ea typeface="宋体" pitchFamily="2" charset="-122"/>
                  </a:rPr>
                  <a:t>集合</a:t>
                </a:r>
              </a:p>
            </p:txBody>
          </p:sp>
          <p:sp>
            <p:nvSpPr>
              <p:cNvPr id="6172" name="Text Box 35"/>
              <p:cNvSpPr txBox="1">
                <a:spLocks noChangeArrowheads="1"/>
              </p:cNvSpPr>
              <p:nvPr/>
            </p:nvSpPr>
            <p:spPr bwMode="auto">
              <a:xfrm>
                <a:off x="1837" y="3022"/>
                <a:ext cx="72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字母表</a:t>
                </a:r>
              </a:p>
            </p:txBody>
          </p:sp>
        </p:grpSp>
        <p:sp>
          <p:nvSpPr>
            <p:cNvPr id="6158" name="AutoShape 36"/>
            <p:cNvSpPr>
              <a:spLocks noChangeArrowheads="1"/>
            </p:cNvSpPr>
            <p:nvPr/>
          </p:nvSpPr>
          <p:spPr bwMode="auto">
            <a:xfrm>
              <a:off x="4104" y="3204"/>
              <a:ext cx="1134" cy="453"/>
            </a:xfrm>
            <a:prstGeom prst="curvedDownArrow">
              <a:avLst>
                <a:gd name="adj1" fmla="val 50066"/>
                <a:gd name="adj2" fmla="val 100132"/>
                <a:gd name="adj3" fmla="val 33333"/>
              </a:avLst>
            </a:prstGeom>
            <a:solidFill>
              <a:srgbClr val="FF6600">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6159" name="Line 37"/>
            <p:cNvSpPr>
              <a:spLocks noChangeShapeType="1"/>
            </p:cNvSpPr>
            <p:nvPr/>
          </p:nvSpPr>
          <p:spPr bwMode="auto">
            <a:xfrm flipH="1">
              <a:off x="4875" y="1797"/>
              <a:ext cx="363" cy="1134"/>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6160" name="Text Box 38"/>
            <p:cNvSpPr txBox="1">
              <a:spLocks noChangeArrowheads="1"/>
            </p:cNvSpPr>
            <p:nvPr/>
          </p:nvSpPr>
          <p:spPr bwMode="auto">
            <a:xfrm>
              <a:off x="5102" y="2206"/>
              <a:ext cx="20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chemeClr val="hlink"/>
                  </a:solidFill>
                  <a:latin typeface="Tahoma" pitchFamily="34" charset="0"/>
                </a:rPr>
                <a:t>名字</a:t>
              </a:r>
            </a:p>
          </p:txBody>
        </p:sp>
        <p:sp>
          <p:nvSpPr>
            <p:cNvPr id="6161" name="Freeform 39"/>
            <p:cNvSpPr>
              <a:spLocks/>
            </p:cNvSpPr>
            <p:nvPr/>
          </p:nvSpPr>
          <p:spPr bwMode="auto">
            <a:xfrm>
              <a:off x="2940" y="1707"/>
              <a:ext cx="982" cy="1814"/>
            </a:xfrm>
            <a:custGeom>
              <a:avLst/>
              <a:gdLst>
                <a:gd name="T0" fmla="*/ 665 w 982"/>
                <a:gd name="T1" fmla="*/ 0 h 1814"/>
                <a:gd name="T2" fmla="*/ 30 w 982"/>
                <a:gd name="T3" fmla="*/ 589 h 1814"/>
                <a:gd name="T4" fmla="*/ 846 w 982"/>
                <a:gd name="T5" fmla="*/ 1224 h 1814"/>
                <a:gd name="T6" fmla="*/ 846 w 982"/>
                <a:gd name="T7" fmla="*/ 1814 h 1814"/>
                <a:gd name="T8" fmla="*/ 0 60000 65536"/>
                <a:gd name="T9" fmla="*/ 0 60000 65536"/>
                <a:gd name="T10" fmla="*/ 0 60000 65536"/>
                <a:gd name="T11" fmla="*/ 0 60000 65536"/>
                <a:gd name="T12" fmla="*/ 0 w 982"/>
                <a:gd name="T13" fmla="*/ 0 h 1814"/>
                <a:gd name="T14" fmla="*/ 982 w 982"/>
                <a:gd name="T15" fmla="*/ 1814 h 1814"/>
              </a:gdLst>
              <a:ahLst/>
              <a:cxnLst>
                <a:cxn ang="T8">
                  <a:pos x="T0" y="T1"/>
                </a:cxn>
                <a:cxn ang="T9">
                  <a:pos x="T2" y="T3"/>
                </a:cxn>
                <a:cxn ang="T10">
                  <a:pos x="T4" y="T5"/>
                </a:cxn>
                <a:cxn ang="T11">
                  <a:pos x="T6" y="T7"/>
                </a:cxn>
              </a:cxnLst>
              <a:rect l="T12" t="T13" r="T14" b="T15"/>
              <a:pathLst>
                <a:path w="982" h="1814">
                  <a:moveTo>
                    <a:pt x="665" y="0"/>
                  </a:moveTo>
                  <a:cubicBezTo>
                    <a:pt x="332" y="192"/>
                    <a:pt x="0" y="385"/>
                    <a:pt x="30" y="589"/>
                  </a:cubicBezTo>
                  <a:cubicBezTo>
                    <a:pt x="60" y="793"/>
                    <a:pt x="710" y="1020"/>
                    <a:pt x="846" y="1224"/>
                  </a:cubicBezTo>
                  <a:cubicBezTo>
                    <a:pt x="982" y="1428"/>
                    <a:pt x="846" y="1708"/>
                    <a:pt x="846" y="1814"/>
                  </a:cubicBezTo>
                </a:path>
              </a:pathLst>
            </a:custGeom>
            <a:noFill/>
            <a:ln w="25400">
              <a:solidFill>
                <a:srgbClr val="FF00FF"/>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54000" tIns="28800" rIns="54000" bIns="28800"/>
            <a:lstStyle/>
            <a:p>
              <a:endParaRPr lang="zh-CN" altLang="en-US"/>
            </a:p>
          </p:txBody>
        </p:sp>
        <p:sp>
          <p:nvSpPr>
            <p:cNvPr id="6162" name="Freeform 40"/>
            <p:cNvSpPr>
              <a:spLocks/>
            </p:cNvSpPr>
            <p:nvPr/>
          </p:nvSpPr>
          <p:spPr bwMode="auto">
            <a:xfrm>
              <a:off x="5329" y="1752"/>
              <a:ext cx="1" cy="1769"/>
            </a:xfrm>
            <a:custGeom>
              <a:avLst/>
              <a:gdLst>
                <a:gd name="T0" fmla="*/ 0 w 1"/>
                <a:gd name="T1" fmla="*/ 0 h 1769"/>
                <a:gd name="T2" fmla="*/ 0 w 1"/>
                <a:gd name="T3" fmla="*/ 1769 h 1769"/>
                <a:gd name="T4" fmla="*/ 0 60000 65536"/>
                <a:gd name="T5" fmla="*/ 0 60000 65536"/>
                <a:gd name="T6" fmla="*/ 0 w 1"/>
                <a:gd name="T7" fmla="*/ 0 h 1769"/>
                <a:gd name="T8" fmla="*/ 1 w 1"/>
                <a:gd name="T9" fmla="*/ 1769 h 1769"/>
              </a:gdLst>
              <a:ahLst/>
              <a:cxnLst>
                <a:cxn ang="T4">
                  <a:pos x="T0" y="T1"/>
                </a:cxn>
                <a:cxn ang="T5">
                  <a:pos x="T2" y="T3"/>
                </a:cxn>
              </a:cxnLst>
              <a:rect l="T6" t="T7" r="T8" b="T9"/>
              <a:pathLst>
                <a:path w="1" h="1769">
                  <a:moveTo>
                    <a:pt x="0" y="0"/>
                  </a:moveTo>
                  <a:cubicBezTo>
                    <a:pt x="0" y="733"/>
                    <a:pt x="0" y="1467"/>
                    <a:pt x="0" y="1769"/>
                  </a:cubicBezTo>
                </a:path>
              </a:pathLst>
            </a:custGeom>
            <a:noFill/>
            <a:ln w="25400">
              <a:solidFill>
                <a:srgbClr val="FF00FF"/>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54000" tIns="28800" rIns="54000" bIns="28800"/>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95288" y="26035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自上而下分析</a:t>
            </a:r>
          </a:p>
        </p:txBody>
      </p:sp>
      <p:sp>
        <p:nvSpPr>
          <p:cNvPr id="117763" name="Rectangle 3"/>
          <p:cNvSpPr>
            <a:spLocks noGrp="1" noChangeArrowheads="1"/>
          </p:cNvSpPr>
          <p:nvPr>
            <p:ph type="body" idx="1"/>
          </p:nvPr>
        </p:nvSpPr>
        <p:spPr>
          <a:xfrm>
            <a:off x="323850" y="1125538"/>
            <a:ext cx="8305800" cy="533400"/>
          </a:xfrm>
        </p:spPr>
        <p:txBody>
          <a:bodyPr/>
          <a:lstStyle/>
          <a:p>
            <a:pPr eaLnBrk="1" hangingPunct="1">
              <a:lnSpc>
                <a:spcPct val="90000"/>
              </a:lnSpc>
              <a:buFont typeface="Wingdings" pitchFamily="2" charset="2"/>
              <a:buNone/>
              <a:defRPr/>
            </a:pPr>
            <a:r>
              <a:rPr lang="zh-CN" altLang="en-US" b="1" smtClean="0">
                <a:solidFill>
                  <a:srgbClr val="996633"/>
                </a:solidFill>
                <a:effectLst>
                  <a:outerShdw blurRad="38100" dist="38100" dir="2700000" algn="tl">
                    <a:srgbClr val="C0C0C0"/>
                  </a:outerShdw>
                </a:effectLst>
              </a:rPr>
              <a:t>非递归的预测分析</a:t>
            </a:r>
          </a:p>
        </p:txBody>
      </p:sp>
      <p:grpSp>
        <p:nvGrpSpPr>
          <p:cNvPr id="33796" name="Group 4"/>
          <p:cNvGrpSpPr>
            <a:grpSpLocks/>
          </p:cNvGrpSpPr>
          <p:nvPr/>
        </p:nvGrpSpPr>
        <p:grpSpPr bwMode="auto">
          <a:xfrm>
            <a:off x="611188" y="1773238"/>
            <a:ext cx="7620000" cy="4271962"/>
            <a:chOff x="384" y="1248"/>
            <a:chExt cx="4800" cy="2691"/>
          </a:xfrm>
        </p:grpSpPr>
        <p:grpSp>
          <p:nvGrpSpPr>
            <p:cNvPr id="33797" name="Group 5"/>
            <p:cNvGrpSpPr>
              <a:grpSpLocks/>
            </p:cNvGrpSpPr>
            <p:nvPr/>
          </p:nvGrpSpPr>
          <p:grpSpPr bwMode="auto">
            <a:xfrm>
              <a:off x="2400" y="1248"/>
              <a:ext cx="1221" cy="373"/>
              <a:chOff x="4484" y="9630"/>
              <a:chExt cx="1460" cy="392"/>
            </a:xfrm>
          </p:grpSpPr>
          <p:sp>
            <p:nvSpPr>
              <p:cNvPr id="117766" name="Rectangle 6"/>
              <p:cNvSpPr>
                <a:spLocks noChangeArrowheads="1"/>
              </p:cNvSpPr>
              <p:nvPr/>
            </p:nvSpPr>
            <p:spPr bwMode="auto">
              <a:xfrm>
                <a:off x="4770" y="9630"/>
                <a:ext cx="288" cy="390"/>
              </a:xfrm>
              <a:prstGeom prst="rect">
                <a:avLst/>
              </a:prstGeom>
              <a:noFill/>
              <a:ln w="25400">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p>
            </p:txBody>
          </p:sp>
          <p:sp>
            <p:nvSpPr>
              <p:cNvPr id="117767" name="Rectangle 7"/>
              <p:cNvSpPr>
                <a:spLocks noChangeArrowheads="1"/>
              </p:cNvSpPr>
              <p:nvPr/>
            </p:nvSpPr>
            <p:spPr bwMode="auto">
              <a:xfrm>
                <a:off x="4484" y="9632"/>
                <a:ext cx="288" cy="390"/>
              </a:xfrm>
              <a:prstGeom prst="rect">
                <a:avLst/>
              </a:prstGeom>
              <a:noFill/>
              <a:ln w="25400">
                <a:solidFill>
                  <a:schemeClr val="tx1"/>
                </a:solidFill>
                <a:miter lim="800000"/>
                <a:headEnd/>
                <a:tailEnd/>
              </a:ln>
            </p:spPr>
            <p:txBody>
              <a:bodyPr lIns="36000" tIns="10800" rIns="18000" bIns="10800"/>
              <a:lstStyle/>
              <a:p>
                <a:pPr algn="just" eaLnBrk="0" hangingPunct="0">
                  <a:defRPr/>
                </a:pPr>
                <a:endParaRPr lang="zh-CN" altLang="zh-CN" sz="1000" b="1" i="1">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117768" name="Rectangle 8"/>
              <p:cNvSpPr>
                <a:spLocks noChangeArrowheads="1"/>
              </p:cNvSpPr>
              <p:nvPr/>
            </p:nvSpPr>
            <p:spPr bwMode="auto">
              <a:xfrm>
                <a:off x="5070" y="9630"/>
                <a:ext cx="288" cy="390"/>
              </a:xfrm>
              <a:prstGeom prst="rect">
                <a:avLst/>
              </a:prstGeom>
              <a:noFill/>
              <a:ln w="25400">
                <a:solidFill>
                  <a:schemeClr val="tx1"/>
                </a:solidFill>
                <a:miter lim="800000"/>
                <a:headEnd/>
                <a:tailEnd/>
              </a:ln>
            </p:spPr>
            <p:txBody>
              <a:bodyPr lIns="36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sp>
            <p:nvSpPr>
              <p:cNvPr id="117769" name="Rectangle 9"/>
              <p:cNvSpPr>
                <a:spLocks noChangeArrowheads="1"/>
              </p:cNvSpPr>
              <p:nvPr/>
            </p:nvSpPr>
            <p:spPr bwMode="auto">
              <a:xfrm>
                <a:off x="5356" y="9630"/>
                <a:ext cx="288" cy="390"/>
              </a:xfrm>
              <a:prstGeom prst="rect">
                <a:avLst/>
              </a:prstGeom>
              <a:noFill/>
              <a:ln w="25400">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p>
            </p:txBody>
          </p:sp>
          <p:sp>
            <p:nvSpPr>
              <p:cNvPr id="117770" name="Rectangle 10"/>
              <p:cNvSpPr>
                <a:spLocks noChangeArrowheads="1"/>
              </p:cNvSpPr>
              <p:nvPr/>
            </p:nvSpPr>
            <p:spPr bwMode="auto">
              <a:xfrm>
                <a:off x="5656" y="9630"/>
                <a:ext cx="288" cy="390"/>
              </a:xfrm>
              <a:prstGeom prst="rect">
                <a:avLst/>
              </a:prstGeom>
              <a:noFill/>
              <a:ln w="25400">
                <a:solidFill>
                  <a:schemeClr val="tx1"/>
                </a:solidFill>
                <a:miter lim="800000"/>
                <a:headEnd/>
                <a:tailEnd/>
              </a:ln>
            </p:spPr>
            <p:txBody>
              <a:bodyPr lIns="36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grpSp>
        <p:sp>
          <p:nvSpPr>
            <p:cNvPr id="117771" name="Rectangle 11"/>
            <p:cNvSpPr>
              <a:spLocks noChangeArrowheads="1"/>
            </p:cNvSpPr>
            <p:nvPr/>
          </p:nvSpPr>
          <p:spPr bwMode="auto">
            <a:xfrm>
              <a:off x="1550" y="1298"/>
              <a:ext cx="658" cy="411"/>
            </a:xfrm>
            <a:prstGeom prst="rect">
              <a:avLst/>
            </a:prstGeom>
            <a:noFill/>
            <a:ln w="9525">
              <a:noFill/>
              <a:miter lim="800000"/>
              <a:headEnd/>
              <a:tailEnd/>
            </a:ln>
          </p:spPr>
          <p:txBody>
            <a:bodyPr/>
            <a:lstStyle/>
            <a:p>
              <a:pPr algn="just"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输入</a:t>
              </a:r>
            </a:p>
          </p:txBody>
        </p:sp>
        <p:sp>
          <p:nvSpPr>
            <p:cNvPr id="117772" name="Rectangle 12"/>
            <p:cNvSpPr>
              <a:spLocks noChangeArrowheads="1"/>
            </p:cNvSpPr>
            <p:nvPr/>
          </p:nvSpPr>
          <p:spPr bwMode="auto">
            <a:xfrm>
              <a:off x="2192" y="2132"/>
              <a:ext cx="1696" cy="627"/>
            </a:xfrm>
            <a:prstGeom prst="rect">
              <a:avLst/>
            </a:prstGeom>
            <a:noFill/>
            <a:ln w="25400">
              <a:solidFill>
                <a:schemeClr val="tx1"/>
              </a:solidFill>
              <a:miter lim="800000"/>
              <a:headEnd/>
              <a:tailEnd/>
            </a:ln>
          </p:spPr>
          <p:txBody>
            <a:bodyPr tIns="97200"/>
            <a:lstStyle/>
            <a:p>
              <a:pPr algn="ctr" eaLnBrk="0" hangingPunct="0">
                <a:lnSpc>
                  <a:spcPct val="140000"/>
                </a:lnSpc>
                <a:spcBef>
                  <a:spcPct val="50000"/>
                </a:spcBef>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预测分析程序</a:t>
              </a:r>
            </a:p>
          </p:txBody>
        </p:sp>
        <p:sp>
          <p:nvSpPr>
            <p:cNvPr id="117773" name="Rectangle 13"/>
            <p:cNvSpPr>
              <a:spLocks noChangeArrowheads="1"/>
            </p:cNvSpPr>
            <p:nvPr/>
          </p:nvSpPr>
          <p:spPr bwMode="auto">
            <a:xfrm>
              <a:off x="2400" y="3312"/>
              <a:ext cx="1254" cy="627"/>
            </a:xfrm>
            <a:prstGeom prst="rect">
              <a:avLst/>
            </a:prstGeom>
            <a:noFill/>
            <a:ln w="25400">
              <a:solidFill>
                <a:schemeClr val="tx1"/>
              </a:solidFill>
              <a:miter lim="800000"/>
              <a:headEnd/>
              <a:tailEnd/>
            </a:ln>
          </p:spPr>
          <p:txBody>
            <a:bodyPr tIns="97200"/>
            <a:lstStyle/>
            <a:p>
              <a:pPr algn="ctr" eaLnBrk="0" hangingPunct="0">
                <a:lnSpc>
                  <a:spcPct val="140000"/>
                </a:lnSpc>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分析表</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M</a:t>
              </a:r>
            </a:p>
          </p:txBody>
        </p:sp>
        <p:sp>
          <p:nvSpPr>
            <p:cNvPr id="33801" name="Line 14"/>
            <p:cNvSpPr>
              <a:spLocks noChangeShapeType="1"/>
            </p:cNvSpPr>
            <p:nvPr/>
          </p:nvSpPr>
          <p:spPr bwMode="auto">
            <a:xfrm flipV="1">
              <a:off x="3007" y="1633"/>
              <a:ext cx="0" cy="4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15"/>
            <p:cNvSpPr>
              <a:spLocks noChangeShapeType="1"/>
            </p:cNvSpPr>
            <p:nvPr/>
          </p:nvSpPr>
          <p:spPr bwMode="auto">
            <a:xfrm>
              <a:off x="2994" y="2759"/>
              <a:ext cx="0" cy="51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16"/>
            <p:cNvSpPr>
              <a:spLocks noChangeShapeType="1"/>
            </p:cNvSpPr>
            <p:nvPr/>
          </p:nvSpPr>
          <p:spPr bwMode="auto">
            <a:xfrm>
              <a:off x="3936" y="2448"/>
              <a:ext cx="45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77" name="Rectangle 17"/>
            <p:cNvSpPr>
              <a:spLocks noChangeArrowheads="1"/>
            </p:cNvSpPr>
            <p:nvPr/>
          </p:nvSpPr>
          <p:spPr bwMode="auto">
            <a:xfrm>
              <a:off x="4534" y="2225"/>
              <a:ext cx="650" cy="413"/>
            </a:xfrm>
            <a:prstGeom prst="rect">
              <a:avLst/>
            </a:prstGeom>
            <a:noFill/>
            <a:ln w="9525">
              <a:noFill/>
              <a:miter lim="800000"/>
              <a:headEnd/>
              <a:tailEnd/>
            </a:ln>
          </p:spPr>
          <p:txBody>
            <a:bodyPr/>
            <a:lstStyle/>
            <a:p>
              <a:pPr algn="just"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输出</a:t>
              </a:r>
              <a:r>
                <a:rPr lang="zh-CN" altLang="en-US" sz="1000" b="1">
                  <a:solidFill>
                    <a:schemeClr val="accent2"/>
                  </a:solidFill>
                  <a:effectLst>
                    <a:outerShdw blurRad="38100" dist="38100" dir="2700000" algn="tl">
                      <a:srgbClr val="C0C0C0"/>
                    </a:outerShdw>
                  </a:effectLst>
                  <a:latin typeface="Times New Roman" pitchFamily="18" charset="0"/>
                  <a:ea typeface="宋体" pitchFamily="2" charset="-122"/>
                </a:rPr>
                <a:t>  </a:t>
              </a:r>
            </a:p>
          </p:txBody>
        </p:sp>
        <p:grpSp>
          <p:nvGrpSpPr>
            <p:cNvPr id="33805" name="Group 18"/>
            <p:cNvGrpSpPr>
              <a:grpSpLocks/>
            </p:cNvGrpSpPr>
            <p:nvPr/>
          </p:nvGrpSpPr>
          <p:grpSpPr bwMode="auto">
            <a:xfrm>
              <a:off x="1189" y="2272"/>
              <a:ext cx="376" cy="1288"/>
              <a:chOff x="1189" y="2272"/>
              <a:chExt cx="376" cy="1288"/>
            </a:xfrm>
          </p:grpSpPr>
          <p:sp>
            <p:nvSpPr>
              <p:cNvPr id="117779" name="Rectangle 19"/>
              <p:cNvSpPr>
                <a:spLocks noChangeArrowheads="1"/>
              </p:cNvSpPr>
              <p:nvPr/>
            </p:nvSpPr>
            <p:spPr bwMode="auto">
              <a:xfrm>
                <a:off x="1189" y="2272"/>
                <a:ext cx="374" cy="329"/>
              </a:xfrm>
              <a:prstGeom prst="rect">
                <a:avLst/>
              </a:prstGeom>
              <a:noFill/>
              <a:ln w="25400">
                <a:solidFill>
                  <a:schemeClr val="tx1"/>
                </a:solidFill>
                <a:miter lim="800000"/>
                <a:headEnd/>
                <a:tailEnd/>
              </a:ln>
            </p:spPr>
            <p:txBody>
              <a:bodyPr t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a:t>
                </a:r>
              </a:p>
            </p:txBody>
          </p:sp>
          <p:sp>
            <p:nvSpPr>
              <p:cNvPr id="117780" name="Rectangle 20"/>
              <p:cNvSpPr>
                <a:spLocks noChangeArrowheads="1"/>
              </p:cNvSpPr>
              <p:nvPr/>
            </p:nvSpPr>
            <p:spPr bwMode="auto">
              <a:xfrm>
                <a:off x="1189" y="2603"/>
                <a:ext cx="374" cy="329"/>
              </a:xfrm>
              <a:prstGeom prst="rect">
                <a:avLst/>
              </a:prstGeom>
              <a:noFill/>
              <a:ln w="25400">
                <a:solidFill>
                  <a:schemeClr val="tx1"/>
                </a:solidFill>
                <a:miter lim="800000"/>
                <a:headEnd/>
                <a:tailEnd/>
              </a:ln>
            </p:spPr>
            <p:txBody>
              <a:bodyPr t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Y</a:t>
                </a:r>
              </a:p>
            </p:txBody>
          </p:sp>
          <p:sp>
            <p:nvSpPr>
              <p:cNvPr id="117781" name="Rectangle 21"/>
              <p:cNvSpPr>
                <a:spLocks noChangeArrowheads="1"/>
              </p:cNvSpPr>
              <p:nvPr/>
            </p:nvSpPr>
            <p:spPr bwMode="auto">
              <a:xfrm>
                <a:off x="1191" y="2915"/>
                <a:ext cx="374" cy="329"/>
              </a:xfrm>
              <a:prstGeom prst="rect">
                <a:avLst/>
              </a:prstGeom>
              <a:noFill/>
              <a:ln w="25400">
                <a:solidFill>
                  <a:schemeClr val="tx1"/>
                </a:solidFill>
                <a:miter lim="800000"/>
                <a:headEnd/>
                <a:tailEnd/>
              </a:ln>
            </p:spPr>
            <p:txBody>
              <a:bodyPr t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Z</a:t>
                </a:r>
              </a:p>
            </p:txBody>
          </p:sp>
          <p:sp>
            <p:nvSpPr>
              <p:cNvPr id="117782" name="Rectangle 22"/>
              <p:cNvSpPr>
                <a:spLocks noChangeArrowheads="1"/>
              </p:cNvSpPr>
              <p:nvPr/>
            </p:nvSpPr>
            <p:spPr bwMode="auto">
              <a:xfrm>
                <a:off x="1191" y="3231"/>
                <a:ext cx="374" cy="329"/>
              </a:xfrm>
              <a:prstGeom prst="rect">
                <a:avLst/>
              </a:prstGeom>
              <a:noFill/>
              <a:ln w="25400">
                <a:solidFill>
                  <a:schemeClr val="tx1"/>
                </a:solidFill>
                <a:miter lim="800000"/>
                <a:headEnd/>
                <a:tailEnd/>
              </a:ln>
            </p:spPr>
            <p:txBody>
              <a:bodyPr t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grpSp>
        <p:sp>
          <p:nvSpPr>
            <p:cNvPr id="33806" name="Line 23"/>
            <p:cNvSpPr>
              <a:spLocks noChangeShapeType="1"/>
            </p:cNvSpPr>
            <p:nvPr/>
          </p:nvSpPr>
          <p:spPr bwMode="auto">
            <a:xfrm flipH="1">
              <a:off x="1577" y="2434"/>
              <a:ext cx="57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7784" name="Rectangle 24"/>
            <p:cNvSpPr>
              <a:spLocks noChangeArrowheads="1"/>
            </p:cNvSpPr>
            <p:nvPr/>
          </p:nvSpPr>
          <p:spPr bwMode="auto">
            <a:xfrm>
              <a:off x="384" y="2268"/>
              <a:ext cx="602" cy="413"/>
            </a:xfrm>
            <a:prstGeom prst="rect">
              <a:avLst/>
            </a:prstGeom>
            <a:noFill/>
            <a:ln w="9525">
              <a:noFill/>
              <a:miter lim="800000"/>
              <a:headEnd/>
              <a:tailEnd/>
            </a:ln>
          </p:spPr>
          <p:txBody>
            <a:bodyPr/>
            <a:lstStyle/>
            <a:p>
              <a:pPr algn="just"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栈</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95288" y="26035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自上而下分析</a:t>
            </a:r>
          </a:p>
        </p:txBody>
      </p:sp>
      <p:graphicFrame>
        <p:nvGraphicFramePr>
          <p:cNvPr id="119811" name="Group 3"/>
          <p:cNvGraphicFramePr>
            <a:graphicFrameLocks noGrp="1"/>
          </p:cNvGraphicFramePr>
          <p:nvPr/>
        </p:nvGraphicFramePr>
        <p:xfrm>
          <a:off x="457200" y="1397000"/>
          <a:ext cx="8153400" cy="4799014"/>
        </p:xfrm>
        <a:graphic>
          <a:graphicData uri="http://schemas.openxmlformats.org/drawingml/2006/table">
            <a:tbl>
              <a:tblPr/>
              <a:tblGrid>
                <a:gridCol w="1630363"/>
                <a:gridCol w="1631950"/>
                <a:gridCol w="2071687"/>
                <a:gridCol w="1981200"/>
                <a:gridCol w="838200"/>
              </a:tblGrid>
              <a:tr h="660400">
                <a:tc rowSpan="2">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非终</a:t>
                      </a:r>
                    </a:p>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结符</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4">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符</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号</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52475">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34" name="Rectangle 66"/>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ea typeface="黑体" pitchFamily="49" charset="-122"/>
              </a:rPr>
              <a:t>3.3</a:t>
            </a:r>
            <a:r>
              <a:rPr lang="en-US" altLang="zh-CN"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rPr>
              <a:t>自上而下分析</a:t>
            </a:r>
          </a:p>
        </p:txBody>
      </p:sp>
      <p:sp>
        <p:nvSpPr>
          <p:cNvPr id="35842" name="灯片编号占位符 5"/>
          <p:cNvSpPr>
            <a:spLocks noGrp="1"/>
          </p:cNvSpPr>
          <p:nvPr>
            <p:ph type="sldNum" sz="quarter" idx="12"/>
          </p:nvPr>
        </p:nvSpPr>
        <p:spPr>
          <a:xfrm>
            <a:off x="3124200" y="6248400"/>
            <a:ext cx="28956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ctr">
              <a:defRPr/>
            </a:pPr>
            <a:fld id="{887C51C5-76A5-491E-9B18-237F7D9D6159}" type="slidenum">
              <a:rPr lang="en-US" altLang="zh-CN">
                <a:solidFill>
                  <a:srgbClr val="C0C0C0">
                    <a:lumMod val="40000"/>
                    <a:lumOff val="60000"/>
                  </a:srgbClr>
                </a:solidFill>
              </a:rPr>
              <a:pPr algn="ctr">
                <a:defRPr/>
              </a:pPr>
              <a:t>32</a:t>
            </a:fld>
            <a:endParaRPr lang="en-US" altLang="zh-CN">
              <a:solidFill>
                <a:srgbClr val="C0C0C0">
                  <a:lumMod val="40000"/>
                  <a:lumOff val="60000"/>
                </a:srgbClr>
              </a:solidFill>
            </a:endParaRPr>
          </a:p>
        </p:txBody>
      </p:sp>
      <p:graphicFrame>
        <p:nvGraphicFramePr>
          <p:cNvPr id="621570" name="Group 2"/>
          <p:cNvGraphicFramePr>
            <a:graphicFrameLocks noGrp="1"/>
          </p:cNvGraphicFramePr>
          <p:nvPr/>
        </p:nvGraphicFramePr>
        <p:xfrm>
          <a:off x="755650" y="1795463"/>
          <a:ext cx="7696200" cy="4664079"/>
        </p:xfrm>
        <a:graphic>
          <a:graphicData uri="http://schemas.openxmlformats.org/drawingml/2006/table">
            <a:tbl>
              <a:tblPr>
                <a:effectLst/>
                <a:tableStyleId>{284E427A-3D55-4303-BF80-6455036E1DE7}</a:tableStyleId>
              </a:tblPr>
              <a:tblGrid>
                <a:gridCol w="2565400"/>
                <a:gridCol w="2565400"/>
                <a:gridCol w="2565400"/>
              </a:tblGrid>
              <a:tr h="518231">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outerShdw blurRad="38100" dist="38100" dir="2700000" algn="tl">
                              <a:srgbClr val="C0C0C0"/>
                            </a:outerShdw>
                          </a:effectLst>
                        </a:rPr>
                        <a:t>栈 </a:t>
                      </a:r>
                      <a:endParaRPr kumimoji="0" lang="zh-CN" altLang="en-US"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outerShdw blurRad="38100" dist="38100" dir="2700000" algn="tl">
                              <a:srgbClr val="C0C0C0"/>
                            </a:outerShdw>
                          </a:effectLst>
                        </a:rPr>
                        <a:t>输    入 </a:t>
                      </a:r>
                      <a:endParaRPr kumimoji="0" lang="zh-CN" altLang="en-US"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effectLst>
                            <a:outerShdw blurRad="38100" dist="38100" dir="2700000" algn="tl">
                              <a:srgbClr val="C0C0C0"/>
                            </a:outerShdw>
                          </a:effectLst>
                        </a:rPr>
                        <a:t>输    出 </a:t>
                      </a: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u="none" strike="noStrike" cap="none" normalizeH="0" baseline="0" smtClean="0">
                          <a:ln>
                            <a:noFill/>
                          </a:ln>
                          <a:effectLst>
                            <a:outerShdw blurRad="38100" dist="38100" dir="2700000" algn="tl">
                              <a:srgbClr val="C0C0C0"/>
                            </a:outerShdw>
                          </a:effectLst>
                        </a:rPr>
                        <a:t> </a:t>
                      </a:r>
                      <a:endParaRPr kumimoji="0" lang="en-US" altLang="zh-CN"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altLang="zh-CN"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effectLst>
                            <a:outerShdw blurRad="38100" dist="38100" dir="2700000" algn="tl">
                              <a:srgbClr val="C0C0C0"/>
                            </a:outerShdw>
                          </a:effectLst>
                        </a:rPr>
                        <a:t>  </a:t>
                      </a: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effectLst>
                            <a:outerShdw blurRad="38100" dist="38100" dir="2700000" algn="tl">
                              <a:srgbClr val="C0C0C0"/>
                            </a:outerShdw>
                          </a:effectLst>
                        </a:rPr>
                        <a:t>  </a:t>
                      </a: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smtClean="0">
                          <a:ln>
                            <a:noFill/>
                          </a:ln>
                          <a:effectLst>
                            <a:outerShdw blurRad="38100" dist="38100" dir="2700000" algn="tl">
                              <a:srgbClr val="C0C0C0"/>
                            </a:outerShdw>
                          </a:effectLst>
                        </a:rPr>
                        <a:t>       </a:t>
                      </a: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r h="518231">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outerShdw blurRad="38100" dist="38100" dir="2700000" algn="tl">
                              <a:srgbClr val="C0C0C0"/>
                            </a:outerShdw>
                          </a:effectLst>
                        </a:rPr>
                        <a:t>      </a:t>
                      </a:r>
                      <a:r>
                        <a:rPr kumimoji="0" lang="en-US" altLang="zh-CN" sz="2800" u="none" strike="noStrike" cap="none" normalizeH="0" baseline="0" dirty="0" smtClean="0">
                          <a:ln>
                            <a:noFill/>
                          </a:ln>
                          <a:effectLst>
                            <a:outerShdw blurRad="38100" dist="38100" dir="2700000" algn="tl">
                              <a:srgbClr val="C0C0C0"/>
                            </a:outerShdw>
                          </a:effectLst>
                        </a:rPr>
                        <a:t>…</a:t>
                      </a:r>
                      <a:endParaRPr kumimoji="0" lang="en-US" altLang="zh-CN"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u="none" strike="noStrike" cap="none" normalizeH="0" baseline="0" dirty="0" smtClean="0">
                          <a:ln>
                            <a:noFill/>
                          </a:ln>
                          <a:effectLst>
                            <a:outerShdw blurRad="38100" dist="38100" dir="2700000" algn="tl">
                              <a:srgbClr val="C0C0C0"/>
                            </a:outerShdw>
                          </a:effectLst>
                        </a:rPr>
                        <a:t>         </a:t>
                      </a:r>
                      <a:r>
                        <a:rPr kumimoji="0" lang="en-US" altLang="zh-CN" sz="2800" u="none" strike="noStrike" cap="none" normalizeH="0" baseline="0" dirty="0" smtClean="0">
                          <a:ln>
                            <a:noFill/>
                          </a:ln>
                          <a:effectLst>
                            <a:outerShdw blurRad="38100" dist="38100" dir="2700000" algn="tl">
                              <a:srgbClr val="C0C0C0"/>
                            </a:outerShdw>
                          </a:effectLst>
                        </a:rPr>
                        <a:t>…</a:t>
                      </a:r>
                      <a:endParaRPr kumimoji="0" lang="en-US" altLang="zh-CN"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800" b="1" i="0" u="none" strike="noStrike" cap="none" normalizeH="0" baseline="0" dirty="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T="45726" marB="45726" horzOverflow="overflow"/>
                </a:tc>
              </a:tr>
            </a:tbl>
          </a:graphicData>
        </a:graphic>
      </p:graphicFrame>
      <p:sp>
        <p:nvSpPr>
          <p:cNvPr id="621612" name="Rectangle 44" descr="Green marble"/>
          <p:cNvSpPr>
            <a:spLocks noChangeArrowheads="1"/>
          </p:cNvSpPr>
          <p:nvPr/>
        </p:nvSpPr>
        <p:spPr bwMode="auto">
          <a:xfrm>
            <a:off x="457200" y="981075"/>
            <a:ext cx="8153400" cy="609600"/>
          </a:xfrm>
          <a:prstGeom prst="rect">
            <a:avLst/>
          </a:prstGeom>
          <a:solidFill>
            <a:schemeClr val="accent3">
              <a:lumMod val="95000"/>
            </a:schemeClr>
          </a:solidFill>
          <a:ln>
            <a:noFill/>
          </a:ln>
          <a:effectLst/>
          <a:extLst/>
        </p:spPr>
        <p:txBody>
          <a:bodyPr wrap="none" anchor="ctr"/>
          <a:lstStyle/>
          <a:p>
            <a:pPr eaLnBrk="0" hangingPunct="0">
              <a:spcBef>
                <a:spcPct val="20000"/>
              </a:spcBef>
              <a:defRPr/>
            </a:pPr>
            <a:r>
              <a:rPr lang="zh-CN" altLang="en-US" sz="2800" b="1">
                <a:solidFill>
                  <a:srgbClr val="996633"/>
                </a:solidFill>
                <a:effectLst>
                  <a:outerShdw blurRad="38100" dist="38100" dir="2700000" algn="tl">
                    <a:srgbClr val="000000"/>
                  </a:outerShdw>
                </a:effectLst>
                <a:latin typeface="Courier New" pitchFamily="49" charset="0"/>
                <a:ea typeface="宋体" pitchFamily="2" charset="-122"/>
              </a:rPr>
              <a:t>预测</a:t>
            </a:r>
            <a:r>
              <a:rPr lang="zh-CN" altLang="en-US" sz="2800" b="1">
                <a:solidFill>
                  <a:srgbClr val="996633"/>
                </a:solidFill>
                <a:effectLst>
                  <a:outerShdw blurRad="38100" dist="38100" dir="2700000" algn="tl">
                    <a:srgbClr val="000000"/>
                  </a:outerShdw>
                </a:effectLst>
                <a:latin typeface="Times New Roman" pitchFamily="18" charset="0"/>
                <a:ea typeface="宋体" pitchFamily="2" charset="-122"/>
              </a:rPr>
              <a:t>分析器接受输入</a:t>
            </a:r>
            <a:r>
              <a:rPr lang="en-US" altLang="zh-CN" sz="2800" b="1">
                <a:solidFill>
                  <a:srgbClr val="996633"/>
                </a:solidFill>
                <a:effectLst>
                  <a:outerShdw blurRad="38100" dist="38100" dir="2700000" algn="tl">
                    <a:srgbClr val="000000"/>
                  </a:outerShdw>
                </a:effectLst>
                <a:latin typeface="Times New Roman" pitchFamily="18" charset="0"/>
                <a:ea typeface="宋体" pitchFamily="2" charset="-122"/>
                <a:cs typeface="Times New Roman" pitchFamily="18" charset="0"/>
              </a:rPr>
              <a:t>id </a:t>
            </a:r>
            <a:r>
              <a:rPr lang="en-US" altLang="zh-CN" sz="2800" b="1">
                <a:solidFill>
                  <a:srgbClr val="996633"/>
                </a:solidFill>
                <a:effectLst>
                  <a:outerShdw blurRad="38100" dist="38100" dir="2700000" algn="tl">
                    <a:srgbClr val="000000"/>
                  </a:outerShdw>
                </a:effectLst>
                <a:latin typeface="宋体" pitchFamily="2" charset="-122"/>
                <a:ea typeface="宋体" pitchFamily="2" charset="-122"/>
              </a:rPr>
              <a:t>*</a:t>
            </a:r>
            <a:r>
              <a:rPr lang="en-US" altLang="zh-CN" sz="2800" b="1">
                <a:solidFill>
                  <a:srgbClr val="996633"/>
                </a:solidFill>
                <a:effectLst>
                  <a:outerShdw blurRad="38100" dist="38100" dir="2700000" algn="tl">
                    <a:srgbClr val="000000"/>
                  </a:outerShdw>
                </a:effectLst>
                <a:latin typeface="Times New Roman" pitchFamily="18" charset="0"/>
                <a:ea typeface="宋体" pitchFamily="2" charset="-122"/>
                <a:cs typeface="Times New Roman" pitchFamily="18" charset="0"/>
              </a:rPr>
              <a:t> id + id</a:t>
            </a:r>
            <a:r>
              <a:rPr lang="zh-CN" altLang="en-US" sz="2800" b="1">
                <a:solidFill>
                  <a:srgbClr val="996633"/>
                </a:solidFill>
                <a:effectLst>
                  <a:outerShdw blurRad="38100" dist="38100" dir="2700000" algn="tl">
                    <a:srgbClr val="000000"/>
                  </a:outerShdw>
                </a:effectLst>
                <a:latin typeface="Courier New" pitchFamily="49" charset="0"/>
                <a:ea typeface="宋体" pitchFamily="2" charset="-122"/>
              </a:rPr>
              <a:t>的动作</a:t>
            </a:r>
            <a:r>
              <a:rPr lang="zh-CN" altLang="en-US" sz="2400" b="1" i="1">
                <a:solidFill>
                  <a:srgbClr val="996633"/>
                </a:solidFill>
                <a:effectLst>
                  <a:outerShdw blurRad="38100" dist="38100" dir="2700000" algn="tl">
                    <a:srgbClr val="000000"/>
                  </a:outerShdw>
                </a:effectLst>
                <a:latin typeface="Courier New" pitchFamily="49" charset="0"/>
                <a:ea typeface="宋体" pitchFamily="2" charset="-122"/>
              </a:rPr>
              <a:t> </a:t>
            </a:r>
          </a:p>
        </p:txBody>
      </p:sp>
      <p:sp>
        <p:nvSpPr>
          <p:cNvPr id="621613" name="Text Box 45" descr="Green marble"/>
          <p:cNvSpPr txBox="1">
            <a:spLocks noChangeArrowheads="1"/>
          </p:cNvSpPr>
          <p:nvPr/>
        </p:nvSpPr>
        <p:spPr bwMode="auto">
          <a:xfrm>
            <a:off x="1033463" y="2301875"/>
            <a:ext cx="61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a:t>
            </a:r>
            <a:r>
              <a:rPr lang="en-US" altLang="zh-CN" sz="2800" i="1">
                <a:solidFill>
                  <a:schemeClr val="accent2"/>
                </a:solidFill>
                <a:effectLst>
                  <a:outerShdw blurRad="38100" dist="38100" dir="2700000" algn="tl">
                    <a:srgbClr val="C0C0C0"/>
                  </a:outerShdw>
                </a:effectLst>
                <a:ea typeface="黑体" pitchFamily="49" charset="-122"/>
              </a:rPr>
              <a:t>E</a:t>
            </a:r>
          </a:p>
        </p:txBody>
      </p:sp>
      <p:sp>
        <p:nvSpPr>
          <p:cNvPr id="621614" name="Text Box 46" descr="Green marble"/>
          <p:cNvSpPr txBox="1">
            <a:spLocks noChangeArrowheads="1"/>
          </p:cNvSpPr>
          <p:nvPr/>
        </p:nvSpPr>
        <p:spPr bwMode="auto">
          <a:xfrm>
            <a:off x="3481388" y="2316163"/>
            <a:ext cx="195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id * id + id$</a:t>
            </a:r>
          </a:p>
        </p:txBody>
      </p:sp>
      <p:sp>
        <p:nvSpPr>
          <p:cNvPr id="621615" name="Text Box 47" descr="Green marble"/>
          <p:cNvSpPr txBox="1">
            <a:spLocks noChangeArrowheads="1"/>
          </p:cNvSpPr>
          <p:nvPr/>
        </p:nvSpPr>
        <p:spPr bwMode="auto">
          <a:xfrm>
            <a:off x="6505575" y="2892425"/>
            <a:ext cx="1071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i="1">
                <a:solidFill>
                  <a:schemeClr val="accent2"/>
                </a:solidFill>
                <a:effectLst>
                  <a:outerShdw blurRad="38100" dist="38100" dir="2700000" algn="tl">
                    <a:srgbClr val="C0C0C0"/>
                  </a:outerShdw>
                </a:effectLst>
                <a:latin typeface="Tahoma" pitchFamily="34" charset="0"/>
                <a:ea typeface="宋体" pitchFamily="2" charset="-122"/>
              </a:rPr>
              <a:t>TE </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p>
        </p:txBody>
      </p:sp>
      <p:sp>
        <p:nvSpPr>
          <p:cNvPr id="621616" name="Text Box 48" descr="Green marble"/>
          <p:cNvSpPr txBox="1">
            <a:spLocks noChangeArrowheads="1"/>
          </p:cNvSpPr>
          <p:nvPr/>
        </p:nvSpPr>
        <p:spPr bwMode="auto">
          <a:xfrm>
            <a:off x="1033463" y="2805113"/>
            <a:ext cx="91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a:t>
            </a:r>
            <a:r>
              <a:rPr lang="en-US" altLang="zh-CN" sz="2800" i="1">
                <a:solidFill>
                  <a:schemeClr val="accent2"/>
                </a:solidFill>
                <a:effectLst>
                  <a:outerShdw blurRad="38100" dist="38100" dir="2700000" algn="tl">
                    <a:srgbClr val="C0C0C0"/>
                  </a:outerShdw>
                </a:effectLst>
                <a:ea typeface="黑体" pitchFamily="49" charset="-122"/>
              </a:rPr>
              <a:t>E’T</a:t>
            </a:r>
          </a:p>
        </p:txBody>
      </p:sp>
      <p:sp>
        <p:nvSpPr>
          <p:cNvPr id="621617" name="Text Box 49" descr="Green marble"/>
          <p:cNvSpPr txBox="1">
            <a:spLocks noChangeArrowheads="1"/>
          </p:cNvSpPr>
          <p:nvPr/>
        </p:nvSpPr>
        <p:spPr bwMode="auto">
          <a:xfrm>
            <a:off x="3481388" y="2805113"/>
            <a:ext cx="195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id * id + id$</a:t>
            </a:r>
          </a:p>
        </p:txBody>
      </p:sp>
      <p:sp>
        <p:nvSpPr>
          <p:cNvPr id="621618" name="Text Box 50" descr="Green marble"/>
          <p:cNvSpPr txBox="1">
            <a:spLocks noChangeArrowheads="1"/>
          </p:cNvSpPr>
          <p:nvPr/>
        </p:nvSpPr>
        <p:spPr bwMode="auto">
          <a:xfrm>
            <a:off x="6505575" y="33909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i="1">
                <a:solidFill>
                  <a:schemeClr val="accent2"/>
                </a:solidFill>
                <a:effectLst>
                  <a:outerShdw blurRad="38100" dist="38100" dir="2700000" algn="tl">
                    <a:srgbClr val="C0C0C0"/>
                  </a:outerShdw>
                </a:effectLst>
                <a:latin typeface="Tahoma" pitchFamily="34" charset="0"/>
                <a:ea typeface="宋体" pitchFamily="2" charset="-122"/>
              </a:rPr>
              <a:t>T</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i="1">
                <a:solidFill>
                  <a:schemeClr val="accent2"/>
                </a:solidFill>
                <a:effectLst>
                  <a:outerShdw blurRad="38100" dist="38100" dir="2700000" algn="tl">
                    <a:srgbClr val="C0C0C0"/>
                  </a:outerShdw>
                </a:effectLst>
                <a:latin typeface="Tahoma" pitchFamily="34" charset="0"/>
                <a:ea typeface="宋体" pitchFamily="2" charset="-122"/>
              </a:rPr>
              <a:t>FT </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p>
        </p:txBody>
      </p:sp>
      <p:sp>
        <p:nvSpPr>
          <p:cNvPr id="621619" name="Text Box 51" descr="Green marble"/>
          <p:cNvSpPr txBox="1">
            <a:spLocks noChangeArrowheads="1"/>
          </p:cNvSpPr>
          <p:nvPr/>
        </p:nvSpPr>
        <p:spPr bwMode="auto">
          <a:xfrm>
            <a:off x="1052513" y="3381375"/>
            <a:ext cx="121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dirty="0">
                <a:solidFill>
                  <a:schemeClr val="accent2"/>
                </a:solidFill>
                <a:effectLst>
                  <a:outerShdw blurRad="38100" dist="38100" dir="2700000" algn="tl">
                    <a:srgbClr val="C0C0C0"/>
                  </a:outerShdw>
                </a:effectLst>
                <a:ea typeface="黑体" pitchFamily="49" charset="-122"/>
              </a:rPr>
              <a:t>$</a:t>
            </a:r>
            <a:r>
              <a:rPr lang="en-US" altLang="zh-CN" sz="2800" i="1" dirty="0">
                <a:solidFill>
                  <a:schemeClr val="accent2"/>
                </a:solidFill>
                <a:effectLst>
                  <a:outerShdw blurRad="38100" dist="38100" dir="2700000" algn="tl">
                    <a:srgbClr val="C0C0C0"/>
                  </a:outerShdw>
                </a:effectLst>
                <a:ea typeface="黑体" pitchFamily="49" charset="-122"/>
              </a:rPr>
              <a:t>E’T’F</a:t>
            </a:r>
          </a:p>
        </p:txBody>
      </p:sp>
      <p:sp>
        <p:nvSpPr>
          <p:cNvPr id="621620" name="Text Box 52" descr="Green marble"/>
          <p:cNvSpPr txBox="1">
            <a:spLocks noChangeArrowheads="1"/>
          </p:cNvSpPr>
          <p:nvPr/>
        </p:nvSpPr>
        <p:spPr bwMode="auto">
          <a:xfrm>
            <a:off x="3481388" y="3381375"/>
            <a:ext cx="195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id * id + id$</a:t>
            </a:r>
          </a:p>
        </p:txBody>
      </p:sp>
      <p:sp>
        <p:nvSpPr>
          <p:cNvPr id="621621" name="Text Box 53" descr="Green marble"/>
          <p:cNvSpPr txBox="1">
            <a:spLocks noChangeArrowheads="1"/>
          </p:cNvSpPr>
          <p:nvPr/>
        </p:nvSpPr>
        <p:spPr bwMode="auto">
          <a:xfrm>
            <a:off x="6505575" y="3894138"/>
            <a:ext cx="7794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i="1">
                <a:solidFill>
                  <a:schemeClr val="accent2"/>
                </a:solidFill>
                <a:effectLst>
                  <a:outerShdw blurRad="38100" dist="38100" dir="2700000" algn="tl">
                    <a:srgbClr val="C0C0C0"/>
                  </a:outerShdw>
                </a:effectLst>
                <a:latin typeface="Tahoma" pitchFamily="34" charset="0"/>
                <a:ea typeface="宋体" pitchFamily="2" charset="-122"/>
              </a:rPr>
              <a:t>F</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i="1">
                <a:solidFill>
                  <a:schemeClr val="accent2"/>
                </a:solidFill>
                <a:effectLst>
                  <a:outerShdw blurRad="38100" dist="38100" dir="2700000" algn="tl">
                    <a:srgbClr val="C0C0C0"/>
                  </a:outerShdw>
                </a:effectLst>
                <a:latin typeface="Tahoma" pitchFamily="34" charset="0"/>
                <a:ea typeface="宋体" pitchFamily="2" charset="-122"/>
              </a:rPr>
              <a:t>id</a:t>
            </a:r>
            <a:endPar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endParaRPr>
          </a:p>
        </p:txBody>
      </p:sp>
      <p:sp>
        <p:nvSpPr>
          <p:cNvPr id="621622" name="Text Box 54" descr="Green marble"/>
          <p:cNvSpPr txBox="1">
            <a:spLocks noChangeArrowheads="1"/>
          </p:cNvSpPr>
          <p:nvPr/>
        </p:nvSpPr>
        <p:spPr bwMode="auto">
          <a:xfrm>
            <a:off x="1033463" y="3886200"/>
            <a:ext cx="1273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a:t>
            </a:r>
            <a:r>
              <a:rPr lang="en-US" altLang="zh-CN" sz="2800" i="1">
                <a:solidFill>
                  <a:schemeClr val="accent2"/>
                </a:solidFill>
                <a:effectLst>
                  <a:outerShdw blurRad="38100" dist="38100" dir="2700000" algn="tl">
                    <a:srgbClr val="C0C0C0"/>
                  </a:outerShdw>
                </a:effectLst>
                <a:ea typeface="黑体" pitchFamily="49" charset="-122"/>
              </a:rPr>
              <a:t>E’T’id</a:t>
            </a:r>
          </a:p>
        </p:txBody>
      </p:sp>
      <p:sp>
        <p:nvSpPr>
          <p:cNvPr id="621623" name="Text Box 55" descr="Green marble"/>
          <p:cNvSpPr txBox="1">
            <a:spLocks noChangeArrowheads="1"/>
          </p:cNvSpPr>
          <p:nvPr/>
        </p:nvSpPr>
        <p:spPr bwMode="auto">
          <a:xfrm>
            <a:off x="3481388" y="3829050"/>
            <a:ext cx="195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id * id + id$</a:t>
            </a:r>
          </a:p>
        </p:txBody>
      </p:sp>
      <p:sp>
        <p:nvSpPr>
          <p:cNvPr id="621624" name="Text Box 56" descr="Green marble"/>
          <p:cNvSpPr txBox="1">
            <a:spLocks noChangeArrowheads="1"/>
          </p:cNvSpPr>
          <p:nvPr/>
        </p:nvSpPr>
        <p:spPr bwMode="auto">
          <a:xfrm>
            <a:off x="7729538" y="4621213"/>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i="1">
                <a:solidFill>
                  <a:srgbClr val="FF3300"/>
                </a:solidFill>
                <a:effectLst>
                  <a:outerShdw blurRad="38100" dist="38100" dir="2700000" algn="tl">
                    <a:srgbClr val="C0C0C0"/>
                  </a:outerShdw>
                </a:effectLst>
                <a:latin typeface="Tahoma" pitchFamily="34" charset="0"/>
                <a:ea typeface="宋体" pitchFamily="2" charset="-122"/>
              </a:rPr>
              <a:t>一个符号</a:t>
            </a:r>
          </a:p>
          <a:p>
            <a:pPr>
              <a:defRPr/>
            </a:pPr>
            <a:r>
              <a:rPr lang="zh-CN" altLang="en-US" b="1" i="1">
                <a:solidFill>
                  <a:srgbClr val="FF3300"/>
                </a:solidFill>
                <a:effectLst>
                  <a:outerShdw blurRad="38100" dist="38100" dir="2700000" algn="tl">
                    <a:srgbClr val="C0C0C0"/>
                  </a:outerShdw>
                </a:effectLst>
                <a:latin typeface="Tahoma" pitchFamily="34" charset="0"/>
                <a:ea typeface="宋体" pitchFamily="2" charset="-122"/>
              </a:rPr>
              <a:t>被消耗</a:t>
            </a:r>
          </a:p>
        </p:txBody>
      </p:sp>
      <p:sp>
        <p:nvSpPr>
          <p:cNvPr id="621625" name="Text Box 57" descr="Green marble"/>
          <p:cNvSpPr txBox="1">
            <a:spLocks noChangeArrowheads="1"/>
          </p:cNvSpPr>
          <p:nvPr/>
        </p:nvSpPr>
        <p:spPr bwMode="auto">
          <a:xfrm>
            <a:off x="3481388" y="4332288"/>
            <a:ext cx="1973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    * id + id$</a:t>
            </a:r>
          </a:p>
        </p:txBody>
      </p:sp>
      <p:sp>
        <p:nvSpPr>
          <p:cNvPr id="621626" name="Text Box 58" descr="Green marble"/>
          <p:cNvSpPr txBox="1">
            <a:spLocks noChangeArrowheads="1"/>
          </p:cNvSpPr>
          <p:nvPr/>
        </p:nvSpPr>
        <p:spPr bwMode="auto">
          <a:xfrm>
            <a:off x="1033463" y="4389438"/>
            <a:ext cx="99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dirty="0">
                <a:solidFill>
                  <a:schemeClr val="accent2"/>
                </a:solidFill>
                <a:effectLst>
                  <a:outerShdw blurRad="38100" dist="38100" dir="2700000" algn="tl">
                    <a:srgbClr val="C0C0C0"/>
                  </a:outerShdw>
                </a:effectLst>
                <a:ea typeface="黑体" pitchFamily="49" charset="-122"/>
              </a:rPr>
              <a:t>$</a:t>
            </a:r>
            <a:r>
              <a:rPr lang="en-US" altLang="zh-CN" sz="2800" i="1" dirty="0">
                <a:solidFill>
                  <a:schemeClr val="accent2"/>
                </a:solidFill>
                <a:effectLst>
                  <a:outerShdw blurRad="38100" dist="38100" dir="2700000" algn="tl">
                    <a:srgbClr val="C0C0C0"/>
                  </a:outerShdw>
                </a:effectLst>
                <a:ea typeface="黑体" pitchFamily="49" charset="-122"/>
              </a:rPr>
              <a:t>E’T’</a:t>
            </a:r>
          </a:p>
        </p:txBody>
      </p:sp>
      <p:sp>
        <p:nvSpPr>
          <p:cNvPr id="621627" name="Text Box 59" descr="Green marble"/>
          <p:cNvSpPr txBox="1">
            <a:spLocks noChangeArrowheads="1"/>
          </p:cNvSpPr>
          <p:nvPr/>
        </p:nvSpPr>
        <p:spPr bwMode="auto">
          <a:xfrm>
            <a:off x="7493000" y="4132263"/>
            <a:ext cx="13065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solidFill>
                  <a:srgbClr val="FF3300"/>
                </a:solidFill>
                <a:effectLst>
                  <a:outerShdw blurRad="38100" dist="38100" dir="2700000" algn="tl">
                    <a:srgbClr val="C0C0C0"/>
                  </a:outerShdw>
                </a:effectLst>
                <a:latin typeface="Tahoma" pitchFamily="34" charset="0"/>
                <a:ea typeface="宋体" pitchFamily="2" charset="-122"/>
              </a:rPr>
              <a:t>Match(id)</a:t>
            </a:r>
          </a:p>
        </p:txBody>
      </p:sp>
      <p:sp>
        <p:nvSpPr>
          <p:cNvPr id="621628" name="Text Box 60" descr="Green marble"/>
          <p:cNvSpPr txBox="1">
            <a:spLocks noChangeArrowheads="1"/>
          </p:cNvSpPr>
          <p:nvPr/>
        </p:nvSpPr>
        <p:spPr bwMode="auto">
          <a:xfrm>
            <a:off x="6505575" y="4973638"/>
            <a:ext cx="1093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i="1">
                <a:solidFill>
                  <a:schemeClr val="accent2"/>
                </a:solidFill>
                <a:effectLst>
                  <a:outerShdw blurRad="38100" dist="38100" dir="2700000" algn="tl">
                    <a:srgbClr val="C0C0C0"/>
                  </a:outerShdw>
                </a:effectLst>
                <a:latin typeface="Tahoma" pitchFamily="34" charset="0"/>
                <a:ea typeface="宋体" pitchFamily="2" charset="-122"/>
              </a:rPr>
              <a:t>T</a:t>
            </a:r>
            <a:r>
              <a:rPr lang="en-US" altLang="zh-CN" i="1">
                <a:solidFill>
                  <a:schemeClr val="accent2"/>
                </a:solidFill>
                <a:effectLst>
                  <a:outerShdw blurRad="38100" dist="38100" dir="2700000" algn="tl">
                    <a:srgbClr val="C0C0C0"/>
                  </a:outerShdw>
                </a:effectLst>
                <a:latin typeface="Arial"/>
                <a:ea typeface="宋体" pitchFamily="2" charset="-122"/>
              </a:rPr>
              <a:t>’</a:t>
            </a:r>
            <a:r>
              <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i="1">
                <a:solidFill>
                  <a:schemeClr val="accent2"/>
                </a:solidFill>
                <a:effectLst>
                  <a:outerShdw blurRad="38100" dist="38100" dir="2700000" algn="tl">
                    <a:srgbClr val="C0C0C0"/>
                  </a:outerShdw>
                </a:effectLst>
                <a:latin typeface="Tahoma" pitchFamily="34" charset="0"/>
                <a:ea typeface="宋体" pitchFamily="2" charset="-122"/>
              </a:rPr>
              <a:t>*FT</a:t>
            </a:r>
            <a:r>
              <a:rPr lang="en-US" altLang="zh-CN" i="1">
                <a:solidFill>
                  <a:schemeClr val="accent2"/>
                </a:solidFill>
                <a:effectLst>
                  <a:outerShdw blurRad="38100" dist="38100" dir="2700000" algn="tl">
                    <a:srgbClr val="C0C0C0"/>
                  </a:outerShdw>
                </a:effectLst>
                <a:latin typeface="Arial"/>
                <a:ea typeface="宋体" pitchFamily="2" charset="-122"/>
              </a:rPr>
              <a:t>’</a:t>
            </a:r>
            <a:endParaRPr lang="en-US" altLang="zh-CN">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endParaRPr>
          </a:p>
        </p:txBody>
      </p:sp>
      <p:sp>
        <p:nvSpPr>
          <p:cNvPr id="621629" name="Text Box 61" descr="Green marble"/>
          <p:cNvSpPr txBox="1">
            <a:spLocks noChangeArrowheads="1"/>
          </p:cNvSpPr>
          <p:nvPr/>
        </p:nvSpPr>
        <p:spPr bwMode="auto">
          <a:xfrm>
            <a:off x="1033463" y="4894263"/>
            <a:ext cx="1350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a:t>
            </a:r>
            <a:r>
              <a:rPr lang="en-US" altLang="zh-CN" sz="2800" i="1">
                <a:solidFill>
                  <a:schemeClr val="accent2"/>
                </a:solidFill>
                <a:effectLst>
                  <a:outerShdw blurRad="38100" dist="38100" dir="2700000" algn="tl">
                    <a:srgbClr val="C0C0C0"/>
                  </a:outerShdw>
                </a:effectLst>
                <a:ea typeface="黑体" pitchFamily="49" charset="-122"/>
              </a:rPr>
              <a:t>E’T’F*</a:t>
            </a:r>
          </a:p>
        </p:txBody>
      </p:sp>
      <p:sp>
        <p:nvSpPr>
          <p:cNvPr id="621630" name="Text Box 62" descr="Green marble"/>
          <p:cNvSpPr txBox="1">
            <a:spLocks noChangeArrowheads="1"/>
          </p:cNvSpPr>
          <p:nvPr/>
        </p:nvSpPr>
        <p:spPr bwMode="auto">
          <a:xfrm>
            <a:off x="3481388" y="4894263"/>
            <a:ext cx="1973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    * id + id$</a:t>
            </a:r>
          </a:p>
        </p:txBody>
      </p:sp>
      <p:sp>
        <p:nvSpPr>
          <p:cNvPr id="621631" name="Text Box 63" descr="Green marble"/>
          <p:cNvSpPr txBox="1">
            <a:spLocks noChangeArrowheads="1"/>
          </p:cNvSpPr>
          <p:nvPr/>
        </p:nvSpPr>
        <p:spPr bwMode="auto">
          <a:xfrm>
            <a:off x="7442200" y="5197475"/>
            <a:ext cx="1239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b="1">
                <a:solidFill>
                  <a:srgbClr val="FF3300"/>
                </a:solidFill>
                <a:effectLst>
                  <a:outerShdw blurRad="38100" dist="38100" dir="2700000" algn="tl">
                    <a:srgbClr val="C0C0C0"/>
                  </a:outerShdw>
                </a:effectLst>
                <a:latin typeface="Tahoma" pitchFamily="34" charset="0"/>
                <a:ea typeface="宋体" pitchFamily="2" charset="-122"/>
              </a:rPr>
              <a:t>Match(*)</a:t>
            </a:r>
          </a:p>
        </p:txBody>
      </p:sp>
      <p:sp>
        <p:nvSpPr>
          <p:cNvPr id="621632" name="Text Box 64" descr="Green marble"/>
          <p:cNvSpPr txBox="1">
            <a:spLocks noChangeArrowheads="1"/>
          </p:cNvSpPr>
          <p:nvPr/>
        </p:nvSpPr>
        <p:spPr bwMode="auto">
          <a:xfrm>
            <a:off x="3481388" y="5397500"/>
            <a:ext cx="1933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      id + id$</a:t>
            </a:r>
          </a:p>
        </p:txBody>
      </p:sp>
      <p:sp>
        <p:nvSpPr>
          <p:cNvPr id="621633" name="Text Box 65" descr="Green marble"/>
          <p:cNvSpPr txBox="1">
            <a:spLocks noChangeArrowheads="1"/>
          </p:cNvSpPr>
          <p:nvPr/>
        </p:nvSpPr>
        <p:spPr bwMode="auto">
          <a:xfrm>
            <a:off x="1033463" y="5397500"/>
            <a:ext cx="121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a:solidFill>
                  <a:schemeClr val="accent2"/>
                </a:solidFill>
                <a:effectLst>
                  <a:outerShdw blurRad="38100" dist="38100" dir="2700000" algn="tl">
                    <a:srgbClr val="C0C0C0"/>
                  </a:outerShdw>
                </a:effectLst>
                <a:ea typeface="黑体" pitchFamily="49" charset="-122"/>
              </a:rPr>
              <a:t>$</a:t>
            </a:r>
            <a:r>
              <a:rPr lang="en-US" altLang="zh-CN" sz="2800" i="1">
                <a:solidFill>
                  <a:schemeClr val="accent2"/>
                </a:solidFill>
                <a:effectLst>
                  <a:outerShdw blurRad="38100" dist="38100" dir="2700000" algn="tl">
                    <a:srgbClr val="C0C0C0"/>
                  </a:outerShdw>
                </a:effectLst>
                <a:ea typeface="黑体" pitchFamily="49" charset="-122"/>
              </a:rPr>
              <a:t>E’T’F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1614">
                                            <p:txEl>
                                              <p:pRg st="0" end="0"/>
                                            </p:txEl>
                                          </p:spTgt>
                                        </p:tgtEl>
                                        <p:attrNameLst>
                                          <p:attrName>style.visibility</p:attrName>
                                        </p:attrNameLst>
                                      </p:cBhvr>
                                      <p:to>
                                        <p:strVal val="visible"/>
                                      </p:to>
                                    </p:set>
                                    <p:animEffect transition="in" filter="box(in)">
                                      <p:cBhvr>
                                        <p:cTn id="7" dur="500"/>
                                        <p:tgtEl>
                                          <p:spTgt spid="6216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21613">
                                            <p:txEl>
                                              <p:pRg st="0" end="0"/>
                                            </p:txEl>
                                          </p:spTgt>
                                        </p:tgtEl>
                                        <p:attrNameLst>
                                          <p:attrName>style.visibility</p:attrName>
                                        </p:attrNameLst>
                                      </p:cBhvr>
                                      <p:to>
                                        <p:strVal val="visible"/>
                                      </p:to>
                                    </p:set>
                                    <p:animEffect transition="in" filter="box(in)">
                                      <p:cBhvr>
                                        <p:cTn id="12" dur="500"/>
                                        <p:tgtEl>
                                          <p:spTgt spid="6216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21615">
                                            <p:txEl>
                                              <p:pRg st="0" end="0"/>
                                            </p:txEl>
                                          </p:spTgt>
                                        </p:tgtEl>
                                        <p:attrNameLst>
                                          <p:attrName>style.visibility</p:attrName>
                                        </p:attrNameLst>
                                      </p:cBhvr>
                                      <p:to>
                                        <p:strVal val="visible"/>
                                      </p:to>
                                    </p:set>
                                    <p:animEffect transition="in" filter="box(in)">
                                      <p:cBhvr>
                                        <p:cTn id="17" dur="500"/>
                                        <p:tgtEl>
                                          <p:spTgt spid="62161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21616">
                                            <p:txEl>
                                              <p:pRg st="0" end="0"/>
                                            </p:txEl>
                                          </p:spTgt>
                                        </p:tgtEl>
                                        <p:attrNameLst>
                                          <p:attrName>style.visibility</p:attrName>
                                        </p:attrNameLst>
                                      </p:cBhvr>
                                      <p:to>
                                        <p:strVal val="visible"/>
                                      </p:to>
                                    </p:set>
                                    <p:animEffect transition="in" filter="box(in)">
                                      <p:cBhvr>
                                        <p:cTn id="22" dur="500"/>
                                        <p:tgtEl>
                                          <p:spTgt spid="62161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621617">
                                            <p:txEl>
                                              <p:pRg st="0" end="0"/>
                                            </p:txEl>
                                          </p:spTgt>
                                        </p:tgtEl>
                                        <p:attrNameLst>
                                          <p:attrName>style.visibility</p:attrName>
                                        </p:attrNameLst>
                                      </p:cBhvr>
                                      <p:to>
                                        <p:strVal val="visible"/>
                                      </p:to>
                                    </p:set>
                                    <p:animEffect transition="in" filter="box(in)">
                                      <p:cBhvr>
                                        <p:cTn id="27" dur="500"/>
                                        <p:tgtEl>
                                          <p:spTgt spid="62161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621618">
                                            <p:txEl>
                                              <p:pRg st="0" end="0"/>
                                            </p:txEl>
                                          </p:spTgt>
                                        </p:tgtEl>
                                        <p:attrNameLst>
                                          <p:attrName>style.visibility</p:attrName>
                                        </p:attrNameLst>
                                      </p:cBhvr>
                                      <p:to>
                                        <p:strVal val="visible"/>
                                      </p:to>
                                    </p:set>
                                    <p:animEffect transition="in" filter="box(in)">
                                      <p:cBhvr>
                                        <p:cTn id="32" dur="500"/>
                                        <p:tgtEl>
                                          <p:spTgt spid="62161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621619">
                                            <p:txEl>
                                              <p:pRg st="0" end="0"/>
                                            </p:txEl>
                                          </p:spTgt>
                                        </p:tgtEl>
                                        <p:attrNameLst>
                                          <p:attrName>style.visibility</p:attrName>
                                        </p:attrNameLst>
                                      </p:cBhvr>
                                      <p:to>
                                        <p:strVal val="visible"/>
                                      </p:to>
                                    </p:set>
                                    <p:animEffect transition="in" filter="box(in)">
                                      <p:cBhvr>
                                        <p:cTn id="37" dur="500"/>
                                        <p:tgtEl>
                                          <p:spTgt spid="6216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621620">
                                            <p:txEl>
                                              <p:pRg st="0" end="0"/>
                                            </p:txEl>
                                          </p:spTgt>
                                        </p:tgtEl>
                                        <p:attrNameLst>
                                          <p:attrName>style.visibility</p:attrName>
                                        </p:attrNameLst>
                                      </p:cBhvr>
                                      <p:to>
                                        <p:strVal val="visible"/>
                                      </p:to>
                                    </p:set>
                                    <p:animEffect transition="in" filter="box(in)">
                                      <p:cBhvr>
                                        <p:cTn id="42" dur="500"/>
                                        <p:tgtEl>
                                          <p:spTgt spid="62162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621621">
                                            <p:txEl>
                                              <p:pRg st="0" end="0"/>
                                            </p:txEl>
                                          </p:spTgt>
                                        </p:tgtEl>
                                        <p:attrNameLst>
                                          <p:attrName>style.visibility</p:attrName>
                                        </p:attrNameLst>
                                      </p:cBhvr>
                                      <p:to>
                                        <p:strVal val="visible"/>
                                      </p:to>
                                    </p:set>
                                    <p:animEffect transition="in" filter="box(in)">
                                      <p:cBhvr>
                                        <p:cTn id="47" dur="500"/>
                                        <p:tgtEl>
                                          <p:spTgt spid="62162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621622">
                                            <p:txEl>
                                              <p:pRg st="0" end="0"/>
                                            </p:txEl>
                                          </p:spTgt>
                                        </p:tgtEl>
                                        <p:attrNameLst>
                                          <p:attrName>style.visibility</p:attrName>
                                        </p:attrNameLst>
                                      </p:cBhvr>
                                      <p:to>
                                        <p:strVal val="visible"/>
                                      </p:to>
                                    </p:set>
                                    <p:animEffect transition="in" filter="box(in)">
                                      <p:cBhvr>
                                        <p:cTn id="52" dur="500"/>
                                        <p:tgtEl>
                                          <p:spTgt spid="62162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621623">
                                            <p:txEl>
                                              <p:pRg st="0" end="0"/>
                                            </p:txEl>
                                          </p:spTgt>
                                        </p:tgtEl>
                                        <p:attrNameLst>
                                          <p:attrName>style.visibility</p:attrName>
                                        </p:attrNameLst>
                                      </p:cBhvr>
                                      <p:to>
                                        <p:strVal val="visible"/>
                                      </p:to>
                                    </p:set>
                                    <p:animEffect transition="in" filter="box(in)">
                                      <p:cBhvr>
                                        <p:cTn id="57" dur="500"/>
                                        <p:tgtEl>
                                          <p:spTgt spid="62162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21627">
                                            <p:txEl>
                                              <p:pRg st="0" end="0"/>
                                            </p:txEl>
                                          </p:spTgt>
                                        </p:tgtEl>
                                        <p:attrNameLst>
                                          <p:attrName>style.visibility</p:attrName>
                                        </p:attrNameLst>
                                      </p:cBhvr>
                                      <p:to>
                                        <p:strVal val="visible"/>
                                      </p:to>
                                    </p:set>
                                    <p:animEffect transition="in" filter="blinds(horizontal)">
                                      <p:cBhvr>
                                        <p:cTn id="62" dur="500"/>
                                        <p:tgtEl>
                                          <p:spTgt spid="621627">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621625">
                                            <p:txEl>
                                              <p:pRg st="0" end="0"/>
                                            </p:txEl>
                                          </p:spTgt>
                                        </p:tgtEl>
                                        <p:attrNameLst>
                                          <p:attrName>style.visibility</p:attrName>
                                        </p:attrNameLst>
                                      </p:cBhvr>
                                      <p:to>
                                        <p:strVal val="visible"/>
                                      </p:to>
                                    </p:set>
                                    <p:animEffect transition="in" filter="box(in)">
                                      <p:cBhvr>
                                        <p:cTn id="67" dur="500"/>
                                        <p:tgtEl>
                                          <p:spTgt spid="621625">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nodeType="clickEffect">
                                  <p:stCondLst>
                                    <p:cond delay="0"/>
                                  </p:stCondLst>
                                  <p:childTnLst>
                                    <p:set>
                                      <p:cBhvr>
                                        <p:cTn id="71" dur="1" fill="hold">
                                          <p:stCondLst>
                                            <p:cond delay="0"/>
                                          </p:stCondLst>
                                        </p:cTn>
                                        <p:tgtEl>
                                          <p:spTgt spid="621626">
                                            <p:txEl>
                                              <p:pRg st="0" end="0"/>
                                            </p:txEl>
                                          </p:spTgt>
                                        </p:tgtEl>
                                        <p:attrNameLst>
                                          <p:attrName>style.visibility</p:attrName>
                                        </p:attrNameLst>
                                      </p:cBhvr>
                                      <p:to>
                                        <p:strVal val="visible"/>
                                      </p:to>
                                    </p:set>
                                    <p:animEffect transition="in" filter="box(in)">
                                      <p:cBhvr>
                                        <p:cTn id="72" dur="500"/>
                                        <p:tgtEl>
                                          <p:spTgt spid="621626">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621624">
                                            <p:txEl>
                                              <p:pRg st="0" end="0"/>
                                            </p:txEl>
                                          </p:spTgt>
                                        </p:tgtEl>
                                        <p:attrNameLst>
                                          <p:attrName>style.visibility</p:attrName>
                                        </p:attrNameLst>
                                      </p:cBhvr>
                                      <p:to>
                                        <p:strVal val="visible"/>
                                      </p:to>
                                    </p:set>
                                    <p:animEffect transition="in" filter="blinds(horizontal)">
                                      <p:cBhvr>
                                        <p:cTn id="77" dur="500"/>
                                        <p:tgtEl>
                                          <p:spTgt spid="621624">
                                            <p:txEl>
                                              <p:pRg st="0" end="0"/>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621624">
                                            <p:txEl>
                                              <p:pRg st="1" end="1"/>
                                            </p:txEl>
                                          </p:spTgt>
                                        </p:tgtEl>
                                        <p:attrNameLst>
                                          <p:attrName>style.visibility</p:attrName>
                                        </p:attrNameLst>
                                      </p:cBhvr>
                                      <p:to>
                                        <p:strVal val="visible"/>
                                      </p:to>
                                    </p:set>
                                    <p:animEffect transition="in" filter="blinds(horizontal)">
                                      <p:cBhvr>
                                        <p:cTn id="80" dur="500"/>
                                        <p:tgtEl>
                                          <p:spTgt spid="621624">
                                            <p:txEl>
                                              <p:pRg st="1" end="1"/>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621624">
                                            <p:txEl>
                                              <p:pRg st="0" end="0"/>
                                            </p:txEl>
                                          </p:spTgt>
                                        </p:tgtEl>
                                      </p:cBhvr>
                                    </p:animEffect>
                                    <p:set>
                                      <p:cBhvr>
                                        <p:cTn id="85" dur="1" fill="hold">
                                          <p:stCondLst>
                                            <p:cond delay="499"/>
                                          </p:stCondLst>
                                        </p:cTn>
                                        <p:tgtEl>
                                          <p:spTgt spid="621624">
                                            <p:txEl>
                                              <p:pRg st="0" end="0"/>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621624">
                                            <p:txEl>
                                              <p:pRg st="1" end="1"/>
                                            </p:txEl>
                                          </p:spTgt>
                                        </p:tgtEl>
                                      </p:cBhvr>
                                    </p:animEffect>
                                    <p:set>
                                      <p:cBhvr>
                                        <p:cTn id="88" dur="1" fill="hold">
                                          <p:stCondLst>
                                            <p:cond delay="499"/>
                                          </p:stCondLst>
                                        </p:cTn>
                                        <p:tgtEl>
                                          <p:spTgt spid="621624">
                                            <p:txEl>
                                              <p:pRg st="1" end="1"/>
                                            </p:txEl>
                                          </p:spTgt>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621628">
                                            <p:txEl>
                                              <p:pRg st="0" end="0"/>
                                            </p:txEl>
                                          </p:spTgt>
                                        </p:tgtEl>
                                        <p:attrNameLst>
                                          <p:attrName>style.visibility</p:attrName>
                                        </p:attrNameLst>
                                      </p:cBhvr>
                                      <p:to>
                                        <p:strVal val="visible"/>
                                      </p:to>
                                    </p:set>
                                    <p:animEffect transition="in" filter="box(in)">
                                      <p:cBhvr>
                                        <p:cTn id="93" dur="500"/>
                                        <p:tgtEl>
                                          <p:spTgt spid="621628">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16" fill="hold" nodeType="clickEffect">
                                  <p:stCondLst>
                                    <p:cond delay="0"/>
                                  </p:stCondLst>
                                  <p:childTnLst>
                                    <p:set>
                                      <p:cBhvr>
                                        <p:cTn id="97" dur="1" fill="hold">
                                          <p:stCondLst>
                                            <p:cond delay="0"/>
                                          </p:stCondLst>
                                        </p:cTn>
                                        <p:tgtEl>
                                          <p:spTgt spid="621629">
                                            <p:txEl>
                                              <p:pRg st="0" end="0"/>
                                            </p:txEl>
                                          </p:spTgt>
                                        </p:tgtEl>
                                        <p:attrNameLst>
                                          <p:attrName>style.visibility</p:attrName>
                                        </p:attrNameLst>
                                      </p:cBhvr>
                                      <p:to>
                                        <p:strVal val="visible"/>
                                      </p:to>
                                    </p:set>
                                    <p:animEffect transition="in" filter="box(in)">
                                      <p:cBhvr>
                                        <p:cTn id="98" dur="500"/>
                                        <p:tgtEl>
                                          <p:spTgt spid="621629">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16" fill="hold" nodeType="clickEffect">
                                  <p:stCondLst>
                                    <p:cond delay="0"/>
                                  </p:stCondLst>
                                  <p:childTnLst>
                                    <p:set>
                                      <p:cBhvr>
                                        <p:cTn id="102" dur="1" fill="hold">
                                          <p:stCondLst>
                                            <p:cond delay="0"/>
                                          </p:stCondLst>
                                        </p:cTn>
                                        <p:tgtEl>
                                          <p:spTgt spid="621630">
                                            <p:txEl>
                                              <p:pRg st="0" end="0"/>
                                            </p:txEl>
                                          </p:spTgt>
                                        </p:tgtEl>
                                        <p:attrNameLst>
                                          <p:attrName>style.visibility</p:attrName>
                                        </p:attrNameLst>
                                      </p:cBhvr>
                                      <p:to>
                                        <p:strVal val="visible"/>
                                      </p:to>
                                    </p:set>
                                    <p:animEffect transition="in" filter="box(in)">
                                      <p:cBhvr>
                                        <p:cTn id="103" dur="500"/>
                                        <p:tgtEl>
                                          <p:spTgt spid="621630">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nodeType="clickEffect">
                                  <p:stCondLst>
                                    <p:cond delay="0"/>
                                  </p:stCondLst>
                                  <p:childTnLst>
                                    <p:set>
                                      <p:cBhvr>
                                        <p:cTn id="107" dur="1" fill="hold">
                                          <p:stCondLst>
                                            <p:cond delay="0"/>
                                          </p:stCondLst>
                                        </p:cTn>
                                        <p:tgtEl>
                                          <p:spTgt spid="621631">
                                            <p:txEl>
                                              <p:pRg st="0" end="0"/>
                                            </p:txEl>
                                          </p:spTgt>
                                        </p:tgtEl>
                                        <p:attrNameLst>
                                          <p:attrName>style.visibility</p:attrName>
                                        </p:attrNameLst>
                                      </p:cBhvr>
                                      <p:to>
                                        <p:strVal val="visible"/>
                                      </p:to>
                                    </p:set>
                                    <p:animEffect transition="in" filter="blinds(horizontal)">
                                      <p:cBhvr>
                                        <p:cTn id="108" dur="500"/>
                                        <p:tgtEl>
                                          <p:spTgt spid="621631">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16" fill="hold" nodeType="clickEffect">
                                  <p:stCondLst>
                                    <p:cond delay="0"/>
                                  </p:stCondLst>
                                  <p:childTnLst>
                                    <p:set>
                                      <p:cBhvr>
                                        <p:cTn id="112" dur="1" fill="hold">
                                          <p:stCondLst>
                                            <p:cond delay="0"/>
                                          </p:stCondLst>
                                        </p:cTn>
                                        <p:tgtEl>
                                          <p:spTgt spid="621632">
                                            <p:txEl>
                                              <p:pRg st="0" end="0"/>
                                            </p:txEl>
                                          </p:spTgt>
                                        </p:tgtEl>
                                        <p:attrNameLst>
                                          <p:attrName>style.visibility</p:attrName>
                                        </p:attrNameLst>
                                      </p:cBhvr>
                                      <p:to>
                                        <p:strVal val="visible"/>
                                      </p:to>
                                    </p:set>
                                    <p:animEffect transition="in" filter="box(in)">
                                      <p:cBhvr>
                                        <p:cTn id="113" dur="500"/>
                                        <p:tgtEl>
                                          <p:spTgt spid="621632">
                                            <p:txEl>
                                              <p:pRg st="0" end="0"/>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16" fill="hold" nodeType="clickEffect">
                                  <p:stCondLst>
                                    <p:cond delay="0"/>
                                  </p:stCondLst>
                                  <p:childTnLst>
                                    <p:set>
                                      <p:cBhvr>
                                        <p:cTn id="117" dur="1" fill="hold">
                                          <p:stCondLst>
                                            <p:cond delay="0"/>
                                          </p:stCondLst>
                                        </p:cTn>
                                        <p:tgtEl>
                                          <p:spTgt spid="621633">
                                            <p:txEl>
                                              <p:pRg st="0" end="0"/>
                                            </p:txEl>
                                          </p:spTgt>
                                        </p:tgtEl>
                                        <p:attrNameLst>
                                          <p:attrName>style.visibility</p:attrName>
                                        </p:attrNameLst>
                                      </p:cBhvr>
                                      <p:to>
                                        <p:strVal val="visible"/>
                                      </p:to>
                                    </p:set>
                                    <p:animEffect transition="in" filter="box(in)">
                                      <p:cBhvr>
                                        <p:cTn id="118" dur="500"/>
                                        <p:tgtEl>
                                          <p:spTgt spid="6216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自上而下分析</a:t>
            </a:r>
          </a:p>
        </p:txBody>
      </p:sp>
      <p:sp>
        <p:nvSpPr>
          <p:cNvPr id="130051" name="Rectangle 3"/>
          <p:cNvSpPr>
            <a:spLocks noGrp="1" noChangeArrowheads="1"/>
          </p:cNvSpPr>
          <p:nvPr>
            <p:ph type="body" idx="1"/>
          </p:nvPr>
        </p:nvSpPr>
        <p:spPr>
          <a:xfrm>
            <a:off x="304800" y="1600200"/>
            <a:ext cx="8305800" cy="4572000"/>
          </a:xfrm>
        </p:spPr>
        <p:txBody>
          <a:bodyPr/>
          <a:lstStyle/>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rPr>
              <a:t>构造预测分析表 </a:t>
            </a:r>
          </a:p>
          <a:p>
            <a:pPr eaLnBrk="1" hangingPunct="1">
              <a:buFont typeface="Wingdings" pitchFamily="2" charset="2"/>
              <a:buNone/>
              <a:defRPr/>
            </a:pPr>
            <a:endParaRPr lang="zh-CN" altLang="en-US" b="1" smtClean="0">
              <a:solidFill>
                <a:srgbClr val="996633"/>
              </a:solidFill>
              <a:effectLst>
                <a:outerShdw blurRad="38100" dist="38100" dir="2700000" algn="tl">
                  <a:srgbClr val="C0C0C0"/>
                </a:outerShdw>
              </a:effectLst>
            </a:endParaRP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1</a:t>
            </a:r>
            <a:r>
              <a:rPr lang="zh-CN" altLang="en-US" sz="2600" b="1" smtClean="0">
                <a:solidFill>
                  <a:schemeClr val="accent2"/>
                </a:solidFill>
                <a:effectLst>
                  <a:outerShdw blurRad="38100" dist="38100" dir="2700000" algn="tl">
                    <a:srgbClr val="C0C0C0"/>
                  </a:outerShdw>
                </a:effectLst>
              </a:rPr>
              <a:t>）对文法的每个产生式</a:t>
            </a:r>
            <a:r>
              <a:rPr lang="en-US" altLang="zh-CN" sz="2600" b="1" i="1" smtClean="0">
                <a:solidFill>
                  <a:schemeClr val="accent2"/>
                </a:solidFill>
                <a:effectLst>
                  <a:outerShdw blurRad="38100" dist="38100" dir="2700000" algn="tl">
                    <a:srgbClr val="C0C0C0"/>
                  </a:outerShdw>
                </a:effectLst>
              </a:rPr>
              <a:t>A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zh-CN" altLang="en-US" sz="2600" b="1" smtClean="0">
                <a:solidFill>
                  <a:schemeClr val="accent2"/>
                </a:solidFill>
                <a:effectLst>
                  <a:outerShdw blurRad="38100" dist="38100" dir="2700000" algn="tl">
                    <a:srgbClr val="C0C0C0"/>
                  </a:outerShdw>
                </a:effectLst>
              </a:rPr>
              <a:t>，执行</a:t>
            </a:r>
            <a:r>
              <a:rPr lang="en-US" altLang="zh-CN" sz="2600" b="1" smtClean="0">
                <a:solidFill>
                  <a:schemeClr val="accent2"/>
                </a:solidFill>
                <a:effectLst>
                  <a:outerShdw blurRad="38100" dist="38100" dir="2700000" algn="tl">
                    <a:srgbClr val="C0C0C0"/>
                  </a:outerShdw>
                </a:effectLst>
              </a:rPr>
              <a:t>(2)</a:t>
            </a:r>
            <a:r>
              <a:rPr lang="zh-CN" altLang="en-US" sz="2600" b="1" smtClean="0">
                <a:solidFill>
                  <a:schemeClr val="accent2"/>
                </a:solidFill>
                <a:effectLst>
                  <a:outerShdw blurRad="38100" dist="38100" dir="2700000" algn="tl">
                    <a:srgbClr val="C0C0C0"/>
                  </a:outerShdw>
                </a:effectLst>
              </a:rPr>
              <a:t>和</a:t>
            </a:r>
            <a:r>
              <a:rPr lang="en-US" altLang="zh-CN" sz="2600" b="1" smtClean="0">
                <a:solidFill>
                  <a:schemeClr val="accent2"/>
                </a:solidFill>
                <a:effectLst>
                  <a:outerShdw blurRad="38100" dist="38100" dir="2700000" algn="tl">
                    <a:srgbClr val="C0C0C0"/>
                  </a:outerShdw>
                </a:effectLst>
              </a:rPr>
              <a:t>(3)</a:t>
            </a:r>
            <a:r>
              <a:rPr lang="zh-CN" altLang="en-US" sz="2600" b="1" smtClean="0">
                <a:solidFill>
                  <a:schemeClr val="accent2"/>
                </a:solidFill>
                <a:effectLst>
                  <a:outerShdw blurRad="38100" dist="38100" dir="2700000" algn="tl">
                    <a:srgbClr val="C0C0C0"/>
                  </a:outerShdw>
                </a:effectLst>
              </a:rPr>
              <a:t>。</a:t>
            </a: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2</a:t>
            </a:r>
            <a:r>
              <a:rPr lang="zh-CN" altLang="en-US" sz="2600" b="1" smtClean="0">
                <a:solidFill>
                  <a:schemeClr val="accent2"/>
                </a:solidFill>
                <a:effectLst>
                  <a:outerShdw blurRad="38100" dist="38100" dir="2700000" algn="tl">
                    <a:srgbClr val="C0C0C0"/>
                  </a:outerShdw>
                </a:effectLst>
              </a:rPr>
              <a:t>）对</a:t>
            </a:r>
            <a:r>
              <a:rPr lang="en-US" altLang="zh-CN" sz="2600" b="1" smtClean="0">
                <a:solidFill>
                  <a:schemeClr val="accent2"/>
                </a:solidFill>
                <a:effectLst>
                  <a:outerShdw blurRad="38100" dist="38100" dir="2700000" algn="tl">
                    <a:srgbClr val="C0C0C0"/>
                  </a:outerShdw>
                </a:effectLst>
              </a:rPr>
              <a:t>FIRST(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的每个终结符</a:t>
            </a:r>
            <a:r>
              <a:rPr lang="en-US" altLang="zh-CN" sz="2600" b="1" i="1" smtClean="0">
                <a:solidFill>
                  <a:schemeClr val="accent2"/>
                </a:solidFill>
                <a:effectLst>
                  <a:outerShdw blurRad="38100" dist="38100" dir="2700000" algn="tl">
                    <a:srgbClr val="C0C0C0"/>
                  </a:outerShdw>
                </a:effectLst>
              </a:rPr>
              <a:t>a</a:t>
            </a:r>
            <a:r>
              <a:rPr lang="zh-CN" altLang="en-US" sz="2600" b="1" smtClean="0">
                <a:solidFill>
                  <a:schemeClr val="accent2"/>
                </a:solidFill>
                <a:effectLst>
                  <a:outerShdw blurRad="38100" dist="38100" dir="2700000" algn="tl">
                    <a:srgbClr val="C0C0C0"/>
                  </a:outerShdw>
                </a:effectLst>
              </a:rPr>
              <a:t>，把</a:t>
            </a:r>
            <a:r>
              <a:rPr lang="en-US" altLang="zh-CN" sz="2600" b="1" i="1" smtClean="0">
                <a:solidFill>
                  <a:schemeClr val="accent2"/>
                </a:solidFill>
                <a:effectLst>
                  <a:outerShdw blurRad="38100" dist="38100" dir="2700000" algn="tl">
                    <a:srgbClr val="C0C0C0"/>
                  </a:outerShdw>
                </a:effectLst>
              </a:rPr>
              <a:t>A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zh-CN" altLang="en-US" sz="2600" b="1" smtClean="0">
                <a:solidFill>
                  <a:schemeClr val="accent2"/>
                </a:solidFill>
                <a:effectLst>
                  <a:outerShdw blurRad="38100" dist="38100" dir="2700000" algn="tl">
                    <a:srgbClr val="C0C0C0"/>
                  </a:outerShdw>
                </a:effectLst>
              </a:rPr>
              <a:t>加入</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a:t>
            </a: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3</a:t>
            </a:r>
            <a:r>
              <a:rPr lang="zh-CN" altLang="en-US" sz="2600" b="1" smtClean="0">
                <a:solidFill>
                  <a:schemeClr val="accent2"/>
                </a:solidFill>
                <a:effectLst>
                  <a:outerShdw blurRad="38100" dist="38100" dir="2700000" algn="tl">
                    <a:srgbClr val="C0C0C0"/>
                  </a:outerShdw>
                </a:effectLst>
              </a:rPr>
              <a:t>）如果</a:t>
            </a:r>
            <a:r>
              <a:rPr lang="zh-CN" altLang="en-US" sz="2600" b="1" smtClean="0">
                <a:solidFill>
                  <a:schemeClr val="accent2"/>
                </a:solidFill>
                <a:effectLst>
                  <a:outerShdw blurRad="38100" dist="38100" dir="2700000" algn="tl">
                    <a:srgbClr val="C0C0C0"/>
                  </a:outerShdw>
                </a:effectLst>
                <a:sym typeface="Symbol" pitchFamily="18" charset="2"/>
              </a:rPr>
              <a:t></a:t>
            </a:r>
            <a:r>
              <a:rPr lang="zh-CN" altLang="en-US" sz="2600" b="1" smtClean="0">
                <a:solidFill>
                  <a:schemeClr val="accent2"/>
                </a:solidFill>
                <a:effectLst>
                  <a:outerShdw blurRad="38100" dist="38100" dir="2700000" algn="tl">
                    <a:srgbClr val="C0C0C0"/>
                  </a:outerShdw>
                </a:effectLst>
              </a:rPr>
              <a:t>在</a:t>
            </a:r>
            <a:r>
              <a:rPr lang="en-US" altLang="zh-CN" sz="2600" b="1" smtClean="0">
                <a:solidFill>
                  <a:schemeClr val="accent2"/>
                </a:solidFill>
                <a:effectLst>
                  <a:outerShdw blurRad="38100" dist="38100" dir="2700000" algn="tl">
                    <a:srgbClr val="C0C0C0"/>
                  </a:outerShdw>
                </a:effectLst>
              </a:rPr>
              <a:t>FIRST(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中，对</a:t>
            </a:r>
            <a:r>
              <a:rPr lang="en-US" altLang="zh-CN" sz="2600" b="1" smtClean="0">
                <a:solidFill>
                  <a:schemeClr val="accent2"/>
                </a:solidFill>
                <a:effectLst>
                  <a:outerShdw blurRad="38100" dist="38100" dir="2700000" algn="tl">
                    <a:srgbClr val="C0C0C0"/>
                  </a:outerShdw>
                </a:effectLst>
              </a:rPr>
              <a:t>FOLLOW(</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的每个终结符</a:t>
            </a:r>
            <a:r>
              <a:rPr lang="en-US" altLang="zh-CN" sz="2600" b="1" i="1" smtClean="0">
                <a:solidFill>
                  <a:schemeClr val="accent2"/>
                </a:solidFill>
                <a:effectLst>
                  <a:outerShdw blurRad="38100" dist="38100" dir="2700000" algn="tl">
                    <a:srgbClr val="C0C0C0"/>
                  </a:outerShdw>
                </a:effectLst>
              </a:rPr>
              <a:t>b</a:t>
            </a:r>
            <a:r>
              <a:rPr lang="zh-CN" altLang="en-US" sz="2600" b="1" smtClean="0">
                <a:solidFill>
                  <a:schemeClr val="accent2"/>
                </a:solidFill>
                <a:effectLst>
                  <a:outerShdw blurRad="38100" dist="38100" dir="2700000" algn="tl">
                    <a:srgbClr val="C0C0C0"/>
                  </a:outerShdw>
                </a:effectLst>
              </a:rPr>
              <a:t>（包括</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 </a:t>
            </a:r>
            <a:r>
              <a:rPr lang="zh-CN" altLang="en-US" sz="2600" b="1" smtClean="0">
                <a:solidFill>
                  <a:schemeClr val="accent2"/>
                </a:solidFill>
                <a:effectLst>
                  <a:outerShdw blurRad="38100" dist="38100" dir="2700000" algn="tl">
                    <a:srgbClr val="C0C0C0"/>
                  </a:outerShdw>
                </a:effectLst>
              </a:rPr>
              <a:t>把</a:t>
            </a:r>
            <a:r>
              <a:rPr lang="en-US" altLang="zh-CN" sz="2600" b="1" i="1" smtClean="0">
                <a:solidFill>
                  <a:schemeClr val="accent2"/>
                </a:solidFill>
                <a:effectLst>
                  <a:outerShdw blurRad="38100" dist="38100" dir="2700000" algn="tl">
                    <a:srgbClr val="C0C0C0"/>
                  </a:outerShdw>
                </a:effectLst>
              </a:rPr>
              <a:t>A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sym typeface="Symbol" pitchFamily="18" charset="2"/>
              </a:rPr>
              <a:t></a:t>
            </a:r>
            <a:r>
              <a:rPr lang="zh-CN" altLang="en-US" sz="2600" b="1" smtClean="0">
                <a:solidFill>
                  <a:schemeClr val="accent2"/>
                </a:solidFill>
                <a:effectLst>
                  <a:outerShdw blurRad="38100" dist="38100" dir="2700000" algn="tl">
                    <a:srgbClr val="C0C0C0"/>
                  </a:outerShdw>
                </a:effectLst>
              </a:rPr>
              <a:t>加入</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b</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rPr>
              <a:t>。</a:t>
            </a:r>
            <a:endParaRPr lang="zh-CN" altLang="en-US" sz="2600" b="1" smtClean="0">
              <a:solidFill>
                <a:schemeClr val="accent2"/>
              </a:solidFill>
              <a:effectLst>
                <a:outerShdw blurRad="38100" dist="38100" dir="2700000" algn="tl">
                  <a:srgbClr val="C0C0C0"/>
                </a:outerShdw>
              </a:effectLst>
              <a:latin typeface="宋体" pitchFamily="2" charset="-122"/>
            </a:endParaRP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a:t>
            </a:r>
            <a:r>
              <a:rPr lang="en-US" altLang="zh-CN" sz="2600" b="1" smtClean="0">
                <a:solidFill>
                  <a:schemeClr val="accent2"/>
                </a:solidFill>
                <a:effectLst>
                  <a:outerShdw blurRad="38100" dist="38100" dir="2700000" algn="tl">
                    <a:srgbClr val="C0C0C0"/>
                  </a:outerShdw>
                </a:effectLst>
              </a:rPr>
              <a:t>4</a:t>
            </a:r>
            <a:r>
              <a:rPr lang="zh-CN" altLang="en-US" sz="2600" b="1" smtClean="0">
                <a:solidFill>
                  <a:schemeClr val="accent2"/>
                </a:solidFill>
                <a:effectLst>
                  <a:outerShdw blurRad="38100" dist="38100" dir="2700000" algn="tl">
                    <a:srgbClr val="C0C0C0"/>
                  </a:outerShdw>
                </a:effectLst>
                <a:latin typeface="宋体" pitchFamily="2" charset="-122"/>
              </a:rPr>
              <a:t>）</a:t>
            </a:r>
            <a:r>
              <a:rPr lang="en-US" altLang="zh-CN" sz="2600" b="1" i="1" smtClean="0">
                <a:solidFill>
                  <a:schemeClr val="accent2"/>
                </a:solidFill>
                <a:effectLst>
                  <a:outerShdw blurRad="38100" dist="38100" dir="2700000" algn="tl">
                    <a:srgbClr val="C0C0C0"/>
                  </a:outerShdw>
                </a:effectLst>
              </a:rPr>
              <a:t>M</a:t>
            </a:r>
            <a:r>
              <a:rPr lang="zh-CN" altLang="en-US" sz="2600" b="1" smtClean="0">
                <a:solidFill>
                  <a:schemeClr val="accent2"/>
                </a:solidFill>
                <a:effectLst>
                  <a:outerShdw blurRad="38100" dist="38100" dir="2700000" algn="tl">
                    <a:srgbClr val="C0C0C0"/>
                  </a:outerShdw>
                </a:effectLst>
                <a:latin typeface="宋体" pitchFamily="2" charset="-122"/>
              </a:rPr>
              <a:t>的其它没有定义的条目都是</a:t>
            </a:r>
            <a:r>
              <a:rPr lang="en-US" altLang="zh-CN" sz="2600" b="1" smtClean="0">
                <a:solidFill>
                  <a:schemeClr val="accent2"/>
                </a:solidFill>
                <a:effectLst>
                  <a:outerShdw blurRad="38100" dist="38100" dir="2700000" algn="tl">
                    <a:srgbClr val="C0C0C0"/>
                  </a:outerShdw>
                </a:effectLst>
              </a:rPr>
              <a:t>error</a:t>
            </a:r>
            <a:r>
              <a:rPr lang="zh-CN" altLang="en-US" sz="2600" b="1" smtClean="0">
                <a:solidFill>
                  <a:schemeClr val="accent2"/>
                </a:solidFill>
                <a:effectLst>
                  <a:outerShdw blurRad="38100" dist="38100" dir="2700000" algn="tl">
                    <a:srgbClr val="C0C0C0"/>
                  </a:outerShdw>
                </a:effectLst>
                <a:latin typeface="宋体" pitchFamily="2" charset="-122"/>
              </a:rPr>
              <a:t>。</a:t>
            </a:r>
            <a:r>
              <a:rPr lang="zh-CN" altLang="en-US" b="1" smtClean="0">
                <a:solidFill>
                  <a:schemeClr val="accent2"/>
                </a:solidFill>
                <a:effectLst>
                  <a:outerShdw blurRad="38100" dist="38100" dir="2700000" algn="tl">
                    <a:srgbClr val="C0C0C0"/>
                  </a:outerShdw>
                </a:effectLst>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95288" y="26035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自上而下分析</a:t>
            </a:r>
          </a:p>
        </p:txBody>
      </p:sp>
      <p:graphicFrame>
        <p:nvGraphicFramePr>
          <p:cNvPr id="132099" name="Group 3"/>
          <p:cNvGraphicFramePr>
            <a:graphicFrameLocks noGrp="1"/>
          </p:cNvGraphicFramePr>
          <p:nvPr/>
        </p:nvGraphicFramePr>
        <p:xfrm>
          <a:off x="457200" y="1397000"/>
          <a:ext cx="8153400" cy="4799014"/>
        </p:xfrm>
        <a:graphic>
          <a:graphicData uri="http://schemas.openxmlformats.org/drawingml/2006/table">
            <a:tbl>
              <a:tblPr/>
              <a:tblGrid>
                <a:gridCol w="1630363"/>
                <a:gridCol w="1631950"/>
                <a:gridCol w="2071687"/>
                <a:gridCol w="1981200"/>
                <a:gridCol w="838200"/>
              </a:tblGrid>
              <a:tr h="660400">
                <a:tc rowSpan="2">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非终</a:t>
                      </a:r>
                    </a:p>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结符</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4">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符</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号</a:t>
                      </a:r>
                      <a:r>
                        <a:rPr kumimoji="0" lang="zh-CN" altLang="en-US"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52475">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TE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p>
                      <a:pPr marL="0" marR="0" lvl="0" indent="0" algn="ctr"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accent1"/>
                        </a:buClr>
                        <a:buSzPct val="65000"/>
                        <a:buFont typeface="Wingdings" pitchFamily="2" charset="2"/>
                        <a:buNone/>
                        <a:tabLst/>
                      </a:pPr>
                      <a:endParaRPr kumimoji="0" lang="zh-CN" altLang="zh-CN" sz="26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zh-CN" altLang="en-US" smtClean="0">
                <a:solidFill>
                  <a:srgbClr val="996633"/>
                </a:solidFill>
                <a:effectLst>
                  <a:outerShdw blurRad="38100" dist="38100" dir="2700000" algn="tl">
                    <a:srgbClr val="C0C0C0"/>
                  </a:outerShdw>
                </a:effectLst>
              </a:rPr>
              <a:t>自下而上</a:t>
            </a:r>
          </a:p>
        </p:txBody>
      </p:sp>
      <p:sp>
        <p:nvSpPr>
          <p:cNvPr id="138243" name="Text Box 3" descr="Green marble"/>
          <p:cNvSpPr txBox="1">
            <a:spLocks noChangeArrowheads="1"/>
          </p:cNvSpPr>
          <p:nvPr/>
        </p:nvSpPr>
        <p:spPr bwMode="auto">
          <a:xfrm>
            <a:off x="2627313" y="1557338"/>
            <a:ext cx="1873250"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上下文无关文法</a:t>
            </a:r>
          </a:p>
        </p:txBody>
      </p:sp>
      <p:sp>
        <p:nvSpPr>
          <p:cNvPr id="38916" name="Line 4"/>
          <p:cNvSpPr>
            <a:spLocks noChangeShapeType="1"/>
          </p:cNvSpPr>
          <p:nvPr/>
        </p:nvSpPr>
        <p:spPr bwMode="auto">
          <a:xfrm flipH="1">
            <a:off x="2843213" y="1917700"/>
            <a:ext cx="647700" cy="3603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17" name="Line 5"/>
          <p:cNvSpPr>
            <a:spLocks noChangeShapeType="1"/>
          </p:cNvSpPr>
          <p:nvPr/>
        </p:nvSpPr>
        <p:spPr bwMode="auto">
          <a:xfrm>
            <a:off x="3779838" y="1916113"/>
            <a:ext cx="647700" cy="3603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8246" name="Text Box 6" descr="Green marble"/>
          <p:cNvSpPr txBox="1">
            <a:spLocks noChangeArrowheads="1"/>
          </p:cNvSpPr>
          <p:nvPr/>
        </p:nvSpPr>
        <p:spPr bwMode="auto">
          <a:xfrm>
            <a:off x="2124075" y="22764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自上而下</a:t>
            </a:r>
          </a:p>
        </p:txBody>
      </p:sp>
      <p:sp>
        <p:nvSpPr>
          <p:cNvPr id="138247" name="Text Box 7" descr="Green marble"/>
          <p:cNvSpPr txBox="1">
            <a:spLocks noChangeArrowheads="1"/>
          </p:cNvSpPr>
          <p:nvPr/>
        </p:nvSpPr>
        <p:spPr bwMode="auto">
          <a:xfrm>
            <a:off x="3851275" y="2276475"/>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自下而上</a:t>
            </a:r>
          </a:p>
        </p:txBody>
      </p:sp>
      <p:sp>
        <p:nvSpPr>
          <p:cNvPr id="138248" name="Text Box 8" descr="Green marble"/>
          <p:cNvSpPr txBox="1">
            <a:spLocks noChangeArrowheads="1"/>
          </p:cNvSpPr>
          <p:nvPr/>
        </p:nvSpPr>
        <p:spPr bwMode="auto">
          <a:xfrm>
            <a:off x="1042988" y="3790950"/>
            <a:ext cx="1295400" cy="379413"/>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b="1">
                <a:solidFill>
                  <a:srgbClr val="996633"/>
                </a:solidFill>
                <a:effectLst>
                  <a:outerShdw blurRad="38100" dist="38100" dir="2700000" algn="tl">
                    <a:srgbClr val="C0C0C0"/>
                  </a:outerShdw>
                </a:effectLst>
                <a:latin typeface="Tahoma" pitchFamily="34" charset="0"/>
                <a:ea typeface="宋体" pitchFamily="2" charset="-122"/>
              </a:rPr>
              <a:t>LL(1)</a:t>
            </a:r>
            <a:r>
              <a:rPr lang="zh-CN" altLang="en-US" b="1">
                <a:solidFill>
                  <a:srgbClr val="996633"/>
                </a:solidFill>
                <a:effectLst>
                  <a:outerShdw blurRad="38100" dist="38100" dir="2700000" algn="tl">
                    <a:srgbClr val="C0C0C0"/>
                  </a:outerShdw>
                </a:effectLst>
                <a:latin typeface="Tahoma" pitchFamily="34" charset="0"/>
                <a:ea typeface="宋体" pitchFamily="2" charset="-122"/>
              </a:rPr>
              <a:t>文法</a:t>
            </a:r>
          </a:p>
        </p:txBody>
      </p:sp>
      <p:sp>
        <p:nvSpPr>
          <p:cNvPr id="38921" name="Line 9"/>
          <p:cNvSpPr>
            <a:spLocks noChangeShapeType="1"/>
          </p:cNvSpPr>
          <p:nvPr/>
        </p:nvSpPr>
        <p:spPr bwMode="auto">
          <a:xfrm flipH="1">
            <a:off x="1619250" y="2644775"/>
            <a:ext cx="1008063" cy="1152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922" name="Line 10"/>
          <p:cNvSpPr>
            <a:spLocks noChangeShapeType="1"/>
          </p:cNvSpPr>
          <p:nvPr/>
        </p:nvSpPr>
        <p:spPr bwMode="auto">
          <a:xfrm flipH="1">
            <a:off x="1330325" y="4149725"/>
            <a:ext cx="73025" cy="7921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8251" name="Text Box 11" descr="Green marble"/>
          <p:cNvSpPr txBox="1">
            <a:spLocks noChangeArrowheads="1"/>
          </p:cNvSpPr>
          <p:nvPr/>
        </p:nvSpPr>
        <p:spPr bwMode="auto">
          <a:xfrm>
            <a:off x="971550" y="4941888"/>
            <a:ext cx="1152525" cy="379412"/>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en-US" altLang="zh-CN" b="1">
                <a:solidFill>
                  <a:srgbClr val="996633"/>
                </a:solidFill>
                <a:effectLst>
                  <a:outerShdw blurRad="38100" dist="38100" dir="2700000" algn="tl">
                    <a:srgbClr val="C0C0C0"/>
                  </a:outerShdw>
                </a:effectLst>
                <a:latin typeface="Tahoma" pitchFamily="34" charset="0"/>
                <a:ea typeface="宋体" pitchFamily="2" charset="-122"/>
              </a:rPr>
              <a:t>2</a:t>
            </a:r>
            <a:r>
              <a:rPr lang="zh-CN" altLang="en-US" b="1">
                <a:solidFill>
                  <a:srgbClr val="996633"/>
                </a:solidFill>
                <a:effectLst>
                  <a:outerShdw blurRad="38100" dist="38100" dir="2700000" algn="tl">
                    <a:srgbClr val="C0C0C0"/>
                  </a:outerShdw>
                </a:effectLst>
                <a:latin typeface="Tahoma" pitchFamily="34" charset="0"/>
                <a:ea typeface="宋体" pitchFamily="2" charset="-122"/>
              </a:rPr>
              <a:t>个函数</a:t>
            </a:r>
          </a:p>
        </p:txBody>
      </p:sp>
      <p:sp>
        <p:nvSpPr>
          <p:cNvPr id="38924" name="AutoShape 12" descr="Green marble"/>
          <p:cNvSpPr>
            <a:spLocks/>
          </p:cNvSpPr>
          <p:nvPr/>
        </p:nvSpPr>
        <p:spPr bwMode="auto">
          <a:xfrm>
            <a:off x="2411413" y="3502025"/>
            <a:ext cx="215900" cy="1368425"/>
          </a:xfrm>
          <a:prstGeom prst="leftBrace">
            <a:avLst>
              <a:gd name="adj1" fmla="val 52819"/>
              <a:gd name="adj2" fmla="val 30065"/>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8253" name="Text Box 13" descr="Green marble"/>
          <p:cNvSpPr txBox="1">
            <a:spLocks noChangeArrowheads="1"/>
          </p:cNvSpPr>
          <p:nvPr/>
        </p:nvSpPr>
        <p:spPr bwMode="auto">
          <a:xfrm>
            <a:off x="2771775" y="3286125"/>
            <a:ext cx="1295400" cy="654050"/>
          </a:xfrm>
          <a:prstGeom prst="rect">
            <a:avLst/>
          </a:prstGeom>
          <a:noFill/>
          <a:ln w="12700">
            <a:solidFill>
              <a:schemeClr val="tx1"/>
            </a:solidFill>
            <a:miter lim="800000"/>
            <a:headEnd type="none" w="sm" len="sm"/>
            <a:tailEnd type="none" w="sm" len="sm"/>
          </a:ln>
          <a:effectLst/>
        </p:spPr>
        <p:txBody>
          <a:bodyPr>
            <a:spAutoFit/>
          </a:bodyPr>
          <a:lstStyle/>
          <a:p>
            <a:pPr>
              <a:spcBef>
                <a:spcPct val="50000"/>
              </a:spcBef>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递归下降预测分析</a:t>
            </a:r>
          </a:p>
        </p:txBody>
      </p:sp>
      <p:sp>
        <p:nvSpPr>
          <p:cNvPr id="138254" name="Rectangle 14" descr="Green marble"/>
          <p:cNvSpPr>
            <a:spLocks noChangeArrowheads="1"/>
          </p:cNvSpPr>
          <p:nvPr/>
        </p:nvSpPr>
        <p:spPr bwMode="auto">
          <a:xfrm>
            <a:off x="2771775" y="4510088"/>
            <a:ext cx="1223963" cy="654050"/>
          </a:xfrm>
          <a:prstGeom prst="rect">
            <a:avLst/>
          </a:prstGeom>
          <a:noFill/>
          <a:ln w="12700">
            <a:solidFill>
              <a:schemeClr val="tx1"/>
            </a:solidFill>
            <a:miter lim="800000"/>
            <a:headEnd type="none" w="sm" len="sm"/>
            <a:tailEnd type="none" w="sm" len="sm"/>
          </a:ln>
          <a:effectLst/>
        </p:spPr>
        <p:txBody>
          <a:bodyPr>
            <a:spAutoFit/>
          </a:bodyPr>
          <a:lstStyle/>
          <a:p>
            <a:pPr>
              <a:defRPr/>
            </a:pPr>
            <a:r>
              <a:rPr lang="zh-CN" altLang="en-US" b="1">
                <a:solidFill>
                  <a:srgbClr val="996633"/>
                </a:solidFill>
                <a:effectLst>
                  <a:outerShdw blurRad="38100" dist="38100" dir="2700000" algn="tl">
                    <a:srgbClr val="C0C0C0"/>
                  </a:outerShdw>
                </a:effectLst>
                <a:latin typeface="Tahoma" pitchFamily="34" charset="0"/>
                <a:ea typeface="宋体" pitchFamily="2" charset="-122"/>
              </a:rPr>
              <a:t>非递归的预测分析</a:t>
            </a:r>
          </a:p>
        </p:txBody>
      </p:sp>
      <p:sp>
        <p:nvSpPr>
          <p:cNvPr id="38927" name="Line 15"/>
          <p:cNvSpPr>
            <a:spLocks noChangeShapeType="1"/>
          </p:cNvSpPr>
          <p:nvPr/>
        </p:nvSpPr>
        <p:spPr bwMode="auto">
          <a:xfrm>
            <a:off x="1223963" y="2349500"/>
            <a:ext cx="936625"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8256" name="Text Box 16" descr="Green marble"/>
          <p:cNvSpPr txBox="1">
            <a:spLocks noChangeArrowheads="1"/>
          </p:cNvSpPr>
          <p:nvPr/>
        </p:nvSpPr>
        <p:spPr bwMode="auto">
          <a:xfrm>
            <a:off x="0" y="2133600"/>
            <a:ext cx="1512888" cy="366713"/>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最左推导</a:t>
            </a:r>
          </a:p>
        </p:txBody>
      </p:sp>
      <p:sp>
        <p:nvSpPr>
          <p:cNvPr id="38929" name="Line 17"/>
          <p:cNvSpPr>
            <a:spLocks noChangeShapeType="1"/>
          </p:cNvSpPr>
          <p:nvPr/>
        </p:nvSpPr>
        <p:spPr bwMode="auto">
          <a:xfrm flipH="1" flipV="1">
            <a:off x="5148263" y="2492375"/>
            <a:ext cx="1081087"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38258" name="Text Box 18" descr="Green marble"/>
          <p:cNvSpPr txBox="1">
            <a:spLocks noChangeArrowheads="1"/>
          </p:cNvSpPr>
          <p:nvPr/>
        </p:nvSpPr>
        <p:spPr bwMode="auto">
          <a:xfrm>
            <a:off x="6156325" y="2276475"/>
            <a:ext cx="1512888" cy="366713"/>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hlink"/>
                </a:solidFill>
                <a:effectLst>
                  <a:outerShdw blurRad="38100" dist="38100" dir="2700000" algn="tl">
                    <a:srgbClr val="C0C0C0"/>
                  </a:outerShdw>
                </a:effectLst>
                <a:latin typeface="Tahoma" pitchFamily="34" charset="0"/>
                <a:ea typeface="宋体" pitchFamily="2" charset="-122"/>
              </a:rPr>
              <a:t>最右推导</a:t>
            </a:r>
          </a:p>
        </p:txBody>
      </p:sp>
      <p:sp>
        <p:nvSpPr>
          <p:cNvPr id="38931" name="Text Box 19" descr="Green marble"/>
          <p:cNvSpPr txBox="1">
            <a:spLocks noChangeArrowheads="1"/>
          </p:cNvSpPr>
          <p:nvPr/>
        </p:nvSpPr>
        <p:spPr bwMode="auto">
          <a:xfrm>
            <a:off x="5508625" y="1773238"/>
            <a:ext cx="6477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4400" b="1">
                <a:solidFill>
                  <a:srgbClr val="FF0000"/>
                </a:solidFill>
                <a:latin typeface="Tahoma" pitchFamily="34" charset="0"/>
              </a:rPr>
              <a:t>！</a:t>
            </a:r>
          </a:p>
        </p:txBody>
      </p:sp>
      <p:sp>
        <p:nvSpPr>
          <p:cNvPr id="2" name="灯片编号占位符 1"/>
          <p:cNvSpPr>
            <a:spLocks noGrp="1"/>
          </p:cNvSpPr>
          <p:nvPr>
            <p:ph type="sldNum" sz="quarter" idx="12"/>
          </p:nvPr>
        </p:nvSpPr>
        <p:spPr/>
        <p:txBody>
          <a:bodyPr/>
          <a:lstStyle/>
          <a:p>
            <a:pPr>
              <a:defRPr/>
            </a:pPr>
            <a:fld id="{9D1C44B1-AEB0-4056-9692-1A17A8630E1C}"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28600"/>
            <a:ext cx="7772400" cy="1143000"/>
          </a:xfrm>
        </p:spPr>
        <p:txBody>
          <a:bodyPr/>
          <a:lstStyle/>
          <a:p>
            <a:pPr eaLnBrk="1" hangingPunct="1"/>
            <a:r>
              <a:rPr lang="zh-CN" altLang="en-US" smtClean="0">
                <a:solidFill>
                  <a:srgbClr val="996633"/>
                </a:solidFill>
                <a:latin typeface="宋体" charset="-122"/>
              </a:rPr>
              <a:t>自下而上分析 </a:t>
            </a:r>
          </a:p>
        </p:txBody>
      </p:sp>
      <p:sp>
        <p:nvSpPr>
          <p:cNvPr id="140291" name="Rectangle 3"/>
          <p:cNvSpPr>
            <a:spLocks noGrp="1" noChangeArrowheads="1"/>
          </p:cNvSpPr>
          <p:nvPr>
            <p:ph type="body" idx="1"/>
          </p:nvPr>
        </p:nvSpPr>
        <p:spPr>
          <a:xfrm>
            <a:off x="304800" y="1524000"/>
            <a:ext cx="8534400" cy="5029200"/>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句柄</a:t>
            </a:r>
          </a:p>
          <a:p>
            <a:pPr eaLnBrk="1" hangingPunct="1">
              <a:spcBef>
                <a:spcPct val="0"/>
              </a:spcBef>
              <a:buFont typeface="Wingdings" pitchFamily="2" charset="2"/>
              <a:buNone/>
              <a:defRPr/>
            </a:pPr>
            <a:r>
              <a:rPr lang="zh-CN" altLang="en-US" b="1" smtClean="0">
                <a:latin typeface="宋体" pitchFamily="2" charset="-122"/>
              </a:rPr>
              <a:t>	</a:t>
            </a:r>
            <a:r>
              <a:rPr lang="zh-CN" altLang="en-US" b="1" smtClean="0">
                <a:solidFill>
                  <a:schemeClr val="accent2"/>
                </a:solidFill>
                <a:effectLst>
                  <a:outerShdw blurRad="38100" dist="38100" dir="2700000" algn="tl">
                    <a:srgbClr val="C0C0C0"/>
                  </a:outerShdw>
                </a:effectLst>
                <a:latin typeface="宋体" pitchFamily="2" charset="-122"/>
              </a:rPr>
              <a:t>句型的</a:t>
            </a:r>
            <a:r>
              <a:rPr lang="zh-CN" altLang="en-US" b="1" smtClean="0">
                <a:solidFill>
                  <a:schemeClr val="accent2"/>
                </a:solidFill>
                <a:effectLst>
                  <a:outerShdw blurRad="38100" dist="38100" dir="2700000" algn="tl">
                    <a:srgbClr val="C0C0C0"/>
                  </a:outerShdw>
                </a:effectLst>
              </a:rPr>
              <a:t>句柄</a:t>
            </a:r>
            <a:r>
              <a:rPr lang="zh-CN" altLang="en-US" b="1" smtClean="0">
                <a:solidFill>
                  <a:schemeClr val="accent2"/>
                </a:solidFill>
                <a:effectLst>
                  <a:outerShdw blurRad="38100" dist="38100" dir="2700000" algn="tl">
                    <a:srgbClr val="C0C0C0"/>
                  </a:outerShdw>
                </a:effectLst>
                <a:latin typeface="宋体" pitchFamily="2" charset="-122"/>
              </a:rPr>
              <a:t>是和某产生式右部匹配的子串，并且，把它归约成该产生式左部的非终结符代表了最右推导过程的逆过程的一步。</a:t>
            </a:r>
            <a:endParaRPr lang="zh-CN" altLang="en-US" b="1" smtClean="0">
              <a:solidFill>
                <a:schemeClr val="accent2"/>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S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aABe</a:t>
            </a:r>
            <a:r>
              <a:rPr lang="en-US" altLang="zh-CN" b="1" smtClean="0">
                <a:solidFill>
                  <a:schemeClr val="accent2"/>
                </a:solidFill>
                <a:effectLst>
                  <a:outerShdw blurRad="38100" dist="38100" dir="2700000" algn="tl">
                    <a:srgbClr val="C0C0C0"/>
                  </a:outerShdw>
                </a:effectLst>
              </a:rPr>
              <a:t>  </a:t>
            </a: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Abc | b</a:t>
            </a:r>
            <a:endParaRPr lang="en-US" altLang="zh-CN"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d</a:t>
            </a:r>
          </a:p>
          <a:p>
            <a:pPr algn="just" eaLnBrk="1" hangingPunct="1">
              <a:spcBef>
                <a:spcPct val="0"/>
              </a:spcBef>
              <a:buFont typeface="Wingdings" pitchFamily="2" charset="2"/>
              <a:buNone/>
              <a:defRPr/>
            </a:pPr>
            <a:r>
              <a:rPr lang="en-US" altLang="zh-CN" b="1" i="1" smtClean="0">
                <a:solidFill>
                  <a:schemeClr val="accent2"/>
                </a:solidFill>
              </a:rPr>
              <a:t>S </a:t>
            </a:r>
            <a:r>
              <a:rPr lang="en-US" altLang="zh-CN" b="1" smtClean="0">
                <a:solidFill>
                  <a:schemeClr val="accent2"/>
                </a:solidFill>
                <a:sym typeface="Symbol" pitchFamily="18" charset="2"/>
              </a:rPr>
              <a:t></a:t>
            </a:r>
            <a:r>
              <a:rPr lang="en-US" altLang="zh-CN" b="1" i="1" baseline="-30000" smtClean="0">
                <a:solidFill>
                  <a:schemeClr val="accent2"/>
                </a:solidFill>
              </a:rPr>
              <a:t>rm</a:t>
            </a:r>
            <a:r>
              <a:rPr lang="en-US" altLang="zh-CN" b="1" i="1" baseline="-30000" smtClean="0"/>
              <a:t> </a:t>
            </a:r>
            <a:r>
              <a:rPr lang="en-US" altLang="zh-CN" b="1" i="1" smtClean="0">
                <a:solidFill>
                  <a:srgbClr val="00FF00"/>
                </a:solidFill>
              </a:rPr>
              <a:t>aABe</a:t>
            </a:r>
            <a:r>
              <a:rPr lang="en-US" altLang="zh-CN" b="1" i="1" smtClean="0"/>
              <a:t> </a:t>
            </a:r>
            <a:r>
              <a:rPr lang="en-US" altLang="zh-CN" b="1" smtClean="0">
                <a:solidFill>
                  <a:schemeClr val="accent2"/>
                </a:solidFill>
                <a:sym typeface="Symbol" pitchFamily="18" charset="2"/>
              </a:rPr>
              <a:t></a:t>
            </a:r>
            <a:r>
              <a:rPr lang="en-US" altLang="zh-CN" b="1" i="1" baseline="-30000" smtClean="0">
                <a:solidFill>
                  <a:schemeClr val="accent2"/>
                </a:solidFill>
              </a:rPr>
              <a:t>rm</a:t>
            </a:r>
            <a:r>
              <a:rPr lang="en-US" altLang="zh-CN" b="1" i="1" smtClean="0"/>
              <a:t> </a:t>
            </a:r>
            <a:r>
              <a:rPr lang="en-US" altLang="zh-CN" b="1" i="1" smtClean="0">
                <a:solidFill>
                  <a:schemeClr val="accent2"/>
                </a:solidFill>
              </a:rPr>
              <a:t>aA</a:t>
            </a:r>
            <a:r>
              <a:rPr lang="en-US" altLang="zh-CN" b="1" i="1" smtClean="0">
                <a:solidFill>
                  <a:srgbClr val="00FF00"/>
                </a:solidFill>
              </a:rPr>
              <a:t>d</a:t>
            </a:r>
            <a:r>
              <a:rPr lang="en-US" altLang="zh-CN" b="1" i="1" smtClean="0">
                <a:solidFill>
                  <a:schemeClr val="accent2"/>
                </a:solidFill>
              </a:rPr>
              <a:t>e</a:t>
            </a:r>
            <a:r>
              <a:rPr lang="en-US" altLang="zh-CN" b="1" i="1" smtClean="0"/>
              <a:t> </a:t>
            </a:r>
            <a:r>
              <a:rPr lang="en-US" altLang="zh-CN" b="1" smtClean="0">
                <a:solidFill>
                  <a:schemeClr val="accent2"/>
                </a:solidFill>
                <a:sym typeface="Symbol" pitchFamily="18" charset="2"/>
              </a:rPr>
              <a:t></a:t>
            </a:r>
            <a:r>
              <a:rPr lang="en-US" altLang="zh-CN" b="1" i="1" baseline="-30000" smtClean="0">
                <a:solidFill>
                  <a:schemeClr val="accent2"/>
                </a:solidFill>
              </a:rPr>
              <a:t>rm</a:t>
            </a:r>
            <a:r>
              <a:rPr lang="en-US" altLang="zh-CN" b="1" i="1" smtClean="0"/>
              <a:t> </a:t>
            </a:r>
            <a:r>
              <a:rPr lang="en-US" altLang="zh-CN" b="1" i="1" smtClean="0">
                <a:solidFill>
                  <a:schemeClr val="accent2"/>
                </a:solidFill>
              </a:rPr>
              <a:t>a</a:t>
            </a:r>
            <a:r>
              <a:rPr lang="en-US" altLang="zh-CN" b="1" i="1" smtClean="0">
                <a:solidFill>
                  <a:srgbClr val="00FF00"/>
                </a:solidFill>
              </a:rPr>
              <a:t>Abc</a:t>
            </a:r>
            <a:r>
              <a:rPr lang="en-US" altLang="zh-CN" b="1" i="1" smtClean="0">
                <a:solidFill>
                  <a:schemeClr val="accent2"/>
                </a:solidFill>
              </a:rPr>
              <a:t>de</a:t>
            </a:r>
            <a:r>
              <a:rPr lang="en-US" altLang="zh-CN" b="1" i="1" smtClean="0"/>
              <a:t> </a:t>
            </a:r>
            <a:r>
              <a:rPr lang="en-US" altLang="zh-CN" b="1" smtClean="0">
                <a:solidFill>
                  <a:schemeClr val="accent2"/>
                </a:solidFill>
                <a:sym typeface="Symbol" pitchFamily="18" charset="2"/>
              </a:rPr>
              <a:t></a:t>
            </a:r>
            <a:r>
              <a:rPr lang="en-US" altLang="zh-CN" b="1" i="1" baseline="-30000" smtClean="0">
                <a:solidFill>
                  <a:schemeClr val="accent2"/>
                </a:solidFill>
              </a:rPr>
              <a:t>rm</a:t>
            </a:r>
            <a:r>
              <a:rPr lang="en-US" altLang="zh-CN" b="1" i="1" smtClean="0"/>
              <a:t> </a:t>
            </a:r>
            <a:r>
              <a:rPr lang="en-US" altLang="zh-CN" b="1" i="1" smtClean="0">
                <a:solidFill>
                  <a:schemeClr val="accent2"/>
                </a:solidFill>
              </a:rPr>
              <a:t>a</a:t>
            </a:r>
            <a:r>
              <a:rPr lang="en-US" altLang="zh-CN" b="1" i="1" smtClean="0">
                <a:solidFill>
                  <a:srgbClr val="00FF00"/>
                </a:solidFill>
              </a:rPr>
              <a:t>b</a:t>
            </a:r>
            <a:r>
              <a:rPr lang="en-US" altLang="zh-CN" b="1" i="1" smtClean="0">
                <a:solidFill>
                  <a:schemeClr val="accent2"/>
                </a:solidFill>
              </a:rPr>
              <a:t>bcde</a:t>
            </a:r>
          </a:p>
          <a:p>
            <a:pPr algn="just"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活前缀不会超过句柄的最右端。</a:t>
            </a:r>
          </a:p>
        </p:txBody>
      </p:sp>
      <p:sp>
        <p:nvSpPr>
          <p:cNvPr id="39940" name="AutoShape 4"/>
          <p:cNvSpPr>
            <a:spLocks noChangeArrowheads="1"/>
          </p:cNvSpPr>
          <p:nvPr/>
        </p:nvSpPr>
        <p:spPr bwMode="auto">
          <a:xfrm>
            <a:off x="3132138" y="1052513"/>
            <a:ext cx="6011862" cy="1008062"/>
          </a:xfrm>
          <a:prstGeom prst="wedgeRectCallout">
            <a:avLst>
              <a:gd name="adj1" fmla="val -62014"/>
              <a:gd name="adj2" fmla="val 52519"/>
            </a:avLst>
          </a:prstGeom>
          <a:solidFill>
            <a:srgbClr val="CCFFCC"/>
          </a:solidFill>
          <a:ln w="12700">
            <a:solidFill>
              <a:schemeClr val="tx1"/>
            </a:solidFill>
            <a:miter lim="800000"/>
            <a:headEnd type="none" w="sm" len="sm"/>
            <a:tailEnd type="none" w="sm" len="sm"/>
          </a:ln>
        </p:spPr>
        <p:txBody>
          <a:bodyPr/>
          <a:lstStyle/>
          <a:p>
            <a:pPr marL="457200" indent="-457200">
              <a:buFontTx/>
              <a:buAutoNum type="arabicPeriod"/>
            </a:pPr>
            <a:r>
              <a:rPr lang="zh-CN" altLang="en-US" b="1">
                <a:solidFill>
                  <a:srgbClr val="996633"/>
                </a:solidFill>
                <a:latin typeface="Tahoma" pitchFamily="34" charset="0"/>
              </a:rPr>
              <a:t>句柄与某个产生式的右部符号串相同</a:t>
            </a:r>
          </a:p>
          <a:p>
            <a:pPr marL="457200" indent="-457200">
              <a:buFontTx/>
              <a:buAutoNum type="arabicPeriod"/>
            </a:pPr>
            <a:r>
              <a:rPr lang="zh-CN" altLang="en-US" b="1">
                <a:solidFill>
                  <a:srgbClr val="996633"/>
                </a:solidFill>
                <a:latin typeface="Tahoma" pitchFamily="34" charset="0"/>
              </a:rPr>
              <a:t>句柄是句型的一个子串</a:t>
            </a:r>
          </a:p>
          <a:p>
            <a:pPr marL="457200" indent="-457200">
              <a:buFontTx/>
              <a:buAutoNum type="arabicPeriod"/>
            </a:pPr>
            <a:r>
              <a:rPr lang="zh-CN" altLang="en-US" b="1">
                <a:solidFill>
                  <a:srgbClr val="996633"/>
                </a:solidFill>
                <a:latin typeface="Tahoma" pitchFamily="34" charset="0"/>
              </a:rPr>
              <a:t>把句柄归约成非终结符代表了最右推导逆过程的一步</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Grp="1" noChangeArrowheads="1"/>
          </p:cNvSpPr>
          <p:nvPr>
            <p:ph type="body" idx="1"/>
          </p:nvPr>
        </p:nvSpPr>
        <p:spPr>
          <a:xfrm>
            <a:off x="304800" y="1524000"/>
            <a:ext cx="8534400" cy="5105400"/>
          </a:xfrm>
        </p:spPr>
        <p:txBody>
          <a:bodyPr/>
          <a:lstStyle/>
          <a:p>
            <a:pPr eaLnBrk="1" hangingPunct="1">
              <a:lnSpc>
                <a:spcPct val="90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从文法构造的识别活前缀的</a:t>
            </a:r>
            <a:r>
              <a:rPr lang="en-US" altLang="zh-CN" sz="2600" b="1" smtClean="0">
                <a:solidFill>
                  <a:srgbClr val="996633"/>
                </a:solidFill>
                <a:effectLst>
                  <a:outerShdw blurRad="38100" dist="38100" dir="2700000" algn="tl">
                    <a:srgbClr val="C0C0C0"/>
                  </a:outerShdw>
                </a:effectLst>
              </a:rPr>
              <a:t>DFA</a:t>
            </a:r>
            <a:r>
              <a:rPr lang="zh-CN" altLang="en-US" sz="2600" b="1" smtClean="0">
                <a:solidFill>
                  <a:srgbClr val="996633"/>
                </a:solidFill>
                <a:effectLst>
                  <a:outerShdw blurRad="38100" dist="38100" dir="2700000" algn="tl">
                    <a:srgbClr val="C0C0C0"/>
                  </a:outerShdw>
                </a:effectLst>
                <a:latin typeface="宋体" pitchFamily="2" charset="-122"/>
              </a:rPr>
              <a:t>的一些特点</a:t>
            </a:r>
          </a:p>
          <a:p>
            <a:pPr eaLnBrk="1" hangingPunct="1">
              <a:lnSpc>
                <a:spcPct val="90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	概念：</a:t>
            </a:r>
            <a:r>
              <a:rPr lang="zh-CN" altLang="en-US" sz="2600" b="1" smtClean="0">
                <a:solidFill>
                  <a:schemeClr val="accent2"/>
                </a:solidFill>
                <a:effectLst>
                  <a:outerShdw blurRad="38100" dist="38100" dir="2700000" algn="tl">
                    <a:srgbClr val="C0C0C0"/>
                  </a:outerShdw>
                </a:effectLst>
              </a:rPr>
              <a:t>有效项目</a:t>
            </a:r>
            <a:endParaRPr lang="zh-CN" altLang="en-US" sz="2600" b="1" smtClean="0">
              <a:solidFill>
                <a:schemeClr val="accent2"/>
              </a:solidFill>
              <a:effectLst>
                <a:outerShdw blurRad="38100" dist="38100" dir="2700000" algn="tl">
                  <a:srgbClr val="C0C0C0"/>
                </a:outerShdw>
              </a:effectLst>
              <a:latin typeface="宋体" pitchFamily="2" charset="-122"/>
            </a:endParaRPr>
          </a:p>
          <a:p>
            <a:pPr eaLnBrk="1" hangingPunct="1">
              <a:lnSpc>
                <a:spcPct val="115000"/>
              </a:lnSpc>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		如果</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a:t>
            </a:r>
            <a:r>
              <a:rPr lang="en-US" altLang="zh-CN" sz="2600" b="1" i="1" baseline="-30000" smtClean="0">
                <a:solidFill>
                  <a:schemeClr val="accent2"/>
                </a:solidFill>
                <a:effectLst>
                  <a:outerShdw blurRad="38100" dist="38100" dir="2700000" algn="tl">
                    <a:srgbClr val="C0C0C0"/>
                  </a:outerShdw>
                </a:effectLst>
              </a:rPr>
              <a:t>rm </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rPr>
              <a:t>Aw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baseline="-30000" smtClean="0">
                <a:solidFill>
                  <a:schemeClr val="accent2"/>
                </a:solidFill>
                <a:effectLst>
                  <a:outerShdw blurRad="38100" dist="38100" dir="2700000" algn="tl">
                    <a:srgbClr val="C0C0C0"/>
                  </a:outerShdw>
                </a:effectLst>
              </a:rPr>
              <a:t>rm</a:t>
            </a:r>
            <a:r>
              <a:rPr lang="en-US" altLang="zh-CN" sz="2600" b="1" i="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en-US" altLang="zh-CN" sz="2600" b="1" i="1" smtClean="0">
                <a:solidFill>
                  <a:schemeClr val="accent2"/>
                </a:solidFill>
                <a:effectLst>
                  <a:outerShdw blurRad="38100" dist="38100" dir="2700000" algn="tl">
                    <a:srgbClr val="C0C0C0"/>
                  </a:outerShdw>
                </a:effectLst>
              </a:rPr>
              <a:t>w</a:t>
            </a:r>
            <a:r>
              <a:rPr lang="zh-CN" altLang="en-US" sz="2600" b="1" smtClean="0">
                <a:solidFill>
                  <a:schemeClr val="accent2"/>
                </a:solidFill>
                <a:effectLst>
                  <a:outerShdw blurRad="38100" dist="38100" dir="2700000" algn="tl">
                    <a:srgbClr val="C0C0C0"/>
                  </a:outerShdw>
                </a:effectLst>
                <a:latin typeface="宋体" pitchFamily="2" charset="-122"/>
              </a:rPr>
              <a:t>，那么我们说项目</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zh-CN" altLang="en-US" sz="2600" b="1" smtClean="0">
                <a:solidFill>
                  <a:schemeClr val="accent2"/>
                </a:solidFill>
                <a:effectLst>
                  <a:outerShdw blurRad="38100" dist="38100" dir="2700000" algn="tl">
                    <a:srgbClr val="C0C0C0"/>
                  </a:outerShdw>
                </a:effectLst>
                <a:latin typeface="宋体" pitchFamily="2" charset="-122"/>
              </a:rPr>
              <a:t>对活前缀</a:t>
            </a:r>
            <a:r>
              <a:rPr lang="zh-CN" altLang="en-US"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zh-CN" altLang="en-US" sz="2600" b="1" smtClean="0">
                <a:solidFill>
                  <a:schemeClr val="accent2"/>
                </a:solidFill>
                <a:effectLst>
                  <a:outerShdw blurRad="38100" dist="38100" dir="2700000" algn="tl">
                    <a:srgbClr val="C0C0C0"/>
                  </a:outerShdw>
                </a:effectLst>
                <a:latin typeface="宋体" pitchFamily="2" charset="-122"/>
              </a:rPr>
              <a:t>是</a:t>
            </a:r>
            <a:r>
              <a:rPr lang="zh-CN" altLang="en-US" sz="2600" b="1" smtClean="0">
                <a:solidFill>
                  <a:schemeClr val="accent2"/>
                </a:solidFill>
                <a:effectLst>
                  <a:outerShdw blurRad="38100" dist="38100" dir="2700000" algn="tl">
                    <a:srgbClr val="C0C0C0"/>
                  </a:outerShdw>
                </a:effectLst>
              </a:rPr>
              <a:t>有效的</a:t>
            </a:r>
            <a:r>
              <a:rPr lang="zh-CN" altLang="en-US" sz="2600" b="1" smtClean="0">
                <a:solidFill>
                  <a:schemeClr val="accent2"/>
                </a:solidFill>
                <a:effectLst>
                  <a:outerShdw blurRad="38100" dist="38100" dir="2700000" algn="tl">
                    <a:srgbClr val="C0C0C0"/>
                  </a:outerShdw>
                </a:effectLst>
                <a:latin typeface="宋体" pitchFamily="2" charset="-122"/>
              </a:rPr>
              <a:t>。</a:t>
            </a:r>
          </a:p>
          <a:p>
            <a:pPr eaLnBrk="1" hangingPunct="1">
              <a:lnSpc>
                <a:spcPct val="90000"/>
              </a:lnSpc>
              <a:spcBef>
                <a:spcPct val="0"/>
              </a:spcBef>
              <a:buFont typeface="Wingdings" pitchFamily="2" charset="2"/>
              <a:buNone/>
              <a:defRPr/>
            </a:pPr>
            <a:endParaRPr lang="zh-CN" altLang="en-US" sz="2600" b="1" smtClean="0">
              <a:solidFill>
                <a:schemeClr val="accent2"/>
              </a:solidFill>
              <a:effectLst>
                <a:outerShdw blurRad="38100" dist="38100" dir="2700000" algn="tl">
                  <a:srgbClr val="C0C0C0"/>
                </a:outerShdw>
              </a:effectLst>
            </a:endParaRPr>
          </a:p>
          <a:p>
            <a:pPr eaLnBrk="1" hangingPunct="1">
              <a:lnSpc>
                <a:spcPct val="90000"/>
              </a:lnSpc>
              <a:spcBef>
                <a:spcPct val="0"/>
              </a:spcBef>
              <a:defRPr/>
            </a:pPr>
            <a:r>
              <a:rPr lang="zh-CN" altLang="en-US" sz="2600" b="1" smtClean="0">
                <a:solidFill>
                  <a:srgbClr val="996633"/>
                </a:solidFill>
                <a:effectLst>
                  <a:outerShdw blurRad="38100" dist="38100" dir="2700000" algn="tl">
                    <a:srgbClr val="C0C0C0"/>
                  </a:outerShdw>
                </a:effectLst>
                <a:latin typeface="宋体" pitchFamily="2" charset="-122"/>
              </a:rPr>
              <a:t>一个项目可能对好几个活前缀都是有效的</a:t>
            </a:r>
            <a:r>
              <a:rPr lang="zh-CN" altLang="en-US" sz="2600" b="1" smtClean="0">
                <a:solidFill>
                  <a:srgbClr val="996633"/>
                </a:solidFill>
                <a:effectLst>
                  <a:outerShdw blurRad="38100" dist="38100" dir="2700000" algn="tl">
                    <a:srgbClr val="C0C0C0"/>
                  </a:outerShdw>
                </a:effectLst>
              </a:rPr>
              <a:t>。</a:t>
            </a:r>
          </a:p>
          <a:p>
            <a:pPr eaLnBrk="1" hangingPunct="1">
              <a:lnSpc>
                <a:spcPct val="115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a:t>
            </a:r>
            <a:r>
              <a:rPr lang="en-US" altLang="zh-CN" sz="2600" b="1" i="1" baseline="-30000" smtClean="0">
                <a:solidFill>
                  <a:schemeClr val="accent2"/>
                </a:solidFill>
                <a:effectLst>
                  <a:outerShdw blurRad="38100" dist="38100" dir="2700000" algn="tl">
                    <a:srgbClr val="C0C0C0"/>
                  </a:outerShdw>
                </a:effectLst>
              </a:rPr>
              <a:t>rm </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rPr>
              <a:t>AAw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baseline="-30000" smtClean="0">
                <a:solidFill>
                  <a:schemeClr val="accent2"/>
                </a:solidFill>
                <a:effectLst>
                  <a:outerShdw blurRad="38100" dist="38100" dir="2700000" algn="tl">
                    <a:srgbClr val="C0C0C0"/>
                  </a:outerShdw>
                </a:effectLst>
              </a:rPr>
              <a:t>rm</a:t>
            </a:r>
            <a:r>
              <a:rPr lang="en-US" altLang="zh-CN" sz="2600" b="1" i="1" smtClean="0">
                <a:solidFill>
                  <a:schemeClr val="accent2"/>
                </a:solidFill>
                <a:effectLst>
                  <a:outerShdw blurRad="38100" dist="38100" dir="2700000" algn="tl">
                    <a:srgbClr val="C0C0C0"/>
                  </a:outerShdw>
                </a:effectLst>
              </a:rPr>
              <a:t> </a:t>
            </a:r>
            <a:r>
              <a:rPr lang="en-US" altLang="zh-CN" sz="2600" b="1" i="1" u="sng" smtClean="0">
                <a:solidFill>
                  <a:schemeClr val="accent2"/>
                </a:solidFill>
                <a:effectLst>
                  <a:outerShdw blurRad="38100" dist="38100" dir="2700000" algn="tl">
                    <a:srgbClr val="C0C0C0"/>
                  </a:outerShdw>
                </a:effectLst>
                <a:sym typeface="Symbol" pitchFamily="18" charset="2"/>
              </a:rPr>
              <a:t>A</a:t>
            </a:r>
            <a:r>
              <a:rPr lang="en-US" altLang="zh-CN" sz="2600" b="1" u="sng" baseline="-30000" smtClean="0">
                <a:solidFill>
                  <a:schemeClr val="accent2"/>
                </a:solidFill>
                <a:effectLst>
                  <a:outerShdw blurRad="38100" dist="38100" dir="2700000" algn="tl">
                    <a:srgbClr val="C0C0C0"/>
                  </a:outerShdw>
                </a:effectLst>
              </a:rPr>
              <a:t>1</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en-US" altLang="zh-CN" sz="2600" b="1" i="1" smtClean="0">
                <a:solidFill>
                  <a:schemeClr val="accent2"/>
                </a:solidFill>
                <a:effectLst>
                  <a:outerShdw blurRad="38100" dist="38100" dir="2700000" algn="tl">
                    <a:srgbClr val="C0C0C0"/>
                  </a:outerShdw>
                </a:effectLst>
              </a:rPr>
              <a:t>w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baseline="-30000" smtClean="0">
                <a:solidFill>
                  <a:schemeClr val="accent2"/>
                </a:solidFill>
                <a:effectLst>
                  <a:outerShdw blurRad="38100" dist="38100" dir="2700000" algn="tl">
                    <a:srgbClr val="C0C0C0"/>
                  </a:outerShdw>
                </a:effectLst>
              </a:rPr>
              <a:t>rm</a:t>
            </a:r>
            <a:r>
              <a:rPr lang="en-US" altLang="zh-CN" sz="2600" b="1" i="1" smtClean="0">
                <a:solidFill>
                  <a:schemeClr val="accent2"/>
                </a:solidFill>
                <a:effectLst>
                  <a:outerShdw blurRad="38100" dist="38100" dir="2700000" algn="tl">
                    <a:srgbClr val="C0C0C0"/>
                  </a:outerShdw>
                </a:effectLst>
              </a:rPr>
              <a:t> </a:t>
            </a:r>
            <a:r>
              <a:rPr lang="en-US" altLang="zh-CN" sz="2600" b="1" i="1" u="sng" smtClean="0">
                <a:solidFill>
                  <a:schemeClr val="accent2"/>
                </a:solidFill>
                <a:effectLst>
                  <a:outerShdw blurRad="38100" dist="38100" dir="2700000" algn="tl">
                    <a:srgbClr val="C0C0C0"/>
                  </a:outerShdw>
                </a:effectLst>
                <a:sym typeface="Symbol" pitchFamily="18" charset="2"/>
              </a:rPr>
              <a:t> </a:t>
            </a:r>
            <a:r>
              <a:rPr lang="en-US" altLang="zh-CN" sz="2600" b="1" u="sng" baseline="-30000" smtClean="0">
                <a:solidFill>
                  <a:schemeClr val="accent2"/>
                </a:solidFill>
                <a:effectLst>
                  <a:outerShdw blurRad="38100" dist="38100" dir="2700000" algn="tl">
                    <a:srgbClr val="C0C0C0"/>
                  </a:outerShdw>
                </a:effectLst>
              </a:rPr>
              <a:t>1</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en-US" altLang="zh-CN" sz="2600" b="1" i="1" smtClean="0">
                <a:solidFill>
                  <a:schemeClr val="accent2"/>
                </a:solidFill>
                <a:effectLst>
                  <a:outerShdw blurRad="38100" dist="38100" dir="2700000" algn="tl">
                    <a:srgbClr val="C0C0C0"/>
                  </a:outerShdw>
                </a:effectLst>
              </a:rPr>
              <a:t>w</a:t>
            </a:r>
            <a:endParaRPr lang="en-US" altLang="zh-CN" sz="2600" b="1" smtClean="0">
              <a:solidFill>
                <a:schemeClr val="accent2"/>
              </a:solidFill>
              <a:effectLst>
                <a:outerShdw blurRad="38100" dist="38100" dir="2700000" algn="tl">
                  <a:srgbClr val="C0C0C0"/>
                </a:outerShdw>
              </a:effectLst>
            </a:endParaRPr>
          </a:p>
          <a:p>
            <a:pPr eaLnBrk="1" hangingPunct="1">
              <a:lnSpc>
                <a:spcPct val="115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zh-CN" altLang="en-US" sz="2600" b="1" smtClean="0">
                <a:solidFill>
                  <a:schemeClr val="accent2"/>
                </a:solidFill>
                <a:effectLst>
                  <a:outerShdw blurRad="38100" dist="38100" dir="2700000" algn="tl">
                    <a:srgbClr val="C0C0C0"/>
                  </a:outerShdw>
                </a:effectLst>
                <a:latin typeface="宋体" pitchFamily="2" charset="-122"/>
              </a:rPr>
              <a:t>对任何活前缀</a:t>
            </a:r>
            <a:r>
              <a:rPr lang="zh-CN" altLang="en-US"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zh-CN" altLang="en-US" sz="2600" b="1" smtClean="0">
                <a:solidFill>
                  <a:schemeClr val="accent2"/>
                </a:solidFill>
                <a:effectLst>
                  <a:outerShdw blurRad="38100" dist="38100" dir="2700000" algn="tl">
                    <a:srgbClr val="C0C0C0"/>
                  </a:outerShdw>
                </a:effectLst>
                <a:latin typeface="宋体" pitchFamily="2" charset="-122"/>
              </a:rPr>
              <a:t>，从项目</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1</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sym typeface="Symbol" pitchFamily="18" charset="2"/>
              </a:rPr>
              <a:t></a:t>
            </a:r>
            <a:r>
              <a:rPr lang="en-US" altLang="zh-CN" sz="2600" b="1" baseline="-30000" smtClean="0">
                <a:solidFill>
                  <a:schemeClr val="accent2"/>
                </a:solidFill>
                <a:effectLst>
                  <a:outerShdw blurRad="38100" dist="38100" dir="2700000" algn="tl">
                    <a:srgbClr val="C0C0C0"/>
                  </a:outerShdw>
                </a:effectLst>
              </a:rPr>
              <a:t>2</a:t>
            </a:r>
            <a:r>
              <a:rPr lang="zh-CN" altLang="en-US" sz="2600" b="1" smtClean="0">
                <a:solidFill>
                  <a:schemeClr val="accent2"/>
                </a:solidFill>
                <a:effectLst>
                  <a:outerShdw blurRad="38100" dist="38100" dir="2700000" algn="tl">
                    <a:srgbClr val="C0C0C0"/>
                  </a:outerShdw>
                </a:effectLst>
                <a:latin typeface="宋体" pitchFamily="2" charset="-122"/>
              </a:rPr>
              <a:t>有效这个事实可以知道</a:t>
            </a:r>
            <a:endParaRPr lang="zh-CN" altLang="en-US" sz="2600" b="1" smtClean="0">
              <a:solidFill>
                <a:schemeClr val="accent2"/>
              </a:solidFill>
              <a:effectLst>
                <a:outerShdw blurRad="38100" dist="38100" dir="2700000" algn="tl">
                  <a:srgbClr val="C0C0C0"/>
                </a:outerShdw>
              </a:effectLst>
            </a:endParaRPr>
          </a:p>
          <a:p>
            <a:pPr lvl="1" eaLnBrk="1" hangingPunct="1">
              <a:lnSpc>
                <a:spcPct val="90000"/>
              </a:lnSpc>
              <a:spcBef>
                <a:spcPct val="0"/>
              </a:spcBef>
              <a:defRPr/>
            </a:pPr>
            <a:r>
              <a:rPr lang="zh-CN" altLang="en-US" b="1" smtClean="0">
                <a:solidFill>
                  <a:schemeClr val="accent2"/>
                </a:solidFill>
                <a:effectLst>
                  <a:outerShdw blurRad="38100" dist="38100" dir="2700000" algn="tl">
                    <a:srgbClr val="C0C0C0"/>
                  </a:outerShdw>
                </a:effectLst>
                <a:latin typeface="宋体" pitchFamily="2" charset="-122"/>
              </a:rPr>
              <a:t>如果</a:t>
            </a:r>
            <a:r>
              <a:rPr lang="zh-CN" altLang="en-US"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2 </a:t>
            </a:r>
            <a:r>
              <a:rPr lang="en-US" altLang="zh-CN"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latin typeface="宋体" pitchFamily="2" charset="-122"/>
              </a:rPr>
              <a:t>，应该移进</a:t>
            </a:r>
          </a:p>
          <a:p>
            <a:pPr lvl="1" eaLnBrk="1" hangingPunct="1">
              <a:lnSpc>
                <a:spcPct val="90000"/>
              </a:lnSpc>
              <a:spcBef>
                <a:spcPct val="0"/>
              </a:spcBef>
              <a:defRPr/>
            </a:pPr>
            <a:r>
              <a:rPr lang="zh-CN" altLang="en-US" b="1" smtClean="0">
                <a:solidFill>
                  <a:schemeClr val="accent2"/>
                </a:solidFill>
                <a:effectLst>
                  <a:outerShdw blurRad="38100" dist="38100" dir="2700000" algn="tl">
                    <a:srgbClr val="C0C0C0"/>
                  </a:outerShdw>
                </a:effectLst>
                <a:latin typeface="宋体" pitchFamily="2" charset="-122"/>
              </a:rPr>
              <a:t>如果</a:t>
            </a:r>
            <a:r>
              <a:rPr lang="zh-CN" altLang="en-US"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latin typeface="宋体" pitchFamily="2" charset="-122"/>
              </a:rPr>
              <a:t>2 </a:t>
            </a:r>
            <a:r>
              <a:rPr lang="en-US" altLang="zh-CN" b="1" smtClean="0">
                <a:solidFill>
                  <a:schemeClr val="accent2"/>
                </a:solidFill>
                <a:effectLst>
                  <a:outerShdw blurRad="38100" dist="38100" dir="2700000" algn="tl">
                    <a:srgbClr val="C0C0C0"/>
                  </a:outerShdw>
                </a:effectLst>
                <a:latin typeface="宋体" pitchFamily="2" charset="-122"/>
              </a:rPr>
              <a:t>= </a:t>
            </a:r>
            <a:r>
              <a:rPr lang="en-US" altLang="zh-CN" b="1" smtClean="0">
                <a:solidFill>
                  <a:schemeClr val="accent2"/>
                </a:solidFill>
                <a:effectLst>
                  <a:outerShdw blurRad="38100" dist="38100" dir="2700000" algn="tl">
                    <a:srgbClr val="C0C0C0"/>
                  </a:outerShdw>
                </a:effectLst>
                <a:sym typeface="Symbol" pitchFamily="18" charset="2"/>
              </a:rPr>
              <a:t></a:t>
            </a:r>
            <a:r>
              <a:rPr lang="zh-CN" altLang="en-US" b="1" smtClean="0">
                <a:solidFill>
                  <a:schemeClr val="accent2"/>
                </a:solidFill>
                <a:effectLst>
                  <a:outerShdw blurRad="38100" dist="38100" dir="2700000" algn="tl">
                    <a:srgbClr val="C0C0C0"/>
                  </a:outerShdw>
                </a:effectLst>
                <a:latin typeface="宋体" pitchFamily="2" charset="-122"/>
              </a:rPr>
              <a:t>，应该用产生式</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baseline="-30000" smtClean="0">
                <a:solidFill>
                  <a:schemeClr val="accent2"/>
                </a:solidFill>
                <a:effectLst>
                  <a:outerShdw blurRad="38100" dist="38100" dir="2700000" algn="tl">
                    <a:srgbClr val="C0C0C0"/>
                  </a:outerShdw>
                </a:effectLst>
              </a:rPr>
              <a:t>1</a:t>
            </a:r>
            <a:r>
              <a:rPr lang="zh-CN" altLang="en-US" b="1" smtClean="0">
                <a:solidFill>
                  <a:schemeClr val="accent2"/>
                </a:solidFill>
                <a:effectLst>
                  <a:outerShdw blurRad="38100" dist="38100" dir="2700000" algn="tl">
                    <a:srgbClr val="C0C0C0"/>
                  </a:outerShdw>
                </a:effectLst>
                <a:latin typeface="宋体" pitchFamily="2" charset="-122"/>
              </a:rPr>
              <a:t>归约</a:t>
            </a:r>
          </a:p>
        </p:txBody>
      </p:sp>
      <p:sp>
        <p:nvSpPr>
          <p:cNvPr id="40963" name="Rectangle 4"/>
          <p:cNvSpPr>
            <a:spLocks noGrp="1" noChangeArrowheads="1"/>
          </p:cNvSpPr>
          <p:nvPr>
            <p:ph type="title"/>
          </p:nvPr>
        </p:nvSpPr>
        <p:spPr/>
        <p:txBody>
          <a:bodyPr/>
          <a:lstStyle/>
          <a:p>
            <a:pPr eaLnBrk="1" hangingPunct="1"/>
            <a:endParaRPr lang="zh-CN"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609600" y="228600"/>
            <a:ext cx="7772400" cy="1143000"/>
          </a:xfrm>
        </p:spPr>
        <p:txBody>
          <a:bodyPr/>
          <a:lstStyle/>
          <a:p>
            <a:pPr eaLnBrk="1" hangingPunct="1">
              <a:defRPr/>
            </a:pPr>
            <a:r>
              <a:rPr lang="en-US" altLang="zh-CN" smtClean="0">
                <a:solidFill>
                  <a:srgbClr val="996633"/>
                </a:solidFill>
                <a:effectLst>
                  <a:outerShdw blurRad="38100" dist="38100" dir="2700000" algn="tl">
                    <a:srgbClr val="C0C0C0"/>
                  </a:outerShdw>
                </a:effectLst>
                <a:ea typeface="黑体" pitchFamily="2" charset="-122"/>
              </a:rPr>
              <a:t>LR</a:t>
            </a:r>
            <a:r>
              <a:rPr lang="zh-CN" altLang="en-US" smtClean="0">
                <a:solidFill>
                  <a:srgbClr val="996633"/>
                </a:solidFill>
                <a:effectLst>
                  <a:outerShdw blurRad="38100" dist="38100" dir="2700000" algn="tl">
                    <a:srgbClr val="C0C0C0"/>
                  </a:outerShdw>
                </a:effectLst>
                <a:latin typeface="宋体" pitchFamily="2" charset="-122"/>
              </a:rPr>
              <a:t>分析器 </a:t>
            </a:r>
          </a:p>
        </p:txBody>
      </p:sp>
      <p:sp>
        <p:nvSpPr>
          <p:cNvPr id="142339" name="Rectangle 3"/>
          <p:cNvSpPr>
            <a:spLocks noGrp="1" noChangeArrowheads="1"/>
          </p:cNvSpPr>
          <p:nvPr>
            <p:ph type="body" idx="1"/>
          </p:nvPr>
        </p:nvSpPr>
        <p:spPr>
          <a:xfrm>
            <a:off x="323850" y="1052513"/>
            <a:ext cx="8534400" cy="609600"/>
          </a:xfrm>
        </p:spPr>
        <p:txBody>
          <a:bodyPr/>
          <a:lstStyle/>
          <a:p>
            <a:pPr eaLnBrk="1" hangingPunct="1">
              <a:spcBef>
                <a:spcPct val="0"/>
              </a:spcBef>
              <a:buFont typeface="Wingdings" pitchFamily="2" charset="2"/>
              <a:buNone/>
              <a:defRPr/>
            </a:pPr>
            <a:r>
              <a:rPr lang="en-US" altLang="zh-CN" sz="2600" b="1" smtClean="0">
                <a:solidFill>
                  <a:srgbClr val="996633"/>
                </a:solidFill>
                <a:effectLst>
                  <a:outerShdw blurRad="38100" dist="38100" dir="2700000" algn="tl">
                    <a:srgbClr val="C0C0C0"/>
                  </a:outerShdw>
                </a:effectLst>
                <a:ea typeface="黑体" pitchFamily="2" charset="-122"/>
              </a:rPr>
              <a:t>LR</a:t>
            </a:r>
            <a:r>
              <a:rPr lang="zh-CN" altLang="en-US" sz="2600" b="1" smtClean="0">
                <a:solidFill>
                  <a:srgbClr val="996633"/>
                </a:solidFill>
                <a:effectLst>
                  <a:outerShdw blurRad="38100" dist="38100" dir="2700000" algn="tl">
                    <a:srgbClr val="C0C0C0"/>
                  </a:outerShdw>
                </a:effectLst>
                <a:latin typeface="宋体" pitchFamily="2" charset="-122"/>
              </a:rPr>
              <a:t>分析算法</a:t>
            </a:r>
          </a:p>
        </p:txBody>
      </p:sp>
      <p:grpSp>
        <p:nvGrpSpPr>
          <p:cNvPr id="41988" name="Group 4"/>
          <p:cNvGrpSpPr>
            <a:grpSpLocks/>
          </p:cNvGrpSpPr>
          <p:nvPr/>
        </p:nvGrpSpPr>
        <p:grpSpPr bwMode="auto">
          <a:xfrm>
            <a:off x="395288" y="1484313"/>
            <a:ext cx="8153400" cy="4772025"/>
            <a:chOff x="240" y="1200"/>
            <a:chExt cx="5136" cy="3006"/>
          </a:xfrm>
        </p:grpSpPr>
        <p:sp>
          <p:nvSpPr>
            <p:cNvPr id="142341" name="Rectangle 5"/>
            <p:cNvSpPr>
              <a:spLocks noChangeArrowheads="1"/>
            </p:cNvSpPr>
            <p:nvPr/>
          </p:nvSpPr>
          <p:spPr bwMode="auto">
            <a:xfrm>
              <a:off x="1501" y="1203"/>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输入</a:t>
              </a:r>
            </a:p>
          </p:txBody>
        </p:sp>
        <p:sp>
          <p:nvSpPr>
            <p:cNvPr id="142342" name="Rectangle 6"/>
            <p:cNvSpPr>
              <a:spLocks noChangeArrowheads="1"/>
            </p:cNvSpPr>
            <p:nvPr/>
          </p:nvSpPr>
          <p:spPr bwMode="auto">
            <a:xfrm>
              <a:off x="2193" y="1982"/>
              <a:ext cx="1803"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LR</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分析程序</a:t>
              </a:r>
            </a:p>
          </p:txBody>
        </p:sp>
        <p:sp>
          <p:nvSpPr>
            <p:cNvPr id="41991" name="Line 7"/>
            <p:cNvSpPr>
              <a:spLocks noChangeShapeType="1"/>
            </p:cNvSpPr>
            <p:nvPr/>
          </p:nvSpPr>
          <p:spPr bwMode="auto">
            <a:xfrm flipV="1">
              <a:off x="3074" y="1530"/>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992" name="Line 8"/>
            <p:cNvSpPr>
              <a:spLocks noChangeShapeType="1"/>
            </p:cNvSpPr>
            <p:nvPr/>
          </p:nvSpPr>
          <p:spPr bwMode="auto">
            <a:xfrm>
              <a:off x="4023" y="2263"/>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45" name="Rectangle 9"/>
            <p:cNvSpPr>
              <a:spLocks noChangeArrowheads="1"/>
            </p:cNvSpPr>
            <p:nvPr/>
          </p:nvSpPr>
          <p:spPr bwMode="auto">
            <a:xfrm>
              <a:off x="4726" y="2069"/>
              <a:ext cx="650" cy="386"/>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输出  </a:t>
              </a:r>
            </a:p>
          </p:txBody>
        </p:sp>
        <p:sp>
          <p:nvSpPr>
            <p:cNvPr id="41994" name="Line 10"/>
            <p:cNvSpPr>
              <a:spLocks noChangeShapeType="1"/>
            </p:cNvSpPr>
            <p:nvPr/>
          </p:nvSpPr>
          <p:spPr bwMode="auto">
            <a:xfrm flipH="1">
              <a:off x="1530" y="2263"/>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2347" name="Rectangle 11"/>
            <p:cNvSpPr>
              <a:spLocks noChangeArrowheads="1"/>
            </p:cNvSpPr>
            <p:nvPr/>
          </p:nvSpPr>
          <p:spPr bwMode="auto">
            <a:xfrm>
              <a:off x="240" y="2109"/>
              <a:ext cx="650" cy="385"/>
            </a:xfrm>
            <a:prstGeom prst="rect">
              <a:avLst/>
            </a:prstGeom>
            <a:noFill/>
            <a:ln w="9525">
              <a:noFill/>
              <a:miter lim="800000"/>
              <a:headEnd/>
              <a:tailEnd/>
            </a:ln>
          </p:spPr>
          <p:txBody>
            <a:bodyPr/>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a:t>
              </a:r>
            </a:p>
          </p:txBody>
        </p:sp>
        <p:sp>
          <p:nvSpPr>
            <p:cNvPr id="142348" name="Rectangle 12"/>
            <p:cNvSpPr>
              <a:spLocks noChangeArrowheads="1"/>
            </p:cNvSpPr>
            <p:nvPr/>
          </p:nvSpPr>
          <p:spPr bwMode="auto">
            <a:xfrm>
              <a:off x="1296" y="3792"/>
              <a:ext cx="3739" cy="414"/>
            </a:xfrm>
            <a:prstGeom prst="rect">
              <a:avLst/>
            </a:prstGeom>
            <a:noFill/>
            <a:ln w="9525">
              <a:noFill/>
              <a:miter lim="800000"/>
              <a:headEnd/>
              <a:tailEnd/>
            </a:ln>
          </p:spPr>
          <p:txBody>
            <a:bodyPr/>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LR</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分析器的模型</a:t>
              </a:r>
            </a:p>
          </p:txBody>
        </p:sp>
        <p:grpSp>
          <p:nvGrpSpPr>
            <p:cNvPr id="41997" name="Group 13"/>
            <p:cNvGrpSpPr>
              <a:grpSpLocks/>
            </p:cNvGrpSpPr>
            <p:nvPr/>
          </p:nvGrpSpPr>
          <p:grpSpPr bwMode="auto">
            <a:xfrm>
              <a:off x="2334" y="3024"/>
              <a:ext cx="1572" cy="587"/>
              <a:chOff x="2334" y="3072"/>
              <a:chExt cx="1572" cy="587"/>
            </a:xfrm>
          </p:grpSpPr>
          <p:sp>
            <p:nvSpPr>
              <p:cNvPr id="142350" name="Rectangle 14"/>
              <p:cNvSpPr>
                <a:spLocks noChangeArrowheads="1"/>
              </p:cNvSpPr>
              <p:nvPr/>
            </p:nvSpPr>
            <p:spPr bwMode="auto">
              <a:xfrm>
                <a:off x="2334"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action</a:t>
                </a:r>
              </a:p>
            </p:txBody>
          </p:sp>
          <p:sp>
            <p:nvSpPr>
              <p:cNvPr id="142351" name="Rectangle 15"/>
              <p:cNvSpPr>
                <a:spLocks noChangeArrowheads="1"/>
              </p:cNvSpPr>
              <p:nvPr/>
            </p:nvSpPr>
            <p:spPr bwMode="auto">
              <a:xfrm>
                <a:off x="3120" y="3072"/>
                <a:ext cx="786" cy="587"/>
              </a:xfrm>
              <a:prstGeom prst="rect">
                <a:avLst/>
              </a:prstGeom>
              <a:noFill/>
              <a:ln w="9525">
                <a:solidFill>
                  <a:schemeClr val="tx1"/>
                </a:solidFill>
                <a:miter lim="800000"/>
                <a:headEnd/>
                <a:tailEnd/>
              </a:ln>
            </p:spPr>
            <p:txBody>
              <a:bodyPr tIns="97200"/>
              <a:lstStyle/>
              <a:p>
                <a:pPr algn="ctr" eaLnBrk="0" hangingPunct="0">
                  <a:lnSpc>
                    <a:spcPct val="130000"/>
                  </a:lnSpc>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goto</a:t>
                </a:r>
              </a:p>
            </p:txBody>
          </p:sp>
        </p:grpSp>
        <p:grpSp>
          <p:nvGrpSpPr>
            <p:cNvPr id="41998" name="Group 16"/>
            <p:cNvGrpSpPr>
              <a:grpSpLocks/>
            </p:cNvGrpSpPr>
            <p:nvPr/>
          </p:nvGrpSpPr>
          <p:grpSpPr bwMode="auto">
            <a:xfrm>
              <a:off x="1056" y="2112"/>
              <a:ext cx="458" cy="1840"/>
              <a:chOff x="3805" y="12274"/>
              <a:chExt cx="507" cy="2072"/>
            </a:xfrm>
          </p:grpSpPr>
          <p:sp>
            <p:nvSpPr>
              <p:cNvPr id="142353" name="Rectangle 17"/>
              <p:cNvSpPr>
                <a:spLocks noChangeArrowheads="1"/>
              </p:cNvSpPr>
              <p:nvPr/>
            </p:nvSpPr>
            <p:spPr bwMode="auto">
              <a:xfrm>
                <a:off x="3808" y="12274"/>
                <a:ext cx="494" cy="346"/>
              </a:xfrm>
              <a:prstGeom prst="rect">
                <a:avLst/>
              </a:prstGeom>
              <a:noFill/>
              <a:ln w="9525">
                <a:solidFill>
                  <a:schemeClr val="tx1"/>
                </a:solidFill>
                <a:miter lim="800000"/>
                <a:headEnd/>
                <a:tailEnd/>
              </a:ln>
            </p:spPr>
            <p:txBody>
              <a:bodyPr tIns="0" bIns="36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a:t>
                </a:r>
                <a:r>
                  <a:rPr lang="en-US" altLang="zh-CN" sz="2800" b="1" i="1" baseline="-25000">
                    <a:solidFill>
                      <a:schemeClr val="accent2"/>
                    </a:solidFill>
                    <a:effectLst>
                      <a:outerShdw blurRad="38100" dist="38100" dir="2700000" algn="tl">
                        <a:srgbClr val="C0C0C0"/>
                      </a:outerShdw>
                    </a:effectLst>
                    <a:latin typeface="Times New Roman" pitchFamily="18" charset="0"/>
                    <a:ea typeface="宋体" pitchFamily="2" charset="-122"/>
                  </a:rPr>
                  <a:t>m</a:t>
                </a:r>
              </a:p>
            </p:txBody>
          </p:sp>
          <p:sp>
            <p:nvSpPr>
              <p:cNvPr id="142354" name="Rectangle 18"/>
              <p:cNvSpPr>
                <a:spLocks noChangeArrowheads="1"/>
              </p:cNvSpPr>
              <p:nvPr/>
            </p:nvSpPr>
            <p:spPr bwMode="auto">
              <a:xfrm>
                <a:off x="3811" y="12604"/>
                <a:ext cx="496" cy="346"/>
              </a:xfrm>
              <a:prstGeom prst="rect">
                <a:avLst/>
              </a:prstGeom>
              <a:noFill/>
              <a:ln w="9525">
                <a:solidFill>
                  <a:schemeClr val="tx1"/>
                </a:solidFill>
                <a:miter lim="800000"/>
                <a:headEnd/>
                <a:tailEnd/>
              </a:ln>
            </p:spPr>
            <p:txBody>
              <a:bodyPr lIns="54000" tIns="0" rIns="54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a:t>
                </a:r>
                <a:r>
                  <a:rPr lang="en-US" altLang="zh-CN" sz="2800" b="1" i="1" baseline="-25000">
                    <a:solidFill>
                      <a:schemeClr val="accent2"/>
                    </a:solidFill>
                    <a:effectLst>
                      <a:outerShdw blurRad="38100" dist="38100" dir="2700000" algn="tl">
                        <a:srgbClr val="C0C0C0"/>
                      </a:outerShdw>
                    </a:effectLst>
                    <a:latin typeface="Times New Roman" pitchFamily="18" charset="0"/>
                    <a:ea typeface="宋体" pitchFamily="2" charset="-122"/>
                  </a:rPr>
                  <a:t>m</a:t>
                </a:r>
              </a:p>
            </p:txBody>
          </p:sp>
          <p:sp>
            <p:nvSpPr>
              <p:cNvPr id="142355" name="Rectangle 19"/>
              <p:cNvSpPr>
                <a:spLocks noChangeArrowheads="1"/>
              </p:cNvSpPr>
              <p:nvPr/>
            </p:nvSpPr>
            <p:spPr bwMode="auto">
              <a:xfrm>
                <a:off x="3811" y="12950"/>
                <a:ext cx="495" cy="347"/>
              </a:xfrm>
              <a:prstGeom prst="rect">
                <a:avLst/>
              </a:prstGeom>
              <a:noFill/>
              <a:ln w="9525">
                <a:solidFill>
                  <a:schemeClr val="tx1"/>
                </a:solidFill>
                <a:miter lim="800000"/>
                <a:headEnd/>
                <a:tailEnd/>
              </a:ln>
            </p:spPr>
            <p:txBody>
              <a:bodyPr lIns="54000" tIns="0" rIns="18000" bIns="36000"/>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ea typeface="宋体" pitchFamily="2" charset="-122"/>
                  </a:rPr>
                  <a:t>s</a:t>
                </a:r>
                <a:r>
                  <a:rPr lang="en-US" altLang="zh-CN" sz="2400" b="1" i="1" baseline="-25000">
                    <a:solidFill>
                      <a:schemeClr val="accent2"/>
                    </a:solidFill>
                    <a:effectLst>
                      <a:outerShdw blurRad="38100" dist="38100" dir="2700000" algn="tl">
                        <a:srgbClr val="C0C0C0"/>
                      </a:outerShdw>
                    </a:effectLst>
                    <a:latin typeface="Times New Roman" pitchFamily="18" charset="0"/>
                    <a:ea typeface="宋体" pitchFamily="2" charset="-122"/>
                  </a:rPr>
                  <a:t>m</a:t>
                </a:r>
                <a:r>
                  <a:rPr lang="en-US" altLang="zh-CN" sz="2400" b="1" baseline="-25000">
                    <a:solidFill>
                      <a:schemeClr val="accent2"/>
                    </a:solidFill>
                    <a:effectLst>
                      <a:outerShdw blurRad="38100" dist="38100" dir="2700000" algn="tl">
                        <a:srgbClr val="C0C0C0"/>
                      </a:outerShdw>
                    </a:effectLst>
                    <a:latin typeface="Times New Roman" pitchFamily="18" charset="0"/>
                    <a:ea typeface="宋体" pitchFamily="2" charset="-122"/>
                  </a:rPr>
                  <a:t>-1</a:t>
                </a:r>
              </a:p>
            </p:txBody>
          </p:sp>
          <p:sp>
            <p:nvSpPr>
              <p:cNvPr id="142356" name="Rectangle 20"/>
              <p:cNvSpPr>
                <a:spLocks noChangeArrowheads="1"/>
              </p:cNvSpPr>
              <p:nvPr/>
            </p:nvSpPr>
            <p:spPr bwMode="auto">
              <a:xfrm>
                <a:off x="3805" y="13282"/>
                <a:ext cx="494" cy="346"/>
              </a:xfrm>
              <a:prstGeom prst="rect">
                <a:avLst/>
              </a:prstGeom>
              <a:noFill/>
              <a:ln w="9525">
                <a:solidFill>
                  <a:schemeClr val="tx1"/>
                </a:solidFill>
                <a:miter lim="800000"/>
                <a:headEnd/>
                <a:tailEnd/>
              </a:ln>
            </p:spPr>
            <p:txBody>
              <a:bodyPr lIns="36000" tIns="0" rIns="18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a:t>
                </a:r>
                <a:r>
                  <a:rPr lang="en-US" altLang="zh-CN" sz="2800" b="1" i="1" baseline="-25000">
                    <a:solidFill>
                      <a:schemeClr val="accent2"/>
                    </a:solidFill>
                    <a:effectLst>
                      <a:outerShdw blurRad="38100" dist="38100" dir="2700000" algn="tl">
                        <a:srgbClr val="C0C0C0"/>
                      </a:outerShdw>
                    </a:effectLst>
                    <a:latin typeface="Times New Roman" pitchFamily="18" charset="0"/>
                    <a:ea typeface="宋体" pitchFamily="2" charset="-122"/>
                  </a:rPr>
                  <a:t>m</a:t>
                </a:r>
                <a:r>
                  <a:rPr lang="en-US" altLang="zh-CN" sz="2800" b="1" baseline="-25000">
                    <a:solidFill>
                      <a:schemeClr val="accent2"/>
                    </a:solidFill>
                    <a:effectLst>
                      <a:outerShdw blurRad="38100" dist="38100" dir="2700000" algn="tl">
                        <a:srgbClr val="C0C0C0"/>
                      </a:outerShdw>
                    </a:effectLst>
                    <a:latin typeface="Times New Roman" pitchFamily="18" charset="0"/>
                    <a:ea typeface="宋体" pitchFamily="2" charset="-122"/>
                  </a:rPr>
                  <a:t>-1</a:t>
                </a:r>
                <a:endPar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142357" name="Rectangle 21"/>
              <p:cNvSpPr>
                <a:spLocks noChangeArrowheads="1"/>
              </p:cNvSpPr>
              <p:nvPr/>
            </p:nvSpPr>
            <p:spPr bwMode="auto">
              <a:xfrm>
                <a:off x="3811" y="13642"/>
                <a:ext cx="495" cy="346"/>
              </a:xfrm>
              <a:prstGeom prst="rect">
                <a:avLst/>
              </a:prstGeom>
              <a:noFill/>
              <a:ln w="9525">
                <a:solidFill>
                  <a:schemeClr val="tx1"/>
                </a:solidFill>
                <a:miter lim="800000"/>
                <a:headEnd/>
                <a:tailEnd/>
              </a:ln>
            </p:spPr>
            <p:txBody>
              <a:bodyPr tIns="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sp>
            <p:nvSpPr>
              <p:cNvPr id="142358" name="Rectangle 22"/>
              <p:cNvSpPr>
                <a:spLocks noChangeArrowheads="1"/>
              </p:cNvSpPr>
              <p:nvPr/>
            </p:nvSpPr>
            <p:spPr bwMode="auto">
              <a:xfrm>
                <a:off x="3805" y="14000"/>
                <a:ext cx="507" cy="346"/>
              </a:xfrm>
              <a:prstGeom prst="rect">
                <a:avLst/>
              </a:prstGeom>
              <a:noFill/>
              <a:ln w="9525">
                <a:solidFill>
                  <a:schemeClr val="tx1"/>
                </a:solidFill>
                <a:miter lim="800000"/>
                <a:headEnd/>
                <a:tailEnd/>
              </a:ln>
            </p:spPr>
            <p:txBody>
              <a:bodyPr lIns="90000" tIns="0" rIns="72000" bIns="360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a:t>
                </a:r>
                <a:r>
                  <a:rPr lang="en-US" altLang="zh-CN" sz="2800" b="1" baseline="-25000">
                    <a:solidFill>
                      <a:schemeClr val="accent2"/>
                    </a:solidFill>
                    <a:effectLst>
                      <a:outerShdw blurRad="38100" dist="38100" dir="2700000" algn="tl">
                        <a:srgbClr val="C0C0C0"/>
                      </a:outerShdw>
                    </a:effectLst>
                    <a:latin typeface="Times New Roman" pitchFamily="18" charset="0"/>
                    <a:ea typeface="宋体" pitchFamily="2" charset="-122"/>
                  </a:rPr>
                  <a:t>0</a:t>
                </a:r>
              </a:p>
            </p:txBody>
          </p:sp>
        </p:grpSp>
        <p:grpSp>
          <p:nvGrpSpPr>
            <p:cNvPr id="41999" name="Group 23"/>
            <p:cNvGrpSpPr>
              <a:grpSpLocks/>
            </p:cNvGrpSpPr>
            <p:nvPr/>
          </p:nvGrpSpPr>
          <p:grpSpPr bwMode="auto">
            <a:xfrm>
              <a:off x="2400" y="1200"/>
              <a:ext cx="1536" cy="349"/>
              <a:chOff x="2400" y="1200"/>
              <a:chExt cx="1536" cy="349"/>
            </a:xfrm>
          </p:grpSpPr>
          <p:sp>
            <p:nvSpPr>
              <p:cNvPr id="142360" name="Rectangle 24"/>
              <p:cNvSpPr>
                <a:spLocks noChangeArrowheads="1"/>
              </p:cNvSpPr>
              <p:nvPr/>
            </p:nvSpPr>
            <p:spPr bwMode="auto">
              <a:xfrm>
                <a:off x="2658" y="1201"/>
                <a:ext cx="261"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sp>
            <p:nvSpPr>
              <p:cNvPr id="142361" name="Rectangle 25"/>
              <p:cNvSpPr>
                <a:spLocks noChangeArrowheads="1"/>
              </p:cNvSpPr>
              <p:nvPr/>
            </p:nvSpPr>
            <p:spPr bwMode="auto">
              <a:xfrm>
                <a:off x="2400" y="1203"/>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1000" b="1" baseline="-25000">
                    <a:solidFill>
                      <a:schemeClr val="accent2"/>
                    </a:solidFill>
                    <a:effectLst>
                      <a:outerShdw blurRad="38100" dist="38100" dir="2700000" algn="tl">
                        <a:srgbClr val="C0C0C0"/>
                      </a:outerShdw>
                    </a:effectLst>
                    <a:latin typeface="Times New Roman" pitchFamily="18" charset="0"/>
                    <a:ea typeface="宋体" pitchFamily="2" charset="-122"/>
                  </a:rPr>
                  <a:t>1</a:t>
                </a:r>
              </a:p>
            </p:txBody>
          </p:sp>
          <p:sp>
            <p:nvSpPr>
              <p:cNvPr id="142362" name="Rectangle 26"/>
              <p:cNvSpPr>
                <a:spLocks noChangeArrowheads="1"/>
              </p:cNvSpPr>
              <p:nvPr/>
            </p:nvSpPr>
            <p:spPr bwMode="auto">
              <a:xfrm>
                <a:off x="2902"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i="1" baseline="-25000">
                    <a:solidFill>
                      <a:schemeClr val="accent2"/>
                    </a:solidFill>
                    <a:effectLst>
                      <a:outerShdw blurRad="38100" dist="38100" dir="2700000" algn="tl">
                        <a:srgbClr val="C0C0C0"/>
                      </a:outerShdw>
                    </a:effectLst>
                    <a:latin typeface="Times New Roman" pitchFamily="18" charset="0"/>
                    <a:ea typeface="宋体" pitchFamily="2" charset="-122"/>
                  </a:rPr>
                  <a:t>i</a:t>
                </a:r>
                <a:endPar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142363" name="Rectangle 27"/>
              <p:cNvSpPr>
                <a:spLocks noChangeArrowheads="1"/>
              </p:cNvSpPr>
              <p:nvPr/>
            </p:nvSpPr>
            <p:spPr bwMode="auto">
              <a:xfrm>
                <a:off x="3161" y="1202"/>
                <a:ext cx="260" cy="346"/>
              </a:xfrm>
              <a:prstGeom prst="rect">
                <a:avLst/>
              </a:prstGeom>
              <a:noFill/>
              <a:ln w="9525">
                <a:solidFill>
                  <a:schemeClr val="tx1"/>
                </a:solidFill>
                <a:miter lim="800000"/>
                <a:headEnd/>
                <a:tailEnd/>
              </a:ln>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sp>
            <p:nvSpPr>
              <p:cNvPr id="142364" name="Rectangle 28"/>
              <p:cNvSpPr>
                <a:spLocks noChangeArrowheads="1"/>
              </p:cNvSpPr>
              <p:nvPr/>
            </p:nvSpPr>
            <p:spPr bwMode="auto">
              <a:xfrm>
                <a:off x="3417" y="1202"/>
                <a:ext cx="261"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i="1" baseline="-25000">
                    <a:solidFill>
                      <a:schemeClr val="accent2"/>
                    </a:solidFill>
                    <a:effectLst>
                      <a:outerShdw blurRad="38100" dist="38100" dir="2700000" algn="tl">
                        <a:srgbClr val="C0C0C0"/>
                      </a:outerShdw>
                    </a:effectLst>
                    <a:latin typeface="Times New Roman" pitchFamily="18" charset="0"/>
                    <a:ea typeface="宋体" pitchFamily="2" charset="-122"/>
                  </a:rPr>
                  <a:t>n</a:t>
                </a:r>
                <a:endPar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endParaRPr>
              </a:p>
            </p:txBody>
          </p:sp>
          <p:sp>
            <p:nvSpPr>
              <p:cNvPr id="142365" name="Rectangle 29"/>
              <p:cNvSpPr>
                <a:spLocks noChangeArrowheads="1"/>
              </p:cNvSpPr>
              <p:nvPr/>
            </p:nvSpPr>
            <p:spPr bwMode="auto">
              <a:xfrm>
                <a:off x="3676" y="1200"/>
                <a:ext cx="260" cy="346"/>
              </a:xfrm>
              <a:prstGeom prst="rect">
                <a:avLst/>
              </a:prstGeom>
              <a:noFill/>
              <a:ln w="9525">
                <a:solidFill>
                  <a:schemeClr val="tx1"/>
                </a:solidFill>
                <a:miter lim="800000"/>
                <a:headEnd/>
                <a:tailEnd/>
              </a:ln>
            </p:spPr>
            <p:txBody>
              <a:bodyPr lIns="36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p>
            </p:txBody>
          </p:sp>
        </p:grpSp>
        <p:sp>
          <p:nvSpPr>
            <p:cNvPr id="42000" name="Freeform 30"/>
            <p:cNvSpPr>
              <a:spLocks/>
            </p:cNvSpPr>
            <p:nvPr/>
          </p:nvSpPr>
          <p:spPr bwMode="auto">
            <a:xfrm>
              <a:off x="2614" y="2562"/>
              <a:ext cx="466" cy="453"/>
            </a:xfrm>
            <a:custGeom>
              <a:avLst/>
              <a:gdLst>
                <a:gd name="T0" fmla="*/ 376 w 516"/>
                <a:gd name="T1" fmla="*/ 0 h 510"/>
                <a:gd name="T2" fmla="*/ 376 w 516"/>
                <a:gd name="T3" fmla="*/ 95 h 510"/>
                <a:gd name="T4" fmla="*/ 354 w 516"/>
                <a:gd name="T5" fmla="*/ 159 h 510"/>
                <a:gd name="T6" fmla="*/ 299 w 516"/>
                <a:gd name="T7" fmla="*/ 190 h 510"/>
                <a:gd name="T8" fmla="*/ 56 w 516"/>
                <a:gd name="T9" fmla="*/ 201 h 510"/>
                <a:gd name="T10" fmla="*/ 0 w 516"/>
                <a:gd name="T11" fmla="*/ 357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1" name="Freeform 31"/>
            <p:cNvSpPr>
              <a:spLocks/>
            </p:cNvSpPr>
            <p:nvPr/>
          </p:nvSpPr>
          <p:spPr bwMode="auto">
            <a:xfrm flipH="1">
              <a:off x="3087" y="2564"/>
              <a:ext cx="466" cy="453"/>
            </a:xfrm>
            <a:custGeom>
              <a:avLst/>
              <a:gdLst>
                <a:gd name="T0" fmla="*/ 376 w 516"/>
                <a:gd name="T1" fmla="*/ 0 h 510"/>
                <a:gd name="T2" fmla="*/ 376 w 516"/>
                <a:gd name="T3" fmla="*/ 95 h 510"/>
                <a:gd name="T4" fmla="*/ 354 w 516"/>
                <a:gd name="T5" fmla="*/ 159 h 510"/>
                <a:gd name="T6" fmla="*/ 299 w 516"/>
                <a:gd name="T7" fmla="*/ 190 h 510"/>
                <a:gd name="T8" fmla="*/ 56 w 516"/>
                <a:gd name="T9" fmla="*/ 201 h 510"/>
                <a:gd name="T10" fmla="*/ 0 w 516"/>
                <a:gd name="T11" fmla="*/ 357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609600" y="228600"/>
            <a:ext cx="7772400" cy="1143000"/>
          </a:xfrm>
        </p:spPr>
        <p:txBody>
          <a:bodyPr/>
          <a:lstStyle/>
          <a:p>
            <a:pPr eaLnBrk="1" hangingPunct="1">
              <a:defRPr/>
            </a:pPr>
            <a:r>
              <a:rPr lang="en-US" altLang="zh-CN" smtClean="0">
                <a:solidFill>
                  <a:srgbClr val="996633"/>
                </a:solidFill>
                <a:effectLst>
                  <a:outerShdw blurRad="38100" dist="38100" dir="2700000" algn="tl">
                    <a:srgbClr val="C0C0C0"/>
                  </a:outerShdw>
                </a:effectLst>
                <a:ea typeface="黑体" pitchFamily="2" charset="-122"/>
              </a:rPr>
              <a:t>LR</a:t>
            </a:r>
            <a:r>
              <a:rPr lang="zh-CN" altLang="en-US" smtClean="0">
                <a:solidFill>
                  <a:srgbClr val="996633"/>
                </a:solidFill>
                <a:effectLst>
                  <a:outerShdw blurRad="38100" dist="38100" dir="2700000" algn="tl">
                    <a:srgbClr val="C0C0C0"/>
                  </a:outerShdw>
                </a:effectLst>
                <a:latin typeface="宋体" pitchFamily="2" charset="-122"/>
              </a:rPr>
              <a:t>分析器 </a:t>
            </a:r>
          </a:p>
        </p:txBody>
      </p:sp>
      <p:sp>
        <p:nvSpPr>
          <p:cNvPr id="144387" name="Rectangle 3"/>
          <p:cNvSpPr>
            <a:spLocks noGrp="1" noChangeArrowheads="1"/>
          </p:cNvSpPr>
          <p:nvPr>
            <p:ph type="body" idx="1"/>
          </p:nvPr>
        </p:nvSpPr>
        <p:spPr>
          <a:xfrm>
            <a:off x="323850" y="1196975"/>
            <a:ext cx="8534400" cy="1524000"/>
          </a:xfrm>
        </p:spPr>
        <p:txBody>
          <a:bodyPr/>
          <a:lstStyle/>
          <a:p>
            <a:pPr algn="just" eaLnBrk="1" hangingPunct="1">
              <a:lnSpc>
                <a:spcPct val="90000"/>
              </a:lnSpc>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例 </a:t>
            </a:r>
            <a:r>
              <a:rPr lang="en-US" altLang="zh-CN" sz="2600" b="1" i="1" smtClean="0">
                <a:solidFill>
                  <a:schemeClr val="accent2"/>
                </a:solidFill>
                <a:effectLst>
                  <a:outerShdw blurRad="38100" dist="38100" dir="2700000" algn="tl">
                    <a:srgbClr val="C0C0C0"/>
                  </a:outerShdw>
                </a:effectLst>
              </a:rPr>
              <a:t>E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E + T | T </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T </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 F |</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F</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F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E </a:t>
            </a:r>
            <a:r>
              <a:rPr lang="en-US" altLang="zh-CN" sz="2600" b="1" smtClean="0">
                <a:solidFill>
                  <a:schemeClr val="accent2"/>
                </a:solidFill>
                <a:effectLst>
                  <a:outerShdw blurRad="38100" dist="38100" dir="2700000" algn="tl">
                    <a:srgbClr val="C0C0C0"/>
                  </a:outerShdw>
                </a:effectLst>
              </a:rPr>
              <a:t>)  | id</a:t>
            </a:r>
          </a:p>
          <a:p>
            <a:pPr algn="just" eaLnBrk="1" hangingPunct="1">
              <a:lnSpc>
                <a:spcPct val="90000"/>
              </a:lnSpc>
              <a:spcBef>
                <a:spcPct val="0"/>
              </a:spcBef>
              <a:buFont typeface="Wingdings" pitchFamily="2" charset="2"/>
              <a:buNone/>
              <a:defRPr/>
            </a:pPr>
            <a:endParaRPr lang="en-US" altLang="zh-CN" sz="2600" b="1" smtClean="0">
              <a:solidFill>
                <a:schemeClr val="accent2"/>
              </a:solidFill>
              <a:effectLst>
                <a:outerShdw blurRad="38100" dist="38100" dir="2700000" algn="tl">
                  <a:srgbClr val="C0C0C0"/>
                </a:outerShdw>
              </a:effectLst>
              <a:ea typeface="黑体" pitchFamily="2" charset="-122"/>
            </a:endParaRPr>
          </a:p>
        </p:txBody>
      </p:sp>
      <p:graphicFrame>
        <p:nvGraphicFramePr>
          <p:cNvPr id="144388" name="Group 4"/>
          <p:cNvGraphicFramePr>
            <a:graphicFrameLocks noGrp="1"/>
          </p:cNvGraphicFramePr>
          <p:nvPr/>
        </p:nvGraphicFramePr>
        <p:xfrm>
          <a:off x="468313" y="2708275"/>
          <a:ext cx="8077200" cy="3379788"/>
        </p:xfrm>
        <a:graphic>
          <a:graphicData uri="http://schemas.openxmlformats.org/drawingml/2006/table">
            <a:tbl>
              <a:tblPr/>
              <a:tblGrid>
                <a:gridCol w="1090612"/>
                <a:gridCol w="4852988"/>
                <a:gridCol w="2133600"/>
              </a:tblGrid>
              <a:tr h="498475">
                <a:tc rowSpan="2">
                  <a:txBody>
                    <a:bodyPr/>
                    <a:lstStyle/>
                    <a:p>
                      <a:pPr marL="0" marR="0" lvl="0" indent="0" algn="l" defTabSz="914400" rtl="0" eaLnBrk="1" fontAlgn="base" latinLnBrk="0" hangingPunct="1">
                        <a:lnSpc>
                          <a:spcPct val="15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动</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作</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转</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移</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84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id       +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         )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T      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5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1       2      3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921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6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acc</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2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7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2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2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5</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4</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8       2      3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rPr>
              <a:t>词法记号的描述与识别 </a:t>
            </a:r>
          </a:p>
        </p:txBody>
      </p:sp>
      <p:sp>
        <p:nvSpPr>
          <p:cNvPr id="13315" name="Rectangle 3"/>
          <p:cNvSpPr>
            <a:spLocks noGrp="1" noChangeArrowheads="1"/>
          </p:cNvSpPr>
          <p:nvPr>
            <p:ph type="body" idx="1"/>
          </p:nvPr>
        </p:nvSpPr>
        <p:spPr>
          <a:xfrm>
            <a:off x="533400" y="1447800"/>
            <a:ext cx="8610600" cy="5221288"/>
          </a:xfrm>
        </p:spPr>
        <p:txBody>
          <a:bodyPr/>
          <a:lstStyle/>
          <a:p>
            <a:pPr eaLnBrk="1" hangingPunct="1">
              <a:defRPr/>
            </a:pPr>
            <a:r>
              <a:rPr lang="zh-CN" altLang="en-US" b="1" smtClean="0">
                <a:solidFill>
                  <a:srgbClr val="996633"/>
                </a:solidFill>
                <a:effectLst>
                  <a:outerShdw blurRad="38100" dist="38100" dir="2700000" algn="tl">
                    <a:srgbClr val="C0C0C0"/>
                  </a:outerShdw>
                </a:effectLst>
                <a:latin typeface="宋体" pitchFamily="2" charset="-122"/>
              </a:rPr>
              <a:t>正规式的例子  </a:t>
            </a:r>
            <a:r>
              <a:rPr lang="zh-CN" altLang="en-US" sz="2600" b="1" smtClean="0">
                <a:solidFill>
                  <a:srgbClr val="996633"/>
                </a:solidFill>
                <a:effectLst>
                  <a:outerShdw blurRad="38100" dist="38100" dir="2700000" algn="tl">
                    <a:srgbClr val="C0C0C0"/>
                  </a:outerShdw>
                </a:effectLst>
                <a:latin typeface="宋体" pitchFamily="2" charset="-122"/>
                <a:sym typeface="Symbol" pitchFamily="18" charset="2"/>
              </a:rPr>
              <a:t></a:t>
            </a:r>
            <a:r>
              <a:rPr lang="zh-CN" altLang="en-US" sz="2600" b="1" smtClean="0">
                <a:solidFill>
                  <a:srgbClr val="996633"/>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rgbClr val="996633"/>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rgbClr val="996633"/>
                </a:solidFill>
                <a:effectLst>
                  <a:outerShdw blurRad="38100" dist="38100" dir="2700000" algn="tl">
                    <a:srgbClr val="C0C0C0"/>
                  </a:outerShdw>
                </a:effectLst>
              </a:rPr>
              <a:t>{</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b</a:t>
            </a:r>
            <a:r>
              <a:rPr lang="en-US" altLang="zh-CN" sz="2600" b="1" smtClean="0">
                <a:solidFill>
                  <a:srgbClr val="996633"/>
                </a:solidFill>
                <a:effectLst>
                  <a:outerShdw blurRad="38100" dist="38100" dir="2700000" algn="tl">
                    <a:srgbClr val="C0C0C0"/>
                  </a:outerShdw>
                </a:effectLst>
              </a:rPr>
              <a:t>}</a:t>
            </a:r>
          </a:p>
          <a:p>
            <a:pPr lvl="1" eaLnBrk="1" hangingPunct="1">
              <a:defRPr/>
            </a:pP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cs typeface="Times New Roman" pitchFamily="18" charset="0"/>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endParaRPr lang="en-US" altLang="zh-CN" sz="2200" b="1" smtClean="0">
              <a:solidFill>
                <a:schemeClr val="accent2"/>
              </a:solidFill>
              <a:effectLst>
                <a:outerShdw blurRad="38100" dist="38100" dir="2700000" algn="tl">
                  <a:srgbClr val="C0C0C0"/>
                </a:outerShdw>
              </a:effectLst>
              <a:latin typeface="宋体" pitchFamily="2" charset="-122"/>
            </a:endParaRPr>
          </a:p>
          <a:p>
            <a:pPr lvl="1" eaLnBrk="1" hangingPunct="1">
              <a:defRPr/>
            </a:pP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rPr>
              <a:t>)</a:t>
            </a:r>
            <a:r>
              <a:rPr lang="en-US" altLang="zh-CN" b="1" smtClean="0">
                <a:solidFill>
                  <a:schemeClr val="accent2"/>
                </a:solidFill>
                <a:effectLst>
                  <a:outerShdw blurRad="38100" dist="38100" dir="2700000" algn="tl">
                    <a:srgbClr val="C0C0C0"/>
                  </a:outerShdw>
                </a:effectLst>
                <a:cs typeface="Times New Roman" pitchFamily="18" charset="0"/>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ab</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bb</a:t>
            </a:r>
            <a:r>
              <a:rPr lang="en-US" altLang="zh-CN" b="1" smtClean="0">
                <a:solidFill>
                  <a:schemeClr val="accent2"/>
                </a:solidFill>
                <a:effectLst>
                  <a:outerShdw blurRad="38100" dist="38100" dir="2700000" algn="tl">
                    <a:srgbClr val="C0C0C0"/>
                  </a:outerShdw>
                </a:effectLst>
              </a:rPr>
              <a:t>}</a:t>
            </a:r>
            <a:endParaRPr lang="en-US" altLang="zh-CN" b="1" smtClean="0">
              <a:solidFill>
                <a:schemeClr val="accent2"/>
              </a:solidFill>
              <a:effectLst>
                <a:outerShdw blurRad="38100" dist="38100" dir="2700000" algn="tl">
                  <a:srgbClr val="C0C0C0"/>
                </a:outerShdw>
              </a:effectLst>
              <a:latin typeface="宋体" pitchFamily="2" charset="-122"/>
            </a:endParaRPr>
          </a:p>
          <a:p>
            <a:pPr lvl="1" eaLnBrk="1" hangingPunct="1">
              <a:defRPr/>
            </a:pPr>
            <a:r>
              <a:rPr lang="en-US" altLang="zh-CN" b="1" i="1" smtClean="0">
                <a:solidFill>
                  <a:schemeClr val="accent2"/>
                </a:solidFill>
                <a:effectLst>
                  <a:outerShdw blurRad="38100" dist="38100" dir="2700000" algn="tl">
                    <a:srgbClr val="C0C0C0"/>
                  </a:outerShdw>
                </a:effectLst>
              </a:rPr>
              <a:t>aa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ab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bb</a:t>
            </a:r>
            <a:r>
              <a:rPr lang="en-US" altLang="zh-CN" b="1" smtClean="0">
                <a:solidFill>
                  <a:schemeClr val="accent2"/>
                </a:solidFill>
                <a:effectLst>
                  <a:outerShdw blurRad="38100" dist="38100" dir="2700000" algn="tl">
                    <a:srgbClr val="C0C0C0"/>
                  </a:outerShdw>
                </a:effectLst>
                <a:latin typeface="宋体" pitchFamily="2" charset="-122"/>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ab</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bb</a:t>
            </a:r>
            <a:r>
              <a:rPr lang="en-US" altLang="zh-CN" b="1" smtClean="0">
                <a:solidFill>
                  <a:schemeClr val="accent2"/>
                </a:solidFill>
                <a:effectLst>
                  <a:outerShdw blurRad="38100" dist="38100" dir="2700000" algn="tl">
                    <a:srgbClr val="C0C0C0"/>
                  </a:outerShdw>
                </a:effectLst>
              </a:rPr>
              <a:t>}</a:t>
            </a:r>
          </a:p>
          <a:p>
            <a:pPr lvl="1" eaLnBrk="1" hangingPunct="1">
              <a:defRPr/>
            </a:pPr>
            <a:r>
              <a:rPr lang="en-US" altLang="zh-CN" b="1" i="1" smtClean="0">
                <a:solidFill>
                  <a:schemeClr val="accent2"/>
                </a:solidFill>
                <a:effectLst>
                  <a:outerShdw blurRad="38100" dist="38100" dir="2700000" algn="tl">
                    <a:srgbClr val="C0C0C0"/>
                  </a:outerShdw>
                </a:effectLst>
              </a:rPr>
              <a:t>a</a:t>
            </a:r>
            <a:r>
              <a:rPr lang="en-US" altLang="zh-CN" b="1" baseline="30000"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latin typeface="宋体" pitchFamily="2" charset="-122"/>
              </a:rPr>
              <a:t>由字母</a:t>
            </a:r>
            <a:r>
              <a:rPr lang="en-US" altLang="zh-CN" b="1" i="1" smtClean="0">
                <a:solidFill>
                  <a:schemeClr val="accent2"/>
                </a:solidFill>
                <a:effectLst>
                  <a:outerShdw blurRad="38100" dist="38100" dir="2700000" algn="tl">
                    <a:srgbClr val="C0C0C0"/>
                  </a:outerShdw>
                </a:effectLst>
              </a:rPr>
              <a:t>a</a:t>
            </a:r>
            <a:r>
              <a:rPr lang="zh-CN" altLang="en-US" b="1" smtClean="0">
                <a:solidFill>
                  <a:schemeClr val="accent2"/>
                </a:solidFill>
                <a:effectLst>
                  <a:outerShdw blurRad="38100" dist="38100" dir="2700000" algn="tl">
                    <a:srgbClr val="C0C0C0"/>
                  </a:outerShdw>
                </a:effectLst>
                <a:latin typeface="宋体" pitchFamily="2" charset="-122"/>
              </a:rPr>
              <a:t>构成的所有串集</a:t>
            </a:r>
            <a:endParaRPr lang="zh-CN" altLang="en-US" b="1" smtClean="0">
              <a:solidFill>
                <a:schemeClr val="accent2"/>
              </a:solidFill>
              <a:effectLst>
                <a:outerShdw blurRad="38100" dist="38100" dir="2700000" algn="tl">
                  <a:srgbClr val="C0C0C0"/>
                </a:outerShdw>
              </a:effectLst>
            </a:endParaRPr>
          </a:p>
          <a:p>
            <a:pPr lvl="1" eaLnBrk="1" hangingPunct="1">
              <a:defRPr/>
            </a:pP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baseline="30000"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latin typeface="宋体" pitchFamily="2" charset="-122"/>
              </a:rPr>
              <a:t>由</a:t>
            </a:r>
            <a:r>
              <a:rPr lang="en-US" altLang="zh-CN" b="1" i="1" smtClean="0">
                <a:solidFill>
                  <a:schemeClr val="accent2"/>
                </a:solidFill>
                <a:effectLst>
                  <a:outerShdw blurRad="38100" dist="38100" dir="2700000" algn="tl">
                    <a:srgbClr val="C0C0C0"/>
                  </a:outerShdw>
                </a:effectLst>
              </a:rPr>
              <a:t>a</a:t>
            </a:r>
            <a:r>
              <a:rPr lang="zh-CN" altLang="en-US" b="1" smtClean="0">
                <a:solidFill>
                  <a:schemeClr val="accent2"/>
                </a:solidFill>
                <a:effectLst>
                  <a:outerShdw blurRad="38100" dist="38100" dir="2700000" algn="tl">
                    <a:srgbClr val="C0C0C0"/>
                  </a:outerShdw>
                </a:effectLst>
                <a:latin typeface="宋体" pitchFamily="2" charset="-122"/>
              </a:rPr>
              <a:t>和</a:t>
            </a:r>
            <a:r>
              <a:rPr lang="en-US" altLang="zh-CN" b="1" i="1" smtClean="0">
                <a:solidFill>
                  <a:schemeClr val="accent2"/>
                </a:solidFill>
                <a:effectLst>
                  <a:outerShdw blurRad="38100" dist="38100" dir="2700000" algn="tl">
                    <a:srgbClr val="C0C0C0"/>
                  </a:outerShdw>
                </a:effectLst>
              </a:rPr>
              <a:t>b</a:t>
            </a:r>
            <a:r>
              <a:rPr lang="zh-CN" altLang="en-US" b="1" smtClean="0">
                <a:solidFill>
                  <a:schemeClr val="accent2"/>
                </a:solidFill>
                <a:effectLst>
                  <a:outerShdw blurRad="38100" dist="38100" dir="2700000" algn="tl">
                    <a:srgbClr val="C0C0C0"/>
                  </a:outerShdw>
                </a:effectLst>
                <a:latin typeface="宋体" pitchFamily="2" charset="-122"/>
              </a:rPr>
              <a:t>构成的所有串集</a:t>
            </a:r>
          </a:p>
          <a:p>
            <a:pPr eaLnBrk="1" hangingPunct="1">
              <a:defRPr/>
            </a:pPr>
            <a:r>
              <a:rPr lang="zh-CN" altLang="en-US" b="1" smtClean="0"/>
              <a:t>复杂的例子</a:t>
            </a:r>
          </a:p>
          <a:p>
            <a:pPr eaLnBrk="1" hangingPunct="1">
              <a:buFont typeface="Wingdings" pitchFamily="2" charset="2"/>
              <a:buNone/>
              <a:defRPr/>
            </a:pPr>
            <a:r>
              <a:rPr lang="en-US" altLang="zh-CN" b="1" smtClean="0"/>
              <a:t>(  00  |  11 |  ( (01 | 10) (00 | 11)</a:t>
            </a:r>
            <a:r>
              <a:rPr lang="en-US" altLang="zh-CN" b="1" baseline="30000" smtClean="0"/>
              <a:t> </a:t>
            </a:r>
            <a:r>
              <a:rPr lang="en-US" altLang="zh-CN" b="1" baseline="30000" smtClean="0">
                <a:sym typeface="Symbol" pitchFamily="18" charset="2"/>
              </a:rPr>
              <a:t></a:t>
            </a:r>
            <a:r>
              <a:rPr lang="en-US" altLang="zh-CN" b="1" smtClean="0"/>
              <a:t> (01 | 10) )  )</a:t>
            </a:r>
            <a:r>
              <a:rPr lang="en-US" altLang="zh-CN" b="1" baseline="30000" smtClean="0"/>
              <a:t> </a:t>
            </a:r>
            <a:r>
              <a:rPr lang="en-US" altLang="zh-CN" b="1" baseline="30000" smtClean="0">
                <a:sym typeface="Symbol" pitchFamily="18" charset="2"/>
              </a:rPr>
              <a:t></a:t>
            </a:r>
          </a:p>
          <a:p>
            <a:pPr lvl="1" algn="just" eaLnBrk="1" hangingPunct="1">
              <a:buFont typeface="Wingdings" pitchFamily="2" charset="2"/>
              <a:buNone/>
              <a:defRPr/>
            </a:pPr>
            <a:r>
              <a:rPr lang="zh-CN" altLang="en-US" sz="3000" b="1" smtClean="0"/>
              <a:t>句子：</a:t>
            </a:r>
            <a:r>
              <a:rPr lang="en-US" altLang="zh-CN" b="1" smtClean="0">
                <a:solidFill>
                  <a:srgbClr val="FF3399"/>
                </a:solidFill>
              </a:rPr>
              <a:t>01001101</a:t>
            </a:r>
            <a:r>
              <a:rPr lang="en-US" altLang="zh-CN" b="1" smtClean="0"/>
              <a:t>00</a:t>
            </a:r>
            <a:r>
              <a:rPr lang="en-US" altLang="zh-CN" b="1" smtClean="0">
                <a:solidFill>
                  <a:srgbClr val="FF3399"/>
                </a:solidFill>
              </a:rPr>
              <a:t>00</a:t>
            </a:r>
            <a:r>
              <a:rPr lang="en-US" altLang="zh-CN" b="1" smtClean="0"/>
              <a:t>10000010</a:t>
            </a:r>
            <a:r>
              <a:rPr lang="en-US" altLang="zh-CN" b="1" smtClean="0">
                <a:solidFill>
                  <a:srgbClr val="FF3399"/>
                </a:solidFill>
              </a:rPr>
              <a:t>11</a:t>
            </a:r>
            <a:r>
              <a:rPr lang="en-US" altLang="zh-CN" b="1" smtClean="0"/>
              <a:t>1001</a:t>
            </a:r>
            <a:endParaRPr lang="en-US" altLang="zh-CN" b="1" smtClean="0">
              <a:solidFill>
                <a:schemeClr val="accent2"/>
              </a:solidFill>
              <a:effectLst>
                <a:outerShdw blurRad="38100" dist="38100" dir="2700000" algn="tl">
                  <a:srgbClr val="C0C0C0"/>
                </a:outerShdw>
              </a:effectLst>
              <a:latin typeface="宋体" pitchFamily="2" charset="-122"/>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601" name="Rectangle 4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3.5</a:t>
            </a:r>
            <a:r>
              <a:rPr lang="zh-CN" altLang="en-US" smtClean="0">
                <a:effectLst>
                  <a:outerShdw blurRad="38100" dist="38100" dir="2700000" algn="tl">
                    <a:srgbClr val="C0C0C0"/>
                  </a:outerShdw>
                </a:effectLst>
                <a:latin typeface="宋体" pitchFamily="2" charset="-122"/>
                <a:ea typeface="黑体" pitchFamily="49" charset="-122"/>
              </a:rPr>
              <a:t> </a:t>
            </a:r>
            <a:r>
              <a:rPr lang="en-US" altLang="zh-CN" smtClean="0">
                <a:effectLst>
                  <a:outerShdw blurRad="38100" dist="38100" dir="2700000" algn="tl">
                    <a:srgbClr val="C0C0C0"/>
                  </a:outerShdw>
                </a:effectLst>
                <a:ea typeface="黑体" pitchFamily="49" charset="-122"/>
              </a:rPr>
              <a:t>LR</a:t>
            </a:r>
            <a:r>
              <a:rPr lang="zh-CN" altLang="en-US" smtClean="0">
                <a:effectLst>
                  <a:outerShdw blurRad="38100" dist="38100" dir="2700000" algn="tl">
                    <a:srgbClr val="C0C0C0"/>
                  </a:outerShdw>
                </a:effectLst>
                <a:latin typeface="宋体" pitchFamily="2" charset="-122"/>
              </a:rPr>
              <a:t>分析器</a:t>
            </a:r>
          </a:p>
        </p:txBody>
      </p:sp>
      <p:sp>
        <p:nvSpPr>
          <p:cNvPr id="44035" name="灯片编号占位符 5"/>
          <p:cNvSpPr>
            <a:spLocks noGrp="1"/>
          </p:cNvSpPr>
          <p:nvPr>
            <p:ph type="sldNum" sz="quarter" idx="12"/>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fld id="{0F6801C4-E319-48FE-87C5-30E43204C282}" type="slidenum">
              <a:rPr lang="en-US" altLang="zh-CN" sz="1400" smtClean="0"/>
              <a:pPr algn="ctr" eaLnBrk="1" hangingPunct="1"/>
              <a:t>40</a:t>
            </a:fld>
            <a:endParaRPr lang="en-US" altLang="zh-CN" sz="1400" smtClean="0"/>
          </a:p>
        </p:txBody>
      </p:sp>
      <p:graphicFrame>
        <p:nvGraphicFramePr>
          <p:cNvPr id="663555" name="Group 3"/>
          <p:cNvGraphicFramePr>
            <a:graphicFrameLocks noGrp="1"/>
          </p:cNvGraphicFramePr>
          <p:nvPr/>
        </p:nvGraphicFramePr>
        <p:xfrm>
          <a:off x="457200" y="1397000"/>
          <a:ext cx="8077200" cy="4572000"/>
        </p:xfrm>
        <a:graphic>
          <a:graphicData uri="http://schemas.openxmlformats.org/drawingml/2006/table">
            <a:tbl>
              <a:tblPr/>
              <a:tblGrid>
                <a:gridCol w="2692400"/>
                <a:gridCol w="2692400"/>
                <a:gridCol w="2692400"/>
              </a:tblGrid>
              <a:tr h="3381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栈</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输</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入</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动</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作</a:t>
                      </a: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 id</a:t>
                      </a:r>
                      <a:r>
                        <a:rPr kumimoji="0" lang="en-US" altLang="zh-CN" sz="24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9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381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663602" name="Rectangle 50"/>
          <p:cNvSpPr>
            <a:spLocks noChangeArrowheads="1"/>
          </p:cNvSpPr>
          <p:nvPr/>
        </p:nvSpPr>
        <p:spPr bwMode="auto">
          <a:xfrm>
            <a:off x="6049963" y="18446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移进</a:t>
            </a:r>
          </a:p>
        </p:txBody>
      </p:sp>
      <p:sp>
        <p:nvSpPr>
          <p:cNvPr id="663616" name="Rectangle 64"/>
          <p:cNvSpPr>
            <a:spLocks noChangeArrowheads="1"/>
          </p:cNvSpPr>
          <p:nvPr/>
        </p:nvSpPr>
        <p:spPr bwMode="auto">
          <a:xfrm>
            <a:off x="468313" y="2301875"/>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a:ea typeface="宋体" pitchFamily="2" charset="-122"/>
              </a:rPr>
              <a:t> </a:t>
            </a: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a:solidFill>
                  <a:schemeClr val="accent2"/>
                </a:solidFill>
                <a:effectLst>
                  <a:outerShdw blurRad="38100" dist="38100" dir="2700000" algn="tl">
                    <a:srgbClr val="C0C0C0"/>
                  </a:outerShdw>
                </a:effectLst>
                <a:ea typeface="宋体" pitchFamily="2" charset="-122"/>
              </a:rPr>
              <a:t>id 5</a:t>
            </a:r>
            <a:r>
              <a:rPr lang="en-US" altLang="zh-CN" sz="2400">
                <a:ea typeface="宋体" pitchFamily="2" charset="-122"/>
              </a:rPr>
              <a:t> </a:t>
            </a:r>
            <a:endParaRPr lang="zh-CN" altLang="en-US" sz="2400">
              <a:ea typeface="宋体" pitchFamily="2" charset="-122"/>
            </a:endParaRPr>
          </a:p>
        </p:txBody>
      </p:sp>
      <p:sp>
        <p:nvSpPr>
          <p:cNvPr id="663617" name="Rectangle 65"/>
          <p:cNvSpPr>
            <a:spLocks noChangeArrowheads="1"/>
          </p:cNvSpPr>
          <p:nvPr/>
        </p:nvSpPr>
        <p:spPr bwMode="auto">
          <a:xfrm>
            <a:off x="4092575" y="2324100"/>
            <a:ext cx="134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rPr>
              <a:t>id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18" name="Rectangle 66"/>
          <p:cNvSpPr>
            <a:spLocks noChangeArrowheads="1"/>
          </p:cNvSpPr>
          <p:nvPr/>
        </p:nvSpPr>
        <p:spPr bwMode="auto">
          <a:xfrm>
            <a:off x="6045200" y="2300288"/>
            <a:ext cx="183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按</a:t>
            </a:r>
            <a:r>
              <a:rPr lang="en-US" altLang="zh-CN" sz="2400" b="1" i="1">
                <a:solidFill>
                  <a:schemeClr val="accent2"/>
                </a:solidFill>
                <a:effectLst>
                  <a:outerShdw blurRad="38100" dist="38100" dir="2700000" algn="tl">
                    <a:srgbClr val="C0C0C0"/>
                  </a:outerShdw>
                </a:effectLst>
                <a:ea typeface="宋体" pitchFamily="2" charset="-122"/>
              </a:rPr>
              <a:t>F</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a:solidFill>
                  <a:schemeClr val="accent2"/>
                </a:solidFill>
                <a:effectLst>
                  <a:outerShdw blurRad="38100" dist="38100" dir="2700000" algn="tl">
                    <a:srgbClr val="C0C0C0"/>
                  </a:outerShdw>
                </a:effectLst>
                <a:ea typeface="宋体" pitchFamily="2" charset="-122"/>
              </a:rPr>
              <a:t> id</a:t>
            </a:r>
            <a:r>
              <a:rPr lang="zh-CN" altLang="en-US" sz="2400" b="1">
                <a:solidFill>
                  <a:schemeClr val="accent2"/>
                </a:solidFill>
                <a:effectLst>
                  <a:outerShdw blurRad="38100" dist="38100" dir="2700000" algn="tl">
                    <a:srgbClr val="C0C0C0"/>
                  </a:outerShdw>
                </a:effectLst>
                <a:ea typeface="宋体" pitchFamily="2" charset="-122"/>
              </a:rPr>
              <a:t>归约</a:t>
            </a:r>
          </a:p>
        </p:txBody>
      </p:sp>
      <p:sp>
        <p:nvSpPr>
          <p:cNvPr id="663619" name="Rectangle 67"/>
          <p:cNvSpPr>
            <a:spLocks noChangeArrowheads="1"/>
          </p:cNvSpPr>
          <p:nvPr/>
        </p:nvSpPr>
        <p:spPr bwMode="auto">
          <a:xfrm>
            <a:off x="565150" y="2755900"/>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F</a:t>
            </a:r>
            <a:r>
              <a:rPr lang="en-US" altLang="zh-CN" sz="2400" b="1">
                <a:solidFill>
                  <a:schemeClr val="accent2"/>
                </a:solidFill>
                <a:effectLst>
                  <a:outerShdw blurRad="38100" dist="38100" dir="2700000" algn="tl">
                    <a:srgbClr val="C0C0C0"/>
                  </a:outerShdw>
                </a:effectLst>
                <a:ea typeface="宋体" pitchFamily="2" charset="-122"/>
              </a:rPr>
              <a:t> 3</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0" name="Rectangle 68"/>
          <p:cNvSpPr>
            <a:spLocks noChangeArrowheads="1"/>
          </p:cNvSpPr>
          <p:nvPr/>
        </p:nvSpPr>
        <p:spPr bwMode="auto">
          <a:xfrm>
            <a:off x="4092575" y="2781300"/>
            <a:ext cx="134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rPr>
              <a:t>id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1" name="Rectangle 69"/>
          <p:cNvSpPr>
            <a:spLocks noChangeArrowheads="1"/>
          </p:cNvSpPr>
          <p:nvPr/>
        </p:nvSpPr>
        <p:spPr bwMode="auto">
          <a:xfrm>
            <a:off x="6056313" y="2732088"/>
            <a:ext cx="175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按</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i="1">
                <a:solidFill>
                  <a:schemeClr val="accent2"/>
                </a:solidFill>
                <a:effectLst>
                  <a:outerShdw blurRad="38100" dist="38100" dir="2700000" algn="tl">
                    <a:srgbClr val="C0C0C0"/>
                  </a:outerShdw>
                </a:effectLst>
                <a:ea typeface="宋体" pitchFamily="2" charset="-122"/>
              </a:rPr>
              <a:t>F</a:t>
            </a:r>
            <a:r>
              <a:rPr lang="zh-CN" altLang="en-US" sz="2400" b="1">
                <a:solidFill>
                  <a:schemeClr val="accent2"/>
                </a:solidFill>
                <a:effectLst>
                  <a:outerShdw blurRad="38100" dist="38100" dir="2700000" algn="tl">
                    <a:srgbClr val="C0C0C0"/>
                  </a:outerShdw>
                </a:effectLst>
                <a:ea typeface="宋体" pitchFamily="2" charset="-122"/>
              </a:rPr>
              <a:t>归约</a:t>
            </a:r>
          </a:p>
        </p:txBody>
      </p:sp>
      <p:sp>
        <p:nvSpPr>
          <p:cNvPr id="663623" name="Rectangle 71"/>
          <p:cNvSpPr>
            <a:spLocks noChangeArrowheads="1"/>
          </p:cNvSpPr>
          <p:nvPr/>
        </p:nvSpPr>
        <p:spPr bwMode="auto">
          <a:xfrm>
            <a:off x="565150" y="3259138"/>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2</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4" name="Rectangle 72"/>
          <p:cNvSpPr>
            <a:spLocks noChangeArrowheads="1"/>
          </p:cNvSpPr>
          <p:nvPr/>
        </p:nvSpPr>
        <p:spPr bwMode="auto">
          <a:xfrm>
            <a:off x="4092575" y="3213100"/>
            <a:ext cx="134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rPr>
              <a:t>id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5" name="Rectangle 73"/>
          <p:cNvSpPr>
            <a:spLocks noChangeArrowheads="1"/>
          </p:cNvSpPr>
          <p:nvPr/>
        </p:nvSpPr>
        <p:spPr bwMode="auto">
          <a:xfrm>
            <a:off x="6049963" y="31877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移进</a:t>
            </a:r>
          </a:p>
        </p:txBody>
      </p:sp>
      <p:sp>
        <p:nvSpPr>
          <p:cNvPr id="663626" name="Rectangle 74"/>
          <p:cNvSpPr>
            <a:spLocks noChangeArrowheads="1"/>
          </p:cNvSpPr>
          <p:nvPr/>
        </p:nvSpPr>
        <p:spPr bwMode="auto">
          <a:xfrm>
            <a:off x="565150" y="3716338"/>
            <a:ext cx="118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2 </a:t>
            </a:r>
            <a:r>
              <a:rPr lang="en-US" altLang="zh-CN" sz="24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a:solidFill>
                  <a:schemeClr val="accent2"/>
                </a:solidFill>
                <a:effectLst>
                  <a:outerShdw blurRad="38100" dist="38100" dir="2700000" algn="tl">
                    <a:srgbClr val="C0C0C0"/>
                  </a:outerShdw>
                </a:effectLst>
                <a:ea typeface="宋体" pitchFamily="2" charset="-122"/>
              </a:rPr>
              <a:t>7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7" name="Rectangle 75"/>
          <p:cNvSpPr>
            <a:spLocks noChangeArrowheads="1"/>
          </p:cNvSpPr>
          <p:nvPr/>
        </p:nvSpPr>
        <p:spPr bwMode="auto">
          <a:xfrm>
            <a:off x="4295775" y="3670300"/>
            <a:ext cx="1139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400" b="1">
                <a:solidFill>
                  <a:schemeClr val="accent2"/>
                </a:solidFill>
                <a:effectLst>
                  <a:outerShdw blurRad="38100" dist="38100" dir="2700000" algn="tl">
                    <a:srgbClr val="C0C0C0"/>
                  </a:outerShdw>
                </a:effectLst>
                <a:ea typeface="宋体" pitchFamily="2" charset="-122"/>
              </a:rPr>
              <a:t>id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28" name="Rectangle 76"/>
          <p:cNvSpPr>
            <a:spLocks noChangeArrowheads="1"/>
          </p:cNvSpPr>
          <p:nvPr/>
        </p:nvSpPr>
        <p:spPr bwMode="auto">
          <a:xfrm>
            <a:off x="6049963" y="36449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移进</a:t>
            </a:r>
          </a:p>
        </p:txBody>
      </p:sp>
      <p:sp>
        <p:nvSpPr>
          <p:cNvPr id="663629" name="Rectangle 77"/>
          <p:cNvSpPr>
            <a:spLocks noChangeArrowheads="1"/>
          </p:cNvSpPr>
          <p:nvPr/>
        </p:nvSpPr>
        <p:spPr bwMode="auto">
          <a:xfrm>
            <a:off x="565150" y="4148138"/>
            <a:ext cx="179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2 </a:t>
            </a:r>
            <a:r>
              <a:rPr lang="en-US" altLang="zh-CN" sz="24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a:solidFill>
                  <a:schemeClr val="accent2"/>
                </a:solidFill>
                <a:effectLst>
                  <a:outerShdw blurRad="38100" dist="38100" dir="2700000" algn="tl">
                    <a:srgbClr val="C0C0C0"/>
                  </a:outerShdw>
                </a:effectLst>
                <a:ea typeface="宋体" pitchFamily="2" charset="-122"/>
              </a:rPr>
              <a:t>7 id 5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30" name="Rectangle 78"/>
          <p:cNvSpPr>
            <a:spLocks noChangeArrowheads="1"/>
          </p:cNvSpPr>
          <p:nvPr/>
        </p:nvSpPr>
        <p:spPr bwMode="auto">
          <a:xfrm>
            <a:off x="4565650" y="4102100"/>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400" b="1">
                <a:solidFill>
                  <a:schemeClr val="accent2"/>
                </a:solidFill>
                <a:effectLst>
                  <a:outerShdw blurRad="38100" dist="38100" dir="2700000" algn="tl">
                    <a:srgbClr val="C0C0C0"/>
                  </a:outerShdw>
                </a:effectLst>
                <a:ea typeface="宋体" pitchFamily="2" charset="-122"/>
              </a:rPr>
              <a:t>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32" name="Rectangle 80"/>
          <p:cNvSpPr>
            <a:spLocks noChangeArrowheads="1"/>
          </p:cNvSpPr>
          <p:nvPr/>
        </p:nvSpPr>
        <p:spPr bwMode="auto">
          <a:xfrm>
            <a:off x="6045200" y="4124325"/>
            <a:ext cx="183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按</a:t>
            </a:r>
            <a:r>
              <a:rPr lang="en-US" altLang="zh-CN" sz="2400" b="1" i="1">
                <a:solidFill>
                  <a:schemeClr val="accent2"/>
                </a:solidFill>
                <a:effectLst>
                  <a:outerShdw blurRad="38100" dist="38100" dir="2700000" algn="tl">
                    <a:srgbClr val="C0C0C0"/>
                  </a:outerShdw>
                </a:effectLst>
                <a:ea typeface="宋体" pitchFamily="2" charset="-122"/>
              </a:rPr>
              <a:t>F</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a:solidFill>
                  <a:schemeClr val="accent2"/>
                </a:solidFill>
                <a:effectLst>
                  <a:outerShdw blurRad="38100" dist="38100" dir="2700000" algn="tl">
                    <a:srgbClr val="C0C0C0"/>
                  </a:outerShdw>
                </a:effectLst>
                <a:ea typeface="宋体" pitchFamily="2" charset="-122"/>
              </a:rPr>
              <a:t> id</a:t>
            </a:r>
            <a:r>
              <a:rPr lang="zh-CN" altLang="en-US" sz="2400" b="1">
                <a:solidFill>
                  <a:schemeClr val="accent2"/>
                </a:solidFill>
                <a:effectLst>
                  <a:outerShdw blurRad="38100" dist="38100" dir="2700000" algn="tl">
                    <a:srgbClr val="C0C0C0"/>
                  </a:outerShdw>
                </a:effectLst>
                <a:ea typeface="宋体" pitchFamily="2" charset="-122"/>
              </a:rPr>
              <a:t>归约</a:t>
            </a:r>
          </a:p>
        </p:txBody>
      </p:sp>
      <p:sp>
        <p:nvSpPr>
          <p:cNvPr id="663633" name="Rectangle 81"/>
          <p:cNvSpPr>
            <a:spLocks noChangeArrowheads="1"/>
          </p:cNvSpPr>
          <p:nvPr/>
        </p:nvSpPr>
        <p:spPr bwMode="auto">
          <a:xfrm>
            <a:off x="565150" y="4627563"/>
            <a:ext cx="187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2 </a:t>
            </a:r>
            <a:r>
              <a:rPr lang="en-US" altLang="zh-CN" sz="24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a:solidFill>
                  <a:schemeClr val="accent2"/>
                </a:solidFill>
                <a:effectLst>
                  <a:outerShdw blurRad="38100" dist="38100" dir="2700000" algn="tl">
                    <a:srgbClr val="C0C0C0"/>
                  </a:outerShdw>
                </a:effectLst>
                <a:ea typeface="宋体" pitchFamily="2" charset="-122"/>
              </a:rPr>
              <a:t>7 </a:t>
            </a:r>
            <a:r>
              <a:rPr lang="en-US" altLang="zh-CN" sz="2400" b="1" i="1">
                <a:solidFill>
                  <a:schemeClr val="accent2"/>
                </a:solidFill>
                <a:effectLst>
                  <a:outerShdw blurRad="38100" dist="38100" dir="2700000" algn="tl">
                    <a:srgbClr val="C0C0C0"/>
                  </a:outerShdw>
                </a:effectLst>
                <a:ea typeface="宋体" pitchFamily="2" charset="-122"/>
              </a:rPr>
              <a:t>F</a:t>
            </a:r>
            <a:r>
              <a:rPr lang="en-US" altLang="zh-CN" sz="2400" b="1">
                <a:solidFill>
                  <a:schemeClr val="accent2"/>
                </a:solidFill>
                <a:effectLst>
                  <a:outerShdw blurRad="38100" dist="38100" dir="2700000" algn="tl">
                    <a:srgbClr val="C0C0C0"/>
                  </a:outerShdw>
                </a:effectLst>
                <a:ea typeface="宋体" pitchFamily="2" charset="-122"/>
              </a:rPr>
              <a:t> 10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34" name="Rectangle 82"/>
          <p:cNvSpPr>
            <a:spLocks noChangeArrowheads="1"/>
          </p:cNvSpPr>
          <p:nvPr/>
        </p:nvSpPr>
        <p:spPr bwMode="auto">
          <a:xfrm>
            <a:off x="4565650" y="4581525"/>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400" b="1">
                <a:solidFill>
                  <a:schemeClr val="accent2"/>
                </a:solidFill>
                <a:effectLst>
                  <a:outerShdw blurRad="38100" dist="38100" dir="2700000" algn="tl">
                    <a:srgbClr val="C0C0C0"/>
                  </a:outerShdw>
                </a:effectLst>
                <a:ea typeface="宋体" pitchFamily="2" charset="-122"/>
              </a:rPr>
              <a:t> + id $</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35" name="Rectangle 83"/>
          <p:cNvSpPr>
            <a:spLocks noChangeArrowheads="1"/>
          </p:cNvSpPr>
          <p:nvPr/>
        </p:nvSpPr>
        <p:spPr bwMode="auto">
          <a:xfrm>
            <a:off x="6045200" y="4603750"/>
            <a:ext cx="209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按</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a:solidFill>
                  <a:schemeClr val="accent2"/>
                </a:solidFill>
                <a:effectLst>
                  <a:outerShdw blurRad="38100" dist="38100" dir="2700000" algn="tl">
                    <a:srgbClr val="C0C0C0"/>
                  </a:outerShdw>
                </a:effectLst>
                <a:ea typeface="宋体" pitchFamily="2" charset="-122"/>
              </a:rPr>
              <a:t> </a:t>
            </a:r>
            <a:r>
              <a:rPr lang="en-US" altLang="zh-CN" sz="2400" b="1" i="1">
                <a:solidFill>
                  <a:schemeClr val="accent2"/>
                </a:solidFill>
                <a:effectLst>
                  <a:outerShdw blurRad="38100" dist="38100" dir="2700000" algn="tl">
                    <a:srgbClr val="C0C0C0"/>
                  </a:outerShdw>
                </a:effectLst>
                <a:ea typeface="宋体" pitchFamily="2" charset="-122"/>
              </a:rPr>
              <a:t>T</a:t>
            </a:r>
            <a:r>
              <a:rPr lang="en-US" altLang="zh-CN" sz="24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a:solidFill>
                  <a:schemeClr val="accent2"/>
                </a:solidFill>
                <a:effectLst>
                  <a:outerShdw blurRad="38100" dist="38100" dir="2700000" algn="tl">
                    <a:srgbClr val="C0C0C0"/>
                  </a:outerShdw>
                </a:effectLst>
                <a:ea typeface="宋体" pitchFamily="2" charset="-122"/>
              </a:rPr>
              <a:t>F</a:t>
            </a:r>
            <a:r>
              <a:rPr lang="zh-CN" altLang="en-US" sz="2400" b="1">
                <a:solidFill>
                  <a:schemeClr val="accent2"/>
                </a:solidFill>
                <a:effectLst>
                  <a:outerShdw blurRad="38100" dist="38100" dir="2700000" algn="tl">
                    <a:srgbClr val="C0C0C0"/>
                  </a:outerShdw>
                </a:effectLst>
                <a:ea typeface="宋体" pitchFamily="2" charset="-122"/>
              </a:rPr>
              <a:t>归约</a:t>
            </a:r>
          </a:p>
        </p:txBody>
      </p:sp>
      <p:sp>
        <p:nvSpPr>
          <p:cNvPr id="663636" name="Rectangle 84"/>
          <p:cNvSpPr>
            <a:spLocks noChangeArrowheads="1"/>
          </p:cNvSpPr>
          <p:nvPr/>
        </p:nvSpPr>
        <p:spPr bwMode="auto">
          <a:xfrm>
            <a:off x="611188" y="4965700"/>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 . .</a:t>
            </a:r>
          </a:p>
        </p:txBody>
      </p:sp>
      <p:sp>
        <p:nvSpPr>
          <p:cNvPr id="663637" name="Rectangle 85"/>
          <p:cNvSpPr>
            <a:spLocks noChangeArrowheads="1"/>
          </p:cNvSpPr>
          <p:nvPr/>
        </p:nvSpPr>
        <p:spPr bwMode="auto">
          <a:xfrm>
            <a:off x="5003800" y="4987925"/>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 . .</a:t>
            </a:r>
          </a:p>
        </p:txBody>
      </p:sp>
      <p:sp>
        <p:nvSpPr>
          <p:cNvPr id="663638" name="Rectangle 86"/>
          <p:cNvSpPr>
            <a:spLocks noChangeArrowheads="1"/>
          </p:cNvSpPr>
          <p:nvPr/>
        </p:nvSpPr>
        <p:spPr bwMode="auto">
          <a:xfrm>
            <a:off x="6084888" y="4987925"/>
            <a:ext cx="42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eaLnBrk="0" hangingPunct="0">
              <a:spcBef>
                <a:spcPct val="20000"/>
              </a:spcBef>
              <a:defRPr/>
            </a:pPr>
            <a:r>
              <a:rPr lang="zh-CN" altLang="en-US" sz="2400" b="1">
                <a:solidFill>
                  <a:schemeClr val="accent2"/>
                </a:solidFill>
                <a:effectLst>
                  <a:outerShdw blurRad="38100" dist="38100" dir="2700000" algn="tl">
                    <a:srgbClr val="C0C0C0"/>
                  </a:outerShdw>
                </a:effectLst>
                <a:ea typeface="宋体" pitchFamily="2" charset="-122"/>
              </a:rPr>
              <a:t>. . .</a:t>
            </a:r>
          </a:p>
        </p:txBody>
      </p:sp>
      <p:sp>
        <p:nvSpPr>
          <p:cNvPr id="663639" name="Rectangle 87"/>
          <p:cNvSpPr>
            <a:spLocks noChangeArrowheads="1"/>
          </p:cNvSpPr>
          <p:nvPr/>
        </p:nvSpPr>
        <p:spPr bwMode="auto">
          <a:xfrm>
            <a:off x="565150" y="5492750"/>
            <a:ext cx="71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0 </a:t>
            </a:r>
            <a:r>
              <a:rPr lang="en-US" altLang="zh-CN" sz="2400" b="1" i="1">
                <a:solidFill>
                  <a:schemeClr val="accent2"/>
                </a:solidFill>
                <a:effectLst>
                  <a:outerShdw blurRad="38100" dist="38100" dir="2700000" algn="tl">
                    <a:srgbClr val="C0C0C0"/>
                  </a:outerShdw>
                </a:effectLst>
                <a:ea typeface="宋体" pitchFamily="2" charset="-122"/>
              </a:rPr>
              <a:t>E</a:t>
            </a:r>
            <a:r>
              <a:rPr lang="en-US" altLang="zh-CN" sz="2400" b="1">
                <a:solidFill>
                  <a:schemeClr val="accent2"/>
                </a:solidFill>
                <a:effectLst>
                  <a:outerShdw blurRad="38100" dist="38100" dir="2700000" algn="tl">
                    <a:srgbClr val="C0C0C0"/>
                  </a:outerShdw>
                </a:effectLst>
                <a:ea typeface="宋体" pitchFamily="2" charset="-122"/>
              </a:rPr>
              <a:t> 1</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40" name="Rectangle 88"/>
          <p:cNvSpPr>
            <a:spLocks noChangeArrowheads="1"/>
          </p:cNvSpPr>
          <p:nvPr/>
        </p:nvSpPr>
        <p:spPr bwMode="auto">
          <a:xfrm>
            <a:off x="5265738" y="5446713"/>
            <a:ext cx="169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400" b="1">
                <a:solidFill>
                  <a:schemeClr val="accent2"/>
                </a:solidFill>
                <a:effectLst>
                  <a:outerShdw blurRad="38100" dist="38100" dir="2700000" algn="tl">
                    <a:srgbClr val="C0C0C0"/>
                  </a:outerShdw>
                </a:effectLst>
                <a:ea typeface="宋体" pitchFamily="2" charset="-122"/>
              </a:rPr>
              <a:t>$</a:t>
            </a:r>
            <a:endParaRPr lang="zh-CN" altLang="en-US" sz="2400" b="1">
              <a:solidFill>
                <a:schemeClr val="accent2"/>
              </a:solidFill>
              <a:effectLst>
                <a:outerShdw blurRad="38100" dist="38100" dir="2700000" algn="tl">
                  <a:srgbClr val="C0C0C0"/>
                </a:outerShdw>
              </a:effectLst>
              <a:ea typeface="宋体" pitchFamily="2" charset="-122"/>
            </a:endParaRPr>
          </a:p>
        </p:txBody>
      </p:sp>
      <p:sp>
        <p:nvSpPr>
          <p:cNvPr id="663641" name="Rectangle 89"/>
          <p:cNvSpPr>
            <a:spLocks noChangeArrowheads="1"/>
          </p:cNvSpPr>
          <p:nvPr/>
        </p:nvSpPr>
        <p:spPr bwMode="auto">
          <a:xfrm>
            <a:off x="6049963" y="546417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zh-CN" altLang="en-US" sz="2400" b="1">
                <a:solidFill>
                  <a:schemeClr val="accent2"/>
                </a:solidFill>
                <a:effectLst>
                  <a:outerShdw blurRad="38100" dist="38100" dir="2700000" algn="tl">
                    <a:srgbClr val="C0C0C0"/>
                  </a:outerShdw>
                </a:effectLst>
                <a:ea typeface="宋体" pitchFamily="2" charset="-122"/>
              </a:rPr>
              <a:t>接受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3602"/>
                                        </p:tgtEl>
                                        <p:attrNameLst>
                                          <p:attrName>style.visibility</p:attrName>
                                        </p:attrNameLst>
                                      </p:cBhvr>
                                      <p:to>
                                        <p:strVal val="visible"/>
                                      </p:to>
                                    </p:set>
                                    <p:animEffect transition="in" filter="box(in)">
                                      <p:cBhvr>
                                        <p:cTn id="7" dur="500"/>
                                        <p:tgtEl>
                                          <p:spTgt spid="66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63616"/>
                                        </p:tgtEl>
                                        <p:attrNameLst>
                                          <p:attrName>style.visibility</p:attrName>
                                        </p:attrNameLst>
                                      </p:cBhvr>
                                      <p:to>
                                        <p:strVal val="visible"/>
                                      </p:to>
                                    </p:set>
                                    <p:animEffect transition="in" filter="box(in)">
                                      <p:cBhvr>
                                        <p:cTn id="12" dur="500"/>
                                        <p:tgtEl>
                                          <p:spTgt spid="6636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63617"/>
                                        </p:tgtEl>
                                        <p:attrNameLst>
                                          <p:attrName>style.visibility</p:attrName>
                                        </p:attrNameLst>
                                      </p:cBhvr>
                                      <p:to>
                                        <p:strVal val="visible"/>
                                      </p:to>
                                    </p:set>
                                    <p:animEffect transition="in" filter="box(in)">
                                      <p:cBhvr>
                                        <p:cTn id="15" dur="500"/>
                                        <p:tgtEl>
                                          <p:spTgt spid="6636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663618"/>
                                        </p:tgtEl>
                                        <p:attrNameLst>
                                          <p:attrName>style.visibility</p:attrName>
                                        </p:attrNameLst>
                                      </p:cBhvr>
                                      <p:to>
                                        <p:strVal val="visible"/>
                                      </p:to>
                                    </p:set>
                                    <p:animEffect transition="in" filter="box(in)">
                                      <p:cBhvr>
                                        <p:cTn id="20" dur="500"/>
                                        <p:tgtEl>
                                          <p:spTgt spid="6636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63619"/>
                                        </p:tgtEl>
                                        <p:attrNameLst>
                                          <p:attrName>style.visibility</p:attrName>
                                        </p:attrNameLst>
                                      </p:cBhvr>
                                      <p:to>
                                        <p:strVal val="visible"/>
                                      </p:to>
                                    </p:set>
                                    <p:animEffect transition="in" filter="box(in)">
                                      <p:cBhvr>
                                        <p:cTn id="25" dur="500"/>
                                        <p:tgtEl>
                                          <p:spTgt spid="66361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663620"/>
                                        </p:tgtEl>
                                        <p:attrNameLst>
                                          <p:attrName>style.visibility</p:attrName>
                                        </p:attrNameLst>
                                      </p:cBhvr>
                                      <p:to>
                                        <p:strVal val="visible"/>
                                      </p:to>
                                    </p:set>
                                    <p:animEffect transition="in" filter="box(in)">
                                      <p:cBhvr>
                                        <p:cTn id="28" dur="500"/>
                                        <p:tgtEl>
                                          <p:spTgt spid="6636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663621"/>
                                        </p:tgtEl>
                                        <p:attrNameLst>
                                          <p:attrName>style.visibility</p:attrName>
                                        </p:attrNameLst>
                                      </p:cBhvr>
                                      <p:to>
                                        <p:strVal val="visible"/>
                                      </p:to>
                                    </p:set>
                                    <p:animEffect transition="in" filter="box(in)">
                                      <p:cBhvr>
                                        <p:cTn id="33" dur="500"/>
                                        <p:tgtEl>
                                          <p:spTgt spid="66362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63623"/>
                                        </p:tgtEl>
                                        <p:attrNameLst>
                                          <p:attrName>style.visibility</p:attrName>
                                        </p:attrNameLst>
                                      </p:cBhvr>
                                      <p:to>
                                        <p:strVal val="visible"/>
                                      </p:to>
                                    </p:set>
                                    <p:animEffect transition="in" filter="box(in)">
                                      <p:cBhvr>
                                        <p:cTn id="38" dur="500"/>
                                        <p:tgtEl>
                                          <p:spTgt spid="663623"/>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663624"/>
                                        </p:tgtEl>
                                        <p:attrNameLst>
                                          <p:attrName>style.visibility</p:attrName>
                                        </p:attrNameLst>
                                      </p:cBhvr>
                                      <p:to>
                                        <p:strVal val="visible"/>
                                      </p:to>
                                    </p:set>
                                    <p:animEffect transition="in" filter="box(in)">
                                      <p:cBhvr>
                                        <p:cTn id="41" dur="500"/>
                                        <p:tgtEl>
                                          <p:spTgt spid="66362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663625"/>
                                        </p:tgtEl>
                                        <p:attrNameLst>
                                          <p:attrName>style.visibility</p:attrName>
                                        </p:attrNameLst>
                                      </p:cBhvr>
                                      <p:to>
                                        <p:strVal val="visible"/>
                                      </p:to>
                                    </p:set>
                                    <p:animEffect transition="in" filter="box(in)">
                                      <p:cBhvr>
                                        <p:cTn id="46" dur="500"/>
                                        <p:tgtEl>
                                          <p:spTgt spid="6636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663626"/>
                                        </p:tgtEl>
                                        <p:attrNameLst>
                                          <p:attrName>style.visibility</p:attrName>
                                        </p:attrNameLst>
                                      </p:cBhvr>
                                      <p:to>
                                        <p:strVal val="visible"/>
                                      </p:to>
                                    </p:set>
                                    <p:animEffect transition="in" filter="box(in)">
                                      <p:cBhvr>
                                        <p:cTn id="51" dur="500"/>
                                        <p:tgtEl>
                                          <p:spTgt spid="663626"/>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663627"/>
                                        </p:tgtEl>
                                        <p:attrNameLst>
                                          <p:attrName>style.visibility</p:attrName>
                                        </p:attrNameLst>
                                      </p:cBhvr>
                                      <p:to>
                                        <p:strVal val="visible"/>
                                      </p:to>
                                    </p:set>
                                    <p:animEffect transition="in" filter="box(in)">
                                      <p:cBhvr>
                                        <p:cTn id="54" dur="500"/>
                                        <p:tgtEl>
                                          <p:spTgt spid="6636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663628"/>
                                        </p:tgtEl>
                                        <p:attrNameLst>
                                          <p:attrName>style.visibility</p:attrName>
                                        </p:attrNameLst>
                                      </p:cBhvr>
                                      <p:to>
                                        <p:strVal val="visible"/>
                                      </p:to>
                                    </p:set>
                                    <p:animEffect transition="in" filter="box(in)">
                                      <p:cBhvr>
                                        <p:cTn id="59" dur="500"/>
                                        <p:tgtEl>
                                          <p:spTgt spid="6636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663629"/>
                                        </p:tgtEl>
                                        <p:attrNameLst>
                                          <p:attrName>style.visibility</p:attrName>
                                        </p:attrNameLst>
                                      </p:cBhvr>
                                      <p:to>
                                        <p:strVal val="visible"/>
                                      </p:to>
                                    </p:set>
                                    <p:animEffect transition="in" filter="box(in)">
                                      <p:cBhvr>
                                        <p:cTn id="64" dur="500"/>
                                        <p:tgtEl>
                                          <p:spTgt spid="663629"/>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663630"/>
                                        </p:tgtEl>
                                        <p:attrNameLst>
                                          <p:attrName>style.visibility</p:attrName>
                                        </p:attrNameLst>
                                      </p:cBhvr>
                                      <p:to>
                                        <p:strVal val="visible"/>
                                      </p:to>
                                    </p:set>
                                    <p:animEffect transition="in" filter="box(in)">
                                      <p:cBhvr>
                                        <p:cTn id="67" dur="500"/>
                                        <p:tgtEl>
                                          <p:spTgt spid="6636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663632"/>
                                        </p:tgtEl>
                                        <p:attrNameLst>
                                          <p:attrName>style.visibility</p:attrName>
                                        </p:attrNameLst>
                                      </p:cBhvr>
                                      <p:to>
                                        <p:strVal val="visible"/>
                                      </p:to>
                                    </p:set>
                                    <p:animEffect transition="in" filter="box(in)">
                                      <p:cBhvr>
                                        <p:cTn id="72" dur="500"/>
                                        <p:tgtEl>
                                          <p:spTgt spid="66363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663633"/>
                                        </p:tgtEl>
                                        <p:attrNameLst>
                                          <p:attrName>style.visibility</p:attrName>
                                        </p:attrNameLst>
                                      </p:cBhvr>
                                      <p:to>
                                        <p:strVal val="visible"/>
                                      </p:to>
                                    </p:set>
                                    <p:animEffect transition="in" filter="box(in)">
                                      <p:cBhvr>
                                        <p:cTn id="77" dur="500"/>
                                        <p:tgtEl>
                                          <p:spTgt spid="663633"/>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663634"/>
                                        </p:tgtEl>
                                        <p:attrNameLst>
                                          <p:attrName>style.visibility</p:attrName>
                                        </p:attrNameLst>
                                      </p:cBhvr>
                                      <p:to>
                                        <p:strVal val="visible"/>
                                      </p:to>
                                    </p:set>
                                    <p:animEffect transition="in" filter="box(in)">
                                      <p:cBhvr>
                                        <p:cTn id="80" dur="500"/>
                                        <p:tgtEl>
                                          <p:spTgt spid="66363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663635"/>
                                        </p:tgtEl>
                                        <p:attrNameLst>
                                          <p:attrName>style.visibility</p:attrName>
                                        </p:attrNameLst>
                                      </p:cBhvr>
                                      <p:to>
                                        <p:strVal val="visible"/>
                                      </p:to>
                                    </p:set>
                                    <p:animEffect transition="in" filter="box(in)">
                                      <p:cBhvr>
                                        <p:cTn id="85" dur="500"/>
                                        <p:tgtEl>
                                          <p:spTgt spid="663635"/>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663636"/>
                                        </p:tgtEl>
                                        <p:attrNameLst>
                                          <p:attrName>style.visibility</p:attrName>
                                        </p:attrNameLst>
                                      </p:cBhvr>
                                      <p:to>
                                        <p:strVal val="visible"/>
                                      </p:to>
                                    </p:set>
                                    <p:animEffect transition="in" filter="box(in)">
                                      <p:cBhvr>
                                        <p:cTn id="90" dur="500"/>
                                        <p:tgtEl>
                                          <p:spTgt spid="663636"/>
                                        </p:tgtEl>
                                      </p:cBhvr>
                                    </p:animEffect>
                                  </p:childTnLst>
                                </p:cTn>
                              </p:par>
                              <p:par>
                                <p:cTn id="91" presetID="4" presetClass="entr" presetSubtype="16" fill="hold" grpId="0" nodeType="withEffect">
                                  <p:stCondLst>
                                    <p:cond delay="0"/>
                                  </p:stCondLst>
                                  <p:childTnLst>
                                    <p:set>
                                      <p:cBhvr>
                                        <p:cTn id="92" dur="1" fill="hold">
                                          <p:stCondLst>
                                            <p:cond delay="0"/>
                                          </p:stCondLst>
                                        </p:cTn>
                                        <p:tgtEl>
                                          <p:spTgt spid="663637"/>
                                        </p:tgtEl>
                                        <p:attrNameLst>
                                          <p:attrName>style.visibility</p:attrName>
                                        </p:attrNameLst>
                                      </p:cBhvr>
                                      <p:to>
                                        <p:strVal val="visible"/>
                                      </p:to>
                                    </p:set>
                                    <p:animEffect transition="in" filter="box(in)">
                                      <p:cBhvr>
                                        <p:cTn id="93" dur="500"/>
                                        <p:tgtEl>
                                          <p:spTgt spid="663637"/>
                                        </p:tgtEl>
                                      </p:cBhvr>
                                    </p:animEffect>
                                  </p:childTnLst>
                                </p:cTn>
                              </p:par>
                              <p:par>
                                <p:cTn id="94" presetID="4" presetClass="entr" presetSubtype="16" fill="hold" grpId="0" nodeType="withEffect">
                                  <p:stCondLst>
                                    <p:cond delay="0"/>
                                  </p:stCondLst>
                                  <p:childTnLst>
                                    <p:set>
                                      <p:cBhvr>
                                        <p:cTn id="95" dur="1" fill="hold">
                                          <p:stCondLst>
                                            <p:cond delay="0"/>
                                          </p:stCondLst>
                                        </p:cTn>
                                        <p:tgtEl>
                                          <p:spTgt spid="663638"/>
                                        </p:tgtEl>
                                        <p:attrNameLst>
                                          <p:attrName>style.visibility</p:attrName>
                                        </p:attrNameLst>
                                      </p:cBhvr>
                                      <p:to>
                                        <p:strVal val="visible"/>
                                      </p:to>
                                    </p:set>
                                    <p:animEffect transition="in" filter="box(in)">
                                      <p:cBhvr>
                                        <p:cTn id="96" dur="500"/>
                                        <p:tgtEl>
                                          <p:spTgt spid="66363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grpId="0" nodeType="clickEffect">
                                  <p:stCondLst>
                                    <p:cond delay="0"/>
                                  </p:stCondLst>
                                  <p:childTnLst>
                                    <p:set>
                                      <p:cBhvr>
                                        <p:cTn id="100" dur="1" fill="hold">
                                          <p:stCondLst>
                                            <p:cond delay="0"/>
                                          </p:stCondLst>
                                        </p:cTn>
                                        <p:tgtEl>
                                          <p:spTgt spid="663639"/>
                                        </p:tgtEl>
                                        <p:attrNameLst>
                                          <p:attrName>style.visibility</p:attrName>
                                        </p:attrNameLst>
                                      </p:cBhvr>
                                      <p:to>
                                        <p:strVal val="visible"/>
                                      </p:to>
                                    </p:set>
                                    <p:animEffect transition="in" filter="box(in)">
                                      <p:cBhvr>
                                        <p:cTn id="101" dur="500"/>
                                        <p:tgtEl>
                                          <p:spTgt spid="663639"/>
                                        </p:tgtEl>
                                      </p:cBhvr>
                                    </p:animEffect>
                                  </p:childTnLst>
                                </p:cTn>
                              </p:par>
                              <p:par>
                                <p:cTn id="102" presetID="4" presetClass="entr" presetSubtype="16" fill="hold" grpId="0" nodeType="withEffect">
                                  <p:stCondLst>
                                    <p:cond delay="0"/>
                                  </p:stCondLst>
                                  <p:childTnLst>
                                    <p:set>
                                      <p:cBhvr>
                                        <p:cTn id="103" dur="1" fill="hold">
                                          <p:stCondLst>
                                            <p:cond delay="0"/>
                                          </p:stCondLst>
                                        </p:cTn>
                                        <p:tgtEl>
                                          <p:spTgt spid="663640"/>
                                        </p:tgtEl>
                                        <p:attrNameLst>
                                          <p:attrName>style.visibility</p:attrName>
                                        </p:attrNameLst>
                                      </p:cBhvr>
                                      <p:to>
                                        <p:strVal val="visible"/>
                                      </p:to>
                                    </p:set>
                                    <p:animEffect transition="in" filter="box(in)">
                                      <p:cBhvr>
                                        <p:cTn id="104" dur="500"/>
                                        <p:tgtEl>
                                          <p:spTgt spid="66364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663641"/>
                                        </p:tgtEl>
                                        <p:attrNameLst>
                                          <p:attrName>style.visibility</p:attrName>
                                        </p:attrNameLst>
                                      </p:cBhvr>
                                      <p:to>
                                        <p:strVal val="visible"/>
                                      </p:to>
                                    </p:set>
                                    <p:animEffect transition="in" filter="blinds(horizontal)">
                                      <p:cBhvr>
                                        <p:cTn id="109" dur="500"/>
                                        <p:tgtEl>
                                          <p:spTgt spid="663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602" grpId="0"/>
      <p:bldP spid="663616" grpId="0"/>
      <p:bldP spid="663617" grpId="0"/>
      <p:bldP spid="663618" grpId="0"/>
      <p:bldP spid="663619" grpId="0"/>
      <p:bldP spid="663620" grpId="0"/>
      <p:bldP spid="663621" grpId="0"/>
      <p:bldP spid="663623" grpId="0"/>
      <p:bldP spid="663624" grpId="0"/>
      <p:bldP spid="663625" grpId="0"/>
      <p:bldP spid="663626" grpId="0"/>
      <p:bldP spid="663627" grpId="0"/>
      <p:bldP spid="663628" grpId="0"/>
      <p:bldP spid="663629" grpId="0"/>
      <p:bldP spid="663630" grpId="0"/>
      <p:bldP spid="663632" grpId="0"/>
      <p:bldP spid="663633" grpId="0"/>
      <p:bldP spid="663634" grpId="0"/>
      <p:bldP spid="663635" grpId="0"/>
      <p:bldP spid="663636" grpId="0"/>
      <p:bldP spid="663637" grpId="0"/>
      <p:bldP spid="663638" grpId="0"/>
      <p:bldP spid="663639" grpId="0"/>
      <p:bldP spid="663640" grpId="0"/>
      <p:bldP spid="6636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228600"/>
            <a:ext cx="7772400" cy="1143000"/>
          </a:xfrm>
        </p:spPr>
        <p:txBody>
          <a:bodyPr/>
          <a:lstStyle/>
          <a:p>
            <a:pPr eaLnBrk="1" hangingPunct="1">
              <a:defRPr/>
            </a:pPr>
            <a:r>
              <a:rPr lang="zh-CN" altLang="en-US" sz="3800" b="1" smtClean="0">
                <a:solidFill>
                  <a:srgbClr val="996633"/>
                </a:solidFill>
                <a:effectLst>
                  <a:outerShdw blurRad="38100" dist="38100" dir="2700000" algn="tl">
                    <a:srgbClr val="C0C0C0"/>
                  </a:outerShdw>
                </a:effectLst>
                <a:latin typeface="宋体" pitchFamily="2" charset="-122"/>
              </a:rPr>
              <a:t>构造</a:t>
            </a:r>
            <a:r>
              <a:rPr lang="en-US" altLang="zh-CN" sz="3800" b="1" smtClean="0">
                <a:solidFill>
                  <a:srgbClr val="996633"/>
                </a:solidFill>
                <a:effectLst>
                  <a:outerShdw blurRad="38100" dist="38100" dir="2700000" algn="tl">
                    <a:srgbClr val="C0C0C0"/>
                  </a:outerShdw>
                </a:effectLst>
                <a:latin typeface="宋体" pitchFamily="2" charset="-122"/>
              </a:rPr>
              <a:t>SLR</a:t>
            </a:r>
            <a:r>
              <a:rPr lang="zh-CN" altLang="en-US" sz="3800" b="1" smtClean="0">
                <a:solidFill>
                  <a:srgbClr val="996633"/>
                </a:solidFill>
                <a:effectLst>
                  <a:outerShdw blurRad="38100" dist="38100" dir="2700000" algn="tl">
                    <a:srgbClr val="C0C0C0"/>
                  </a:outerShdw>
                </a:effectLst>
                <a:latin typeface="宋体" pitchFamily="2" charset="-122"/>
              </a:rPr>
              <a:t>分析表</a:t>
            </a:r>
          </a:p>
        </p:txBody>
      </p:sp>
      <p:sp>
        <p:nvSpPr>
          <p:cNvPr id="160771" name="Rectangle 3"/>
          <p:cNvSpPr>
            <a:spLocks noGrp="1" noChangeArrowheads="1"/>
          </p:cNvSpPr>
          <p:nvPr>
            <p:ph type="body" idx="1"/>
          </p:nvPr>
        </p:nvSpPr>
        <p:spPr>
          <a:xfrm>
            <a:off x="304800" y="1524000"/>
            <a:ext cx="8534400" cy="5105400"/>
          </a:xfrm>
        </p:spPr>
        <p:txBody>
          <a:bodyPr/>
          <a:lstStyle/>
          <a:p>
            <a:pPr eaLnBrk="1" hangingPunct="1">
              <a:spcBef>
                <a:spcPct val="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LR(0)</a:t>
            </a:r>
            <a:r>
              <a:rPr lang="zh-CN" altLang="en-US" sz="2600" b="1" smtClean="0">
                <a:solidFill>
                  <a:srgbClr val="996633"/>
                </a:solidFill>
                <a:effectLst>
                  <a:outerShdw blurRad="38100" dist="38100" dir="2700000" algn="tl">
                    <a:srgbClr val="C0C0C0"/>
                  </a:outerShdw>
                </a:effectLst>
              </a:rPr>
              <a:t>项目</a:t>
            </a:r>
            <a:r>
              <a:rPr lang="zh-CN" altLang="en-US" sz="2600" b="1" smtClean="0">
                <a:solidFill>
                  <a:srgbClr val="996633"/>
                </a:solidFill>
                <a:effectLst>
                  <a:outerShdw blurRad="38100" dist="38100" dir="2700000" algn="tl">
                    <a:srgbClr val="C0C0C0"/>
                  </a:outerShdw>
                </a:effectLst>
                <a:latin typeface="宋体" pitchFamily="2" charset="-122"/>
              </a:rPr>
              <a:t>（简称</a:t>
            </a:r>
            <a:r>
              <a:rPr lang="zh-CN" altLang="en-US" sz="2600" b="1" smtClean="0">
                <a:solidFill>
                  <a:srgbClr val="996633"/>
                </a:solidFill>
                <a:effectLst>
                  <a:outerShdw blurRad="38100" dist="38100" dir="2700000" algn="tl">
                    <a:srgbClr val="C0C0C0"/>
                  </a:outerShdw>
                </a:effectLst>
              </a:rPr>
              <a:t>项目</a:t>
            </a:r>
            <a:r>
              <a:rPr lang="zh-CN" altLang="en-US" sz="2600" b="1" smtClean="0">
                <a:solidFill>
                  <a:srgbClr val="996633"/>
                </a:solidFill>
                <a:effectLst>
                  <a:outerShdw blurRad="38100" dist="38100" dir="2700000" algn="tl">
                    <a:srgbClr val="C0C0C0"/>
                  </a:outerShdw>
                </a:effectLst>
                <a:latin typeface="宋体" pitchFamily="2" charset="-122"/>
              </a:rPr>
              <a:t>）</a:t>
            </a:r>
          </a:p>
          <a:p>
            <a:pPr lvl="1" eaLnBrk="1" hangingPunct="1">
              <a:spcBef>
                <a:spcPct val="0"/>
              </a:spcBef>
              <a:buFont typeface="Wingdings" pitchFamily="2" charset="2"/>
              <a:buNone/>
              <a:defRPr/>
            </a:pPr>
            <a:r>
              <a:rPr lang="zh-CN" altLang="en-US" b="1" smtClean="0">
                <a:solidFill>
                  <a:schemeClr val="accent2"/>
                </a:solidFill>
                <a:effectLst>
                  <a:outerShdw blurRad="38100" dist="38100" dir="2700000" algn="tl">
                    <a:srgbClr val="C0C0C0"/>
                  </a:outerShdw>
                </a:effectLst>
                <a:latin typeface="宋体" pitchFamily="2" charset="-122"/>
              </a:rPr>
              <a:t>在右部的某个地方加点的产生式</a:t>
            </a:r>
          </a:p>
          <a:p>
            <a:pPr lvl="1" eaLnBrk="1" hangingPunct="1">
              <a:spcBef>
                <a:spcPct val="0"/>
              </a:spcBef>
              <a:buFont typeface="Wingdings" pitchFamily="2" charset="2"/>
              <a:buNone/>
              <a:defRPr/>
            </a:pPr>
            <a:endParaRPr lang="zh-CN" altLang="en-US"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rPr>
              <a:t>例：</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i="1" smtClean="0">
                <a:solidFill>
                  <a:schemeClr val="accent2"/>
                </a:solidFill>
                <a:effectLst>
                  <a:outerShdw blurRad="38100" dist="38100" dir="2700000" algn="tl">
                    <a:srgbClr val="C0C0C0"/>
                  </a:outerShdw>
                </a:effectLst>
              </a:rPr>
              <a:t>XYZ</a:t>
            </a:r>
            <a:r>
              <a:rPr lang="zh-CN" altLang="en-US" sz="2600" b="1" smtClean="0">
                <a:solidFill>
                  <a:schemeClr val="accent2"/>
                </a:solidFill>
                <a:effectLst>
                  <a:outerShdw blurRad="38100" dist="38100" dir="2700000" algn="tl">
                    <a:srgbClr val="C0C0C0"/>
                  </a:outerShdw>
                </a:effectLst>
                <a:latin typeface="宋体" pitchFamily="2" charset="-122"/>
              </a:rPr>
              <a:t>对应有四个项目</a:t>
            </a:r>
          </a:p>
          <a:p>
            <a:pPr lvl="1" algn="just" eaLnBrk="1" hangingPunct="1">
              <a:spcBef>
                <a:spcPct val="0"/>
              </a:spcBef>
              <a:buFont typeface="Wingdings" pitchFamily="2" charset="2"/>
              <a:buNone/>
              <a:defRPr/>
            </a:pPr>
            <a:r>
              <a:rPr lang="zh-CN" altLang="en-US" b="1" i="1" smtClean="0">
                <a:solidFill>
                  <a:schemeClr val="accent2"/>
                </a:solidFill>
                <a:effectLst>
                  <a:outerShdw blurRad="38100" dist="38100" dir="2700000" algn="tl">
                    <a:srgbClr val="C0C0C0"/>
                  </a:outerShdw>
                </a:effectLst>
                <a:latin typeface="宋体" pitchFamily="2" charset="-122"/>
              </a:rPr>
              <a:t>	</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sym typeface="Symbol" pitchFamily="18" charset="2"/>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XYZ</a:t>
            </a:r>
            <a:endParaRPr lang="en-US" altLang="zh-CN" b="1" smtClean="0">
              <a:solidFill>
                <a:schemeClr val="accent2"/>
              </a:solidFill>
              <a:effectLst>
                <a:outerShdw blurRad="38100" dist="38100" dir="2700000" algn="tl">
                  <a:srgbClr val="C0C0C0"/>
                </a:outerShdw>
              </a:effectLst>
            </a:endParaRPr>
          </a:p>
          <a:p>
            <a:pPr lvl="1"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 </a:t>
            </a:r>
            <a:r>
              <a:rPr lang="en-US" altLang="zh-CN" b="1" smtClean="0">
                <a:solidFill>
                  <a:schemeClr val="accent2"/>
                </a:solidFill>
                <a:effectLst>
                  <a:outerShdw blurRad="38100" dist="38100" dir="2700000" algn="tl">
                    <a:srgbClr val="C0C0C0"/>
                  </a:outerShdw>
                </a:effectLst>
                <a:sym typeface="Symbol" pitchFamily="18" charset="2"/>
              </a:rPr>
              <a:t> </a:t>
            </a:r>
            <a:r>
              <a:rPr lang="en-US" altLang="zh-CN" b="1" i="1" smtClean="0">
                <a:solidFill>
                  <a:schemeClr val="accent2"/>
                </a:solidFill>
                <a:effectLst>
                  <a:outerShdw blurRad="38100" dist="38100" dir="2700000" algn="tl">
                    <a:srgbClr val="C0C0C0"/>
                  </a:outerShdw>
                </a:effectLst>
              </a:rPr>
              <a:t>X</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YZ</a:t>
            </a:r>
            <a:endParaRPr lang="en-US" altLang="zh-CN" b="1" smtClean="0">
              <a:solidFill>
                <a:schemeClr val="accent2"/>
              </a:solidFill>
              <a:effectLst>
                <a:outerShdw blurRad="38100" dist="38100" dir="2700000" algn="tl">
                  <a:srgbClr val="C0C0C0"/>
                </a:outerShdw>
              </a:effectLst>
            </a:endParaRPr>
          </a:p>
          <a:p>
            <a:pPr lvl="1"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 </a:t>
            </a:r>
            <a:r>
              <a:rPr lang="en-US" altLang="zh-CN" b="1" smtClean="0">
                <a:solidFill>
                  <a:schemeClr val="accent2"/>
                </a:solidFill>
                <a:effectLst>
                  <a:outerShdw blurRad="38100" dist="38100" dir="2700000" algn="tl">
                    <a:srgbClr val="C0C0C0"/>
                  </a:outerShdw>
                </a:effectLst>
                <a:sym typeface="Symbol" pitchFamily="18" charset="2"/>
              </a:rPr>
              <a:t> </a:t>
            </a:r>
            <a:r>
              <a:rPr lang="en-US" altLang="zh-CN" b="1" i="1" smtClean="0">
                <a:solidFill>
                  <a:schemeClr val="accent2"/>
                </a:solidFill>
                <a:effectLst>
                  <a:outerShdw blurRad="38100" dist="38100" dir="2700000" algn="tl">
                    <a:srgbClr val="C0C0C0"/>
                  </a:outerShdw>
                </a:effectLst>
              </a:rPr>
              <a:t>XY</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Z</a:t>
            </a:r>
            <a:endParaRPr lang="en-US" altLang="zh-CN" b="1" smtClean="0">
              <a:solidFill>
                <a:schemeClr val="accent2"/>
              </a:solidFill>
              <a:effectLst>
                <a:outerShdw blurRad="38100" dist="38100" dir="2700000" algn="tl">
                  <a:srgbClr val="C0C0C0"/>
                </a:outerShdw>
              </a:effectLst>
            </a:endParaRPr>
          </a:p>
          <a:p>
            <a:pPr lvl="1"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A </a:t>
            </a:r>
            <a:r>
              <a:rPr lang="en-US" altLang="zh-CN" b="1" smtClean="0">
                <a:solidFill>
                  <a:schemeClr val="accent2"/>
                </a:solidFill>
                <a:effectLst>
                  <a:outerShdw blurRad="38100" dist="38100" dir="2700000" algn="tl">
                    <a:srgbClr val="C0C0C0"/>
                  </a:outerShdw>
                </a:effectLst>
                <a:sym typeface="Symbol" pitchFamily="18" charset="2"/>
              </a:rPr>
              <a:t> </a:t>
            </a:r>
            <a:r>
              <a:rPr lang="en-US" altLang="zh-CN" b="1" i="1" smtClean="0">
                <a:solidFill>
                  <a:schemeClr val="accent2"/>
                </a:solidFill>
                <a:effectLst>
                  <a:outerShdw blurRad="38100" dist="38100" dir="2700000" algn="tl">
                    <a:srgbClr val="C0C0C0"/>
                  </a:outerShdw>
                </a:effectLst>
              </a:rPr>
              <a:t>XYZ</a:t>
            </a:r>
            <a:r>
              <a:rPr lang="en-US" altLang="zh-CN" b="1" smtClean="0">
                <a:solidFill>
                  <a:schemeClr val="accent2"/>
                </a:solidFill>
                <a:effectLst>
                  <a:outerShdw blurRad="38100" dist="38100" dir="2700000" algn="tl">
                    <a:srgbClr val="C0C0C0"/>
                  </a:outerShdw>
                </a:effectLst>
              </a:rPr>
              <a:t>·</a:t>
            </a:r>
          </a:p>
          <a:p>
            <a:pPr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rPr>
              <a:t>例：</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sym typeface="Symbol" pitchFamily="18" charset="2"/>
              </a:rPr>
              <a:t></a:t>
            </a:r>
            <a:r>
              <a:rPr lang="zh-CN" altLang="en-US" sz="2600" b="1" smtClean="0">
                <a:solidFill>
                  <a:schemeClr val="accent2"/>
                </a:solidFill>
                <a:effectLst>
                  <a:outerShdw blurRad="38100" dist="38100" dir="2700000" algn="tl">
                    <a:srgbClr val="C0C0C0"/>
                  </a:outerShdw>
                </a:effectLst>
                <a:latin typeface="宋体" pitchFamily="2" charset="-122"/>
              </a:rPr>
              <a:t>只有一个项目和它对应</a:t>
            </a:r>
          </a:p>
          <a:p>
            <a:pPr lvl="1" eaLnBrk="1" hangingPunct="1">
              <a:spcBef>
                <a:spcPct val="0"/>
              </a:spcBef>
              <a:buFont typeface="Wingdings" pitchFamily="2" charset="2"/>
              <a:buNone/>
              <a:defRPr/>
            </a:pPr>
            <a:r>
              <a:rPr lang="zh-CN" altLang="en-US" b="1" i="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 </a:t>
            </a:r>
            <a:r>
              <a:rPr lang="en-US" altLang="zh-CN" b="1" smtClean="0">
                <a:solidFill>
                  <a:schemeClr val="accent2"/>
                </a:solidFill>
                <a:effectLst>
                  <a:outerShdw blurRad="38100" dist="38100" dir="2700000" algn="tl">
                    <a:srgbClr val="C0C0C0"/>
                  </a:outerShdw>
                </a:effectLst>
                <a:sym typeface="Symbol" pitchFamily="18" charset="2"/>
              </a:rPr>
              <a:t> </a:t>
            </a:r>
            <a:r>
              <a:rPr lang="en-US" altLang="zh-CN" b="1" smtClean="0">
                <a:solidFill>
                  <a:schemeClr val="accent2"/>
                </a:solidFill>
                <a:effectLst>
                  <a:outerShdw blurRad="38100" dist="38100" dir="2700000" algn="tl">
                    <a:srgbClr val="C0C0C0"/>
                  </a:outerShdw>
                </a:effectLst>
              </a:rPr>
              <a:t>· </a:t>
            </a:r>
          </a:p>
        </p:txBody>
      </p:sp>
      <p:sp>
        <p:nvSpPr>
          <p:cNvPr id="160772" name="AutoShape 4" descr="Green marble"/>
          <p:cNvSpPr>
            <a:spLocks noChangeArrowheads="1"/>
          </p:cNvSpPr>
          <p:nvPr/>
        </p:nvSpPr>
        <p:spPr bwMode="auto">
          <a:xfrm>
            <a:off x="5399088" y="620713"/>
            <a:ext cx="3744912" cy="2592387"/>
          </a:xfrm>
          <a:prstGeom prst="cloudCallout">
            <a:avLst>
              <a:gd name="adj1" fmla="val -90528"/>
              <a:gd name="adj2" fmla="val 97519"/>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点的左边代表历史信息，右边代表展望信息。直观地讲，项目表示在分析过程的某一阶段，已经看到了产生式的多大部分，以及希望看到的部分。</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609600" y="228600"/>
            <a:ext cx="7772400" cy="1143000"/>
          </a:xfrm>
        </p:spPr>
        <p:txBody>
          <a:bodyPr/>
          <a:lstStyle/>
          <a:p>
            <a:pPr eaLnBrk="1" hangingPunct="1">
              <a:defRPr/>
            </a:pPr>
            <a:r>
              <a:rPr lang="zh-CN" altLang="en-US" b="1" smtClean="0">
                <a:solidFill>
                  <a:srgbClr val="996633"/>
                </a:solidFill>
                <a:effectLst>
                  <a:outerShdw blurRad="38100" dist="38100" dir="2700000" algn="tl">
                    <a:srgbClr val="C0C0C0"/>
                  </a:outerShdw>
                </a:effectLst>
              </a:rPr>
              <a:t>从</a:t>
            </a:r>
            <a:r>
              <a:rPr lang="en-US" altLang="zh-CN" b="1" smtClean="0">
                <a:solidFill>
                  <a:srgbClr val="996633"/>
                </a:solidFill>
                <a:effectLst>
                  <a:outerShdw blurRad="38100" dist="38100" dir="2700000" algn="tl">
                    <a:srgbClr val="C0C0C0"/>
                  </a:outerShdw>
                </a:effectLst>
              </a:rPr>
              <a:t>DFA</a:t>
            </a:r>
            <a:r>
              <a:rPr lang="zh-CN" altLang="en-US" b="1" smtClean="0">
                <a:solidFill>
                  <a:srgbClr val="996633"/>
                </a:solidFill>
                <a:effectLst>
                  <a:outerShdw blurRad="38100" dist="38100" dir="2700000" algn="tl">
                    <a:srgbClr val="C0C0C0"/>
                  </a:outerShdw>
                </a:effectLst>
              </a:rPr>
              <a:t>构造</a:t>
            </a:r>
            <a:r>
              <a:rPr lang="en-US" altLang="zh-CN" b="1" smtClean="0">
                <a:solidFill>
                  <a:srgbClr val="996633"/>
                </a:solidFill>
                <a:effectLst>
                  <a:outerShdw blurRad="38100" dist="38100" dir="2700000" algn="tl">
                    <a:srgbClr val="C0C0C0"/>
                  </a:outerShdw>
                </a:effectLst>
              </a:rPr>
              <a:t>SLR</a:t>
            </a:r>
            <a:r>
              <a:rPr lang="zh-CN" altLang="en-US" b="1" smtClean="0">
                <a:solidFill>
                  <a:srgbClr val="996633"/>
                </a:solidFill>
                <a:effectLst>
                  <a:outerShdw blurRad="38100" dist="38100" dir="2700000" algn="tl">
                    <a:srgbClr val="C0C0C0"/>
                  </a:outerShdw>
                </a:effectLst>
              </a:rPr>
              <a:t>分析表</a:t>
            </a:r>
          </a:p>
        </p:txBody>
      </p:sp>
      <p:sp>
        <p:nvSpPr>
          <p:cNvPr id="162819" name="Rectangle 3"/>
          <p:cNvSpPr>
            <a:spLocks noGrp="1" noChangeArrowheads="1"/>
          </p:cNvSpPr>
          <p:nvPr>
            <p:ph type="body" idx="1"/>
          </p:nvPr>
        </p:nvSpPr>
        <p:spPr>
          <a:xfrm>
            <a:off x="323850" y="908050"/>
            <a:ext cx="8534400" cy="5105400"/>
          </a:xfrm>
        </p:spPr>
        <p:txBody>
          <a:bodyPr/>
          <a:lstStyle/>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a:p>
            <a:pPr eaLnBrk="1" hangingPunct="1">
              <a:spcBef>
                <a:spcPct val="0"/>
              </a:spcBef>
              <a:defRPr/>
            </a:pPr>
            <a:r>
              <a:rPr lang="zh-CN" altLang="en-US" sz="2600" b="1" smtClean="0">
                <a:solidFill>
                  <a:srgbClr val="996633"/>
                </a:solidFill>
                <a:effectLst>
                  <a:outerShdw blurRad="38100" dist="38100" dir="2700000" algn="tl">
                    <a:srgbClr val="C0C0C0"/>
                  </a:outerShdw>
                </a:effectLst>
                <a:latin typeface="宋体" pitchFamily="2" charset="-122"/>
              </a:rPr>
              <a:t>状态</a:t>
            </a:r>
            <a:r>
              <a:rPr lang="en-US" altLang="zh-CN" sz="2600" b="1" i="1" smtClean="0">
                <a:solidFill>
                  <a:srgbClr val="996633"/>
                </a:solidFill>
                <a:effectLst>
                  <a:outerShdw blurRad="38100" dist="38100" dir="2700000" algn="tl">
                    <a:srgbClr val="C0C0C0"/>
                  </a:outerShdw>
                </a:effectLst>
              </a:rPr>
              <a:t>i</a:t>
            </a:r>
            <a:r>
              <a:rPr lang="zh-CN" altLang="en-US" sz="2600" b="1" smtClean="0">
                <a:solidFill>
                  <a:srgbClr val="996633"/>
                </a:solidFill>
                <a:effectLst>
                  <a:outerShdw blurRad="38100" dist="38100" dir="2700000" algn="tl">
                    <a:srgbClr val="C0C0C0"/>
                  </a:outerShdw>
                </a:effectLst>
              </a:rPr>
              <a:t>从</a:t>
            </a:r>
            <a:r>
              <a:rPr lang="en-US" altLang="zh-CN" sz="2600" b="1" i="1" smtClean="0">
                <a:solidFill>
                  <a:srgbClr val="996633"/>
                </a:solidFill>
                <a:effectLst>
                  <a:outerShdw blurRad="38100" dist="38100" dir="2700000" algn="tl">
                    <a:srgbClr val="C0C0C0"/>
                  </a:outerShdw>
                </a:effectLst>
              </a:rPr>
              <a:t>I</a:t>
            </a:r>
            <a:r>
              <a:rPr lang="en-US" altLang="zh-CN" sz="2600" b="1" i="1" baseline="-30000" smtClean="0">
                <a:solidFill>
                  <a:srgbClr val="996633"/>
                </a:solidFill>
                <a:effectLst>
                  <a:outerShdw blurRad="38100" dist="38100" dir="2700000" algn="tl">
                    <a:srgbClr val="C0C0C0"/>
                  </a:outerShdw>
                </a:effectLst>
              </a:rPr>
              <a:t>i</a:t>
            </a:r>
            <a:r>
              <a:rPr lang="zh-CN" altLang="en-US" sz="2600" b="1" smtClean="0">
                <a:solidFill>
                  <a:srgbClr val="996633"/>
                </a:solidFill>
                <a:effectLst>
                  <a:outerShdw blurRad="38100" dist="38100" dir="2700000" algn="tl">
                    <a:srgbClr val="C0C0C0"/>
                  </a:outerShdw>
                </a:effectLst>
                <a:latin typeface="宋体" pitchFamily="2" charset="-122"/>
              </a:rPr>
              <a:t>构造，它的</a:t>
            </a:r>
            <a:r>
              <a:rPr lang="en-US" altLang="zh-CN" sz="2600" b="1" i="1" smtClean="0">
                <a:solidFill>
                  <a:srgbClr val="996633"/>
                </a:solidFill>
                <a:effectLst>
                  <a:outerShdw blurRad="38100" dist="38100" dir="2700000" algn="tl">
                    <a:srgbClr val="C0C0C0"/>
                  </a:outerShdw>
                </a:effectLst>
              </a:rPr>
              <a:t>action</a:t>
            </a:r>
            <a:r>
              <a:rPr lang="zh-CN" altLang="en-US" sz="2600" b="1" smtClean="0">
                <a:solidFill>
                  <a:srgbClr val="996633"/>
                </a:solidFill>
                <a:effectLst>
                  <a:outerShdw blurRad="38100" dist="38100" dir="2700000" algn="tl">
                    <a:srgbClr val="C0C0C0"/>
                  </a:outerShdw>
                </a:effectLst>
                <a:latin typeface="宋体" pitchFamily="2" charset="-122"/>
              </a:rPr>
              <a:t>函数如下确定：</a:t>
            </a:r>
          </a:p>
          <a:p>
            <a:pPr lvl="1" eaLnBrk="1" hangingPunct="1">
              <a:spcBef>
                <a:spcPct val="0"/>
              </a:spcBef>
              <a:defRPr/>
            </a:pPr>
            <a:r>
              <a:rPr lang="zh-CN" altLang="en-US" sz="2200" b="1" smtClean="0">
                <a:solidFill>
                  <a:schemeClr val="accent2"/>
                </a:solidFill>
                <a:effectLst>
                  <a:outerShdw blurRad="38100" dist="38100" dir="2700000" algn="tl">
                    <a:srgbClr val="C0C0C0"/>
                  </a:outerShdw>
                </a:effectLst>
                <a:latin typeface="宋体" pitchFamily="2" charset="-122"/>
              </a:rPr>
              <a:t>如果</a:t>
            </a:r>
            <a:r>
              <a:rPr lang="en-US" altLang="zh-CN" sz="2200" b="1" smtClean="0">
                <a:solidFill>
                  <a:schemeClr val="accent2"/>
                </a:solidFill>
                <a:effectLst>
                  <a:outerShdw blurRad="38100" dist="38100" dir="2700000" algn="tl">
                    <a:srgbClr val="C0C0C0"/>
                  </a:outerShdw>
                </a:effectLst>
                <a:latin typeface="宋体" pitchFamily="2" charset="-122"/>
              </a:rPr>
              <a:t>[</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sym typeface="Symbol" pitchFamily="18" charset="2"/>
              </a:rPr>
              <a:t></a:t>
            </a:r>
            <a:r>
              <a:rPr lang="en-US" altLang="zh-CN" sz="2200" b="1" i="1" smtClean="0">
                <a:solidFill>
                  <a:schemeClr val="accent2"/>
                </a:solidFill>
                <a:effectLst>
                  <a:outerShdw blurRad="38100" dist="38100" dir="2700000" algn="tl">
                    <a:srgbClr val="C0C0C0"/>
                  </a:outerShdw>
                </a:effectLst>
                <a:sym typeface="Symbol" pitchFamily="18" charset="2"/>
              </a:rPr>
              <a:t></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a</a:t>
            </a:r>
            <a:r>
              <a:rPr lang="en-US" altLang="zh-CN" sz="2200" b="1" i="1" smtClean="0">
                <a:solidFill>
                  <a:schemeClr val="accent2"/>
                </a:solidFill>
                <a:effectLst>
                  <a:outerShdw blurRad="38100" dist="38100" dir="2700000" algn="tl">
                    <a:srgbClr val="C0C0C0"/>
                  </a:outerShdw>
                </a:effectLst>
                <a:sym typeface="Symbol" pitchFamily="18" charset="2"/>
              </a:rPr>
              <a:t></a:t>
            </a:r>
            <a:r>
              <a:rPr lang="en-US" altLang="zh-CN" sz="2200" b="1" smtClean="0">
                <a:solidFill>
                  <a:schemeClr val="accent2"/>
                </a:solidFill>
                <a:effectLst>
                  <a:outerShdw blurRad="38100" dist="38100" dir="2700000" algn="tl">
                    <a:srgbClr val="C0C0C0"/>
                  </a:outerShdw>
                </a:effectLst>
                <a:latin typeface="宋体" pitchFamily="2" charset="-122"/>
              </a:rPr>
              <a:t>]</a:t>
            </a:r>
            <a:r>
              <a:rPr lang="zh-CN" altLang="en-US" sz="2200" b="1" smtClean="0">
                <a:solidFill>
                  <a:schemeClr val="accent2"/>
                </a:solidFill>
                <a:effectLst>
                  <a:outerShdw blurRad="38100" dist="38100" dir="2700000" algn="tl">
                    <a:srgbClr val="C0C0C0"/>
                  </a:outerShdw>
                </a:effectLst>
                <a:latin typeface="宋体" pitchFamily="2" charset="-122"/>
              </a:rPr>
              <a:t>在</a:t>
            </a:r>
            <a:r>
              <a:rPr lang="en-US" altLang="zh-CN" sz="2200" b="1" i="1" smtClean="0">
                <a:solidFill>
                  <a:schemeClr val="accent2"/>
                </a:solidFill>
                <a:effectLst>
                  <a:outerShdw blurRad="38100" dist="38100" dir="2700000" algn="tl">
                    <a:srgbClr val="C0C0C0"/>
                  </a:outerShdw>
                </a:effectLst>
              </a:rPr>
              <a:t>I</a:t>
            </a:r>
            <a:r>
              <a:rPr lang="en-US" altLang="zh-CN" sz="2200" b="1" i="1" baseline="-30000" smtClean="0">
                <a:solidFill>
                  <a:schemeClr val="accent2"/>
                </a:solidFill>
                <a:effectLst>
                  <a:outerShdw blurRad="38100" dist="38100" dir="2700000" algn="tl">
                    <a:srgbClr val="C0C0C0"/>
                  </a:outerShdw>
                </a:effectLst>
              </a:rPr>
              <a:t>i</a:t>
            </a:r>
            <a:r>
              <a:rPr lang="zh-CN" altLang="en-US" sz="2200" b="1" smtClean="0">
                <a:solidFill>
                  <a:schemeClr val="accent2"/>
                </a:solidFill>
                <a:effectLst>
                  <a:outerShdw blurRad="38100" dist="38100" dir="2700000" algn="tl">
                    <a:srgbClr val="C0C0C0"/>
                  </a:outerShdw>
                </a:effectLst>
                <a:latin typeface="宋体" pitchFamily="2" charset="-122"/>
              </a:rPr>
              <a:t>中，并且</a:t>
            </a:r>
            <a:r>
              <a:rPr lang="en-US" altLang="zh-CN" sz="2200" b="1" i="1" smtClean="0">
                <a:solidFill>
                  <a:schemeClr val="accent2"/>
                </a:solidFill>
                <a:effectLst>
                  <a:outerShdw blurRad="38100" dist="38100" dir="2700000" algn="tl">
                    <a:srgbClr val="C0C0C0"/>
                  </a:outerShdw>
                </a:effectLst>
              </a:rPr>
              <a:t>goto</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I</a:t>
            </a:r>
            <a:r>
              <a:rPr lang="en-US" altLang="zh-CN" sz="2200" b="1" i="1" baseline="-30000" smtClean="0">
                <a:solidFill>
                  <a:schemeClr val="accent2"/>
                </a:solidFill>
                <a:effectLst>
                  <a:outerShdw blurRad="38100" dist="38100" dir="2700000" algn="tl">
                    <a:srgbClr val="C0C0C0"/>
                  </a:outerShdw>
                </a:effectLst>
              </a:rPr>
              <a:t>i</a:t>
            </a:r>
            <a:r>
              <a:rPr lang="en-US" altLang="zh-CN" sz="2200" b="1" smtClean="0">
                <a:solidFill>
                  <a:schemeClr val="accent2"/>
                </a:solidFill>
                <a:effectLst>
                  <a:outerShdw blurRad="38100" dist="38100" dir="2700000" algn="tl">
                    <a:srgbClr val="C0C0C0"/>
                  </a:outerShdw>
                </a:effectLst>
              </a:rPr>
              <a:t>, </a:t>
            </a:r>
            <a:r>
              <a:rPr lang="en-US" altLang="zh-CN" sz="2200" b="1" i="1" smtClean="0">
                <a:solidFill>
                  <a:schemeClr val="accent2"/>
                </a:solidFill>
                <a:effectLst>
                  <a:outerShdw blurRad="38100" dist="38100" dir="2700000" algn="tl">
                    <a:srgbClr val="C0C0C0"/>
                  </a:outerShdw>
                </a:effectLst>
              </a:rPr>
              <a:t>a </a:t>
            </a:r>
            <a:r>
              <a:rPr lang="en-US" altLang="zh-CN" sz="2200" b="1" smtClean="0">
                <a:solidFill>
                  <a:schemeClr val="accent2"/>
                </a:solidFill>
                <a:effectLst>
                  <a:outerShdw blurRad="38100" dist="38100" dir="2700000" algn="tl">
                    <a:srgbClr val="C0C0C0"/>
                  </a:outerShdw>
                </a:effectLst>
              </a:rPr>
              <a:t>) =</a:t>
            </a:r>
            <a:r>
              <a:rPr lang="en-US" altLang="zh-CN" sz="2200" b="1" i="1" smtClean="0">
                <a:solidFill>
                  <a:schemeClr val="accent2"/>
                </a:solidFill>
                <a:effectLst>
                  <a:outerShdw blurRad="38100" dist="38100" dir="2700000" algn="tl">
                    <a:srgbClr val="C0C0C0"/>
                  </a:outerShdw>
                </a:effectLst>
              </a:rPr>
              <a:t> I</a:t>
            </a:r>
            <a:r>
              <a:rPr lang="en-US" altLang="zh-CN" sz="2200" b="1" i="1" baseline="-30000" smtClean="0">
                <a:solidFill>
                  <a:schemeClr val="accent2"/>
                </a:solidFill>
                <a:effectLst>
                  <a:outerShdw blurRad="38100" dist="38100" dir="2700000" algn="tl">
                    <a:srgbClr val="C0C0C0"/>
                  </a:outerShdw>
                </a:effectLst>
              </a:rPr>
              <a:t>j</a:t>
            </a:r>
            <a:r>
              <a:rPr lang="zh-CN" altLang="en-US" sz="2200" b="1" smtClean="0">
                <a:solidFill>
                  <a:schemeClr val="accent2"/>
                </a:solidFill>
                <a:effectLst>
                  <a:outerShdw blurRad="38100" dist="38100" dir="2700000" algn="tl">
                    <a:srgbClr val="C0C0C0"/>
                  </a:outerShdw>
                </a:effectLst>
                <a:latin typeface="宋体" pitchFamily="2" charset="-122"/>
              </a:rPr>
              <a:t>，那么置</a:t>
            </a:r>
            <a:r>
              <a:rPr lang="en-US" altLang="zh-CN" sz="2200" b="1" i="1" smtClean="0">
                <a:solidFill>
                  <a:schemeClr val="accent2"/>
                </a:solidFill>
                <a:effectLst>
                  <a:outerShdw blurRad="38100" dist="38100" dir="2700000" algn="tl">
                    <a:srgbClr val="C0C0C0"/>
                  </a:outerShdw>
                </a:effectLst>
              </a:rPr>
              <a:t>action</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i</a:t>
            </a:r>
            <a:r>
              <a:rPr lang="en-US" altLang="zh-CN" sz="2200" b="1" smtClean="0">
                <a:solidFill>
                  <a:schemeClr val="accent2"/>
                </a:solidFill>
                <a:effectLst>
                  <a:outerShdw blurRad="38100" dist="38100" dir="2700000" algn="tl">
                    <a:srgbClr val="C0C0C0"/>
                  </a:outerShdw>
                </a:effectLst>
              </a:rPr>
              <a:t>, </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rPr>
              <a:t>]</a:t>
            </a:r>
            <a:r>
              <a:rPr lang="zh-CN" altLang="en-US" sz="2200" b="1" smtClean="0">
                <a:solidFill>
                  <a:schemeClr val="accent2"/>
                </a:solidFill>
                <a:effectLst>
                  <a:outerShdw blurRad="38100" dist="38100" dir="2700000" algn="tl">
                    <a:srgbClr val="C0C0C0"/>
                  </a:outerShdw>
                </a:effectLst>
                <a:latin typeface="宋体" pitchFamily="2" charset="-122"/>
              </a:rPr>
              <a:t>为</a:t>
            </a:r>
            <a:r>
              <a:rPr lang="en-US" altLang="zh-CN" sz="2200" b="1" i="1" smtClean="0">
                <a:solidFill>
                  <a:schemeClr val="accent2"/>
                </a:solidFill>
                <a:effectLst>
                  <a:outerShdw blurRad="38100" dist="38100" dir="2700000" algn="tl">
                    <a:srgbClr val="C0C0C0"/>
                  </a:outerShdw>
                </a:effectLst>
              </a:rPr>
              <a:t>sj</a:t>
            </a:r>
            <a:r>
              <a:rPr lang="zh-CN" altLang="en-US" sz="2200" b="1" smtClean="0">
                <a:solidFill>
                  <a:schemeClr val="accent2"/>
                </a:solidFill>
                <a:effectLst>
                  <a:outerShdw blurRad="38100" dist="38100" dir="2700000" algn="tl">
                    <a:srgbClr val="C0C0C0"/>
                  </a:outerShdw>
                </a:effectLst>
                <a:latin typeface="宋体" pitchFamily="2" charset="-122"/>
              </a:rPr>
              <a:t>。</a:t>
            </a:r>
          </a:p>
          <a:p>
            <a:pPr lvl="1" eaLnBrk="1" hangingPunct="1">
              <a:spcBef>
                <a:spcPct val="0"/>
              </a:spcBef>
              <a:defRPr/>
            </a:pPr>
            <a:r>
              <a:rPr lang="zh-CN" altLang="en-US" sz="2200" b="1" smtClean="0">
                <a:solidFill>
                  <a:schemeClr val="accent2"/>
                </a:solidFill>
                <a:effectLst>
                  <a:outerShdw blurRad="38100" dist="38100" dir="2700000" algn="tl">
                    <a:srgbClr val="C0C0C0"/>
                  </a:outerShdw>
                </a:effectLst>
                <a:latin typeface="宋体" pitchFamily="2" charset="-122"/>
              </a:rPr>
              <a:t>如果</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sym typeface="Symbol" pitchFamily="18" charset="2"/>
              </a:rPr>
              <a:t></a:t>
            </a:r>
            <a:r>
              <a:rPr lang="en-US" altLang="zh-CN" sz="2200" b="1" i="1" smtClean="0">
                <a:solidFill>
                  <a:schemeClr val="accent2"/>
                </a:solidFill>
                <a:effectLst>
                  <a:outerShdw blurRad="38100" dist="38100" dir="2700000" algn="tl">
                    <a:srgbClr val="C0C0C0"/>
                  </a:outerShdw>
                </a:effectLst>
                <a:sym typeface="Symbol" pitchFamily="18" charset="2"/>
              </a:rPr>
              <a:t></a:t>
            </a:r>
            <a:r>
              <a:rPr lang="en-US" altLang="zh-CN" sz="2200" b="1" smtClean="0">
                <a:solidFill>
                  <a:schemeClr val="accent2"/>
                </a:solidFill>
                <a:effectLst>
                  <a:outerShdw blurRad="38100" dist="38100" dir="2700000" algn="tl">
                    <a:srgbClr val="C0C0C0"/>
                  </a:outerShdw>
                </a:effectLst>
              </a:rPr>
              <a:t>·]</a:t>
            </a:r>
            <a:r>
              <a:rPr lang="zh-CN" altLang="en-US" sz="2200" b="1" smtClean="0">
                <a:solidFill>
                  <a:schemeClr val="accent2"/>
                </a:solidFill>
                <a:effectLst>
                  <a:outerShdw blurRad="38100" dist="38100" dir="2700000" algn="tl">
                    <a:srgbClr val="C0C0C0"/>
                  </a:outerShdw>
                </a:effectLst>
                <a:latin typeface="宋体" pitchFamily="2" charset="-122"/>
              </a:rPr>
              <a:t>在</a:t>
            </a:r>
            <a:r>
              <a:rPr lang="en-US" altLang="zh-CN" sz="2200" b="1" i="1" smtClean="0">
                <a:solidFill>
                  <a:schemeClr val="accent2"/>
                </a:solidFill>
                <a:effectLst>
                  <a:outerShdw blurRad="38100" dist="38100" dir="2700000" algn="tl">
                    <a:srgbClr val="C0C0C0"/>
                  </a:outerShdw>
                </a:effectLst>
              </a:rPr>
              <a:t>I</a:t>
            </a:r>
            <a:r>
              <a:rPr lang="en-US" altLang="zh-CN" sz="2200" b="1" i="1" baseline="-30000" smtClean="0">
                <a:solidFill>
                  <a:schemeClr val="accent2"/>
                </a:solidFill>
                <a:effectLst>
                  <a:outerShdw blurRad="38100" dist="38100" dir="2700000" algn="tl">
                    <a:srgbClr val="C0C0C0"/>
                  </a:outerShdw>
                </a:effectLst>
              </a:rPr>
              <a:t>i</a:t>
            </a:r>
            <a:r>
              <a:rPr lang="zh-CN" altLang="en-US" sz="2200" b="1" smtClean="0">
                <a:solidFill>
                  <a:schemeClr val="accent2"/>
                </a:solidFill>
                <a:effectLst>
                  <a:outerShdw blurRad="38100" dist="38100" dir="2700000" algn="tl">
                    <a:srgbClr val="C0C0C0"/>
                  </a:outerShdw>
                </a:effectLst>
                <a:latin typeface="宋体" pitchFamily="2" charset="-122"/>
              </a:rPr>
              <a:t>中，那么对</a:t>
            </a:r>
            <a:r>
              <a:rPr lang="en-US" altLang="zh-CN" sz="2200" b="1" smtClean="0">
                <a:solidFill>
                  <a:schemeClr val="accent2"/>
                </a:solidFill>
                <a:effectLst>
                  <a:outerShdw blurRad="38100" dist="38100" dir="2700000" algn="tl">
                    <a:srgbClr val="C0C0C0"/>
                  </a:outerShdw>
                </a:effectLst>
              </a:rPr>
              <a:t>FOLLOW(</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rPr>
              <a:t>)</a:t>
            </a:r>
            <a:r>
              <a:rPr lang="zh-CN" altLang="en-US" sz="2200" b="1" smtClean="0">
                <a:solidFill>
                  <a:schemeClr val="accent2"/>
                </a:solidFill>
                <a:effectLst>
                  <a:outerShdw blurRad="38100" dist="38100" dir="2700000" algn="tl">
                    <a:srgbClr val="C0C0C0"/>
                  </a:outerShdw>
                </a:effectLst>
                <a:latin typeface="宋体" pitchFamily="2" charset="-122"/>
              </a:rPr>
              <a:t>中的所有</a:t>
            </a:r>
            <a:r>
              <a:rPr lang="en-US" altLang="zh-CN" sz="2200" b="1" i="1" smtClean="0">
                <a:solidFill>
                  <a:schemeClr val="accent2"/>
                </a:solidFill>
                <a:effectLst>
                  <a:outerShdw blurRad="38100" dist="38100" dir="2700000" algn="tl">
                    <a:srgbClr val="C0C0C0"/>
                  </a:outerShdw>
                </a:effectLst>
              </a:rPr>
              <a:t>a</a:t>
            </a:r>
            <a:r>
              <a:rPr lang="zh-CN" altLang="en-US" sz="2200" b="1" smtClean="0">
                <a:solidFill>
                  <a:schemeClr val="accent2"/>
                </a:solidFill>
                <a:effectLst>
                  <a:outerShdw blurRad="38100" dist="38100" dir="2700000" algn="tl">
                    <a:srgbClr val="C0C0C0"/>
                  </a:outerShdw>
                </a:effectLst>
                <a:latin typeface="宋体" pitchFamily="2" charset="-122"/>
              </a:rPr>
              <a:t>，置</a:t>
            </a:r>
            <a:r>
              <a:rPr lang="en-US" altLang="zh-CN" sz="2200" b="1" i="1" smtClean="0">
                <a:solidFill>
                  <a:schemeClr val="accent2"/>
                </a:solidFill>
                <a:effectLst>
                  <a:outerShdw blurRad="38100" dist="38100" dir="2700000" algn="tl">
                    <a:srgbClr val="C0C0C0"/>
                  </a:outerShdw>
                </a:effectLst>
              </a:rPr>
              <a:t>action</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i</a:t>
            </a:r>
            <a:r>
              <a:rPr lang="en-US" altLang="zh-CN" sz="2200" b="1" smtClean="0">
                <a:solidFill>
                  <a:schemeClr val="accent2"/>
                </a:solidFill>
                <a:effectLst>
                  <a:outerShdw blurRad="38100" dist="38100" dir="2700000" algn="tl">
                    <a:srgbClr val="C0C0C0"/>
                  </a:outerShdw>
                </a:effectLst>
              </a:rPr>
              <a:t>, </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rPr>
              <a:t>]</a:t>
            </a:r>
            <a:r>
              <a:rPr lang="zh-CN" altLang="en-US" sz="2200" b="1" smtClean="0">
                <a:solidFill>
                  <a:schemeClr val="accent2"/>
                </a:solidFill>
                <a:effectLst>
                  <a:outerShdw blurRad="38100" dist="38100" dir="2700000" algn="tl">
                    <a:srgbClr val="C0C0C0"/>
                  </a:outerShdw>
                </a:effectLst>
                <a:latin typeface="宋体" pitchFamily="2" charset="-122"/>
              </a:rPr>
              <a:t>为</a:t>
            </a:r>
            <a:r>
              <a:rPr lang="en-US" altLang="zh-CN" sz="2200" b="1" i="1" smtClean="0">
                <a:solidFill>
                  <a:schemeClr val="accent2"/>
                </a:solidFill>
                <a:effectLst>
                  <a:outerShdw blurRad="38100" dist="38100" dir="2700000" algn="tl">
                    <a:srgbClr val="C0C0C0"/>
                  </a:outerShdw>
                </a:effectLst>
              </a:rPr>
              <a:t>rj</a:t>
            </a:r>
            <a:r>
              <a:rPr lang="en-US" altLang="zh-CN" sz="2200" b="1" smtClean="0">
                <a:solidFill>
                  <a:schemeClr val="accent2"/>
                </a:solidFill>
                <a:effectLst>
                  <a:outerShdw blurRad="38100" dist="38100" dir="2700000" algn="tl">
                    <a:srgbClr val="C0C0C0"/>
                  </a:outerShdw>
                </a:effectLst>
                <a:latin typeface="宋体" pitchFamily="2" charset="-122"/>
              </a:rPr>
              <a:t>,</a:t>
            </a:r>
            <a:r>
              <a:rPr lang="en-US" altLang="zh-CN" sz="2200" b="1" i="1" smtClean="0">
                <a:solidFill>
                  <a:schemeClr val="accent2"/>
                </a:solidFill>
                <a:effectLst>
                  <a:outerShdw blurRad="38100" dist="38100" dir="2700000" algn="tl">
                    <a:srgbClr val="C0C0C0"/>
                  </a:outerShdw>
                </a:effectLst>
              </a:rPr>
              <a:t>j</a:t>
            </a:r>
            <a:r>
              <a:rPr lang="zh-CN" altLang="en-US" sz="2200" b="1" smtClean="0">
                <a:solidFill>
                  <a:schemeClr val="accent2"/>
                </a:solidFill>
                <a:effectLst>
                  <a:outerShdw blurRad="38100" dist="38100" dir="2700000" algn="tl">
                    <a:srgbClr val="C0C0C0"/>
                  </a:outerShdw>
                </a:effectLst>
                <a:latin typeface="宋体" pitchFamily="2" charset="-122"/>
              </a:rPr>
              <a:t>是产生式 </a:t>
            </a:r>
            <a:r>
              <a:rPr lang="en-US" altLang="zh-CN" sz="2200" b="1" i="1" smtClean="0">
                <a:solidFill>
                  <a:schemeClr val="accent2"/>
                </a:solidFill>
                <a:effectLst>
                  <a:outerShdw blurRad="38100" dist="38100" dir="2700000" algn="tl">
                    <a:srgbClr val="C0C0C0"/>
                  </a:outerShdw>
                </a:effectLst>
              </a:rPr>
              <a:t>A</a:t>
            </a:r>
            <a:r>
              <a:rPr lang="en-US" altLang="zh-CN" sz="2200" b="1" smtClean="0">
                <a:solidFill>
                  <a:schemeClr val="accent2"/>
                </a:solidFill>
                <a:effectLst>
                  <a:outerShdw blurRad="38100" dist="38100" dir="2700000" algn="tl">
                    <a:srgbClr val="C0C0C0"/>
                  </a:outerShdw>
                </a:effectLst>
                <a:sym typeface="Symbol" pitchFamily="18" charset="2"/>
              </a:rPr>
              <a:t></a:t>
            </a:r>
            <a:r>
              <a:rPr lang="en-US" altLang="zh-CN" sz="2200" b="1" i="1" smtClean="0">
                <a:solidFill>
                  <a:schemeClr val="accent2"/>
                </a:solidFill>
                <a:effectLst>
                  <a:outerShdw blurRad="38100" dist="38100" dir="2700000" algn="tl">
                    <a:srgbClr val="C0C0C0"/>
                  </a:outerShdw>
                </a:effectLst>
                <a:sym typeface="Symbol" pitchFamily="18" charset="2"/>
              </a:rPr>
              <a:t></a:t>
            </a:r>
            <a:r>
              <a:rPr lang="zh-CN" altLang="en-US" sz="2200" b="1" smtClean="0">
                <a:solidFill>
                  <a:schemeClr val="accent2"/>
                </a:solidFill>
                <a:effectLst>
                  <a:outerShdw blurRad="38100" dist="38100" dir="2700000" algn="tl">
                    <a:srgbClr val="C0C0C0"/>
                  </a:outerShdw>
                </a:effectLst>
                <a:latin typeface="宋体" pitchFamily="2" charset="-122"/>
              </a:rPr>
              <a:t>的编号。</a:t>
            </a:r>
          </a:p>
          <a:p>
            <a:pPr lvl="1" eaLnBrk="1" hangingPunct="1">
              <a:spcBef>
                <a:spcPct val="0"/>
              </a:spcBef>
              <a:defRPr/>
            </a:pPr>
            <a:r>
              <a:rPr lang="zh-CN" altLang="en-US" sz="2200" b="1" smtClean="0">
                <a:solidFill>
                  <a:schemeClr val="accent2"/>
                </a:solidFill>
                <a:effectLst>
                  <a:outerShdw blurRad="38100" dist="38100" dir="2700000" algn="tl">
                    <a:srgbClr val="C0C0C0"/>
                  </a:outerShdw>
                </a:effectLst>
                <a:latin typeface="宋体" pitchFamily="2" charset="-122"/>
              </a:rPr>
              <a:t>如果</a:t>
            </a:r>
            <a:r>
              <a:rPr lang="en-US" altLang="zh-CN" sz="2200" b="1" smtClean="0">
                <a:solidFill>
                  <a:schemeClr val="accent2"/>
                </a:solidFill>
                <a:effectLst>
                  <a:outerShdw blurRad="38100" dist="38100" dir="2700000" algn="tl">
                    <a:srgbClr val="C0C0C0"/>
                  </a:outerShdw>
                </a:effectLst>
              </a:rPr>
              <a:t>[</a:t>
            </a:r>
            <a:r>
              <a:rPr lang="en-US" altLang="zh-CN" sz="2200" b="1" i="1" smtClean="0">
                <a:solidFill>
                  <a:schemeClr val="accent2"/>
                </a:solidFill>
                <a:effectLst>
                  <a:outerShdw blurRad="38100" dist="38100" dir="2700000" algn="tl">
                    <a:srgbClr val="C0C0C0"/>
                  </a:outerShdw>
                </a:effectLst>
              </a:rPr>
              <a:t>S</a:t>
            </a:r>
            <a:r>
              <a:rPr lang="en-US" altLang="zh-CN" sz="2200" b="1" smtClean="0">
                <a:solidFill>
                  <a:schemeClr val="accent2"/>
                </a:solidFill>
                <a:effectLst>
                  <a:outerShdw blurRad="38100" dist="38100" dir="2700000" algn="tl">
                    <a:srgbClr val="C0C0C0"/>
                  </a:outerShdw>
                </a:effectLst>
                <a:sym typeface="Symbol" pitchFamily="18" charset="2"/>
              </a:rPr>
              <a:t></a:t>
            </a:r>
            <a:r>
              <a:rPr lang="en-US" altLang="zh-CN" sz="2200" b="1" i="1" smtClean="0">
                <a:solidFill>
                  <a:schemeClr val="accent2"/>
                </a:solidFill>
                <a:effectLst>
                  <a:outerShdw blurRad="38100" dist="38100" dir="2700000" algn="tl">
                    <a:srgbClr val="C0C0C0"/>
                  </a:outerShdw>
                </a:effectLst>
              </a:rPr>
              <a:t>S</a:t>
            </a:r>
            <a:r>
              <a:rPr lang="en-US" altLang="zh-CN" sz="2200" b="1" smtClean="0">
                <a:solidFill>
                  <a:schemeClr val="accent2"/>
                </a:solidFill>
                <a:effectLst>
                  <a:outerShdw blurRad="38100" dist="38100" dir="2700000" algn="tl">
                    <a:srgbClr val="C0C0C0"/>
                  </a:outerShdw>
                </a:effectLst>
              </a:rPr>
              <a:t>·]</a:t>
            </a:r>
            <a:r>
              <a:rPr lang="zh-CN" altLang="en-US" sz="2200" b="1" smtClean="0">
                <a:solidFill>
                  <a:schemeClr val="accent2"/>
                </a:solidFill>
                <a:effectLst>
                  <a:outerShdw blurRad="38100" dist="38100" dir="2700000" algn="tl">
                    <a:srgbClr val="C0C0C0"/>
                  </a:outerShdw>
                </a:effectLst>
                <a:latin typeface="宋体" pitchFamily="2" charset="-122"/>
              </a:rPr>
              <a:t>在</a:t>
            </a:r>
            <a:r>
              <a:rPr lang="en-US" altLang="zh-CN" sz="2200" b="1" i="1" smtClean="0">
                <a:solidFill>
                  <a:schemeClr val="accent2"/>
                </a:solidFill>
                <a:effectLst>
                  <a:outerShdw blurRad="38100" dist="38100" dir="2700000" algn="tl">
                    <a:srgbClr val="C0C0C0"/>
                  </a:outerShdw>
                </a:effectLst>
              </a:rPr>
              <a:t>I</a:t>
            </a:r>
            <a:r>
              <a:rPr lang="en-US" altLang="zh-CN" sz="2200" b="1" i="1" baseline="-30000" smtClean="0">
                <a:solidFill>
                  <a:schemeClr val="accent2"/>
                </a:solidFill>
                <a:effectLst>
                  <a:outerShdw blurRad="38100" dist="38100" dir="2700000" algn="tl">
                    <a:srgbClr val="C0C0C0"/>
                  </a:outerShdw>
                </a:effectLst>
              </a:rPr>
              <a:t>i</a:t>
            </a:r>
            <a:r>
              <a:rPr lang="zh-CN" altLang="en-US" sz="2200" b="1" smtClean="0">
                <a:solidFill>
                  <a:schemeClr val="accent2"/>
                </a:solidFill>
                <a:effectLst>
                  <a:outerShdw blurRad="38100" dist="38100" dir="2700000" algn="tl">
                    <a:srgbClr val="C0C0C0"/>
                  </a:outerShdw>
                </a:effectLst>
                <a:latin typeface="宋体" pitchFamily="2" charset="-122"/>
              </a:rPr>
              <a:t>中，那么置</a:t>
            </a:r>
            <a:r>
              <a:rPr lang="en-US" altLang="zh-CN" sz="2200" b="1" i="1" smtClean="0">
                <a:solidFill>
                  <a:schemeClr val="accent2"/>
                </a:solidFill>
                <a:effectLst>
                  <a:outerShdw blurRad="38100" dist="38100" dir="2700000" algn="tl">
                    <a:srgbClr val="C0C0C0"/>
                  </a:outerShdw>
                </a:effectLst>
              </a:rPr>
              <a:t>action</a:t>
            </a:r>
            <a:r>
              <a:rPr lang="en-US" altLang="zh-CN" sz="2200" b="1" smtClean="0">
                <a:solidFill>
                  <a:schemeClr val="accent2"/>
                </a:solidFill>
                <a:effectLst>
                  <a:outerShdw blurRad="38100" dist="38100" dir="2700000" algn="tl">
                    <a:srgbClr val="C0C0C0"/>
                  </a:outerShdw>
                </a:effectLst>
              </a:rPr>
              <a:t>[ </a:t>
            </a:r>
            <a:r>
              <a:rPr lang="en-US" altLang="zh-CN" sz="2200" b="1" i="1" smtClean="0">
                <a:solidFill>
                  <a:schemeClr val="accent2"/>
                </a:solidFill>
                <a:effectLst>
                  <a:outerShdw blurRad="38100" dist="38100" dir="2700000" algn="tl">
                    <a:srgbClr val="C0C0C0"/>
                  </a:outerShdw>
                </a:effectLst>
              </a:rPr>
              <a:t>i</a:t>
            </a:r>
            <a:r>
              <a:rPr lang="en-US" altLang="zh-CN" sz="2200" b="1" smtClean="0">
                <a:solidFill>
                  <a:schemeClr val="accent2"/>
                </a:solidFill>
                <a:effectLst>
                  <a:outerShdw blurRad="38100" dist="38100" dir="2700000" algn="tl">
                    <a:srgbClr val="C0C0C0"/>
                  </a:outerShdw>
                </a:effectLst>
              </a:rPr>
              <a:t>,  $ ]</a:t>
            </a:r>
            <a:r>
              <a:rPr lang="zh-CN" altLang="en-US" sz="2200" b="1" smtClean="0">
                <a:solidFill>
                  <a:schemeClr val="accent2"/>
                </a:solidFill>
                <a:effectLst>
                  <a:outerShdw blurRad="38100" dist="38100" dir="2700000" algn="tl">
                    <a:srgbClr val="C0C0C0"/>
                  </a:outerShdw>
                </a:effectLst>
                <a:latin typeface="宋体" pitchFamily="2" charset="-122"/>
              </a:rPr>
              <a:t>为接受</a:t>
            </a:r>
            <a:r>
              <a:rPr lang="en-US" altLang="zh-CN" sz="2200" b="1" i="1" smtClean="0">
                <a:solidFill>
                  <a:schemeClr val="accent2"/>
                </a:solidFill>
                <a:effectLst>
                  <a:outerShdw blurRad="38100" dist="38100" dir="2700000" algn="tl">
                    <a:srgbClr val="C0C0C0"/>
                  </a:outerShdw>
                </a:effectLst>
              </a:rPr>
              <a:t>acc</a:t>
            </a:r>
            <a:r>
              <a:rPr lang="zh-CN" altLang="en-US" sz="2200" b="1" smtClean="0">
                <a:solidFill>
                  <a:schemeClr val="accent2"/>
                </a:solidFill>
                <a:effectLst>
                  <a:outerShdw blurRad="38100" dist="38100" dir="2700000" algn="tl">
                    <a:srgbClr val="C0C0C0"/>
                  </a:outerShdw>
                </a:effectLst>
                <a:latin typeface="宋体" pitchFamily="2" charset="-122"/>
              </a:rPr>
              <a:t>。</a:t>
            </a: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如果出现动作冲突，那么该文法就不是</a:t>
            </a:r>
            <a:r>
              <a:rPr lang="en-US" altLang="zh-CN" sz="2600" b="1" smtClean="0">
                <a:solidFill>
                  <a:srgbClr val="996633"/>
                </a:solidFill>
                <a:effectLst>
                  <a:outerShdw blurRad="38100" dist="38100" dir="2700000" algn="tl">
                    <a:srgbClr val="C0C0C0"/>
                  </a:outerShdw>
                </a:effectLst>
              </a:rPr>
              <a:t>SLR(1)</a:t>
            </a:r>
            <a:r>
              <a:rPr lang="zh-CN" altLang="en-US" sz="2600" b="1" smtClean="0">
                <a:solidFill>
                  <a:srgbClr val="996633"/>
                </a:solidFill>
                <a:effectLst>
                  <a:outerShdw blurRad="38100" dist="38100" dir="2700000" algn="tl">
                    <a:srgbClr val="C0C0C0"/>
                  </a:outerShdw>
                </a:effectLst>
                <a:latin typeface="宋体" pitchFamily="2" charset="-122"/>
              </a:rPr>
              <a:t>的。</a:t>
            </a:r>
          </a:p>
          <a:p>
            <a:pPr eaLnBrk="1" hangingPunct="1">
              <a:spcBef>
                <a:spcPct val="0"/>
              </a:spcBef>
              <a:buFont typeface="Wingdings" pitchFamily="2" charset="2"/>
              <a:buNone/>
              <a:defRPr/>
            </a:pPr>
            <a:endParaRPr lang="zh-CN" altLang="en-US" sz="2600" b="1" smtClean="0">
              <a:solidFill>
                <a:srgbClr val="996633"/>
              </a:solidFill>
              <a:effectLst>
                <a:outerShdw blurRad="38100" dist="38100" dir="2700000" algn="tl">
                  <a:srgbClr val="C0C0C0"/>
                </a:outerShdw>
              </a:effectLst>
              <a:latin typeface="宋体" pitchFamily="2" charset="-122"/>
            </a:endParaRPr>
          </a:p>
          <a:p>
            <a:pPr eaLnBrk="1" hangingPunct="1">
              <a:spcBef>
                <a:spcPct val="0"/>
              </a:spcBef>
              <a:defRPr/>
            </a:pPr>
            <a:r>
              <a:rPr lang="zh-CN" altLang="en-US" sz="2600" b="1" smtClean="0">
                <a:solidFill>
                  <a:srgbClr val="996633"/>
                </a:solidFill>
                <a:effectLst>
                  <a:outerShdw blurRad="38100" dist="38100" dir="2700000" algn="tl">
                    <a:srgbClr val="C0C0C0"/>
                  </a:outerShdw>
                </a:effectLst>
              </a:rPr>
              <a:t>使用下面规则构造状态</a:t>
            </a:r>
            <a:r>
              <a:rPr lang="en-US" altLang="zh-CN" sz="2600" b="1" i="1" smtClean="0">
                <a:solidFill>
                  <a:srgbClr val="996633"/>
                </a:solidFill>
                <a:effectLst>
                  <a:outerShdw blurRad="38100" dist="38100" dir="2700000" algn="tl">
                    <a:srgbClr val="C0C0C0"/>
                  </a:outerShdw>
                </a:effectLst>
              </a:rPr>
              <a:t>i</a:t>
            </a:r>
            <a:r>
              <a:rPr lang="zh-CN" altLang="en-US" sz="2600" b="1" smtClean="0">
                <a:solidFill>
                  <a:srgbClr val="996633"/>
                </a:solidFill>
                <a:effectLst>
                  <a:outerShdw blurRad="38100" dist="38100" dir="2700000" algn="tl">
                    <a:srgbClr val="C0C0C0"/>
                  </a:outerShdw>
                </a:effectLst>
              </a:rPr>
              <a:t>的</a:t>
            </a:r>
            <a:r>
              <a:rPr lang="en-US" altLang="zh-CN" sz="2600" b="1" i="1" smtClean="0">
                <a:solidFill>
                  <a:srgbClr val="996633"/>
                </a:solidFill>
                <a:effectLst>
                  <a:outerShdw blurRad="38100" dist="38100" dir="2700000" algn="tl">
                    <a:srgbClr val="C0C0C0"/>
                  </a:outerShdw>
                </a:effectLst>
              </a:rPr>
              <a:t>goto</a:t>
            </a:r>
            <a:r>
              <a:rPr lang="zh-CN" altLang="en-US" sz="2600" b="1" smtClean="0">
                <a:solidFill>
                  <a:srgbClr val="996633"/>
                </a:solidFill>
                <a:effectLst>
                  <a:outerShdw blurRad="38100" dist="38100" dir="2700000" algn="tl">
                    <a:srgbClr val="C0C0C0"/>
                  </a:outerShdw>
                </a:effectLst>
              </a:rPr>
              <a:t>函数：</a:t>
            </a:r>
            <a:endParaRPr lang="zh-CN" altLang="en-US" sz="2600" b="1" smtClean="0">
              <a:solidFill>
                <a:srgbClr val="996633"/>
              </a:solidFill>
              <a:effectLst>
                <a:outerShdw blurRad="38100" dist="38100" dir="2700000" algn="tl">
                  <a:srgbClr val="C0C0C0"/>
                </a:outerShdw>
              </a:effectLst>
              <a:latin typeface="宋体" pitchFamily="2" charset="-122"/>
            </a:endParaRPr>
          </a:p>
          <a:p>
            <a:pPr lvl="1" eaLnBrk="1" hangingPunct="1">
              <a:spcBef>
                <a:spcPct val="0"/>
              </a:spcBef>
              <a:defRPr/>
            </a:pPr>
            <a:r>
              <a:rPr lang="zh-CN" altLang="en-US" b="1" smtClean="0">
                <a:solidFill>
                  <a:schemeClr val="accent2"/>
                </a:solidFill>
                <a:effectLst>
                  <a:outerShdw blurRad="38100" dist="38100" dir="2700000" algn="tl">
                    <a:srgbClr val="C0C0C0"/>
                  </a:outerShdw>
                </a:effectLst>
                <a:latin typeface="宋体" pitchFamily="2" charset="-122"/>
              </a:rPr>
              <a:t>对所有的非终结符</a:t>
            </a:r>
            <a:r>
              <a:rPr lang="en-US" altLang="zh-CN" b="1" i="1" smtClean="0">
                <a:solidFill>
                  <a:schemeClr val="accent2"/>
                </a:solidFill>
                <a:effectLst>
                  <a:outerShdw blurRad="38100" dist="38100" dir="2700000" algn="tl">
                    <a:srgbClr val="C0C0C0"/>
                  </a:outerShdw>
                </a:effectLst>
              </a:rPr>
              <a:t>A</a:t>
            </a:r>
            <a:r>
              <a:rPr lang="zh-CN" altLang="en-US" b="1" smtClean="0">
                <a:solidFill>
                  <a:schemeClr val="accent2"/>
                </a:solidFill>
                <a:effectLst>
                  <a:outerShdw blurRad="38100" dist="38100" dir="2700000" algn="tl">
                    <a:srgbClr val="C0C0C0"/>
                  </a:outerShdw>
                </a:effectLst>
                <a:latin typeface="宋体" pitchFamily="2" charset="-122"/>
              </a:rPr>
              <a:t>，如果</a:t>
            </a:r>
            <a:r>
              <a:rPr lang="en-US" altLang="zh-CN" b="1" i="1" smtClean="0">
                <a:solidFill>
                  <a:schemeClr val="accent2"/>
                </a:solidFill>
                <a:effectLst>
                  <a:outerShdw blurRad="38100" dist="38100" dir="2700000" algn="tl">
                    <a:srgbClr val="C0C0C0"/>
                  </a:outerShdw>
                </a:effectLst>
              </a:rPr>
              <a:t>goto</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I</a:t>
            </a:r>
            <a:r>
              <a:rPr lang="en-US" altLang="zh-CN" b="1" i="1" baseline="-30000" smtClean="0">
                <a:solidFill>
                  <a:schemeClr val="accent2"/>
                </a:solidFill>
                <a:effectLst>
                  <a:outerShdw blurRad="38100" dist="38100" dir="2700000" algn="tl">
                    <a:srgbClr val="C0C0C0"/>
                  </a:outerShdw>
                </a:effectLst>
              </a:rPr>
              <a:t>i</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 I</a:t>
            </a:r>
            <a:r>
              <a:rPr lang="en-US" altLang="zh-CN" b="1" i="1" baseline="-30000" smtClean="0">
                <a:solidFill>
                  <a:schemeClr val="accent2"/>
                </a:solidFill>
                <a:effectLst>
                  <a:outerShdw blurRad="38100" dist="38100" dir="2700000" algn="tl">
                    <a:srgbClr val="C0C0C0"/>
                  </a:outerShdw>
                </a:effectLst>
              </a:rPr>
              <a:t>j</a:t>
            </a:r>
            <a:r>
              <a:rPr lang="en-US" altLang="zh-CN" b="1" smtClean="0">
                <a:solidFill>
                  <a:schemeClr val="accent2"/>
                </a:solidFill>
                <a:effectLst>
                  <a:outerShdw blurRad="38100" dist="38100" dir="2700000" algn="tl">
                    <a:srgbClr val="C0C0C0"/>
                  </a:outerShdw>
                </a:effectLst>
                <a:latin typeface="宋体" pitchFamily="2" charset="-122"/>
              </a:rPr>
              <a:t>, </a:t>
            </a:r>
            <a:r>
              <a:rPr lang="zh-CN" altLang="en-US" b="1" smtClean="0">
                <a:solidFill>
                  <a:schemeClr val="accent2"/>
                </a:solidFill>
                <a:effectLst>
                  <a:outerShdw blurRad="38100" dist="38100" dir="2700000" algn="tl">
                    <a:srgbClr val="C0C0C0"/>
                  </a:outerShdw>
                </a:effectLst>
                <a:latin typeface="宋体" pitchFamily="2" charset="-122"/>
              </a:rPr>
              <a:t>那么</a:t>
            </a:r>
            <a:r>
              <a:rPr lang="en-US" altLang="zh-CN" b="1" i="1" smtClean="0">
                <a:solidFill>
                  <a:schemeClr val="accent2"/>
                </a:solidFill>
                <a:effectLst>
                  <a:outerShdw blurRad="38100" dist="38100" dir="2700000" algn="tl">
                    <a:srgbClr val="C0C0C0"/>
                  </a:outerShdw>
                </a:effectLst>
              </a:rPr>
              <a:t>goto</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i</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j</a:t>
            </a:r>
            <a:r>
              <a:rPr lang="zh-CN" altLang="en-US" b="1" smtClean="0">
                <a:solidFill>
                  <a:schemeClr val="accent2"/>
                </a:solidFill>
                <a:effectLst>
                  <a:outerShdw blurRad="38100" dist="38100" dir="2700000" algn="tl">
                    <a:srgbClr val="C0C0C0"/>
                  </a:outerShdw>
                </a:effectLst>
                <a:latin typeface="宋体" pitchFamily="2" charset="-122"/>
              </a:rPr>
              <a:t>。</a:t>
            </a:r>
            <a:r>
              <a:rPr lang="zh-CN" altLang="en-US" b="1" smtClean="0">
                <a:solidFill>
                  <a:srgbClr val="996633"/>
                </a:solidFill>
                <a:effectLst>
                  <a:outerShdw blurRad="38100" dist="38100" dir="2700000" algn="tl">
                    <a:srgbClr val="C0C0C0"/>
                  </a:outerShdw>
                </a:effectLst>
                <a:latin typeface="宋体" pitchFamily="2" charset="-122"/>
              </a:rPr>
              <a:t> </a:t>
            </a: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609600" y="228600"/>
            <a:ext cx="7772400" cy="1143000"/>
          </a:xfrm>
        </p:spPr>
        <p:txBody>
          <a:bodyPr/>
          <a:lstStyle/>
          <a:p>
            <a:pPr eaLnBrk="1" hangingPunct="1">
              <a:defRPr/>
            </a:pPr>
            <a:r>
              <a:rPr lang="zh-CN" altLang="en-US" b="1" smtClean="0">
                <a:solidFill>
                  <a:srgbClr val="996633"/>
                </a:solidFill>
                <a:effectLst>
                  <a:outerShdw blurRad="38100" dist="38100" dir="2700000" algn="tl">
                    <a:srgbClr val="C0C0C0"/>
                  </a:outerShdw>
                </a:effectLst>
                <a:latin typeface="宋体" pitchFamily="2" charset="-122"/>
              </a:rPr>
              <a:t>构造规范的</a:t>
            </a:r>
            <a:r>
              <a:rPr lang="en-US" altLang="zh-CN" b="1" smtClean="0">
                <a:solidFill>
                  <a:srgbClr val="996633"/>
                </a:solidFill>
                <a:effectLst>
                  <a:outerShdw blurRad="38100" dist="38100" dir="2700000" algn="tl">
                    <a:srgbClr val="C0C0C0"/>
                  </a:outerShdw>
                </a:effectLst>
              </a:rPr>
              <a:t>LR</a:t>
            </a:r>
            <a:r>
              <a:rPr lang="zh-CN" altLang="en-US" b="1" smtClean="0">
                <a:solidFill>
                  <a:srgbClr val="996633"/>
                </a:solidFill>
                <a:effectLst>
                  <a:outerShdw blurRad="38100" dist="38100" dir="2700000" algn="tl">
                    <a:srgbClr val="C0C0C0"/>
                  </a:outerShdw>
                </a:effectLst>
                <a:latin typeface="宋体" pitchFamily="2" charset="-122"/>
              </a:rPr>
              <a:t>分析表</a:t>
            </a:r>
          </a:p>
        </p:txBody>
      </p:sp>
      <p:sp>
        <p:nvSpPr>
          <p:cNvPr id="164867" name="Rectangle 3"/>
          <p:cNvSpPr>
            <a:spLocks noGrp="1" noChangeArrowheads="1"/>
          </p:cNvSpPr>
          <p:nvPr>
            <p:ph type="body" idx="1"/>
          </p:nvPr>
        </p:nvSpPr>
        <p:spPr>
          <a:xfrm>
            <a:off x="304800" y="1524000"/>
            <a:ext cx="8534400" cy="5029200"/>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基于</a:t>
            </a:r>
            <a:r>
              <a:rPr lang="en-US" altLang="zh-CN" b="1" smtClean="0">
                <a:solidFill>
                  <a:srgbClr val="996633"/>
                </a:solidFill>
                <a:effectLst>
                  <a:outerShdw blurRad="38100" dist="38100" dir="2700000" algn="tl">
                    <a:srgbClr val="C0C0C0"/>
                  </a:outerShdw>
                </a:effectLst>
              </a:rPr>
              <a:t>LR(1)</a:t>
            </a:r>
            <a:r>
              <a:rPr lang="zh-CN" altLang="en-US" b="1" smtClean="0">
                <a:solidFill>
                  <a:srgbClr val="996633"/>
                </a:solidFill>
                <a:effectLst>
                  <a:outerShdw blurRad="38100" dist="38100" dir="2700000" algn="tl">
                    <a:srgbClr val="C0C0C0"/>
                  </a:outerShdw>
                </a:effectLst>
                <a:latin typeface="宋体" pitchFamily="2" charset="-122"/>
              </a:rPr>
              <a:t>项目来构造识别</a:t>
            </a:r>
            <a:r>
              <a:rPr lang="en-US" altLang="zh-CN" b="1" i="1" smtClean="0">
                <a:solidFill>
                  <a:srgbClr val="996633"/>
                </a:solidFill>
                <a:effectLst>
                  <a:outerShdw blurRad="38100" dist="38100" dir="2700000" algn="tl">
                    <a:srgbClr val="C0C0C0"/>
                  </a:outerShdw>
                </a:effectLst>
              </a:rPr>
              <a:t>G</a:t>
            </a:r>
            <a:r>
              <a:rPr lang="en-US" altLang="zh-CN" b="1" smtClean="0">
                <a:solidFill>
                  <a:srgbClr val="996633"/>
                </a:solidFill>
                <a:effectLst>
                  <a:outerShdw blurRad="38100" dist="38100" dir="2700000" algn="tl">
                    <a:srgbClr val="C0C0C0"/>
                  </a:outerShdw>
                </a:effectLst>
                <a:sym typeface="Symbol" pitchFamily="18" charset="2"/>
              </a:rPr>
              <a:t></a:t>
            </a:r>
            <a:r>
              <a:rPr lang="zh-CN" altLang="en-US" b="1" smtClean="0">
                <a:solidFill>
                  <a:srgbClr val="996633"/>
                </a:solidFill>
                <a:effectLst>
                  <a:outerShdw blurRad="38100" dist="38100" dir="2700000" algn="tl">
                    <a:srgbClr val="C0C0C0"/>
                  </a:outerShdw>
                </a:effectLst>
                <a:latin typeface="宋体" pitchFamily="2" charset="-122"/>
              </a:rPr>
              <a:t>活前缀的</a:t>
            </a:r>
            <a:r>
              <a:rPr lang="en-US" altLang="zh-CN" b="1" smtClean="0">
                <a:solidFill>
                  <a:srgbClr val="996633"/>
                </a:solidFill>
                <a:effectLst>
                  <a:outerShdw blurRad="38100" dist="38100" dir="2700000" algn="tl">
                    <a:srgbClr val="C0C0C0"/>
                  </a:outerShdw>
                </a:effectLst>
              </a:rPr>
              <a:t>DFA</a:t>
            </a:r>
            <a:r>
              <a:rPr lang="zh-CN" altLang="en-US" b="1" smtClean="0">
                <a:solidFill>
                  <a:srgbClr val="996633"/>
                </a:solidFill>
                <a:effectLst>
                  <a:outerShdw blurRad="38100" dist="38100" dir="2700000" algn="tl">
                    <a:srgbClr val="C0C0C0"/>
                  </a:outerShdw>
                </a:effectLst>
              </a:rPr>
              <a:t>。</a:t>
            </a:r>
          </a:p>
          <a:p>
            <a:pPr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2</a:t>
            </a:r>
            <a:r>
              <a:rPr lang="zh-CN" altLang="en-US" b="1" smtClean="0">
                <a:solidFill>
                  <a:schemeClr val="accent2"/>
                </a:solidFill>
                <a:effectLst>
                  <a:outerShdw blurRad="38100" dist="38100" dir="2700000" algn="tl">
                    <a:srgbClr val="C0C0C0"/>
                  </a:outerShdw>
                </a:effectLst>
              </a:rPr>
              <a:t>、构造</a:t>
            </a:r>
            <a:r>
              <a:rPr lang="en-US" altLang="zh-CN" b="1" smtClean="0">
                <a:solidFill>
                  <a:schemeClr val="accent2"/>
                </a:solidFill>
                <a:effectLst>
                  <a:outerShdw blurRad="38100" dist="38100" dir="2700000" algn="tl">
                    <a:srgbClr val="C0C0C0"/>
                  </a:outerShdw>
                </a:effectLst>
              </a:rPr>
              <a:t>LR(1)</a:t>
            </a:r>
            <a:r>
              <a:rPr lang="zh-CN" altLang="en-US" b="1" smtClean="0">
                <a:solidFill>
                  <a:schemeClr val="accent2"/>
                </a:solidFill>
                <a:effectLst>
                  <a:outerShdw blurRad="38100" dist="38100" dir="2700000" algn="tl">
                    <a:srgbClr val="C0C0C0"/>
                  </a:outerShdw>
                </a:effectLst>
              </a:rPr>
              <a:t>项目集规范族</a:t>
            </a:r>
          </a:p>
          <a:p>
            <a:pPr eaLnBrk="1" hangingPunct="1">
              <a:lnSpc>
                <a:spcPct val="125000"/>
              </a:lnSpc>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I</a:t>
            </a:r>
            <a:r>
              <a:rPr lang="en-US" altLang="zh-CN" b="1" baseline="-30000" smtClean="0">
                <a:solidFill>
                  <a:schemeClr val="accent2"/>
                </a:solidFill>
                <a:effectLst>
                  <a:outerShdw blurRad="38100" dist="38100" dir="2700000" algn="tl">
                    <a:srgbClr val="C0C0C0"/>
                  </a:outerShdw>
                </a:effectLst>
              </a:rPr>
              <a:t>0</a:t>
            </a:r>
            <a:r>
              <a:rPr lang="en-US" altLang="zh-CN" b="1" smtClean="0">
                <a:solidFill>
                  <a:schemeClr val="accent2"/>
                </a:solidFill>
                <a:effectLst>
                  <a:outerShdw blurRad="38100" dist="38100" dir="2700000" algn="tl">
                    <a:srgbClr val="C0C0C0"/>
                  </a:outerShdw>
                </a:effectLst>
              </a:rPr>
              <a:t>:</a:t>
            </a:r>
            <a:endParaRPr lang="en-US" altLang="zh-CN" b="1" i="1" smtClean="0">
              <a:solidFill>
                <a:schemeClr val="accent2"/>
              </a:solidFill>
              <a:effectLst>
                <a:outerShdw blurRad="38100" dist="38100" dir="2700000" algn="tl">
                  <a:srgbClr val="C0C0C0"/>
                </a:outerShdw>
              </a:effectLst>
            </a:endParaRPr>
          </a:p>
          <a:p>
            <a:pPr lvl="1" eaLnBrk="1" hangingPunct="1">
              <a:buFont typeface="Wingdings" pitchFamily="2" charset="2"/>
              <a:buNone/>
              <a:defRPr/>
            </a:pPr>
            <a:r>
              <a:rPr lang="en-US" altLang="zh-CN" b="1" i="1" smtClean="0">
                <a:solidFill>
                  <a:schemeClr val="accent2"/>
                </a:solidFill>
                <a:effectLst>
                  <a:outerShdw blurRad="38100" dist="38100" dir="2700000" algn="tl">
                    <a:srgbClr val="C0C0C0"/>
                  </a:outerShdw>
                </a:effectLst>
              </a:rPr>
              <a:t>S</a:t>
            </a:r>
            <a:r>
              <a:rPr lang="en-US" altLang="zh-CN" b="1" i="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S, $		</a:t>
            </a:r>
            <a:endParaRPr lang="en-US" altLang="zh-CN" b="1" smtClean="0">
              <a:solidFill>
                <a:schemeClr val="accent2"/>
              </a:solidFill>
              <a:effectLst>
                <a:outerShdw blurRad="38100" dist="38100" dir="2700000" algn="tl">
                  <a:srgbClr val="C0C0C0"/>
                </a:outerShdw>
              </a:effectLst>
              <a:latin typeface="宋体" pitchFamily="2" charset="-122"/>
            </a:endParaRPr>
          </a:p>
          <a:p>
            <a:pPr lvl="1" eaLnBrk="1" hangingPunct="1">
              <a:buFont typeface="Wingdings" pitchFamily="2" charset="2"/>
              <a:buNone/>
              <a:defRPr/>
            </a:pPr>
            <a:r>
              <a:rPr lang="en-US" altLang="zh-CN" b="1" i="1" smtClean="0">
                <a:solidFill>
                  <a:schemeClr val="accent2"/>
                </a:solidFill>
                <a:effectLst>
                  <a:outerShdw blurRad="38100" dist="38100" dir="2700000" algn="tl">
                    <a:srgbClr val="C0C0C0"/>
                  </a:outerShdw>
                </a:effectLst>
              </a:rPr>
              <a:t>S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BB</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		</a:t>
            </a:r>
            <a:endParaRPr lang="en-US" altLang="zh-CN"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B </a:t>
            </a:r>
            <a:r>
              <a:rPr lang="en-US" altLang="zh-CN" b="1" smtClean="0">
                <a:solidFill>
                  <a:schemeClr val="accent2"/>
                </a:solidFill>
                <a:effectLst>
                  <a:outerShdw blurRad="38100" dist="38100" dir="2700000" algn="tl">
                    <a:srgbClr val="C0C0C0"/>
                  </a:outerShdw>
                </a:effectLst>
                <a:sym typeface="Symbol" pitchFamily="18" charset="2"/>
              </a:rPr>
              <a:t>.b</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		 </a:t>
            </a:r>
            <a:endParaRPr lang="en-US" altLang="zh-CN"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	</a:t>
            </a:r>
            <a:r>
              <a:rPr lang="en-US" altLang="zh-CN" b="1" i="1" smtClean="0">
                <a:solidFill>
                  <a:srgbClr val="996633"/>
                </a:solidFill>
                <a:effectLst>
                  <a:outerShdw blurRad="38100" dist="38100" dir="2700000" algn="tl">
                    <a:srgbClr val="C0C0C0"/>
                  </a:outerShdw>
                </a:effectLst>
              </a:rPr>
              <a:t>	</a:t>
            </a:r>
          </a:p>
          <a:p>
            <a:pPr lvl="1" eaLnBrk="1" hangingPunct="1">
              <a:buFont typeface="Wingdings" pitchFamily="2" charset="2"/>
              <a:buNone/>
              <a:defRPr/>
            </a:pPr>
            <a:endParaRPr lang="en-US" altLang="zh-CN" b="1" i="1" smtClean="0">
              <a:solidFill>
                <a:srgbClr val="996633"/>
              </a:solidFill>
              <a:effectLst>
                <a:outerShdw blurRad="38100" dist="38100" dir="2700000" algn="tl">
                  <a:srgbClr val="C0C0C0"/>
                </a:outerShdw>
              </a:effectLst>
            </a:endParaRPr>
          </a:p>
        </p:txBody>
      </p:sp>
      <p:sp>
        <p:nvSpPr>
          <p:cNvPr id="164868" name="AutoShape 4" descr="Green marble"/>
          <p:cNvSpPr>
            <a:spLocks noChangeArrowheads="1"/>
          </p:cNvSpPr>
          <p:nvPr/>
        </p:nvSpPr>
        <p:spPr bwMode="auto">
          <a:xfrm>
            <a:off x="3600450" y="2924175"/>
            <a:ext cx="5543550" cy="3240088"/>
          </a:xfrm>
          <a:prstGeom prst="wedgeRoundRectCallout">
            <a:avLst>
              <a:gd name="adj1" fmla="val -72509"/>
              <a:gd name="adj2" fmla="val -23593"/>
              <a:gd name="adj3" fmla="val 16667"/>
            </a:avLst>
          </a:prstGeom>
          <a:solidFill>
            <a:schemeClr val="accent1">
              <a:alpha val="20000"/>
            </a:schemeClr>
          </a:solidFill>
          <a:ln w="12700">
            <a:solidFill>
              <a:schemeClr val="tx1"/>
            </a:solidFill>
            <a:miter lim="800000"/>
            <a:headEnd type="none" w="sm" len="sm"/>
            <a:tailEnd type="none" w="sm" len="sm"/>
          </a:ln>
          <a:effectLst/>
        </p:spPr>
        <p:txBody>
          <a:bodyPr/>
          <a:lstStyle/>
          <a:p>
            <a:pPr>
              <a:lnSpc>
                <a:spcPct val="115000"/>
              </a:lnSpc>
              <a:defRPr/>
            </a:pP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闭包函数</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closure(I)</a:t>
            </a:r>
          </a:p>
          <a:p>
            <a:pPr>
              <a:lnSpc>
                <a:spcPct val="115000"/>
              </a:lnSpc>
              <a:defRPr/>
            </a:pP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1</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I</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的每个项目均加入</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closure(I)</a:t>
            </a:r>
          </a:p>
          <a:p>
            <a:pPr>
              <a:lnSpc>
                <a:spcPct val="115000"/>
              </a:lnSpc>
              <a:defRPr/>
            </a:pP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2</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、如果</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[A</a:t>
            </a:r>
            <a:r>
              <a:rPr lang="en-US" altLang="zh-CN"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a:t>
            </a:r>
            <a:r>
              <a:rPr lang="el-GR" altLang="zh-CN" sz="2400" b="1">
                <a:solidFill>
                  <a:srgbClr val="996633"/>
                </a:solidFill>
                <a:effectLst>
                  <a:outerShdw blurRad="38100" dist="38100" dir="2700000" algn="tl">
                    <a:srgbClr val="000000"/>
                  </a:outerShdw>
                </a:effectLst>
                <a:ea typeface="宋体" pitchFamily="2" charset="-122"/>
                <a:cs typeface="Arial" charset="0"/>
                <a:sym typeface="Wingdings" pitchFamily="2" charset="2"/>
              </a:rPr>
              <a:t>α</a:t>
            </a:r>
            <a:r>
              <a:rPr lang="en-US"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·B</a:t>
            </a:r>
            <a:r>
              <a:rPr lang="el-GR"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β</a:t>
            </a:r>
            <a:r>
              <a:rPr lang="en-US"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 a</a:t>
            </a:r>
            <a:r>
              <a:rPr lang="en-US" altLang="zh-CN" sz="2400" b="1">
                <a:solidFill>
                  <a:srgbClr val="996633"/>
                </a:solidFill>
                <a:effectLst>
                  <a:outerShdw blurRad="38100" dist="38100" dir="2700000" algn="tl">
                    <a:srgbClr val="000000"/>
                  </a:outerShdw>
                </a:effectLst>
                <a:ea typeface="宋体" pitchFamily="2" charset="-122"/>
                <a:cs typeface="Arial" charset="0"/>
                <a:sym typeface="Wingdings" pitchFamily="2" charset="2"/>
              </a:rPr>
              <a:t>]</a:t>
            </a:r>
            <a:r>
              <a:rPr lang="zh-CN" altLang="en-US"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在 </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closure(I)</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中，且</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B</a:t>
            </a:r>
            <a:r>
              <a:rPr lang="en-US" altLang="zh-CN"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a:t>
            </a:r>
            <a:r>
              <a:rPr lang="el-GR" altLang="zh-CN" sz="2400" b="1">
                <a:solidFill>
                  <a:srgbClr val="996633"/>
                </a:solidFill>
                <a:effectLst>
                  <a:outerShdw blurRad="38100" dist="38100" dir="2700000" algn="tl">
                    <a:srgbClr val="000000"/>
                  </a:outerShdw>
                </a:effectLst>
                <a:latin typeface="Verdana" pitchFamily="34" charset="0"/>
                <a:ea typeface="宋体" pitchFamily="2" charset="-122"/>
                <a:sym typeface="Wingdings" pitchFamily="2" charset="2"/>
              </a:rPr>
              <a:t>η</a:t>
            </a:r>
            <a:r>
              <a:rPr lang="zh-CN" altLang="el-GR" sz="2400" b="1">
                <a:solidFill>
                  <a:srgbClr val="996633"/>
                </a:solidFill>
                <a:effectLst>
                  <a:outerShdw blurRad="38100" dist="38100" dir="2700000" algn="tl">
                    <a:srgbClr val="000000"/>
                  </a:outerShdw>
                </a:effectLst>
                <a:ea typeface="宋体" pitchFamily="2" charset="-122"/>
                <a:cs typeface="Arial" charset="0"/>
                <a:sym typeface="Wingdings" pitchFamily="2" charset="2"/>
              </a:rPr>
              <a:t>是产生式，那么如果项目</a:t>
            </a:r>
            <a:r>
              <a:rPr lang="en-US" altLang="zh-CN" sz="2400" b="1">
                <a:solidFill>
                  <a:srgbClr val="996633"/>
                </a:solidFill>
                <a:effectLst>
                  <a:outerShdw blurRad="38100" dist="38100" dir="2700000" algn="tl">
                    <a:srgbClr val="000000"/>
                  </a:outerShdw>
                </a:effectLst>
                <a:ea typeface="宋体" pitchFamily="2" charset="-122"/>
                <a:cs typeface="Arial" charset="0"/>
                <a:sym typeface="Wingdings" pitchFamily="2" charset="2"/>
              </a:rPr>
              <a:t>[</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B</a:t>
            </a:r>
            <a:r>
              <a:rPr lang="en-US" altLang="zh-CN"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a:t>
            </a:r>
            <a:r>
              <a:rPr lang="en-US" altLang="zh-CN" sz="2400" b="1" i="1">
                <a:solidFill>
                  <a:srgbClr val="996633"/>
                </a:solidFill>
                <a:effectLst>
                  <a:outerShdw blurRad="38100" dist="38100" dir="2700000" algn="tl">
                    <a:srgbClr val="000000"/>
                  </a:outerShdw>
                </a:effectLst>
                <a:latin typeface="Arial"/>
                <a:ea typeface="宋体" pitchFamily="2" charset="-122"/>
                <a:sym typeface="Wingdings" pitchFamily="2" charset="2"/>
              </a:rPr>
              <a:t>·</a:t>
            </a:r>
            <a:r>
              <a:rPr lang="el-GR" altLang="zh-CN" sz="2400" b="1">
                <a:solidFill>
                  <a:srgbClr val="996633"/>
                </a:solidFill>
                <a:effectLst>
                  <a:outerShdw blurRad="38100" dist="38100" dir="2700000" algn="tl">
                    <a:srgbClr val="000000"/>
                  </a:outerShdw>
                </a:effectLst>
                <a:latin typeface="Verdana" pitchFamily="34" charset="0"/>
                <a:ea typeface="宋体" pitchFamily="2" charset="-122"/>
                <a:sym typeface="Wingdings" pitchFamily="2" charset="2"/>
              </a:rPr>
              <a:t>η</a:t>
            </a:r>
            <a:r>
              <a:rPr lang="en-US"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,b</a:t>
            </a:r>
            <a:r>
              <a:rPr lang="en-US" altLang="zh-CN"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 </a:t>
            </a:r>
            <a:r>
              <a:rPr lang="en-US" altLang="zh-CN" sz="2400" b="1">
                <a:solidFill>
                  <a:srgbClr val="996633"/>
                </a:solidFill>
                <a:effectLst>
                  <a:outerShdw blurRad="38100" dist="38100" dir="2700000" algn="tl">
                    <a:srgbClr val="000000"/>
                  </a:outerShdw>
                </a:effectLst>
                <a:ea typeface="宋体" pitchFamily="2" charset="-122"/>
                <a:cs typeface="Arial" charset="0"/>
                <a:sym typeface="Wingdings" pitchFamily="2" charset="2"/>
              </a:rPr>
              <a:t>]</a:t>
            </a:r>
            <a:r>
              <a:rPr lang="zh-CN" altLang="el-GR"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还不在</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closure(I)</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中的话，那么把它加入</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其中</a:t>
            </a:r>
            <a:r>
              <a:rPr lang="en-US"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b</a:t>
            </a:r>
            <a:r>
              <a:rPr lang="zh-CN" altLang="en-US"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属于</a:t>
            </a:r>
            <a:r>
              <a:rPr lang="en-US" altLang="zh-CN"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FIRST(</a:t>
            </a:r>
            <a:r>
              <a:rPr lang="el-GR" altLang="zh-CN" sz="2400" b="1" i="1">
                <a:solidFill>
                  <a:srgbClr val="996633"/>
                </a:solidFill>
                <a:effectLst>
                  <a:outerShdw blurRad="38100" dist="38100" dir="2700000" algn="tl">
                    <a:srgbClr val="000000"/>
                  </a:outerShdw>
                </a:effectLst>
                <a:latin typeface="宋体" pitchFamily="2" charset="-122"/>
                <a:ea typeface="宋体" pitchFamily="2" charset="-122"/>
                <a:sym typeface="Wingdings" pitchFamily="2" charset="2"/>
              </a:rPr>
              <a:t>β</a:t>
            </a:r>
            <a:r>
              <a:rPr lang="en-US" altLang="zh-CN" sz="2400" b="1" i="1">
                <a:solidFill>
                  <a:srgbClr val="996633"/>
                </a:solidFill>
                <a:effectLst>
                  <a:outerShdw blurRad="38100" dist="38100" dir="2700000" algn="tl">
                    <a:srgbClr val="000000"/>
                  </a:outerShdw>
                </a:effectLst>
                <a:ea typeface="宋体" pitchFamily="2" charset="-122"/>
                <a:cs typeface="Arial" charset="0"/>
                <a:sym typeface="Wingdings" pitchFamily="2" charset="2"/>
              </a:rPr>
              <a:t>a</a:t>
            </a:r>
            <a:r>
              <a:rPr lang="en-US" altLang="zh-CN" sz="2400" b="1">
                <a:solidFill>
                  <a:srgbClr val="996633"/>
                </a:solidFill>
                <a:effectLst>
                  <a:outerShdw blurRad="38100" dist="38100" dir="2700000" algn="tl">
                    <a:srgbClr val="000000"/>
                  </a:outerShdw>
                </a:effectLst>
                <a:latin typeface="Tahoma" pitchFamily="34" charset="0"/>
                <a:ea typeface="宋体" pitchFamily="2" charset="-122"/>
                <a:sym typeface="Wingdings" pitchFamily="2" charset="2"/>
              </a:rPr>
              <a:t>)</a:t>
            </a:r>
            <a:r>
              <a:rPr lang="en-US" altLang="zh-CN" sz="2400" b="1">
                <a:solidFill>
                  <a:srgbClr val="996633"/>
                </a:solidFill>
                <a:effectLst>
                  <a:outerShdw blurRad="38100" dist="38100" dir="2700000" algn="tl">
                    <a:srgbClr val="000000"/>
                  </a:outerShdw>
                </a:effectLst>
                <a:latin typeface="Tahoma" pitchFamily="34" charset="0"/>
                <a:ea typeface="宋体" pitchFamily="2" charset="-122"/>
              </a:rPr>
              <a:t>)</a:t>
            </a: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a:t>
            </a:r>
            <a:endParaRPr lang="el-GR" altLang="zh-CN" sz="2400" b="1">
              <a:solidFill>
                <a:srgbClr val="996633"/>
              </a:solidFill>
              <a:effectLst>
                <a:outerShdw blurRad="38100" dist="38100" dir="2700000" algn="tl">
                  <a:srgbClr val="000000"/>
                </a:outerShdw>
              </a:effectLst>
              <a:ea typeface="宋体" pitchFamily="2" charset="-122"/>
              <a:cs typeface="Arial" charset="0"/>
            </a:endParaRPr>
          </a:p>
        </p:txBody>
      </p:sp>
      <p:sp>
        <p:nvSpPr>
          <p:cNvPr id="164869" name="Rectangle 5" descr="Green marble"/>
          <p:cNvSpPr>
            <a:spLocks noChangeArrowheads="1"/>
          </p:cNvSpPr>
          <p:nvPr/>
        </p:nvSpPr>
        <p:spPr bwMode="auto">
          <a:xfrm>
            <a:off x="6804025" y="333375"/>
            <a:ext cx="1657350" cy="1203325"/>
          </a:xfrm>
          <a:prstGeom prst="rect">
            <a:avLst/>
          </a:prstGeom>
          <a:noFill/>
          <a:ln w="12700">
            <a:solidFill>
              <a:schemeClr val="tx1"/>
            </a:solidFill>
            <a:miter lim="800000"/>
            <a:headEnd type="none" w="sm" len="sm"/>
            <a:tailEnd type="none" w="sm" len="sm"/>
          </a:ln>
          <a:effectLst/>
        </p:spPr>
        <p:txBody>
          <a:bodyPr>
            <a:spAutoFit/>
          </a:bodyPr>
          <a:lstStyle/>
          <a:p>
            <a:pPr lvl="1">
              <a:defRPr/>
            </a:pPr>
            <a:r>
              <a:rPr lang="en-US" altLang="zh-CN" b="1" i="1">
                <a:solidFill>
                  <a:srgbClr val="996633"/>
                </a:solidFill>
                <a:effectLst>
                  <a:outerShdw blurRad="38100" dist="38100" dir="2700000" algn="tl">
                    <a:srgbClr val="C0C0C0"/>
                  </a:outerShdw>
                </a:effectLst>
                <a:latin typeface="Tahoma" pitchFamily="34" charset="0"/>
                <a:ea typeface="宋体" pitchFamily="2" charset="-122"/>
              </a:rPr>
              <a:t>S</a:t>
            </a:r>
            <a:r>
              <a:rPr lang="en-US" altLang="zh-CN" b="1" i="1">
                <a:solidFill>
                  <a:srgbClr val="996633"/>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b="1">
                <a:solidFill>
                  <a:srgbClr val="996633"/>
                </a:solidFill>
                <a:effectLst>
                  <a:outerShdw blurRad="38100" dist="38100" dir="2700000" algn="tl">
                    <a:srgbClr val="C0C0C0"/>
                  </a:outerShdw>
                </a:effectLst>
                <a:latin typeface="Tahoma" pitchFamily="34" charset="0"/>
                <a:ea typeface="宋体" pitchFamily="2" charset="-122"/>
              </a:rPr>
              <a:t> </a:t>
            </a:r>
            <a:r>
              <a:rPr lang="en-US" altLang="zh-CN" b="1">
                <a:solidFill>
                  <a:srgbClr val="996633"/>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b="1" i="1">
                <a:solidFill>
                  <a:srgbClr val="996633"/>
                </a:solidFill>
                <a:effectLst>
                  <a:outerShdw blurRad="38100" dist="38100" dir="2700000" algn="tl">
                    <a:srgbClr val="C0C0C0"/>
                  </a:outerShdw>
                </a:effectLst>
                <a:latin typeface="Tahoma" pitchFamily="34" charset="0"/>
                <a:ea typeface="宋体" pitchFamily="2" charset="-122"/>
              </a:rPr>
              <a:t>S</a:t>
            </a:r>
            <a:endParaRPr lang="en-US" altLang="zh-CN" b="1">
              <a:solidFill>
                <a:srgbClr val="996633"/>
              </a:solidFill>
              <a:effectLst>
                <a:outerShdw blurRad="38100" dist="38100" dir="2700000" algn="tl">
                  <a:srgbClr val="C0C0C0"/>
                </a:outerShdw>
              </a:effectLst>
              <a:latin typeface="Tahoma" pitchFamily="34" charset="0"/>
              <a:ea typeface="宋体" pitchFamily="2" charset="-122"/>
            </a:endParaRPr>
          </a:p>
          <a:p>
            <a:pPr lvl="1">
              <a:defRPr/>
            </a:pPr>
            <a:r>
              <a:rPr lang="en-US" altLang="zh-CN" b="1" i="1">
                <a:solidFill>
                  <a:srgbClr val="996633"/>
                </a:solidFill>
                <a:effectLst>
                  <a:outerShdw blurRad="38100" dist="38100" dir="2700000" algn="tl">
                    <a:srgbClr val="C0C0C0"/>
                  </a:outerShdw>
                </a:effectLst>
                <a:latin typeface="Tahoma" pitchFamily="34" charset="0"/>
                <a:ea typeface="宋体" pitchFamily="2" charset="-122"/>
              </a:rPr>
              <a:t>S </a:t>
            </a:r>
            <a:r>
              <a:rPr lang="en-US" altLang="zh-CN" b="1">
                <a:solidFill>
                  <a:srgbClr val="996633"/>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b="1" i="1">
                <a:solidFill>
                  <a:srgbClr val="996633"/>
                </a:solidFill>
                <a:effectLst>
                  <a:outerShdw blurRad="38100" dist="38100" dir="2700000" algn="tl">
                    <a:srgbClr val="C0C0C0"/>
                  </a:outerShdw>
                </a:effectLst>
                <a:latin typeface="Tahoma" pitchFamily="34" charset="0"/>
                <a:ea typeface="宋体" pitchFamily="2" charset="-122"/>
              </a:rPr>
              <a:t>BB</a:t>
            </a:r>
            <a:endParaRPr lang="en-US" altLang="zh-CN" b="1">
              <a:solidFill>
                <a:srgbClr val="996633"/>
              </a:solidFill>
              <a:effectLst>
                <a:outerShdw blurRad="38100" dist="38100" dir="2700000" algn="tl">
                  <a:srgbClr val="C0C0C0"/>
                </a:outerShdw>
              </a:effectLst>
              <a:latin typeface="Tahoma" pitchFamily="34" charset="0"/>
              <a:ea typeface="宋体" pitchFamily="2" charset="-122"/>
            </a:endParaRPr>
          </a:p>
          <a:p>
            <a:pPr lvl="1">
              <a:defRPr/>
            </a:pPr>
            <a:r>
              <a:rPr lang="en-US" altLang="zh-CN" b="1" i="1">
                <a:solidFill>
                  <a:srgbClr val="996633"/>
                </a:solidFill>
                <a:effectLst>
                  <a:outerShdw blurRad="38100" dist="38100" dir="2700000" algn="tl">
                    <a:srgbClr val="C0C0C0"/>
                  </a:outerShdw>
                </a:effectLst>
                <a:latin typeface="Tahoma" pitchFamily="34" charset="0"/>
                <a:ea typeface="宋体" pitchFamily="2" charset="-122"/>
              </a:rPr>
              <a:t>B </a:t>
            </a:r>
            <a:r>
              <a:rPr lang="en-US" altLang="zh-CN" b="1">
                <a:solidFill>
                  <a:srgbClr val="996633"/>
                </a:solidFill>
                <a:effectLst>
                  <a:outerShdw blurRad="38100" dist="38100" dir="2700000" algn="tl">
                    <a:srgbClr val="C0C0C0"/>
                  </a:outerShdw>
                </a:effectLst>
                <a:latin typeface="Tahoma" pitchFamily="34" charset="0"/>
                <a:ea typeface="宋体" pitchFamily="2" charset="-122"/>
                <a:sym typeface="Symbol" pitchFamily="18" charset="2"/>
              </a:rPr>
              <a:t>b</a:t>
            </a:r>
            <a:r>
              <a:rPr lang="en-US" altLang="zh-CN" b="1" i="1">
                <a:solidFill>
                  <a:srgbClr val="996633"/>
                </a:solidFill>
                <a:effectLst>
                  <a:outerShdw blurRad="38100" dist="38100" dir="2700000" algn="tl">
                    <a:srgbClr val="C0C0C0"/>
                  </a:outerShdw>
                </a:effectLst>
                <a:latin typeface="Tahoma" pitchFamily="34" charset="0"/>
                <a:ea typeface="宋体" pitchFamily="2" charset="-122"/>
              </a:rPr>
              <a:t>B</a:t>
            </a:r>
          </a:p>
          <a:p>
            <a:pPr lvl="1">
              <a:defRPr/>
            </a:pPr>
            <a:r>
              <a:rPr lang="en-US" altLang="zh-CN" b="1" i="1">
                <a:solidFill>
                  <a:srgbClr val="996633"/>
                </a:solidFill>
                <a:effectLst>
                  <a:outerShdw blurRad="38100" dist="38100" dir="2700000" algn="tl">
                    <a:srgbClr val="C0C0C0"/>
                  </a:outerShdw>
                </a:effectLst>
                <a:latin typeface="Tahoma" pitchFamily="34" charset="0"/>
                <a:ea typeface="宋体" pitchFamily="2" charset="-122"/>
              </a:rPr>
              <a:t>B </a:t>
            </a:r>
            <a:r>
              <a:rPr lang="en-US" altLang="zh-CN" b="1">
                <a:solidFill>
                  <a:srgbClr val="996633"/>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b="1" i="1">
                <a:solidFill>
                  <a:srgbClr val="996633"/>
                </a:solidFill>
                <a:effectLst>
                  <a:outerShdw blurRad="38100" dist="38100" dir="2700000" algn="tl">
                    <a:srgbClr val="C0C0C0"/>
                  </a:outerShdw>
                </a:effectLst>
                <a:latin typeface="Tahoma" pitchFamily="34" charset="0"/>
                <a:ea typeface="宋体" pitchFamily="2" charset="-122"/>
              </a:rPr>
              <a:t>a</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09600" y="228600"/>
            <a:ext cx="7772400" cy="1143000"/>
          </a:xfrm>
        </p:spPr>
        <p:txBody>
          <a:bodyPr/>
          <a:lstStyle/>
          <a:p>
            <a:pPr eaLnBrk="1" hangingPunct="1">
              <a:defRPr/>
            </a:pPr>
            <a:r>
              <a:rPr lang="zh-CN" altLang="en-US" b="1" smtClean="0">
                <a:solidFill>
                  <a:srgbClr val="996633"/>
                </a:solidFill>
                <a:effectLst>
                  <a:outerShdw blurRad="38100" dist="38100" dir="2700000" algn="tl">
                    <a:srgbClr val="C0C0C0"/>
                  </a:outerShdw>
                </a:effectLst>
                <a:latin typeface="宋体" pitchFamily="2" charset="-122"/>
              </a:rPr>
              <a:t>构造规范的</a:t>
            </a:r>
            <a:r>
              <a:rPr lang="en-US" altLang="zh-CN" b="1" smtClean="0">
                <a:solidFill>
                  <a:srgbClr val="996633"/>
                </a:solidFill>
                <a:effectLst>
                  <a:outerShdw blurRad="38100" dist="38100" dir="2700000" algn="tl">
                    <a:srgbClr val="C0C0C0"/>
                  </a:outerShdw>
                </a:effectLst>
              </a:rPr>
              <a:t>LR</a:t>
            </a:r>
            <a:r>
              <a:rPr lang="zh-CN" altLang="en-US" b="1" smtClean="0">
                <a:solidFill>
                  <a:srgbClr val="996633"/>
                </a:solidFill>
                <a:effectLst>
                  <a:outerShdw blurRad="38100" dist="38100" dir="2700000" algn="tl">
                    <a:srgbClr val="C0C0C0"/>
                  </a:outerShdw>
                </a:effectLst>
                <a:latin typeface="宋体" pitchFamily="2" charset="-122"/>
              </a:rPr>
              <a:t>分析表</a:t>
            </a:r>
          </a:p>
        </p:txBody>
      </p:sp>
      <p:sp>
        <p:nvSpPr>
          <p:cNvPr id="166916" name="Rectangle 4"/>
          <p:cNvSpPr>
            <a:spLocks noChangeArrowheads="1"/>
          </p:cNvSpPr>
          <p:nvPr/>
        </p:nvSpPr>
        <p:spPr bwMode="auto">
          <a:xfrm>
            <a:off x="250825" y="1196975"/>
            <a:ext cx="2133600" cy="3654425"/>
          </a:xfrm>
          <a:prstGeom prst="rect">
            <a:avLst/>
          </a:prstGeom>
          <a:noFill/>
          <a:ln w="9525">
            <a:noFill/>
            <a:miter lim="800000"/>
            <a:headEnd/>
            <a:tailEnd/>
          </a:ln>
          <a:effectLst/>
        </p:spPr>
        <p:txBody>
          <a:bodyPr/>
          <a:lstStyle/>
          <a:p>
            <a:pPr marL="342900" indent="-342900" eaLnBrk="0" hangingPunct="0">
              <a:lnSpc>
                <a:spcPct val="90000"/>
              </a:lnSpc>
              <a:defRPr/>
            </a:pP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E</a:t>
            </a:r>
            <a:endPar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endParaRPr>
          </a:p>
          <a:p>
            <a:pPr marL="342900" indent="-342900" eaLnBrk="0" hangingPunct="0">
              <a:lnSpc>
                <a:spcPct val="90000"/>
              </a:lnSpc>
              <a:defRPr/>
            </a:pP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E</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32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E</a:t>
            </a:r>
            <a:endPar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endParaRPr>
          </a:p>
          <a:p>
            <a:pPr marL="342900" indent="-342900" eaLnBrk="0" hangingPunct="0">
              <a:lnSpc>
                <a:spcPct val="90000"/>
              </a:lnSpc>
              <a:defRPr/>
            </a:pP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id </a:t>
            </a:r>
          </a:p>
          <a:p>
            <a:pPr marL="342900" indent="-342900" eaLnBrk="0" hangingPunct="0">
              <a:lnSpc>
                <a:spcPct val="90000"/>
              </a:lnSpc>
              <a:defRPr/>
            </a:pP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E </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chemeClr val="accent2"/>
                </a:solidFill>
                <a:effectLst>
                  <a:outerShdw blurRad="38100" dist="38100" dir="2700000" algn="tl">
                    <a:srgbClr val="C0C0C0"/>
                  </a:outerShdw>
                </a:effectLst>
                <a:latin typeface="Times New Roman" pitchFamily="18" charset="0"/>
                <a:ea typeface="宋体" pitchFamily="2" charset="-122"/>
              </a:rPr>
              <a:t>V</a:t>
            </a:r>
            <a:r>
              <a:rPr lang="en-US" altLang="zh-CN" sz="3200" b="1">
                <a:solidFill>
                  <a:schemeClr val="accent2"/>
                </a:solidFill>
                <a:effectLst>
                  <a:outerShdw blurRad="38100" dist="38100" dir="2700000" algn="tl">
                    <a:srgbClr val="C0C0C0"/>
                  </a:outerShdw>
                </a:effectLst>
                <a:latin typeface="Times New Roman" pitchFamily="18" charset="0"/>
                <a:ea typeface="宋体" pitchFamily="2" charset="-122"/>
              </a:rPr>
              <a:t> </a:t>
            </a:r>
          </a:p>
        </p:txBody>
      </p:sp>
      <p:grpSp>
        <p:nvGrpSpPr>
          <p:cNvPr id="48132" name="Group 12"/>
          <p:cNvGrpSpPr>
            <a:grpSpLocks/>
          </p:cNvGrpSpPr>
          <p:nvPr/>
        </p:nvGrpSpPr>
        <p:grpSpPr bwMode="auto">
          <a:xfrm>
            <a:off x="1979613" y="2636838"/>
            <a:ext cx="6708775" cy="3200400"/>
            <a:chOff x="1383" y="2160"/>
            <a:chExt cx="4226" cy="2016"/>
          </a:xfrm>
        </p:grpSpPr>
        <p:sp>
          <p:nvSpPr>
            <p:cNvPr id="166917" name="Rectangle 5"/>
            <p:cNvSpPr>
              <a:spLocks noChangeArrowheads="1"/>
            </p:cNvSpPr>
            <p:nvPr/>
          </p:nvSpPr>
          <p:spPr bwMode="auto">
            <a:xfrm>
              <a:off x="1383" y="2160"/>
              <a:ext cx="1958" cy="2016"/>
            </a:xfrm>
            <a:prstGeom prst="rect">
              <a:avLst/>
            </a:prstGeom>
            <a:noFill/>
            <a:ln w="25400">
              <a:solidFill>
                <a:schemeClr val="tx1"/>
              </a:solidFill>
              <a:miter lim="800000"/>
              <a:headEnd/>
              <a:tailEnd/>
            </a:ln>
            <a:effectLst/>
          </p:spPr>
          <p:txBody>
            <a:bodyPr/>
            <a:lstStyle/>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I</a:t>
              </a:r>
              <a:r>
                <a:rPr lang="en-US" altLang="zh-CN" sz="3200" b="1" baseline="-30000">
                  <a:solidFill>
                    <a:srgbClr val="996633"/>
                  </a:solidFill>
                  <a:effectLst>
                    <a:outerShdw blurRad="38100" dist="38100" dir="2700000" algn="tl">
                      <a:srgbClr val="C0C0C0"/>
                    </a:outerShdw>
                  </a:effectLst>
                  <a:latin typeface="Times New Roman" pitchFamily="18" charset="0"/>
                  <a:ea typeface="宋体" pitchFamily="2" charset="-122"/>
                </a:rPr>
                <a:t>0</a:t>
              </a:r>
              <a:r>
                <a:rPr lang="en-US" altLang="zh-CN" sz="3200" b="1" i="1" baseline="-30000">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S</a:t>
              </a:r>
              <a:r>
                <a:rPr lang="zh-CN" altLang="en-US"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a:t>
              </a:r>
              <a:endPar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endParaRP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rgbClr val="996633"/>
                  </a:solidFill>
                  <a:effectLst>
                    <a:outerShdw blurRad="38100" dist="38100" dir="2700000" algn="tl">
                      <a:srgbClr val="C0C0C0"/>
                    </a:outerShdw>
                  </a:effectLst>
                  <a:latin typeface="Times New Roman"/>
                  <a:ea typeface="宋体" pitchFamily="2" charset="-12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宋体" pitchFamily="2" charset="-122"/>
                  <a:ea typeface="宋体" pitchFamily="2" charset="-12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id,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p:txBody>
        </p:sp>
        <p:sp>
          <p:nvSpPr>
            <p:cNvPr id="166918" name="Rectangle 6"/>
            <p:cNvSpPr>
              <a:spLocks noChangeArrowheads="1"/>
            </p:cNvSpPr>
            <p:nvPr/>
          </p:nvSpPr>
          <p:spPr bwMode="auto">
            <a:xfrm>
              <a:off x="3833" y="2886"/>
              <a:ext cx="1776" cy="912"/>
            </a:xfrm>
            <a:prstGeom prst="rect">
              <a:avLst/>
            </a:prstGeom>
            <a:noFill/>
            <a:ln w="25400">
              <a:solidFill>
                <a:schemeClr val="tx1"/>
              </a:solidFill>
              <a:miter lim="800000"/>
              <a:headEnd/>
              <a:tailEnd/>
            </a:ln>
            <a:effectLst/>
          </p:spPr>
          <p:txBody>
            <a:bodyPr/>
            <a:lstStyle/>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I</a:t>
              </a:r>
              <a:r>
                <a:rPr lang="en-US" altLang="zh-CN" sz="3200" b="1" baseline="-30000">
                  <a:solidFill>
                    <a:srgbClr val="996633"/>
                  </a:solidFill>
                  <a:effectLst>
                    <a:outerShdw blurRad="38100" dist="38100" dir="2700000" algn="tl">
                      <a:srgbClr val="C0C0C0"/>
                    </a:outerShdw>
                  </a:effectLst>
                  <a:latin typeface="Times New Roman" pitchFamily="18" charset="0"/>
                  <a:ea typeface="宋体" pitchFamily="2" charset="-122"/>
                </a:rPr>
                <a:t>2</a:t>
              </a:r>
              <a:r>
                <a:rPr lang="en-US" altLang="zh-CN" sz="3200" b="1" i="1" baseline="-30000">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S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 </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r>
                <a:rPr lang="en-US" altLang="zh-CN" sz="3200" b="1">
                  <a:solidFill>
                    <a:srgbClr val="996633"/>
                  </a:solidFill>
                  <a:effectLst>
                    <a:outerShdw blurRad="38100" dist="38100" dir="2700000" algn="tl">
                      <a:srgbClr val="C0C0C0"/>
                    </a:outerShdw>
                  </a:effectLst>
                  <a:latin typeface="Times New Roman"/>
                  <a:ea typeface="宋体" pitchFamily="2" charset="-122"/>
                  <a:sym typeface="Symbol" pitchFamily="18" charset="2"/>
                </a:rPr>
                <a:t>·</a:t>
              </a: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         $</a:t>
              </a:r>
            </a:p>
          </p:txBody>
        </p:sp>
        <p:sp>
          <p:nvSpPr>
            <p:cNvPr id="48135" name="Line 7"/>
            <p:cNvSpPr>
              <a:spLocks noChangeShapeType="1"/>
            </p:cNvSpPr>
            <p:nvPr/>
          </p:nvSpPr>
          <p:spPr bwMode="auto">
            <a:xfrm>
              <a:off x="3334" y="3158"/>
              <a:ext cx="480" cy="0"/>
            </a:xfrm>
            <a:prstGeom prst="line">
              <a:avLst/>
            </a:prstGeom>
            <a:noFill/>
            <a:ln w="25400">
              <a:solidFill>
                <a:schemeClr val="tx1"/>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66920" name="Rectangle 8"/>
            <p:cNvSpPr>
              <a:spLocks noChangeArrowheads="1"/>
            </p:cNvSpPr>
            <p:nvPr/>
          </p:nvSpPr>
          <p:spPr bwMode="auto">
            <a:xfrm>
              <a:off x="3379" y="2795"/>
              <a:ext cx="384" cy="336"/>
            </a:xfrm>
            <a:prstGeom prst="rect">
              <a:avLst/>
            </a:prstGeom>
            <a:noFill/>
            <a:ln w="25400">
              <a:noFill/>
              <a:miter lim="800000"/>
              <a:headEnd/>
              <a:tailEnd/>
            </a:ln>
            <a:effectLst/>
          </p:spPr>
          <p:txBody>
            <a:bodyPr/>
            <a:lstStyle/>
            <a:p>
              <a:pPr marL="342900" indent="-342900" eaLnBrk="0" hangingPunct="0">
                <a:lnSpc>
                  <a:spcPct val="90000"/>
                </a:lnSpc>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 </a:t>
              </a:r>
              <a:endParaRPr lang="en-US" altLang="zh-CN" sz="3200" b="1">
                <a:solidFill>
                  <a:srgbClr val="996633"/>
                </a:solidFill>
                <a:effectLst>
                  <a:outerShdw blurRad="38100" dist="38100" dir="2700000" algn="tl">
                    <a:srgbClr val="C0C0C0"/>
                  </a:outerShdw>
                </a:effectLst>
                <a:latin typeface="Times New Roman" pitchFamily="18" charset="0"/>
                <a:ea typeface="宋体" pitchFamily="2" charset="-122"/>
                <a:sym typeface="Symbol" pitchFamily="18" charset="2"/>
              </a:endParaRP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defRPr/>
            </a:pPr>
            <a:r>
              <a:rPr lang="zh-CN" altLang="en-US" b="1" smtClean="0">
                <a:solidFill>
                  <a:srgbClr val="996633"/>
                </a:solidFill>
                <a:effectLst>
                  <a:outerShdw blurRad="38100" dist="38100" dir="2700000" algn="tl">
                    <a:srgbClr val="C0C0C0"/>
                  </a:outerShdw>
                </a:effectLst>
                <a:latin typeface="宋体" pitchFamily="2" charset="-122"/>
              </a:rPr>
              <a:t>构造</a:t>
            </a:r>
            <a:r>
              <a:rPr lang="en-US" altLang="zh-CN" b="1" smtClean="0">
                <a:solidFill>
                  <a:srgbClr val="996633"/>
                </a:solidFill>
                <a:effectLst>
                  <a:outerShdw blurRad="38100" dist="38100" dir="2700000" algn="tl">
                    <a:srgbClr val="C0C0C0"/>
                  </a:outerShdw>
                </a:effectLst>
              </a:rPr>
              <a:t>LR</a:t>
            </a:r>
            <a:r>
              <a:rPr lang="zh-CN" altLang="en-US" b="1" smtClean="0">
                <a:solidFill>
                  <a:srgbClr val="996633"/>
                </a:solidFill>
                <a:effectLst>
                  <a:outerShdw blurRad="38100" dist="38100" dir="2700000" algn="tl">
                    <a:srgbClr val="C0C0C0"/>
                  </a:outerShdw>
                </a:effectLst>
                <a:latin typeface="宋体" pitchFamily="2" charset="-122"/>
              </a:rPr>
              <a:t>分析表的一般流程</a:t>
            </a:r>
          </a:p>
        </p:txBody>
      </p:sp>
      <p:sp>
        <p:nvSpPr>
          <p:cNvPr id="49155" name="Rectangle 3"/>
          <p:cNvSpPr>
            <a:spLocks noGrp="1" noChangeArrowheads="1"/>
          </p:cNvSpPr>
          <p:nvPr>
            <p:ph type="body" idx="1"/>
          </p:nvPr>
        </p:nvSpPr>
        <p:spPr/>
        <p:txBody>
          <a:bodyPr/>
          <a:lstStyle/>
          <a:p>
            <a:pPr eaLnBrk="1" hangingPunct="1"/>
            <a:r>
              <a:rPr lang="zh-CN" altLang="en-US" smtClean="0"/>
              <a:t>构造拓广文法</a:t>
            </a:r>
          </a:p>
          <a:p>
            <a:pPr eaLnBrk="1" hangingPunct="1"/>
            <a:r>
              <a:rPr lang="zh-CN" altLang="en-US" smtClean="0"/>
              <a:t>构造</a:t>
            </a:r>
            <a:r>
              <a:rPr lang="en-US" altLang="zh-CN" smtClean="0"/>
              <a:t>DFA</a:t>
            </a:r>
          </a:p>
          <a:p>
            <a:pPr lvl="1" eaLnBrk="1" hangingPunct="1"/>
            <a:r>
              <a:rPr lang="zh-CN" altLang="en-US" smtClean="0"/>
              <a:t>若是</a:t>
            </a:r>
            <a:r>
              <a:rPr lang="en-US" altLang="zh-CN" smtClean="0"/>
              <a:t>SLR</a:t>
            </a:r>
            <a:r>
              <a:rPr lang="zh-CN" altLang="en-US" smtClean="0"/>
              <a:t>直接构造即可</a:t>
            </a:r>
          </a:p>
          <a:p>
            <a:pPr lvl="1" eaLnBrk="1" hangingPunct="1"/>
            <a:r>
              <a:rPr lang="zh-CN" altLang="en-US" smtClean="0"/>
              <a:t>若是</a:t>
            </a:r>
            <a:r>
              <a:rPr lang="en-US" altLang="zh-CN" smtClean="0"/>
              <a:t>LR</a:t>
            </a:r>
            <a:r>
              <a:rPr lang="zh-CN" altLang="en-US" smtClean="0"/>
              <a:t>需要求取搜索符</a:t>
            </a:r>
          </a:p>
          <a:p>
            <a:pPr lvl="1" eaLnBrk="1" hangingPunct="1"/>
            <a:r>
              <a:rPr lang="zh-CN" altLang="en-US" smtClean="0"/>
              <a:t>若是</a:t>
            </a:r>
            <a:r>
              <a:rPr lang="en-US" altLang="zh-CN" smtClean="0"/>
              <a:t>LALR</a:t>
            </a:r>
            <a:r>
              <a:rPr lang="zh-CN" altLang="en-US" smtClean="0"/>
              <a:t>需要在</a:t>
            </a:r>
            <a:r>
              <a:rPr lang="en-US" altLang="zh-CN" smtClean="0"/>
              <a:t>LR</a:t>
            </a:r>
            <a:r>
              <a:rPr lang="zh-CN" altLang="en-US" smtClean="0"/>
              <a:t>的基础上进行合并</a:t>
            </a:r>
          </a:p>
          <a:p>
            <a:pPr eaLnBrk="1" hangingPunct="1"/>
            <a:r>
              <a:rPr lang="zh-CN" altLang="en-US" smtClean="0"/>
              <a:t>根据</a:t>
            </a:r>
            <a:r>
              <a:rPr lang="en-US" altLang="zh-CN" smtClean="0"/>
              <a:t>DFA</a:t>
            </a:r>
            <a:r>
              <a:rPr lang="zh-CN" altLang="en-US" smtClean="0"/>
              <a:t>构造分析表</a:t>
            </a:r>
          </a:p>
          <a:p>
            <a:pPr lvl="1" eaLnBrk="1" hangingPunct="1"/>
            <a:endParaRPr lang="en-US"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ea typeface="宋体" charset="-122"/>
              </a:rPr>
              <a:t>3.7   分析器的生成器</a:t>
            </a:r>
          </a:p>
        </p:txBody>
      </p:sp>
      <p:sp>
        <p:nvSpPr>
          <p:cNvPr id="807939" name="Rectangle 3"/>
          <p:cNvSpPr>
            <a:spLocks noGrp="1" noChangeArrowheads="1"/>
          </p:cNvSpPr>
          <p:nvPr>
            <p:ph idx="1"/>
          </p:nvPr>
        </p:nvSpPr>
        <p:spPr/>
        <p:txBody>
          <a:bodyPr/>
          <a:lstStyle/>
          <a:p>
            <a:pPr eaLnBrk="1" hangingPunct="1">
              <a:buFontTx/>
              <a:buNone/>
              <a:defRPr/>
            </a:pPr>
            <a:r>
              <a:rPr lang="zh-CN" altLang="en-US" smtClean="0">
                <a:effectLst>
                  <a:outerShdw blurRad="38100" dist="38100" dir="2700000" algn="tl">
                    <a:srgbClr val="C0C0C0"/>
                  </a:outerShdw>
                </a:effectLst>
                <a:ea typeface="宋体" pitchFamily="2" charset="-122"/>
              </a:rPr>
              <a:t>3.7.2 </a:t>
            </a:r>
            <a:r>
              <a:rPr lang="zh-CN" altLang="en-US" smtClean="0">
                <a:effectLst>
                  <a:outerShdw blurRad="38100" dist="38100" dir="2700000" algn="tl">
                    <a:srgbClr val="C0C0C0"/>
                  </a:outerShdw>
                </a:effectLst>
                <a:latin typeface="宋体" pitchFamily="2" charset="-122"/>
                <a:ea typeface="宋体" pitchFamily="2" charset="-122"/>
              </a:rPr>
              <a:t>用</a:t>
            </a:r>
            <a:r>
              <a:rPr lang="en-US" altLang="zh-CN" smtClean="0">
                <a:effectLst>
                  <a:outerShdw blurRad="38100" dist="38100" dir="2700000" algn="tl">
                    <a:srgbClr val="C0C0C0"/>
                  </a:outerShdw>
                </a:effectLst>
                <a:ea typeface="宋体" pitchFamily="2" charset="-122"/>
              </a:rPr>
              <a:t>Yacc</a:t>
            </a:r>
            <a:r>
              <a:rPr lang="zh-CN" altLang="en-US" smtClean="0">
                <a:effectLst>
                  <a:outerShdw blurRad="38100" dist="38100" dir="2700000" algn="tl">
                    <a:srgbClr val="C0C0C0"/>
                  </a:outerShdw>
                </a:effectLst>
                <a:latin typeface="宋体" pitchFamily="2" charset="-122"/>
                <a:ea typeface="宋体" pitchFamily="2" charset="-122"/>
              </a:rPr>
              <a:t>处理二义文法</a:t>
            </a:r>
          </a:p>
          <a:p>
            <a:pPr eaLnBrk="1" hangingPunct="1">
              <a:buFontTx/>
              <a:buNone/>
              <a:defRPr/>
            </a:pPr>
            <a:endParaRPr lang="zh-CN" altLang="en-US" smtClean="0">
              <a:effectLst>
                <a:outerShdw blurRad="38100" dist="38100" dir="2700000" algn="tl">
                  <a:srgbClr val="C0C0C0"/>
                </a:outerShdw>
              </a:effectLst>
              <a:latin typeface="宋体" pitchFamily="2" charset="-122"/>
              <a:ea typeface="宋体" pitchFamily="2" charset="-122"/>
            </a:endParaRPr>
          </a:p>
          <a:p>
            <a:pPr eaLnBrk="1" hangingPunct="1">
              <a:defRPr/>
            </a:pPr>
            <a:r>
              <a:rPr lang="zh-CN" altLang="en-US" smtClean="0">
                <a:effectLst>
                  <a:outerShdw blurRad="38100" dist="38100" dir="2700000" algn="tl">
                    <a:srgbClr val="C0C0C0"/>
                  </a:outerShdw>
                </a:effectLst>
                <a:ea typeface="宋体" pitchFamily="2" charset="-122"/>
              </a:rPr>
              <a:t>解决分析动作冲突的两大默认规则：</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对于归约</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归约冲突，选择在</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Yacc </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程序中最先出现的那个产生式归约</a:t>
            </a:r>
          </a:p>
          <a:p>
            <a:pPr lvl="1" eaLnBrk="1" hangingPunct="1">
              <a:lnSpc>
                <a:spcPct val="110000"/>
              </a:lnSpc>
              <a:spcBef>
                <a:spcPct val="0"/>
              </a:spcBef>
              <a:defRPr/>
            </a:pP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对于移进</a:t>
            </a:r>
            <a:r>
              <a:rPr lang="en-US" altLang="zh-CN" smtClean="0">
                <a:solidFill>
                  <a:schemeClr val="accent2"/>
                </a:solidFill>
                <a:effectLst>
                  <a:outerShdw blurRad="38100" dist="38100" dir="2700000" algn="tl">
                    <a:srgbClr val="C0C0C0"/>
                  </a:outerShdw>
                </a:effectLst>
                <a:latin typeface="黑体" pitchFamily="49" charset="-122"/>
                <a:ea typeface="黑体" pitchFamily="49" charset="-122"/>
              </a:rPr>
              <a:t>-</a:t>
            </a:r>
            <a:r>
              <a:rPr lang="zh-CN" altLang="en-US" smtClean="0">
                <a:solidFill>
                  <a:schemeClr val="accent2"/>
                </a:solidFill>
                <a:effectLst>
                  <a:outerShdw blurRad="38100" dist="38100" dir="2700000" algn="tl">
                    <a:srgbClr val="C0C0C0"/>
                  </a:outerShdw>
                </a:effectLst>
                <a:latin typeface="黑体" pitchFamily="49" charset="-122"/>
                <a:ea typeface="黑体" pitchFamily="49" charset="-122"/>
              </a:rPr>
              <a:t>归约冲突，优先移进</a:t>
            </a:r>
          </a:p>
        </p:txBody>
      </p:sp>
      <p:sp>
        <p:nvSpPr>
          <p:cNvPr id="37892" name="灯片编号占位符 5"/>
          <p:cNvSpPr>
            <a:spLocks noGrp="1"/>
          </p:cNvSpPr>
          <p:nvPr>
            <p:ph type="sldNum"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AD96756-4ABE-40F8-A85E-CA09A935D526}" type="slidenum">
              <a:rPr lang="en-US" altLang="zh-CN">
                <a:solidFill>
                  <a:schemeClr val="bg2">
                    <a:lumMod val="20000"/>
                    <a:lumOff val="80000"/>
                  </a:schemeClr>
                </a:solidFill>
              </a:rPr>
              <a:pPr>
                <a:defRPr/>
              </a:pPr>
              <a:t>46</a:t>
            </a:fld>
            <a:endParaRPr lang="en-US" altLang="zh-CN">
              <a:solidFill>
                <a:schemeClr val="bg2">
                  <a:lumMod val="20000"/>
                  <a:lumOff val="80000"/>
                </a:schemeClr>
              </a:solidFill>
            </a:endParaRPr>
          </a:p>
        </p:txBody>
      </p:sp>
    </p:spTree>
    <p:extLst>
      <p:ext uri="{BB962C8B-B14F-4D97-AF65-F5344CB8AC3E}">
        <p14:creationId xmlns:p14="http://schemas.microsoft.com/office/powerpoint/2010/main" val="1037663591"/>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zh-CN" altLang="en-US" smtClean="0"/>
              <a:t>判断文法属于哪类文法</a:t>
            </a:r>
          </a:p>
        </p:txBody>
      </p:sp>
      <p:sp>
        <p:nvSpPr>
          <p:cNvPr id="219139" name="Rectangle 3"/>
          <p:cNvSpPr>
            <a:spLocks noGrp="1" noChangeArrowheads="1"/>
          </p:cNvSpPr>
          <p:nvPr>
            <p:ph type="body" idx="1"/>
          </p:nvPr>
        </p:nvSpPr>
        <p:spPr>
          <a:xfrm>
            <a:off x="457200" y="1125538"/>
            <a:ext cx="8229600" cy="5543550"/>
          </a:xfrm>
        </p:spPr>
        <p:txBody>
          <a:bodyPr/>
          <a:lstStyle/>
          <a:p>
            <a:pPr eaLnBrk="1" hangingPunct="1">
              <a:lnSpc>
                <a:spcPct val="90000"/>
              </a:lnSpc>
              <a:defRPr/>
            </a:pPr>
            <a:r>
              <a:rPr lang="zh-CN" altLang="en-US" sz="2100" smtClean="0"/>
              <a:t>证明文法 </a:t>
            </a:r>
            <a:r>
              <a:rPr lang="en-US" altLang="zh-CN" sz="2100" smtClean="0"/>
              <a:t>S—&gt;A a | bAc | dc | bda</a:t>
            </a:r>
          </a:p>
          <a:p>
            <a:pPr eaLnBrk="1" hangingPunct="1">
              <a:lnSpc>
                <a:spcPct val="90000"/>
              </a:lnSpc>
              <a:defRPr/>
            </a:pPr>
            <a:r>
              <a:rPr lang="en-US" altLang="zh-CN" sz="2100" smtClean="0"/>
              <a:t>    A —&gt; d</a:t>
            </a:r>
          </a:p>
          <a:p>
            <a:pPr eaLnBrk="1" hangingPunct="1">
              <a:lnSpc>
                <a:spcPct val="90000"/>
              </a:lnSpc>
              <a:defRPr/>
            </a:pPr>
            <a:r>
              <a:rPr lang="zh-CN" altLang="en-US" sz="2100" smtClean="0"/>
              <a:t>是</a:t>
            </a:r>
            <a:r>
              <a:rPr lang="en-US" altLang="zh-CN" sz="2100" smtClean="0"/>
              <a:t>LALR(1)</a:t>
            </a:r>
            <a:r>
              <a:rPr lang="zh-CN" altLang="en-US" sz="2100" smtClean="0"/>
              <a:t>文法，但不是</a:t>
            </a:r>
            <a:r>
              <a:rPr lang="en-US" altLang="zh-CN" sz="2100" smtClean="0"/>
              <a:t>SLR(1)</a:t>
            </a:r>
            <a:r>
              <a:rPr lang="zh-CN" altLang="en-US" sz="2100" smtClean="0"/>
              <a:t>文法。</a:t>
            </a:r>
          </a:p>
          <a:p>
            <a:pPr eaLnBrk="1" hangingPunct="1">
              <a:lnSpc>
                <a:spcPct val="90000"/>
              </a:lnSpc>
              <a:defRPr/>
            </a:pPr>
            <a:r>
              <a:rPr lang="zh-CN" altLang="en-US" sz="2100" b="1" smtClean="0">
                <a:solidFill>
                  <a:schemeClr val="tx2"/>
                </a:solidFill>
                <a:effectLst>
                  <a:outerShdw blurRad="38100" dist="38100" dir="2700000" algn="tl">
                    <a:srgbClr val="C0C0C0"/>
                  </a:outerShdw>
                </a:effectLst>
              </a:rPr>
              <a:t>方法一</a:t>
            </a:r>
            <a:r>
              <a:rPr lang="zh-CN" altLang="en-US" sz="2100" smtClean="0"/>
              <a:t>：通过构造分析表来回答，如果表中不存在冲突则说明属于某文法，否则不属于该文法。</a:t>
            </a:r>
          </a:p>
          <a:p>
            <a:pPr eaLnBrk="1" hangingPunct="1">
              <a:lnSpc>
                <a:spcPct val="90000"/>
              </a:lnSpc>
              <a:defRPr/>
            </a:pPr>
            <a:r>
              <a:rPr lang="zh-CN" altLang="en-US" sz="2100" b="1" smtClean="0">
                <a:solidFill>
                  <a:schemeClr val="tx2"/>
                </a:solidFill>
                <a:effectLst>
                  <a:outerShdw blurRad="38100" dist="38100" dir="2700000" algn="tl">
                    <a:srgbClr val="C0C0C0"/>
                  </a:outerShdw>
                </a:effectLst>
              </a:rPr>
              <a:t>方法二</a:t>
            </a:r>
            <a:r>
              <a:rPr lang="zh-CN" altLang="en-US" sz="2100" smtClean="0"/>
              <a:t>：当文法很简单时，可通过直观分析。先说明该文法不是</a:t>
            </a:r>
            <a:r>
              <a:rPr lang="en-US" altLang="zh-CN" sz="2100" smtClean="0"/>
              <a:t>SLR(1)</a:t>
            </a:r>
            <a:r>
              <a:rPr lang="zh-CN" altLang="en-US" sz="2100" smtClean="0"/>
              <a:t>文法。从产生式很容易看出</a:t>
            </a:r>
            <a:r>
              <a:rPr lang="en-US" altLang="zh-CN" sz="2100" smtClean="0"/>
              <a:t>FoLLow(A)</a:t>
            </a:r>
            <a:r>
              <a:rPr lang="zh-CN" altLang="en-US" sz="2100" smtClean="0"/>
              <a:t>＝</a:t>
            </a:r>
            <a:r>
              <a:rPr lang="en-US" altLang="zh-CN" sz="2100" smtClean="0"/>
              <a:t>{ a</a:t>
            </a:r>
            <a:r>
              <a:rPr lang="zh-CN" altLang="en-US" sz="2100" smtClean="0"/>
              <a:t>，</a:t>
            </a:r>
            <a:r>
              <a:rPr lang="en-US" altLang="zh-CN" sz="2100" smtClean="0"/>
              <a:t>c}</a:t>
            </a:r>
            <a:r>
              <a:rPr lang="zh-CN" altLang="en-US" sz="2100" smtClean="0"/>
              <a:t>。若输入句子是</a:t>
            </a:r>
            <a:r>
              <a:rPr lang="en-US" altLang="zh-CN" sz="2100" smtClean="0"/>
              <a:t>dc</a:t>
            </a:r>
            <a:r>
              <a:rPr lang="zh-CN" altLang="en-US" sz="2100" smtClean="0"/>
              <a:t>，在</a:t>
            </a:r>
            <a:r>
              <a:rPr lang="en-US" altLang="zh-CN" sz="2100" smtClean="0"/>
              <a:t>d</a:t>
            </a:r>
            <a:r>
              <a:rPr lang="zh-CN" altLang="en-US" sz="2100" smtClean="0"/>
              <a:t>进栈后，面临的是</a:t>
            </a:r>
            <a:r>
              <a:rPr lang="en-US" altLang="zh-CN" sz="2100" smtClean="0"/>
              <a:t>c</a:t>
            </a:r>
            <a:r>
              <a:rPr lang="zh-CN" altLang="en-US" sz="2100" smtClean="0"/>
              <a:t>，这时出现移进一归约冲突。因为项目</a:t>
            </a:r>
            <a:r>
              <a:rPr lang="en-US" altLang="zh-CN" sz="2100" smtClean="0"/>
              <a:t>[S—&gt;d.c]</a:t>
            </a:r>
            <a:r>
              <a:rPr lang="zh-CN" altLang="en-US" sz="2100" smtClean="0"/>
              <a:t>要求移进，而项目</a:t>
            </a:r>
            <a:r>
              <a:rPr lang="en-US" altLang="zh-CN" sz="2100" smtClean="0"/>
              <a:t>[A —&gt;d.]</a:t>
            </a:r>
            <a:r>
              <a:rPr lang="zh-CN" altLang="en-US" sz="2100" smtClean="0"/>
              <a:t>要求归约</a:t>
            </a:r>
            <a:r>
              <a:rPr lang="en-US" altLang="zh-CN" sz="2100" smtClean="0"/>
              <a:t>(</a:t>
            </a:r>
            <a:r>
              <a:rPr lang="zh-CN" altLang="en-US" sz="2100" smtClean="0"/>
              <a:t>这两个项目出现在同一项目集中</a:t>
            </a:r>
            <a:r>
              <a:rPr lang="en-US" altLang="zh-CN" sz="2100" smtClean="0"/>
              <a:t>)</a:t>
            </a:r>
            <a:r>
              <a:rPr lang="zh-CN" altLang="en-US" sz="2100" smtClean="0"/>
              <a:t>，因为</a:t>
            </a:r>
            <a:r>
              <a:rPr lang="en-US" altLang="zh-CN" sz="2100" smtClean="0"/>
              <a:t>c</a:t>
            </a:r>
            <a:r>
              <a:rPr lang="zh-CN" altLang="en-US" sz="2100" smtClean="0"/>
              <a:t>在</a:t>
            </a:r>
            <a:r>
              <a:rPr lang="en-US" altLang="zh-CN" sz="2100" smtClean="0"/>
              <a:t>FOLLOW(A)</a:t>
            </a:r>
            <a:r>
              <a:rPr lang="zh-CN" altLang="en-US" sz="2100" smtClean="0"/>
              <a:t>中。</a:t>
            </a:r>
          </a:p>
          <a:p>
            <a:pPr eaLnBrk="1" hangingPunct="1">
              <a:lnSpc>
                <a:spcPct val="90000"/>
              </a:lnSpc>
              <a:defRPr/>
            </a:pPr>
            <a:r>
              <a:rPr lang="zh-CN" altLang="en-US" sz="2100" smtClean="0"/>
              <a:t>    而上面的移进一归约冲突在规范</a:t>
            </a:r>
            <a:r>
              <a:rPr lang="en-US" altLang="zh-CN" sz="2100" smtClean="0"/>
              <a:t>LR(1)</a:t>
            </a:r>
            <a:r>
              <a:rPr lang="zh-CN" altLang="en-US" sz="2100" smtClean="0"/>
              <a:t>情况下不存在，因为只有在面临</a:t>
            </a:r>
            <a:r>
              <a:rPr lang="en-US" altLang="zh-CN" sz="2100" smtClean="0"/>
              <a:t>a</a:t>
            </a:r>
            <a:r>
              <a:rPr lang="zh-CN" altLang="en-US" sz="2100" smtClean="0"/>
              <a:t>时才进行</a:t>
            </a:r>
            <a:r>
              <a:rPr lang="en-US" altLang="zh-CN" sz="2100" smtClean="0"/>
              <a:t>d</a:t>
            </a:r>
            <a:r>
              <a:rPr lang="zh-CN" altLang="en-US" sz="2100" smtClean="0"/>
              <a:t>到</a:t>
            </a:r>
            <a:r>
              <a:rPr lang="en-US" altLang="zh-CN" sz="2100" smtClean="0"/>
              <a:t>A</a:t>
            </a:r>
            <a:r>
              <a:rPr lang="zh-CN" altLang="en-US" sz="2100" smtClean="0"/>
              <a:t>的归约。该文法还有另一个移进</a:t>
            </a:r>
            <a:r>
              <a:rPr lang="en-US" altLang="zh-CN" sz="2100" smtClean="0"/>
              <a:t>——</a:t>
            </a:r>
            <a:r>
              <a:rPr lang="zh-CN" altLang="en-US" sz="2100" smtClean="0"/>
              <a:t>归约冲突，在</a:t>
            </a:r>
            <a:r>
              <a:rPr lang="en-US" altLang="zh-CN" sz="2100" smtClean="0"/>
              <a:t>bd</a:t>
            </a:r>
            <a:r>
              <a:rPr lang="zh-CN" altLang="en-US" sz="2100" smtClean="0"/>
              <a:t>进栈后，面临</a:t>
            </a:r>
            <a:r>
              <a:rPr lang="en-US" altLang="zh-CN" sz="2100" smtClean="0"/>
              <a:t>c</a:t>
            </a:r>
            <a:r>
              <a:rPr lang="zh-CN" altLang="en-US" sz="2100" smtClean="0"/>
              <a:t>的情况，其冲突的原因和上面的类似。该冲突在规范</a:t>
            </a:r>
            <a:r>
              <a:rPr lang="en-US" altLang="zh-CN" sz="2100" smtClean="0"/>
              <a:t>LR(1)</a:t>
            </a:r>
            <a:r>
              <a:rPr lang="zh-CN" altLang="en-US" sz="2100" smtClean="0"/>
              <a:t>情况下也不存在。这样，该文法是</a:t>
            </a:r>
            <a:r>
              <a:rPr lang="en-US" altLang="zh-CN" sz="2100" smtClean="0"/>
              <a:t>LR(1)</a:t>
            </a:r>
            <a:r>
              <a:rPr lang="zh-CN" altLang="en-US" sz="2100" smtClean="0"/>
              <a:t>文法。</a:t>
            </a:r>
          </a:p>
          <a:p>
            <a:pPr eaLnBrk="1" hangingPunct="1">
              <a:lnSpc>
                <a:spcPct val="90000"/>
              </a:lnSpc>
              <a:defRPr/>
            </a:pPr>
            <a:r>
              <a:rPr lang="zh-CN" altLang="en-US" sz="2100" smtClean="0"/>
              <a:t>    显然该文法的规范</a:t>
            </a:r>
            <a:r>
              <a:rPr lang="en-US" altLang="zh-CN" sz="2100" smtClean="0"/>
              <a:t>LR(1)</a:t>
            </a:r>
            <a:r>
              <a:rPr lang="zh-CN" altLang="en-US" sz="2100" smtClean="0"/>
              <a:t>项目集的集合中没有同心项目集，因此该文法也是</a:t>
            </a:r>
            <a:r>
              <a:rPr lang="en-US" altLang="zh-CN" sz="2100" smtClean="0"/>
              <a:t>LALR(1)</a:t>
            </a:r>
            <a:r>
              <a:rPr lang="zh-CN" altLang="en-US" sz="2100" smtClean="0"/>
              <a:t>文法。</a:t>
            </a:r>
          </a:p>
          <a:p>
            <a:pPr eaLnBrk="1" hangingPunct="1">
              <a:lnSpc>
                <a:spcPct val="90000"/>
              </a:lnSpc>
              <a:defRPr/>
            </a:pPr>
            <a:endParaRPr lang="en-US" altLang="zh-CN" sz="2100"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609600" y="228600"/>
            <a:ext cx="7772400" cy="1143000"/>
          </a:xfrm>
        </p:spPr>
        <p:txBody>
          <a:bodyPr/>
          <a:lstStyle/>
          <a:p>
            <a:pPr eaLnBrk="1" hangingPunct="1">
              <a:defRPr/>
            </a:pPr>
            <a:r>
              <a:rPr lang="zh-CN" altLang="en-US" sz="4600" smtClean="0">
                <a:solidFill>
                  <a:srgbClr val="996633"/>
                </a:solidFill>
                <a:effectLst>
                  <a:outerShdw blurRad="38100" dist="38100" dir="2700000" algn="tl">
                    <a:srgbClr val="C0C0C0"/>
                  </a:outerShdw>
                </a:effectLst>
              </a:rPr>
              <a:t>第四章 语法制导的定义</a:t>
            </a:r>
          </a:p>
        </p:txBody>
      </p:sp>
      <p:sp>
        <p:nvSpPr>
          <p:cNvPr id="169987" name="Rectangle 3"/>
          <p:cNvSpPr>
            <a:spLocks noGrp="1" noChangeArrowheads="1"/>
          </p:cNvSpPr>
          <p:nvPr>
            <p:ph type="body" idx="1"/>
          </p:nvPr>
        </p:nvSpPr>
        <p:spPr>
          <a:xfrm>
            <a:off x="609600" y="1295400"/>
            <a:ext cx="7772400" cy="1066800"/>
          </a:xfrm>
        </p:spPr>
        <p:txBody>
          <a:bodyPr/>
          <a:lstStyle/>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rPr>
              <a:t>简单台式计算器的语法制导定义</a:t>
            </a:r>
          </a:p>
          <a:p>
            <a:pPr eaLnBrk="1" hangingPunct="1">
              <a:lnSpc>
                <a:spcPct val="0"/>
              </a:lnSpc>
              <a:defRPr/>
            </a:pPr>
            <a:endParaRPr lang="en-US" altLang="zh-CN" b="1" smtClean="0">
              <a:solidFill>
                <a:srgbClr val="996633"/>
              </a:solidFill>
              <a:effectLst>
                <a:outerShdw blurRad="38100" dist="38100" dir="2700000" algn="tl">
                  <a:srgbClr val="C0C0C0"/>
                </a:outerShdw>
              </a:effectLst>
            </a:endParaRPr>
          </a:p>
        </p:txBody>
      </p:sp>
      <p:graphicFrame>
        <p:nvGraphicFramePr>
          <p:cNvPr id="169988" name="Group 4"/>
          <p:cNvGraphicFramePr>
            <a:graphicFrameLocks noGrp="1"/>
          </p:cNvGraphicFramePr>
          <p:nvPr/>
        </p:nvGraphicFramePr>
        <p:xfrm>
          <a:off x="1187450" y="1989138"/>
          <a:ext cx="6858000" cy="4038600"/>
        </p:xfrm>
        <a:graphic>
          <a:graphicData uri="http://schemas.openxmlformats.org/drawingml/2006/table">
            <a:tbl>
              <a:tblPr/>
              <a:tblGrid>
                <a:gridCol w="2971800"/>
                <a:gridCol w="3886200"/>
              </a:tblGrid>
              <a:tr h="508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print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 := digit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rPr>
              <a:t>本章要点</a:t>
            </a:r>
          </a:p>
        </p:txBody>
      </p:sp>
      <p:sp>
        <p:nvSpPr>
          <p:cNvPr id="191491" name="Rectangle 3"/>
          <p:cNvSpPr>
            <a:spLocks noGrp="1" noChangeArrowheads="1"/>
          </p:cNvSpPr>
          <p:nvPr>
            <p:ph type="body" idx="1"/>
          </p:nvPr>
        </p:nvSpPr>
        <p:spPr>
          <a:xfrm>
            <a:off x="152400" y="1447800"/>
            <a:ext cx="8839200" cy="3636963"/>
          </a:xfrm>
        </p:spPr>
        <p:txBody>
          <a:bodyPr/>
          <a:lstStyle/>
          <a:p>
            <a:pPr algn="just" eaLnBrk="1" hangingPunct="1">
              <a:spcBef>
                <a:spcPct val="0"/>
              </a:spcBef>
              <a:defRPr/>
            </a:pPr>
            <a:r>
              <a:rPr lang="zh-CN" altLang="en-US" sz="2600" b="1" smtClean="0">
                <a:solidFill>
                  <a:srgbClr val="996633"/>
                </a:solidFill>
                <a:effectLst>
                  <a:outerShdw blurRad="38100" dist="38100" dir="2700000" algn="tl">
                    <a:srgbClr val="C0C0C0"/>
                  </a:outerShdw>
                </a:effectLst>
                <a:latin typeface="宋体" pitchFamily="2" charset="-122"/>
              </a:rPr>
              <a:t>语义规则的两种描述方法：语法制导的定义和翻译方案。</a:t>
            </a:r>
            <a:endParaRPr lang="zh-CN" altLang="en-US" sz="2600" b="1" smtClean="0">
              <a:solidFill>
                <a:srgbClr val="996633"/>
              </a:solidFill>
              <a:effectLst>
                <a:outerShdw blurRad="38100" dist="38100" dir="2700000" algn="tl">
                  <a:srgbClr val="C0C0C0"/>
                </a:outerShdw>
              </a:effectLst>
            </a:endParaRPr>
          </a:p>
          <a:p>
            <a:pPr algn="just" eaLnBrk="1" hangingPunct="1">
              <a:spcBef>
                <a:spcPct val="0"/>
              </a:spcBef>
              <a:defRPr/>
            </a:pPr>
            <a:r>
              <a:rPr lang="zh-CN" altLang="en-US" sz="2600" b="1" smtClean="0">
                <a:solidFill>
                  <a:srgbClr val="996633"/>
                </a:solidFill>
                <a:effectLst>
                  <a:outerShdw blurRad="38100" dist="38100" dir="2700000" algn="tl">
                    <a:srgbClr val="C0C0C0"/>
                  </a:outerShdw>
                </a:effectLst>
                <a:latin typeface="宋体" pitchFamily="2" charset="-122"/>
              </a:rPr>
              <a:t>设计简单问题的语法制导定义和翻译方案，这是本章的重点和难点。</a:t>
            </a:r>
            <a:endParaRPr lang="zh-CN" altLang="en-US" sz="2600" b="1" smtClean="0">
              <a:solidFill>
                <a:srgbClr val="996633"/>
              </a:solidFill>
              <a:effectLst>
                <a:outerShdw blurRad="38100" dist="38100" dir="2700000" algn="tl">
                  <a:srgbClr val="C0C0C0"/>
                </a:outerShdw>
              </a:effectLst>
            </a:endParaRPr>
          </a:p>
          <a:p>
            <a:pPr algn="just" eaLnBrk="1" hangingPunct="1">
              <a:spcBef>
                <a:spcPct val="0"/>
              </a:spcBef>
              <a:defRPr/>
            </a:pPr>
            <a:r>
              <a:rPr lang="en-US" altLang="zh-CN" sz="2600" b="1" i="1" smtClean="0">
                <a:solidFill>
                  <a:srgbClr val="996633"/>
                </a:solidFill>
                <a:effectLst>
                  <a:outerShdw blurRad="38100" dist="38100" dir="2700000" algn="tl">
                    <a:srgbClr val="C0C0C0"/>
                  </a:outerShdw>
                </a:effectLst>
              </a:rPr>
              <a:t>S</a:t>
            </a:r>
            <a:r>
              <a:rPr lang="zh-CN" altLang="en-US" sz="2600" b="1" smtClean="0">
                <a:solidFill>
                  <a:srgbClr val="996633"/>
                </a:solidFill>
                <a:effectLst>
                  <a:outerShdw blurRad="38100" dist="38100" dir="2700000" algn="tl">
                    <a:srgbClr val="C0C0C0"/>
                  </a:outerShdw>
                </a:effectLst>
                <a:latin typeface="宋体" pitchFamily="2" charset="-122"/>
              </a:rPr>
              <a:t>属性的自下而上计算（边分析边计算）</a:t>
            </a:r>
            <a:r>
              <a:rPr lang="zh-CN" altLang="en-US" sz="2600" b="1" smtClean="0">
                <a:solidFill>
                  <a:srgbClr val="996633"/>
                </a:solidFill>
                <a:effectLst>
                  <a:outerShdw blurRad="38100" dist="38100" dir="2700000" algn="tl">
                    <a:srgbClr val="C0C0C0"/>
                  </a:outerShdw>
                </a:effectLst>
              </a:rPr>
              <a:t>。</a:t>
            </a:r>
          </a:p>
          <a:p>
            <a:pPr algn="just" eaLnBrk="1" hangingPunct="1">
              <a:spcBef>
                <a:spcPct val="0"/>
              </a:spcBef>
              <a:defRPr/>
            </a:pPr>
            <a:r>
              <a:rPr lang="en-US" altLang="zh-CN" sz="2600" b="1" i="1" smtClean="0">
                <a:solidFill>
                  <a:srgbClr val="996633"/>
                </a:solidFill>
                <a:effectLst>
                  <a:outerShdw blurRad="38100" dist="38100" dir="2700000" algn="tl">
                    <a:srgbClr val="C0C0C0"/>
                  </a:outerShdw>
                </a:effectLst>
              </a:rPr>
              <a:t>L</a:t>
            </a:r>
            <a:r>
              <a:rPr lang="zh-CN" altLang="en-US" sz="2600" b="1" smtClean="0">
                <a:solidFill>
                  <a:srgbClr val="996633"/>
                </a:solidFill>
                <a:effectLst>
                  <a:outerShdw blurRad="38100" dist="38100" dir="2700000" algn="tl">
                    <a:srgbClr val="C0C0C0"/>
                  </a:outerShdw>
                </a:effectLst>
                <a:latin typeface="宋体" pitchFamily="2" charset="-122"/>
              </a:rPr>
              <a:t>属性的自上而下计算（边分析边计算）</a:t>
            </a:r>
            <a:r>
              <a:rPr lang="zh-CN" altLang="en-US" sz="2600" b="1" smtClean="0">
                <a:solidFill>
                  <a:srgbClr val="996633"/>
                </a:solidFill>
                <a:effectLst>
                  <a:outerShdw blurRad="38100" dist="38100" dir="2700000" algn="tl">
                    <a:srgbClr val="C0C0C0"/>
                  </a:outerShdw>
                </a:effectLst>
              </a:rPr>
              <a:t>。</a:t>
            </a:r>
          </a:p>
          <a:p>
            <a:pPr algn="just" eaLnBrk="1" hangingPunct="1">
              <a:spcBef>
                <a:spcPct val="0"/>
              </a:spcBef>
              <a:defRPr/>
            </a:pPr>
            <a:r>
              <a:rPr lang="en-US" altLang="zh-CN" sz="2600" b="1" i="1" smtClean="0">
                <a:solidFill>
                  <a:srgbClr val="996633"/>
                </a:solidFill>
                <a:effectLst>
                  <a:outerShdw blurRad="38100" dist="38100" dir="2700000" algn="tl">
                    <a:srgbClr val="C0C0C0"/>
                  </a:outerShdw>
                </a:effectLst>
              </a:rPr>
              <a:t>L</a:t>
            </a:r>
            <a:r>
              <a:rPr lang="zh-CN" altLang="en-US" sz="2600" b="1" smtClean="0">
                <a:solidFill>
                  <a:srgbClr val="996633"/>
                </a:solidFill>
                <a:effectLst>
                  <a:outerShdw blurRad="38100" dist="38100" dir="2700000" algn="tl">
                    <a:srgbClr val="C0C0C0"/>
                  </a:outerShdw>
                </a:effectLst>
                <a:latin typeface="宋体" pitchFamily="2" charset="-122"/>
              </a:rPr>
              <a:t>属性的自下而上计算（边分析边计算）</a:t>
            </a:r>
            <a:r>
              <a:rPr lang="zh-CN" altLang="en-US" sz="2600" b="1" smtClean="0">
                <a:solidFill>
                  <a:srgbClr val="996633"/>
                </a:solidFill>
                <a:effectLst>
                  <a:outerShdw blurRad="38100" dist="38100" dir="2700000" algn="tl">
                    <a:srgbClr val="C0C0C0"/>
                  </a:outerShdw>
                </a:effectLst>
              </a:rPr>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533400" y="1676400"/>
            <a:ext cx="7848600" cy="4191000"/>
          </a:xfrm>
        </p:spPr>
        <p:txBody>
          <a:bodyPr/>
          <a:lstStyle/>
          <a:p>
            <a:pPr eaLnBrk="1" hangingPunct="1">
              <a:defRPr/>
            </a:pPr>
            <a:r>
              <a:rPr lang="zh-CN" altLang="en-US" b="1" smtClean="0">
                <a:solidFill>
                  <a:srgbClr val="996633"/>
                </a:solidFill>
                <a:effectLst>
                  <a:outerShdw blurRad="38100" dist="38100" dir="2700000" algn="tl">
                    <a:srgbClr val="C0C0C0"/>
                  </a:outerShdw>
                </a:effectLst>
              </a:rPr>
              <a:t>正规定义的例子</a:t>
            </a:r>
          </a:p>
          <a:p>
            <a:pPr eaLnBrk="1" hangingPunct="1">
              <a:buFont typeface="Wingdings" pitchFamily="2" charset="2"/>
              <a:buNone/>
              <a:defRPr/>
            </a:pPr>
            <a:r>
              <a:rPr lang="zh-CN" altLang="en-US" b="1" smtClean="0"/>
              <a:t>	</a:t>
            </a:r>
          </a:p>
          <a:p>
            <a:pPr eaLnBrk="1" hangingPunct="1">
              <a:buFont typeface="Wingdings" pitchFamily="2" charset="2"/>
              <a:buNone/>
              <a:defRPr/>
            </a:pPr>
            <a:r>
              <a:rPr lang="zh-CN" altLang="en-US" b="1" smtClean="0"/>
              <a:t>	</a:t>
            </a:r>
            <a:r>
              <a:rPr lang="en-US" altLang="zh-CN" sz="2600" b="1" smtClean="0">
                <a:solidFill>
                  <a:schemeClr val="accent2"/>
                </a:solidFill>
              </a:rPr>
              <a:t>Pascal</a:t>
            </a:r>
            <a:r>
              <a:rPr lang="zh-CN" altLang="en-US" sz="2600" b="1" smtClean="0">
                <a:solidFill>
                  <a:schemeClr val="accent2"/>
                </a:solidFill>
                <a:latin typeface="宋体" pitchFamily="2" charset="-122"/>
              </a:rPr>
              <a:t>语言的标识符集合</a:t>
            </a:r>
            <a:endParaRPr lang="zh-CN" altLang="en-US" b="1" smtClean="0">
              <a:solidFill>
                <a:schemeClr val="accent2"/>
              </a:solidFill>
            </a:endParaRPr>
          </a:p>
          <a:p>
            <a:pPr algn="just" eaLnBrk="1" hangingPunct="1">
              <a:buFont typeface="Wingdings" pitchFamily="2" charset="2"/>
              <a:buNone/>
              <a:defRPr/>
            </a:pPr>
            <a:r>
              <a:rPr lang="zh-CN" altLang="en-US" sz="2600" b="1" smtClean="0">
                <a:solidFill>
                  <a:schemeClr val="accent2"/>
                </a:solidFill>
                <a:cs typeface="Times New Roman" pitchFamily="18" charset="0"/>
              </a:rPr>
              <a:t>		</a:t>
            </a:r>
            <a:r>
              <a:rPr lang="en-US" altLang="zh-CN" sz="2600" b="1" smtClean="0">
                <a:solidFill>
                  <a:schemeClr val="accent2"/>
                </a:solidFill>
                <a:cs typeface="Times New Roman" pitchFamily="18" charset="0"/>
              </a:rPr>
              <a:t>letter</a:t>
            </a:r>
            <a:r>
              <a:rPr lang="en-US" altLang="zh-CN" sz="2600" b="1" smtClean="0">
                <a:solidFill>
                  <a:schemeClr val="accent2"/>
                </a:solidFill>
                <a:latin typeface="宋体" pitchFamily="2" charset="-122"/>
              </a:rPr>
              <a:t> </a:t>
            </a:r>
            <a:r>
              <a:rPr lang="en-US" altLang="zh-CN" sz="2600" b="1" smtClean="0">
                <a:solidFill>
                  <a:schemeClr val="accent2"/>
                </a:solidFill>
                <a:sym typeface="Symbol" pitchFamily="18" charset="2"/>
              </a:rPr>
              <a:t></a:t>
            </a:r>
            <a:r>
              <a:rPr lang="en-US" altLang="zh-CN" sz="2600" b="1" smtClean="0">
                <a:solidFill>
                  <a:schemeClr val="accent2"/>
                </a:solidFill>
                <a:cs typeface="Times New Roman" pitchFamily="18" charset="0"/>
              </a:rPr>
              <a:t> </a:t>
            </a:r>
            <a:r>
              <a:rPr lang="en-US" altLang="zh-CN" sz="2600" b="1" i="1" smtClean="0">
                <a:solidFill>
                  <a:schemeClr val="accent2"/>
                </a:solidFill>
                <a:cs typeface="Times New Roman" pitchFamily="18" charset="0"/>
              </a:rPr>
              <a:t>A </a:t>
            </a:r>
            <a:r>
              <a:rPr lang="en-US" altLang="zh-CN" sz="2600" b="1" smtClean="0">
                <a:solidFill>
                  <a:schemeClr val="accent2"/>
                </a:solidFill>
                <a:cs typeface="Times New Roman" pitchFamily="18" charset="0"/>
              </a:rPr>
              <a:t>| </a:t>
            </a:r>
            <a:r>
              <a:rPr lang="en-US" altLang="zh-CN" sz="2600" b="1" i="1" smtClean="0">
                <a:solidFill>
                  <a:schemeClr val="accent2"/>
                </a:solidFill>
                <a:cs typeface="Times New Roman" pitchFamily="18" charset="0"/>
              </a:rPr>
              <a:t>B</a:t>
            </a:r>
            <a:r>
              <a:rPr lang="en-US" altLang="zh-CN" sz="2600" b="1" smtClean="0">
                <a:solidFill>
                  <a:schemeClr val="accent2"/>
                </a:solidFill>
                <a:cs typeface="Times New Roman" pitchFamily="18" charset="0"/>
              </a:rPr>
              <a:t> | … | </a:t>
            </a:r>
            <a:r>
              <a:rPr lang="en-US" altLang="zh-CN" sz="2600" b="1" i="1" smtClean="0">
                <a:solidFill>
                  <a:schemeClr val="accent2"/>
                </a:solidFill>
                <a:cs typeface="Times New Roman" pitchFamily="18" charset="0"/>
              </a:rPr>
              <a:t>Z </a:t>
            </a:r>
            <a:r>
              <a:rPr lang="en-US" altLang="zh-CN" sz="2600" b="1" smtClean="0">
                <a:solidFill>
                  <a:schemeClr val="accent2"/>
                </a:solidFill>
                <a:cs typeface="Times New Roman" pitchFamily="18" charset="0"/>
              </a:rPr>
              <a:t>| </a:t>
            </a:r>
            <a:r>
              <a:rPr lang="en-US" altLang="zh-CN" sz="2600" b="1" i="1" smtClean="0">
                <a:solidFill>
                  <a:schemeClr val="accent2"/>
                </a:solidFill>
                <a:cs typeface="Times New Roman" pitchFamily="18" charset="0"/>
              </a:rPr>
              <a:t>a </a:t>
            </a:r>
            <a:r>
              <a:rPr lang="en-US" altLang="zh-CN" sz="2600" b="1" smtClean="0">
                <a:solidFill>
                  <a:schemeClr val="accent2"/>
                </a:solidFill>
                <a:cs typeface="Times New Roman" pitchFamily="18" charset="0"/>
              </a:rPr>
              <a:t>| </a:t>
            </a:r>
            <a:r>
              <a:rPr lang="en-US" altLang="zh-CN" sz="2600" b="1" i="1" smtClean="0">
                <a:solidFill>
                  <a:schemeClr val="accent2"/>
                </a:solidFill>
                <a:cs typeface="Times New Roman" pitchFamily="18" charset="0"/>
              </a:rPr>
              <a:t>b | </a:t>
            </a:r>
            <a:r>
              <a:rPr lang="en-US" altLang="zh-CN" sz="2600" b="1" smtClean="0">
                <a:solidFill>
                  <a:schemeClr val="accent2"/>
                </a:solidFill>
                <a:cs typeface="Times New Roman" pitchFamily="18" charset="0"/>
              </a:rPr>
              <a:t>…</a:t>
            </a:r>
            <a:r>
              <a:rPr lang="en-US" altLang="zh-CN" sz="2600" b="1" i="1" smtClean="0">
                <a:solidFill>
                  <a:schemeClr val="accent2"/>
                </a:solidFill>
                <a:cs typeface="Times New Roman" pitchFamily="18" charset="0"/>
              </a:rPr>
              <a:t> </a:t>
            </a:r>
            <a:r>
              <a:rPr lang="en-US" altLang="zh-CN" sz="2600" b="1" smtClean="0">
                <a:solidFill>
                  <a:schemeClr val="accent2"/>
                </a:solidFill>
                <a:cs typeface="Times New Roman" pitchFamily="18" charset="0"/>
              </a:rPr>
              <a:t>| </a:t>
            </a:r>
            <a:r>
              <a:rPr lang="en-US" altLang="zh-CN" sz="2600" b="1" i="1" smtClean="0">
                <a:solidFill>
                  <a:schemeClr val="accent2"/>
                </a:solidFill>
                <a:cs typeface="Times New Roman" pitchFamily="18" charset="0"/>
              </a:rPr>
              <a:t>z</a:t>
            </a:r>
            <a:endParaRPr lang="en-US" altLang="zh-CN" sz="2600" b="1" smtClean="0">
              <a:solidFill>
                <a:schemeClr val="accent2"/>
              </a:solidFill>
              <a:latin typeface="宋体" pitchFamily="2" charset="-122"/>
            </a:endParaRPr>
          </a:p>
          <a:p>
            <a:pPr algn="just" eaLnBrk="1" hangingPunct="1">
              <a:buFont typeface="Wingdings" pitchFamily="2" charset="2"/>
              <a:buNone/>
              <a:defRPr/>
            </a:pPr>
            <a:r>
              <a:rPr lang="en-US" altLang="zh-CN" sz="2600" b="1" smtClean="0">
                <a:solidFill>
                  <a:schemeClr val="accent2"/>
                </a:solidFill>
                <a:latin typeface="宋体" pitchFamily="2" charset="-122"/>
                <a:ea typeface="黑体" pitchFamily="2" charset="-122"/>
              </a:rPr>
              <a:t>		</a:t>
            </a:r>
            <a:r>
              <a:rPr lang="en-US" altLang="zh-CN" sz="2600" b="1" smtClean="0">
                <a:solidFill>
                  <a:schemeClr val="accent2"/>
                </a:solidFill>
                <a:ea typeface="黑体" pitchFamily="2" charset="-122"/>
              </a:rPr>
              <a:t>digit</a:t>
            </a:r>
            <a:r>
              <a:rPr lang="en-US" altLang="zh-CN" sz="2600" b="1" smtClean="0">
                <a:solidFill>
                  <a:schemeClr val="accent2"/>
                </a:solidFill>
                <a:latin typeface="宋体" pitchFamily="2" charset="-122"/>
              </a:rPr>
              <a:t> </a:t>
            </a:r>
            <a:r>
              <a:rPr lang="en-US" altLang="zh-CN" sz="2600" b="1" smtClean="0">
                <a:solidFill>
                  <a:schemeClr val="accent2"/>
                </a:solidFill>
                <a:sym typeface="Symbol" pitchFamily="18" charset="2"/>
              </a:rPr>
              <a:t></a:t>
            </a:r>
            <a:r>
              <a:rPr lang="en-US" altLang="zh-CN" sz="2600" b="1" smtClean="0">
                <a:solidFill>
                  <a:schemeClr val="accent2"/>
                </a:solidFill>
                <a:cs typeface="Times New Roman" pitchFamily="18" charset="0"/>
              </a:rPr>
              <a:t> 0</a:t>
            </a:r>
            <a:r>
              <a:rPr lang="en-US" altLang="zh-CN" sz="2600" b="1" i="1" smtClean="0">
                <a:solidFill>
                  <a:schemeClr val="accent2"/>
                </a:solidFill>
                <a:cs typeface="Times New Roman" pitchFamily="18" charset="0"/>
              </a:rPr>
              <a:t> </a:t>
            </a:r>
            <a:r>
              <a:rPr lang="en-US" altLang="zh-CN" sz="2600" b="1" smtClean="0">
                <a:solidFill>
                  <a:schemeClr val="accent2"/>
                </a:solidFill>
                <a:cs typeface="Times New Roman" pitchFamily="18" charset="0"/>
              </a:rPr>
              <a:t>| 1 | … | 9</a:t>
            </a:r>
            <a:endParaRPr lang="en-US" altLang="zh-CN" sz="2600" b="1" smtClean="0">
              <a:solidFill>
                <a:schemeClr val="accent2"/>
              </a:solidFill>
              <a:latin typeface="宋体" pitchFamily="2" charset="-122"/>
            </a:endParaRPr>
          </a:p>
          <a:p>
            <a:pPr eaLnBrk="1" hangingPunct="1">
              <a:buFont typeface="Wingdings" pitchFamily="2" charset="2"/>
              <a:buNone/>
              <a:defRPr/>
            </a:pPr>
            <a:r>
              <a:rPr lang="en-US" altLang="zh-CN" sz="2600" b="1" smtClean="0">
                <a:solidFill>
                  <a:schemeClr val="accent2"/>
                </a:solidFill>
                <a:ea typeface="黑体" pitchFamily="2" charset="-122"/>
              </a:rPr>
              <a:t>		id</a:t>
            </a:r>
            <a:r>
              <a:rPr lang="en-US" altLang="zh-CN" sz="2600" b="1" smtClean="0">
                <a:solidFill>
                  <a:schemeClr val="accent2"/>
                </a:solidFill>
                <a:latin typeface="宋体" pitchFamily="2" charset="-122"/>
              </a:rPr>
              <a:t> </a:t>
            </a:r>
            <a:r>
              <a:rPr lang="en-US" altLang="zh-CN" sz="2600" b="1" smtClean="0">
                <a:solidFill>
                  <a:schemeClr val="accent2"/>
                </a:solidFill>
                <a:sym typeface="Symbol" pitchFamily="18" charset="2"/>
              </a:rPr>
              <a:t></a:t>
            </a:r>
            <a:r>
              <a:rPr lang="en-US" altLang="zh-CN" sz="2600" b="1" smtClean="0">
                <a:solidFill>
                  <a:schemeClr val="accent2"/>
                </a:solidFill>
                <a:latin typeface="宋体" pitchFamily="2" charset="-122"/>
              </a:rPr>
              <a:t> </a:t>
            </a:r>
            <a:r>
              <a:rPr lang="en-US" altLang="zh-CN" sz="2600" b="1" smtClean="0">
                <a:solidFill>
                  <a:schemeClr val="accent2"/>
                </a:solidFill>
                <a:ea typeface="黑体" pitchFamily="2" charset="-122"/>
              </a:rPr>
              <a:t>letter</a:t>
            </a:r>
            <a:r>
              <a:rPr lang="en-US" altLang="zh-CN" sz="2600" b="1" smtClean="0">
                <a:solidFill>
                  <a:schemeClr val="accent2"/>
                </a:solidFill>
                <a:latin typeface="宋体" pitchFamily="2" charset="-122"/>
              </a:rPr>
              <a:t>(</a:t>
            </a:r>
            <a:r>
              <a:rPr lang="en-US" altLang="zh-CN" sz="2600" b="1" smtClean="0">
                <a:solidFill>
                  <a:schemeClr val="accent2"/>
                </a:solidFill>
                <a:ea typeface="黑体" pitchFamily="2" charset="-122"/>
              </a:rPr>
              <a:t>letter</a:t>
            </a:r>
            <a:r>
              <a:rPr lang="en-US" altLang="zh-CN" sz="2600" b="1" smtClean="0">
                <a:solidFill>
                  <a:schemeClr val="accent2"/>
                </a:solidFill>
                <a:latin typeface="宋体" pitchFamily="2" charset="-122"/>
              </a:rPr>
              <a:t>|</a:t>
            </a:r>
            <a:r>
              <a:rPr lang="en-US" altLang="zh-CN" sz="2600" b="1" smtClean="0">
                <a:solidFill>
                  <a:schemeClr val="accent2"/>
                </a:solidFill>
                <a:ea typeface="黑体" pitchFamily="2" charset="-122"/>
              </a:rPr>
              <a:t>digit</a:t>
            </a:r>
            <a:r>
              <a:rPr lang="en-US" altLang="zh-CN" sz="2600" b="1" smtClean="0">
                <a:solidFill>
                  <a:schemeClr val="accent2"/>
                </a:solidFill>
                <a:latin typeface="宋体" pitchFamily="2" charset="-122"/>
              </a:rPr>
              <a:t>)</a:t>
            </a:r>
            <a:r>
              <a:rPr lang="en-US" altLang="zh-CN" sz="2600" b="1" baseline="30000" smtClean="0">
                <a:solidFill>
                  <a:schemeClr val="accent2"/>
                </a:solidFill>
              </a:rPr>
              <a:t>*</a:t>
            </a:r>
            <a:r>
              <a:rPr lang="en-US" altLang="zh-CN" sz="2600" smtClean="0">
                <a:solidFill>
                  <a:schemeClr val="accent2"/>
                </a:solidFill>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09600" y="228600"/>
            <a:ext cx="7772400" cy="1143000"/>
          </a:xfrm>
        </p:spPr>
        <p:txBody>
          <a:bodyPr/>
          <a:lstStyle/>
          <a:p>
            <a:pPr eaLnBrk="1" hangingPunct="1">
              <a:defRPr/>
            </a:pPr>
            <a:r>
              <a:rPr lang="zh-CN" altLang="en-US" sz="4600" smtClean="0">
                <a:solidFill>
                  <a:srgbClr val="996633"/>
                </a:solidFill>
                <a:effectLst>
                  <a:outerShdw blurRad="38100" dist="38100" dir="2700000" algn="tl">
                    <a:srgbClr val="C0C0C0"/>
                  </a:outerShdw>
                </a:effectLst>
              </a:rPr>
              <a:t>语法制导的定义</a:t>
            </a:r>
          </a:p>
        </p:txBody>
      </p:sp>
      <p:sp>
        <p:nvSpPr>
          <p:cNvPr id="173059" name="Rectangle 3"/>
          <p:cNvSpPr>
            <a:spLocks noGrp="1" noChangeArrowheads="1"/>
          </p:cNvSpPr>
          <p:nvPr>
            <p:ph type="body" idx="1"/>
          </p:nvPr>
        </p:nvSpPr>
        <p:spPr>
          <a:xfrm>
            <a:off x="457200" y="1295400"/>
            <a:ext cx="8305800" cy="5257800"/>
          </a:xfrm>
        </p:spPr>
        <p:txBody>
          <a:bodyPr/>
          <a:lstStyle/>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rPr>
              <a:t>语法制导定义的形式</a:t>
            </a:r>
            <a:endParaRPr lang="zh-CN" altLang="en-US" sz="2100" b="1" smtClean="0">
              <a:solidFill>
                <a:srgbClr val="996633"/>
              </a:solidFill>
              <a:effectLst>
                <a:outerShdw blurRad="38100" dist="38100" dir="2700000" algn="tl">
                  <a:srgbClr val="C0C0C0"/>
                </a:outerShdw>
              </a:effectLst>
            </a:endParaRPr>
          </a:p>
          <a:p>
            <a:pPr eaLnBrk="1" hangingPunct="1">
              <a:defRPr/>
            </a:pPr>
            <a:r>
              <a:rPr lang="zh-CN" altLang="en-US" sz="2100" b="1" smtClean="0">
                <a:solidFill>
                  <a:srgbClr val="996633"/>
                </a:solidFill>
                <a:effectLst>
                  <a:outerShdw blurRad="38100" dist="38100" dir="2700000" algn="tl">
                    <a:srgbClr val="C0C0C0"/>
                  </a:outerShdw>
                </a:effectLst>
              </a:rPr>
              <a:t>每个文法符号有一组属性</a:t>
            </a:r>
          </a:p>
          <a:p>
            <a:pPr eaLnBrk="1" hangingPunct="1">
              <a:defRPr/>
            </a:pPr>
            <a:r>
              <a:rPr lang="zh-CN" altLang="en-US" sz="2100" b="1" smtClean="0">
                <a:solidFill>
                  <a:srgbClr val="996633"/>
                </a:solidFill>
                <a:effectLst>
                  <a:outerShdw blurRad="38100" dist="38100" dir="2700000" algn="tl">
                    <a:srgbClr val="C0C0C0"/>
                  </a:outerShdw>
                </a:effectLst>
                <a:latin typeface="宋体" pitchFamily="2" charset="-122"/>
              </a:rPr>
              <a:t>每个文法产生式</a:t>
            </a:r>
            <a:r>
              <a:rPr lang="en-US" altLang="zh-CN" sz="2100" b="1" i="1" smtClean="0">
                <a:solidFill>
                  <a:srgbClr val="996633"/>
                </a:solidFill>
                <a:effectLst>
                  <a:outerShdw blurRad="38100" dist="38100" dir="2700000" algn="tl">
                    <a:srgbClr val="C0C0C0"/>
                  </a:outerShdw>
                </a:effectLst>
              </a:rPr>
              <a:t>A </a:t>
            </a:r>
            <a:r>
              <a:rPr lang="en-US" altLang="zh-CN" sz="2100" b="1" smtClean="0">
                <a:solidFill>
                  <a:srgbClr val="996633"/>
                </a:solidFill>
                <a:effectLst>
                  <a:outerShdw blurRad="38100" dist="38100" dir="2700000" algn="tl">
                    <a:srgbClr val="C0C0C0"/>
                  </a:outerShdw>
                </a:effectLst>
                <a:sym typeface="Symbol" pitchFamily="18" charset="2"/>
              </a:rPr>
              <a:t></a:t>
            </a:r>
            <a:r>
              <a:rPr lang="en-US" altLang="zh-CN" sz="2100" b="1" smtClean="0">
                <a:solidFill>
                  <a:srgbClr val="996633"/>
                </a:solidFill>
                <a:effectLst>
                  <a:outerShdw blurRad="38100" dist="38100" dir="2700000" algn="tl">
                    <a:srgbClr val="C0C0C0"/>
                  </a:outerShdw>
                </a:effectLst>
              </a:rPr>
              <a:t> </a:t>
            </a:r>
            <a:r>
              <a:rPr lang="en-US" altLang="zh-CN" sz="2100" b="1" i="1" smtClean="0">
                <a:solidFill>
                  <a:srgbClr val="996633"/>
                </a:solidFill>
                <a:effectLst>
                  <a:outerShdw blurRad="38100" dist="38100" dir="2700000" algn="tl">
                    <a:srgbClr val="C0C0C0"/>
                  </a:outerShdw>
                </a:effectLst>
                <a:sym typeface="Symbol" pitchFamily="18" charset="2"/>
              </a:rPr>
              <a:t></a:t>
            </a:r>
            <a:r>
              <a:rPr lang="zh-CN" altLang="en-US" sz="2100" b="1" smtClean="0">
                <a:solidFill>
                  <a:srgbClr val="996633"/>
                </a:solidFill>
                <a:effectLst>
                  <a:outerShdw blurRad="38100" dist="38100" dir="2700000" algn="tl">
                    <a:srgbClr val="C0C0C0"/>
                  </a:outerShdw>
                </a:effectLst>
                <a:latin typeface="宋体" pitchFamily="2" charset="-122"/>
              </a:rPr>
              <a:t>有一组形式为</a:t>
            </a:r>
            <a:r>
              <a:rPr lang="en-US" altLang="zh-CN" sz="2100" b="1" i="1" smtClean="0">
                <a:solidFill>
                  <a:srgbClr val="996633"/>
                </a:solidFill>
                <a:effectLst>
                  <a:outerShdw blurRad="38100" dist="38100" dir="2700000" algn="tl">
                    <a:srgbClr val="C0C0C0"/>
                  </a:outerShdw>
                </a:effectLst>
              </a:rPr>
              <a:t>b</a:t>
            </a:r>
            <a:r>
              <a:rPr lang="en-US" altLang="zh-CN" sz="2100" b="1" smtClean="0">
                <a:solidFill>
                  <a:srgbClr val="996633"/>
                </a:solidFill>
                <a:effectLst>
                  <a:outerShdw blurRad="38100" dist="38100" dir="2700000" algn="tl">
                    <a:srgbClr val="C0C0C0"/>
                  </a:outerShdw>
                </a:effectLst>
              </a:rPr>
              <a:t> :=</a:t>
            </a:r>
            <a:r>
              <a:rPr lang="en-US" altLang="zh-CN" sz="2100" b="1" i="1" smtClean="0">
                <a:solidFill>
                  <a:srgbClr val="996633"/>
                </a:solidFill>
                <a:effectLst>
                  <a:outerShdw blurRad="38100" dist="38100" dir="2700000" algn="tl">
                    <a:srgbClr val="C0C0C0"/>
                  </a:outerShdw>
                </a:effectLst>
              </a:rPr>
              <a:t> f</a:t>
            </a:r>
            <a:r>
              <a:rPr lang="en-US" altLang="zh-CN" sz="2100" b="1" smtClean="0">
                <a:solidFill>
                  <a:srgbClr val="996633"/>
                </a:solidFill>
                <a:effectLst>
                  <a:outerShdw blurRad="38100" dist="38100" dir="2700000" algn="tl">
                    <a:srgbClr val="C0C0C0"/>
                  </a:outerShdw>
                </a:effectLst>
              </a:rPr>
              <a:t>(</a:t>
            </a:r>
            <a:r>
              <a:rPr lang="en-US" altLang="zh-CN" sz="2100" b="1" i="1" smtClean="0">
                <a:solidFill>
                  <a:srgbClr val="996633"/>
                </a:solidFill>
                <a:effectLst>
                  <a:outerShdw blurRad="38100" dist="38100" dir="2700000" algn="tl">
                    <a:srgbClr val="C0C0C0"/>
                  </a:outerShdw>
                </a:effectLst>
              </a:rPr>
              <a:t>c</a:t>
            </a:r>
            <a:r>
              <a:rPr lang="en-US" altLang="zh-CN" sz="2100" b="1" baseline="-30000" smtClean="0">
                <a:solidFill>
                  <a:srgbClr val="996633"/>
                </a:solidFill>
                <a:effectLst>
                  <a:outerShdw blurRad="38100" dist="38100" dir="2700000" algn="tl">
                    <a:srgbClr val="C0C0C0"/>
                  </a:outerShdw>
                </a:effectLst>
              </a:rPr>
              <a:t>1</a:t>
            </a:r>
            <a:r>
              <a:rPr lang="en-US" altLang="zh-CN" sz="2100" b="1" smtClean="0">
                <a:solidFill>
                  <a:srgbClr val="996633"/>
                </a:solidFill>
                <a:effectLst>
                  <a:outerShdw blurRad="38100" dist="38100" dir="2700000" algn="tl">
                    <a:srgbClr val="C0C0C0"/>
                  </a:outerShdw>
                </a:effectLst>
              </a:rPr>
              <a:t>, </a:t>
            </a:r>
            <a:r>
              <a:rPr lang="en-US" altLang="zh-CN" sz="2100" b="1" i="1" smtClean="0">
                <a:solidFill>
                  <a:srgbClr val="996633"/>
                </a:solidFill>
                <a:effectLst>
                  <a:outerShdw blurRad="38100" dist="38100" dir="2700000" algn="tl">
                    <a:srgbClr val="C0C0C0"/>
                  </a:outerShdw>
                </a:effectLst>
              </a:rPr>
              <a:t>c</a:t>
            </a:r>
            <a:r>
              <a:rPr lang="en-US" altLang="zh-CN" sz="2100" b="1" baseline="-30000" smtClean="0">
                <a:solidFill>
                  <a:srgbClr val="996633"/>
                </a:solidFill>
                <a:effectLst>
                  <a:outerShdw blurRad="38100" dist="38100" dir="2700000" algn="tl">
                    <a:srgbClr val="C0C0C0"/>
                  </a:outerShdw>
                </a:effectLst>
              </a:rPr>
              <a:t>2</a:t>
            </a:r>
            <a:r>
              <a:rPr lang="en-US" altLang="zh-CN" sz="2100" b="1" smtClean="0">
                <a:solidFill>
                  <a:srgbClr val="996633"/>
                </a:solidFill>
                <a:effectLst>
                  <a:outerShdw blurRad="38100" dist="38100" dir="2700000" algn="tl">
                    <a:srgbClr val="C0C0C0"/>
                  </a:outerShdw>
                </a:effectLst>
              </a:rPr>
              <a:t>, …, </a:t>
            </a:r>
            <a:r>
              <a:rPr lang="en-US" altLang="zh-CN" sz="2100" b="1" i="1" smtClean="0">
                <a:solidFill>
                  <a:srgbClr val="996633"/>
                </a:solidFill>
                <a:effectLst>
                  <a:outerShdw blurRad="38100" dist="38100" dir="2700000" algn="tl">
                    <a:srgbClr val="C0C0C0"/>
                  </a:outerShdw>
                </a:effectLst>
              </a:rPr>
              <a:t>c</a:t>
            </a:r>
            <a:r>
              <a:rPr lang="en-US" altLang="zh-CN" sz="2100" b="1" i="1" baseline="-30000" smtClean="0">
                <a:solidFill>
                  <a:srgbClr val="996633"/>
                </a:solidFill>
                <a:effectLst>
                  <a:outerShdw blurRad="38100" dist="38100" dir="2700000" algn="tl">
                    <a:srgbClr val="C0C0C0"/>
                  </a:outerShdw>
                </a:effectLst>
              </a:rPr>
              <a:t>k</a:t>
            </a:r>
            <a:r>
              <a:rPr lang="en-US" altLang="zh-CN" sz="2100" b="1" smtClean="0">
                <a:solidFill>
                  <a:srgbClr val="996633"/>
                </a:solidFill>
                <a:effectLst>
                  <a:outerShdw blurRad="38100" dist="38100" dir="2700000" algn="tl">
                    <a:srgbClr val="C0C0C0"/>
                  </a:outerShdw>
                </a:effectLst>
              </a:rPr>
              <a:t> )</a:t>
            </a:r>
            <a:r>
              <a:rPr lang="zh-CN" altLang="en-US" sz="2100" b="1" smtClean="0">
                <a:solidFill>
                  <a:srgbClr val="996633"/>
                </a:solidFill>
                <a:effectLst>
                  <a:outerShdw blurRad="38100" dist="38100" dir="2700000" algn="tl">
                    <a:srgbClr val="C0C0C0"/>
                  </a:outerShdw>
                </a:effectLst>
                <a:latin typeface="宋体" pitchFamily="2" charset="-122"/>
              </a:rPr>
              <a:t>的语义规则</a:t>
            </a:r>
            <a:r>
              <a:rPr lang="zh-CN" altLang="en-US" sz="2100" b="1" smtClean="0">
                <a:solidFill>
                  <a:srgbClr val="996633"/>
                </a:solidFill>
                <a:effectLst>
                  <a:outerShdw blurRad="38100" dist="38100" dir="2700000" algn="tl">
                    <a:srgbClr val="C0C0C0"/>
                  </a:outerShdw>
                </a:effectLst>
              </a:rPr>
              <a:t>，</a:t>
            </a:r>
            <a:r>
              <a:rPr lang="zh-CN" altLang="en-US" sz="2100" b="1" smtClean="0">
                <a:solidFill>
                  <a:srgbClr val="996633"/>
                </a:solidFill>
                <a:effectLst>
                  <a:outerShdw blurRad="38100" dist="38100" dir="2700000" algn="tl">
                    <a:srgbClr val="C0C0C0"/>
                  </a:outerShdw>
                </a:effectLst>
                <a:latin typeface="宋体" pitchFamily="2" charset="-122"/>
              </a:rPr>
              <a:t>其中</a:t>
            </a:r>
            <a:r>
              <a:rPr lang="en-US" altLang="zh-CN" sz="2100" b="1" i="1" smtClean="0">
                <a:solidFill>
                  <a:srgbClr val="996633"/>
                </a:solidFill>
                <a:effectLst>
                  <a:outerShdw blurRad="38100" dist="38100" dir="2700000" algn="tl">
                    <a:srgbClr val="C0C0C0"/>
                  </a:outerShdw>
                </a:effectLst>
              </a:rPr>
              <a:t>f</a:t>
            </a:r>
            <a:r>
              <a:rPr lang="en-US" altLang="zh-CN" sz="2100" b="1" smtClean="0">
                <a:solidFill>
                  <a:srgbClr val="996633"/>
                </a:solidFill>
                <a:effectLst>
                  <a:outerShdw blurRad="38100" dist="38100" dir="2700000" algn="tl">
                    <a:srgbClr val="C0C0C0"/>
                  </a:outerShdw>
                </a:effectLst>
              </a:rPr>
              <a:t> </a:t>
            </a:r>
            <a:r>
              <a:rPr lang="zh-CN" altLang="en-US" sz="2100" b="1" smtClean="0">
                <a:solidFill>
                  <a:srgbClr val="996633"/>
                </a:solidFill>
                <a:effectLst>
                  <a:outerShdw blurRad="38100" dist="38100" dir="2700000" algn="tl">
                    <a:srgbClr val="C0C0C0"/>
                  </a:outerShdw>
                </a:effectLst>
                <a:latin typeface="宋体" pitchFamily="2" charset="-122"/>
              </a:rPr>
              <a:t>是函数，</a:t>
            </a:r>
            <a:r>
              <a:rPr lang="en-US" altLang="zh-CN" sz="2100" b="1" i="1" smtClean="0">
                <a:solidFill>
                  <a:srgbClr val="996633"/>
                </a:solidFill>
                <a:effectLst>
                  <a:outerShdw blurRad="38100" dist="38100" dir="2700000" algn="tl">
                    <a:srgbClr val="C0C0C0"/>
                  </a:outerShdw>
                </a:effectLst>
              </a:rPr>
              <a:t>b</a:t>
            </a:r>
            <a:r>
              <a:rPr lang="zh-CN" altLang="en-US" sz="2100" b="1" smtClean="0">
                <a:solidFill>
                  <a:srgbClr val="996633"/>
                </a:solidFill>
                <a:effectLst>
                  <a:outerShdw blurRad="38100" dist="38100" dir="2700000" algn="tl">
                    <a:srgbClr val="C0C0C0"/>
                  </a:outerShdw>
                </a:effectLst>
                <a:latin typeface="宋体" pitchFamily="2" charset="-122"/>
              </a:rPr>
              <a:t>和</a:t>
            </a:r>
            <a:r>
              <a:rPr lang="en-US" altLang="zh-CN" sz="2100" b="1" i="1" smtClean="0">
                <a:solidFill>
                  <a:srgbClr val="996633"/>
                </a:solidFill>
                <a:effectLst>
                  <a:outerShdw blurRad="38100" dist="38100" dir="2700000" algn="tl">
                    <a:srgbClr val="C0C0C0"/>
                  </a:outerShdw>
                </a:effectLst>
              </a:rPr>
              <a:t>c</a:t>
            </a:r>
            <a:r>
              <a:rPr lang="en-US" altLang="zh-CN" sz="2100" b="1" baseline="-30000" smtClean="0">
                <a:solidFill>
                  <a:srgbClr val="996633"/>
                </a:solidFill>
                <a:effectLst>
                  <a:outerShdw blurRad="38100" dist="38100" dir="2700000" algn="tl">
                    <a:srgbClr val="C0C0C0"/>
                  </a:outerShdw>
                </a:effectLst>
              </a:rPr>
              <a:t>1</a:t>
            </a:r>
            <a:r>
              <a:rPr lang="en-US" altLang="zh-CN" sz="2100" b="1" smtClean="0">
                <a:solidFill>
                  <a:srgbClr val="996633"/>
                </a:solidFill>
                <a:effectLst>
                  <a:outerShdw blurRad="38100" dist="38100" dir="2700000" algn="tl">
                    <a:srgbClr val="C0C0C0"/>
                  </a:outerShdw>
                </a:effectLst>
              </a:rPr>
              <a:t>, </a:t>
            </a:r>
            <a:r>
              <a:rPr lang="en-US" altLang="zh-CN" sz="2100" b="1" i="1" smtClean="0">
                <a:solidFill>
                  <a:srgbClr val="996633"/>
                </a:solidFill>
                <a:effectLst>
                  <a:outerShdw blurRad="38100" dist="38100" dir="2700000" algn="tl">
                    <a:srgbClr val="C0C0C0"/>
                  </a:outerShdw>
                </a:effectLst>
              </a:rPr>
              <a:t>c</a:t>
            </a:r>
            <a:r>
              <a:rPr lang="en-US" altLang="zh-CN" sz="2100" b="1" baseline="-30000" smtClean="0">
                <a:solidFill>
                  <a:srgbClr val="996633"/>
                </a:solidFill>
                <a:effectLst>
                  <a:outerShdw blurRad="38100" dist="38100" dir="2700000" algn="tl">
                    <a:srgbClr val="C0C0C0"/>
                  </a:outerShdw>
                </a:effectLst>
              </a:rPr>
              <a:t>2</a:t>
            </a:r>
            <a:r>
              <a:rPr lang="en-US" altLang="zh-CN" sz="2100" b="1" smtClean="0">
                <a:solidFill>
                  <a:srgbClr val="996633"/>
                </a:solidFill>
                <a:effectLst>
                  <a:outerShdw blurRad="38100" dist="38100" dir="2700000" algn="tl">
                    <a:srgbClr val="C0C0C0"/>
                  </a:outerShdw>
                </a:effectLst>
              </a:rPr>
              <a:t>, …, </a:t>
            </a:r>
            <a:r>
              <a:rPr lang="en-US" altLang="zh-CN" sz="2100" b="1" i="1" smtClean="0">
                <a:solidFill>
                  <a:srgbClr val="996633"/>
                </a:solidFill>
                <a:effectLst>
                  <a:outerShdw blurRad="38100" dist="38100" dir="2700000" algn="tl">
                    <a:srgbClr val="C0C0C0"/>
                  </a:outerShdw>
                </a:effectLst>
              </a:rPr>
              <a:t>c</a:t>
            </a:r>
            <a:r>
              <a:rPr lang="en-US" altLang="zh-CN" sz="2100" b="1" i="1" baseline="-30000" smtClean="0">
                <a:solidFill>
                  <a:srgbClr val="996633"/>
                </a:solidFill>
                <a:effectLst>
                  <a:outerShdw blurRad="38100" dist="38100" dir="2700000" algn="tl">
                    <a:srgbClr val="C0C0C0"/>
                  </a:outerShdw>
                </a:effectLst>
              </a:rPr>
              <a:t>k</a:t>
            </a:r>
            <a:r>
              <a:rPr lang="en-US" altLang="zh-CN" sz="2100" b="1" smtClean="0">
                <a:solidFill>
                  <a:srgbClr val="996633"/>
                </a:solidFill>
                <a:effectLst>
                  <a:outerShdw blurRad="38100" dist="38100" dir="2700000" algn="tl">
                    <a:srgbClr val="C0C0C0"/>
                  </a:outerShdw>
                </a:effectLst>
              </a:rPr>
              <a:t> </a:t>
            </a:r>
            <a:r>
              <a:rPr lang="zh-CN" altLang="en-US" sz="2100" b="1" smtClean="0">
                <a:solidFill>
                  <a:srgbClr val="996633"/>
                </a:solidFill>
                <a:effectLst>
                  <a:outerShdw blurRad="38100" dist="38100" dir="2700000" algn="tl">
                    <a:srgbClr val="C0C0C0"/>
                  </a:outerShdw>
                </a:effectLst>
                <a:latin typeface="宋体" pitchFamily="2" charset="-122"/>
              </a:rPr>
              <a:t>是该产生式文法符号的属性</a:t>
            </a:r>
          </a:p>
          <a:p>
            <a:pPr lvl="1" eaLnBrk="1" hangingPunct="1">
              <a:defRPr/>
            </a:pPr>
            <a:r>
              <a:rPr lang="zh-CN" altLang="en-US" sz="2200" b="1" smtClean="0">
                <a:solidFill>
                  <a:schemeClr val="accent2"/>
                </a:solidFill>
                <a:effectLst>
                  <a:outerShdw blurRad="38100" dist="38100" dir="2700000" algn="tl">
                    <a:srgbClr val="C0C0C0"/>
                  </a:outerShdw>
                </a:effectLst>
              </a:rPr>
              <a:t>综合属性：</a:t>
            </a:r>
            <a:r>
              <a:rPr lang="zh-CN" altLang="en-US" sz="2200" b="1" smtClean="0">
                <a:solidFill>
                  <a:schemeClr val="accent2"/>
                </a:solidFill>
                <a:effectLst>
                  <a:outerShdw blurRad="38100" dist="38100" dir="2700000" algn="tl">
                    <a:srgbClr val="C0C0C0"/>
                  </a:outerShdw>
                </a:effectLst>
                <a:latin typeface="宋体" pitchFamily="2" charset="-122"/>
              </a:rPr>
              <a:t>如果</a:t>
            </a:r>
            <a:r>
              <a:rPr lang="en-US" altLang="zh-CN" sz="2200" b="1" i="1" smtClean="0">
                <a:solidFill>
                  <a:schemeClr val="accent2"/>
                </a:solidFill>
                <a:effectLst>
                  <a:outerShdw blurRad="38100" dist="38100" dir="2700000" algn="tl">
                    <a:srgbClr val="C0C0C0"/>
                  </a:outerShdw>
                </a:effectLst>
              </a:rPr>
              <a:t>b</a:t>
            </a:r>
            <a:r>
              <a:rPr lang="zh-CN" altLang="en-US" sz="2200" b="1" smtClean="0">
                <a:solidFill>
                  <a:schemeClr val="accent2"/>
                </a:solidFill>
                <a:effectLst>
                  <a:outerShdw blurRad="38100" dist="38100" dir="2700000" algn="tl">
                    <a:srgbClr val="C0C0C0"/>
                  </a:outerShdw>
                </a:effectLst>
                <a:latin typeface="宋体" pitchFamily="2" charset="-122"/>
              </a:rPr>
              <a:t>是</a:t>
            </a:r>
            <a:r>
              <a:rPr lang="en-US" altLang="zh-CN" sz="2200" b="1" i="1" smtClean="0">
                <a:solidFill>
                  <a:schemeClr val="accent2"/>
                </a:solidFill>
                <a:effectLst>
                  <a:outerShdw blurRad="38100" dist="38100" dir="2700000" algn="tl">
                    <a:srgbClr val="C0C0C0"/>
                  </a:outerShdw>
                </a:effectLst>
              </a:rPr>
              <a:t>A</a:t>
            </a:r>
            <a:r>
              <a:rPr lang="zh-CN" altLang="en-US" sz="2200" b="1" smtClean="0">
                <a:solidFill>
                  <a:schemeClr val="accent2"/>
                </a:solidFill>
                <a:effectLst>
                  <a:outerShdw blurRad="38100" dist="38100" dir="2700000" algn="tl">
                    <a:srgbClr val="C0C0C0"/>
                  </a:outerShdw>
                </a:effectLst>
                <a:latin typeface="宋体" pitchFamily="2" charset="-122"/>
              </a:rPr>
              <a:t>的属性，</a:t>
            </a:r>
            <a:r>
              <a:rPr lang="en-US" altLang="zh-CN" sz="2200" b="1" i="1" smtClean="0">
                <a:solidFill>
                  <a:schemeClr val="accent2"/>
                </a:solidFill>
                <a:effectLst>
                  <a:outerShdw blurRad="38100" dist="38100" dir="2700000" algn="tl">
                    <a:srgbClr val="C0C0C0"/>
                  </a:outerShdw>
                </a:effectLst>
              </a:rPr>
              <a:t>c</a:t>
            </a:r>
            <a:r>
              <a:rPr lang="en-US" altLang="zh-CN" sz="2200" b="1" baseline="-30000" smtClean="0">
                <a:solidFill>
                  <a:schemeClr val="accent2"/>
                </a:solidFill>
                <a:effectLst>
                  <a:outerShdw blurRad="38100" dist="38100" dir="2700000" algn="tl">
                    <a:srgbClr val="C0C0C0"/>
                  </a:outerShdw>
                </a:effectLst>
              </a:rPr>
              <a:t>1</a:t>
            </a:r>
            <a:r>
              <a:rPr lang="en-US" altLang="zh-CN" sz="2200" b="1" smtClean="0">
                <a:solidFill>
                  <a:schemeClr val="accent2"/>
                </a:solidFill>
                <a:effectLst>
                  <a:outerShdw blurRad="38100" dist="38100" dir="2700000" algn="tl">
                    <a:srgbClr val="C0C0C0"/>
                  </a:outerShdw>
                </a:effectLst>
              </a:rPr>
              <a:t> , </a:t>
            </a:r>
            <a:r>
              <a:rPr lang="en-US" altLang="zh-CN" sz="2200" b="1" i="1" smtClean="0">
                <a:solidFill>
                  <a:schemeClr val="accent2"/>
                </a:solidFill>
                <a:effectLst>
                  <a:outerShdw blurRad="38100" dist="38100" dir="2700000" algn="tl">
                    <a:srgbClr val="C0C0C0"/>
                  </a:outerShdw>
                </a:effectLst>
              </a:rPr>
              <a:t>c</a:t>
            </a:r>
            <a:r>
              <a:rPr lang="en-US" altLang="zh-CN" sz="2200" b="1" baseline="-30000" smtClean="0">
                <a:solidFill>
                  <a:schemeClr val="accent2"/>
                </a:solidFill>
                <a:effectLst>
                  <a:outerShdw blurRad="38100" dist="38100" dir="2700000" algn="tl">
                    <a:srgbClr val="C0C0C0"/>
                  </a:outerShdw>
                </a:effectLst>
              </a:rPr>
              <a:t>2</a:t>
            </a:r>
            <a:r>
              <a:rPr lang="en-US" altLang="zh-CN" sz="2200" b="1" smtClean="0">
                <a:solidFill>
                  <a:schemeClr val="accent2"/>
                </a:solidFill>
                <a:effectLst>
                  <a:outerShdw blurRad="38100" dist="38100" dir="2700000" algn="tl">
                    <a:srgbClr val="C0C0C0"/>
                  </a:outerShdw>
                </a:effectLst>
              </a:rPr>
              <a:t> , …, </a:t>
            </a:r>
            <a:r>
              <a:rPr lang="en-US" altLang="zh-CN" sz="2200" b="1" i="1" smtClean="0">
                <a:solidFill>
                  <a:schemeClr val="accent2"/>
                </a:solidFill>
                <a:effectLst>
                  <a:outerShdw blurRad="38100" dist="38100" dir="2700000" algn="tl">
                    <a:srgbClr val="C0C0C0"/>
                  </a:outerShdw>
                </a:effectLst>
              </a:rPr>
              <a:t>c</a:t>
            </a:r>
            <a:r>
              <a:rPr lang="en-US" altLang="zh-CN" sz="2200" b="1" i="1" baseline="-30000" smtClean="0">
                <a:solidFill>
                  <a:schemeClr val="accent2"/>
                </a:solidFill>
                <a:effectLst>
                  <a:outerShdw blurRad="38100" dist="38100" dir="2700000" algn="tl">
                    <a:srgbClr val="C0C0C0"/>
                  </a:outerShdw>
                </a:effectLst>
              </a:rPr>
              <a:t>k</a:t>
            </a:r>
            <a:r>
              <a:rPr lang="en-US" altLang="zh-CN" sz="2200" b="1" smtClean="0">
                <a:solidFill>
                  <a:schemeClr val="accent2"/>
                </a:solidFill>
                <a:effectLst>
                  <a:outerShdw blurRad="38100" dist="38100" dir="2700000" algn="tl">
                    <a:srgbClr val="C0C0C0"/>
                  </a:outerShdw>
                </a:effectLst>
              </a:rPr>
              <a:t> </a:t>
            </a:r>
            <a:r>
              <a:rPr lang="zh-CN" altLang="en-US" sz="2200" b="1" smtClean="0">
                <a:solidFill>
                  <a:schemeClr val="accent2"/>
                </a:solidFill>
                <a:effectLst>
                  <a:outerShdw blurRad="38100" dist="38100" dir="2700000" algn="tl">
                    <a:srgbClr val="C0C0C0"/>
                  </a:outerShdw>
                </a:effectLst>
                <a:latin typeface="宋体" pitchFamily="2" charset="-122"/>
              </a:rPr>
              <a:t>是产生式右部文法符号的属性或</a:t>
            </a:r>
            <a:r>
              <a:rPr lang="en-US" altLang="zh-CN" sz="2200" b="1" i="1" smtClean="0">
                <a:solidFill>
                  <a:schemeClr val="accent2"/>
                </a:solidFill>
                <a:effectLst>
                  <a:outerShdw blurRad="38100" dist="38100" dir="2700000" algn="tl">
                    <a:srgbClr val="C0C0C0"/>
                  </a:outerShdw>
                </a:effectLst>
              </a:rPr>
              <a:t>A</a:t>
            </a:r>
            <a:r>
              <a:rPr lang="zh-CN" altLang="en-US" sz="2200" b="1" smtClean="0">
                <a:solidFill>
                  <a:schemeClr val="accent2"/>
                </a:solidFill>
                <a:effectLst>
                  <a:outerShdw blurRad="38100" dist="38100" dir="2700000" algn="tl">
                    <a:srgbClr val="C0C0C0"/>
                  </a:outerShdw>
                </a:effectLst>
                <a:latin typeface="宋体" pitchFamily="2" charset="-122"/>
              </a:rPr>
              <a:t>的其它属性。</a:t>
            </a:r>
          </a:p>
          <a:p>
            <a:pPr lvl="1" eaLnBrk="1" hangingPunct="1">
              <a:defRPr/>
            </a:pPr>
            <a:r>
              <a:rPr lang="zh-CN" altLang="en-US" sz="2200" b="1" smtClean="0">
                <a:solidFill>
                  <a:schemeClr val="accent2"/>
                </a:solidFill>
                <a:effectLst>
                  <a:outerShdw blurRad="38100" dist="38100" dir="2700000" algn="tl">
                    <a:srgbClr val="C0C0C0"/>
                  </a:outerShdw>
                </a:effectLst>
              </a:rPr>
              <a:t>继承属性</a:t>
            </a:r>
            <a:r>
              <a:rPr lang="zh-CN" altLang="en-US" sz="2200" b="1" smtClean="0">
                <a:solidFill>
                  <a:schemeClr val="accent2"/>
                </a:solidFill>
                <a:effectLst>
                  <a:outerShdw blurRad="38100" dist="38100" dir="2700000" algn="tl">
                    <a:srgbClr val="C0C0C0"/>
                  </a:outerShdw>
                </a:effectLst>
                <a:latin typeface="宋体" pitchFamily="2" charset="-122"/>
              </a:rPr>
              <a:t>：如果</a:t>
            </a:r>
            <a:r>
              <a:rPr lang="en-US" altLang="zh-CN" sz="2200" b="1" i="1" smtClean="0">
                <a:solidFill>
                  <a:schemeClr val="accent2"/>
                </a:solidFill>
                <a:effectLst>
                  <a:outerShdw blurRad="38100" dist="38100" dir="2700000" algn="tl">
                    <a:srgbClr val="C0C0C0"/>
                  </a:outerShdw>
                </a:effectLst>
              </a:rPr>
              <a:t>b</a:t>
            </a:r>
            <a:r>
              <a:rPr lang="zh-CN" altLang="en-US" sz="2200" b="1" smtClean="0">
                <a:solidFill>
                  <a:schemeClr val="accent2"/>
                </a:solidFill>
                <a:effectLst>
                  <a:outerShdw blurRad="38100" dist="38100" dir="2700000" algn="tl">
                    <a:srgbClr val="C0C0C0"/>
                  </a:outerShdw>
                </a:effectLst>
                <a:latin typeface="宋体" pitchFamily="2" charset="-122"/>
              </a:rPr>
              <a:t>是产生式右部某个文法符号</a:t>
            </a:r>
            <a:r>
              <a:rPr lang="en-US" altLang="zh-CN" sz="2200" b="1" i="1" smtClean="0">
                <a:solidFill>
                  <a:schemeClr val="accent2"/>
                </a:solidFill>
                <a:effectLst>
                  <a:outerShdw blurRad="38100" dist="38100" dir="2700000" algn="tl">
                    <a:srgbClr val="C0C0C0"/>
                  </a:outerShdw>
                </a:effectLst>
              </a:rPr>
              <a:t>X</a:t>
            </a:r>
            <a:r>
              <a:rPr lang="zh-CN" altLang="en-US" sz="2200" b="1" smtClean="0">
                <a:solidFill>
                  <a:schemeClr val="accent2"/>
                </a:solidFill>
                <a:effectLst>
                  <a:outerShdw blurRad="38100" dist="38100" dir="2700000" algn="tl">
                    <a:srgbClr val="C0C0C0"/>
                  </a:outerShdw>
                </a:effectLst>
                <a:latin typeface="宋体" pitchFamily="2" charset="-122"/>
              </a:rPr>
              <a:t>的属性。</a:t>
            </a:r>
          </a:p>
          <a:p>
            <a:pPr lvl="1" eaLnBrk="1" hangingPunct="1">
              <a:defRPr/>
            </a:pPr>
            <a:r>
              <a:rPr lang="zh-CN" altLang="en-US" sz="2200" b="1" smtClean="0">
                <a:solidFill>
                  <a:schemeClr val="accent2"/>
                </a:solidFill>
                <a:effectLst>
                  <a:outerShdw blurRad="38100" dist="38100" dir="2700000" algn="tl">
                    <a:srgbClr val="C0C0C0"/>
                  </a:outerShdw>
                </a:effectLst>
                <a:latin typeface="宋体" pitchFamily="2" charset="-122"/>
              </a:rPr>
              <a:t>以上两种情况下，都说</a:t>
            </a:r>
            <a:r>
              <a:rPr lang="en-US" altLang="zh-CN" sz="2200" b="1" smtClean="0">
                <a:solidFill>
                  <a:schemeClr val="accent2"/>
                </a:solidFill>
                <a:effectLst>
                  <a:outerShdw blurRad="38100" dist="38100" dir="2700000" algn="tl">
                    <a:srgbClr val="C0C0C0"/>
                  </a:outerShdw>
                </a:effectLst>
                <a:latin typeface="宋体" pitchFamily="2" charset="-122"/>
              </a:rPr>
              <a:t>b</a:t>
            </a:r>
            <a:r>
              <a:rPr lang="zh-CN" altLang="en-US" sz="2200" b="1" smtClean="0">
                <a:solidFill>
                  <a:schemeClr val="accent2"/>
                </a:solidFill>
                <a:effectLst>
                  <a:outerShdw blurRad="38100" dist="38100" dir="2700000" algn="tl">
                    <a:srgbClr val="C0C0C0"/>
                  </a:outerShdw>
                </a:effectLst>
                <a:latin typeface="宋体" pitchFamily="2" charset="-122"/>
              </a:rPr>
              <a:t>依赖于属性</a:t>
            </a:r>
            <a:r>
              <a:rPr lang="en-US" altLang="zh-CN" sz="2200" b="1" i="1" smtClean="0">
                <a:solidFill>
                  <a:schemeClr val="accent2"/>
                </a:solidFill>
                <a:effectLst>
                  <a:outerShdw blurRad="38100" dist="38100" dir="2700000" algn="tl">
                    <a:srgbClr val="C0C0C0"/>
                  </a:outerShdw>
                </a:effectLst>
              </a:rPr>
              <a:t>c</a:t>
            </a:r>
            <a:r>
              <a:rPr lang="en-US" altLang="zh-CN" sz="2200" b="1" baseline="-30000" smtClean="0">
                <a:solidFill>
                  <a:schemeClr val="accent2"/>
                </a:solidFill>
                <a:effectLst>
                  <a:outerShdw blurRad="38100" dist="38100" dir="2700000" algn="tl">
                    <a:srgbClr val="C0C0C0"/>
                  </a:outerShdw>
                </a:effectLst>
              </a:rPr>
              <a:t>1</a:t>
            </a:r>
            <a:r>
              <a:rPr lang="en-US" altLang="zh-CN" sz="2200" b="1" smtClean="0">
                <a:solidFill>
                  <a:schemeClr val="accent2"/>
                </a:solidFill>
                <a:effectLst>
                  <a:outerShdw blurRad="38100" dist="38100" dir="2700000" algn="tl">
                    <a:srgbClr val="C0C0C0"/>
                  </a:outerShdw>
                </a:effectLst>
              </a:rPr>
              <a:t> , </a:t>
            </a:r>
            <a:r>
              <a:rPr lang="en-US" altLang="zh-CN" sz="2200" b="1" i="1" smtClean="0">
                <a:solidFill>
                  <a:schemeClr val="accent2"/>
                </a:solidFill>
                <a:effectLst>
                  <a:outerShdw blurRad="38100" dist="38100" dir="2700000" algn="tl">
                    <a:srgbClr val="C0C0C0"/>
                  </a:outerShdw>
                </a:effectLst>
              </a:rPr>
              <a:t>c</a:t>
            </a:r>
            <a:r>
              <a:rPr lang="en-US" altLang="zh-CN" sz="2200" b="1" baseline="-30000" smtClean="0">
                <a:solidFill>
                  <a:schemeClr val="accent2"/>
                </a:solidFill>
                <a:effectLst>
                  <a:outerShdw blurRad="38100" dist="38100" dir="2700000" algn="tl">
                    <a:srgbClr val="C0C0C0"/>
                  </a:outerShdw>
                </a:effectLst>
              </a:rPr>
              <a:t>2</a:t>
            </a:r>
            <a:r>
              <a:rPr lang="en-US" altLang="zh-CN" sz="2200" b="1" smtClean="0">
                <a:solidFill>
                  <a:schemeClr val="accent2"/>
                </a:solidFill>
                <a:effectLst>
                  <a:outerShdw blurRad="38100" dist="38100" dir="2700000" algn="tl">
                    <a:srgbClr val="C0C0C0"/>
                  </a:outerShdw>
                </a:effectLst>
              </a:rPr>
              <a:t> , …, </a:t>
            </a:r>
            <a:r>
              <a:rPr lang="en-US" altLang="zh-CN" sz="2200" b="1" i="1" smtClean="0">
                <a:solidFill>
                  <a:schemeClr val="accent2"/>
                </a:solidFill>
                <a:effectLst>
                  <a:outerShdw blurRad="38100" dist="38100" dir="2700000" algn="tl">
                    <a:srgbClr val="C0C0C0"/>
                  </a:outerShdw>
                </a:effectLst>
              </a:rPr>
              <a:t>c</a:t>
            </a:r>
            <a:r>
              <a:rPr lang="en-US" altLang="zh-CN" sz="2200" b="1" i="1" baseline="-30000" smtClean="0">
                <a:solidFill>
                  <a:schemeClr val="accent2"/>
                </a:solidFill>
                <a:effectLst>
                  <a:outerShdw blurRad="38100" dist="38100" dir="2700000" algn="tl">
                    <a:srgbClr val="C0C0C0"/>
                  </a:outerShdw>
                </a:effectLst>
              </a:rPr>
              <a:t>k</a:t>
            </a:r>
            <a:r>
              <a:rPr lang="en-US" altLang="zh-CN" sz="2200" b="1" smtClean="0">
                <a:solidFill>
                  <a:schemeClr val="accent2"/>
                </a:solidFill>
                <a:effectLst>
                  <a:outerShdw blurRad="38100" dist="38100" dir="2700000" algn="tl">
                    <a:srgbClr val="C0C0C0"/>
                  </a:outerShdw>
                </a:effectLst>
              </a:rPr>
              <a:t> </a:t>
            </a:r>
            <a:r>
              <a:rPr lang="zh-CN" altLang="en-US" sz="2200" b="1" smtClean="0">
                <a:solidFill>
                  <a:schemeClr val="accent2"/>
                </a:solidFill>
                <a:effectLst>
                  <a:outerShdw blurRad="38100" dist="38100" dir="2700000" algn="tl">
                    <a:srgbClr val="C0C0C0"/>
                  </a:outerShdw>
                </a:effectLst>
              </a:rPr>
              <a:t>。</a:t>
            </a:r>
          </a:p>
          <a:p>
            <a:pPr eaLnBrk="1" hangingPunct="1">
              <a:lnSpc>
                <a:spcPct val="0"/>
              </a:lnSpc>
              <a:defRPr/>
            </a:pPr>
            <a:endParaRPr lang="en-US" altLang="zh-CN" sz="2100" b="1" smtClean="0">
              <a:solidFill>
                <a:schemeClr val="accent2"/>
              </a:solidFill>
              <a:effectLst>
                <a:outerShdw blurRad="38100" dist="38100" dir="2700000" algn="tl">
                  <a:srgbClr val="C0C0C0"/>
                </a:outerShdw>
              </a:effectLst>
            </a:endParaRPr>
          </a:p>
        </p:txBody>
      </p:sp>
      <p:sp>
        <p:nvSpPr>
          <p:cNvPr id="173060" name="AutoShape 4" descr="Green marble"/>
          <p:cNvSpPr>
            <a:spLocks noChangeArrowheads="1"/>
          </p:cNvSpPr>
          <p:nvPr/>
        </p:nvSpPr>
        <p:spPr bwMode="auto">
          <a:xfrm>
            <a:off x="5364163" y="1196975"/>
            <a:ext cx="3384550" cy="719138"/>
          </a:xfrm>
          <a:prstGeom prst="wedgeRectCallout">
            <a:avLst>
              <a:gd name="adj1" fmla="val -147046"/>
              <a:gd name="adj2" fmla="val 204083"/>
            </a:avLst>
          </a:prstGeom>
          <a:solidFill>
            <a:schemeClr val="accent1">
              <a:alpha val="20000"/>
            </a:schemeClr>
          </a:solidFill>
          <a:ln w="12700">
            <a:solidFill>
              <a:schemeClr val="tx1"/>
            </a:solidFill>
            <a:miter lim="800000"/>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属性值由分析树中它的子结点属性值来计算</a:t>
            </a:r>
          </a:p>
        </p:txBody>
      </p:sp>
      <p:sp>
        <p:nvSpPr>
          <p:cNvPr id="173061" name="AutoShape 5" descr="Green marble"/>
          <p:cNvSpPr>
            <a:spLocks noChangeArrowheads="1"/>
          </p:cNvSpPr>
          <p:nvPr/>
        </p:nvSpPr>
        <p:spPr bwMode="auto">
          <a:xfrm>
            <a:off x="1692275" y="5157788"/>
            <a:ext cx="3960813" cy="792162"/>
          </a:xfrm>
          <a:prstGeom prst="wedgeRectCallout">
            <a:avLst>
              <a:gd name="adj1" fmla="val -52324"/>
              <a:gd name="adj2" fmla="val -198097"/>
            </a:avLst>
          </a:prstGeom>
          <a:solidFill>
            <a:schemeClr val="accent1">
              <a:alpha val="20000"/>
            </a:schemeClr>
          </a:solidFill>
          <a:ln w="12700">
            <a:solidFill>
              <a:schemeClr val="tx1"/>
            </a:solidFill>
            <a:miter lim="800000"/>
            <a:headEnd type="none" w="sm" len="sm"/>
            <a:tailEnd type="none" w="sm" len="sm"/>
          </a:ln>
          <a:effectLst/>
        </p:spPr>
        <p:txBody>
          <a:bodyPr/>
          <a:lstStyle/>
          <a:p>
            <a:pP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属性值由结点的兄弟结点及父结点的属性值来计算。</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50</a:t>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95288" y="404813"/>
            <a:ext cx="4464050" cy="1196975"/>
          </a:xfrm>
        </p:spPr>
        <p:txBody>
          <a:bodyPr/>
          <a:lstStyle/>
          <a:p>
            <a:pPr eaLnBrk="1" hangingPunct="1">
              <a:defRPr/>
            </a:pPr>
            <a:r>
              <a:rPr lang="zh-CN" altLang="en-US" sz="2800" smtClean="0">
                <a:effectLst>
                  <a:outerShdw blurRad="38100" dist="38100" dir="2700000" algn="tl">
                    <a:srgbClr val="C0C0C0"/>
                  </a:outerShdw>
                </a:effectLst>
                <a:latin typeface="宋体" pitchFamily="2" charset="-122"/>
              </a:rPr>
              <a:t>句子</a:t>
            </a:r>
            <a:r>
              <a:rPr lang="en-US" altLang="zh-CN" sz="2800" smtClean="0">
                <a:effectLst>
                  <a:outerShdw blurRad="38100" dist="38100" dir="2700000" algn="tl">
                    <a:srgbClr val="C0C0C0"/>
                  </a:outerShdw>
                </a:effectLst>
                <a:latin typeface="宋体" pitchFamily="2" charset="-122"/>
              </a:rPr>
              <a:t>real  id</a:t>
            </a:r>
            <a:r>
              <a:rPr lang="en-US" altLang="zh-CN" sz="2800" baseline="-30000" smtClean="0">
                <a:effectLst>
                  <a:outerShdw blurRad="38100" dist="38100" dir="2700000" algn="tl">
                    <a:srgbClr val="C0C0C0"/>
                  </a:outerShdw>
                </a:effectLst>
                <a:latin typeface="宋体" pitchFamily="2" charset="-122"/>
              </a:rPr>
              <a:t>1</a:t>
            </a:r>
            <a:r>
              <a:rPr lang="zh-CN" altLang="en-US" sz="2800" smtClean="0">
                <a:effectLst>
                  <a:outerShdw blurRad="38100" dist="38100" dir="2700000" algn="tl">
                    <a:srgbClr val="C0C0C0"/>
                  </a:outerShdw>
                </a:effectLst>
                <a:latin typeface="宋体" pitchFamily="2" charset="-122"/>
              </a:rPr>
              <a:t>，</a:t>
            </a:r>
            <a:r>
              <a:rPr lang="en-US" altLang="zh-CN" sz="2800" smtClean="0">
                <a:effectLst>
                  <a:outerShdw blurRad="38100" dist="38100" dir="2700000" algn="tl">
                    <a:srgbClr val="C0C0C0"/>
                  </a:outerShdw>
                </a:effectLst>
                <a:latin typeface="宋体" pitchFamily="2" charset="-122"/>
              </a:rPr>
              <a:t>id</a:t>
            </a:r>
            <a:r>
              <a:rPr lang="en-US" altLang="zh-CN" sz="2800" baseline="-30000" smtClean="0">
                <a:effectLst>
                  <a:outerShdw blurRad="38100" dist="38100" dir="2700000" algn="tl">
                    <a:srgbClr val="C0C0C0"/>
                  </a:outerShdw>
                </a:effectLst>
                <a:latin typeface="宋体" pitchFamily="2" charset="-122"/>
              </a:rPr>
              <a:t>2</a:t>
            </a:r>
            <a:r>
              <a:rPr lang="zh-CN" altLang="en-US" sz="2800" smtClean="0">
                <a:effectLst>
                  <a:outerShdw blurRad="38100" dist="38100" dir="2700000" algn="tl">
                    <a:srgbClr val="C0C0C0"/>
                  </a:outerShdw>
                </a:effectLst>
                <a:latin typeface="宋体" pitchFamily="2" charset="-122"/>
              </a:rPr>
              <a:t>，</a:t>
            </a:r>
            <a:r>
              <a:rPr lang="en-US" altLang="zh-CN" sz="2800" smtClean="0">
                <a:effectLst>
                  <a:outerShdw blurRad="38100" dist="38100" dir="2700000" algn="tl">
                    <a:srgbClr val="C0C0C0"/>
                  </a:outerShdw>
                </a:effectLst>
                <a:latin typeface="宋体" pitchFamily="2" charset="-122"/>
              </a:rPr>
              <a:t>id</a:t>
            </a:r>
            <a:r>
              <a:rPr lang="en-US" altLang="zh-CN" sz="2800" baseline="-30000" smtClean="0">
                <a:effectLst>
                  <a:outerShdw blurRad="38100" dist="38100" dir="2700000" algn="tl">
                    <a:srgbClr val="C0C0C0"/>
                  </a:outerShdw>
                </a:effectLst>
                <a:latin typeface="宋体" pitchFamily="2" charset="-122"/>
              </a:rPr>
              <a:t>3</a:t>
            </a:r>
            <a:r>
              <a:rPr lang="zh-CN" altLang="en-US" sz="2800" smtClean="0">
                <a:effectLst>
                  <a:outerShdw blurRad="38100" dist="38100" dir="2700000" algn="tl">
                    <a:srgbClr val="C0C0C0"/>
                  </a:outerShdw>
                </a:effectLst>
                <a:latin typeface="宋体" pitchFamily="2" charset="-122"/>
              </a:rPr>
              <a:t>的带注释的分析树的依赖图</a:t>
            </a:r>
          </a:p>
        </p:txBody>
      </p:sp>
      <p:sp>
        <p:nvSpPr>
          <p:cNvPr id="54275" name="Rectangle 3"/>
          <p:cNvSpPr>
            <a:spLocks noChangeArrowheads="1"/>
          </p:cNvSpPr>
          <p:nvPr/>
        </p:nvSpPr>
        <p:spPr bwMode="auto">
          <a:xfrm>
            <a:off x="557213" y="57515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1</a:t>
            </a:r>
          </a:p>
        </p:txBody>
      </p:sp>
      <p:sp>
        <p:nvSpPr>
          <p:cNvPr id="54276" name="Line 4"/>
          <p:cNvSpPr>
            <a:spLocks noChangeShapeType="1"/>
          </p:cNvSpPr>
          <p:nvPr/>
        </p:nvSpPr>
        <p:spPr bwMode="auto">
          <a:xfrm>
            <a:off x="1547813" y="5522913"/>
            <a:ext cx="0" cy="304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7" name="Rectangle 5"/>
          <p:cNvSpPr>
            <a:spLocks noChangeArrowheads="1"/>
          </p:cNvSpPr>
          <p:nvPr/>
        </p:nvSpPr>
        <p:spPr bwMode="auto">
          <a:xfrm>
            <a:off x="404813" y="49895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L</a:t>
            </a:r>
          </a:p>
        </p:txBody>
      </p:sp>
      <p:sp>
        <p:nvSpPr>
          <p:cNvPr id="54278" name="Rectangle 6"/>
          <p:cNvSpPr>
            <a:spLocks noChangeArrowheads="1"/>
          </p:cNvSpPr>
          <p:nvPr/>
        </p:nvSpPr>
        <p:spPr bwMode="auto">
          <a:xfrm>
            <a:off x="3071813" y="5065713"/>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a:t>
            </a:r>
          </a:p>
        </p:txBody>
      </p:sp>
      <p:sp>
        <p:nvSpPr>
          <p:cNvPr id="54279" name="Rectangle 7"/>
          <p:cNvSpPr>
            <a:spLocks noChangeArrowheads="1"/>
          </p:cNvSpPr>
          <p:nvPr/>
        </p:nvSpPr>
        <p:spPr bwMode="auto">
          <a:xfrm>
            <a:off x="4214813" y="51419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54280" name="Line 8"/>
          <p:cNvSpPr>
            <a:spLocks noChangeShapeType="1"/>
          </p:cNvSpPr>
          <p:nvPr/>
        </p:nvSpPr>
        <p:spPr bwMode="auto">
          <a:xfrm flipV="1">
            <a:off x="1624013" y="4303713"/>
            <a:ext cx="1524000" cy="7620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1" name="Line 9"/>
          <p:cNvSpPr>
            <a:spLocks noChangeShapeType="1"/>
          </p:cNvSpPr>
          <p:nvPr/>
        </p:nvSpPr>
        <p:spPr bwMode="auto">
          <a:xfrm flipV="1">
            <a:off x="3300413" y="4303713"/>
            <a:ext cx="0" cy="7620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2" name="Line 10"/>
          <p:cNvSpPr>
            <a:spLocks noChangeShapeType="1"/>
          </p:cNvSpPr>
          <p:nvPr/>
        </p:nvSpPr>
        <p:spPr bwMode="auto">
          <a:xfrm>
            <a:off x="3529013" y="4227513"/>
            <a:ext cx="1676400" cy="990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Rectangle 11"/>
          <p:cNvSpPr>
            <a:spLocks noChangeArrowheads="1"/>
          </p:cNvSpPr>
          <p:nvPr/>
        </p:nvSpPr>
        <p:spPr bwMode="auto">
          <a:xfrm>
            <a:off x="2309813" y="3846513"/>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L</a:t>
            </a:r>
          </a:p>
        </p:txBody>
      </p:sp>
      <p:sp>
        <p:nvSpPr>
          <p:cNvPr id="54284" name="Rectangle 12"/>
          <p:cNvSpPr>
            <a:spLocks noChangeArrowheads="1"/>
          </p:cNvSpPr>
          <p:nvPr/>
        </p:nvSpPr>
        <p:spPr bwMode="auto">
          <a:xfrm>
            <a:off x="4443413" y="3770313"/>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a:t>
            </a:r>
          </a:p>
        </p:txBody>
      </p:sp>
      <p:sp>
        <p:nvSpPr>
          <p:cNvPr id="54285" name="Rectangle 13"/>
          <p:cNvSpPr>
            <a:spLocks noChangeArrowheads="1"/>
          </p:cNvSpPr>
          <p:nvPr/>
        </p:nvSpPr>
        <p:spPr bwMode="auto">
          <a:xfrm>
            <a:off x="5815013" y="38465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3</a:t>
            </a:r>
            <a:endParaRPr kumimoji="1" lang="en-US" altLang="zh-CN" sz="2600" b="1">
              <a:latin typeface="Times New Roman" pitchFamily="18" charset="0"/>
            </a:endParaRPr>
          </a:p>
        </p:txBody>
      </p:sp>
      <p:sp>
        <p:nvSpPr>
          <p:cNvPr id="54286" name="Line 14"/>
          <p:cNvSpPr>
            <a:spLocks noChangeShapeType="1"/>
          </p:cNvSpPr>
          <p:nvPr/>
        </p:nvSpPr>
        <p:spPr bwMode="auto">
          <a:xfrm flipH="1">
            <a:off x="3300413" y="3008313"/>
            <a:ext cx="1371600" cy="9144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Line 15"/>
          <p:cNvSpPr>
            <a:spLocks noChangeShapeType="1"/>
          </p:cNvSpPr>
          <p:nvPr/>
        </p:nvSpPr>
        <p:spPr bwMode="auto">
          <a:xfrm flipV="1">
            <a:off x="4900613" y="3008313"/>
            <a:ext cx="0" cy="8382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8" name="Line 16"/>
          <p:cNvSpPr>
            <a:spLocks noChangeShapeType="1"/>
          </p:cNvSpPr>
          <p:nvPr/>
        </p:nvSpPr>
        <p:spPr bwMode="auto">
          <a:xfrm>
            <a:off x="5053013" y="3008313"/>
            <a:ext cx="1676400" cy="9144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9" name="Rectangle 17"/>
          <p:cNvSpPr>
            <a:spLocks noChangeArrowheads="1"/>
          </p:cNvSpPr>
          <p:nvPr/>
        </p:nvSpPr>
        <p:spPr bwMode="auto">
          <a:xfrm>
            <a:off x="3605213" y="25511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L</a:t>
            </a:r>
          </a:p>
        </p:txBody>
      </p:sp>
      <p:sp>
        <p:nvSpPr>
          <p:cNvPr id="54290" name="Line 18"/>
          <p:cNvSpPr>
            <a:spLocks noChangeShapeType="1"/>
          </p:cNvSpPr>
          <p:nvPr/>
        </p:nvSpPr>
        <p:spPr bwMode="auto">
          <a:xfrm flipV="1">
            <a:off x="1624013" y="2017713"/>
            <a:ext cx="1524000" cy="609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1" name="Line 19"/>
          <p:cNvSpPr>
            <a:spLocks noChangeShapeType="1"/>
          </p:cNvSpPr>
          <p:nvPr/>
        </p:nvSpPr>
        <p:spPr bwMode="auto">
          <a:xfrm>
            <a:off x="3529013" y="2017713"/>
            <a:ext cx="1295400" cy="6096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2" name="Rectangle 20"/>
          <p:cNvSpPr>
            <a:spLocks noChangeArrowheads="1"/>
          </p:cNvSpPr>
          <p:nvPr/>
        </p:nvSpPr>
        <p:spPr bwMode="auto">
          <a:xfrm>
            <a:off x="481013" y="3694113"/>
            <a:ext cx="2286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real</a:t>
            </a:r>
          </a:p>
        </p:txBody>
      </p:sp>
      <p:sp>
        <p:nvSpPr>
          <p:cNvPr id="54293" name="Line 21"/>
          <p:cNvSpPr>
            <a:spLocks noChangeShapeType="1"/>
          </p:cNvSpPr>
          <p:nvPr/>
        </p:nvSpPr>
        <p:spPr bwMode="auto">
          <a:xfrm>
            <a:off x="1547813" y="3084513"/>
            <a:ext cx="0" cy="685800"/>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4" name="Rectangle 22"/>
          <p:cNvSpPr>
            <a:spLocks noChangeArrowheads="1"/>
          </p:cNvSpPr>
          <p:nvPr/>
        </p:nvSpPr>
        <p:spPr bwMode="auto">
          <a:xfrm>
            <a:off x="481013" y="2551113"/>
            <a:ext cx="2057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T</a:t>
            </a:r>
          </a:p>
        </p:txBody>
      </p:sp>
      <p:sp>
        <p:nvSpPr>
          <p:cNvPr id="54295" name="Rectangle 23"/>
          <p:cNvSpPr>
            <a:spLocks noChangeArrowheads="1"/>
          </p:cNvSpPr>
          <p:nvPr/>
        </p:nvSpPr>
        <p:spPr bwMode="auto">
          <a:xfrm>
            <a:off x="2919413" y="1484313"/>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latin typeface="Times New Roman" pitchFamily="18" charset="0"/>
              </a:rPr>
              <a:t>D</a:t>
            </a:r>
          </a:p>
        </p:txBody>
      </p:sp>
      <p:sp>
        <p:nvSpPr>
          <p:cNvPr id="172056" name="Rectangle 24"/>
          <p:cNvSpPr>
            <a:spLocks noChangeArrowheads="1"/>
          </p:cNvSpPr>
          <p:nvPr/>
        </p:nvSpPr>
        <p:spPr bwMode="auto">
          <a:xfrm>
            <a:off x="1700213" y="2551113"/>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400" b="1">
                <a:solidFill>
                  <a:srgbClr val="FF3300"/>
                </a:solidFill>
                <a:latin typeface="Times New Roman" pitchFamily="18" charset="0"/>
              </a:rPr>
              <a:t>4</a:t>
            </a:r>
          </a:p>
          <a:p>
            <a:pPr algn="ctr"/>
            <a:r>
              <a:rPr kumimoji="1" lang="en-US" altLang="zh-CN" sz="2400" b="1">
                <a:solidFill>
                  <a:srgbClr val="FF3300"/>
                </a:solidFill>
                <a:latin typeface="Times New Roman" pitchFamily="18" charset="0"/>
              </a:rPr>
              <a:t>type</a:t>
            </a:r>
          </a:p>
        </p:txBody>
      </p:sp>
      <p:sp>
        <p:nvSpPr>
          <p:cNvPr id="172057" name="Rectangle 25"/>
          <p:cNvSpPr>
            <a:spLocks noChangeArrowheads="1"/>
          </p:cNvSpPr>
          <p:nvPr/>
        </p:nvSpPr>
        <p:spPr bwMode="auto">
          <a:xfrm>
            <a:off x="3681413" y="262731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FF3300"/>
                </a:solidFill>
                <a:latin typeface="Times New Roman" pitchFamily="18" charset="0"/>
              </a:rPr>
              <a:t>5</a:t>
            </a:r>
          </a:p>
          <a:p>
            <a:pPr algn="ctr"/>
            <a:r>
              <a:rPr kumimoji="1" lang="en-US" altLang="zh-CN" sz="2600" b="1">
                <a:solidFill>
                  <a:srgbClr val="FF3300"/>
                </a:solidFill>
                <a:latin typeface="Times New Roman" pitchFamily="18" charset="0"/>
              </a:rPr>
              <a:t>in</a:t>
            </a:r>
          </a:p>
        </p:txBody>
      </p:sp>
      <p:sp>
        <p:nvSpPr>
          <p:cNvPr id="172058" name="Rectangle 26"/>
          <p:cNvSpPr>
            <a:spLocks noChangeArrowheads="1"/>
          </p:cNvSpPr>
          <p:nvPr/>
        </p:nvSpPr>
        <p:spPr bwMode="auto">
          <a:xfrm>
            <a:off x="6446838" y="24574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3366CC"/>
                </a:solidFill>
                <a:latin typeface="Times New Roman" pitchFamily="18" charset="0"/>
              </a:rPr>
              <a:t>6 </a:t>
            </a:r>
            <a:r>
              <a:rPr kumimoji="1" lang="en-US" altLang="zh-CN" sz="2400" b="1">
                <a:solidFill>
                  <a:srgbClr val="3366CC"/>
                </a:solidFill>
                <a:latin typeface="Times New Roman" pitchFamily="18" charset="0"/>
              </a:rPr>
              <a:t>- addtype(id.entry, L.in)</a:t>
            </a:r>
          </a:p>
        </p:txBody>
      </p:sp>
      <p:sp>
        <p:nvSpPr>
          <p:cNvPr id="172059" name="Rectangle 27"/>
          <p:cNvSpPr>
            <a:spLocks noChangeArrowheads="1"/>
          </p:cNvSpPr>
          <p:nvPr/>
        </p:nvSpPr>
        <p:spPr bwMode="auto">
          <a:xfrm>
            <a:off x="2233613" y="392271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FF3300"/>
                </a:solidFill>
                <a:latin typeface="Times New Roman" pitchFamily="18" charset="0"/>
              </a:rPr>
              <a:t>7</a:t>
            </a:r>
          </a:p>
          <a:p>
            <a:pPr algn="ctr"/>
            <a:r>
              <a:rPr kumimoji="1" lang="en-US" altLang="zh-CN" sz="2600" b="1">
                <a:solidFill>
                  <a:srgbClr val="FF3300"/>
                </a:solidFill>
                <a:latin typeface="Times New Roman" pitchFamily="18" charset="0"/>
              </a:rPr>
              <a:t>in</a:t>
            </a:r>
          </a:p>
        </p:txBody>
      </p:sp>
      <p:sp>
        <p:nvSpPr>
          <p:cNvPr id="172060" name="Rectangle 28"/>
          <p:cNvSpPr>
            <a:spLocks noChangeArrowheads="1"/>
          </p:cNvSpPr>
          <p:nvPr/>
        </p:nvSpPr>
        <p:spPr bwMode="auto">
          <a:xfrm>
            <a:off x="3757613" y="3897313"/>
            <a:ext cx="15367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3366CC"/>
                </a:solidFill>
                <a:latin typeface="Times New Roman" pitchFamily="18" charset="0"/>
              </a:rPr>
              <a:t>8 </a:t>
            </a:r>
            <a:r>
              <a:rPr kumimoji="1" lang="en-US" altLang="zh-CN" sz="2400" b="1">
                <a:solidFill>
                  <a:srgbClr val="3366CC"/>
                </a:solidFill>
                <a:latin typeface="Times New Roman" pitchFamily="18" charset="0"/>
              </a:rPr>
              <a:t>addtype</a:t>
            </a:r>
          </a:p>
        </p:txBody>
      </p:sp>
      <p:sp>
        <p:nvSpPr>
          <p:cNvPr id="172061" name="Rectangle 29"/>
          <p:cNvSpPr>
            <a:spLocks noChangeArrowheads="1"/>
          </p:cNvSpPr>
          <p:nvPr/>
        </p:nvSpPr>
        <p:spPr bwMode="auto">
          <a:xfrm>
            <a:off x="557213" y="514191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FF3300"/>
                </a:solidFill>
                <a:latin typeface="Times New Roman" pitchFamily="18" charset="0"/>
              </a:rPr>
              <a:t>9</a:t>
            </a:r>
          </a:p>
          <a:p>
            <a:pPr algn="ctr"/>
            <a:r>
              <a:rPr kumimoji="1" lang="en-US" altLang="zh-CN" sz="2600" b="1">
                <a:solidFill>
                  <a:srgbClr val="FF3300"/>
                </a:solidFill>
                <a:latin typeface="Times New Roman" pitchFamily="18" charset="0"/>
              </a:rPr>
              <a:t>in</a:t>
            </a:r>
          </a:p>
        </p:txBody>
      </p:sp>
      <p:sp>
        <p:nvSpPr>
          <p:cNvPr id="172062" name="Rectangle 30"/>
          <p:cNvSpPr>
            <a:spLocks noChangeArrowheads="1"/>
          </p:cNvSpPr>
          <p:nvPr/>
        </p:nvSpPr>
        <p:spPr bwMode="auto">
          <a:xfrm>
            <a:off x="2486025" y="497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600" b="1">
                <a:solidFill>
                  <a:srgbClr val="3366CC"/>
                </a:solidFill>
                <a:latin typeface="Times New Roman" pitchFamily="18" charset="0"/>
              </a:rPr>
              <a:t>10</a:t>
            </a:r>
            <a:r>
              <a:rPr kumimoji="1" lang="en-US" altLang="zh-CN" sz="2400">
                <a:solidFill>
                  <a:srgbClr val="3366CC"/>
                </a:solidFill>
                <a:latin typeface="Times New Roman" pitchFamily="18" charset="0"/>
              </a:rPr>
              <a:t>  </a:t>
            </a:r>
            <a:r>
              <a:rPr kumimoji="1" lang="en-US" altLang="zh-CN" sz="2400" b="1">
                <a:solidFill>
                  <a:srgbClr val="3366CC"/>
                </a:solidFill>
                <a:latin typeface="Times New Roman" pitchFamily="18" charset="0"/>
              </a:rPr>
              <a:t>addtype</a:t>
            </a:r>
          </a:p>
        </p:txBody>
      </p:sp>
      <p:sp>
        <p:nvSpPr>
          <p:cNvPr id="172063" name="Rectangle 31"/>
          <p:cNvSpPr>
            <a:spLocks noChangeArrowheads="1"/>
          </p:cNvSpPr>
          <p:nvPr/>
        </p:nvSpPr>
        <p:spPr bwMode="auto">
          <a:xfrm>
            <a:off x="2157413" y="5751513"/>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400" b="1">
                <a:solidFill>
                  <a:srgbClr val="3366CC"/>
                </a:solidFill>
                <a:latin typeface="Times New Roman" pitchFamily="18" charset="0"/>
              </a:rPr>
              <a:t>1</a:t>
            </a:r>
          </a:p>
          <a:p>
            <a:pPr algn="ctr"/>
            <a:r>
              <a:rPr kumimoji="1" lang="en-US" altLang="zh-CN" sz="2400" b="1">
                <a:solidFill>
                  <a:srgbClr val="3366CC"/>
                </a:solidFill>
                <a:latin typeface="Times New Roman" pitchFamily="18" charset="0"/>
              </a:rPr>
              <a:t>entry</a:t>
            </a:r>
          </a:p>
        </p:txBody>
      </p:sp>
      <p:sp>
        <p:nvSpPr>
          <p:cNvPr id="172064" name="Rectangle 32"/>
          <p:cNvSpPr>
            <a:spLocks noChangeArrowheads="1"/>
          </p:cNvSpPr>
          <p:nvPr/>
        </p:nvSpPr>
        <p:spPr bwMode="auto">
          <a:xfrm>
            <a:off x="5815013" y="5218113"/>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400" b="1">
                <a:solidFill>
                  <a:srgbClr val="3366CC"/>
                </a:solidFill>
                <a:latin typeface="Times New Roman" pitchFamily="18" charset="0"/>
              </a:rPr>
              <a:t>2</a:t>
            </a:r>
          </a:p>
          <a:p>
            <a:pPr algn="ctr"/>
            <a:r>
              <a:rPr kumimoji="1" lang="en-US" altLang="zh-CN" sz="2400" b="1">
                <a:solidFill>
                  <a:srgbClr val="3366CC"/>
                </a:solidFill>
                <a:latin typeface="Times New Roman" pitchFamily="18" charset="0"/>
              </a:rPr>
              <a:t>entry</a:t>
            </a:r>
          </a:p>
        </p:txBody>
      </p:sp>
      <p:sp>
        <p:nvSpPr>
          <p:cNvPr id="172065" name="Rectangle 33"/>
          <p:cNvSpPr>
            <a:spLocks noChangeArrowheads="1"/>
          </p:cNvSpPr>
          <p:nvPr/>
        </p:nvSpPr>
        <p:spPr bwMode="auto">
          <a:xfrm>
            <a:off x="7262813" y="3846513"/>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nchor="ctr"/>
          <a:lstStyle/>
          <a:p>
            <a:pPr algn="ctr"/>
            <a:r>
              <a:rPr kumimoji="1" lang="en-US" altLang="zh-CN" sz="2400" b="1">
                <a:solidFill>
                  <a:srgbClr val="3366CC"/>
                </a:solidFill>
                <a:latin typeface="Times New Roman" pitchFamily="18" charset="0"/>
              </a:rPr>
              <a:t>3</a:t>
            </a:r>
          </a:p>
          <a:p>
            <a:pPr algn="ctr"/>
            <a:r>
              <a:rPr kumimoji="1" lang="en-US" altLang="zh-CN" sz="2400" b="1">
                <a:solidFill>
                  <a:srgbClr val="3366CC"/>
                </a:solidFill>
                <a:latin typeface="Times New Roman" pitchFamily="18" charset="0"/>
              </a:rPr>
              <a:t>entry</a:t>
            </a:r>
          </a:p>
        </p:txBody>
      </p:sp>
      <p:sp>
        <p:nvSpPr>
          <p:cNvPr id="172066" name="Freeform 34"/>
          <p:cNvSpPr>
            <a:spLocks/>
          </p:cNvSpPr>
          <p:nvPr/>
        </p:nvSpPr>
        <p:spPr bwMode="auto">
          <a:xfrm>
            <a:off x="2309813" y="2360613"/>
            <a:ext cx="1752600" cy="266700"/>
          </a:xfrm>
          <a:custGeom>
            <a:avLst/>
            <a:gdLst>
              <a:gd name="T0" fmla="*/ 0 w 1104"/>
              <a:gd name="T1" fmla="*/ 2147483647 h 168"/>
              <a:gd name="T2" fmla="*/ 2147483647 w 1104"/>
              <a:gd name="T3" fmla="*/ 2147483647 h 168"/>
              <a:gd name="T4" fmla="*/ 2147483647 w 1104"/>
              <a:gd name="T5" fmla="*/ 2147483647 h 168"/>
              <a:gd name="T6" fmla="*/ 2147483647 w 1104"/>
              <a:gd name="T7" fmla="*/ 2147483647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a:solidFill>
              <a:srgbClr val="FF00FF"/>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2067" name="Freeform 35"/>
          <p:cNvSpPr>
            <a:spLocks/>
          </p:cNvSpPr>
          <p:nvPr/>
        </p:nvSpPr>
        <p:spPr bwMode="auto">
          <a:xfrm>
            <a:off x="4138613" y="2322513"/>
            <a:ext cx="1295400" cy="304800"/>
          </a:xfrm>
          <a:custGeom>
            <a:avLst/>
            <a:gdLst>
              <a:gd name="T0" fmla="*/ 0 w 1104"/>
              <a:gd name="T1" fmla="*/ 2147483647 h 168"/>
              <a:gd name="T2" fmla="*/ 2147483647 w 1104"/>
              <a:gd name="T3" fmla="*/ 2147483647 h 168"/>
              <a:gd name="T4" fmla="*/ 2147483647 w 1104"/>
              <a:gd name="T5" fmla="*/ 2147483647 h 168"/>
              <a:gd name="T6" fmla="*/ 2147483647 w 1104"/>
              <a:gd name="T7" fmla="*/ 2147483647 h 168"/>
              <a:gd name="T8" fmla="*/ 0 60000 65536"/>
              <a:gd name="T9" fmla="*/ 0 60000 65536"/>
              <a:gd name="T10" fmla="*/ 0 60000 65536"/>
              <a:gd name="T11" fmla="*/ 0 60000 65536"/>
              <a:gd name="T12" fmla="*/ 0 w 1104"/>
              <a:gd name="T13" fmla="*/ 0 h 168"/>
              <a:gd name="T14" fmla="*/ 1104 w 1104"/>
              <a:gd name="T15" fmla="*/ 168 h 168"/>
            </a:gdLst>
            <a:ahLst/>
            <a:cxnLst>
              <a:cxn ang="T8">
                <a:pos x="T0" y="T1"/>
              </a:cxn>
              <a:cxn ang="T9">
                <a:pos x="T2" y="T3"/>
              </a:cxn>
              <a:cxn ang="T10">
                <a:pos x="T4" y="T5"/>
              </a:cxn>
              <a:cxn ang="T11">
                <a:pos x="T6" y="T7"/>
              </a:cxn>
            </a:cxnLst>
            <a:rect l="T12" t="T13" r="T14" b="T15"/>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a:solidFill>
              <a:srgbClr val="FF00FF"/>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2068" name="Line 36"/>
          <p:cNvSpPr>
            <a:spLocks noChangeShapeType="1"/>
          </p:cNvSpPr>
          <p:nvPr/>
        </p:nvSpPr>
        <p:spPr bwMode="auto">
          <a:xfrm flipH="1" flipV="1">
            <a:off x="5662613" y="2855913"/>
            <a:ext cx="1905000" cy="10668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69" name="Line 37"/>
          <p:cNvSpPr>
            <a:spLocks noChangeShapeType="1"/>
          </p:cNvSpPr>
          <p:nvPr/>
        </p:nvSpPr>
        <p:spPr bwMode="auto">
          <a:xfrm flipH="1">
            <a:off x="2919413" y="3008313"/>
            <a:ext cx="1066800" cy="7620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70" name="Freeform 38"/>
          <p:cNvSpPr>
            <a:spLocks/>
          </p:cNvSpPr>
          <p:nvPr/>
        </p:nvSpPr>
        <p:spPr bwMode="auto">
          <a:xfrm>
            <a:off x="2690813" y="4303713"/>
            <a:ext cx="1447800" cy="381000"/>
          </a:xfrm>
          <a:custGeom>
            <a:avLst/>
            <a:gdLst>
              <a:gd name="T0" fmla="*/ 0 w 912"/>
              <a:gd name="T1" fmla="*/ 0 h 240"/>
              <a:gd name="T2" fmla="*/ 2147483647 w 912"/>
              <a:gd name="T3" fmla="*/ 2147483647 h 240"/>
              <a:gd name="T4" fmla="*/ 2147483647 w 912"/>
              <a:gd name="T5" fmla="*/ 2147483647 h 240"/>
              <a:gd name="T6" fmla="*/ 2147483647 w 912"/>
              <a:gd name="T7" fmla="*/ 2147483647 h 240"/>
              <a:gd name="T8" fmla="*/ 2147483647 w 912"/>
              <a:gd name="T9" fmla="*/ 0 h 240"/>
              <a:gd name="T10" fmla="*/ 0 60000 65536"/>
              <a:gd name="T11" fmla="*/ 0 60000 65536"/>
              <a:gd name="T12" fmla="*/ 0 60000 65536"/>
              <a:gd name="T13" fmla="*/ 0 60000 65536"/>
              <a:gd name="T14" fmla="*/ 0 60000 65536"/>
              <a:gd name="T15" fmla="*/ 0 w 912"/>
              <a:gd name="T16" fmla="*/ 0 h 240"/>
              <a:gd name="T17" fmla="*/ 912 w 912"/>
              <a:gd name="T18" fmla="*/ 240 h 240"/>
            </a:gdLst>
            <a:ahLst/>
            <a:cxnLst>
              <a:cxn ang="T10">
                <a:pos x="T0" y="T1"/>
              </a:cxn>
              <a:cxn ang="T11">
                <a:pos x="T2" y="T3"/>
              </a:cxn>
              <a:cxn ang="T12">
                <a:pos x="T4" y="T5"/>
              </a:cxn>
              <a:cxn ang="T13">
                <a:pos x="T6" y="T7"/>
              </a:cxn>
              <a:cxn ang="T14">
                <a:pos x="T8" y="T9"/>
              </a:cxn>
            </a:cxnLst>
            <a:rect l="T15" t="T16" r="T17" b="T18"/>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a:solidFill>
              <a:srgbClr val="FF00FF"/>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2071" name="Line 39"/>
          <p:cNvSpPr>
            <a:spLocks noChangeShapeType="1"/>
          </p:cNvSpPr>
          <p:nvPr/>
        </p:nvSpPr>
        <p:spPr bwMode="auto">
          <a:xfrm flipH="1" flipV="1">
            <a:off x="4367213" y="4303713"/>
            <a:ext cx="1600200" cy="9144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72" name="Line 40"/>
          <p:cNvSpPr>
            <a:spLocks noChangeShapeType="1"/>
          </p:cNvSpPr>
          <p:nvPr/>
        </p:nvSpPr>
        <p:spPr bwMode="auto">
          <a:xfrm flipH="1">
            <a:off x="938213" y="4227513"/>
            <a:ext cx="1447800" cy="8382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073" name="Freeform 41"/>
          <p:cNvSpPr>
            <a:spLocks/>
          </p:cNvSpPr>
          <p:nvPr/>
        </p:nvSpPr>
        <p:spPr bwMode="auto">
          <a:xfrm>
            <a:off x="1014413" y="5370513"/>
            <a:ext cx="1371600" cy="266700"/>
          </a:xfrm>
          <a:custGeom>
            <a:avLst/>
            <a:gdLst>
              <a:gd name="T0" fmla="*/ 0 w 864"/>
              <a:gd name="T1" fmla="*/ 0 h 168"/>
              <a:gd name="T2" fmla="*/ 2147483647 w 864"/>
              <a:gd name="T3" fmla="*/ 2147483647 h 168"/>
              <a:gd name="T4" fmla="*/ 2147483647 w 864"/>
              <a:gd name="T5" fmla="*/ 2147483647 h 168"/>
              <a:gd name="T6" fmla="*/ 2147483647 w 864"/>
              <a:gd name="T7" fmla="*/ 0 h 168"/>
              <a:gd name="T8" fmla="*/ 0 60000 65536"/>
              <a:gd name="T9" fmla="*/ 0 60000 65536"/>
              <a:gd name="T10" fmla="*/ 0 60000 65536"/>
              <a:gd name="T11" fmla="*/ 0 60000 65536"/>
              <a:gd name="T12" fmla="*/ 0 w 864"/>
              <a:gd name="T13" fmla="*/ 0 h 168"/>
              <a:gd name="T14" fmla="*/ 864 w 864"/>
              <a:gd name="T15" fmla="*/ 168 h 168"/>
            </a:gdLst>
            <a:ahLst/>
            <a:cxnLst>
              <a:cxn ang="T8">
                <a:pos x="T0" y="T1"/>
              </a:cxn>
              <a:cxn ang="T9">
                <a:pos x="T2" y="T3"/>
              </a:cxn>
              <a:cxn ang="T10">
                <a:pos x="T4" y="T5"/>
              </a:cxn>
              <a:cxn ang="T11">
                <a:pos x="T6" y="T7"/>
              </a:cxn>
            </a:cxnLst>
            <a:rect l="T12" t="T13" r="T14" b="T15"/>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a:solidFill>
              <a:srgbClr val="FF00FF"/>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2074" name="Line 42"/>
          <p:cNvSpPr>
            <a:spLocks noChangeShapeType="1"/>
          </p:cNvSpPr>
          <p:nvPr/>
        </p:nvSpPr>
        <p:spPr bwMode="auto">
          <a:xfrm flipV="1">
            <a:off x="2538413" y="5370513"/>
            <a:ext cx="0" cy="457200"/>
          </a:xfrm>
          <a:prstGeom prst="line">
            <a:avLst/>
          </a:prstGeom>
          <a:noFill/>
          <a:ln w="28575">
            <a:solidFill>
              <a:srgbClr val="FF00FF"/>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Rectangle 43"/>
          <p:cNvSpPr>
            <a:spLocks noGrp="1" noChangeArrowheads="1"/>
          </p:cNvSpPr>
          <p:nvPr>
            <p:ph type="body" idx="1"/>
          </p:nvPr>
        </p:nvSpPr>
        <p:spPr>
          <a:xfrm>
            <a:off x="4932363" y="0"/>
            <a:ext cx="4211637" cy="2257425"/>
          </a:xfrm>
          <a:solidFill>
            <a:srgbClr val="FFFF99">
              <a:alpha val="39999"/>
            </a:srgbClr>
          </a:solidFill>
          <a:ln w="25400">
            <a:solidFill>
              <a:srgbClr val="FF0000"/>
            </a:solidFill>
            <a:miter lim="800000"/>
            <a:headEnd/>
            <a:tailEnd/>
          </a:ln>
        </p:spPr>
        <p:txBody>
          <a:bodyPr lIns="0" rIns="0"/>
          <a:lstStyle/>
          <a:p>
            <a:pPr algn="just" eaLnBrk="1" hangingPunct="1">
              <a:lnSpc>
                <a:spcPct val="80000"/>
              </a:lnSpc>
              <a:buFont typeface="Wingdings" pitchFamily="2" charset="2"/>
              <a:buNone/>
            </a:pPr>
            <a:r>
              <a:rPr lang="zh-CN" altLang="en-US" sz="2000" b="1" smtClean="0"/>
              <a:t>产 生 式</a:t>
            </a:r>
            <a:r>
              <a:rPr lang="zh-CN" altLang="en-US" sz="2000" b="1" smtClean="0">
                <a:ea typeface="黑体" pitchFamily="49" charset="-122"/>
              </a:rPr>
              <a:t> 	</a:t>
            </a:r>
            <a:r>
              <a:rPr lang="zh-CN" altLang="en-US" sz="2000" b="1" smtClean="0"/>
              <a:t>语 义 规 则</a:t>
            </a:r>
            <a:r>
              <a:rPr lang="zh-CN" altLang="en-US" sz="2000" b="1" smtClean="0">
                <a:ea typeface="黑体" pitchFamily="49" charset="-122"/>
              </a:rPr>
              <a:t> </a:t>
            </a:r>
          </a:p>
          <a:p>
            <a:pPr algn="just" eaLnBrk="1" hangingPunct="1">
              <a:lnSpc>
                <a:spcPct val="80000"/>
              </a:lnSpc>
              <a:buFont typeface="Wingdings" pitchFamily="2" charset="2"/>
              <a:buNone/>
            </a:pPr>
            <a:r>
              <a:rPr lang="en-US" altLang="zh-CN" sz="2000" b="1" smtClean="0"/>
              <a:t>D→TL      L.in := T.type </a:t>
            </a:r>
          </a:p>
          <a:p>
            <a:pPr algn="just" eaLnBrk="1" hangingPunct="1">
              <a:lnSpc>
                <a:spcPct val="80000"/>
              </a:lnSpc>
              <a:buFont typeface="Wingdings" pitchFamily="2" charset="2"/>
              <a:buNone/>
            </a:pPr>
            <a:r>
              <a:rPr lang="en-US" altLang="zh-CN" sz="2000" b="1" smtClean="0"/>
              <a:t>T→int	    T.type := integer </a:t>
            </a:r>
          </a:p>
          <a:p>
            <a:pPr algn="just" eaLnBrk="1" hangingPunct="1">
              <a:lnSpc>
                <a:spcPct val="80000"/>
              </a:lnSpc>
              <a:buFont typeface="Wingdings" pitchFamily="2" charset="2"/>
              <a:buNone/>
            </a:pPr>
            <a:r>
              <a:rPr lang="en-US" altLang="zh-CN" sz="2000" b="1" smtClean="0"/>
              <a:t>T→real    T.type := real </a:t>
            </a:r>
          </a:p>
          <a:p>
            <a:pPr algn="just" eaLnBrk="1" hangingPunct="1">
              <a:lnSpc>
                <a:spcPct val="80000"/>
              </a:lnSpc>
              <a:buFont typeface="Wingdings" pitchFamily="2" charset="2"/>
              <a:buNone/>
            </a:pPr>
            <a:r>
              <a:rPr lang="en-US" altLang="zh-CN" sz="2000" b="1" smtClean="0"/>
              <a:t>L→L</a:t>
            </a:r>
            <a:r>
              <a:rPr lang="en-US" altLang="zh-CN" sz="2000" b="1" baseline="-30000" smtClean="0"/>
              <a:t>1</a:t>
            </a:r>
            <a:r>
              <a:rPr lang="en-US" altLang="zh-CN" sz="2000" b="1" smtClean="0"/>
              <a:t>, id  L</a:t>
            </a:r>
            <a:r>
              <a:rPr lang="en-US" altLang="zh-CN" sz="2000" b="1" baseline="-30000" smtClean="0"/>
              <a:t>1</a:t>
            </a:r>
            <a:r>
              <a:rPr lang="en-US" altLang="zh-CN" sz="2000" b="1" smtClean="0"/>
              <a:t>.in :=L.in </a:t>
            </a:r>
          </a:p>
          <a:p>
            <a:pPr algn="just" eaLnBrk="1" hangingPunct="1">
              <a:lnSpc>
                <a:spcPct val="80000"/>
              </a:lnSpc>
              <a:buFont typeface="Wingdings" pitchFamily="2" charset="2"/>
              <a:buNone/>
            </a:pPr>
            <a:r>
              <a:rPr lang="en-US" altLang="zh-CN" sz="2000" b="1" smtClean="0"/>
              <a:t>                 addtype(id.entry, L.in) </a:t>
            </a:r>
          </a:p>
          <a:p>
            <a:pPr algn="just" eaLnBrk="1" hangingPunct="1">
              <a:lnSpc>
                <a:spcPct val="80000"/>
              </a:lnSpc>
              <a:buFont typeface="Wingdings" pitchFamily="2" charset="2"/>
              <a:buNone/>
            </a:pPr>
            <a:r>
              <a:rPr lang="en-US" altLang="zh-CN" sz="2000" b="1" smtClean="0"/>
              <a:t>L→id 	     addtype(id.entry, L.in)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fade">
                                      <p:cBhvr>
                                        <p:cTn id="7" dur="2000"/>
                                        <p:tgtEl>
                                          <p:spTgt spid="172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63"/>
                                        </p:tgtEl>
                                        <p:attrNameLst>
                                          <p:attrName>style.visibility</p:attrName>
                                        </p:attrNameLst>
                                      </p:cBhvr>
                                      <p:to>
                                        <p:strVal val="visible"/>
                                      </p:to>
                                    </p:set>
                                    <p:animEffect transition="in" filter="wipe(left)">
                                      <p:cBhvr>
                                        <p:cTn id="12" dur="500"/>
                                        <p:tgtEl>
                                          <p:spTgt spid="1720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2064"/>
                                        </p:tgtEl>
                                        <p:attrNameLst>
                                          <p:attrName>style.visibility</p:attrName>
                                        </p:attrNameLst>
                                      </p:cBhvr>
                                      <p:to>
                                        <p:strVal val="visible"/>
                                      </p:to>
                                    </p:set>
                                    <p:animEffect transition="in" filter="wipe(left)">
                                      <p:cBhvr>
                                        <p:cTn id="17" dur="500"/>
                                        <p:tgtEl>
                                          <p:spTgt spid="1720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2065"/>
                                        </p:tgtEl>
                                        <p:attrNameLst>
                                          <p:attrName>style.visibility</p:attrName>
                                        </p:attrNameLst>
                                      </p:cBhvr>
                                      <p:to>
                                        <p:strVal val="visible"/>
                                      </p:to>
                                    </p:set>
                                    <p:animEffect transition="in" filter="wipe(left)">
                                      <p:cBhvr>
                                        <p:cTn id="22" dur="500"/>
                                        <p:tgtEl>
                                          <p:spTgt spid="1720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2056"/>
                                        </p:tgtEl>
                                        <p:attrNameLst>
                                          <p:attrName>style.visibility</p:attrName>
                                        </p:attrNameLst>
                                      </p:cBhvr>
                                      <p:to>
                                        <p:strVal val="visible"/>
                                      </p:to>
                                    </p:set>
                                    <p:animEffect transition="in" filter="wipe(left)">
                                      <p:cBhvr>
                                        <p:cTn id="27" dur="500"/>
                                        <p:tgtEl>
                                          <p:spTgt spid="1720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2057"/>
                                        </p:tgtEl>
                                        <p:attrNameLst>
                                          <p:attrName>style.visibility</p:attrName>
                                        </p:attrNameLst>
                                      </p:cBhvr>
                                      <p:to>
                                        <p:strVal val="visible"/>
                                      </p:to>
                                    </p:set>
                                    <p:animEffect transition="in" filter="wipe(left)">
                                      <p:cBhvr>
                                        <p:cTn id="32" dur="500"/>
                                        <p:tgtEl>
                                          <p:spTgt spid="1720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2066"/>
                                        </p:tgtEl>
                                        <p:attrNameLst>
                                          <p:attrName>style.visibility</p:attrName>
                                        </p:attrNameLst>
                                      </p:cBhvr>
                                      <p:to>
                                        <p:strVal val="visible"/>
                                      </p:to>
                                    </p:set>
                                    <p:animEffect transition="in" filter="wipe(left)">
                                      <p:cBhvr>
                                        <p:cTn id="37" dur="500"/>
                                        <p:tgtEl>
                                          <p:spTgt spid="1720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058"/>
                                        </p:tgtEl>
                                        <p:attrNameLst>
                                          <p:attrName>style.visibility</p:attrName>
                                        </p:attrNameLst>
                                      </p:cBhvr>
                                      <p:to>
                                        <p:strVal val="visible"/>
                                      </p:to>
                                    </p:set>
                                    <p:animEffect transition="in" filter="wipe(left)">
                                      <p:cBhvr>
                                        <p:cTn id="42" dur="500"/>
                                        <p:tgtEl>
                                          <p:spTgt spid="1720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2067"/>
                                        </p:tgtEl>
                                        <p:attrNameLst>
                                          <p:attrName>style.visibility</p:attrName>
                                        </p:attrNameLst>
                                      </p:cBhvr>
                                      <p:to>
                                        <p:strVal val="visible"/>
                                      </p:to>
                                    </p:set>
                                    <p:animEffect transition="in" filter="wipe(left)">
                                      <p:cBhvr>
                                        <p:cTn id="47" dur="500"/>
                                        <p:tgtEl>
                                          <p:spTgt spid="1720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72068"/>
                                        </p:tgtEl>
                                        <p:attrNameLst>
                                          <p:attrName>style.visibility</p:attrName>
                                        </p:attrNameLst>
                                      </p:cBhvr>
                                      <p:to>
                                        <p:strVal val="visible"/>
                                      </p:to>
                                    </p:set>
                                    <p:animEffect transition="in" filter="wipe(down)">
                                      <p:cBhvr>
                                        <p:cTn id="52" dur="500"/>
                                        <p:tgtEl>
                                          <p:spTgt spid="1720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2059"/>
                                        </p:tgtEl>
                                        <p:attrNameLst>
                                          <p:attrName>style.visibility</p:attrName>
                                        </p:attrNameLst>
                                      </p:cBhvr>
                                      <p:to>
                                        <p:strVal val="visible"/>
                                      </p:to>
                                    </p:set>
                                    <p:animEffect transition="in" filter="wipe(left)">
                                      <p:cBhvr>
                                        <p:cTn id="57" dur="500"/>
                                        <p:tgtEl>
                                          <p:spTgt spid="1720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2069"/>
                                        </p:tgtEl>
                                        <p:attrNameLst>
                                          <p:attrName>style.visibility</p:attrName>
                                        </p:attrNameLst>
                                      </p:cBhvr>
                                      <p:to>
                                        <p:strVal val="visible"/>
                                      </p:to>
                                    </p:set>
                                    <p:animEffect transition="in" filter="wipe(up)">
                                      <p:cBhvr>
                                        <p:cTn id="62" dur="500"/>
                                        <p:tgtEl>
                                          <p:spTgt spid="17206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72060"/>
                                        </p:tgtEl>
                                        <p:attrNameLst>
                                          <p:attrName>style.visibility</p:attrName>
                                        </p:attrNameLst>
                                      </p:cBhvr>
                                      <p:to>
                                        <p:strVal val="visible"/>
                                      </p:to>
                                    </p:set>
                                    <p:animEffect transition="in" filter="wipe(left)">
                                      <p:cBhvr>
                                        <p:cTn id="67" dur="500"/>
                                        <p:tgtEl>
                                          <p:spTgt spid="1720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2070"/>
                                        </p:tgtEl>
                                        <p:attrNameLst>
                                          <p:attrName>style.visibility</p:attrName>
                                        </p:attrNameLst>
                                      </p:cBhvr>
                                      <p:to>
                                        <p:strVal val="visible"/>
                                      </p:to>
                                    </p:set>
                                    <p:animEffect transition="in" filter="wipe(left)">
                                      <p:cBhvr>
                                        <p:cTn id="72" dur="500"/>
                                        <p:tgtEl>
                                          <p:spTgt spid="17207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72071"/>
                                        </p:tgtEl>
                                        <p:attrNameLst>
                                          <p:attrName>style.visibility</p:attrName>
                                        </p:attrNameLst>
                                      </p:cBhvr>
                                      <p:to>
                                        <p:strVal val="visible"/>
                                      </p:to>
                                    </p:set>
                                    <p:animEffect transition="in" filter="wipe(down)">
                                      <p:cBhvr>
                                        <p:cTn id="77" dur="500"/>
                                        <p:tgtEl>
                                          <p:spTgt spid="17207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2061"/>
                                        </p:tgtEl>
                                        <p:attrNameLst>
                                          <p:attrName>style.visibility</p:attrName>
                                        </p:attrNameLst>
                                      </p:cBhvr>
                                      <p:to>
                                        <p:strVal val="visible"/>
                                      </p:to>
                                    </p:set>
                                    <p:animEffect transition="in" filter="wipe(left)">
                                      <p:cBhvr>
                                        <p:cTn id="82" dur="500"/>
                                        <p:tgtEl>
                                          <p:spTgt spid="17206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72072"/>
                                        </p:tgtEl>
                                        <p:attrNameLst>
                                          <p:attrName>style.visibility</p:attrName>
                                        </p:attrNameLst>
                                      </p:cBhvr>
                                      <p:to>
                                        <p:strVal val="visible"/>
                                      </p:to>
                                    </p:set>
                                    <p:animEffect transition="in" filter="wipe(up)">
                                      <p:cBhvr>
                                        <p:cTn id="87" dur="500"/>
                                        <p:tgtEl>
                                          <p:spTgt spid="1720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72062"/>
                                        </p:tgtEl>
                                        <p:attrNameLst>
                                          <p:attrName>style.visibility</p:attrName>
                                        </p:attrNameLst>
                                      </p:cBhvr>
                                      <p:to>
                                        <p:strVal val="visible"/>
                                      </p:to>
                                    </p:set>
                                    <p:animEffect transition="in" filter="wipe(left)">
                                      <p:cBhvr>
                                        <p:cTn id="92" dur="500"/>
                                        <p:tgtEl>
                                          <p:spTgt spid="17206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72073"/>
                                        </p:tgtEl>
                                        <p:attrNameLst>
                                          <p:attrName>style.visibility</p:attrName>
                                        </p:attrNameLst>
                                      </p:cBhvr>
                                      <p:to>
                                        <p:strVal val="visible"/>
                                      </p:to>
                                    </p:set>
                                    <p:animEffect transition="in" filter="wipe(left)">
                                      <p:cBhvr>
                                        <p:cTn id="97" dur="500"/>
                                        <p:tgtEl>
                                          <p:spTgt spid="172073"/>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72074"/>
                                        </p:tgtEl>
                                        <p:attrNameLst>
                                          <p:attrName>style.visibility</p:attrName>
                                        </p:attrNameLst>
                                      </p:cBhvr>
                                      <p:to>
                                        <p:strVal val="visible"/>
                                      </p:to>
                                    </p:set>
                                    <p:animEffect transition="in" filter="wipe(down)">
                                      <p:cBhvr>
                                        <p:cTn id="102" dur="500"/>
                                        <p:tgtEl>
                                          <p:spTgt spid="17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56" grpId="0" autoUpdateAnimBg="0"/>
      <p:bldP spid="172057" grpId="0" autoUpdateAnimBg="0"/>
      <p:bldP spid="172058" grpId="0" autoUpdateAnimBg="0"/>
      <p:bldP spid="172059" grpId="0" autoUpdateAnimBg="0"/>
      <p:bldP spid="172060" grpId="0" autoUpdateAnimBg="0"/>
      <p:bldP spid="172061" grpId="0" autoUpdateAnimBg="0"/>
      <p:bldP spid="172062" grpId="0" autoUpdateAnimBg="0"/>
      <p:bldP spid="172063" grpId="0" autoUpdateAnimBg="0"/>
      <p:bldP spid="172064" grpId="0" autoUpdateAnimBg="0"/>
      <p:bldP spid="172065" grpId="0" autoUpdateAnimBg="0"/>
      <p:bldP spid="172066" grpId="0" animBg="1"/>
      <p:bldP spid="172067" grpId="0" animBg="1"/>
      <p:bldP spid="172068" grpId="0" animBg="1"/>
      <p:bldP spid="172069" grpId="0" animBg="1"/>
      <p:bldP spid="172070" grpId="0" animBg="1"/>
      <p:bldP spid="172071" grpId="0" animBg="1"/>
      <p:bldP spid="172072" grpId="0" animBg="1"/>
      <p:bldP spid="172073" grpId="0" animBg="1"/>
      <p:bldP spid="17207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304800" y="228600"/>
            <a:ext cx="8382000" cy="11430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S</a:t>
            </a:r>
            <a:r>
              <a:rPr lang="zh-CN" altLang="en-US" sz="4600" smtClean="0">
                <a:solidFill>
                  <a:srgbClr val="996633"/>
                </a:solidFill>
                <a:effectLst>
                  <a:outerShdw blurRad="38100" dist="38100" dir="2700000" algn="tl">
                    <a:srgbClr val="C0C0C0"/>
                  </a:outerShdw>
                </a:effectLst>
              </a:rPr>
              <a:t>属性定义的自下而上计算</a:t>
            </a:r>
          </a:p>
        </p:txBody>
      </p:sp>
      <p:sp>
        <p:nvSpPr>
          <p:cNvPr id="175107" name="Rectangle 3"/>
          <p:cNvSpPr>
            <a:spLocks noGrp="1" noChangeArrowheads="1"/>
          </p:cNvSpPr>
          <p:nvPr>
            <p:ph type="body" idx="1"/>
          </p:nvPr>
        </p:nvSpPr>
        <p:spPr>
          <a:xfrm>
            <a:off x="304800" y="1295400"/>
            <a:ext cx="8610600" cy="5334000"/>
          </a:xfrm>
        </p:spPr>
        <p:txBody>
          <a:bodyPr/>
          <a:lstStyle/>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将</a:t>
            </a:r>
            <a:r>
              <a:rPr lang="en-US" altLang="zh-CN" sz="2600" b="1" smtClean="0">
                <a:solidFill>
                  <a:srgbClr val="996633"/>
                </a:solidFill>
                <a:effectLst>
                  <a:outerShdw blurRad="38100" dist="38100" dir="2700000" algn="tl">
                    <a:srgbClr val="C0C0C0"/>
                  </a:outerShdw>
                </a:effectLst>
              </a:rPr>
              <a:t>LR</a:t>
            </a:r>
            <a:r>
              <a:rPr lang="zh-CN" altLang="en-US" sz="2600" b="1" smtClean="0">
                <a:solidFill>
                  <a:srgbClr val="996633"/>
                </a:solidFill>
                <a:effectLst>
                  <a:outerShdw blurRad="38100" dist="38100" dir="2700000" algn="tl">
                    <a:srgbClr val="C0C0C0"/>
                  </a:outerShdw>
                </a:effectLst>
                <a:latin typeface="宋体" pitchFamily="2" charset="-122"/>
              </a:rPr>
              <a:t>分析器</a:t>
            </a:r>
            <a:r>
              <a:rPr lang="zh-CN" altLang="en-US" sz="2600" b="1" smtClean="0">
                <a:solidFill>
                  <a:srgbClr val="996633"/>
                </a:solidFill>
                <a:effectLst>
                  <a:outerShdw blurRad="38100" dist="38100" dir="2700000" algn="tl">
                    <a:srgbClr val="C0C0C0"/>
                  </a:outerShdw>
                </a:effectLst>
              </a:rPr>
              <a:t>增加</a:t>
            </a:r>
            <a:r>
              <a:rPr lang="zh-CN" altLang="en-US" sz="2600" b="1" smtClean="0">
                <a:solidFill>
                  <a:srgbClr val="996633"/>
                </a:solidFill>
                <a:effectLst>
                  <a:outerShdw blurRad="38100" dist="38100" dir="2700000" algn="tl">
                    <a:srgbClr val="C0C0C0"/>
                  </a:outerShdw>
                </a:effectLst>
                <a:latin typeface="宋体" pitchFamily="2" charset="-122"/>
              </a:rPr>
              <a:t>一个域来保存综合属性值</a:t>
            </a:r>
            <a:r>
              <a:rPr lang="zh-CN" altLang="en-US" sz="2600" b="1" smtClean="0">
                <a:solidFill>
                  <a:srgbClr val="996633"/>
                </a:solidFill>
                <a:effectLst>
                  <a:outerShdw blurRad="38100" dist="38100" dir="2700000" algn="tl">
                    <a:srgbClr val="C0C0C0"/>
                  </a:outerShdw>
                </a:effectLst>
              </a:rPr>
              <a:t>。</a:t>
            </a:r>
          </a:p>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p:txBody>
      </p:sp>
      <p:grpSp>
        <p:nvGrpSpPr>
          <p:cNvPr id="55300" name="Group 45"/>
          <p:cNvGrpSpPr>
            <a:grpSpLocks/>
          </p:cNvGrpSpPr>
          <p:nvPr/>
        </p:nvGrpSpPr>
        <p:grpSpPr bwMode="auto">
          <a:xfrm>
            <a:off x="250825" y="2205038"/>
            <a:ext cx="2590800" cy="3505200"/>
            <a:chOff x="48" y="1776"/>
            <a:chExt cx="1632" cy="2208"/>
          </a:xfrm>
        </p:grpSpPr>
        <p:sp>
          <p:nvSpPr>
            <p:cNvPr id="175109" name="Rectangle 5"/>
            <p:cNvSpPr>
              <a:spLocks noChangeArrowheads="1"/>
            </p:cNvSpPr>
            <p:nvPr/>
          </p:nvSpPr>
          <p:spPr bwMode="auto">
            <a:xfrm>
              <a:off x="1056" y="320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5110" name="Rectangle 6"/>
            <p:cNvSpPr>
              <a:spLocks noChangeArrowheads="1"/>
            </p:cNvSpPr>
            <p:nvPr/>
          </p:nvSpPr>
          <p:spPr bwMode="auto">
            <a:xfrm>
              <a:off x="624" y="320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5111" name="Rectangle 7"/>
            <p:cNvSpPr>
              <a:spLocks noChangeArrowheads="1"/>
            </p:cNvSpPr>
            <p:nvPr/>
          </p:nvSpPr>
          <p:spPr bwMode="auto">
            <a:xfrm>
              <a:off x="1056" y="285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75112" name="Rectangle 8"/>
            <p:cNvSpPr>
              <a:spLocks noChangeArrowheads="1"/>
            </p:cNvSpPr>
            <p:nvPr/>
          </p:nvSpPr>
          <p:spPr bwMode="auto">
            <a:xfrm>
              <a:off x="624" y="285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75113" name="Rectangle 9"/>
            <p:cNvSpPr>
              <a:spLocks noChangeArrowheads="1"/>
            </p:cNvSpPr>
            <p:nvPr/>
          </p:nvSpPr>
          <p:spPr bwMode="auto">
            <a:xfrm>
              <a:off x="1056" y="2496"/>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75114" name="Rectangle 10"/>
            <p:cNvSpPr>
              <a:spLocks noChangeArrowheads="1"/>
            </p:cNvSpPr>
            <p:nvPr/>
          </p:nvSpPr>
          <p:spPr bwMode="auto">
            <a:xfrm>
              <a:off x="624" y="2496"/>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75115" name="Rectangle 11"/>
            <p:cNvSpPr>
              <a:spLocks noChangeArrowheads="1"/>
            </p:cNvSpPr>
            <p:nvPr/>
          </p:nvSpPr>
          <p:spPr bwMode="auto">
            <a:xfrm>
              <a:off x="1056" y="2131"/>
              <a:ext cx="576" cy="36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Z</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z</a:t>
              </a:r>
            </a:p>
          </p:txBody>
        </p:sp>
        <p:sp>
          <p:nvSpPr>
            <p:cNvPr id="175116" name="Rectangle 12"/>
            <p:cNvSpPr>
              <a:spLocks noChangeArrowheads="1"/>
            </p:cNvSpPr>
            <p:nvPr/>
          </p:nvSpPr>
          <p:spPr bwMode="auto">
            <a:xfrm>
              <a:off x="624" y="2131"/>
              <a:ext cx="432" cy="36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Z</a:t>
              </a:r>
            </a:p>
          </p:txBody>
        </p:sp>
        <p:sp>
          <p:nvSpPr>
            <p:cNvPr id="175117" name="Rectangle 13"/>
            <p:cNvSpPr>
              <a:spLocks noChangeArrowheads="1"/>
            </p:cNvSpPr>
            <p:nvPr/>
          </p:nvSpPr>
          <p:spPr bwMode="auto">
            <a:xfrm>
              <a:off x="1056" y="1776"/>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5118" name="Rectangle 14"/>
            <p:cNvSpPr>
              <a:spLocks noChangeArrowheads="1"/>
            </p:cNvSpPr>
            <p:nvPr/>
          </p:nvSpPr>
          <p:spPr bwMode="auto">
            <a:xfrm>
              <a:off x="624" y="1776"/>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55328" name="Line 15"/>
            <p:cNvSpPr>
              <a:spLocks noChangeShapeType="1"/>
            </p:cNvSpPr>
            <p:nvPr/>
          </p:nvSpPr>
          <p:spPr bwMode="auto">
            <a:xfrm>
              <a:off x="624" y="1776"/>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16"/>
            <p:cNvSpPr>
              <a:spLocks noChangeShapeType="1"/>
            </p:cNvSpPr>
            <p:nvPr/>
          </p:nvSpPr>
          <p:spPr bwMode="auto">
            <a:xfrm>
              <a:off x="624" y="213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17"/>
            <p:cNvSpPr>
              <a:spLocks noChangeShapeType="1"/>
            </p:cNvSpPr>
            <p:nvPr/>
          </p:nvSpPr>
          <p:spPr bwMode="auto">
            <a:xfrm>
              <a:off x="624" y="2496"/>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1" name="Line 18"/>
            <p:cNvSpPr>
              <a:spLocks noChangeShapeType="1"/>
            </p:cNvSpPr>
            <p:nvPr/>
          </p:nvSpPr>
          <p:spPr bwMode="auto">
            <a:xfrm>
              <a:off x="624" y="285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2" name="Line 19"/>
            <p:cNvSpPr>
              <a:spLocks noChangeShapeType="1"/>
            </p:cNvSpPr>
            <p:nvPr/>
          </p:nvSpPr>
          <p:spPr bwMode="auto">
            <a:xfrm>
              <a:off x="624" y="320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3" name="Line 20"/>
            <p:cNvSpPr>
              <a:spLocks noChangeShapeType="1"/>
            </p:cNvSpPr>
            <p:nvPr/>
          </p:nvSpPr>
          <p:spPr bwMode="auto">
            <a:xfrm>
              <a:off x="624" y="356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21"/>
            <p:cNvSpPr>
              <a:spLocks noChangeShapeType="1"/>
            </p:cNvSpPr>
            <p:nvPr/>
          </p:nvSpPr>
          <p:spPr bwMode="auto">
            <a:xfrm>
              <a:off x="624" y="1776"/>
              <a:ext cx="0" cy="17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5" name="Line 22"/>
            <p:cNvSpPr>
              <a:spLocks noChangeShapeType="1"/>
            </p:cNvSpPr>
            <p:nvPr/>
          </p:nvSpPr>
          <p:spPr bwMode="auto">
            <a:xfrm>
              <a:off x="1056" y="1776"/>
              <a:ext cx="0" cy="178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6" name="Line 23"/>
            <p:cNvSpPr>
              <a:spLocks noChangeShapeType="1"/>
            </p:cNvSpPr>
            <p:nvPr/>
          </p:nvSpPr>
          <p:spPr bwMode="auto">
            <a:xfrm>
              <a:off x="1632" y="1776"/>
              <a:ext cx="0" cy="178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8" name="Rectangle 24"/>
            <p:cNvSpPr>
              <a:spLocks noChangeArrowheads="1"/>
            </p:cNvSpPr>
            <p:nvPr/>
          </p:nvSpPr>
          <p:spPr bwMode="auto">
            <a:xfrm>
              <a:off x="48" y="3648"/>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55338" name="Line 25"/>
            <p:cNvSpPr>
              <a:spLocks noChangeShapeType="1"/>
            </p:cNvSpPr>
            <p:nvPr/>
          </p:nvSpPr>
          <p:spPr bwMode="auto">
            <a:xfrm>
              <a:off x="144" y="2304"/>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5130" name="Rectangle 26"/>
            <p:cNvSpPr>
              <a:spLocks noChangeArrowheads="1"/>
            </p:cNvSpPr>
            <p:nvPr/>
          </p:nvSpPr>
          <p:spPr bwMode="auto">
            <a:xfrm>
              <a:off x="144" y="1968"/>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55340" name="Line 27"/>
            <p:cNvSpPr>
              <a:spLocks noChangeShapeType="1"/>
            </p:cNvSpPr>
            <p:nvPr/>
          </p:nvSpPr>
          <p:spPr bwMode="auto">
            <a:xfrm flipV="1">
              <a:off x="240" y="2784"/>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5132" name="Rectangle 28"/>
          <p:cNvSpPr>
            <a:spLocks noChangeArrowheads="1"/>
          </p:cNvSpPr>
          <p:nvPr/>
        </p:nvSpPr>
        <p:spPr bwMode="auto">
          <a:xfrm>
            <a:off x="3429000" y="2819400"/>
            <a:ext cx="5105400" cy="1371600"/>
          </a:xfrm>
          <a:prstGeom prst="rect">
            <a:avLst/>
          </a:prstGeom>
          <a:noFill/>
          <a:ln w="25400">
            <a:noFill/>
            <a:miter lim="800000"/>
            <a:headEnd/>
            <a:tailEnd type="none" w="lg" len="med"/>
          </a:ln>
          <a:effectLst/>
        </p:spPr>
        <p:txBody>
          <a:bodyPr wrap="none"/>
          <a:lstStyle/>
          <a:p>
            <a:pPr eaLnBrk="0" hangingPunct="0">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若产生式</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baseline="-30000">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2800" b="1">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XYZ</a:t>
            </a: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的语义规则是</a:t>
            </a:r>
          </a:p>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f </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x</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Y</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y</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Z</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z</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a:t>
            </a:r>
          </a:p>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那么归约后：</a:t>
            </a:r>
          </a:p>
        </p:txBody>
      </p:sp>
      <p:graphicFrame>
        <p:nvGraphicFramePr>
          <p:cNvPr id="175133" name="Group 29"/>
          <p:cNvGraphicFramePr>
            <a:graphicFrameLocks noGrp="1"/>
          </p:cNvGraphicFramePr>
          <p:nvPr/>
        </p:nvGraphicFramePr>
        <p:xfrm>
          <a:off x="5715000" y="4343400"/>
          <a:ext cx="1600200" cy="1674814"/>
        </p:xfrm>
        <a:graphic>
          <a:graphicData uri="http://schemas.openxmlformats.org/drawingml/2006/table">
            <a:tbl>
              <a:tblPr/>
              <a:tblGrid>
                <a:gridCol w="685800"/>
                <a:gridCol w="914400"/>
              </a:tblGrid>
              <a:tr h="547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t>
                      </a:r>
                      <a:r>
                        <a:rPr kumimoji="0" lang="en-US" altLang="zh-CN" sz="2600" b="1" i="1"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0" u="none" strike="noStrike" cap="none" normalizeH="0" baseline="0" smtClean="0">
                          <a:ln>
                            <a:noFill/>
                          </a:ln>
                          <a:solidFill>
                            <a:schemeClr val="accent2"/>
                          </a:solidFill>
                          <a:effectLst>
                            <a:outerShdw blurRad="38100" dist="38100" dir="2700000" algn="tl">
                              <a:srgbClr val="C0C0C0"/>
                            </a:outerShdw>
                          </a:effectLst>
                          <a:latin typeface="Arial" pitchFamily="34" charset="0"/>
                          <a:ea typeface="宋体" pitchFamily="2"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16" name="Line 43"/>
          <p:cNvSpPr>
            <a:spLocks noChangeShapeType="1"/>
          </p:cNvSpPr>
          <p:nvPr/>
        </p:nvSpPr>
        <p:spPr bwMode="auto">
          <a:xfrm>
            <a:off x="5029200" y="51054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5148" name="Rectangle 44"/>
          <p:cNvSpPr>
            <a:spLocks noChangeArrowheads="1"/>
          </p:cNvSpPr>
          <p:nvPr/>
        </p:nvSpPr>
        <p:spPr bwMode="auto">
          <a:xfrm>
            <a:off x="5029200" y="4648200"/>
            <a:ext cx="609600" cy="457200"/>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52</a:t>
            </a:fld>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04800" y="228600"/>
            <a:ext cx="8382000" cy="8382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S</a:t>
            </a:r>
            <a:r>
              <a:rPr lang="zh-CN" altLang="en-US" sz="4600" smtClean="0">
                <a:solidFill>
                  <a:srgbClr val="996633"/>
                </a:solidFill>
                <a:effectLst>
                  <a:outerShdw blurRad="38100" dist="38100" dir="2700000" algn="tl">
                    <a:srgbClr val="C0C0C0"/>
                  </a:outerShdw>
                </a:effectLst>
              </a:rPr>
              <a:t>属性定义的自下而上计算</a:t>
            </a:r>
          </a:p>
        </p:txBody>
      </p:sp>
      <p:sp>
        <p:nvSpPr>
          <p:cNvPr id="177155" name="Rectangle 3"/>
          <p:cNvSpPr>
            <a:spLocks noGrp="1" noChangeArrowheads="1"/>
          </p:cNvSpPr>
          <p:nvPr>
            <p:ph type="body" idx="1"/>
          </p:nvPr>
        </p:nvSpPr>
        <p:spPr>
          <a:xfrm>
            <a:off x="304800" y="990600"/>
            <a:ext cx="8610600" cy="5334000"/>
          </a:xfrm>
        </p:spPr>
        <p:txBody>
          <a:bodyPr/>
          <a:lstStyle/>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台式计算器的语法制导定义改成栈操作代码</a:t>
            </a: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p>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p:txBody>
      </p:sp>
      <p:grpSp>
        <p:nvGrpSpPr>
          <p:cNvPr id="56324" name="Group 57"/>
          <p:cNvGrpSpPr>
            <a:grpSpLocks/>
          </p:cNvGrpSpPr>
          <p:nvPr/>
        </p:nvGrpSpPr>
        <p:grpSpPr bwMode="auto">
          <a:xfrm>
            <a:off x="0" y="1989138"/>
            <a:ext cx="2590800" cy="3505200"/>
            <a:chOff x="48" y="1776"/>
            <a:chExt cx="1632" cy="2208"/>
          </a:xfrm>
        </p:grpSpPr>
        <p:sp>
          <p:nvSpPr>
            <p:cNvPr id="177157" name="Rectangle 5"/>
            <p:cNvSpPr>
              <a:spLocks noChangeArrowheads="1"/>
            </p:cNvSpPr>
            <p:nvPr/>
          </p:nvSpPr>
          <p:spPr bwMode="auto">
            <a:xfrm>
              <a:off x="1056" y="319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7158" name="Rectangle 6"/>
            <p:cNvSpPr>
              <a:spLocks noChangeArrowheads="1"/>
            </p:cNvSpPr>
            <p:nvPr/>
          </p:nvSpPr>
          <p:spPr bwMode="auto">
            <a:xfrm>
              <a:off x="624" y="319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7159" name="Rectangle 7"/>
            <p:cNvSpPr>
              <a:spLocks noChangeArrowheads="1"/>
            </p:cNvSpPr>
            <p:nvPr/>
          </p:nvSpPr>
          <p:spPr bwMode="auto">
            <a:xfrm>
              <a:off x="1056" y="284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77160" name="Rectangle 8"/>
            <p:cNvSpPr>
              <a:spLocks noChangeArrowheads="1"/>
            </p:cNvSpPr>
            <p:nvPr/>
          </p:nvSpPr>
          <p:spPr bwMode="auto">
            <a:xfrm>
              <a:off x="624" y="284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77161" name="Rectangle 9"/>
            <p:cNvSpPr>
              <a:spLocks noChangeArrowheads="1"/>
            </p:cNvSpPr>
            <p:nvPr/>
          </p:nvSpPr>
          <p:spPr bwMode="auto">
            <a:xfrm>
              <a:off x="1056" y="2486"/>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77162" name="Rectangle 10"/>
            <p:cNvSpPr>
              <a:spLocks noChangeArrowheads="1"/>
            </p:cNvSpPr>
            <p:nvPr/>
          </p:nvSpPr>
          <p:spPr bwMode="auto">
            <a:xfrm>
              <a:off x="624" y="2486"/>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77163" name="Rectangle 11"/>
            <p:cNvSpPr>
              <a:spLocks noChangeArrowheads="1"/>
            </p:cNvSpPr>
            <p:nvPr/>
          </p:nvSpPr>
          <p:spPr bwMode="auto">
            <a:xfrm>
              <a:off x="1056" y="2131"/>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Z</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z</a:t>
              </a:r>
            </a:p>
          </p:txBody>
        </p:sp>
        <p:sp>
          <p:nvSpPr>
            <p:cNvPr id="177164" name="Rectangle 12"/>
            <p:cNvSpPr>
              <a:spLocks noChangeArrowheads="1"/>
            </p:cNvSpPr>
            <p:nvPr/>
          </p:nvSpPr>
          <p:spPr bwMode="auto">
            <a:xfrm>
              <a:off x="624" y="2131"/>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Z</a:t>
              </a:r>
            </a:p>
          </p:txBody>
        </p:sp>
        <p:sp>
          <p:nvSpPr>
            <p:cNvPr id="177165" name="Rectangle 13"/>
            <p:cNvSpPr>
              <a:spLocks noChangeArrowheads="1"/>
            </p:cNvSpPr>
            <p:nvPr/>
          </p:nvSpPr>
          <p:spPr bwMode="auto">
            <a:xfrm>
              <a:off x="1056" y="1776"/>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7166" name="Rectangle 14"/>
            <p:cNvSpPr>
              <a:spLocks noChangeArrowheads="1"/>
            </p:cNvSpPr>
            <p:nvPr/>
          </p:nvSpPr>
          <p:spPr bwMode="auto">
            <a:xfrm>
              <a:off x="624" y="1776"/>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56364" name="Line 15"/>
            <p:cNvSpPr>
              <a:spLocks noChangeShapeType="1"/>
            </p:cNvSpPr>
            <p:nvPr/>
          </p:nvSpPr>
          <p:spPr bwMode="auto">
            <a:xfrm>
              <a:off x="624" y="1776"/>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5" name="Line 16"/>
            <p:cNvSpPr>
              <a:spLocks noChangeShapeType="1"/>
            </p:cNvSpPr>
            <p:nvPr/>
          </p:nvSpPr>
          <p:spPr bwMode="auto">
            <a:xfrm>
              <a:off x="624" y="213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6" name="Line 17"/>
            <p:cNvSpPr>
              <a:spLocks noChangeShapeType="1"/>
            </p:cNvSpPr>
            <p:nvPr/>
          </p:nvSpPr>
          <p:spPr bwMode="auto">
            <a:xfrm>
              <a:off x="624" y="2486"/>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7" name="Line 18"/>
            <p:cNvSpPr>
              <a:spLocks noChangeShapeType="1"/>
            </p:cNvSpPr>
            <p:nvPr/>
          </p:nvSpPr>
          <p:spPr bwMode="auto">
            <a:xfrm>
              <a:off x="624" y="284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8" name="Line 19"/>
            <p:cNvSpPr>
              <a:spLocks noChangeShapeType="1"/>
            </p:cNvSpPr>
            <p:nvPr/>
          </p:nvSpPr>
          <p:spPr bwMode="auto">
            <a:xfrm>
              <a:off x="624" y="319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69" name="Line 20"/>
            <p:cNvSpPr>
              <a:spLocks noChangeShapeType="1"/>
            </p:cNvSpPr>
            <p:nvPr/>
          </p:nvSpPr>
          <p:spPr bwMode="auto">
            <a:xfrm>
              <a:off x="624" y="355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0" name="Line 21"/>
            <p:cNvSpPr>
              <a:spLocks noChangeShapeType="1"/>
            </p:cNvSpPr>
            <p:nvPr/>
          </p:nvSpPr>
          <p:spPr bwMode="auto">
            <a:xfrm>
              <a:off x="624"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1" name="Line 22"/>
            <p:cNvSpPr>
              <a:spLocks noChangeShapeType="1"/>
            </p:cNvSpPr>
            <p:nvPr/>
          </p:nvSpPr>
          <p:spPr bwMode="auto">
            <a:xfrm>
              <a:off x="1056" y="1776"/>
              <a:ext cx="0" cy="17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2" name="Line 23"/>
            <p:cNvSpPr>
              <a:spLocks noChangeShapeType="1"/>
            </p:cNvSpPr>
            <p:nvPr/>
          </p:nvSpPr>
          <p:spPr bwMode="auto">
            <a:xfrm>
              <a:off x="1632"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76" name="Rectangle 24"/>
            <p:cNvSpPr>
              <a:spLocks noChangeArrowheads="1"/>
            </p:cNvSpPr>
            <p:nvPr/>
          </p:nvSpPr>
          <p:spPr bwMode="auto">
            <a:xfrm>
              <a:off x="48" y="3648"/>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56374" name="Line 25"/>
            <p:cNvSpPr>
              <a:spLocks noChangeShapeType="1"/>
            </p:cNvSpPr>
            <p:nvPr/>
          </p:nvSpPr>
          <p:spPr bwMode="auto">
            <a:xfrm>
              <a:off x="144" y="2304"/>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7178" name="Rectangle 26"/>
            <p:cNvSpPr>
              <a:spLocks noChangeArrowheads="1"/>
            </p:cNvSpPr>
            <p:nvPr/>
          </p:nvSpPr>
          <p:spPr bwMode="auto">
            <a:xfrm>
              <a:off x="144" y="1968"/>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56376" name="Line 27"/>
            <p:cNvSpPr>
              <a:spLocks noChangeShapeType="1"/>
            </p:cNvSpPr>
            <p:nvPr/>
          </p:nvSpPr>
          <p:spPr bwMode="auto">
            <a:xfrm flipV="1">
              <a:off x="240" y="2784"/>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77210" name="Group 58"/>
          <p:cNvGraphicFramePr>
            <a:graphicFrameLocks noGrp="1"/>
          </p:cNvGraphicFramePr>
          <p:nvPr/>
        </p:nvGraphicFramePr>
        <p:xfrm>
          <a:off x="2916238" y="1916113"/>
          <a:ext cx="5867400" cy="3744913"/>
        </p:xfrm>
        <a:graphic>
          <a:graphicData uri="http://schemas.openxmlformats.org/drawingml/2006/table">
            <a:tbl>
              <a:tblPr/>
              <a:tblGrid>
                <a:gridCol w="2543175"/>
                <a:gridCol w="3324225"/>
              </a:tblGrid>
              <a:tr h="466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 义 规 则</a:t>
                      </a:r>
                      <a:endPar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print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 := digit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53</a:t>
            </a:fld>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304800" y="228600"/>
            <a:ext cx="8382000" cy="8382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S</a:t>
            </a:r>
            <a:r>
              <a:rPr lang="zh-CN" altLang="en-US" sz="4600" smtClean="0">
                <a:solidFill>
                  <a:srgbClr val="996633"/>
                </a:solidFill>
                <a:effectLst>
                  <a:outerShdw blurRad="38100" dist="38100" dir="2700000" algn="tl">
                    <a:srgbClr val="C0C0C0"/>
                  </a:outerShdw>
                </a:effectLst>
              </a:rPr>
              <a:t>属性定义的自下而上计算</a:t>
            </a:r>
          </a:p>
        </p:txBody>
      </p:sp>
      <p:sp>
        <p:nvSpPr>
          <p:cNvPr id="179203" name="Rectangle 3"/>
          <p:cNvSpPr>
            <a:spLocks noGrp="1" noChangeArrowheads="1"/>
          </p:cNvSpPr>
          <p:nvPr>
            <p:ph type="body" idx="1"/>
          </p:nvPr>
        </p:nvSpPr>
        <p:spPr>
          <a:xfrm>
            <a:off x="304800" y="990600"/>
            <a:ext cx="8610600" cy="5334000"/>
          </a:xfrm>
        </p:spPr>
        <p:txBody>
          <a:bodyPr/>
          <a:lstStyle/>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台式计算器的语法制导定义改成栈操作代码</a:t>
            </a: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p>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p:txBody>
      </p:sp>
      <p:graphicFrame>
        <p:nvGraphicFramePr>
          <p:cNvPr id="179228" name="Group 28"/>
          <p:cNvGraphicFramePr>
            <a:graphicFrameLocks noGrp="1"/>
          </p:cNvGraphicFramePr>
          <p:nvPr/>
        </p:nvGraphicFramePr>
        <p:xfrm>
          <a:off x="2843213" y="1989138"/>
          <a:ext cx="5867400" cy="3727451"/>
        </p:xfrm>
        <a:graphic>
          <a:graphicData uri="http://schemas.openxmlformats.org/drawingml/2006/table">
            <a:tbl>
              <a:tblPr/>
              <a:tblGrid>
                <a:gridCol w="2543175"/>
                <a:gridCol w="3324225"/>
              </a:tblGrid>
              <a:tr h="466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print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 := digit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7377" name="Group 58"/>
          <p:cNvGrpSpPr>
            <a:grpSpLocks/>
          </p:cNvGrpSpPr>
          <p:nvPr/>
        </p:nvGrpSpPr>
        <p:grpSpPr bwMode="auto">
          <a:xfrm>
            <a:off x="0" y="1989138"/>
            <a:ext cx="2590800" cy="3505200"/>
            <a:chOff x="48" y="1776"/>
            <a:chExt cx="1632" cy="2208"/>
          </a:xfrm>
        </p:grpSpPr>
        <p:sp>
          <p:nvSpPr>
            <p:cNvPr id="179259" name="Rectangle 59"/>
            <p:cNvSpPr>
              <a:spLocks noChangeArrowheads="1"/>
            </p:cNvSpPr>
            <p:nvPr/>
          </p:nvSpPr>
          <p:spPr bwMode="auto">
            <a:xfrm>
              <a:off x="1056" y="319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9260" name="Rectangle 60"/>
            <p:cNvSpPr>
              <a:spLocks noChangeArrowheads="1"/>
            </p:cNvSpPr>
            <p:nvPr/>
          </p:nvSpPr>
          <p:spPr bwMode="auto">
            <a:xfrm>
              <a:off x="624" y="319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9261" name="Rectangle 61"/>
            <p:cNvSpPr>
              <a:spLocks noChangeArrowheads="1"/>
            </p:cNvSpPr>
            <p:nvPr/>
          </p:nvSpPr>
          <p:spPr bwMode="auto">
            <a:xfrm>
              <a:off x="1056" y="284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79262" name="Rectangle 62"/>
            <p:cNvSpPr>
              <a:spLocks noChangeArrowheads="1"/>
            </p:cNvSpPr>
            <p:nvPr/>
          </p:nvSpPr>
          <p:spPr bwMode="auto">
            <a:xfrm>
              <a:off x="624" y="284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79263" name="Rectangle 63"/>
            <p:cNvSpPr>
              <a:spLocks noChangeArrowheads="1"/>
            </p:cNvSpPr>
            <p:nvPr/>
          </p:nvSpPr>
          <p:spPr bwMode="auto">
            <a:xfrm>
              <a:off x="1056" y="2486"/>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79264" name="Rectangle 64"/>
            <p:cNvSpPr>
              <a:spLocks noChangeArrowheads="1"/>
            </p:cNvSpPr>
            <p:nvPr/>
          </p:nvSpPr>
          <p:spPr bwMode="auto">
            <a:xfrm>
              <a:off x="624" y="2486"/>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79265" name="Rectangle 65"/>
            <p:cNvSpPr>
              <a:spLocks noChangeArrowheads="1"/>
            </p:cNvSpPr>
            <p:nvPr/>
          </p:nvSpPr>
          <p:spPr bwMode="auto">
            <a:xfrm>
              <a:off x="1056" y="2131"/>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Z</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z</a:t>
              </a:r>
            </a:p>
          </p:txBody>
        </p:sp>
        <p:sp>
          <p:nvSpPr>
            <p:cNvPr id="179266" name="Rectangle 66"/>
            <p:cNvSpPr>
              <a:spLocks noChangeArrowheads="1"/>
            </p:cNvSpPr>
            <p:nvPr/>
          </p:nvSpPr>
          <p:spPr bwMode="auto">
            <a:xfrm>
              <a:off x="624" y="2131"/>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Z</a:t>
              </a:r>
            </a:p>
          </p:txBody>
        </p:sp>
        <p:sp>
          <p:nvSpPr>
            <p:cNvPr id="179267" name="Rectangle 67"/>
            <p:cNvSpPr>
              <a:spLocks noChangeArrowheads="1"/>
            </p:cNvSpPr>
            <p:nvPr/>
          </p:nvSpPr>
          <p:spPr bwMode="auto">
            <a:xfrm>
              <a:off x="1056" y="1776"/>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79268" name="Rectangle 68"/>
            <p:cNvSpPr>
              <a:spLocks noChangeArrowheads="1"/>
            </p:cNvSpPr>
            <p:nvPr/>
          </p:nvSpPr>
          <p:spPr bwMode="auto">
            <a:xfrm>
              <a:off x="624" y="1776"/>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57388" name="Line 69"/>
            <p:cNvSpPr>
              <a:spLocks noChangeShapeType="1"/>
            </p:cNvSpPr>
            <p:nvPr/>
          </p:nvSpPr>
          <p:spPr bwMode="auto">
            <a:xfrm>
              <a:off x="624" y="1776"/>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9" name="Line 70"/>
            <p:cNvSpPr>
              <a:spLocks noChangeShapeType="1"/>
            </p:cNvSpPr>
            <p:nvPr/>
          </p:nvSpPr>
          <p:spPr bwMode="auto">
            <a:xfrm>
              <a:off x="624" y="213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0" name="Line 71"/>
            <p:cNvSpPr>
              <a:spLocks noChangeShapeType="1"/>
            </p:cNvSpPr>
            <p:nvPr/>
          </p:nvSpPr>
          <p:spPr bwMode="auto">
            <a:xfrm>
              <a:off x="624" y="2486"/>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1" name="Line 72"/>
            <p:cNvSpPr>
              <a:spLocks noChangeShapeType="1"/>
            </p:cNvSpPr>
            <p:nvPr/>
          </p:nvSpPr>
          <p:spPr bwMode="auto">
            <a:xfrm>
              <a:off x="624" y="284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2" name="Line 73"/>
            <p:cNvSpPr>
              <a:spLocks noChangeShapeType="1"/>
            </p:cNvSpPr>
            <p:nvPr/>
          </p:nvSpPr>
          <p:spPr bwMode="auto">
            <a:xfrm>
              <a:off x="624" y="319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3" name="Line 74"/>
            <p:cNvSpPr>
              <a:spLocks noChangeShapeType="1"/>
            </p:cNvSpPr>
            <p:nvPr/>
          </p:nvSpPr>
          <p:spPr bwMode="auto">
            <a:xfrm>
              <a:off x="624" y="355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4" name="Line 75"/>
            <p:cNvSpPr>
              <a:spLocks noChangeShapeType="1"/>
            </p:cNvSpPr>
            <p:nvPr/>
          </p:nvSpPr>
          <p:spPr bwMode="auto">
            <a:xfrm>
              <a:off x="624"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5" name="Line 76"/>
            <p:cNvSpPr>
              <a:spLocks noChangeShapeType="1"/>
            </p:cNvSpPr>
            <p:nvPr/>
          </p:nvSpPr>
          <p:spPr bwMode="auto">
            <a:xfrm>
              <a:off x="1056" y="1776"/>
              <a:ext cx="0" cy="17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96" name="Line 77"/>
            <p:cNvSpPr>
              <a:spLocks noChangeShapeType="1"/>
            </p:cNvSpPr>
            <p:nvPr/>
          </p:nvSpPr>
          <p:spPr bwMode="auto">
            <a:xfrm>
              <a:off x="1632"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278" name="Rectangle 78"/>
            <p:cNvSpPr>
              <a:spLocks noChangeArrowheads="1"/>
            </p:cNvSpPr>
            <p:nvPr/>
          </p:nvSpPr>
          <p:spPr bwMode="auto">
            <a:xfrm>
              <a:off x="48" y="3648"/>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57398" name="Line 79"/>
            <p:cNvSpPr>
              <a:spLocks noChangeShapeType="1"/>
            </p:cNvSpPr>
            <p:nvPr/>
          </p:nvSpPr>
          <p:spPr bwMode="auto">
            <a:xfrm>
              <a:off x="144" y="2304"/>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79280" name="Rectangle 80"/>
            <p:cNvSpPr>
              <a:spLocks noChangeArrowheads="1"/>
            </p:cNvSpPr>
            <p:nvPr/>
          </p:nvSpPr>
          <p:spPr bwMode="auto">
            <a:xfrm>
              <a:off x="144" y="1968"/>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57400" name="Line 81"/>
            <p:cNvSpPr>
              <a:spLocks noChangeShapeType="1"/>
            </p:cNvSpPr>
            <p:nvPr/>
          </p:nvSpPr>
          <p:spPr bwMode="auto">
            <a:xfrm flipV="1">
              <a:off x="240" y="2784"/>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04800" y="228600"/>
            <a:ext cx="8382000" cy="8382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S</a:t>
            </a:r>
            <a:r>
              <a:rPr lang="zh-CN" altLang="en-US" sz="4600" smtClean="0">
                <a:solidFill>
                  <a:srgbClr val="996633"/>
                </a:solidFill>
                <a:effectLst>
                  <a:outerShdw blurRad="38100" dist="38100" dir="2700000" algn="tl">
                    <a:srgbClr val="C0C0C0"/>
                  </a:outerShdw>
                </a:effectLst>
              </a:rPr>
              <a:t>属性定义的自下而上计算</a:t>
            </a:r>
          </a:p>
        </p:txBody>
      </p:sp>
      <p:sp>
        <p:nvSpPr>
          <p:cNvPr id="185347" name="Rectangle 3"/>
          <p:cNvSpPr>
            <a:spLocks noGrp="1" noChangeArrowheads="1"/>
          </p:cNvSpPr>
          <p:nvPr>
            <p:ph type="body" idx="1"/>
          </p:nvPr>
        </p:nvSpPr>
        <p:spPr>
          <a:xfrm>
            <a:off x="304800" y="990600"/>
            <a:ext cx="8610600" cy="5334000"/>
          </a:xfrm>
        </p:spPr>
        <p:txBody>
          <a:bodyPr/>
          <a:lstStyle/>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台式计算器的语法制导定义改成栈操作代码</a:t>
            </a: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p>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p:txBody>
      </p:sp>
      <p:graphicFrame>
        <p:nvGraphicFramePr>
          <p:cNvPr id="185372" name="Group 28"/>
          <p:cNvGraphicFramePr>
            <a:graphicFrameLocks noGrp="1"/>
          </p:cNvGraphicFramePr>
          <p:nvPr/>
        </p:nvGraphicFramePr>
        <p:xfrm>
          <a:off x="2843213" y="1989138"/>
          <a:ext cx="5867400" cy="3727451"/>
        </p:xfrm>
        <a:graphic>
          <a:graphicData uri="http://schemas.openxmlformats.org/drawingml/2006/table">
            <a:tbl>
              <a:tblPr/>
              <a:tblGrid>
                <a:gridCol w="2543175"/>
                <a:gridCol w="3324225"/>
              </a:tblGrid>
              <a:tr h="4667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代 码 段</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print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 := digit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8401" name="Group 57"/>
          <p:cNvGrpSpPr>
            <a:grpSpLocks/>
          </p:cNvGrpSpPr>
          <p:nvPr/>
        </p:nvGrpSpPr>
        <p:grpSpPr bwMode="auto">
          <a:xfrm>
            <a:off x="0" y="1989138"/>
            <a:ext cx="2590800" cy="3505200"/>
            <a:chOff x="48" y="1776"/>
            <a:chExt cx="1632" cy="2208"/>
          </a:xfrm>
        </p:grpSpPr>
        <p:sp>
          <p:nvSpPr>
            <p:cNvPr id="185402" name="Rectangle 58"/>
            <p:cNvSpPr>
              <a:spLocks noChangeArrowheads="1"/>
            </p:cNvSpPr>
            <p:nvPr/>
          </p:nvSpPr>
          <p:spPr bwMode="auto">
            <a:xfrm>
              <a:off x="1056" y="319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5403" name="Rectangle 59"/>
            <p:cNvSpPr>
              <a:spLocks noChangeArrowheads="1"/>
            </p:cNvSpPr>
            <p:nvPr/>
          </p:nvSpPr>
          <p:spPr bwMode="auto">
            <a:xfrm>
              <a:off x="624" y="319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5404" name="Rectangle 60"/>
            <p:cNvSpPr>
              <a:spLocks noChangeArrowheads="1"/>
            </p:cNvSpPr>
            <p:nvPr/>
          </p:nvSpPr>
          <p:spPr bwMode="auto">
            <a:xfrm>
              <a:off x="1056" y="284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85405" name="Rectangle 61"/>
            <p:cNvSpPr>
              <a:spLocks noChangeArrowheads="1"/>
            </p:cNvSpPr>
            <p:nvPr/>
          </p:nvSpPr>
          <p:spPr bwMode="auto">
            <a:xfrm>
              <a:off x="624" y="284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85406" name="Rectangle 62"/>
            <p:cNvSpPr>
              <a:spLocks noChangeArrowheads="1"/>
            </p:cNvSpPr>
            <p:nvPr/>
          </p:nvSpPr>
          <p:spPr bwMode="auto">
            <a:xfrm>
              <a:off x="1056" y="2486"/>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85407" name="Rectangle 63"/>
            <p:cNvSpPr>
              <a:spLocks noChangeArrowheads="1"/>
            </p:cNvSpPr>
            <p:nvPr/>
          </p:nvSpPr>
          <p:spPr bwMode="auto">
            <a:xfrm>
              <a:off x="624" y="2486"/>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85408" name="Rectangle 64"/>
            <p:cNvSpPr>
              <a:spLocks noChangeArrowheads="1"/>
            </p:cNvSpPr>
            <p:nvPr/>
          </p:nvSpPr>
          <p:spPr bwMode="auto">
            <a:xfrm>
              <a:off x="1056" y="2131"/>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Z</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z</a:t>
              </a:r>
            </a:p>
          </p:txBody>
        </p:sp>
        <p:sp>
          <p:nvSpPr>
            <p:cNvPr id="185409" name="Rectangle 65"/>
            <p:cNvSpPr>
              <a:spLocks noChangeArrowheads="1"/>
            </p:cNvSpPr>
            <p:nvPr/>
          </p:nvSpPr>
          <p:spPr bwMode="auto">
            <a:xfrm>
              <a:off x="624" y="2131"/>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Z</a:t>
              </a:r>
            </a:p>
          </p:txBody>
        </p:sp>
        <p:sp>
          <p:nvSpPr>
            <p:cNvPr id="185410" name="Rectangle 66"/>
            <p:cNvSpPr>
              <a:spLocks noChangeArrowheads="1"/>
            </p:cNvSpPr>
            <p:nvPr/>
          </p:nvSpPr>
          <p:spPr bwMode="auto">
            <a:xfrm>
              <a:off x="1056" y="1776"/>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5411" name="Rectangle 67"/>
            <p:cNvSpPr>
              <a:spLocks noChangeArrowheads="1"/>
            </p:cNvSpPr>
            <p:nvPr/>
          </p:nvSpPr>
          <p:spPr bwMode="auto">
            <a:xfrm>
              <a:off x="624" y="1776"/>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58412" name="Line 68"/>
            <p:cNvSpPr>
              <a:spLocks noChangeShapeType="1"/>
            </p:cNvSpPr>
            <p:nvPr/>
          </p:nvSpPr>
          <p:spPr bwMode="auto">
            <a:xfrm>
              <a:off x="624" y="1776"/>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3" name="Line 69"/>
            <p:cNvSpPr>
              <a:spLocks noChangeShapeType="1"/>
            </p:cNvSpPr>
            <p:nvPr/>
          </p:nvSpPr>
          <p:spPr bwMode="auto">
            <a:xfrm>
              <a:off x="624" y="213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70"/>
            <p:cNvSpPr>
              <a:spLocks noChangeShapeType="1"/>
            </p:cNvSpPr>
            <p:nvPr/>
          </p:nvSpPr>
          <p:spPr bwMode="auto">
            <a:xfrm>
              <a:off x="624" y="2486"/>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71"/>
            <p:cNvSpPr>
              <a:spLocks noChangeShapeType="1"/>
            </p:cNvSpPr>
            <p:nvPr/>
          </p:nvSpPr>
          <p:spPr bwMode="auto">
            <a:xfrm>
              <a:off x="624" y="284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6" name="Line 72"/>
            <p:cNvSpPr>
              <a:spLocks noChangeShapeType="1"/>
            </p:cNvSpPr>
            <p:nvPr/>
          </p:nvSpPr>
          <p:spPr bwMode="auto">
            <a:xfrm>
              <a:off x="624" y="319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7" name="Line 73"/>
            <p:cNvSpPr>
              <a:spLocks noChangeShapeType="1"/>
            </p:cNvSpPr>
            <p:nvPr/>
          </p:nvSpPr>
          <p:spPr bwMode="auto">
            <a:xfrm>
              <a:off x="624" y="355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8" name="Line 74"/>
            <p:cNvSpPr>
              <a:spLocks noChangeShapeType="1"/>
            </p:cNvSpPr>
            <p:nvPr/>
          </p:nvSpPr>
          <p:spPr bwMode="auto">
            <a:xfrm>
              <a:off x="624"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9" name="Line 75"/>
            <p:cNvSpPr>
              <a:spLocks noChangeShapeType="1"/>
            </p:cNvSpPr>
            <p:nvPr/>
          </p:nvSpPr>
          <p:spPr bwMode="auto">
            <a:xfrm>
              <a:off x="1056" y="1776"/>
              <a:ext cx="0" cy="17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0" name="Line 76"/>
            <p:cNvSpPr>
              <a:spLocks noChangeShapeType="1"/>
            </p:cNvSpPr>
            <p:nvPr/>
          </p:nvSpPr>
          <p:spPr bwMode="auto">
            <a:xfrm>
              <a:off x="1632"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421" name="Rectangle 77"/>
            <p:cNvSpPr>
              <a:spLocks noChangeArrowheads="1"/>
            </p:cNvSpPr>
            <p:nvPr/>
          </p:nvSpPr>
          <p:spPr bwMode="auto">
            <a:xfrm>
              <a:off x="48" y="3648"/>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58422" name="Line 78"/>
            <p:cNvSpPr>
              <a:spLocks noChangeShapeType="1"/>
            </p:cNvSpPr>
            <p:nvPr/>
          </p:nvSpPr>
          <p:spPr bwMode="auto">
            <a:xfrm>
              <a:off x="144" y="2304"/>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5423" name="Rectangle 79"/>
            <p:cNvSpPr>
              <a:spLocks noChangeArrowheads="1"/>
            </p:cNvSpPr>
            <p:nvPr/>
          </p:nvSpPr>
          <p:spPr bwMode="auto">
            <a:xfrm>
              <a:off x="144" y="1968"/>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58424" name="Line 80"/>
            <p:cNvSpPr>
              <a:spLocks noChangeShapeType="1"/>
            </p:cNvSpPr>
            <p:nvPr/>
          </p:nvSpPr>
          <p:spPr bwMode="auto">
            <a:xfrm flipV="1">
              <a:off x="240" y="2784"/>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304800" y="228600"/>
            <a:ext cx="8382000" cy="8382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S</a:t>
            </a:r>
            <a:r>
              <a:rPr lang="zh-CN" altLang="en-US" sz="4600" smtClean="0">
                <a:solidFill>
                  <a:srgbClr val="996633"/>
                </a:solidFill>
                <a:effectLst>
                  <a:outerShdw blurRad="38100" dist="38100" dir="2700000" algn="tl">
                    <a:srgbClr val="C0C0C0"/>
                  </a:outerShdw>
                </a:effectLst>
              </a:rPr>
              <a:t>属性定义的自下而上计算</a:t>
            </a:r>
          </a:p>
        </p:txBody>
      </p:sp>
      <p:sp>
        <p:nvSpPr>
          <p:cNvPr id="187395" name="Rectangle 3"/>
          <p:cNvSpPr>
            <a:spLocks noGrp="1" noChangeArrowheads="1"/>
          </p:cNvSpPr>
          <p:nvPr>
            <p:ph type="body" idx="1"/>
          </p:nvPr>
        </p:nvSpPr>
        <p:spPr>
          <a:xfrm>
            <a:off x="304800" y="990600"/>
            <a:ext cx="8610600" cy="5334000"/>
          </a:xfrm>
        </p:spPr>
        <p:txBody>
          <a:bodyPr/>
          <a:lstStyle/>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台式计算器的语法制导定义改成栈操作代码</a:t>
            </a: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p>
          <a:p>
            <a:pPr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endParaRPr>
          </a:p>
        </p:txBody>
      </p:sp>
      <p:graphicFrame>
        <p:nvGraphicFramePr>
          <p:cNvPr id="187420" name="Group 28"/>
          <p:cNvGraphicFramePr>
            <a:graphicFrameLocks noGrp="1"/>
          </p:cNvGraphicFramePr>
          <p:nvPr/>
        </p:nvGraphicFramePr>
        <p:xfrm>
          <a:off x="2987675" y="1700213"/>
          <a:ext cx="5867400" cy="4056064"/>
        </p:xfrm>
        <a:graphic>
          <a:graphicData uri="http://schemas.openxmlformats.org/drawingml/2006/table">
            <a:tbl>
              <a:tblPr/>
              <a:tblGrid>
                <a:gridCol w="2543175"/>
                <a:gridCol w="3324225"/>
              </a:tblGrid>
              <a:tr h="466739">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代 码 段</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2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n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print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1]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24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2 ]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top</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673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9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digit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 := digit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9425" name="Group 58"/>
          <p:cNvGrpSpPr>
            <a:grpSpLocks/>
          </p:cNvGrpSpPr>
          <p:nvPr/>
        </p:nvGrpSpPr>
        <p:grpSpPr bwMode="auto">
          <a:xfrm>
            <a:off x="0" y="1989138"/>
            <a:ext cx="2590800" cy="3505200"/>
            <a:chOff x="48" y="1776"/>
            <a:chExt cx="1632" cy="2208"/>
          </a:xfrm>
        </p:grpSpPr>
        <p:sp>
          <p:nvSpPr>
            <p:cNvPr id="187451" name="Rectangle 59"/>
            <p:cNvSpPr>
              <a:spLocks noChangeArrowheads="1"/>
            </p:cNvSpPr>
            <p:nvPr/>
          </p:nvSpPr>
          <p:spPr bwMode="auto">
            <a:xfrm>
              <a:off x="1056" y="319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7452" name="Rectangle 60"/>
            <p:cNvSpPr>
              <a:spLocks noChangeArrowheads="1"/>
            </p:cNvSpPr>
            <p:nvPr/>
          </p:nvSpPr>
          <p:spPr bwMode="auto">
            <a:xfrm>
              <a:off x="624" y="319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7453" name="Rectangle 61"/>
            <p:cNvSpPr>
              <a:spLocks noChangeArrowheads="1"/>
            </p:cNvSpPr>
            <p:nvPr/>
          </p:nvSpPr>
          <p:spPr bwMode="auto">
            <a:xfrm>
              <a:off x="1056" y="284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87454" name="Rectangle 62"/>
            <p:cNvSpPr>
              <a:spLocks noChangeArrowheads="1"/>
            </p:cNvSpPr>
            <p:nvPr/>
          </p:nvSpPr>
          <p:spPr bwMode="auto">
            <a:xfrm>
              <a:off x="624" y="284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87455" name="Rectangle 63"/>
            <p:cNvSpPr>
              <a:spLocks noChangeArrowheads="1"/>
            </p:cNvSpPr>
            <p:nvPr/>
          </p:nvSpPr>
          <p:spPr bwMode="auto">
            <a:xfrm>
              <a:off x="1056" y="2486"/>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87456" name="Rectangle 64"/>
            <p:cNvSpPr>
              <a:spLocks noChangeArrowheads="1"/>
            </p:cNvSpPr>
            <p:nvPr/>
          </p:nvSpPr>
          <p:spPr bwMode="auto">
            <a:xfrm>
              <a:off x="624" y="2486"/>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87457" name="Rectangle 65"/>
            <p:cNvSpPr>
              <a:spLocks noChangeArrowheads="1"/>
            </p:cNvSpPr>
            <p:nvPr/>
          </p:nvSpPr>
          <p:spPr bwMode="auto">
            <a:xfrm>
              <a:off x="1056" y="2131"/>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Z</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z</a:t>
              </a:r>
            </a:p>
          </p:txBody>
        </p:sp>
        <p:sp>
          <p:nvSpPr>
            <p:cNvPr id="187458" name="Rectangle 66"/>
            <p:cNvSpPr>
              <a:spLocks noChangeArrowheads="1"/>
            </p:cNvSpPr>
            <p:nvPr/>
          </p:nvSpPr>
          <p:spPr bwMode="auto">
            <a:xfrm>
              <a:off x="624" y="2131"/>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Z</a:t>
              </a:r>
            </a:p>
          </p:txBody>
        </p:sp>
        <p:sp>
          <p:nvSpPr>
            <p:cNvPr id="187459" name="Rectangle 67"/>
            <p:cNvSpPr>
              <a:spLocks noChangeArrowheads="1"/>
            </p:cNvSpPr>
            <p:nvPr/>
          </p:nvSpPr>
          <p:spPr bwMode="auto">
            <a:xfrm>
              <a:off x="1056" y="1776"/>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87460" name="Rectangle 68"/>
            <p:cNvSpPr>
              <a:spLocks noChangeArrowheads="1"/>
            </p:cNvSpPr>
            <p:nvPr/>
          </p:nvSpPr>
          <p:spPr bwMode="auto">
            <a:xfrm>
              <a:off x="624" y="1776"/>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59436" name="Line 69"/>
            <p:cNvSpPr>
              <a:spLocks noChangeShapeType="1"/>
            </p:cNvSpPr>
            <p:nvPr/>
          </p:nvSpPr>
          <p:spPr bwMode="auto">
            <a:xfrm>
              <a:off x="624" y="1776"/>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7" name="Line 70"/>
            <p:cNvSpPr>
              <a:spLocks noChangeShapeType="1"/>
            </p:cNvSpPr>
            <p:nvPr/>
          </p:nvSpPr>
          <p:spPr bwMode="auto">
            <a:xfrm>
              <a:off x="624" y="2131"/>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8" name="Line 71"/>
            <p:cNvSpPr>
              <a:spLocks noChangeShapeType="1"/>
            </p:cNvSpPr>
            <p:nvPr/>
          </p:nvSpPr>
          <p:spPr bwMode="auto">
            <a:xfrm>
              <a:off x="624" y="2486"/>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9" name="Line 72"/>
            <p:cNvSpPr>
              <a:spLocks noChangeShapeType="1"/>
            </p:cNvSpPr>
            <p:nvPr/>
          </p:nvSpPr>
          <p:spPr bwMode="auto">
            <a:xfrm>
              <a:off x="624" y="284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0" name="Line 73"/>
            <p:cNvSpPr>
              <a:spLocks noChangeShapeType="1"/>
            </p:cNvSpPr>
            <p:nvPr/>
          </p:nvSpPr>
          <p:spPr bwMode="auto">
            <a:xfrm>
              <a:off x="624" y="319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74"/>
            <p:cNvSpPr>
              <a:spLocks noChangeShapeType="1"/>
            </p:cNvSpPr>
            <p:nvPr/>
          </p:nvSpPr>
          <p:spPr bwMode="auto">
            <a:xfrm>
              <a:off x="624" y="355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75"/>
            <p:cNvSpPr>
              <a:spLocks noChangeShapeType="1"/>
            </p:cNvSpPr>
            <p:nvPr/>
          </p:nvSpPr>
          <p:spPr bwMode="auto">
            <a:xfrm>
              <a:off x="624"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76"/>
            <p:cNvSpPr>
              <a:spLocks noChangeShapeType="1"/>
            </p:cNvSpPr>
            <p:nvPr/>
          </p:nvSpPr>
          <p:spPr bwMode="auto">
            <a:xfrm>
              <a:off x="1056" y="1776"/>
              <a:ext cx="0" cy="17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77"/>
            <p:cNvSpPr>
              <a:spLocks noChangeShapeType="1"/>
            </p:cNvSpPr>
            <p:nvPr/>
          </p:nvSpPr>
          <p:spPr bwMode="auto">
            <a:xfrm>
              <a:off x="1632" y="1776"/>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470" name="Rectangle 78"/>
            <p:cNvSpPr>
              <a:spLocks noChangeArrowheads="1"/>
            </p:cNvSpPr>
            <p:nvPr/>
          </p:nvSpPr>
          <p:spPr bwMode="auto">
            <a:xfrm>
              <a:off x="48" y="3648"/>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59446" name="Line 79"/>
            <p:cNvSpPr>
              <a:spLocks noChangeShapeType="1"/>
            </p:cNvSpPr>
            <p:nvPr/>
          </p:nvSpPr>
          <p:spPr bwMode="auto">
            <a:xfrm>
              <a:off x="144" y="2304"/>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87472" name="Rectangle 80"/>
            <p:cNvSpPr>
              <a:spLocks noChangeArrowheads="1"/>
            </p:cNvSpPr>
            <p:nvPr/>
          </p:nvSpPr>
          <p:spPr bwMode="auto">
            <a:xfrm>
              <a:off x="144" y="1968"/>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59448" name="Line 81"/>
            <p:cNvSpPr>
              <a:spLocks noChangeShapeType="1"/>
            </p:cNvSpPr>
            <p:nvPr/>
          </p:nvSpPr>
          <p:spPr bwMode="auto">
            <a:xfrm flipV="1">
              <a:off x="240" y="2784"/>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04800" y="228600"/>
            <a:ext cx="8382000" cy="1143000"/>
          </a:xfrm>
        </p:spPr>
        <p:txBody>
          <a:bodyPr/>
          <a:lstStyle/>
          <a:p>
            <a:pPr eaLnBrk="1" hangingPunct="1">
              <a:defRPr/>
            </a:pPr>
            <a:r>
              <a:rPr lang="en-US" altLang="zh-CN" sz="4600" i="1" smtClean="0">
                <a:solidFill>
                  <a:srgbClr val="996633"/>
                </a:solidFill>
                <a:effectLst>
                  <a:outerShdw blurRad="38100" dist="38100" dir="2700000" algn="tl">
                    <a:srgbClr val="C0C0C0"/>
                  </a:outerShdw>
                </a:effectLst>
                <a:ea typeface="黑体" pitchFamily="2" charset="-122"/>
              </a:rPr>
              <a:t>L</a:t>
            </a:r>
            <a:r>
              <a:rPr lang="zh-CN" altLang="en-US" sz="4600" smtClean="0">
                <a:solidFill>
                  <a:srgbClr val="996633"/>
                </a:solidFill>
                <a:effectLst>
                  <a:outerShdw blurRad="38100" dist="38100" dir="2700000" algn="tl">
                    <a:srgbClr val="C0C0C0"/>
                  </a:outerShdw>
                </a:effectLst>
              </a:rPr>
              <a:t>属性定义的自上而下计算</a:t>
            </a:r>
          </a:p>
        </p:txBody>
      </p:sp>
      <p:sp>
        <p:nvSpPr>
          <p:cNvPr id="189443" name="Rectangle 3"/>
          <p:cNvSpPr>
            <a:spLocks noGrp="1" noChangeArrowheads="1"/>
          </p:cNvSpPr>
          <p:nvPr>
            <p:ph type="body" idx="1"/>
          </p:nvPr>
        </p:nvSpPr>
        <p:spPr>
          <a:xfrm>
            <a:off x="304800" y="1295400"/>
            <a:ext cx="8610600" cy="5257800"/>
          </a:xfrm>
        </p:spPr>
        <p:txBody>
          <a:bodyPr/>
          <a:lstStyle/>
          <a:p>
            <a:pPr eaLnBrk="1" hangingPunct="1">
              <a:spcBef>
                <a:spcPct val="0"/>
              </a:spcBef>
              <a:buFont typeface="Wingdings" pitchFamily="2" charset="2"/>
              <a:buNone/>
              <a:defRPr/>
            </a:pPr>
            <a:r>
              <a:rPr lang="en-US" altLang="zh-CN" b="1" i="1" smtClean="0">
                <a:solidFill>
                  <a:srgbClr val="996633"/>
                </a:solidFill>
                <a:effectLst>
                  <a:outerShdw blurRad="38100" dist="38100" dir="2700000" algn="tl">
                    <a:srgbClr val="C0C0C0"/>
                  </a:outerShdw>
                </a:effectLst>
                <a:ea typeface="黑体" pitchFamily="2" charset="-122"/>
              </a:rPr>
              <a:t>L</a:t>
            </a:r>
            <a:r>
              <a:rPr lang="zh-CN" altLang="en-US" b="1" smtClean="0">
                <a:solidFill>
                  <a:srgbClr val="996633"/>
                </a:solidFill>
                <a:effectLst>
                  <a:outerShdw blurRad="38100" dist="38100" dir="2700000" algn="tl">
                    <a:srgbClr val="C0C0C0"/>
                  </a:outerShdw>
                </a:effectLst>
              </a:rPr>
              <a:t>属性定义</a:t>
            </a:r>
          </a:p>
          <a:p>
            <a:pPr eaLnBrk="1" hangingPunct="1">
              <a:spcBef>
                <a:spcPct val="0"/>
              </a:spcBef>
              <a:buFont typeface="Wingdings" pitchFamily="2" charset="2"/>
              <a:buNone/>
              <a:defRPr/>
            </a:pPr>
            <a:endParaRPr lang="zh-CN" altLang="en-US" b="1" smtClean="0">
              <a:solidFill>
                <a:srgbClr val="996633"/>
              </a:solidFill>
              <a:effectLst>
                <a:outerShdw blurRad="38100" dist="38100" dir="2700000" algn="tl">
                  <a:srgbClr val="C0C0C0"/>
                </a:outerShdw>
              </a:effectLst>
            </a:endParaRPr>
          </a:p>
          <a:p>
            <a:pPr algn="just" eaLnBrk="1" hangingPunct="1">
              <a:spcBef>
                <a:spcPct val="0"/>
              </a:spcBef>
              <a:defRPr/>
            </a:pPr>
            <a:r>
              <a:rPr lang="zh-CN" altLang="en-US" b="1" smtClean="0">
                <a:solidFill>
                  <a:srgbClr val="996633"/>
                </a:solidFill>
                <a:effectLst>
                  <a:outerShdw blurRad="38100" dist="38100" dir="2700000" algn="tl">
                    <a:srgbClr val="C0C0C0"/>
                  </a:outerShdw>
                </a:effectLst>
              </a:rPr>
              <a:t>如果每个产生式</a:t>
            </a:r>
            <a:r>
              <a:rPr lang="en-US" altLang="zh-CN" b="1" i="1" smtClean="0">
                <a:solidFill>
                  <a:srgbClr val="996633"/>
                </a:solidFill>
                <a:effectLst>
                  <a:outerShdw blurRad="38100" dist="38100" dir="2700000" algn="tl">
                    <a:srgbClr val="C0C0C0"/>
                  </a:outerShdw>
                </a:effectLst>
              </a:rPr>
              <a:t>A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i="1" smtClean="0">
                <a:solidFill>
                  <a:srgbClr val="996633"/>
                </a:solidFill>
                <a:effectLst>
                  <a:outerShdw blurRad="38100" dist="38100" dir="2700000" algn="tl">
                    <a:srgbClr val="C0C0C0"/>
                  </a:outerShdw>
                </a:effectLst>
              </a:rPr>
              <a:t>X</a:t>
            </a:r>
            <a:r>
              <a:rPr lang="en-US" altLang="zh-CN" b="1" baseline="-30000" smtClean="0">
                <a:solidFill>
                  <a:srgbClr val="996633"/>
                </a:solidFill>
                <a:effectLst>
                  <a:outerShdw blurRad="38100" dist="38100" dir="2700000" algn="tl">
                    <a:srgbClr val="C0C0C0"/>
                  </a:outerShdw>
                </a:effectLst>
              </a:rPr>
              <a:t>1</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X</a:t>
            </a:r>
            <a:r>
              <a:rPr lang="en-US" altLang="zh-CN" b="1" baseline="-30000" smtClean="0">
                <a:solidFill>
                  <a:srgbClr val="996633"/>
                </a:solidFill>
                <a:effectLst>
                  <a:outerShdw blurRad="38100" dist="38100" dir="2700000" algn="tl">
                    <a:srgbClr val="C0C0C0"/>
                  </a:outerShdw>
                </a:effectLst>
              </a:rPr>
              <a:t>2</a:t>
            </a:r>
            <a:r>
              <a:rPr lang="en-US" altLang="zh-CN" b="1" smtClean="0">
                <a:solidFill>
                  <a:srgbClr val="996633"/>
                </a:solidFill>
                <a:effectLst>
                  <a:outerShdw blurRad="38100" dist="38100" dir="2700000" algn="tl">
                    <a:srgbClr val="C0C0C0"/>
                  </a:outerShdw>
                </a:effectLst>
              </a:rPr>
              <a:t> … </a:t>
            </a:r>
            <a:r>
              <a:rPr lang="en-US" altLang="zh-CN" b="1" i="1" smtClean="0">
                <a:solidFill>
                  <a:srgbClr val="996633"/>
                </a:solidFill>
                <a:effectLst>
                  <a:outerShdw blurRad="38100" dist="38100" dir="2700000" algn="tl">
                    <a:srgbClr val="C0C0C0"/>
                  </a:outerShdw>
                </a:effectLst>
              </a:rPr>
              <a:t>X</a:t>
            </a:r>
            <a:r>
              <a:rPr lang="en-US" altLang="zh-CN" b="1" i="1" baseline="-30000" smtClean="0">
                <a:solidFill>
                  <a:srgbClr val="996633"/>
                </a:solidFill>
                <a:effectLst>
                  <a:outerShdw blurRad="38100" dist="38100" dir="2700000" algn="tl">
                    <a:srgbClr val="C0C0C0"/>
                  </a:outerShdw>
                </a:effectLst>
              </a:rPr>
              <a:t>n</a:t>
            </a:r>
            <a:r>
              <a:rPr lang="en-US" altLang="zh-CN" b="1" smtClean="0">
                <a:solidFill>
                  <a:srgbClr val="996633"/>
                </a:solidFill>
                <a:effectLst>
                  <a:outerShdw blurRad="38100" dist="38100" dir="2700000" algn="tl">
                    <a:srgbClr val="C0C0C0"/>
                  </a:outerShdw>
                </a:effectLst>
                <a:latin typeface="宋体" pitchFamily="2" charset="-122"/>
              </a:rPr>
              <a:t> </a:t>
            </a:r>
            <a:r>
              <a:rPr lang="zh-CN" altLang="en-US" b="1" smtClean="0">
                <a:solidFill>
                  <a:srgbClr val="996633"/>
                </a:solidFill>
                <a:effectLst>
                  <a:outerShdw blurRad="38100" dist="38100" dir="2700000" algn="tl">
                    <a:srgbClr val="C0C0C0"/>
                  </a:outerShdw>
                </a:effectLst>
              </a:rPr>
              <a:t>的每条语义规则计算的属性是</a:t>
            </a:r>
            <a:r>
              <a:rPr lang="en-US" altLang="zh-CN" b="1" i="1" smtClean="0">
                <a:solidFill>
                  <a:srgbClr val="996633"/>
                </a:solidFill>
                <a:effectLst>
                  <a:outerShdw blurRad="38100" dist="38100" dir="2700000" algn="tl">
                    <a:srgbClr val="C0C0C0"/>
                  </a:outerShdw>
                </a:effectLst>
              </a:rPr>
              <a:t>A</a:t>
            </a:r>
            <a:r>
              <a:rPr lang="zh-CN" altLang="en-US" b="1" smtClean="0">
                <a:solidFill>
                  <a:srgbClr val="996633"/>
                </a:solidFill>
                <a:effectLst>
                  <a:outerShdw blurRad="38100" dist="38100" dir="2700000" algn="tl">
                    <a:srgbClr val="C0C0C0"/>
                  </a:outerShdw>
                </a:effectLst>
              </a:rPr>
              <a:t>的综合属性；或者是</a:t>
            </a:r>
            <a:r>
              <a:rPr lang="en-US" altLang="zh-CN" b="1" i="1" smtClean="0">
                <a:solidFill>
                  <a:srgbClr val="996633"/>
                </a:solidFill>
                <a:effectLst>
                  <a:outerShdw blurRad="38100" dist="38100" dir="2700000" algn="tl">
                    <a:srgbClr val="C0C0C0"/>
                  </a:outerShdw>
                </a:effectLst>
              </a:rPr>
              <a:t>X</a:t>
            </a:r>
            <a:r>
              <a:rPr lang="en-US" altLang="zh-CN" b="1" i="1" baseline="-30000" smtClean="0">
                <a:solidFill>
                  <a:srgbClr val="996633"/>
                </a:solidFill>
                <a:effectLst>
                  <a:outerShdw blurRad="38100" dist="38100" dir="2700000" algn="tl">
                    <a:srgbClr val="C0C0C0"/>
                  </a:outerShdw>
                </a:effectLst>
              </a:rPr>
              <a:t>j</a:t>
            </a:r>
            <a:r>
              <a:rPr lang="en-US" altLang="zh-CN" b="1" i="1" smtClean="0">
                <a:solidFill>
                  <a:srgbClr val="996633"/>
                </a:solidFill>
                <a:effectLst>
                  <a:outerShdw blurRad="38100" dist="38100" dir="2700000" algn="tl">
                    <a:srgbClr val="C0C0C0"/>
                  </a:outerShdw>
                </a:effectLst>
              </a:rPr>
              <a:t> </a:t>
            </a:r>
            <a:r>
              <a:rPr lang="zh-CN" altLang="en-US" b="1" smtClean="0">
                <a:solidFill>
                  <a:srgbClr val="996633"/>
                </a:solidFill>
                <a:effectLst>
                  <a:outerShdw blurRad="38100" dist="38100" dir="2700000" algn="tl">
                    <a:srgbClr val="C0C0C0"/>
                  </a:outerShdw>
                </a:effectLst>
              </a:rPr>
              <a:t>的继承属性，</a:t>
            </a:r>
            <a:r>
              <a:rPr lang="en-US" altLang="zh-CN" b="1" smtClean="0">
                <a:solidFill>
                  <a:srgbClr val="996633"/>
                </a:solidFill>
                <a:effectLst>
                  <a:outerShdw blurRad="38100" dist="38100" dir="2700000" algn="tl">
                    <a:srgbClr val="C0C0C0"/>
                  </a:outerShdw>
                </a:effectLst>
              </a:rPr>
              <a:t>1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j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n</a:t>
            </a:r>
            <a:r>
              <a:rPr lang="en-US" altLang="zh-CN" b="1" smtClean="0">
                <a:solidFill>
                  <a:srgbClr val="996633"/>
                </a:solidFill>
                <a:effectLst>
                  <a:outerShdw blurRad="38100" dist="38100" dir="2700000" algn="tl">
                    <a:srgbClr val="C0C0C0"/>
                  </a:outerShdw>
                </a:effectLst>
                <a:latin typeface="宋体" pitchFamily="2" charset="-122"/>
              </a:rPr>
              <a:t>, </a:t>
            </a:r>
            <a:r>
              <a:rPr lang="zh-CN" altLang="en-US" b="1" smtClean="0">
                <a:solidFill>
                  <a:srgbClr val="996633"/>
                </a:solidFill>
                <a:effectLst>
                  <a:outerShdw blurRad="38100" dist="38100" dir="2700000" algn="tl">
                    <a:srgbClr val="C0C0C0"/>
                  </a:outerShdw>
                </a:effectLst>
              </a:rPr>
              <a:t>但它仅依赖：</a:t>
            </a:r>
            <a:endParaRPr lang="zh-CN" altLang="en-US" b="1" smtClean="0">
              <a:solidFill>
                <a:srgbClr val="996633"/>
              </a:solidFill>
              <a:effectLst>
                <a:outerShdw blurRad="38100" dist="38100" dir="2700000" algn="tl">
                  <a:srgbClr val="C0C0C0"/>
                </a:outerShdw>
              </a:effectLst>
              <a:latin typeface="宋体" pitchFamily="2" charset="-122"/>
            </a:endParaRPr>
          </a:p>
          <a:p>
            <a:pPr lvl="1" algn="just" eaLnBrk="1" hangingPunct="1">
              <a:spcBef>
                <a:spcPct val="0"/>
              </a:spcBef>
              <a:defRPr/>
            </a:pPr>
            <a:r>
              <a:rPr lang="zh-CN" altLang="en-US" b="1" smtClean="0">
                <a:solidFill>
                  <a:schemeClr val="accent2"/>
                </a:solidFill>
                <a:effectLst>
                  <a:outerShdw blurRad="38100" dist="38100" dir="2700000" algn="tl">
                    <a:srgbClr val="C0C0C0"/>
                  </a:outerShdw>
                </a:effectLst>
              </a:rPr>
              <a:t>该产生式中</a:t>
            </a:r>
            <a:r>
              <a:rPr lang="en-US" altLang="zh-CN" b="1" i="1" smtClean="0">
                <a:solidFill>
                  <a:schemeClr val="accent2"/>
                </a:solidFill>
                <a:effectLst>
                  <a:outerShdw blurRad="38100" dist="38100" dir="2700000" algn="tl">
                    <a:srgbClr val="C0C0C0"/>
                  </a:outerShdw>
                </a:effectLst>
              </a:rPr>
              <a:t>X</a:t>
            </a:r>
            <a:r>
              <a:rPr lang="en-US" altLang="zh-CN" b="1" i="1" baseline="-30000" smtClean="0">
                <a:solidFill>
                  <a:schemeClr val="accent2"/>
                </a:solidFill>
                <a:effectLst>
                  <a:outerShdw blurRad="38100" dist="38100" dir="2700000" algn="tl">
                    <a:srgbClr val="C0C0C0"/>
                  </a:outerShdw>
                </a:effectLst>
              </a:rPr>
              <a:t>j</a:t>
            </a:r>
            <a:r>
              <a:rPr lang="zh-CN" altLang="en-US" b="1" smtClean="0">
                <a:solidFill>
                  <a:schemeClr val="accent2"/>
                </a:solidFill>
                <a:effectLst>
                  <a:outerShdw blurRad="38100" dist="38100" dir="2700000" algn="tl">
                    <a:srgbClr val="C0C0C0"/>
                  </a:outerShdw>
                </a:effectLst>
              </a:rPr>
              <a:t>左边符号</a:t>
            </a:r>
            <a:r>
              <a:rPr lang="en-US" altLang="zh-CN" b="1" i="1" smtClean="0">
                <a:solidFill>
                  <a:schemeClr val="accent2"/>
                </a:solidFill>
                <a:effectLst>
                  <a:outerShdw blurRad="38100" dist="38100" dir="2700000" algn="tl">
                    <a:srgbClr val="C0C0C0"/>
                  </a:outerShdw>
                </a:effectLst>
              </a:rPr>
              <a:t>X</a:t>
            </a:r>
            <a:r>
              <a:rPr lang="en-US" altLang="zh-CN" b="1" baseline="-30000" smtClean="0">
                <a:solidFill>
                  <a:schemeClr val="accent2"/>
                </a:solidFill>
                <a:effectLst>
                  <a:outerShdw blurRad="38100" dist="38100" dir="2700000" algn="tl">
                    <a:srgbClr val="C0C0C0"/>
                  </a:outerShdw>
                </a:effectLst>
              </a:rPr>
              <a:t>1</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X</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X</a:t>
            </a:r>
            <a:r>
              <a:rPr lang="en-US" altLang="zh-CN" b="1" i="1" baseline="-30000" smtClean="0">
                <a:solidFill>
                  <a:schemeClr val="accent2"/>
                </a:solidFill>
                <a:effectLst>
                  <a:outerShdw blurRad="38100" dist="38100" dir="2700000" algn="tl">
                    <a:srgbClr val="C0C0C0"/>
                  </a:outerShdw>
                </a:effectLst>
              </a:rPr>
              <a:t>j</a:t>
            </a:r>
            <a:r>
              <a:rPr lang="en-US" altLang="zh-CN" b="1" baseline="-30000" smtClean="0">
                <a:solidFill>
                  <a:schemeClr val="accent2"/>
                </a:solidFill>
                <a:effectLst>
                  <a:outerShdw blurRad="38100" dist="38100" dir="2700000" algn="tl">
                    <a:srgbClr val="C0C0C0"/>
                  </a:outerShdw>
                </a:effectLst>
              </a:rPr>
              <a:t>-1</a:t>
            </a:r>
            <a:r>
              <a:rPr lang="zh-CN" altLang="en-US" b="1" smtClean="0">
                <a:solidFill>
                  <a:schemeClr val="accent2"/>
                </a:solidFill>
                <a:effectLst>
                  <a:outerShdw blurRad="38100" dist="38100" dir="2700000" algn="tl">
                    <a:srgbClr val="C0C0C0"/>
                  </a:outerShdw>
                </a:effectLst>
              </a:rPr>
              <a:t>的属性；</a:t>
            </a:r>
            <a:endParaRPr lang="zh-CN" altLang="en-US" b="1" smtClean="0">
              <a:solidFill>
                <a:schemeClr val="accent2"/>
              </a:solidFill>
              <a:effectLst>
                <a:outerShdw blurRad="38100" dist="38100" dir="2700000" algn="tl">
                  <a:srgbClr val="C0C0C0"/>
                </a:outerShdw>
              </a:effectLst>
              <a:latin typeface="宋体" pitchFamily="2" charset="-122"/>
            </a:endParaRPr>
          </a:p>
          <a:p>
            <a:pPr lvl="1" algn="just" eaLnBrk="1" hangingPunct="1">
              <a:spcBef>
                <a:spcPct val="0"/>
              </a:spcBef>
              <a:defRPr/>
            </a:pPr>
            <a:r>
              <a:rPr lang="en-US" altLang="zh-CN" b="1" i="1" smtClean="0">
                <a:solidFill>
                  <a:schemeClr val="accent2"/>
                </a:solidFill>
                <a:effectLst>
                  <a:outerShdw blurRad="38100" dist="38100" dir="2700000" algn="tl">
                    <a:srgbClr val="C0C0C0"/>
                  </a:outerShdw>
                </a:effectLst>
              </a:rPr>
              <a:t>A</a:t>
            </a:r>
            <a:r>
              <a:rPr lang="zh-CN" altLang="en-US" b="1" smtClean="0">
                <a:solidFill>
                  <a:schemeClr val="accent2"/>
                </a:solidFill>
                <a:effectLst>
                  <a:outerShdw blurRad="38100" dist="38100" dir="2700000" algn="tl">
                    <a:srgbClr val="C0C0C0"/>
                  </a:outerShdw>
                </a:effectLst>
              </a:rPr>
              <a:t>的继承属性。</a:t>
            </a:r>
            <a:endParaRPr lang="zh-CN" altLang="en-US"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defRPr/>
            </a:pPr>
            <a:endParaRPr lang="zh-CN" altLang="en-US" sz="2600" b="1" smtClean="0">
              <a:solidFill>
                <a:schemeClr val="accent2"/>
              </a:solidFill>
              <a:effectLst>
                <a:outerShdw blurRad="38100" dist="38100" dir="2700000" algn="tl">
                  <a:srgbClr val="C0C0C0"/>
                </a:outerShdw>
              </a:effectLst>
              <a:latin typeface="宋体" pitchFamily="2" charset="-122"/>
            </a:endParaRPr>
          </a:p>
          <a:p>
            <a:pPr eaLnBrk="1" hangingPunct="1">
              <a:spcBef>
                <a:spcPct val="0"/>
              </a:spcBef>
              <a:defRPr/>
            </a:pPr>
            <a:r>
              <a:rPr lang="en-US" altLang="zh-CN" sz="2600" b="1" i="1" smtClean="0">
                <a:solidFill>
                  <a:srgbClr val="996633"/>
                </a:solidFill>
                <a:effectLst>
                  <a:outerShdw blurRad="38100" dist="38100" dir="2700000" algn="tl">
                    <a:srgbClr val="C0C0C0"/>
                  </a:outerShdw>
                </a:effectLst>
              </a:rPr>
              <a:t>S</a:t>
            </a:r>
            <a:r>
              <a:rPr lang="zh-CN" altLang="en-US" b="1" smtClean="0">
                <a:solidFill>
                  <a:srgbClr val="996633"/>
                </a:solidFill>
                <a:effectLst>
                  <a:outerShdw blurRad="38100" dist="38100" dir="2700000" algn="tl">
                    <a:srgbClr val="C0C0C0"/>
                  </a:outerShdw>
                </a:effectLst>
              </a:rPr>
              <a:t>属性定义属于</a:t>
            </a:r>
            <a:r>
              <a:rPr lang="en-US" altLang="zh-CN" b="1" i="1" smtClean="0">
                <a:solidFill>
                  <a:srgbClr val="996633"/>
                </a:solidFill>
                <a:effectLst>
                  <a:outerShdw blurRad="38100" dist="38100" dir="2700000" algn="tl">
                    <a:srgbClr val="C0C0C0"/>
                  </a:outerShdw>
                </a:effectLst>
              </a:rPr>
              <a:t>L</a:t>
            </a:r>
            <a:r>
              <a:rPr lang="zh-CN" altLang="en-US" b="1" smtClean="0">
                <a:solidFill>
                  <a:srgbClr val="996633"/>
                </a:solidFill>
                <a:effectLst>
                  <a:outerShdw blurRad="38100" dist="38100" dir="2700000" algn="tl">
                    <a:srgbClr val="C0C0C0"/>
                  </a:outerShdw>
                </a:effectLst>
              </a:rPr>
              <a:t>属性定义</a:t>
            </a:r>
            <a:r>
              <a:rPr lang="zh-CN" altLang="en-US" sz="2600" b="1" smtClean="0">
                <a:solidFill>
                  <a:srgbClr val="996633"/>
                </a:solidFill>
                <a:effectLst>
                  <a:outerShdw blurRad="38100" dist="38100" dir="2700000" algn="tl">
                    <a:srgbClr val="C0C0C0"/>
                  </a:outerShdw>
                </a:effectLst>
                <a:latin typeface="宋体" pitchFamily="2" charset="-122"/>
              </a:rPr>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descr="Green marble"/>
          <p:cNvSpPr>
            <a:spLocks noChangeArrowheads="1"/>
          </p:cNvSpPr>
          <p:nvPr/>
        </p:nvSpPr>
        <p:spPr bwMode="auto">
          <a:xfrm>
            <a:off x="0" y="5734050"/>
            <a:ext cx="2843213" cy="1123950"/>
          </a:xfrm>
          <a:prstGeom prst="wedgeRoundRectCallout">
            <a:avLst>
              <a:gd name="adj1" fmla="val -3935"/>
              <a:gd name="adj2" fmla="val -286301"/>
              <a:gd name="adj3" fmla="val 16667"/>
            </a:avLst>
          </a:prstGeom>
          <a:solidFill>
            <a:schemeClr val="accent1"/>
          </a:solidFill>
          <a:ln w="12700">
            <a:solidFill>
              <a:schemeClr val="tx1"/>
            </a:solidFill>
            <a:miter lim="800000"/>
            <a:headEnd type="none" w="sm" len="sm"/>
            <a:tailEnd type="none" w="sm" len="sm"/>
          </a:ln>
        </p:spPr>
        <p:txBody>
          <a:bodyPr/>
          <a:lstStyle/>
          <a:p>
            <a:pPr algn="ctr"/>
            <a:endParaRPr lang="zh-CN" altLang="zh-CN">
              <a:latin typeface="Tahoma" pitchFamily="34" charset="0"/>
            </a:endParaRPr>
          </a:p>
        </p:txBody>
      </p:sp>
      <p:sp>
        <p:nvSpPr>
          <p:cNvPr id="193539" name="Rectangle 3"/>
          <p:cNvSpPr>
            <a:spLocks noGrp="1" noChangeArrowheads="1"/>
          </p:cNvSpPr>
          <p:nvPr>
            <p:ph type="title"/>
          </p:nvPr>
        </p:nvSpPr>
        <p:spPr>
          <a:xfrm>
            <a:off x="304800" y="228600"/>
            <a:ext cx="8382000" cy="1143000"/>
          </a:xfrm>
        </p:spPr>
        <p:txBody>
          <a:bodyPr/>
          <a:lstStyle/>
          <a:p>
            <a:pPr eaLnBrk="1" hangingPunct="1">
              <a:defRPr/>
            </a:pPr>
            <a:r>
              <a:rPr lang="en-US" altLang="zh-CN" sz="4600" i="1" dirty="0" smtClean="0">
                <a:solidFill>
                  <a:srgbClr val="996633"/>
                </a:solidFill>
                <a:effectLst>
                  <a:outerShdw blurRad="38100" dist="38100" dir="2700000" algn="tl">
                    <a:srgbClr val="C0C0C0"/>
                  </a:outerShdw>
                </a:effectLst>
                <a:ea typeface="黑体" pitchFamily="2" charset="-122"/>
              </a:rPr>
              <a:t>L</a:t>
            </a:r>
            <a:r>
              <a:rPr lang="zh-CN" altLang="en-US" sz="4600" dirty="0" smtClean="0">
                <a:solidFill>
                  <a:srgbClr val="996633"/>
                </a:solidFill>
                <a:effectLst>
                  <a:outerShdw blurRad="38100" dist="38100" dir="2700000" algn="tl">
                    <a:srgbClr val="C0C0C0"/>
                  </a:outerShdw>
                </a:effectLst>
              </a:rPr>
              <a:t>属性定义的自上而下计算</a:t>
            </a:r>
          </a:p>
        </p:txBody>
      </p:sp>
      <p:sp>
        <p:nvSpPr>
          <p:cNvPr id="193540" name="Rectangle 4"/>
          <p:cNvSpPr>
            <a:spLocks noGrp="1" noChangeArrowheads="1"/>
          </p:cNvSpPr>
          <p:nvPr>
            <p:ph type="body" idx="1"/>
          </p:nvPr>
        </p:nvSpPr>
        <p:spPr>
          <a:xfrm>
            <a:off x="304800" y="1295400"/>
            <a:ext cx="8610600" cy="5257800"/>
          </a:xfrm>
        </p:spPr>
        <p:txBody>
          <a:bodyPr/>
          <a:lstStyle/>
          <a:p>
            <a:pPr eaLnBrk="1" hangingPunct="1">
              <a:spcBef>
                <a:spcPct val="0"/>
              </a:spcBef>
              <a:buFont typeface="Wingdings" pitchFamily="2" charset="2"/>
              <a:buNone/>
              <a:defRPr/>
            </a:pPr>
            <a:r>
              <a:rPr lang="en-US" altLang="zh-CN" sz="2600" b="1" i="1" smtClean="0">
                <a:solidFill>
                  <a:srgbClr val="996633"/>
                </a:solidFill>
                <a:effectLst>
                  <a:outerShdw blurRad="38100" dist="38100" dir="2700000" algn="tl">
                    <a:srgbClr val="C0C0C0"/>
                  </a:outerShdw>
                </a:effectLst>
              </a:rPr>
              <a:t>L</a:t>
            </a:r>
            <a:r>
              <a:rPr lang="zh-CN" altLang="en-US" sz="2600" b="1" smtClean="0">
                <a:solidFill>
                  <a:srgbClr val="996633"/>
                </a:solidFill>
                <a:effectLst>
                  <a:outerShdw blurRad="38100" dist="38100" dir="2700000" algn="tl">
                    <a:srgbClr val="C0C0C0"/>
                  </a:outerShdw>
                </a:effectLst>
                <a:latin typeface="宋体" pitchFamily="2" charset="-122"/>
              </a:rPr>
              <a:t>属性定义的例子：变量类型声明的语法制导定义</a:t>
            </a:r>
            <a:endParaRPr lang="zh-CN" altLang="en-US" sz="2600" b="1" smtClean="0">
              <a:solidFill>
                <a:srgbClr val="996633"/>
              </a:solidFill>
              <a:effectLst>
                <a:outerShdw blurRad="38100" dist="38100" dir="2700000" algn="tl">
                  <a:srgbClr val="C0C0C0"/>
                </a:outerShdw>
              </a:effectLst>
            </a:endParaRPr>
          </a:p>
          <a:p>
            <a:pPr algn="just" eaLnBrk="1" hangingPunct="1">
              <a:spcBef>
                <a:spcPct val="0"/>
              </a:spcBef>
              <a:buFont typeface="Wingdings" pitchFamily="2" charset="2"/>
              <a:buNone/>
              <a:defRPr/>
            </a:pPr>
            <a:endParaRPr lang="en-US" altLang="zh-CN" sz="2600" b="1" smtClean="0">
              <a:solidFill>
                <a:srgbClr val="996633"/>
              </a:solidFill>
              <a:effectLst>
                <a:outerShdw blurRad="38100" dist="38100" dir="2700000" algn="tl">
                  <a:srgbClr val="C0C0C0"/>
                </a:outerShdw>
              </a:effectLst>
              <a:latin typeface="宋体" pitchFamily="2" charset="-122"/>
            </a:endParaRPr>
          </a:p>
        </p:txBody>
      </p:sp>
      <p:graphicFrame>
        <p:nvGraphicFramePr>
          <p:cNvPr id="193541" name="Group 5"/>
          <p:cNvGraphicFramePr>
            <a:graphicFrameLocks noGrp="1"/>
          </p:cNvGraphicFramePr>
          <p:nvPr/>
        </p:nvGraphicFramePr>
        <p:xfrm>
          <a:off x="1371600" y="2133600"/>
          <a:ext cx="7086600" cy="3841750"/>
        </p:xfrm>
        <a:graphic>
          <a:graphicData uri="http://schemas.openxmlformats.org/drawingml/2006/table">
            <a:tbl>
              <a:tblPr/>
              <a:tblGrid>
                <a:gridCol w="2362200"/>
                <a:gridCol w="4724400"/>
              </a:tblGrid>
              <a:tr h="53341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  生  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80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D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TL</a:t>
                      </a:r>
                      <a:endPar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type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137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int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type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integer</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real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type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real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524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addtype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entry</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5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 </a:t>
                      </a:r>
                    </a:p>
                  </a:txBody>
                  <a:tcPr marL="54000" marR="54000" marT="28801" marB="288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addtype</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(id.</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entry</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in</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p>
                  </a:txBody>
                  <a:tcPr marL="54000" marR="54000" marT="28801" marB="28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3564" name="Rectangle 28"/>
          <p:cNvSpPr>
            <a:spLocks noChangeArrowheads="1"/>
          </p:cNvSpPr>
          <p:nvPr/>
        </p:nvSpPr>
        <p:spPr bwMode="auto">
          <a:xfrm>
            <a:off x="0" y="5776913"/>
            <a:ext cx="2447925" cy="1081087"/>
          </a:xfrm>
          <a:prstGeom prst="rect">
            <a:avLst/>
          </a:prstGeom>
          <a:noFill/>
          <a:ln w="9525">
            <a:noFill/>
            <a:miter lim="800000"/>
            <a:headEnd/>
            <a:tailEnd/>
          </a:ln>
          <a:effectLst/>
        </p:spPr>
        <p:txBody>
          <a:bodyPr anchor="ctr"/>
          <a:lstStyle/>
          <a:p>
            <a:pPr>
              <a:defRPr/>
            </a:pPr>
            <a:r>
              <a:rPr lang="zh-CN" altLang="en-US" sz="2900">
                <a:solidFill>
                  <a:srgbClr val="996633"/>
                </a:solidFill>
                <a:effectLst>
                  <a:outerShdw blurRad="38100" dist="38100" dir="2700000" algn="tl">
                    <a:srgbClr val="C0C0C0"/>
                  </a:outerShdw>
                </a:effectLst>
                <a:latin typeface="Garamond" pitchFamily="18" charset="0"/>
                <a:ea typeface="黑体" pitchFamily="2" charset="-122"/>
              </a:rPr>
              <a:t>语义规则的执行时刻很重要</a:t>
            </a:r>
            <a:endParaRPr lang="zh-CN" altLang="en-US" sz="2900">
              <a:solidFill>
                <a:srgbClr val="996633"/>
              </a:solidFill>
              <a:effectLst>
                <a:outerShdw blurRad="38100" dist="38100" dir="2700000" algn="tl">
                  <a:srgbClr val="C0C0C0"/>
                </a:outerShdw>
              </a:effectLst>
              <a:latin typeface="Garamond" pitchFamily="18" charset="0"/>
              <a:ea typeface="宋体" pitchFamily="2" charset="-122"/>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04800" y="228600"/>
            <a:ext cx="8382000" cy="1143000"/>
          </a:xfrm>
        </p:spPr>
        <p:txBody>
          <a:bodyPr/>
          <a:lstStyle/>
          <a:p>
            <a:pPr eaLnBrk="1" hangingPunct="1">
              <a:defRPr/>
            </a:pPr>
            <a:r>
              <a:rPr lang="zh-CN" altLang="en-US" sz="5000" b="1" smtClean="0">
                <a:solidFill>
                  <a:srgbClr val="996633"/>
                </a:solidFill>
                <a:effectLst>
                  <a:outerShdw blurRad="38100" dist="38100" dir="2700000" algn="tl">
                    <a:srgbClr val="C0C0C0"/>
                  </a:outerShdw>
                </a:effectLst>
              </a:rPr>
              <a:t>翻译方案</a:t>
            </a:r>
          </a:p>
        </p:txBody>
      </p:sp>
      <p:sp>
        <p:nvSpPr>
          <p:cNvPr id="195587" name="Rectangle 3"/>
          <p:cNvSpPr>
            <a:spLocks noGrp="1" noChangeArrowheads="1"/>
          </p:cNvSpPr>
          <p:nvPr>
            <p:ph type="body" idx="1"/>
          </p:nvPr>
        </p:nvSpPr>
        <p:spPr>
          <a:xfrm>
            <a:off x="304800" y="1295400"/>
            <a:ext cx="8588375" cy="5334000"/>
          </a:xfrm>
        </p:spPr>
        <p:txBody>
          <a:bodyPr wrap="none"/>
          <a:lstStyle/>
          <a:p>
            <a:pPr defTabSz="207963" eaLnBrk="1" hangingPunct="1">
              <a:spcBef>
                <a:spcPct val="0"/>
              </a:spcBef>
              <a:buFont typeface="Wingdings" pitchFamily="2" charset="2"/>
              <a:buNone/>
              <a:tabLst>
                <a:tab pos="10136188" algn="l"/>
              </a:tabLst>
              <a:defRPr/>
            </a:pPr>
            <a:r>
              <a:rPr lang="zh-CN" altLang="en-US" b="1" smtClean="0">
                <a:solidFill>
                  <a:schemeClr val="accent2"/>
                </a:solidFill>
                <a:effectLst>
                  <a:outerShdw blurRad="38100" dist="38100" dir="2700000" algn="tl">
                    <a:srgbClr val="C0C0C0"/>
                  </a:outerShdw>
                </a:effectLst>
              </a:rPr>
              <a:t>语义动作（语义规则）插入到产生式右部的任何</a:t>
            </a:r>
          </a:p>
          <a:p>
            <a:pPr defTabSz="207963" eaLnBrk="1" hangingPunct="1">
              <a:spcBef>
                <a:spcPct val="0"/>
              </a:spcBef>
              <a:buFont typeface="Wingdings" pitchFamily="2" charset="2"/>
              <a:buNone/>
              <a:tabLst>
                <a:tab pos="10136188" algn="l"/>
              </a:tabLst>
              <a:defRPr/>
            </a:pPr>
            <a:r>
              <a:rPr lang="zh-CN" altLang="en-US" b="1" smtClean="0">
                <a:solidFill>
                  <a:schemeClr val="accent2"/>
                </a:solidFill>
                <a:effectLst>
                  <a:outerShdw blurRad="38100" dist="38100" dir="2700000" algn="tl">
                    <a:srgbClr val="C0C0C0"/>
                  </a:outerShdw>
                </a:effectLst>
              </a:rPr>
              <a:t>地方，以表达动作的执行时刻。</a:t>
            </a:r>
          </a:p>
          <a:p>
            <a:pPr defTabSz="207963" eaLnBrk="1" hangingPunct="1">
              <a:spcBef>
                <a:spcPct val="0"/>
              </a:spcBef>
              <a:buFont typeface="Wingdings" pitchFamily="2" charset="2"/>
              <a:buNone/>
              <a:tabLst>
                <a:tab pos="10136188" algn="l"/>
              </a:tabLst>
              <a:defRPr/>
            </a:pPr>
            <a:r>
              <a:rPr lang="zh-CN" altLang="en-US" b="1" smtClean="0">
                <a:solidFill>
                  <a:schemeClr val="accent2"/>
                </a:solidFill>
                <a:effectLst>
                  <a:outerShdw blurRad="38100" dist="38100" dir="2700000" algn="tl">
                    <a:srgbClr val="C0C0C0"/>
                  </a:outerShdw>
                </a:effectLst>
              </a:rPr>
              <a:t>	</a:t>
            </a:r>
          </a:p>
          <a:p>
            <a:pPr defTabSz="207963" eaLnBrk="1" hangingPunct="1">
              <a:spcBef>
                <a:spcPct val="0"/>
              </a:spcBef>
              <a:buFont typeface="Wingdings" pitchFamily="2" charset="2"/>
              <a:buNone/>
              <a:tabLst>
                <a:tab pos="10136188" algn="l"/>
              </a:tabLst>
              <a:defRPr/>
            </a:pPr>
            <a:r>
              <a:rPr lang="zh-CN" altLang="en-US" sz="3800" b="1" smtClean="0">
                <a:solidFill>
                  <a:schemeClr val="accent2"/>
                </a:solidFill>
                <a:effectLst>
                  <a:outerShdw blurRad="38100" dist="38100" dir="2700000" algn="tl">
                    <a:srgbClr val="C0C0C0"/>
                  </a:outerShdw>
                </a:effectLst>
              </a:rPr>
              <a:t>	</a:t>
            </a:r>
            <a:r>
              <a:rPr lang="en-US" altLang="zh-CN" sz="3800" b="1" smtClean="0">
                <a:solidFill>
                  <a:schemeClr val="accent2"/>
                </a:solidFill>
                <a:effectLst>
                  <a:outerShdw blurRad="38100" dist="38100" dir="2700000" algn="tl">
                    <a:srgbClr val="C0C0C0"/>
                  </a:outerShdw>
                </a:effectLst>
              </a:rPr>
              <a:t>A</a:t>
            </a:r>
            <a:r>
              <a:rPr lang="en-US" altLang="zh-CN" sz="3800" b="1" smtClean="0">
                <a:solidFill>
                  <a:schemeClr val="accent2"/>
                </a:solidFill>
                <a:effectLst>
                  <a:outerShdw blurRad="38100" dist="38100" dir="2700000" algn="tl">
                    <a:srgbClr val="C0C0C0"/>
                  </a:outerShdw>
                </a:effectLst>
                <a:sym typeface="Wingdings" pitchFamily="2" charset="2"/>
              </a:rPr>
              <a:t>B{..}C</a:t>
            </a:r>
          </a:p>
          <a:p>
            <a:pPr defTabSz="207963" eaLnBrk="1" hangingPunct="1">
              <a:spcBef>
                <a:spcPct val="0"/>
              </a:spcBef>
              <a:buFont typeface="Wingdings" pitchFamily="2" charset="2"/>
              <a:buNone/>
              <a:tabLst>
                <a:tab pos="10136188" algn="l"/>
              </a:tabLst>
              <a:defRPr/>
            </a:pPr>
            <a:r>
              <a:rPr lang="en-US" altLang="zh-CN" b="1" smtClean="0">
                <a:solidFill>
                  <a:schemeClr val="accent2"/>
                </a:solidFill>
                <a:effectLst>
                  <a:outerShdw blurRad="38100" dist="38100" dir="2700000" algn="tl">
                    <a:srgbClr val="C0C0C0"/>
                  </a:outerShdw>
                </a:effectLst>
                <a:sym typeface="Wingdings" pitchFamily="2" charset="2"/>
              </a:rPr>
              <a:t>L</a:t>
            </a:r>
            <a:r>
              <a:rPr lang="zh-CN" altLang="en-US" b="1" smtClean="0">
                <a:solidFill>
                  <a:schemeClr val="accent2"/>
                </a:solidFill>
                <a:effectLst>
                  <a:outerShdw blurRad="38100" dist="38100" dir="2700000" algn="tl">
                    <a:srgbClr val="C0C0C0"/>
                  </a:outerShdw>
                </a:effectLst>
                <a:sym typeface="Wingdings" pitchFamily="2" charset="2"/>
              </a:rPr>
              <a:t>属性定义的翻译方案的三条限制：</a:t>
            </a:r>
          </a:p>
          <a:p>
            <a:pPr defTabSz="207963" eaLnBrk="1" hangingPunct="1">
              <a:spcBef>
                <a:spcPct val="0"/>
              </a:spcBef>
              <a:buFont typeface="Wingdings" pitchFamily="2" charset="2"/>
              <a:buNone/>
              <a:tabLst>
                <a:tab pos="10136188" algn="l"/>
              </a:tabLst>
              <a:defRPr/>
            </a:pPr>
            <a:endParaRPr lang="zh-CN" altLang="en-US" b="1" smtClean="0">
              <a:solidFill>
                <a:schemeClr val="accent2"/>
              </a:solidFill>
              <a:effectLst>
                <a:outerShdw blurRad="38100" dist="38100" dir="2700000" algn="tl">
                  <a:srgbClr val="C0C0C0"/>
                </a:outerShdw>
              </a:effectLst>
              <a:sym typeface="Wingdings" pitchFamily="2" charset="2"/>
            </a:endParaRPr>
          </a:p>
          <a:p>
            <a:pPr defTabSz="207963" eaLnBrk="1" hangingPunct="1">
              <a:spcBef>
                <a:spcPct val="0"/>
              </a:spcBef>
              <a:tabLst>
                <a:tab pos="10136188" algn="l"/>
              </a:tabLst>
              <a:defRPr/>
            </a:pPr>
            <a:r>
              <a:rPr lang="zh-CN" altLang="en-US" sz="2500" b="1" smtClean="0">
                <a:solidFill>
                  <a:schemeClr val="accent2"/>
                </a:solidFill>
                <a:effectLst>
                  <a:outerShdw blurRad="38100" dist="38100" dir="2700000" algn="tl">
                    <a:srgbClr val="C0C0C0"/>
                  </a:outerShdw>
                </a:effectLst>
              </a:rPr>
              <a:t>产生式右部符号的继承属性必须在先于这个符号的</a:t>
            </a:r>
          </a:p>
          <a:p>
            <a:pPr defTabSz="207963" eaLnBrk="1" hangingPunct="1">
              <a:spcBef>
                <a:spcPct val="0"/>
              </a:spcBef>
              <a:buFont typeface="Wingdings" pitchFamily="2" charset="2"/>
              <a:buNone/>
              <a:tabLst>
                <a:tab pos="10136188" algn="l"/>
              </a:tabLst>
              <a:defRPr/>
            </a:pPr>
            <a:r>
              <a:rPr lang="zh-CN" altLang="en-US" sz="2500" b="1" smtClean="0">
                <a:solidFill>
                  <a:schemeClr val="accent2"/>
                </a:solidFill>
                <a:effectLst>
                  <a:outerShdw blurRad="38100" dist="38100" dir="2700000" algn="tl">
                    <a:srgbClr val="C0C0C0"/>
                  </a:outerShdw>
                </a:effectLst>
              </a:rPr>
              <a:t>    动作中计算</a:t>
            </a:r>
          </a:p>
          <a:p>
            <a:pPr defTabSz="207963" eaLnBrk="1" hangingPunct="1">
              <a:spcBef>
                <a:spcPct val="0"/>
              </a:spcBef>
              <a:tabLst>
                <a:tab pos="10136188" algn="l"/>
              </a:tabLst>
              <a:defRPr/>
            </a:pPr>
            <a:r>
              <a:rPr lang="zh-CN" altLang="en-US" sz="2500" b="1" smtClean="0">
                <a:solidFill>
                  <a:schemeClr val="accent2"/>
                </a:solidFill>
                <a:effectLst>
                  <a:outerShdw blurRad="38100" dist="38100" dir="2700000" algn="tl">
                    <a:srgbClr val="C0C0C0"/>
                  </a:outerShdw>
                </a:effectLst>
              </a:rPr>
              <a:t>一个动作不能引用该动作右边符号的综合属性</a:t>
            </a:r>
          </a:p>
          <a:p>
            <a:pPr defTabSz="207963" eaLnBrk="1" hangingPunct="1">
              <a:spcBef>
                <a:spcPct val="0"/>
              </a:spcBef>
              <a:tabLst>
                <a:tab pos="10136188" algn="l"/>
              </a:tabLst>
              <a:defRPr/>
            </a:pPr>
            <a:r>
              <a:rPr lang="zh-CN" altLang="en-US" sz="2500" b="1" smtClean="0">
                <a:solidFill>
                  <a:schemeClr val="accent2"/>
                </a:solidFill>
                <a:effectLst>
                  <a:outerShdw blurRad="38100" dist="38100" dir="2700000" algn="tl">
                    <a:srgbClr val="C0C0C0"/>
                  </a:outerShdw>
                </a:effectLst>
              </a:rPr>
              <a:t>左部非终结符的综合属性只能在它所引用的所有属</a:t>
            </a:r>
          </a:p>
          <a:p>
            <a:pPr defTabSz="207963" eaLnBrk="1" hangingPunct="1">
              <a:spcBef>
                <a:spcPct val="0"/>
              </a:spcBef>
              <a:buFont typeface="Wingdings" pitchFamily="2" charset="2"/>
              <a:buNone/>
              <a:tabLst>
                <a:tab pos="10136188" algn="l"/>
              </a:tabLst>
              <a:defRPr/>
            </a:pPr>
            <a:r>
              <a:rPr lang="zh-CN" altLang="en-US" sz="2500" b="1" smtClean="0">
                <a:solidFill>
                  <a:schemeClr val="accent2"/>
                </a:solidFill>
                <a:effectLst>
                  <a:outerShdw blurRad="38100" dist="38100" dir="2700000" algn="tl">
                    <a:srgbClr val="C0C0C0"/>
                  </a:outerShdw>
                </a:effectLst>
              </a:rPr>
              <a:t>    性都计算完后才能计算</a:t>
            </a:r>
            <a:endParaRPr lang="zh-CN" altLang="en-US" sz="3400" b="1" i="1" smtClean="0">
              <a:solidFill>
                <a:schemeClr val="accent2"/>
              </a:solidFill>
              <a:effectLst>
                <a:outerShdw blurRad="38100" dist="38100" dir="2700000" algn="tl">
                  <a:srgbClr val="C0C0C0"/>
                </a:outerShdw>
              </a:effectLst>
            </a:endParaRPr>
          </a:p>
          <a:p>
            <a:pPr defTabSz="207963" eaLnBrk="1" hangingPunct="1">
              <a:spcBef>
                <a:spcPct val="0"/>
              </a:spcBef>
              <a:buClr>
                <a:schemeClr val="accent2"/>
              </a:buClr>
              <a:buFont typeface="Wingdings" pitchFamily="2" charset="2"/>
              <a:buChar char="Ø"/>
              <a:tabLst>
                <a:tab pos="10136188" algn="l"/>
              </a:tabLst>
              <a:defRPr/>
            </a:pPr>
            <a:endParaRPr lang="en-US" altLang="zh-CN" sz="3400" b="1" i="1" smtClean="0">
              <a:solidFill>
                <a:schemeClr val="accent2"/>
              </a:solidFill>
              <a:effectLst>
                <a:outerShdw blurRad="38100" dist="38100" dir="2700000" algn="tl">
                  <a:srgbClr val="C0C0C0"/>
                </a:outerShdw>
              </a:effectLst>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228600" y="1600200"/>
            <a:ext cx="8915400" cy="4953000"/>
          </a:xfrm>
        </p:spPr>
        <p:txBody>
          <a:bodyPr/>
          <a:lstStyle/>
          <a:p>
            <a:pPr eaLnBrk="1" hangingPunct="1">
              <a:defRPr/>
            </a:pPr>
            <a:r>
              <a:rPr lang="zh-CN" altLang="en-US" b="1" smtClean="0">
                <a:solidFill>
                  <a:srgbClr val="996633"/>
                </a:solidFill>
                <a:effectLst>
                  <a:outerShdw blurRad="38100" dist="38100" dir="2700000" algn="tl">
                    <a:srgbClr val="C0C0C0"/>
                  </a:outerShdw>
                </a:effectLst>
              </a:rPr>
              <a:t>正规定义的例子</a:t>
            </a:r>
          </a:p>
          <a:p>
            <a:pPr eaLnBrk="1" hangingPunct="1">
              <a:buFont typeface="Wingdings" pitchFamily="2" charset="2"/>
              <a:buNone/>
              <a:defRPr/>
            </a:pPr>
            <a:r>
              <a:rPr lang="zh-CN" altLang="en-US" b="1" smtClean="0"/>
              <a:t>	</a:t>
            </a:r>
            <a:r>
              <a:rPr lang="en-US" altLang="zh-CN" sz="2600" b="1" smtClean="0">
                <a:solidFill>
                  <a:schemeClr val="accent2"/>
                </a:solidFill>
                <a:effectLst>
                  <a:outerShdw blurRad="38100" dist="38100" dir="2700000" algn="tl">
                    <a:srgbClr val="C0C0C0"/>
                  </a:outerShdw>
                </a:effectLst>
              </a:rPr>
              <a:t>Pascal</a:t>
            </a:r>
            <a:r>
              <a:rPr lang="zh-CN" altLang="en-US" sz="2600" b="1" smtClean="0">
                <a:solidFill>
                  <a:schemeClr val="accent2"/>
                </a:solidFill>
                <a:effectLst>
                  <a:outerShdw blurRad="38100" dist="38100" dir="2700000" algn="tl">
                    <a:srgbClr val="C0C0C0"/>
                  </a:outerShdw>
                </a:effectLst>
                <a:latin typeface="宋体" pitchFamily="2" charset="-122"/>
              </a:rPr>
              <a:t>无符号数集合，例</a:t>
            </a:r>
            <a:r>
              <a:rPr lang="en-US" altLang="zh-CN" sz="2600" b="1" smtClean="0">
                <a:solidFill>
                  <a:schemeClr val="accent2"/>
                </a:solidFill>
                <a:effectLst>
                  <a:outerShdw blurRad="38100" dist="38100" dir="2700000" algn="tl">
                    <a:srgbClr val="C0C0C0"/>
                  </a:outerShdw>
                </a:effectLst>
              </a:rPr>
              <a:t>1946</a:t>
            </a:r>
            <a:r>
              <a:rPr lang="en-US" altLang="zh-CN" sz="2600" b="1" smtClean="0">
                <a:solidFill>
                  <a:schemeClr val="accent2"/>
                </a:solidFill>
                <a:effectLst>
                  <a:outerShdw blurRad="38100" dist="38100" dir="2700000" algn="tl">
                    <a:srgbClr val="C0C0C0"/>
                  </a:outerShdw>
                </a:effectLst>
                <a:latin typeface="宋体" pitchFamily="2" charset="-122"/>
              </a:rPr>
              <a:t>,</a:t>
            </a:r>
            <a:r>
              <a:rPr lang="en-US" altLang="zh-CN" sz="2600" b="1" smtClean="0">
                <a:solidFill>
                  <a:schemeClr val="accent2"/>
                </a:solidFill>
                <a:effectLst>
                  <a:outerShdw blurRad="38100" dist="38100" dir="2700000" algn="tl">
                    <a:srgbClr val="C0C0C0"/>
                  </a:outerShdw>
                </a:effectLst>
              </a:rPr>
              <a:t>11.28</a:t>
            </a:r>
            <a:r>
              <a:rPr lang="en-US" altLang="zh-CN" sz="2600" b="1" smtClean="0">
                <a:solidFill>
                  <a:schemeClr val="accent2"/>
                </a:solidFill>
                <a:effectLst>
                  <a:outerShdw blurRad="38100" dist="38100" dir="2700000" algn="tl">
                    <a:srgbClr val="C0C0C0"/>
                  </a:outerShdw>
                </a:effectLst>
                <a:latin typeface="宋体" pitchFamily="2" charset="-122"/>
              </a:rPr>
              <a:t>,</a:t>
            </a:r>
            <a:r>
              <a:rPr lang="en-US" altLang="zh-CN" sz="2600" b="1" smtClean="0">
                <a:solidFill>
                  <a:schemeClr val="accent2"/>
                </a:solidFill>
                <a:effectLst>
                  <a:outerShdw blurRad="38100" dist="38100" dir="2700000" algn="tl">
                    <a:srgbClr val="C0C0C0"/>
                  </a:outerShdw>
                </a:effectLst>
              </a:rPr>
              <a:t>63.6E8</a:t>
            </a:r>
            <a:r>
              <a:rPr lang="en-US" altLang="zh-CN" sz="2600" b="1" smtClean="0">
                <a:solidFill>
                  <a:schemeClr val="accent2"/>
                </a:solidFill>
                <a:effectLst>
                  <a:outerShdw blurRad="38100" dist="38100" dir="2700000" algn="tl">
                    <a:srgbClr val="C0C0C0"/>
                  </a:outerShdw>
                </a:effectLst>
                <a:latin typeface="宋体" pitchFamily="2" charset="-122"/>
              </a:rPr>
              <a:t>,</a:t>
            </a:r>
            <a:r>
              <a:rPr lang="en-US" altLang="zh-CN" sz="2600" b="1" smtClean="0">
                <a:solidFill>
                  <a:schemeClr val="accent2"/>
                </a:solidFill>
                <a:effectLst>
                  <a:outerShdw blurRad="38100" dist="38100" dir="2700000" algn="tl">
                    <a:srgbClr val="C0C0C0"/>
                  </a:outerShdw>
                </a:effectLst>
              </a:rPr>
              <a:t>1.99E</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6 </a:t>
            </a:r>
            <a:endParaRPr lang="en-US" altLang="zh-CN" b="1" smtClean="0">
              <a:solidFill>
                <a:schemeClr val="accent2"/>
              </a:solidFill>
              <a:effectLst>
                <a:outerShdw blurRad="38100" dist="38100" dir="2700000" algn="tl">
                  <a:srgbClr val="C0C0C0"/>
                </a:outerShdw>
              </a:effectLst>
            </a:endParaRPr>
          </a:p>
          <a:p>
            <a:pPr algn="just" eaLnBrk="1" hangingPunct="1">
              <a:buFont typeface="Wingdings" pitchFamily="2" charset="2"/>
              <a:buNone/>
              <a:defRPr/>
            </a:pP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ea typeface="黑体" pitchFamily="2" charset="-122"/>
              </a:rPr>
              <a:t>digit</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rPr>
              <a:t>0</a:t>
            </a:r>
            <a:r>
              <a:rPr lang="en-US" altLang="zh-CN" sz="2600" b="1" i="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rPr>
              <a:t>| 1 | … | 9</a:t>
            </a:r>
            <a:endPar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endParaRPr>
          </a:p>
          <a:p>
            <a:pPr algn="just" eaLnBrk="1" hangingPunct="1">
              <a:buFont typeface="Wingdings" pitchFamily="2" charset="2"/>
              <a:buNone/>
              <a:defRPr/>
            </a:pPr>
            <a:r>
              <a:rPr lang="en-US" altLang="zh-CN" sz="2600" b="1" smtClean="0">
                <a:solidFill>
                  <a:schemeClr val="accent2"/>
                </a:solidFill>
                <a:effectLst>
                  <a:outerShdw blurRad="38100" dist="38100" dir="2700000" algn="tl">
                    <a:srgbClr val="C0C0C0"/>
                  </a:outerShdw>
                </a:effectLst>
                <a:latin typeface="宋体" pitchFamily="2" charset="-122"/>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digits</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ea typeface="黑体" pitchFamily="2" charset="-122"/>
              </a:rPr>
              <a:t>digit</a:t>
            </a:r>
            <a:r>
              <a:rPr lang="en-US" altLang="zh-CN" sz="2600" b="1" smtClean="0">
                <a:solidFill>
                  <a:schemeClr val="accent2"/>
                </a:solidFill>
                <a:effectLst>
                  <a:outerShdw blurRad="38100" dist="38100" dir="2700000" algn="tl">
                    <a:srgbClr val="C0C0C0"/>
                  </a:outerShdw>
                </a:effectLst>
                <a:latin typeface="宋体" pitchFamily="2" charset="-122"/>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digit</a:t>
            </a:r>
            <a:r>
              <a:rPr lang="en-US" altLang="zh-CN" sz="2600" b="1" baseline="30000" smtClean="0">
                <a:solidFill>
                  <a:schemeClr val="accent2"/>
                </a:solidFill>
                <a:effectLst>
                  <a:outerShdw blurRad="38100" dist="38100" dir="2700000" algn="tl">
                    <a:srgbClr val="C0C0C0"/>
                  </a:outerShdw>
                </a:effectLst>
                <a:cs typeface="Times New Roman" pitchFamily="18" charset="0"/>
              </a:rPr>
              <a:t>*</a:t>
            </a:r>
            <a:endPar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endParaRPr>
          </a:p>
          <a:p>
            <a:pPr algn="just" eaLnBrk="1" hangingPunct="1">
              <a:buFont typeface="Wingdings" pitchFamily="2" charset="2"/>
              <a:buNone/>
              <a:defRPr/>
            </a:pPr>
            <a:r>
              <a:rPr lang="en-US" altLang="zh-CN" sz="2600" b="1" smtClean="0">
                <a:solidFill>
                  <a:schemeClr val="accent2"/>
                </a:solidFill>
                <a:effectLst>
                  <a:outerShdw blurRad="38100" dist="38100" dir="2700000" algn="tl">
                    <a:srgbClr val="C0C0C0"/>
                  </a:outerShdw>
                </a:effectLst>
                <a:latin typeface="宋体" pitchFamily="2" charset="-122"/>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optional_fraction</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a:t>
            </a:r>
            <a:r>
              <a:rPr lang="en-US" altLang="zh-CN" sz="2600" b="1" smtClean="0">
                <a:solidFill>
                  <a:schemeClr val="accent2"/>
                </a:solidFill>
                <a:effectLst>
                  <a:outerShdw blurRad="38100" dist="38100" dir="2700000" algn="tl">
                    <a:srgbClr val="C0C0C0"/>
                  </a:outerShdw>
                </a:effectLst>
                <a:ea typeface="黑体" pitchFamily="2" charset="-122"/>
              </a:rPr>
              <a:t>digits</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endPar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endParaRPr>
          </a:p>
          <a:p>
            <a:pPr algn="just" eaLnBrk="1" hangingPunct="1">
              <a:buFont typeface="Wingdings" pitchFamily="2" charset="2"/>
              <a:buNone/>
              <a:defRPr/>
            </a:pPr>
            <a:r>
              <a:rPr lang="en-US" altLang="zh-CN" sz="2600" b="1" smtClean="0">
                <a:solidFill>
                  <a:schemeClr val="accent2"/>
                </a:solidFill>
                <a:effectLst>
                  <a:outerShdw blurRad="38100" dist="38100" dir="2700000" algn="tl">
                    <a:srgbClr val="C0C0C0"/>
                  </a:outerShdw>
                </a:effectLst>
                <a:latin typeface="宋体" pitchFamily="2" charset="-122"/>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optional_exponent</a:t>
            </a:r>
            <a:r>
              <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rPr>
              <a:t>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 </a:t>
            </a:r>
            <a:r>
              <a:rPr lang="en-US" altLang="zh-CN" sz="2600" b="1" smtClean="0">
                <a:solidFill>
                  <a:schemeClr val="accent2"/>
                </a:solidFill>
                <a:effectLst>
                  <a:outerShdw blurRad="38100" dist="38100" dir="2700000" algn="tl">
                    <a:srgbClr val="C0C0C0"/>
                  </a:outerShdw>
                </a:effectLst>
                <a:cs typeface="Times New Roman" pitchFamily="18" charset="0"/>
              </a:rPr>
              <a:t>(E ( + |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 digits ) | </a:t>
            </a:r>
            <a:r>
              <a:rPr lang="en-US" altLang="zh-CN" sz="2600" b="1" smtClean="0">
                <a:solidFill>
                  <a:schemeClr val="accent2"/>
                </a:solidFill>
                <a:effectLst>
                  <a:outerShdw blurRad="38100" dist="38100" dir="2700000" algn="tl">
                    <a:srgbClr val="C0C0C0"/>
                  </a:outerShdw>
                </a:effectLst>
                <a:cs typeface="Times New Roman" pitchFamily="18" charset="0"/>
                <a:sym typeface="Symbol" pitchFamily="18" charset="2"/>
              </a:rPr>
              <a:t></a:t>
            </a:r>
            <a:endParaRPr lang="en-US" altLang="zh-CN" sz="2600" b="1" smtClean="0">
              <a:solidFill>
                <a:schemeClr val="accent2"/>
              </a:solidFill>
              <a:effectLst>
                <a:outerShdw blurRad="38100" dist="38100" dir="2700000" algn="tl">
                  <a:srgbClr val="C0C0C0"/>
                </a:outerShdw>
              </a:effectLst>
              <a:latin typeface="宋体" pitchFamily="2" charset="-122"/>
              <a:cs typeface="Times New Roman" pitchFamily="18" charset="0"/>
            </a:endParaRPr>
          </a:p>
          <a:p>
            <a:pPr algn="just" eaLnBrk="1" hangingPunct="1">
              <a:buFont typeface="Wingdings" pitchFamily="2" charset="2"/>
              <a:buNone/>
              <a:defRPr/>
            </a:pPr>
            <a:r>
              <a:rPr lang="en-US" altLang="zh-CN" sz="2600" b="1" smtClean="0">
                <a:solidFill>
                  <a:schemeClr val="accent2"/>
                </a:solidFill>
                <a:effectLst>
                  <a:outerShdw blurRad="38100" dist="38100" dir="2700000" algn="tl">
                    <a:srgbClr val="C0C0C0"/>
                  </a:outerShdw>
                </a:effectLst>
                <a:latin typeface="宋体" pitchFamily="2" charset="-122"/>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num</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ea typeface="黑体" pitchFamily="2" charset="-122"/>
              </a:rPr>
              <a:t>digits optional_fraction optional_exponent</a:t>
            </a: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简化表示</a:t>
            </a:r>
          </a:p>
          <a:p>
            <a:pPr algn="just" eaLnBrk="1" hangingPunct="1">
              <a:buFont typeface="Wingdings" pitchFamily="2" charset="2"/>
              <a:buNone/>
              <a:defRPr/>
            </a:pPr>
            <a:r>
              <a:rPr lang="zh-CN" altLang="en-US" sz="2600" b="1" smtClean="0">
                <a:solidFill>
                  <a:schemeClr val="accent2"/>
                </a:solidFill>
                <a:effectLst>
                  <a:outerShdw blurRad="38100" dist="38100" dir="2700000" algn="tl">
                    <a:srgbClr val="C0C0C0"/>
                  </a:outerShdw>
                </a:effectLst>
                <a:ea typeface="黑体" pitchFamily="2" charset="-122"/>
              </a:rPr>
              <a:t>	</a:t>
            </a:r>
            <a:r>
              <a:rPr lang="en-US" altLang="zh-CN" sz="2600" b="1" smtClean="0">
                <a:solidFill>
                  <a:schemeClr val="accent2"/>
                </a:solidFill>
                <a:effectLst>
                  <a:outerShdw blurRad="38100" dist="38100" dir="2700000" algn="tl">
                    <a:srgbClr val="C0C0C0"/>
                  </a:outerShdw>
                </a:effectLst>
                <a:ea typeface="黑体" pitchFamily="2" charset="-122"/>
              </a:rPr>
              <a:t>num</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rPr>
              <a:t>digit</a:t>
            </a:r>
            <a:r>
              <a:rPr lang="en-US" altLang="zh-CN" sz="2600" b="1" baseline="30000"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cs typeface="Times New Roman" pitchFamily="18" charset="0"/>
              </a:rPr>
              <a:t>.</a:t>
            </a:r>
            <a:r>
              <a:rPr lang="en-US" altLang="zh-CN" sz="2600" b="1" smtClean="0">
                <a:solidFill>
                  <a:schemeClr val="accent2"/>
                </a:solidFill>
                <a:effectLst>
                  <a:outerShdw blurRad="38100" dist="38100" dir="2700000" algn="tl">
                    <a:srgbClr val="C0C0C0"/>
                  </a:outerShdw>
                </a:effectLst>
              </a:rPr>
              <a:t>digit</a:t>
            </a:r>
            <a:r>
              <a:rPr lang="en-US" altLang="zh-CN" sz="2600" b="1" baseline="30000"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 (E(+|</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digit</a:t>
            </a:r>
            <a:r>
              <a:rPr lang="en-US" altLang="zh-CN" sz="2600" b="1" baseline="30000"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rPr>
              <a:t>)?</a:t>
            </a:r>
            <a:r>
              <a:rPr lang="en-US" altLang="zh-CN" sz="2600" b="1" smtClean="0">
                <a:solidFill>
                  <a:schemeClr val="accent2"/>
                </a:solidFill>
                <a:effectLst>
                  <a:outerShdw blurRad="38100" dist="38100" dir="2700000" algn="tl">
                    <a:srgbClr val="C0C0C0"/>
                  </a:outerShdw>
                </a:effectLst>
                <a:latin typeface="宋体" pitchFamily="2" charset="-122"/>
              </a:rPr>
              <a:t> </a:t>
            </a:r>
          </a:p>
        </p:txBody>
      </p:sp>
      <p:sp>
        <p:nvSpPr>
          <p:cNvPr id="17412" name="Text Box 4"/>
          <p:cNvSpPr txBox="1">
            <a:spLocks noChangeArrowheads="1"/>
          </p:cNvSpPr>
          <p:nvPr/>
        </p:nvSpPr>
        <p:spPr bwMode="auto">
          <a:xfrm>
            <a:off x="6011863" y="188913"/>
            <a:ext cx="2808287" cy="2092325"/>
          </a:xfrm>
          <a:prstGeom prst="rect">
            <a:avLst/>
          </a:prstGeom>
          <a:noFill/>
          <a:ln w="19050">
            <a:solidFill>
              <a:schemeClr val="hlink"/>
            </a:solidFill>
            <a:miter lim="800000"/>
            <a:headEnd/>
            <a:tailEnd/>
          </a:ln>
          <a:effectLst/>
        </p:spPr>
        <p:txBody>
          <a:bodyPr lIns="54000" tIns="28800" rIns="54000" bIns="28800">
            <a:spAutoFit/>
          </a:bodyPr>
          <a:lstStyle/>
          <a:p>
            <a:pPr marL="457200" indent="-457200">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简化规则：</a:t>
            </a:r>
          </a:p>
          <a:p>
            <a:pPr marL="457200" indent="-457200">
              <a:spcBef>
                <a:spcPct val="50000"/>
              </a:spcBef>
              <a:buFontTx/>
              <a:buAutoNum type="arabicParenBoth"/>
              <a:defRPr/>
            </a:pPr>
            <a:r>
              <a:rPr lang="en-US" altLang="zh-CN" b="1">
                <a:latin typeface="Tahoma" pitchFamily="34" charset="0"/>
                <a:ea typeface="宋体" pitchFamily="2" charset="-122"/>
              </a:rPr>
              <a:t>r</a:t>
            </a:r>
            <a:r>
              <a:rPr lang="en-US" altLang="zh-CN" b="1" baseline="30000">
                <a:latin typeface="Tahoma" pitchFamily="34" charset="0"/>
                <a:ea typeface="宋体" pitchFamily="2" charset="-122"/>
              </a:rPr>
              <a:t>+</a:t>
            </a:r>
            <a:r>
              <a:rPr lang="en-US" altLang="zh-CN" b="1">
                <a:latin typeface="Tahoma" pitchFamily="34" charset="0"/>
                <a:ea typeface="宋体" pitchFamily="2" charset="-122"/>
              </a:rPr>
              <a:t>=rr*</a:t>
            </a:r>
          </a:p>
          <a:p>
            <a:pPr marL="457200" indent="-457200">
              <a:spcBef>
                <a:spcPct val="50000"/>
              </a:spcBef>
              <a:buFontTx/>
              <a:buAutoNum type="arabicParenBoth"/>
              <a:defRPr/>
            </a:pPr>
            <a:r>
              <a:rPr lang="en-US" altLang="zh-CN" b="1">
                <a:latin typeface="Tahoma" pitchFamily="34" charset="0"/>
                <a:ea typeface="宋体" pitchFamily="2" charset="-122"/>
              </a:rPr>
              <a:t>r?=r| </a:t>
            </a:r>
            <a:r>
              <a:rPr lang="en-US" altLang="zh-CN" b="1">
                <a:latin typeface="Tahoma" pitchFamily="34" charset="0"/>
                <a:ea typeface="宋体" pitchFamily="2" charset="-122"/>
                <a:sym typeface="Symbol" pitchFamily="18" charset="2"/>
              </a:rPr>
              <a:t></a:t>
            </a:r>
          </a:p>
          <a:p>
            <a:pPr marL="457200" indent="-457200">
              <a:spcBef>
                <a:spcPct val="50000"/>
              </a:spcBef>
              <a:buFontTx/>
              <a:buAutoNum type="arabicParenBoth"/>
              <a:defRPr/>
            </a:pPr>
            <a:r>
              <a:rPr lang="en-US" altLang="zh-CN" b="1">
                <a:latin typeface="Tahoma" pitchFamily="34" charset="0"/>
                <a:ea typeface="宋体" pitchFamily="2" charset="-122"/>
                <a:sym typeface="Symbol" pitchFamily="18" charset="2"/>
              </a:rPr>
              <a:t>[a-z]=a|b|c|</a:t>
            </a:r>
            <a:r>
              <a:rPr lang="en-US" altLang="zh-CN" b="1">
                <a:latin typeface="Arial"/>
                <a:ea typeface="宋体" pitchFamily="2" charset="-122"/>
                <a:sym typeface="Symbol" pitchFamily="18" charset="2"/>
              </a:rPr>
              <a:t>…</a:t>
            </a:r>
            <a:r>
              <a:rPr lang="en-US" altLang="zh-CN" b="1">
                <a:latin typeface="Tahoma" pitchFamily="34" charset="0"/>
                <a:ea typeface="宋体" pitchFamily="2" charset="-122"/>
                <a:sym typeface="Symbol" pitchFamily="18" charset="2"/>
              </a:rPr>
              <a:t>|z</a:t>
            </a:r>
          </a:p>
          <a:p>
            <a:pPr marL="457200" indent="-457200">
              <a:spcBef>
                <a:spcPct val="50000"/>
              </a:spcBef>
              <a:buFontTx/>
              <a:buAutoNum type="arabicParenBoth"/>
              <a:defRPr/>
            </a:pPr>
            <a:r>
              <a:rPr lang="en-US" altLang="zh-CN" b="1">
                <a:latin typeface="Tahoma" pitchFamily="34" charset="0"/>
                <a:ea typeface="宋体" pitchFamily="2" charset="-122"/>
                <a:sym typeface="Symbol" pitchFamily="18" charset="2"/>
              </a:rPr>
              <a:t>[abc]=a|b|c</a:t>
            </a:r>
          </a:p>
        </p:txBody>
      </p:sp>
      <p:sp>
        <p:nvSpPr>
          <p:cNvPr id="9220" name="Line 5"/>
          <p:cNvSpPr>
            <a:spLocks noChangeShapeType="1"/>
          </p:cNvSpPr>
          <p:nvPr/>
        </p:nvSpPr>
        <p:spPr bwMode="auto">
          <a:xfrm flipH="1">
            <a:off x="1403350" y="1412875"/>
            <a:ext cx="4608513" cy="4392613"/>
          </a:xfrm>
          <a:prstGeom prst="line">
            <a:avLst/>
          </a:prstGeom>
          <a:noFill/>
          <a:ln w="25400">
            <a:solidFill>
              <a:srgbClr val="800000"/>
            </a:solidFill>
            <a:round/>
            <a:headEnd/>
            <a:tailEnd type="arrow"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zh-CN" altLang="en-US" b="1" smtClean="0"/>
              <a:t>建立翻译模式</a:t>
            </a:r>
          </a:p>
        </p:txBody>
      </p:sp>
      <p:sp>
        <p:nvSpPr>
          <p:cNvPr id="197635" name="Rectangle 3"/>
          <p:cNvSpPr>
            <a:spLocks noGrp="1" noChangeArrowheads="1"/>
          </p:cNvSpPr>
          <p:nvPr>
            <p:ph type="body" idx="1"/>
          </p:nvPr>
        </p:nvSpPr>
        <p:spPr>
          <a:xfrm>
            <a:off x="685800" y="1600200"/>
            <a:ext cx="8077200" cy="4114800"/>
          </a:xfrm>
        </p:spPr>
        <p:txBody>
          <a:bodyPr/>
          <a:lstStyle/>
          <a:p>
            <a:pPr eaLnBrk="1" hangingPunct="1">
              <a:lnSpc>
                <a:spcPct val="90000"/>
              </a:lnSpc>
            </a:pPr>
            <a:r>
              <a:rPr lang="zh-CN" altLang="en-US" sz="2600" b="1" smtClean="0"/>
              <a:t>如果既有</a:t>
            </a:r>
            <a:r>
              <a:rPr lang="zh-CN" altLang="en-US" sz="2600" b="1" smtClean="0">
                <a:solidFill>
                  <a:srgbClr val="FF3300"/>
                </a:solidFill>
              </a:rPr>
              <a:t>综合属性</a:t>
            </a:r>
            <a:r>
              <a:rPr lang="zh-CN" altLang="en-US" sz="2600" b="1" smtClean="0"/>
              <a:t>又有</a:t>
            </a:r>
            <a:r>
              <a:rPr lang="zh-CN" altLang="en-US" sz="2600" b="1" smtClean="0">
                <a:solidFill>
                  <a:srgbClr val="FF3300"/>
                </a:solidFill>
              </a:rPr>
              <a:t>继承属性</a:t>
            </a:r>
            <a:r>
              <a:rPr lang="zh-CN" altLang="en-US" sz="2600" b="1" smtClean="0"/>
              <a:t>，在建立翻译模式时就必须保证：</a:t>
            </a:r>
          </a:p>
          <a:p>
            <a:pPr eaLnBrk="1" hangingPunct="1">
              <a:lnSpc>
                <a:spcPct val="90000"/>
              </a:lnSpc>
              <a:buFont typeface="Wingdings" pitchFamily="2" charset="2"/>
              <a:buNone/>
            </a:pPr>
            <a:r>
              <a:rPr lang="en-US" altLang="zh-CN" sz="2600" b="1" smtClean="0"/>
              <a:t>1. </a:t>
            </a:r>
            <a:r>
              <a:rPr lang="zh-CN" altLang="en-US" sz="2600" b="1" smtClean="0"/>
              <a:t>产生式右边的符号的</a:t>
            </a:r>
            <a:r>
              <a:rPr lang="zh-CN" altLang="en-US" sz="2600" b="1" smtClean="0">
                <a:solidFill>
                  <a:srgbClr val="FF3300"/>
                </a:solidFill>
              </a:rPr>
              <a:t>继承属性</a:t>
            </a:r>
            <a:r>
              <a:rPr lang="zh-CN" altLang="en-US" sz="2600" b="1" smtClean="0"/>
              <a:t>必须在先于这个符号的动作中计算出来。</a:t>
            </a:r>
          </a:p>
          <a:p>
            <a:pPr eaLnBrk="1" hangingPunct="1">
              <a:lnSpc>
                <a:spcPct val="90000"/>
              </a:lnSpc>
              <a:buFont typeface="Wingdings" pitchFamily="2" charset="2"/>
              <a:buNone/>
            </a:pPr>
            <a:r>
              <a:rPr lang="en-US" altLang="zh-CN" sz="2600" b="1" smtClean="0"/>
              <a:t>2. </a:t>
            </a:r>
            <a:r>
              <a:rPr lang="zh-CN" altLang="en-US" sz="2600" b="1" smtClean="0"/>
              <a:t>一个动作不能引用这个动作右边的符号的</a:t>
            </a:r>
            <a:r>
              <a:rPr lang="zh-CN" altLang="en-US" sz="2600" b="1" smtClean="0">
                <a:solidFill>
                  <a:srgbClr val="FF3300"/>
                </a:solidFill>
              </a:rPr>
              <a:t>综合属性</a:t>
            </a:r>
            <a:r>
              <a:rPr lang="zh-CN" altLang="en-US" sz="2600" b="1" smtClean="0"/>
              <a:t>。</a:t>
            </a:r>
          </a:p>
          <a:p>
            <a:pPr eaLnBrk="1" hangingPunct="1">
              <a:lnSpc>
                <a:spcPct val="90000"/>
              </a:lnSpc>
              <a:buFont typeface="Wingdings" pitchFamily="2" charset="2"/>
              <a:buNone/>
            </a:pPr>
            <a:r>
              <a:rPr lang="en-US" altLang="zh-CN" sz="2600" b="1" smtClean="0"/>
              <a:t>3. </a:t>
            </a:r>
            <a:r>
              <a:rPr lang="zh-CN" altLang="en-US" sz="2600" b="1" smtClean="0"/>
              <a:t>产生式左边非终结符的</a:t>
            </a:r>
            <a:r>
              <a:rPr lang="zh-CN" altLang="en-US" sz="2600" b="1" smtClean="0">
                <a:solidFill>
                  <a:srgbClr val="FF3300"/>
                </a:solidFill>
              </a:rPr>
              <a:t>综合属性</a:t>
            </a:r>
            <a:r>
              <a:rPr lang="zh-CN" altLang="en-US" sz="2600" b="1" smtClean="0"/>
              <a:t>只有在它所引用的所有属性都计算出来以后才能计算。计算这种属性的动作通常可放在产生式右端的</a:t>
            </a:r>
            <a:r>
              <a:rPr lang="zh-CN" altLang="en-US" sz="2600" b="1" smtClean="0">
                <a:solidFill>
                  <a:srgbClr val="FF3300"/>
                </a:solidFill>
              </a:rPr>
              <a:t>末尾</a:t>
            </a:r>
            <a:r>
              <a:rPr lang="zh-CN" altLang="en-US" sz="2600" b="1" smtClean="0"/>
              <a:t>。</a:t>
            </a:r>
          </a:p>
          <a:p>
            <a:pPr eaLnBrk="1" hangingPunct="1">
              <a:lnSpc>
                <a:spcPct val="90000"/>
              </a:lnSpc>
              <a:buFont typeface="Wingdings" pitchFamily="2" charset="2"/>
              <a:buNone/>
            </a:pPr>
            <a:r>
              <a:rPr lang="zh-CN" altLang="en-US" sz="2600" b="1" smtClean="0"/>
              <a:t> 	</a:t>
            </a:r>
            <a:r>
              <a:rPr lang="en-US" altLang="zh-CN" sz="2600" b="1" smtClean="0"/>
              <a:t>S→A</a:t>
            </a:r>
            <a:r>
              <a:rPr lang="en-US" altLang="zh-CN" sz="2600" b="1" baseline="-30000" smtClean="0"/>
              <a:t>1</a:t>
            </a:r>
            <a:r>
              <a:rPr lang="en-US" altLang="zh-CN" sz="2600" b="1" smtClean="0"/>
              <a:t>A</a:t>
            </a:r>
            <a:r>
              <a:rPr lang="en-US" altLang="zh-CN" sz="2600" b="1" baseline="-30000" smtClean="0"/>
              <a:t>2</a:t>
            </a:r>
            <a:r>
              <a:rPr lang="en-US" altLang="zh-CN" sz="2600" b="1" smtClean="0"/>
              <a:t>	{A</a:t>
            </a:r>
            <a:r>
              <a:rPr lang="en-US" altLang="zh-CN" sz="2600" b="1" baseline="-30000" smtClean="0"/>
              <a:t>1</a:t>
            </a:r>
            <a:r>
              <a:rPr lang="en-US" altLang="zh-CN" sz="2600" b="1" smtClean="0"/>
              <a:t>.in:=1; A</a:t>
            </a:r>
            <a:r>
              <a:rPr lang="en-US" altLang="zh-CN" sz="2600" b="1" baseline="-30000" smtClean="0"/>
              <a:t>2</a:t>
            </a:r>
            <a:r>
              <a:rPr lang="en-US" altLang="zh-CN" sz="2600" b="1" smtClean="0"/>
              <a:t>.in:=2}</a:t>
            </a:r>
          </a:p>
          <a:p>
            <a:pPr eaLnBrk="1" hangingPunct="1">
              <a:lnSpc>
                <a:spcPct val="90000"/>
              </a:lnSpc>
              <a:buFont typeface="Wingdings" pitchFamily="2" charset="2"/>
              <a:buNone/>
            </a:pPr>
            <a:r>
              <a:rPr lang="en-US" altLang="zh-CN" sz="2600" b="1" smtClean="0"/>
              <a:t>    A→a	{print(A.in)}</a:t>
            </a:r>
          </a:p>
        </p:txBody>
      </p:sp>
      <p:sp>
        <p:nvSpPr>
          <p:cNvPr id="197636" name="AutoShape 4"/>
          <p:cNvSpPr>
            <a:spLocks noChangeArrowheads="1"/>
          </p:cNvSpPr>
          <p:nvPr/>
        </p:nvSpPr>
        <p:spPr bwMode="auto">
          <a:xfrm>
            <a:off x="3059113" y="4797425"/>
            <a:ext cx="865187" cy="79216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zh-CN" altLang="en-US"/>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fade">
                                      <p:cBhvr>
                                        <p:cTn id="7" dur="2000"/>
                                        <p:tgtEl>
                                          <p:spTgt spid="197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5">
                                            <p:txEl>
                                              <p:pRg st="0" end="0"/>
                                            </p:txEl>
                                          </p:spTgt>
                                        </p:tgtEl>
                                        <p:attrNameLst>
                                          <p:attrName>style.visibility</p:attrName>
                                        </p:attrNameLst>
                                      </p:cBhvr>
                                      <p:to>
                                        <p:strVal val="visible"/>
                                      </p:to>
                                    </p:set>
                                    <p:animEffect transition="in" filter="wipe(left)">
                                      <p:cBhvr>
                                        <p:cTn id="12" dur="500"/>
                                        <p:tgtEl>
                                          <p:spTgt spid="197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35">
                                            <p:txEl>
                                              <p:pRg st="1" end="1"/>
                                            </p:txEl>
                                          </p:spTgt>
                                        </p:tgtEl>
                                        <p:attrNameLst>
                                          <p:attrName>style.visibility</p:attrName>
                                        </p:attrNameLst>
                                      </p:cBhvr>
                                      <p:to>
                                        <p:strVal val="visible"/>
                                      </p:to>
                                    </p:set>
                                    <p:animEffect transition="in" filter="wipe(left)">
                                      <p:cBhvr>
                                        <p:cTn id="17" dur="500"/>
                                        <p:tgtEl>
                                          <p:spTgt spid="1976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35">
                                            <p:txEl>
                                              <p:pRg st="2" end="2"/>
                                            </p:txEl>
                                          </p:spTgt>
                                        </p:tgtEl>
                                        <p:attrNameLst>
                                          <p:attrName>style.visibility</p:attrName>
                                        </p:attrNameLst>
                                      </p:cBhvr>
                                      <p:to>
                                        <p:strVal val="visible"/>
                                      </p:to>
                                    </p:set>
                                    <p:animEffect transition="in" filter="wipe(left)">
                                      <p:cBhvr>
                                        <p:cTn id="22" dur="500"/>
                                        <p:tgtEl>
                                          <p:spTgt spid="1976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7635">
                                            <p:txEl>
                                              <p:pRg st="3" end="3"/>
                                            </p:txEl>
                                          </p:spTgt>
                                        </p:tgtEl>
                                        <p:attrNameLst>
                                          <p:attrName>style.visibility</p:attrName>
                                        </p:attrNameLst>
                                      </p:cBhvr>
                                      <p:to>
                                        <p:strVal val="visible"/>
                                      </p:to>
                                    </p:set>
                                    <p:animEffect transition="in" filter="wipe(left)">
                                      <p:cBhvr>
                                        <p:cTn id="27" dur="500"/>
                                        <p:tgtEl>
                                          <p:spTgt spid="1976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7635">
                                            <p:txEl>
                                              <p:pRg st="4" end="4"/>
                                            </p:txEl>
                                          </p:spTgt>
                                        </p:tgtEl>
                                        <p:attrNameLst>
                                          <p:attrName>style.visibility</p:attrName>
                                        </p:attrNameLst>
                                      </p:cBhvr>
                                      <p:to>
                                        <p:strVal val="visible"/>
                                      </p:to>
                                    </p:set>
                                    <p:animEffect transition="in" filter="wipe(left)">
                                      <p:cBhvr>
                                        <p:cTn id="32" dur="500"/>
                                        <p:tgtEl>
                                          <p:spTgt spid="1976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7635">
                                            <p:txEl>
                                              <p:pRg st="5" end="5"/>
                                            </p:txEl>
                                          </p:spTgt>
                                        </p:tgtEl>
                                        <p:attrNameLst>
                                          <p:attrName>style.visibility</p:attrName>
                                        </p:attrNameLst>
                                      </p:cBhvr>
                                      <p:to>
                                        <p:strVal val="visible"/>
                                      </p:to>
                                    </p:set>
                                    <p:animEffect transition="in" filter="wipe(left)">
                                      <p:cBhvr>
                                        <p:cTn id="37" dur="500"/>
                                        <p:tgtEl>
                                          <p:spTgt spid="1976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7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build="p"/>
      <p:bldP spid="19763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304800" y="228600"/>
            <a:ext cx="83820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198659" name="Rectangle 3"/>
          <p:cNvSpPr>
            <a:spLocks noGrp="1" noChangeArrowheads="1"/>
          </p:cNvSpPr>
          <p:nvPr>
            <p:ph type="body" idx="1"/>
          </p:nvPr>
        </p:nvSpPr>
        <p:spPr>
          <a:xfrm>
            <a:off x="250825" y="1268413"/>
            <a:ext cx="8229600" cy="720725"/>
          </a:xfrm>
        </p:spPr>
        <p:txBody>
          <a:bodyPr/>
          <a:lstStyle/>
          <a:p>
            <a:pPr eaLnBrk="1" hangingPunct="1">
              <a:defRPr/>
            </a:pPr>
            <a:r>
              <a:rPr lang="en-US" altLang="zh-CN" b="1" i="1" smtClean="0">
                <a:solidFill>
                  <a:srgbClr val="996633"/>
                </a:solidFill>
                <a:effectLst>
                  <a:outerShdw blurRad="38100" dist="38100" dir="2700000" algn="tl">
                    <a:srgbClr val="C0C0C0"/>
                  </a:outerShdw>
                </a:effectLst>
              </a:rPr>
              <a:t>L</a:t>
            </a:r>
            <a:r>
              <a:rPr lang="zh-CN" altLang="en-US" b="1" smtClean="0">
                <a:solidFill>
                  <a:srgbClr val="996633"/>
                </a:solidFill>
                <a:effectLst>
                  <a:outerShdw blurRad="38100" dist="38100" dir="2700000" algn="tl">
                    <a:srgbClr val="C0C0C0"/>
                  </a:outerShdw>
                </a:effectLst>
              </a:rPr>
              <a:t>属性自下而上计算需要解决的问题：</a:t>
            </a:r>
          </a:p>
        </p:txBody>
      </p:sp>
      <p:grpSp>
        <p:nvGrpSpPr>
          <p:cNvPr id="64516" name="Group 32"/>
          <p:cNvGrpSpPr>
            <a:grpSpLocks/>
          </p:cNvGrpSpPr>
          <p:nvPr/>
        </p:nvGrpSpPr>
        <p:grpSpPr bwMode="auto">
          <a:xfrm>
            <a:off x="323850" y="2276475"/>
            <a:ext cx="2590800" cy="3505200"/>
            <a:chOff x="184" y="1912"/>
            <a:chExt cx="1632" cy="2208"/>
          </a:xfrm>
        </p:grpSpPr>
        <p:sp>
          <p:nvSpPr>
            <p:cNvPr id="198661" name="Rectangle 5"/>
            <p:cNvSpPr>
              <a:spLocks noChangeArrowheads="1"/>
            </p:cNvSpPr>
            <p:nvPr/>
          </p:nvSpPr>
          <p:spPr bwMode="auto">
            <a:xfrm>
              <a:off x="1192" y="3333"/>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98662" name="Rectangle 6"/>
            <p:cNvSpPr>
              <a:spLocks noChangeArrowheads="1"/>
            </p:cNvSpPr>
            <p:nvPr/>
          </p:nvSpPr>
          <p:spPr bwMode="auto">
            <a:xfrm>
              <a:off x="760" y="3333"/>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98663" name="Rectangle 7"/>
            <p:cNvSpPr>
              <a:spLocks noChangeArrowheads="1"/>
            </p:cNvSpPr>
            <p:nvPr/>
          </p:nvSpPr>
          <p:spPr bwMode="auto">
            <a:xfrm>
              <a:off x="1192" y="2978"/>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X</a:t>
              </a:r>
              <a:r>
                <a:rPr lang="en-US" altLang="zh-CN" sz="2600" b="1">
                  <a:solidFill>
                    <a:schemeClr val="accent2"/>
                  </a:solidFill>
                  <a:effectLst>
                    <a:outerShdw blurRad="38100" dist="38100" dir="2700000" algn="tl">
                      <a:srgbClr val="C0C0C0"/>
                    </a:outerShdw>
                  </a:effectLst>
                  <a:ea typeface="宋体" pitchFamily="2" charset="-122"/>
                </a:rPr>
                <a:t>.</a:t>
              </a:r>
              <a:r>
                <a:rPr lang="en-US" altLang="zh-CN" sz="2600" b="1" i="1">
                  <a:solidFill>
                    <a:schemeClr val="accent2"/>
                  </a:solidFill>
                  <a:effectLst>
                    <a:outerShdw blurRad="38100" dist="38100" dir="2700000" algn="tl">
                      <a:srgbClr val="C0C0C0"/>
                    </a:outerShdw>
                  </a:effectLst>
                  <a:ea typeface="宋体" pitchFamily="2" charset="-122"/>
                </a:rPr>
                <a:t>x</a:t>
              </a:r>
            </a:p>
          </p:txBody>
        </p:sp>
        <p:sp>
          <p:nvSpPr>
            <p:cNvPr id="198664" name="Rectangle 8"/>
            <p:cNvSpPr>
              <a:spLocks noChangeArrowheads="1"/>
            </p:cNvSpPr>
            <p:nvPr/>
          </p:nvSpPr>
          <p:spPr bwMode="auto">
            <a:xfrm>
              <a:off x="760" y="2978"/>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X</a:t>
              </a:r>
            </a:p>
          </p:txBody>
        </p:sp>
        <p:sp>
          <p:nvSpPr>
            <p:cNvPr id="198665" name="Rectangle 9"/>
            <p:cNvSpPr>
              <a:spLocks noChangeArrowheads="1"/>
            </p:cNvSpPr>
            <p:nvPr/>
          </p:nvSpPr>
          <p:spPr bwMode="auto">
            <a:xfrm>
              <a:off x="1192" y="2622"/>
              <a:ext cx="576"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ea typeface="宋体" pitchFamily="2" charset="-122"/>
                </a:rPr>
                <a:t>Y</a:t>
              </a:r>
              <a:r>
                <a:rPr lang="en-US" altLang="zh-CN" sz="2600" b="1">
                  <a:solidFill>
                    <a:schemeClr val="accent2"/>
                  </a:solidFill>
                  <a:effectLst>
                    <a:outerShdw blurRad="38100" dist="38100" dir="2700000" algn="tl">
                      <a:srgbClr val="C0C0C0"/>
                    </a:outerShdw>
                  </a:effectLst>
                  <a:ea typeface="宋体" pitchFamily="2" charset="-122"/>
                </a:rPr>
                <a:t>. </a:t>
              </a:r>
              <a:r>
                <a:rPr lang="en-US" altLang="zh-CN" sz="2600" b="1" i="1">
                  <a:solidFill>
                    <a:schemeClr val="accent2"/>
                  </a:solidFill>
                  <a:effectLst>
                    <a:outerShdw blurRad="38100" dist="38100" dir="2700000" algn="tl">
                      <a:srgbClr val="C0C0C0"/>
                    </a:outerShdw>
                  </a:effectLst>
                  <a:ea typeface="宋体" pitchFamily="2" charset="-122"/>
                </a:rPr>
                <a:t>y</a:t>
              </a:r>
            </a:p>
          </p:txBody>
        </p:sp>
        <p:sp>
          <p:nvSpPr>
            <p:cNvPr id="198666" name="Rectangle 10"/>
            <p:cNvSpPr>
              <a:spLocks noChangeArrowheads="1"/>
            </p:cNvSpPr>
            <p:nvPr/>
          </p:nvSpPr>
          <p:spPr bwMode="auto">
            <a:xfrm>
              <a:off x="760" y="2622"/>
              <a:ext cx="432" cy="356"/>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i="1">
                  <a:solidFill>
                    <a:schemeClr val="accent2"/>
                  </a:solidFill>
                  <a:effectLst>
                    <a:outerShdw blurRad="38100" dist="38100" dir="2700000" algn="tl">
                      <a:srgbClr val="C0C0C0"/>
                    </a:outerShdw>
                  </a:effectLst>
                  <a:latin typeface="Arial" pitchFamily="34" charset="0"/>
                  <a:ea typeface="宋体" pitchFamily="2" charset="-122"/>
                </a:rPr>
                <a:t>Y</a:t>
              </a:r>
            </a:p>
          </p:txBody>
        </p:sp>
        <p:sp>
          <p:nvSpPr>
            <p:cNvPr id="198667" name="Rectangle 11"/>
            <p:cNvSpPr>
              <a:spLocks noChangeArrowheads="1"/>
            </p:cNvSpPr>
            <p:nvPr/>
          </p:nvSpPr>
          <p:spPr bwMode="auto">
            <a:xfrm>
              <a:off x="1192" y="2267"/>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endParaRPr lang="zh-CN" altLang="zh-CN" sz="2600" b="1" i="1">
                <a:solidFill>
                  <a:schemeClr val="accent2"/>
                </a:solidFill>
                <a:effectLst>
                  <a:outerShdw blurRad="38100" dist="38100" dir="2700000" algn="tl">
                    <a:srgbClr val="C0C0C0"/>
                  </a:outerShdw>
                </a:effectLst>
                <a:ea typeface="宋体" pitchFamily="2" charset="-122"/>
              </a:endParaRPr>
            </a:p>
          </p:txBody>
        </p:sp>
        <p:sp>
          <p:nvSpPr>
            <p:cNvPr id="198668" name="Rectangle 12"/>
            <p:cNvSpPr>
              <a:spLocks noChangeArrowheads="1"/>
            </p:cNvSpPr>
            <p:nvPr/>
          </p:nvSpPr>
          <p:spPr bwMode="auto">
            <a:xfrm>
              <a:off x="760" y="2267"/>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endParaRPr lang="zh-CN" altLang="zh-CN" sz="2600" b="1" i="1">
                <a:solidFill>
                  <a:schemeClr val="accent2"/>
                </a:solidFill>
                <a:effectLst>
                  <a:outerShdw blurRad="38100" dist="38100" dir="2700000" algn="tl">
                    <a:srgbClr val="C0C0C0"/>
                  </a:outerShdw>
                </a:effectLst>
                <a:ea typeface="宋体" pitchFamily="2" charset="-122"/>
              </a:endParaRPr>
            </a:p>
          </p:txBody>
        </p:sp>
        <p:sp>
          <p:nvSpPr>
            <p:cNvPr id="198669" name="Rectangle 13"/>
            <p:cNvSpPr>
              <a:spLocks noChangeArrowheads="1"/>
            </p:cNvSpPr>
            <p:nvPr/>
          </p:nvSpPr>
          <p:spPr bwMode="auto">
            <a:xfrm>
              <a:off x="1192" y="1912"/>
              <a:ext cx="576"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198670" name="Rectangle 14"/>
            <p:cNvSpPr>
              <a:spLocks noChangeArrowheads="1"/>
            </p:cNvSpPr>
            <p:nvPr/>
          </p:nvSpPr>
          <p:spPr bwMode="auto">
            <a:xfrm>
              <a:off x="760" y="1912"/>
              <a:ext cx="432" cy="355"/>
            </a:xfrm>
            <a:prstGeom prst="rect">
              <a:avLst/>
            </a:prstGeom>
            <a:noFill/>
            <a:ln w="9525">
              <a:noFill/>
              <a:miter lim="800000"/>
              <a:headEnd/>
              <a:tailEnd/>
            </a:ln>
            <a:effectLst/>
          </p:spPr>
          <p:txBody>
            <a:bodyPr/>
            <a:lstStyle/>
            <a:p>
              <a:pPr>
                <a:spcBef>
                  <a:spcPct val="20000"/>
                </a:spcBef>
                <a:buClr>
                  <a:schemeClr val="accent1"/>
                </a:buClr>
                <a:buSzPct val="65000"/>
                <a:buFont typeface="Wingdings" pitchFamily="2" charset="2"/>
                <a:buNone/>
                <a:defRPr/>
              </a:pPr>
              <a:r>
                <a:rPr lang="en-US" altLang="zh-CN" sz="2600" b="1">
                  <a:solidFill>
                    <a:schemeClr val="accent2"/>
                  </a:solidFill>
                  <a:effectLst>
                    <a:outerShdw blurRad="38100" dist="38100" dir="2700000" algn="tl">
                      <a:srgbClr val="C0C0C0"/>
                    </a:outerShdw>
                  </a:effectLst>
                  <a:ea typeface="宋体" pitchFamily="2" charset="-122"/>
                </a:rPr>
                <a:t>. . .</a:t>
              </a:r>
            </a:p>
          </p:txBody>
        </p:sp>
        <p:sp>
          <p:nvSpPr>
            <p:cNvPr id="64531" name="Line 15"/>
            <p:cNvSpPr>
              <a:spLocks noChangeShapeType="1"/>
            </p:cNvSpPr>
            <p:nvPr/>
          </p:nvSpPr>
          <p:spPr bwMode="auto">
            <a:xfrm>
              <a:off x="760" y="1912"/>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Line 16"/>
            <p:cNvSpPr>
              <a:spLocks noChangeShapeType="1"/>
            </p:cNvSpPr>
            <p:nvPr/>
          </p:nvSpPr>
          <p:spPr bwMode="auto">
            <a:xfrm>
              <a:off x="760" y="2267"/>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Line 17"/>
            <p:cNvSpPr>
              <a:spLocks noChangeShapeType="1"/>
            </p:cNvSpPr>
            <p:nvPr/>
          </p:nvSpPr>
          <p:spPr bwMode="auto">
            <a:xfrm>
              <a:off x="760" y="2622"/>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4" name="Line 18"/>
            <p:cNvSpPr>
              <a:spLocks noChangeShapeType="1"/>
            </p:cNvSpPr>
            <p:nvPr/>
          </p:nvSpPr>
          <p:spPr bwMode="auto">
            <a:xfrm>
              <a:off x="760" y="2978"/>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5" name="Line 19"/>
            <p:cNvSpPr>
              <a:spLocks noChangeShapeType="1"/>
            </p:cNvSpPr>
            <p:nvPr/>
          </p:nvSpPr>
          <p:spPr bwMode="auto">
            <a:xfrm>
              <a:off x="760" y="3333"/>
              <a:ext cx="10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6" name="Line 20"/>
            <p:cNvSpPr>
              <a:spLocks noChangeShapeType="1"/>
            </p:cNvSpPr>
            <p:nvPr/>
          </p:nvSpPr>
          <p:spPr bwMode="auto">
            <a:xfrm>
              <a:off x="760" y="3688"/>
              <a:ext cx="1008"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7" name="Line 21"/>
            <p:cNvSpPr>
              <a:spLocks noChangeShapeType="1"/>
            </p:cNvSpPr>
            <p:nvPr/>
          </p:nvSpPr>
          <p:spPr bwMode="auto">
            <a:xfrm>
              <a:off x="760" y="1912"/>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8" name="Line 22"/>
            <p:cNvSpPr>
              <a:spLocks noChangeShapeType="1"/>
            </p:cNvSpPr>
            <p:nvPr/>
          </p:nvSpPr>
          <p:spPr bwMode="auto">
            <a:xfrm>
              <a:off x="1192" y="1912"/>
              <a:ext cx="0" cy="17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9" name="Line 23"/>
            <p:cNvSpPr>
              <a:spLocks noChangeShapeType="1"/>
            </p:cNvSpPr>
            <p:nvPr/>
          </p:nvSpPr>
          <p:spPr bwMode="auto">
            <a:xfrm>
              <a:off x="1768" y="1912"/>
              <a:ext cx="0" cy="177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680" name="Rectangle 24"/>
            <p:cNvSpPr>
              <a:spLocks noChangeArrowheads="1"/>
            </p:cNvSpPr>
            <p:nvPr/>
          </p:nvSpPr>
          <p:spPr bwMode="auto">
            <a:xfrm>
              <a:off x="184" y="3784"/>
              <a:ext cx="1632" cy="336"/>
            </a:xfrm>
            <a:prstGeom prst="rect">
              <a:avLst/>
            </a:prstGeom>
            <a:noFill/>
            <a:ln w="9525">
              <a:noFill/>
              <a:miter lim="800000"/>
              <a:headEnd/>
              <a:tailEnd/>
            </a:ln>
            <a:effectLst/>
          </p:spPr>
          <p:txBody>
            <a:bodyPr wrap="none" anchor="ctr"/>
            <a:lstStyle/>
            <a:p>
              <a:pPr eaLnBrk="0" hangingPunct="0">
                <a:defRPr/>
              </a:pPr>
              <a:r>
                <a:rPr lang="zh-CN" altLang="en-US" sz="2800" b="1">
                  <a:solidFill>
                    <a:schemeClr val="accent2"/>
                  </a:solidFill>
                  <a:effectLst>
                    <a:outerShdw blurRad="38100" dist="38100" dir="2700000" algn="tl">
                      <a:srgbClr val="C0C0C0"/>
                    </a:outerShdw>
                  </a:effectLst>
                  <a:latin typeface="Times New Roman" pitchFamily="18" charset="0"/>
                  <a:ea typeface="宋体" pitchFamily="2" charset="-122"/>
                </a:rPr>
                <a:t>栈     </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state   val</a:t>
              </a:r>
            </a:p>
          </p:txBody>
        </p:sp>
        <p:sp>
          <p:nvSpPr>
            <p:cNvPr id="64541" name="Line 25"/>
            <p:cNvSpPr>
              <a:spLocks noChangeShapeType="1"/>
            </p:cNvSpPr>
            <p:nvPr/>
          </p:nvSpPr>
          <p:spPr bwMode="auto">
            <a:xfrm>
              <a:off x="295" y="2795"/>
              <a:ext cx="43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98682" name="Rectangle 26"/>
            <p:cNvSpPr>
              <a:spLocks noChangeArrowheads="1"/>
            </p:cNvSpPr>
            <p:nvPr/>
          </p:nvSpPr>
          <p:spPr bwMode="auto">
            <a:xfrm>
              <a:off x="295" y="2387"/>
              <a:ext cx="384" cy="288"/>
            </a:xfrm>
            <a:prstGeom prst="rect">
              <a:avLst/>
            </a:prstGeom>
            <a:noFill/>
            <a:ln w="25400">
              <a:noFill/>
              <a:miter lim="800000"/>
              <a:headEnd/>
              <a:tailEnd type="none" w="lg" len="med"/>
            </a:ln>
            <a:effectLst/>
          </p:spPr>
          <p:txBody>
            <a:bodyPr wrap="none" anchor="ctr"/>
            <a:lstStyle/>
            <a:p>
              <a:pPr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top</a:t>
              </a:r>
            </a:p>
          </p:txBody>
        </p:sp>
        <p:sp>
          <p:nvSpPr>
            <p:cNvPr id="64543" name="Line 27"/>
            <p:cNvSpPr>
              <a:spLocks noChangeShapeType="1"/>
            </p:cNvSpPr>
            <p:nvPr/>
          </p:nvSpPr>
          <p:spPr bwMode="auto">
            <a:xfrm flipV="1">
              <a:off x="376" y="2920"/>
              <a:ext cx="0" cy="7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8684" name="Text Box 28" descr="Green marble"/>
          <p:cNvSpPr txBox="1">
            <a:spLocks noChangeArrowheads="1"/>
          </p:cNvSpPr>
          <p:nvPr/>
        </p:nvSpPr>
        <p:spPr bwMode="auto">
          <a:xfrm>
            <a:off x="3419475" y="2636838"/>
            <a:ext cx="381635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sz="2400" b="1">
                <a:solidFill>
                  <a:schemeClr val="accent2"/>
                </a:solidFill>
                <a:effectLst>
                  <a:outerShdw blurRad="38100" dist="38100" dir="2700000" algn="tl">
                    <a:srgbClr val="C0C0C0"/>
                  </a:outerShdw>
                </a:effectLst>
                <a:latin typeface="Tahoma" pitchFamily="34" charset="0"/>
                <a:ea typeface="宋体" pitchFamily="2" charset="-122"/>
              </a:rPr>
              <a:t>A</a:t>
            </a:r>
            <a:r>
              <a:rPr lang="en-US" altLang="zh-CN" sz="2400" b="1">
                <a:solidFill>
                  <a:schemeClr val="accent2"/>
                </a:solidFill>
                <a:effectLst>
                  <a:outerShdw blurRad="38100" dist="38100" dir="2700000" algn="tl">
                    <a:srgbClr val="C0C0C0"/>
                  </a:outerShdw>
                </a:effectLst>
                <a:latin typeface="Tahoma" pitchFamily="34" charset="0"/>
                <a:ea typeface="宋体" pitchFamily="2" charset="-122"/>
                <a:sym typeface="Wingdings" pitchFamily="2" charset="2"/>
              </a:rPr>
              <a:t>X Y {Z.i = X.x} Z</a:t>
            </a:r>
            <a:endParaRPr lang="en-US" altLang="zh-CN" sz="2400" b="1">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198685" name="AutoShape 29" descr="Green marble"/>
          <p:cNvSpPr>
            <a:spLocks noChangeArrowheads="1"/>
          </p:cNvSpPr>
          <p:nvPr/>
        </p:nvSpPr>
        <p:spPr bwMode="auto">
          <a:xfrm>
            <a:off x="3851275" y="3213100"/>
            <a:ext cx="3455988" cy="1800225"/>
          </a:xfrm>
          <a:prstGeom prst="wedgeRectCallout">
            <a:avLst>
              <a:gd name="adj1" fmla="val -83944"/>
              <a:gd name="adj2" fmla="val 23370"/>
            </a:avLst>
          </a:prstGeom>
          <a:solidFill>
            <a:schemeClr val="accent1">
              <a:alpha val="20000"/>
            </a:schemeClr>
          </a:solidFill>
          <a:ln w="12700">
            <a:solidFill>
              <a:schemeClr val="tx1"/>
            </a:solidFill>
            <a:miter lim="800000"/>
            <a:headEnd type="none" w="sm" len="sm"/>
            <a:tailEnd type="none" w="sm" len="sm"/>
          </a:ln>
          <a:effectLst/>
        </p:spPr>
        <p:txBody>
          <a:bodyPr/>
          <a:lstStyle/>
          <a:p>
            <a:pP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一个状态（文法符号）对应一个综合属性，该属性的值一般在处理完该文法符号之后得到。那么在</a:t>
            </a:r>
            <a:r>
              <a:rPr lang="en-US" altLang="zh-CN" b="1">
                <a:solidFill>
                  <a:srgbClr val="996633"/>
                </a:solidFill>
                <a:effectLst>
                  <a:outerShdw blurRad="38100" dist="38100" dir="2700000" algn="tl">
                    <a:srgbClr val="000000"/>
                  </a:outerShdw>
                </a:effectLst>
                <a:latin typeface="Tahoma" pitchFamily="34" charset="0"/>
                <a:ea typeface="宋体" pitchFamily="2" charset="-122"/>
              </a:rPr>
              <a:t>Z</a:t>
            </a:r>
            <a:r>
              <a:rPr lang="zh-CN" altLang="en-US" b="1">
                <a:solidFill>
                  <a:srgbClr val="996633"/>
                </a:solidFill>
                <a:effectLst>
                  <a:outerShdw blurRad="38100" dist="38100" dir="2700000" algn="tl">
                    <a:srgbClr val="000000"/>
                  </a:outerShdw>
                </a:effectLst>
                <a:latin typeface="Tahoma" pitchFamily="34" charset="0"/>
                <a:ea typeface="宋体" pitchFamily="2" charset="-122"/>
              </a:rPr>
              <a:t>还没有开始处理前，继承属性</a:t>
            </a:r>
            <a:r>
              <a:rPr lang="en-US" altLang="zh-CN" b="1">
                <a:solidFill>
                  <a:srgbClr val="996633"/>
                </a:solidFill>
                <a:effectLst>
                  <a:outerShdw blurRad="38100" dist="38100" dir="2700000" algn="tl">
                    <a:srgbClr val="000000"/>
                  </a:outerShdw>
                </a:effectLst>
                <a:latin typeface="Tahoma" pitchFamily="34" charset="0"/>
                <a:ea typeface="宋体" pitchFamily="2" charset="-122"/>
              </a:rPr>
              <a:t>Z.i </a:t>
            </a:r>
            <a:r>
              <a:rPr lang="zh-CN" altLang="en-US" b="1">
                <a:solidFill>
                  <a:srgbClr val="996633"/>
                </a:solidFill>
                <a:effectLst>
                  <a:outerShdw blurRad="38100" dist="38100" dir="2700000" algn="tl">
                    <a:srgbClr val="000000"/>
                  </a:outerShdw>
                </a:effectLst>
                <a:latin typeface="Tahoma" pitchFamily="34" charset="0"/>
                <a:ea typeface="宋体" pitchFamily="2" charset="-122"/>
              </a:rPr>
              <a:t>就没有对应的</a:t>
            </a:r>
            <a:r>
              <a:rPr lang="en-US" altLang="zh-CN" b="1">
                <a:solidFill>
                  <a:srgbClr val="996633"/>
                </a:solidFill>
                <a:effectLst>
                  <a:outerShdw blurRad="38100" dist="38100" dir="2700000" algn="tl">
                    <a:srgbClr val="000000"/>
                  </a:outerShdw>
                </a:effectLst>
                <a:latin typeface="Tahoma" pitchFamily="34" charset="0"/>
                <a:ea typeface="宋体" pitchFamily="2" charset="-122"/>
              </a:rPr>
              <a:t>val</a:t>
            </a:r>
            <a:r>
              <a:rPr lang="zh-CN" altLang="en-US" b="1">
                <a:solidFill>
                  <a:srgbClr val="996633"/>
                </a:solidFill>
                <a:effectLst>
                  <a:outerShdw blurRad="38100" dist="38100" dir="2700000" algn="tl">
                    <a:srgbClr val="000000"/>
                  </a:outerShdw>
                </a:effectLst>
                <a:latin typeface="Tahoma" pitchFamily="34" charset="0"/>
                <a:ea typeface="宋体" pitchFamily="2" charset="-122"/>
              </a:rPr>
              <a:t>条目供其使用！</a:t>
            </a:r>
          </a:p>
        </p:txBody>
      </p:sp>
      <p:sp>
        <p:nvSpPr>
          <p:cNvPr id="64519" name="AutoShape 30" descr="Green marble"/>
          <p:cNvSpPr>
            <a:spLocks noChangeArrowheads="1"/>
          </p:cNvSpPr>
          <p:nvPr/>
        </p:nvSpPr>
        <p:spPr bwMode="auto">
          <a:xfrm>
            <a:off x="5364163" y="4941888"/>
            <a:ext cx="287337" cy="574675"/>
          </a:xfrm>
          <a:prstGeom prst="downArrow">
            <a:avLst>
              <a:gd name="adj1" fmla="val 50000"/>
              <a:gd name="adj2" fmla="val 5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98687" name="Text Box 31" descr="Green marble"/>
          <p:cNvSpPr txBox="1">
            <a:spLocks noChangeArrowheads="1"/>
          </p:cNvSpPr>
          <p:nvPr/>
        </p:nvSpPr>
        <p:spPr bwMode="auto">
          <a:xfrm>
            <a:off x="4572000" y="5516563"/>
            <a:ext cx="2447925" cy="3667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b="1">
                <a:solidFill>
                  <a:schemeClr val="accent2"/>
                </a:solidFill>
                <a:effectLst>
                  <a:outerShdw blurRad="38100" dist="38100" dir="2700000" algn="tl">
                    <a:srgbClr val="C0C0C0"/>
                  </a:outerShdw>
                </a:effectLst>
                <a:latin typeface="Tahoma" pitchFamily="34" charset="0"/>
                <a:ea typeface="宋体" pitchFamily="2" charset="-122"/>
              </a:rPr>
              <a:t>在栈上消除继承属性</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61</a:t>
            </a:fld>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304800" y="228600"/>
            <a:ext cx="83820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200707" name="Rectangle 3"/>
          <p:cNvSpPr>
            <a:spLocks noGrp="1" noChangeArrowheads="1"/>
          </p:cNvSpPr>
          <p:nvPr>
            <p:ph type="body" idx="1"/>
          </p:nvPr>
        </p:nvSpPr>
        <p:spPr>
          <a:xfrm>
            <a:off x="304800" y="1371600"/>
            <a:ext cx="8839200" cy="5153025"/>
          </a:xfrm>
        </p:spPr>
        <p:txBody>
          <a:bodyPr/>
          <a:lstStyle/>
          <a:p>
            <a:pPr eaLnBrk="1" hangingPunct="1">
              <a:lnSpc>
                <a:spcPct val="80000"/>
              </a:lnSpc>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特殊情况一：</a:t>
            </a:r>
            <a:r>
              <a:rPr lang="zh-CN" altLang="en-US" b="1" smtClean="0">
                <a:solidFill>
                  <a:srgbClr val="996633"/>
                </a:solidFill>
                <a:effectLst>
                  <a:outerShdw blurRad="38100" dist="38100" dir="2700000" algn="tl">
                    <a:srgbClr val="C0C0C0"/>
                  </a:outerShdw>
                </a:effectLst>
              </a:rPr>
              <a:t>删除翻译方案中嵌入的动作</a:t>
            </a:r>
          </a:p>
          <a:p>
            <a:pPr eaLnBrk="1" hangingPunct="1">
              <a:lnSpc>
                <a:spcPct val="80000"/>
              </a:lnSpc>
              <a:spcBef>
                <a:spcPct val="0"/>
              </a:spcBef>
              <a:buFont typeface="Wingdings" pitchFamily="2" charset="2"/>
              <a:buNone/>
              <a:defRPr/>
            </a:pPr>
            <a:endParaRPr lang="zh-CN" altLang="en-US" b="1" smtClean="0">
              <a:solidFill>
                <a:srgbClr val="996633"/>
              </a:solidFill>
              <a:effectLst>
                <a:outerShdw blurRad="38100" dist="38100" dir="2700000" algn="tl">
                  <a:srgbClr val="C0C0C0"/>
                </a:outerShdw>
              </a:effectLst>
              <a:latin typeface="宋体" pitchFamily="2" charset="-122"/>
            </a:endParaRP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E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T R</a:t>
            </a:r>
            <a:endParaRPr lang="en-US" altLang="zh-CN" b="1" smtClean="0">
              <a:solidFill>
                <a:schemeClr val="accent2"/>
              </a:solidFill>
              <a:effectLst>
                <a:outerShdw blurRad="38100" dist="38100" dir="2700000" algn="tl">
                  <a:srgbClr val="C0C0C0"/>
                </a:outerShdw>
              </a:effectLst>
            </a:endParaRP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R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print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R</a:t>
            </a:r>
            <a:r>
              <a:rPr lang="en-US" altLang="zh-CN" b="1" baseline="-30000" smtClean="0">
                <a:solidFill>
                  <a:schemeClr val="accent2"/>
                </a:solidFill>
                <a:effectLst>
                  <a:outerShdw blurRad="38100" dist="38100" dir="2700000" algn="tl">
                    <a:srgbClr val="C0C0C0"/>
                  </a:outerShdw>
                </a:effectLst>
              </a:rPr>
              <a:t>1  </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print </a:t>
            </a:r>
            <a:r>
              <a:rPr lang="en-US" altLang="zh-CN" b="1" smtClean="0">
                <a:solidFill>
                  <a:schemeClr val="accent2"/>
                </a:solidFill>
                <a:effectLst>
                  <a:outerShdw blurRad="38100" dist="38100" dir="2700000" algn="tl">
                    <a:srgbClr val="C0C0C0"/>
                  </a:outerShdw>
                </a:effectLst>
              </a:rPr>
              <a:t>(‘</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R</a:t>
            </a:r>
            <a:r>
              <a:rPr lang="en-US" altLang="zh-CN" b="1" baseline="-30000" smtClean="0">
                <a:solidFill>
                  <a:schemeClr val="accent2"/>
                </a:solidFill>
                <a:effectLst>
                  <a:outerShdw blurRad="38100" dist="38100" dir="2700000" algn="tl">
                    <a:srgbClr val="C0C0C0"/>
                  </a:outerShdw>
                </a:effectLst>
              </a:rPr>
              <a:t>1 </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num {</a:t>
            </a:r>
            <a:r>
              <a:rPr lang="en-US" altLang="zh-CN" b="1" i="1" smtClean="0">
                <a:solidFill>
                  <a:schemeClr val="accent2"/>
                </a:solidFill>
                <a:effectLst>
                  <a:outerShdw blurRad="38100" dist="38100" dir="2700000" algn="tl">
                    <a:srgbClr val="C0C0C0"/>
                  </a:outerShdw>
                </a:effectLst>
              </a:rPr>
              <a:t>print </a:t>
            </a:r>
            <a:r>
              <a:rPr lang="en-US" altLang="zh-CN" b="1" smtClean="0">
                <a:solidFill>
                  <a:schemeClr val="accent2"/>
                </a:solidFill>
                <a:effectLst>
                  <a:outerShdw blurRad="38100" dist="38100" dir="2700000" algn="tl">
                    <a:srgbClr val="C0C0C0"/>
                  </a:outerShdw>
                </a:effectLst>
              </a:rPr>
              <a:t>(num.</a:t>
            </a:r>
            <a:r>
              <a:rPr lang="en-US" altLang="zh-CN" b="1" i="1" smtClean="0">
                <a:solidFill>
                  <a:schemeClr val="accent2"/>
                </a:solidFill>
                <a:effectLst>
                  <a:outerShdw blurRad="38100" dist="38100" dir="2700000" algn="tl">
                    <a:srgbClr val="C0C0C0"/>
                  </a:outerShdw>
                </a:effectLst>
              </a:rPr>
              <a:t>val</a:t>
            </a:r>
            <a:r>
              <a:rPr lang="en-US" altLang="zh-CN" b="1" smtClean="0">
                <a:solidFill>
                  <a:schemeClr val="accent2"/>
                </a:solidFill>
                <a:effectLst>
                  <a:outerShdw blurRad="38100" dist="38100" dir="2700000" algn="tl">
                    <a:srgbClr val="C0C0C0"/>
                  </a:outerShdw>
                </a:effectLst>
              </a:rPr>
              <a:t>)}</a:t>
            </a:r>
            <a:endParaRPr lang="en-US" altLang="zh-CN" b="1" smtClean="0">
              <a:solidFill>
                <a:schemeClr val="accent2"/>
              </a:solidFill>
              <a:effectLst>
                <a:outerShdw blurRad="38100" dist="38100" dir="2700000" algn="tl">
                  <a:srgbClr val="C0C0C0"/>
                </a:outerShdw>
              </a:effectLst>
              <a:latin typeface="宋体" pitchFamily="2" charset="-122"/>
            </a:endParaRPr>
          </a:p>
          <a:p>
            <a:pPr eaLnBrk="1" hangingPunct="1">
              <a:lnSpc>
                <a:spcPct val="80000"/>
              </a:lnSpc>
              <a:spcBef>
                <a:spcPct val="0"/>
              </a:spcBef>
              <a:buFont typeface="Wingdings" pitchFamily="2" charset="2"/>
              <a:buNone/>
              <a:defRPr/>
            </a:pPr>
            <a:r>
              <a:rPr lang="en-US" altLang="zh-CN" sz="2600" b="1" smtClean="0">
                <a:solidFill>
                  <a:srgbClr val="996633"/>
                </a:solidFill>
                <a:effectLst>
                  <a:outerShdw blurRad="38100" dist="38100" dir="2700000" algn="tl">
                    <a:srgbClr val="C0C0C0"/>
                  </a:outerShdw>
                </a:effectLst>
                <a:latin typeface="宋体" pitchFamily="2" charset="-122"/>
              </a:rPr>
              <a:t>	</a:t>
            </a:r>
          </a:p>
          <a:p>
            <a:pPr eaLnBrk="1" hangingPunct="1">
              <a:lnSpc>
                <a:spcPct val="80000"/>
              </a:lnSpc>
              <a:spcBef>
                <a:spcPct val="0"/>
              </a:spcBef>
              <a:defRPr/>
            </a:pPr>
            <a:r>
              <a:rPr lang="zh-CN" altLang="en-US" sz="2600" b="1" smtClean="0">
                <a:solidFill>
                  <a:srgbClr val="996633"/>
                </a:solidFill>
                <a:effectLst>
                  <a:outerShdw blurRad="38100" dist="38100" dir="2700000" algn="tl">
                    <a:srgbClr val="C0C0C0"/>
                  </a:outerShdw>
                </a:effectLst>
                <a:latin typeface="宋体" pitchFamily="2" charset="-122"/>
              </a:rPr>
              <a:t>在文法中加入产生</a:t>
            </a:r>
            <a:r>
              <a:rPr lang="zh-CN" altLang="en-US" sz="2600" b="1" smtClean="0">
                <a:solidFill>
                  <a:srgbClr val="996633"/>
                </a:solidFill>
                <a:effectLst>
                  <a:outerShdw blurRad="38100" dist="38100" dir="2700000" algn="tl">
                    <a:srgbClr val="C0C0C0"/>
                  </a:outerShdw>
                </a:effectLst>
                <a:sym typeface="Symbol" pitchFamily="18" charset="2"/>
              </a:rPr>
              <a:t></a:t>
            </a:r>
            <a:r>
              <a:rPr lang="zh-CN" altLang="en-US" sz="2600" b="1" smtClean="0">
                <a:solidFill>
                  <a:srgbClr val="996633"/>
                </a:solidFill>
                <a:effectLst>
                  <a:outerShdw blurRad="38100" dist="38100" dir="2700000" algn="tl">
                    <a:srgbClr val="C0C0C0"/>
                  </a:outerShdw>
                </a:effectLst>
                <a:latin typeface="宋体" pitchFamily="2" charset="-122"/>
              </a:rPr>
              <a:t>的</a:t>
            </a:r>
            <a:r>
              <a:rPr lang="zh-CN" altLang="en-US" sz="2600" b="1" smtClean="0">
                <a:solidFill>
                  <a:srgbClr val="996633"/>
                </a:solidFill>
                <a:effectLst>
                  <a:outerShdw blurRad="38100" dist="38100" dir="2700000" algn="tl">
                    <a:srgbClr val="C0C0C0"/>
                  </a:outerShdw>
                </a:effectLst>
              </a:rPr>
              <a:t>标记非终结符</a:t>
            </a:r>
            <a:r>
              <a:rPr lang="zh-CN" altLang="en-US" sz="2600" b="1" smtClean="0">
                <a:solidFill>
                  <a:srgbClr val="996633"/>
                </a:solidFill>
                <a:effectLst>
                  <a:outerShdw blurRad="38100" dist="38100" dir="2700000" algn="tl">
                    <a:srgbClr val="C0C0C0"/>
                  </a:outerShdw>
                </a:effectLst>
                <a:latin typeface="宋体" pitchFamily="2" charset="-122"/>
              </a:rPr>
              <a:t>，让每个嵌入动作由不同标记非终结符</a:t>
            </a:r>
            <a:r>
              <a:rPr lang="en-US" altLang="zh-CN" sz="2600" b="1" i="1" smtClean="0">
                <a:solidFill>
                  <a:srgbClr val="996633"/>
                </a:solidFill>
                <a:effectLst>
                  <a:outerShdw blurRad="38100" dist="38100" dir="2700000" algn="tl">
                    <a:srgbClr val="C0C0C0"/>
                  </a:outerShdw>
                </a:effectLst>
              </a:rPr>
              <a:t>M</a:t>
            </a:r>
            <a:r>
              <a:rPr lang="zh-CN" altLang="en-US" sz="2600" b="1" smtClean="0">
                <a:solidFill>
                  <a:srgbClr val="996633"/>
                </a:solidFill>
                <a:effectLst>
                  <a:outerShdw blurRad="38100" dist="38100" dir="2700000" algn="tl">
                    <a:srgbClr val="C0C0C0"/>
                  </a:outerShdw>
                </a:effectLst>
                <a:latin typeface="宋体" pitchFamily="2" charset="-122"/>
              </a:rPr>
              <a:t>代表，并把该动作放在产生式</a:t>
            </a:r>
            <a:r>
              <a:rPr lang="en-US" altLang="zh-CN" sz="2600" b="1" i="1" smtClean="0">
                <a:solidFill>
                  <a:srgbClr val="996633"/>
                </a:solidFill>
                <a:effectLst>
                  <a:outerShdw blurRad="38100" dist="38100" dir="2700000" algn="tl">
                    <a:srgbClr val="C0C0C0"/>
                  </a:outerShdw>
                </a:effectLst>
              </a:rPr>
              <a:t>M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zh-CN" altLang="en-US" sz="2600" b="1" smtClean="0">
                <a:solidFill>
                  <a:srgbClr val="996633"/>
                </a:solidFill>
                <a:effectLst>
                  <a:outerShdw blurRad="38100" dist="38100" dir="2700000" algn="tl">
                    <a:srgbClr val="C0C0C0"/>
                  </a:outerShdw>
                </a:effectLst>
                <a:latin typeface="宋体" pitchFamily="2" charset="-122"/>
              </a:rPr>
              <a:t>的右端。</a:t>
            </a: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E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T R</a:t>
            </a:r>
            <a:endParaRPr lang="en-US" altLang="zh-CN" b="1" smtClean="0">
              <a:solidFill>
                <a:schemeClr val="accent2"/>
              </a:solidFill>
              <a:effectLst>
                <a:outerShdw blurRad="38100" dist="38100" dir="2700000" algn="tl">
                  <a:srgbClr val="C0C0C0"/>
                </a:outerShdw>
              </a:effectLst>
            </a:endParaRP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R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T M R</a:t>
            </a:r>
            <a:r>
              <a:rPr lang="en-US" altLang="zh-CN" b="1" baseline="-30000" smtClean="0">
                <a:solidFill>
                  <a:schemeClr val="accent2"/>
                </a:solidFill>
                <a:effectLst>
                  <a:outerShdw blurRad="38100" dist="38100" dir="2700000" algn="tl">
                    <a:srgbClr val="C0C0C0"/>
                  </a:outerShdw>
                </a:effectLst>
              </a:rPr>
              <a:t>1  </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T N R</a:t>
            </a:r>
            <a:r>
              <a:rPr lang="en-US" altLang="zh-CN" b="1" baseline="-30000" smtClean="0">
                <a:solidFill>
                  <a:schemeClr val="accent2"/>
                </a:solidFill>
                <a:effectLst>
                  <a:outerShdw blurRad="38100" dist="38100" dir="2700000" algn="tl">
                    <a:srgbClr val="C0C0C0"/>
                  </a:outerShdw>
                </a:effectLst>
              </a:rPr>
              <a:t>1 </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endParaRPr lang="en-US" altLang="zh-CN" b="1" smtClean="0">
              <a:solidFill>
                <a:schemeClr val="accent2"/>
              </a:solidFill>
              <a:effectLst>
                <a:outerShdw blurRad="38100" dist="38100" dir="2700000" algn="tl">
                  <a:srgbClr val="C0C0C0"/>
                </a:outerShdw>
              </a:effectLst>
            </a:endParaRPr>
          </a:p>
          <a:p>
            <a:pPr lvl="1"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num {</a:t>
            </a:r>
            <a:r>
              <a:rPr lang="en-US" altLang="zh-CN" b="1" i="1" smtClean="0">
                <a:solidFill>
                  <a:schemeClr val="accent2"/>
                </a:solidFill>
                <a:effectLst>
                  <a:outerShdw blurRad="38100" dist="38100" dir="2700000" algn="tl">
                    <a:srgbClr val="C0C0C0"/>
                  </a:outerShdw>
                </a:effectLst>
              </a:rPr>
              <a:t>print </a:t>
            </a:r>
            <a:r>
              <a:rPr lang="en-US" altLang="zh-CN" b="1" smtClean="0">
                <a:solidFill>
                  <a:schemeClr val="accent2"/>
                </a:solidFill>
                <a:effectLst>
                  <a:outerShdw blurRad="38100" dist="38100" dir="2700000" algn="tl">
                    <a:srgbClr val="C0C0C0"/>
                  </a:outerShdw>
                </a:effectLst>
              </a:rPr>
              <a:t>(num.</a:t>
            </a:r>
            <a:r>
              <a:rPr lang="en-US" altLang="zh-CN" b="1" i="1" smtClean="0">
                <a:solidFill>
                  <a:schemeClr val="accent2"/>
                </a:solidFill>
                <a:effectLst>
                  <a:outerShdw blurRad="38100" dist="38100" dir="2700000" algn="tl">
                    <a:srgbClr val="C0C0C0"/>
                  </a:outerShdw>
                </a:effectLst>
              </a:rPr>
              <a:t>val</a:t>
            </a:r>
            <a:r>
              <a:rPr lang="en-US" altLang="zh-CN" b="1" smtClean="0">
                <a:solidFill>
                  <a:schemeClr val="accent2"/>
                </a:solidFill>
                <a:effectLst>
                  <a:outerShdw blurRad="38100" dist="38100" dir="2700000" algn="tl">
                    <a:srgbClr val="C0C0C0"/>
                  </a:outerShdw>
                </a:effectLst>
              </a:rPr>
              <a:t>)}</a:t>
            </a:r>
          </a:p>
          <a:p>
            <a:pPr lvl="1" algn="just" eaLnBrk="1" hangingPunct="1">
              <a:lnSpc>
                <a:spcPct val="80000"/>
              </a:lnSpc>
              <a:spcBef>
                <a:spcPct val="0"/>
              </a:spcBef>
              <a:defRPr/>
            </a:pPr>
            <a:r>
              <a:rPr lang="en-US" altLang="zh-CN" b="1" i="1" smtClean="0">
                <a:solidFill>
                  <a:schemeClr val="accent2"/>
                </a:solidFill>
                <a:effectLst>
                  <a:outerShdw blurRad="38100" dist="38100" dir="2700000" algn="tl">
                    <a:srgbClr val="C0C0C0"/>
                  </a:outerShdw>
                </a:effectLst>
              </a:rPr>
              <a:t>M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print </a:t>
            </a:r>
            <a:r>
              <a:rPr lang="en-US" altLang="zh-CN" b="1" smtClean="0">
                <a:solidFill>
                  <a:schemeClr val="accent2"/>
                </a:solidFill>
                <a:effectLst>
                  <a:outerShdw blurRad="38100" dist="38100" dir="2700000" algn="tl">
                    <a:srgbClr val="C0C0C0"/>
                  </a:outerShdw>
                </a:effectLst>
              </a:rPr>
              <a:t>(‘+’)}</a:t>
            </a:r>
          </a:p>
          <a:p>
            <a:pPr lvl="1" algn="just" eaLnBrk="1" hangingPunct="1">
              <a:lnSpc>
                <a:spcPct val="80000"/>
              </a:lnSpc>
              <a:spcBef>
                <a:spcPct val="0"/>
              </a:spcBef>
              <a:defRPr/>
            </a:pPr>
            <a:r>
              <a:rPr lang="en-US" altLang="zh-CN" b="1" smtClean="0">
                <a:solidFill>
                  <a:schemeClr val="accent2"/>
                </a:solidFill>
                <a:effectLst>
                  <a:outerShdw blurRad="38100" dist="38100" dir="2700000" algn="tl">
                    <a:srgbClr val="C0C0C0"/>
                  </a:outerShdw>
                </a:effectLst>
              </a:rPr>
              <a:t>N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{print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62</a:t>
            </a:fld>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304800" y="228600"/>
            <a:ext cx="83820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202755" name="Rectangle 3"/>
          <p:cNvSpPr>
            <a:spLocks noGrp="1" noChangeArrowheads="1"/>
          </p:cNvSpPr>
          <p:nvPr>
            <p:ph type="body" idx="1"/>
          </p:nvPr>
        </p:nvSpPr>
        <p:spPr>
          <a:xfrm>
            <a:off x="304800" y="1371600"/>
            <a:ext cx="8610600" cy="5334000"/>
          </a:xfrm>
        </p:spPr>
        <p:txBody>
          <a:bodyPr/>
          <a:lstStyle/>
          <a:p>
            <a:pPr eaLnBrk="1" hangingPunct="1">
              <a:lnSpc>
                <a:spcPct val="90000"/>
              </a:lnSpc>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rPr>
              <a:t>特殊情况二：分析栈上的继承属性</a:t>
            </a:r>
            <a:endParaRPr lang="zh-CN" altLang="en-US" b="1" smtClean="0">
              <a:solidFill>
                <a:srgbClr val="996633"/>
              </a:solidFill>
              <a:effectLst>
                <a:outerShdw blurRad="38100" dist="38100" dir="2700000" algn="tl">
                  <a:srgbClr val="C0C0C0"/>
                </a:outerShdw>
              </a:effectLst>
              <a:latin typeface="宋体" pitchFamily="2" charset="-122"/>
            </a:endParaRPr>
          </a:p>
          <a:p>
            <a:pPr algn="just" eaLnBrk="1" hangingPunct="1">
              <a:lnSpc>
                <a:spcPct val="90000"/>
              </a:lnSpc>
              <a:spcBef>
                <a:spcPct val="0"/>
              </a:spcBef>
              <a:defRPr/>
            </a:pPr>
            <a:r>
              <a:rPr lang="zh-CN" altLang="en-US" sz="2600" b="1" smtClean="0">
                <a:solidFill>
                  <a:srgbClr val="996633"/>
                </a:solidFill>
                <a:effectLst>
                  <a:outerShdw blurRad="38100" dist="38100" dir="2700000" algn="tl">
                    <a:srgbClr val="C0C0C0"/>
                  </a:outerShdw>
                </a:effectLst>
              </a:rPr>
              <a:t>属性位置能预测</a:t>
            </a:r>
          </a:p>
          <a:p>
            <a:pPr algn="just" eaLnBrk="1" hangingPunct="1">
              <a:lnSpc>
                <a:spcPct val="90000"/>
              </a:lnSpc>
              <a:spcBef>
                <a:spcPct val="0"/>
              </a:spcBef>
              <a:buFont typeface="Wingdings" pitchFamily="2" charset="2"/>
              <a:buNone/>
              <a:defRPr/>
            </a:pPr>
            <a:endParaRPr lang="zh-CN" altLang="en-US" sz="2600" b="1" smtClean="0">
              <a:solidFill>
                <a:srgbClr val="996633"/>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rPr>
              <a:t>例 </a:t>
            </a:r>
            <a:r>
              <a:rPr lang="en-US" altLang="zh-CN" sz="2600" b="1" smtClean="0">
                <a:solidFill>
                  <a:schemeClr val="accent2"/>
                </a:solidFill>
                <a:effectLst>
                  <a:outerShdw blurRad="38100" dist="38100" dir="2700000" algn="tl">
                    <a:srgbClr val="C0C0C0"/>
                  </a:outerShdw>
                </a:effectLst>
              </a:rPr>
              <a:t>int p, q, r </a:t>
            </a:r>
          </a:p>
          <a:p>
            <a:pPr algn="just" eaLnBrk="1" hangingPunct="1">
              <a:lnSpc>
                <a:spcPct val="90000"/>
              </a:lnSpc>
              <a:spcBef>
                <a:spcPct val="0"/>
              </a:spcBef>
              <a:buFont typeface="Wingdings" pitchFamily="2" charset="2"/>
              <a:buNone/>
              <a:defRPr/>
            </a:pP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D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in</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type</a:t>
            </a:r>
            <a:r>
              <a:rPr lang="en-US" altLang="zh-CN" sz="2600" b="1" smtClean="0">
                <a:solidFill>
                  <a:schemeClr val="accent2"/>
                </a:solidFill>
                <a:effectLst>
                  <a:outerShdw blurRad="38100" dist="38100" dir="2700000" algn="tl">
                    <a:srgbClr val="C0C0C0"/>
                  </a:outerShdw>
                </a:effectLst>
              </a:rPr>
              <a:t>}</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cs typeface="Times New Roman" pitchFamily="18" charset="0"/>
              </a:rPr>
              <a:t>	     L</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int   {</a:t>
            </a: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 type</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integer</a:t>
            </a:r>
            <a:r>
              <a:rPr lang="en-US" altLang="zh-CN" sz="2600" b="1" smtClean="0">
                <a:solidFill>
                  <a:schemeClr val="accent2"/>
                </a:solidFill>
                <a:effectLst>
                  <a:outerShdw blurRad="38100" dist="38100" dir="2700000" algn="tl">
                    <a:srgbClr val="C0C0C0"/>
                  </a:outerShdw>
                </a:effectLst>
              </a:rPr>
              <a:t>}</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real {</a:t>
            </a:r>
            <a:r>
              <a:rPr lang="en-US" altLang="zh-CN" sz="2600" b="1" i="1" smtClean="0">
                <a:solidFill>
                  <a:schemeClr val="accent2"/>
                </a:solidFill>
                <a:effectLst>
                  <a:outerShdw blurRad="38100" dist="38100" dir="2700000" algn="tl">
                    <a:srgbClr val="C0C0C0"/>
                  </a:outerShdw>
                </a:effectLst>
              </a:rPr>
              <a:t>T</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 type</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real</a:t>
            </a:r>
            <a:r>
              <a:rPr lang="en-US" altLang="zh-CN" sz="2600" b="1" smtClean="0">
                <a:solidFill>
                  <a:schemeClr val="accent2"/>
                </a:solidFill>
                <a:effectLst>
                  <a:outerShdw blurRad="38100" dist="38100" dir="2700000" algn="tl">
                    <a:srgbClr val="C0C0C0"/>
                  </a:outerShdw>
                </a:effectLst>
              </a:rPr>
              <a:t>}</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baseline="-30000" smtClean="0">
                <a:solidFill>
                  <a:schemeClr val="accent2"/>
                </a:solidFill>
                <a:effectLst>
                  <a:outerShdw blurRad="38100" dist="38100" dir="2700000" algn="tl">
                    <a:srgbClr val="C0C0C0"/>
                  </a:outerShdw>
                </a:effectLst>
              </a:rPr>
              <a:t>1</a:t>
            </a:r>
            <a:r>
              <a:rPr lang="en-US" altLang="zh-CN" sz="2600" b="1" i="1" smtClean="0">
                <a:solidFill>
                  <a:schemeClr val="accent2"/>
                </a:solidFill>
                <a:effectLst>
                  <a:outerShdw blurRad="38100" dist="38100" dir="2700000" algn="tl">
                    <a:srgbClr val="C0C0C0"/>
                  </a:outerShdw>
                </a:effectLst>
              </a:rPr>
              <a:t>.in</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in</a:t>
            </a:r>
            <a:r>
              <a:rPr lang="en-US" altLang="zh-CN" sz="2600" b="1" smtClean="0">
                <a:solidFill>
                  <a:schemeClr val="accent2"/>
                </a:solidFill>
                <a:effectLst>
                  <a:outerShdw blurRad="38100" dist="38100" dir="2700000" algn="tl">
                    <a:srgbClr val="C0C0C0"/>
                  </a:outerShdw>
                </a:effectLst>
              </a:rPr>
              <a:t> }</a:t>
            </a:r>
          </a:p>
          <a:p>
            <a:pPr algn="just" eaLnBrk="1" hangingPunct="1">
              <a:lnSpc>
                <a:spcPct val="90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baseline="-30000" smtClean="0">
                <a:solidFill>
                  <a:schemeClr val="accent2"/>
                </a:solidFill>
                <a:effectLst>
                  <a:outerShdw blurRad="38100" dist="38100" dir="2700000" algn="tl">
                    <a:srgbClr val="C0C0C0"/>
                  </a:outerShdw>
                </a:effectLst>
              </a:rPr>
              <a:t>1</a:t>
            </a:r>
            <a:r>
              <a:rPr lang="en-US" altLang="zh-CN" sz="2600" b="1" smtClean="0">
                <a:solidFill>
                  <a:schemeClr val="accent2"/>
                </a:solidFill>
                <a:effectLst>
                  <a:outerShdw blurRad="38100" dist="38100" dir="2700000" algn="tl">
                    <a:srgbClr val="C0C0C0"/>
                  </a:outerShdw>
                </a:effectLst>
              </a:rPr>
              <a:t>, id {</a:t>
            </a:r>
            <a:r>
              <a:rPr lang="en-US" altLang="zh-CN" sz="2600" b="1" i="1" smtClean="0">
                <a:solidFill>
                  <a:schemeClr val="accent2"/>
                </a:solidFill>
                <a:effectLst>
                  <a:outerShdw blurRad="38100" dist="38100" dir="2700000" algn="tl">
                    <a:srgbClr val="C0C0C0"/>
                  </a:outerShdw>
                </a:effectLst>
              </a:rPr>
              <a:t>addtype</a:t>
            </a:r>
            <a:r>
              <a:rPr lang="en-US" altLang="zh-CN" sz="2600" b="1" smtClean="0">
                <a:solidFill>
                  <a:schemeClr val="accent2"/>
                </a:solidFill>
                <a:effectLst>
                  <a:outerShdw blurRad="38100" dist="38100" dir="2700000" algn="tl">
                    <a:srgbClr val="C0C0C0"/>
                  </a:outerShdw>
                </a:effectLst>
              </a:rPr>
              <a:t> (id.</a:t>
            </a:r>
            <a:r>
              <a:rPr lang="en-US" altLang="zh-CN" sz="2600" b="1" i="1" smtClean="0">
                <a:solidFill>
                  <a:schemeClr val="accent2"/>
                </a:solidFill>
                <a:effectLst>
                  <a:outerShdw blurRad="38100" dist="38100" dir="2700000" algn="tl">
                    <a:srgbClr val="C0C0C0"/>
                  </a:outerShdw>
                </a:effectLst>
              </a:rPr>
              <a:t>entry</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in</a:t>
            </a:r>
            <a:r>
              <a:rPr lang="en-US" altLang="zh-CN" sz="2600" b="1" smtClean="0">
                <a:solidFill>
                  <a:schemeClr val="accent2"/>
                </a:solidFill>
                <a:effectLst>
                  <a:outerShdw blurRad="38100" dist="38100" dir="2700000" algn="tl">
                    <a:srgbClr val="C0C0C0"/>
                  </a:outerShdw>
                </a:effectLst>
              </a:rPr>
              <a:t> )}</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id     {</a:t>
            </a:r>
            <a:r>
              <a:rPr lang="en-US" altLang="zh-CN" sz="2600" b="1" i="1" smtClean="0">
                <a:solidFill>
                  <a:schemeClr val="accent2"/>
                </a:solidFill>
                <a:effectLst>
                  <a:outerShdw blurRad="38100" dist="38100" dir="2700000" algn="tl">
                    <a:srgbClr val="C0C0C0"/>
                  </a:outerShdw>
                </a:effectLst>
              </a:rPr>
              <a:t>addtype</a:t>
            </a:r>
            <a:r>
              <a:rPr lang="en-US" altLang="zh-CN" sz="2600" b="1" smtClean="0">
                <a:solidFill>
                  <a:schemeClr val="accent2"/>
                </a:solidFill>
                <a:effectLst>
                  <a:outerShdw blurRad="38100" dist="38100" dir="2700000" algn="tl">
                    <a:srgbClr val="C0C0C0"/>
                  </a:outerShdw>
                </a:effectLst>
              </a:rPr>
              <a:t> (id.</a:t>
            </a:r>
            <a:r>
              <a:rPr lang="en-US" altLang="zh-CN" sz="2600" b="1" i="1" smtClean="0">
                <a:solidFill>
                  <a:schemeClr val="accent2"/>
                </a:solidFill>
                <a:effectLst>
                  <a:outerShdw blurRad="38100" dist="38100" dir="2700000" algn="tl">
                    <a:srgbClr val="C0C0C0"/>
                  </a:outerShdw>
                </a:effectLst>
              </a:rPr>
              <a:t>entry</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in</a:t>
            </a:r>
            <a:r>
              <a:rPr lang="en-US" altLang="zh-CN" sz="2600" b="1" smtClean="0">
                <a:solidFill>
                  <a:schemeClr val="accent2"/>
                </a:solidFill>
                <a:effectLst>
                  <a:outerShdw blurRad="38100" dist="38100" dir="2700000" algn="tl">
                    <a:srgbClr val="C0C0C0"/>
                  </a:outerShdw>
                </a:effectLst>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63</a:t>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539750" y="188913"/>
            <a:ext cx="82296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204803" name="Rectangle 3"/>
          <p:cNvSpPr>
            <a:spLocks noGrp="1" noChangeArrowheads="1"/>
          </p:cNvSpPr>
          <p:nvPr>
            <p:ph type="body" sz="half" idx="1"/>
          </p:nvPr>
        </p:nvSpPr>
        <p:spPr>
          <a:xfrm>
            <a:off x="539750" y="908050"/>
            <a:ext cx="8064500" cy="3529013"/>
          </a:xfrm>
        </p:spPr>
        <p:txBody>
          <a:bodyPr/>
          <a:lstStyle/>
          <a:p>
            <a:pPr eaLnBrk="1" hangingPunct="1">
              <a:lnSpc>
                <a:spcPct val="90000"/>
              </a:lnSpc>
              <a:spcBef>
                <a:spcPct val="0"/>
              </a:spcBef>
              <a:defRPr/>
            </a:pPr>
            <a:r>
              <a:rPr lang="zh-CN" altLang="en-US" b="1" smtClean="0">
                <a:effectLst>
                  <a:outerShdw blurRad="38100" dist="38100" dir="2700000" algn="tl">
                    <a:srgbClr val="C0C0C0"/>
                  </a:outerShdw>
                </a:effectLst>
                <a:latin typeface="宋体" pitchFamily="2" charset="-122"/>
              </a:rPr>
              <a:t>属性的位置不能预测</a:t>
            </a:r>
            <a:endParaRPr lang="zh-CN" altLang="en-US" sz="1900" b="1" i="1" smtClean="0">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aAC		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bABC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C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g</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a:t>
            </a:r>
            <a:endParaRPr lang="en-US" altLang="zh-CN" sz="2600" b="1" smtClean="0">
              <a:solidFill>
                <a:schemeClr val="accent2"/>
              </a:solidFill>
              <a:effectLst>
                <a:outerShdw blurRad="38100" dist="38100" dir="2700000" algn="tl">
                  <a:srgbClr val="C0C0C0"/>
                </a:outerShdw>
              </a:effectLst>
              <a:latin typeface="宋体" pitchFamily="2" charset="-122"/>
            </a:endParaRPr>
          </a:p>
          <a:p>
            <a:pPr eaLnBrk="1" hangingPunct="1">
              <a:lnSpc>
                <a:spcPct val="90000"/>
              </a:lnSpc>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增加标记非终结符</a:t>
            </a:r>
            <a:endParaRPr lang="zh-CN" altLang="en-US"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aAC		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bABMC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C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g</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a:t>
            </a:r>
          </a:p>
          <a:p>
            <a:pPr algn="just" eaLnBrk="1" hangingPunct="1">
              <a:lnSpc>
                <a:spcPct val="90000"/>
              </a:lnSpc>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M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M</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endParaRPr lang="en-US" altLang="zh-CN" sz="2600" b="1" smtClean="0">
              <a:solidFill>
                <a:schemeClr val="accent2"/>
              </a:solidFill>
              <a:effectLst>
                <a:outerShdw blurRad="38100" dist="38100" dir="2700000" algn="tl">
                  <a:srgbClr val="C0C0C0"/>
                </a:outerShdw>
              </a:effectLst>
            </a:endParaRPr>
          </a:p>
        </p:txBody>
      </p:sp>
      <p:graphicFrame>
        <p:nvGraphicFramePr>
          <p:cNvPr id="204804" name="Group 4"/>
          <p:cNvGraphicFramePr>
            <a:graphicFrameLocks noGrp="1"/>
          </p:cNvGraphicFramePr>
          <p:nvPr>
            <p:ph sz="half" idx="2"/>
          </p:nvPr>
        </p:nvGraphicFramePr>
        <p:xfrm>
          <a:off x="1258888" y="4292600"/>
          <a:ext cx="5184775" cy="1865313"/>
        </p:xfrm>
        <a:graphic>
          <a:graphicData uri="http://schemas.openxmlformats.org/drawingml/2006/table">
            <a:tbl>
              <a:tblPr/>
              <a:tblGrid>
                <a:gridCol w="2090737"/>
                <a:gridCol w="3094038"/>
              </a:tblGrid>
              <a:tr h="5048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Wingdings" pitchFamily="2" charset="2"/>
                        </a:rPr>
                        <a:t>aAC</a:t>
                      </a:r>
                      <a:endPar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Wingdings" pitchFamily="2" charset="2"/>
                        </a:rPr>
                        <a:t>bABMC</a:t>
                      </a:r>
                      <a:endPar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778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C</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Wingdings" pitchFamily="2" charset="2"/>
                        </a:rPr>
                        <a:t>c</a:t>
                      </a:r>
                      <a:endPar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 [top]=g(val [top-1])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M</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Wingdings" pitchFamily="2" charset="2"/>
                        </a:rPr>
                        <a:t> </a:t>
                      </a: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val [top+1]=val [top-1]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BA98A14E-CDDE-48A0-9349-D871562DBA4D}" type="slidenum">
              <a:rPr lang="en-US" altLang="zh-CN" smtClean="0"/>
              <a:pPr>
                <a:defRPr/>
              </a:pPr>
              <a:t>64</a:t>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04800" y="228600"/>
            <a:ext cx="83820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206851" name="Rectangle 3"/>
          <p:cNvSpPr>
            <a:spLocks noGrp="1" noChangeArrowheads="1"/>
          </p:cNvSpPr>
          <p:nvPr>
            <p:ph type="body" idx="1"/>
          </p:nvPr>
        </p:nvSpPr>
        <p:spPr>
          <a:xfrm>
            <a:off x="323850" y="1341438"/>
            <a:ext cx="8610600" cy="3527425"/>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一般情况：</a:t>
            </a:r>
            <a:r>
              <a:rPr lang="zh-CN" altLang="en-US" b="1" smtClean="0">
                <a:solidFill>
                  <a:srgbClr val="996633"/>
                </a:solidFill>
                <a:effectLst>
                  <a:outerShdw blurRad="38100" dist="38100" dir="2700000" algn="tl">
                    <a:srgbClr val="C0C0C0"/>
                  </a:outerShdw>
                </a:effectLst>
              </a:rPr>
              <a:t>模拟继承属性的计算</a:t>
            </a:r>
          </a:p>
          <a:p>
            <a:pPr eaLnBrk="1" hangingPunct="1">
              <a:spcBef>
                <a:spcPct val="0"/>
              </a:spcBef>
              <a:buFont typeface="Wingdings" pitchFamily="2" charset="2"/>
              <a:buNone/>
              <a:defRPr/>
            </a:pPr>
            <a:endParaRPr lang="zh-CN" altLang="en-US" sz="2600" b="1" smtClean="0">
              <a:solidFill>
                <a:srgbClr val="996633"/>
              </a:solidFill>
              <a:effectLst>
                <a:outerShdw blurRad="38100" dist="38100" dir="2700000" algn="tl">
                  <a:srgbClr val="C0C0C0"/>
                </a:outerShdw>
              </a:effectLst>
              <a:latin typeface="宋体" pitchFamily="2" charset="-122"/>
            </a:endParaRPr>
          </a:p>
          <a:p>
            <a:pPr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继承属性是某个综合属性的一个函数</a:t>
            </a:r>
          </a:p>
          <a:p>
            <a:pPr eaLnBrk="1" hangingPunct="1">
              <a:spcBef>
                <a:spcPct val="0"/>
              </a:spcBef>
              <a:buFont typeface="Wingdings" pitchFamily="2" charset="2"/>
              <a:buNone/>
              <a:defRPr/>
            </a:pPr>
            <a:endParaRPr lang="zh-CN" altLang="en-US" sz="2600"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zh-CN" altLang="en-US" b="1" i="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aAC		C</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i</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f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A</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C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c</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C</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g</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C</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i</a:t>
            </a:r>
            <a:r>
              <a:rPr lang="en-US" altLang="zh-CN" b="1" smtClean="0">
                <a:solidFill>
                  <a:schemeClr val="accent2"/>
                </a:solidFill>
                <a:effectLst>
                  <a:outerShdw blurRad="38100" dist="38100" dir="2700000" algn="tl">
                    <a:srgbClr val="C0C0C0"/>
                  </a:outerShdw>
                </a:effectLst>
              </a:rPr>
              <a:t>)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65</a:t>
            </a:fld>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228600"/>
            <a:ext cx="8382000" cy="1143000"/>
          </a:xfrm>
        </p:spPr>
        <p:txBody>
          <a:bodyPr/>
          <a:lstStyle/>
          <a:p>
            <a:pPr eaLnBrk="1" hangingPunct="1">
              <a:defRPr/>
            </a:pPr>
            <a:r>
              <a:rPr lang="en-US" altLang="zh-CN" i="1" smtClean="0">
                <a:solidFill>
                  <a:srgbClr val="996633"/>
                </a:solidFill>
                <a:effectLst>
                  <a:outerShdw blurRad="38100" dist="38100" dir="2700000" algn="tl">
                    <a:srgbClr val="C0C0C0"/>
                  </a:outerShdw>
                </a:effectLst>
                <a:ea typeface="黑体" pitchFamily="2" charset="-122"/>
              </a:rPr>
              <a:t>L</a:t>
            </a:r>
            <a:r>
              <a:rPr lang="zh-CN" altLang="en-US" smtClean="0">
                <a:solidFill>
                  <a:srgbClr val="996633"/>
                </a:solidFill>
                <a:effectLst>
                  <a:outerShdw blurRad="38100" dist="38100" dir="2700000" algn="tl">
                    <a:srgbClr val="C0C0C0"/>
                  </a:outerShdw>
                </a:effectLst>
              </a:rPr>
              <a:t>属性的自下而上计算 </a:t>
            </a:r>
          </a:p>
        </p:txBody>
      </p:sp>
      <p:sp>
        <p:nvSpPr>
          <p:cNvPr id="208899" name="Rectangle 3"/>
          <p:cNvSpPr>
            <a:spLocks noGrp="1" noChangeArrowheads="1"/>
          </p:cNvSpPr>
          <p:nvPr>
            <p:ph type="body" idx="1"/>
          </p:nvPr>
        </p:nvSpPr>
        <p:spPr>
          <a:xfrm>
            <a:off x="304800" y="1371600"/>
            <a:ext cx="8610600" cy="5334000"/>
          </a:xfrm>
        </p:spPr>
        <p:txBody>
          <a:bodyPr/>
          <a:lstStyle/>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rPr>
              <a:t>模拟继承属性的计算</a:t>
            </a:r>
          </a:p>
          <a:p>
            <a:pPr eaLnBrk="1" hangingPunct="1">
              <a:spcBef>
                <a:spcPct val="0"/>
              </a:spcBef>
              <a:buFont typeface="Wingdings" pitchFamily="2" charset="2"/>
              <a:buNone/>
              <a:defRPr/>
            </a:pPr>
            <a:endParaRPr lang="zh-CN" altLang="en-US" b="1" smtClean="0">
              <a:solidFill>
                <a:srgbClr val="996633"/>
              </a:solidFill>
              <a:effectLst>
                <a:outerShdw blurRad="38100" dist="38100" dir="2700000" algn="tl">
                  <a:srgbClr val="C0C0C0"/>
                </a:outerShdw>
              </a:effectLst>
            </a:endParaRPr>
          </a:p>
          <a:p>
            <a:pPr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继承属性是某个综合属性的一个函数</a:t>
            </a:r>
            <a:endParaRPr lang="zh-CN" altLang="en-US" sz="2600"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zh-CN" altLang="en-US" sz="2600" b="1" i="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aAC		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f </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g</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a:t>
            </a:r>
          </a:p>
          <a:p>
            <a:pPr algn="just" eaLnBrk="1" hangingPunct="1">
              <a:spcBef>
                <a:spcPct val="0"/>
              </a:spcBef>
              <a:buFont typeface="Wingdings" pitchFamily="2" charset="2"/>
              <a:buNone/>
              <a:defRPr/>
            </a:pPr>
            <a:endParaRPr lang="en-US" altLang="zh-CN" sz="2600" b="1" smtClean="0">
              <a:solidFill>
                <a:schemeClr val="accent2"/>
              </a:solidFill>
              <a:effectLst>
                <a:outerShdw blurRad="38100" dist="38100" dir="2700000" algn="tl">
                  <a:srgbClr val="C0C0C0"/>
                </a:outerShdw>
              </a:effectLst>
              <a:latin typeface="宋体" pitchFamily="2" charset="-122"/>
            </a:endParaRPr>
          </a:p>
          <a:p>
            <a:pPr algn="just"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增加标记非终结符，把</a:t>
            </a:r>
            <a:r>
              <a:rPr lang="en-US" altLang="zh-CN" sz="2600" b="1" i="1" smtClean="0">
                <a:solidFill>
                  <a:schemeClr val="accent2"/>
                </a:solidFill>
                <a:effectLst>
                  <a:outerShdw blurRad="38100" dist="38100" dir="2700000" algn="tl">
                    <a:srgbClr val="C0C0C0"/>
                  </a:outerShdw>
                </a:effectLst>
              </a:rPr>
              <a:t>f</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a:t>
            </a:r>
            <a:r>
              <a:rPr lang="zh-CN" altLang="en-US" sz="2600" b="1" smtClean="0">
                <a:solidFill>
                  <a:schemeClr val="accent2"/>
                </a:solidFill>
                <a:effectLst>
                  <a:outerShdw blurRad="38100" dist="38100" dir="2700000" algn="tl">
                    <a:srgbClr val="C0C0C0"/>
                  </a:outerShdw>
                </a:effectLst>
                <a:latin typeface="宋体" pitchFamily="2" charset="-122"/>
              </a:rPr>
              <a:t>的计算移到对标记</a:t>
            </a:r>
          </a:p>
          <a:p>
            <a:pPr algn="just" eaLnBrk="1" hangingPunct="1">
              <a:spcBef>
                <a:spcPct val="0"/>
              </a:spcBef>
              <a:buFont typeface="Wingdings" pitchFamily="2" charset="2"/>
              <a:buNone/>
              <a:defRPr/>
            </a:pPr>
            <a:r>
              <a:rPr lang="zh-CN" altLang="en-US" sz="2600" b="1" smtClean="0">
                <a:solidFill>
                  <a:schemeClr val="accent2"/>
                </a:solidFill>
                <a:effectLst>
                  <a:outerShdw blurRad="38100" dist="38100" dir="2700000" algn="tl">
                    <a:srgbClr val="C0C0C0"/>
                  </a:outerShdw>
                </a:effectLst>
                <a:latin typeface="宋体" pitchFamily="2" charset="-122"/>
              </a:rPr>
              <a:t>非终结符归约时进行</a:t>
            </a:r>
            <a:r>
              <a:rPr lang="zh-CN" altLang="en-US" sz="2600" b="1" smtClean="0">
                <a:solidFill>
                  <a:schemeClr val="accent2"/>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zh-CN" altLang="en-US" sz="2600" b="1" i="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aANC		N</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N</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endParaRPr lang="en-US" altLang="zh-CN" sz="2600" b="1" smtClean="0">
              <a:solidFill>
                <a:schemeClr val="accent2"/>
              </a:solidFill>
              <a:effectLst>
                <a:outerShdw blurRad="38100" dist="38100" dir="2700000" algn="tl">
                  <a:srgbClr val="C0C0C0"/>
                </a:outerShdw>
              </a:effectLst>
            </a:endParaRPr>
          </a:p>
          <a:p>
            <a:pPr algn="just" eaLnBrk="1" hangingPunct="1">
              <a:spcBef>
                <a:spcPct val="0"/>
              </a:spcBef>
              <a:buFont typeface="Wingdings" pitchFamily="2" charset="2"/>
              <a:buNone/>
              <a:defRPr/>
            </a:pPr>
            <a:r>
              <a:rPr lang="en-US" altLang="zh-CN" sz="2600" b="1" i="1" smtClean="0">
                <a:solidFill>
                  <a:schemeClr val="accent2"/>
                </a:solidFill>
                <a:effectLst>
                  <a:outerShdw blurRad="38100" dist="38100" dir="2700000" algn="tl">
                    <a:srgbClr val="C0C0C0"/>
                  </a:outerShdw>
                </a:effectLst>
              </a:rPr>
              <a:t>	N</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f </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N</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g</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C</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i</a:t>
            </a:r>
            <a:r>
              <a:rPr lang="en-US" altLang="zh-CN" sz="2600" b="1" smtClean="0">
                <a:solidFill>
                  <a:schemeClr val="accent2"/>
                </a:solidFill>
                <a:effectLst>
                  <a:outerShdw blurRad="38100" dist="38100" dir="2700000" algn="tl">
                    <a:srgbClr val="C0C0C0"/>
                  </a:outerShdw>
                </a:effectLst>
              </a:rPr>
              <a:t>)</a:t>
            </a:r>
          </a:p>
        </p:txBody>
      </p:sp>
      <p:sp>
        <p:nvSpPr>
          <p:cNvPr id="208900" name="AutoShape 4"/>
          <p:cNvSpPr>
            <a:spLocks noChangeArrowheads="1"/>
          </p:cNvSpPr>
          <p:nvPr/>
        </p:nvSpPr>
        <p:spPr bwMode="auto">
          <a:xfrm>
            <a:off x="7380288" y="333375"/>
            <a:ext cx="1763712" cy="3382963"/>
          </a:xfrm>
          <a:prstGeom prst="cloudCallout">
            <a:avLst>
              <a:gd name="adj1" fmla="val -110037"/>
              <a:gd name="adj2" fmla="val 111380"/>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这样，每次需要使用继承属性的时候，刚好都在本文法符号的正下方</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66</a:t>
            </a:fld>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1</a:t>
            </a:r>
          </a:p>
        </p:txBody>
      </p:sp>
      <p:sp>
        <p:nvSpPr>
          <p:cNvPr id="210947" name="Rectangle 3"/>
          <p:cNvSpPr>
            <a:spLocks noGrp="1" noChangeArrowheads="1"/>
          </p:cNvSpPr>
          <p:nvPr>
            <p:ph type="body" idx="1"/>
          </p:nvPr>
        </p:nvSpPr>
        <p:spPr>
          <a:xfrm>
            <a:off x="611188" y="1447800"/>
            <a:ext cx="8380412" cy="4213225"/>
          </a:xfrm>
        </p:spPr>
        <p:txBody>
          <a:bodyPr/>
          <a:lstStyle/>
          <a:p>
            <a:pPr algn="just" eaLnBrk="1" hangingPunct="1">
              <a:lnSpc>
                <a:spcPct val="90000"/>
              </a:lnSpc>
              <a:spcBef>
                <a:spcPct val="0"/>
              </a:spcBef>
              <a:defRPr/>
            </a:pPr>
            <a:r>
              <a:rPr lang="zh-CN" altLang="en-US" sz="2600" b="1" smtClean="0">
                <a:solidFill>
                  <a:srgbClr val="996633"/>
                </a:solidFill>
                <a:effectLst>
                  <a:outerShdw blurRad="38100" dist="38100" dir="2700000" algn="tl">
                    <a:srgbClr val="C0C0C0"/>
                  </a:outerShdw>
                </a:effectLst>
              </a:rPr>
              <a:t>为文法</a:t>
            </a:r>
          </a:p>
          <a:p>
            <a:pPr algn="just" eaLnBrk="1" hangingPunct="1">
              <a:lnSpc>
                <a:spcPct val="90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S</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 | </a:t>
            </a:r>
            <a:r>
              <a:rPr lang="en-US" altLang="zh-CN" sz="2600" b="1" i="1" smtClean="0">
                <a:solidFill>
                  <a:srgbClr val="996633"/>
                </a:solidFill>
                <a:effectLst>
                  <a:outerShdw blurRad="38100" dist="38100" dir="2700000" algn="tl">
                    <a:srgbClr val="C0C0C0"/>
                  </a:outerShdw>
                </a:effectLst>
              </a:rPr>
              <a:t>a</a:t>
            </a:r>
          </a:p>
          <a:p>
            <a:pPr algn="just" eaLnBrk="1" hangingPunct="1">
              <a:lnSpc>
                <a:spcPct val="90000"/>
              </a:lnSpc>
              <a:spcBef>
                <a:spcPct val="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S</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S</a:t>
            </a:r>
          </a:p>
          <a:p>
            <a:pPr eaLnBrk="1" hangingPunct="1">
              <a:lnSpc>
                <a:spcPct val="90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写一个语法制导定义，它输出括号的对数。</a:t>
            </a:r>
          </a:p>
          <a:p>
            <a:pPr eaLnBrk="1" hangingPunct="1">
              <a:lnSpc>
                <a:spcPct val="90000"/>
              </a:lnSpc>
              <a:spcBef>
                <a:spcPct val="0"/>
              </a:spcBef>
              <a:buFont typeface="Wingdings" pitchFamily="2" charset="2"/>
              <a:buNone/>
              <a:defRPr/>
            </a:pPr>
            <a:endParaRPr lang="zh-CN" altLang="en-US" sz="2600" b="1" smtClean="0">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zh-CN" altLang="en-US" sz="2600" b="1" smtClean="0">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print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a:t>
            </a:r>
          </a:p>
          <a:p>
            <a:pPr algn="just" eaLnBrk="1" hangingPunct="1">
              <a:lnSpc>
                <a:spcPct val="90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 L</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+ 1</a:t>
            </a:r>
          </a:p>
          <a:p>
            <a:pPr algn="just" eaLnBrk="1" hangingPunct="1">
              <a:lnSpc>
                <a:spcPct val="90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a</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 0</a:t>
            </a:r>
          </a:p>
          <a:p>
            <a:pPr algn="just" eaLnBrk="1" hangingPunct="1">
              <a:lnSpc>
                <a:spcPct val="90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baseline="-30000" smtClean="0">
                <a:solidFill>
                  <a:schemeClr val="accent2"/>
                </a:solidFill>
                <a:effectLst>
                  <a:outerShdw blurRad="38100" dist="38100" dir="2700000" algn="tl">
                    <a:srgbClr val="C0C0C0"/>
                  </a:outerShdw>
                </a:effectLst>
              </a:rPr>
              <a:t>1</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L</a:t>
            </a:r>
            <a:r>
              <a:rPr lang="en-US" altLang="zh-CN" sz="2600" b="1" baseline="-30000" smtClean="0">
                <a:solidFill>
                  <a:schemeClr val="accent2"/>
                </a:solidFill>
                <a:effectLst>
                  <a:outerShdw blurRad="38100" dist="38100" dir="2700000" algn="tl">
                    <a:srgbClr val="C0C0C0"/>
                  </a:outerShdw>
                </a:effectLst>
              </a:rPr>
              <a:t>1</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endParaRPr lang="en-US" altLang="zh-CN" sz="2600" b="1" smtClean="0">
              <a:solidFill>
                <a:schemeClr val="accent2"/>
              </a:solidFill>
              <a:effectLst>
                <a:outerShdw blurRad="38100" dist="38100" dir="2700000" algn="tl">
                  <a:srgbClr val="C0C0C0"/>
                </a:outerShdw>
              </a:effectLst>
            </a:endParaRPr>
          </a:p>
          <a:p>
            <a:pPr algn="just" eaLnBrk="1" hangingPunct="1">
              <a:lnSpc>
                <a:spcPct val="90000"/>
              </a:lnSpc>
              <a:spcBef>
                <a:spcPct val="0"/>
              </a:spcBef>
              <a:buFont typeface="Wingdings" pitchFamily="2" charset="2"/>
              <a:buNone/>
              <a:defRPr/>
            </a:pP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L</a:t>
            </a:r>
            <a:r>
              <a:rPr lang="en-US" altLang="zh-CN" sz="2600" b="1" smtClean="0">
                <a:solidFill>
                  <a:schemeClr val="accent2"/>
                </a:solidFill>
                <a:effectLst>
                  <a:outerShdw blurRad="38100" dist="38100" dir="2700000" algn="tl">
                    <a:srgbClr val="C0C0C0"/>
                  </a:outerShdw>
                </a:effectLst>
              </a:rPr>
              <a:t>. </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 </a:t>
            </a:r>
            <a:r>
              <a:rPr lang="en-US" altLang="zh-CN" sz="2600" b="1" i="1" smtClean="0">
                <a:solidFill>
                  <a:schemeClr val="accent2"/>
                </a:solidFill>
                <a:effectLst>
                  <a:outerShdw blurRad="38100" dist="38100" dir="2700000" algn="tl">
                    <a:srgbClr val="C0C0C0"/>
                  </a:outerShdw>
                </a:effectLst>
              </a:rPr>
              <a:t>S</a:t>
            </a:r>
            <a:r>
              <a:rPr lang="en-US" altLang="zh-CN" sz="2600" b="1" smtClean="0">
                <a:solidFill>
                  <a:schemeClr val="accent2"/>
                </a:solidFill>
                <a:effectLst>
                  <a:outerShdw blurRad="38100" dist="38100" dir="2700000" algn="tl">
                    <a:srgbClr val="C0C0C0"/>
                  </a:outerShdw>
                </a:effectLst>
              </a:rPr>
              <a:t>.</a:t>
            </a:r>
            <a:r>
              <a:rPr lang="en-US" altLang="zh-CN" sz="2600" b="1" i="1" smtClean="0">
                <a:solidFill>
                  <a:schemeClr val="accent2"/>
                </a:solidFill>
                <a:effectLst>
                  <a:outerShdw blurRad="38100" dist="38100" dir="2700000" algn="tl">
                    <a:srgbClr val="C0C0C0"/>
                  </a:outerShdw>
                </a:effectLst>
              </a:rPr>
              <a:t>num</a:t>
            </a:r>
            <a:r>
              <a:rPr lang="en-US" altLang="zh-CN" sz="2600" b="1" smtClean="0">
                <a:solidFill>
                  <a:schemeClr val="accent2"/>
                </a:solidFill>
                <a:effectLst>
                  <a:outerShdw blurRad="38100" dist="38100" dir="2700000" algn="tl">
                    <a:srgbClr val="C0C0C0"/>
                  </a:outerShdw>
                </a:effectLst>
              </a:rPr>
              <a:t> </a:t>
            </a:r>
          </a:p>
        </p:txBody>
      </p:sp>
      <p:sp>
        <p:nvSpPr>
          <p:cNvPr id="70660" name="Rectangle 5"/>
          <p:cNvSpPr>
            <a:spLocks noChangeArrowheads="1"/>
          </p:cNvSpPr>
          <p:nvPr/>
        </p:nvSpPr>
        <p:spPr bwMode="auto">
          <a:xfrm>
            <a:off x="3924300" y="1341438"/>
            <a:ext cx="5040313" cy="1203325"/>
          </a:xfrm>
          <a:prstGeom prst="rect">
            <a:avLst/>
          </a:prstGeom>
          <a:noFill/>
          <a:ln w="12700">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p>
            <a:r>
              <a:rPr lang="zh-CN" altLang="en-US" b="1">
                <a:solidFill>
                  <a:srgbClr val="996633"/>
                </a:solidFill>
                <a:latin typeface="Tahoma" pitchFamily="34" charset="0"/>
              </a:rPr>
              <a:t>在写语法制导定义之前，首先分析清楚需要为文法符号定义一些什么属性，然后看这些属性的值是否可以由文法符号本身所推出的串决定。若是，则应该只用综合属性就能解决。</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67</a:t>
            </a:fld>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2</a:t>
            </a:r>
          </a:p>
        </p:txBody>
      </p:sp>
      <p:sp>
        <p:nvSpPr>
          <p:cNvPr id="212995" name="Rectangle 3"/>
          <p:cNvSpPr>
            <a:spLocks noGrp="1" noChangeArrowheads="1"/>
          </p:cNvSpPr>
          <p:nvPr>
            <p:ph type="body" idx="1"/>
          </p:nvPr>
        </p:nvSpPr>
        <p:spPr>
          <a:xfrm>
            <a:off x="468313" y="1412875"/>
            <a:ext cx="8451850" cy="5181600"/>
          </a:xfrm>
        </p:spPr>
        <p:txBody>
          <a:bodyPr/>
          <a:lstStyle/>
          <a:p>
            <a:pPr algn="just" eaLnBrk="1" hangingPunct="1">
              <a:spcBef>
                <a:spcPct val="0"/>
              </a:spcBef>
              <a:defRPr/>
            </a:pPr>
            <a:r>
              <a:rPr lang="zh-CN" altLang="en-US" sz="2600" b="1" smtClean="0">
                <a:solidFill>
                  <a:srgbClr val="996633"/>
                </a:solidFill>
                <a:effectLst>
                  <a:outerShdw blurRad="38100" dist="38100" dir="2700000" algn="tl">
                    <a:srgbClr val="C0C0C0"/>
                  </a:outerShdw>
                </a:effectLst>
              </a:rPr>
              <a:t>为文法</a:t>
            </a:r>
          </a:p>
          <a:p>
            <a:pPr algn="just"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S</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 | </a:t>
            </a:r>
            <a:r>
              <a:rPr lang="en-US" altLang="zh-CN" sz="2600" b="1" i="1" smtClean="0">
                <a:solidFill>
                  <a:srgbClr val="996633"/>
                </a:solidFill>
                <a:effectLst>
                  <a:outerShdw blurRad="38100" dist="38100" dir="2700000" algn="tl">
                    <a:srgbClr val="C0C0C0"/>
                  </a:outerShdw>
                </a:effectLst>
              </a:rPr>
              <a:t>a</a:t>
            </a:r>
          </a:p>
          <a:p>
            <a:pPr algn="just" eaLnBrk="1" hangingPunct="1">
              <a:spcBef>
                <a:spcPct val="0"/>
              </a:spcBef>
              <a:buFont typeface="Wingdings" pitchFamily="2" charset="2"/>
              <a:buNone/>
              <a:defRPr/>
            </a:pP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a:t>
            </a:r>
            <a:r>
              <a:rPr lang="en-US" altLang="zh-CN" sz="2600" b="1" smtClean="0">
                <a:solidFill>
                  <a:srgbClr val="996633"/>
                </a:solidFill>
                <a:effectLst>
                  <a:outerShdw blurRad="38100" dist="38100" dir="2700000" algn="tl">
                    <a:srgbClr val="C0C0C0"/>
                  </a:outerShdw>
                </a:effectLst>
                <a:sym typeface="Symbol" pitchFamily="18" charset="2"/>
              </a:rPr>
              <a:t></a:t>
            </a: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L</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S</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S</a:t>
            </a:r>
          </a:p>
          <a:p>
            <a:pPr eaLnBrk="1" hangingPunct="1">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写一个翻译方案，它输出每个</a:t>
            </a:r>
            <a:r>
              <a:rPr lang="en-US" altLang="zh-CN" sz="2600" b="1" i="1" smtClean="0">
                <a:solidFill>
                  <a:srgbClr val="996633"/>
                </a:solidFill>
                <a:effectLst>
                  <a:outerShdw blurRad="38100" dist="38100" dir="2700000" algn="tl">
                    <a:srgbClr val="C0C0C0"/>
                  </a:outerShdw>
                </a:effectLst>
              </a:rPr>
              <a:t>a</a:t>
            </a:r>
            <a:r>
              <a:rPr lang="zh-CN" altLang="en-US" sz="2600" b="1" smtClean="0">
                <a:solidFill>
                  <a:srgbClr val="996633"/>
                </a:solidFill>
                <a:effectLst>
                  <a:outerShdw blurRad="38100" dist="38100" dir="2700000" algn="tl">
                    <a:srgbClr val="C0C0C0"/>
                  </a:outerShdw>
                </a:effectLst>
                <a:latin typeface="宋体" pitchFamily="2" charset="-122"/>
              </a:rPr>
              <a:t>的嵌套深度。例如，对于</a:t>
            </a: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 (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a:t>
            </a:r>
            <a:r>
              <a:rPr lang="en-US" altLang="zh-CN" sz="2600" b="1" i="1" smtClean="0">
                <a:solidFill>
                  <a:srgbClr val="996633"/>
                </a:solidFill>
                <a:effectLst>
                  <a:outerShdw blurRad="38100" dist="38100" dir="2700000" algn="tl">
                    <a:srgbClr val="C0C0C0"/>
                  </a:outerShdw>
                </a:effectLst>
              </a:rPr>
              <a:t> a</a:t>
            </a:r>
            <a:r>
              <a:rPr lang="en-US" altLang="zh-CN" sz="2600" b="1" smtClean="0">
                <a:solidFill>
                  <a:srgbClr val="996633"/>
                </a:solidFill>
                <a:effectLst>
                  <a:outerShdw blurRad="38100" dist="38100" dir="2700000" algn="tl">
                    <a:srgbClr val="C0C0C0"/>
                  </a:outerShdw>
                </a:effectLst>
              </a:rPr>
              <a:t>) )</a:t>
            </a:r>
            <a:r>
              <a:rPr lang="zh-CN" altLang="en-US" sz="2600" b="1" smtClean="0">
                <a:solidFill>
                  <a:srgbClr val="996633"/>
                </a:solidFill>
                <a:effectLst>
                  <a:outerShdw blurRad="38100" dist="38100" dir="2700000" algn="tl">
                    <a:srgbClr val="C0C0C0"/>
                  </a:outerShdw>
                </a:effectLst>
                <a:latin typeface="宋体" pitchFamily="2" charset="-122"/>
              </a:rPr>
              <a:t>，输出的结果是</a:t>
            </a:r>
            <a:r>
              <a:rPr lang="en-US" altLang="zh-CN" sz="2600" b="1" smtClean="0">
                <a:solidFill>
                  <a:srgbClr val="996633"/>
                </a:solidFill>
                <a:effectLst>
                  <a:outerShdw blurRad="38100" dist="38100" dir="2700000" algn="tl">
                    <a:srgbClr val="C0C0C0"/>
                  </a:outerShdw>
                </a:effectLst>
              </a:rPr>
              <a:t>1  2  2</a:t>
            </a:r>
            <a:r>
              <a:rPr lang="zh-CN" altLang="en-US" sz="2600" b="1" smtClean="0">
                <a:solidFill>
                  <a:srgbClr val="996633"/>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zh-CN" altLang="en-US" sz="2600" b="1" smtClean="0"/>
              <a:t>	</a:t>
            </a:r>
            <a:r>
              <a:rPr lang="en-US" altLang="zh-CN" sz="2600" b="1" i="1" smtClean="0">
                <a:solidFill>
                  <a:schemeClr val="accent2"/>
                </a:solidFill>
              </a:rPr>
              <a:t>S</a:t>
            </a:r>
            <a:r>
              <a:rPr lang="en-US" altLang="zh-CN" sz="2600" b="1" smtClean="0">
                <a:solidFill>
                  <a:schemeClr val="accent2"/>
                </a:solidFill>
                <a:sym typeface="Symbol" pitchFamily="18" charset="2"/>
              </a:rPr>
              <a:t></a:t>
            </a:r>
            <a:r>
              <a:rPr lang="en-US" altLang="zh-CN" sz="2600" b="1" smtClean="0">
                <a:solidFill>
                  <a:schemeClr val="accent2"/>
                </a:solidFill>
              </a:rPr>
              <a:t> </a:t>
            </a:r>
            <a:r>
              <a:rPr lang="en-US" altLang="zh-CN" sz="2600" b="1" smtClean="0">
                <a:solidFill>
                  <a:schemeClr val="accent2"/>
                </a:solidFill>
                <a:sym typeface="Symbol" pitchFamily="18" charset="2"/>
              </a:rPr>
              <a:t></a:t>
            </a: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 0 } </a:t>
            </a:r>
            <a:r>
              <a:rPr lang="en-US" altLang="zh-CN" sz="2600" b="1" i="1" smtClean="0">
                <a:solidFill>
                  <a:schemeClr val="accent2"/>
                </a:solidFill>
              </a:rPr>
              <a:t>S</a:t>
            </a:r>
          </a:p>
          <a:p>
            <a:pPr algn="just" eaLnBrk="1" hangingPunct="1">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smtClean="0">
                <a:solidFill>
                  <a:schemeClr val="accent2"/>
                </a:solidFill>
                <a:sym typeface="Symbol" pitchFamily="18" charset="2"/>
              </a:rPr>
              <a:t></a:t>
            </a:r>
            <a:r>
              <a:rPr lang="en-US" altLang="zh-CN" sz="2600" b="1" smtClean="0">
                <a:solidFill>
                  <a:schemeClr val="accent2"/>
                </a:solidFill>
              </a:rPr>
              <a:t>  {</a:t>
            </a:r>
            <a:r>
              <a:rPr lang="en-US" altLang="zh-CN" sz="2600" b="1" i="1" smtClean="0">
                <a:solidFill>
                  <a:schemeClr val="accent2"/>
                </a:solidFill>
              </a:rPr>
              <a:t>L</a:t>
            </a:r>
            <a:r>
              <a:rPr lang="en-US" altLang="zh-CN" sz="2600" b="1" smtClean="0">
                <a:solidFill>
                  <a:schemeClr val="accent2"/>
                </a:solidFill>
              </a:rPr>
              <a:t>. </a:t>
            </a:r>
            <a:r>
              <a:rPr lang="en-US" altLang="zh-CN" sz="2600" b="1" i="1" smtClean="0">
                <a:solidFill>
                  <a:schemeClr val="accent2"/>
                </a:solidFill>
              </a:rPr>
              <a:t>depth </a:t>
            </a: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+ 1 } ( </a:t>
            </a:r>
            <a:r>
              <a:rPr lang="en-US" altLang="zh-CN" sz="2600" b="1" i="1" smtClean="0">
                <a:solidFill>
                  <a:schemeClr val="accent2"/>
                </a:solidFill>
              </a:rPr>
              <a:t>L</a:t>
            </a:r>
            <a:r>
              <a:rPr lang="en-US" altLang="zh-CN" sz="2600" b="1" smtClean="0">
                <a:solidFill>
                  <a:schemeClr val="accent2"/>
                </a:solidFill>
              </a:rPr>
              <a:t> ) </a:t>
            </a:r>
          </a:p>
          <a:p>
            <a:pPr algn="just" eaLnBrk="1" hangingPunct="1">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smtClean="0">
                <a:solidFill>
                  <a:schemeClr val="accent2"/>
                </a:solidFill>
                <a:sym typeface="Symbol" pitchFamily="18" charset="2"/>
              </a:rPr>
              <a:t></a:t>
            </a:r>
            <a:r>
              <a:rPr lang="en-US" altLang="zh-CN" sz="2600" b="1" smtClean="0">
                <a:solidFill>
                  <a:schemeClr val="accent2"/>
                </a:solidFill>
              </a:rPr>
              <a:t>    a {</a:t>
            </a:r>
            <a:r>
              <a:rPr lang="en-US" altLang="zh-CN" sz="2600" b="1" i="1" smtClean="0">
                <a:solidFill>
                  <a:schemeClr val="accent2"/>
                </a:solidFill>
              </a:rPr>
              <a:t>print</a:t>
            </a: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a:t>
            </a:r>
          </a:p>
          <a:p>
            <a:pPr algn="just" eaLnBrk="1" hangingPunct="1">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L</a:t>
            </a:r>
            <a:r>
              <a:rPr lang="en-US" altLang="zh-CN" sz="2600" b="1" smtClean="0">
                <a:solidFill>
                  <a:schemeClr val="accent2"/>
                </a:solidFill>
              </a:rPr>
              <a:t> </a:t>
            </a:r>
            <a:r>
              <a:rPr lang="en-US" altLang="zh-CN" sz="2600" b="1" smtClean="0">
                <a:solidFill>
                  <a:schemeClr val="accent2"/>
                </a:solidFill>
                <a:sym typeface="Symbol" pitchFamily="18" charset="2"/>
              </a:rPr>
              <a:t></a:t>
            </a:r>
            <a:r>
              <a:rPr lang="en-US" altLang="zh-CN" sz="2600" b="1" smtClean="0">
                <a:solidFill>
                  <a:schemeClr val="accent2"/>
                </a:solidFill>
              </a:rPr>
              <a:t>  {</a:t>
            </a:r>
            <a:r>
              <a:rPr lang="en-US" altLang="zh-CN" sz="2600" b="1" i="1" smtClean="0">
                <a:solidFill>
                  <a:schemeClr val="accent2"/>
                </a:solidFill>
              </a:rPr>
              <a:t>L</a:t>
            </a:r>
            <a:r>
              <a:rPr lang="en-US" altLang="zh-CN" sz="2600" b="1" baseline="-30000" smtClean="0">
                <a:solidFill>
                  <a:schemeClr val="accent2"/>
                </a:solidFill>
              </a:rPr>
              <a:t>1</a:t>
            </a:r>
            <a:r>
              <a:rPr lang="en-US" altLang="zh-CN" sz="2600" b="1" smtClean="0">
                <a:solidFill>
                  <a:schemeClr val="accent2"/>
                </a:solidFill>
              </a:rPr>
              <a:t>. </a:t>
            </a:r>
            <a:r>
              <a:rPr lang="en-US" altLang="zh-CN" sz="2600" b="1" i="1" smtClean="0">
                <a:solidFill>
                  <a:schemeClr val="accent2"/>
                </a:solidFill>
              </a:rPr>
              <a:t>depth </a:t>
            </a:r>
            <a:r>
              <a:rPr lang="en-US" altLang="zh-CN" sz="2600" b="1" smtClean="0">
                <a:solidFill>
                  <a:schemeClr val="accent2"/>
                </a:solidFill>
              </a:rPr>
              <a:t>:= </a:t>
            </a:r>
            <a:r>
              <a:rPr lang="en-US" altLang="zh-CN" sz="2600" b="1" i="1" smtClean="0">
                <a:solidFill>
                  <a:schemeClr val="accent2"/>
                </a:solidFill>
              </a:rPr>
              <a:t>L</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a:t>
            </a:r>
            <a:r>
              <a:rPr lang="en-US" altLang="zh-CN" sz="2600" b="1" i="1" smtClean="0">
                <a:solidFill>
                  <a:schemeClr val="accent2"/>
                </a:solidFill>
              </a:rPr>
              <a:t>L</a:t>
            </a:r>
            <a:r>
              <a:rPr lang="en-US" altLang="zh-CN" sz="2600" b="1" baseline="-30000" smtClean="0">
                <a:solidFill>
                  <a:schemeClr val="accent2"/>
                </a:solidFill>
              </a:rPr>
              <a:t>1</a:t>
            </a:r>
            <a:r>
              <a:rPr lang="en-US" altLang="zh-CN" sz="2600" b="1" smtClean="0">
                <a:solidFill>
                  <a:schemeClr val="accent2"/>
                </a:solidFill>
              </a:rPr>
              <a:t> , </a:t>
            </a:r>
          </a:p>
          <a:p>
            <a:pPr algn="just" eaLnBrk="1" hangingPunct="1">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 </a:t>
            </a:r>
            <a:r>
              <a:rPr lang="en-US" altLang="zh-CN" sz="2600" b="1" i="1" smtClean="0">
                <a:solidFill>
                  <a:schemeClr val="accent2"/>
                </a:solidFill>
              </a:rPr>
              <a:t>L</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a:t>
            </a:r>
            <a:r>
              <a:rPr lang="en-US" altLang="zh-CN" sz="2600" b="1" i="1" smtClean="0">
                <a:solidFill>
                  <a:schemeClr val="accent2"/>
                </a:solidFill>
              </a:rPr>
              <a:t>S</a:t>
            </a:r>
          </a:p>
          <a:p>
            <a:pPr algn="just" eaLnBrk="1" hangingPunct="1">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L</a:t>
            </a:r>
            <a:r>
              <a:rPr lang="en-US" altLang="zh-CN" sz="2600" b="1" smtClean="0">
                <a:solidFill>
                  <a:schemeClr val="accent2"/>
                </a:solidFill>
              </a:rPr>
              <a:t> </a:t>
            </a:r>
            <a:r>
              <a:rPr lang="en-US" altLang="zh-CN" sz="2600" b="1" smtClean="0">
                <a:solidFill>
                  <a:schemeClr val="accent2"/>
                </a:solidFill>
                <a:sym typeface="Symbol" pitchFamily="18" charset="2"/>
              </a:rPr>
              <a:t></a:t>
            </a: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 </a:t>
            </a:r>
            <a:r>
              <a:rPr lang="en-US" altLang="zh-CN" sz="2600" b="1" i="1" smtClean="0">
                <a:solidFill>
                  <a:schemeClr val="accent2"/>
                </a:solidFill>
              </a:rPr>
              <a:t>depth </a:t>
            </a:r>
            <a:r>
              <a:rPr lang="en-US" altLang="zh-CN" sz="2600" b="1" smtClean="0">
                <a:solidFill>
                  <a:schemeClr val="accent2"/>
                </a:solidFill>
              </a:rPr>
              <a:t>:= </a:t>
            </a:r>
            <a:r>
              <a:rPr lang="en-US" altLang="zh-CN" sz="2600" b="1" i="1" smtClean="0">
                <a:solidFill>
                  <a:schemeClr val="accent2"/>
                </a:solidFill>
              </a:rPr>
              <a:t>L</a:t>
            </a:r>
            <a:r>
              <a:rPr lang="en-US" altLang="zh-CN" sz="2600" b="1" smtClean="0">
                <a:solidFill>
                  <a:schemeClr val="accent2"/>
                </a:solidFill>
              </a:rPr>
              <a:t>. </a:t>
            </a:r>
            <a:r>
              <a:rPr lang="en-US" altLang="zh-CN" sz="2600" b="1" i="1" smtClean="0">
                <a:solidFill>
                  <a:schemeClr val="accent2"/>
                </a:solidFill>
              </a:rPr>
              <a:t>depth</a:t>
            </a:r>
            <a:r>
              <a:rPr lang="en-US" altLang="zh-CN" sz="2600" b="1" smtClean="0">
                <a:solidFill>
                  <a:schemeClr val="accent2"/>
                </a:solidFill>
              </a:rPr>
              <a:t> }</a:t>
            </a:r>
            <a:r>
              <a:rPr lang="en-US" altLang="zh-CN" sz="2600" b="1" i="1" smtClean="0">
                <a:solidFill>
                  <a:schemeClr val="accent2"/>
                </a:solidFill>
              </a:rPr>
              <a:t>S</a:t>
            </a:r>
            <a:r>
              <a:rPr lang="en-US" altLang="zh-CN" b="1" smtClean="0">
                <a:solidFill>
                  <a:schemeClr val="accent2"/>
                </a:solidFill>
              </a:rPr>
              <a:t>	</a:t>
            </a:r>
          </a:p>
        </p:txBody>
      </p:sp>
      <p:sp>
        <p:nvSpPr>
          <p:cNvPr id="212996" name="AutoShape 4" descr="Green marble"/>
          <p:cNvSpPr>
            <a:spLocks noChangeArrowheads="1"/>
          </p:cNvSpPr>
          <p:nvPr/>
        </p:nvSpPr>
        <p:spPr bwMode="auto">
          <a:xfrm>
            <a:off x="4643438" y="1125538"/>
            <a:ext cx="2449512" cy="935037"/>
          </a:xfrm>
          <a:prstGeom prst="cloudCallout">
            <a:avLst>
              <a:gd name="adj1" fmla="val -113968"/>
              <a:gd name="adj2" fmla="val 227588"/>
            </a:avLst>
          </a:prstGeom>
          <a:solidFill>
            <a:schemeClr val="accent1">
              <a:alpha val="20000"/>
            </a:schemeClr>
          </a:solidFill>
          <a:ln w="12700">
            <a:solidFill>
              <a:schemeClr val="tx1"/>
            </a:solidFill>
            <a:round/>
            <a:headEnd type="none" w="sm" len="sm"/>
            <a:tailEnd type="none" w="sm" len="sm"/>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外层括号数目</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68</a:t>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3</a:t>
            </a:r>
          </a:p>
        </p:txBody>
      </p:sp>
      <p:sp>
        <p:nvSpPr>
          <p:cNvPr id="220163" name="Rectangle 3"/>
          <p:cNvSpPr>
            <a:spLocks noGrp="1" noChangeArrowheads="1"/>
          </p:cNvSpPr>
          <p:nvPr>
            <p:ph type="body" idx="1"/>
          </p:nvPr>
        </p:nvSpPr>
        <p:spPr>
          <a:xfrm>
            <a:off x="468313" y="1412875"/>
            <a:ext cx="8451850" cy="5181600"/>
          </a:xfrm>
        </p:spPr>
        <p:txBody>
          <a:bodyPr/>
          <a:lstStyle/>
          <a:p>
            <a:pPr algn="just" eaLnBrk="1" hangingPunct="1">
              <a:spcBef>
                <a:spcPct val="0"/>
              </a:spcBef>
              <a:defRPr/>
            </a:pPr>
            <a:r>
              <a:rPr lang="zh-CN" altLang="en-US" b="1" smtClean="0">
                <a:solidFill>
                  <a:srgbClr val="996633"/>
                </a:solidFill>
                <a:effectLst>
                  <a:outerShdw blurRad="38100" dist="38100" dir="2700000" algn="tl">
                    <a:srgbClr val="C0C0C0"/>
                  </a:outerShdw>
                </a:effectLst>
              </a:rPr>
              <a:t>为文法</a:t>
            </a:r>
          </a:p>
          <a:p>
            <a:pPr algn="just"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S</a:t>
            </a:r>
            <a:r>
              <a:rPr lang="en-US" altLang="zh-CN" b="1" smtClean="0">
                <a:solidFill>
                  <a:srgbClr val="996633"/>
                </a:solidFill>
                <a:effectLst>
                  <a:outerShdw blurRad="38100" dist="38100" dir="2700000" algn="tl">
                    <a:srgbClr val="C0C0C0"/>
                  </a:outerShdw>
                </a:effectLst>
              </a:rPr>
              <a:t>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smtClean="0">
                <a:solidFill>
                  <a:srgbClr val="996633"/>
                </a:solidFill>
                <a:effectLst>
                  <a:outerShdw blurRad="38100" dist="38100" dir="2700000" algn="tl">
                    <a:srgbClr val="C0C0C0"/>
                  </a:outerShdw>
                </a:effectLst>
              </a:rPr>
              <a:t> ( </a:t>
            </a:r>
            <a:r>
              <a:rPr lang="en-US" altLang="zh-CN" b="1" i="1" smtClean="0">
                <a:solidFill>
                  <a:srgbClr val="996633"/>
                </a:solidFill>
                <a:effectLst>
                  <a:outerShdw blurRad="38100" dist="38100" dir="2700000" algn="tl">
                    <a:srgbClr val="C0C0C0"/>
                  </a:outerShdw>
                </a:effectLst>
              </a:rPr>
              <a:t>L</a:t>
            </a:r>
            <a:r>
              <a:rPr lang="en-US" altLang="zh-CN" b="1" smtClean="0">
                <a:solidFill>
                  <a:srgbClr val="996633"/>
                </a:solidFill>
                <a:effectLst>
                  <a:outerShdw blurRad="38100" dist="38100" dir="2700000" algn="tl">
                    <a:srgbClr val="C0C0C0"/>
                  </a:outerShdw>
                </a:effectLst>
              </a:rPr>
              <a:t> ) | </a:t>
            </a:r>
            <a:r>
              <a:rPr lang="en-US" altLang="zh-CN" b="1" i="1" smtClean="0">
                <a:solidFill>
                  <a:srgbClr val="996633"/>
                </a:solidFill>
                <a:effectLst>
                  <a:outerShdw blurRad="38100" dist="38100" dir="2700000" algn="tl">
                    <a:srgbClr val="C0C0C0"/>
                  </a:outerShdw>
                </a:effectLst>
              </a:rPr>
              <a:t>a</a:t>
            </a:r>
          </a:p>
          <a:p>
            <a:pPr algn="just" eaLnBrk="1" hangingPunct="1">
              <a:spcBef>
                <a:spcPct val="0"/>
              </a:spcBef>
              <a:buFont typeface="Wingdings" pitchFamily="2" charset="2"/>
              <a:buNone/>
              <a:defRPr/>
            </a:pP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L</a:t>
            </a:r>
            <a:r>
              <a:rPr lang="en-US" altLang="zh-CN" b="1" smtClean="0">
                <a:solidFill>
                  <a:srgbClr val="996633"/>
                </a:solidFill>
                <a:effectLst>
                  <a:outerShdw blurRad="38100" dist="38100" dir="2700000" algn="tl">
                    <a:srgbClr val="C0C0C0"/>
                  </a:outerShdw>
                </a:effectLst>
              </a:rPr>
              <a:t>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L</a:t>
            </a:r>
            <a:r>
              <a:rPr lang="en-US" altLang="zh-CN" b="1" smtClean="0">
                <a:solidFill>
                  <a:srgbClr val="996633"/>
                </a:solidFill>
                <a:effectLst>
                  <a:outerShdw blurRad="38100" dist="38100" dir="2700000" algn="tl">
                    <a:srgbClr val="C0C0C0"/>
                  </a:outerShdw>
                </a:effectLst>
              </a:rPr>
              <a:t> , </a:t>
            </a:r>
            <a:r>
              <a:rPr lang="en-US" altLang="zh-CN" b="1" i="1" smtClean="0">
                <a:solidFill>
                  <a:srgbClr val="996633"/>
                </a:solidFill>
                <a:effectLst>
                  <a:outerShdw blurRad="38100" dist="38100" dir="2700000" algn="tl">
                    <a:srgbClr val="C0C0C0"/>
                  </a:outerShdw>
                </a:effectLst>
              </a:rPr>
              <a:t>S</a:t>
            </a:r>
            <a:r>
              <a:rPr lang="en-US" altLang="zh-CN" b="1" smtClean="0">
                <a:solidFill>
                  <a:srgbClr val="996633"/>
                </a:solidFill>
                <a:effectLst>
                  <a:outerShdw blurRad="38100" dist="38100" dir="2700000" algn="tl">
                    <a:srgbClr val="C0C0C0"/>
                  </a:outerShdw>
                </a:effectLst>
              </a:rPr>
              <a:t> | </a:t>
            </a:r>
            <a:r>
              <a:rPr lang="en-US" altLang="zh-CN" b="1" i="1" smtClean="0">
                <a:solidFill>
                  <a:srgbClr val="996633"/>
                </a:solidFill>
                <a:effectLst>
                  <a:outerShdw blurRad="38100" dist="38100" dir="2700000" algn="tl">
                    <a:srgbClr val="C0C0C0"/>
                  </a:outerShdw>
                </a:effectLst>
              </a:rPr>
              <a:t>S</a:t>
            </a:r>
          </a:p>
          <a:p>
            <a:pPr eaLnBrk="1" hangingPunct="1">
              <a:spcBef>
                <a:spcPct val="0"/>
              </a:spcBef>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写一个翻译方案，它输出括号嵌套的最大深度。例如，对于</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a</a:t>
            </a:r>
            <a:r>
              <a:rPr lang="en-US" altLang="zh-CN" b="1" smtClean="0">
                <a:solidFill>
                  <a:srgbClr val="996633"/>
                </a:solidFill>
                <a:effectLst>
                  <a:outerShdw blurRad="38100" dist="38100" dir="2700000" algn="tl">
                    <a:srgbClr val="C0C0C0"/>
                  </a:outerShdw>
                </a:effectLst>
              </a:rPr>
              <a:t> , ( </a:t>
            </a:r>
            <a:r>
              <a:rPr lang="en-US" altLang="zh-CN" b="1" i="1" smtClean="0">
                <a:solidFill>
                  <a:srgbClr val="996633"/>
                </a:solidFill>
                <a:effectLst>
                  <a:outerShdw blurRad="38100" dist="38100" dir="2700000" algn="tl">
                    <a:srgbClr val="C0C0C0"/>
                  </a:outerShdw>
                </a:effectLst>
              </a:rPr>
              <a:t>a</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 a</a:t>
            </a:r>
            <a:r>
              <a:rPr lang="en-US" altLang="zh-CN" b="1" smtClean="0">
                <a:solidFill>
                  <a:srgbClr val="996633"/>
                </a:solidFill>
                <a:effectLst>
                  <a:outerShdw blurRad="38100" dist="38100" dir="2700000" algn="tl">
                    <a:srgbClr val="C0C0C0"/>
                  </a:outerShdw>
                </a:effectLst>
              </a:rPr>
              <a:t>) )</a:t>
            </a:r>
            <a:r>
              <a:rPr lang="zh-CN" altLang="en-US" b="1" smtClean="0">
                <a:solidFill>
                  <a:srgbClr val="996633"/>
                </a:solidFill>
                <a:effectLst>
                  <a:outerShdw blurRad="38100" dist="38100" dir="2700000" algn="tl">
                    <a:srgbClr val="C0C0C0"/>
                  </a:outerShdw>
                </a:effectLst>
                <a:latin typeface="宋体" pitchFamily="2" charset="-122"/>
              </a:rPr>
              <a:t>，输出的结果是</a:t>
            </a:r>
            <a:r>
              <a:rPr lang="en-US" altLang="zh-CN" b="1" smtClean="0">
                <a:solidFill>
                  <a:srgbClr val="996633"/>
                </a:solidFill>
                <a:effectLst>
                  <a:outerShdw blurRad="38100" dist="38100" dir="2700000" algn="tl">
                    <a:srgbClr val="C0C0C0"/>
                  </a:outerShdw>
                </a:effectLst>
              </a:rPr>
              <a:t>2</a:t>
            </a:r>
            <a:r>
              <a:rPr lang="zh-CN" altLang="en-US" b="1" smtClean="0">
                <a:solidFill>
                  <a:srgbClr val="996633"/>
                </a:solidFill>
                <a:effectLst>
                  <a:outerShdw blurRad="38100" dist="38100" dir="2700000" algn="tl">
                    <a:srgbClr val="C0C0C0"/>
                  </a:outerShdw>
                </a:effectLst>
              </a:rPr>
              <a:t>。</a:t>
            </a:r>
          </a:p>
          <a:p>
            <a:pPr algn="just" eaLnBrk="1" hangingPunct="1">
              <a:spcBef>
                <a:spcPct val="0"/>
              </a:spcBef>
              <a:buFont typeface="Wingdings" pitchFamily="2" charset="2"/>
              <a:buNone/>
              <a:defRPr/>
            </a:pPr>
            <a:r>
              <a:rPr lang="zh-CN" altLang="en-US" b="1" smtClean="0"/>
              <a:t>	</a:t>
            </a:r>
            <a:r>
              <a:rPr lang="en-US" altLang="zh-CN" b="1" i="1" smtClean="0">
                <a:solidFill>
                  <a:schemeClr val="accent2"/>
                </a:solidFill>
              </a:rPr>
              <a:t>S</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i="1" smtClean="0">
                <a:solidFill>
                  <a:schemeClr val="accent2"/>
                </a:solidFill>
              </a:rPr>
              <a:t>S </a:t>
            </a:r>
            <a:r>
              <a:rPr lang="en-US" altLang="zh-CN" b="1" smtClean="0">
                <a:solidFill>
                  <a:schemeClr val="accent2"/>
                </a:solidFill>
              </a:rPr>
              <a:t>{print(S.max)}</a:t>
            </a:r>
            <a:endParaRPr lang="en-US" altLang="zh-CN" b="1" i="1" smtClean="0">
              <a:solidFill>
                <a:schemeClr val="accent2"/>
              </a:solidFill>
            </a:endParaRPr>
          </a:p>
          <a:p>
            <a:pPr algn="just" eaLnBrk="1" hangingPunct="1">
              <a:spcBef>
                <a:spcPct val="0"/>
              </a:spcBef>
              <a:buFont typeface="Wingdings" pitchFamily="2" charset="2"/>
              <a:buNone/>
              <a:defRPr/>
            </a:pPr>
            <a:r>
              <a:rPr lang="en-US" altLang="zh-CN" b="1" smtClean="0">
                <a:solidFill>
                  <a:schemeClr val="accent2"/>
                </a:solidFill>
              </a:rPr>
              <a:t>	</a:t>
            </a:r>
            <a:r>
              <a:rPr lang="en-US" altLang="zh-CN" b="1" i="1" smtClean="0">
                <a:solidFill>
                  <a:schemeClr val="accent2"/>
                </a:solidFill>
              </a:rPr>
              <a:t>S</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solidFill>
                  <a:schemeClr val="accent2"/>
                </a:solidFill>
              </a:rPr>
              <a:t> ( </a:t>
            </a:r>
            <a:r>
              <a:rPr lang="en-US" altLang="zh-CN" b="1" i="1" smtClean="0">
                <a:solidFill>
                  <a:schemeClr val="accent2"/>
                </a:solidFill>
              </a:rPr>
              <a:t>L</a:t>
            </a:r>
            <a:r>
              <a:rPr lang="en-US" altLang="zh-CN" b="1" smtClean="0">
                <a:solidFill>
                  <a:schemeClr val="accent2"/>
                </a:solidFill>
              </a:rPr>
              <a:t> )    {S.max:=L.max+1}</a:t>
            </a:r>
          </a:p>
          <a:p>
            <a:pPr algn="just" eaLnBrk="1" hangingPunct="1">
              <a:spcBef>
                <a:spcPct val="0"/>
              </a:spcBef>
              <a:buFont typeface="Wingdings" pitchFamily="2" charset="2"/>
              <a:buNone/>
              <a:defRPr/>
            </a:pPr>
            <a:r>
              <a:rPr lang="en-US" altLang="zh-CN" b="1" smtClean="0">
                <a:solidFill>
                  <a:schemeClr val="accent2"/>
                </a:solidFill>
              </a:rPr>
              <a:t>	</a:t>
            </a:r>
            <a:r>
              <a:rPr lang="en-US" altLang="zh-CN" b="1" i="1" smtClean="0">
                <a:solidFill>
                  <a:schemeClr val="accent2"/>
                </a:solidFill>
              </a:rPr>
              <a:t>S</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solidFill>
                  <a:schemeClr val="accent2"/>
                </a:solidFill>
              </a:rPr>
              <a:t>  a {</a:t>
            </a:r>
            <a:r>
              <a:rPr lang="en-US" altLang="zh-CN" b="1" i="1" smtClean="0">
                <a:solidFill>
                  <a:schemeClr val="accent2"/>
                </a:solidFill>
              </a:rPr>
              <a:t>S.max=0</a:t>
            </a:r>
            <a:r>
              <a:rPr lang="en-US" altLang="zh-CN" b="1" smtClean="0">
                <a:solidFill>
                  <a:schemeClr val="accent2"/>
                </a:solidFill>
              </a:rPr>
              <a:t> }</a:t>
            </a:r>
          </a:p>
          <a:p>
            <a:pPr algn="just" eaLnBrk="1" hangingPunct="1">
              <a:spcBef>
                <a:spcPct val="0"/>
              </a:spcBef>
              <a:buFont typeface="Wingdings" pitchFamily="2" charset="2"/>
              <a:buNone/>
              <a:defRPr/>
            </a:pPr>
            <a:r>
              <a:rPr lang="en-US" altLang="zh-CN" b="1" smtClean="0">
                <a:solidFill>
                  <a:schemeClr val="accent2"/>
                </a:solidFill>
              </a:rPr>
              <a:t>	</a:t>
            </a:r>
            <a:r>
              <a:rPr lang="en-US" altLang="zh-CN" b="1" i="1" smtClean="0">
                <a:solidFill>
                  <a:schemeClr val="accent2"/>
                </a:solidFill>
              </a:rPr>
              <a:t>L</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i="1" smtClean="0">
                <a:solidFill>
                  <a:schemeClr val="accent2"/>
                </a:solidFill>
              </a:rPr>
              <a:t>L</a:t>
            </a:r>
            <a:r>
              <a:rPr lang="en-US" altLang="zh-CN" b="1" baseline="-30000" smtClean="0">
                <a:solidFill>
                  <a:schemeClr val="accent2"/>
                </a:solidFill>
              </a:rPr>
              <a:t>1</a:t>
            </a:r>
            <a:r>
              <a:rPr lang="en-US" altLang="zh-CN" b="1" smtClean="0">
                <a:solidFill>
                  <a:schemeClr val="accent2"/>
                </a:solidFill>
              </a:rPr>
              <a:t> , </a:t>
            </a:r>
            <a:r>
              <a:rPr lang="en-US" altLang="zh-CN" b="1" i="1" smtClean="0">
                <a:solidFill>
                  <a:schemeClr val="accent2"/>
                </a:solidFill>
              </a:rPr>
              <a:t>S </a:t>
            </a:r>
            <a:r>
              <a:rPr lang="en-US" altLang="zh-CN" b="1" smtClean="0">
                <a:solidFill>
                  <a:schemeClr val="accent2"/>
                </a:solidFill>
              </a:rPr>
              <a:t>{L.max:=max(</a:t>
            </a:r>
            <a:r>
              <a:rPr lang="en-US" altLang="zh-CN" b="1" i="1" smtClean="0">
                <a:solidFill>
                  <a:schemeClr val="accent2"/>
                </a:solidFill>
              </a:rPr>
              <a:t>L</a:t>
            </a:r>
            <a:r>
              <a:rPr lang="en-US" altLang="zh-CN" b="1" baseline="-30000" smtClean="0">
                <a:solidFill>
                  <a:schemeClr val="accent2"/>
                </a:solidFill>
              </a:rPr>
              <a:t>1</a:t>
            </a:r>
            <a:r>
              <a:rPr lang="en-US" altLang="zh-CN" b="1" smtClean="0">
                <a:solidFill>
                  <a:schemeClr val="accent2"/>
                </a:solidFill>
              </a:rPr>
              <a:t>.max, S.max)}</a:t>
            </a:r>
            <a:endParaRPr lang="en-US" altLang="zh-CN" b="1" i="1" smtClean="0">
              <a:solidFill>
                <a:schemeClr val="accent2"/>
              </a:solidFill>
            </a:endParaRPr>
          </a:p>
          <a:p>
            <a:pPr algn="just" eaLnBrk="1" hangingPunct="1">
              <a:spcBef>
                <a:spcPct val="0"/>
              </a:spcBef>
              <a:buFont typeface="Wingdings" pitchFamily="2" charset="2"/>
              <a:buNone/>
              <a:defRPr/>
            </a:pPr>
            <a:r>
              <a:rPr lang="en-US" altLang="zh-CN" b="1" smtClean="0">
                <a:solidFill>
                  <a:schemeClr val="accent2"/>
                </a:solidFill>
              </a:rPr>
              <a:t>	</a:t>
            </a:r>
            <a:r>
              <a:rPr lang="en-US" altLang="zh-CN" b="1" i="1" smtClean="0">
                <a:solidFill>
                  <a:schemeClr val="accent2"/>
                </a:solidFill>
              </a:rPr>
              <a:t>L</a:t>
            </a:r>
            <a:r>
              <a:rPr lang="en-US" altLang="zh-CN" b="1" smtClean="0">
                <a:solidFill>
                  <a:schemeClr val="accent2"/>
                </a:solidFill>
              </a:rPr>
              <a:t> </a:t>
            </a:r>
            <a:r>
              <a:rPr lang="en-US" altLang="zh-CN" b="1" smtClean="0">
                <a:solidFill>
                  <a:schemeClr val="accent2"/>
                </a:solidFill>
                <a:sym typeface="Symbol" pitchFamily="18" charset="2"/>
              </a:rPr>
              <a:t></a:t>
            </a:r>
            <a:r>
              <a:rPr lang="en-US" altLang="zh-CN" b="1" smtClean="0">
                <a:solidFill>
                  <a:schemeClr val="accent2"/>
                </a:solidFill>
              </a:rPr>
              <a:t>  </a:t>
            </a:r>
            <a:r>
              <a:rPr lang="en-US" altLang="zh-CN" b="1" i="1" smtClean="0">
                <a:solidFill>
                  <a:schemeClr val="accent2"/>
                </a:solidFill>
              </a:rPr>
              <a:t>S </a:t>
            </a:r>
            <a:r>
              <a:rPr lang="en-US" altLang="zh-CN" b="1" smtClean="0">
                <a:solidFill>
                  <a:schemeClr val="accent2"/>
                </a:solidFill>
              </a:rPr>
              <a:t>{L.max:=S.max}</a:t>
            </a:r>
            <a:endParaRPr lang="en-US" altLang="zh-CN" sz="3400" b="1" smtClean="0">
              <a:solidFill>
                <a:schemeClr val="accent2"/>
              </a:solidFill>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69</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43"/>
          <p:cNvGrpSpPr>
            <a:grpSpLocks/>
          </p:cNvGrpSpPr>
          <p:nvPr/>
        </p:nvGrpSpPr>
        <p:grpSpPr bwMode="auto">
          <a:xfrm>
            <a:off x="611188" y="620713"/>
            <a:ext cx="8137525" cy="5113337"/>
            <a:chOff x="385" y="845"/>
            <a:chExt cx="5126" cy="3221"/>
          </a:xfrm>
        </p:grpSpPr>
        <p:grpSp>
          <p:nvGrpSpPr>
            <p:cNvPr id="10243" name="Group 3"/>
            <p:cNvGrpSpPr>
              <a:grpSpLocks/>
            </p:cNvGrpSpPr>
            <p:nvPr/>
          </p:nvGrpSpPr>
          <p:grpSpPr bwMode="auto">
            <a:xfrm>
              <a:off x="385" y="845"/>
              <a:ext cx="3402" cy="956"/>
              <a:chOff x="1020" y="3294"/>
              <a:chExt cx="3402" cy="956"/>
            </a:xfrm>
          </p:grpSpPr>
          <p:sp>
            <p:nvSpPr>
              <p:cNvPr id="10275" name="Text Box 4"/>
              <p:cNvSpPr txBox="1">
                <a:spLocks noChangeArrowheads="1"/>
              </p:cNvSpPr>
              <p:nvPr/>
            </p:nvSpPr>
            <p:spPr bwMode="auto">
              <a:xfrm>
                <a:off x="1020" y="3521"/>
                <a:ext cx="771"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源程序字符流</a:t>
                </a:r>
              </a:p>
            </p:txBody>
          </p:sp>
          <p:sp>
            <p:nvSpPr>
              <p:cNvPr id="10276" name="Line 5"/>
              <p:cNvSpPr>
                <a:spLocks noChangeShapeType="1"/>
              </p:cNvSpPr>
              <p:nvPr/>
            </p:nvSpPr>
            <p:spPr bwMode="auto">
              <a:xfrm>
                <a:off x="1791"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9462" name="Text Box 6"/>
              <p:cNvSpPr txBox="1">
                <a:spLocks noChangeArrowheads="1"/>
              </p:cNvSpPr>
              <p:nvPr/>
            </p:nvSpPr>
            <p:spPr bwMode="auto">
              <a:xfrm>
                <a:off x="1927" y="3294"/>
                <a:ext cx="453" cy="956"/>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effectLst>
                      <a:outerShdw blurRad="38100" dist="38100" dir="2700000" algn="tl">
                        <a:srgbClr val="C0C0C0"/>
                      </a:outerShdw>
                    </a:effectLst>
                    <a:latin typeface="Tahoma" pitchFamily="34" charset="0"/>
                    <a:ea typeface="宋体" pitchFamily="2" charset="-122"/>
                  </a:rPr>
                  <a:t>顺序组合</a:t>
                </a:r>
              </a:p>
            </p:txBody>
          </p:sp>
          <p:sp>
            <p:nvSpPr>
              <p:cNvPr id="10278" name="Text Box 7"/>
              <p:cNvSpPr txBox="1">
                <a:spLocks noChangeArrowheads="1"/>
              </p:cNvSpPr>
              <p:nvPr/>
            </p:nvSpPr>
            <p:spPr bwMode="auto">
              <a:xfrm>
                <a:off x="2562" y="3521"/>
                <a:ext cx="499"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词法单元</a:t>
                </a:r>
              </a:p>
            </p:txBody>
          </p:sp>
          <p:sp>
            <p:nvSpPr>
              <p:cNvPr id="10279" name="Line 8"/>
              <p:cNvSpPr>
                <a:spLocks noChangeShapeType="1"/>
              </p:cNvSpPr>
              <p:nvPr/>
            </p:nvSpPr>
            <p:spPr bwMode="auto">
              <a:xfrm>
                <a:off x="3107" y="3793"/>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80" name="Text Box 9"/>
              <p:cNvSpPr txBox="1">
                <a:spLocks noChangeArrowheads="1"/>
              </p:cNvSpPr>
              <p:nvPr/>
            </p:nvSpPr>
            <p:spPr bwMode="auto">
              <a:xfrm>
                <a:off x="3923" y="3521"/>
                <a:ext cx="499"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词法记号</a:t>
                </a:r>
              </a:p>
            </p:txBody>
          </p:sp>
          <p:sp>
            <p:nvSpPr>
              <p:cNvPr id="19466" name="Text Box 10"/>
              <p:cNvSpPr txBox="1">
                <a:spLocks noChangeArrowheads="1"/>
              </p:cNvSpPr>
              <p:nvPr/>
            </p:nvSpPr>
            <p:spPr bwMode="auto">
              <a:xfrm>
                <a:off x="3243" y="3521"/>
                <a:ext cx="453" cy="496"/>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solidFill>
                      <a:schemeClr val="hlink"/>
                    </a:solidFill>
                    <a:effectLst>
                      <a:outerShdw blurRad="38100" dist="38100" dir="2700000" algn="tl">
                        <a:srgbClr val="C0C0C0"/>
                      </a:outerShdw>
                    </a:effectLst>
                    <a:latin typeface="Tahoma" pitchFamily="34" charset="0"/>
                    <a:ea typeface="宋体" pitchFamily="2" charset="-122"/>
                  </a:rPr>
                  <a:t>模式</a:t>
                </a:r>
              </a:p>
            </p:txBody>
          </p:sp>
        </p:grpSp>
        <p:sp>
          <p:nvSpPr>
            <p:cNvPr id="10244" name="Line 11"/>
            <p:cNvSpPr>
              <a:spLocks noChangeShapeType="1"/>
            </p:cNvSpPr>
            <p:nvPr/>
          </p:nvSpPr>
          <p:spPr bwMode="auto">
            <a:xfrm flipH="1">
              <a:off x="2380" y="1525"/>
              <a:ext cx="273"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45" name="Text Box 12"/>
            <p:cNvSpPr txBox="1">
              <a:spLocks noChangeArrowheads="1"/>
            </p:cNvSpPr>
            <p:nvPr/>
          </p:nvSpPr>
          <p:spPr bwMode="auto">
            <a:xfrm>
              <a:off x="1972" y="1843"/>
              <a:ext cx="680"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非形式化描述</a:t>
              </a:r>
            </a:p>
          </p:txBody>
        </p:sp>
        <p:sp>
          <p:nvSpPr>
            <p:cNvPr id="10246" name="Text Box 13"/>
            <p:cNvSpPr txBox="1">
              <a:spLocks noChangeArrowheads="1"/>
            </p:cNvSpPr>
            <p:nvPr/>
          </p:nvSpPr>
          <p:spPr bwMode="auto">
            <a:xfrm>
              <a:off x="2789" y="1843"/>
              <a:ext cx="681" cy="50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形式化描述</a:t>
              </a:r>
            </a:p>
          </p:txBody>
        </p:sp>
        <p:sp>
          <p:nvSpPr>
            <p:cNvPr id="10247" name="Line 14"/>
            <p:cNvSpPr>
              <a:spLocks noChangeShapeType="1"/>
            </p:cNvSpPr>
            <p:nvPr/>
          </p:nvSpPr>
          <p:spPr bwMode="auto">
            <a:xfrm>
              <a:off x="2789" y="1525"/>
              <a:ext cx="22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48" name="AutoShape 15"/>
            <p:cNvSpPr>
              <a:spLocks noChangeArrowheads="1"/>
            </p:cNvSpPr>
            <p:nvPr/>
          </p:nvSpPr>
          <p:spPr bwMode="auto">
            <a:xfrm>
              <a:off x="2970" y="2342"/>
              <a:ext cx="272" cy="408"/>
            </a:xfrm>
            <a:prstGeom prst="downArrow">
              <a:avLst>
                <a:gd name="adj1" fmla="val 50000"/>
                <a:gd name="adj2" fmla="val 37500"/>
              </a:avLst>
            </a:prstGeom>
            <a:solidFill>
              <a:schemeClr val="accent1"/>
            </a:solidFill>
            <a:ln w="9525">
              <a:solidFill>
                <a:schemeClr val="tx1"/>
              </a:solidFill>
              <a:miter lim="800000"/>
              <a:headEnd/>
              <a:tailEnd/>
            </a:ln>
          </p:spPr>
          <p:txBody>
            <a:bodyPr wrap="none" lIns="54000" tIns="28800" rIns="54000" bIns="28800" anchor="ctr"/>
            <a:lstStyle/>
            <a:p>
              <a:endParaRPr lang="zh-CN" altLang="en-US"/>
            </a:p>
          </p:txBody>
        </p:sp>
        <p:sp>
          <p:nvSpPr>
            <p:cNvPr id="10249" name="Text Box 16"/>
            <p:cNvSpPr txBox="1">
              <a:spLocks noChangeArrowheads="1"/>
            </p:cNvSpPr>
            <p:nvPr/>
          </p:nvSpPr>
          <p:spPr bwMode="auto">
            <a:xfrm>
              <a:off x="2743" y="2795"/>
              <a:ext cx="681" cy="272"/>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grpSp>
          <p:nvGrpSpPr>
            <p:cNvPr id="10250" name="Group 17"/>
            <p:cNvGrpSpPr>
              <a:grpSpLocks/>
            </p:cNvGrpSpPr>
            <p:nvPr/>
          </p:nvGrpSpPr>
          <p:grpSpPr bwMode="auto">
            <a:xfrm>
              <a:off x="543" y="2932"/>
              <a:ext cx="3402" cy="904"/>
              <a:chOff x="930" y="3022"/>
              <a:chExt cx="3402" cy="904"/>
            </a:xfrm>
          </p:grpSpPr>
          <p:sp>
            <p:nvSpPr>
              <p:cNvPr id="10265" name="Text Box 18"/>
              <p:cNvSpPr txBox="1">
                <a:spLocks noChangeArrowheads="1"/>
              </p:cNvSpPr>
              <p:nvPr/>
            </p:nvSpPr>
            <p:spPr bwMode="auto">
              <a:xfrm>
                <a:off x="930" y="3521"/>
                <a:ext cx="771"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字母</a:t>
                </a:r>
              </a:p>
            </p:txBody>
          </p:sp>
          <p:sp>
            <p:nvSpPr>
              <p:cNvPr id="10266" name="Line 19"/>
              <p:cNvSpPr>
                <a:spLocks noChangeShapeType="1"/>
              </p:cNvSpPr>
              <p:nvPr/>
            </p:nvSpPr>
            <p:spPr bwMode="auto">
              <a:xfrm>
                <a:off x="1701"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9476" name="Text Box 20"/>
              <p:cNvSpPr txBox="1">
                <a:spLocks noChangeArrowheads="1"/>
              </p:cNvSpPr>
              <p:nvPr/>
            </p:nvSpPr>
            <p:spPr bwMode="auto">
              <a:xfrm>
                <a:off x="1837" y="3385"/>
                <a:ext cx="453" cy="496"/>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effectLst>
                      <a:outerShdw blurRad="38100" dist="38100" dir="2700000" algn="tl">
                        <a:srgbClr val="C0C0C0"/>
                      </a:outerShdw>
                    </a:effectLst>
                    <a:latin typeface="Tahoma" pitchFamily="34" charset="0"/>
                    <a:ea typeface="宋体" pitchFamily="2" charset="-122"/>
                  </a:rPr>
                  <a:t>组合</a:t>
                </a:r>
              </a:p>
            </p:txBody>
          </p:sp>
          <p:sp>
            <p:nvSpPr>
              <p:cNvPr id="10268" name="Text Box 21"/>
              <p:cNvSpPr txBox="1">
                <a:spLocks noChangeArrowheads="1"/>
              </p:cNvSpPr>
              <p:nvPr/>
            </p:nvSpPr>
            <p:spPr bwMode="auto">
              <a:xfrm>
                <a:off x="2426" y="3521"/>
                <a:ext cx="49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串</a:t>
                </a:r>
              </a:p>
            </p:txBody>
          </p:sp>
          <p:sp>
            <p:nvSpPr>
              <p:cNvPr id="10269" name="Line 22"/>
              <p:cNvSpPr>
                <a:spLocks noChangeShapeType="1"/>
              </p:cNvSpPr>
              <p:nvPr/>
            </p:nvSpPr>
            <p:spPr bwMode="auto">
              <a:xfrm>
                <a:off x="3017" y="3702"/>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70" name="Text Box 23"/>
              <p:cNvSpPr txBox="1">
                <a:spLocks noChangeArrowheads="1"/>
              </p:cNvSpPr>
              <p:nvPr/>
            </p:nvSpPr>
            <p:spPr bwMode="auto">
              <a:xfrm>
                <a:off x="3833" y="3521"/>
                <a:ext cx="499"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语言</a:t>
                </a:r>
              </a:p>
            </p:txBody>
          </p:sp>
          <p:sp>
            <p:nvSpPr>
              <p:cNvPr id="19480" name="Text Box 24"/>
              <p:cNvSpPr txBox="1">
                <a:spLocks noChangeArrowheads="1"/>
              </p:cNvSpPr>
              <p:nvPr/>
            </p:nvSpPr>
            <p:spPr bwMode="auto">
              <a:xfrm>
                <a:off x="3153" y="3430"/>
                <a:ext cx="453" cy="496"/>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effectLst>
                      <a:outerShdw blurRad="38100" dist="38100" dir="2700000" algn="tl">
                        <a:srgbClr val="C0C0C0"/>
                      </a:outerShdw>
                    </a:effectLst>
                    <a:latin typeface="Tahoma" pitchFamily="34" charset="0"/>
                    <a:ea typeface="宋体" pitchFamily="2" charset="-122"/>
                  </a:rPr>
                  <a:t>集合</a:t>
                </a:r>
              </a:p>
            </p:txBody>
          </p:sp>
          <p:sp>
            <p:nvSpPr>
              <p:cNvPr id="10272" name="Line 25"/>
              <p:cNvSpPr>
                <a:spLocks noChangeShapeType="1"/>
              </p:cNvSpPr>
              <p:nvPr/>
            </p:nvSpPr>
            <p:spPr bwMode="auto">
              <a:xfrm flipV="1">
                <a:off x="1292" y="3249"/>
                <a:ext cx="45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9482" name="Text Box 26"/>
              <p:cNvSpPr txBox="1">
                <a:spLocks noChangeArrowheads="1"/>
              </p:cNvSpPr>
              <p:nvPr/>
            </p:nvSpPr>
            <p:spPr bwMode="auto">
              <a:xfrm>
                <a:off x="1156" y="3158"/>
                <a:ext cx="453" cy="496"/>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400" b="1">
                    <a:effectLst>
                      <a:outerShdw blurRad="38100" dist="38100" dir="2700000" algn="tl">
                        <a:srgbClr val="C0C0C0"/>
                      </a:outerShdw>
                    </a:effectLst>
                    <a:latin typeface="Tahoma" pitchFamily="34" charset="0"/>
                    <a:ea typeface="宋体" pitchFamily="2" charset="-122"/>
                  </a:rPr>
                  <a:t>集合</a:t>
                </a:r>
              </a:p>
            </p:txBody>
          </p:sp>
          <p:sp>
            <p:nvSpPr>
              <p:cNvPr id="10274" name="Text Box 27"/>
              <p:cNvSpPr txBox="1">
                <a:spLocks noChangeArrowheads="1"/>
              </p:cNvSpPr>
              <p:nvPr/>
            </p:nvSpPr>
            <p:spPr bwMode="auto">
              <a:xfrm>
                <a:off x="1837" y="3022"/>
                <a:ext cx="725" cy="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字母表</a:t>
                </a:r>
              </a:p>
            </p:txBody>
          </p:sp>
        </p:grpSp>
        <p:sp>
          <p:nvSpPr>
            <p:cNvPr id="10251" name="AutoShape 28"/>
            <p:cNvSpPr>
              <a:spLocks noChangeArrowheads="1"/>
            </p:cNvSpPr>
            <p:nvPr/>
          </p:nvSpPr>
          <p:spPr bwMode="auto">
            <a:xfrm>
              <a:off x="2562" y="3068"/>
              <a:ext cx="1134" cy="453"/>
            </a:xfrm>
            <a:prstGeom prst="curvedDownArrow">
              <a:avLst>
                <a:gd name="adj1" fmla="val 50066"/>
                <a:gd name="adj2" fmla="val 100132"/>
                <a:gd name="adj3" fmla="val 33333"/>
              </a:avLst>
            </a:prstGeom>
            <a:solidFill>
              <a:srgbClr val="FF6600">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10252" name="Line 29"/>
            <p:cNvSpPr>
              <a:spLocks noChangeShapeType="1"/>
            </p:cNvSpPr>
            <p:nvPr/>
          </p:nvSpPr>
          <p:spPr bwMode="auto">
            <a:xfrm flipH="1">
              <a:off x="3333" y="1661"/>
              <a:ext cx="363" cy="1134"/>
            </a:xfrm>
            <a:prstGeom prst="line">
              <a:avLst/>
            </a:prstGeom>
            <a:noFill/>
            <a:ln w="25400">
              <a:solidFill>
                <a:srgbClr val="FF6600"/>
              </a:solidFill>
              <a:round/>
              <a:headEnd/>
              <a:tailEnd type="triangle" w="med" len="me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53" name="Text Box 30"/>
            <p:cNvSpPr txBox="1">
              <a:spLocks noChangeArrowheads="1"/>
            </p:cNvSpPr>
            <p:nvPr/>
          </p:nvSpPr>
          <p:spPr bwMode="auto">
            <a:xfrm>
              <a:off x="3560" y="2070"/>
              <a:ext cx="204"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chemeClr val="hlink"/>
                  </a:solidFill>
                  <a:latin typeface="Tahoma" pitchFamily="34" charset="0"/>
                </a:rPr>
                <a:t>名字</a:t>
              </a:r>
            </a:p>
          </p:txBody>
        </p:sp>
        <p:sp>
          <p:nvSpPr>
            <p:cNvPr id="10254" name="Freeform 31"/>
            <p:cNvSpPr>
              <a:spLocks/>
            </p:cNvSpPr>
            <p:nvPr/>
          </p:nvSpPr>
          <p:spPr bwMode="auto">
            <a:xfrm>
              <a:off x="1398" y="1571"/>
              <a:ext cx="982" cy="1814"/>
            </a:xfrm>
            <a:custGeom>
              <a:avLst/>
              <a:gdLst>
                <a:gd name="T0" fmla="*/ 665 w 982"/>
                <a:gd name="T1" fmla="*/ 0 h 1814"/>
                <a:gd name="T2" fmla="*/ 30 w 982"/>
                <a:gd name="T3" fmla="*/ 589 h 1814"/>
                <a:gd name="T4" fmla="*/ 846 w 982"/>
                <a:gd name="T5" fmla="*/ 1224 h 1814"/>
                <a:gd name="T6" fmla="*/ 846 w 982"/>
                <a:gd name="T7" fmla="*/ 1814 h 1814"/>
                <a:gd name="T8" fmla="*/ 0 60000 65536"/>
                <a:gd name="T9" fmla="*/ 0 60000 65536"/>
                <a:gd name="T10" fmla="*/ 0 60000 65536"/>
                <a:gd name="T11" fmla="*/ 0 60000 65536"/>
                <a:gd name="T12" fmla="*/ 0 w 982"/>
                <a:gd name="T13" fmla="*/ 0 h 1814"/>
                <a:gd name="T14" fmla="*/ 982 w 982"/>
                <a:gd name="T15" fmla="*/ 1814 h 1814"/>
              </a:gdLst>
              <a:ahLst/>
              <a:cxnLst>
                <a:cxn ang="T8">
                  <a:pos x="T0" y="T1"/>
                </a:cxn>
                <a:cxn ang="T9">
                  <a:pos x="T2" y="T3"/>
                </a:cxn>
                <a:cxn ang="T10">
                  <a:pos x="T4" y="T5"/>
                </a:cxn>
                <a:cxn ang="T11">
                  <a:pos x="T6" y="T7"/>
                </a:cxn>
              </a:cxnLst>
              <a:rect l="T12" t="T13" r="T14" b="T15"/>
              <a:pathLst>
                <a:path w="982" h="1814">
                  <a:moveTo>
                    <a:pt x="665" y="0"/>
                  </a:moveTo>
                  <a:cubicBezTo>
                    <a:pt x="332" y="192"/>
                    <a:pt x="0" y="385"/>
                    <a:pt x="30" y="589"/>
                  </a:cubicBezTo>
                  <a:cubicBezTo>
                    <a:pt x="60" y="793"/>
                    <a:pt x="710" y="1020"/>
                    <a:pt x="846" y="1224"/>
                  </a:cubicBezTo>
                  <a:cubicBezTo>
                    <a:pt x="982" y="1428"/>
                    <a:pt x="846" y="1708"/>
                    <a:pt x="846" y="1814"/>
                  </a:cubicBezTo>
                </a:path>
              </a:pathLst>
            </a:custGeom>
            <a:noFill/>
            <a:ln w="25400">
              <a:solidFill>
                <a:srgbClr val="FF00FF"/>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54000" tIns="28800" rIns="54000" bIns="28800"/>
            <a:lstStyle/>
            <a:p>
              <a:endParaRPr lang="zh-CN" altLang="en-US"/>
            </a:p>
          </p:txBody>
        </p:sp>
        <p:sp>
          <p:nvSpPr>
            <p:cNvPr id="10255" name="Freeform 32"/>
            <p:cNvSpPr>
              <a:spLocks/>
            </p:cNvSpPr>
            <p:nvPr/>
          </p:nvSpPr>
          <p:spPr bwMode="auto">
            <a:xfrm>
              <a:off x="3787" y="1616"/>
              <a:ext cx="1" cy="1769"/>
            </a:xfrm>
            <a:custGeom>
              <a:avLst/>
              <a:gdLst>
                <a:gd name="T0" fmla="*/ 0 w 1"/>
                <a:gd name="T1" fmla="*/ 0 h 1769"/>
                <a:gd name="T2" fmla="*/ 0 w 1"/>
                <a:gd name="T3" fmla="*/ 1769 h 1769"/>
                <a:gd name="T4" fmla="*/ 0 60000 65536"/>
                <a:gd name="T5" fmla="*/ 0 60000 65536"/>
                <a:gd name="T6" fmla="*/ 0 w 1"/>
                <a:gd name="T7" fmla="*/ 0 h 1769"/>
                <a:gd name="T8" fmla="*/ 1 w 1"/>
                <a:gd name="T9" fmla="*/ 1769 h 1769"/>
              </a:gdLst>
              <a:ahLst/>
              <a:cxnLst>
                <a:cxn ang="T4">
                  <a:pos x="T0" y="T1"/>
                </a:cxn>
                <a:cxn ang="T5">
                  <a:pos x="T2" y="T3"/>
                </a:cxn>
              </a:cxnLst>
              <a:rect l="T6" t="T7" r="T8" b="T9"/>
              <a:pathLst>
                <a:path w="1" h="1769">
                  <a:moveTo>
                    <a:pt x="0" y="0"/>
                  </a:moveTo>
                  <a:cubicBezTo>
                    <a:pt x="0" y="733"/>
                    <a:pt x="0" y="1467"/>
                    <a:pt x="0" y="1769"/>
                  </a:cubicBezTo>
                </a:path>
              </a:pathLst>
            </a:custGeom>
            <a:noFill/>
            <a:ln w="25400">
              <a:solidFill>
                <a:srgbClr val="FF00FF"/>
              </a:solidFill>
              <a:round/>
              <a:headEnd type="stealth" w="lg" len="lg"/>
              <a:tailEnd type="stealth" w="lg" len="lg"/>
            </a:ln>
            <a:extLst>
              <a:ext uri="{909E8E84-426E-40DD-AFC4-6F175D3DCCD1}">
                <a14:hiddenFill xmlns:a14="http://schemas.microsoft.com/office/drawing/2010/main">
                  <a:solidFill>
                    <a:srgbClr val="FFFFFF"/>
                  </a:solidFill>
                </a14:hiddenFill>
              </a:ext>
            </a:extLst>
          </p:spPr>
          <p:txBody>
            <a:bodyPr lIns="54000" tIns="28800" rIns="54000" bIns="28800"/>
            <a:lstStyle/>
            <a:p>
              <a:endParaRPr lang="zh-CN" altLang="en-US"/>
            </a:p>
          </p:txBody>
        </p:sp>
        <p:sp>
          <p:nvSpPr>
            <p:cNvPr id="10256" name="Line 33"/>
            <p:cNvSpPr>
              <a:spLocks noChangeShapeType="1"/>
            </p:cNvSpPr>
            <p:nvPr/>
          </p:nvSpPr>
          <p:spPr bwMode="auto">
            <a:xfrm flipH="1">
              <a:off x="2064" y="3702"/>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0257" name="Line 34"/>
            <p:cNvSpPr>
              <a:spLocks noChangeShapeType="1"/>
            </p:cNvSpPr>
            <p:nvPr/>
          </p:nvSpPr>
          <p:spPr bwMode="auto">
            <a:xfrm>
              <a:off x="2381" y="3702"/>
              <a:ext cx="13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9491" name="Text Box 35"/>
            <p:cNvSpPr txBox="1">
              <a:spLocks noChangeArrowheads="1"/>
            </p:cNvSpPr>
            <p:nvPr/>
          </p:nvSpPr>
          <p:spPr bwMode="auto">
            <a:xfrm>
              <a:off x="1837" y="3838"/>
              <a:ext cx="1270"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rgbClr val="00CC66"/>
                  </a:solidFill>
                  <a:effectLst>
                    <a:outerShdw blurRad="38100" dist="38100" dir="2700000" algn="tl">
                      <a:srgbClr val="C0C0C0"/>
                    </a:outerShdw>
                  </a:effectLst>
                  <a:latin typeface="Tahoma" pitchFamily="34" charset="0"/>
                  <a:ea typeface="宋体" pitchFamily="2" charset="-122"/>
                </a:rPr>
                <a:t>连接      指数</a:t>
              </a:r>
            </a:p>
          </p:txBody>
        </p:sp>
        <p:sp>
          <p:nvSpPr>
            <p:cNvPr id="10259" name="AutoShape 36"/>
            <p:cNvSpPr>
              <a:spLocks/>
            </p:cNvSpPr>
            <p:nvPr/>
          </p:nvSpPr>
          <p:spPr bwMode="auto">
            <a:xfrm>
              <a:off x="4105" y="3067"/>
              <a:ext cx="181" cy="953"/>
            </a:xfrm>
            <a:prstGeom prst="leftBrace">
              <a:avLst>
                <a:gd name="adj1" fmla="val 438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54000" tIns="28800" rIns="54000" bIns="28800" anchor="ctr"/>
            <a:lstStyle/>
            <a:p>
              <a:endParaRPr lang="zh-CN" altLang="en-US"/>
            </a:p>
          </p:txBody>
        </p:sp>
        <p:sp>
          <p:nvSpPr>
            <p:cNvPr id="19493" name="Text Box 37"/>
            <p:cNvSpPr txBox="1">
              <a:spLocks noChangeArrowheads="1"/>
            </p:cNvSpPr>
            <p:nvPr/>
          </p:nvSpPr>
          <p:spPr bwMode="auto">
            <a:xfrm>
              <a:off x="4332" y="3022"/>
              <a:ext cx="997" cy="989"/>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b="1">
                  <a:solidFill>
                    <a:srgbClr val="00CC66"/>
                  </a:solidFill>
                  <a:effectLst>
                    <a:outerShdw blurRad="38100" dist="38100" dir="2700000" algn="tl">
                      <a:srgbClr val="C0C0C0"/>
                    </a:outerShdw>
                  </a:effectLst>
                  <a:latin typeface="Tahoma" pitchFamily="34" charset="0"/>
                  <a:ea typeface="宋体" pitchFamily="2" charset="-122"/>
                </a:rPr>
                <a:t>和        </a:t>
              </a:r>
              <a:r>
                <a:rPr lang="en-US" altLang="zh-CN" b="1">
                  <a:solidFill>
                    <a:srgbClr val="00CC66"/>
                  </a:solidFill>
                  <a:effectLst>
                    <a:outerShdw blurRad="38100" dist="38100" dir="2700000" algn="tl">
                      <a:srgbClr val="C0C0C0"/>
                    </a:outerShdw>
                  </a:effectLst>
                  <a:latin typeface="Tahoma" pitchFamily="34" charset="0"/>
                  <a:ea typeface="宋体" pitchFamily="2" charset="-122"/>
                </a:rPr>
                <a:t>L</a:t>
              </a:r>
              <a:r>
                <a:rPr lang="en-US" altLang="zh-CN" b="1">
                  <a:solidFill>
                    <a:schemeClr val="accent2"/>
                  </a:solidFill>
                  <a:effectLst>
                    <a:outerShdw blurRad="38100" dist="38100" dir="2700000" algn="tl">
                      <a:srgbClr val="C0C0C0"/>
                    </a:outerShdw>
                  </a:effectLst>
                  <a:latin typeface="Tahoma" pitchFamily="34" charset="0"/>
                  <a:ea typeface="宋体" pitchFamily="2" charset="-122"/>
                </a:rPr>
                <a:t>U</a:t>
              </a:r>
              <a:r>
                <a:rPr lang="en-US" altLang="zh-CN" b="1">
                  <a:solidFill>
                    <a:srgbClr val="00CC66"/>
                  </a:solidFill>
                  <a:effectLst>
                    <a:outerShdw blurRad="38100" dist="38100" dir="2700000" algn="tl">
                      <a:srgbClr val="C0C0C0"/>
                    </a:outerShdw>
                  </a:effectLst>
                  <a:latin typeface="Tahoma" pitchFamily="34" charset="0"/>
                  <a:ea typeface="宋体" pitchFamily="2" charset="-122"/>
                </a:rPr>
                <a:t>M</a:t>
              </a:r>
            </a:p>
            <a:p>
              <a:pPr>
                <a:spcBef>
                  <a:spcPct val="50000"/>
                </a:spcBef>
                <a:defRPr/>
              </a:pPr>
              <a:r>
                <a:rPr lang="zh-CN" altLang="en-US" b="1">
                  <a:solidFill>
                    <a:srgbClr val="00CC66"/>
                  </a:solidFill>
                  <a:effectLst>
                    <a:outerShdw blurRad="38100" dist="38100" dir="2700000" algn="tl">
                      <a:srgbClr val="C0C0C0"/>
                    </a:outerShdw>
                  </a:effectLst>
                  <a:latin typeface="Tahoma" pitchFamily="34" charset="0"/>
                  <a:ea typeface="宋体" pitchFamily="2" charset="-122"/>
                </a:rPr>
                <a:t>连接    </a:t>
              </a:r>
              <a:r>
                <a:rPr lang="en-US" altLang="zh-CN" b="1">
                  <a:solidFill>
                    <a:srgbClr val="00CC66"/>
                  </a:solidFill>
                  <a:effectLst>
                    <a:outerShdw blurRad="38100" dist="38100" dir="2700000" algn="tl">
                      <a:srgbClr val="C0C0C0"/>
                    </a:outerShdw>
                  </a:effectLst>
                  <a:latin typeface="Tahoma" pitchFamily="34" charset="0"/>
                  <a:ea typeface="宋体" pitchFamily="2" charset="-122"/>
                </a:rPr>
                <a:t>LM</a:t>
              </a:r>
            </a:p>
            <a:p>
              <a:pPr>
                <a:spcBef>
                  <a:spcPct val="50000"/>
                </a:spcBef>
                <a:defRPr/>
              </a:pPr>
              <a:r>
                <a:rPr lang="zh-CN" altLang="en-US" b="1">
                  <a:solidFill>
                    <a:srgbClr val="00CC66"/>
                  </a:solidFill>
                  <a:effectLst>
                    <a:outerShdw blurRad="38100" dist="38100" dir="2700000" algn="tl">
                      <a:srgbClr val="C0C0C0"/>
                    </a:outerShdw>
                  </a:effectLst>
                  <a:latin typeface="Tahoma" pitchFamily="34" charset="0"/>
                  <a:ea typeface="宋体" pitchFamily="2" charset="-122"/>
                </a:rPr>
                <a:t>闭包    </a:t>
              </a:r>
              <a:r>
                <a:rPr lang="en-US" altLang="zh-CN" b="1">
                  <a:solidFill>
                    <a:srgbClr val="00CC66"/>
                  </a:solidFill>
                  <a:effectLst>
                    <a:outerShdw blurRad="38100" dist="38100" dir="2700000" algn="tl">
                      <a:srgbClr val="C0C0C0"/>
                    </a:outerShdw>
                  </a:effectLst>
                  <a:latin typeface="Tahoma" pitchFamily="34" charset="0"/>
                  <a:ea typeface="宋体" pitchFamily="2" charset="-122"/>
                </a:rPr>
                <a:t>L</a:t>
              </a:r>
              <a:r>
                <a:rPr lang="en-US" altLang="zh-CN" b="1">
                  <a:solidFill>
                    <a:schemeClr val="accent2"/>
                  </a:solidFill>
                  <a:effectLst>
                    <a:outerShdw blurRad="38100" dist="38100" dir="2700000" algn="tl">
                      <a:srgbClr val="C0C0C0"/>
                    </a:outerShdw>
                  </a:effectLst>
                  <a:latin typeface="Tahoma" pitchFamily="34" charset="0"/>
                  <a:ea typeface="宋体" pitchFamily="2" charset="-122"/>
                </a:rPr>
                <a:t>*</a:t>
              </a:r>
            </a:p>
            <a:p>
              <a:pPr>
                <a:spcBef>
                  <a:spcPct val="50000"/>
                </a:spcBef>
                <a:defRPr/>
              </a:pPr>
              <a:r>
                <a:rPr lang="zh-CN" altLang="en-US" b="1">
                  <a:solidFill>
                    <a:srgbClr val="00CC66"/>
                  </a:solidFill>
                  <a:effectLst>
                    <a:outerShdw blurRad="38100" dist="38100" dir="2700000" algn="tl">
                      <a:srgbClr val="C0C0C0"/>
                    </a:outerShdw>
                  </a:effectLst>
                  <a:latin typeface="Tahoma" pitchFamily="34" charset="0"/>
                  <a:ea typeface="宋体" pitchFamily="2" charset="-122"/>
                </a:rPr>
                <a:t>正闭包 </a:t>
              </a:r>
              <a:r>
                <a:rPr lang="en-US" altLang="zh-CN" b="1">
                  <a:solidFill>
                    <a:srgbClr val="00CC66"/>
                  </a:solidFill>
                  <a:effectLst>
                    <a:outerShdw blurRad="38100" dist="38100" dir="2700000" algn="tl">
                      <a:srgbClr val="C0C0C0"/>
                    </a:outerShdw>
                  </a:effectLst>
                  <a:latin typeface="Tahoma" pitchFamily="34" charset="0"/>
                  <a:ea typeface="宋体" pitchFamily="2" charset="-122"/>
                </a:rPr>
                <a:t>L</a:t>
              </a:r>
              <a:r>
                <a:rPr lang="en-US" altLang="zh-CN" sz="2000" b="1" baseline="30000">
                  <a:solidFill>
                    <a:schemeClr val="accent2"/>
                  </a:solidFill>
                  <a:effectLst>
                    <a:outerShdw blurRad="38100" dist="38100" dir="2700000" algn="tl">
                      <a:srgbClr val="C0C0C0"/>
                    </a:outerShdw>
                  </a:effectLst>
                  <a:latin typeface="黑体" pitchFamily="2" charset="-122"/>
                  <a:ea typeface="黑体" pitchFamily="2" charset="-122"/>
                </a:rPr>
                <a:t>+</a:t>
              </a:r>
            </a:p>
          </p:txBody>
        </p:sp>
        <p:sp>
          <p:nvSpPr>
            <p:cNvPr id="10261" name="AutoShape 38"/>
            <p:cNvSpPr>
              <a:spLocks noChangeArrowheads="1"/>
            </p:cNvSpPr>
            <p:nvPr/>
          </p:nvSpPr>
          <p:spPr bwMode="auto">
            <a:xfrm rot="-1135239">
              <a:off x="3470" y="2568"/>
              <a:ext cx="1270" cy="36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8 w 21600"/>
                <a:gd name="T13" fmla="*/ 5415 h 21600"/>
                <a:gd name="T14" fmla="*/ 18896 w 21600"/>
                <a:gd name="T15" fmla="*/ 1618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19495" name="Text Box 39"/>
            <p:cNvSpPr txBox="1">
              <a:spLocks noChangeArrowheads="1"/>
            </p:cNvSpPr>
            <p:nvPr/>
          </p:nvSpPr>
          <p:spPr bwMode="auto">
            <a:xfrm>
              <a:off x="3969" y="2387"/>
              <a:ext cx="499" cy="554"/>
            </a:xfrm>
            <a:prstGeom prst="rect">
              <a:avLst/>
            </a:prstGeom>
            <a:noFill/>
            <a:ln w="9525">
              <a:noFill/>
              <a:miter lim="800000"/>
              <a:headEnd/>
              <a:tailEnd/>
            </a:ln>
            <a:effectLst/>
          </p:spPr>
          <p:txBody>
            <a:bodyPr lIns="54000" tIns="28800" rIns="54000" bIns="28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en-US" altLang="zh-CN" sz="5400" b="1" i="1" smtClean="0">
                  <a:solidFill>
                    <a:srgbClr val="FF0000"/>
                  </a:solidFill>
                  <a:effectLst>
                    <a:outerShdw blurRad="38100" dist="38100" dir="2700000" algn="tl">
                      <a:srgbClr val="C0C0C0"/>
                    </a:outerShdw>
                  </a:effectLst>
                  <a:latin typeface="Tahoma" pitchFamily="34" charset="0"/>
                </a:rPr>
                <a:t>?</a:t>
              </a:r>
            </a:p>
          </p:txBody>
        </p:sp>
        <p:sp>
          <p:nvSpPr>
            <p:cNvPr id="19496" name="Text Box 40"/>
            <p:cNvSpPr txBox="1">
              <a:spLocks noChangeArrowheads="1"/>
            </p:cNvSpPr>
            <p:nvPr/>
          </p:nvSpPr>
          <p:spPr bwMode="auto">
            <a:xfrm>
              <a:off x="4740" y="2205"/>
              <a:ext cx="771" cy="502"/>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计算机实现</a:t>
              </a:r>
            </a:p>
          </p:txBody>
        </p:sp>
        <p:sp>
          <p:nvSpPr>
            <p:cNvPr id="19497" name="AutoShape 41"/>
            <p:cNvSpPr>
              <a:spLocks noChangeArrowheads="1"/>
            </p:cNvSpPr>
            <p:nvPr/>
          </p:nvSpPr>
          <p:spPr bwMode="auto">
            <a:xfrm>
              <a:off x="4286" y="845"/>
              <a:ext cx="862" cy="1224"/>
            </a:xfrm>
            <a:prstGeom prst="cloudCallout">
              <a:avLst>
                <a:gd name="adj1" fmla="val -60787"/>
                <a:gd name="adj2" fmla="val 83741"/>
              </a:avLst>
            </a:prstGeom>
            <a:solidFill>
              <a:schemeClr val="accent1"/>
            </a:solidFill>
            <a:ln w="9525">
              <a:solidFill>
                <a:schemeClr val="tx1"/>
              </a:solidFill>
              <a:round/>
              <a:headEnd/>
              <a:tailEnd/>
            </a:ln>
            <a:effectLst/>
          </p:spPr>
          <p:txBody>
            <a:bodyPr lIns="54000" tIns="28800" rIns="54000" bIns="28800"/>
            <a:lstStyle/>
            <a:p>
              <a:pPr algn="ctr">
                <a:defRPr/>
              </a:pPr>
              <a:r>
                <a:rPr lang="zh-CN" altLang="en-US" sz="2400" b="1">
                  <a:solidFill>
                    <a:srgbClr val="996633"/>
                  </a:solidFill>
                  <a:effectLst>
                    <a:outerShdw blurRad="38100" dist="38100" dir="2700000" algn="tl">
                      <a:srgbClr val="000000"/>
                    </a:outerShdw>
                  </a:effectLst>
                  <a:latin typeface="Tahoma" pitchFamily="34" charset="0"/>
                  <a:ea typeface="宋体" pitchFamily="2" charset="-122"/>
                </a:rPr>
                <a:t>状态转换图</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304800"/>
            <a:ext cx="8382000" cy="838200"/>
          </a:xfrm>
        </p:spPr>
        <p:txBody>
          <a:bodyPr anchor="ct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4</a:t>
            </a:r>
          </a:p>
        </p:txBody>
      </p:sp>
      <p:sp>
        <p:nvSpPr>
          <p:cNvPr id="215043" name="Rectangle 3"/>
          <p:cNvSpPr>
            <a:spLocks noGrp="1" noChangeArrowheads="1"/>
          </p:cNvSpPr>
          <p:nvPr>
            <p:ph type="body" idx="1"/>
          </p:nvPr>
        </p:nvSpPr>
        <p:spPr>
          <a:xfrm>
            <a:off x="539750" y="1196975"/>
            <a:ext cx="8299450" cy="5181600"/>
          </a:xfrm>
        </p:spPr>
        <p:txBody>
          <a:bodyPr/>
          <a:lstStyle/>
          <a:p>
            <a:pPr algn="just" eaLnBrk="1" hangingPunct="1">
              <a:lnSpc>
                <a:spcPct val="90000"/>
              </a:lnSpc>
              <a:spcBef>
                <a:spcPct val="0"/>
              </a:spcBef>
              <a:defRPr/>
            </a:pPr>
            <a:r>
              <a:rPr lang="zh-CN" altLang="en-US" sz="2400" b="1" smtClean="0">
                <a:solidFill>
                  <a:srgbClr val="996633"/>
                </a:solidFill>
                <a:effectLst>
                  <a:outerShdw blurRad="38100" dist="38100" dir="2700000" algn="tl">
                    <a:srgbClr val="C0C0C0"/>
                  </a:outerShdw>
                </a:effectLst>
              </a:rPr>
              <a:t>为文法</a:t>
            </a:r>
          </a:p>
          <a:p>
            <a:pPr algn="just" eaLnBrk="1" hangingPunct="1">
              <a:lnSpc>
                <a:spcPct val="90000"/>
              </a:lnSpc>
              <a:spcBef>
                <a:spcPct val="0"/>
              </a:spcBef>
              <a:buFont typeface="Wingdings" pitchFamily="2" charset="2"/>
              <a:buNone/>
              <a:defRPr/>
            </a:pPr>
            <a:r>
              <a:rPr lang="zh-CN" altLang="en-US" sz="2400" b="1" smtClean="0">
                <a:solidFill>
                  <a:srgbClr val="996633"/>
                </a:solidFill>
                <a:effectLst>
                  <a:outerShdw blurRad="38100" dist="38100" dir="2700000" algn="tl">
                    <a:srgbClr val="C0C0C0"/>
                  </a:outerShdw>
                </a:effectLst>
              </a:rPr>
              <a:t>		</a:t>
            </a:r>
            <a:r>
              <a:rPr lang="en-US" altLang="zh-CN" sz="2400" b="1" i="1" smtClean="0">
                <a:solidFill>
                  <a:srgbClr val="996633"/>
                </a:solidFill>
                <a:effectLst>
                  <a:outerShdw blurRad="38100" dist="38100" dir="2700000" algn="tl">
                    <a:srgbClr val="C0C0C0"/>
                  </a:outerShdw>
                </a:effectLst>
              </a:rPr>
              <a:t>S</a:t>
            </a:r>
            <a:r>
              <a:rPr lang="en-US" altLang="zh-CN" sz="2400" b="1" smtClean="0">
                <a:solidFill>
                  <a:srgbClr val="996633"/>
                </a:solidFill>
                <a:effectLst>
                  <a:outerShdw blurRad="38100" dist="38100" dir="2700000" algn="tl">
                    <a:srgbClr val="C0C0C0"/>
                  </a:outerShdw>
                </a:effectLst>
              </a:rPr>
              <a:t> </a:t>
            </a:r>
            <a:r>
              <a:rPr lang="en-US" altLang="zh-CN" sz="2400" b="1" smtClean="0">
                <a:solidFill>
                  <a:srgbClr val="996633"/>
                </a:solidFill>
                <a:effectLst>
                  <a:outerShdw blurRad="38100" dist="38100" dir="2700000" algn="tl">
                    <a:srgbClr val="C0C0C0"/>
                  </a:outerShdw>
                </a:effectLst>
                <a:sym typeface="Symbol" pitchFamily="18" charset="2"/>
              </a:rPr>
              <a:t></a:t>
            </a:r>
            <a:r>
              <a:rPr lang="en-US" altLang="zh-CN" sz="2400" b="1" smtClean="0">
                <a:solidFill>
                  <a:srgbClr val="996633"/>
                </a:solidFill>
                <a:effectLst>
                  <a:outerShdw blurRad="38100" dist="38100" dir="2700000" algn="tl">
                    <a:srgbClr val="C0C0C0"/>
                  </a:outerShdw>
                </a:effectLst>
              </a:rPr>
              <a:t> ( </a:t>
            </a:r>
            <a:r>
              <a:rPr lang="en-US" altLang="zh-CN" sz="2400" b="1" i="1" smtClean="0">
                <a:solidFill>
                  <a:srgbClr val="996633"/>
                </a:solidFill>
                <a:effectLst>
                  <a:outerShdw blurRad="38100" dist="38100" dir="2700000" algn="tl">
                    <a:srgbClr val="C0C0C0"/>
                  </a:outerShdw>
                </a:effectLst>
              </a:rPr>
              <a:t>L</a:t>
            </a:r>
            <a:r>
              <a:rPr lang="en-US" altLang="zh-CN" sz="2400" b="1" smtClean="0">
                <a:solidFill>
                  <a:srgbClr val="996633"/>
                </a:solidFill>
                <a:effectLst>
                  <a:outerShdw blurRad="38100" dist="38100" dir="2700000" algn="tl">
                    <a:srgbClr val="C0C0C0"/>
                  </a:outerShdw>
                </a:effectLst>
              </a:rPr>
              <a:t> ) | </a:t>
            </a:r>
            <a:r>
              <a:rPr lang="en-US" altLang="zh-CN" sz="2400" b="1" i="1" smtClean="0">
                <a:solidFill>
                  <a:srgbClr val="996633"/>
                </a:solidFill>
                <a:effectLst>
                  <a:outerShdw blurRad="38100" dist="38100" dir="2700000" algn="tl">
                    <a:srgbClr val="C0C0C0"/>
                  </a:outerShdw>
                </a:effectLst>
              </a:rPr>
              <a:t>a</a:t>
            </a:r>
          </a:p>
          <a:p>
            <a:pPr algn="just" eaLnBrk="1" hangingPunct="1">
              <a:lnSpc>
                <a:spcPct val="90000"/>
              </a:lnSpc>
              <a:spcBef>
                <a:spcPct val="0"/>
              </a:spcBef>
              <a:buFont typeface="Wingdings" pitchFamily="2" charset="2"/>
              <a:buNone/>
              <a:defRPr/>
            </a:pPr>
            <a:r>
              <a:rPr lang="en-US" altLang="zh-CN" sz="2400" b="1" smtClean="0">
                <a:solidFill>
                  <a:srgbClr val="996633"/>
                </a:solidFill>
                <a:effectLst>
                  <a:outerShdw blurRad="38100" dist="38100" dir="2700000" algn="tl">
                    <a:srgbClr val="C0C0C0"/>
                  </a:outerShdw>
                </a:effectLst>
              </a:rPr>
              <a:t>		</a:t>
            </a:r>
            <a:r>
              <a:rPr lang="en-US" altLang="zh-CN" sz="2400" b="1" i="1" smtClean="0">
                <a:solidFill>
                  <a:srgbClr val="996633"/>
                </a:solidFill>
                <a:effectLst>
                  <a:outerShdw blurRad="38100" dist="38100" dir="2700000" algn="tl">
                    <a:srgbClr val="C0C0C0"/>
                  </a:outerShdw>
                </a:effectLst>
              </a:rPr>
              <a:t>L</a:t>
            </a:r>
            <a:r>
              <a:rPr lang="en-US" altLang="zh-CN" sz="2400" b="1" smtClean="0">
                <a:solidFill>
                  <a:srgbClr val="996633"/>
                </a:solidFill>
                <a:effectLst>
                  <a:outerShdw blurRad="38100" dist="38100" dir="2700000" algn="tl">
                    <a:srgbClr val="C0C0C0"/>
                  </a:outerShdw>
                </a:effectLst>
              </a:rPr>
              <a:t> </a:t>
            </a:r>
            <a:r>
              <a:rPr lang="en-US" altLang="zh-CN" sz="2400" b="1" smtClean="0">
                <a:solidFill>
                  <a:srgbClr val="996633"/>
                </a:solidFill>
                <a:effectLst>
                  <a:outerShdw blurRad="38100" dist="38100" dir="2700000" algn="tl">
                    <a:srgbClr val="C0C0C0"/>
                  </a:outerShdw>
                </a:effectLst>
                <a:sym typeface="Symbol" pitchFamily="18" charset="2"/>
              </a:rPr>
              <a:t></a:t>
            </a:r>
            <a:r>
              <a:rPr lang="en-US" altLang="zh-CN" sz="2400" b="1" smtClean="0">
                <a:solidFill>
                  <a:srgbClr val="996633"/>
                </a:solidFill>
                <a:effectLst>
                  <a:outerShdw blurRad="38100" dist="38100" dir="2700000" algn="tl">
                    <a:srgbClr val="C0C0C0"/>
                  </a:outerShdw>
                </a:effectLst>
              </a:rPr>
              <a:t> </a:t>
            </a:r>
            <a:r>
              <a:rPr lang="en-US" altLang="zh-CN" sz="2400" b="1" i="1" smtClean="0">
                <a:solidFill>
                  <a:srgbClr val="996633"/>
                </a:solidFill>
                <a:effectLst>
                  <a:outerShdw blurRad="38100" dist="38100" dir="2700000" algn="tl">
                    <a:srgbClr val="C0C0C0"/>
                  </a:outerShdw>
                </a:effectLst>
              </a:rPr>
              <a:t>L</a:t>
            </a:r>
            <a:r>
              <a:rPr lang="en-US" altLang="zh-CN" sz="2400" b="1" smtClean="0">
                <a:solidFill>
                  <a:srgbClr val="996633"/>
                </a:solidFill>
                <a:effectLst>
                  <a:outerShdw blurRad="38100" dist="38100" dir="2700000" algn="tl">
                    <a:srgbClr val="C0C0C0"/>
                  </a:outerShdw>
                </a:effectLst>
              </a:rPr>
              <a:t> , </a:t>
            </a:r>
            <a:r>
              <a:rPr lang="en-US" altLang="zh-CN" sz="2400" b="1" i="1" smtClean="0">
                <a:solidFill>
                  <a:srgbClr val="996633"/>
                </a:solidFill>
                <a:effectLst>
                  <a:outerShdw blurRad="38100" dist="38100" dir="2700000" algn="tl">
                    <a:srgbClr val="C0C0C0"/>
                  </a:outerShdw>
                </a:effectLst>
              </a:rPr>
              <a:t>S</a:t>
            </a:r>
            <a:r>
              <a:rPr lang="en-US" altLang="zh-CN" sz="2400" b="1" smtClean="0">
                <a:solidFill>
                  <a:srgbClr val="996633"/>
                </a:solidFill>
                <a:effectLst>
                  <a:outerShdw blurRad="38100" dist="38100" dir="2700000" algn="tl">
                    <a:srgbClr val="C0C0C0"/>
                  </a:outerShdw>
                </a:effectLst>
              </a:rPr>
              <a:t> | </a:t>
            </a:r>
            <a:r>
              <a:rPr lang="en-US" altLang="zh-CN" sz="2400" b="1" i="1" smtClean="0">
                <a:solidFill>
                  <a:srgbClr val="996633"/>
                </a:solidFill>
                <a:effectLst>
                  <a:outerShdw blurRad="38100" dist="38100" dir="2700000" algn="tl">
                    <a:srgbClr val="C0C0C0"/>
                  </a:outerShdw>
                </a:effectLst>
              </a:rPr>
              <a:t>S</a:t>
            </a:r>
          </a:p>
          <a:p>
            <a:pPr eaLnBrk="1" hangingPunct="1">
              <a:lnSpc>
                <a:spcPct val="90000"/>
              </a:lnSpc>
              <a:spcBef>
                <a:spcPct val="0"/>
              </a:spcBef>
              <a:buFont typeface="Wingdings" pitchFamily="2" charset="2"/>
              <a:buNone/>
              <a:defRPr/>
            </a:pPr>
            <a:r>
              <a:rPr lang="zh-CN" altLang="en-US" sz="2600" b="1" smtClean="0">
                <a:solidFill>
                  <a:srgbClr val="996633"/>
                </a:solidFill>
                <a:effectLst>
                  <a:outerShdw blurRad="38100" dist="38100" dir="2700000" algn="tl">
                    <a:srgbClr val="C0C0C0"/>
                  </a:outerShdw>
                </a:effectLst>
                <a:latin typeface="宋体" pitchFamily="2" charset="-122"/>
              </a:rPr>
              <a:t>写一个翻译方案，它打印出每个</a:t>
            </a:r>
            <a:r>
              <a:rPr lang="en-US" altLang="zh-CN" sz="2600" b="1" i="1" smtClean="0">
                <a:solidFill>
                  <a:srgbClr val="996633"/>
                </a:solidFill>
                <a:effectLst>
                  <a:outerShdw blurRad="38100" dist="38100" dir="2700000" algn="tl">
                    <a:srgbClr val="C0C0C0"/>
                  </a:outerShdw>
                </a:effectLst>
              </a:rPr>
              <a:t>a</a:t>
            </a:r>
            <a:r>
              <a:rPr lang="zh-CN" altLang="en-US" sz="2600" b="1" smtClean="0">
                <a:solidFill>
                  <a:srgbClr val="996633"/>
                </a:solidFill>
                <a:effectLst>
                  <a:outerShdw blurRad="38100" dist="38100" dir="2700000" algn="tl">
                    <a:srgbClr val="C0C0C0"/>
                  </a:outerShdw>
                </a:effectLst>
                <a:latin typeface="宋体" pitchFamily="2" charset="-122"/>
              </a:rPr>
              <a:t>在句子中是第几个字符。例如，当句子是</a:t>
            </a:r>
            <a:r>
              <a:rPr lang="en-US" altLang="zh-CN" sz="2600" b="1" smtClean="0">
                <a:solidFill>
                  <a:srgbClr val="996633"/>
                </a:solidFill>
                <a:effectLst>
                  <a:outerShdw blurRad="38100" dist="38100" dir="2700000" algn="tl">
                    <a:srgbClr val="C0C0C0"/>
                  </a:outerShdw>
                </a:effectLst>
              </a:rPr>
              <a:t>(</a:t>
            </a:r>
            <a:r>
              <a:rPr lang="en-US" altLang="zh-CN" sz="2600" b="1" i="1" smtClean="0">
                <a:solidFill>
                  <a:srgbClr val="996633"/>
                </a:solidFill>
                <a:effectLst>
                  <a:outerShdw blurRad="38100" dist="38100" dir="2700000" algn="tl">
                    <a:srgbClr val="C0C0C0"/>
                  </a:outerShdw>
                </a:effectLst>
              </a:rPr>
              <a:t> a </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 (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 , (</a:t>
            </a:r>
            <a:r>
              <a:rPr lang="en-US" altLang="zh-CN" sz="2600" b="1" i="1" smtClean="0">
                <a:solidFill>
                  <a:srgbClr val="996633"/>
                </a:solidFill>
                <a:effectLst>
                  <a:outerShdw blurRad="38100" dist="38100" dir="2700000" algn="tl">
                    <a:srgbClr val="C0C0C0"/>
                  </a:outerShdw>
                </a:effectLst>
              </a:rPr>
              <a:t>a</a:t>
            </a:r>
            <a:r>
              <a:rPr lang="en-US" altLang="zh-CN" sz="2600" b="1" smtClean="0">
                <a:solidFill>
                  <a:srgbClr val="996633"/>
                </a:solidFill>
                <a:effectLst>
                  <a:outerShdw blurRad="38100" dist="38100" dir="2700000" algn="tl">
                    <a:srgbClr val="C0C0C0"/>
                  </a:outerShdw>
                </a:effectLst>
              </a:rPr>
              <a:t>) ) )</a:t>
            </a:r>
            <a:r>
              <a:rPr lang="zh-CN" altLang="en-US" sz="2600" b="1" smtClean="0">
                <a:solidFill>
                  <a:srgbClr val="996633"/>
                </a:solidFill>
                <a:effectLst>
                  <a:outerShdw blurRad="38100" dist="38100" dir="2700000" algn="tl">
                    <a:srgbClr val="C0C0C0"/>
                  </a:outerShdw>
                </a:effectLst>
                <a:latin typeface="宋体" pitchFamily="2" charset="-122"/>
              </a:rPr>
              <a:t>时，打印的结果是</a:t>
            </a:r>
            <a:r>
              <a:rPr lang="en-US" altLang="zh-CN" sz="2600" b="1" smtClean="0">
                <a:solidFill>
                  <a:srgbClr val="996633"/>
                </a:solidFill>
                <a:effectLst>
                  <a:outerShdw blurRad="38100" dist="38100" dir="2700000" algn="tl">
                    <a:srgbClr val="C0C0C0"/>
                  </a:outerShdw>
                </a:effectLst>
              </a:rPr>
              <a:t>2  5  8  10  14</a:t>
            </a:r>
            <a:r>
              <a:rPr lang="zh-CN" altLang="en-US" sz="2600" b="1" smtClean="0">
                <a:solidFill>
                  <a:srgbClr val="996633"/>
                </a:solidFill>
                <a:effectLst>
                  <a:outerShdw blurRad="38100" dist="38100" dir="2700000" algn="tl">
                    <a:srgbClr val="C0C0C0"/>
                  </a:outerShdw>
                </a:effectLst>
                <a:latin typeface="宋体" pitchFamily="2" charset="-122"/>
              </a:rPr>
              <a:t>。</a:t>
            </a:r>
            <a:r>
              <a:rPr lang="zh-CN" altLang="en-US" sz="2100" b="1" smtClean="0">
                <a:solidFill>
                  <a:srgbClr val="996633"/>
                </a:solidFill>
                <a:effectLst>
                  <a:outerShdw blurRad="38100" dist="38100" dir="2700000" algn="tl">
                    <a:srgbClr val="C0C0C0"/>
                  </a:outerShdw>
                </a:effectLst>
              </a:rPr>
              <a:t> </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S</a:t>
            </a:r>
            <a:r>
              <a:rPr lang="en-US" altLang="zh-CN" sz="2600" b="1" i="1" smtClean="0">
                <a:solidFill>
                  <a:schemeClr val="accent2"/>
                </a:solidFill>
                <a:sym typeface="Symbol" pitchFamily="18" charset="2"/>
              </a:rPr>
              <a:t></a:t>
            </a:r>
            <a:r>
              <a:rPr lang="en-US" altLang="zh-CN" sz="2600" b="1" i="1" smtClean="0">
                <a:solidFill>
                  <a:schemeClr val="accent2"/>
                </a:solidFill>
              </a:rPr>
              <a:t> </a:t>
            </a:r>
            <a:r>
              <a:rPr lang="en-US" altLang="zh-CN" sz="2600" b="1" smtClean="0">
                <a:solidFill>
                  <a:schemeClr val="accent2"/>
                </a:solidFill>
                <a:sym typeface="Symbol" pitchFamily="18" charset="2"/>
              </a:rPr>
              <a:t></a:t>
            </a: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a:t>
            </a:r>
            <a:r>
              <a:rPr lang="en-US" altLang="zh-CN" sz="2600" b="1" smtClean="0">
                <a:solidFill>
                  <a:schemeClr val="accent2"/>
                </a:solidFill>
              </a:rPr>
              <a:t>0 }</a:t>
            </a:r>
            <a:r>
              <a:rPr lang="en-US" altLang="zh-CN" sz="2600" b="1" i="1" smtClean="0">
                <a:solidFill>
                  <a:schemeClr val="accent2"/>
                </a:solidFill>
              </a:rPr>
              <a:t> S</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S </a:t>
            </a:r>
            <a:r>
              <a:rPr lang="en-US" altLang="zh-CN" sz="2600" b="1" smtClean="0">
                <a:solidFill>
                  <a:schemeClr val="accent2"/>
                </a:solidFill>
                <a:sym typeface="Symbol" pitchFamily="18" charset="2"/>
              </a:rPr>
              <a:t></a:t>
            </a: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L</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S</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a:t>
            </a:r>
            <a:r>
              <a:rPr lang="en-US" altLang="zh-CN" sz="2600" b="1" smtClean="0">
                <a:solidFill>
                  <a:schemeClr val="accent2"/>
                </a:solidFill>
              </a:rPr>
              <a:t>1 } </a:t>
            </a:r>
            <a:r>
              <a:rPr lang="en-US" altLang="zh-CN" sz="2600" b="1" i="1" smtClean="0">
                <a:solidFill>
                  <a:schemeClr val="accent2"/>
                </a:solidFill>
              </a:rPr>
              <a:t>L </a:t>
            </a: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num</a:t>
            </a:r>
            <a:r>
              <a:rPr lang="en-US" altLang="zh-CN" sz="2600" b="1" smtClean="0">
                <a:solidFill>
                  <a:schemeClr val="accent2"/>
                </a:solidFill>
              </a:rPr>
              <a:t>:=</a:t>
            </a:r>
            <a:r>
              <a:rPr lang="en-US" altLang="zh-CN" sz="2600" b="1" i="1" smtClean="0">
                <a:solidFill>
                  <a:schemeClr val="accent2"/>
                </a:solidFill>
              </a:rPr>
              <a:t> L</a:t>
            </a:r>
            <a:r>
              <a:rPr lang="en-US" altLang="zh-CN" sz="2600" b="1" smtClean="0">
                <a:solidFill>
                  <a:schemeClr val="accent2"/>
                </a:solidFill>
              </a:rPr>
              <a:t>.</a:t>
            </a:r>
            <a:r>
              <a:rPr lang="en-US" altLang="zh-CN" sz="2600" b="1" i="1" smtClean="0">
                <a:solidFill>
                  <a:schemeClr val="accent2"/>
                </a:solidFill>
              </a:rPr>
              <a:t>num</a:t>
            </a:r>
            <a:r>
              <a:rPr lang="en-US" altLang="zh-CN" sz="2600" b="1" smtClean="0">
                <a:solidFill>
                  <a:schemeClr val="accent2"/>
                </a:solidFill>
              </a:rPr>
              <a:t>+ 2 }</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S </a:t>
            </a:r>
            <a:r>
              <a:rPr lang="en-US" altLang="zh-CN" sz="2600" b="1" smtClean="0">
                <a:solidFill>
                  <a:schemeClr val="accent2"/>
                </a:solidFill>
                <a:sym typeface="Symbol" pitchFamily="18" charset="2"/>
              </a:rPr>
              <a:t></a:t>
            </a:r>
            <a:r>
              <a:rPr lang="en-US" altLang="zh-CN" sz="2600" b="1" i="1" smtClean="0">
                <a:solidFill>
                  <a:schemeClr val="accent2"/>
                </a:solidFill>
              </a:rPr>
              <a:t> a </a:t>
            </a:r>
            <a:r>
              <a:rPr lang="en-US" altLang="zh-CN" sz="2600" b="1" smtClean="0">
                <a:solidFill>
                  <a:schemeClr val="accent2"/>
                </a:solidFill>
              </a:rPr>
              <a:t>{</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num </a:t>
            </a:r>
            <a:r>
              <a:rPr lang="en-US" altLang="zh-CN" sz="2600" b="1" smtClean="0">
                <a:solidFill>
                  <a:schemeClr val="accent2"/>
                </a:solidFill>
              </a:rPr>
              <a:t>:=</a:t>
            </a:r>
            <a:r>
              <a:rPr lang="en-US" altLang="zh-CN" sz="2600" b="1" i="1" smtClean="0">
                <a:solidFill>
                  <a:schemeClr val="accent2"/>
                </a:solidFill>
              </a:rPr>
              <a:t> </a:t>
            </a:r>
            <a:r>
              <a:rPr lang="en-US" altLang="zh-CN" sz="2600" b="1" smtClean="0">
                <a:solidFill>
                  <a:schemeClr val="accent2"/>
                </a:solidFill>
              </a:rPr>
              <a:t>1;</a:t>
            </a:r>
            <a:r>
              <a:rPr lang="en-US" altLang="zh-CN" sz="2600" b="1" i="1" smtClean="0">
                <a:solidFill>
                  <a:schemeClr val="accent2"/>
                </a:solidFill>
              </a:rPr>
              <a:t> print </a:t>
            </a:r>
            <a:r>
              <a:rPr lang="en-US" altLang="zh-CN" sz="2600" b="1" smtClean="0">
                <a:solidFill>
                  <a:schemeClr val="accent2"/>
                </a:solidFill>
              </a:rPr>
              <a:t>(</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in+1</a:t>
            </a:r>
            <a:r>
              <a:rPr lang="en-US" altLang="zh-CN" sz="2600" b="1" smtClean="0">
                <a:solidFill>
                  <a:schemeClr val="accent2"/>
                </a:solidFill>
              </a:rPr>
              <a:t>) }</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L </a:t>
            </a:r>
            <a:r>
              <a:rPr lang="en-US" altLang="zh-CN" sz="2600" b="1" smtClean="0">
                <a:solidFill>
                  <a:schemeClr val="accent2"/>
                </a:solidFill>
                <a:sym typeface="Symbol" pitchFamily="18" charset="2"/>
              </a:rPr>
              <a:t></a:t>
            </a: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L</a:t>
            </a:r>
            <a:r>
              <a:rPr lang="en-US" altLang="zh-CN" sz="2600" b="1" baseline="-30000" smtClean="0">
                <a:solidFill>
                  <a:schemeClr val="accent2"/>
                </a:solidFill>
              </a:rPr>
              <a:t>1</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L</a:t>
            </a:r>
            <a:r>
              <a:rPr lang="en-US" altLang="zh-CN" sz="2600" b="1" smtClean="0">
                <a:solidFill>
                  <a:schemeClr val="accent2"/>
                </a:solidFill>
              </a:rPr>
              <a:t>.</a:t>
            </a:r>
            <a:r>
              <a:rPr lang="en-US" altLang="zh-CN" sz="2600" b="1" i="1" smtClean="0">
                <a:solidFill>
                  <a:schemeClr val="accent2"/>
                </a:solidFill>
              </a:rPr>
              <a:t> in</a:t>
            </a:r>
            <a:r>
              <a:rPr lang="en-US" altLang="zh-CN" sz="2600" b="1" smtClean="0">
                <a:solidFill>
                  <a:schemeClr val="accent2"/>
                </a:solidFill>
              </a:rPr>
              <a:t> }</a:t>
            </a:r>
            <a:r>
              <a:rPr lang="en-US" altLang="zh-CN" sz="2600" b="1" i="1" smtClean="0">
                <a:solidFill>
                  <a:schemeClr val="accent2"/>
                </a:solidFill>
              </a:rPr>
              <a:t>L</a:t>
            </a:r>
            <a:r>
              <a:rPr lang="en-US" altLang="zh-CN" sz="2600" b="1" baseline="-30000" smtClean="0">
                <a:solidFill>
                  <a:schemeClr val="accent2"/>
                </a:solidFill>
              </a:rPr>
              <a:t>1</a:t>
            </a:r>
            <a:r>
              <a:rPr lang="en-US" altLang="zh-CN" sz="2600" b="1" smtClean="0">
                <a:solidFill>
                  <a:schemeClr val="accent2"/>
                </a:solidFill>
              </a:rPr>
              <a:t> ,</a:t>
            </a:r>
            <a:r>
              <a:rPr lang="en-US" altLang="zh-CN" sz="2600" b="1" i="1" smtClean="0">
                <a:solidFill>
                  <a:schemeClr val="accent2"/>
                </a:solidFill>
              </a:rPr>
              <a:t> </a:t>
            </a:r>
          </a:p>
          <a:p>
            <a:pPr algn="just" eaLnBrk="1" hangingPunct="1">
              <a:lnSpc>
                <a:spcPct val="90000"/>
              </a:lnSpc>
              <a:spcBef>
                <a:spcPct val="0"/>
              </a:spcBef>
              <a:buFont typeface="Wingdings" pitchFamily="2" charset="2"/>
              <a:buNone/>
              <a:defRPr/>
            </a:pPr>
            <a:r>
              <a:rPr lang="en-US" altLang="zh-CN" sz="2600" b="1" smtClean="0">
                <a:solidFill>
                  <a:schemeClr val="accent2"/>
                </a:solidFill>
              </a:rPr>
              <a:t>       {</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L</a:t>
            </a:r>
            <a:r>
              <a:rPr lang="en-US" altLang="zh-CN" sz="2600" b="1" baseline="-30000" smtClean="0">
                <a:solidFill>
                  <a:schemeClr val="accent2"/>
                </a:solidFill>
              </a:rPr>
              <a:t>1</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 </a:t>
            </a:r>
            <a:r>
              <a:rPr lang="en-US" altLang="zh-CN" sz="2600" b="1" i="1" smtClean="0">
                <a:solidFill>
                  <a:schemeClr val="accent2"/>
                </a:solidFill>
              </a:rPr>
              <a:t>L</a:t>
            </a:r>
            <a:r>
              <a:rPr lang="en-US" altLang="zh-CN" sz="1700" b="1" smtClean="0">
                <a:solidFill>
                  <a:schemeClr val="accent2"/>
                </a:solidFill>
              </a:rPr>
              <a:t>1</a:t>
            </a:r>
            <a:r>
              <a:rPr lang="en-US" altLang="zh-CN" sz="2600" b="1" smtClean="0">
                <a:solidFill>
                  <a:schemeClr val="accent2"/>
                </a:solidFill>
              </a:rPr>
              <a:t>.num+1 }</a:t>
            </a:r>
            <a:r>
              <a:rPr lang="en-US" altLang="zh-CN" sz="2600" b="1" i="1" smtClean="0">
                <a:solidFill>
                  <a:schemeClr val="accent2"/>
                </a:solidFill>
              </a:rPr>
              <a:t> S</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L</a:t>
            </a:r>
            <a:r>
              <a:rPr lang="en-US" altLang="zh-CN" sz="2600" b="1" smtClean="0">
                <a:solidFill>
                  <a:schemeClr val="accent2"/>
                </a:solidFill>
              </a:rPr>
              <a:t>.num</a:t>
            </a: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 L</a:t>
            </a:r>
            <a:r>
              <a:rPr lang="en-US" altLang="zh-CN" sz="1700" b="1" i="1" smtClean="0">
                <a:solidFill>
                  <a:schemeClr val="accent2"/>
                </a:solidFill>
              </a:rPr>
              <a:t>1</a:t>
            </a:r>
            <a:r>
              <a:rPr lang="en-US" altLang="zh-CN" sz="2600" b="1" i="1" smtClean="0">
                <a:solidFill>
                  <a:schemeClr val="accent2"/>
                </a:solidFill>
              </a:rPr>
              <a:t>.num + S.num +1 </a:t>
            </a:r>
            <a:r>
              <a:rPr lang="en-US" altLang="zh-CN" sz="2600" b="1" smtClean="0">
                <a:solidFill>
                  <a:schemeClr val="accent2"/>
                </a:solidFill>
              </a:rPr>
              <a:t>}</a:t>
            </a:r>
          </a:p>
          <a:p>
            <a:pPr algn="just" eaLnBrk="1" hangingPunct="1">
              <a:lnSpc>
                <a:spcPct val="90000"/>
              </a:lnSpc>
              <a:spcBef>
                <a:spcPct val="0"/>
              </a:spcBef>
              <a:buFont typeface="Wingdings" pitchFamily="2" charset="2"/>
              <a:buNone/>
              <a:defRPr/>
            </a:pPr>
            <a:r>
              <a:rPr lang="en-US" altLang="zh-CN" sz="2600" b="1" i="1" smtClean="0">
                <a:solidFill>
                  <a:schemeClr val="accent2"/>
                </a:solidFill>
              </a:rPr>
              <a:t>L </a:t>
            </a:r>
            <a:r>
              <a:rPr lang="en-US" altLang="zh-CN" sz="2600" b="1" smtClean="0">
                <a:solidFill>
                  <a:schemeClr val="accent2"/>
                </a:solidFill>
                <a:sym typeface="Symbol" pitchFamily="18" charset="2"/>
              </a:rPr>
              <a:t></a:t>
            </a:r>
            <a:r>
              <a:rPr lang="en-US" altLang="zh-CN" sz="2600" b="1" i="1" smtClean="0">
                <a:solidFill>
                  <a:schemeClr val="accent2"/>
                </a:solidFill>
              </a:rPr>
              <a:t> </a:t>
            </a:r>
            <a:r>
              <a:rPr lang="en-US" altLang="zh-CN" sz="2600" b="1" smtClean="0">
                <a:solidFill>
                  <a:schemeClr val="accent2"/>
                </a:solidFill>
              </a:rPr>
              <a:t>{</a:t>
            </a:r>
            <a:r>
              <a:rPr lang="en-US" altLang="zh-CN" sz="2600" b="1" i="1" smtClean="0">
                <a:solidFill>
                  <a:schemeClr val="accent2"/>
                </a:solidFill>
              </a:rPr>
              <a:t>S</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 L</a:t>
            </a:r>
            <a:r>
              <a:rPr lang="en-US" altLang="zh-CN" sz="2600" b="1" smtClean="0">
                <a:solidFill>
                  <a:schemeClr val="accent2"/>
                </a:solidFill>
              </a:rPr>
              <a:t>.</a:t>
            </a:r>
            <a:r>
              <a:rPr lang="en-US" altLang="zh-CN" sz="2600" b="1" i="1" smtClean="0">
                <a:solidFill>
                  <a:schemeClr val="accent2"/>
                </a:solidFill>
              </a:rPr>
              <a:t> in </a:t>
            </a:r>
            <a:r>
              <a:rPr lang="en-US" altLang="zh-CN" sz="2600" b="1" smtClean="0">
                <a:solidFill>
                  <a:schemeClr val="accent2"/>
                </a:solidFill>
              </a:rPr>
              <a:t>}</a:t>
            </a:r>
            <a:r>
              <a:rPr lang="en-US" altLang="zh-CN" sz="2600" b="1" i="1" smtClean="0">
                <a:solidFill>
                  <a:schemeClr val="accent2"/>
                </a:solidFill>
              </a:rPr>
              <a:t>S </a:t>
            </a:r>
            <a:r>
              <a:rPr lang="en-US" altLang="zh-CN" sz="2600" b="1" smtClean="0">
                <a:solidFill>
                  <a:schemeClr val="accent2"/>
                </a:solidFill>
              </a:rPr>
              <a:t>{</a:t>
            </a:r>
            <a:r>
              <a:rPr lang="en-US" altLang="zh-CN" sz="2600" b="1" i="1" smtClean="0">
                <a:solidFill>
                  <a:schemeClr val="accent2"/>
                </a:solidFill>
              </a:rPr>
              <a:t>L</a:t>
            </a:r>
            <a:r>
              <a:rPr lang="en-US" altLang="zh-CN" sz="2600" b="1" smtClean="0">
                <a:solidFill>
                  <a:schemeClr val="accent2"/>
                </a:solidFill>
              </a:rPr>
              <a:t>.</a:t>
            </a:r>
            <a:r>
              <a:rPr lang="en-US" altLang="zh-CN" sz="2600" b="1" i="1" smtClean="0">
                <a:solidFill>
                  <a:schemeClr val="accent2"/>
                </a:solidFill>
              </a:rPr>
              <a:t> num </a:t>
            </a:r>
            <a:r>
              <a:rPr lang="en-US" altLang="zh-CN" sz="2600" b="1" smtClean="0">
                <a:solidFill>
                  <a:schemeClr val="accent2"/>
                </a:solidFill>
              </a:rPr>
              <a:t>:=</a:t>
            </a:r>
            <a:r>
              <a:rPr lang="en-US" altLang="zh-CN" sz="2600" b="1" i="1" smtClean="0">
                <a:solidFill>
                  <a:schemeClr val="accent2"/>
                </a:solidFill>
              </a:rPr>
              <a:t> S</a:t>
            </a:r>
            <a:r>
              <a:rPr lang="en-US" altLang="zh-CN" sz="2600" b="1" smtClean="0">
                <a:solidFill>
                  <a:schemeClr val="accent2"/>
                </a:solidFill>
              </a:rPr>
              <a:t>.num</a:t>
            </a:r>
            <a:r>
              <a:rPr lang="en-US" altLang="zh-CN" sz="2600" b="1" i="1" smtClean="0">
                <a:solidFill>
                  <a:schemeClr val="accent2"/>
                </a:solidFill>
              </a:rPr>
              <a:t> </a:t>
            </a:r>
            <a:r>
              <a:rPr lang="en-US" altLang="zh-CN" sz="2600" b="1" smtClean="0">
                <a:solidFill>
                  <a:schemeClr val="accent2"/>
                </a:solidFill>
              </a:rPr>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70</a:t>
            </a:fld>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5</a:t>
            </a:r>
          </a:p>
        </p:txBody>
      </p:sp>
      <p:sp>
        <p:nvSpPr>
          <p:cNvPr id="74755" name="Rectangle 3"/>
          <p:cNvSpPr>
            <a:spLocks noGrp="1" noChangeArrowheads="1"/>
          </p:cNvSpPr>
          <p:nvPr>
            <p:ph type="body" sz="half" idx="1"/>
          </p:nvPr>
        </p:nvSpPr>
        <p:spPr>
          <a:xfrm>
            <a:off x="457200" y="1125538"/>
            <a:ext cx="8362950" cy="5005387"/>
          </a:xfrm>
        </p:spPr>
        <p:txBody>
          <a:bodyPr/>
          <a:lstStyle/>
          <a:p>
            <a:pPr eaLnBrk="1" hangingPunct="1"/>
            <a:r>
              <a:rPr lang="zh-CN" altLang="en-US" sz="2600" smtClean="0"/>
              <a:t>给出对表达式求导数的语法制导定义</a:t>
            </a:r>
            <a:r>
              <a:rPr lang="en-US" altLang="zh-CN" sz="2600" smtClean="0"/>
              <a:t>(</a:t>
            </a:r>
            <a:r>
              <a:rPr lang="zh-CN" altLang="en-US" sz="2600" smtClean="0"/>
              <a:t>习题</a:t>
            </a:r>
            <a:r>
              <a:rPr lang="en-US" altLang="zh-CN" sz="2600" smtClean="0"/>
              <a:t>4.5)</a:t>
            </a:r>
          </a:p>
        </p:txBody>
      </p:sp>
      <p:graphicFrame>
        <p:nvGraphicFramePr>
          <p:cNvPr id="222252" name="Group 44"/>
          <p:cNvGraphicFramePr>
            <a:graphicFrameLocks noGrp="1"/>
          </p:cNvGraphicFramePr>
          <p:nvPr>
            <p:ph sz="half" idx="2"/>
          </p:nvPr>
        </p:nvGraphicFramePr>
        <p:xfrm>
          <a:off x="250825" y="1700213"/>
          <a:ext cx="8748713" cy="4892673"/>
        </p:xfrm>
        <a:graphic>
          <a:graphicData uri="http://schemas.openxmlformats.org/drawingml/2006/table">
            <a:tbl>
              <a:tblPr/>
              <a:tblGrid>
                <a:gridCol w="2127250"/>
                <a:gridCol w="6621463"/>
              </a:tblGrid>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tx1"/>
                          </a:solidFill>
                          <a:effectLst/>
                          <a:latin typeface="宋体" pitchFamily="2" charset="-122"/>
                          <a:ea typeface="宋体" pitchFamily="2" charset="-122"/>
                        </a:rPr>
                        <a:t>产  生  式</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tx1"/>
                          </a:solidFill>
                          <a:effectLst/>
                          <a:latin typeface="宋体" pitchFamily="2" charset="-122"/>
                          <a:ea typeface="宋体" pitchFamily="2" charset="-122"/>
                        </a:rPr>
                        <a:t>语</a:t>
                      </a:r>
                      <a:r>
                        <a:rPr kumimoji="0" lang="zh-CN" altLang="en-US" sz="2200" b="1" i="0" u="none" strike="noStrike" cap="none" normalizeH="0" baseline="0" smtClean="0">
                          <a:ln>
                            <a:noFill/>
                          </a:ln>
                          <a:solidFill>
                            <a:schemeClr val="tx1"/>
                          </a:solidFill>
                          <a:effectLst/>
                          <a:latin typeface="Arial" charset="0"/>
                          <a:ea typeface="宋体" pitchFamily="2" charset="-122"/>
                        </a:rPr>
                        <a:t>  </a:t>
                      </a:r>
                      <a:r>
                        <a:rPr kumimoji="0" lang="zh-CN" altLang="en-US" sz="2200" b="1" i="0" u="none" strike="noStrike" cap="none" normalizeH="0" baseline="0" smtClean="0">
                          <a:ln>
                            <a:noFill/>
                          </a:ln>
                          <a:solidFill>
                            <a:schemeClr val="tx1"/>
                          </a:solidFill>
                          <a:effectLst/>
                          <a:latin typeface="宋体" pitchFamily="2" charset="-122"/>
                          <a:ea typeface="宋体" pitchFamily="2" charset="-122"/>
                        </a:rPr>
                        <a:t>义</a:t>
                      </a:r>
                      <a:r>
                        <a:rPr kumimoji="0" lang="zh-CN" altLang="en-US" sz="2200" b="1" i="0" u="none" strike="noStrike" cap="none" normalizeH="0" baseline="0" smtClean="0">
                          <a:ln>
                            <a:noFill/>
                          </a:ln>
                          <a:solidFill>
                            <a:schemeClr val="tx1"/>
                          </a:solidFill>
                          <a:effectLst/>
                          <a:latin typeface="Arial" charset="0"/>
                          <a:ea typeface="宋体" pitchFamily="2" charset="-122"/>
                        </a:rPr>
                        <a:t>  </a:t>
                      </a:r>
                      <a:r>
                        <a:rPr kumimoji="0" lang="zh-CN" altLang="en-US" sz="2200" b="1" i="0" u="none" strike="noStrike" cap="none" normalizeH="0" baseline="0" smtClean="0">
                          <a:ln>
                            <a:noFill/>
                          </a:ln>
                          <a:solidFill>
                            <a:schemeClr val="tx1"/>
                          </a:solidFill>
                          <a:effectLst/>
                          <a:latin typeface="宋体" pitchFamily="2" charset="-122"/>
                          <a:ea typeface="宋体" pitchFamily="2" charset="-122"/>
                        </a:rPr>
                        <a:t>规</a:t>
                      </a:r>
                      <a:r>
                        <a:rPr kumimoji="0" lang="zh-CN" altLang="en-US" sz="2200" b="1" i="0" u="none" strike="noStrike" cap="none" normalizeH="0" baseline="0" smtClean="0">
                          <a:ln>
                            <a:noFill/>
                          </a:ln>
                          <a:solidFill>
                            <a:schemeClr val="tx1"/>
                          </a:solidFill>
                          <a:effectLst/>
                          <a:latin typeface="Arial" charset="0"/>
                          <a:ea typeface="宋体" pitchFamily="2" charset="-122"/>
                        </a:rPr>
                        <a:t>  </a:t>
                      </a:r>
                      <a:r>
                        <a:rPr kumimoji="0" lang="zh-CN" altLang="en-US" sz="2200" b="1" i="0" u="none" strike="noStrike" cap="none" normalizeH="0" baseline="0" smtClean="0">
                          <a:ln>
                            <a:noFill/>
                          </a:ln>
                          <a:solidFill>
                            <a:schemeClr val="tx1"/>
                          </a:solidFill>
                          <a:effectLst/>
                          <a:latin typeface="宋体" pitchFamily="2" charset="-122"/>
                          <a:ea typeface="宋体" pitchFamily="2" charset="-122"/>
                        </a:rPr>
                        <a:t>则</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tx1"/>
                          </a:solidFill>
                          <a:effectLst/>
                          <a:latin typeface="Arial" charset="0"/>
                          <a:ea typeface="宋体" pitchFamily="2" charset="-122"/>
                        </a:rPr>
                        <a:t>   E’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tx1"/>
                          </a:solidFill>
                          <a:effectLst/>
                          <a:latin typeface="Arial" charset="0"/>
                          <a:ea typeface="宋体" pitchFamily="2" charset="-122"/>
                        </a:rPr>
                        <a:t> E</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tx1"/>
                          </a:solidFill>
                          <a:effectLst/>
                          <a:latin typeface="Arial" charset="0"/>
                          <a:ea typeface="宋体" pitchFamily="2" charset="-122"/>
                        </a:rPr>
                        <a:t>   print(E.d)</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1"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30000" smtClean="0">
                          <a:ln>
                            <a:noFill/>
                          </a:ln>
                          <a:solidFill>
                            <a:schemeClr val="tx1"/>
                          </a:solidFill>
                          <a:effectLst/>
                          <a:latin typeface="Arial" charset="0"/>
                          <a:ea typeface="宋体" pitchFamily="2" charset="-122"/>
                        </a:rPr>
                        <a:t>1 </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1"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Arial" charset="0"/>
                          <a:ea typeface="宋体" pitchFamily="2" charset="-122"/>
                        </a:rPr>
                        <a:t>.d+</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.d;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 </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tx1"/>
                          </a:solidFill>
                          <a:effectLst/>
                          <a:latin typeface="Arial" charset="0"/>
                          <a:ea typeface="宋体" pitchFamily="2" charset="-122"/>
                        </a:rPr>
                        <a:t> T</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90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宋体" pitchFamily="2" charset="-122"/>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 </a:t>
                      </a:r>
                      <a:r>
                        <a:rPr kumimoji="0" lang="en-US" altLang="zh-CN" sz="2200" b="1" i="0" u="none" strike="noStrike" cap="none" normalizeH="0" baseline="0" smtClean="0">
                          <a:ln>
                            <a:noFill/>
                          </a:ln>
                          <a:solidFill>
                            <a:schemeClr val="tx1"/>
                          </a:solidFill>
                          <a:effectLst/>
                          <a:latin typeface="宋体" pitchFamily="2" charset="-122"/>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.ex</a:t>
                      </a:r>
                      <a:r>
                        <a:rPr kumimoji="0" lang="en-US" altLang="zh-CN" sz="2200" b="1" i="1" u="none" strike="noStrike" cap="none" normalizeH="0" baseline="0" smtClean="0">
                          <a:ln>
                            <a:noFill/>
                          </a:ln>
                          <a:solidFill>
                            <a:schemeClr val="tx1"/>
                          </a:solidFill>
                          <a:effectLst/>
                          <a:latin typeface="Arial" charset="0"/>
                          <a:ea typeface="宋体" pitchFamily="2" charset="-122"/>
                        </a:rPr>
                        <a:t>p </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Arial" charset="0"/>
                          <a:ea typeface="宋体" pitchFamily="2" charset="-122"/>
                        </a:rPr>
                        <a:t>.ex</a:t>
                      </a:r>
                      <a:r>
                        <a:rPr kumimoji="0" lang="en-US" altLang="zh-CN" sz="2200" b="1" i="1" u="none" strike="noStrike" cap="none" normalizeH="0" baseline="0" smtClean="0">
                          <a:ln>
                            <a:noFill/>
                          </a:ln>
                          <a:solidFill>
                            <a:schemeClr val="tx1"/>
                          </a:solidFill>
                          <a:effectLst/>
                          <a:latin typeface="Arial" charset="0"/>
                          <a:ea typeface="宋体" pitchFamily="2" charset="-122"/>
                        </a:rPr>
                        <a:t>p </a:t>
                      </a:r>
                      <a:r>
                        <a:rPr kumimoji="0" lang="en-US" altLang="zh-CN" sz="2200" b="1" i="0" u="none" strike="noStrike" cap="none" normalizeH="0" baseline="0" smtClean="0">
                          <a:ln>
                            <a:noFill/>
                          </a:ln>
                          <a:solidFill>
                            <a:schemeClr val="tx1"/>
                          </a:solidFill>
                          <a:effectLst/>
                          <a:latin typeface="宋体" pitchFamily="2" charset="-122"/>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tx1"/>
                          </a:solidFill>
                          <a:effectLst/>
                          <a:latin typeface="Arial" charset="0"/>
                          <a:ea typeface="宋体" pitchFamily="2" charset="-122"/>
                        </a:rPr>
                        <a:t>  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30000" smtClean="0">
                          <a:ln>
                            <a:noFill/>
                          </a:ln>
                          <a:solidFill>
                            <a:schemeClr val="tx1"/>
                          </a:solidFill>
                          <a:effectLst/>
                          <a:latin typeface="Arial" charset="0"/>
                          <a:ea typeface="宋体" pitchFamily="2" charset="-122"/>
                        </a:rPr>
                        <a:t>1</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 </a:t>
                      </a:r>
                      <a:r>
                        <a:rPr kumimoji="0" lang="en-US" altLang="zh-CN" sz="2200" b="1" i="0" u="none" strike="noStrike" cap="none" normalizeH="0" baseline="0" smtClean="0">
                          <a:ln>
                            <a:noFill/>
                          </a:ln>
                          <a:solidFill>
                            <a:schemeClr val="tx1"/>
                          </a:solidFill>
                          <a:effectLst/>
                          <a:latin typeface="宋体" pitchFamily="2" charset="-122"/>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 </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T</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E</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exp)</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0" i="1" u="none" strike="noStrike" cap="none" normalizeH="0" baseline="0" smtClean="0">
                          <a:ln>
                            <a:noFill/>
                          </a:ln>
                          <a:solidFill>
                            <a:schemeClr val="tx1"/>
                          </a:solidFill>
                          <a:effectLst/>
                          <a:latin typeface="Arial" charset="0"/>
                          <a:ea typeface="宋体" pitchFamily="2" charset="-122"/>
                        </a:rPr>
                        <a:t>F </a:t>
                      </a:r>
                      <a:r>
                        <a:rPr kumimoji="0" lang="en-US" altLang="zh-CN" sz="2200" b="0"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x</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1;  F</a:t>
                      </a:r>
                      <a:r>
                        <a:rPr kumimoji="0" lang="en-US" altLang="zh-CN" sz="2200" b="1" i="0" u="none" strike="noStrike" cap="none" normalizeH="0" baseline="0" smtClean="0">
                          <a:ln>
                            <a:noFill/>
                          </a:ln>
                          <a:solidFill>
                            <a:schemeClr val="tx1"/>
                          </a:solidFill>
                          <a:effectLst/>
                          <a:latin typeface="Arial" charset="0"/>
                          <a:ea typeface="宋体" pitchFamily="2" charset="-122"/>
                        </a:rPr>
                        <a:t>.ex</a:t>
                      </a:r>
                      <a:r>
                        <a:rPr kumimoji="0" lang="en-US" altLang="zh-CN" sz="2200" b="1" i="1" u="none" strike="noStrike" cap="none" normalizeH="0" baseline="0" smtClean="0">
                          <a:ln>
                            <a:noFill/>
                          </a:ln>
                          <a:solidFill>
                            <a:schemeClr val="tx1"/>
                          </a:solidFill>
                          <a:effectLst/>
                          <a:latin typeface="Arial" charset="0"/>
                          <a:ea typeface="宋体" pitchFamily="2" charset="-122"/>
                        </a:rPr>
                        <a:t>p</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x </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95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 </a:t>
                      </a:r>
                      <a:r>
                        <a:rPr kumimoji="0" lang="en-US" altLang="zh-CN" sz="2200" b="1" i="0" u="none" strike="noStrike" cap="none" normalizeH="0" baseline="0" smtClean="0">
                          <a:ln>
                            <a:noFill/>
                          </a:ln>
                          <a:solidFill>
                            <a:schemeClr val="tx1"/>
                          </a:solidFill>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tx1"/>
                          </a:solidFill>
                          <a:effectLst/>
                          <a:latin typeface="Arial" charset="0"/>
                          <a:ea typeface="宋体" pitchFamily="2" charset="-122"/>
                        </a:rPr>
                        <a:t> num</a:t>
                      </a:r>
                      <a:r>
                        <a:rPr kumimoji="0" lang="en-US" altLang="zh-CN" sz="2200" b="0" i="0" u="none" strike="noStrike" cap="none" normalizeH="0" baseline="0" smtClean="0">
                          <a:ln>
                            <a:noFill/>
                          </a:ln>
                          <a:solidFill>
                            <a:schemeClr val="tx1"/>
                          </a:solidFill>
                          <a:effectLst/>
                          <a:latin typeface="Arial" charset="0"/>
                          <a:ea typeface="宋体" pitchFamily="2" charset="-122"/>
                        </a:rPr>
                        <a:t> </a:t>
                      </a: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0" i="0" u="none" strike="noStrike" cap="none" normalizeH="0" baseline="0" smtClean="0">
                          <a:ln>
                            <a:noFill/>
                          </a:ln>
                          <a:solidFill>
                            <a:schemeClr val="tx1"/>
                          </a:solidFill>
                          <a:effectLst/>
                          <a:latin typeface="Arial" charset="0"/>
                          <a:ea typeface="宋体" pitchFamily="2" charset="-122"/>
                        </a:rPr>
                        <a:t>  </a:t>
                      </a:r>
                      <a:r>
                        <a:rPr kumimoji="0" lang="en-US" altLang="zh-CN" sz="2200" b="1" i="1" u="none" strike="noStrike" cap="none" normalizeH="0" baseline="0" smtClean="0">
                          <a:ln>
                            <a:noFill/>
                          </a:ln>
                          <a:solidFill>
                            <a:schemeClr val="tx1"/>
                          </a:solidFill>
                          <a:effectLst/>
                          <a:latin typeface="Arial" charset="0"/>
                          <a:ea typeface="宋体" pitchFamily="2" charset="-122"/>
                        </a:rPr>
                        <a:t>F</a:t>
                      </a:r>
                      <a:r>
                        <a:rPr kumimoji="0" lang="en-US" altLang="zh-CN" sz="2200" b="1" i="0" u="none" strike="noStrike" cap="none" normalizeH="0" baseline="0" smtClean="0">
                          <a:ln>
                            <a:noFill/>
                          </a:ln>
                          <a:solidFill>
                            <a:schemeClr val="tx1"/>
                          </a:solidFill>
                          <a:effectLst/>
                          <a:latin typeface="Arial" charset="0"/>
                          <a:ea typeface="宋体" pitchFamily="2" charset="-122"/>
                        </a:rPr>
                        <a:t>.</a:t>
                      </a:r>
                      <a:r>
                        <a:rPr kumimoji="0" lang="en-US" altLang="zh-CN" sz="2200" b="1" i="1" u="none" strike="noStrike" cap="none" normalizeH="0" baseline="0" smtClean="0">
                          <a:ln>
                            <a:noFill/>
                          </a:ln>
                          <a:solidFill>
                            <a:schemeClr val="tx1"/>
                          </a:solidFill>
                          <a:effectLst/>
                          <a:latin typeface="Arial" charset="0"/>
                          <a:ea typeface="宋体" pitchFamily="2" charset="-122"/>
                        </a:rPr>
                        <a:t>d</a:t>
                      </a:r>
                      <a:r>
                        <a:rPr kumimoji="0" lang="en-US" altLang="zh-CN" sz="2200" b="1" i="0" u="none" strike="noStrike" cap="none" normalizeH="0" baseline="0" smtClean="0">
                          <a:ln>
                            <a:noFill/>
                          </a:ln>
                          <a:solidFill>
                            <a:schemeClr val="tx1"/>
                          </a:solidFill>
                          <a:effectLst/>
                          <a:latin typeface="Arial" charset="0"/>
                          <a:ea typeface="宋体" pitchFamily="2" charset="-122"/>
                        </a:rPr>
                        <a:t> := </a:t>
                      </a:r>
                      <a:r>
                        <a:rPr kumimoji="0" lang="en-US" altLang="zh-CN" sz="2200" b="1" i="1" u="none" strike="noStrike" cap="none" normalizeH="0" baseline="0" smtClean="0">
                          <a:ln>
                            <a:noFill/>
                          </a:ln>
                          <a:solidFill>
                            <a:schemeClr val="tx1"/>
                          </a:solidFill>
                          <a:effectLst/>
                          <a:latin typeface="Arial" charset="0"/>
                          <a:ea typeface="宋体" pitchFamily="2" charset="-122"/>
                        </a:rPr>
                        <a:t>0;  F.exp:=num</a:t>
                      </a:r>
                      <a:endParaRPr kumimoji="0" lang="en-US" altLang="zh-CN" sz="2200" b="0" i="0" u="none" strike="noStrike" cap="none" normalizeH="0" baseline="0" smtClean="0">
                        <a:ln>
                          <a:noFill/>
                        </a:ln>
                        <a:solidFill>
                          <a:schemeClr val="tx1"/>
                        </a:solidFill>
                        <a:effectLst/>
                        <a:latin typeface="Arial" charset="0"/>
                        <a:ea typeface="宋体"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BA98A14E-CDDE-48A0-9349-D871562DBA4D}" type="slidenum">
              <a:rPr lang="en-US" altLang="zh-CN" smtClean="0"/>
              <a:pPr>
                <a:defRPr/>
              </a:pPr>
              <a:t>71</a:t>
            </a:fld>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277813"/>
            <a:ext cx="8229600" cy="7747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6(4.12)</a:t>
            </a:r>
          </a:p>
        </p:txBody>
      </p:sp>
      <p:sp>
        <p:nvSpPr>
          <p:cNvPr id="75779" name="Rectangle 3"/>
          <p:cNvSpPr>
            <a:spLocks noGrp="1" noChangeArrowheads="1"/>
          </p:cNvSpPr>
          <p:nvPr>
            <p:ph type="body" idx="1"/>
          </p:nvPr>
        </p:nvSpPr>
        <p:spPr>
          <a:xfrm>
            <a:off x="457200" y="1196975"/>
            <a:ext cx="8229600" cy="4933950"/>
          </a:xfrm>
        </p:spPr>
        <p:txBody>
          <a:bodyPr/>
          <a:lstStyle/>
          <a:p>
            <a:pPr eaLnBrk="1" hangingPunct="1">
              <a:buFont typeface="Wingdings" pitchFamily="2" charset="2"/>
              <a:buNone/>
            </a:pPr>
            <a:r>
              <a:rPr lang="en-US" altLang="zh-CN" sz="2600" b="1" i="1" smtClean="0"/>
              <a:t>P </a:t>
            </a:r>
            <a:r>
              <a:rPr lang="en-US" altLang="zh-CN" sz="2600" b="1" smtClean="0">
                <a:sym typeface="Symbol" pitchFamily="18" charset="2"/>
              </a:rPr>
              <a:t></a:t>
            </a:r>
            <a:r>
              <a:rPr lang="en-US" altLang="zh-CN" sz="2600" b="1" i="1" smtClean="0"/>
              <a:t> D</a:t>
            </a:r>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D;D | id:T | proc id; D; S</a:t>
            </a:r>
          </a:p>
          <a:p>
            <a:pPr eaLnBrk="1" hangingPunct="1">
              <a:buFont typeface="Wingdings" pitchFamily="2" charset="2"/>
              <a:buNone/>
            </a:pPr>
            <a:r>
              <a:rPr lang="en-US" altLang="zh-CN" sz="2600" b="1" i="1" smtClean="0"/>
              <a:t>(1)</a:t>
            </a:r>
            <a:r>
              <a:rPr lang="zh-CN" altLang="en-US" sz="2600" b="1" i="1" smtClean="0"/>
              <a:t>一共声明多少个</a:t>
            </a:r>
            <a:r>
              <a:rPr lang="en-US" altLang="zh-CN" sz="2600" b="1" i="1" smtClean="0"/>
              <a:t>id</a:t>
            </a:r>
          </a:p>
          <a:p>
            <a:pPr eaLnBrk="1" hangingPunct="1">
              <a:buFont typeface="Wingdings" pitchFamily="2" charset="2"/>
              <a:buNone/>
            </a:pPr>
            <a:r>
              <a:rPr lang="en-US" altLang="zh-CN" sz="2600" b="1" i="1" smtClean="0"/>
              <a:t>P </a:t>
            </a:r>
            <a:r>
              <a:rPr lang="en-US" altLang="zh-CN" sz="2600" b="1" smtClean="0">
                <a:sym typeface="Symbol" pitchFamily="18" charset="2"/>
              </a:rPr>
              <a:t></a:t>
            </a:r>
            <a:r>
              <a:rPr lang="en-US" altLang="zh-CN" sz="2600" b="1" i="1" smtClean="0"/>
              <a:t> D             		print(D.sum)</a:t>
            </a:r>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D</a:t>
            </a:r>
            <a:r>
              <a:rPr lang="en-US" altLang="zh-CN" sz="2600" b="1" i="1" baseline="-25000" smtClean="0"/>
              <a:t>1</a:t>
            </a:r>
            <a:r>
              <a:rPr lang="en-US" altLang="zh-CN" sz="2600" b="1" i="1" smtClean="0"/>
              <a:t>;D</a:t>
            </a:r>
            <a:r>
              <a:rPr lang="en-US" altLang="zh-CN" sz="2600" b="1" i="1" baseline="-25000" smtClean="0"/>
              <a:t>2         		</a:t>
            </a:r>
            <a:r>
              <a:rPr lang="en-US" altLang="zh-CN" sz="2600" b="1" i="1" smtClean="0"/>
              <a:t>D.sum= D</a:t>
            </a:r>
            <a:r>
              <a:rPr lang="en-US" altLang="zh-CN" sz="2600" b="1" i="1" baseline="-25000" smtClean="0"/>
              <a:t>1</a:t>
            </a:r>
            <a:r>
              <a:rPr lang="en-US" altLang="zh-CN" sz="2600" b="1" i="1" smtClean="0"/>
              <a:t>.sum+D</a:t>
            </a:r>
            <a:r>
              <a:rPr lang="en-US" altLang="zh-CN" sz="2600" b="1" i="1" baseline="-25000" smtClean="0"/>
              <a:t>2</a:t>
            </a:r>
            <a:r>
              <a:rPr lang="en-US" altLang="zh-CN" sz="2600" b="1" i="1" smtClean="0"/>
              <a:t>.sum</a:t>
            </a:r>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id:T			D.sum= 1</a:t>
            </a:r>
          </a:p>
          <a:p>
            <a:pPr eaLnBrk="1" hangingPunct="1">
              <a:buFont typeface="Wingdings" pitchFamily="2" charset="2"/>
              <a:buNone/>
            </a:pPr>
            <a:r>
              <a:rPr lang="en-US" altLang="zh-CN" sz="2600" b="1" i="1" smtClean="0"/>
              <a:t>D </a:t>
            </a:r>
            <a:r>
              <a:rPr lang="en-US" altLang="zh-CN" sz="2600" b="1" smtClean="0">
                <a:sym typeface="Symbol" pitchFamily="18" charset="2"/>
              </a:rPr>
              <a:t> </a:t>
            </a:r>
            <a:r>
              <a:rPr lang="en-US" altLang="zh-CN" sz="2600" b="1" i="1" smtClean="0"/>
              <a:t>proc id; D</a:t>
            </a:r>
            <a:r>
              <a:rPr lang="en-US" altLang="zh-CN" sz="2600" b="1" i="1" baseline="-25000" smtClean="0"/>
              <a:t>1</a:t>
            </a:r>
            <a:r>
              <a:rPr lang="en-US" altLang="zh-CN" sz="2600" b="1" i="1" smtClean="0"/>
              <a:t>; S	D.sum=D</a:t>
            </a:r>
            <a:r>
              <a:rPr lang="en-US" altLang="zh-CN" sz="2600" b="1" i="1" baseline="-25000" smtClean="0"/>
              <a:t>1</a:t>
            </a:r>
            <a:r>
              <a:rPr lang="en-US" altLang="zh-CN" sz="2600" b="1" i="1" smtClean="0"/>
              <a:t>.sum+1</a:t>
            </a:r>
          </a:p>
          <a:p>
            <a:pPr eaLnBrk="1" hangingPunct="1"/>
            <a:endParaRPr lang="en-US"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72</a:t>
            </a:fld>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277813"/>
            <a:ext cx="8229600" cy="774700"/>
          </a:xfrm>
        </p:spPr>
        <p:txBody>
          <a:bodyPr/>
          <a:lstStyle/>
          <a:p>
            <a:pPr eaLnBrk="1" hangingPunct="1">
              <a:defRPr/>
            </a:pPr>
            <a:r>
              <a:rPr lang="zh-CN" altLang="en-US" smtClean="0">
                <a:solidFill>
                  <a:srgbClr val="996633"/>
                </a:solidFill>
                <a:effectLst>
                  <a:outerShdw blurRad="38100" dist="38100" dir="2700000" algn="tl">
                    <a:srgbClr val="C0C0C0"/>
                  </a:outerShdw>
                </a:effectLst>
                <a:latin typeface="宋体" pitchFamily="2" charset="-122"/>
              </a:rPr>
              <a:t>例   题   </a:t>
            </a:r>
            <a:r>
              <a:rPr lang="en-US" altLang="zh-CN" smtClean="0">
                <a:solidFill>
                  <a:srgbClr val="996633"/>
                </a:solidFill>
                <a:effectLst>
                  <a:outerShdw blurRad="38100" dist="38100" dir="2700000" algn="tl">
                    <a:srgbClr val="C0C0C0"/>
                  </a:outerShdw>
                </a:effectLst>
              </a:rPr>
              <a:t>6(4.12)</a:t>
            </a:r>
          </a:p>
        </p:txBody>
      </p:sp>
      <p:sp>
        <p:nvSpPr>
          <p:cNvPr id="76803" name="Rectangle 3"/>
          <p:cNvSpPr>
            <a:spLocks noGrp="1" noChangeArrowheads="1"/>
          </p:cNvSpPr>
          <p:nvPr>
            <p:ph type="body" idx="1"/>
          </p:nvPr>
        </p:nvSpPr>
        <p:spPr>
          <a:xfrm>
            <a:off x="457200" y="1196975"/>
            <a:ext cx="8229600" cy="4933950"/>
          </a:xfrm>
        </p:spPr>
        <p:txBody>
          <a:bodyPr/>
          <a:lstStyle/>
          <a:p>
            <a:pPr eaLnBrk="1" hangingPunct="1">
              <a:buFont typeface="Wingdings" pitchFamily="2" charset="2"/>
              <a:buNone/>
            </a:pPr>
            <a:r>
              <a:rPr lang="en-US" altLang="zh-CN" sz="2600" b="1" i="1" smtClean="0"/>
              <a:t>P </a:t>
            </a:r>
            <a:r>
              <a:rPr lang="en-US" altLang="zh-CN" sz="2600" b="1" smtClean="0">
                <a:sym typeface="Symbol" pitchFamily="18" charset="2"/>
              </a:rPr>
              <a:t></a:t>
            </a:r>
            <a:r>
              <a:rPr lang="en-US" altLang="zh-CN" sz="2600" b="1" i="1" smtClean="0"/>
              <a:t> D</a:t>
            </a:r>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D;D | id:T | proc id; D; S</a:t>
            </a:r>
          </a:p>
          <a:p>
            <a:pPr eaLnBrk="1" hangingPunct="1">
              <a:buFont typeface="Wingdings" pitchFamily="2" charset="2"/>
              <a:buNone/>
            </a:pPr>
            <a:r>
              <a:rPr lang="en-US" altLang="zh-CN" sz="2600" b="1" i="1" smtClean="0"/>
              <a:t>(2)</a:t>
            </a:r>
            <a:r>
              <a:rPr lang="zh-CN" altLang="en-US" sz="2600" b="1" i="1" smtClean="0"/>
              <a:t>变量</a:t>
            </a:r>
            <a:r>
              <a:rPr lang="en-US" altLang="zh-CN" sz="2600" b="1" i="1" smtClean="0"/>
              <a:t>id</a:t>
            </a:r>
            <a:r>
              <a:rPr lang="zh-CN" altLang="en-US" sz="2600" b="1" i="1" smtClean="0"/>
              <a:t>的嵌套深度</a:t>
            </a:r>
          </a:p>
          <a:p>
            <a:pPr eaLnBrk="1" hangingPunct="1">
              <a:buFont typeface="Wingdings" pitchFamily="2" charset="2"/>
              <a:buNone/>
            </a:pPr>
            <a:r>
              <a:rPr lang="en-US" altLang="zh-CN" sz="2600" b="1" i="1" smtClean="0"/>
              <a:t>P </a:t>
            </a:r>
            <a:r>
              <a:rPr lang="en-US" altLang="zh-CN" sz="2600" b="1" smtClean="0">
                <a:sym typeface="Symbol" pitchFamily="18" charset="2"/>
              </a:rPr>
              <a:t></a:t>
            </a:r>
            <a:r>
              <a:rPr lang="en-US" altLang="zh-CN" sz="2600" b="1" i="1" smtClean="0"/>
              <a:t> </a:t>
            </a:r>
            <a:r>
              <a:rPr lang="en-US" altLang="zh-CN" sz="2600" b="1" smtClean="0"/>
              <a:t>{</a:t>
            </a:r>
            <a:r>
              <a:rPr lang="en-US" altLang="zh-CN" sz="2600" b="1" i="1" smtClean="0"/>
              <a:t>D.depth= 1</a:t>
            </a:r>
            <a:r>
              <a:rPr lang="en-US" altLang="zh-CN" sz="2600" b="1" smtClean="0"/>
              <a:t>}</a:t>
            </a:r>
            <a:r>
              <a:rPr lang="en-US" altLang="zh-CN" sz="2600" b="1" i="1" smtClean="0"/>
              <a:t>D             </a:t>
            </a:r>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a:t>
            </a:r>
            <a:r>
              <a:rPr lang="en-US" altLang="zh-CN" sz="2600" b="1" smtClean="0"/>
              <a:t>{</a:t>
            </a:r>
            <a:r>
              <a:rPr lang="en-US" altLang="zh-CN" sz="2600" b="1" i="1" smtClean="0"/>
              <a:t>D</a:t>
            </a:r>
            <a:r>
              <a:rPr lang="en-US" altLang="zh-CN" sz="2600" b="1" i="1" baseline="-25000" smtClean="0"/>
              <a:t>1</a:t>
            </a:r>
            <a:r>
              <a:rPr lang="en-US" altLang="zh-CN" sz="2600" b="1" i="1" smtClean="0"/>
              <a:t>.depth= D.depth</a:t>
            </a:r>
            <a:r>
              <a:rPr lang="en-US" altLang="zh-CN" sz="2600" b="1" smtClean="0"/>
              <a:t>}</a:t>
            </a:r>
            <a:r>
              <a:rPr lang="en-US" altLang="zh-CN" sz="2600" b="1" i="1" smtClean="0"/>
              <a:t>D</a:t>
            </a:r>
            <a:r>
              <a:rPr lang="en-US" altLang="zh-CN" sz="2600" b="1" i="1" baseline="-25000" smtClean="0"/>
              <a:t>1</a:t>
            </a:r>
            <a:r>
              <a:rPr lang="en-US" altLang="zh-CN" sz="2600" b="1" i="1" smtClean="0"/>
              <a:t>; </a:t>
            </a:r>
            <a:r>
              <a:rPr lang="en-US" altLang="zh-CN" sz="2600" b="1" smtClean="0"/>
              <a:t>{</a:t>
            </a:r>
            <a:r>
              <a:rPr lang="en-US" altLang="zh-CN" sz="2600" b="1" i="1" smtClean="0"/>
              <a:t>D</a:t>
            </a:r>
            <a:r>
              <a:rPr lang="en-US" altLang="zh-CN" sz="2600" b="1" i="1" baseline="-25000" smtClean="0"/>
              <a:t>2</a:t>
            </a:r>
            <a:r>
              <a:rPr lang="en-US" altLang="zh-CN" sz="2600" b="1" i="1" smtClean="0"/>
              <a:t>.depth= D.depth</a:t>
            </a:r>
            <a:r>
              <a:rPr lang="en-US" altLang="zh-CN" sz="2600" b="1" smtClean="0"/>
              <a:t>}</a:t>
            </a:r>
            <a:r>
              <a:rPr lang="en-US" altLang="zh-CN" sz="2600" b="1" i="1" smtClean="0"/>
              <a:t>D</a:t>
            </a:r>
            <a:r>
              <a:rPr lang="en-US" altLang="zh-CN" sz="2600" b="1" i="1" baseline="-25000" smtClean="0"/>
              <a:t>2</a:t>
            </a:r>
            <a:endParaRPr lang="en-US" altLang="zh-CN" sz="2600" b="1" i="1" smtClean="0"/>
          </a:p>
          <a:p>
            <a:pPr eaLnBrk="1" hangingPunct="1">
              <a:buFont typeface="Wingdings" pitchFamily="2" charset="2"/>
              <a:buNone/>
            </a:pPr>
            <a:r>
              <a:rPr lang="en-US" altLang="zh-CN" sz="2600" b="1" i="1" smtClean="0"/>
              <a:t>D</a:t>
            </a:r>
            <a:r>
              <a:rPr lang="en-US" altLang="zh-CN" sz="2600" smtClean="0"/>
              <a:t> </a:t>
            </a:r>
            <a:r>
              <a:rPr lang="en-US" altLang="zh-CN" sz="2600" b="1" smtClean="0">
                <a:sym typeface="Symbol" pitchFamily="18" charset="2"/>
              </a:rPr>
              <a:t></a:t>
            </a:r>
            <a:r>
              <a:rPr lang="en-US" altLang="zh-CN" sz="2600" b="1" i="1" smtClean="0"/>
              <a:t> id:T </a:t>
            </a:r>
            <a:r>
              <a:rPr lang="en-US" altLang="zh-CN" sz="2600" b="1" smtClean="0"/>
              <a:t>{</a:t>
            </a:r>
            <a:r>
              <a:rPr lang="en-US" altLang="zh-CN" sz="2600" b="1" i="1" smtClean="0"/>
              <a:t>print(id.name, D.depth)</a:t>
            </a:r>
            <a:r>
              <a:rPr lang="en-US" altLang="zh-CN" sz="2600" b="1" smtClean="0"/>
              <a:t>}</a:t>
            </a:r>
          </a:p>
          <a:p>
            <a:pPr eaLnBrk="1" hangingPunct="1">
              <a:buFont typeface="Wingdings" pitchFamily="2" charset="2"/>
              <a:buNone/>
            </a:pPr>
            <a:r>
              <a:rPr lang="en-US" altLang="zh-CN" sz="2600" b="1" i="1" smtClean="0"/>
              <a:t>D </a:t>
            </a:r>
            <a:r>
              <a:rPr lang="en-US" altLang="zh-CN" sz="2600" b="1" smtClean="0">
                <a:sym typeface="Symbol" pitchFamily="18" charset="2"/>
              </a:rPr>
              <a:t> </a:t>
            </a:r>
            <a:r>
              <a:rPr lang="en-US" altLang="zh-CN" sz="2600" b="1" i="1" smtClean="0"/>
              <a:t>proc id; </a:t>
            </a:r>
            <a:r>
              <a:rPr lang="en-US" altLang="zh-CN" sz="2600" b="1" smtClean="0"/>
              <a:t>{</a:t>
            </a:r>
            <a:r>
              <a:rPr lang="en-US" altLang="zh-CN" sz="2600" b="1" i="1" smtClean="0"/>
              <a:t>D</a:t>
            </a:r>
            <a:r>
              <a:rPr lang="en-US" altLang="zh-CN" sz="2600" b="1" i="1" baseline="-25000" smtClean="0"/>
              <a:t>1</a:t>
            </a:r>
            <a:r>
              <a:rPr lang="en-US" altLang="zh-CN" sz="2600" b="1" i="1" smtClean="0"/>
              <a:t>.depth= D.depth+1</a:t>
            </a:r>
            <a:r>
              <a:rPr lang="en-US" altLang="zh-CN" sz="2600" b="1" smtClean="0"/>
              <a:t>}</a:t>
            </a:r>
            <a:r>
              <a:rPr lang="en-US" altLang="zh-CN" sz="2600" b="1" i="1" smtClean="0"/>
              <a:t>D</a:t>
            </a:r>
            <a:r>
              <a:rPr lang="en-US" altLang="zh-CN" sz="2600" b="1" i="1" baseline="-25000" smtClean="0"/>
              <a:t>1</a:t>
            </a:r>
            <a:r>
              <a:rPr lang="en-US" altLang="zh-CN" sz="2600" b="1" i="1" smtClean="0"/>
              <a:t>; S</a:t>
            </a:r>
          </a:p>
          <a:p>
            <a:pPr eaLnBrk="1" hangingPunct="1"/>
            <a:endParaRPr lang="en-US"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73</a:t>
            </a:fld>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type="body" idx="1"/>
          </p:nvPr>
        </p:nvSpPr>
        <p:spPr>
          <a:xfrm>
            <a:off x="304800" y="1295400"/>
            <a:ext cx="8610600" cy="5334000"/>
          </a:xfrm>
        </p:spPr>
        <p:txBody>
          <a:bodyPr wrap="none"/>
          <a:lstStyle/>
          <a:p>
            <a:pPr eaLnBrk="1" hangingPunct="1">
              <a:spcBef>
                <a:spcPct val="0"/>
              </a:spcBef>
              <a:buFont typeface="Wingdings" pitchFamily="2" charset="2"/>
              <a:buNone/>
              <a:defRPr/>
            </a:pPr>
            <a:r>
              <a:rPr lang="zh-CN" altLang="en-US" b="1" smtClean="0">
                <a:solidFill>
                  <a:schemeClr val="accent2"/>
                </a:solidFill>
                <a:effectLst>
                  <a:outerShdw blurRad="38100" dist="38100" dir="2700000" algn="tl">
                    <a:srgbClr val="C0C0C0"/>
                  </a:outerShdw>
                </a:effectLst>
              </a:rPr>
              <a:t>例  </a:t>
            </a:r>
            <a:r>
              <a:rPr lang="zh-CN" altLang="en-US" b="1" smtClean="0">
                <a:solidFill>
                  <a:schemeClr val="accent2"/>
                </a:solidFill>
                <a:effectLst>
                  <a:outerShdw blurRad="38100" dist="38100" dir="2700000" algn="tl">
                    <a:srgbClr val="C0C0C0"/>
                  </a:outerShdw>
                </a:effectLst>
                <a:latin typeface="宋体" pitchFamily="2" charset="-122"/>
              </a:rPr>
              <a:t>数学排版语言</a:t>
            </a:r>
            <a:r>
              <a:rPr lang="en-US" altLang="zh-CN" b="1" smtClean="0">
                <a:solidFill>
                  <a:schemeClr val="accent2"/>
                </a:solidFill>
                <a:effectLst>
                  <a:outerShdw blurRad="38100" dist="38100" dir="2700000" algn="tl">
                    <a:srgbClr val="C0C0C0"/>
                  </a:outerShdw>
                </a:effectLst>
              </a:rPr>
              <a:t>EQN</a:t>
            </a:r>
          </a:p>
          <a:p>
            <a:pPr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E</a:t>
            </a:r>
            <a:r>
              <a:rPr lang="en-US" altLang="zh-CN" b="1" smtClean="0">
                <a:solidFill>
                  <a:schemeClr val="accent2"/>
                </a:solidFill>
                <a:effectLst>
                  <a:outerShdw blurRad="38100" dist="38100" dir="2700000" algn="tl">
                    <a:srgbClr val="C0C0C0"/>
                  </a:outerShdw>
                </a:effectLst>
              </a:rPr>
              <a:t>  sub  1  .val </a:t>
            </a:r>
          </a:p>
          <a:p>
            <a:pPr eaLnBrk="1" hangingPunct="1">
              <a:spcBef>
                <a:spcPct val="0"/>
              </a:spcBef>
              <a:buFont typeface="Wingdings" pitchFamily="2" charset="2"/>
              <a:buNone/>
              <a:defRPr/>
            </a:pPr>
            <a:endParaRPr lang="en-US" altLang="zh-CN" b="1" i="1" smtClean="0">
              <a:solidFill>
                <a:schemeClr val="accent2"/>
              </a:solidFill>
              <a:effectLst>
                <a:outerShdw blurRad="38100" dist="38100" dir="2700000" algn="tl">
                  <a:srgbClr val="C0C0C0"/>
                </a:outerShdw>
              </a:effectLst>
            </a:endParaRPr>
          </a:p>
          <a:p>
            <a:pPr eaLnBrk="1" hangingPunct="1">
              <a:spcBef>
                <a:spcPct val="0"/>
              </a:spcBef>
              <a:buFont typeface="Wingdings" pitchFamily="2" charset="2"/>
              <a:buNone/>
              <a:defRPr/>
            </a:pPr>
            <a:endParaRPr lang="en-US" altLang="zh-CN" b="1" i="1" smtClean="0">
              <a:solidFill>
                <a:schemeClr val="accent2"/>
              </a:solidFill>
              <a:effectLst>
                <a:outerShdw blurRad="38100" dist="38100" dir="2700000" algn="tl">
                  <a:srgbClr val="C0C0C0"/>
                </a:outerShdw>
              </a:effectLst>
            </a:endParaRPr>
          </a:p>
          <a:p>
            <a:pPr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S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B </a:t>
            </a:r>
          </a:p>
          <a:p>
            <a:pPr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B</a:t>
            </a:r>
            <a:r>
              <a:rPr lang="en-US" altLang="zh-CN" b="1" baseline="-30000" smtClean="0">
                <a:solidFill>
                  <a:schemeClr val="accent2"/>
                </a:solidFill>
                <a:effectLst>
                  <a:outerShdw blurRad="38100" dist="38100" dir="2700000" algn="tl">
                    <a:srgbClr val="C0C0C0"/>
                  </a:outerShdw>
                </a:effectLst>
              </a:rPr>
              <a:t>1</a:t>
            </a:r>
            <a:r>
              <a:rPr lang="en-US" altLang="zh-CN" b="1" i="1" smtClean="0">
                <a:solidFill>
                  <a:schemeClr val="accent2"/>
                </a:solidFill>
                <a:effectLst>
                  <a:outerShdw blurRad="38100" dist="38100" dir="2700000" algn="tl">
                    <a:srgbClr val="C0C0C0"/>
                  </a:outerShdw>
                </a:effectLst>
              </a:rPr>
              <a:t> B</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 </a:t>
            </a:r>
          </a:p>
          <a:p>
            <a:pPr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B</a:t>
            </a:r>
            <a:r>
              <a:rPr lang="en-US" altLang="zh-CN" b="1" baseline="-30000" smtClean="0">
                <a:solidFill>
                  <a:schemeClr val="accent2"/>
                </a:solidFill>
                <a:effectLst>
                  <a:outerShdw blurRad="38100" dist="38100" dir="2700000" algn="tl">
                    <a:srgbClr val="C0C0C0"/>
                  </a:outerShdw>
                </a:effectLst>
              </a:rPr>
              <a:t>1</a:t>
            </a:r>
            <a:r>
              <a:rPr lang="en-US" altLang="zh-CN" b="1" i="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rPr>
              <a:t>sub</a:t>
            </a:r>
            <a:r>
              <a:rPr lang="en-US" altLang="zh-CN" b="1" i="1" smtClean="0">
                <a:solidFill>
                  <a:schemeClr val="accent2"/>
                </a:solidFill>
                <a:effectLst>
                  <a:outerShdw blurRad="38100" dist="38100" dir="2700000" algn="tl">
                    <a:srgbClr val="C0C0C0"/>
                  </a:outerShdw>
                </a:effectLst>
              </a:rPr>
              <a:t> B</a:t>
            </a:r>
            <a:r>
              <a:rPr lang="en-US" altLang="zh-CN" b="1" baseline="-30000" smtClean="0">
                <a:solidFill>
                  <a:schemeClr val="accent2"/>
                </a:solidFill>
                <a:effectLst>
                  <a:outerShdw blurRad="38100" dist="38100" dir="2700000" algn="tl">
                    <a:srgbClr val="C0C0C0"/>
                  </a:outerShdw>
                </a:effectLst>
              </a:rPr>
              <a:t>2 </a:t>
            </a:r>
          </a:p>
          <a:p>
            <a:pPr eaLnBrk="1" hangingPunct="1">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text </a:t>
            </a:r>
          </a:p>
        </p:txBody>
      </p:sp>
      <p:grpSp>
        <p:nvGrpSpPr>
          <p:cNvPr id="77827" name="Group 4"/>
          <p:cNvGrpSpPr>
            <a:grpSpLocks/>
          </p:cNvGrpSpPr>
          <p:nvPr/>
        </p:nvGrpSpPr>
        <p:grpSpPr bwMode="auto">
          <a:xfrm>
            <a:off x="4876800" y="1828800"/>
            <a:ext cx="1447800" cy="609600"/>
            <a:chOff x="3468" y="1104"/>
            <a:chExt cx="559" cy="278"/>
          </a:xfrm>
        </p:grpSpPr>
        <p:sp>
          <p:nvSpPr>
            <p:cNvPr id="244741" name="Rectangle 5"/>
            <p:cNvSpPr>
              <a:spLocks noChangeArrowheads="1"/>
            </p:cNvSpPr>
            <p:nvPr/>
          </p:nvSpPr>
          <p:spPr bwMode="auto">
            <a:xfrm>
              <a:off x="3468" y="1104"/>
              <a:ext cx="138" cy="222"/>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p>
          </p:txBody>
        </p:sp>
        <p:sp>
          <p:nvSpPr>
            <p:cNvPr id="244742" name="Rectangle 6"/>
            <p:cNvSpPr>
              <a:spLocks noChangeArrowheads="1"/>
            </p:cNvSpPr>
            <p:nvPr/>
          </p:nvSpPr>
          <p:spPr bwMode="auto">
            <a:xfrm>
              <a:off x="3612" y="1219"/>
              <a:ext cx="96" cy="163"/>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2400" b="1">
                  <a:solidFill>
                    <a:srgbClr val="996633"/>
                  </a:solidFill>
                  <a:effectLst>
                    <a:outerShdw blurRad="38100" dist="38100" dir="2700000" algn="tl">
                      <a:srgbClr val="C0C0C0"/>
                    </a:outerShdw>
                  </a:effectLst>
                  <a:latin typeface="Times New Roman" pitchFamily="18" charset="0"/>
                  <a:ea typeface="宋体" pitchFamily="2" charset="-122"/>
                </a:rPr>
                <a:t>1</a:t>
              </a:r>
            </a:p>
          </p:txBody>
        </p:sp>
        <p:sp>
          <p:nvSpPr>
            <p:cNvPr id="244743" name="Rectangle 7"/>
            <p:cNvSpPr>
              <a:spLocks noChangeArrowheads="1"/>
            </p:cNvSpPr>
            <p:nvPr/>
          </p:nvSpPr>
          <p:spPr bwMode="auto">
            <a:xfrm>
              <a:off x="3720" y="1106"/>
              <a:ext cx="307" cy="221"/>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val</a:t>
              </a:r>
            </a:p>
          </p:txBody>
        </p:sp>
      </p:grpSp>
      <p:sp>
        <p:nvSpPr>
          <p:cNvPr id="77828" name="Rectangle 8"/>
          <p:cNvSpPr>
            <a:spLocks noGrp="1" noChangeArrowheads="1"/>
          </p:cNvSpPr>
          <p:nvPr>
            <p:ph type="title"/>
          </p:nvPr>
        </p:nvSpPr>
        <p:spPr/>
        <p:txBody>
          <a:bodyPr/>
          <a:lstStyle/>
          <a:p>
            <a:pPr eaLnBrk="1" hangingPunct="1"/>
            <a:endParaRPr lang="zh-CN"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74</a:t>
            </a:fld>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type="body" idx="1"/>
          </p:nvPr>
        </p:nvSpPr>
        <p:spPr>
          <a:xfrm>
            <a:off x="304800" y="1295400"/>
            <a:ext cx="8610600" cy="5334000"/>
          </a:xfrm>
        </p:spPr>
        <p:txBody>
          <a:bodyPr wrap="none"/>
          <a:lstStyle/>
          <a:p>
            <a:pPr eaLnBrk="1" hangingPunct="1">
              <a:spcBef>
                <a:spcPct val="0"/>
              </a:spcBef>
              <a:buFont typeface="Wingdings" pitchFamily="2" charset="2"/>
              <a:buNone/>
              <a:defRPr/>
            </a:pPr>
            <a:r>
              <a:rPr lang="zh-CN" altLang="en-US" b="1" smtClean="0">
                <a:solidFill>
                  <a:schemeClr val="accent2"/>
                </a:solidFill>
                <a:effectLst>
                  <a:outerShdw blurRad="38100" dist="38100" dir="2700000" algn="tl">
                    <a:srgbClr val="C0C0C0"/>
                  </a:outerShdw>
                </a:effectLst>
              </a:rPr>
              <a:t>例  </a:t>
            </a:r>
            <a:r>
              <a:rPr lang="zh-CN" altLang="en-US" b="1" smtClean="0">
                <a:solidFill>
                  <a:schemeClr val="accent2"/>
                </a:solidFill>
                <a:effectLst>
                  <a:outerShdw blurRad="38100" dist="38100" dir="2700000" algn="tl">
                    <a:srgbClr val="C0C0C0"/>
                  </a:outerShdw>
                </a:effectLst>
                <a:latin typeface="宋体" pitchFamily="2" charset="-122"/>
              </a:rPr>
              <a:t>数学排版语言</a:t>
            </a:r>
            <a:r>
              <a:rPr lang="en-US" altLang="zh-CN" b="1" smtClean="0">
                <a:solidFill>
                  <a:schemeClr val="accent2"/>
                </a:solidFill>
                <a:effectLst>
                  <a:outerShdw blurRad="38100" dist="38100" dir="2700000" algn="tl">
                    <a:srgbClr val="C0C0C0"/>
                  </a:outerShdw>
                </a:effectLst>
              </a:rPr>
              <a:t>EQN</a:t>
            </a:r>
          </a:p>
          <a:p>
            <a:pPr eaLnBrk="1" hangingPunct="1">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E</a:t>
            </a:r>
            <a:r>
              <a:rPr lang="en-US" altLang="zh-CN" b="1" smtClean="0">
                <a:solidFill>
                  <a:schemeClr val="accent2"/>
                </a:solidFill>
                <a:effectLst>
                  <a:outerShdw blurRad="38100" dist="38100" dir="2700000" algn="tl">
                    <a:srgbClr val="C0C0C0"/>
                  </a:outerShdw>
                </a:effectLst>
              </a:rPr>
              <a:t>  sub  1  .val </a:t>
            </a:r>
          </a:p>
        </p:txBody>
      </p:sp>
      <p:graphicFrame>
        <p:nvGraphicFramePr>
          <p:cNvPr id="246788" name="Group 4"/>
          <p:cNvGraphicFramePr>
            <a:graphicFrameLocks noGrp="1"/>
          </p:cNvGraphicFramePr>
          <p:nvPr/>
        </p:nvGraphicFramePr>
        <p:xfrm>
          <a:off x="395288" y="2349500"/>
          <a:ext cx="8382000" cy="3657601"/>
        </p:xfrm>
        <a:graphic>
          <a:graphicData uri="http://schemas.openxmlformats.org/drawingml/2006/table">
            <a:tbl>
              <a:tblPr/>
              <a:tblGrid>
                <a:gridCol w="2655887"/>
                <a:gridCol w="5726113"/>
              </a:tblGrid>
              <a:tr h="5238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10;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14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max</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42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sub</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shrink</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disp</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a:t>
                      </a:r>
                      <a:r>
                        <a:rPr kumimoji="0" lang="en-US" altLang="zh-CN" sz="2200" b="1" i="0" u="none" strike="noStrike" cap="none" normalizeH="0" baseline="-30000" smtClean="0">
                          <a:ln>
                            <a:noFill/>
                          </a:ln>
                          <a:solidFill>
                            <a:schemeClr val="accent2"/>
                          </a:solidFill>
                          <a:effectLst>
                            <a:outerShdw blurRad="38100" dist="38100" dir="2700000" algn="tl">
                              <a:srgbClr val="C0C0C0"/>
                            </a:outerShdw>
                          </a:effectLst>
                          <a:latin typeface="Arial" charset="0"/>
                          <a:ea typeface="宋体" pitchFamily="2" charset="-122"/>
                        </a:rPr>
                        <a:t>2</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B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text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ht</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 text.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h</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B</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200" b="1" i="1"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ps</a:t>
                      </a:r>
                      <a:r>
                        <a:rPr kumimoji="0" lang="en-US" altLang="zh-CN" sz="2200" b="1" i="0" u="none" strike="noStrike" cap="none" normalizeH="0" baseline="0" smtClean="0">
                          <a:ln>
                            <a:noFill/>
                          </a:ln>
                          <a:solidFill>
                            <a:schemeClr val="accent2"/>
                          </a:solidFill>
                          <a:effectLst>
                            <a:outerShdw blurRad="38100" dist="38100" dir="2700000" algn="tl">
                              <a:srgbClr val="C0C0C0"/>
                            </a:outerShdw>
                          </a:effectLst>
                          <a:latin typeface="Arial"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78871" name="Group 24"/>
          <p:cNvGrpSpPr>
            <a:grpSpLocks/>
          </p:cNvGrpSpPr>
          <p:nvPr/>
        </p:nvGrpSpPr>
        <p:grpSpPr bwMode="auto">
          <a:xfrm>
            <a:off x="4876800" y="1828800"/>
            <a:ext cx="1447800" cy="609600"/>
            <a:chOff x="3468" y="1104"/>
            <a:chExt cx="559" cy="278"/>
          </a:xfrm>
        </p:grpSpPr>
        <p:sp>
          <p:nvSpPr>
            <p:cNvPr id="246809" name="Rectangle 25"/>
            <p:cNvSpPr>
              <a:spLocks noChangeArrowheads="1"/>
            </p:cNvSpPr>
            <p:nvPr/>
          </p:nvSpPr>
          <p:spPr bwMode="auto">
            <a:xfrm>
              <a:off x="3468" y="1104"/>
              <a:ext cx="138" cy="222"/>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E</a:t>
              </a:r>
            </a:p>
          </p:txBody>
        </p:sp>
        <p:sp>
          <p:nvSpPr>
            <p:cNvPr id="246810" name="Rectangle 26"/>
            <p:cNvSpPr>
              <a:spLocks noChangeArrowheads="1"/>
            </p:cNvSpPr>
            <p:nvPr/>
          </p:nvSpPr>
          <p:spPr bwMode="auto">
            <a:xfrm>
              <a:off x="3612" y="1219"/>
              <a:ext cx="96" cy="163"/>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2400" b="1">
                  <a:solidFill>
                    <a:srgbClr val="996633"/>
                  </a:solidFill>
                  <a:effectLst>
                    <a:outerShdw blurRad="38100" dist="38100" dir="2700000" algn="tl">
                      <a:srgbClr val="C0C0C0"/>
                    </a:outerShdw>
                  </a:effectLst>
                  <a:latin typeface="Times New Roman" pitchFamily="18" charset="0"/>
                  <a:ea typeface="宋体" pitchFamily="2" charset="-122"/>
                </a:rPr>
                <a:t>1</a:t>
              </a:r>
            </a:p>
          </p:txBody>
        </p:sp>
        <p:sp>
          <p:nvSpPr>
            <p:cNvPr id="246811" name="Rectangle 27"/>
            <p:cNvSpPr>
              <a:spLocks noChangeArrowheads="1"/>
            </p:cNvSpPr>
            <p:nvPr/>
          </p:nvSpPr>
          <p:spPr bwMode="auto">
            <a:xfrm>
              <a:off x="3720" y="1106"/>
              <a:ext cx="307" cy="221"/>
            </a:xfrm>
            <a:prstGeom prst="rect">
              <a:avLst/>
            </a:prstGeom>
            <a:noFill/>
            <a:ln w="25400">
              <a:solidFill>
                <a:schemeClr val="tx1"/>
              </a:solidFill>
              <a:miter lim="800000"/>
              <a:headEnd/>
              <a:tailEnd/>
            </a:ln>
          </p:spPr>
          <p:txBody>
            <a:bodyPr lIns="18000" tIns="18000" rIns="18000" bIns="18000"/>
            <a:lstStyle/>
            <a:p>
              <a:pPr algn="just" eaLnBrk="0" hangingPunct="0">
                <a:defRPr/>
              </a:pPr>
              <a:r>
                <a:rPr lang="en-US" altLang="zh-CN" sz="3200" b="1">
                  <a:solidFill>
                    <a:srgbClr val="996633"/>
                  </a:solidFill>
                  <a:effectLst>
                    <a:outerShdw blurRad="38100" dist="38100" dir="2700000" algn="tl">
                      <a:srgbClr val="C0C0C0"/>
                    </a:outerShdw>
                  </a:effectLst>
                  <a:latin typeface="Times New Roman" pitchFamily="18" charset="0"/>
                  <a:ea typeface="宋体" pitchFamily="2" charset="-122"/>
                </a:rPr>
                <a:t>.</a:t>
              </a:r>
              <a:r>
                <a:rPr lang="en-US" altLang="zh-CN" sz="3200" b="1" i="1">
                  <a:solidFill>
                    <a:srgbClr val="996633"/>
                  </a:solidFill>
                  <a:effectLst>
                    <a:outerShdw blurRad="38100" dist="38100" dir="2700000" algn="tl">
                      <a:srgbClr val="C0C0C0"/>
                    </a:outerShdw>
                  </a:effectLst>
                  <a:latin typeface="Times New Roman" pitchFamily="18" charset="0"/>
                  <a:ea typeface="宋体" pitchFamily="2" charset="-122"/>
                </a:rPr>
                <a:t>val</a:t>
              </a:r>
            </a:p>
          </p:txBody>
        </p:sp>
      </p:grpSp>
      <p:sp>
        <p:nvSpPr>
          <p:cNvPr id="78872" name="Rectangle 28"/>
          <p:cNvSpPr>
            <a:spLocks noGrp="1" noChangeArrowheads="1"/>
          </p:cNvSpPr>
          <p:nvPr>
            <p:ph type="title"/>
          </p:nvPr>
        </p:nvSpPr>
        <p:spPr/>
        <p:txBody>
          <a:bodyPr/>
          <a:lstStyle/>
          <a:p>
            <a:pPr eaLnBrk="1" hangingPunct="1"/>
            <a:endParaRPr lang="zh-CN" altLang="zh-CN" smtClean="0"/>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75</a:t>
            </a:fld>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4716463" y="0"/>
            <a:ext cx="4427537" cy="2314575"/>
          </a:xfrm>
          <a:prstGeom prst="rect">
            <a:avLst/>
          </a:prstGeom>
          <a:solidFill>
            <a:srgbClr val="FFFF99">
              <a:alpha val="89803"/>
            </a:srgbClr>
          </a:solidFill>
          <a:ln w="25400">
            <a:solidFill>
              <a:srgbClr val="FF0000"/>
            </a:solidFill>
            <a:miter lim="800000"/>
            <a:headEnd/>
            <a:tailEnd type="none" w="lg" len="lg"/>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t>1. </a:t>
            </a:r>
            <a:r>
              <a:rPr lang="zh-CN" altLang="en-US" b="1"/>
              <a:t>产生式右边的符号的</a:t>
            </a:r>
            <a:r>
              <a:rPr lang="zh-CN" altLang="en-US" b="1">
                <a:solidFill>
                  <a:srgbClr val="FF3300"/>
                </a:solidFill>
              </a:rPr>
              <a:t>继承属性</a:t>
            </a:r>
            <a:r>
              <a:rPr lang="zh-CN" altLang="en-US" b="1"/>
              <a:t>必须在先于这个符号的动作中计算出来。</a:t>
            </a:r>
          </a:p>
          <a:p>
            <a:pPr eaLnBrk="1" hangingPunct="1"/>
            <a:r>
              <a:rPr lang="en-US" altLang="zh-CN" b="1"/>
              <a:t>2. </a:t>
            </a:r>
            <a:r>
              <a:rPr lang="zh-CN" altLang="en-US" b="1"/>
              <a:t>一个动作不能引用这个动作右边的符号的</a:t>
            </a:r>
            <a:r>
              <a:rPr lang="zh-CN" altLang="en-US" b="1">
                <a:solidFill>
                  <a:srgbClr val="FF3300"/>
                </a:solidFill>
              </a:rPr>
              <a:t>综合属性</a:t>
            </a:r>
            <a:r>
              <a:rPr lang="zh-CN" altLang="en-US" b="1"/>
              <a:t>。</a:t>
            </a:r>
          </a:p>
          <a:p>
            <a:pPr eaLnBrk="1" hangingPunct="1"/>
            <a:r>
              <a:rPr lang="en-US" altLang="zh-CN" b="1"/>
              <a:t>3. </a:t>
            </a:r>
            <a:r>
              <a:rPr lang="zh-CN" altLang="en-US" b="1"/>
              <a:t>产生式左边非终结符的</a:t>
            </a:r>
            <a:r>
              <a:rPr lang="zh-CN" altLang="en-US" b="1">
                <a:solidFill>
                  <a:srgbClr val="FF3300"/>
                </a:solidFill>
              </a:rPr>
              <a:t>综合属性</a:t>
            </a:r>
            <a:r>
              <a:rPr lang="zh-CN" altLang="en-US" b="1"/>
              <a:t>只有在它所引用的所有属性都计算出来以后才能计算。计算这种属性的动作通常放在产生式右端的</a:t>
            </a:r>
            <a:r>
              <a:rPr lang="zh-CN" altLang="en-US" b="1">
                <a:solidFill>
                  <a:srgbClr val="FF3300"/>
                </a:solidFill>
              </a:rPr>
              <a:t>末尾</a:t>
            </a:r>
            <a:r>
              <a:rPr lang="zh-CN" altLang="en-US" b="1"/>
              <a:t>。</a:t>
            </a:r>
            <a:endParaRPr lang="en-GB" b="1"/>
          </a:p>
        </p:txBody>
      </p:sp>
      <p:sp>
        <p:nvSpPr>
          <p:cNvPr id="248835" name="Rectangle 3"/>
          <p:cNvSpPr>
            <a:spLocks noGrp="1" noChangeArrowheads="1"/>
          </p:cNvSpPr>
          <p:nvPr>
            <p:ph type="body" idx="1"/>
          </p:nvPr>
        </p:nvSpPr>
        <p:spPr>
          <a:xfrm>
            <a:off x="304800" y="1295400"/>
            <a:ext cx="8610600" cy="5334000"/>
          </a:xfrm>
        </p:spPr>
        <p:txBody>
          <a:bodyPr wrap="none"/>
          <a:lstStyle/>
          <a:p>
            <a:pPr eaLnBrk="1" hangingPunct="1">
              <a:lnSpc>
                <a:spcPct val="90000"/>
              </a:lnSpc>
              <a:spcBef>
                <a:spcPct val="0"/>
              </a:spcBef>
              <a:buFont typeface="Wingdings" pitchFamily="2" charset="2"/>
              <a:buNone/>
              <a:defRPr/>
            </a:pPr>
            <a:r>
              <a:rPr lang="zh-CN" altLang="en-US" b="1" smtClean="0">
                <a:solidFill>
                  <a:schemeClr val="accent2"/>
                </a:solidFill>
                <a:effectLst>
                  <a:outerShdw blurRad="38100" dist="38100" dir="2700000" algn="tl">
                    <a:srgbClr val="C0C0C0"/>
                  </a:outerShdw>
                </a:effectLst>
              </a:rPr>
              <a:t>例  </a:t>
            </a:r>
            <a:r>
              <a:rPr lang="zh-CN" altLang="en-US" b="1" smtClean="0">
                <a:solidFill>
                  <a:schemeClr val="accent2"/>
                </a:solidFill>
                <a:effectLst>
                  <a:outerShdw blurRad="38100" dist="38100" dir="2700000" algn="tl">
                    <a:srgbClr val="C0C0C0"/>
                  </a:outerShdw>
                </a:effectLst>
                <a:latin typeface="宋体" pitchFamily="2" charset="-122"/>
              </a:rPr>
              <a:t>数学排版语言</a:t>
            </a:r>
            <a:r>
              <a:rPr lang="en-US" altLang="zh-CN" b="1" smtClean="0">
                <a:solidFill>
                  <a:schemeClr val="accent2"/>
                </a:solidFill>
                <a:effectLst>
                  <a:outerShdw blurRad="38100" dist="38100" dir="2700000" algn="tl">
                    <a:srgbClr val="C0C0C0"/>
                  </a:outerShdw>
                </a:effectLst>
              </a:rPr>
              <a:t>EQN</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S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 10 }</a:t>
            </a:r>
          </a:p>
          <a:p>
            <a:pPr eaLnBrk="1" hangingPunct="1">
              <a:lnSpc>
                <a:spcPct val="90000"/>
              </a:lnSpc>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B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S</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 </a:t>
            </a:r>
            <a:r>
              <a:rPr lang="en-US" altLang="zh-CN" b="1" smtClean="0">
                <a:solidFill>
                  <a:schemeClr val="accent2"/>
                </a:solidFill>
                <a:effectLst>
                  <a:outerShdw blurRad="38100" dist="38100" dir="2700000" algn="tl">
                    <a:srgbClr val="C0C0C0"/>
                  </a:outerShdw>
                </a:effectLst>
              </a:rPr>
              <a:t>}</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 </a:t>
            </a:r>
            <a:r>
              <a:rPr lang="en-US" altLang="zh-CN" b="1" smtClean="0">
                <a:solidFill>
                  <a:schemeClr val="accent2"/>
                </a:solidFill>
                <a:effectLst>
                  <a:outerShdw blurRad="38100" dist="38100" dir="2700000" algn="tl">
                    <a:srgbClr val="C0C0C0"/>
                  </a:outerShdw>
                </a:effectLst>
              </a:rPr>
              <a:t>}</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2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max</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 </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a:t>
            </a:r>
            <a:endParaRPr lang="en-US" altLang="zh-CN" b="1" smtClean="0">
              <a:solidFill>
                <a:schemeClr val="accent2"/>
              </a:solidFill>
              <a:effectLst>
                <a:outerShdw blurRad="38100" dist="38100" dir="2700000" algn="tl">
                  <a:srgbClr val="C0C0C0"/>
                </a:outerShdw>
              </a:effectLst>
            </a:endParaRP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sub	{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shrink</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r>
              <a:rPr lang="en-US" altLang="zh-CN" b="1" i="1" smtClean="0">
                <a:solidFill>
                  <a:schemeClr val="accent2"/>
                </a:solidFill>
                <a:effectLst>
                  <a:outerShdw blurRad="38100" dist="38100" dir="2700000" algn="tl">
                    <a:srgbClr val="C0C0C0"/>
                  </a:outerShdw>
                </a:effectLst>
              </a:rPr>
              <a:t>		B</a:t>
            </a:r>
            <a:r>
              <a:rPr lang="en-US" altLang="zh-CN" b="1" baseline="-30000" smtClean="0">
                <a:solidFill>
                  <a:schemeClr val="accent2"/>
                </a:solidFill>
                <a:effectLst>
                  <a:outerShdw blurRad="38100" dist="38100" dir="2700000" algn="tl">
                    <a:srgbClr val="C0C0C0"/>
                  </a:outerShdw>
                </a:effectLst>
              </a:rPr>
              <a:t>2	</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B.ht</a:t>
            </a:r>
            <a:r>
              <a:rPr lang="en-US" altLang="zh-CN" b="1" smtClean="0">
                <a:solidFill>
                  <a:schemeClr val="accent2"/>
                </a:solidFill>
                <a:effectLst>
                  <a:outerShdw blurRad="38100" dist="38100" dir="2700000" algn="tl">
                    <a:srgbClr val="C0C0C0"/>
                  </a:outerShdw>
                </a:effectLst>
              </a:rPr>
              <a:t> := </a:t>
            </a:r>
            <a:r>
              <a:rPr lang="en-US" altLang="zh-CN" b="1" i="1" smtClean="0">
                <a:solidFill>
                  <a:schemeClr val="accent2"/>
                </a:solidFill>
                <a:effectLst>
                  <a:outerShdw blurRad="38100" dist="38100" dir="2700000" algn="tl">
                    <a:srgbClr val="C0C0C0"/>
                  </a:outerShdw>
                </a:effectLst>
              </a:rPr>
              <a:t>disp</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1</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a:t>
            </a:r>
            <a:r>
              <a:rPr lang="en-US" altLang="zh-CN" b="1" baseline="-30000" smtClean="0">
                <a:solidFill>
                  <a:schemeClr val="accent2"/>
                </a:solidFill>
                <a:effectLst>
                  <a:outerShdw blurRad="38100" dist="38100" dir="2700000" algn="tl">
                    <a:srgbClr val="C0C0C0"/>
                  </a:outerShdw>
                </a:effectLst>
              </a:rPr>
              <a:t>2</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 </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r>
              <a:rPr lang="en-US" altLang="zh-CN" b="1" smtClean="0">
                <a:solidFill>
                  <a:schemeClr val="accent2"/>
                </a:solidFill>
                <a:effectLst>
                  <a:outerShdw blurRad="38100" dist="38100" dir="2700000" algn="tl">
                    <a:srgbClr val="C0C0C0"/>
                  </a:outerShdw>
                </a:effectLst>
              </a:rPr>
              <a:t> </a:t>
            </a:r>
            <a:r>
              <a:rPr lang="en-US" altLang="zh-CN" b="1" i="1" smtClean="0">
                <a:solidFill>
                  <a:schemeClr val="accent2"/>
                </a:solidFill>
                <a:effectLst>
                  <a:outerShdw blurRad="38100" dist="38100" dir="2700000" algn="tl">
                    <a:srgbClr val="C0C0C0"/>
                  </a:outerShdw>
                </a:effectLst>
              </a:rPr>
              <a:t>B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text	{</a:t>
            </a:r>
            <a:r>
              <a:rPr lang="en-US" altLang="zh-CN" b="1" i="1" smtClean="0">
                <a:solidFill>
                  <a:schemeClr val="accent2"/>
                </a:solidFill>
                <a:effectLst>
                  <a:outerShdw blurRad="38100" dist="38100" dir="2700000" algn="tl">
                    <a:srgbClr val="C0C0C0"/>
                  </a:outerShdw>
                </a:effectLst>
              </a:rPr>
              <a:t>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ht</a:t>
            </a:r>
            <a:r>
              <a:rPr lang="en-US" altLang="zh-CN" b="1" smtClean="0">
                <a:solidFill>
                  <a:schemeClr val="accent2"/>
                </a:solidFill>
                <a:effectLst>
                  <a:outerShdw blurRad="38100" dist="38100" dir="2700000" algn="tl">
                    <a:srgbClr val="C0C0C0"/>
                  </a:outerShdw>
                </a:effectLst>
              </a:rPr>
              <a:t> := text.</a:t>
            </a:r>
            <a:r>
              <a:rPr lang="en-US" altLang="zh-CN" b="1" i="1" smtClean="0">
                <a:solidFill>
                  <a:schemeClr val="accent2"/>
                </a:solidFill>
                <a:effectLst>
                  <a:outerShdw blurRad="38100" dist="38100" dir="2700000" algn="tl">
                    <a:srgbClr val="C0C0C0"/>
                  </a:outerShdw>
                </a:effectLst>
              </a:rPr>
              <a:t>h</a:t>
            </a:r>
            <a:r>
              <a:rPr lang="en-US" altLang="zh-CN" b="1" smtClean="0">
                <a:solidFill>
                  <a:schemeClr val="accent2"/>
                </a:solidFill>
                <a:effectLst>
                  <a:outerShdw blurRad="38100" dist="38100" dir="2700000" algn="tl">
                    <a:srgbClr val="C0C0C0"/>
                  </a:outerShdw>
                </a:effectLst>
              </a:rPr>
              <a:t>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i="1" smtClean="0">
                <a:solidFill>
                  <a:schemeClr val="accent2"/>
                </a:solidFill>
                <a:effectLst>
                  <a:outerShdw blurRad="38100" dist="38100" dir="2700000" algn="tl">
                    <a:srgbClr val="C0C0C0"/>
                  </a:outerShdw>
                </a:effectLst>
              </a:rPr>
              <a:t> B</a:t>
            </a:r>
            <a:r>
              <a:rPr lang="en-US" altLang="zh-CN"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ps</a:t>
            </a:r>
            <a:r>
              <a:rPr lang="en-US" altLang="zh-CN" b="1" smtClean="0">
                <a:solidFill>
                  <a:schemeClr val="accent2"/>
                </a:solidFill>
                <a:effectLst>
                  <a:outerShdw blurRad="38100" dist="38100" dir="2700000" algn="tl">
                    <a:srgbClr val="C0C0C0"/>
                  </a:outerShdw>
                </a:effectLst>
              </a:rPr>
              <a:t> }</a:t>
            </a:r>
          </a:p>
          <a:p>
            <a:pPr eaLnBrk="1" hangingPunct="1">
              <a:lnSpc>
                <a:spcPct val="90000"/>
              </a:lnSpc>
              <a:spcBef>
                <a:spcPct val="0"/>
              </a:spcBef>
              <a:buFont typeface="Wingdings" pitchFamily="2" charset="2"/>
              <a:buNone/>
              <a:defRPr/>
            </a:pPr>
            <a:endParaRPr lang="en-US" altLang="zh-CN" b="1" smtClean="0">
              <a:solidFill>
                <a:schemeClr val="accent2"/>
              </a:solidFill>
              <a:effectLst>
                <a:outerShdw blurRad="38100" dist="38100" dir="2700000" algn="tl">
                  <a:srgbClr val="C0C0C0"/>
                </a:outerShdw>
              </a:effectLst>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76</a:t>
            </a:fld>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539750" y="228600"/>
            <a:ext cx="8451850" cy="1143000"/>
          </a:xfrm>
        </p:spPr>
        <p:txBody>
          <a:bodyPr/>
          <a:lstStyle/>
          <a:p>
            <a:pPr eaLnBrk="1" hangingPunct="1">
              <a:defRPr/>
            </a:pPr>
            <a:r>
              <a:rPr lang="zh-CN" altLang="en-US" smtClean="0">
                <a:solidFill>
                  <a:srgbClr val="996633"/>
                </a:solidFill>
                <a:effectLst>
                  <a:outerShdw blurRad="38100" dist="38100" dir="2700000" algn="tl">
                    <a:srgbClr val="C0C0C0"/>
                  </a:outerShdw>
                </a:effectLst>
                <a:ea typeface="黑体" pitchFamily="2" charset="-122"/>
              </a:rPr>
              <a:t>第六部分 </a:t>
            </a:r>
            <a:r>
              <a:rPr lang="zh-CN" altLang="en-US" smtClean="0">
                <a:solidFill>
                  <a:srgbClr val="996633"/>
                </a:solidFill>
                <a:effectLst>
                  <a:outerShdw blurRad="38100" dist="38100" dir="2700000" algn="tl">
                    <a:srgbClr val="C0C0C0"/>
                  </a:outerShdw>
                </a:effectLst>
              </a:rPr>
              <a:t>局部存储分配策略</a:t>
            </a:r>
            <a:endParaRPr lang="zh-CN" altLang="en-US" sz="3800" smtClean="0">
              <a:solidFill>
                <a:srgbClr val="996633"/>
              </a:solidFill>
              <a:effectLst>
                <a:outerShdw blurRad="38100" dist="38100" dir="2700000" algn="tl">
                  <a:srgbClr val="C0C0C0"/>
                </a:outerShdw>
              </a:effectLst>
              <a:latin typeface="宋体" pitchFamily="2" charset="-122"/>
            </a:endParaRPr>
          </a:p>
        </p:txBody>
      </p:sp>
      <p:sp>
        <p:nvSpPr>
          <p:cNvPr id="217091" name="Rectangle 3"/>
          <p:cNvSpPr>
            <a:spLocks noGrp="1" noChangeArrowheads="1"/>
          </p:cNvSpPr>
          <p:nvPr>
            <p:ph type="body" idx="1"/>
          </p:nvPr>
        </p:nvSpPr>
        <p:spPr>
          <a:xfrm>
            <a:off x="323850" y="1125538"/>
            <a:ext cx="8534400" cy="5410200"/>
          </a:xfrm>
        </p:spPr>
        <p:txBody>
          <a:bodyPr/>
          <a:lstStyle/>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rPr>
              <a:t>活动记录</a:t>
            </a:r>
          </a:p>
          <a:p>
            <a:pPr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rPr>
              <a:t>	一般的活动记录的布局</a:t>
            </a:r>
            <a:endParaRPr lang="zh-CN" altLang="en-US" b="1" smtClean="0">
              <a:solidFill>
                <a:srgbClr val="996633"/>
              </a:solidFill>
              <a:effectLst>
                <a:outerShdw blurRad="38100" dist="38100" dir="2700000" algn="tl">
                  <a:srgbClr val="C0C0C0"/>
                </a:outerShdw>
              </a:effectLst>
              <a:latin typeface="宋体" pitchFamily="2" charset="-122"/>
            </a:endParaRPr>
          </a:p>
        </p:txBody>
      </p:sp>
      <p:grpSp>
        <p:nvGrpSpPr>
          <p:cNvPr id="80900" name="Group 26"/>
          <p:cNvGrpSpPr>
            <a:grpSpLocks/>
          </p:cNvGrpSpPr>
          <p:nvPr/>
        </p:nvGrpSpPr>
        <p:grpSpPr bwMode="auto">
          <a:xfrm>
            <a:off x="900113" y="2133600"/>
            <a:ext cx="7920037" cy="3959225"/>
            <a:chOff x="567" y="1706"/>
            <a:chExt cx="4989" cy="2494"/>
          </a:xfrm>
        </p:grpSpPr>
        <p:grpSp>
          <p:nvGrpSpPr>
            <p:cNvPr id="80901" name="Group 4"/>
            <p:cNvGrpSpPr>
              <a:grpSpLocks/>
            </p:cNvGrpSpPr>
            <p:nvPr/>
          </p:nvGrpSpPr>
          <p:grpSpPr bwMode="auto">
            <a:xfrm>
              <a:off x="567" y="1752"/>
              <a:ext cx="2076" cy="2448"/>
              <a:chOff x="1908" y="1344"/>
              <a:chExt cx="2076" cy="2403"/>
            </a:xfrm>
          </p:grpSpPr>
          <p:sp>
            <p:nvSpPr>
              <p:cNvPr id="80909" name="Rectangle 5"/>
              <p:cNvSpPr>
                <a:spLocks noChangeArrowheads="1"/>
              </p:cNvSpPr>
              <p:nvPr/>
            </p:nvSpPr>
            <p:spPr bwMode="auto">
              <a:xfrm>
                <a:off x="1908" y="1406"/>
                <a:ext cx="2076" cy="2341"/>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094" name="Rectangle 6"/>
              <p:cNvSpPr>
                <a:spLocks noChangeArrowheads="1"/>
              </p:cNvSpPr>
              <p:nvPr/>
            </p:nvSpPr>
            <p:spPr bwMode="auto">
              <a:xfrm>
                <a:off x="1950" y="1344"/>
                <a:ext cx="1949" cy="403"/>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返  回  值</a:t>
                </a:r>
              </a:p>
            </p:txBody>
          </p:sp>
          <p:sp>
            <p:nvSpPr>
              <p:cNvPr id="80911" name="Line 7"/>
              <p:cNvSpPr>
                <a:spLocks noChangeShapeType="1"/>
              </p:cNvSpPr>
              <p:nvPr/>
            </p:nvSpPr>
            <p:spPr bwMode="auto">
              <a:xfrm>
                <a:off x="1935" y="1744"/>
                <a:ext cx="2021"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096" name="Rectangle 8"/>
              <p:cNvSpPr>
                <a:spLocks noChangeArrowheads="1"/>
              </p:cNvSpPr>
              <p:nvPr/>
            </p:nvSpPr>
            <p:spPr bwMode="auto">
              <a:xfrm>
                <a:off x="1952" y="3333"/>
                <a:ext cx="1949" cy="404"/>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临 时 数 据</a:t>
                </a:r>
              </a:p>
            </p:txBody>
          </p:sp>
          <p:sp>
            <p:nvSpPr>
              <p:cNvPr id="217097" name="Rectangle 9"/>
              <p:cNvSpPr>
                <a:spLocks noChangeArrowheads="1"/>
              </p:cNvSpPr>
              <p:nvPr/>
            </p:nvSpPr>
            <p:spPr bwMode="auto">
              <a:xfrm>
                <a:off x="1952" y="1669"/>
                <a:ext cx="1949" cy="403"/>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实 在 参 数</a:t>
                </a:r>
              </a:p>
            </p:txBody>
          </p:sp>
          <p:sp>
            <p:nvSpPr>
              <p:cNvPr id="80914" name="Line 10"/>
              <p:cNvSpPr>
                <a:spLocks noChangeShapeType="1"/>
              </p:cNvSpPr>
              <p:nvPr/>
            </p:nvSpPr>
            <p:spPr bwMode="auto">
              <a:xfrm>
                <a:off x="1909" y="2070"/>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5" name="Line 11"/>
              <p:cNvSpPr>
                <a:spLocks noChangeShapeType="1"/>
              </p:cNvSpPr>
              <p:nvPr/>
            </p:nvSpPr>
            <p:spPr bwMode="auto">
              <a:xfrm>
                <a:off x="1922" y="3409"/>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100" name="Rectangle 12"/>
              <p:cNvSpPr>
                <a:spLocks noChangeArrowheads="1"/>
              </p:cNvSpPr>
              <p:nvPr/>
            </p:nvSpPr>
            <p:spPr bwMode="auto">
              <a:xfrm>
                <a:off x="1964" y="1994"/>
                <a:ext cx="1950" cy="403"/>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控  制  链</a:t>
                </a:r>
              </a:p>
            </p:txBody>
          </p:sp>
          <p:sp>
            <p:nvSpPr>
              <p:cNvPr id="80917" name="Line 13"/>
              <p:cNvSpPr>
                <a:spLocks noChangeShapeType="1"/>
              </p:cNvSpPr>
              <p:nvPr/>
            </p:nvSpPr>
            <p:spPr bwMode="auto">
              <a:xfrm>
                <a:off x="1920" y="3071"/>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8" name="Line 14"/>
              <p:cNvSpPr>
                <a:spLocks noChangeShapeType="1"/>
              </p:cNvSpPr>
              <p:nvPr/>
            </p:nvSpPr>
            <p:spPr bwMode="auto">
              <a:xfrm>
                <a:off x="1924" y="2733"/>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Line 15"/>
              <p:cNvSpPr>
                <a:spLocks noChangeShapeType="1"/>
              </p:cNvSpPr>
              <p:nvPr/>
            </p:nvSpPr>
            <p:spPr bwMode="auto">
              <a:xfrm>
                <a:off x="1922" y="2382"/>
                <a:ext cx="20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104" name="Rectangle 16"/>
              <p:cNvSpPr>
                <a:spLocks noChangeArrowheads="1"/>
              </p:cNvSpPr>
              <p:nvPr/>
            </p:nvSpPr>
            <p:spPr bwMode="auto">
              <a:xfrm>
                <a:off x="1963" y="2332"/>
                <a:ext cx="1949" cy="401"/>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访  问  链</a:t>
                </a:r>
              </a:p>
            </p:txBody>
          </p:sp>
          <p:sp>
            <p:nvSpPr>
              <p:cNvPr id="217105" name="Rectangle 17"/>
              <p:cNvSpPr>
                <a:spLocks noChangeArrowheads="1"/>
              </p:cNvSpPr>
              <p:nvPr/>
            </p:nvSpPr>
            <p:spPr bwMode="auto">
              <a:xfrm>
                <a:off x="1964" y="2657"/>
                <a:ext cx="1950" cy="401"/>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机 器 状 态</a:t>
                </a:r>
              </a:p>
            </p:txBody>
          </p:sp>
          <p:sp>
            <p:nvSpPr>
              <p:cNvPr id="217106" name="Rectangle 18"/>
              <p:cNvSpPr>
                <a:spLocks noChangeArrowheads="1"/>
              </p:cNvSpPr>
              <p:nvPr/>
            </p:nvSpPr>
            <p:spPr bwMode="auto">
              <a:xfrm>
                <a:off x="1952" y="2995"/>
                <a:ext cx="1949" cy="401"/>
              </a:xfrm>
              <a:prstGeom prst="rect">
                <a:avLst/>
              </a:prstGeom>
              <a:noFill/>
              <a:ln w="25400">
                <a:noFill/>
                <a:miter lim="800000"/>
                <a:headEnd/>
                <a:tailEnd/>
              </a:ln>
            </p:spPr>
            <p:txBody>
              <a:bodyPr tIns="82800"/>
              <a:lstStyle/>
              <a:p>
                <a:pPr algn="ctr" eaLnBrk="0" hangingPunct="0">
                  <a:defRPr/>
                </a:pPr>
                <a:r>
                  <a:rPr lang="zh-CN" altLang="en-US" sz="3200" b="1">
                    <a:solidFill>
                      <a:schemeClr val="accent2"/>
                    </a:solidFill>
                    <a:effectLst>
                      <a:outerShdw blurRad="38100" dist="38100" dir="2700000" algn="tl">
                        <a:srgbClr val="C0C0C0"/>
                      </a:outerShdw>
                    </a:effectLst>
                    <a:latin typeface="Times New Roman" pitchFamily="18" charset="0"/>
                    <a:ea typeface="宋体" pitchFamily="2" charset="-122"/>
                  </a:rPr>
                  <a:t>局 部 数 据</a:t>
                </a:r>
              </a:p>
            </p:txBody>
          </p:sp>
        </p:grpSp>
        <p:sp>
          <p:nvSpPr>
            <p:cNvPr id="217107" name="AutoShape 19"/>
            <p:cNvSpPr>
              <a:spLocks/>
            </p:cNvSpPr>
            <p:nvPr/>
          </p:nvSpPr>
          <p:spPr bwMode="auto">
            <a:xfrm>
              <a:off x="2744" y="1706"/>
              <a:ext cx="2359" cy="312"/>
            </a:xfrm>
            <a:prstGeom prst="borderCallout1">
              <a:avLst>
                <a:gd name="adj1" fmla="val 115384"/>
                <a:gd name="adj2" fmla="val 96949"/>
                <a:gd name="adj3" fmla="val 115384"/>
                <a:gd name="adj4" fmla="val -13269"/>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本过程返回给调用过程的值</a:t>
              </a:r>
            </a:p>
          </p:txBody>
        </p:sp>
        <p:sp>
          <p:nvSpPr>
            <p:cNvPr id="217108" name="AutoShape 20"/>
            <p:cNvSpPr>
              <a:spLocks/>
            </p:cNvSpPr>
            <p:nvPr/>
          </p:nvSpPr>
          <p:spPr bwMode="auto">
            <a:xfrm>
              <a:off x="2744" y="2103"/>
              <a:ext cx="2359" cy="312"/>
            </a:xfrm>
            <a:prstGeom prst="borderCallout1">
              <a:avLst>
                <a:gd name="adj1" fmla="val 115384"/>
                <a:gd name="adj2" fmla="val 96949"/>
                <a:gd name="adj3" fmla="val 115384"/>
                <a:gd name="adj4" fmla="val -13648"/>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调用过程传递给本过程的参数</a:t>
              </a:r>
            </a:p>
          </p:txBody>
        </p:sp>
        <p:sp>
          <p:nvSpPr>
            <p:cNvPr id="217109" name="AutoShape 21"/>
            <p:cNvSpPr>
              <a:spLocks/>
            </p:cNvSpPr>
            <p:nvPr/>
          </p:nvSpPr>
          <p:spPr bwMode="auto">
            <a:xfrm>
              <a:off x="2744" y="2523"/>
              <a:ext cx="2385" cy="267"/>
            </a:xfrm>
            <a:prstGeom prst="borderCallout1">
              <a:avLst>
                <a:gd name="adj1" fmla="val 117977"/>
                <a:gd name="adj2" fmla="val 96981"/>
                <a:gd name="adj3" fmla="val 117977"/>
                <a:gd name="adj4" fmla="val -9727"/>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指向调用过程的指针</a:t>
              </a:r>
            </a:p>
          </p:txBody>
        </p:sp>
        <p:sp>
          <p:nvSpPr>
            <p:cNvPr id="217110" name="AutoShape 22"/>
            <p:cNvSpPr>
              <a:spLocks/>
            </p:cNvSpPr>
            <p:nvPr/>
          </p:nvSpPr>
          <p:spPr bwMode="auto">
            <a:xfrm>
              <a:off x="2743" y="2857"/>
              <a:ext cx="2813" cy="239"/>
            </a:xfrm>
            <a:prstGeom prst="borderCallout1">
              <a:avLst>
                <a:gd name="adj1" fmla="val 120083"/>
                <a:gd name="adj2" fmla="val 97440"/>
                <a:gd name="adj3" fmla="val 120083"/>
                <a:gd name="adj4" fmla="val -8213"/>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用于引用存于其他活动记录的非局部数据</a:t>
              </a:r>
            </a:p>
          </p:txBody>
        </p:sp>
        <p:sp>
          <p:nvSpPr>
            <p:cNvPr id="217111" name="AutoShape 23"/>
            <p:cNvSpPr>
              <a:spLocks/>
            </p:cNvSpPr>
            <p:nvPr/>
          </p:nvSpPr>
          <p:spPr bwMode="auto">
            <a:xfrm>
              <a:off x="2744" y="3188"/>
              <a:ext cx="2812" cy="239"/>
            </a:xfrm>
            <a:prstGeom prst="borderCallout1">
              <a:avLst>
                <a:gd name="adj1" fmla="val 120083"/>
                <a:gd name="adj2" fmla="val 97440"/>
                <a:gd name="adj3" fmla="val 120083"/>
                <a:gd name="adj4" fmla="val -8537"/>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用于保存本过程调用前的机器状态</a:t>
              </a:r>
            </a:p>
          </p:txBody>
        </p:sp>
        <p:sp>
          <p:nvSpPr>
            <p:cNvPr id="217112" name="AutoShape 24"/>
            <p:cNvSpPr>
              <a:spLocks/>
            </p:cNvSpPr>
            <p:nvPr/>
          </p:nvSpPr>
          <p:spPr bwMode="auto">
            <a:xfrm>
              <a:off x="2744" y="3528"/>
              <a:ext cx="2812" cy="239"/>
            </a:xfrm>
            <a:prstGeom prst="borderCallout1">
              <a:avLst>
                <a:gd name="adj1" fmla="val 120083"/>
                <a:gd name="adj2" fmla="val 97440"/>
                <a:gd name="adj3" fmla="val 120083"/>
                <a:gd name="adj4" fmla="val -9426"/>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本过程内部定义的局部变量</a:t>
              </a:r>
            </a:p>
          </p:txBody>
        </p:sp>
        <p:sp>
          <p:nvSpPr>
            <p:cNvPr id="217113" name="AutoShape 25"/>
            <p:cNvSpPr>
              <a:spLocks/>
            </p:cNvSpPr>
            <p:nvPr/>
          </p:nvSpPr>
          <p:spPr bwMode="auto">
            <a:xfrm>
              <a:off x="2744" y="3850"/>
              <a:ext cx="2812" cy="239"/>
            </a:xfrm>
            <a:prstGeom prst="borderCallout1">
              <a:avLst>
                <a:gd name="adj1" fmla="val 120083"/>
                <a:gd name="adj2" fmla="val 97440"/>
                <a:gd name="adj3" fmla="val 120083"/>
                <a:gd name="adj4" fmla="val -8819"/>
              </a:avLst>
            </a:prstGeom>
            <a:solidFill>
              <a:schemeClr val="accent1">
                <a:alpha val="25000"/>
              </a:schemeClr>
            </a:solidFill>
            <a:ln w="9525">
              <a:solidFill>
                <a:schemeClr val="tx1"/>
              </a:solidFill>
              <a:miter lim="800000"/>
              <a:headEnd/>
              <a:tailEnd/>
            </a:ln>
            <a:effec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ea typeface="黑体" pitchFamily="2" charset="-122"/>
                </a:rPr>
                <a:t>临时变量，中间结果</a:t>
              </a:r>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77</a:t>
            </a:fld>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zh-CN" altLang="en-US" sz="3800" smtClean="0">
                <a:solidFill>
                  <a:srgbClr val="996633"/>
                </a:solidFill>
                <a:effectLst>
                  <a:outerShdw blurRad="38100" dist="38100" dir="2700000" algn="tl">
                    <a:srgbClr val="C0C0C0"/>
                  </a:outerShdw>
                </a:effectLst>
                <a:ea typeface="黑体" pitchFamily="2" charset="-122"/>
              </a:rPr>
              <a:t>三种存储分配策略</a:t>
            </a:r>
            <a:r>
              <a:rPr lang="zh-CN" altLang="en-US" sz="3800" smtClean="0">
                <a:solidFill>
                  <a:srgbClr val="996633"/>
                </a:solidFill>
                <a:effectLst>
                  <a:outerShdw blurRad="38100" dist="38100" dir="2700000" algn="tl">
                    <a:srgbClr val="C0C0C0"/>
                  </a:outerShdw>
                </a:effectLst>
                <a:latin typeface="黑体" pitchFamily="2" charset="-122"/>
                <a:ea typeface="黑体" pitchFamily="2" charset="-122"/>
              </a:rPr>
              <a:t>的比较</a:t>
            </a:r>
            <a:br>
              <a:rPr lang="zh-CN" altLang="en-US" sz="3800" smtClean="0">
                <a:solidFill>
                  <a:srgbClr val="996633"/>
                </a:solidFill>
                <a:effectLst>
                  <a:outerShdw blurRad="38100" dist="38100" dir="2700000" algn="tl">
                    <a:srgbClr val="C0C0C0"/>
                  </a:outerShdw>
                </a:effectLst>
                <a:latin typeface="黑体" pitchFamily="2" charset="-122"/>
                <a:ea typeface="黑体" pitchFamily="2" charset="-122"/>
              </a:rPr>
            </a:br>
            <a:endParaRPr lang="zh-CN" altLang="en-US" sz="3800" smtClean="0">
              <a:solidFill>
                <a:srgbClr val="996633"/>
              </a:solidFill>
              <a:effectLst>
                <a:outerShdw blurRad="38100" dist="38100" dir="2700000" algn="tl">
                  <a:srgbClr val="C0C0C0"/>
                </a:outerShdw>
              </a:effectLst>
              <a:latin typeface="黑体" pitchFamily="2" charset="-122"/>
              <a:ea typeface="黑体" pitchFamily="2" charset="-122"/>
            </a:endParaRPr>
          </a:p>
        </p:txBody>
      </p:sp>
      <p:graphicFrame>
        <p:nvGraphicFramePr>
          <p:cNvPr id="232451" name="Group 3"/>
          <p:cNvGraphicFramePr>
            <a:graphicFrameLocks noGrp="1"/>
          </p:cNvGraphicFramePr>
          <p:nvPr/>
        </p:nvGraphicFramePr>
        <p:xfrm>
          <a:off x="539750" y="1341438"/>
          <a:ext cx="7704138" cy="4102101"/>
        </p:xfrm>
        <a:graphic>
          <a:graphicData uri="http://schemas.openxmlformats.org/drawingml/2006/table">
            <a:tbl>
              <a:tblPr/>
              <a:tblGrid>
                <a:gridCol w="1925638"/>
                <a:gridCol w="1927225"/>
                <a:gridCol w="1925637"/>
                <a:gridCol w="1925638"/>
              </a:tblGrid>
              <a:tr h="57635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静态分配</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栈式分配</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堆式分配</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3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存储空间</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静态数据区</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栈区</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堆区</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99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使用范围</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外部变量、静态局部变量、常量</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局部变量、形参</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动态变量</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6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分配时间</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程序开始前</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进入过程前</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用户决定</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90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释放时间</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程序结束后</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过程结束</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用户决定</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352">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地址计算时间</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编译时</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运行时</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运行时</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316">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存取速度</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快</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慢</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000" b="1" i="0" u="none" strike="noStrike" cap="none" normalizeH="0" baseline="0" smtClean="0">
                          <a:ln>
                            <a:noFill/>
                          </a:ln>
                          <a:solidFill>
                            <a:schemeClr val="accent2"/>
                          </a:solidFill>
                          <a:effectLst>
                            <a:outerShdw blurRad="38100" dist="38100" dir="2700000" algn="tl">
                              <a:srgbClr val="C0C0C0"/>
                            </a:outerShdw>
                          </a:effectLst>
                          <a:latin typeface="Arial" charset="0"/>
                          <a:ea typeface="黑体" pitchFamily="2" charset="-122"/>
                        </a:rPr>
                        <a:t>慢</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lstStyle/>
          <a:p>
            <a:pPr>
              <a:defRPr/>
            </a:pPr>
            <a:fld id="{9D1C44B1-AEB0-4056-9692-1A17A8630E1C}" type="slidenum">
              <a:rPr lang="en-US" altLang="zh-CN" smtClean="0"/>
              <a:pPr>
                <a:defRPr/>
              </a:pPr>
              <a:t>78</a:t>
            </a:fld>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zh-CN" altLang="en-US" smtClean="0"/>
              <a:t>访问链</a:t>
            </a:r>
          </a:p>
        </p:txBody>
      </p:sp>
      <p:sp>
        <p:nvSpPr>
          <p:cNvPr id="82947" name="Rectangle 3"/>
          <p:cNvSpPr>
            <a:spLocks noGrp="1" noChangeArrowheads="1"/>
          </p:cNvSpPr>
          <p:nvPr>
            <p:ph type="body" idx="1"/>
          </p:nvPr>
        </p:nvSpPr>
        <p:spPr/>
        <p:txBody>
          <a:bodyPr/>
          <a:lstStyle/>
          <a:p>
            <a:pPr eaLnBrk="1" hangingPunct="1"/>
            <a:r>
              <a:rPr lang="zh-CN" altLang="en-US" smtClean="0"/>
              <a:t>访问链的使用及建立</a:t>
            </a:r>
          </a:p>
          <a:p>
            <a:pPr eaLnBrk="1" hangingPunct="1"/>
            <a:r>
              <a:rPr lang="zh-CN" altLang="en-US" smtClean="0"/>
              <a:t>动态作用域和静态作用域产生的不同输出</a:t>
            </a:r>
          </a:p>
          <a:p>
            <a:pPr eaLnBrk="1" hangingPunct="1"/>
            <a:r>
              <a:rPr lang="zh-CN" altLang="en-US" smtClean="0"/>
              <a:t>值调用、引用调用、换名调用</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79</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rPr>
              <a:t>有 限 自 动 机 </a:t>
            </a:r>
          </a:p>
        </p:txBody>
      </p:sp>
      <p:grpSp>
        <p:nvGrpSpPr>
          <p:cNvPr id="11267" name="Group 19"/>
          <p:cNvGrpSpPr>
            <a:grpSpLocks/>
          </p:cNvGrpSpPr>
          <p:nvPr/>
        </p:nvGrpSpPr>
        <p:grpSpPr bwMode="auto">
          <a:xfrm>
            <a:off x="1116013" y="1844675"/>
            <a:ext cx="6767512" cy="3317875"/>
            <a:chOff x="930" y="1661"/>
            <a:chExt cx="4263" cy="2090"/>
          </a:xfrm>
        </p:grpSpPr>
        <p:sp>
          <p:nvSpPr>
            <p:cNvPr id="11268" name="Text Box 3"/>
            <p:cNvSpPr txBox="1">
              <a:spLocks noChangeArrowheads="1"/>
            </p:cNvSpPr>
            <p:nvPr/>
          </p:nvSpPr>
          <p:spPr bwMode="auto">
            <a:xfrm>
              <a:off x="930" y="1842"/>
              <a:ext cx="681" cy="272"/>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正规式</a:t>
              </a:r>
            </a:p>
          </p:txBody>
        </p:sp>
        <p:sp>
          <p:nvSpPr>
            <p:cNvPr id="11269" name="AutoShape 4"/>
            <p:cNvSpPr>
              <a:spLocks noChangeArrowheads="1"/>
            </p:cNvSpPr>
            <p:nvPr/>
          </p:nvSpPr>
          <p:spPr bwMode="auto">
            <a:xfrm>
              <a:off x="1701" y="1797"/>
              <a:ext cx="726" cy="36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415 h 21600"/>
                <a:gd name="T14" fmla="*/ 18893 w 21600"/>
                <a:gd name="T15" fmla="*/ 1618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FF">
                <a:alpha val="20000"/>
              </a:srgbClr>
            </a:solidFill>
            <a:ln w="9525">
              <a:solidFill>
                <a:schemeClr val="tx1"/>
              </a:solidFill>
              <a:miter lim="800000"/>
              <a:headEnd/>
              <a:tailEnd/>
            </a:ln>
          </p:spPr>
          <p:txBody>
            <a:bodyPr wrap="none" lIns="54000" tIns="28800" rIns="54000" bIns="28800" anchor="ctr"/>
            <a:lstStyle/>
            <a:p>
              <a:endParaRPr lang="zh-CN" altLang="en-US"/>
            </a:p>
          </p:txBody>
        </p:sp>
        <p:sp>
          <p:nvSpPr>
            <p:cNvPr id="23557" name="Text Box 5"/>
            <p:cNvSpPr txBox="1">
              <a:spLocks noChangeArrowheads="1"/>
            </p:cNvSpPr>
            <p:nvPr/>
          </p:nvSpPr>
          <p:spPr bwMode="auto">
            <a:xfrm>
              <a:off x="4422" y="1706"/>
              <a:ext cx="771" cy="502"/>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计算机实现</a:t>
              </a:r>
            </a:p>
          </p:txBody>
        </p:sp>
        <p:sp>
          <p:nvSpPr>
            <p:cNvPr id="11271" name="Text Box 6"/>
            <p:cNvSpPr txBox="1">
              <a:spLocks noChangeArrowheads="1"/>
            </p:cNvSpPr>
            <p:nvPr/>
          </p:nvSpPr>
          <p:spPr bwMode="auto">
            <a:xfrm>
              <a:off x="2517" y="1842"/>
              <a:ext cx="1089" cy="272"/>
            </a:xfrm>
            <a:prstGeom prst="rect">
              <a:avLst/>
            </a:prstGeom>
            <a:solidFill>
              <a:schemeClr val="accent1">
                <a:alpha val="20000"/>
              </a:schemeClr>
            </a:solidFill>
            <a:ln w="9525">
              <a:solidFill>
                <a:schemeClr val="tx1"/>
              </a:solidFill>
              <a:miter lim="800000"/>
              <a:headEnd/>
              <a:tailEnd/>
            </a:ln>
          </p:spPr>
          <p:txBody>
            <a:bodyPr lIns="54000" tIns="28800" rIns="54000" bIns="2880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sz="2400" b="1">
                  <a:solidFill>
                    <a:srgbClr val="996633"/>
                  </a:solidFill>
                  <a:latin typeface="Tahoma" pitchFamily="34" charset="0"/>
                </a:rPr>
                <a:t>状态转换图</a:t>
              </a:r>
            </a:p>
          </p:txBody>
        </p:sp>
        <p:sp>
          <p:nvSpPr>
            <p:cNvPr id="11272" name="AutoShape 7"/>
            <p:cNvSpPr>
              <a:spLocks noChangeArrowheads="1"/>
            </p:cNvSpPr>
            <p:nvPr/>
          </p:nvSpPr>
          <p:spPr bwMode="auto">
            <a:xfrm>
              <a:off x="3606" y="1797"/>
              <a:ext cx="771" cy="363"/>
            </a:xfrm>
            <a:prstGeom prst="rightArrow">
              <a:avLst>
                <a:gd name="adj1" fmla="val 50000"/>
                <a:gd name="adj2" fmla="val 53099"/>
              </a:avLst>
            </a:prstGeom>
            <a:solidFill>
              <a:schemeClr val="accent1"/>
            </a:solidFill>
            <a:ln w="9525">
              <a:solidFill>
                <a:schemeClr val="tx1"/>
              </a:solidFill>
              <a:miter lim="800000"/>
              <a:headEnd/>
              <a:tailEnd/>
            </a:ln>
          </p:spPr>
          <p:txBody>
            <a:bodyPr wrap="none" lIns="54000" tIns="28800" rIns="54000" bIns="28800" anchor="ctr"/>
            <a:lstStyle/>
            <a:p>
              <a:endParaRPr lang="zh-CN" altLang="en-US"/>
            </a:p>
          </p:txBody>
        </p:sp>
        <p:sp>
          <p:nvSpPr>
            <p:cNvPr id="23560" name="Text Box 8"/>
            <p:cNvSpPr txBox="1">
              <a:spLocks noChangeArrowheads="1"/>
            </p:cNvSpPr>
            <p:nvPr/>
          </p:nvSpPr>
          <p:spPr bwMode="auto">
            <a:xfrm>
              <a:off x="1882" y="1661"/>
              <a:ext cx="408" cy="554"/>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54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11274" name="Line 9"/>
            <p:cNvSpPr>
              <a:spLocks noChangeShapeType="1"/>
            </p:cNvSpPr>
            <p:nvPr/>
          </p:nvSpPr>
          <p:spPr bwMode="auto">
            <a:xfrm>
              <a:off x="3016" y="2115"/>
              <a:ext cx="0" cy="453"/>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3562" name="Text Box 10"/>
            <p:cNvSpPr txBox="1">
              <a:spLocks noChangeArrowheads="1"/>
            </p:cNvSpPr>
            <p:nvPr/>
          </p:nvSpPr>
          <p:spPr bwMode="auto">
            <a:xfrm>
              <a:off x="2562" y="2568"/>
              <a:ext cx="1134" cy="272"/>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有限自动机</a:t>
              </a:r>
            </a:p>
          </p:txBody>
        </p:sp>
        <p:sp>
          <p:nvSpPr>
            <p:cNvPr id="11276" name="Line 11"/>
            <p:cNvSpPr>
              <a:spLocks noChangeShapeType="1"/>
            </p:cNvSpPr>
            <p:nvPr/>
          </p:nvSpPr>
          <p:spPr bwMode="auto">
            <a:xfrm flipH="1">
              <a:off x="2472" y="2840"/>
              <a:ext cx="544" cy="409"/>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23564" name="Text Box 12"/>
            <p:cNvSpPr txBox="1">
              <a:spLocks noChangeArrowheads="1"/>
            </p:cNvSpPr>
            <p:nvPr/>
          </p:nvSpPr>
          <p:spPr bwMode="auto">
            <a:xfrm>
              <a:off x="1701" y="3249"/>
              <a:ext cx="952" cy="502"/>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不确定有限自动机</a:t>
              </a:r>
            </a:p>
          </p:txBody>
        </p:sp>
        <p:sp>
          <p:nvSpPr>
            <p:cNvPr id="23565" name="Text Box 13"/>
            <p:cNvSpPr txBox="1">
              <a:spLocks noChangeArrowheads="1"/>
            </p:cNvSpPr>
            <p:nvPr/>
          </p:nvSpPr>
          <p:spPr bwMode="auto">
            <a:xfrm>
              <a:off x="3334" y="3249"/>
              <a:ext cx="952" cy="502"/>
            </a:xfrm>
            <a:prstGeom prst="rect">
              <a:avLst/>
            </a:prstGeom>
            <a:noFill/>
            <a:ln w="9525">
              <a:solidFill>
                <a:schemeClr val="tx1"/>
              </a:solidFill>
              <a:miter lim="800000"/>
              <a:headEnd/>
              <a:tailEnd/>
            </a:ln>
            <a:effectLst/>
          </p:spPr>
          <p:txBody>
            <a:bodyPr lIns="54000" tIns="28800" rIns="54000" bIns="28800">
              <a:spAutoFit/>
            </a:bodyPr>
            <a:lstStyle/>
            <a:p>
              <a:pPr>
                <a:spcBef>
                  <a:spcPct val="50000"/>
                </a:spcBef>
                <a:defRPr/>
              </a:pPr>
              <a:r>
                <a:rPr lang="zh-CN" altLang="en-US" sz="2400" b="1">
                  <a:solidFill>
                    <a:srgbClr val="996633"/>
                  </a:solidFill>
                  <a:effectLst>
                    <a:outerShdw blurRad="38100" dist="38100" dir="2700000" algn="tl">
                      <a:srgbClr val="C0C0C0"/>
                    </a:outerShdw>
                  </a:effectLst>
                  <a:latin typeface="Tahoma" pitchFamily="34" charset="0"/>
                  <a:ea typeface="宋体" pitchFamily="2" charset="-122"/>
                </a:rPr>
                <a:t>确定有限自动机</a:t>
              </a:r>
            </a:p>
          </p:txBody>
        </p:sp>
        <p:sp>
          <p:nvSpPr>
            <p:cNvPr id="11279" name="Line 14"/>
            <p:cNvSpPr>
              <a:spLocks noChangeShapeType="1"/>
            </p:cNvSpPr>
            <p:nvPr/>
          </p:nvSpPr>
          <p:spPr bwMode="auto">
            <a:xfrm>
              <a:off x="3243" y="2840"/>
              <a:ext cx="590" cy="409"/>
            </a:xfrm>
            <a:prstGeom prst="line">
              <a:avLst/>
            </a:prstGeom>
            <a:noFill/>
            <a:ln w="34925">
              <a:solidFill>
                <a:srgbClr val="FF0000"/>
              </a:solidFill>
              <a:round/>
              <a:headEnd/>
              <a:tailEnd type="stealth" w="lg" len="lg"/>
            </a:ln>
            <a:extLst>
              <a:ext uri="{909E8E84-426E-40DD-AFC4-6F175D3DCCD1}">
                <a14:hiddenFill xmlns:a14="http://schemas.microsoft.com/office/drawing/2010/main">
                  <a:noFill/>
                </a14:hiddenFill>
              </a:ext>
            </a:extLst>
          </p:spPr>
          <p:txBody>
            <a:bodyPr lIns="54000" tIns="28800" rIns="54000" bIns="28800"/>
            <a:lstStyle/>
            <a:p>
              <a:endParaRPr lang="zh-CN" altLang="en-US"/>
            </a:p>
          </p:txBody>
        </p:sp>
        <p:sp>
          <p:nvSpPr>
            <p:cNvPr id="11280" name="AutoShape 15"/>
            <p:cNvSpPr>
              <a:spLocks noChangeArrowheads="1"/>
            </p:cNvSpPr>
            <p:nvPr/>
          </p:nvSpPr>
          <p:spPr bwMode="auto">
            <a:xfrm rot="-1867463">
              <a:off x="3727" y="2027"/>
              <a:ext cx="363" cy="1303"/>
            </a:xfrm>
            <a:prstGeom prst="upDownArrow">
              <a:avLst>
                <a:gd name="adj1" fmla="val 50000"/>
                <a:gd name="adj2" fmla="val 71791"/>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23568" name="Text Box 16"/>
            <p:cNvSpPr txBox="1">
              <a:spLocks noChangeArrowheads="1"/>
            </p:cNvSpPr>
            <p:nvPr/>
          </p:nvSpPr>
          <p:spPr bwMode="auto">
            <a:xfrm>
              <a:off x="3969" y="2478"/>
              <a:ext cx="771" cy="228"/>
            </a:xfrm>
            <a:prstGeom prst="rect">
              <a:avLst/>
            </a:prstGeom>
            <a:noFill/>
            <a:ln w="9525">
              <a:noFill/>
              <a:miter lim="800000"/>
              <a:headEnd/>
              <a:tailEnd/>
            </a:ln>
            <a:effectLst/>
          </p:spPr>
          <p:txBody>
            <a:bodyPr lIns="54000" tIns="28800" rIns="54000" bIns="28800">
              <a:spAutoFit/>
            </a:bodyPr>
            <a:lstStyle/>
            <a:p>
              <a:pPr>
                <a:spcBef>
                  <a:spcPct val="50000"/>
                </a:spcBef>
                <a:defRPr/>
              </a:pPr>
              <a:r>
                <a:rPr lang="zh-CN" altLang="en-US" sz="2000" b="1">
                  <a:solidFill>
                    <a:srgbClr val="996633"/>
                  </a:solidFill>
                  <a:effectLst>
                    <a:outerShdw blurRad="38100" dist="38100" dir="2700000" algn="tl">
                      <a:srgbClr val="C0C0C0"/>
                    </a:outerShdw>
                  </a:effectLst>
                  <a:latin typeface="Tahoma" pitchFamily="34" charset="0"/>
                  <a:ea typeface="宋体" pitchFamily="2" charset="-122"/>
                </a:rPr>
                <a:t>等价</a:t>
              </a:r>
            </a:p>
          </p:txBody>
        </p:sp>
        <p:sp>
          <p:nvSpPr>
            <p:cNvPr id="11282" name="AutoShape 17"/>
            <p:cNvSpPr>
              <a:spLocks noChangeArrowheads="1"/>
            </p:cNvSpPr>
            <p:nvPr/>
          </p:nvSpPr>
          <p:spPr bwMode="auto">
            <a:xfrm rot="3568217">
              <a:off x="654" y="2556"/>
              <a:ext cx="1406" cy="317"/>
            </a:xfrm>
            <a:prstGeom prst="rightArrow">
              <a:avLst>
                <a:gd name="adj1" fmla="val 50000"/>
                <a:gd name="adj2" fmla="val 110883"/>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sp>
          <p:nvSpPr>
            <p:cNvPr id="11283" name="AutoShape 18"/>
            <p:cNvSpPr>
              <a:spLocks noChangeArrowheads="1"/>
            </p:cNvSpPr>
            <p:nvPr/>
          </p:nvSpPr>
          <p:spPr bwMode="auto">
            <a:xfrm>
              <a:off x="2653" y="3339"/>
              <a:ext cx="680" cy="317"/>
            </a:xfrm>
            <a:prstGeom prst="rightArrow">
              <a:avLst>
                <a:gd name="adj1" fmla="val 50000"/>
                <a:gd name="adj2" fmla="val 53628"/>
              </a:avLst>
            </a:prstGeom>
            <a:solidFill>
              <a:schemeClr val="folHlink"/>
            </a:solidFill>
            <a:ln w="9525">
              <a:solidFill>
                <a:schemeClr val="tx1"/>
              </a:solidFill>
              <a:miter lim="800000"/>
              <a:headEnd/>
              <a:tailEnd/>
            </a:ln>
          </p:spPr>
          <p:txBody>
            <a:bodyPr wrap="none" lIns="54000" tIns="28800" rIns="54000" bIns="28800" anchor="ctr"/>
            <a:lstStyle/>
            <a:p>
              <a:endParaRPr lang="zh-CN" altLang="en-US"/>
            </a:p>
          </p:txBody>
        </p:sp>
      </p:gr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152400" y="228600"/>
            <a:ext cx="8839200" cy="1143000"/>
          </a:xfrm>
        </p:spPr>
        <p:txBody>
          <a:bodyPr/>
          <a:lstStyle/>
          <a:p>
            <a:pPr eaLnBrk="1" hangingPunct="1">
              <a:defRPr/>
            </a:pPr>
            <a:r>
              <a:rPr lang="en-US" altLang="zh-CN" smtClean="0">
                <a:solidFill>
                  <a:srgbClr val="996633"/>
                </a:solidFill>
                <a:effectLst>
                  <a:outerShdw blurRad="38100" dist="38100" dir="2700000" algn="tl">
                    <a:srgbClr val="C0C0C0"/>
                  </a:outerShdw>
                </a:effectLst>
                <a:ea typeface="黑体" pitchFamily="2" charset="-122"/>
              </a:rPr>
              <a:t>6.3</a:t>
            </a:r>
            <a:r>
              <a:rPr lang="en-US" altLang="zh-CN" smtClean="0">
                <a:solidFill>
                  <a:srgbClr val="996633"/>
                </a:solidFill>
                <a:effectLst>
                  <a:outerShdw blurRad="38100" dist="38100" dir="2700000" algn="tl">
                    <a:srgbClr val="C0C0C0"/>
                  </a:outerShdw>
                </a:effectLst>
                <a:latin typeface="宋体" pitchFamily="2" charset="-122"/>
                <a:ea typeface="黑体" pitchFamily="2" charset="-122"/>
              </a:rPr>
              <a:t> </a:t>
            </a:r>
            <a:r>
              <a:rPr lang="zh-CN" altLang="en-US" smtClean="0">
                <a:solidFill>
                  <a:srgbClr val="996633"/>
                </a:solidFill>
                <a:effectLst>
                  <a:outerShdw blurRad="38100" dist="38100" dir="2700000" algn="tl">
                    <a:srgbClr val="C0C0C0"/>
                  </a:outerShdw>
                </a:effectLst>
                <a:latin typeface="宋体" pitchFamily="2" charset="-122"/>
              </a:rPr>
              <a:t>非局部名字的访问</a:t>
            </a:r>
          </a:p>
        </p:txBody>
      </p:sp>
      <p:sp>
        <p:nvSpPr>
          <p:cNvPr id="266243" name="Rectangle 3"/>
          <p:cNvSpPr>
            <a:spLocks noGrp="1" noChangeArrowheads="1"/>
          </p:cNvSpPr>
          <p:nvPr>
            <p:ph type="body" idx="1"/>
          </p:nvPr>
        </p:nvSpPr>
        <p:spPr>
          <a:xfrm>
            <a:off x="468313" y="908050"/>
            <a:ext cx="8534400" cy="3925888"/>
          </a:xfrm>
        </p:spPr>
        <p:txBody>
          <a:bodyPr/>
          <a:lstStyle/>
          <a:p>
            <a:pPr algn="just" eaLnBrk="1" hangingPunct="1">
              <a:buFont typeface="Wingdings" pitchFamily="2" charset="2"/>
              <a:buNone/>
              <a:defRPr/>
            </a:pPr>
            <a:r>
              <a:rPr lang="en-US" altLang="zh-CN" b="1" smtClean="0">
                <a:solidFill>
                  <a:srgbClr val="996633"/>
                </a:solidFill>
                <a:effectLst>
                  <a:outerShdw blurRad="38100" dist="38100" dir="2700000" algn="tl">
                    <a:srgbClr val="C0C0C0"/>
                  </a:outerShdw>
                </a:effectLst>
                <a:latin typeface="宋体" pitchFamily="2" charset="-122"/>
              </a:rPr>
              <a:t>2</a:t>
            </a:r>
            <a:r>
              <a:rPr lang="zh-CN" altLang="en-US" b="1" smtClean="0">
                <a:solidFill>
                  <a:srgbClr val="996633"/>
                </a:solidFill>
                <a:effectLst>
                  <a:outerShdw blurRad="38100" dist="38100" dir="2700000" algn="tl">
                    <a:srgbClr val="C0C0C0"/>
                  </a:outerShdw>
                </a:effectLst>
                <a:latin typeface="宋体" pitchFamily="2" charset="-122"/>
              </a:rPr>
              <a:t>、建立访问链</a:t>
            </a:r>
          </a:p>
          <a:p>
            <a:pPr algn="just"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假定嵌套深度为</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p</a:t>
            </a:r>
            <a:r>
              <a:rPr lang="zh-CN" altLang="en-US" b="1" smtClean="0">
                <a:solidFill>
                  <a:srgbClr val="996633"/>
                </a:solidFill>
                <a:effectLst>
                  <a:outerShdw blurRad="38100" dist="38100" dir="2700000" algn="tl">
                    <a:srgbClr val="C0C0C0"/>
                  </a:outerShdw>
                </a:effectLst>
                <a:latin typeface="宋体" pitchFamily="2" charset="-122"/>
              </a:rPr>
              <a:t>的过程</a:t>
            </a:r>
            <a:r>
              <a:rPr lang="en-US" altLang="zh-CN" b="1" smtClean="0">
                <a:solidFill>
                  <a:srgbClr val="996633"/>
                </a:solidFill>
                <a:effectLst>
                  <a:outerShdw blurRad="38100" dist="38100" dir="2700000" algn="tl">
                    <a:srgbClr val="C0C0C0"/>
                  </a:outerShdw>
                </a:effectLst>
              </a:rPr>
              <a:t>p</a:t>
            </a:r>
            <a:r>
              <a:rPr lang="zh-CN" altLang="en-US" b="1" smtClean="0">
                <a:solidFill>
                  <a:srgbClr val="996633"/>
                </a:solidFill>
                <a:effectLst>
                  <a:outerShdw blurRad="38100" dist="38100" dir="2700000" algn="tl">
                    <a:srgbClr val="C0C0C0"/>
                  </a:outerShdw>
                </a:effectLst>
                <a:latin typeface="宋体" pitchFamily="2" charset="-122"/>
              </a:rPr>
              <a:t>调用嵌套深度为</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x</a:t>
            </a:r>
            <a:r>
              <a:rPr lang="zh-CN" altLang="en-US" b="1" smtClean="0">
                <a:solidFill>
                  <a:srgbClr val="996633"/>
                </a:solidFill>
                <a:effectLst>
                  <a:outerShdw blurRad="38100" dist="38100" dir="2700000" algn="tl">
                    <a:srgbClr val="C0C0C0"/>
                  </a:outerShdw>
                </a:effectLst>
                <a:latin typeface="宋体" pitchFamily="2" charset="-122"/>
              </a:rPr>
              <a:t>的过程</a:t>
            </a:r>
            <a:r>
              <a:rPr lang="en-US" altLang="zh-CN" b="1" smtClean="0">
                <a:solidFill>
                  <a:srgbClr val="996633"/>
                </a:solidFill>
                <a:effectLst>
                  <a:outerShdw blurRad="38100" dist="38100" dir="2700000" algn="tl">
                    <a:srgbClr val="C0C0C0"/>
                  </a:outerShdw>
                </a:effectLst>
              </a:rPr>
              <a:t>x</a:t>
            </a:r>
            <a:endParaRPr lang="en-US" altLang="zh-CN" b="1" smtClean="0">
              <a:solidFill>
                <a:srgbClr val="996633"/>
              </a:solidFill>
              <a:effectLst>
                <a:outerShdw blurRad="38100" dist="38100" dir="2700000" algn="tl">
                  <a:srgbClr val="C0C0C0"/>
                </a:outerShdw>
              </a:effectLst>
              <a:latin typeface="宋体" pitchFamily="2" charset="-122"/>
            </a:endParaRPr>
          </a:p>
          <a:p>
            <a:pPr algn="just" eaLnBrk="1" hangingPunct="1">
              <a:defRPr/>
            </a:pP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p </a:t>
            </a:r>
            <a:r>
              <a:rPr lang="en-US" altLang="zh-CN" b="1" smtClean="0">
                <a:solidFill>
                  <a:srgbClr val="996633"/>
                </a:solidFill>
                <a:effectLst>
                  <a:outerShdw blurRad="38100" dist="38100" dir="2700000" algn="tl">
                    <a:srgbClr val="C0C0C0"/>
                  </a:outerShdw>
                </a:effectLst>
              </a:rPr>
              <a:t>&lt; </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x</a:t>
            </a:r>
            <a:r>
              <a:rPr lang="zh-CN" altLang="en-US" b="1" smtClean="0">
                <a:solidFill>
                  <a:srgbClr val="996633"/>
                </a:solidFill>
                <a:effectLst>
                  <a:outerShdw blurRad="38100" dist="38100" dir="2700000" algn="tl">
                    <a:srgbClr val="C0C0C0"/>
                  </a:outerShdw>
                </a:effectLst>
                <a:latin typeface="宋体" pitchFamily="2" charset="-122"/>
              </a:rPr>
              <a:t>的情况</a:t>
            </a:r>
          </a:p>
          <a:p>
            <a:pPr lvl="1" algn="just" eaLnBrk="1" hangingPunct="1">
              <a:defRPr/>
            </a:pPr>
            <a:r>
              <a:rPr lang="en-US" altLang="zh-CN" b="1" smtClean="0">
                <a:solidFill>
                  <a:schemeClr val="accent2"/>
                </a:solidFill>
                <a:effectLst>
                  <a:outerShdw blurRad="38100" dist="38100" dir="2700000" algn="tl">
                    <a:srgbClr val="C0C0C0"/>
                  </a:outerShdw>
                </a:effectLst>
                <a:latin typeface="宋体" pitchFamily="2" charset="-122"/>
              </a:rPr>
              <a:t>x</a:t>
            </a:r>
            <a:r>
              <a:rPr lang="zh-CN" altLang="en-US" b="1" smtClean="0">
                <a:solidFill>
                  <a:schemeClr val="accent2"/>
                </a:solidFill>
                <a:effectLst>
                  <a:outerShdw blurRad="38100" dist="38100" dir="2700000" algn="tl">
                    <a:srgbClr val="C0C0C0"/>
                  </a:outerShdw>
                </a:effectLst>
                <a:latin typeface="宋体" pitchFamily="2" charset="-122"/>
              </a:rPr>
              <a:t>肯定就声明在</a:t>
            </a:r>
            <a:r>
              <a:rPr lang="en-US" altLang="zh-CN" b="1" smtClean="0">
                <a:solidFill>
                  <a:schemeClr val="accent2"/>
                </a:solidFill>
                <a:effectLst>
                  <a:outerShdw blurRad="38100" dist="38100" dir="2700000" algn="tl">
                    <a:srgbClr val="C0C0C0"/>
                  </a:outerShdw>
                </a:effectLst>
                <a:latin typeface="宋体" pitchFamily="2" charset="-122"/>
              </a:rPr>
              <a:t>p</a:t>
            </a:r>
            <a:r>
              <a:rPr lang="zh-CN" altLang="en-US" b="1" smtClean="0">
                <a:solidFill>
                  <a:schemeClr val="accent2"/>
                </a:solidFill>
                <a:effectLst>
                  <a:outerShdw blurRad="38100" dist="38100" dir="2700000" algn="tl">
                    <a:srgbClr val="C0C0C0"/>
                  </a:outerShdw>
                </a:effectLst>
                <a:latin typeface="宋体" pitchFamily="2" charset="-122"/>
              </a:rPr>
              <a:t>中</a:t>
            </a:r>
          </a:p>
          <a:p>
            <a:pPr lvl="1" algn="just" eaLnBrk="1" hangingPunct="1">
              <a:defRPr/>
            </a:pPr>
            <a:r>
              <a:rPr lang="zh-CN" altLang="en-US" b="1" smtClean="0">
                <a:solidFill>
                  <a:schemeClr val="accent2"/>
                </a:solidFill>
                <a:effectLst>
                  <a:outerShdw blurRad="38100" dist="38100" dir="2700000" algn="tl">
                    <a:srgbClr val="C0C0C0"/>
                  </a:outerShdw>
                </a:effectLst>
                <a:latin typeface="宋体" pitchFamily="2" charset="-122"/>
              </a:rPr>
              <a:t>被调用过程的访问链必须指向调用过程的活动记录的访问链</a:t>
            </a:r>
          </a:p>
        </p:txBody>
      </p:sp>
      <p:sp>
        <p:nvSpPr>
          <p:cNvPr id="266244" name="Rectangle 4"/>
          <p:cNvSpPr>
            <a:spLocks noChangeArrowheads="1"/>
          </p:cNvSpPr>
          <p:nvPr/>
        </p:nvSpPr>
        <p:spPr bwMode="auto">
          <a:xfrm>
            <a:off x="5003800" y="5013325"/>
            <a:ext cx="2449513" cy="1465263"/>
          </a:xfrm>
          <a:prstGeom prst="rect">
            <a:avLst/>
          </a:prstGeom>
          <a:noFill/>
          <a:ln w="25400">
            <a:noFill/>
            <a:miter lim="800000"/>
            <a:headEnd/>
            <a:tailEnd/>
          </a:ln>
          <a:effectLst/>
        </p:spPr>
        <p:txBody>
          <a:bodyPr>
            <a:spAutoFit/>
          </a:bodyPr>
          <a:lstStyle/>
          <a:p>
            <a:pPr>
              <a:defRPr/>
            </a:pPr>
            <a:r>
              <a:rPr lang="en-US" altLang="zh-CN" b="1">
                <a:solidFill>
                  <a:schemeClr val="accent2"/>
                </a:solidFill>
                <a:effectLst>
                  <a:outerShdw blurRad="38100" dist="38100" dir="2700000" algn="tl">
                    <a:srgbClr val="C0C0C0"/>
                  </a:outerShdw>
                </a:effectLst>
                <a:latin typeface="Tahoma" pitchFamily="34" charset="0"/>
                <a:ea typeface="宋体" pitchFamily="2" charset="-122"/>
              </a:rPr>
              <a:t>sort	           1  </a:t>
            </a:r>
          </a:p>
          <a:p>
            <a:pPr>
              <a:defRPr/>
            </a:pPr>
            <a:r>
              <a:rPr lang="en-US" altLang="zh-CN" b="1">
                <a:solidFill>
                  <a:schemeClr val="accent2"/>
                </a:solidFill>
                <a:effectLst>
                  <a:outerShdw blurRad="38100" dist="38100" dir="2700000" algn="tl">
                    <a:srgbClr val="C0C0C0"/>
                  </a:outerShdw>
                </a:effectLst>
                <a:latin typeface="Tahoma" pitchFamily="34" charset="0"/>
                <a:ea typeface="宋体" pitchFamily="2" charset="-122"/>
              </a:rPr>
              <a:t>   readarray	2</a:t>
            </a:r>
          </a:p>
          <a:p>
            <a:pPr>
              <a:defRPr/>
            </a:pPr>
            <a:r>
              <a:rPr lang="en-US" altLang="zh-CN" b="1">
                <a:solidFill>
                  <a:schemeClr val="accent2"/>
                </a:solidFill>
                <a:effectLst>
                  <a:outerShdw blurRad="38100" dist="38100" dir="2700000" algn="tl">
                    <a:srgbClr val="C0C0C0"/>
                  </a:outerShdw>
                </a:effectLst>
                <a:latin typeface="Tahoma" pitchFamily="34" charset="0"/>
                <a:ea typeface="宋体" pitchFamily="2" charset="-122"/>
              </a:rPr>
              <a:t>   exchange	2</a:t>
            </a:r>
          </a:p>
          <a:p>
            <a:pPr>
              <a:defRPr/>
            </a:pPr>
            <a:r>
              <a:rPr lang="en-US" altLang="zh-CN" b="1">
                <a:solidFill>
                  <a:schemeClr val="accent2"/>
                </a:solidFill>
                <a:effectLst>
                  <a:outerShdw blurRad="38100" dist="38100" dir="2700000" algn="tl">
                    <a:srgbClr val="C0C0C0"/>
                  </a:outerShdw>
                </a:effectLst>
                <a:latin typeface="Tahoma" pitchFamily="34" charset="0"/>
                <a:ea typeface="宋体" pitchFamily="2" charset="-122"/>
              </a:rPr>
              <a:t>   quicksort	2</a:t>
            </a:r>
          </a:p>
          <a:p>
            <a:pPr>
              <a:defRPr/>
            </a:pPr>
            <a:r>
              <a:rPr lang="en-US" altLang="zh-CN" b="1">
                <a:solidFill>
                  <a:schemeClr val="accent2"/>
                </a:solidFill>
                <a:effectLst>
                  <a:outerShdw blurRad="38100" dist="38100" dir="2700000" algn="tl">
                    <a:srgbClr val="C0C0C0"/>
                  </a:outerShdw>
                </a:effectLst>
                <a:latin typeface="Tahoma" pitchFamily="34" charset="0"/>
                <a:ea typeface="宋体" pitchFamily="2" charset="-122"/>
              </a:rPr>
              <a:t>       partition	   3</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80</a:t>
            </a:fld>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52400" y="228600"/>
            <a:ext cx="8839200" cy="1143000"/>
          </a:xfrm>
        </p:spPr>
        <p:txBody>
          <a:bodyPr/>
          <a:lstStyle/>
          <a:p>
            <a:pPr eaLnBrk="1" hangingPunct="1">
              <a:defRPr/>
            </a:pPr>
            <a:r>
              <a:rPr lang="en-US" altLang="zh-CN" smtClean="0">
                <a:solidFill>
                  <a:srgbClr val="996633"/>
                </a:solidFill>
                <a:effectLst>
                  <a:outerShdw blurRad="38100" dist="38100" dir="2700000" algn="tl">
                    <a:srgbClr val="C0C0C0"/>
                  </a:outerShdw>
                </a:effectLst>
                <a:ea typeface="黑体" pitchFamily="2" charset="-122"/>
              </a:rPr>
              <a:t>6.3</a:t>
            </a:r>
            <a:r>
              <a:rPr lang="en-US" altLang="zh-CN" smtClean="0">
                <a:solidFill>
                  <a:srgbClr val="996633"/>
                </a:solidFill>
                <a:effectLst>
                  <a:outerShdw blurRad="38100" dist="38100" dir="2700000" algn="tl">
                    <a:srgbClr val="C0C0C0"/>
                  </a:outerShdw>
                </a:effectLst>
                <a:latin typeface="宋体" pitchFamily="2" charset="-122"/>
                <a:ea typeface="黑体" pitchFamily="2" charset="-122"/>
              </a:rPr>
              <a:t> </a:t>
            </a:r>
            <a:r>
              <a:rPr lang="zh-CN" altLang="en-US" smtClean="0">
                <a:solidFill>
                  <a:srgbClr val="996633"/>
                </a:solidFill>
                <a:effectLst>
                  <a:outerShdw blurRad="38100" dist="38100" dir="2700000" algn="tl">
                    <a:srgbClr val="C0C0C0"/>
                  </a:outerShdw>
                </a:effectLst>
                <a:latin typeface="宋体" pitchFamily="2" charset="-122"/>
              </a:rPr>
              <a:t>非局部名字的访问</a:t>
            </a:r>
          </a:p>
        </p:txBody>
      </p:sp>
      <p:sp>
        <p:nvSpPr>
          <p:cNvPr id="268291" name="Rectangle 3"/>
          <p:cNvSpPr>
            <a:spLocks noGrp="1" noChangeArrowheads="1"/>
          </p:cNvSpPr>
          <p:nvPr>
            <p:ph type="body" idx="1"/>
          </p:nvPr>
        </p:nvSpPr>
        <p:spPr>
          <a:xfrm>
            <a:off x="304800" y="1447800"/>
            <a:ext cx="8534400" cy="5410200"/>
          </a:xfrm>
        </p:spPr>
        <p:txBody>
          <a:bodyPr/>
          <a:lstStyle/>
          <a:p>
            <a:pPr algn="just" eaLnBrk="1" hangingPunct="1">
              <a:buFont typeface="Wingdings" pitchFamily="2" charset="2"/>
              <a:buNone/>
              <a:defRPr/>
            </a:pPr>
            <a:r>
              <a:rPr lang="en-US" altLang="zh-CN" b="1" smtClean="0">
                <a:solidFill>
                  <a:srgbClr val="996633"/>
                </a:solidFill>
                <a:effectLst>
                  <a:outerShdw blurRad="38100" dist="38100" dir="2700000" algn="tl">
                    <a:srgbClr val="C0C0C0"/>
                  </a:outerShdw>
                </a:effectLst>
                <a:latin typeface="宋体" pitchFamily="2" charset="-122"/>
              </a:rPr>
              <a:t>2</a:t>
            </a:r>
            <a:r>
              <a:rPr lang="zh-CN" altLang="en-US" b="1" smtClean="0">
                <a:solidFill>
                  <a:srgbClr val="996633"/>
                </a:solidFill>
                <a:effectLst>
                  <a:outerShdw blurRad="38100" dist="38100" dir="2700000" algn="tl">
                    <a:srgbClr val="C0C0C0"/>
                  </a:outerShdw>
                </a:effectLst>
                <a:latin typeface="宋体" pitchFamily="2" charset="-122"/>
              </a:rPr>
              <a:t>、建立访问链</a:t>
            </a:r>
          </a:p>
          <a:p>
            <a:pPr algn="just" eaLnBrk="1" hangingPunct="1">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假定嵌套深度为</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p</a:t>
            </a:r>
            <a:r>
              <a:rPr lang="zh-CN" altLang="en-US" b="1" smtClean="0">
                <a:solidFill>
                  <a:srgbClr val="996633"/>
                </a:solidFill>
                <a:effectLst>
                  <a:outerShdw blurRad="38100" dist="38100" dir="2700000" algn="tl">
                    <a:srgbClr val="C0C0C0"/>
                  </a:outerShdw>
                </a:effectLst>
                <a:latin typeface="宋体" pitchFamily="2" charset="-122"/>
              </a:rPr>
              <a:t>的过程</a:t>
            </a:r>
            <a:r>
              <a:rPr lang="en-US" altLang="zh-CN" b="1" smtClean="0">
                <a:solidFill>
                  <a:srgbClr val="996633"/>
                </a:solidFill>
                <a:effectLst>
                  <a:outerShdw blurRad="38100" dist="38100" dir="2700000" algn="tl">
                    <a:srgbClr val="C0C0C0"/>
                  </a:outerShdw>
                </a:effectLst>
              </a:rPr>
              <a:t>p</a:t>
            </a:r>
            <a:r>
              <a:rPr lang="zh-CN" altLang="en-US" b="1" smtClean="0">
                <a:solidFill>
                  <a:srgbClr val="996633"/>
                </a:solidFill>
                <a:effectLst>
                  <a:outerShdw blurRad="38100" dist="38100" dir="2700000" algn="tl">
                    <a:srgbClr val="C0C0C0"/>
                  </a:outerShdw>
                </a:effectLst>
                <a:latin typeface="宋体" pitchFamily="2" charset="-122"/>
              </a:rPr>
              <a:t>调用嵌套深度为</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x</a:t>
            </a:r>
            <a:r>
              <a:rPr lang="zh-CN" altLang="en-US" b="1" smtClean="0">
                <a:solidFill>
                  <a:srgbClr val="996633"/>
                </a:solidFill>
                <a:effectLst>
                  <a:outerShdw blurRad="38100" dist="38100" dir="2700000" algn="tl">
                    <a:srgbClr val="C0C0C0"/>
                  </a:outerShdw>
                </a:effectLst>
                <a:latin typeface="宋体" pitchFamily="2" charset="-122"/>
              </a:rPr>
              <a:t>的过程</a:t>
            </a:r>
            <a:r>
              <a:rPr lang="en-US" altLang="zh-CN" b="1" smtClean="0">
                <a:solidFill>
                  <a:srgbClr val="996633"/>
                </a:solidFill>
                <a:effectLst>
                  <a:outerShdw blurRad="38100" dist="38100" dir="2700000" algn="tl">
                    <a:srgbClr val="C0C0C0"/>
                  </a:outerShdw>
                </a:effectLst>
              </a:rPr>
              <a:t>x</a:t>
            </a:r>
            <a:endParaRPr lang="en-US" altLang="zh-CN" b="1" smtClean="0">
              <a:solidFill>
                <a:srgbClr val="996633"/>
              </a:solidFill>
              <a:effectLst>
                <a:outerShdw blurRad="38100" dist="38100" dir="2700000" algn="tl">
                  <a:srgbClr val="C0C0C0"/>
                </a:outerShdw>
              </a:effectLst>
              <a:latin typeface="宋体" pitchFamily="2" charset="-122"/>
            </a:endParaRPr>
          </a:p>
          <a:p>
            <a:pPr algn="just" eaLnBrk="1" hangingPunct="1">
              <a:defRPr/>
            </a:pP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p </a:t>
            </a:r>
            <a:r>
              <a:rPr lang="en-US" altLang="zh-CN" b="1" smtClean="0">
                <a:solidFill>
                  <a:srgbClr val="996633"/>
                </a:solidFill>
                <a:effectLst>
                  <a:outerShdw blurRad="38100" dist="38100" dir="2700000" algn="tl">
                    <a:srgbClr val="C0C0C0"/>
                  </a:outerShdw>
                </a:effectLst>
                <a:sym typeface="Symbol" pitchFamily="18" charset="2"/>
              </a:rPr>
              <a:t></a:t>
            </a:r>
            <a:r>
              <a:rPr lang="en-US" altLang="zh-CN" b="1" smtClean="0">
                <a:solidFill>
                  <a:srgbClr val="996633"/>
                </a:solidFill>
                <a:effectLst>
                  <a:outerShdw blurRad="38100" dist="38100" dir="2700000" algn="tl">
                    <a:srgbClr val="C0C0C0"/>
                  </a:outerShdw>
                </a:effectLst>
              </a:rPr>
              <a:t> </a:t>
            </a:r>
            <a:r>
              <a:rPr lang="en-US" altLang="zh-CN" b="1" i="1" smtClean="0">
                <a:solidFill>
                  <a:srgbClr val="996633"/>
                </a:solidFill>
                <a:effectLst>
                  <a:outerShdw blurRad="38100" dist="38100" dir="2700000" algn="tl">
                    <a:srgbClr val="C0C0C0"/>
                  </a:outerShdw>
                </a:effectLst>
              </a:rPr>
              <a:t>n</a:t>
            </a:r>
            <a:r>
              <a:rPr lang="en-US" altLang="zh-CN" b="1" i="1" baseline="-30000" smtClean="0">
                <a:solidFill>
                  <a:srgbClr val="996633"/>
                </a:solidFill>
                <a:effectLst>
                  <a:outerShdw blurRad="38100" dist="38100" dir="2700000" algn="tl">
                    <a:srgbClr val="C0C0C0"/>
                  </a:outerShdw>
                </a:effectLst>
              </a:rPr>
              <a:t>x</a:t>
            </a:r>
            <a:r>
              <a:rPr lang="zh-CN" altLang="en-US" b="1" smtClean="0">
                <a:solidFill>
                  <a:srgbClr val="996633"/>
                </a:solidFill>
                <a:effectLst>
                  <a:outerShdw blurRad="38100" dist="38100" dir="2700000" algn="tl">
                    <a:srgbClr val="C0C0C0"/>
                  </a:outerShdw>
                </a:effectLst>
                <a:latin typeface="宋体" pitchFamily="2" charset="-122"/>
              </a:rPr>
              <a:t>的情况</a:t>
            </a:r>
          </a:p>
          <a:p>
            <a:pPr lvl="1" algn="just" eaLnBrk="1" hangingPunct="1">
              <a:defRPr/>
            </a:pPr>
            <a:r>
              <a:rPr lang="en-US" altLang="zh-CN" b="1" smtClean="0">
                <a:solidFill>
                  <a:schemeClr val="accent2"/>
                </a:solidFill>
                <a:effectLst>
                  <a:outerShdw blurRad="38100" dist="38100" dir="2700000" algn="tl">
                    <a:srgbClr val="C0C0C0"/>
                  </a:outerShdw>
                </a:effectLst>
              </a:rPr>
              <a:t>p</a:t>
            </a:r>
            <a:r>
              <a:rPr lang="zh-CN" altLang="en-US" b="1" smtClean="0">
                <a:solidFill>
                  <a:schemeClr val="accent2"/>
                </a:solidFill>
                <a:effectLst>
                  <a:outerShdw blurRad="38100" dist="38100" dir="2700000" algn="tl">
                    <a:srgbClr val="C0C0C0"/>
                  </a:outerShdw>
                </a:effectLst>
              </a:rPr>
              <a:t>和</a:t>
            </a:r>
            <a:r>
              <a:rPr lang="en-US" altLang="zh-CN" b="1" smtClean="0">
                <a:solidFill>
                  <a:schemeClr val="accent2"/>
                </a:solidFill>
                <a:effectLst>
                  <a:outerShdw blurRad="38100" dist="38100" dir="2700000" algn="tl">
                    <a:srgbClr val="C0C0C0"/>
                  </a:outerShdw>
                </a:effectLst>
              </a:rPr>
              <a:t>x</a:t>
            </a:r>
            <a:r>
              <a:rPr lang="zh-CN" altLang="en-US" b="1" smtClean="0">
                <a:solidFill>
                  <a:schemeClr val="accent2"/>
                </a:solidFill>
                <a:effectLst>
                  <a:outerShdw blurRad="38100" dist="38100" dir="2700000" algn="tl">
                    <a:srgbClr val="C0C0C0"/>
                  </a:outerShdw>
                </a:effectLst>
                <a:latin typeface="宋体" pitchFamily="2" charset="-122"/>
              </a:rPr>
              <a:t>的嵌套深度分别为</a:t>
            </a:r>
            <a:r>
              <a:rPr lang="en-US" altLang="zh-CN" b="1" smtClean="0">
                <a:solidFill>
                  <a:schemeClr val="accent2"/>
                </a:solidFill>
                <a:effectLst>
                  <a:outerShdw blurRad="38100" dist="38100" dir="2700000" algn="tl">
                    <a:srgbClr val="C0C0C0"/>
                  </a:outerShdw>
                </a:effectLst>
              </a:rPr>
              <a:t>1</a:t>
            </a:r>
            <a:r>
              <a:rPr lang="zh-CN" altLang="en-US" b="1" smtClean="0">
                <a:solidFill>
                  <a:schemeClr val="accent2"/>
                </a:solidFill>
                <a:effectLst>
                  <a:outerShdw blurRad="38100" dist="38100" dir="2700000" algn="tl">
                    <a:srgbClr val="C0C0C0"/>
                  </a:outerShdw>
                </a:effectLst>
              </a:rPr>
              <a:t>，</a:t>
            </a:r>
            <a:r>
              <a:rPr lang="en-US" altLang="zh-CN" b="1" smtClean="0">
                <a:solidFill>
                  <a:schemeClr val="accent2"/>
                </a:solidFill>
                <a:effectLst>
                  <a:outerShdw blurRad="38100" dist="38100" dir="2700000" algn="tl">
                    <a:srgbClr val="C0C0C0"/>
                  </a:outerShdw>
                </a:effectLst>
              </a:rPr>
              <a:t>2</a:t>
            </a:r>
            <a:r>
              <a:rPr lang="zh-CN" altLang="en-US" b="1" smtClean="0">
                <a:solidFill>
                  <a:schemeClr val="accent2"/>
                </a:solidFill>
                <a:effectLst>
                  <a:outerShdw blurRad="38100" dist="38100" dir="2700000" algn="tl">
                    <a:srgbClr val="C0C0C0"/>
                  </a:outerShdw>
                </a:effectLst>
              </a:rPr>
              <a:t>，</a:t>
            </a:r>
            <a:r>
              <a:rPr lang="en-US" altLang="zh-CN" b="1" smtClean="0">
                <a:solidFill>
                  <a:schemeClr val="accent2"/>
                </a:solidFill>
                <a:effectLst>
                  <a:outerShdw blurRad="38100" dist="38100" dir="2700000" algn="tl">
                    <a:srgbClr val="C0C0C0"/>
                  </a:outerShdw>
                </a:effectLst>
              </a:rPr>
              <a:t>…</a:t>
            </a:r>
            <a:r>
              <a:rPr lang="zh-CN" altLang="en-US"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n</a:t>
            </a:r>
            <a:r>
              <a:rPr lang="en-US" altLang="zh-CN" b="1" i="1" baseline="-30000" smtClean="0">
                <a:solidFill>
                  <a:schemeClr val="accent2"/>
                </a:solidFill>
                <a:effectLst>
                  <a:outerShdw blurRad="38100" dist="38100" dir="2700000" algn="tl">
                    <a:srgbClr val="C0C0C0"/>
                  </a:outerShdw>
                </a:effectLst>
              </a:rPr>
              <a:t>x</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1</a:t>
            </a:r>
            <a:r>
              <a:rPr lang="zh-CN" altLang="en-US" b="1" smtClean="0">
                <a:solidFill>
                  <a:schemeClr val="accent2"/>
                </a:solidFill>
                <a:effectLst>
                  <a:outerShdw blurRad="38100" dist="38100" dir="2700000" algn="tl">
                    <a:srgbClr val="C0C0C0"/>
                  </a:outerShdw>
                </a:effectLst>
                <a:latin typeface="宋体" pitchFamily="2" charset="-122"/>
              </a:rPr>
              <a:t>的外围过程肯定相同</a:t>
            </a:r>
          </a:p>
          <a:p>
            <a:pPr lvl="1" algn="just" eaLnBrk="1" hangingPunct="1">
              <a:defRPr/>
            </a:pPr>
            <a:r>
              <a:rPr lang="zh-CN" altLang="en-US" b="1" smtClean="0">
                <a:solidFill>
                  <a:schemeClr val="accent2"/>
                </a:solidFill>
                <a:effectLst>
                  <a:outerShdw blurRad="38100" dist="38100" dir="2700000" algn="tl">
                    <a:srgbClr val="C0C0C0"/>
                  </a:outerShdw>
                </a:effectLst>
                <a:latin typeface="宋体" pitchFamily="2" charset="-122"/>
              </a:rPr>
              <a:t>追踪访问链</a:t>
            </a:r>
            <a:r>
              <a:rPr lang="en-US" altLang="zh-CN" b="1" i="1" smtClean="0">
                <a:solidFill>
                  <a:schemeClr val="accent2"/>
                </a:solidFill>
                <a:effectLst>
                  <a:outerShdw blurRad="38100" dist="38100" dir="2700000" algn="tl">
                    <a:srgbClr val="C0C0C0"/>
                  </a:outerShdw>
                </a:effectLst>
              </a:rPr>
              <a:t>n</a:t>
            </a:r>
            <a:r>
              <a:rPr lang="en-US" altLang="zh-CN" b="1" i="1" baseline="-30000" smtClean="0">
                <a:solidFill>
                  <a:schemeClr val="accent2"/>
                </a:solidFill>
                <a:effectLst>
                  <a:outerShdw blurRad="38100" dist="38100" dir="2700000" algn="tl">
                    <a:srgbClr val="C0C0C0"/>
                  </a:outerShdw>
                </a:effectLst>
              </a:rPr>
              <a:t>p </a:t>
            </a:r>
            <a:r>
              <a:rPr lang="en-US" altLang="zh-CN" b="1" smtClean="0">
                <a:solidFill>
                  <a:schemeClr val="accent2"/>
                </a:solidFill>
                <a:effectLst>
                  <a:outerShdw blurRad="38100" dist="38100" dir="2700000" algn="tl">
                    <a:srgbClr val="C0C0C0"/>
                  </a:outerShdw>
                </a:effectLst>
                <a:sym typeface="Symbol" pitchFamily="18" charset="2"/>
              </a:rPr>
              <a:t></a:t>
            </a:r>
            <a:r>
              <a:rPr lang="en-US" altLang="zh-CN" b="1" smtClean="0">
                <a:solidFill>
                  <a:schemeClr val="accent2"/>
                </a:solidFill>
                <a:effectLst>
                  <a:outerShdw blurRad="38100" dist="38100" dir="2700000" algn="tl">
                    <a:srgbClr val="C0C0C0"/>
                  </a:outerShdw>
                </a:effectLst>
              </a:rPr>
              <a:t> </a:t>
            </a:r>
            <a:r>
              <a:rPr lang="zh-CN" altLang="en-US" b="1" smtClean="0">
                <a:solidFill>
                  <a:schemeClr val="accent2"/>
                </a:solidFill>
                <a:effectLst>
                  <a:outerShdw blurRad="38100" dist="38100" dir="2700000" algn="tl">
                    <a:srgbClr val="C0C0C0"/>
                  </a:outerShdw>
                </a:effectLst>
              </a:rPr>
              <a:t>（</a:t>
            </a:r>
            <a:r>
              <a:rPr lang="en-US" altLang="zh-CN" b="1" i="1" smtClean="0">
                <a:solidFill>
                  <a:schemeClr val="accent2"/>
                </a:solidFill>
                <a:effectLst>
                  <a:outerShdw blurRad="38100" dist="38100" dir="2700000" algn="tl">
                    <a:srgbClr val="C0C0C0"/>
                  </a:outerShdw>
                </a:effectLst>
              </a:rPr>
              <a:t>n</a:t>
            </a:r>
            <a:r>
              <a:rPr lang="en-US" altLang="zh-CN" b="1" i="1" baseline="-30000" smtClean="0">
                <a:solidFill>
                  <a:schemeClr val="accent2"/>
                </a:solidFill>
                <a:effectLst>
                  <a:outerShdw blurRad="38100" dist="38100" dir="2700000" algn="tl">
                    <a:srgbClr val="C0C0C0"/>
                  </a:outerShdw>
                </a:effectLst>
              </a:rPr>
              <a:t>x </a:t>
            </a:r>
            <a:r>
              <a:rPr lang="en-US" altLang="zh-CN" b="1" smtClean="0">
                <a:solidFill>
                  <a:schemeClr val="accent2"/>
                </a:solidFill>
                <a:effectLst>
                  <a:outerShdw blurRad="38100" dist="38100" dir="2700000" algn="tl">
                    <a:srgbClr val="C0C0C0"/>
                  </a:outerShdw>
                </a:effectLst>
              </a:rPr>
              <a:t>– 1</a:t>
            </a:r>
            <a:r>
              <a:rPr lang="zh-CN" altLang="en-US" b="1" smtClean="0">
                <a:solidFill>
                  <a:schemeClr val="accent2"/>
                </a:solidFill>
                <a:effectLst>
                  <a:outerShdw blurRad="38100" dist="38100" dir="2700000" algn="tl">
                    <a:srgbClr val="C0C0C0"/>
                  </a:outerShdw>
                </a:effectLst>
              </a:rPr>
              <a:t>）</a:t>
            </a:r>
            <a:r>
              <a:rPr lang="zh-CN" altLang="en-US" b="1" smtClean="0">
                <a:solidFill>
                  <a:schemeClr val="accent2"/>
                </a:solidFill>
                <a:effectLst>
                  <a:outerShdw blurRad="38100" dist="38100" dir="2700000" algn="tl">
                    <a:srgbClr val="C0C0C0"/>
                  </a:outerShdw>
                </a:effectLst>
                <a:latin typeface="宋体" pitchFamily="2" charset="-122"/>
              </a:rPr>
              <a:t>次，到达了静态包围</a:t>
            </a:r>
            <a:r>
              <a:rPr lang="en-US" altLang="zh-CN" b="1" smtClean="0">
                <a:solidFill>
                  <a:schemeClr val="accent2"/>
                </a:solidFill>
                <a:effectLst>
                  <a:outerShdw blurRad="38100" dist="38100" dir="2700000" algn="tl">
                    <a:srgbClr val="C0C0C0"/>
                  </a:outerShdw>
                </a:effectLst>
              </a:rPr>
              <a:t>x</a:t>
            </a:r>
            <a:r>
              <a:rPr lang="zh-CN" altLang="en-US" b="1" smtClean="0">
                <a:solidFill>
                  <a:schemeClr val="accent2"/>
                </a:solidFill>
                <a:effectLst>
                  <a:outerShdw blurRad="38100" dist="38100" dir="2700000" algn="tl">
                    <a:srgbClr val="C0C0C0"/>
                  </a:outerShdw>
                </a:effectLst>
              </a:rPr>
              <a:t>和</a:t>
            </a:r>
            <a:r>
              <a:rPr lang="en-US" altLang="zh-CN" b="1" smtClean="0">
                <a:solidFill>
                  <a:schemeClr val="accent2"/>
                </a:solidFill>
                <a:effectLst>
                  <a:outerShdw blurRad="38100" dist="38100" dir="2700000" algn="tl">
                    <a:srgbClr val="C0C0C0"/>
                  </a:outerShdw>
                </a:effectLst>
              </a:rPr>
              <a:t>p</a:t>
            </a:r>
            <a:r>
              <a:rPr lang="zh-CN" altLang="en-US" b="1" smtClean="0">
                <a:solidFill>
                  <a:schemeClr val="accent2"/>
                </a:solidFill>
                <a:effectLst>
                  <a:outerShdw blurRad="38100" dist="38100" dir="2700000" algn="tl">
                    <a:srgbClr val="C0C0C0"/>
                  </a:outerShdw>
                </a:effectLst>
                <a:latin typeface="宋体" pitchFamily="2" charset="-122"/>
              </a:rPr>
              <a:t>的且离它们最近的那个过程的最新活动记录</a:t>
            </a:r>
          </a:p>
          <a:p>
            <a:pPr lvl="1" algn="just" eaLnBrk="1" hangingPunct="1">
              <a:defRPr/>
            </a:pPr>
            <a:r>
              <a:rPr lang="zh-CN" altLang="en-US" b="1" smtClean="0">
                <a:solidFill>
                  <a:schemeClr val="accent2"/>
                </a:solidFill>
                <a:effectLst>
                  <a:outerShdw blurRad="38100" dist="38100" dir="2700000" algn="tl">
                    <a:srgbClr val="C0C0C0"/>
                  </a:outerShdw>
                </a:effectLst>
                <a:latin typeface="宋体" pitchFamily="2" charset="-122"/>
              </a:rPr>
              <a:t>所到达的访问链就是</a:t>
            </a:r>
            <a:r>
              <a:rPr lang="en-US" altLang="zh-CN" b="1" smtClean="0">
                <a:solidFill>
                  <a:schemeClr val="accent2"/>
                </a:solidFill>
                <a:effectLst>
                  <a:outerShdw blurRad="38100" dist="38100" dir="2700000" algn="tl">
                    <a:srgbClr val="C0C0C0"/>
                  </a:outerShdw>
                </a:effectLst>
              </a:rPr>
              <a:t>x</a:t>
            </a:r>
            <a:r>
              <a:rPr lang="zh-CN" altLang="en-US" b="1" smtClean="0">
                <a:solidFill>
                  <a:schemeClr val="accent2"/>
                </a:solidFill>
                <a:effectLst>
                  <a:outerShdw blurRad="38100" dist="38100" dir="2700000" algn="tl">
                    <a:srgbClr val="C0C0C0"/>
                  </a:outerShdw>
                </a:effectLst>
                <a:latin typeface="宋体" pitchFamily="2" charset="-122"/>
              </a:rPr>
              <a:t>的活动记录中的访问链应该指向的那个访问链</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81</a:t>
            </a:fld>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第七部分 </a:t>
            </a:r>
          </a:p>
        </p:txBody>
      </p:sp>
      <p:sp>
        <p:nvSpPr>
          <p:cNvPr id="87043" name="Rectangle 3"/>
          <p:cNvSpPr>
            <a:spLocks noGrp="1" noChangeArrowheads="1"/>
          </p:cNvSpPr>
          <p:nvPr>
            <p:ph type="body" idx="1"/>
          </p:nvPr>
        </p:nvSpPr>
        <p:spPr>
          <a:xfrm>
            <a:off x="395288" y="1125538"/>
            <a:ext cx="8229600" cy="4895850"/>
          </a:xfrm>
        </p:spPr>
        <p:txBody>
          <a:bodyPr/>
          <a:lstStyle/>
          <a:p>
            <a:pPr eaLnBrk="1" hangingPunct="1"/>
            <a:r>
              <a:rPr lang="zh-CN" altLang="en-US" smtClean="0"/>
              <a:t>把算术表达式</a:t>
            </a:r>
            <a:r>
              <a:rPr lang="en-US" altLang="zh-CN" smtClean="0"/>
              <a:t>-(a+b)*(b+c)</a:t>
            </a:r>
            <a:r>
              <a:rPr lang="zh-CN" altLang="en-US" smtClean="0"/>
              <a:t>翻译成</a:t>
            </a:r>
            <a:r>
              <a:rPr lang="en-US" altLang="zh-CN" smtClean="0"/>
              <a:t>(a)</a:t>
            </a:r>
            <a:r>
              <a:rPr lang="zh-CN" altLang="en-US" smtClean="0"/>
              <a:t>语法树</a:t>
            </a:r>
            <a:r>
              <a:rPr lang="en-US" altLang="zh-CN" smtClean="0"/>
              <a:t>(b)</a:t>
            </a:r>
            <a:r>
              <a:rPr lang="zh-CN" altLang="en-US" smtClean="0"/>
              <a:t>无环行向图</a:t>
            </a:r>
            <a:r>
              <a:rPr lang="en-US" altLang="zh-CN" smtClean="0"/>
              <a:t>dag(c)</a:t>
            </a:r>
            <a:r>
              <a:rPr lang="zh-CN" altLang="en-US" smtClean="0"/>
              <a:t>后缀表示</a:t>
            </a:r>
            <a:r>
              <a:rPr lang="en-US" altLang="zh-CN" smtClean="0"/>
              <a:t>(d)</a:t>
            </a:r>
            <a:r>
              <a:rPr lang="zh-CN" altLang="en-US" smtClean="0"/>
              <a:t>三地址代码。</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r>
              <a:rPr lang="zh-CN" altLang="en-US" smtClean="0"/>
              <a:t>后缀表达式：</a:t>
            </a:r>
            <a:r>
              <a:rPr lang="en-US" altLang="zh-CN" smtClean="0"/>
              <a:t>ab+-bc+*</a:t>
            </a:r>
          </a:p>
          <a:p>
            <a:pPr eaLnBrk="1" hangingPunct="1">
              <a:buFont typeface="Wingdings" pitchFamily="2" charset="2"/>
              <a:buNone/>
            </a:pPr>
            <a:endParaRPr lang="en-US" altLang="zh-CN" smtClean="0"/>
          </a:p>
          <a:p>
            <a:pPr eaLnBrk="1" hangingPunct="1"/>
            <a:endParaRPr lang="en-US" altLang="zh-CN" smtClean="0"/>
          </a:p>
        </p:txBody>
      </p:sp>
      <p:pic>
        <p:nvPicPr>
          <p:cNvPr id="87044"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2420938"/>
            <a:ext cx="6705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82</a:t>
            </a:fld>
            <a:endParaRPr lang="en-US" altLang="zh-CN"/>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endParaRPr lang="zh-CN" altLang="zh-CN" smtClean="0"/>
          </a:p>
        </p:txBody>
      </p:sp>
      <p:sp>
        <p:nvSpPr>
          <p:cNvPr id="88067" name="Rectangle 3"/>
          <p:cNvSpPr>
            <a:spLocks noGrp="1" noChangeArrowheads="1"/>
          </p:cNvSpPr>
          <p:nvPr>
            <p:ph type="body" idx="1"/>
          </p:nvPr>
        </p:nvSpPr>
        <p:spPr/>
        <p:txBody>
          <a:bodyPr/>
          <a:lstStyle/>
          <a:p>
            <a:pPr eaLnBrk="1" hangingPunct="1"/>
            <a:r>
              <a:rPr lang="zh-CN" altLang="en-US" smtClean="0"/>
              <a:t>三地址代码：</a:t>
            </a:r>
          </a:p>
          <a:p>
            <a:pPr eaLnBrk="1" hangingPunct="1"/>
            <a:r>
              <a:rPr lang="en-US" altLang="zh-CN" smtClean="0"/>
              <a:t>t</a:t>
            </a:r>
            <a:r>
              <a:rPr lang="en-US" altLang="zh-CN" baseline="-25000" smtClean="0"/>
              <a:t>1</a:t>
            </a:r>
            <a:r>
              <a:rPr lang="en-US" altLang="zh-CN" smtClean="0"/>
              <a:t>=a+b;</a:t>
            </a:r>
          </a:p>
          <a:p>
            <a:pPr eaLnBrk="1" hangingPunct="1"/>
            <a:r>
              <a:rPr lang="en-US" altLang="zh-CN" smtClean="0"/>
              <a:t>t</a:t>
            </a:r>
            <a:r>
              <a:rPr lang="en-US" altLang="zh-CN" baseline="-25000" smtClean="0"/>
              <a:t>2</a:t>
            </a:r>
            <a:r>
              <a:rPr lang="en-US" altLang="zh-CN" smtClean="0"/>
              <a:t>=-t</a:t>
            </a:r>
            <a:r>
              <a:rPr lang="en-US" altLang="zh-CN" baseline="-25000" smtClean="0"/>
              <a:t>1</a:t>
            </a:r>
            <a:r>
              <a:rPr lang="en-US" altLang="zh-CN" smtClean="0"/>
              <a:t>;</a:t>
            </a:r>
          </a:p>
          <a:p>
            <a:pPr eaLnBrk="1" hangingPunct="1"/>
            <a:r>
              <a:rPr lang="en-US" altLang="zh-CN" smtClean="0"/>
              <a:t>t</a:t>
            </a:r>
            <a:r>
              <a:rPr lang="en-US" altLang="zh-CN" baseline="-25000" smtClean="0"/>
              <a:t>3</a:t>
            </a:r>
            <a:r>
              <a:rPr lang="en-US" altLang="zh-CN" smtClean="0"/>
              <a:t>=b+c;</a:t>
            </a:r>
          </a:p>
          <a:p>
            <a:pPr eaLnBrk="1" hangingPunct="1"/>
            <a:r>
              <a:rPr lang="en-US" altLang="zh-CN" smtClean="0"/>
              <a:t>t</a:t>
            </a:r>
            <a:r>
              <a:rPr lang="en-US" altLang="zh-CN" baseline="-25000" smtClean="0"/>
              <a:t>4</a:t>
            </a:r>
            <a:r>
              <a:rPr lang="en-US" altLang="zh-CN" smtClean="0"/>
              <a:t>= t</a:t>
            </a:r>
            <a:r>
              <a:rPr lang="en-US" altLang="zh-CN" baseline="-25000" smtClean="0"/>
              <a:t>2</a:t>
            </a:r>
            <a:r>
              <a:rPr lang="en-US" altLang="zh-CN" smtClean="0"/>
              <a:t> *t</a:t>
            </a:r>
            <a:r>
              <a:rPr lang="en-US" altLang="zh-CN" baseline="-25000" smtClean="0"/>
              <a:t>3</a:t>
            </a:r>
            <a:r>
              <a:rPr lang="en-US" altLang="zh-CN" smtClean="0"/>
              <a:t>;</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83</a:t>
            </a:fld>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09600" y="228600"/>
            <a:ext cx="7772400" cy="1143000"/>
          </a:xfrm>
        </p:spPr>
        <p:txBody>
          <a:bodyPr/>
          <a:lstStyle/>
          <a:p>
            <a:pPr eaLnBrk="1" hangingPunct="1">
              <a:defRPr/>
            </a:pPr>
            <a:r>
              <a:rPr lang="en-US" altLang="zh-CN" smtClean="0">
                <a:solidFill>
                  <a:srgbClr val="996633"/>
                </a:solidFill>
                <a:effectLst>
                  <a:outerShdw blurRad="38100" dist="38100" dir="2700000" algn="tl">
                    <a:srgbClr val="C0C0C0"/>
                  </a:outerShdw>
                </a:effectLst>
                <a:ea typeface="黑体" pitchFamily="2" charset="-122"/>
              </a:rPr>
              <a:t>7.2</a:t>
            </a:r>
            <a:r>
              <a:rPr lang="en-US" altLang="zh-CN" smtClean="0">
                <a:solidFill>
                  <a:srgbClr val="996633"/>
                </a:solidFill>
                <a:effectLst>
                  <a:outerShdw blurRad="38100" dist="38100" dir="2700000" algn="tl">
                    <a:srgbClr val="C0C0C0"/>
                  </a:outerShdw>
                </a:effectLst>
                <a:latin typeface="宋体" pitchFamily="2" charset="-122"/>
                <a:ea typeface="黑体" pitchFamily="2" charset="-122"/>
              </a:rPr>
              <a:t> </a:t>
            </a:r>
            <a:r>
              <a:rPr lang="zh-CN" altLang="en-US" smtClean="0">
                <a:solidFill>
                  <a:srgbClr val="996633"/>
                </a:solidFill>
                <a:effectLst>
                  <a:outerShdw blurRad="38100" dist="38100" dir="2700000" algn="tl">
                    <a:srgbClr val="C0C0C0"/>
                  </a:outerShdw>
                </a:effectLst>
                <a:latin typeface="宋体" pitchFamily="2" charset="-122"/>
              </a:rPr>
              <a:t>声 明 语 句</a:t>
            </a:r>
          </a:p>
        </p:txBody>
      </p:sp>
      <p:sp>
        <p:nvSpPr>
          <p:cNvPr id="264195" name="Rectangle 3"/>
          <p:cNvSpPr>
            <a:spLocks noGrp="1" noChangeArrowheads="1"/>
          </p:cNvSpPr>
          <p:nvPr>
            <p:ph type="body" idx="1"/>
          </p:nvPr>
        </p:nvSpPr>
        <p:spPr>
          <a:xfrm>
            <a:off x="323850" y="1125538"/>
            <a:ext cx="8610600" cy="4824412"/>
          </a:xfrm>
        </p:spPr>
        <p:txBody>
          <a:bodyPr/>
          <a:lstStyle/>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P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M D S</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addwidth</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 </a:t>
            </a:r>
          </a:p>
          <a:p>
            <a:pPr algn="just" eaLnBrk="1" hangingPunct="1">
              <a:lnSpc>
                <a:spcPct val="90000"/>
              </a:lnSpc>
              <a:spcBef>
                <a:spcPct val="12000"/>
              </a:spcBef>
              <a:buFont typeface="Wingdings" pitchFamily="2" charset="2"/>
              <a:buNone/>
              <a:defRPr/>
            </a:pP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pop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pop</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M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 </a:t>
            </a:r>
            <a:r>
              <a:rPr lang="en-US" altLang="zh-CN" sz="2100" b="1" i="1" smtClean="0">
                <a:solidFill>
                  <a:schemeClr val="accent2"/>
                </a:solidFill>
                <a:effectLst>
                  <a:outerShdw blurRad="38100" dist="38100" dir="2700000" algn="tl">
                    <a:srgbClr val="C0C0C0"/>
                  </a:outerShdw>
                </a:effectLst>
              </a:rPr>
              <a:t>mktable</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nil</a:t>
            </a:r>
            <a:r>
              <a:rPr lang="en-US" altLang="zh-CN" sz="2100" b="1" smtClean="0">
                <a:solidFill>
                  <a:schemeClr val="accent2"/>
                </a:solidFill>
                <a:effectLst>
                  <a:outerShdw blurRad="38100" dist="38100" dir="2700000" algn="tl">
                    <a:srgbClr val="C0C0C0"/>
                  </a:outerShdw>
                </a:effectLst>
              </a:rPr>
              <a:t>);</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			push</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tblprt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push</a:t>
            </a:r>
            <a:r>
              <a:rPr lang="en-US" altLang="zh-CN" sz="2100" b="1" smtClean="0">
                <a:solidFill>
                  <a:schemeClr val="accent2"/>
                </a:solidFill>
                <a:effectLst>
                  <a:outerShdw blurRad="38100" dist="38100" dir="2700000" algn="tl">
                    <a:srgbClr val="C0C0C0"/>
                  </a:outerShdw>
                </a:effectLst>
              </a:rPr>
              <a:t> (0, </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D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D</a:t>
            </a:r>
            <a:r>
              <a:rPr lang="en-US" altLang="zh-CN" sz="2100" b="1" baseline="-30000" smtClean="0">
                <a:solidFill>
                  <a:schemeClr val="accent2"/>
                </a:solidFill>
                <a:effectLst>
                  <a:outerShdw blurRad="38100" dist="38100" dir="2700000" algn="tl">
                    <a:srgbClr val="C0C0C0"/>
                  </a:outerShdw>
                </a:effectLst>
              </a:rPr>
              <a:t>1 </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D</a:t>
            </a:r>
            <a:r>
              <a:rPr lang="en-US" altLang="zh-CN" sz="2100" b="1" baseline="-30000" smtClean="0">
                <a:solidFill>
                  <a:schemeClr val="accent2"/>
                </a:solidFill>
                <a:effectLst>
                  <a:outerShdw blurRad="38100" dist="38100" dir="2700000" algn="tl">
                    <a:srgbClr val="C0C0C0"/>
                  </a:outerShdw>
                </a:effectLst>
              </a:rPr>
              <a:t>2</a:t>
            </a:r>
            <a:endParaRPr lang="en-US" altLang="zh-CN" sz="2100" b="1" smtClean="0">
              <a:solidFill>
                <a:schemeClr val="accent2"/>
              </a:solidFill>
              <a:effectLst>
                <a:outerShdw blurRad="38100" dist="38100" dir="2700000" algn="tl">
                  <a:srgbClr val="C0C0C0"/>
                </a:outerShdw>
              </a:effectLst>
            </a:endParaRP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D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proc id ; </a:t>
            </a:r>
            <a:r>
              <a:rPr lang="en-US" altLang="zh-CN" sz="2100" b="1" i="1" smtClean="0">
                <a:solidFill>
                  <a:schemeClr val="accent2"/>
                </a:solidFill>
                <a:effectLst>
                  <a:outerShdw blurRad="38100" dist="38100" dir="2700000" algn="tl">
                    <a:srgbClr val="C0C0C0"/>
                  </a:outerShdw>
                </a:effectLst>
              </a:rPr>
              <a:t>N D</a:t>
            </a:r>
            <a:r>
              <a:rPr lang="en-US" altLang="zh-CN" sz="2100" b="1" baseline="-30000" smtClean="0">
                <a:solidFill>
                  <a:schemeClr val="accent2"/>
                </a:solidFill>
                <a:effectLst>
                  <a:outerShdw blurRad="38100" dist="38100" dir="2700000" algn="tl">
                    <a:srgbClr val="C0C0C0"/>
                  </a:outerShdw>
                </a:effectLst>
              </a:rPr>
              <a:t>1</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S</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 </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		addwidth</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  </a:t>
            </a:r>
            <a:r>
              <a:rPr lang="en-US" altLang="zh-CN" sz="2100" b="1" i="1" smtClean="0">
                <a:solidFill>
                  <a:schemeClr val="accent2"/>
                </a:solidFill>
                <a:effectLst>
                  <a:outerShdw blurRad="38100" dist="38100" dir="2700000" algn="tl">
                    <a:srgbClr val="C0C0C0"/>
                  </a:outerShdw>
                </a:effectLst>
              </a:rPr>
              <a:t>pop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pop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		enterproc</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id.</a:t>
            </a:r>
            <a:r>
              <a:rPr lang="en-US" altLang="zh-CN" sz="2100" b="1" i="1" smtClean="0">
                <a:solidFill>
                  <a:schemeClr val="accent2"/>
                </a:solidFill>
                <a:effectLst>
                  <a:outerShdw blurRad="38100" dist="38100" dir="2700000" algn="tl">
                    <a:srgbClr val="C0C0C0"/>
                  </a:outerShdw>
                </a:effectLst>
              </a:rPr>
              <a:t>name</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D</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id : </a:t>
            </a:r>
            <a:r>
              <a:rPr lang="en-US" altLang="zh-CN" sz="2100" b="1" i="1" smtClean="0">
                <a:solidFill>
                  <a:schemeClr val="accent2"/>
                </a:solidFill>
                <a:effectLst>
                  <a:outerShdw blurRad="38100" dist="38100" dir="2700000" algn="tl">
                    <a:srgbClr val="C0C0C0"/>
                  </a:outerShdw>
                </a:effectLst>
              </a:rPr>
              <a:t>T </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enter</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id.</a:t>
            </a:r>
            <a:r>
              <a:rPr lang="en-US" altLang="zh-CN" sz="2100" b="1" i="1" smtClean="0">
                <a:solidFill>
                  <a:schemeClr val="accent2"/>
                </a:solidFill>
                <a:effectLst>
                  <a:outerShdw blurRad="38100" dist="38100" dir="2700000" algn="tl">
                    <a:srgbClr val="C0C0C0"/>
                  </a:outerShdw>
                </a:effectLst>
              </a:rPr>
              <a:t>name</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type</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		       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 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 </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width</a:t>
            </a:r>
            <a:r>
              <a:rPr lang="en-US" altLang="zh-CN" sz="2100" b="1" smtClean="0">
                <a:solidFill>
                  <a:schemeClr val="accent2"/>
                </a:solidFill>
                <a:effectLst>
                  <a:outerShdw blurRad="38100" dist="38100" dir="2700000" algn="tl">
                    <a:srgbClr val="C0C0C0"/>
                  </a:outerShdw>
                </a:effectLst>
              </a:rPr>
              <a:t> }</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N </a:t>
            </a:r>
            <a:r>
              <a:rPr lang="en-US" altLang="zh-CN" sz="2100" b="1" smtClean="0">
                <a:solidFill>
                  <a:schemeClr val="accent2"/>
                </a:solidFill>
                <a:effectLst>
                  <a:outerShdw blurRad="38100" dist="38100" dir="2700000" algn="tl">
                    <a:srgbClr val="C0C0C0"/>
                  </a:outerShdw>
                </a:effectLst>
                <a:sym typeface="Symbol" pitchFamily="18" charset="2"/>
              </a:rPr>
              <a:t></a:t>
            </a:r>
            <a:r>
              <a:rPr lang="en-US" altLang="zh-CN" sz="2100" b="1" smtClean="0">
                <a:solidFill>
                  <a:schemeClr val="accent2"/>
                </a:solidFill>
                <a:effectLst>
                  <a:outerShdw blurRad="38100" dist="38100" dir="2700000" algn="tl">
                    <a:srgbClr val="C0C0C0"/>
                  </a:outerShdw>
                </a:effectLst>
              </a:rPr>
              <a:t> </a:t>
            </a:r>
            <a:r>
              <a:rPr lang="en-US" altLang="zh-CN" sz="2100" b="1" smtClean="0">
                <a:solidFill>
                  <a:schemeClr val="accent2"/>
                </a:solidFill>
                <a:effectLst>
                  <a:outerShdw blurRad="38100" dist="38100" dir="2700000" algn="tl">
                    <a:srgbClr val="C0C0C0"/>
                  </a:outerShdw>
                </a:effectLst>
                <a:sym typeface="Symbol" pitchFamily="18" charset="2"/>
              </a:rPr>
              <a:t>      </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 </a:t>
            </a:r>
            <a:r>
              <a:rPr lang="en-US" altLang="zh-CN" sz="2100" b="1" i="1" smtClean="0">
                <a:solidFill>
                  <a:schemeClr val="accent2"/>
                </a:solidFill>
                <a:effectLst>
                  <a:outerShdw blurRad="38100" dist="38100" dir="2700000" algn="tl">
                    <a:srgbClr val="C0C0C0"/>
                  </a:outerShdw>
                </a:effectLst>
              </a:rPr>
              <a:t>mktable</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top</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a:t>
            </a:r>
          </a:p>
          <a:p>
            <a:pPr algn="just" eaLnBrk="1" hangingPunct="1">
              <a:lnSpc>
                <a:spcPct val="90000"/>
              </a:lnSpc>
              <a:spcBef>
                <a:spcPct val="12000"/>
              </a:spcBef>
              <a:buFont typeface="Wingdings" pitchFamily="2" charset="2"/>
              <a:buNone/>
              <a:defRPr/>
            </a:pPr>
            <a:r>
              <a:rPr lang="en-US" altLang="zh-CN" sz="2100" b="1" i="1" smtClean="0">
                <a:solidFill>
                  <a:schemeClr val="accent2"/>
                </a:solidFill>
                <a:effectLst>
                  <a:outerShdw blurRad="38100" dist="38100" dir="2700000" algn="tl">
                    <a:srgbClr val="C0C0C0"/>
                  </a:outerShdw>
                </a:effectLst>
              </a:rPr>
              <a:t>		       push</a:t>
            </a:r>
            <a:r>
              <a:rPr lang="en-US" altLang="zh-CN" sz="2100" b="1" smtClean="0">
                <a:solidFill>
                  <a:schemeClr val="accent2"/>
                </a:solidFill>
                <a:effectLst>
                  <a:outerShdw blurRad="38100" dist="38100" dir="2700000" algn="tl">
                    <a:srgbClr val="C0C0C0"/>
                  </a:outerShdw>
                </a:effectLst>
              </a:rPr>
              <a:t>(</a:t>
            </a:r>
            <a:r>
              <a:rPr lang="en-US" altLang="zh-CN" sz="2100" b="1" i="1" smtClean="0">
                <a:solidFill>
                  <a:schemeClr val="accent2"/>
                </a:solidFill>
                <a:effectLst>
                  <a:outerShdw blurRad="38100" dist="38100" dir="2700000" algn="tl">
                    <a:srgbClr val="C0C0C0"/>
                  </a:outerShdw>
                </a:effectLst>
              </a:rPr>
              <a:t>t</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tblptr</a:t>
            </a:r>
            <a:r>
              <a:rPr lang="en-US" altLang="zh-CN" sz="2100" b="1" smtClean="0">
                <a:solidFill>
                  <a:schemeClr val="accent2"/>
                </a:solidFill>
                <a:effectLst>
                  <a:outerShdw blurRad="38100" dist="38100" dir="2700000" algn="tl">
                    <a:srgbClr val="C0C0C0"/>
                  </a:outerShdw>
                </a:effectLst>
              </a:rPr>
              <a:t>); </a:t>
            </a:r>
            <a:r>
              <a:rPr lang="en-US" altLang="zh-CN" sz="2100" b="1" i="1" smtClean="0">
                <a:solidFill>
                  <a:schemeClr val="accent2"/>
                </a:solidFill>
                <a:effectLst>
                  <a:outerShdw blurRad="38100" dist="38100" dir="2700000" algn="tl">
                    <a:srgbClr val="C0C0C0"/>
                  </a:outerShdw>
                </a:effectLst>
              </a:rPr>
              <a:t>push</a:t>
            </a:r>
            <a:r>
              <a:rPr lang="en-US" altLang="zh-CN" sz="2100" b="1" smtClean="0">
                <a:solidFill>
                  <a:schemeClr val="accent2"/>
                </a:solidFill>
                <a:effectLst>
                  <a:outerShdw blurRad="38100" dist="38100" dir="2700000" algn="tl">
                    <a:srgbClr val="C0C0C0"/>
                  </a:outerShdw>
                </a:effectLst>
              </a:rPr>
              <a:t>(0, </a:t>
            </a:r>
            <a:r>
              <a:rPr lang="en-US" altLang="zh-CN" sz="2100" b="1" i="1" smtClean="0">
                <a:solidFill>
                  <a:schemeClr val="accent2"/>
                </a:solidFill>
                <a:effectLst>
                  <a:outerShdw blurRad="38100" dist="38100" dir="2700000" algn="tl">
                    <a:srgbClr val="C0C0C0"/>
                  </a:outerShdw>
                </a:effectLst>
              </a:rPr>
              <a:t>offset</a:t>
            </a:r>
            <a:r>
              <a:rPr lang="en-US" altLang="zh-CN" sz="2100" b="1" smtClean="0">
                <a:solidFill>
                  <a:schemeClr val="accent2"/>
                </a:solidFill>
                <a:effectLst>
                  <a:outerShdw blurRad="38100" dist="38100" dir="2700000" algn="tl">
                    <a:srgbClr val="C0C0C0"/>
                  </a:outerShdw>
                </a:effectLst>
              </a:rPr>
              <a:t>) } </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84</a:t>
            </a:fld>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zh-CN" altLang="en-US" b="1" dirty="0" smtClean="0">
                <a:ea typeface="宋体" pitchFamily="2" charset="-122"/>
              </a:rPr>
              <a:t>第 </a:t>
            </a:r>
            <a:r>
              <a:rPr lang="zh-CN" altLang="en-US" b="1" dirty="0">
                <a:ea typeface="宋体" pitchFamily="2" charset="-122"/>
              </a:rPr>
              <a:t>八</a:t>
            </a:r>
            <a:r>
              <a:rPr lang="en-US" altLang="zh-CN" b="1" dirty="0" smtClean="0">
                <a:ea typeface="宋体" pitchFamily="2" charset="-122"/>
              </a:rPr>
              <a:t> </a:t>
            </a:r>
            <a:r>
              <a:rPr lang="zh-CN" altLang="en-US" b="1" dirty="0" smtClean="0">
                <a:ea typeface="宋体" pitchFamily="2" charset="-122"/>
              </a:rPr>
              <a:t>部 分</a:t>
            </a:r>
            <a:endParaRPr lang="zh-CN" altLang="en-US" b="1" dirty="0" smtClean="0">
              <a:ea typeface="宋体" pitchFamily="2" charset="-122"/>
            </a:endParaRPr>
          </a:p>
        </p:txBody>
      </p:sp>
      <p:sp>
        <p:nvSpPr>
          <p:cNvPr id="40963" name="Rectangle 3"/>
          <p:cNvSpPr>
            <a:spLocks noGrp="1" noChangeArrowheads="1"/>
          </p:cNvSpPr>
          <p:nvPr>
            <p:ph idx="1"/>
          </p:nvPr>
        </p:nvSpPr>
        <p:spPr/>
        <p:txBody>
          <a:bodyPr/>
          <a:lstStyle/>
          <a:p>
            <a:pPr algn="just">
              <a:lnSpc>
                <a:spcPct val="95000"/>
              </a:lnSpc>
            </a:pPr>
            <a:r>
              <a:rPr lang="zh-CN" altLang="en-US" sz="3200" dirty="0" smtClean="0">
                <a:ea typeface="宋体" pitchFamily="2" charset="-122"/>
              </a:rPr>
              <a:t>代码生成器设计中的主要问题：存储管理、计算次序的选择、寄存器的分配、指令的选择等</a:t>
            </a:r>
          </a:p>
          <a:p>
            <a:pPr algn="just">
              <a:lnSpc>
                <a:spcPct val="95000"/>
              </a:lnSpc>
            </a:pPr>
            <a:r>
              <a:rPr lang="zh-CN" altLang="en-US" sz="3200" dirty="0" smtClean="0">
                <a:ea typeface="宋体" pitchFamily="2" charset="-122"/>
              </a:rPr>
              <a:t>目标机器几种常用的地址</a:t>
            </a:r>
            <a:r>
              <a:rPr lang="zh-CN" altLang="en-US" sz="3200" dirty="0" smtClean="0">
                <a:ea typeface="宋体" pitchFamily="2" charset="-122"/>
              </a:rPr>
              <a:t>模式、代价和</a:t>
            </a:r>
            <a:r>
              <a:rPr lang="zh-CN" altLang="en-US" sz="3200" dirty="0" smtClean="0">
                <a:ea typeface="宋体" pitchFamily="2" charset="-122"/>
              </a:rPr>
              <a:t>一些常用的指令</a:t>
            </a:r>
          </a:p>
          <a:p>
            <a:pPr algn="just">
              <a:lnSpc>
                <a:spcPct val="95000"/>
              </a:lnSpc>
            </a:pPr>
            <a:r>
              <a:rPr lang="zh-CN" altLang="en-US" sz="3200" dirty="0" smtClean="0">
                <a:ea typeface="宋体" pitchFamily="2" charset="-122"/>
              </a:rPr>
              <a:t>基本块和程序流</a:t>
            </a:r>
            <a:r>
              <a:rPr lang="zh-CN" altLang="en-US" sz="3200" dirty="0" smtClean="0">
                <a:ea typeface="宋体" pitchFamily="2" charset="-122"/>
              </a:rPr>
              <a:t>图</a:t>
            </a:r>
            <a:endParaRPr lang="zh-CN" altLang="en-US" sz="3200" dirty="0" smtClean="0">
              <a:ea typeface="宋体" pitchFamily="2" charset="-122"/>
            </a:endParaRP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85</a:t>
            </a:fld>
            <a:endParaRPr lang="en-US" altLang="zh-CN"/>
          </a:p>
        </p:txBody>
      </p:sp>
    </p:spTree>
    <p:extLst>
      <p:ext uri="{BB962C8B-B14F-4D97-AF65-F5344CB8AC3E}">
        <p14:creationId xmlns:p14="http://schemas.microsoft.com/office/powerpoint/2010/main" val="27778014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逢考必过</a:t>
            </a:r>
            <a:endParaRPr lang="zh-CN" altLang="zh-CN" smtClean="0"/>
          </a:p>
        </p:txBody>
      </p:sp>
      <p:sp>
        <p:nvSpPr>
          <p:cNvPr id="90115" name="Rectangle 3"/>
          <p:cNvSpPr>
            <a:spLocks noGrp="1" noChangeArrowheads="1"/>
          </p:cNvSpPr>
          <p:nvPr>
            <p:ph type="body" idx="1"/>
          </p:nvPr>
        </p:nvSpPr>
        <p:spPr/>
        <p:txBody>
          <a:bodyPr/>
          <a:lstStyle/>
          <a:p>
            <a:pPr eaLnBrk="1" hangingPunct="1"/>
            <a:endParaRPr lang="en-US" altLang="zh-CN" smtClean="0"/>
          </a:p>
          <a:p>
            <a:pPr eaLnBrk="1" hangingPunct="1">
              <a:buFont typeface="Wingdings" pitchFamily="2" charset="2"/>
              <a:buNone/>
            </a:pPr>
            <a:endParaRPr lang="en-US" altLang="zh-CN" smtClean="0">
              <a:solidFill>
                <a:schemeClr val="tx2"/>
              </a:solidFill>
            </a:endParaRPr>
          </a:p>
          <a:p>
            <a:pPr eaLnBrk="1" hangingPunct="1">
              <a:buFont typeface="Wingdings" pitchFamily="2" charset="2"/>
              <a:buNone/>
            </a:pPr>
            <a:endParaRPr lang="en-US" altLang="zh-CN" smtClean="0"/>
          </a:p>
        </p:txBody>
      </p:sp>
      <p:sp>
        <p:nvSpPr>
          <p:cNvPr id="240645" name="WordArt 5"/>
          <p:cNvSpPr>
            <a:spLocks noChangeArrowheads="1" noChangeShapeType="1" noTextEdit="1"/>
          </p:cNvSpPr>
          <p:nvPr/>
        </p:nvSpPr>
        <p:spPr bwMode="auto">
          <a:xfrm>
            <a:off x="1403350" y="2781300"/>
            <a:ext cx="5688013" cy="863600"/>
          </a:xfrm>
          <a:prstGeom prst="rect">
            <a:avLst/>
          </a:prstGeom>
        </p:spPr>
        <p:txBody>
          <a:bodyPr wrap="none" fromWordArt="1">
            <a:prstTxWarp prst="textPlain">
              <a:avLst>
                <a:gd name="adj" fmla="val 50000"/>
              </a:avLst>
            </a:prstTxWarp>
          </a:bodyPr>
          <a:lstStyle/>
          <a:p>
            <a:pPr algn="ctr"/>
            <a:r>
              <a:rPr lang="zh-CN" altLang="en-US" sz="36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a:ea typeface="宋体"/>
              </a:rPr>
              <a:t>祝大家取得好成绩</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86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 calcmode="lin" valueType="num">
                                      <p:cBhvr additive="base">
                                        <p:cTn id="7" dur="500" fill="hold"/>
                                        <p:tgtEl>
                                          <p:spTgt spid="240645"/>
                                        </p:tgtEl>
                                        <p:attrNameLst>
                                          <p:attrName>ppt_x</p:attrName>
                                        </p:attrNameLst>
                                      </p:cBhvr>
                                      <p:tavLst>
                                        <p:tav tm="0">
                                          <p:val>
                                            <p:strVal val="#ppt_x"/>
                                          </p:val>
                                        </p:tav>
                                        <p:tav tm="100000">
                                          <p:val>
                                            <p:strVal val="#ppt_x"/>
                                          </p:val>
                                        </p:tav>
                                      </p:tavLst>
                                    </p:anim>
                                    <p:anim calcmode="lin" valueType="num">
                                      <p:cBhvr additive="base">
                                        <p:cTn id="8" dur="500" fill="hold"/>
                                        <p:tgtEl>
                                          <p:spTgt spid="2406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228600"/>
            <a:ext cx="7772400" cy="1143000"/>
          </a:xfrm>
        </p:spPr>
        <p:txBody>
          <a:bodyPr/>
          <a:lstStyle/>
          <a:p>
            <a:pPr eaLnBrk="1" hangingPunct="1">
              <a:defRPr/>
            </a:pPr>
            <a:r>
              <a:rPr lang="zh-CN" altLang="en-US" smtClean="0">
                <a:solidFill>
                  <a:srgbClr val="996633"/>
                </a:solidFill>
                <a:effectLst>
                  <a:outerShdw blurRad="38100" dist="38100" dir="2700000" algn="tl">
                    <a:srgbClr val="C0C0C0"/>
                  </a:outerShdw>
                </a:effectLst>
              </a:rPr>
              <a:t>有 限 自 动 机 </a:t>
            </a:r>
          </a:p>
        </p:txBody>
      </p:sp>
      <p:sp>
        <p:nvSpPr>
          <p:cNvPr id="25603" name="Rectangle 3"/>
          <p:cNvSpPr>
            <a:spLocks noGrp="1" noChangeArrowheads="1"/>
          </p:cNvSpPr>
          <p:nvPr>
            <p:ph type="body" idx="1"/>
          </p:nvPr>
        </p:nvSpPr>
        <p:spPr>
          <a:xfrm>
            <a:off x="228600" y="1219200"/>
            <a:ext cx="8763000" cy="3352800"/>
          </a:xfrm>
        </p:spPr>
        <p:txBody>
          <a:bodyPr/>
          <a:lstStyle/>
          <a:p>
            <a:pPr algn="just" eaLnBrk="1" hangingPunct="1">
              <a:lnSpc>
                <a:spcPct val="90000"/>
              </a:lnSpc>
              <a:buFont typeface="Wingdings" pitchFamily="2" charset="2"/>
              <a:buNone/>
              <a:defRPr/>
            </a:pPr>
            <a:r>
              <a:rPr lang="zh-CN" altLang="en-US" b="1" smtClean="0">
                <a:solidFill>
                  <a:srgbClr val="996633"/>
                </a:solidFill>
                <a:effectLst>
                  <a:outerShdw blurRad="38100" dist="38100" dir="2700000" algn="tl">
                    <a:srgbClr val="C0C0C0"/>
                  </a:outerShdw>
                </a:effectLst>
                <a:latin typeface="宋体" pitchFamily="2" charset="-122"/>
              </a:rPr>
              <a:t>不确定的有限自动机（简称</a:t>
            </a:r>
            <a:r>
              <a:rPr lang="en-US" altLang="zh-CN" b="1" smtClean="0">
                <a:solidFill>
                  <a:srgbClr val="996633"/>
                </a:solidFill>
                <a:effectLst>
                  <a:outerShdw blurRad="38100" dist="38100" dir="2700000" algn="tl">
                    <a:srgbClr val="C0C0C0"/>
                  </a:outerShdw>
                </a:effectLst>
                <a:cs typeface="Times New Roman" pitchFamily="18" charset="0"/>
              </a:rPr>
              <a:t>NFA</a:t>
            </a:r>
            <a:r>
              <a:rPr lang="zh-CN" altLang="en-US" b="1" smtClean="0">
                <a:solidFill>
                  <a:srgbClr val="996633"/>
                </a:solidFill>
                <a:effectLst>
                  <a:outerShdw blurRad="38100" dist="38100" dir="2700000" algn="tl">
                    <a:srgbClr val="C0C0C0"/>
                  </a:outerShdw>
                </a:effectLst>
                <a:latin typeface="宋体" pitchFamily="2" charset="-122"/>
              </a:rPr>
              <a:t>）</a:t>
            </a:r>
          </a:p>
          <a:p>
            <a:pPr algn="just" eaLnBrk="1" hangingPunct="1">
              <a:lnSpc>
                <a:spcPct val="90000"/>
              </a:lnSpc>
              <a:buFont typeface="Wingdings" pitchFamily="2" charset="2"/>
              <a:buNone/>
              <a:defRPr/>
            </a:pPr>
            <a:r>
              <a:rPr lang="zh-CN" altLang="en-US" sz="2600" b="1" smtClean="0">
                <a:latin typeface="宋体" pitchFamily="2" charset="-122"/>
              </a:rPr>
              <a:t>	</a:t>
            </a:r>
            <a:r>
              <a:rPr lang="zh-CN" altLang="en-US" sz="2600" b="1" smtClean="0">
                <a:solidFill>
                  <a:schemeClr val="accent2"/>
                </a:solidFill>
                <a:effectLst>
                  <a:outerShdw blurRad="38100" dist="38100" dir="2700000" algn="tl">
                    <a:srgbClr val="C0C0C0"/>
                  </a:outerShdw>
                </a:effectLst>
                <a:latin typeface="宋体" pitchFamily="2" charset="-122"/>
              </a:rPr>
              <a:t>一个数学模型，它包括</a:t>
            </a:r>
            <a:r>
              <a:rPr lang="en-US" altLang="zh-CN" sz="2600" b="1" smtClean="0">
                <a:solidFill>
                  <a:schemeClr val="accent2"/>
                </a:solidFill>
                <a:effectLst>
                  <a:outerShdw blurRad="38100" dist="38100" dir="2700000" algn="tl">
                    <a:srgbClr val="C0C0C0"/>
                  </a:outerShdw>
                </a:effectLst>
                <a:latin typeface="宋体" pitchFamily="2" charset="-122"/>
              </a:rPr>
              <a:t>:</a:t>
            </a:r>
          </a:p>
          <a:p>
            <a:pPr algn="just" eaLnBrk="1" hangingPunct="1">
              <a:lnSpc>
                <a:spcPct val="90000"/>
              </a:lnSpc>
              <a:defRPr/>
            </a:pPr>
            <a:r>
              <a:rPr lang="en-US" altLang="zh-CN" sz="2600" b="1" smtClean="0">
                <a:solidFill>
                  <a:schemeClr val="accent2"/>
                </a:solidFill>
                <a:effectLst>
                  <a:outerShdw blurRad="38100" dist="38100" dir="2700000" algn="tl">
                    <a:srgbClr val="C0C0C0"/>
                  </a:outerShdw>
                </a:effectLst>
                <a:latin typeface="宋体" pitchFamily="2" charset="-122"/>
              </a:rPr>
              <a:t> </a:t>
            </a:r>
            <a:r>
              <a:rPr lang="zh-CN" altLang="en-US" sz="2600" b="1" smtClean="0">
                <a:solidFill>
                  <a:schemeClr val="accent2"/>
                </a:solidFill>
                <a:effectLst>
                  <a:outerShdw blurRad="38100" dist="38100" dir="2700000" algn="tl">
                    <a:srgbClr val="C0C0C0"/>
                  </a:outerShdw>
                </a:effectLst>
                <a:latin typeface="宋体" pitchFamily="2" charset="-122"/>
              </a:rPr>
              <a:t>状态集合</a:t>
            </a:r>
            <a:r>
              <a:rPr lang="en-US" altLang="zh-CN" sz="2600" b="1" i="1" smtClean="0">
                <a:solidFill>
                  <a:schemeClr val="accent2"/>
                </a:solidFill>
                <a:effectLst>
                  <a:outerShdw blurRad="38100" dist="38100" dir="2700000" algn="tl">
                    <a:srgbClr val="C0C0C0"/>
                  </a:outerShdw>
                </a:effectLst>
                <a:cs typeface="Times New Roman" pitchFamily="18" charset="0"/>
              </a:rPr>
              <a:t>S</a:t>
            </a:r>
            <a:r>
              <a:rPr lang="zh-CN" altLang="en-US" sz="2600" b="1" smtClean="0">
                <a:solidFill>
                  <a:schemeClr val="accent2"/>
                </a:solidFill>
                <a:effectLst>
                  <a:outerShdw blurRad="38100" dist="38100" dir="2700000" algn="tl">
                    <a:srgbClr val="C0C0C0"/>
                  </a:outerShdw>
                </a:effectLst>
                <a:latin typeface="宋体" pitchFamily="2" charset="-122"/>
              </a:rPr>
              <a:t>；</a:t>
            </a:r>
          </a:p>
          <a:p>
            <a:pPr algn="just" eaLnBrk="1" hangingPunct="1">
              <a:lnSpc>
                <a:spcPct val="90000"/>
              </a:lnSpc>
              <a:defRPr/>
            </a:pPr>
            <a:r>
              <a:rPr lang="zh-CN" altLang="en-US" sz="2600" b="1" smtClean="0">
                <a:solidFill>
                  <a:schemeClr val="accent2"/>
                </a:solidFill>
                <a:effectLst>
                  <a:outerShdw blurRad="38100" dist="38100" dir="2700000" algn="tl">
                    <a:srgbClr val="C0C0C0"/>
                  </a:outerShdw>
                </a:effectLst>
                <a:latin typeface="宋体" pitchFamily="2" charset="-122"/>
              </a:rPr>
              <a:t> 输入符号集合</a:t>
            </a:r>
            <a:r>
              <a:rPr lang="zh-CN" altLang="en-US" sz="2600" b="1" smtClean="0">
                <a:solidFill>
                  <a:schemeClr val="accent2"/>
                </a:solidFill>
                <a:effectLst>
                  <a:outerShdw blurRad="38100" dist="38100" dir="2700000" algn="tl">
                    <a:srgbClr val="C0C0C0"/>
                  </a:outerShdw>
                </a:effectLst>
                <a:sym typeface="Symbol" pitchFamily="18" charset="2"/>
              </a:rPr>
              <a:t></a:t>
            </a:r>
            <a:r>
              <a:rPr lang="zh-CN" altLang="en-US" sz="2600" b="1" smtClean="0">
                <a:solidFill>
                  <a:schemeClr val="accent2"/>
                </a:solidFill>
                <a:effectLst>
                  <a:outerShdw blurRad="38100" dist="38100" dir="2700000" algn="tl">
                    <a:srgbClr val="C0C0C0"/>
                  </a:outerShdw>
                </a:effectLst>
                <a:latin typeface="宋体" pitchFamily="2" charset="-122"/>
              </a:rPr>
              <a:t>；</a:t>
            </a:r>
          </a:p>
          <a:p>
            <a:pPr algn="just" eaLnBrk="1" hangingPunct="1">
              <a:lnSpc>
                <a:spcPct val="90000"/>
              </a:lnSpc>
              <a:defRPr/>
            </a:pPr>
            <a:r>
              <a:rPr lang="zh-CN" altLang="en-US" sz="2600" b="1" smtClean="0">
                <a:solidFill>
                  <a:schemeClr val="accent2"/>
                </a:solidFill>
                <a:effectLst>
                  <a:outerShdw blurRad="38100" dist="38100" dir="2700000" algn="tl">
                    <a:srgbClr val="C0C0C0"/>
                  </a:outerShdw>
                </a:effectLst>
                <a:latin typeface="宋体" pitchFamily="2" charset="-122"/>
              </a:rPr>
              <a:t> 转换函数</a:t>
            </a:r>
            <a:r>
              <a:rPr lang="en-US" altLang="zh-CN" sz="2600" b="1" i="1" smtClean="0">
                <a:solidFill>
                  <a:schemeClr val="accent2"/>
                </a:solidFill>
                <a:effectLst>
                  <a:outerShdw blurRad="38100" dist="38100" dir="2700000" algn="tl">
                    <a:srgbClr val="C0C0C0"/>
                  </a:outerShdw>
                </a:effectLst>
                <a:cs typeface="Times New Roman" pitchFamily="18" charset="0"/>
              </a:rPr>
              <a:t>move</a:t>
            </a:r>
            <a:r>
              <a:rPr lang="en-US" altLang="zh-CN" sz="2600" b="1" smtClean="0">
                <a:solidFill>
                  <a:schemeClr val="accent2"/>
                </a:solidFill>
                <a:effectLst>
                  <a:outerShdw blurRad="38100" dist="38100" dir="2700000" algn="tl">
                    <a:srgbClr val="C0C0C0"/>
                  </a:outerShdw>
                </a:effectLst>
                <a:cs typeface="Times New Roman" pitchFamily="18" charset="0"/>
              </a:rPr>
              <a:t> : </a:t>
            </a:r>
            <a:r>
              <a:rPr lang="en-US" altLang="zh-CN" sz="2600" b="1" i="1" smtClean="0">
                <a:solidFill>
                  <a:schemeClr val="accent2"/>
                </a:solidFill>
                <a:effectLst>
                  <a:outerShdw blurRad="38100" dist="38100" dir="2700000" algn="tl">
                    <a:srgbClr val="C0C0C0"/>
                  </a:outerShdw>
                </a:effectLst>
                <a:cs typeface="Times New Roman" pitchFamily="18" charset="0"/>
              </a:rPr>
              <a:t>S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i="1" smtClean="0">
                <a:solidFill>
                  <a:schemeClr val="accent2"/>
                </a:solidFill>
                <a:effectLst>
                  <a:outerShdw blurRad="38100" dist="38100" dir="2700000" algn="tl">
                    <a:srgbClr val="C0C0C0"/>
                  </a:outerShdw>
                </a:effectLst>
                <a:cs typeface="Times New Roman" pitchFamily="18" charset="0"/>
              </a:rPr>
              <a:t>P</a:t>
            </a:r>
            <a:r>
              <a:rPr lang="en-US" altLang="zh-CN" sz="2600" b="1" smtClean="0">
                <a:solidFill>
                  <a:schemeClr val="accent2"/>
                </a:solidFill>
                <a:effectLst>
                  <a:outerShdw blurRad="38100" dist="38100" dir="2700000" algn="tl">
                    <a:srgbClr val="C0C0C0"/>
                  </a:outerShdw>
                </a:effectLst>
                <a:cs typeface="Times New Roman" pitchFamily="18" charset="0"/>
              </a:rPr>
              <a:t>(</a:t>
            </a:r>
            <a:r>
              <a:rPr lang="en-US" altLang="zh-CN" sz="2600" b="1" i="1" smtClean="0">
                <a:solidFill>
                  <a:schemeClr val="accent2"/>
                </a:solidFill>
                <a:effectLst>
                  <a:outerShdw blurRad="38100" dist="38100" dir="2700000" algn="tl">
                    <a:srgbClr val="C0C0C0"/>
                  </a:outerShdw>
                </a:effectLst>
                <a:cs typeface="Times New Roman" pitchFamily="18" charset="0"/>
              </a:rPr>
              <a:t>S</a:t>
            </a:r>
            <a:r>
              <a:rPr lang="en-US" altLang="zh-CN" sz="2600" b="1" smtClean="0">
                <a:solidFill>
                  <a:schemeClr val="accent2"/>
                </a:solidFill>
                <a:effectLst>
                  <a:outerShdw blurRad="38100" dist="38100" dir="2700000" algn="tl">
                    <a:srgbClr val="C0C0C0"/>
                  </a:outerShdw>
                </a:effectLst>
                <a:cs typeface="Times New Roman" pitchFamily="18" charset="0"/>
              </a:rPr>
              <a:t>)</a:t>
            </a:r>
            <a:r>
              <a:rPr lang="zh-CN" altLang="en-US" sz="2600" b="1" smtClean="0">
                <a:solidFill>
                  <a:schemeClr val="accent2"/>
                </a:solidFill>
                <a:effectLst>
                  <a:outerShdw blurRad="38100" dist="38100" dir="2700000" algn="tl">
                    <a:srgbClr val="C0C0C0"/>
                  </a:outerShdw>
                </a:effectLst>
              </a:rPr>
              <a:t>；</a:t>
            </a:r>
            <a:endParaRPr lang="zh-CN" altLang="en-US" sz="2600" b="1" smtClean="0">
              <a:solidFill>
                <a:schemeClr val="accent2"/>
              </a:solidFill>
              <a:effectLst>
                <a:outerShdw blurRad="38100" dist="38100" dir="2700000" algn="tl">
                  <a:srgbClr val="C0C0C0"/>
                </a:outerShdw>
              </a:effectLst>
              <a:latin typeface="宋体" pitchFamily="2" charset="-122"/>
            </a:endParaRPr>
          </a:p>
          <a:p>
            <a:pPr algn="just" eaLnBrk="1" hangingPunct="1">
              <a:lnSpc>
                <a:spcPct val="90000"/>
              </a:lnSpc>
              <a:defRPr/>
            </a:pPr>
            <a:r>
              <a:rPr lang="zh-CN" altLang="en-US" sz="2600" b="1" smtClean="0">
                <a:solidFill>
                  <a:schemeClr val="accent2"/>
                </a:solidFill>
                <a:effectLst>
                  <a:outerShdw blurRad="38100" dist="38100" dir="2700000" algn="tl">
                    <a:srgbClr val="C0C0C0"/>
                  </a:outerShdw>
                </a:effectLst>
                <a:latin typeface="宋体" pitchFamily="2" charset="-122"/>
              </a:rPr>
              <a:t> 状态</a:t>
            </a:r>
            <a:r>
              <a:rPr lang="en-US" altLang="zh-CN" sz="2600" b="1" i="1" smtClean="0">
                <a:solidFill>
                  <a:schemeClr val="accent2"/>
                </a:solidFill>
                <a:effectLst>
                  <a:outerShdw blurRad="38100" dist="38100" dir="2700000" algn="tl">
                    <a:srgbClr val="C0C0C0"/>
                  </a:outerShdw>
                </a:effectLst>
                <a:cs typeface="Times New Roman" pitchFamily="18" charset="0"/>
              </a:rPr>
              <a:t>s</a:t>
            </a:r>
            <a:r>
              <a:rPr lang="en-US" altLang="zh-CN" sz="2600" b="1" baseline="-30000" smtClean="0">
                <a:solidFill>
                  <a:schemeClr val="accent2"/>
                </a:solidFill>
                <a:effectLst>
                  <a:outerShdw blurRad="38100" dist="38100" dir="2700000" algn="tl">
                    <a:srgbClr val="C0C0C0"/>
                  </a:outerShdw>
                </a:effectLst>
                <a:cs typeface="Times New Roman" pitchFamily="18" charset="0"/>
              </a:rPr>
              <a:t>0</a:t>
            </a:r>
            <a:r>
              <a:rPr lang="zh-CN" altLang="en-US" sz="2600" b="1" smtClean="0">
                <a:solidFill>
                  <a:schemeClr val="accent2"/>
                </a:solidFill>
                <a:effectLst>
                  <a:outerShdw blurRad="38100" dist="38100" dir="2700000" algn="tl">
                    <a:srgbClr val="C0C0C0"/>
                  </a:outerShdw>
                </a:effectLst>
                <a:latin typeface="宋体" pitchFamily="2" charset="-122"/>
              </a:rPr>
              <a:t>是开始状态；</a:t>
            </a:r>
          </a:p>
          <a:p>
            <a:pPr algn="just" eaLnBrk="1" hangingPunct="1">
              <a:lnSpc>
                <a:spcPct val="90000"/>
              </a:lnSpc>
              <a:defRPr/>
            </a:pPr>
            <a:r>
              <a:rPr lang="zh-CN" altLang="en-US" sz="2600" b="1" smtClean="0">
                <a:solidFill>
                  <a:schemeClr val="accent2"/>
                </a:solidFill>
                <a:effectLst>
                  <a:outerShdw blurRad="38100" dist="38100" dir="2700000" algn="tl">
                    <a:srgbClr val="C0C0C0"/>
                  </a:outerShdw>
                </a:effectLst>
                <a:latin typeface="宋体" pitchFamily="2" charset="-122"/>
              </a:rPr>
              <a:t> </a:t>
            </a:r>
            <a:r>
              <a:rPr lang="en-US" altLang="zh-CN" sz="2600" b="1" i="1" smtClean="0">
                <a:solidFill>
                  <a:schemeClr val="accent2"/>
                </a:solidFill>
                <a:effectLst>
                  <a:outerShdw blurRad="38100" dist="38100" dir="2700000" algn="tl">
                    <a:srgbClr val="C0C0C0"/>
                  </a:outerShdw>
                </a:effectLst>
                <a:cs typeface="Times New Roman" pitchFamily="18" charset="0"/>
              </a:rPr>
              <a:t>F </a:t>
            </a:r>
            <a:r>
              <a:rPr lang="en-US" altLang="zh-CN" sz="2600" b="1" smtClean="0">
                <a:solidFill>
                  <a:schemeClr val="accent2"/>
                </a:solidFill>
                <a:effectLst>
                  <a:outerShdw blurRad="38100" dist="38100" dir="2700000" algn="tl">
                    <a:srgbClr val="C0C0C0"/>
                  </a:outerShdw>
                </a:effectLst>
                <a:sym typeface="Symbol" pitchFamily="18" charset="2"/>
              </a:rPr>
              <a:t></a:t>
            </a:r>
            <a:r>
              <a:rPr lang="en-US" altLang="zh-CN" sz="2600" b="1" smtClean="0">
                <a:solidFill>
                  <a:schemeClr val="accent2"/>
                </a:solidFill>
                <a:effectLst>
                  <a:outerShdw blurRad="38100" dist="38100" dir="2700000" algn="tl">
                    <a:srgbClr val="C0C0C0"/>
                  </a:outerShdw>
                </a:effectLst>
                <a:cs typeface="Times New Roman" pitchFamily="18" charset="0"/>
              </a:rPr>
              <a:t> </a:t>
            </a:r>
            <a:r>
              <a:rPr lang="en-US" altLang="zh-CN" sz="2600" b="1" i="1" smtClean="0">
                <a:solidFill>
                  <a:schemeClr val="accent2"/>
                </a:solidFill>
                <a:effectLst>
                  <a:outerShdw blurRad="38100" dist="38100" dir="2700000" algn="tl">
                    <a:srgbClr val="C0C0C0"/>
                  </a:outerShdw>
                </a:effectLst>
                <a:cs typeface="Times New Roman" pitchFamily="18" charset="0"/>
              </a:rPr>
              <a:t>S</a:t>
            </a:r>
            <a:r>
              <a:rPr lang="zh-CN" altLang="en-US" sz="2600" b="1" smtClean="0">
                <a:solidFill>
                  <a:schemeClr val="accent2"/>
                </a:solidFill>
                <a:effectLst>
                  <a:outerShdw blurRad="38100" dist="38100" dir="2700000" algn="tl">
                    <a:srgbClr val="C0C0C0"/>
                  </a:outerShdw>
                </a:effectLst>
                <a:latin typeface="宋体" pitchFamily="2" charset="-122"/>
              </a:rPr>
              <a:t>是接受状态集合</a:t>
            </a:r>
            <a:r>
              <a:rPr lang="zh-CN" altLang="en-US" sz="2600" b="1" i="1" smtClean="0">
                <a:solidFill>
                  <a:schemeClr val="accent2"/>
                </a:solidFill>
                <a:effectLst>
                  <a:outerShdw blurRad="38100" dist="38100" dir="2700000" algn="tl">
                    <a:srgbClr val="C0C0C0"/>
                  </a:outerShdw>
                </a:effectLst>
                <a:latin typeface="宋体" pitchFamily="2" charset="-122"/>
              </a:rPr>
              <a:t>。</a:t>
            </a:r>
            <a:endParaRPr lang="zh-CN" altLang="en-US" sz="2600" b="1" smtClean="0">
              <a:solidFill>
                <a:schemeClr val="accent2"/>
              </a:solidFill>
              <a:effectLst>
                <a:outerShdw blurRad="38100" dist="38100" dir="2700000" algn="tl">
                  <a:srgbClr val="C0C0C0"/>
                </a:outerShdw>
              </a:effectLst>
            </a:endParaRPr>
          </a:p>
        </p:txBody>
      </p:sp>
      <p:grpSp>
        <p:nvGrpSpPr>
          <p:cNvPr id="12292" name="Group 4"/>
          <p:cNvGrpSpPr>
            <a:grpSpLocks/>
          </p:cNvGrpSpPr>
          <p:nvPr/>
        </p:nvGrpSpPr>
        <p:grpSpPr bwMode="auto">
          <a:xfrm>
            <a:off x="2843213" y="4149725"/>
            <a:ext cx="5638800" cy="2209800"/>
            <a:chOff x="1776" y="2832"/>
            <a:chExt cx="3552" cy="1392"/>
          </a:xfrm>
        </p:grpSpPr>
        <p:sp>
          <p:nvSpPr>
            <p:cNvPr id="12295" name="Oval 5"/>
            <p:cNvSpPr>
              <a:spLocks noChangeArrowheads="1"/>
            </p:cNvSpPr>
            <p:nvPr/>
          </p:nvSpPr>
          <p:spPr bwMode="auto">
            <a:xfrm>
              <a:off x="3807" y="3352"/>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800" b="1">
                  <a:latin typeface="Times New Roman" pitchFamily="18" charset="0"/>
                </a:rPr>
                <a:t>1</a:t>
              </a:r>
            </a:p>
          </p:txBody>
        </p:sp>
        <p:grpSp>
          <p:nvGrpSpPr>
            <p:cNvPr id="12296" name="Group 6"/>
            <p:cNvGrpSpPr>
              <a:grpSpLocks/>
            </p:cNvGrpSpPr>
            <p:nvPr/>
          </p:nvGrpSpPr>
          <p:grpSpPr bwMode="auto">
            <a:xfrm>
              <a:off x="4951" y="3350"/>
              <a:ext cx="377" cy="349"/>
              <a:chOff x="7120" y="12162"/>
              <a:chExt cx="425" cy="425"/>
            </a:xfrm>
          </p:grpSpPr>
          <p:sp>
            <p:nvSpPr>
              <p:cNvPr id="12308" name="Oval 7"/>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zh-CN" sz="1000">
                  <a:latin typeface="Times New Roman" pitchFamily="18" charset="0"/>
                </a:endParaRPr>
              </a:p>
            </p:txBody>
          </p:sp>
          <p:sp>
            <p:nvSpPr>
              <p:cNvPr id="12309" name="Oval 8"/>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en-US" altLang="zh-CN" sz="2800" b="1">
                    <a:latin typeface="Times New Roman" pitchFamily="18" charset="0"/>
                  </a:rPr>
                  <a:t>2</a:t>
                </a:r>
              </a:p>
            </p:txBody>
          </p:sp>
        </p:grpSp>
        <p:sp>
          <p:nvSpPr>
            <p:cNvPr id="12297" name="Line 9"/>
            <p:cNvSpPr>
              <a:spLocks noChangeShapeType="1"/>
            </p:cNvSpPr>
            <p:nvPr/>
          </p:nvSpPr>
          <p:spPr bwMode="auto">
            <a:xfrm>
              <a:off x="1776" y="3549"/>
              <a:ext cx="83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12298" name="Line 10"/>
            <p:cNvSpPr>
              <a:spLocks noChangeShapeType="1"/>
            </p:cNvSpPr>
            <p:nvPr/>
          </p:nvSpPr>
          <p:spPr bwMode="auto">
            <a:xfrm flipV="1">
              <a:off x="3027" y="3537"/>
              <a:ext cx="75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2299" name="Rectangle 11"/>
            <p:cNvSpPr>
              <a:spLocks noChangeArrowheads="1"/>
            </p:cNvSpPr>
            <p:nvPr/>
          </p:nvSpPr>
          <p:spPr bwMode="auto">
            <a:xfrm>
              <a:off x="1882" y="326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zh-CN" altLang="en-US" sz="2800" b="1">
                  <a:latin typeface="Times New Roman" pitchFamily="18" charset="0"/>
                </a:rPr>
                <a:t>开始</a:t>
              </a:r>
            </a:p>
          </p:txBody>
        </p:sp>
        <p:sp>
          <p:nvSpPr>
            <p:cNvPr id="12300" name="Rectangle 12"/>
            <p:cNvSpPr>
              <a:spLocks noChangeArrowheads="1"/>
            </p:cNvSpPr>
            <p:nvPr/>
          </p:nvSpPr>
          <p:spPr bwMode="auto">
            <a:xfrm>
              <a:off x="3213"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a</a:t>
              </a:r>
            </a:p>
          </p:txBody>
        </p:sp>
        <p:sp>
          <p:nvSpPr>
            <p:cNvPr id="12301" name="Line 13"/>
            <p:cNvSpPr>
              <a:spLocks noChangeShapeType="1"/>
            </p:cNvSpPr>
            <p:nvPr/>
          </p:nvSpPr>
          <p:spPr bwMode="auto">
            <a:xfrm flipV="1">
              <a:off x="4197" y="3537"/>
              <a:ext cx="75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12302" name="Freeform 14"/>
            <p:cNvSpPr>
              <a:spLocks/>
            </p:cNvSpPr>
            <p:nvPr/>
          </p:nvSpPr>
          <p:spPr bwMode="auto">
            <a:xfrm>
              <a:off x="2721" y="3083"/>
              <a:ext cx="263" cy="275"/>
            </a:xfrm>
            <a:custGeom>
              <a:avLst/>
              <a:gdLst>
                <a:gd name="T0" fmla="*/ 156 w 297"/>
                <a:gd name="T1" fmla="*/ 187 h 333"/>
                <a:gd name="T2" fmla="*/ 197 w 297"/>
                <a:gd name="T3" fmla="*/ 71 h 333"/>
                <a:gd name="T4" fmla="*/ 104 w 297"/>
                <a:gd name="T5" fmla="*/ 2 h 333"/>
                <a:gd name="T6" fmla="*/ 11 w 297"/>
                <a:gd name="T7" fmla="*/ 63 h 333"/>
                <a:gd name="T8" fmla="*/ 42 w 297"/>
                <a:gd name="T9" fmla="*/ 187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2303" name="Oval 15"/>
            <p:cNvSpPr>
              <a:spLocks noChangeArrowheads="1"/>
            </p:cNvSpPr>
            <p:nvPr/>
          </p:nvSpPr>
          <p:spPr bwMode="auto">
            <a:xfrm>
              <a:off x="2636" y="3362"/>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en-US" altLang="zh-CN" sz="2800" b="1">
                  <a:latin typeface="Times New Roman" pitchFamily="18" charset="0"/>
                </a:rPr>
                <a:t>0</a:t>
              </a:r>
            </a:p>
          </p:txBody>
        </p:sp>
        <p:sp>
          <p:nvSpPr>
            <p:cNvPr id="12304" name="Freeform 16"/>
            <p:cNvSpPr>
              <a:spLocks/>
            </p:cNvSpPr>
            <p:nvPr/>
          </p:nvSpPr>
          <p:spPr bwMode="auto">
            <a:xfrm flipV="1">
              <a:off x="2694" y="3689"/>
              <a:ext cx="264" cy="273"/>
            </a:xfrm>
            <a:custGeom>
              <a:avLst/>
              <a:gdLst>
                <a:gd name="T0" fmla="*/ 158 w 297"/>
                <a:gd name="T1" fmla="*/ 183 h 333"/>
                <a:gd name="T2" fmla="*/ 200 w 297"/>
                <a:gd name="T3" fmla="*/ 69 h 333"/>
                <a:gd name="T4" fmla="*/ 105 w 297"/>
                <a:gd name="T5" fmla="*/ 2 h 333"/>
                <a:gd name="T6" fmla="*/ 11 w 297"/>
                <a:gd name="T7" fmla="*/ 61 h 333"/>
                <a:gd name="T8" fmla="*/ 42 w 297"/>
                <a:gd name="T9" fmla="*/ 184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12305" name="Rectangle 17"/>
            <p:cNvSpPr>
              <a:spLocks noChangeArrowheads="1"/>
            </p:cNvSpPr>
            <p:nvPr/>
          </p:nvSpPr>
          <p:spPr bwMode="auto">
            <a:xfrm>
              <a:off x="2736" y="283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a</a:t>
              </a:r>
            </a:p>
          </p:txBody>
        </p:sp>
        <p:sp>
          <p:nvSpPr>
            <p:cNvPr id="12306" name="Rectangle 18"/>
            <p:cNvSpPr>
              <a:spLocks noChangeArrowheads="1"/>
            </p:cNvSpPr>
            <p:nvPr/>
          </p:nvSpPr>
          <p:spPr bwMode="auto">
            <a:xfrm>
              <a:off x="2688" y="394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b</a:t>
              </a:r>
            </a:p>
          </p:txBody>
        </p:sp>
        <p:sp>
          <p:nvSpPr>
            <p:cNvPr id="12307" name="Rectangle 19"/>
            <p:cNvSpPr>
              <a:spLocks noChangeArrowheads="1"/>
            </p:cNvSpPr>
            <p:nvPr/>
          </p:nvSpPr>
          <p:spPr bwMode="auto">
            <a:xfrm>
              <a:off x="4410"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p>
              <a:pPr algn="just" eaLnBrk="0" hangingPunct="0"/>
              <a:r>
                <a:rPr lang="en-US" altLang="zh-CN" sz="2800" b="1" i="1">
                  <a:latin typeface="Times New Roman" pitchFamily="18" charset="0"/>
                </a:rPr>
                <a:t>b</a:t>
              </a:r>
            </a:p>
          </p:txBody>
        </p:sp>
      </p:grpSp>
      <p:sp>
        <p:nvSpPr>
          <p:cNvPr id="25620" name="Rectangle 20"/>
          <p:cNvSpPr>
            <a:spLocks noChangeArrowheads="1"/>
          </p:cNvSpPr>
          <p:nvPr/>
        </p:nvSpPr>
        <p:spPr bwMode="auto">
          <a:xfrm>
            <a:off x="323850" y="4437063"/>
            <a:ext cx="2362200" cy="1676400"/>
          </a:xfrm>
          <a:prstGeom prst="rect">
            <a:avLst/>
          </a:prstGeom>
          <a:noFill/>
          <a:ln w="9525">
            <a:noFill/>
            <a:miter lim="800000"/>
            <a:headEnd/>
            <a:tailEnd/>
          </a:ln>
          <a:effectLst/>
        </p:spPr>
        <p:txBody>
          <a:bodyPr wrap="none" lIns="54000" tIns="28800" rIns="54000" bIns="28800" anchor="ctr"/>
          <a:lstStyle/>
          <a:p>
            <a:pPr algn="ctr" eaLnBrk="0" hangingPunct="0">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识别语言</a:t>
            </a:r>
          </a:p>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baseline="30000">
                <a:solidFill>
                  <a:schemeClr val="accent2"/>
                </a:solidFill>
                <a:effectLst>
                  <a:outerShdw blurRad="38100" dist="38100" dir="2700000" algn="tl">
                    <a:srgbClr val="C0C0C0"/>
                  </a:outerShdw>
                </a:effectLst>
                <a:latin typeface="Times New Roman" pitchFamily="18" charset="0"/>
                <a:ea typeface="宋体" pitchFamily="2" charset="-122"/>
              </a:rPr>
              <a:t>*</a:t>
            </a:r>
            <a:r>
              <a:rPr lang="en-US" altLang="zh-CN" sz="2800" b="1" i="1">
                <a:solidFill>
                  <a:schemeClr val="accent2"/>
                </a:solidFill>
                <a:effectLst>
                  <a:outerShdw blurRad="38100" dist="38100" dir="2700000" algn="tl">
                    <a:srgbClr val="C0C0C0"/>
                  </a:outerShdw>
                </a:effectLst>
                <a:latin typeface="Times New Roman" pitchFamily="18" charset="0"/>
                <a:ea typeface="宋体" pitchFamily="2" charset="-122"/>
              </a:rPr>
              <a:t>ab</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 </a:t>
            </a:r>
          </a:p>
          <a:p>
            <a:pPr algn="ctr" eaLnBrk="0" hangingPunct="0">
              <a:defRPr/>
            </a:pPr>
            <a:r>
              <a:rPr lang="zh-CN" altLang="en-US" sz="2800" b="1">
                <a:solidFill>
                  <a:schemeClr val="accent2"/>
                </a:solidFill>
                <a:effectLst>
                  <a:outerShdw blurRad="38100" dist="38100" dir="2700000" algn="tl">
                    <a:srgbClr val="C0C0C0"/>
                  </a:outerShdw>
                </a:effectLst>
                <a:latin typeface="宋体" pitchFamily="2" charset="-122"/>
                <a:ea typeface="宋体" pitchFamily="2" charset="-122"/>
              </a:rPr>
              <a:t>的</a:t>
            </a:r>
            <a:r>
              <a:rPr lang="en-US" altLang="zh-CN" sz="2800" b="1">
                <a:solidFill>
                  <a:schemeClr val="accent2"/>
                </a:solidFill>
                <a:effectLst>
                  <a:outerShdw blurRad="38100" dist="38100" dir="2700000" algn="tl">
                    <a:srgbClr val="C0C0C0"/>
                  </a:outerShdw>
                </a:effectLst>
                <a:latin typeface="Times New Roman" pitchFamily="18" charset="0"/>
                <a:ea typeface="宋体" pitchFamily="2" charset="-122"/>
              </a:rPr>
              <a:t>NFA</a:t>
            </a:r>
          </a:p>
        </p:txBody>
      </p:sp>
      <p:sp>
        <p:nvSpPr>
          <p:cNvPr id="25621" name="AutoShape 21"/>
          <p:cNvSpPr>
            <a:spLocks noChangeArrowheads="1"/>
          </p:cNvSpPr>
          <p:nvPr/>
        </p:nvSpPr>
        <p:spPr bwMode="auto">
          <a:xfrm>
            <a:off x="6191250" y="1700213"/>
            <a:ext cx="3133725" cy="1873250"/>
          </a:xfrm>
          <a:prstGeom prst="cloudCallout">
            <a:avLst>
              <a:gd name="adj1" fmla="val -80699"/>
              <a:gd name="adj2" fmla="val -49407"/>
            </a:avLst>
          </a:prstGeom>
          <a:solidFill>
            <a:srgbClr val="CCFFCC"/>
          </a:solidFill>
          <a:ln w="9525">
            <a:solidFill>
              <a:schemeClr val="tx1"/>
            </a:solidFill>
            <a:round/>
            <a:headEnd/>
            <a:tailEnd/>
          </a:ln>
          <a:effectLst/>
        </p:spPr>
        <p:txBody>
          <a:bodyPr lIns="54000" tIns="28800" rIns="54000" bIns="28800"/>
          <a:lstStyle/>
          <a:p>
            <a:pPr algn="ctr">
              <a:defRPr/>
            </a:pPr>
            <a:r>
              <a:rPr lang="zh-CN" altLang="en-US" b="1">
                <a:solidFill>
                  <a:srgbClr val="996633"/>
                </a:solidFill>
                <a:effectLst>
                  <a:outerShdw blurRad="38100" dist="38100" dir="2700000" algn="tl">
                    <a:srgbClr val="000000"/>
                  </a:outerShdw>
                </a:effectLst>
                <a:latin typeface="Tahoma" pitchFamily="34" charset="0"/>
                <a:ea typeface="宋体" pitchFamily="2" charset="-122"/>
              </a:rPr>
              <a:t>缺点：</a:t>
            </a:r>
            <a:r>
              <a:rPr lang="en-US" altLang="zh-CN" b="1">
                <a:solidFill>
                  <a:srgbClr val="996633"/>
                </a:solidFill>
                <a:effectLst>
                  <a:outerShdw blurRad="38100" dist="38100" dir="2700000" algn="tl">
                    <a:srgbClr val="000000"/>
                  </a:outerShdw>
                </a:effectLst>
                <a:latin typeface="Tahoma" pitchFamily="34" charset="0"/>
                <a:ea typeface="宋体" pitchFamily="2" charset="-122"/>
              </a:rPr>
              <a:t>1</a:t>
            </a:r>
            <a:r>
              <a:rPr lang="zh-CN" altLang="en-US" b="1">
                <a:solidFill>
                  <a:srgbClr val="996633"/>
                </a:solidFill>
                <a:effectLst>
                  <a:outerShdw blurRad="38100" dist="38100" dir="2700000" algn="tl">
                    <a:srgbClr val="000000"/>
                  </a:outerShdw>
                </a:effectLst>
                <a:latin typeface="Tahoma" pitchFamily="34" charset="0"/>
                <a:ea typeface="宋体" pitchFamily="2" charset="-122"/>
              </a:rPr>
              <a:t>、输入字符包括 </a:t>
            </a:r>
            <a:r>
              <a:rPr lang="zh-CN" altLang="en-US" b="1">
                <a:solidFill>
                  <a:srgbClr val="996633"/>
                </a:solidFill>
                <a:effectLst>
                  <a:outerShdw blurRad="38100" dist="38100" dir="2700000" algn="tl">
                    <a:srgbClr val="000000"/>
                  </a:outerShdw>
                </a:effectLst>
                <a:latin typeface="Tahoma" pitchFamily="34" charset="0"/>
                <a:ea typeface="宋体" pitchFamily="2" charset="-122"/>
                <a:sym typeface="Symbol" pitchFamily="18" charset="2"/>
              </a:rPr>
              <a:t></a:t>
            </a:r>
            <a:endParaRPr lang="zh-CN" altLang="en-US" b="1">
              <a:solidFill>
                <a:srgbClr val="996633"/>
              </a:solidFill>
              <a:effectLst>
                <a:outerShdw blurRad="38100" dist="38100" dir="2700000" algn="tl">
                  <a:srgbClr val="000000"/>
                </a:outerShdw>
              </a:effectLst>
              <a:latin typeface="Tahoma" pitchFamily="34" charset="0"/>
              <a:ea typeface="宋体" pitchFamily="2" charset="-122"/>
            </a:endParaRPr>
          </a:p>
          <a:p>
            <a:pPr algn="ctr">
              <a:defRPr/>
            </a:pPr>
            <a:r>
              <a:rPr lang="en-US" altLang="zh-CN" b="1">
                <a:solidFill>
                  <a:srgbClr val="996633"/>
                </a:solidFill>
                <a:effectLst>
                  <a:outerShdw blurRad="38100" dist="38100" dir="2700000" algn="tl">
                    <a:srgbClr val="000000"/>
                  </a:outerShdw>
                </a:effectLst>
                <a:latin typeface="Tahoma" pitchFamily="34" charset="0"/>
                <a:ea typeface="宋体" pitchFamily="2" charset="-122"/>
              </a:rPr>
              <a:t>2</a:t>
            </a:r>
            <a:r>
              <a:rPr lang="zh-CN" altLang="en-US" b="1">
                <a:solidFill>
                  <a:srgbClr val="996633"/>
                </a:solidFill>
                <a:effectLst>
                  <a:outerShdw blurRad="38100" dist="38100" dir="2700000" algn="tl">
                    <a:srgbClr val="000000"/>
                  </a:outerShdw>
                </a:effectLst>
                <a:latin typeface="Tahoma" pitchFamily="34" charset="0"/>
                <a:ea typeface="宋体" pitchFamily="2" charset="-122"/>
              </a:rPr>
              <a:t>、一个状态对于某个字符，可能有多条输出边</a:t>
            </a:r>
          </a:p>
        </p:txBody>
      </p:sp>
      <p:sp>
        <p:nvSpPr>
          <p:cNvPr id="2" name="灯片编号占位符 1"/>
          <p:cNvSpPr>
            <a:spLocks noGrp="1"/>
          </p:cNvSpPr>
          <p:nvPr>
            <p:ph type="sldNum" sz="quarter" idx="12"/>
          </p:nvPr>
        </p:nvSpPr>
        <p:spPr/>
        <p:txBody>
          <a:bodyPr/>
          <a:lstStyle/>
          <a:p>
            <a:pPr>
              <a:defRPr/>
            </a:pPr>
            <a:fld id="{888285D5-290C-442D-8694-4CF31C70D800}"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1423</TotalTime>
  <Words>5458</Words>
  <Application>Microsoft Office PowerPoint</Application>
  <PresentationFormat>全屏显示(4:3)</PresentationFormat>
  <Paragraphs>1610</Paragraphs>
  <Slides>86</Slides>
  <Notes>65</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Edge</vt:lpstr>
      <vt:lpstr>编译原理课程总复习</vt:lpstr>
      <vt:lpstr>PowerPoint 演示文稿</vt:lpstr>
      <vt:lpstr>第二章 词法分析器</vt:lpstr>
      <vt:lpstr>词法记号的描述与识别 </vt:lpstr>
      <vt:lpstr>PowerPoint 演示文稿</vt:lpstr>
      <vt:lpstr>PowerPoint 演示文稿</vt:lpstr>
      <vt:lpstr>PowerPoint 演示文稿</vt:lpstr>
      <vt:lpstr>有 限 自 动 机 </vt:lpstr>
      <vt:lpstr>有 限 自 动 机 </vt:lpstr>
      <vt:lpstr>有 限 自 动 机</vt:lpstr>
      <vt:lpstr>NFA到DFA的转换——子集构造法</vt:lpstr>
      <vt:lpstr>NFA到DFA的转换——子集构造法</vt:lpstr>
      <vt:lpstr>NFA到DFA的转换</vt:lpstr>
      <vt:lpstr>从正规式到有限自动机 </vt:lpstr>
      <vt:lpstr>从正规式到有限自动机 </vt:lpstr>
      <vt:lpstr>从正规式到有限自动机 </vt:lpstr>
      <vt:lpstr>从正规式到有限自动机 </vt:lpstr>
      <vt:lpstr>小结</vt:lpstr>
      <vt:lpstr>第三章 语法分析器</vt:lpstr>
      <vt:lpstr>上下文无关文法与正规式比较 </vt:lpstr>
      <vt:lpstr>语言和文法 </vt:lpstr>
      <vt:lpstr>语言和文法 </vt:lpstr>
      <vt:lpstr>语言和文法 </vt:lpstr>
      <vt:lpstr>PowerPoint 演示文稿</vt:lpstr>
      <vt:lpstr>FIRST集、FOLLOW集</vt:lpstr>
      <vt:lpstr>PowerPoint 演示文稿</vt:lpstr>
      <vt:lpstr>PowerPoint 演示文稿</vt:lpstr>
      <vt:lpstr>FIRST集合及FOLLOW集合的计算方法 </vt:lpstr>
      <vt:lpstr>自上而下分析 </vt:lpstr>
      <vt:lpstr>自上而下分析</vt:lpstr>
      <vt:lpstr>自上而下分析</vt:lpstr>
      <vt:lpstr>3.3 自上而下分析</vt:lpstr>
      <vt:lpstr>自上而下分析</vt:lpstr>
      <vt:lpstr>自上而下分析</vt:lpstr>
      <vt:lpstr>自下而上</vt:lpstr>
      <vt:lpstr>自下而上分析 </vt:lpstr>
      <vt:lpstr>PowerPoint 演示文稿</vt:lpstr>
      <vt:lpstr>LR分析器 </vt:lpstr>
      <vt:lpstr>LR分析器 </vt:lpstr>
      <vt:lpstr>3.5 LR分析器</vt:lpstr>
      <vt:lpstr>构造SLR分析表</vt:lpstr>
      <vt:lpstr>从DFA构造SLR分析表</vt:lpstr>
      <vt:lpstr>构造规范的LR分析表</vt:lpstr>
      <vt:lpstr>构造规范的LR分析表</vt:lpstr>
      <vt:lpstr>构造LR分析表的一般流程</vt:lpstr>
      <vt:lpstr>3.7   分析器的生成器</vt:lpstr>
      <vt:lpstr>判断文法属于哪类文法</vt:lpstr>
      <vt:lpstr>第四章 语法制导的定义</vt:lpstr>
      <vt:lpstr>本章要点</vt:lpstr>
      <vt:lpstr>语法制导的定义</vt:lpstr>
      <vt:lpstr>句子real  id1，id2，id3的带注释的分析树的依赖图</vt:lpstr>
      <vt:lpstr>S属性定义的自下而上计算</vt:lpstr>
      <vt:lpstr>S属性定义的自下而上计算</vt:lpstr>
      <vt:lpstr>S属性定义的自下而上计算</vt:lpstr>
      <vt:lpstr>S属性定义的自下而上计算</vt:lpstr>
      <vt:lpstr>S属性定义的自下而上计算</vt:lpstr>
      <vt:lpstr>L属性定义的自上而下计算</vt:lpstr>
      <vt:lpstr>L属性定义的自上而下计算</vt:lpstr>
      <vt:lpstr>翻译方案</vt:lpstr>
      <vt:lpstr>建立翻译模式</vt:lpstr>
      <vt:lpstr>L属性的自下而上计算 </vt:lpstr>
      <vt:lpstr>L属性的自下而上计算 </vt:lpstr>
      <vt:lpstr>L属性的自下而上计算 </vt:lpstr>
      <vt:lpstr>L属性的自下而上计算 </vt:lpstr>
      <vt:lpstr>L属性的自下而上计算 </vt:lpstr>
      <vt:lpstr>L属性的自下而上计算 </vt:lpstr>
      <vt:lpstr>例   题   1</vt:lpstr>
      <vt:lpstr>例   题   2</vt:lpstr>
      <vt:lpstr>例   题   3</vt:lpstr>
      <vt:lpstr>例   题   4</vt:lpstr>
      <vt:lpstr>例   题   5</vt:lpstr>
      <vt:lpstr>例   题   6(4.12)</vt:lpstr>
      <vt:lpstr>例   题   6(4.12)</vt:lpstr>
      <vt:lpstr>PowerPoint 演示文稿</vt:lpstr>
      <vt:lpstr>PowerPoint 演示文稿</vt:lpstr>
      <vt:lpstr>PowerPoint 演示文稿</vt:lpstr>
      <vt:lpstr>第六部分 局部存储分配策略</vt:lpstr>
      <vt:lpstr>三种存储分配策略的比较 </vt:lpstr>
      <vt:lpstr>访问链</vt:lpstr>
      <vt:lpstr>6.3 非局部名字的访问</vt:lpstr>
      <vt:lpstr>6.3 非局部名字的访问</vt:lpstr>
      <vt:lpstr>第七部分 </vt:lpstr>
      <vt:lpstr>PowerPoint 演示文稿</vt:lpstr>
      <vt:lpstr>7.2 声 明 语 句</vt:lpstr>
      <vt:lpstr>第 八 部 分</vt:lpstr>
      <vt:lpstr>逢考必过</vt:lpstr>
    </vt:vector>
  </TitlesOfParts>
  <Company>dut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编译原理课程总复习</dc:title>
  <dc:creator>jiaqi</dc:creator>
  <cp:lastModifiedBy>scgy94_jiang Jiang</cp:lastModifiedBy>
  <cp:revision>171</cp:revision>
  <dcterms:created xsi:type="dcterms:W3CDTF">2008-12-23T09:42:12Z</dcterms:created>
  <dcterms:modified xsi:type="dcterms:W3CDTF">2018-11-30T03:41:01Z</dcterms:modified>
</cp:coreProperties>
</file>