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8" r:id="rId2"/>
    <p:sldId id="287" r:id="rId3"/>
    <p:sldId id="288" r:id="rId4"/>
    <p:sldId id="341" r:id="rId5"/>
    <p:sldId id="342" r:id="rId6"/>
    <p:sldId id="344" r:id="rId7"/>
    <p:sldId id="343" r:id="rId8"/>
    <p:sldId id="337" r:id="rId9"/>
    <p:sldId id="345" r:id="rId10"/>
    <p:sldId id="347" r:id="rId11"/>
    <p:sldId id="348" r:id="rId12"/>
    <p:sldId id="359" r:id="rId13"/>
    <p:sldId id="349" r:id="rId14"/>
    <p:sldId id="350" r:id="rId15"/>
    <p:sldId id="351" r:id="rId16"/>
    <p:sldId id="360" r:id="rId17"/>
    <p:sldId id="338" r:id="rId18"/>
    <p:sldId id="362" r:id="rId19"/>
    <p:sldId id="352" r:id="rId20"/>
    <p:sldId id="353" r:id="rId21"/>
    <p:sldId id="361" r:id="rId22"/>
    <p:sldId id="339" r:id="rId23"/>
    <p:sldId id="355" r:id="rId24"/>
    <p:sldId id="356" r:id="rId25"/>
    <p:sldId id="357" r:id="rId26"/>
    <p:sldId id="358" r:id="rId27"/>
    <p:sldId id="332" r:id="rId28"/>
    <p:sldId id="31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志华" initials="志华" lastIdx="1" clrIdx="0">
    <p:extLst>
      <p:ext uri="{19B8F6BF-5375-455C-9EA6-DF929625EA0E}">
        <p15:presenceInfo xmlns:p15="http://schemas.microsoft.com/office/powerpoint/2012/main" userId="bffa8c73a55dc8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E6E6E6"/>
    <a:srgbClr val="E7661C"/>
    <a:srgbClr val="EBA123"/>
    <a:srgbClr val="A8A8A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43" y="52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3.svg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1427" y="3429000"/>
            <a:ext cx="695847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大数据导论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北京</a:t>
            </a: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PM2.5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回归 分类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</a:t>
            </a:r>
            <a:endParaRPr kumimoji="0" lang="en-US" altLang="zh-CN" sz="32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F707E-B3A8-416B-A9C9-A4C53003C827}"/>
              </a:ext>
            </a:extLst>
          </p:cNvPr>
          <p:cNvSpPr txBox="1"/>
          <p:nvPr/>
        </p:nvSpPr>
        <p:spPr>
          <a:xfrm>
            <a:off x="1056860" y="5876539"/>
            <a:ext cx="560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10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Task1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删掉缺失值的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9" y="1476799"/>
            <a:ext cx="272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回归分析结果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77935E-16EF-4EA4-B220-C348A8000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824" y="2636423"/>
            <a:ext cx="8878556" cy="35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10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Task1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删掉缺失值的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265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参数调整方法：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9" y="1476799"/>
            <a:ext cx="336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调参方法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14A496-6CAD-4E6E-BD0C-EED08DB73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171" y="3042649"/>
            <a:ext cx="9987658" cy="31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0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10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Task1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删掉缺失值的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265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9" y="1476799"/>
            <a:ext cx="336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CatBoost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介绍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834F75-8897-446D-868E-4313F1FD6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7" y="2156110"/>
            <a:ext cx="10065370" cy="46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5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514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Task2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加入时间特征的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5691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err="1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Cbwd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：独热编码成四个</a:t>
            </a:r>
            <a:r>
              <a:rPr lang="en-US" altLang="zh-CN" dirty="0" err="1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boolean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，后序新创建的变量同样使用独热编码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Hour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分成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night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0-5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morning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6-11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afternoon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12-17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evening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18-23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周末、周内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分成两个状态：考虑到工厂排放、交通尾气等在两种状态下不同的强度；节假日也考虑在周末类别里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政策：将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2014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年设为有环保政策影响，其余年份不受政策影响（国务院于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月发布了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污染治理办法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，在此假设政策落地至少在两个月之后）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月份：分为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个类别，分别为 春季（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月）、夏季（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月）、秋季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收获季节（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月）、秋季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供暖季（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月）、冬季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供暖季（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月）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9" y="1476799"/>
            <a:ext cx="336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新加入的特征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	</a:t>
            </a:r>
            <a:endParaRPr lang="zh-CN" altLang="en-US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87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514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Task2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加入时间特征的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94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整体效果有了一定提升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5786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回归分析 效果对比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 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（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Task1 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不考虑时间）</a:t>
            </a:r>
            <a:endParaRPr lang="zh-CN" altLang="en-US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040D19-EE17-48EE-BE61-C0AAF9114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3" y="3338587"/>
            <a:ext cx="12079357" cy="26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3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404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Task3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填补缺失值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304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均值填补：效果一般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KNN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K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紧邻算法）填补：效果一般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极端森林（</a:t>
            </a:r>
            <a:r>
              <a:rPr lang="en-US" altLang="zh-CN" b="1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Extremely randomized trees</a:t>
            </a:r>
            <a:r>
              <a:rPr lang="zh-CN" altLang="en-US" b="1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）填补：效果较好</a:t>
            </a: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用不含缺失值的数据训练模型，再来预测含缺失值的样本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原理：每个决策树采用所有的样本，随机选取特征以训练决策树模型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效果：见下表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578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填补方法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86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5179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Task3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极端随机森林填补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94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相比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Task1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效果有了略微提升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7" y="1476799"/>
            <a:ext cx="7058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回归分析 效果对比（</a:t>
            </a:r>
            <a:r>
              <a:rPr lang="zh-CN" altLang="en-US" sz="24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极端随机森林填补、考虑时间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）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 </a:t>
            </a:r>
            <a:endParaRPr lang="zh-CN" altLang="en-US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5C185BE-2B45-406B-9FCB-4BAE205DB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70243"/>
            <a:ext cx="12192000" cy="26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6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10171173" y="0"/>
            <a:ext cx="2020826" cy="6858000"/>
          </a:xfrm>
          <a:custGeom>
            <a:avLst/>
            <a:gdLst>
              <a:gd name="connsiteX0" fmla="*/ 108571 w 2020826"/>
              <a:gd name="connsiteY0" fmla="*/ 0 h 6858000"/>
              <a:gd name="connsiteX1" fmla="*/ 2020826 w 2020826"/>
              <a:gd name="connsiteY1" fmla="*/ 0 h 6858000"/>
              <a:gd name="connsiteX2" fmla="*/ 2020826 w 2020826"/>
              <a:gd name="connsiteY2" fmla="*/ 6858000 h 6858000"/>
              <a:gd name="connsiteX3" fmla="*/ 0 w 2020826"/>
              <a:gd name="connsiteY3" fmla="*/ 6858000 h 6858000"/>
              <a:gd name="connsiteX4" fmla="*/ 325674 w 2020826"/>
              <a:gd name="connsiteY4" fmla="*/ 5547360 h 6858000"/>
              <a:gd name="connsiteX5" fmla="*/ 1483914 w 2020826"/>
              <a:gd name="connsiteY5" fmla="*/ 5288280 h 6858000"/>
              <a:gd name="connsiteX6" fmla="*/ 920034 w 2020826"/>
              <a:gd name="connsiteY6" fmla="*/ 4130040 h 6858000"/>
              <a:gd name="connsiteX7" fmla="*/ 539034 w 2020826"/>
              <a:gd name="connsiteY7" fmla="*/ 1630680 h 6858000"/>
              <a:gd name="connsiteX8" fmla="*/ 1285794 w 2020826"/>
              <a:gd name="connsiteY8" fmla="*/ 563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26" h="6858000">
                <a:moveTo>
                  <a:pt x="108571" y="0"/>
                </a:moveTo>
                <a:lnTo>
                  <a:pt x="2020826" y="0"/>
                </a:lnTo>
                <a:lnTo>
                  <a:pt x="2020826" y="6858000"/>
                </a:lnTo>
                <a:lnTo>
                  <a:pt x="0" y="6858000"/>
                </a:lnTo>
                <a:lnTo>
                  <a:pt x="325674" y="5547360"/>
                </a:lnTo>
                <a:lnTo>
                  <a:pt x="1483914" y="5288280"/>
                </a:lnTo>
                <a:lnTo>
                  <a:pt x="920034" y="4130040"/>
                </a:lnTo>
                <a:lnTo>
                  <a:pt x="539034" y="1630680"/>
                </a:lnTo>
                <a:lnTo>
                  <a:pt x="1285794" y="563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1" y="0"/>
            <a:ext cx="1978765" cy="6858000"/>
          </a:xfrm>
          <a:custGeom>
            <a:avLst/>
            <a:gdLst>
              <a:gd name="connsiteX0" fmla="*/ 0 w 1978765"/>
              <a:gd name="connsiteY0" fmla="*/ 0 h 6858000"/>
              <a:gd name="connsiteX1" fmla="*/ 1978765 w 1978765"/>
              <a:gd name="connsiteY1" fmla="*/ 0 h 6858000"/>
              <a:gd name="connsiteX2" fmla="*/ 1765755 w 1978765"/>
              <a:gd name="connsiteY2" fmla="*/ 1158240 h 6858000"/>
              <a:gd name="connsiteX3" fmla="*/ 1095195 w 1978765"/>
              <a:gd name="connsiteY3" fmla="*/ 1402080 h 6858000"/>
              <a:gd name="connsiteX4" fmla="*/ 394155 w 1978765"/>
              <a:gd name="connsiteY4" fmla="*/ 2118360 h 6858000"/>
              <a:gd name="connsiteX5" fmla="*/ 1232355 w 1978765"/>
              <a:gd name="connsiteY5" fmla="*/ 3429000 h 6858000"/>
              <a:gd name="connsiteX6" fmla="*/ 1811475 w 1978765"/>
              <a:gd name="connsiteY6" fmla="*/ 3810000 h 6858000"/>
              <a:gd name="connsiteX7" fmla="*/ 1491435 w 1978765"/>
              <a:gd name="connsiteY7" fmla="*/ 6096000 h 6858000"/>
              <a:gd name="connsiteX8" fmla="*/ 1647507 w 1978765"/>
              <a:gd name="connsiteY8" fmla="*/ 6858000 h 6858000"/>
              <a:gd name="connsiteX9" fmla="*/ 0 w 19787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8765" h="6858000">
                <a:moveTo>
                  <a:pt x="0" y="0"/>
                </a:moveTo>
                <a:lnTo>
                  <a:pt x="1978765" y="0"/>
                </a:lnTo>
                <a:lnTo>
                  <a:pt x="1765755" y="1158240"/>
                </a:lnTo>
                <a:lnTo>
                  <a:pt x="1095195" y="1402080"/>
                </a:lnTo>
                <a:lnTo>
                  <a:pt x="394155" y="2118360"/>
                </a:lnTo>
                <a:lnTo>
                  <a:pt x="1232355" y="3429000"/>
                </a:lnTo>
                <a:lnTo>
                  <a:pt x="1811475" y="3810000"/>
                </a:lnTo>
                <a:lnTo>
                  <a:pt x="1491435" y="6096000"/>
                </a:lnTo>
                <a:lnTo>
                  <a:pt x="16475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92"/>
          <a:stretch>
            <a:fillRect/>
          </a:stretch>
        </p:blipFill>
        <p:spPr>
          <a:xfrm rot="3632646">
            <a:off x="7261466" y="544830"/>
            <a:ext cx="6859885" cy="6181200"/>
          </a:xfrm>
          <a:custGeom>
            <a:avLst/>
            <a:gdLst>
              <a:gd name="connsiteX0" fmla="*/ 0 w 6859885"/>
              <a:gd name="connsiteY0" fmla="*/ 1781723 h 6181200"/>
              <a:gd name="connsiteX1" fmla="*/ 1006241 w 6859885"/>
              <a:gd name="connsiteY1" fmla="*/ 0 h 6181200"/>
              <a:gd name="connsiteX2" fmla="*/ 6859885 w 6859885"/>
              <a:gd name="connsiteY2" fmla="*/ 3305888 h 6181200"/>
              <a:gd name="connsiteX3" fmla="*/ 6859885 w 6859885"/>
              <a:gd name="connsiteY3" fmla="*/ 3581120 h 6181200"/>
              <a:gd name="connsiteX4" fmla="*/ 5391471 w 6859885"/>
              <a:gd name="connsiteY4" fmla="*/ 6181200 h 6181200"/>
              <a:gd name="connsiteX5" fmla="*/ 0 w 6859885"/>
              <a:gd name="connsiteY5" fmla="*/ 6181200 h 61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885" h="6181200">
                <a:moveTo>
                  <a:pt x="0" y="1781723"/>
                </a:moveTo>
                <a:lnTo>
                  <a:pt x="1006241" y="0"/>
                </a:lnTo>
                <a:lnTo>
                  <a:pt x="6859885" y="3305888"/>
                </a:lnTo>
                <a:lnTo>
                  <a:pt x="6859885" y="3581120"/>
                </a:lnTo>
                <a:lnTo>
                  <a:pt x="5391471" y="6181200"/>
                </a:lnTo>
                <a:lnTo>
                  <a:pt x="0" y="6181200"/>
                </a:lnTo>
                <a:close/>
              </a:path>
            </a:pathLst>
          </a:cu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486"/>
          <a:stretch>
            <a:fillRect/>
          </a:stretch>
        </p:blipFill>
        <p:spPr>
          <a:xfrm rot="737125">
            <a:off x="-3621919" y="-823008"/>
            <a:ext cx="6759429" cy="9238303"/>
          </a:xfrm>
          <a:custGeom>
            <a:avLst/>
            <a:gdLst>
              <a:gd name="connsiteX0" fmla="*/ 0 w 6759429"/>
              <a:gd name="connsiteY0" fmla="*/ 6782788 h 9238303"/>
              <a:gd name="connsiteX1" fmla="*/ 534734 w 6759429"/>
              <a:gd name="connsiteY1" fmla="*/ 9238303 h 9238303"/>
              <a:gd name="connsiteX2" fmla="*/ 0 w 6759429"/>
              <a:gd name="connsiteY2" fmla="*/ 9238303 h 9238303"/>
              <a:gd name="connsiteX3" fmla="*/ 2827062 w 6759429"/>
              <a:gd name="connsiteY3" fmla="*/ 856346 h 9238303"/>
              <a:gd name="connsiteX4" fmla="*/ 6759429 w 6759429"/>
              <a:gd name="connsiteY4" fmla="*/ 0 h 9238303"/>
              <a:gd name="connsiteX5" fmla="*/ 6759429 w 6759429"/>
              <a:gd name="connsiteY5" fmla="*/ 7016773 h 9238303"/>
              <a:gd name="connsiteX6" fmla="*/ 4285912 w 6759429"/>
              <a:gd name="connsiteY6" fmla="*/ 7555427 h 92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9429" h="9238303">
                <a:moveTo>
                  <a:pt x="0" y="6782788"/>
                </a:moveTo>
                <a:lnTo>
                  <a:pt x="534734" y="9238303"/>
                </a:lnTo>
                <a:lnTo>
                  <a:pt x="0" y="9238303"/>
                </a:lnTo>
                <a:close/>
                <a:moveTo>
                  <a:pt x="2827062" y="856346"/>
                </a:moveTo>
                <a:lnTo>
                  <a:pt x="6759429" y="0"/>
                </a:lnTo>
                <a:lnTo>
                  <a:pt x="6759429" y="7016773"/>
                </a:lnTo>
                <a:lnTo>
                  <a:pt x="4285912" y="7555427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1794933" y="2596530"/>
            <a:ext cx="8376239" cy="3486827"/>
            <a:chOff x="-1616180" y="2312052"/>
            <a:chExt cx="8376239" cy="3486827"/>
          </a:xfrm>
        </p:grpSpPr>
        <p:sp>
          <p:nvSpPr>
            <p:cNvPr id="11" name="文本框 10"/>
            <p:cNvSpPr txBox="1"/>
            <p:nvPr/>
          </p:nvSpPr>
          <p:spPr>
            <a:xfrm>
              <a:off x="-1616180" y="3428999"/>
              <a:ext cx="8376239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36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降维模型与特征选取</a:t>
              </a: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endParaRPr lang="en-US" altLang="zh-CN" sz="1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 D</a:t>
              </a:r>
              <a:r>
                <a:rPr kumimoji="0" lang="en-US" altLang="zh-CN" sz="200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imension</a:t>
              </a: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 R</a:t>
              </a:r>
              <a:r>
                <a:rPr kumimoji="0" lang="en-US" altLang="zh-CN" sz="200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eduction</a:t>
              </a: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 &amp; F</a:t>
              </a:r>
              <a:r>
                <a:rPr kumimoji="0" lang="en-US" altLang="zh-CN" sz="200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eature</a:t>
              </a: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 S</a:t>
              </a:r>
              <a:r>
                <a:rPr kumimoji="0" lang="en-US" altLang="zh-CN" sz="200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election</a:t>
              </a:r>
            </a:p>
            <a:p>
              <a:pPr lvl="0" algn="ctr">
                <a:defRPr/>
              </a:pPr>
              <a:endParaRPr lang="en-US" altLang="zh-CN" sz="2000" spc="1200" dirty="0"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endParaRPr>
            </a:p>
            <a:p>
              <a:pPr lvl="0" algn="ctr">
                <a:defRPr/>
              </a:pPr>
              <a:r>
                <a:rPr lang="en-US" altLang="zh-CN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Task4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735632" y="2312052"/>
              <a:ext cx="1316386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1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Lato Black" panose="020F0A02020204030203" pitchFamily="34" charset="0"/>
                  <a:ea typeface="等线" panose="02010600030101010101" pitchFamily="2" charset="-122"/>
                  <a:cs typeface="+mn-cs"/>
                </a:rPr>
                <a:t>03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55B3E197-6003-413A-BE33-43C29EF78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1244" y="485484"/>
            <a:ext cx="2831940" cy="5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6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644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Task4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en-US" altLang="zh-CN" sz="3200" spc="300" dirty="0">
                <a:solidFill>
                  <a:srgbClr val="3C3C3C"/>
                </a:solidFill>
                <a:latin typeface="思源黑体 CN Heavy" panose="020B0A00000000000000" pitchFamily="34" charset="-122"/>
                <a:ea typeface="思源黑体 CN Bold" panose="020B0800000000000000" pitchFamily="34" charset="-122"/>
              </a:rPr>
              <a:t>Feature Importance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192320"/>
            <a:ext cx="578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特征重要性：预览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6E6A24-A238-4B46-917E-A47A72BB6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24" y="1646980"/>
            <a:ext cx="9641951" cy="52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5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593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Task4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spc="300" dirty="0">
                <a:solidFill>
                  <a:srgbClr val="3C3C3C"/>
                </a:solidFill>
                <a:latin typeface="思源黑体 CN Heavy" panose="020B0A00000000000000" pitchFamily="34" charset="-122"/>
                <a:ea typeface="思源黑体 CN Bold" panose="020B0800000000000000" pitchFamily="34" charset="-122"/>
              </a:rPr>
              <a:t>数据降维与特征选择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8" y="2185336"/>
            <a:ext cx="11087681" cy="144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PCA</a:t>
            </a:r>
            <a:r>
              <a:rPr lang="zh-CN" altLang="en-US" b="1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（主要讨论）</a:t>
            </a:r>
            <a:endParaRPr lang="en-US" altLang="zh-CN" b="1" dirty="0">
              <a:solidFill>
                <a:srgbClr val="3C3C3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原本有</a:t>
            </a:r>
            <a:r>
              <a:rPr lang="en-US" altLang="zh-CN" b="1" dirty="0">
                <a:solidFill>
                  <a:srgbClr val="3C3C3C"/>
                </a:solidFill>
                <a:ea typeface="思源黑体 CN Light" panose="020B0300000000000000" pitchFamily="34" charset="-122"/>
              </a:rPr>
              <a:t>21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维特征，先画出其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PCA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线性变换后的累计可解释方差比率图，发现可选取前</a:t>
            </a:r>
            <a:r>
              <a:rPr lang="en-US" altLang="zh-CN" b="1" dirty="0">
                <a:solidFill>
                  <a:srgbClr val="3C3C3C"/>
                </a:solidFill>
                <a:ea typeface="思源黑体 CN Light" panose="020B0300000000000000" pitchFamily="34" charset="-122"/>
              </a:rPr>
              <a:t>15</a:t>
            </a:r>
            <a:r>
              <a:rPr lang="zh-CN" altLang="en-US" b="1" dirty="0">
                <a:solidFill>
                  <a:srgbClr val="3C3C3C"/>
                </a:solidFill>
                <a:ea typeface="思源黑体 CN Light" panose="020B0300000000000000" pitchFamily="34" charset="-122"/>
              </a:rPr>
              <a:t>、</a:t>
            </a:r>
            <a:r>
              <a:rPr lang="en-US" altLang="zh-CN" b="1" dirty="0">
                <a:solidFill>
                  <a:srgbClr val="3C3C3C"/>
                </a:solidFill>
                <a:ea typeface="思源黑体 CN Light" panose="020B0300000000000000" pitchFamily="34" charset="-122"/>
              </a:rPr>
              <a:t>18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维作主要特征，从而降低计算复杂度，且或许可略微降低过拟合误差</a:t>
            </a:r>
            <a:endParaRPr lang="en-US" altLang="zh-CN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192320"/>
            <a:ext cx="578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降维方法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3C7032-F485-460C-8C62-346D6931E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87" y="3705013"/>
            <a:ext cx="6172436" cy="31529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86DBA6-1ED3-4B14-B019-3BBC9DFD41CF}"/>
              </a:ext>
            </a:extLst>
          </p:cNvPr>
          <p:cNvSpPr txBox="1"/>
          <p:nvPr/>
        </p:nvSpPr>
        <p:spPr>
          <a:xfrm>
            <a:off x="515038" y="1653985"/>
            <a:ext cx="11676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Kernel PCA(</a:t>
            </a:r>
            <a:r>
              <a:rPr lang="zh-CN" altLang="en-US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效果不理想</a:t>
            </a:r>
            <a:r>
              <a:rPr lang="en-US" altLang="zh-CN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)</a:t>
            </a:r>
            <a:r>
              <a:rPr lang="zh-CN" altLang="en-US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LLE</a:t>
            </a:r>
            <a:r>
              <a:rPr lang="zh-CN" altLang="en-US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（效果不理想）、</a:t>
            </a:r>
            <a:r>
              <a:rPr lang="en-US" altLang="zh-CN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ISOMAP</a:t>
            </a:r>
            <a:r>
              <a:rPr lang="zh-CN" altLang="en-US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（效果不理想） ：占用内存过多、计算时间过长</a:t>
            </a:r>
            <a:endParaRPr lang="en-US" altLang="zh-CN" b="1" dirty="0">
              <a:solidFill>
                <a:srgbClr val="3C3C3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4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0515" y="3695420"/>
            <a:ext cx="2342455" cy="2826240"/>
            <a:chOff x="2175766" y="1904589"/>
            <a:chExt cx="2342455" cy="2826240"/>
          </a:xfrm>
        </p:grpSpPr>
        <p:sp>
          <p:nvSpPr>
            <p:cNvPr id="40" name="文本框 39"/>
            <p:cNvSpPr txBox="1"/>
            <p:nvPr/>
          </p:nvSpPr>
          <p:spPr>
            <a:xfrm>
              <a:off x="2178984" y="1904589"/>
              <a:ext cx="2339237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10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01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/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</a:t>
              </a:r>
              <a:r>
                <a:rPr lang="zh-CN" altLang="en-US" sz="24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统计与分析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175766" y="3253501"/>
              <a:ext cx="2342455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endPara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数据可视化</a:t>
              </a:r>
              <a:endPara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endPara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趋势分析</a:t>
              </a:r>
              <a:endPara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>
                <a:defRPr/>
              </a:pPr>
              <a:endParaRPr lang="zh-CN" altLang="en-US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510848" y="3725288"/>
            <a:ext cx="2300951" cy="2786670"/>
            <a:chOff x="6809638" y="1922219"/>
            <a:chExt cx="2478233" cy="2885209"/>
          </a:xfrm>
        </p:grpSpPr>
        <p:sp>
          <p:nvSpPr>
            <p:cNvPr id="42" name="文本框 41"/>
            <p:cNvSpPr txBox="1"/>
            <p:nvPr/>
          </p:nvSpPr>
          <p:spPr>
            <a:xfrm>
              <a:off x="6809638" y="1922219"/>
              <a:ext cx="2478233" cy="12427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10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02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/  </a:t>
              </a:r>
              <a:r>
                <a:rPr lang="zh-CN" altLang="en-US" sz="24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回归模型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809638" y="3292484"/>
              <a:ext cx="2460581" cy="15149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1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2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3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347378" y="3725289"/>
            <a:ext cx="228456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1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Lato Black" panose="020F0A02020204030203" pitchFamily="34" charset="0"/>
                <a:ea typeface="等线" panose="02010600030101010101" pitchFamily="2" charset="-122"/>
                <a:cs typeface="+mn-cs"/>
              </a:rPr>
              <a:t>03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 </a:t>
            </a:r>
            <a:r>
              <a:rPr lang="zh-CN" altLang="en-US" sz="24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降维模型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67518" y="3695420"/>
            <a:ext cx="228456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1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Lato Black" panose="020F0A02020204030203" pitchFamily="34" charset="0"/>
                <a:ea typeface="等线" panose="02010600030101010101" pitchFamily="2" charset="-122"/>
                <a:cs typeface="+mn-cs"/>
              </a:rPr>
              <a:t>04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 </a:t>
            </a:r>
            <a:r>
              <a:rPr lang="zh-CN" altLang="en-US" sz="24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分类模型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938" y="549275"/>
            <a:ext cx="2775119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12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CATALOGUE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2F736A-8FBC-4DEE-978C-503033A7E2F9}"/>
              </a:ext>
            </a:extLst>
          </p:cNvPr>
          <p:cNvSpPr txBox="1"/>
          <p:nvPr/>
        </p:nvSpPr>
        <p:spPr>
          <a:xfrm>
            <a:off x="6347377" y="5045788"/>
            <a:ext cx="228456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 4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768287-4A89-4193-8F65-CFB8492E9DEE}"/>
              </a:ext>
            </a:extLst>
          </p:cNvPr>
          <p:cNvSpPr txBox="1"/>
          <p:nvPr/>
        </p:nvSpPr>
        <p:spPr>
          <a:xfrm>
            <a:off x="9167518" y="5061690"/>
            <a:ext cx="228456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 5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593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Task4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spc="300" dirty="0">
                <a:solidFill>
                  <a:srgbClr val="3C3C3C"/>
                </a:solidFill>
                <a:latin typeface="思源黑体 CN Heavy" panose="020B0A00000000000000" pitchFamily="34" charset="-122"/>
                <a:ea typeface="思源黑体 CN Bold" panose="020B0800000000000000" pitchFamily="34" charset="-122"/>
              </a:rPr>
              <a:t>数据降维与特征选择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8" y="2492280"/>
            <a:ext cx="11392040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en-US" altLang="zh-CN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维特征（参考）</a:t>
            </a:r>
            <a:r>
              <a:rPr lang="en-US" altLang="zh-CN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18</a:t>
            </a:r>
            <a:r>
              <a:rPr lang="zh-CN" altLang="en-US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维特征</a:t>
            </a:r>
            <a:r>
              <a:rPr lang="en-US" altLang="zh-CN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15</a:t>
            </a:r>
            <a:r>
              <a:rPr lang="zh-CN" altLang="en-US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维特征</a:t>
            </a:r>
            <a:r>
              <a:rPr lang="en-US" altLang="zh-CN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 4</a:t>
            </a:r>
            <a:r>
              <a:rPr lang="zh-CN" altLang="en-US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维特征（参考）</a:t>
            </a:r>
            <a:endParaRPr lang="en-US" altLang="zh-CN" b="1" dirty="0">
              <a:solidFill>
                <a:srgbClr val="3C3C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578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PCA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降维后的拟合结果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C69C0D-DF81-4E96-84E5-CF29304F7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96694"/>
            <a:ext cx="12192000" cy="17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6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593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Task4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spc="300" dirty="0">
                <a:solidFill>
                  <a:srgbClr val="3C3C3C"/>
                </a:solidFill>
                <a:latin typeface="思源黑体 CN Heavy" panose="020B0A00000000000000" pitchFamily="34" charset="-122"/>
                <a:ea typeface="思源黑体 CN Bold" panose="020B0800000000000000" pitchFamily="34" charset="-122"/>
              </a:rPr>
              <a:t>数据降维与特征选择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444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选取几乎全部离散特征并进行独热编码，再用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PCA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降维，以找出更多潜在的关键特征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结果：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33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维特征（选取全部特征并独热编码后）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28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维特征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			16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维特征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分析：选取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28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维时，略微降低维度与复杂度，并减小了略微提高了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R2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（可能减小了过拟合误差）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105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基于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PCA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a typeface="思源黑体 CN Regular" panose="020B0500000000000000" pitchFamily="34" charset="-122"/>
              </a:rPr>
              <a:t>发散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：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EA7407-4107-457D-BD13-F2E82499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7" y="3797731"/>
            <a:ext cx="11875110" cy="21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42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10171173" y="0"/>
            <a:ext cx="2020826" cy="6858000"/>
          </a:xfrm>
          <a:custGeom>
            <a:avLst/>
            <a:gdLst>
              <a:gd name="connsiteX0" fmla="*/ 108571 w 2020826"/>
              <a:gd name="connsiteY0" fmla="*/ 0 h 6858000"/>
              <a:gd name="connsiteX1" fmla="*/ 2020826 w 2020826"/>
              <a:gd name="connsiteY1" fmla="*/ 0 h 6858000"/>
              <a:gd name="connsiteX2" fmla="*/ 2020826 w 2020826"/>
              <a:gd name="connsiteY2" fmla="*/ 6858000 h 6858000"/>
              <a:gd name="connsiteX3" fmla="*/ 0 w 2020826"/>
              <a:gd name="connsiteY3" fmla="*/ 6858000 h 6858000"/>
              <a:gd name="connsiteX4" fmla="*/ 325674 w 2020826"/>
              <a:gd name="connsiteY4" fmla="*/ 5547360 h 6858000"/>
              <a:gd name="connsiteX5" fmla="*/ 1483914 w 2020826"/>
              <a:gd name="connsiteY5" fmla="*/ 5288280 h 6858000"/>
              <a:gd name="connsiteX6" fmla="*/ 920034 w 2020826"/>
              <a:gd name="connsiteY6" fmla="*/ 4130040 h 6858000"/>
              <a:gd name="connsiteX7" fmla="*/ 539034 w 2020826"/>
              <a:gd name="connsiteY7" fmla="*/ 1630680 h 6858000"/>
              <a:gd name="connsiteX8" fmla="*/ 1285794 w 2020826"/>
              <a:gd name="connsiteY8" fmla="*/ 563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26" h="6858000">
                <a:moveTo>
                  <a:pt x="108571" y="0"/>
                </a:moveTo>
                <a:lnTo>
                  <a:pt x="2020826" y="0"/>
                </a:lnTo>
                <a:lnTo>
                  <a:pt x="2020826" y="6858000"/>
                </a:lnTo>
                <a:lnTo>
                  <a:pt x="0" y="6858000"/>
                </a:lnTo>
                <a:lnTo>
                  <a:pt x="325674" y="5547360"/>
                </a:lnTo>
                <a:lnTo>
                  <a:pt x="1483914" y="5288280"/>
                </a:lnTo>
                <a:lnTo>
                  <a:pt x="920034" y="4130040"/>
                </a:lnTo>
                <a:lnTo>
                  <a:pt x="539034" y="1630680"/>
                </a:lnTo>
                <a:lnTo>
                  <a:pt x="1285794" y="563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1" y="0"/>
            <a:ext cx="1978765" cy="6858000"/>
          </a:xfrm>
          <a:custGeom>
            <a:avLst/>
            <a:gdLst>
              <a:gd name="connsiteX0" fmla="*/ 0 w 1978765"/>
              <a:gd name="connsiteY0" fmla="*/ 0 h 6858000"/>
              <a:gd name="connsiteX1" fmla="*/ 1978765 w 1978765"/>
              <a:gd name="connsiteY1" fmla="*/ 0 h 6858000"/>
              <a:gd name="connsiteX2" fmla="*/ 1765755 w 1978765"/>
              <a:gd name="connsiteY2" fmla="*/ 1158240 h 6858000"/>
              <a:gd name="connsiteX3" fmla="*/ 1095195 w 1978765"/>
              <a:gd name="connsiteY3" fmla="*/ 1402080 h 6858000"/>
              <a:gd name="connsiteX4" fmla="*/ 394155 w 1978765"/>
              <a:gd name="connsiteY4" fmla="*/ 2118360 h 6858000"/>
              <a:gd name="connsiteX5" fmla="*/ 1232355 w 1978765"/>
              <a:gd name="connsiteY5" fmla="*/ 3429000 h 6858000"/>
              <a:gd name="connsiteX6" fmla="*/ 1811475 w 1978765"/>
              <a:gd name="connsiteY6" fmla="*/ 3810000 h 6858000"/>
              <a:gd name="connsiteX7" fmla="*/ 1491435 w 1978765"/>
              <a:gd name="connsiteY7" fmla="*/ 6096000 h 6858000"/>
              <a:gd name="connsiteX8" fmla="*/ 1647507 w 1978765"/>
              <a:gd name="connsiteY8" fmla="*/ 6858000 h 6858000"/>
              <a:gd name="connsiteX9" fmla="*/ 0 w 19787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8765" h="6858000">
                <a:moveTo>
                  <a:pt x="0" y="0"/>
                </a:moveTo>
                <a:lnTo>
                  <a:pt x="1978765" y="0"/>
                </a:lnTo>
                <a:lnTo>
                  <a:pt x="1765755" y="1158240"/>
                </a:lnTo>
                <a:lnTo>
                  <a:pt x="1095195" y="1402080"/>
                </a:lnTo>
                <a:lnTo>
                  <a:pt x="394155" y="2118360"/>
                </a:lnTo>
                <a:lnTo>
                  <a:pt x="1232355" y="3429000"/>
                </a:lnTo>
                <a:lnTo>
                  <a:pt x="1811475" y="3810000"/>
                </a:lnTo>
                <a:lnTo>
                  <a:pt x="1491435" y="6096000"/>
                </a:lnTo>
                <a:lnTo>
                  <a:pt x="16475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92"/>
          <a:stretch>
            <a:fillRect/>
          </a:stretch>
        </p:blipFill>
        <p:spPr>
          <a:xfrm rot="3632646">
            <a:off x="7261466" y="544830"/>
            <a:ext cx="6859885" cy="6181200"/>
          </a:xfrm>
          <a:custGeom>
            <a:avLst/>
            <a:gdLst>
              <a:gd name="connsiteX0" fmla="*/ 0 w 6859885"/>
              <a:gd name="connsiteY0" fmla="*/ 1781723 h 6181200"/>
              <a:gd name="connsiteX1" fmla="*/ 1006241 w 6859885"/>
              <a:gd name="connsiteY1" fmla="*/ 0 h 6181200"/>
              <a:gd name="connsiteX2" fmla="*/ 6859885 w 6859885"/>
              <a:gd name="connsiteY2" fmla="*/ 3305888 h 6181200"/>
              <a:gd name="connsiteX3" fmla="*/ 6859885 w 6859885"/>
              <a:gd name="connsiteY3" fmla="*/ 3581120 h 6181200"/>
              <a:gd name="connsiteX4" fmla="*/ 5391471 w 6859885"/>
              <a:gd name="connsiteY4" fmla="*/ 6181200 h 6181200"/>
              <a:gd name="connsiteX5" fmla="*/ 0 w 6859885"/>
              <a:gd name="connsiteY5" fmla="*/ 6181200 h 61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885" h="6181200">
                <a:moveTo>
                  <a:pt x="0" y="1781723"/>
                </a:moveTo>
                <a:lnTo>
                  <a:pt x="1006241" y="0"/>
                </a:lnTo>
                <a:lnTo>
                  <a:pt x="6859885" y="3305888"/>
                </a:lnTo>
                <a:lnTo>
                  <a:pt x="6859885" y="3581120"/>
                </a:lnTo>
                <a:lnTo>
                  <a:pt x="5391471" y="6181200"/>
                </a:lnTo>
                <a:lnTo>
                  <a:pt x="0" y="6181200"/>
                </a:lnTo>
                <a:close/>
              </a:path>
            </a:pathLst>
          </a:cu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486"/>
          <a:stretch>
            <a:fillRect/>
          </a:stretch>
        </p:blipFill>
        <p:spPr>
          <a:xfrm rot="737125">
            <a:off x="-3621919" y="-823008"/>
            <a:ext cx="6759429" cy="9238303"/>
          </a:xfrm>
          <a:custGeom>
            <a:avLst/>
            <a:gdLst>
              <a:gd name="connsiteX0" fmla="*/ 0 w 6759429"/>
              <a:gd name="connsiteY0" fmla="*/ 6782788 h 9238303"/>
              <a:gd name="connsiteX1" fmla="*/ 534734 w 6759429"/>
              <a:gd name="connsiteY1" fmla="*/ 9238303 h 9238303"/>
              <a:gd name="connsiteX2" fmla="*/ 0 w 6759429"/>
              <a:gd name="connsiteY2" fmla="*/ 9238303 h 9238303"/>
              <a:gd name="connsiteX3" fmla="*/ 2827062 w 6759429"/>
              <a:gd name="connsiteY3" fmla="*/ 856346 h 9238303"/>
              <a:gd name="connsiteX4" fmla="*/ 6759429 w 6759429"/>
              <a:gd name="connsiteY4" fmla="*/ 0 h 9238303"/>
              <a:gd name="connsiteX5" fmla="*/ 6759429 w 6759429"/>
              <a:gd name="connsiteY5" fmla="*/ 7016773 h 9238303"/>
              <a:gd name="connsiteX6" fmla="*/ 4285912 w 6759429"/>
              <a:gd name="connsiteY6" fmla="*/ 7555427 h 92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9429" h="9238303">
                <a:moveTo>
                  <a:pt x="0" y="6782788"/>
                </a:moveTo>
                <a:lnTo>
                  <a:pt x="534734" y="9238303"/>
                </a:lnTo>
                <a:lnTo>
                  <a:pt x="0" y="9238303"/>
                </a:lnTo>
                <a:close/>
                <a:moveTo>
                  <a:pt x="2827062" y="856346"/>
                </a:moveTo>
                <a:lnTo>
                  <a:pt x="6759429" y="0"/>
                </a:lnTo>
                <a:lnTo>
                  <a:pt x="6759429" y="7016773"/>
                </a:lnTo>
                <a:lnTo>
                  <a:pt x="4285912" y="7555427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2593493" y="2596530"/>
            <a:ext cx="6569755" cy="3910019"/>
            <a:chOff x="-817620" y="2312052"/>
            <a:chExt cx="6569755" cy="3910019"/>
          </a:xfrm>
        </p:grpSpPr>
        <p:sp>
          <p:nvSpPr>
            <p:cNvPr id="11" name="文本框 10"/>
            <p:cNvSpPr txBox="1"/>
            <p:nvPr/>
          </p:nvSpPr>
          <p:spPr>
            <a:xfrm>
              <a:off x="-817620" y="3428999"/>
              <a:ext cx="6569755" cy="279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36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rPr>
                <a:t>分类模型</a:t>
              </a: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lvl="0" algn="ctr">
                <a:defRPr/>
              </a:pPr>
              <a:endParaRPr lang="en-US" altLang="zh-CN" sz="1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C</a:t>
              </a:r>
              <a:r>
                <a:rPr kumimoji="0" lang="en-US" altLang="zh-CN" sz="2000" b="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lassification  </a:t>
              </a: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M</a:t>
              </a:r>
              <a:r>
                <a:rPr kumimoji="0" lang="en-US" altLang="zh-CN" sz="2000" b="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odels</a:t>
              </a: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endParaRPr lang="en-US" altLang="zh-CN" sz="2000" spc="600" dirty="0"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endParaRP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Task5</a:t>
              </a: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120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35632" y="2312052"/>
              <a:ext cx="1316386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1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Lato Black" panose="020F0A02020204030203" pitchFamily="34" charset="0"/>
                  <a:ea typeface="等线" panose="02010600030101010101" pitchFamily="2" charset="-122"/>
                  <a:cs typeface="+mn-cs"/>
                </a:rPr>
                <a:t>04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55B3E197-6003-413A-BE33-43C29EF78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1244" y="485484"/>
            <a:ext cx="2831940" cy="5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1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69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Task5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：分类问题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21665" y="2531556"/>
                <a:ext cx="11160126" cy="3012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缺失值填补方式：极端森林</a:t>
                </a:r>
                <a:endPara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光滑化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Smoothing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：连续三个小时的均值，非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PM2.5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的所有连续变量</a:t>
                </a:r>
                <a:endPara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PM2.5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分成三个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labels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：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low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（</a:t>
                </a:r>
                <a:r>
                  <a:rPr lang="en-US" altLang="zh-CN" dirty="0"/>
                  <a:t> PM2.5 ≤ 35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）、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medium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（</a:t>
                </a:r>
                <a:r>
                  <a:rPr lang="en-US" altLang="zh-CN" dirty="0"/>
                  <a:t> 35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&lt; PM2.5 ≤ 150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）、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high(</a:t>
                </a:r>
                <a:r>
                  <a:rPr lang="en-US" altLang="zh-CN" dirty="0"/>
                  <a:t>PM2.5 &gt; 150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特征：</a:t>
                </a:r>
                <a:r>
                  <a:rPr lang="en-US" altLang="zh-CN" dirty="0"/>
                  <a:t>‘year’, ‘month’, ‘day’, ‘DEWP’, ‘TEMP’, ‘PRES’, ‘</a:t>
                </a:r>
                <a:r>
                  <a:rPr lang="en-US" altLang="zh-CN" dirty="0" err="1"/>
                  <a:t>Iws</a:t>
                </a:r>
                <a:r>
                  <a:rPr lang="en-US" altLang="zh-CN" dirty="0"/>
                  <a:t>’, ‘Is’, ‘</a:t>
                </a:r>
                <a:r>
                  <a:rPr lang="en-US" altLang="zh-CN" dirty="0" err="1"/>
                  <a:t>Ir</a:t>
                </a:r>
                <a:r>
                  <a:rPr lang="en-US" altLang="zh-CN" dirty="0"/>
                  <a:t>‘, </a:t>
                </a:r>
                <a:r>
                  <a:rPr lang="zh-CN" altLang="en-US" dirty="0"/>
                  <a:t>风向（独热编码）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凌晨、早上、下午、傍晚（独热编码）</a:t>
                </a:r>
                <a:endPara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思源黑体 CN Regular" panose="020B0500000000000000" pitchFamily="34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5" y="2531556"/>
                <a:ext cx="11160126" cy="3012812"/>
              </a:xfrm>
              <a:prstGeom prst="rect">
                <a:avLst/>
              </a:prstGeom>
              <a:blipFill>
                <a:blip r:embed="rId5"/>
                <a:stretch>
                  <a:fillRect l="-383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21664" y="1900869"/>
            <a:ext cx="105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预处理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43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69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Task5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：分类问题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8413" y="2107486"/>
            <a:ext cx="11160126" cy="1598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rgbClr val="3C3C3C"/>
                </a:solidFill>
                <a:ea typeface="思源黑体 CN Regular" panose="020B0500000000000000" pitchFamily="34" charset="-122"/>
              </a:rPr>
              <a:t>CatBoost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 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分类结果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Score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（分类算法准确率）：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Confusion Matrices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105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分类结果（题目要求的测试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/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训练集划分）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7D9B5B-24F7-46DE-98A6-442CFE6D6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476" y="2124477"/>
            <a:ext cx="4750156" cy="488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40BAC3-51A2-4534-9071-0DBE6C417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1" y="3167675"/>
            <a:ext cx="4377838" cy="35319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B84B3C-E835-4B84-A5A1-4ECD613EBD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33" y="3167675"/>
            <a:ext cx="4377838" cy="353198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5C6422-BEEB-412C-B7A1-73C24197A038}"/>
              </a:ext>
            </a:extLst>
          </p:cNvPr>
          <p:cNvCxnSpPr>
            <a:cxnSpLocks/>
          </p:cNvCxnSpPr>
          <p:nvPr/>
        </p:nvCxnSpPr>
        <p:spPr>
          <a:xfrm flipV="1">
            <a:off x="3896139" y="808383"/>
            <a:ext cx="2199861" cy="3120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5C0574C-0701-4703-990B-886E9D2617F7}"/>
              </a:ext>
            </a:extLst>
          </p:cNvPr>
          <p:cNvSpPr txBox="1"/>
          <p:nvPr/>
        </p:nvSpPr>
        <p:spPr>
          <a:xfrm>
            <a:off x="6095103" y="571918"/>
            <a:ext cx="25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真实为</a:t>
            </a:r>
            <a:r>
              <a:rPr lang="en-US" altLang="zh-CN" dirty="0"/>
              <a:t>low</a:t>
            </a:r>
            <a:r>
              <a:rPr lang="zh-CN" altLang="en-US" dirty="0"/>
              <a:t>的样本中，预测为</a:t>
            </a:r>
            <a:r>
              <a:rPr lang="en-US" altLang="zh-CN" dirty="0"/>
              <a:t>low</a:t>
            </a:r>
            <a:r>
              <a:rPr lang="zh-CN" altLang="en-US" dirty="0"/>
              <a:t>的比率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A35A29-87C5-4ACA-8F61-65961ED6B9DD}"/>
              </a:ext>
            </a:extLst>
          </p:cNvPr>
          <p:cNvCxnSpPr>
            <a:cxnSpLocks/>
          </p:cNvCxnSpPr>
          <p:nvPr/>
        </p:nvCxnSpPr>
        <p:spPr>
          <a:xfrm flipV="1">
            <a:off x="4598504" y="1842052"/>
            <a:ext cx="1630018" cy="2087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FF6BAA1-94DB-471E-99AF-25A77E4FB7E6}"/>
              </a:ext>
            </a:extLst>
          </p:cNvPr>
          <p:cNvSpPr txBox="1"/>
          <p:nvPr/>
        </p:nvSpPr>
        <p:spPr>
          <a:xfrm>
            <a:off x="6281529" y="1537252"/>
            <a:ext cx="503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预测错，但跳过</a:t>
            </a:r>
            <a:r>
              <a:rPr lang="en-US" altLang="zh-CN" dirty="0"/>
              <a:t>medium</a:t>
            </a:r>
            <a:r>
              <a:rPr lang="zh-CN" altLang="en-US" dirty="0"/>
              <a:t>直接为</a:t>
            </a:r>
            <a:r>
              <a:rPr lang="en-US" altLang="zh-CN" dirty="0"/>
              <a:t>high</a:t>
            </a:r>
            <a:r>
              <a:rPr lang="zh-CN" altLang="en-US" dirty="0"/>
              <a:t>的较少（连续性）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24ABCCF-55E9-4F7C-8F73-53E239210286}"/>
              </a:ext>
            </a:extLst>
          </p:cNvPr>
          <p:cNvCxnSpPr/>
          <p:nvPr/>
        </p:nvCxnSpPr>
        <p:spPr>
          <a:xfrm flipV="1">
            <a:off x="5353878" y="1938464"/>
            <a:ext cx="874644" cy="1990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25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69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Task5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：分类问题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8413" y="2107486"/>
            <a:ext cx="11160126" cy="429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原划分：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划分方式：测试集为周四数据，训练集为非周四数据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隐患：如果周四数据和非周四数据真实分布相差较大，则用非周四数据去预测周四数据的效果较差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  <a:ea typeface="思源黑体 CN Regular" panose="020B0500000000000000" pitchFamily="34" charset="-122"/>
              </a:rPr>
              <a:t>新的划分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：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目的：保持训练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测试集样本数，及二者数量的比例不变，同时取得更好的一般性（模型泛化能力）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划分方式：将周四（原测试集）的一半数据放入新的训练集，同时将周日（原训练集）的一半数据放入新的测试集；其他数据保持不变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105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训练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/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测试集选择的</a:t>
            </a:r>
            <a:r>
              <a:rPr lang="zh-CN" altLang="en-US" sz="2400" dirty="0">
                <a:solidFill>
                  <a:srgbClr val="FF0000"/>
                </a:solidFill>
                <a:ea typeface="思源黑体 CN Regular" panose="020B0500000000000000" pitchFamily="34" charset="-122"/>
              </a:rPr>
              <a:t>改进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2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69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Task5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：分类问题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8413" y="2107486"/>
            <a:ext cx="11160126" cy="1598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rgbClr val="3C3C3C"/>
                </a:solidFill>
                <a:ea typeface="思源黑体 CN Regular" panose="020B0500000000000000" pitchFamily="34" charset="-122"/>
              </a:rPr>
              <a:t>XGBoost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 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分类结果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Score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（分类算法准确率）：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Confusion Matrices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105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分类结果（新划分方式）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E6B5D5-1731-4FD8-A8C0-D12616E10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64" y="3167675"/>
            <a:ext cx="4377838" cy="35319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184F82-1709-4C98-B16C-7429D4F96F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51" y="3167674"/>
            <a:ext cx="4377838" cy="35319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DB1C2D-A3EE-487A-9D84-F51AD86758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5696" y="2138330"/>
            <a:ext cx="5035860" cy="425966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2927D19-42C5-4160-A25F-BA46503778B5}"/>
              </a:ext>
            </a:extLst>
          </p:cNvPr>
          <p:cNvCxnSpPr>
            <a:cxnSpLocks/>
          </p:cNvCxnSpPr>
          <p:nvPr/>
        </p:nvCxnSpPr>
        <p:spPr>
          <a:xfrm>
            <a:off x="8309113" y="1610139"/>
            <a:ext cx="430696" cy="49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939396A-C074-441C-8024-03A261AF375B}"/>
              </a:ext>
            </a:extLst>
          </p:cNvPr>
          <p:cNvSpPr txBox="1"/>
          <p:nvPr/>
        </p:nvSpPr>
        <p:spPr>
          <a:xfrm>
            <a:off x="7566991" y="120594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0.770</a:t>
            </a:r>
            <a:r>
              <a:rPr lang="zh-CN" altLang="en-US" dirty="0"/>
              <a:t>提高到</a:t>
            </a:r>
            <a:r>
              <a:rPr lang="en-US" altLang="zh-CN" dirty="0"/>
              <a:t>0.874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44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6619" y="0"/>
            <a:ext cx="3064508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形 1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03" y="5804895"/>
            <a:ext cx="2831940" cy="52035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908505" y="2501348"/>
            <a:ext cx="149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C3C3C"/>
                </a:solidFill>
                <a:latin typeface="Lato Black" panose="020F0A02020204030203" pitchFamily="34" charset="0"/>
              </a:rPr>
              <a:t>66</a:t>
            </a:r>
            <a:r>
              <a:rPr lang="en-US" altLang="zh-CN" sz="2400" dirty="0">
                <a:solidFill>
                  <a:srgbClr val="3C3C3C"/>
                </a:solidFill>
                <a:latin typeface="Lato Black" panose="020F0A02020204030203" pitchFamily="34" charset="0"/>
              </a:rPr>
              <a:t>.0%</a:t>
            </a:r>
            <a:endParaRPr lang="zh-CN" altLang="en-US" sz="2400" dirty="0">
              <a:solidFill>
                <a:srgbClr val="3C3C3C"/>
              </a:solidFill>
              <a:latin typeface="Lato Black" panose="020F0A02020204030203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02847" y="2501348"/>
            <a:ext cx="149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C3C3C"/>
                </a:solidFill>
                <a:latin typeface="Lato Black" panose="020F0A02020204030203" pitchFamily="34" charset="0"/>
              </a:rPr>
              <a:t>68</a:t>
            </a:r>
            <a:r>
              <a:rPr lang="en-US" altLang="zh-CN" sz="2400" dirty="0">
                <a:solidFill>
                  <a:srgbClr val="3C3C3C"/>
                </a:solidFill>
                <a:latin typeface="Lato Black" panose="020F0A02020204030203" pitchFamily="34" charset="0"/>
              </a:rPr>
              <a:t>.3%</a:t>
            </a:r>
            <a:endParaRPr lang="zh-CN" altLang="en-US" sz="2400" dirty="0">
              <a:solidFill>
                <a:srgbClr val="3C3C3C"/>
              </a:solidFill>
              <a:latin typeface="Lato Black" panose="020F0A02020204030203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11815" y="2501348"/>
            <a:ext cx="149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latin typeface="Lato Black" panose="020F0A02020204030203" pitchFamily="34" charset="0"/>
              </a:rPr>
              <a:t>87</a:t>
            </a:r>
            <a:r>
              <a:rPr lang="en-US" altLang="zh-CN" sz="2400" dirty="0">
                <a:solidFill>
                  <a:srgbClr val="FF0000"/>
                </a:solidFill>
                <a:latin typeface="Lato Black" panose="020F0A02020204030203" pitchFamily="34" charset="0"/>
              </a:rPr>
              <a:t>.4%</a:t>
            </a:r>
            <a:endParaRPr lang="zh-CN" altLang="en-US" sz="2400" dirty="0">
              <a:solidFill>
                <a:srgbClr val="FF0000"/>
              </a:solidFill>
              <a:latin typeface="Lato Black" panose="020F0A02020204030203" pitchFamily="34" charset="0"/>
            </a:endParaRPr>
          </a:p>
        </p:txBody>
      </p:sp>
      <p:cxnSp>
        <p:nvCxnSpPr>
          <p:cNvPr id="38" name="直接连接符 37"/>
          <p:cNvCxnSpPr>
            <a:cxnSpLocks/>
          </p:cNvCxnSpPr>
          <p:nvPr/>
        </p:nvCxnSpPr>
        <p:spPr>
          <a:xfrm>
            <a:off x="8837708" y="1994453"/>
            <a:ext cx="0" cy="3445565"/>
          </a:xfrm>
          <a:prstGeom prst="line">
            <a:avLst/>
          </a:prstGeom>
          <a:ln w="12700" cap="rnd">
            <a:solidFill>
              <a:srgbClr val="A8A8A8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908505" y="3465771"/>
            <a:ext cx="1915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spcAft>
                <a:spcPts val="0"/>
              </a:spcAft>
              <a:buClrTx/>
              <a:buSzTx/>
              <a:defRPr/>
            </a:pPr>
            <a:r>
              <a:rPr lang="zh-CN" altLang="en-US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回归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填补：极端随机森林</a:t>
            </a:r>
            <a:endParaRPr lang="en-US" altLang="zh-CN" sz="1400" dirty="0">
              <a:solidFill>
                <a:srgbClr val="3C3C3C"/>
              </a:solidFill>
              <a:latin typeface="Microsoft YaHei UI" panose="020B0503020204020204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400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添加自定义特征</a:t>
            </a:r>
            <a:endParaRPr lang="en-US" altLang="zh-CN" sz="1400" dirty="0">
              <a:solidFill>
                <a:srgbClr val="3C3C3C"/>
              </a:solidFill>
              <a:latin typeface="Microsoft YaHei UI" panose="020B0503020204020204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400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模型：</a:t>
            </a:r>
            <a:r>
              <a:rPr lang="en-US" altLang="zh-CN" sz="1400" dirty="0" err="1">
                <a:solidFill>
                  <a:srgbClr val="3C3C3C"/>
                </a:solidFill>
                <a:latin typeface="Microsoft YaHei UI" panose="020B0503020204020204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CatBoost</a:t>
            </a:r>
            <a:endParaRPr lang="en-US" altLang="zh-CN" sz="1400" dirty="0">
              <a:solidFill>
                <a:srgbClr val="3C3C3C"/>
              </a:solidFill>
              <a:latin typeface="Microsoft YaHei UI" panose="020B0503020204020204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400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测试集划分：原划分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702847" y="3465771"/>
            <a:ext cx="18182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spcAft>
                <a:spcPts val="0"/>
              </a:spcAft>
              <a:buClrTx/>
              <a:buSzTx/>
              <a:defRPr/>
            </a:pPr>
            <a:r>
              <a:rPr lang="en-US" altLang="zh-CN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PCA</a:t>
            </a:r>
            <a:r>
              <a:rPr lang="zh-CN" altLang="en-US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降维回归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填补：极端随机森林</a:t>
            </a:r>
            <a:endParaRPr lang="en-US" altLang="zh-CN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添加所有特征后</a:t>
            </a:r>
            <a:r>
              <a:rPr lang="en-US" altLang="zh-CN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PCA</a:t>
            </a: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，选取前</a:t>
            </a:r>
            <a:r>
              <a:rPr lang="en-US" altLang="zh-CN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28</a:t>
            </a: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个特征</a:t>
            </a:r>
            <a:endParaRPr lang="en-US" altLang="zh-CN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模型：</a:t>
            </a:r>
            <a:r>
              <a:rPr lang="en-US" altLang="zh-CN" sz="1400" dirty="0" err="1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CatBoost</a:t>
            </a:r>
            <a:endParaRPr lang="en-US" altLang="zh-CN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测试集划分：原划分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479435" y="3465771"/>
            <a:ext cx="1865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spcAft>
                <a:spcPts val="0"/>
              </a:spcAft>
              <a:buClrTx/>
              <a:buSzTx/>
              <a:defRPr/>
            </a:pPr>
            <a:r>
              <a:rPr lang="zh-CN" altLang="en-US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分类（新划分）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填补：极端随机森林</a:t>
            </a:r>
            <a:endParaRPr lang="en-US" altLang="zh-CN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添加自定义特征（</a:t>
            </a:r>
            <a:r>
              <a:rPr lang="zh-CN" altLang="en-US" sz="1400" dirty="0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加入年、月、日</a:t>
            </a: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）</a:t>
            </a:r>
            <a:endParaRPr lang="en-US" altLang="zh-CN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模型：</a:t>
            </a:r>
            <a:r>
              <a:rPr lang="en-US" altLang="zh-CN" sz="1400" dirty="0" err="1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XGBoost</a:t>
            </a:r>
            <a:endParaRPr lang="zh-CN" altLang="en-US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测试集划分：</a:t>
            </a:r>
            <a:r>
              <a:rPr lang="zh-CN" altLang="en-US" sz="1400" dirty="0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新</a:t>
            </a: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划分</a:t>
            </a:r>
          </a:p>
        </p:txBody>
      </p:sp>
      <p:cxnSp>
        <p:nvCxnSpPr>
          <p:cNvPr id="44" name="直接连接符 43"/>
          <p:cNvCxnSpPr>
            <a:cxnSpLocks/>
          </p:cNvCxnSpPr>
          <p:nvPr/>
        </p:nvCxnSpPr>
        <p:spPr>
          <a:xfrm>
            <a:off x="6001659" y="1994453"/>
            <a:ext cx="0" cy="3445565"/>
          </a:xfrm>
          <a:prstGeom prst="line">
            <a:avLst/>
          </a:prstGeom>
          <a:ln w="12700" cap="rnd">
            <a:solidFill>
              <a:srgbClr val="A8A8A8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655902A-C288-408D-A788-1A009DF13E9D}"/>
              </a:ext>
            </a:extLst>
          </p:cNvPr>
          <p:cNvSpPr txBox="1"/>
          <p:nvPr/>
        </p:nvSpPr>
        <p:spPr>
          <a:xfrm>
            <a:off x="195981" y="532749"/>
            <a:ext cx="287514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总结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  <a:p>
            <a:pPr>
              <a:spcAft>
                <a:spcPts val="300"/>
              </a:spcAft>
              <a:defRPr/>
            </a:pPr>
            <a:r>
              <a:rPr lang="en-US" altLang="zh-CN" sz="1400" b="1" spc="1200" dirty="0">
                <a:solidFill>
                  <a:srgbClr val="F2F2F2">
                    <a:lumMod val="25000"/>
                  </a:srgb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96C6BC-62CE-4D61-8803-22E78251CB66}"/>
              </a:ext>
            </a:extLst>
          </p:cNvPr>
          <p:cNvSpPr txBox="1"/>
          <p:nvPr/>
        </p:nvSpPr>
        <p:spPr>
          <a:xfrm>
            <a:off x="4278341" y="1755173"/>
            <a:ext cx="16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C3C3C"/>
                </a:solidFill>
              </a:rPr>
              <a:t>R</a:t>
            </a:r>
            <a:r>
              <a:rPr lang="en-US" altLang="zh-CN" sz="3600" baseline="30000" dirty="0">
                <a:solidFill>
                  <a:srgbClr val="3C3C3C"/>
                </a:solidFill>
              </a:rPr>
              <a:t>2</a:t>
            </a:r>
            <a:endParaRPr lang="zh-CN" altLang="en-US" sz="3600" dirty="0">
              <a:solidFill>
                <a:srgbClr val="3C3C3C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D89965-B39E-4BE3-AA2B-69B5E3E4C431}"/>
              </a:ext>
            </a:extLst>
          </p:cNvPr>
          <p:cNvSpPr txBox="1"/>
          <p:nvPr/>
        </p:nvSpPr>
        <p:spPr>
          <a:xfrm>
            <a:off x="9511815" y="1730922"/>
            <a:ext cx="199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C3C3C"/>
                </a:solidFill>
              </a:rPr>
              <a:t>Accuracy</a:t>
            </a:r>
            <a:endParaRPr lang="zh-CN" altLang="en-US" sz="3600" dirty="0">
              <a:solidFill>
                <a:srgbClr val="3C3C3C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EE7BFA-7864-4AA1-839D-6EFFDE701747}"/>
              </a:ext>
            </a:extLst>
          </p:cNvPr>
          <p:cNvSpPr txBox="1"/>
          <p:nvPr/>
        </p:nvSpPr>
        <p:spPr>
          <a:xfrm>
            <a:off x="7122142" y="1755174"/>
            <a:ext cx="61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C3C3C"/>
                </a:solidFill>
              </a:rPr>
              <a:t>R</a:t>
            </a:r>
            <a:r>
              <a:rPr lang="en-US" altLang="zh-CN" sz="3600" baseline="30000" dirty="0">
                <a:solidFill>
                  <a:srgbClr val="3C3C3C"/>
                </a:solidFill>
              </a:rPr>
              <a:t>2</a:t>
            </a:r>
            <a:endParaRPr lang="zh-CN" altLang="en-US" sz="36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87840" y="2921168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感谢</a:t>
            </a: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观看</a:t>
            </a: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10171173" y="0"/>
            <a:ext cx="2020826" cy="6858000"/>
          </a:xfrm>
          <a:custGeom>
            <a:avLst/>
            <a:gdLst>
              <a:gd name="connsiteX0" fmla="*/ 108571 w 2020826"/>
              <a:gd name="connsiteY0" fmla="*/ 0 h 6858000"/>
              <a:gd name="connsiteX1" fmla="*/ 2020826 w 2020826"/>
              <a:gd name="connsiteY1" fmla="*/ 0 h 6858000"/>
              <a:gd name="connsiteX2" fmla="*/ 2020826 w 2020826"/>
              <a:gd name="connsiteY2" fmla="*/ 6858000 h 6858000"/>
              <a:gd name="connsiteX3" fmla="*/ 0 w 2020826"/>
              <a:gd name="connsiteY3" fmla="*/ 6858000 h 6858000"/>
              <a:gd name="connsiteX4" fmla="*/ 325674 w 2020826"/>
              <a:gd name="connsiteY4" fmla="*/ 5547360 h 6858000"/>
              <a:gd name="connsiteX5" fmla="*/ 1483914 w 2020826"/>
              <a:gd name="connsiteY5" fmla="*/ 5288280 h 6858000"/>
              <a:gd name="connsiteX6" fmla="*/ 920034 w 2020826"/>
              <a:gd name="connsiteY6" fmla="*/ 4130040 h 6858000"/>
              <a:gd name="connsiteX7" fmla="*/ 539034 w 2020826"/>
              <a:gd name="connsiteY7" fmla="*/ 1630680 h 6858000"/>
              <a:gd name="connsiteX8" fmla="*/ 1285794 w 2020826"/>
              <a:gd name="connsiteY8" fmla="*/ 563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26" h="6858000">
                <a:moveTo>
                  <a:pt x="108571" y="0"/>
                </a:moveTo>
                <a:lnTo>
                  <a:pt x="2020826" y="0"/>
                </a:lnTo>
                <a:lnTo>
                  <a:pt x="2020826" y="6858000"/>
                </a:lnTo>
                <a:lnTo>
                  <a:pt x="0" y="6858000"/>
                </a:lnTo>
                <a:lnTo>
                  <a:pt x="325674" y="5547360"/>
                </a:lnTo>
                <a:lnTo>
                  <a:pt x="1483914" y="5288280"/>
                </a:lnTo>
                <a:lnTo>
                  <a:pt x="920034" y="4130040"/>
                </a:lnTo>
                <a:lnTo>
                  <a:pt x="539034" y="1630680"/>
                </a:lnTo>
                <a:lnTo>
                  <a:pt x="1285794" y="563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1" y="0"/>
            <a:ext cx="1978765" cy="6858000"/>
          </a:xfrm>
          <a:custGeom>
            <a:avLst/>
            <a:gdLst>
              <a:gd name="connsiteX0" fmla="*/ 0 w 1978765"/>
              <a:gd name="connsiteY0" fmla="*/ 0 h 6858000"/>
              <a:gd name="connsiteX1" fmla="*/ 1978765 w 1978765"/>
              <a:gd name="connsiteY1" fmla="*/ 0 h 6858000"/>
              <a:gd name="connsiteX2" fmla="*/ 1765755 w 1978765"/>
              <a:gd name="connsiteY2" fmla="*/ 1158240 h 6858000"/>
              <a:gd name="connsiteX3" fmla="*/ 1095195 w 1978765"/>
              <a:gd name="connsiteY3" fmla="*/ 1402080 h 6858000"/>
              <a:gd name="connsiteX4" fmla="*/ 394155 w 1978765"/>
              <a:gd name="connsiteY4" fmla="*/ 2118360 h 6858000"/>
              <a:gd name="connsiteX5" fmla="*/ 1232355 w 1978765"/>
              <a:gd name="connsiteY5" fmla="*/ 3429000 h 6858000"/>
              <a:gd name="connsiteX6" fmla="*/ 1811475 w 1978765"/>
              <a:gd name="connsiteY6" fmla="*/ 3810000 h 6858000"/>
              <a:gd name="connsiteX7" fmla="*/ 1491435 w 1978765"/>
              <a:gd name="connsiteY7" fmla="*/ 6096000 h 6858000"/>
              <a:gd name="connsiteX8" fmla="*/ 1647507 w 1978765"/>
              <a:gd name="connsiteY8" fmla="*/ 6858000 h 6858000"/>
              <a:gd name="connsiteX9" fmla="*/ 0 w 19787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8765" h="6858000">
                <a:moveTo>
                  <a:pt x="0" y="0"/>
                </a:moveTo>
                <a:lnTo>
                  <a:pt x="1978765" y="0"/>
                </a:lnTo>
                <a:lnTo>
                  <a:pt x="1765755" y="1158240"/>
                </a:lnTo>
                <a:lnTo>
                  <a:pt x="1095195" y="1402080"/>
                </a:lnTo>
                <a:lnTo>
                  <a:pt x="394155" y="2118360"/>
                </a:lnTo>
                <a:lnTo>
                  <a:pt x="1232355" y="3429000"/>
                </a:lnTo>
                <a:lnTo>
                  <a:pt x="1811475" y="3810000"/>
                </a:lnTo>
                <a:lnTo>
                  <a:pt x="1491435" y="6096000"/>
                </a:lnTo>
                <a:lnTo>
                  <a:pt x="16475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92"/>
          <a:stretch>
            <a:fillRect/>
          </a:stretch>
        </p:blipFill>
        <p:spPr>
          <a:xfrm rot="3632646">
            <a:off x="7261466" y="544830"/>
            <a:ext cx="6859885" cy="6181200"/>
          </a:xfrm>
          <a:custGeom>
            <a:avLst/>
            <a:gdLst>
              <a:gd name="connsiteX0" fmla="*/ 0 w 6859885"/>
              <a:gd name="connsiteY0" fmla="*/ 1781723 h 6181200"/>
              <a:gd name="connsiteX1" fmla="*/ 1006241 w 6859885"/>
              <a:gd name="connsiteY1" fmla="*/ 0 h 6181200"/>
              <a:gd name="connsiteX2" fmla="*/ 6859885 w 6859885"/>
              <a:gd name="connsiteY2" fmla="*/ 3305888 h 6181200"/>
              <a:gd name="connsiteX3" fmla="*/ 6859885 w 6859885"/>
              <a:gd name="connsiteY3" fmla="*/ 3581120 h 6181200"/>
              <a:gd name="connsiteX4" fmla="*/ 5391471 w 6859885"/>
              <a:gd name="connsiteY4" fmla="*/ 6181200 h 6181200"/>
              <a:gd name="connsiteX5" fmla="*/ 0 w 6859885"/>
              <a:gd name="connsiteY5" fmla="*/ 6181200 h 61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885" h="6181200">
                <a:moveTo>
                  <a:pt x="0" y="1781723"/>
                </a:moveTo>
                <a:lnTo>
                  <a:pt x="1006241" y="0"/>
                </a:lnTo>
                <a:lnTo>
                  <a:pt x="6859885" y="3305888"/>
                </a:lnTo>
                <a:lnTo>
                  <a:pt x="6859885" y="3581120"/>
                </a:lnTo>
                <a:lnTo>
                  <a:pt x="5391471" y="6181200"/>
                </a:lnTo>
                <a:lnTo>
                  <a:pt x="0" y="6181200"/>
                </a:lnTo>
                <a:close/>
              </a:path>
            </a:pathLst>
          </a:cu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486"/>
          <a:stretch>
            <a:fillRect/>
          </a:stretch>
        </p:blipFill>
        <p:spPr>
          <a:xfrm rot="737125">
            <a:off x="-3621919" y="-823008"/>
            <a:ext cx="6759429" cy="9238303"/>
          </a:xfrm>
          <a:custGeom>
            <a:avLst/>
            <a:gdLst>
              <a:gd name="connsiteX0" fmla="*/ 0 w 6759429"/>
              <a:gd name="connsiteY0" fmla="*/ 6782788 h 9238303"/>
              <a:gd name="connsiteX1" fmla="*/ 534734 w 6759429"/>
              <a:gd name="connsiteY1" fmla="*/ 9238303 h 9238303"/>
              <a:gd name="connsiteX2" fmla="*/ 0 w 6759429"/>
              <a:gd name="connsiteY2" fmla="*/ 9238303 h 9238303"/>
              <a:gd name="connsiteX3" fmla="*/ 2827062 w 6759429"/>
              <a:gd name="connsiteY3" fmla="*/ 856346 h 9238303"/>
              <a:gd name="connsiteX4" fmla="*/ 6759429 w 6759429"/>
              <a:gd name="connsiteY4" fmla="*/ 0 h 9238303"/>
              <a:gd name="connsiteX5" fmla="*/ 6759429 w 6759429"/>
              <a:gd name="connsiteY5" fmla="*/ 7016773 h 9238303"/>
              <a:gd name="connsiteX6" fmla="*/ 4285912 w 6759429"/>
              <a:gd name="connsiteY6" fmla="*/ 7555427 h 92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9429" h="9238303">
                <a:moveTo>
                  <a:pt x="0" y="6782788"/>
                </a:moveTo>
                <a:lnTo>
                  <a:pt x="534734" y="9238303"/>
                </a:lnTo>
                <a:lnTo>
                  <a:pt x="0" y="9238303"/>
                </a:lnTo>
                <a:close/>
                <a:moveTo>
                  <a:pt x="2827062" y="856346"/>
                </a:moveTo>
                <a:lnTo>
                  <a:pt x="6759429" y="0"/>
                </a:lnTo>
                <a:lnTo>
                  <a:pt x="6759429" y="7016773"/>
                </a:lnTo>
                <a:lnTo>
                  <a:pt x="4285912" y="7555427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2593493" y="2596530"/>
            <a:ext cx="6569755" cy="2871273"/>
            <a:chOff x="-817620" y="2312052"/>
            <a:chExt cx="6569755" cy="2871273"/>
          </a:xfrm>
        </p:grpSpPr>
        <p:sp>
          <p:nvSpPr>
            <p:cNvPr id="11" name="文本框 10"/>
            <p:cNvSpPr txBox="1"/>
            <p:nvPr/>
          </p:nvSpPr>
          <p:spPr>
            <a:xfrm>
              <a:off x="-817620" y="3428999"/>
              <a:ext cx="656975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36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统计与分析</a:t>
              </a: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endParaRPr lang="en-US" altLang="zh-CN" sz="1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u="none" strike="noStrike" kern="1200" cap="none" spc="12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Statistics &amp; Analysis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735632" y="2312052"/>
              <a:ext cx="1316386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1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Lato Black" panose="020F0A02020204030203" pitchFamily="34" charset="0"/>
                  <a:ea typeface="等线" panose="02010600030101010101" pitchFamily="2" charset="-122"/>
                  <a:cs typeface="+mn-cs"/>
                </a:rPr>
                <a:t>01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55B3E197-6003-413A-BE33-43C29EF78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1244" y="485484"/>
            <a:ext cx="2831940" cy="520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5298" y="976551"/>
            <a:ext cx="8040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01/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统计与分析：总体趋势（按月）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34865E-099E-449C-B715-EA03F3F04D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035"/>
            <a:ext cx="12126821" cy="3112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AB0D8C-796F-4FE5-9DBD-4655A0BFDD15}"/>
              </a:ext>
            </a:extLst>
          </p:cNvPr>
          <p:cNvSpPr txBox="1"/>
          <p:nvPr/>
        </p:nvSpPr>
        <p:spPr>
          <a:xfrm>
            <a:off x="3465443" y="2610065"/>
            <a:ext cx="52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C3C3C"/>
                </a:solidFill>
              </a:rPr>
              <a:t>大致满足周期性，需进一步探究与具体月份的关系</a:t>
            </a:r>
          </a:p>
        </p:txBody>
      </p:sp>
    </p:spTree>
    <p:extLst>
      <p:ext uri="{BB962C8B-B14F-4D97-AF65-F5344CB8AC3E}">
        <p14:creationId xmlns:p14="http://schemas.microsoft.com/office/powerpoint/2010/main" val="55406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53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01/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统计与分析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8F087E-F55D-4FFC-9F28-2A655742C7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9" y="1835426"/>
            <a:ext cx="7287876" cy="40844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91CE61E-3F3B-4549-9424-CA93946A91BC}"/>
              </a:ext>
            </a:extLst>
          </p:cNvPr>
          <p:cNvSpPr/>
          <p:nvPr/>
        </p:nvSpPr>
        <p:spPr>
          <a:xfrm>
            <a:off x="7368209" y="2236040"/>
            <a:ext cx="4731922" cy="30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峰值解读：供暖与收获季</a:t>
            </a:r>
            <a:endParaRPr lang="en-US" altLang="zh-CN" sz="3200" dirty="0">
              <a:solidFill>
                <a:srgbClr val="3C3C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农民收获季：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10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月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北京供暖季：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11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月至次年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3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月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endParaRPr lang="zh-CN" altLang="en-US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53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01/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统计与分析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1CE61E-3F3B-4549-9424-CA93946A91BC}"/>
              </a:ext>
            </a:extLst>
          </p:cNvPr>
          <p:cNvSpPr/>
          <p:nvPr/>
        </p:nvSpPr>
        <p:spPr>
          <a:xfrm>
            <a:off x="7368209" y="2236040"/>
            <a:ext cx="4523914" cy="30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季节影响：</a:t>
            </a:r>
            <a:endParaRPr lang="en-US" altLang="zh-CN" sz="3200" dirty="0">
              <a:solidFill>
                <a:srgbClr val="3C3C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Autumn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（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harvest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）：农民收获季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秋冬：供暖时节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endParaRPr lang="zh-CN" altLang="en-US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BF0F0D-CA32-4B0E-A0AB-E8948E73BC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6" y="1297287"/>
            <a:ext cx="5662585" cy="55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5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53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01/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统计与分析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1CE61E-3F3B-4549-9424-CA93946A91BC}"/>
              </a:ext>
            </a:extLst>
          </p:cNvPr>
          <p:cNvSpPr/>
          <p:nvPr/>
        </p:nvSpPr>
        <p:spPr>
          <a:xfrm>
            <a:off x="7368209" y="2236040"/>
            <a:ext cx="4523914" cy="23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风向：决定性因素</a:t>
            </a:r>
            <a:endParaRPr lang="en-US" altLang="zh-CN" sz="3200" dirty="0">
              <a:solidFill>
                <a:srgbClr val="3C3C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cv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（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calm variable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）：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PM2.5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均值最高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NW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：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PM2.5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均值最低</a:t>
            </a:r>
            <a:endParaRPr lang="en-US" altLang="zh-CN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（方向包含</a:t>
            </a:r>
            <a:r>
              <a:rPr lang="en-US" altLang="zh-CN" i="1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W, WNW, NW, NNW </a:t>
            </a:r>
            <a:r>
              <a:rPr lang="zh-CN" altLang="en-US" i="1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以及</a:t>
            </a:r>
            <a:r>
              <a:rPr lang="en-US" altLang="zh-CN" i="1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 N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）</a:t>
            </a:r>
            <a:endParaRPr lang="zh-CN" altLang="en-US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1979D4-16D5-4C5C-AE1A-45936AC307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7" y="1348299"/>
            <a:ext cx="6487003" cy="51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10171173" y="0"/>
            <a:ext cx="2020826" cy="6858000"/>
          </a:xfrm>
          <a:custGeom>
            <a:avLst/>
            <a:gdLst>
              <a:gd name="connsiteX0" fmla="*/ 108571 w 2020826"/>
              <a:gd name="connsiteY0" fmla="*/ 0 h 6858000"/>
              <a:gd name="connsiteX1" fmla="*/ 2020826 w 2020826"/>
              <a:gd name="connsiteY1" fmla="*/ 0 h 6858000"/>
              <a:gd name="connsiteX2" fmla="*/ 2020826 w 2020826"/>
              <a:gd name="connsiteY2" fmla="*/ 6858000 h 6858000"/>
              <a:gd name="connsiteX3" fmla="*/ 0 w 2020826"/>
              <a:gd name="connsiteY3" fmla="*/ 6858000 h 6858000"/>
              <a:gd name="connsiteX4" fmla="*/ 325674 w 2020826"/>
              <a:gd name="connsiteY4" fmla="*/ 5547360 h 6858000"/>
              <a:gd name="connsiteX5" fmla="*/ 1483914 w 2020826"/>
              <a:gd name="connsiteY5" fmla="*/ 5288280 h 6858000"/>
              <a:gd name="connsiteX6" fmla="*/ 920034 w 2020826"/>
              <a:gd name="connsiteY6" fmla="*/ 4130040 h 6858000"/>
              <a:gd name="connsiteX7" fmla="*/ 539034 w 2020826"/>
              <a:gd name="connsiteY7" fmla="*/ 1630680 h 6858000"/>
              <a:gd name="connsiteX8" fmla="*/ 1285794 w 2020826"/>
              <a:gd name="connsiteY8" fmla="*/ 563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26" h="6858000">
                <a:moveTo>
                  <a:pt x="108571" y="0"/>
                </a:moveTo>
                <a:lnTo>
                  <a:pt x="2020826" y="0"/>
                </a:lnTo>
                <a:lnTo>
                  <a:pt x="2020826" y="6858000"/>
                </a:lnTo>
                <a:lnTo>
                  <a:pt x="0" y="6858000"/>
                </a:lnTo>
                <a:lnTo>
                  <a:pt x="325674" y="5547360"/>
                </a:lnTo>
                <a:lnTo>
                  <a:pt x="1483914" y="5288280"/>
                </a:lnTo>
                <a:lnTo>
                  <a:pt x="920034" y="4130040"/>
                </a:lnTo>
                <a:lnTo>
                  <a:pt x="539034" y="1630680"/>
                </a:lnTo>
                <a:lnTo>
                  <a:pt x="1285794" y="563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1" y="0"/>
            <a:ext cx="1978765" cy="6858000"/>
          </a:xfrm>
          <a:custGeom>
            <a:avLst/>
            <a:gdLst>
              <a:gd name="connsiteX0" fmla="*/ 0 w 1978765"/>
              <a:gd name="connsiteY0" fmla="*/ 0 h 6858000"/>
              <a:gd name="connsiteX1" fmla="*/ 1978765 w 1978765"/>
              <a:gd name="connsiteY1" fmla="*/ 0 h 6858000"/>
              <a:gd name="connsiteX2" fmla="*/ 1765755 w 1978765"/>
              <a:gd name="connsiteY2" fmla="*/ 1158240 h 6858000"/>
              <a:gd name="connsiteX3" fmla="*/ 1095195 w 1978765"/>
              <a:gd name="connsiteY3" fmla="*/ 1402080 h 6858000"/>
              <a:gd name="connsiteX4" fmla="*/ 394155 w 1978765"/>
              <a:gd name="connsiteY4" fmla="*/ 2118360 h 6858000"/>
              <a:gd name="connsiteX5" fmla="*/ 1232355 w 1978765"/>
              <a:gd name="connsiteY5" fmla="*/ 3429000 h 6858000"/>
              <a:gd name="connsiteX6" fmla="*/ 1811475 w 1978765"/>
              <a:gd name="connsiteY6" fmla="*/ 3810000 h 6858000"/>
              <a:gd name="connsiteX7" fmla="*/ 1491435 w 1978765"/>
              <a:gd name="connsiteY7" fmla="*/ 6096000 h 6858000"/>
              <a:gd name="connsiteX8" fmla="*/ 1647507 w 1978765"/>
              <a:gd name="connsiteY8" fmla="*/ 6858000 h 6858000"/>
              <a:gd name="connsiteX9" fmla="*/ 0 w 19787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8765" h="6858000">
                <a:moveTo>
                  <a:pt x="0" y="0"/>
                </a:moveTo>
                <a:lnTo>
                  <a:pt x="1978765" y="0"/>
                </a:lnTo>
                <a:lnTo>
                  <a:pt x="1765755" y="1158240"/>
                </a:lnTo>
                <a:lnTo>
                  <a:pt x="1095195" y="1402080"/>
                </a:lnTo>
                <a:lnTo>
                  <a:pt x="394155" y="2118360"/>
                </a:lnTo>
                <a:lnTo>
                  <a:pt x="1232355" y="3429000"/>
                </a:lnTo>
                <a:lnTo>
                  <a:pt x="1811475" y="3810000"/>
                </a:lnTo>
                <a:lnTo>
                  <a:pt x="1491435" y="6096000"/>
                </a:lnTo>
                <a:lnTo>
                  <a:pt x="16475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92"/>
          <a:stretch>
            <a:fillRect/>
          </a:stretch>
        </p:blipFill>
        <p:spPr>
          <a:xfrm rot="3632646">
            <a:off x="7261466" y="544830"/>
            <a:ext cx="6859885" cy="6181200"/>
          </a:xfrm>
          <a:custGeom>
            <a:avLst/>
            <a:gdLst>
              <a:gd name="connsiteX0" fmla="*/ 0 w 6859885"/>
              <a:gd name="connsiteY0" fmla="*/ 1781723 h 6181200"/>
              <a:gd name="connsiteX1" fmla="*/ 1006241 w 6859885"/>
              <a:gd name="connsiteY1" fmla="*/ 0 h 6181200"/>
              <a:gd name="connsiteX2" fmla="*/ 6859885 w 6859885"/>
              <a:gd name="connsiteY2" fmla="*/ 3305888 h 6181200"/>
              <a:gd name="connsiteX3" fmla="*/ 6859885 w 6859885"/>
              <a:gd name="connsiteY3" fmla="*/ 3581120 h 6181200"/>
              <a:gd name="connsiteX4" fmla="*/ 5391471 w 6859885"/>
              <a:gd name="connsiteY4" fmla="*/ 6181200 h 6181200"/>
              <a:gd name="connsiteX5" fmla="*/ 0 w 6859885"/>
              <a:gd name="connsiteY5" fmla="*/ 6181200 h 61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885" h="6181200">
                <a:moveTo>
                  <a:pt x="0" y="1781723"/>
                </a:moveTo>
                <a:lnTo>
                  <a:pt x="1006241" y="0"/>
                </a:lnTo>
                <a:lnTo>
                  <a:pt x="6859885" y="3305888"/>
                </a:lnTo>
                <a:lnTo>
                  <a:pt x="6859885" y="3581120"/>
                </a:lnTo>
                <a:lnTo>
                  <a:pt x="5391471" y="6181200"/>
                </a:lnTo>
                <a:lnTo>
                  <a:pt x="0" y="6181200"/>
                </a:lnTo>
                <a:close/>
              </a:path>
            </a:pathLst>
          </a:cu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486"/>
          <a:stretch>
            <a:fillRect/>
          </a:stretch>
        </p:blipFill>
        <p:spPr>
          <a:xfrm rot="737125">
            <a:off x="-3621919" y="-823008"/>
            <a:ext cx="6759429" cy="9238303"/>
          </a:xfrm>
          <a:custGeom>
            <a:avLst/>
            <a:gdLst>
              <a:gd name="connsiteX0" fmla="*/ 0 w 6759429"/>
              <a:gd name="connsiteY0" fmla="*/ 6782788 h 9238303"/>
              <a:gd name="connsiteX1" fmla="*/ 534734 w 6759429"/>
              <a:gd name="connsiteY1" fmla="*/ 9238303 h 9238303"/>
              <a:gd name="connsiteX2" fmla="*/ 0 w 6759429"/>
              <a:gd name="connsiteY2" fmla="*/ 9238303 h 9238303"/>
              <a:gd name="connsiteX3" fmla="*/ 2827062 w 6759429"/>
              <a:gd name="connsiteY3" fmla="*/ 856346 h 9238303"/>
              <a:gd name="connsiteX4" fmla="*/ 6759429 w 6759429"/>
              <a:gd name="connsiteY4" fmla="*/ 0 h 9238303"/>
              <a:gd name="connsiteX5" fmla="*/ 6759429 w 6759429"/>
              <a:gd name="connsiteY5" fmla="*/ 7016773 h 9238303"/>
              <a:gd name="connsiteX6" fmla="*/ 4285912 w 6759429"/>
              <a:gd name="connsiteY6" fmla="*/ 7555427 h 92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9429" h="9238303">
                <a:moveTo>
                  <a:pt x="0" y="6782788"/>
                </a:moveTo>
                <a:lnTo>
                  <a:pt x="534734" y="9238303"/>
                </a:lnTo>
                <a:lnTo>
                  <a:pt x="0" y="9238303"/>
                </a:lnTo>
                <a:close/>
                <a:moveTo>
                  <a:pt x="2827062" y="856346"/>
                </a:moveTo>
                <a:lnTo>
                  <a:pt x="6759429" y="0"/>
                </a:lnTo>
                <a:lnTo>
                  <a:pt x="6759429" y="7016773"/>
                </a:lnTo>
                <a:lnTo>
                  <a:pt x="4285912" y="7555427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2593493" y="2596530"/>
            <a:ext cx="6569755" cy="3833075"/>
            <a:chOff x="-817620" y="2312052"/>
            <a:chExt cx="6569755" cy="3833075"/>
          </a:xfrm>
        </p:grpSpPr>
        <p:sp>
          <p:nvSpPr>
            <p:cNvPr id="11" name="文本框 10"/>
            <p:cNvSpPr txBox="1"/>
            <p:nvPr/>
          </p:nvSpPr>
          <p:spPr>
            <a:xfrm>
              <a:off x="-817620" y="3428999"/>
              <a:ext cx="6569755" cy="2716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36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rPr>
                <a:t>回归模型</a:t>
              </a: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lvl="0" algn="ctr">
                <a:defRPr/>
              </a:pPr>
              <a:endParaRPr lang="en-US" altLang="zh-CN" sz="1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cap="none" spc="4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R</a:t>
              </a:r>
              <a:r>
                <a:rPr kumimoji="0" lang="en-US" altLang="zh-CN" sz="2000" b="0" i="0" u="none" strike="noStrike" cap="none" spc="4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egression  </a:t>
              </a:r>
              <a:r>
                <a:rPr kumimoji="0" lang="en-US" altLang="zh-CN" sz="2000" b="1" i="0" u="none" strike="noStrike" cap="none" spc="4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M</a:t>
              </a:r>
              <a:r>
                <a:rPr kumimoji="0" lang="en-US" altLang="zh-CN" sz="2000" b="0" i="0" u="none" strike="noStrike" cap="none" spc="4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zh-CN" sz="2000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>
                <a:defRPr/>
              </a:pPr>
              <a:r>
                <a:rPr lang="en-US" altLang="zh-CN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1</a:t>
              </a:r>
              <a:r>
                <a:rPr lang="zh-CN" altLang="en-US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2</a:t>
              </a:r>
              <a:r>
                <a:rPr lang="zh-CN" altLang="en-US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3</a:t>
              </a:r>
              <a:endParaRPr lang="en-US" altLang="zh-CN" sz="40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120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35632" y="2312052"/>
              <a:ext cx="1316386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1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Lato Black" panose="020F0A02020204030203" pitchFamily="34" charset="0"/>
                  <a:ea typeface="等线" panose="02010600030101010101" pitchFamily="2" charset="-122"/>
                  <a:cs typeface="+mn-cs"/>
                </a:rPr>
                <a:t>02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55B3E197-6003-413A-BE33-43C29EF78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1244" y="485484"/>
            <a:ext cx="2831940" cy="5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2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10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Task1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删掉缺失值的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937" y="1928581"/>
            <a:ext cx="11160126" cy="542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异常值处理：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LOF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算法（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Local Outlier Factor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Open Sans" panose="020B060603050402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根据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LOF</a:t>
            </a: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密度来判断当前点是否为异常值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对预测变量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PM2.5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数值进行</a:t>
            </a:r>
            <a:r>
              <a:rPr lang="en-US" altLang="zh-CN" b="1" dirty="0">
                <a:solidFill>
                  <a:srgbClr val="FF0000"/>
                </a:solidFill>
                <a:ea typeface="思源黑体 CN Regular" panose="020B0500000000000000" pitchFamily="34" charset="-122"/>
              </a:rPr>
              <a:t>Log</a:t>
            </a:r>
            <a:r>
              <a:rPr lang="zh-CN" altLang="en-US" b="1" dirty="0">
                <a:solidFill>
                  <a:srgbClr val="FF0000"/>
                </a:solidFill>
                <a:ea typeface="思源黑体 CN Regular" panose="020B0500000000000000" pitchFamily="34" charset="-122"/>
              </a:rPr>
              <a:t>变换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PM2.5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数值大于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0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）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1200150" lvl="2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效果：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L="1657350" lvl="3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减小绝对值，稳定方差，方便计算。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L="1657350" lvl="3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取对数后，可以将乘法计算转换称加法计算。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	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训练集与测试集划分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1200150" lvl="2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依据：周四划分为测试集，其余为训练集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L="1200150" lvl="2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评价：待改进（在后续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Task5</a:t>
            </a: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中再提及）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9" y="1476799"/>
            <a:ext cx="2724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数据预处理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	</a:t>
            </a:r>
            <a:endParaRPr lang="zh-CN" altLang="en-US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90870"/>
      </p:ext>
    </p:extLst>
  </p:cSld>
  <p:clrMapOvr>
    <a:masterClrMapping/>
  </p:clrMapOvr>
</p:sld>
</file>

<file path=ppt/theme/theme1.xml><?xml version="1.0" encoding="utf-8"?>
<a:theme xmlns:a="http://schemas.openxmlformats.org/drawingml/2006/main" name="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1289</Words>
  <Application>Microsoft Office PowerPoint</Application>
  <PresentationFormat>宽屏</PresentationFormat>
  <Paragraphs>185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Akrobat Black</vt:lpstr>
      <vt:lpstr>Lato Black</vt:lpstr>
      <vt:lpstr>Malgun Gothic Semilight</vt:lpstr>
      <vt:lpstr>Microsoft YaHei UI</vt:lpstr>
      <vt:lpstr>Open Sans SemiBold</vt:lpstr>
      <vt:lpstr>等线</vt:lpstr>
      <vt:lpstr>黑体</vt:lpstr>
      <vt:lpstr>思源黑体 CN Bold</vt:lpstr>
      <vt:lpstr>思源黑体 CN Heavy</vt:lpstr>
      <vt:lpstr>思源黑体 CN Light</vt:lpstr>
      <vt:lpstr>思源黑体 CN Regular</vt:lpstr>
      <vt:lpstr>Arial</vt:lpstr>
      <vt:lpstr>Cambria Math</vt:lpstr>
      <vt:lpstr>Wingdings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志华</cp:lastModifiedBy>
  <cp:revision>49</cp:revision>
  <dcterms:created xsi:type="dcterms:W3CDTF">2019-12-04T07:19:00Z</dcterms:created>
  <dcterms:modified xsi:type="dcterms:W3CDTF">2022-11-26T02:48:58Z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