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585" r:id="rId3"/>
    <p:sldId id="626" r:id="rId4"/>
    <p:sldId id="580" r:id="rId5"/>
    <p:sldId id="602" r:id="rId6"/>
    <p:sldId id="603" r:id="rId7"/>
    <p:sldId id="604" r:id="rId8"/>
    <p:sldId id="606" r:id="rId9"/>
    <p:sldId id="607" r:id="rId10"/>
    <p:sldId id="627" r:id="rId11"/>
    <p:sldId id="632" r:id="rId12"/>
    <p:sldId id="614" r:id="rId13"/>
    <p:sldId id="631" r:id="rId14"/>
    <p:sldId id="615" r:id="rId15"/>
    <p:sldId id="616" r:id="rId16"/>
    <p:sldId id="617" r:id="rId17"/>
    <p:sldId id="618" r:id="rId18"/>
    <p:sldId id="619" r:id="rId19"/>
    <p:sldId id="628" r:id="rId20"/>
    <p:sldId id="629" r:id="rId21"/>
    <p:sldId id="630" r:id="rId22"/>
    <p:sldId id="620" r:id="rId23"/>
    <p:sldId id="610" r:id="rId24"/>
    <p:sldId id="622" r:id="rId25"/>
    <p:sldId id="624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0531" autoAdjust="0"/>
    <p:restoredTop sz="93215" autoAdjust="0"/>
  </p:normalViewPr>
  <p:slideViewPr>
    <p:cSldViewPr>
      <p:cViewPr varScale="1">
        <p:scale>
          <a:sx n="65" d="100"/>
          <a:sy n="65" d="100"/>
        </p:scale>
        <p:origin x="-51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2015-1-15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720" y="2792421"/>
            <a:ext cx="8572560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特遣队组建管理系统</a:t>
            </a:r>
            <a:b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</a:br>
            <a:endParaRPr lang="zh-CN" altLang="en-US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软件设计结构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928662" y="1571612"/>
            <a:ext cx="7537450" cy="48164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defRPr/>
            </a:pPr>
            <a:r>
              <a:rPr lang="en-US" altLang="zh-CN" dirty="0" smtClean="0">
                <a:ea typeface="宋体" pitchFamily="2" charset="-122"/>
              </a:rPr>
              <a:t>com.atguigu.team.domain</a:t>
            </a:r>
            <a:r>
              <a:rPr lang="zh-CN" altLang="en-US" dirty="0" smtClean="0">
                <a:ea typeface="宋体" pitchFamily="2" charset="-122"/>
              </a:rPr>
              <a:t>模块中包含了所有实体类：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其中士兵</a:t>
            </a:r>
            <a:r>
              <a:rPr lang="en-US" altLang="zh-CN" dirty="0" smtClean="0">
                <a:latin typeface="+mj-lt"/>
                <a:ea typeface="宋体" pitchFamily="2" charset="-122"/>
              </a:rPr>
              <a:t>(Infantry)</a:t>
            </a:r>
            <a:r>
              <a:rPr lang="zh-CN" altLang="en-US" dirty="0" smtClean="0">
                <a:latin typeface="+mj-lt"/>
                <a:ea typeface="宋体" pitchFamily="2" charset="-122"/>
              </a:rPr>
              <a:t>及其子类，均会领用某种武器设备</a:t>
            </a:r>
            <a:r>
              <a:rPr lang="en-US" altLang="zh-CN" dirty="0" smtClean="0">
                <a:latin typeface="+mj-lt"/>
                <a:ea typeface="宋体" pitchFamily="2" charset="-122"/>
              </a:rPr>
              <a:t>(Weapon)</a:t>
            </a:r>
            <a:r>
              <a:rPr lang="zh-CN" altLang="en-US" dirty="0" smtClean="0">
                <a:latin typeface="+mj-lt"/>
                <a:ea typeface="宋体" pitchFamily="2" charset="-122"/>
              </a:rPr>
              <a:t>。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5918" y="2221423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Soldier</a:t>
            </a:r>
          </a:p>
          <a:p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98286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</a:p>
          <a:p>
            <a:r>
              <a:rPr lang="en-US" altLang="zh-CN" sz="1400" dirty="0" smtClean="0"/>
              <a:t>Weapon</a:t>
            </a:r>
          </a:p>
          <a:p>
            <a:endParaRPr lang="zh-CN" altLang="en-US" sz="100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226078" y="3393296"/>
            <a:ext cx="1872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785918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Infantry</a:t>
            </a:r>
          </a:p>
          <a:p>
            <a:endParaRPr lang="zh-CN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785918" y="3949615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sz="1400" dirty="0" smtClean="0"/>
              <a:t>SpecialTroops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5918" y="4813711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Commander</a:t>
            </a:r>
          </a:p>
          <a:p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0454" y="4309655"/>
            <a:ext cx="1008112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Grenade</a:t>
            </a:r>
          </a:p>
          <a:p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42302" y="4309655"/>
            <a:ext cx="1224136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Rifle</a:t>
            </a:r>
          </a:p>
          <a:p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018166" y="4309655"/>
            <a:ext cx="108012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Pistol</a:t>
            </a:r>
          </a:p>
          <a:p>
            <a:endParaRPr lang="zh-CN" altLang="en-US" sz="100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433990" y="2869495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2505998" y="2941503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433990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 rot="5400000">
            <a:off x="2433990" y="3877607"/>
            <a:ext cx="144016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433990" y="4597687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2505998" y="4669695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746358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818366" y="3805599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9423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711451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94230" y="4021623"/>
            <a:ext cx="2520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571744"/>
            <a:ext cx="1643074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普通士兵</a:t>
            </a:r>
            <a:r>
              <a:rPr lang="en-US" altLang="zh-CN" smtClean="0"/>
              <a:t>Soldier</a:t>
            </a:r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Id</a:t>
            </a:r>
          </a:p>
          <a:p>
            <a:pPr algn="ctr"/>
            <a:r>
              <a:rPr lang="en-US" altLang="zh-CN" smtClean="0"/>
              <a:t>n</a:t>
            </a:r>
            <a:r>
              <a:rPr lang="en-US" altLang="zh-CN" smtClean="0"/>
              <a:t>ame</a:t>
            </a:r>
          </a:p>
          <a:p>
            <a:pPr algn="ctr"/>
            <a:r>
              <a:rPr lang="en-US" altLang="zh-CN" smtClean="0"/>
              <a:t>age</a:t>
            </a:r>
          </a:p>
          <a:p>
            <a:pPr algn="ctr"/>
            <a:r>
              <a:rPr lang="en-US" altLang="zh-CN" smtClean="0"/>
              <a:t>fighting:</a:t>
            </a:r>
          </a:p>
          <a:p>
            <a:pPr algn="ctr"/>
            <a:r>
              <a:rPr lang="zh-CN" altLang="en-US" smtClean="0"/>
              <a:t>战斗力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7422" y="2428868"/>
            <a:ext cx="1643074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步兵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Weapon</a:t>
            </a:r>
            <a:r>
              <a:rPr lang="zh-CN" altLang="en-US" smtClean="0"/>
              <a:t>：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00562" y="2357430"/>
            <a:ext cx="1643074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特种兵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field</a:t>
            </a:r>
            <a:r>
              <a:rPr lang="zh-CN" altLang="en-US" smtClean="0"/>
              <a:t>：</a:t>
            </a:r>
            <a:endParaRPr lang="en-US" altLang="zh-CN" smtClean="0"/>
          </a:p>
          <a:p>
            <a:pPr algn="ctr"/>
            <a:r>
              <a:rPr lang="zh-CN" altLang="en-US" smtClean="0"/>
              <a:t>野外生存能力指数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8016" y="2357430"/>
            <a:ext cx="2285984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指挥官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commanderRating</a:t>
            </a:r>
          </a:p>
          <a:p>
            <a:pPr algn="ctr"/>
            <a:r>
              <a:rPr lang="zh-CN" altLang="en-US" smtClean="0"/>
              <a:t>指挥权限等级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1"/>
            <a:endCxn id="4" idx="3"/>
          </p:cNvCxnSpPr>
          <p:nvPr/>
        </p:nvCxnSpPr>
        <p:spPr>
          <a:xfrm rot="10800000" flipV="1">
            <a:off x="1857356" y="4143379"/>
            <a:ext cx="500066" cy="357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5" idx="3"/>
          </p:cNvCxnSpPr>
          <p:nvPr/>
        </p:nvCxnSpPr>
        <p:spPr>
          <a:xfrm rot="10800000" flipV="1">
            <a:off x="4000496" y="4071942"/>
            <a:ext cx="500066" cy="7143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rot="10800000">
            <a:off x="6143636" y="4071942"/>
            <a:ext cx="71438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3108" y="1000108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多层继承：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zh-CN" altLang="en-US" smtClean="0"/>
              <a:t>①能提高代码复用性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zh-CN" altLang="en-US" smtClean="0"/>
              <a:t>②子类可以父类的特殊类型（多态）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Soldier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类及其子类的设计</a:t>
            </a:r>
            <a:endParaRPr kumimoji="1" lang="zh-CN" altLang="en-US" sz="3200" b="1" kern="0" dirty="0" smtClean="0">
              <a:solidFill>
                <a:srgbClr val="000000"/>
              </a:solidFill>
              <a:latin typeface="Times New Roman"/>
              <a:ea typeface="굴림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785786" y="1684359"/>
            <a:ext cx="7537450" cy="481647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mtClean="0">
                <a:latin typeface="+mj-lt"/>
                <a:ea typeface="宋体" pitchFamily="2" charset="-122"/>
              </a:rPr>
              <a:t>说明：</a:t>
            </a:r>
            <a:endParaRPr lang="en-US" altLang="zh-CN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mtClean="0"/>
              <a:t>fighting </a:t>
            </a:r>
            <a:r>
              <a:rPr lang="zh-CN" altLang="en-US" sz="2100" smtClean="0">
                <a:ea typeface="宋体" pitchFamily="2" charset="-122"/>
              </a:rPr>
              <a:t>用来描述士兵的战斗力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memberId 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用来记录士兵加入特遣队后在团队中的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ID</a:t>
            </a:r>
          </a:p>
          <a:p>
            <a:pPr marL="800100" lvl="1" indent="-354013">
              <a:defRPr/>
            </a:pPr>
            <a:r>
              <a:rPr lang="en-US" altLang="zh-CN" dirty="0" smtClean="0"/>
              <a:t>status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是项目自定义的枚举类型，表示成员的状态：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FREE-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空闲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BUSY-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已加入特遣队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VOCATION-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正在休假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weapon</a:t>
            </a:r>
            <a:r>
              <a:rPr lang="zh-CN" altLang="en-US" dirty="0" smtClean="0">
                <a:latin typeface="+mj-lt"/>
                <a:ea typeface="宋体" pitchFamily="2" charset="-122"/>
              </a:rPr>
              <a:t>表示该成员领用的武器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可根据需要自行为类提供各属性的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</a:t>
            </a:r>
            <a:r>
              <a:rPr lang="zh-CN" altLang="en-US" dirty="0" smtClean="0">
                <a:ea typeface="宋体" pitchFamily="2" charset="-122"/>
              </a:rPr>
              <a:t>重载</a:t>
            </a:r>
            <a:r>
              <a:rPr lang="zh-CN" altLang="en-US" dirty="0" smtClean="0">
                <a:latin typeface="+mj-lt"/>
                <a:ea typeface="宋体" pitchFamily="2" charset="-122"/>
              </a:rPr>
              <a:t>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3337" y="1755573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Soldier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3337" y="2043605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id: int </a:t>
            </a:r>
          </a:p>
          <a:p>
            <a:pPr algn="l">
              <a:buFontTx/>
              <a:buChar char="-"/>
            </a:pPr>
            <a:r>
              <a:rPr lang="en-US" altLang="zh-CN" sz="1400" smtClean="0"/>
              <a:t> </a:t>
            </a:r>
            <a:r>
              <a:rPr lang="en-US" altLang="zh-CN" sz="1400" smtClean="0"/>
              <a:t>name:String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smtClean="0"/>
              <a:t> </a:t>
            </a:r>
            <a:r>
              <a:rPr lang="en-US" altLang="zh-CN" sz="1400" smtClean="0"/>
              <a:t>age</a:t>
            </a:r>
            <a:r>
              <a:rPr lang="en-US" altLang="zh-CN" sz="1400" dirty="0" smtClean="0"/>
              <a:t>: int</a:t>
            </a:r>
          </a:p>
          <a:p>
            <a:pPr algn="l">
              <a:buFontTx/>
              <a:buChar char="-"/>
            </a:pPr>
            <a:r>
              <a:rPr lang="en-US" altLang="zh-CN" sz="1400" smtClean="0"/>
              <a:t> </a:t>
            </a:r>
            <a:r>
              <a:rPr lang="en-US" altLang="zh-CN" sz="1400" smtClean="0"/>
              <a:t>fighting</a:t>
            </a:r>
            <a:r>
              <a:rPr lang="en-US" altLang="zh-CN" sz="1400" dirty="0" smtClean="0"/>
              <a:t>: double 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33337" y="2979709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Soldier(id: int , name: String, </a:t>
            </a:r>
          </a:p>
          <a:p>
            <a:r>
              <a:rPr lang="en-US" altLang="zh-CN" sz="1400" dirty="0" smtClean="0"/>
              <a:t>                   age: int, fighting :double) 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696" y="1729728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Infantry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3697" y="2043605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memberId : int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status: Status</a:t>
            </a:r>
          </a:p>
          <a:p>
            <a:pPr>
              <a:buFontTx/>
              <a:buChar char="-"/>
            </a:pPr>
            <a:r>
              <a:rPr lang="en-US" altLang="zh-CN" sz="1400" dirty="0" smtClean="0"/>
              <a:t> weapon: Weapon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3697" y="2763685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Infantry(id: int , name: String, </a:t>
            </a:r>
          </a:p>
          <a:p>
            <a:pPr algn="l"/>
            <a:r>
              <a:rPr lang="en-US" altLang="zh-CN" sz="1400" dirty="0" smtClean="0"/>
              <a:t>                       age: int, fighting: double,</a:t>
            </a:r>
          </a:p>
          <a:p>
            <a:r>
              <a:rPr lang="en-US" altLang="zh-CN" sz="1400" dirty="0" smtClean="0"/>
              <a:t>                       weapon: Weapon)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2786058"/>
            <a:ext cx="1428760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士兵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Id</a:t>
            </a:r>
          </a:p>
          <a:p>
            <a:pPr algn="ctr"/>
            <a:r>
              <a:rPr lang="en-US" altLang="zh-CN" smtClean="0"/>
              <a:t>name</a:t>
            </a:r>
          </a:p>
          <a:p>
            <a:pPr algn="ctr"/>
            <a:r>
              <a:rPr lang="en-US" altLang="zh-CN" smtClean="0"/>
              <a:t>age</a:t>
            </a:r>
          </a:p>
          <a:p>
            <a:pPr algn="ctr"/>
            <a:r>
              <a:rPr lang="en-US" altLang="zh-CN" smtClean="0"/>
              <a:t>fighting:</a:t>
            </a:r>
          </a:p>
          <a:p>
            <a:pPr algn="ctr"/>
            <a:r>
              <a:rPr lang="zh-CN" altLang="en-US" smtClean="0"/>
              <a:t>战斗力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28860" y="2786058"/>
            <a:ext cx="1428760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步兵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Weapon</a:t>
            </a:r>
            <a:r>
              <a:rPr lang="zh-CN" altLang="en-US" smtClean="0"/>
              <a:t>：</a:t>
            </a:r>
            <a:endParaRPr lang="en-US" altLang="zh-CN" smtClean="0"/>
          </a:p>
          <a:p>
            <a:pPr algn="ctr"/>
            <a:r>
              <a:rPr lang="zh-CN" altLang="en-US" smtClean="0"/>
              <a:t>武器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2786058"/>
            <a:ext cx="1643074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特种兵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field</a:t>
            </a:r>
            <a:r>
              <a:rPr lang="zh-CN" altLang="en-US" smtClean="0"/>
              <a:t>：</a:t>
            </a:r>
            <a:endParaRPr lang="en-US" altLang="zh-CN" smtClean="0"/>
          </a:p>
          <a:p>
            <a:pPr algn="ctr"/>
            <a:r>
              <a:rPr lang="zh-CN" altLang="en-US" smtClean="0"/>
              <a:t>野外生存指数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86578" y="2786058"/>
            <a:ext cx="2143140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指挥官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commanderRating</a:t>
            </a:r>
          </a:p>
          <a:p>
            <a:pPr algn="ctr"/>
            <a:r>
              <a:rPr lang="zh-CN" altLang="en-US" smtClean="0"/>
              <a:t>指挥权限等级</a:t>
            </a:r>
            <a:endParaRPr lang="en-US" altLang="zh-CN" smtClean="0"/>
          </a:p>
          <a:p>
            <a:pPr algn="ctr"/>
            <a:endParaRPr lang="en-US" altLang="zh-CN" smtClean="0"/>
          </a:p>
        </p:txBody>
      </p:sp>
      <p:cxnSp>
        <p:nvCxnSpPr>
          <p:cNvPr id="8" name="直接箭头连接符 7"/>
          <p:cNvCxnSpPr>
            <a:stCxn id="3" idx="1"/>
            <a:endCxn id="2" idx="3"/>
          </p:cNvCxnSpPr>
          <p:nvPr/>
        </p:nvCxnSpPr>
        <p:spPr>
          <a:xfrm rot="10800000">
            <a:off x="1714480" y="4500570"/>
            <a:ext cx="71438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1"/>
            <a:endCxn id="3" idx="3"/>
          </p:cNvCxnSpPr>
          <p:nvPr/>
        </p:nvCxnSpPr>
        <p:spPr>
          <a:xfrm rot="10800000">
            <a:off x="3857620" y="4500570"/>
            <a:ext cx="71438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4" idx="3"/>
          </p:cNvCxnSpPr>
          <p:nvPr/>
        </p:nvCxnSpPr>
        <p:spPr>
          <a:xfrm rot="10800000">
            <a:off x="6215074" y="4500570"/>
            <a:ext cx="571504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4480" y="1000108"/>
            <a:ext cx="585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多层继承：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zh-CN" altLang="en-US" smtClean="0"/>
              <a:t>①提高代码的复用性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zh-CN" altLang="en-US" smtClean="0"/>
              <a:t>②产生特殊的类型（多态）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Status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枚举类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dirty="0" smtClean="0">
                <a:ea typeface="宋体" pitchFamily="2" charset="-122"/>
              </a:rPr>
              <a:t>Status</a:t>
            </a:r>
            <a:r>
              <a:rPr lang="zh-CN" altLang="en-US" dirty="0" smtClean="0">
                <a:ea typeface="宋体" pitchFamily="2" charset="-122"/>
              </a:rPr>
              <a:t>枚举类位于</a:t>
            </a:r>
            <a:r>
              <a:rPr lang="en-US" altLang="zh-CN" dirty="0" smtClean="0"/>
              <a:t>com.atguigu.team.service</a:t>
            </a:r>
            <a:r>
              <a:rPr lang="zh-CN" altLang="en-US" dirty="0" smtClean="0">
                <a:ea typeface="宋体" pitchFamily="2" charset="-122"/>
              </a:rPr>
              <a:t>包中，其代码如下：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None/>
              <a:defRPr/>
            </a:pPr>
            <a:r>
              <a:rPr lang="en-US" altLang="zh-CN" dirty="0" smtClean="0"/>
              <a:t>package com.atguigu.team.service;</a:t>
            </a:r>
          </a:p>
          <a:p>
            <a:pPr marL="800100" lvl="1" indent="-354013">
              <a:buNone/>
              <a:defRPr/>
            </a:pPr>
            <a:endParaRPr lang="en-US" altLang="zh-CN" dirty="0" smtClean="0"/>
          </a:p>
          <a:p>
            <a:pPr marL="800100" lvl="1" indent="-354013">
              <a:buNone/>
              <a:defRPr/>
            </a:pPr>
            <a:r>
              <a:rPr lang="en-US" altLang="zh-CN" dirty="0" smtClean="0"/>
              <a:t>public enum Status {</a:t>
            </a:r>
          </a:p>
          <a:p>
            <a:pPr marL="800100" lvl="1" indent="-354013">
              <a:buNone/>
              <a:defRPr/>
            </a:pPr>
            <a:r>
              <a:rPr lang="en-US" altLang="zh-CN" dirty="0" smtClean="0"/>
              <a:t>      FREE, BUSY, VOCATION</a:t>
            </a:r>
          </a:p>
          <a:p>
            <a:pPr marL="800100" lvl="1" indent="-354013">
              <a:buNone/>
              <a:defRPr/>
            </a:pPr>
            <a:r>
              <a:rPr lang="en-US" altLang="zh-CN" dirty="0" smtClean="0"/>
              <a:t>}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Soldier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类及其子类的设计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85786" y="1612921"/>
            <a:ext cx="7537450" cy="4816475"/>
          </a:xfrm>
        </p:spPr>
        <p:txBody>
          <a:bodyPr>
            <a:normAutofit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field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为野外生存能力指数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commanderRating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表示指挥权限级别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可根据需要</a:t>
            </a:r>
            <a:r>
              <a:rPr lang="zh-CN" altLang="en-US" dirty="0" smtClean="0">
                <a:ea typeface="宋体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37" y="1684135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SpecialTroops</a:t>
            </a:r>
            <a:endParaRPr lang="en-US" altLang="zh-CN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33337" y="1972167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field: double</a:t>
            </a:r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33337" y="2476223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</a:t>
            </a:r>
            <a:r>
              <a:rPr lang="en-US" sz="1400" dirty="0" smtClean="0"/>
              <a:t>SpecialTroops</a:t>
            </a:r>
            <a:r>
              <a:rPr lang="en-US" altLang="zh-CN" sz="1400" dirty="0" smtClean="0"/>
              <a:t>(id: int , name: String, age: int, salary: double,</a:t>
            </a:r>
          </a:p>
          <a:p>
            <a:r>
              <a:rPr lang="en-US" altLang="zh-CN" sz="1400" dirty="0" smtClean="0"/>
              <a:t>                   weapon: Weapon,</a:t>
            </a:r>
          </a:p>
          <a:p>
            <a:r>
              <a:rPr lang="en-US" altLang="zh-CN" sz="1400" dirty="0" smtClean="0"/>
              <a:t> field : double) 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73697" y="1684135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Commander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3697" y="1972167"/>
            <a:ext cx="30243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commanderRating: int</a:t>
            </a:r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3697" y="2476223"/>
            <a:ext cx="30243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Commander(id: int , name: String, </a:t>
            </a:r>
          </a:p>
          <a:p>
            <a:pPr algn="l"/>
            <a:r>
              <a:rPr lang="en-US" altLang="zh-CN" sz="1400" dirty="0" smtClean="0"/>
              <a:t>                   age: int, salary: double,</a:t>
            </a:r>
          </a:p>
          <a:p>
            <a:r>
              <a:rPr lang="en-US" altLang="zh-CN" sz="1400" dirty="0" smtClean="0"/>
              <a:t>                   weapon: Weapon,</a:t>
            </a:r>
          </a:p>
          <a:p>
            <a:r>
              <a:rPr lang="en-US" altLang="zh-CN" sz="1400" dirty="0" smtClean="0"/>
              <a:t> field : double, commanderRating : int)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Weapon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接口及其实现子类的设计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model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表示武器型号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force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</a:t>
            </a:r>
            <a:r>
              <a:rPr lang="zh-CN" altLang="en-US" sz="2100" smtClean="0">
                <a:latin typeface="+mj-lt"/>
                <a:ea typeface="宋体" pitchFamily="2" charset="-122"/>
              </a:rPr>
              <a:t>威力指数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size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表示口径尺寸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(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即子弹的大小，如：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5.48mm)</a:t>
            </a:r>
            <a:endParaRPr lang="zh-CN" altLang="en-US" sz="2100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可根据需要</a:t>
            </a:r>
            <a:r>
              <a:rPr lang="zh-CN" altLang="en-US" dirty="0" smtClean="0">
                <a:ea typeface="宋体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8751" y="1755573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&lt;&lt;interface&gt;&gt;</a:t>
            </a:r>
          </a:p>
          <a:p>
            <a:r>
              <a:rPr lang="en-US" altLang="zh-CN" sz="1400" dirty="0" smtClean="0"/>
              <a:t>Weapon</a:t>
            </a:r>
            <a:endParaRPr lang="en-US" altLang="zh-CN" sz="1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8751" y="2259629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8751" y="2547661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i="1" dirty="0" smtClean="0"/>
              <a:t>+ getDescription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1042" y="1740206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Rifle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9111" y="2043605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size: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11" y="2547661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Rifle(model: String, size: double)</a:t>
            </a:r>
            <a:endParaRPr lang="zh-CN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88751" y="3051717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Pistol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8751" y="3339749"/>
            <a:ext cx="280831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force: double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8751" y="3843805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Pistol(model: String, force: double)</a:t>
            </a:r>
            <a:endParaRPr lang="zh-CN" alt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29111" y="3051717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Grenade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9111" y="3339749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type: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name: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9111" y="3843805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Grenade(type: String, name: String)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NameListService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0113" y="1604514"/>
            <a:ext cx="7537450" cy="496775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soldiers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用来保存所有士兵对象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NameListService()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构造器：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根据项目提供的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Data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类构建相应大小的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soldiers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数组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再根据</a:t>
            </a:r>
            <a:r>
              <a:rPr lang="en-US" altLang="zh-CN" sz="2100" dirty="0" smtClean="0">
                <a:ea typeface="宋体" pitchFamily="2" charset="-122"/>
              </a:rPr>
              <a:t>Data</a:t>
            </a:r>
            <a:r>
              <a:rPr lang="zh-CN" altLang="en-US" sz="2100" dirty="0" smtClean="0">
                <a:ea typeface="宋体" pitchFamily="2" charset="-122"/>
              </a:rPr>
              <a:t>类中的数据构建不同的对象，包括</a:t>
            </a:r>
            <a:r>
              <a:rPr lang="en-US" altLang="zh-CN" sz="2100" dirty="0" smtClean="0">
                <a:ea typeface="宋体" pitchFamily="2" charset="-122"/>
              </a:rPr>
              <a:t>Soldier</a:t>
            </a:r>
            <a:r>
              <a:rPr lang="zh-CN" altLang="en-US" sz="2100" dirty="0" smtClean="0">
                <a:ea typeface="宋体" pitchFamily="2" charset="-122"/>
              </a:rPr>
              <a:t>、</a:t>
            </a:r>
            <a:r>
              <a:rPr lang="en-US" altLang="zh-CN" sz="2400" dirty="0" smtClean="0"/>
              <a:t> Infantry </a:t>
            </a:r>
            <a:r>
              <a:rPr lang="zh-CN" altLang="en-US" sz="2100" dirty="0" smtClean="0">
                <a:ea typeface="宋体" pitchFamily="2" charset="-122"/>
              </a:rPr>
              <a:t>、</a:t>
            </a:r>
            <a:r>
              <a:rPr lang="en-US" sz="2400" dirty="0" smtClean="0"/>
              <a:t> SpecialTroops</a:t>
            </a:r>
            <a:r>
              <a:rPr lang="zh-CN" altLang="en-US" sz="2100" dirty="0" smtClean="0">
                <a:ea typeface="宋体" pitchFamily="2" charset="-122"/>
              </a:rPr>
              <a:t>和</a:t>
            </a:r>
            <a:r>
              <a:rPr lang="en-US" altLang="zh-CN" sz="2400" dirty="0" smtClean="0"/>
              <a:t>Commander</a:t>
            </a:r>
            <a:r>
              <a:rPr lang="zh-CN" altLang="en-US" sz="2100" dirty="0" smtClean="0">
                <a:ea typeface="宋体" pitchFamily="2" charset="-122"/>
              </a:rPr>
              <a:t>对象，以及相关联的</a:t>
            </a:r>
            <a:r>
              <a:rPr lang="en-US" altLang="zh-CN" sz="2400" dirty="0" smtClean="0"/>
              <a:t>Weapon</a:t>
            </a:r>
            <a:r>
              <a:rPr lang="zh-CN" altLang="en-US" sz="2100" dirty="0" smtClean="0">
                <a:ea typeface="宋体" pitchFamily="2" charset="-122"/>
              </a:rPr>
              <a:t>子类的对象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将对象存于数组中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ea typeface="宋体" pitchFamily="2" charset="-122"/>
              </a:rPr>
              <a:t>Data</a:t>
            </a:r>
            <a:r>
              <a:rPr lang="zh-CN" altLang="en-US" sz="2100" dirty="0" smtClean="0">
                <a:ea typeface="宋体" pitchFamily="2" charset="-122"/>
              </a:rPr>
              <a:t>类位于</a:t>
            </a:r>
            <a:r>
              <a:rPr lang="en-US" altLang="zh-CN" sz="2100" dirty="0" smtClean="0">
                <a:ea typeface="宋体" pitchFamily="2" charset="-122"/>
              </a:rPr>
              <a:t>com.atguigu.team.service</a:t>
            </a:r>
            <a:r>
              <a:rPr lang="zh-CN" altLang="en-US" sz="2100" dirty="0" smtClean="0">
                <a:ea typeface="宋体" pitchFamily="2" charset="-122"/>
              </a:rPr>
              <a:t>包中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675728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NameListService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2251792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NameListService()</a:t>
            </a:r>
          </a:p>
          <a:p>
            <a:pPr algn="l"/>
            <a:r>
              <a:rPr lang="en-US" altLang="zh-CN" sz="1400" dirty="0" smtClean="0"/>
              <a:t>+ getAllSoldiers(): Soldier[]</a:t>
            </a:r>
          </a:p>
          <a:p>
            <a:pPr algn="l"/>
            <a:r>
              <a:rPr lang="en-US" altLang="zh-CN" sz="1400" dirty="0" smtClean="0"/>
              <a:t>+ getSoldier(int id) throws TeamException: Soldier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1963760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soldiers: Soldier[]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NameListService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43050"/>
            <a:ext cx="7537450" cy="481647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getAllSoldiers()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方法：获取当前所有士兵。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返回：包含所有士兵对象的数组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getSoldier(id : int)</a:t>
            </a:r>
            <a:r>
              <a:rPr lang="zh-CN" altLang="en-US" sz="2100" dirty="0" smtClean="0">
                <a:ea typeface="宋体" pitchFamily="2" charset="-122"/>
              </a:rPr>
              <a:t>方法：获取指定</a:t>
            </a:r>
            <a:r>
              <a:rPr lang="en-US" altLang="zh-CN" sz="2100" dirty="0" smtClean="0">
                <a:ea typeface="宋体" pitchFamily="2" charset="-122"/>
              </a:rPr>
              <a:t>ID</a:t>
            </a:r>
            <a:r>
              <a:rPr lang="zh-CN" altLang="en-US" sz="2100" dirty="0" smtClean="0">
                <a:ea typeface="宋体" pitchFamily="2" charset="-122"/>
              </a:rPr>
              <a:t>的士兵对象。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参数：指定士兵的</a:t>
            </a:r>
            <a:r>
              <a:rPr lang="en-US" altLang="zh-CN" sz="2100" dirty="0" smtClean="0">
                <a:ea typeface="宋体" pitchFamily="2" charset="-122"/>
              </a:rPr>
              <a:t>ID</a:t>
            </a: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返回：指定士兵对象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异常：找不到指定的士兵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dirty="0" smtClean="0">
                <a:ea typeface="宋体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itchFamily="2" charset="-122"/>
              </a:rPr>
              <a:t>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1675728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NameListService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2251792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NameListService()</a:t>
            </a:r>
          </a:p>
          <a:p>
            <a:pPr algn="l"/>
            <a:r>
              <a:rPr lang="en-US" altLang="zh-CN" sz="1400" dirty="0" smtClean="0"/>
              <a:t>+ getAllSoldiers(): Soldier[]</a:t>
            </a:r>
          </a:p>
          <a:p>
            <a:pPr algn="l"/>
            <a:r>
              <a:rPr lang="en-US" altLang="zh-CN" sz="1400" dirty="0" smtClean="0"/>
              <a:t>+ getSoldier(int id) throws TeamException: Soldier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1640" y="1963760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soldiers: Soldier[]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counter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为静态变量，用来为特遣队新增成员自动生成团队中的唯一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ID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，即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memberId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。（提示：应使用增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1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的方式）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MAX_MEMBER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表示特遣队中最大成员数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team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数组用来保存当前特遣队中的各成员对象 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400" dirty="0" smtClean="0"/>
              <a:t>total</a:t>
            </a:r>
            <a:r>
              <a:rPr lang="zh-CN" altLang="en-US" sz="2400" dirty="0" smtClean="0"/>
              <a:t>记录特遣队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成员的实际人数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8751" y="1755573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TeamService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8751" y="297970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getTeam(): Infantry[]</a:t>
            </a:r>
          </a:p>
          <a:p>
            <a:pPr algn="l"/>
            <a:r>
              <a:rPr lang="en-US" altLang="zh-CN" sz="1400" dirty="0" smtClean="0"/>
              <a:t>+ addMember(s: Soldier) throws TeamException: void </a:t>
            </a:r>
          </a:p>
          <a:p>
            <a:pPr algn="l"/>
            <a:r>
              <a:rPr lang="en-US" altLang="zh-CN" sz="1400" dirty="0" smtClean="0"/>
              <a:t>+ removeMember(memberId: int) throws TeamException: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8751" y="2043605"/>
            <a:ext cx="48245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u="sng" dirty="0" smtClean="0"/>
              <a:t>counter: int </a:t>
            </a:r>
            <a:r>
              <a:rPr lang="en-US" altLang="zh-CN" sz="1400" dirty="0" smtClean="0"/>
              <a:t>= 1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MAX_MEMBER: final int = 5</a:t>
            </a:r>
          </a:p>
          <a:p>
            <a:pPr>
              <a:buFontTx/>
              <a:buChar char="-"/>
            </a:pPr>
            <a:r>
              <a:rPr lang="en-US" altLang="zh-CN" sz="1400" dirty="0" smtClean="0"/>
              <a:t> team: Infantry[] = new Infantry[MAX_MEMBER];</a:t>
            </a:r>
          </a:p>
          <a:p>
            <a:pPr algn="l"/>
            <a:r>
              <a:rPr lang="en-US" altLang="zh-CN" sz="1400" dirty="0" smtClean="0"/>
              <a:t>- total: int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85720" y="1689119"/>
            <a:ext cx="8715436" cy="4525963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lnSpc>
                <a:spcPct val="150000"/>
              </a:lnSpc>
              <a:defRPr/>
            </a:pPr>
            <a:r>
              <a:rPr lang="zh-CN" altLang="en-US" sz="2600" dirty="0" smtClean="0">
                <a:ea typeface="宋体" pitchFamily="2" charset="-122"/>
              </a:rPr>
              <a:t>模拟实现一个基于文本界面的</a:t>
            </a:r>
            <a:r>
              <a:rPr lang="en-US" altLang="zh-CN" sz="2600" dirty="0" smtClean="0">
                <a:ea typeface="宋体" pitchFamily="2" charset="-122"/>
              </a:rPr>
              <a:t>《</a:t>
            </a:r>
            <a:r>
              <a:rPr lang="zh-CN" altLang="en-US" sz="2600" dirty="0" smtClean="0">
                <a:ea typeface="宋体" pitchFamily="2" charset="-122"/>
              </a:rPr>
              <a:t>特遣队组建管理系统</a:t>
            </a:r>
            <a:r>
              <a:rPr lang="en-US" altLang="zh-CN" sz="2600" dirty="0" smtClean="0">
                <a:ea typeface="宋体" pitchFamily="2" charset="-122"/>
              </a:rPr>
              <a:t>》</a:t>
            </a:r>
          </a:p>
          <a:p>
            <a:pPr marL="361950" indent="-361950">
              <a:lnSpc>
                <a:spcPct val="150000"/>
              </a:lnSpc>
              <a:defRPr/>
            </a:pPr>
            <a:r>
              <a:rPr lang="zh-CN" altLang="en-US" sz="2600" dirty="0" smtClean="0">
                <a:ea typeface="宋体" charset="-122"/>
              </a:rPr>
              <a:t>熟悉</a:t>
            </a:r>
            <a:r>
              <a:rPr lang="en-US" altLang="zh-CN" sz="2600" dirty="0" smtClean="0">
                <a:ea typeface="宋体" charset="-122"/>
              </a:rPr>
              <a:t>Java</a:t>
            </a:r>
            <a:r>
              <a:rPr lang="zh-CN" altLang="en-US" sz="2600" dirty="0" smtClean="0">
                <a:ea typeface="宋体" charset="-122"/>
              </a:rPr>
              <a:t>面向对象的高级特性，进一步掌握编程技巧和</a:t>
            </a:r>
            <a:endParaRPr lang="en-US" altLang="zh-CN" sz="2600" dirty="0" smtClean="0">
              <a:ea typeface="宋体" charset="-122"/>
            </a:endParaRPr>
          </a:p>
          <a:p>
            <a:pPr marL="361950" indent="-361950">
              <a:lnSpc>
                <a:spcPct val="150000"/>
              </a:lnSpc>
              <a:buNone/>
              <a:defRPr/>
            </a:pPr>
            <a:r>
              <a:rPr lang="en-US" altLang="zh-CN" sz="2600" dirty="0" smtClean="0">
                <a:ea typeface="宋体" charset="-122"/>
              </a:rPr>
              <a:t>	</a:t>
            </a:r>
            <a:r>
              <a:rPr lang="zh-CN" altLang="en-US" sz="2600" dirty="0" smtClean="0">
                <a:ea typeface="宋体" charset="-122"/>
              </a:rPr>
              <a:t>调试技巧</a:t>
            </a:r>
            <a:endParaRPr lang="zh-CN" altLang="en-US" sz="2600" dirty="0" smtClean="0"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defRPr/>
            </a:pPr>
            <a:r>
              <a:rPr lang="zh-CN" altLang="en-US" sz="2600" dirty="0" smtClean="0">
                <a:ea typeface="宋体" pitchFamily="2" charset="-122"/>
              </a:rPr>
              <a:t>主要涉及以下知识点：</a:t>
            </a:r>
            <a:endParaRPr lang="en-US" altLang="zh-CN" sz="2600" dirty="0" smtClean="0">
              <a:ea typeface="宋体" pitchFamily="2" charset="-122"/>
            </a:endParaRPr>
          </a:p>
          <a:p>
            <a:pPr marL="704850" lvl="1" indent="-361950">
              <a:lnSpc>
                <a:spcPct val="150000"/>
              </a:lnSpc>
              <a:defRPr/>
            </a:pPr>
            <a:r>
              <a:rPr lang="zh-CN" altLang="en-US" sz="2200" dirty="0" smtClean="0">
                <a:ea typeface="宋体" pitchFamily="2" charset="-122"/>
              </a:rPr>
              <a:t>类的继承和多态</a:t>
            </a:r>
          </a:p>
          <a:p>
            <a:pPr marL="704850" lvl="1" indent="-361950">
              <a:lnSpc>
                <a:spcPct val="150000"/>
              </a:lnSpc>
              <a:defRPr/>
            </a:pPr>
            <a:r>
              <a:rPr lang="zh-CN" altLang="en-US" sz="2200" dirty="0" smtClean="0">
                <a:ea typeface="宋体" pitchFamily="2" charset="-122"/>
              </a:rPr>
              <a:t>对象的关联</a:t>
            </a:r>
            <a:endParaRPr lang="en-US" altLang="zh-CN" sz="2200" dirty="0" smtClean="0">
              <a:ea typeface="宋体" pitchFamily="2" charset="-122"/>
            </a:endParaRPr>
          </a:p>
          <a:p>
            <a:pPr marL="704850" lvl="1" indent="-361950">
              <a:lnSpc>
                <a:spcPct val="150000"/>
              </a:lnSpc>
              <a:defRPr/>
            </a:pPr>
            <a:r>
              <a:rPr lang="en-US" altLang="zh-CN" sz="2200" dirty="0" smtClean="0">
                <a:ea typeface="宋体" charset="-122"/>
              </a:rPr>
              <a:t>static</a:t>
            </a:r>
            <a:r>
              <a:rPr lang="zh-CN" altLang="en-US" sz="2200" dirty="0" smtClean="0">
                <a:ea typeface="宋体" charset="-122"/>
              </a:rPr>
              <a:t>和</a:t>
            </a:r>
            <a:r>
              <a:rPr lang="en-US" altLang="zh-CN" sz="2200" dirty="0" smtClean="0">
                <a:ea typeface="宋体" charset="-122"/>
              </a:rPr>
              <a:t>final</a:t>
            </a:r>
            <a:r>
              <a:rPr lang="zh-CN" altLang="en-US" sz="2200" dirty="0" smtClean="0">
                <a:ea typeface="宋体" charset="-122"/>
              </a:rPr>
              <a:t>修饰符</a:t>
            </a:r>
            <a:endParaRPr lang="en-US" altLang="zh-CN" sz="2200" dirty="0" smtClean="0">
              <a:ea typeface="宋体" charset="-122"/>
            </a:endParaRPr>
          </a:p>
          <a:p>
            <a:pPr marL="704850" lvl="1" indent="-361950">
              <a:lnSpc>
                <a:spcPct val="150000"/>
              </a:lnSpc>
              <a:defRPr/>
            </a:pPr>
            <a:r>
              <a:rPr lang="zh-CN" altLang="en-US" sz="2200" dirty="0" smtClean="0">
                <a:ea typeface="宋体" charset="-122"/>
              </a:rPr>
              <a:t>特殊类的使用</a:t>
            </a:r>
            <a:endParaRPr lang="en-US" altLang="zh-CN" sz="2200" dirty="0" smtClean="0">
              <a:ea typeface="宋体" charset="-122"/>
            </a:endParaRPr>
          </a:p>
          <a:p>
            <a:pPr marL="704850" lvl="1" indent="-361950">
              <a:lnSpc>
                <a:spcPct val="150000"/>
              </a:lnSpc>
              <a:defRPr/>
            </a:pPr>
            <a:r>
              <a:rPr lang="zh-CN" altLang="en-US" sz="2200" dirty="0" smtClean="0">
                <a:ea typeface="宋体" charset="-122"/>
              </a:rPr>
              <a:t>异常处理</a:t>
            </a:r>
            <a:endParaRPr lang="en-US" altLang="zh-CN" sz="22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12921"/>
            <a:ext cx="7537450" cy="48164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getTeam()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方法：返回当前特遣队的所有对象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返回：包含所有成员对象的</a:t>
            </a:r>
            <a:r>
              <a:rPr lang="zh-CN" altLang="en-US" sz="2400" dirty="0" smtClean="0"/>
              <a:t>数组，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数组大小与成员人数一致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addMember(s: Soldier)</a:t>
            </a:r>
            <a:r>
              <a:rPr lang="zh-CN" altLang="en-US" sz="2100" dirty="0" smtClean="0">
                <a:ea typeface="宋体" pitchFamily="2" charset="-122"/>
              </a:rPr>
              <a:t>方法：向特遣队中添加士兵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参数：待添加士兵的对象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异常：添加失败，</a:t>
            </a:r>
            <a:r>
              <a:rPr lang="en-US" altLang="zh-CN" sz="2400" dirty="0" smtClean="0"/>
              <a:t> 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TeamException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400" dirty="0" smtClean="0"/>
              <a:t>removeMember(memberId: int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方法：从特遣队中删除成员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参数：待删除成员的</a:t>
            </a:r>
            <a:r>
              <a:rPr lang="en-US" altLang="zh-CN" sz="2400" dirty="0" smtClean="0"/>
              <a:t>memberId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异常：删除失败，</a:t>
            </a:r>
            <a:r>
              <a:rPr lang="en-US" altLang="zh-CN" sz="2400" dirty="0" smtClean="0"/>
              <a:t> </a:t>
            </a:r>
            <a:r>
              <a:rPr lang="en-US" altLang="zh-CN" sz="2100" dirty="0" smtClean="0">
                <a:ea typeface="宋体" pitchFamily="2" charset="-122"/>
              </a:rPr>
              <a:t>TeamException</a:t>
            </a:r>
            <a:r>
              <a:rPr lang="zh-CN" altLang="en-US" sz="2100" dirty="0" smtClean="0">
                <a:ea typeface="宋体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dirty="0" smtClean="0">
                <a:ea typeface="宋体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itchFamily="2" charset="-122"/>
              </a:rPr>
              <a:t>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684135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TeamService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40" y="226019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getTeam(): Infantry []</a:t>
            </a:r>
          </a:p>
          <a:p>
            <a:pPr algn="l"/>
            <a:r>
              <a:rPr lang="en-US" altLang="zh-CN" sz="1400" dirty="0" smtClean="0"/>
              <a:t>+ addMember(s: Soldier) throws TeamException: void </a:t>
            </a:r>
          </a:p>
          <a:p>
            <a:pPr algn="l"/>
            <a:r>
              <a:rPr lang="en-US" altLang="zh-CN" sz="1400" dirty="0" smtClean="0"/>
              <a:t>+ removeMember(memberId: int) throws TeamException: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640" y="197216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TeamView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0113" y="1541483"/>
            <a:ext cx="7537450" cy="48164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None/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listSvc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和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teamSvc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属性：供类中的方法使用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enterMainMenu ()</a:t>
            </a:r>
            <a:r>
              <a:rPr lang="zh-CN" altLang="en-US" sz="2100" dirty="0" smtClean="0">
                <a:ea typeface="宋体" pitchFamily="2" charset="-122"/>
              </a:rPr>
              <a:t>方法：主界面显示及控制方法。</a:t>
            </a:r>
            <a:endParaRPr lang="en-US" altLang="zh-CN" sz="21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以下方法仅供</a:t>
            </a:r>
            <a:r>
              <a:rPr lang="en-US" altLang="zh-CN" sz="2100" dirty="0" smtClean="0">
                <a:ea typeface="宋体" pitchFamily="2" charset="-122"/>
              </a:rPr>
              <a:t>enterMainMenu()</a:t>
            </a:r>
            <a:r>
              <a:rPr lang="zh-CN" altLang="en-US" sz="2100" dirty="0" smtClean="0">
                <a:ea typeface="宋体" pitchFamily="2" charset="-122"/>
              </a:rPr>
              <a:t>方法调用：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ea typeface="宋体" pitchFamily="2" charset="-122"/>
              </a:rPr>
              <a:t>listAllSoldiers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itchFamily="2" charset="-122"/>
              </a:rPr>
              <a:t>方法：以表格形式列出部队所有士兵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400" dirty="0" smtClean="0"/>
              <a:t>addMember ()</a:t>
            </a:r>
            <a:r>
              <a:rPr lang="zh-CN" altLang="en-US" sz="2100" dirty="0" smtClean="0">
                <a:ea typeface="宋体" pitchFamily="2" charset="-122"/>
              </a:rPr>
              <a:t>方法：实现添加成员操作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400" dirty="0" smtClean="0"/>
              <a:t>deleteMember ()</a:t>
            </a:r>
            <a:r>
              <a:rPr lang="zh-CN" altLang="en-US" sz="2100" dirty="0" smtClean="0">
                <a:ea typeface="宋体" pitchFamily="2" charset="-122"/>
              </a:rPr>
              <a:t>方法：实现删除成员操作</a:t>
            </a:r>
            <a:endParaRPr lang="en-US" altLang="zh-CN" sz="2100" dirty="0" smtClean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161269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TeamView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1640" y="2404785"/>
            <a:ext cx="4824536" cy="116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enterMainMenu(): void </a:t>
            </a:r>
          </a:p>
          <a:p>
            <a:pPr algn="l"/>
            <a:r>
              <a:rPr lang="en-US" altLang="zh-CN" sz="1400" dirty="0" smtClean="0"/>
              <a:t>- listAllSoldiers(): void </a:t>
            </a:r>
          </a:p>
          <a:p>
            <a:pPr algn="l"/>
            <a:r>
              <a:rPr lang="en-US" altLang="zh-CN" sz="1400" dirty="0" smtClean="0"/>
              <a:t>- addMember(): void </a:t>
            </a:r>
          </a:p>
          <a:p>
            <a:pPr algn="l"/>
            <a:r>
              <a:rPr lang="en-US" altLang="zh-CN" sz="1400" dirty="0" smtClean="0"/>
              <a:t>- deleteMember(): void 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u="sng" dirty="0" smtClean="0"/>
              <a:t>main(args: String[])</a:t>
            </a:r>
            <a:r>
              <a:rPr lang="en-US" altLang="zh-CN" sz="1400" dirty="0" smtClean="0"/>
              <a:t> : void </a:t>
            </a:r>
            <a:endParaRPr lang="en-US" altLang="zh-CN" sz="1400" u="sng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1900729"/>
            <a:ext cx="48245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listSvc: NameListService = new NameListService()</a:t>
            </a:r>
          </a:p>
          <a:p>
            <a:pPr algn="l"/>
            <a:r>
              <a:rPr lang="en-US" altLang="zh-CN" sz="1400" dirty="0" smtClean="0"/>
              <a:t>- teamSvc: TeamService = new TeamService()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项目中提供了</a:t>
            </a:r>
            <a:r>
              <a:rPr lang="en-US" altLang="zh-CN" dirty="0" smtClean="0">
                <a:ea typeface="宋体" pitchFamily="2" charset="-122"/>
              </a:rPr>
              <a:t>TSUtility.java</a:t>
            </a:r>
            <a:r>
              <a:rPr lang="zh-CN" altLang="en-US" dirty="0" smtClean="0">
                <a:ea typeface="宋体" pitchFamily="2" charset="-122"/>
              </a:rPr>
              <a:t>类，可用来方便地实现键盘访问。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该类提供了以下静态方法：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readMenuSelection() </a:t>
            </a:r>
          </a:p>
          <a:p>
            <a:pPr marL="800100" lvl="1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该方法读取键盘，如果用户键入</a:t>
            </a:r>
            <a:r>
              <a:rPr lang="en-US" altLang="zh-CN" dirty="0" smtClean="0">
                <a:ea typeface="宋体" pitchFamily="2" charset="-122"/>
              </a:rPr>
              <a:t>’1’-’4’</a:t>
            </a:r>
            <a:r>
              <a:rPr lang="zh-CN" altLang="en-US" dirty="0" smtClean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void readReturn() </a:t>
            </a: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该方法提示并等待，直到用户按回车键后返回。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int readInt() </a:t>
            </a: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该方法从键盘读取一个长度不超过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位的整数，并将其作为方法的返回值。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readConfirmSelection() </a:t>
            </a:r>
            <a:r>
              <a:rPr lang="zh-CN" altLang="en-US" sz="1800" dirty="0" smtClean="0">
                <a:ea typeface="宋体" pitchFamily="2" charset="-122"/>
              </a:rPr>
              <a:t>：</a:t>
            </a:r>
            <a:endParaRPr lang="en-US" altLang="zh-CN" sz="18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从键盘读取‘</a:t>
            </a:r>
            <a:r>
              <a:rPr lang="en-US" altLang="zh-CN" dirty="0" smtClean="0">
                <a:ea typeface="宋体" pitchFamily="2" charset="-122"/>
              </a:rPr>
              <a:t>Y’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’N’</a:t>
            </a:r>
            <a:r>
              <a:rPr lang="zh-CN" altLang="en-US" dirty="0" smtClean="0">
                <a:ea typeface="宋体" pitchFamily="2" charset="-122"/>
              </a:rPr>
              <a:t>，并将其作为方法的返回值。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在教师的指导下，完成以下工作：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en-US" altLang="zh-CN" dirty="0" smtClean="0">
                <a:ea typeface="宋体" pitchFamily="2" charset="-122"/>
              </a:rPr>
              <a:t>TaskForce</a:t>
            </a:r>
            <a:r>
              <a:rPr lang="zh-CN" altLang="en-US" dirty="0" smtClean="0">
                <a:ea typeface="宋体" pitchFamily="2" charset="-122"/>
              </a:rPr>
              <a:t>项目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按照设计要求，创建所有包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按照设计要求，在</a:t>
            </a:r>
            <a:r>
              <a:rPr lang="en-US" altLang="zh-CN" dirty="0" smtClean="0">
                <a:ea typeface="宋体" pitchFamily="2" charset="-122"/>
              </a:rPr>
              <a:t>com.atguigu.team.domain</a:t>
            </a:r>
            <a:r>
              <a:rPr lang="zh-CN" altLang="en-US" dirty="0" smtClean="0">
                <a:ea typeface="宋体" pitchFamily="2" charset="-122"/>
              </a:rPr>
              <a:t>包中，创建所有类和接口的声明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将项目提供的几个类复制到相应的包中</a:t>
            </a:r>
            <a:endParaRPr lang="en-US" altLang="zh-CN" dirty="0" smtClean="0">
              <a:ea typeface="宋体" pitchFamily="2" charset="-122"/>
            </a:endParaRPr>
          </a:p>
          <a:p>
            <a:pPr marL="457200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</a:t>
            </a:r>
            <a:r>
              <a:rPr lang="en-US" altLang="zh-CN" dirty="0" smtClean="0">
                <a:ea typeface="宋体" pitchFamily="2" charset="-122"/>
              </a:rPr>
              <a:t>Soldier</a:t>
            </a:r>
            <a:r>
              <a:rPr lang="zh-CN" altLang="en-US" dirty="0" smtClean="0">
                <a:ea typeface="宋体" pitchFamily="2" charset="-122"/>
              </a:rPr>
              <a:t>类及其各子类代码</a:t>
            </a:r>
            <a:endParaRPr lang="en-US" altLang="zh-CN" dirty="0" smtClean="0">
              <a:ea typeface="宋体" pitchFamily="2" charset="-122"/>
            </a:endParaRPr>
          </a:p>
          <a:p>
            <a:pPr marL="457200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</a:t>
            </a:r>
            <a:r>
              <a:rPr lang="en-US" altLang="zh-CN" dirty="0" smtClean="0">
                <a:ea typeface="宋体" pitchFamily="2" charset="-122"/>
              </a:rPr>
              <a:t>Weapon</a:t>
            </a:r>
            <a:r>
              <a:rPr lang="zh-CN" altLang="en-US" dirty="0" smtClean="0">
                <a:ea typeface="宋体" pitchFamily="2" charset="-122"/>
              </a:rPr>
              <a:t>接口及其各实现子类代码</a:t>
            </a:r>
            <a:endParaRPr lang="en-US" altLang="zh-CN" dirty="0" smtClean="0">
              <a:ea typeface="宋体" pitchFamily="2" charset="-122"/>
            </a:endParaRPr>
          </a:p>
          <a:p>
            <a:pPr marL="457200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检验代码的正确性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包中的类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按照设计要求编写</a:t>
            </a:r>
            <a:r>
              <a:rPr lang="en-US" altLang="zh-CN" sz="2400" dirty="0" smtClean="0">
                <a:ea typeface="宋体" charset="-122"/>
              </a:rPr>
              <a:t>NameListService</a:t>
            </a:r>
            <a:r>
              <a:rPr lang="zh-CN" altLang="en-US" sz="2400" dirty="0" smtClean="0">
                <a:ea typeface="宋体" pitchFamily="2" charset="-122"/>
              </a:rPr>
              <a:t>类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smtClean="0">
                <a:ea typeface="宋体" charset="-122"/>
              </a:rPr>
              <a:t>NameListService</a:t>
            </a:r>
            <a:r>
              <a:rPr lang="zh-CN" altLang="en-US" sz="2400" dirty="0" smtClean="0">
                <a:ea typeface="宋体" charset="-122"/>
              </a:rPr>
              <a:t>类中临时添加一个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方法中，作为单元测试方法。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在方法中创建</a:t>
            </a:r>
            <a:r>
              <a:rPr lang="en-US" altLang="zh-CN" sz="2400" dirty="0" smtClean="0">
                <a:ea typeface="宋体" charset="-122"/>
              </a:rPr>
              <a:t>NameListService</a:t>
            </a:r>
            <a:r>
              <a:rPr lang="zh-CN" altLang="en-US" sz="2400" dirty="0" smtClean="0">
                <a:ea typeface="宋体" charset="-122"/>
              </a:rPr>
              <a:t>对象，然后分别用模拟数据调用该对象的各个方法，以测试是否正确。</a:t>
            </a:r>
            <a:endParaRPr lang="en-US" altLang="zh-CN" sz="2400" dirty="0" smtClean="0">
              <a:ea typeface="宋体" charset="-122"/>
            </a:endParaRPr>
          </a:p>
          <a:p>
            <a:pPr marL="457200" indent="-457200">
              <a:buNone/>
              <a:defRPr/>
            </a:pPr>
            <a:r>
              <a:rPr lang="en-US" altLang="zh-CN" sz="2400" dirty="0" smtClean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注：测试应细化到包含了所有非正常的情况，以确保方法完全正确。</a:t>
            </a:r>
            <a:endParaRPr lang="en-US" altLang="zh-CN" sz="2400" dirty="0" smtClean="0">
              <a:ea typeface="宋体" charset="-122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charset="-122"/>
              </a:rPr>
              <a:t>重复</a:t>
            </a:r>
            <a:r>
              <a:rPr lang="en-US" altLang="zh-CN" sz="2400" dirty="0" smtClean="0">
                <a:ea typeface="宋体" charset="-122"/>
              </a:rPr>
              <a:t>1-3</a:t>
            </a:r>
            <a:r>
              <a:rPr lang="zh-CN" altLang="en-US" sz="2400" dirty="0" smtClean="0">
                <a:ea typeface="宋体" charset="-122"/>
              </a:rPr>
              <a:t>步，完成</a:t>
            </a:r>
            <a:r>
              <a:rPr lang="en-US" altLang="zh-CN" sz="2400" dirty="0" smtClean="0">
                <a:ea typeface="宋体" charset="-122"/>
              </a:rPr>
              <a:t>TeamService</a:t>
            </a:r>
            <a:r>
              <a:rPr lang="zh-CN" altLang="en-US" sz="2400" dirty="0" smtClean="0">
                <a:ea typeface="宋体" charset="-122"/>
              </a:rPr>
              <a:t>类的开发</a:t>
            </a:r>
            <a:endParaRPr lang="en-US" altLang="zh-CN" sz="2400" dirty="0" smtClean="0">
              <a:ea typeface="宋体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包中类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按照设计要求编写</a:t>
            </a:r>
            <a:r>
              <a:rPr lang="en-US" altLang="zh-CN" dirty="0" smtClean="0">
                <a:ea typeface="宋体" charset="-122"/>
              </a:rPr>
              <a:t>TeamView</a:t>
            </a:r>
            <a:r>
              <a:rPr lang="zh-CN" altLang="en-US" dirty="0" smtClean="0">
                <a:ea typeface="宋体" pitchFamily="2" charset="-122"/>
              </a:rPr>
              <a:t>类，逐一实现各个方法，并编译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执行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方法中，测试软件全部功能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模拟实现基于文本界面的</a:t>
            </a:r>
            <a:r>
              <a:rPr lang="en-US" altLang="zh-CN" dirty="0" smtClean="0"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特遣队组建管理系统</a:t>
            </a:r>
            <a:r>
              <a:rPr lang="en-US" altLang="zh-CN" dirty="0" smtClean="0">
                <a:ea typeface="宋体" pitchFamily="2" charset="-122"/>
              </a:rPr>
              <a:t>》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该软件实现以下功能：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dirty="0" smtClean="0">
                <a:ea typeface="宋体" pitchFamily="2" charset="-122"/>
              </a:rPr>
              <a:t>软件启动时，根据给定的数据</a:t>
            </a:r>
            <a:r>
              <a:rPr lang="zh-CN" altLang="en-US" smtClean="0">
                <a:ea typeface="宋体" pitchFamily="2" charset="-122"/>
              </a:rPr>
              <a:t>创建</a:t>
            </a:r>
            <a:r>
              <a:rPr lang="zh-CN" altLang="en-US" smtClean="0">
                <a:ea typeface="宋体" pitchFamily="2" charset="-122"/>
              </a:rPr>
              <a:t>部队士兵</a:t>
            </a:r>
            <a:r>
              <a:rPr lang="zh-CN" altLang="en-US" dirty="0" smtClean="0">
                <a:ea typeface="宋体" pitchFamily="2" charset="-122"/>
              </a:rPr>
              <a:t>列表（数组）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dirty="0" smtClean="0">
                <a:ea typeface="宋体" pitchFamily="2" charset="-122"/>
              </a:rPr>
              <a:t>根据菜单提示，基于现有的</a:t>
            </a:r>
            <a:r>
              <a:rPr lang="zh-CN" altLang="en-US" u="sng" dirty="0" smtClean="0">
                <a:ea typeface="宋体" pitchFamily="2" charset="-122"/>
              </a:rPr>
              <a:t>部队士兵</a:t>
            </a:r>
            <a:r>
              <a:rPr lang="zh-CN" altLang="en-US" dirty="0" smtClean="0">
                <a:ea typeface="宋体" pitchFamily="2" charset="-122"/>
              </a:rPr>
              <a:t>，组建一个</a:t>
            </a:r>
            <a:r>
              <a:rPr lang="zh-CN" altLang="en-US" u="sng" dirty="0" smtClean="0">
                <a:ea typeface="宋体" pitchFamily="2" charset="-122"/>
              </a:rPr>
              <a:t>特遣战队</a:t>
            </a:r>
            <a:r>
              <a:rPr lang="zh-CN" altLang="en-US" dirty="0" smtClean="0">
                <a:ea typeface="宋体" pitchFamily="2" charset="-122"/>
              </a:rPr>
              <a:t>以完成一个新的任务。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dirty="0" smtClean="0">
                <a:ea typeface="宋体" pitchFamily="2" charset="-122"/>
              </a:rPr>
              <a:t>组建过程包括将士兵插入到特遣队中，或从特遣队中删除某士兵，还可以列出特遣队中现在成员的列表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u="sng" dirty="0" smtClean="0">
                <a:ea typeface="宋体" pitchFamily="2" charset="-122"/>
              </a:rPr>
              <a:t>特遣队</a:t>
            </a:r>
            <a:r>
              <a:rPr lang="zh-CN" altLang="en-US" dirty="0" smtClean="0">
                <a:ea typeface="宋体" pitchFamily="2" charset="-122"/>
              </a:rPr>
              <a:t>成员包括指挥官、特种兵和步兵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664507"/>
            <a:ext cx="857252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本软件采用单级菜单方式工作。当软件运行时，主界面显示部队士兵（部分）的列表，如下：</a:t>
            </a:r>
            <a:endParaRPr lang="en-US" altLang="zh-CN" sz="2000" dirty="0" smtClean="0"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-------------------------------------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特遣队组建管理系统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--------------------------------------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ID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姓名      年龄    战斗力    兵种    状态      野外生存  指挥等级    配备武器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1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西施 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22        3000.0</a:t>
            </a:r>
          </a:p>
          <a:p>
            <a:pPr marL="700088" lvl="1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2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诸葛亮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32        18000.0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指挥官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    15000.0     5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级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  	    AK47(7.62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毫米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marL="700088" lvl="1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3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鲁智深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23        7000.0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步兵 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			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沙漠之鹰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(9000)</a:t>
            </a:r>
          </a:p>
          <a:p>
            <a:pPr marL="700088" lvl="1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4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赵子龙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24        7300.0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步兵 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                               	    95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式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(5.8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毫米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marL="700088" lvl="1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5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李师师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28        10000.0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特种兵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    10000.0		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中国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QSG92(10000)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……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---------------------------------------------------------------------------------------------------</a:t>
            </a:r>
          </a:p>
          <a:p>
            <a:pPr marL="700088" lvl="1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特遣队列表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添加特遣队成员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删除特遣队成员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：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xmlns="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当选择“添加特遣队成员”菜单时，将执行从列表中添加指定（通过</a:t>
            </a:r>
            <a:r>
              <a:rPr kumimoji="1" lang="en-US" altLang="zh-CN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ID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）士兵到</a:t>
            </a:r>
            <a:r>
              <a:rPr kumimoji="1" lang="zh-CN" altLang="en-US" sz="2000" u="sng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特遣队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的功能：</a:t>
            </a:r>
            <a:endParaRPr kumimoji="1" lang="en-US" altLang="zh-CN" sz="20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endParaRPr kumimoji="1" lang="en-US" altLang="zh-CN" sz="20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特遣队列表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添加特遣队成员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删除特遣队成员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  请选择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添加成员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请输入要添加的士兵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ID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添加成功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按回车键继续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...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添加成功后，按回车键将重新显示主界面。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特遣队成员组成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要求：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最多一名</a:t>
            </a:r>
            <a:r>
              <a:rPr kumimoji="1" lang="zh-CN" altLang="en-US" sz="2000" u="sng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指挥官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最多两名</a:t>
            </a:r>
            <a:r>
              <a:rPr kumimoji="1" lang="zh-CN" altLang="en-US" sz="2000" u="sng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特种兵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最多三名</a:t>
            </a:r>
            <a:r>
              <a:rPr kumimoji="1" lang="zh-CN" altLang="en-US" sz="2000" u="sng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步兵</a:t>
            </a:r>
            <a:endParaRPr kumimoji="1" lang="en-US" altLang="zh-CN" sz="2000" u="sng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45" y="558209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071546"/>
            <a:ext cx="8572560" cy="570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特遣队列表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添加特遣队成员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删除特遣队成员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  请选择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500" kern="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添加成员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请输入要添加的士兵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ID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添加失败，原因：该员已是特遣队成员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按回车键继续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...</a:t>
            </a: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失败信息包含以下几种：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特遣队成员已满，无法添加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该士兵是普通士兵，无法添加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该士兵已是特遣队员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该士兵正在休假，无法添加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该士兵已是特遣队员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特遣队中只能有一名指挥官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特遣队中只能有两名特种兵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特遣队中只能有三名步兵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85784" y="1825173"/>
            <a:ext cx="94297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当选择“删除特遣队成员”菜单时，将执行从</a:t>
            </a:r>
            <a:r>
              <a:rPr lang="zh-CN" altLang="en-US" sz="2000" u="sng" dirty="0" smtClean="0">
                <a:ea typeface="宋体" pitchFamily="2" charset="-122"/>
              </a:rPr>
              <a:t>特遣队</a:t>
            </a:r>
            <a:r>
              <a:rPr lang="zh-CN" altLang="en-US" sz="2000" dirty="0" smtClean="0">
                <a:ea typeface="宋体" pitchFamily="2" charset="-122"/>
              </a:rPr>
              <a:t>中删除指定（通过</a:t>
            </a:r>
            <a:r>
              <a:rPr lang="en-US" altLang="zh-CN" sz="2000" dirty="0" smtClean="0">
                <a:ea typeface="宋体" pitchFamily="2" charset="-122"/>
              </a:rPr>
              <a:t>TeamID</a:t>
            </a:r>
            <a:r>
              <a:rPr lang="zh-CN" altLang="en-US" sz="2000" dirty="0" smtClean="0">
                <a:ea typeface="宋体" pitchFamily="2" charset="-122"/>
              </a:rPr>
              <a:t>）特遣队员的功能：</a:t>
            </a:r>
            <a:endParaRPr lang="en-US" altLang="zh-CN" sz="2000" dirty="0" smtClean="0"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特遣队列表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添加特遣队成员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删除特遣队成员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删除成员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请输入要删除士兵的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TID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确认是否删除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y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删除成功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按回车键继续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...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357188" indent="-357188"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删除成功后，按回车键将重新显示主界面。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需求说明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882210"/>
            <a:ext cx="871540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000" dirty="0" smtClean="0">
                <a:ea typeface="宋体" pitchFamily="2" charset="-122"/>
              </a:rPr>
              <a:t>当选择“特遣队列表”菜单时，将列出特遣队中的现有成员，例如：</a:t>
            </a:r>
            <a:endParaRPr lang="en-US" altLang="zh-CN" sz="2000" dirty="0" smtClean="0"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特遣队成员列表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TID/ID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    年龄    战斗力  兵种    野外生存 指挥等级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2/4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张三丰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24      7300.0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步兵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3/2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令狐冲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32      18000.0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指挥官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15000.0  2000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4/6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赵敏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22      6800.0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步兵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5/12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黄蓉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27      9600.0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特种兵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4800.0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-----------------------------------------------------</a:t>
            </a:r>
          </a:p>
          <a:p>
            <a:pPr marL="700088" lvl="1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特遣队列表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添加特遣队成员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删除特遣队成员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软件设计结构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该软件由以下三个模块组成：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com.atguigu.team.view</a:t>
            </a:r>
            <a:r>
              <a:rPr lang="zh-CN" altLang="en-US" sz="2000" dirty="0" smtClean="0">
                <a:ea typeface="宋体" pitchFamily="2" charset="-122"/>
              </a:rPr>
              <a:t>模块为主控模块，负责菜单的显示和处理用户操作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com.atguigu.team.service</a:t>
            </a:r>
            <a:r>
              <a:rPr lang="zh-CN" altLang="en-US" sz="2000" dirty="0" smtClean="0">
                <a:ea typeface="宋体" pitchFamily="2" charset="-122"/>
              </a:rPr>
              <a:t>模块为实体对象（</a:t>
            </a:r>
            <a:r>
              <a:rPr lang="en-US" altLang="zh-CN" sz="2000" dirty="0" smtClean="0">
                <a:ea typeface="宋体" pitchFamily="2" charset="-122"/>
              </a:rPr>
              <a:t>Soldier</a:t>
            </a:r>
            <a:r>
              <a:rPr lang="zh-CN" altLang="en-US" sz="2000" dirty="0" smtClean="0">
                <a:ea typeface="宋体" pitchFamily="2" charset="-122"/>
              </a:rPr>
              <a:t>及其子类如步兵等）的管理模块，</a:t>
            </a:r>
            <a:r>
              <a:rPr lang="en-US" altLang="zh-CN" sz="2000" dirty="0" smtClean="0">
                <a:ea typeface="宋体" pitchFamily="2" charset="-122"/>
              </a:rPr>
              <a:t> NameListService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smtClean="0">
                <a:ea typeface="宋体" pitchFamily="2" charset="-122"/>
              </a:rPr>
              <a:t>TeamService</a:t>
            </a:r>
            <a:r>
              <a:rPr lang="zh-CN" altLang="en-US" sz="2000" dirty="0" smtClean="0">
                <a:ea typeface="宋体" pitchFamily="2" charset="-122"/>
              </a:rPr>
              <a:t>类分别用各自的数组来管理所有士兵和特遣队成员对象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000100" y="1908282"/>
            <a:ext cx="7128792" cy="2592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448372" y="1980290"/>
            <a:ext cx="2160240" cy="244827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216124" y="2412338"/>
            <a:ext cx="1944216" cy="172819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2388" y="2876905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NameListService</a:t>
            </a:r>
          </a:p>
          <a:p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32148" y="2916394"/>
            <a:ext cx="1512168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600" dirty="0" smtClean="0"/>
              <a:t>TeamView</a:t>
            </a:r>
          </a:p>
          <a:p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2388" y="3668993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TeamService</a:t>
            </a:r>
          </a:p>
          <a:p>
            <a:endParaRPr lang="zh-CN" altLang="en-US" sz="100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2944316" y="3276434"/>
            <a:ext cx="648072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2944316" y="3492458"/>
            <a:ext cx="648072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896644" y="2196314"/>
            <a:ext cx="1944216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857496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Soldier</a:t>
            </a:r>
          </a:p>
          <a:p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4116" y="1980290"/>
            <a:ext cx="208823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tx1"/>
                </a:solidFill>
              </a:rPr>
              <a:t>com.atguigu.team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60140" y="2484346"/>
            <a:ext cx="64807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2388" y="2392593"/>
            <a:ext cx="187220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TeamException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0380" y="1980290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12668" y="2124306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464596" y="3492458"/>
            <a:ext cx="792088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464596" y="3276434"/>
            <a:ext cx="79208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6398</TotalTime>
  <Words>1593</Words>
  <Application>Microsoft Office PowerPoint</Application>
  <PresentationFormat>全屏显示(4:3)</PresentationFormat>
  <Paragraphs>405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PPT模板</vt:lpstr>
      <vt:lpstr>特遣队组建管理系统 </vt:lpstr>
      <vt:lpstr>目标</vt:lpstr>
      <vt:lpstr>需求说明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Soldier类及其子类的设计</vt:lpstr>
      <vt:lpstr>幻灯片 13</vt:lpstr>
      <vt:lpstr>Status枚举类</vt:lpstr>
      <vt:lpstr>Soldier类及其子类的设计</vt:lpstr>
      <vt:lpstr>Weapon接口及其实现子类的设计</vt:lpstr>
      <vt:lpstr>NameListService类的设计</vt:lpstr>
      <vt:lpstr>NameListService类的设计</vt:lpstr>
      <vt:lpstr>TeamService类的设计</vt:lpstr>
      <vt:lpstr>TeamService类的设计</vt:lpstr>
      <vt:lpstr>TeamView类的设计</vt:lpstr>
      <vt:lpstr>键盘访问的实现</vt:lpstr>
      <vt:lpstr>第1步 — 创建项目基本组件</vt:lpstr>
      <vt:lpstr>第2步 — 实现service包中的类</vt:lpstr>
      <vt:lpstr>第3步 — 实现view包中类</vt:lpstr>
      <vt:lpstr>幻灯片 26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ZJBL</cp:lastModifiedBy>
  <cp:revision>798</cp:revision>
  <dcterms:created xsi:type="dcterms:W3CDTF">2012-08-05T14:09:30Z</dcterms:created>
  <dcterms:modified xsi:type="dcterms:W3CDTF">2015-01-15T13:58:16Z</dcterms:modified>
</cp:coreProperties>
</file>