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6" r:id="rId3"/>
    <p:sldId id="448" r:id="rId4"/>
    <p:sldId id="273" r:id="rId5"/>
    <p:sldId id="408" r:id="rId6"/>
    <p:sldId id="447" r:id="rId7"/>
    <p:sldId id="449" r:id="rId8"/>
    <p:sldId id="450" r:id="rId9"/>
    <p:sldId id="494" r:id="rId10"/>
    <p:sldId id="495" r:id="rId11"/>
    <p:sldId id="451" r:id="rId12"/>
    <p:sldId id="496" r:id="rId13"/>
    <p:sldId id="497" r:id="rId14"/>
    <p:sldId id="453" r:id="rId15"/>
    <p:sldId id="45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36215"/>
    <a:srgbClr val="3DABCA"/>
    <a:srgbClr val="5C7DB7"/>
    <a:srgbClr val="4472C4"/>
    <a:srgbClr val="F2B655"/>
    <a:srgbClr val="319B61"/>
    <a:srgbClr val="ADB9CA"/>
    <a:srgbClr val="E76D27"/>
    <a:srgbClr val="ED9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4" autoAdjust="0"/>
    <p:restoredTop sz="94660"/>
  </p:normalViewPr>
  <p:slideViewPr>
    <p:cSldViewPr snapToGrid="0">
      <p:cViewPr>
        <p:scale>
          <a:sx n="87" d="100"/>
          <a:sy n="87" d="100"/>
        </p:scale>
        <p:origin x="1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sz="1800" b="1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享宇平台流量流向</a:t>
            </a:r>
            <a:endParaRPr sz="1800" b="1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马上5104申请率</c:v>
                </c:pt>
              </c:strCache>
            </c:strRef>
          </c:tx>
          <c:spPr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Sheet1!$A$2:$A$117</c:f>
              <c:numCache>
                <c:formatCode>yyyy/m/d</c:formatCode>
                <c:ptCount val="116"/>
                <c:pt idx="0" c:formatCode="yyyy/m/d">
                  <c:v>43525</c:v>
                </c:pt>
                <c:pt idx="1" c:formatCode="yyyy/m/d">
                  <c:v>43526</c:v>
                </c:pt>
                <c:pt idx="2" c:formatCode="yyyy/m/d">
                  <c:v>43527</c:v>
                </c:pt>
                <c:pt idx="3" c:formatCode="yyyy/m/d">
                  <c:v>43528</c:v>
                </c:pt>
                <c:pt idx="4" c:formatCode="yyyy/m/d">
                  <c:v>43529</c:v>
                </c:pt>
                <c:pt idx="5" c:formatCode="yyyy/m/d">
                  <c:v>43530</c:v>
                </c:pt>
                <c:pt idx="6" c:formatCode="yyyy/m/d">
                  <c:v>43531</c:v>
                </c:pt>
                <c:pt idx="7" c:formatCode="yyyy/m/d">
                  <c:v>43532</c:v>
                </c:pt>
                <c:pt idx="8" c:formatCode="yyyy/m/d">
                  <c:v>43533</c:v>
                </c:pt>
                <c:pt idx="9" c:formatCode="yyyy/m/d">
                  <c:v>43534</c:v>
                </c:pt>
                <c:pt idx="10" c:formatCode="yyyy/m/d">
                  <c:v>43535</c:v>
                </c:pt>
                <c:pt idx="11" c:formatCode="yyyy/m/d">
                  <c:v>43536</c:v>
                </c:pt>
                <c:pt idx="12" c:formatCode="yyyy/m/d">
                  <c:v>43537</c:v>
                </c:pt>
                <c:pt idx="13" c:formatCode="yyyy/m/d">
                  <c:v>43538</c:v>
                </c:pt>
                <c:pt idx="14" c:formatCode="yyyy/m/d">
                  <c:v>43539</c:v>
                </c:pt>
                <c:pt idx="15" c:formatCode="yyyy/m/d">
                  <c:v>43540</c:v>
                </c:pt>
                <c:pt idx="16" c:formatCode="yyyy/m/d">
                  <c:v>43541</c:v>
                </c:pt>
                <c:pt idx="17" c:formatCode="yyyy/m/d">
                  <c:v>43542</c:v>
                </c:pt>
                <c:pt idx="18" c:formatCode="yyyy/m/d">
                  <c:v>43543</c:v>
                </c:pt>
                <c:pt idx="19" c:formatCode="yyyy/m/d">
                  <c:v>43544</c:v>
                </c:pt>
                <c:pt idx="20" c:formatCode="yyyy/m/d">
                  <c:v>43545</c:v>
                </c:pt>
                <c:pt idx="21" c:formatCode="yyyy/m/d">
                  <c:v>43546</c:v>
                </c:pt>
                <c:pt idx="22" c:formatCode="yyyy/m/d">
                  <c:v>43547</c:v>
                </c:pt>
                <c:pt idx="23" c:formatCode="yyyy/m/d">
                  <c:v>43548</c:v>
                </c:pt>
                <c:pt idx="24" c:formatCode="yyyy/m/d">
                  <c:v>43549</c:v>
                </c:pt>
                <c:pt idx="25" c:formatCode="yyyy/m/d">
                  <c:v>43550</c:v>
                </c:pt>
                <c:pt idx="26" c:formatCode="yyyy/m/d">
                  <c:v>43551</c:v>
                </c:pt>
                <c:pt idx="27" c:formatCode="yyyy/m/d">
                  <c:v>43552</c:v>
                </c:pt>
                <c:pt idx="28" c:formatCode="yyyy/m/d">
                  <c:v>43553</c:v>
                </c:pt>
                <c:pt idx="29" c:formatCode="yyyy/m/d">
                  <c:v>43554</c:v>
                </c:pt>
                <c:pt idx="30" c:formatCode="yyyy/m/d">
                  <c:v>43555</c:v>
                </c:pt>
                <c:pt idx="31" c:formatCode="yyyy/m/d">
                  <c:v>43556</c:v>
                </c:pt>
                <c:pt idx="32" c:formatCode="yyyy/m/d">
                  <c:v>43557</c:v>
                </c:pt>
                <c:pt idx="33" c:formatCode="yyyy/m/d">
                  <c:v>43558</c:v>
                </c:pt>
                <c:pt idx="34" c:formatCode="yyyy/m/d">
                  <c:v>43559</c:v>
                </c:pt>
                <c:pt idx="35" c:formatCode="yyyy/m/d">
                  <c:v>43560</c:v>
                </c:pt>
                <c:pt idx="36" c:formatCode="yyyy/m/d">
                  <c:v>43561</c:v>
                </c:pt>
                <c:pt idx="37" c:formatCode="yyyy/m/d">
                  <c:v>43562</c:v>
                </c:pt>
                <c:pt idx="38" c:formatCode="yyyy/m/d">
                  <c:v>43563</c:v>
                </c:pt>
                <c:pt idx="39" c:formatCode="yyyy/m/d">
                  <c:v>43564</c:v>
                </c:pt>
                <c:pt idx="40" c:formatCode="yyyy/m/d">
                  <c:v>43565</c:v>
                </c:pt>
                <c:pt idx="41" c:formatCode="yyyy/m/d">
                  <c:v>43566</c:v>
                </c:pt>
                <c:pt idx="42" c:formatCode="yyyy/m/d">
                  <c:v>43567</c:v>
                </c:pt>
                <c:pt idx="43" c:formatCode="yyyy/m/d">
                  <c:v>43568</c:v>
                </c:pt>
                <c:pt idx="44" c:formatCode="yyyy/m/d">
                  <c:v>43569</c:v>
                </c:pt>
                <c:pt idx="45" c:formatCode="yyyy/m/d">
                  <c:v>43570</c:v>
                </c:pt>
                <c:pt idx="46" c:formatCode="yyyy/m/d">
                  <c:v>43571</c:v>
                </c:pt>
                <c:pt idx="47" c:formatCode="yyyy/m/d">
                  <c:v>43572</c:v>
                </c:pt>
                <c:pt idx="48" c:formatCode="yyyy/m/d">
                  <c:v>43573</c:v>
                </c:pt>
                <c:pt idx="49" c:formatCode="yyyy/m/d">
                  <c:v>43574</c:v>
                </c:pt>
                <c:pt idx="50" c:formatCode="yyyy/m/d">
                  <c:v>43575</c:v>
                </c:pt>
                <c:pt idx="51" c:formatCode="yyyy/m/d">
                  <c:v>43576</c:v>
                </c:pt>
                <c:pt idx="52" c:formatCode="yyyy/m/d">
                  <c:v>43577</c:v>
                </c:pt>
                <c:pt idx="53" c:formatCode="yyyy/m/d">
                  <c:v>43578</c:v>
                </c:pt>
                <c:pt idx="54" c:formatCode="yyyy/m/d">
                  <c:v>43579</c:v>
                </c:pt>
                <c:pt idx="55" c:formatCode="yyyy/m/d">
                  <c:v>43580</c:v>
                </c:pt>
                <c:pt idx="56" c:formatCode="yyyy/m/d">
                  <c:v>43581</c:v>
                </c:pt>
                <c:pt idx="57" c:formatCode="yyyy/m/d">
                  <c:v>43582</c:v>
                </c:pt>
                <c:pt idx="58" c:formatCode="yyyy/m/d">
                  <c:v>43583</c:v>
                </c:pt>
                <c:pt idx="59" c:formatCode="yyyy/m/d">
                  <c:v>43584</c:v>
                </c:pt>
                <c:pt idx="60" c:formatCode="yyyy/m/d">
                  <c:v>43585</c:v>
                </c:pt>
                <c:pt idx="61" c:formatCode="yyyy/m/d">
                  <c:v>43586</c:v>
                </c:pt>
                <c:pt idx="62" c:formatCode="yyyy/m/d">
                  <c:v>43587</c:v>
                </c:pt>
                <c:pt idx="63" c:formatCode="yyyy/m/d">
                  <c:v>43588</c:v>
                </c:pt>
                <c:pt idx="64" c:formatCode="yyyy/m/d">
                  <c:v>43589</c:v>
                </c:pt>
                <c:pt idx="65" c:formatCode="yyyy/m/d">
                  <c:v>43590</c:v>
                </c:pt>
                <c:pt idx="66" c:formatCode="yyyy/m/d">
                  <c:v>43591</c:v>
                </c:pt>
                <c:pt idx="67" c:formatCode="yyyy/m/d">
                  <c:v>43592</c:v>
                </c:pt>
                <c:pt idx="68" c:formatCode="yyyy/m/d">
                  <c:v>43593</c:v>
                </c:pt>
                <c:pt idx="69" c:formatCode="yyyy/m/d">
                  <c:v>43594</c:v>
                </c:pt>
                <c:pt idx="70" c:formatCode="yyyy/m/d">
                  <c:v>43595</c:v>
                </c:pt>
                <c:pt idx="71" c:formatCode="yyyy/m/d">
                  <c:v>43596</c:v>
                </c:pt>
                <c:pt idx="72" c:formatCode="yyyy/m/d">
                  <c:v>43597</c:v>
                </c:pt>
                <c:pt idx="73" c:formatCode="yyyy/m/d">
                  <c:v>43598</c:v>
                </c:pt>
                <c:pt idx="74" c:formatCode="yyyy/m/d">
                  <c:v>43599</c:v>
                </c:pt>
                <c:pt idx="75" c:formatCode="yyyy/m/d">
                  <c:v>43600</c:v>
                </c:pt>
                <c:pt idx="76" c:formatCode="yyyy/m/d">
                  <c:v>43601</c:v>
                </c:pt>
                <c:pt idx="77" c:formatCode="yyyy/m/d">
                  <c:v>43602</c:v>
                </c:pt>
                <c:pt idx="78" c:formatCode="yyyy/m/d">
                  <c:v>43603</c:v>
                </c:pt>
                <c:pt idx="79" c:formatCode="yyyy/m/d">
                  <c:v>43604</c:v>
                </c:pt>
                <c:pt idx="80" c:formatCode="yyyy/m/d">
                  <c:v>43605</c:v>
                </c:pt>
                <c:pt idx="81" c:formatCode="yyyy/m/d">
                  <c:v>43606</c:v>
                </c:pt>
                <c:pt idx="82" c:formatCode="yyyy/m/d">
                  <c:v>43607</c:v>
                </c:pt>
                <c:pt idx="83" c:formatCode="yyyy/m/d">
                  <c:v>43608</c:v>
                </c:pt>
                <c:pt idx="84" c:formatCode="yyyy/m/d">
                  <c:v>43609</c:v>
                </c:pt>
                <c:pt idx="85" c:formatCode="yyyy/m/d">
                  <c:v>43610</c:v>
                </c:pt>
                <c:pt idx="86" c:formatCode="yyyy/m/d">
                  <c:v>43611</c:v>
                </c:pt>
                <c:pt idx="87" c:formatCode="yyyy/m/d">
                  <c:v>43612</c:v>
                </c:pt>
                <c:pt idx="88" c:formatCode="yyyy/m/d">
                  <c:v>43613</c:v>
                </c:pt>
                <c:pt idx="89" c:formatCode="yyyy/m/d">
                  <c:v>43614</c:v>
                </c:pt>
                <c:pt idx="90" c:formatCode="yyyy/m/d">
                  <c:v>43615</c:v>
                </c:pt>
                <c:pt idx="91" c:formatCode="yyyy/m/d">
                  <c:v>43616</c:v>
                </c:pt>
                <c:pt idx="92" c:formatCode="yyyy/m/d">
                  <c:v>43617</c:v>
                </c:pt>
                <c:pt idx="93" c:formatCode="yyyy/m/d">
                  <c:v>43618</c:v>
                </c:pt>
                <c:pt idx="94" c:formatCode="yyyy/m/d">
                  <c:v>43619</c:v>
                </c:pt>
                <c:pt idx="95" c:formatCode="yyyy/m/d">
                  <c:v>43620</c:v>
                </c:pt>
                <c:pt idx="96" c:formatCode="yyyy/m/d">
                  <c:v>43621</c:v>
                </c:pt>
                <c:pt idx="97" c:formatCode="yyyy/m/d">
                  <c:v>43622</c:v>
                </c:pt>
                <c:pt idx="98" c:formatCode="yyyy/m/d">
                  <c:v>43623</c:v>
                </c:pt>
                <c:pt idx="99" c:formatCode="yyyy/m/d">
                  <c:v>43624</c:v>
                </c:pt>
                <c:pt idx="100" c:formatCode="yyyy/m/d">
                  <c:v>43625</c:v>
                </c:pt>
                <c:pt idx="101" c:formatCode="yyyy/m/d">
                  <c:v>43626</c:v>
                </c:pt>
                <c:pt idx="102" c:formatCode="yyyy/m/d">
                  <c:v>43627</c:v>
                </c:pt>
                <c:pt idx="103" c:formatCode="yyyy/m/d">
                  <c:v>43628</c:v>
                </c:pt>
                <c:pt idx="104" c:formatCode="yyyy/m/d">
                  <c:v>43629</c:v>
                </c:pt>
                <c:pt idx="105" c:formatCode="yyyy/m/d">
                  <c:v>43630</c:v>
                </c:pt>
                <c:pt idx="106" c:formatCode="yyyy/m/d">
                  <c:v>43631</c:v>
                </c:pt>
                <c:pt idx="107" c:formatCode="yyyy/m/d">
                  <c:v>43632</c:v>
                </c:pt>
                <c:pt idx="108" c:formatCode="yyyy/m/d">
                  <c:v>43633</c:v>
                </c:pt>
                <c:pt idx="109" c:formatCode="yyyy/m/d">
                  <c:v>43634</c:v>
                </c:pt>
                <c:pt idx="110" c:formatCode="yyyy/m/d">
                  <c:v>43635</c:v>
                </c:pt>
                <c:pt idx="111" c:formatCode="yyyy/m/d">
                  <c:v>43636</c:v>
                </c:pt>
                <c:pt idx="112" c:formatCode="yyyy/m/d">
                  <c:v>43637</c:v>
                </c:pt>
                <c:pt idx="113" c:formatCode="yyyy/m/d">
                  <c:v>43638</c:v>
                </c:pt>
                <c:pt idx="114" c:formatCode="yyyy/m/d">
                  <c:v>43639</c:v>
                </c:pt>
                <c:pt idx="115" c:formatCode="yyyy/m/d">
                  <c:v>43640</c:v>
                </c:pt>
              </c:numCache>
            </c:numRef>
          </c:cat>
          <c:val>
            <c:numRef>
              <c:f>Sheet1!$B$2:$B$117</c:f>
              <c:numCache>
                <c:formatCode>0%</c:formatCode>
                <c:ptCount val="116"/>
                <c:pt idx="0">
                  <c:v>0.076693851944793</c:v>
                </c:pt>
                <c:pt idx="1">
                  <c:v>0.0803806071590394</c:v>
                </c:pt>
                <c:pt idx="2">
                  <c:v>0.0842056074766355</c:v>
                </c:pt>
                <c:pt idx="3">
                  <c:v>0.0789779326364692</c:v>
                </c:pt>
                <c:pt idx="4">
                  <c:v>0.0645675265553869</c:v>
                </c:pt>
                <c:pt idx="5">
                  <c:v>0.0624021471706553</c:v>
                </c:pt>
                <c:pt idx="6">
                  <c:v>0.0650351743750936</c:v>
                </c:pt>
                <c:pt idx="7">
                  <c:v>0.0712637557685481</c:v>
                </c:pt>
                <c:pt idx="8">
                  <c:v>0.0719350772139931</c:v>
                </c:pt>
                <c:pt idx="9">
                  <c:v>0.0730478589420655</c:v>
                </c:pt>
                <c:pt idx="10">
                  <c:v>0.0736750985861306</c:v>
                </c:pt>
                <c:pt idx="11">
                  <c:v>0.0752311922019495</c:v>
                </c:pt>
                <c:pt idx="12">
                  <c:v>0.0732835578639831</c:v>
                </c:pt>
                <c:pt idx="13">
                  <c:v>0.0955847593835681</c:v>
                </c:pt>
                <c:pt idx="14">
                  <c:v>0.077081964134823</c:v>
                </c:pt>
                <c:pt idx="15">
                  <c:v>0.11792347281271</c:v>
                </c:pt>
                <c:pt idx="16">
                  <c:v>0.145507487520799</c:v>
                </c:pt>
                <c:pt idx="17">
                  <c:v>0.127102493992874</c:v>
                </c:pt>
                <c:pt idx="18">
                  <c:v>0.102796977977817</c:v>
                </c:pt>
                <c:pt idx="19">
                  <c:v>0.082631874298541</c:v>
                </c:pt>
                <c:pt idx="20">
                  <c:v>0.0978454560181435</c:v>
                </c:pt>
                <c:pt idx="21">
                  <c:v>0.102055535521096</c:v>
                </c:pt>
                <c:pt idx="22">
                  <c:v>0.0909769447669597</c:v>
                </c:pt>
                <c:pt idx="23">
                  <c:v>0.0996915820029028</c:v>
                </c:pt>
                <c:pt idx="24">
                  <c:v>0.106649234217408</c:v>
                </c:pt>
                <c:pt idx="25">
                  <c:v>0.0811757042826901</c:v>
                </c:pt>
                <c:pt idx="26">
                  <c:v>0.0847249077166462</c:v>
                </c:pt>
                <c:pt idx="27">
                  <c:v>0.0832434226906797</c:v>
                </c:pt>
                <c:pt idx="28">
                  <c:v>0.0924555502162422</c:v>
                </c:pt>
                <c:pt idx="29">
                  <c:v>0.102635383075726</c:v>
                </c:pt>
                <c:pt idx="30">
                  <c:v>0.082035595105673</c:v>
                </c:pt>
                <c:pt idx="31">
                  <c:v>0.0825499914544522</c:v>
                </c:pt>
                <c:pt idx="32">
                  <c:v>0.079187105816398</c:v>
                </c:pt>
                <c:pt idx="33">
                  <c:v>0.0853581571473651</c:v>
                </c:pt>
                <c:pt idx="34">
                  <c:v>0.0917431192660551</c:v>
                </c:pt>
                <c:pt idx="35">
                  <c:v>0.0985884428760476</c:v>
                </c:pt>
                <c:pt idx="36">
                  <c:v>0.0770034843205575</c:v>
                </c:pt>
                <c:pt idx="37">
                  <c:v>0.0824027377521614</c:v>
                </c:pt>
                <c:pt idx="38">
                  <c:v>0.0791484247574899</c:v>
                </c:pt>
                <c:pt idx="39">
                  <c:v>0.0700207071094409</c:v>
                </c:pt>
                <c:pt idx="40">
                  <c:v>0.0722872996300863</c:v>
                </c:pt>
                <c:pt idx="41">
                  <c:v>0.0652915380867305</c:v>
                </c:pt>
                <c:pt idx="42">
                  <c:v>0.0713004867218854</c:v>
                </c:pt>
                <c:pt idx="43">
                  <c:v>0.0795299548840625</c:v>
                </c:pt>
                <c:pt idx="44">
                  <c:v>0.0758525443535536</c:v>
                </c:pt>
                <c:pt idx="45">
                  <c:v>0.0748486516235553</c:v>
                </c:pt>
                <c:pt idx="46">
                  <c:v>0.0622995877233165</c:v>
                </c:pt>
                <c:pt idx="47">
                  <c:v>0.0679180268407689</c:v>
                </c:pt>
                <c:pt idx="48">
                  <c:v>0.0762207225089321</c:v>
                </c:pt>
                <c:pt idx="49">
                  <c:v>0.0771341141711512</c:v>
                </c:pt>
                <c:pt idx="50">
                  <c:v>0.0798533984895602</c:v>
                </c:pt>
                <c:pt idx="51">
                  <c:v>0.0931477516059957</c:v>
                </c:pt>
                <c:pt idx="52">
                  <c:v>0.0847354550983175</c:v>
                </c:pt>
                <c:pt idx="53">
                  <c:v>0.0677966101694915</c:v>
                </c:pt>
                <c:pt idx="54">
                  <c:v>0.0491085899513776</c:v>
                </c:pt>
                <c:pt idx="55">
                  <c:v>0.0379875924194782</c:v>
                </c:pt>
                <c:pt idx="56">
                  <c:v>0.0178604478993152</c:v>
                </c:pt>
                <c:pt idx="57">
                  <c:v>0.0392443187003742</c:v>
                </c:pt>
                <c:pt idx="58">
                  <c:v>0.0366582892798336</c:v>
                </c:pt>
                <c:pt idx="59">
                  <c:v>0.0346692419121198</c:v>
                </c:pt>
                <c:pt idx="60">
                  <c:v>0.0324184136589583</c:v>
                </c:pt>
                <c:pt idx="61">
                  <c:v>0.0373718443391026</c:v>
                </c:pt>
                <c:pt idx="62">
                  <c:v>0.0364583333333333</c:v>
                </c:pt>
                <c:pt idx="63">
                  <c:v>0.0377666521549848</c:v>
                </c:pt>
                <c:pt idx="64">
                  <c:v>0.0391439939778471</c:v>
                </c:pt>
                <c:pt idx="65">
                  <c:v>0.0424446248405427</c:v>
                </c:pt>
                <c:pt idx="66">
                  <c:v>0.040041067761807</c:v>
                </c:pt>
                <c:pt idx="67">
                  <c:v>0.0293720809548521</c:v>
                </c:pt>
                <c:pt idx="68">
                  <c:v>0.0595121951219512</c:v>
                </c:pt>
                <c:pt idx="69">
                  <c:v>0.0661865256632327</c:v>
                </c:pt>
                <c:pt idx="70">
                  <c:v>0.0692566183099746</c:v>
                </c:pt>
                <c:pt idx="71">
                  <c:v>0.0608961705487564</c:v>
                </c:pt>
                <c:pt idx="72">
                  <c:v>0.0632442147831948</c:v>
                </c:pt>
                <c:pt idx="73">
                  <c:v>0.058455956460391</c:v>
                </c:pt>
                <c:pt idx="74">
                  <c:v>0.0589535740604274</c:v>
                </c:pt>
                <c:pt idx="75">
                  <c:v>0.0562646960026873</c:v>
                </c:pt>
                <c:pt idx="76">
                  <c:v>0.0698669201520913</c:v>
                </c:pt>
                <c:pt idx="77">
                  <c:v>0.0592287819347431</c:v>
                </c:pt>
                <c:pt idx="78">
                  <c:v>0.0684194498020506</c:v>
                </c:pt>
                <c:pt idx="79">
                  <c:v>0.0798206278026906</c:v>
                </c:pt>
                <c:pt idx="80">
                  <c:v>0.0594375181211945</c:v>
                </c:pt>
                <c:pt idx="81">
                  <c:v>0.0573137784639135</c:v>
                </c:pt>
                <c:pt idx="82">
                  <c:v>0.0661261450984521</c:v>
                </c:pt>
                <c:pt idx="83">
                  <c:v>0.0563653136531365</c:v>
                </c:pt>
                <c:pt idx="84">
                  <c:v>0.0555129434324065</c:v>
                </c:pt>
                <c:pt idx="85">
                  <c:v>0.0582354653984276</c:v>
                </c:pt>
                <c:pt idx="86">
                  <c:v>0.0662092624356775</c:v>
                </c:pt>
                <c:pt idx="87">
                  <c:v>0.0616830065359477</c:v>
                </c:pt>
                <c:pt idx="88">
                  <c:v>0.0528836941942901</c:v>
                </c:pt>
                <c:pt idx="89">
                  <c:v>0.0538072183098592</c:v>
                </c:pt>
                <c:pt idx="90">
                  <c:v>0.0590604026845638</c:v>
                </c:pt>
                <c:pt idx="91">
                  <c:v>0.0567259274483609</c:v>
                </c:pt>
                <c:pt idx="92">
                  <c:v>0.0629581716257007</c:v>
                </c:pt>
                <c:pt idx="93">
                  <c:v>0.0633882246785473</c:v>
                </c:pt>
                <c:pt idx="94">
                  <c:v>0.0557001561686622</c:v>
                </c:pt>
                <c:pt idx="95">
                  <c:v>0.052694254242334</c:v>
                </c:pt>
                <c:pt idx="96">
                  <c:v>0.0477643245304605</c:v>
                </c:pt>
                <c:pt idx="97">
                  <c:v>0.0437890974084004</c:v>
                </c:pt>
                <c:pt idx="98">
                  <c:v>0.0524309847548414</c:v>
                </c:pt>
                <c:pt idx="99">
                  <c:v>0.0446857582164136</c:v>
                </c:pt>
                <c:pt idx="100">
                  <c:v>0.0439381611065907</c:v>
                </c:pt>
                <c:pt idx="101">
                  <c:v>0.0391576749042812</c:v>
                </c:pt>
                <c:pt idx="102">
                  <c:v>0.0396114409066379</c:v>
                </c:pt>
                <c:pt idx="103">
                  <c:v>0.0301446945337621</c:v>
                </c:pt>
                <c:pt idx="104">
                  <c:v>0.0462482802412954</c:v>
                </c:pt>
                <c:pt idx="105">
                  <c:v>0.0583559714256967</c:v>
                </c:pt>
                <c:pt idx="106">
                  <c:v>0.0275904989109014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Z产品申请率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Sheet1!$A$2:$A$117</c:f>
              <c:numCache>
                <c:formatCode>yyyy/m/d</c:formatCode>
                <c:ptCount val="116"/>
                <c:pt idx="0" c:formatCode="yyyy/m/d">
                  <c:v>43525</c:v>
                </c:pt>
                <c:pt idx="1" c:formatCode="yyyy/m/d">
                  <c:v>43526</c:v>
                </c:pt>
                <c:pt idx="2" c:formatCode="yyyy/m/d">
                  <c:v>43527</c:v>
                </c:pt>
                <c:pt idx="3" c:formatCode="yyyy/m/d">
                  <c:v>43528</c:v>
                </c:pt>
                <c:pt idx="4" c:formatCode="yyyy/m/d">
                  <c:v>43529</c:v>
                </c:pt>
                <c:pt idx="5" c:formatCode="yyyy/m/d">
                  <c:v>43530</c:v>
                </c:pt>
                <c:pt idx="6" c:formatCode="yyyy/m/d">
                  <c:v>43531</c:v>
                </c:pt>
                <c:pt idx="7" c:formatCode="yyyy/m/d">
                  <c:v>43532</c:v>
                </c:pt>
                <c:pt idx="8" c:formatCode="yyyy/m/d">
                  <c:v>43533</c:v>
                </c:pt>
                <c:pt idx="9" c:formatCode="yyyy/m/d">
                  <c:v>43534</c:v>
                </c:pt>
                <c:pt idx="10" c:formatCode="yyyy/m/d">
                  <c:v>43535</c:v>
                </c:pt>
                <c:pt idx="11" c:formatCode="yyyy/m/d">
                  <c:v>43536</c:v>
                </c:pt>
                <c:pt idx="12" c:formatCode="yyyy/m/d">
                  <c:v>43537</c:v>
                </c:pt>
                <c:pt idx="13" c:formatCode="yyyy/m/d">
                  <c:v>43538</c:v>
                </c:pt>
                <c:pt idx="14" c:formatCode="yyyy/m/d">
                  <c:v>43539</c:v>
                </c:pt>
                <c:pt idx="15" c:formatCode="yyyy/m/d">
                  <c:v>43540</c:v>
                </c:pt>
                <c:pt idx="16" c:formatCode="yyyy/m/d">
                  <c:v>43541</c:v>
                </c:pt>
                <c:pt idx="17" c:formatCode="yyyy/m/d">
                  <c:v>43542</c:v>
                </c:pt>
                <c:pt idx="18" c:formatCode="yyyy/m/d">
                  <c:v>43543</c:v>
                </c:pt>
                <c:pt idx="19" c:formatCode="yyyy/m/d">
                  <c:v>43544</c:v>
                </c:pt>
                <c:pt idx="20" c:formatCode="yyyy/m/d">
                  <c:v>43545</c:v>
                </c:pt>
                <c:pt idx="21" c:formatCode="yyyy/m/d">
                  <c:v>43546</c:v>
                </c:pt>
                <c:pt idx="22" c:formatCode="yyyy/m/d">
                  <c:v>43547</c:v>
                </c:pt>
                <c:pt idx="23" c:formatCode="yyyy/m/d">
                  <c:v>43548</c:v>
                </c:pt>
                <c:pt idx="24" c:formatCode="yyyy/m/d">
                  <c:v>43549</c:v>
                </c:pt>
                <c:pt idx="25" c:formatCode="yyyy/m/d">
                  <c:v>43550</c:v>
                </c:pt>
                <c:pt idx="26" c:formatCode="yyyy/m/d">
                  <c:v>43551</c:v>
                </c:pt>
                <c:pt idx="27" c:formatCode="yyyy/m/d">
                  <c:v>43552</c:v>
                </c:pt>
                <c:pt idx="28" c:formatCode="yyyy/m/d">
                  <c:v>43553</c:v>
                </c:pt>
                <c:pt idx="29" c:formatCode="yyyy/m/d">
                  <c:v>43554</c:v>
                </c:pt>
                <c:pt idx="30" c:formatCode="yyyy/m/d">
                  <c:v>43555</c:v>
                </c:pt>
                <c:pt idx="31" c:formatCode="yyyy/m/d">
                  <c:v>43556</c:v>
                </c:pt>
                <c:pt idx="32" c:formatCode="yyyy/m/d">
                  <c:v>43557</c:v>
                </c:pt>
                <c:pt idx="33" c:formatCode="yyyy/m/d">
                  <c:v>43558</c:v>
                </c:pt>
                <c:pt idx="34" c:formatCode="yyyy/m/d">
                  <c:v>43559</c:v>
                </c:pt>
                <c:pt idx="35" c:formatCode="yyyy/m/d">
                  <c:v>43560</c:v>
                </c:pt>
                <c:pt idx="36" c:formatCode="yyyy/m/d">
                  <c:v>43561</c:v>
                </c:pt>
                <c:pt idx="37" c:formatCode="yyyy/m/d">
                  <c:v>43562</c:v>
                </c:pt>
                <c:pt idx="38" c:formatCode="yyyy/m/d">
                  <c:v>43563</c:v>
                </c:pt>
                <c:pt idx="39" c:formatCode="yyyy/m/d">
                  <c:v>43564</c:v>
                </c:pt>
                <c:pt idx="40" c:formatCode="yyyy/m/d">
                  <c:v>43565</c:v>
                </c:pt>
                <c:pt idx="41" c:formatCode="yyyy/m/d">
                  <c:v>43566</c:v>
                </c:pt>
                <c:pt idx="42" c:formatCode="yyyy/m/d">
                  <c:v>43567</c:v>
                </c:pt>
                <c:pt idx="43" c:formatCode="yyyy/m/d">
                  <c:v>43568</c:v>
                </c:pt>
                <c:pt idx="44" c:formatCode="yyyy/m/d">
                  <c:v>43569</c:v>
                </c:pt>
                <c:pt idx="45" c:formatCode="yyyy/m/d">
                  <c:v>43570</c:v>
                </c:pt>
                <c:pt idx="46" c:formatCode="yyyy/m/d">
                  <c:v>43571</c:v>
                </c:pt>
                <c:pt idx="47" c:formatCode="yyyy/m/d">
                  <c:v>43572</c:v>
                </c:pt>
                <c:pt idx="48" c:formatCode="yyyy/m/d">
                  <c:v>43573</c:v>
                </c:pt>
                <c:pt idx="49" c:formatCode="yyyy/m/d">
                  <c:v>43574</c:v>
                </c:pt>
                <c:pt idx="50" c:formatCode="yyyy/m/d">
                  <c:v>43575</c:v>
                </c:pt>
                <c:pt idx="51" c:formatCode="yyyy/m/d">
                  <c:v>43576</c:v>
                </c:pt>
                <c:pt idx="52" c:formatCode="yyyy/m/d">
                  <c:v>43577</c:v>
                </c:pt>
                <c:pt idx="53" c:formatCode="yyyy/m/d">
                  <c:v>43578</c:v>
                </c:pt>
                <c:pt idx="54" c:formatCode="yyyy/m/d">
                  <c:v>43579</c:v>
                </c:pt>
                <c:pt idx="55" c:formatCode="yyyy/m/d">
                  <c:v>43580</c:v>
                </c:pt>
                <c:pt idx="56" c:formatCode="yyyy/m/d">
                  <c:v>43581</c:v>
                </c:pt>
                <c:pt idx="57" c:formatCode="yyyy/m/d">
                  <c:v>43582</c:v>
                </c:pt>
                <c:pt idx="58" c:formatCode="yyyy/m/d">
                  <c:v>43583</c:v>
                </c:pt>
                <c:pt idx="59" c:formatCode="yyyy/m/d">
                  <c:v>43584</c:v>
                </c:pt>
                <c:pt idx="60" c:formatCode="yyyy/m/d">
                  <c:v>43585</c:v>
                </c:pt>
                <c:pt idx="61" c:formatCode="yyyy/m/d">
                  <c:v>43586</c:v>
                </c:pt>
                <c:pt idx="62" c:formatCode="yyyy/m/d">
                  <c:v>43587</c:v>
                </c:pt>
                <c:pt idx="63" c:formatCode="yyyy/m/d">
                  <c:v>43588</c:v>
                </c:pt>
                <c:pt idx="64" c:formatCode="yyyy/m/d">
                  <c:v>43589</c:v>
                </c:pt>
                <c:pt idx="65" c:formatCode="yyyy/m/d">
                  <c:v>43590</c:v>
                </c:pt>
                <c:pt idx="66" c:formatCode="yyyy/m/d">
                  <c:v>43591</c:v>
                </c:pt>
                <c:pt idx="67" c:formatCode="yyyy/m/d">
                  <c:v>43592</c:v>
                </c:pt>
                <c:pt idx="68" c:formatCode="yyyy/m/d">
                  <c:v>43593</c:v>
                </c:pt>
                <c:pt idx="69" c:formatCode="yyyy/m/d">
                  <c:v>43594</c:v>
                </c:pt>
                <c:pt idx="70" c:formatCode="yyyy/m/d">
                  <c:v>43595</c:v>
                </c:pt>
                <c:pt idx="71" c:formatCode="yyyy/m/d">
                  <c:v>43596</c:v>
                </c:pt>
                <c:pt idx="72" c:formatCode="yyyy/m/d">
                  <c:v>43597</c:v>
                </c:pt>
                <c:pt idx="73" c:formatCode="yyyy/m/d">
                  <c:v>43598</c:v>
                </c:pt>
                <c:pt idx="74" c:formatCode="yyyy/m/d">
                  <c:v>43599</c:v>
                </c:pt>
                <c:pt idx="75" c:formatCode="yyyy/m/d">
                  <c:v>43600</c:v>
                </c:pt>
                <c:pt idx="76" c:formatCode="yyyy/m/d">
                  <c:v>43601</c:v>
                </c:pt>
                <c:pt idx="77" c:formatCode="yyyy/m/d">
                  <c:v>43602</c:v>
                </c:pt>
                <c:pt idx="78" c:formatCode="yyyy/m/d">
                  <c:v>43603</c:v>
                </c:pt>
                <c:pt idx="79" c:formatCode="yyyy/m/d">
                  <c:v>43604</c:v>
                </c:pt>
                <c:pt idx="80" c:formatCode="yyyy/m/d">
                  <c:v>43605</c:v>
                </c:pt>
                <c:pt idx="81" c:formatCode="yyyy/m/d">
                  <c:v>43606</c:v>
                </c:pt>
                <c:pt idx="82" c:formatCode="yyyy/m/d">
                  <c:v>43607</c:v>
                </c:pt>
                <c:pt idx="83" c:formatCode="yyyy/m/d">
                  <c:v>43608</c:v>
                </c:pt>
                <c:pt idx="84" c:formatCode="yyyy/m/d">
                  <c:v>43609</c:v>
                </c:pt>
                <c:pt idx="85" c:formatCode="yyyy/m/d">
                  <c:v>43610</c:v>
                </c:pt>
                <c:pt idx="86" c:formatCode="yyyy/m/d">
                  <c:v>43611</c:v>
                </c:pt>
                <c:pt idx="87" c:formatCode="yyyy/m/d">
                  <c:v>43612</c:v>
                </c:pt>
                <c:pt idx="88" c:formatCode="yyyy/m/d">
                  <c:v>43613</c:v>
                </c:pt>
                <c:pt idx="89" c:formatCode="yyyy/m/d">
                  <c:v>43614</c:v>
                </c:pt>
                <c:pt idx="90" c:formatCode="yyyy/m/d">
                  <c:v>43615</c:v>
                </c:pt>
                <c:pt idx="91" c:formatCode="yyyy/m/d">
                  <c:v>43616</c:v>
                </c:pt>
                <c:pt idx="92" c:formatCode="yyyy/m/d">
                  <c:v>43617</c:v>
                </c:pt>
                <c:pt idx="93" c:formatCode="yyyy/m/d">
                  <c:v>43618</c:v>
                </c:pt>
                <c:pt idx="94" c:formatCode="yyyy/m/d">
                  <c:v>43619</c:v>
                </c:pt>
                <c:pt idx="95" c:formatCode="yyyy/m/d">
                  <c:v>43620</c:v>
                </c:pt>
                <c:pt idx="96" c:formatCode="yyyy/m/d">
                  <c:v>43621</c:v>
                </c:pt>
                <c:pt idx="97" c:formatCode="yyyy/m/d">
                  <c:v>43622</c:v>
                </c:pt>
                <c:pt idx="98" c:formatCode="yyyy/m/d">
                  <c:v>43623</c:v>
                </c:pt>
                <c:pt idx="99" c:formatCode="yyyy/m/d">
                  <c:v>43624</c:v>
                </c:pt>
                <c:pt idx="100" c:formatCode="yyyy/m/d">
                  <c:v>43625</c:v>
                </c:pt>
                <c:pt idx="101" c:formatCode="yyyy/m/d">
                  <c:v>43626</c:v>
                </c:pt>
                <c:pt idx="102" c:formatCode="yyyy/m/d">
                  <c:v>43627</c:v>
                </c:pt>
                <c:pt idx="103" c:formatCode="yyyy/m/d">
                  <c:v>43628</c:v>
                </c:pt>
                <c:pt idx="104" c:formatCode="yyyy/m/d">
                  <c:v>43629</c:v>
                </c:pt>
                <c:pt idx="105" c:formatCode="yyyy/m/d">
                  <c:v>43630</c:v>
                </c:pt>
                <c:pt idx="106" c:formatCode="yyyy/m/d">
                  <c:v>43631</c:v>
                </c:pt>
                <c:pt idx="107" c:formatCode="yyyy/m/d">
                  <c:v>43632</c:v>
                </c:pt>
                <c:pt idx="108" c:formatCode="yyyy/m/d">
                  <c:v>43633</c:v>
                </c:pt>
                <c:pt idx="109" c:formatCode="yyyy/m/d">
                  <c:v>43634</c:v>
                </c:pt>
                <c:pt idx="110" c:formatCode="yyyy/m/d">
                  <c:v>43635</c:v>
                </c:pt>
                <c:pt idx="111" c:formatCode="yyyy/m/d">
                  <c:v>43636</c:v>
                </c:pt>
                <c:pt idx="112" c:formatCode="yyyy/m/d">
                  <c:v>43637</c:v>
                </c:pt>
                <c:pt idx="113" c:formatCode="yyyy/m/d">
                  <c:v>43638</c:v>
                </c:pt>
                <c:pt idx="114" c:formatCode="yyyy/m/d">
                  <c:v>43639</c:v>
                </c:pt>
                <c:pt idx="115" c:formatCode="yyyy/m/d">
                  <c:v>43640</c:v>
                </c:pt>
              </c:numCache>
            </c:numRef>
          </c:cat>
          <c:val>
            <c:numRef>
              <c:f>Sheet1!$C$2:$C$117</c:f>
              <c:numCache>
                <c:formatCode>General</c:formatCode>
                <c:ptCount val="116"/>
                <c:pt idx="47" c:formatCode="0%">
                  <c:v>0.0112441059122234</c:v>
                </c:pt>
                <c:pt idx="48" c:formatCode="0%">
                  <c:v>0.0125049622866217</c:v>
                </c:pt>
                <c:pt idx="49" c:formatCode="0%">
                  <c:v>0.00485385670570856</c:v>
                </c:pt>
                <c:pt idx="50" c:formatCode="0%">
                  <c:v>0.0133274100399822</c:v>
                </c:pt>
                <c:pt idx="51" c:formatCode="0%">
                  <c:v>0.0158458244111349</c:v>
                </c:pt>
                <c:pt idx="52" c:formatCode="0%">
                  <c:v>0.012872491384553</c:v>
                </c:pt>
                <c:pt idx="53" c:formatCode="0%">
                  <c:v>0.0104732970898625</c:v>
                </c:pt>
                <c:pt idx="54" c:formatCode="0%">
                  <c:v>0.0142625607779579</c:v>
                </c:pt>
                <c:pt idx="55" c:formatCode="0%">
                  <c:v>0.0154669839381321</c:v>
                </c:pt>
                <c:pt idx="56" c:formatCode="0%">
                  <c:v>0.0146215065704238</c:v>
                </c:pt>
                <c:pt idx="57" c:formatCode="0%">
                  <c:v>0.0104043077484713</c:v>
                </c:pt>
                <c:pt idx="58" c:formatCode="0%">
                  <c:v>0.00918623797556114</c:v>
                </c:pt>
                <c:pt idx="59" c:formatCode="0%">
                  <c:v>0.0121680347658136</c:v>
                </c:pt>
                <c:pt idx="60" c:formatCode="0%">
                  <c:v>0.0103738923708667</c:v>
                </c:pt>
                <c:pt idx="61" c:formatCode="0%">
                  <c:v>0.010583177157976</c:v>
                </c:pt>
                <c:pt idx="62" c:formatCode="0%">
                  <c:v>0.0105251736111111</c:v>
                </c:pt>
                <c:pt idx="63" c:formatCode="0%">
                  <c:v>0.0142577274706138</c:v>
                </c:pt>
                <c:pt idx="64" c:formatCode="0%">
                  <c:v>0.0139799978492311</c:v>
                </c:pt>
                <c:pt idx="65" c:formatCode="0%">
                  <c:v>0.0139162704395222</c:v>
                </c:pt>
                <c:pt idx="66" c:formatCode="0%">
                  <c:v>0.0120403210752287</c:v>
                </c:pt>
                <c:pt idx="67" c:formatCode="0%">
                  <c:v>0.0108977685521536</c:v>
                </c:pt>
                <c:pt idx="68" c:formatCode="0%">
                  <c:v>0.0132682926829268</c:v>
                </c:pt>
                <c:pt idx="69" c:formatCode="0%">
                  <c:v>0.0239766615005926</c:v>
                </c:pt>
                <c:pt idx="70" c:formatCode="0%">
                  <c:v>0.0417178919760675</c:v>
                </c:pt>
                <c:pt idx="71" c:formatCode="0%">
                  <c:v>0.0389853928148441</c:v>
                </c:pt>
                <c:pt idx="72" c:formatCode="0%">
                  <c:v>0.0390923388002696</c:v>
                </c:pt>
                <c:pt idx="73" c:formatCode="0%">
                  <c:v>0.0330578512396694</c:v>
                </c:pt>
                <c:pt idx="74" c:formatCode="0%">
                  <c:v>0.0329771554900516</c:v>
                </c:pt>
                <c:pt idx="75" c:formatCode="0%">
                  <c:v>0.0356902922405106</c:v>
                </c:pt>
                <c:pt idx="76" c:formatCode="0%">
                  <c:v>0.0373574144486692</c:v>
                </c:pt>
                <c:pt idx="77" c:formatCode="0%">
                  <c:v>0.0449717730360731</c:v>
                </c:pt>
                <c:pt idx="78" c:formatCode="0%">
                  <c:v>0.047203329611207</c:v>
                </c:pt>
                <c:pt idx="79" c:formatCode="0%">
                  <c:v>0.0487668161434978</c:v>
                </c:pt>
                <c:pt idx="80" c:formatCode="0%">
                  <c:v>0.0474533681260269</c:v>
                </c:pt>
                <c:pt idx="81" c:formatCode="0%">
                  <c:v>0.044287919722115</c:v>
                </c:pt>
                <c:pt idx="82" c:formatCode="0%">
                  <c:v>0.0501210908708013</c:v>
                </c:pt>
                <c:pt idx="83" c:formatCode="0%">
                  <c:v>0.0433579335793358</c:v>
                </c:pt>
                <c:pt idx="84" c:formatCode="0%">
                  <c:v>0.05071907957814</c:v>
                </c:pt>
                <c:pt idx="85" c:formatCode="0%">
                  <c:v>0.0529942735125692</c:v>
                </c:pt>
                <c:pt idx="86" c:formatCode="0%">
                  <c:v>0.0518010291595197</c:v>
                </c:pt>
                <c:pt idx="87" c:formatCode="0%">
                  <c:v>0.052593954248366</c:v>
                </c:pt>
                <c:pt idx="88" c:formatCode="0%">
                  <c:v>0.0482851120904388</c:v>
                </c:pt>
                <c:pt idx="89" c:formatCode="0%">
                  <c:v>0.0479753521126761</c:v>
                </c:pt>
                <c:pt idx="90" c:formatCode="0%">
                  <c:v>0.0519359834796076</c:v>
                </c:pt>
                <c:pt idx="91" c:formatCode="0%">
                  <c:v>0.0487103072654403</c:v>
                </c:pt>
                <c:pt idx="92" c:formatCode="0%">
                  <c:v>0.0516386373436826</c:v>
                </c:pt>
                <c:pt idx="93" c:formatCode="0%">
                  <c:v>0.0521091811414392</c:v>
                </c:pt>
                <c:pt idx="94" c:formatCode="0%">
                  <c:v>0.0539302446642374</c:v>
                </c:pt>
                <c:pt idx="95" c:formatCode="0%">
                  <c:v>0.0403890046640865</c:v>
                </c:pt>
                <c:pt idx="96" c:formatCode="0%">
                  <c:v>0.0498617599389837</c:v>
                </c:pt>
                <c:pt idx="97" c:formatCode="0%">
                  <c:v>0.0481680071492404</c:v>
                </c:pt>
                <c:pt idx="98" c:formatCode="0%">
                  <c:v>0.0511948908117017</c:v>
                </c:pt>
                <c:pt idx="99" c:formatCode="0%">
                  <c:v>0.0455506438593119</c:v>
                </c:pt>
                <c:pt idx="100" c:formatCode="0%">
                  <c:v>0.0505492270138324</c:v>
                </c:pt>
                <c:pt idx="101" c:formatCode="0%">
                  <c:v>0.0468151757744518</c:v>
                </c:pt>
                <c:pt idx="102" c:formatCode="0%">
                  <c:v>0.0449001618996222</c:v>
                </c:pt>
                <c:pt idx="103" c:formatCode="0%">
                  <c:v>0.0491358520900322</c:v>
                </c:pt>
                <c:pt idx="104" c:formatCode="0%">
                  <c:v>0.079796803894592</c:v>
                </c:pt>
                <c:pt idx="105" c:formatCode="0%">
                  <c:v>0.0915585068920415</c:v>
                </c:pt>
                <c:pt idx="106" c:formatCode="0%">
                  <c:v>0.0824603256923556</c:v>
                </c:pt>
                <c:pt idx="107" c:formatCode="0%">
                  <c:v>0.0941547077353868</c:v>
                </c:pt>
                <c:pt idx="108" c:formatCode="0%">
                  <c:v>0.0908458403737203</c:v>
                </c:pt>
                <c:pt idx="109" c:formatCode="0%">
                  <c:v>0.115793506369122</c:v>
                </c:pt>
                <c:pt idx="110" c:formatCode="0%">
                  <c:v>0.11369041956046</c:v>
                </c:pt>
                <c:pt idx="111" c:formatCode="0%">
                  <c:v>0.106211059190031</c:v>
                </c:pt>
                <c:pt idx="112" c:formatCode="0%">
                  <c:v>0.108096468561585</c:v>
                </c:pt>
                <c:pt idx="113" c:formatCode="0%">
                  <c:v>0.124370709382151</c:v>
                </c:pt>
                <c:pt idx="114" c:formatCode="0%">
                  <c:v>0.123099953938277</c:v>
                </c:pt>
                <c:pt idx="115" c:formatCode="0%">
                  <c:v>0.0659272312636053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238221285"/>
        <c:axId val="175254815"/>
      </c:lineChart>
      <c:dateAx>
        <c:axId val="238221285"/>
        <c:scaling>
          <c:orientation val="minMax"/>
        </c:scaling>
        <c:delete val="0"/>
        <c:axPos val="b"/>
        <c:numFmt formatCode="mm/dd;@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175254815"/>
        <c:crosses val="autoZero"/>
        <c:auto val="1"/>
        <c:lblOffset val="100"/>
        <c:baseTimeUnit val="days"/>
        <c:majorUnit val="3"/>
        <c:majorTimeUnit val="days"/>
      </c:dateAx>
      <c:valAx>
        <c:axId val="17525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2382212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t>马上</a:t>
            </a:r>
            <a:r>
              <a:rPr lang="en-US" altLang="zh-CN"/>
              <a:t>5104</a:t>
            </a:r>
            <a:r>
              <a:t>申请用户年龄分布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&lt;20</c:v>
                </c:pt>
              </c:strCache>
            </c:strRef>
          </c:tx>
          <c:spPr>
            <a:solidFill>
              <a:schemeClr val="accent3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0316~0415</c:v>
                </c:pt>
                <c:pt idx="1">
                  <c:v>0416~0515</c:v>
                </c:pt>
                <c:pt idx="2">
                  <c:v>0516~0615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0.000172247485186716</c:v>
                </c:pt>
                <c:pt idx="1">
                  <c:v>0.000264340470526038</c:v>
                </c:pt>
                <c:pt idx="2">
                  <c:v>0.000133084908171413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20-30</c:v>
                </c:pt>
              </c:strCache>
            </c:strRef>
          </c:tx>
          <c:spPr>
            <a:solidFill>
              <a:schemeClr val="accent3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0316~0415</c:v>
                </c:pt>
                <c:pt idx="1">
                  <c:v>0416~0515</c:v>
                </c:pt>
                <c:pt idx="2">
                  <c:v>0516~0615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0.60438197602315</c:v>
                </c:pt>
                <c:pt idx="1">
                  <c:v>0.606066613798573</c:v>
                </c:pt>
                <c:pt idx="2">
                  <c:v>0.618179398456215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30-40</c:v>
                </c:pt>
              </c:strCache>
            </c:strRef>
          </c:tx>
          <c:spPr>
            <a:solidFill>
              <a:schemeClr val="accent3">
                <a:shade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0316~0415</c:v>
                </c:pt>
                <c:pt idx="1">
                  <c:v>0416~0515</c:v>
                </c:pt>
                <c:pt idx="2">
                  <c:v>0516~0615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0.312422488631666</c:v>
                </c:pt>
                <c:pt idx="1">
                  <c:v>0.310203542162305</c:v>
                </c:pt>
                <c:pt idx="2">
                  <c:v>0.297444769763109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40-50</c:v>
                </c:pt>
              </c:strCache>
            </c:strRef>
          </c:tx>
          <c:spPr>
            <a:solidFill>
              <a:schemeClr val="accent3">
                <a:tint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0316~0415</c:v>
                </c:pt>
                <c:pt idx="1">
                  <c:v>0416~0515</c:v>
                </c:pt>
                <c:pt idx="2">
                  <c:v>0516~0615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0.0815764089844288</c:v>
                </c:pt>
                <c:pt idx="1">
                  <c:v>0.0818133756278086</c:v>
                </c:pt>
                <c:pt idx="2">
                  <c:v>0.0813148788927336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50-60</c:v>
                </c:pt>
              </c:strCache>
            </c:strRef>
          </c:tx>
          <c:spPr>
            <a:solidFill>
              <a:schemeClr val="accent3">
                <a:tint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0316~0415</c:v>
                </c:pt>
                <c:pt idx="1">
                  <c:v>0416~0515</c:v>
                </c:pt>
                <c:pt idx="2">
                  <c:v>0516~0615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0.00144687887556842</c:v>
                </c:pt>
                <c:pt idx="1">
                  <c:v>0.00165212794078773</c:v>
                </c:pt>
                <c:pt idx="2">
                  <c:v>0.00292786797977109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60+</c:v>
                </c:pt>
              </c:strCache>
            </c:strRef>
          </c:tx>
          <c:spPr>
            <a:solidFill>
              <a:schemeClr val="accent3">
                <a:tint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0316~0415</c:v>
                </c:pt>
                <c:pt idx="1">
                  <c:v>0416~0515</c:v>
                </c:pt>
                <c:pt idx="2">
                  <c:v>0516~0615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74528"/>
        <c:axId val="735472759"/>
      </c:barChart>
      <c:catAx>
        <c:axId val="455745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5745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1879924671877"/>
          <c:y val="0.0967199327165685"/>
          <c:w val="0.656394253386352"/>
          <c:h val="0.048920661620409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/>
              <a:t>Z</a:t>
            </a:r>
            <a:r>
              <a:rPr altLang="en-US"/>
              <a:t>产品</a:t>
            </a:r>
            <a:r>
              <a:t>申请用户年龄分布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&lt;20</c:v>
                </c:pt>
              </c:strCache>
            </c:strRef>
          </c:tx>
          <c:spPr>
            <a:solidFill>
              <a:schemeClr val="accent3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Sheet1!$A$3:$A$4</c:f>
              <c:strCache>
                <c:ptCount val="2"/>
                <c:pt idx="0">
                  <c:v>0416~0515</c:v>
                </c:pt>
                <c:pt idx="1">
                  <c:v>0516~0615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Sheet1!$B$2:$B$4</c15:sqref>
                  </c15:fullRef>
                </c:ext>
              </c:extLst>
              <c:f>Sheet1!$B$3:$B$4</c:f>
              <c:numCache>
                <c:formatCode>General</c:formatCode>
                <c:ptCount val="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20-30</c:v>
                </c:pt>
              </c:strCache>
            </c:strRef>
          </c:tx>
          <c:spPr>
            <a:solidFill>
              <a:schemeClr val="accent3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Sheet1!$A$3:$A$4</c:f>
              <c:strCache>
                <c:ptCount val="2"/>
                <c:pt idx="0">
                  <c:v>0416~0515</c:v>
                </c:pt>
                <c:pt idx="1">
                  <c:v>0516~0615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Sheet1!$C$2:$C$4</c15:sqref>
                  </c15:fullRef>
                </c:ext>
              </c:extLst>
              <c:f>Sheet1!$C$3:$C$4</c:f>
              <c:numCache>
                <c:formatCode>0.00%</c:formatCode>
                <c:ptCount val="2"/>
                <c:pt idx="0">
                  <c:v>0.554870530209618</c:v>
                </c:pt>
                <c:pt idx="1">
                  <c:v>0.591441565600882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30-40</c:v>
                </c:pt>
              </c:strCache>
            </c:strRef>
          </c:tx>
          <c:spPr>
            <a:solidFill>
              <a:schemeClr val="accent3">
                <a:shade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Sheet1!$A$3:$A$4</c:f>
              <c:strCache>
                <c:ptCount val="2"/>
                <c:pt idx="0">
                  <c:v>0416~0515</c:v>
                </c:pt>
                <c:pt idx="1">
                  <c:v>0516~0615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Sheet1!$D$2:$D$4</c15:sqref>
                  </c15:fullRef>
                </c:ext>
              </c:extLst>
              <c:f>Sheet1!$D$3:$D$4</c:f>
              <c:numCache>
                <c:formatCode>0.00%</c:formatCode>
                <c:ptCount val="2"/>
                <c:pt idx="0">
                  <c:v>0.369297163995068</c:v>
                </c:pt>
                <c:pt idx="1">
                  <c:v>0.341579382579934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40-50</c:v>
                </c:pt>
              </c:strCache>
            </c:strRef>
          </c:tx>
          <c:spPr>
            <a:solidFill>
              <a:schemeClr val="accent3">
                <a:tint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Sheet1!$A$3:$A$4</c:f>
              <c:strCache>
                <c:ptCount val="2"/>
                <c:pt idx="0">
                  <c:v>0416~0515</c:v>
                </c:pt>
                <c:pt idx="1">
                  <c:v>0516~0615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Sheet1!$E$2:$E$4</c15:sqref>
                  </c15:fullRef>
                </c:ext>
              </c:extLst>
              <c:f>Sheet1!$E$3:$E$4</c:f>
              <c:numCache>
                <c:formatCode>0.00%</c:formatCode>
                <c:ptCount val="2"/>
                <c:pt idx="0">
                  <c:v>0.0674064940402795</c:v>
                </c:pt>
                <c:pt idx="1">
                  <c:v>0.0606394707828004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50-60</c:v>
                </c:pt>
              </c:strCache>
            </c:strRef>
          </c:tx>
          <c:spPr>
            <a:solidFill>
              <a:schemeClr val="accent3">
                <a:tint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Sheet1!$A$3:$A$4</c:f>
              <c:strCache>
                <c:ptCount val="2"/>
                <c:pt idx="0">
                  <c:v>0416~0515</c:v>
                </c:pt>
                <c:pt idx="1">
                  <c:v>0516~0615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Sheet1!$F$2:$F$4</c15:sqref>
                  </c15:fullRef>
                </c:ext>
              </c:extLst>
              <c:f>Sheet1!$F$3:$F$4</c:f>
              <c:numCache>
                <c:formatCode>0.00%</c:formatCode>
                <c:ptCount val="2"/>
                <c:pt idx="0">
                  <c:v>0.00842581175503494</c:v>
                </c:pt>
                <c:pt idx="1">
                  <c:v>0.00633958103638368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60+</c:v>
                </c:pt>
              </c:strCache>
            </c:strRef>
          </c:tx>
          <c:spPr>
            <a:solidFill>
              <a:schemeClr val="accent3">
                <a:tint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Sheet1!$A$3:$A$4</c:f>
              <c:strCache>
                <c:ptCount val="2"/>
                <c:pt idx="0">
                  <c:v>0416~0515</c:v>
                </c:pt>
                <c:pt idx="1">
                  <c:v>0516~0615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Sheet1!$G$2:$G$4</c15:sqref>
                  </c15:fullRef>
                </c:ext>
              </c:extLst>
              <c:f>Sheet1!$G$3:$G$4</c:f>
              <c:numCache>
                <c:formatCode>General</c:formatCode>
                <c:ptCount val="2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74528"/>
        <c:axId val="735472759"/>
      </c:barChart>
      <c:catAx>
        <c:axId val="455745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5745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2094479225953"/>
          <c:y val="0.0991028875805999"/>
          <c:w val="0.709618668184405"/>
          <c:h val="0.047098402018502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0316~0415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申请用户渠道分布（前</a:t>
            </a: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10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）</a:t>
            </a:r>
            <a:endParaRPr altLang="en-US" sz="160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移动</c:v>
                </c:pt>
                <c:pt idx="1">
                  <c:v>联通</c:v>
                </c:pt>
                <c:pt idx="2">
                  <c:v>电信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0.828036855960887</c:v>
                </c:pt>
                <c:pt idx="1">
                  <c:v>0.110818603485019</c:v>
                </c:pt>
                <c:pt idx="2">
                  <c:v>0.061144540554093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0"/>
        <c:axId val="45574528"/>
        <c:axId val="735472759"/>
      </c:barChart>
      <c:catAx>
        <c:axId val="455745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4557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0416~0515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申请用户渠道分布（前</a:t>
            </a: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10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）</a:t>
            </a:r>
            <a:endParaRPr altLang="en-US" sz="160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马上占比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移动</c:v>
                </c:pt>
                <c:pt idx="1">
                  <c:v>联通</c:v>
                </c:pt>
                <c:pt idx="2">
                  <c:v>电信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0.823112499249204</c:v>
                </c:pt>
                <c:pt idx="1">
                  <c:v>0.112198930866719</c:v>
                </c:pt>
                <c:pt idx="2">
                  <c:v>0.0646885698840771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Z产品占比</c:v>
                </c:pt>
              </c:strCache>
            </c:strRef>
          </c:tx>
          <c:spPr>
            <a:solidFill>
              <a:schemeClr val="accent3">
                <a:tint val="76667"/>
              </a:schemeClr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移动</c:v>
                </c:pt>
                <c:pt idx="1">
                  <c:v>联通</c:v>
                </c:pt>
                <c:pt idx="2">
                  <c:v>电信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0.837690426932481</c:v>
                </c:pt>
                <c:pt idx="1">
                  <c:v>0.0947902952792928</c:v>
                </c:pt>
                <c:pt idx="2">
                  <c:v>0.0675192777882264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0"/>
        <c:axId val="45574528"/>
        <c:axId val="735472759"/>
      </c:barChart>
      <c:catAx>
        <c:axId val="455745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4557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632737276479"/>
          <c:y val="0.491171954964176"/>
          <c:w val="0.208734525447043"/>
          <c:h val="0.104145342886387"/>
        </c:manualLayout>
      </c:layout>
      <c:overlay val="1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0516~0615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申请用户渠道分布（前</a:t>
            </a: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10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）</a:t>
            </a:r>
            <a:endParaRPr altLang="en-US" sz="160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马上占比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移动</c:v>
                </c:pt>
                <c:pt idx="1">
                  <c:v>联通</c:v>
                </c:pt>
                <c:pt idx="2">
                  <c:v>电信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0.81123094535157</c:v>
                </c:pt>
                <c:pt idx="1">
                  <c:v>0.122913779598723</c:v>
                </c:pt>
                <c:pt idx="2">
                  <c:v>0.0658552750497078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Z产品占比</c:v>
                </c:pt>
              </c:strCache>
            </c:strRef>
          </c:tx>
          <c:spPr>
            <a:solidFill>
              <a:schemeClr val="accent3">
                <a:tint val="76667"/>
              </a:schemeClr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移动</c:v>
                </c:pt>
                <c:pt idx="1">
                  <c:v>联通</c:v>
                </c:pt>
                <c:pt idx="2">
                  <c:v>电信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0.82431833997596</c:v>
                </c:pt>
                <c:pt idx="1">
                  <c:v>0.111279812741191</c:v>
                </c:pt>
                <c:pt idx="2">
                  <c:v>0.0644018472828494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0"/>
        <c:axId val="45574528"/>
        <c:axId val="735472759"/>
      </c:barChart>
      <c:catAx>
        <c:axId val="455745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4557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632737276479"/>
          <c:y val="0.491171954964176"/>
          <c:w val="0.208734525447043"/>
          <c:h val="0.104145342886387"/>
        </c:manualLayout>
      </c:layout>
      <c:overlay val="1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altLang="en-US" sz="20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各阶段申请用户性别分布</a:t>
            </a:r>
            <a:endParaRPr altLang="en-US" sz="200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马上男性占比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0316~0415</c:v>
                </c:pt>
                <c:pt idx="1">
                  <c:v>0416~0515</c:v>
                </c:pt>
                <c:pt idx="2">
                  <c:v>0516~0615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0.80763724635877</c:v>
                </c:pt>
                <c:pt idx="1">
                  <c:v>0.797176554681916</c:v>
                </c:pt>
                <c:pt idx="2">
                  <c:v>0.795260039499671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Z产品男性占比</c:v>
                </c:pt>
              </c:strCache>
            </c:strRef>
          </c:tx>
          <c:spPr>
            <a:solidFill>
              <a:srgbClr val="ED924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0316~0415</c:v>
                </c:pt>
                <c:pt idx="1">
                  <c:v>0416~0515</c:v>
                </c:pt>
                <c:pt idx="2">
                  <c:v>0516~0615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 c:formatCode="0.0%">
                  <c:v>0.777424780414876</c:v>
                </c:pt>
                <c:pt idx="2" c:formatCode="0.0%">
                  <c:v>0.740717471885405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0"/>
        <c:axId val="45574528"/>
        <c:axId val="735472759"/>
      </c:barChart>
      <c:catAx>
        <c:axId val="455745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inMax"/>
          <c:max val="1"/>
          <c:min val="0"/>
        </c:scaling>
        <c:delete val="0"/>
        <c:axPos val="t"/>
        <c:numFmt formatCode="0.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4557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0501-0624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用户授信额度分布</a:t>
            </a:r>
            <a:endParaRPr altLang="en-US" sz="160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>
        <c:manualLayout>
          <c:xMode val="edge"/>
          <c:yMode val="edge"/>
          <c:x val="0.35828264475867"/>
          <c:y val="0.014336428181321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随借随还-马上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&lt;2000</c:v>
                </c:pt>
                <c:pt idx="1">
                  <c:v>2000-3999</c:v>
                </c:pt>
                <c:pt idx="2">
                  <c:v>4000-5999</c:v>
                </c:pt>
                <c:pt idx="3">
                  <c:v>6000-7999</c:v>
                </c:pt>
                <c:pt idx="4">
                  <c:v>8000-9999</c:v>
                </c:pt>
                <c:pt idx="5">
                  <c:v>10000-11999</c:v>
                </c:pt>
                <c:pt idx="6">
                  <c:v>12000-13999</c:v>
                </c:pt>
                <c:pt idx="7">
                  <c:v>14000-15999</c:v>
                </c:pt>
                <c:pt idx="8">
                  <c:v>16000-17999</c:v>
                </c:pt>
                <c:pt idx="9">
                  <c:v>18000-20000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0.065</c:v>
                </c:pt>
                <c:pt idx="1">
                  <c:v>0.08</c:v>
                </c:pt>
                <c:pt idx="2">
                  <c:v>0.397</c:v>
                </c:pt>
                <c:pt idx="3">
                  <c:v>0.264</c:v>
                </c:pt>
                <c:pt idx="4">
                  <c:v>0.095</c:v>
                </c:pt>
                <c:pt idx="5">
                  <c:v>0.067</c:v>
                </c:pt>
                <c:pt idx="6">
                  <c:v>0.014</c:v>
                </c:pt>
                <c:pt idx="7">
                  <c:v>0.018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0"/>
        <c:axId val="45574528"/>
        <c:axId val="735472759"/>
      </c:barChart>
      <c:barChart>
        <c:barDir val="bar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Z产品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&lt;2000</c:v>
                </c:pt>
                <c:pt idx="1">
                  <c:v>2000-3999</c:v>
                </c:pt>
                <c:pt idx="2">
                  <c:v>4000-5999</c:v>
                </c:pt>
                <c:pt idx="3">
                  <c:v>6000-7999</c:v>
                </c:pt>
                <c:pt idx="4">
                  <c:v>8000-9999</c:v>
                </c:pt>
                <c:pt idx="5">
                  <c:v>10000-11999</c:v>
                </c:pt>
                <c:pt idx="6">
                  <c:v>12000-13999</c:v>
                </c:pt>
                <c:pt idx="7">
                  <c:v>14000-15999</c:v>
                </c:pt>
                <c:pt idx="8">
                  <c:v>16000-17999</c:v>
                </c:pt>
                <c:pt idx="9">
                  <c:v>18000-20000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0.003</c:v>
                </c:pt>
                <c:pt idx="1">
                  <c:v>0.501</c:v>
                </c:pt>
                <c:pt idx="2">
                  <c:v>0.123</c:v>
                </c:pt>
                <c:pt idx="3">
                  <c:v>0.076</c:v>
                </c:pt>
                <c:pt idx="4">
                  <c:v>0.046</c:v>
                </c:pt>
                <c:pt idx="5">
                  <c:v>0.041</c:v>
                </c:pt>
                <c:pt idx="6">
                  <c:v>0.033</c:v>
                </c:pt>
                <c:pt idx="7">
                  <c:v>0.024</c:v>
                </c:pt>
                <c:pt idx="8">
                  <c:v>0.019</c:v>
                </c:pt>
                <c:pt idx="9">
                  <c:v>0.134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0"/>
        <c:axId val="909463032"/>
        <c:axId val="554550926"/>
      </c:barChart>
      <c:catAx>
        <c:axId val="4557452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majorTickMark val="cross"/>
        <c:minorTickMark val="none"/>
        <c:tickLblPos val="high"/>
        <c:spPr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axMin"/>
          <c:min val="-0.6"/>
        </c:scaling>
        <c:delete val="0"/>
        <c:axPos val="b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45574528"/>
        <c:crosses val="autoZero"/>
        <c:crossBetween val="between"/>
      </c:valAx>
      <c:valAx>
        <c:axId val="554550926"/>
        <c:scaling>
          <c:orientation val="minMax"/>
          <c:min val="-0.6"/>
        </c:scaling>
        <c:delete val="0"/>
        <c:axPos val="t"/>
        <c:numFmt formatCode="0.0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909463032"/>
        <c:crosses val="max"/>
        <c:crossBetween val="between"/>
      </c:valAx>
      <c:catAx>
        <c:axId val="909463032"/>
        <c:scaling>
          <c:orientation val="minMax"/>
        </c:scaling>
        <c:delete val="1"/>
        <c:axPos val="l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55455092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</c:legendEntry>
      <c:layout>
        <c:manualLayout>
          <c:xMode val="edge"/>
          <c:yMode val="edge"/>
          <c:x val="0.312265407434314"/>
          <c:y val="0.0965319497542327"/>
          <c:w val="0.482019614965492"/>
          <c:h val="0.047651556526488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sz="1800" b="1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享宇平台新流量流向</a:t>
            </a:r>
            <a:endParaRPr sz="1800" b="1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马上5104申请率</c:v>
                </c:pt>
              </c:strCache>
            </c:strRef>
          </c:tx>
          <c:spPr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Sheet1!$A$2:$A$117</c:f>
              <c:numCache>
                <c:formatCode>yyyy/m/d</c:formatCode>
                <c:ptCount val="116"/>
                <c:pt idx="0" c:formatCode="yyyy/m/d">
                  <c:v>43525</c:v>
                </c:pt>
                <c:pt idx="1" c:formatCode="yyyy/m/d">
                  <c:v>43526</c:v>
                </c:pt>
                <c:pt idx="2" c:formatCode="yyyy/m/d">
                  <c:v>43527</c:v>
                </c:pt>
                <c:pt idx="3" c:formatCode="yyyy/m/d">
                  <c:v>43528</c:v>
                </c:pt>
                <c:pt idx="4" c:formatCode="yyyy/m/d">
                  <c:v>43529</c:v>
                </c:pt>
                <c:pt idx="5" c:formatCode="yyyy/m/d">
                  <c:v>43530</c:v>
                </c:pt>
                <c:pt idx="6" c:formatCode="yyyy/m/d">
                  <c:v>43531</c:v>
                </c:pt>
                <c:pt idx="7" c:formatCode="yyyy/m/d">
                  <c:v>43532</c:v>
                </c:pt>
                <c:pt idx="8" c:formatCode="yyyy/m/d">
                  <c:v>43533</c:v>
                </c:pt>
                <c:pt idx="9" c:formatCode="yyyy/m/d">
                  <c:v>43534</c:v>
                </c:pt>
                <c:pt idx="10" c:formatCode="yyyy/m/d">
                  <c:v>43535</c:v>
                </c:pt>
                <c:pt idx="11" c:formatCode="yyyy/m/d">
                  <c:v>43536</c:v>
                </c:pt>
                <c:pt idx="12" c:formatCode="yyyy/m/d">
                  <c:v>43537</c:v>
                </c:pt>
                <c:pt idx="13" c:formatCode="yyyy/m/d">
                  <c:v>43538</c:v>
                </c:pt>
                <c:pt idx="14" c:formatCode="yyyy/m/d">
                  <c:v>43539</c:v>
                </c:pt>
                <c:pt idx="15" c:formatCode="yyyy/m/d">
                  <c:v>43540</c:v>
                </c:pt>
                <c:pt idx="16" c:formatCode="yyyy/m/d">
                  <c:v>43541</c:v>
                </c:pt>
                <c:pt idx="17" c:formatCode="yyyy/m/d">
                  <c:v>43542</c:v>
                </c:pt>
                <c:pt idx="18" c:formatCode="yyyy/m/d">
                  <c:v>43543</c:v>
                </c:pt>
                <c:pt idx="19" c:formatCode="yyyy/m/d">
                  <c:v>43544</c:v>
                </c:pt>
                <c:pt idx="20" c:formatCode="yyyy/m/d">
                  <c:v>43545</c:v>
                </c:pt>
                <c:pt idx="21" c:formatCode="yyyy/m/d">
                  <c:v>43546</c:v>
                </c:pt>
                <c:pt idx="22" c:formatCode="yyyy/m/d">
                  <c:v>43547</c:v>
                </c:pt>
                <c:pt idx="23" c:formatCode="yyyy/m/d">
                  <c:v>43548</c:v>
                </c:pt>
                <c:pt idx="24" c:formatCode="yyyy/m/d">
                  <c:v>43549</c:v>
                </c:pt>
                <c:pt idx="25" c:formatCode="yyyy/m/d">
                  <c:v>43550</c:v>
                </c:pt>
                <c:pt idx="26" c:formatCode="yyyy/m/d">
                  <c:v>43551</c:v>
                </c:pt>
                <c:pt idx="27" c:formatCode="yyyy/m/d">
                  <c:v>43552</c:v>
                </c:pt>
                <c:pt idx="28" c:formatCode="yyyy/m/d">
                  <c:v>43553</c:v>
                </c:pt>
                <c:pt idx="29" c:formatCode="yyyy/m/d">
                  <c:v>43554</c:v>
                </c:pt>
                <c:pt idx="30" c:formatCode="yyyy/m/d">
                  <c:v>43555</c:v>
                </c:pt>
                <c:pt idx="31" c:formatCode="yyyy/m/d">
                  <c:v>43556</c:v>
                </c:pt>
                <c:pt idx="32" c:formatCode="yyyy/m/d">
                  <c:v>43557</c:v>
                </c:pt>
                <c:pt idx="33" c:formatCode="yyyy/m/d">
                  <c:v>43558</c:v>
                </c:pt>
                <c:pt idx="34" c:formatCode="yyyy/m/d">
                  <c:v>43559</c:v>
                </c:pt>
                <c:pt idx="35" c:formatCode="yyyy/m/d">
                  <c:v>43560</c:v>
                </c:pt>
                <c:pt idx="36" c:formatCode="yyyy/m/d">
                  <c:v>43561</c:v>
                </c:pt>
                <c:pt idx="37" c:formatCode="yyyy/m/d">
                  <c:v>43562</c:v>
                </c:pt>
                <c:pt idx="38" c:formatCode="yyyy/m/d">
                  <c:v>43563</c:v>
                </c:pt>
                <c:pt idx="39" c:formatCode="yyyy/m/d">
                  <c:v>43564</c:v>
                </c:pt>
                <c:pt idx="40" c:formatCode="yyyy/m/d">
                  <c:v>43565</c:v>
                </c:pt>
                <c:pt idx="41" c:formatCode="yyyy/m/d">
                  <c:v>43566</c:v>
                </c:pt>
                <c:pt idx="42" c:formatCode="yyyy/m/d">
                  <c:v>43567</c:v>
                </c:pt>
                <c:pt idx="43" c:formatCode="yyyy/m/d">
                  <c:v>43568</c:v>
                </c:pt>
                <c:pt idx="44" c:formatCode="yyyy/m/d">
                  <c:v>43569</c:v>
                </c:pt>
                <c:pt idx="45" c:formatCode="yyyy/m/d">
                  <c:v>43570</c:v>
                </c:pt>
                <c:pt idx="46" c:formatCode="yyyy/m/d">
                  <c:v>43571</c:v>
                </c:pt>
                <c:pt idx="47" c:formatCode="yyyy/m/d">
                  <c:v>43572</c:v>
                </c:pt>
                <c:pt idx="48" c:formatCode="yyyy/m/d">
                  <c:v>43573</c:v>
                </c:pt>
                <c:pt idx="49" c:formatCode="yyyy/m/d">
                  <c:v>43574</c:v>
                </c:pt>
                <c:pt idx="50" c:formatCode="yyyy/m/d">
                  <c:v>43575</c:v>
                </c:pt>
                <c:pt idx="51" c:formatCode="yyyy/m/d">
                  <c:v>43576</c:v>
                </c:pt>
                <c:pt idx="52" c:formatCode="yyyy/m/d">
                  <c:v>43577</c:v>
                </c:pt>
                <c:pt idx="53" c:formatCode="yyyy/m/d">
                  <c:v>43578</c:v>
                </c:pt>
                <c:pt idx="54" c:formatCode="yyyy/m/d">
                  <c:v>43579</c:v>
                </c:pt>
                <c:pt idx="55" c:formatCode="yyyy/m/d">
                  <c:v>43580</c:v>
                </c:pt>
                <c:pt idx="56" c:formatCode="yyyy/m/d">
                  <c:v>43581</c:v>
                </c:pt>
                <c:pt idx="57" c:formatCode="yyyy/m/d">
                  <c:v>43582</c:v>
                </c:pt>
                <c:pt idx="58" c:formatCode="yyyy/m/d">
                  <c:v>43583</c:v>
                </c:pt>
                <c:pt idx="59" c:formatCode="yyyy/m/d">
                  <c:v>43584</c:v>
                </c:pt>
                <c:pt idx="60" c:formatCode="yyyy/m/d">
                  <c:v>43585</c:v>
                </c:pt>
                <c:pt idx="61" c:formatCode="yyyy/m/d">
                  <c:v>43586</c:v>
                </c:pt>
                <c:pt idx="62" c:formatCode="yyyy/m/d">
                  <c:v>43587</c:v>
                </c:pt>
                <c:pt idx="63" c:formatCode="yyyy/m/d">
                  <c:v>43588</c:v>
                </c:pt>
                <c:pt idx="64" c:formatCode="yyyy/m/d">
                  <c:v>43589</c:v>
                </c:pt>
                <c:pt idx="65" c:formatCode="yyyy/m/d">
                  <c:v>43590</c:v>
                </c:pt>
                <c:pt idx="66" c:formatCode="yyyy/m/d">
                  <c:v>43591</c:v>
                </c:pt>
                <c:pt idx="67" c:formatCode="yyyy/m/d">
                  <c:v>43592</c:v>
                </c:pt>
                <c:pt idx="68" c:formatCode="yyyy/m/d">
                  <c:v>43593</c:v>
                </c:pt>
                <c:pt idx="69" c:formatCode="yyyy/m/d">
                  <c:v>43594</c:v>
                </c:pt>
                <c:pt idx="70" c:formatCode="yyyy/m/d">
                  <c:v>43595</c:v>
                </c:pt>
                <c:pt idx="71" c:formatCode="yyyy/m/d">
                  <c:v>43596</c:v>
                </c:pt>
                <c:pt idx="72" c:formatCode="yyyy/m/d">
                  <c:v>43597</c:v>
                </c:pt>
                <c:pt idx="73" c:formatCode="yyyy/m/d">
                  <c:v>43598</c:v>
                </c:pt>
                <c:pt idx="74" c:formatCode="yyyy/m/d">
                  <c:v>43599</c:v>
                </c:pt>
                <c:pt idx="75" c:formatCode="yyyy/m/d">
                  <c:v>43600</c:v>
                </c:pt>
                <c:pt idx="76" c:formatCode="yyyy/m/d">
                  <c:v>43601</c:v>
                </c:pt>
                <c:pt idx="77" c:formatCode="yyyy/m/d">
                  <c:v>43602</c:v>
                </c:pt>
                <c:pt idx="78" c:formatCode="yyyy/m/d">
                  <c:v>43603</c:v>
                </c:pt>
                <c:pt idx="79" c:formatCode="yyyy/m/d">
                  <c:v>43604</c:v>
                </c:pt>
                <c:pt idx="80" c:formatCode="yyyy/m/d">
                  <c:v>43605</c:v>
                </c:pt>
                <c:pt idx="81" c:formatCode="yyyy/m/d">
                  <c:v>43606</c:v>
                </c:pt>
                <c:pt idx="82" c:formatCode="yyyy/m/d">
                  <c:v>43607</c:v>
                </c:pt>
                <c:pt idx="83" c:formatCode="yyyy/m/d">
                  <c:v>43608</c:v>
                </c:pt>
                <c:pt idx="84" c:formatCode="yyyy/m/d">
                  <c:v>43609</c:v>
                </c:pt>
                <c:pt idx="85" c:formatCode="yyyy/m/d">
                  <c:v>43610</c:v>
                </c:pt>
                <c:pt idx="86" c:formatCode="yyyy/m/d">
                  <c:v>43611</c:v>
                </c:pt>
                <c:pt idx="87" c:formatCode="yyyy/m/d">
                  <c:v>43612</c:v>
                </c:pt>
                <c:pt idx="88" c:formatCode="yyyy/m/d">
                  <c:v>43613</c:v>
                </c:pt>
                <c:pt idx="89" c:formatCode="yyyy/m/d">
                  <c:v>43614</c:v>
                </c:pt>
                <c:pt idx="90" c:formatCode="yyyy/m/d">
                  <c:v>43615</c:v>
                </c:pt>
                <c:pt idx="91" c:formatCode="yyyy/m/d">
                  <c:v>43616</c:v>
                </c:pt>
                <c:pt idx="92" c:formatCode="yyyy/m/d">
                  <c:v>43617</c:v>
                </c:pt>
                <c:pt idx="93" c:formatCode="yyyy/m/d">
                  <c:v>43618</c:v>
                </c:pt>
                <c:pt idx="94" c:formatCode="yyyy/m/d">
                  <c:v>43619</c:v>
                </c:pt>
                <c:pt idx="95" c:formatCode="yyyy/m/d">
                  <c:v>43620</c:v>
                </c:pt>
                <c:pt idx="96" c:formatCode="yyyy/m/d">
                  <c:v>43621</c:v>
                </c:pt>
                <c:pt idx="97" c:formatCode="yyyy/m/d">
                  <c:v>43622</c:v>
                </c:pt>
                <c:pt idx="98" c:formatCode="yyyy/m/d">
                  <c:v>43623</c:v>
                </c:pt>
                <c:pt idx="99" c:formatCode="yyyy/m/d">
                  <c:v>43624</c:v>
                </c:pt>
                <c:pt idx="100" c:formatCode="yyyy/m/d">
                  <c:v>43625</c:v>
                </c:pt>
                <c:pt idx="101" c:formatCode="yyyy/m/d">
                  <c:v>43626</c:v>
                </c:pt>
                <c:pt idx="102" c:formatCode="yyyy/m/d">
                  <c:v>43627</c:v>
                </c:pt>
                <c:pt idx="103" c:formatCode="yyyy/m/d">
                  <c:v>43628</c:v>
                </c:pt>
                <c:pt idx="104" c:formatCode="yyyy/m/d">
                  <c:v>43629</c:v>
                </c:pt>
                <c:pt idx="105" c:formatCode="yyyy/m/d">
                  <c:v>43630</c:v>
                </c:pt>
                <c:pt idx="106" c:formatCode="yyyy/m/d">
                  <c:v>43631</c:v>
                </c:pt>
                <c:pt idx="107" c:formatCode="yyyy/m/d">
                  <c:v>43632</c:v>
                </c:pt>
                <c:pt idx="108" c:formatCode="yyyy/m/d">
                  <c:v>43633</c:v>
                </c:pt>
                <c:pt idx="109" c:formatCode="yyyy/m/d">
                  <c:v>43634</c:v>
                </c:pt>
                <c:pt idx="110" c:formatCode="yyyy/m/d">
                  <c:v>43635</c:v>
                </c:pt>
                <c:pt idx="111" c:formatCode="yyyy/m/d">
                  <c:v>43636</c:v>
                </c:pt>
                <c:pt idx="112" c:formatCode="yyyy/m/d">
                  <c:v>43637</c:v>
                </c:pt>
                <c:pt idx="113" c:formatCode="yyyy/m/d">
                  <c:v>43638</c:v>
                </c:pt>
                <c:pt idx="114" c:formatCode="yyyy/m/d">
                  <c:v>43639</c:v>
                </c:pt>
                <c:pt idx="115" c:formatCode="yyyy/m/d">
                  <c:v>43640</c:v>
                </c:pt>
              </c:numCache>
            </c:numRef>
          </c:cat>
          <c:val>
            <c:numRef>
              <c:f>Sheet1!$B$2:$B$117</c:f>
              <c:numCache>
                <c:formatCode>0%</c:formatCode>
                <c:ptCount val="116"/>
                <c:pt idx="0">
                  <c:v>0.350641773628938</c:v>
                </c:pt>
                <c:pt idx="1">
                  <c:v>0.326492537313433</c:v>
                </c:pt>
                <c:pt idx="2">
                  <c:v>0.313864306784661</c:v>
                </c:pt>
                <c:pt idx="3">
                  <c:v>0.304298642533937</c:v>
                </c:pt>
                <c:pt idx="4">
                  <c:v>0.282891022021457</c:v>
                </c:pt>
                <c:pt idx="5">
                  <c:v>0.2728285077951</c:v>
                </c:pt>
                <c:pt idx="6">
                  <c:v>0.280332409972299</c:v>
                </c:pt>
                <c:pt idx="7">
                  <c:v>0.28125</c:v>
                </c:pt>
                <c:pt idx="8">
                  <c:v>0.30189701897019</c:v>
                </c:pt>
                <c:pt idx="9">
                  <c:v>0.273056057866184</c:v>
                </c:pt>
                <c:pt idx="10">
                  <c:v>0.284648850217526</c:v>
                </c:pt>
                <c:pt idx="11">
                  <c:v>0.354430379746835</c:v>
                </c:pt>
                <c:pt idx="12">
                  <c:v>0.321338383838384</c:v>
                </c:pt>
                <c:pt idx="13">
                  <c:v>0.373654211526282</c:v>
                </c:pt>
                <c:pt idx="14">
                  <c:v>0.292517006802721</c:v>
                </c:pt>
                <c:pt idx="15">
                  <c:v>0.366690240452617</c:v>
                </c:pt>
                <c:pt idx="16">
                  <c:v>0.403472222222222</c:v>
                </c:pt>
                <c:pt idx="17">
                  <c:v>0.423092783505155</c:v>
                </c:pt>
                <c:pt idx="18">
                  <c:v>0.374703931785883</c:v>
                </c:pt>
                <c:pt idx="19">
                  <c:v>0.338709677419355</c:v>
                </c:pt>
                <c:pt idx="20">
                  <c:v>0.327752197572206</c:v>
                </c:pt>
                <c:pt idx="21">
                  <c:v>0.315092674315975</c:v>
                </c:pt>
                <c:pt idx="22">
                  <c:v>0.334406623735051</c:v>
                </c:pt>
                <c:pt idx="23">
                  <c:v>0.338200659444183</c:v>
                </c:pt>
                <c:pt idx="24">
                  <c:v>0.363591996095656</c:v>
                </c:pt>
                <c:pt idx="25">
                  <c:v>0.314678448699067</c:v>
                </c:pt>
                <c:pt idx="26">
                  <c:v>0.329229122055675</c:v>
                </c:pt>
                <c:pt idx="27">
                  <c:v>0.330561330561331</c:v>
                </c:pt>
                <c:pt idx="28">
                  <c:v>0.329749103942652</c:v>
                </c:pt>
                <c:pt idx="29">
                  <c:v>0.324894514767932</c:v>
                </c:pt>
                <c:pt idx="30">
                  <c:v>0.306296691568837</c:v>
                </c:pt>
                <c:pt idx="31">
                  <c:v>0.312773190869354</c:v>
                </c:pt>
                <c:pt idx="32">
                  <c:v>0.322167487684729</c:v>
                </c:pt>
                <c:pt idx="33">
                  <c:v>0.332997481108312</c:v>
                </c:pt>
                <c:pt idx="34">
                  <c:v>0.30310621242485</c:v>
                </c:pt>
                <c:pt idx="35">
                  <c:v>0.321978021978022</c:v>
                </c:pt>
                <c:pt idx="36">
                  <c:v>0.320837927232635</c:v>
                </c:pt>
                <c:pt idx="37">
                  <c:v>0.304078471863707</c:v>
                </c:pt>
                <c:pt idx="38">
                  <c:v>0.298521697663329</c:v>
                </c:pt>
                <c:pt idx="39">
                  <c:v>0.281142294436238</c:v>
                </c:pt>
                <c:pt idx="40">
                  <c:v>0.299655002464268</c:v>
                </c:pt>
                <c:pt idx="41">
                  <c:v>0.272874932322685</c:v>
                </c:pt>
                <c:pt idx="42">
                  <c:v>0.279485746226942</c:v>
                </c:pt>
                <c:pt idx="43">
                  <c:v>0.30852417302799</c:v>
                </c:pt>
                <c:pt idx="44">
                  <c:v>0.278125</c:v>
                </c:pt>
                <c:pt idx="45">
                  <c:v>0.292873051224944</c:v>
                </c:pt>
                <c:pt idx="46">
                  <c:v>0.315726290516206</c:v>
                </c:pt>
                <c:pt idx="47">
                  <c:v>0.32</c:v>
                </c:pt>
                <c:pt idx="48">
                  <c:v>0.299101412066752</c:v>
                </c:pt>
                <c:pt idx="49">
                  <c:v>0.324701195219123</c:v>
                </c:pt>
                <c:pt idx="50">
                  <c:v>0.296766011414077</c:v>
                </c:pt>
                <c:pt idx="51">
                  <c:v>0.299514301133297</c:v>
                </c:pt>
                <c:pt idx="52">
                  <c:v>0.300928454396505</c:v>
                </c:pt>
                <c:pt idx="53">
                  <c:v>0.246028143440763</c:v>
                </c:pt>
                <c:pt idx="54">
                  <c:v>0.139013452914798</c:v>
                </c:pt>
                <c:pt idx="55">
                  <c:v>0.0884988797610157</c:v>
                </c:pt>
                <c:pt idx="56">
                  <c:v>0.0381543921916593</c:v>
                </c:pt>
                <c:pt idx="57">
                  <c:v>0.107092531705026</c:v>
                </c:pt>
                <c:pt idx="58">
                  <c:v>0.0893980233602875</c:v>
                </c:pt>
                <c:pt idx="59">
                  <c:v>0.0687224669603524</c:v>
                </c:pt>
                <c:pt idx="60">
                  <c:v>0.0680655066530194</c:v>
                </c:pt>
                <c:pt idx="61">
                  <c:v>0.093734583127775</c:v>
                </c:pt>
                <c:pt idx="62">
                  <c:v>0.0856713426853707</c:v>
                </c:pt>
                <c:pt idx="63">
                  <c:v>0.0964646464646465</c:v>
                </c:pt>
                <c:pt idx="64">
                  <c:v>0.0858867223769731</c:v>
                </c:pt>
                <c:pt idx="65">
                  <c:v>0.0818910932883073</c:v>
                </c:pt>
                <c:pt idx="66">
                  <c:v>0.104532462229481</c:v>
                </c:pt>
                <c:pt idx="67">
                  <c:v>0.075634792004322</c:v>
                </c:pt>
                <c:pt idx="68">
                  <c:v>0.234804862444018</c:v>
                </c:pt>
                <c:pt idx="69">
                  <c:v>0.243663594470046</c:v>
                </c:pt>
                <c:pt idx="70">
                  <c:v>0.257989540964556</c:v>
                </c:pt>
                <c:pt idx="71">
                  <c:v>0.278372591006424</c:v>
                </c:pt>
                <c:pt idx="72">
                  <c:v>0.273584905660377</c:v>
                </c:pt>
                <c:pt idx="73">
                  <c:v>0.235210263720599</c:v>
                </c:pt>
                <c:pt idx="74">
                  <c:v>0.255570117955439</c:v>
                </c:pt>
                <c:pt idx="75">
                  <c:v>0.242316784869976</c:v>
                </c:pt>
                <c:pt idx="76">
                  <c:v>0.261266747868453</c:v>
                </c:pt>
                <c:pt idx="77">
                  <c:v>0.258815701929474</c:v>
                </c:pt>
                <c:pt idx="78">
                  <c:v>0.274224192526916</c:v>
                </c:pt>
                <c:pt idx="79">
                  <c:v>0.289820359281437</c:v>
                </c:pt>
                <c:pt idx="80">
                  <c:v>0.24576802507837</c:v>
                </c:pt>
                <c:pt idx="81">
                  <c:v>0.269686411149826</c:v>
                </c:pt>
                <c:pt idx="82">
                  <c:v>0.270180120080053</c:v>
                </c:pt>
                <c:pt idx="83">
                  <c:v>0.246520874751491</c:v>
                </c:pt>
                <c:pt idx="84">
                  <c:v>0.235294117647059</c:v>
                </c:pt>
                <c:pt idx="85">
                  <c:v>0.23827392120075</c:v>
                </c:pt>
                <c:pt idx="86">
                  <c:v>0.248847926267281</c:v>
                </c:pt>
                <c:pt idx="87">
                  <c:v>0.238503985285101</c:v>
                </c:pt>
                <c:pt idx="88">
                  <c:v>0.219419924337957</c:v>
                </c:pt>
                <c:pt idx="89">
                  <c:v>0.20248790601244</c:v>
                </c:pt>
                <c:pt idx="90">
                  <c:v>0.23066392881588</c:v>
                </c:pt>
                <c:pt idx="91">
                  <c:v>0.214329454990814</c:v>
                </c:pt>
                <c:pt idx="92">
                  <c:v>0.233836858006042</c:v>
                </c:pt>
                <c:pt idx="93">
                  <c:v>0.23718791064389</c:v>
                </c:pt>
                <c:pt idx="94">
                  <c:v>0.20633971291866</c:v>
                </c:pt>
                <c:pt idx="95">
                  <c:v>0.21259842519685</c:v>
                </c:pt>
                <c:pt idx="96">
                  <c:v>0.215605749486653</c:v>
                </c:pt>
                <c:pt idx="97">
                  <c:v>0.154962275101567</c:v>
                </c:pt>
                <c:pt idx="98">
                  <c:v>0.169424222369292</c:v>
                </c:pt>
                <c:pt idx="99">
                  <c:v>0.149418248622168</c:v>
                </c:pt>
                <c:pt idx="100">
                  <c:v>0.133168927250308</c:v>
                </c:pt>
                <c:pt idx="101">
                  <c:v>0.143126177024482</c:v>
                </c:pt>
                <c:pt idx="102">
                  <c:v>0.131920710868079</c:v>
                </c:pt>
                <c:pt idx="103">
                  <c:v>0.115444617784711</c:v>
                </c:pt>
                <c:pt idx="104">
                  <c:v>0.182496607869742</c:v>
                </c:pt>
                <c:pt idx="105">
                  <c:v>0.270469798657718</c:v>
                </c:pt>
                <c:pt idx="106">
                  <c:v>0.108441558441558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Z产品申请率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Sheet1!$A$2:$A$117</c:f>
              <c:numCache>
                <c:formatCode>yyyy/m/d</c:formatCode>
                <c:ptCount val="116"/>
                <c:pt idx="0" c:formatCode="yyyy/m/d">
                  <c:v>43525</c:v>
                </c:pt>
                <c:pt idx="1" c:formatCode="yyyy/m/d">
                  <c:v>43526</c:v>
                </c:pt>
                <c:pt idx="2" c:formatCode="yyyy/m/d">
                  <c:v>43527</c:v>
                </c:pt>
                <c:pt idx="3" c:formatCode="yyyy/m/d">
                  <c:v>43528</c:v>
                </c:pt>
                <c:pt idx="4" c:formatCode="yyyy/m/d">
                  <c:v>43529</c:v>
                </c:pt>
                <c:pt idx="5" c:formatCode="yyyy/m/d">
                  <c:v>43530</c:v>
                </c:pt>
                <c:pt idx="6" c:formatCode="yyyy/m/d">
                  <c:v>43531</c:v>
                </c:pt>
                <c:pt idx="7" c:formatCode="yyyy/m/d">
                  <c:v>43532</c:v>
                </c:pt>
                <c:pt idx="8" c:formatCode="yyyy/m/d">
                  <c:v>43533</c:v>
                </c:pt>
                <c:pt idx="9" c:formatCode="yyyy/m/d">
                  <c:v>43534</c:v>
                </c:pt>
                <c:pt idx="10" c:formatCode="yyyy/m/d">
                  <c:v>43535</c:v>
                </c:pt>
                <c:pt idx="11" c:formatCode="yyyy/m/d">
                  <c:v>43536</c:v>
                </c:pt>
                <c:pt idx="12" c:formatCode="yyyy/m/d">
                  <c:v>43537</c:v>
                </c:pt>
                <c:pt idx="13" c:formatCode="yyyy/m/d">
                  <c:v>43538</c:v>
                </c:pt>
                <c:pt idx="14" c:formatCode="yyyy/m/d">
                  <c:v>43539</c:v>
                </c:pt>
                <c:pt idx="15" c:formatCode="yyyy/m/d">
                  <c:v>43540</c:v>
                </c:pt>
                <c:pt idx="16" c:formatCode="yyyy/m/d">
                  <c:v>43541</c:v>
                </c:pt>
                <c:pt idx="17" c:formatCode="yyyy/m/d">
                  <c:v>43542</c:v>
                </c:pt>
                <c:pt idx="18" c:formatCode="yyyy/m/d">
                  <c:v>43543</c:v>
                </c:pt>
                <c:pt idx="19" c:formatCode="yyyy/m/d">
                  <c:v>43544</c:v>
                </c:pt>
                <c:pt idx="20" c:formatCode="yyyy/m/d">
                  <c:v>43545</c:v>
                </c:pt>
                <c:pt idx="21" c:formatCode="yyyy/m/d">
                  <c:v>43546</c:v>
                </c:pt>
                <c:pt idx="22" c:formatCode="yyyy/m/d">
                  <c:v>43547</c:v>
                </c:pt>
                <c:pt idx="23" c:formatCode="yyyy/m/d">
                  <c:v>43548</c:v>
                </c:pt>
                <c:pt idx="24" c:formatCode="yyyy/m/d">
                  <c:v>43549</c:v>
                </c:pt>
                <c:pt idx="25" c:formatCode="yyyy/m/d">
                  <c:v>43550</c:v>
                </c:pt>
                <c:pt idx="26" c:formatCode="yyyy/m/d">
                  <c:v>43551</c:v>
                </c:pt>
                <c:pt idx="27" c:formatCode="yyyy/m/d">
                  <c:v>43552</c:v>
                </c:pt>
                <c:pt idx="28" c:formatCode="yyyy/m/d">
                  <c:v>43553</c:v>
                </c:pt>
                <c:pt idx="29" c:formatCode="yyyy/m/d">
                  <c:v>43554</c:v>
                </c:pt>
                <c:pt idx="30" c:formatCode="yyyy/m/d">
                  <c:v>43555</c:v>
                </c:pt>
                <c:pt idx="31" c:formatCode="yyyy/m/d">
                  <c:v>43556</c:v>
                </c:pt>
                <c:pt idx="32" c:formatCode="yyyy/m/d">
                  <c:v>43557</c:v>
                </c:pt>
                <c:pt idx="33" c:formatCode="yyyy/m/d">
                  <c:v>43558</c:v>
                </c:pt>
                <c:pt idx="34" c:formatCode="yyyy/m/d">
                  <c:v>43559</c:v>
                </c:pt>
                <c:pt idx="35" c:formatCode="yyyy/m/d">
                  <c:v>43560</c:v>
                </c:pt>
                <c:pt idx="36" c:formatCode="yyyy/m/d">
                  <c:v>43561</c:v>
                </c:pt>
                <c:pt idx="37" c:formatCode="yyyy/m/d">
                  <c:v>43562</c:v>
                </c:pt>
                <c:pt idx="38" c:formatCode="yyyy/m/d">
                  <c:v>43563</c:v>
                </c:pt>
                <c:pt idx="39" c:formatCode="yyyy/m/d">
                  <c:v>43564</c:v>
                </c:pt>
                <c:pt idx="40" c:formatCode="yyyy/m/d">
                  <c:v>43565</c:v>
                </c:pt>
                <c:pt idx="41" c:formatCode="yyyy/m/d">
                  <c:v>43566</c:v>
                </c:pt>
                <c:pt idx="42" c:formatCode="yyyy/m/d">
                  <c:v>43567</c:v>
                </c:pt>
                <c:pt idx="43" c:formatCode="yyyy/m/d">
                  <c:v>43568</c:v>
                </c:pt>
                <c:pt idx="44" c:formatCode="yyyy/m/d">
                  <c:v>43569</c:v>
                </c:pt>
                <c:pt idx="45" c:formatCode="yyyy/m/d">
                  <c:v>43570</c:v>
                </c:pt>
                <c:pt idx="46" c:formatCode="yyyy/m/d">
                  <c:v>43571</c:v>
                </c:pt>
                <c:pt idx="47" c:formatCode="yyyy/m/d">
                  <c:v>43572</c:v>
                </c:pt>
                <c:pt idx="48" c:formatCode="yyyy/m/d">
                  <c:v>43573</c:v>
                </c:pt>
                <c:pt idx="49" c:formatCode="yyyy/m/d">
                  <c:v>43574</c:v>
                </c:pt>
                <c:pt idx="50" c:formatCode="yyyy/m/d">
                  <c:v>43575</c:v>
                </c:pt>
                <c:pt idx="51" c:formatCode="yyyy/m/d">
                  <c:v>43576</c:v>
                </c:pt>
                <c:pt idx="52" c:formatCode="yyyy/m/d">
                  <c:v>43577</c:v>
                </c:pt>
                <c:pt idx="53" c:formatCode="yyyy/m/d">
                  <c:v>43578</c:v>
                </c:pt>
                <c:pt idx="54" c:formatCode="yyyy/m/d">
                  <c:v>43579</c:v>
                </c:pt>
                <c:pt idx="55" c:formatCode="yyyy/m/d">
                  <c:v>43580</c:v>
                </c:pt>
                <c:pt idx="56" c:formatCode="yyyy/m/d">
                  <c:v>43581</c:v>
                </c:pt>
                <c:pt idx="57" c:formatCode="yyyy/m/d">
                  <c:v>43582</c:v>
                </c:pt>
                <c:pt idx="58" c:formatCode="yyyy/m/d">
                  <c:v>43583</c:v>
                </c:pt>
                <c:pt idx="59" c:formatCode="yyyy/m/d">
                  <c:v>43584</c:v>
                </c:pt>
                <c:pt idx="60" c:formatCode="yyyy/m/d">
                  <c:v>43585</c:v>
                </c:pt>
                <c:pt idx="61" c:formatCode="yyyy/m/d">
                  <c:v>43586</c:v>
                </c:pt>
                <c:pt idx="62" c:formatCode="yyyy/m/d">
                  <c:v>43587</c:v>
                </c:pt>
                <c:pt idx="63" c:formatCode="yyyy/m/d">
                  <c:v>43588</c:v>
                </c:pt>
                <c:pt idx="64" c:formatCode="yyyy/m/d">
                  <c:v>43589</c:v>
                </c:pt>
                <c:pt idx="65" c:formatCode="yyyy/m/d">
                  <c:v>43590</c:v>
                </c:pt>
                <c:pt idx="66" c:formatCode="yyyy/m/d">
                  <c:v>43591</c:v>
                </c:pt>
                <c:pt idx="67" c:formatCode="yyyy/m/d">
                  <c:v>43592</c:v>
                </c:pt>
                <c:pt idx="68" c:formatCode="yyyy/m/d">
                  <c:v>43593</c:v>
                </c:pt>
                <c:pt idx="69" c:formatCode="yyyy/m/d">
                  <c:v>43594</c:v>
                </c:pt>
                <c:pt idx="70" c:formatCode="yyyy/m/d">
                  <c:v>43595</c:v>
                </c:pt>
                <c:pt idx="71" c:formatCode="yyyy/m/d">
                  <c:v>43596</c:v>
                </c:pt>
                <c:pt idx="72" c:formatCode="yyyy/m/d">
                  <c:v>43597</c:v>
                </c:pt>
                <c:pt idx="73" c:formatCode="yyyy/m/d">
                  <c:v>43598</c:v>
                </c:pt>
                <c:pt idx="74" c:formatCode="yyyy/m/d">
                  <c:v>43599</c:v>
                </c:pt>
                <c:pt idx="75" c:formatCode="yyyy/m/d">
                  <c:v>43600</c:v>
                </c:pt>
                <c:pt idx="76" c:formatCode="yyyy/m/d">
                  <c:v>43601</c:v>
                </c:pt>
                <c:pt idx="77" c:formatCode="yyyy/m/d">
                  <c:v>43602</c:v>
                </c:pt>
                <c:pt idx="78" c:formatCode="yyyy/m/d">
                  <c:v>43603</c:v>
                </c:pt>
                <c:pt idx="79" c:formatCode="yyyy/m/d">
                  <c:v>43604</c:v>
                </c:pt>
                <c:pt idx="80" c:formatCode="yyyy/m/d">
                  <c:v>43605</c:v>
                </c:pt>
                <c:pt idx="81" c:formatCode="yyyy/m/d">
                  <c:v>43606</c:v>
                </c:pt>
                <c:pt idx="82" c:formatCode="yyyy/m/d">
                  <c:v>43607</c:v>
                </c:pt>
                <c:pt idx="83" c:formatCode="yyyy/m/d">
                  <c:v>43608</c:v>
                </c:pt>
                <c:pt idx="84" c:formatCode="yyyy/m/d">
                  <c:v>43609</c:v>
                </c:pt>
                <c:pt idx="85" c:formatCode="yyyy/m/d">
                  <c:v>43610</c:v>
                </c:pt>
                <c:pt idx="86" c:formatCode="yyyy/m/d">
                  <c:v>43611</c:v>
                </c:pt>
                <c:pt idx="87" c:formatCode="yyyy/m/d">
                  <c:v>43612</c:v>
                </c:pt>
                <c:pt idx="88" c:formatCode="yyyy/m/d">
                  <c:v>43613</c:v>
                </c:pt>
                <c:pt idx="89" c:formatCode="yyyy/m/d">
                  <c:v>43614</c:v>
                </c:pt>
                <c:pt idx="90" c:formatCode="yyyy/m/d">
                  <c:v>43615</c:v>
                </c:pt>
                <c:pt idx="91" c:formatCode="yyyy/m/d">
                  <c:v>43616</c:v>
                </c:pt>
                <c:pt idx="92" c:formatCode="yyyy/m/d">
                  <c:v>43617</c:v>
                </c:pt>
                <c:pt idx="93" c:formatCode="yyyy/m/d">
                  <c:v>43618</c:v>
                </c:pt>
                <c:pt idx="94" c:formatCode="yyyy/m/d">
                  <c:v>43619</c:v>
                </c:pt>
                <c:pt idx="95" c:formatCode="yyyy/m/d">
                  <c:v>43620</c:v>
                </c:pt>
                <c:pt idx="96" c:formatCode="yyyy/m/d">
                  <c:v>43621</c:v>
                </c:pt>
                <c:pt idx="97" c:formatCode="yyyy/m/d">
                  <c:v>43622</c:v>
                </c:pt>
                <c:pt idx="98" c:formatCode="yyyy/m/d">
                  <c:v>43623</c:v>
                </c:pt>
                <c:pt idx="99" c:formatCode="yyyy/m/d">
                  <c:v>43624</c:v>
                </c:pt>
                <c:pt idx="100" c:formatCode="yyyy/m/d">
                  <c:v>43625</c:v>
                </c:pt>
                <c:pt idx="101" c:formatCode="yyyy/m/d">
                  <c:v>43626</c:v>
                </c:pt>
                <c:pt idx="102" c:formatCode="yyyy/m/d">
                  <c:v>43627</c:v>
                </c:pt>
                <c:pt idx="103" c:formatCode="yyyy/m/d">
                  <c:v>43628</c:v>
                </c:pt>
                <c:pt idx="104" c:formatCode="yyyy/m/d">
                  <c:v>43629</c:v>
                </c:pt>
                <c:pt idx="105" c:formatCode="yyyy/m/d">
                  <c:v>43630</c:v>
                </c:pt>
                <c:pt idx="106" c:formatCode="yyyy/m/d">
                  <c:v>43631</c:v>
                </c:pt>
                <c:pt idx="107" c:formatCode="yyyy/m/d">
                  <c:v>43632</c:v>
                </c:pt>
                <c:pt idx="108" c:formatCode="yyyy/m/d">
                  <c:v>43633</c:v>
                </c:pt>
                <c:pt idx="109" c:formatCode="yyyy/m/d">
                  <c:v>43634</c:v>
                </c:pt>
                <c:pt idx="110" c:formatCode="yyyy/m/d">
                  <c:v>43635</c:v>
                </c:pt>
                <c:pt idx="111" c:formatCode="yyyy/m/d">
                  <c:v>43636</c:v>
                </c:pt>
                <c:pt idx="112" c:formatCode="yyyy/m/d">
                  <c:v>43637</c:v>
                </c:pt>
                <c:pt idx="113" c:formatCode="yyyy/m/d">
                  <c:v>43638</c:v>
                </c:pt>
                <c:pt idx="114" c:formatCode="yyyy/m/d">
                  <c:v>43639</c:v>
                </c:pt>
                <c:pt idx="115" c:formatCode="yyyy/m/d">
                  <c:v>43640</c:v>
                </c:pt>
              </c:numCache>
            </c:numRef>
          </c:cat>
          <c:val>
            <c:numRef>
              <c:f>Sheet1!$C$2:$C$117</c:f>
              <c:numCache>
                <c:formatCode>General</c:formatCode>
                <c:ptCount val="116"/>
                <c:pt idx="47" c:formatCode="0%">
                  <c:v>0.0118032786885246</c:v>
                </c:pt>
                <c:pt idx="48" c:formatCode="0%">
                  <c:v>0.0179717586649551</c:v>
                </c:pt>
                <c:pt idx="49" c:formatCode="0%">
                  <c:v>0.00464807436918991</c:v>
                </c:pt>
                <c:pt idx="50" c:formatCode="0%">
                  <c:v>0.0177552314521243</c:v>
                </c:pt>
                <c:pt idx="51" c:formatCode="0%">
                  <c:v>0.0178089584457636</c:v>
                </c:pt>
                <c:pt idx="52" c:formatCode="0%">
                  <c:v>0.0147460404150737</c:v>
                </c:pt>
                <c:pt idx="53" c:formatCode="0%">
                  <c:v>0.0190649114843395</c:v>
                </c:pt>
                <c:pt idx="54" c:formatCode="0%">
                  <c:v>0.0224215246636771</c:v>
                </c:pt>
                <c:pt idx="55" c:formatCode="0%">
                  <c:v>0.0265123226288275</c:v>
                </c:pt>
                <c:pt idx="56" c:formatCode="0%">
                  <c:v>0.0244010647737356</c:v>
                </c:pt>
                <c:pt idx="57" c:formatCode="0%">
                  <c:v>0.0164396430248943</c:v>
                </c:pt>
                <c:pt idx="58" c:formatCode="0%">
                  <c:v>0.0152740341419587</c:v>
                </c:pt>
                <c:pt idx="59" c:formatCode="0%">
                  <c:v>0.0145374449339207</c:v>
                </c:pt>
                <c:pt idx="60" c:formatCode="0%">
                  <c:v>0.015353121801433</c:v>
                </c:pt>
                <c:pt idx="61" c:formatCode="0%">
                  <c:v>0.0177602368031574</c:v>
                </c:pt>
                <c:pt idx="62" c:formatCode="0%">
                  <c:v>0.0155310621242485</c:v>
                </c:pt>
                <c:pt idx="63" c:formatCode="0%">
                  <c:v>0.0212121212121212</c:v>
                </c:pt>
                <c:pt idx="64" c:formatCode="0%">
                  <c:v>0.0185701021355617</c:v>
                </c:pt>
                <c:pt idx="65" c:formatCode="0%">
                  <c:v>0.0151962853524694</c:v>
                </c:pt>
                <c:pt idx="66" c:formatCode="0%">
                  <c:v>0.0216414863209473</c:v>
                </c:pt>
                <c:pt idx="67" c:formatCode="0%">
                  <c:v>0.0189086980010805</c:v>
                </c:pt>
                <c:pt idx="68" c:formatCode="0%">
                  <c:v>0.0198336532309661</c:v>
                </c:pt>
                <c:pt idx="69" c:formatCode="0%">
                  <c:v>0.0420506912442396</c:v>
                </c:pt>
                <c:pt idx="70" c:formatCode="0%">
                  <c:v>0.0749564206856479</c:v>
                </c:pt>
                <c:pt idx="71" c:formatCode="0%">
                  <c:v>0.099214846538187</c:v>
                </c:pt>
                <c:pt idx="72" c:formatCode="0%">
                  <c:v>0.0849056603773585</c:v>
                </c:pt>
                <c:pt idx="73" c:formatCode="0%">
                  <c:v>0.0791161796151105</c:v>
                </c:pt>
                <c:pt idx="74" c:formatCode="0%">
                  <c:v>0.0832241153342071</c:v>
                </c:pt>
                <c:pt idx="75" c:formatCode="0%">
                  <c:v>0.104609929078014</c:v>
                </c:pt>
                <c:pt idx="76" c:formatCode="0%">
                  <c:v>0.097442143727162</c:v>
                </c:pt>
                <c:pt idx="77" c:formatCode="0%">
                  <c:v>0.120425815036593</c:v>
                </c:pt>
                <c:pt idx="78" c:formatCode="0%">
                  <c:v>0.126029132362255</c:v>
                </c:pt>
                <c:pt idx="79" c:formatCode="0%">
                  <c:v>0.108982035928144</c:v>
                </c:pt>
                <c:pt idx="80" c:formatCode="0%">
                  <c:v>0.131034482758621</c:v>
                </c:pt>
                <c:pt idx="81" c:formatCode="0%">
                  <c:v>0.131010452961672</c:v>
                </c:pt>
                <c:pt idx="82" c:formatCode="0%">
                  <c:v>0.129419613075384</c:v>
                </c:pt>
                <c:pt idx="83" c:formatCode="0%">
                  <c:v>0.124585818422797</c:v>
                </c:pt>
                <c:pt idx="84" c:formatCode="0%">
                  <c:v>0.138332255979315</c:v>
                </c:pt>
                <c:pt idx="85" c:formatCode="0%">
                  <c:v>0.143839899937461</c:v>
                </c:pt>
                <c:pt idx="86" c:formatCode="0%">
                  <c:v>0.132982225148124</c:v>
                </c:pt>
                <c:pt idx="87" c:formatCode="0%">
                  <c:v>0.140404659717964</c:v>
                </c:pt>
                <c:pt idx="88" c:formatCode="0%">
                  <c:v>0.134930643127364</c:v>
                </c:pt>
                <c:pt idx="89" c:formatCode="0%">
                  <c:v>0.125777470628887</c:v>
                </c:pt>
                <c:pt idx="90" c:formatCode="0%">
                  <c:v>0.141683778234086</c:v>
                </c:pt>
                <c:pt idx="91" c:formatCode="0%">
                  <c:v>0.129822412737293</c:v>
                </c:pt>
                <c:pt idx="92" c:formatCode="0%">
                  <c:v>0.143202416918429</c:v>
                </c:pt>
                <c:pt idx="93" c:formatCode="0%">
                  <c:v>0.137319316688568</c:v>
                </c:pt>
                <c:pt idx="94" c:formatCode="0%">
                  <c:v>0.138157894736842</c:v>
                </c:pt>
                <c:pt idx="95" c:formatCode="0%">
                  <c:v>0.109520400858984</c:v>
                </c:pt>
                <c:pt idx="96" c:formatCode="0%">
                  <c:v>0.125256673511294</c:v>
                </c:pt>
                <c:pt idx="97" c:formatCode="0%">
                  <c:v>0.10272780034823</c:v>
                </c:pt>
                <c:pt idx="98" c:formatCode="0%">
                  <c:v>0.111846459298478</c:v>
                </c:pt>
                <c:pt idx="99" c:formatCode="0%">
                  <c:v>0.0924678505817514</c:v>
                </c:pt>
                <c:pt idx="100" c:formatCode="0%">
                  <c:v>0.108508014796547</c:v>
                </c:pt>
                <c:pt idx="101" c:formatCode="0%">
                  <c:v>0.102950408035154</c:v>
                </c:pt>
                <c:pt idx="102" c:formatCode="0%">
                  <c:v>0.0799726589200273</c:v>
                </c:pt>
                <c:pt idx="103" c:formatCode="0%">
                  <c:v>0.0959438377535101</c:v>
                </c:pt>
                <c:pt idx="104" c:formatCode="0%">
                  <c:v>0.176390773405699</c:v>
                </c:pt>
                <c:pt idx="105" c:formatCode="0%">
                  <c:v>0.266442953020134</c:v>
                </c:pt>
                <c:pt idx="106" c:formatCode="0%">
                  <c:v>0.25</c:v>
                </c:pt>
                <c:pt idx="107" c:formatCode="0%">
                  <c:v>0.269306930693069</c:v>
                </c:pt>
                <c:pt idx="108" c:formatCode="0%">
                  <c:v>0.295918367346939</c:v>
                </c:pt>
                <c:pt idx="109" c:formatCode="0%">
                  <c:v>0.332374928119609</c:v>
                </c:pt>
                <c:pt idx="110" c:formatCode="0%">
                  <c:v>0.317409766454352</c:v>
                </c:pt>
                <c:pt idx="111" c:formatCode="0%">
                  <c:v>0.290677475390851</c:v>
                </c:pt>
                <c:pt idx="112" c:formatCode="0%">
                  <c:v>0.307377049180328</c:v>
                </c:pt>
                <c:pt idx="113" c:formatCode="0%">
                  <c:v>0.319148936170213</c:v>
                </c:pt>
                <c:pt idx="114" c:formatCode="0%">
                  <c:v>0.323181049069374</c:v>
                </c:pt>
                <c:pt idx="115" c:formatCode="0%">
                  <c:v>0.203501094091904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238221285"/>
        <c:axId val="175254815"/>
      </c:lineChart>
      <c:dateAx>
        <c:axId val="238221285"/>
        <c:scaling>
          <c:orientation val="minMax"/>
        </c:scaling>
        <c:delete val="0"/>
        <c:axPos val="b"/>
        <c:numFmt formatCode="mm/dd;@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175254815"/>
        <c:crosses val="autoZero"/>
        <c:auto val="1"/>
        <c:lblOffset val="100"/>
        <c:baseTimeUnit val="days"/>
        <c:majorUnit val="3"/>
        <c:majorTimeUnit val="days"/>
      </c:dateAx>
      <c:valAx>
        <c:axId val="17525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2382212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sz="18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马上转移至</a:t>
            </a:r>
            <a:r>
              <a:rPr lang="en-US" altLang="zh-CN" sz="18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Z</a:t>
            </a:r>
            <a:r>
              <a:rPr altLang="en-US" sz="18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产品</a:t>
            </a:r>
            <a:r>
              <a:rPr sz="18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用户数据</a:t>
            </a:r>
            <a:endParaRPr sz="180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>
                <a:tint val="76667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 c:formatCode="mmm\-yy">
                  <c:v>2019-4</c:v>
                </c:pt>
                <c:pt idx="1" c:formatCode="mmm\-yy">
                  <c:v>2019-5</c:v>
                </c:pt>
                <c:pt idx="2" c:formatCode="mmm\-yy">
                  <c:v>2019-6</c:v>
                </c:pt>
              </c:strCache>
            </c:strRef>
          </c:cat>
          <c:val>
            <c:numRef>
              <c:f>Sheet1!$D$2:$D$4</c:f>
              <c:numCache>
                <c:formatCode>0_);[Red]\(0\)</c:formatCode>
                <c:ptCount val="3"/>
                <c:pt idx="0">
                  <c:v>1</c:v>
                </c:pt>
                <c:pt idx="2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 c:formatCode="mmm\-yy">
                  <c:v>2019-4</c:v>
                </c:pt>
                <c:pt idx="1" c:formatCode="mmm\-yy">
                  <c:v>2019-5</c:v>
                </c:pt>
                <c:pt idx="2" c:formatCode="mmm\-yy">
                  <c:v>2019-6</c:v>
                </c:pt>
              </c:strCache>
            </c:strRef>
          </c:cat>
          <c:val>
            <c:numRef>
              <c:f>Sheet1!$E$2:$E$4</c:f>
              <c:numCache>
                <c:formatCode>0_);[Red]\(0\)</c:formatCode>
                <c:ptCount val="3"/>
                <c:pt idx="0">
                  <c:v>3</c:v>
                </c:pt>
                <c:pt idx="1">
                  <c:v>29</c:v>
                </c:pt>
                <c:pt idx="2">
                  <c:v>23</c:v>
                </c:pt>
              </c:numCache>
            </c:numRef>
          </c:val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shade val="76667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 c:formatCode="mmm\-yy">
                  <c:v>2019-4</c:v>
                </c:pt>
                <c:pt idx="1" c:formatCode="mmm\-yy">
                  <c:v>2019-5</c:v>
                </c:pt>
                <c:pt idx="2" c:formatCode="mmm\-yy">
                  <c:v>2019-6</c:v>
                </c:pt>
              </c:strCache>
            </c:strRef>
          </c:cat>
          <c:val>
            <c:numRef>
              <c:f>Sheet1!$F$2:$F$4</c:f>
              <c:numCache>
                <c:formatCode>0_);[Red]\(0\)</c:formatCode>
                <c:ptCount val="3"/>
                <c:pt idx="0">
                  <c:v>25</c:v>
                </c:pt>
                <c:pt idx="1">
                  <c:v>123</c:v>
                </c:pt>
                <c:pt idx="2">
                  <c:v>173</c:v>
                </c:pt>
              </c:numCache>
            </c:numRef>
          </c:val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>
                <a:shade val="53333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 c:formatCode="mmm\-yy">
                  <c:v>2019-4</c:v>
                </c:pt>
                <c:pt idx="1" c:formatCode="mmm\-yy">
                  <c:v>2019-5</c:v>
                </c:pt>
                <c:pt idx="2" c:formatCode="mmm\-yy">
                  <c:v>2019-6</c:v>
                </c:pt>
              </c:strCache>
            </c:strRef>
          </c:cat>
          <c:val>
            <c:numRef>
              <c:f>Sheet1!$G$2:$G$4</c:f>
              <c:numCache>
                <c:formatCode>0_);[Red]\(0\)</c:formatCode>
                <c:ptCount val="3"/>
                <c:pt idx="0">
                  <c:v>13</c:v>
                </c:pt>
                <c:pt idx="1">
                  <c:v>221</c:v>
                </c:pt>
                <c:pt idx="2">
                  <c:v>290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69156499"/>
        <c:axId val="563261756"/>
      </c:barChar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Z产品提现用户占比</c:v>
                </c:pt>
              </c:strCache>
            </c:strRef>
          </c:tx>
          <c:spPr>
            <a:ln w="34925" cap="rnd">
              <a:solidFill>
                <a:srgbClr val="ED9249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ED9249"/>
              </a:solidFill>
              <a:ln w="9525">
                <a:solidFill>
                  <a:srgbClr val="ED9249"/>
                </a:solidFill>
              </a:ln>
              <a:effectLst/>
            </c:spPr>
          </c:marker>
          <c:dLbls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100" b="1" i="0" u="none" strike="noStrike" kern="1200" baseline="0">
                      <a:solidFill>
                        <a:schemeClr val="bg1"/>
                      </a:solidFill>
                      <a:latin typeface="微软雅黑" panose="020B0703020204020201" charset="-122"/>
                      <a:ea typeface="微软雅黑" panose="020B0703020204020201" charset="-122"/>
                      <a:cs typeface="微软雅黑" panose="020B0703020204020201" charset="-122"/>
                      <a:sym typeface="微软雅黑" panose="020B0703020204020201" charset="-122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 c:formatCode="mmm\-yy">
                  <c:v>2019-4</c:v>
                </c:pt>
                <c:pt idx="1" c:formatCode="mmm\-yy">
                  <c:v>2019-5</c:v>
                </c:pt>
                <c:pt idx="2" c:formatCode="mmm\-yy">
                  <c:v>2019-6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0.617647058823529</c:v>
                </c:pt>
                <c:pt idx="1">
                  <c:v>0.5040541</c:v>
                </c:pt>
                <c:pt idx="2">
                  <c:v>0.46124763705104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48502500"/>
        <c:axId val="576381950"/>
      </c:lineChart>
      <c:catAx>
        <c:axId val="648502500"/>
        <c:scaling>
          <c:orientation val="minMax"/>
        </c:scaling>
        <c:delete val="0"/>
        <c:axPos val="b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576381950"/>
        <c:crosses val="autoZero"/>
        <c:auto val="1"/>
        <c:lblAlgn val="ctr"/>
        <c:lblOffset val="100"/>
        <c:noMultiLvlLbl val="0"/>
      </c:catAx>
      <c:valAx>
        <c:axId val="57638195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648502500"/>
        <c:crosses val="autoZero"/>
        <c:crossBetween val="between"/>
      </c:valAx>
      <c:catAx>
        <c:axId val="869156499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563261756"/>
        <c:crosses val="autoZero"/>
        <c:auto val="1"/>
        <c:lblAlgn val="ctr"/>
        <c:lblOffset val="100"/>
        <c:noMultiLvlLbl val="0"/>
      </c:catAx>
      <c:valAx>
        <c:axId val="563261756"/>
        <c:scaling>
          <c:orientation val="minMax"/>
        </c:scaling>
        <c:delete val="0"/>
        <c:axPos val="r"/>
        <c:numFmt formatCode="0_);[Red]\(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869156499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84"/>
          <c:y val="0.0968071519795658"/>
          <c:w val="0.6474"/>
          <c:h val="0.044572158365261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0316~0415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申请用户地域分布（前</a:t>
            </a: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10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）</a:t>
            </a:r>
            <a:endParaRPr altLang="en-US" sz="160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广东</c:v>
                </c:pt>
                <c:pt idx="1">
                  <c:v>四川</c:v>
                </c:pt>
                <c:pt idx="2">
                  <c:v>浙江</c:v>
                </c:pt>
                <c:pt idx="3">
                  <c:v>江苏</c:v>
                </c:pt>
                <c:pt idx="4">
                  <c:v>湖北</c:v>
                </c:pt>
                <c:pt idx="5">
                  <c:v>福建</c:v>
                </c:pt>
                <c:pt idx="6">
                  <c:v>山东</c:v>
                </c:pt>
                <c:pt idx="7">
                  <c:v>河南</c:v>
                </c:pt>
                <c:pt idx="8">
                  <c:v>云南</c:v>
                </c:pt>
                <c:pt idx="9">
                  <c:v>广西</c:v>
                </c:pt>
              </c:strCache>
            </c:strRef>
          </c:cat>
          <c:val>
            <c:numRef>
              <c:f>Sheet1!$B$2:$B$11</c:f>
              <c:numCache>
                <c:formatCode>0.0%</c:formatCode>
                <c:ptCount val="10"/>
                <c:pt idx="0">
                  <c:v>0.138205521953054</c:v>
                </c:pt>
                <c:pt idx="1">
                  <c:v>0.0781284277163183</c:v>
                </c:pt>
                <c:pt idx="2">
                  <c:v>0.0757466545488734</c:v>
                </c:pt>
                <c:pt idx="3">
                  <c:v>0.0726754207276944</c:v>
                </c:pt>
                <c:pt idx="4">
                  <c:v>0.0487636716913723</c:v>
                </c:pt>
                <c:pt idx="5">
                  <c:v>0.0486383152088752</c:v>
                </c:pt>
                <c:pt idx="6">
                  <c:v>0.0387978313328528</c:v>
                </c:pt>
                <c:pt idx="7">
                  <c:v>0.0376069447491303</c:v>
                </c:pt>
                <c:pt idx="8">
                  <c:v>0.0367921276128992</c:v>
                </c:pt>
                <c:pt idx="9">
                  <c:v>0.0339089285154659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0"/>
        <c:axId val="45574528"/>
        <c:axId val="735472759"/>
      </c:barChart>
      <c:catAx>
        <c:axId val="455745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4557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0416~0515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申请用户地域分布（前</a:t>
            </a: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10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）</a:t>
            </a:r>
            <a:endParaRPr altLang="en-US" sz="160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马上占比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广东</c:v>
                </c:pt>
                <c:pt idx="1">
                  <c:v>浙江</c:v>
                </c:pt>
                <c:pt idx="2">
                  <c:v>四川</c:v>
                </c:pt>
                <c:pt idx="3">
                  <c:v>江苏</c:v>
                </c:pt>
                <c:pt idx="4">
                  <c:v>福建</c:v>
                </c:pt>
                <c:pt idx="5">
                  <c:v>湖北</c:v>
                </c:pt>
                <c:pt idx="6">
                  <c:v>山东</c:v>
                </c:pt>
                <c:pt idx="7">
                  <c:v>河南</c:v>
                </c:pt>
                <c:pt idx="8">
                  <c:v>云南</c:v>
                </c:pt>
                <c:pt idx="9">
                  <c:v>广西</c:v>
                </c:pt>
                <c:pt idx="10">
                  <c:v>安徽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0.127559906311933</c:v>
                </c:pt>
                <c:pt idx="1">
                  <c:v>0.0848597681820912</c:v>
                </c:pt>
                <c:pt idx="2">
                  <c:v>0.0821572277941265</c:v>
                </c:pt>
                <c:pt idx="3">
                  <c:v>0.0718875743198607</c:v>
                </c:pt>
                <c:pt idx="4">
                  <c:v>0.048345444718035</c:v>
                </c:pt>
                <c:pt idx="5">
                  <c:v>0.0433607591135668</c:v>
                </c:pt>
                <c:pt idx="6">
                  <c:v>0.0374151702600444</c:v>
                </c:pt>
                <c:pt idx="7">
                  <c:v>0.0359137589333974</c:v>
                </c:pt>
                <c:pt idx="8">
                  <c:v>0.0354933637619362</c:v>
                </c:pt>
                <c:pt idx="9">
                  <c:v>0.0353732508558045</c:v>
                </c:pt>
                <c:pt idx="10">
                  <c:v>0.0297880007206774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招联占比</c:v>
                </c:pt>
              </c:strCache>
            </c:strRef>
          </c:tx>
          <c:spPr>
            <a:solidFill>
              <a:schemeClr val="accent3">
                <a:tint val="76667"/>
              </a:schemeClr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广东</c:v>
                </c:pt>
                <c:pt idx="1">
                  <c:v>浙江</c:v>
                </c:pt>
                <c:pt idx="2">
                  <c:v>四川</c:v>
                </c:pt>
                <c:pt idx="3">
                  <c:v>江苏</c:v>
                </c:pt>
                <c:pt idx="4">
                  <c:v>福建</c:v>
                </c:pt>
                <c:pt idx="5">
                  <c:v>湖北</c:v>
                </c:pt>
                <c:pt idx="6">
                  <c:v>山东</c:v>
                </c:pt>
                <c:pt idx="7">
                  <c:v>河南</c:v>
                </c:pt>
                <c:pt idx="8">
                  <c:v>云南</c:v>
                </c:pt>
                <c:pt idx="9">
                  <c:v>广西</c:v>
                </c:pt>
                <c:pt idx="10">
                  <c:v>安徽</c:v>
                </c:pt>
              </c:strCache>
            </c:strRef>
          </c:cat>
          <c:val>
            <c:numRef>
              <c:f>Sheet1!$C$2:$C$12</c:f>
              <c:numCache>
                <c:formatCode>0.0%</c:formatCode>
                <c:ptCount val="11"/>
                <c:pt idx="0">
                  <c:v>0.14274967086703</c:v>
                </c:pt>
                <c:pt idx="1">
                  <c:v>0.0814369005078052</c:v>
                </c:pt>
                <c:pt idx="2">
                  <c:v>0.0833176603347753</c:v>
                </c:pt>
                <c:pt idx="3">
                  <c:v>0.0836938123001693</c:v>
                </c:pt>
                <c:pt idx="4">
                  <c:v>0.058303554636073</c:v>
                </c:pt>
                <c:pt idx="5">
                  <c:v>0.0402482602971601</c:v>
                </c:pt>
                <c:pt idx="6">
                  <c:v>0.0451382358472823</c:v>
                </c:pt>
                <c:pt idx="7">
                  <c:v>0.0366748166259169</c:v>
                </c:pt>
                <c:pt idx="8">
                  <c:v>0.0302802332142185</c:v>
                </c:pt>
                <c:pt idx="9">
                  <c:v>0.0357344367124318</c:v>
                </c:pt>
                <c:pt idx="10">
                  <c:v>0.0346059808162498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0"/>
        <c:axId val="45574528"/>
        <c:axId val="735472759"/>
      </c:barChart>
      <c:catAx>
        <c:axId val="455745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4557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632737276479"/>
          <c:y val="0.491171954964176"/>
          <c:w val="0.208734525447043"/>
          <c:h val="0.104145342886387"/>
        </c:manualLayout>
      </c:layout>
      <c:overlay val="1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0516~0615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申请用户地域分布（前</a:t>
            </a: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10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）</a:t>
            </a:r>
            <a:endParaRPr altLang="en-US" sz="160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565337001376"/>
          <c:y val="0.158137154554759"/>
          <c:w val="0.833975240715268"/>
          <c:h val="0.8156345957011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马上占比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广东</c:v>
                </c:pt>
                <c:pt idx="1">
                  <c:v>四川</c:v>
                </c:pt>
                <c:pt idx="2">
                  <c:v>浙江</c:v>
                </c:pt>
                <c:pt idx="3">
                  <c:v>江苏</c:v>
                </c:pt>
                <c:pt idx="4">
                  <c:v>福建</c:v>
                </c:pt>
                <c:pt idx="5">
                  <c:v>山东</c:v>
                </c:pt>
                <c:pt idx="6">
                  <c:v>云南</c:v>
                </c:pt>
                <c:pt idx="7">
                  <c:v>广西</c:v>
                </c:pt>
                <c:pt idx="8">
                  <c:v>河南</c:v>
                </c:pt>
                <c:pt idx="9">
                  <c:v>湖北</c:v>
                </c:pt>
                <c:pt idx="10">
                  <c:v>上海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0.140206061336386</c:v>
                </c:pt>
                <c:pt idx="1">
                  <c:v>0.0849551123697054</c:v>
                </c:pt>
                <c:pt idx="2">
                  <c:v>0.0785684159787913</c:v>
                </c:pt>
                <c:pt idx="3">
                  <c:v>0.0724227269988552</c:v>
                </c:pt>
                <c:pt idx="4">
                  <c:v>0.0499487859251672</c:v>
                </c:pt>
                <c:pt idx="5">
                  <c:v>0.0416340302464301</c:v>
                </c:pt>
                <c:pt idx="6">
                  <c:v>0.0398867265168404</c:v>
                </c:pt>
                <c:pt idx="7">
                  <c:v>0.0388021931674399</c:v>
                </c:pt>
                <c:pt idx="8">
                  <c:v>0.0374766524070615</c:v>
                </c:pt>
                <c:pt idx="9">
                  <c:v>0.0374766524070615</c:v>
                </c:pt>
                <c:pt idx="10">
                  <c:v>0.0280773633789239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招联占比</c:v>
                </c:pt>
              </c:strCache>
            </c:strRef>
          </c:tx>
          <c:spPr>
            <a:solidFill>
              <a:schemeClr val="accent3">
                <a:tint val="76667"/>
              </a:schemeClr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广东</c:v>
                </c:pt>
                <c:pt idx="1">
                  <c:v>四川</c:v>
                </c:pt>
                <c:pt idx="2">
                  <c:v>浙江</c:v>
                </c:pt>
                <c:pt idx="3">
                  <c:v>江苏</c:v>
                </c:pt>
                <c:pt idx="4">
                  <c:v>福建</c:v>
                </c:pt>
                <c:pt idx="5">
                  <c:v>山东</c:v>
                </c:pt>
                <c:pt idx="6">
                  <c:v>云南</c:v>
                </c:pt>
                <c:pt idx="7">
                  <c:v>广西</c:v>
                </c:pt>
                <c:pt idx="8">
                  <c:v>河南</c:v>
                </c:pt>
                <c:pt idx="9">
                  <c:v>湖北</c:v>
                </c:pt>
                <c:pt idx="10">
                  <c:v>上海</c:v>
                </c:pt>
              </c:strCache>
            </c:strRef>
          </c:cat>
          <c:val>
            <c:numRef>
              <c:f>Sheet1!$C$2:$C$12</c:f>
              <c:numCache>
                <c:formatCode>0.0%</c:formatCode>
                <c:ptCount val="11"/>
                <c:pt idx="0">
                  <c:v>0.159549566647688</c:v>
                </c:pt>
                <c:pt idx="1">
                  <c:v>0.0788890997659265</c:v>
                </c:pt>
                <c:pt idx="2">
                  <c:v>0.0810400455494401</c:v>
                </c:pt>
                <c:pt idx="3">
                  <c:v>0.0800910988802429</c:v>
                </c:pt>
                <c:pt idx="4">
                  <c:v>0.058771430378946</c:v>
                </c:pt>
                <c:pt idx="5">
                  <c:v>0.0359967103182134</c:v>
                </c:pt>
                <c:pt idx="6">
                  <c:v>0.0327070285316632</c:v>
                </c:pt>
                <c:pt idx="7">
                  <c:v>0.03378250142342</c:v>
                </c:pt>
                <c:pt idx="8">
                  <c:v>0.0371354463212501</c:v>
                </c:pt>
                <c:pt idx="9">
                  <c:v>0.0386537609919656</c:v>
                </c:pt>
                <c:pt idx="10">
                  <c:v>0.0353640792054153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0"/>
        <c:axId val="45574528"/>
        <c:axId val="735472759"/>
      </c:barChart>
      <c:catAx>
        <c:axId val="455745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4557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632737276479"/>
          <c:y val="0.491171954964176"/>
          <c:w val="0.208734525447043"/>
          <c:h val="0.104145342886387"/>
        </c:manualLayout>
      </c:layout>
      <c:overlay val="1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0316~0415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申请用户渠道分布（前</a:t>
            </a: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10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）</a:t>
            </a:r>
            <a:endParaRPr altLang="en-US" sz="160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C001</c:v>
                </c:pt>
                <c:pt idx="1">
                  <c:v>C002</c:v>
                </c:pt>
                <c:pt idx="2">
                  <c:v>C003</c:v>
                </c:pt>
                <c:pt idx="3">
                  <c:v>C004</c:v>
                </c:pt>
                <c:pt idx="4">
                  <c:v>C005</c:v>
                </c:pt>
                <c:pt idx="5">
                  <c:v>C006</c:v>
                </c:pt>
                <c:pt idx="6">
                  <c:v>C007</c:v>
                </c:pt>
                <c:pt idx="7">
                  <c:v>C008</c:v>
                </c:pt>
                <c:pt idx="8">
                  <c:v>C009</c:v>
                </c:pt>
                <c:pt idx="9">
                  <c:v>C010</c:v>
                </c:pt>
              </c:strCache>
            </c:strRef>
          </c:cat>
          <c:val>
            <c:numRef>
              <c:f>Sheet1!$B$2:$B$11</c:f>
              <c:numCache>
                <c:formatCode>0.0%</c:formatCode>
                <c:ptCount val="10"/>
                <c:pt idx="0">
                  <c:v>0.572372977397217</c:v>
                </c:pt>
                <c:pt idx="1">
                  <c:v>0.123182018510357</c:v>
                </c:pt>
                <c:pt idx="2">
                  <c:v>0.0991626267078008</c:v>
                </c:pt>
                <c:pt idx="3">
                  <c:v>0.0639362840773154</c:v>
                </c:pt>
                <c:pt idx="4">
                  <c:v>0.0522256500661084</c:v>
                </c:pt>
                <c:pt idx="5">
                  <c:v>0.0314172385569477</c:v>
                </c:pt>
                <c:pt idx="6">
                  <c:v>0.014575332116099</c:v>
                </c:pt>
                <c:pt idx="7">
                  <c:v>0.00865705471258578</c:v>
                </c:pt>
                <c:pt idx="8">
                  <c:v>0.00862557451363093</c:v>
                </c:pt>
                <c:pt idx="9">
                  <c:v>0.00503683183277718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0"/>
        <c:axId val="45574528"/>
        <c:axId val="735472759"/>
      </c:barChart>
      <c:catAx>
        <c:axId val="455745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4557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0416~0515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申请用户渠道分布（前</a:t>
            </a: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10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）</a:t>
            </a:r>
            <a:endParaRPr altLang="en-US" sz="160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马上占比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C001</c:v>
                </c:pt>
                <c:pt idx="1">
                  <c:v>C006</c:v>
                </c:pt>
                <c:pt idx="2">
                  <c:v>C002</c:v>
                </c:pt>
                <c:pt idx="3">
                  <c:v>C005</c:v>
                </c:pt>
                <c:pt idx="4">
                  <c:v>C004</c:v>
                </c:pt>
                <c:pt idx="5">
                  <c:v>C003</c:v>
                </c:pt>
                <c:pt idx="6">
                  <c:v>C025</c:v>
                </c:pt>
                <c:pt idx="7">
                  <c:v>C007</c:v>
                </c:pt>
                <c:pt idx="8">
                  <c:v>C053</c:v>
                </c:pt>
                <c:pt idx="9">
                  <c:v>C008</c:v>
                </c:pt>
                <c:pt idx="10">
                  <c:v>C033</c:v>
                </c:pt>
                <c:pt idx="11">
                  <c:v>C009</c:v>
                </c:pt>
              </c:strCache>
            </c:strRef>
          </c:cat>
          <c:val>
            <c:numRef>
              <c:f>Sheet1!$B$2:$B$13</c:f>
              <c:numCache>
                <c:formatCode>0.0%</c:formatCode>
                <c:ptCount val="12"/>
                <c:pt idx="0">
                  <c:v>0.536406306414731</c:v>
                </c:pt>
                <c:pt idx="1">
                  <c:v>0.125466361776387</c:v>
                </c:pt>
                <c:pt idx="2">
                  <c:v>0.0864123239860392</c:v>
                </c:pt>
                <c:pt idx="3">
                  <c:v>0.0576483331327476</c:v>
                </c:pt>
                <c:pt idx="4">
                  <c:v>0.0379708749548682</c:v>
                </c:pt>
                <c:pt idx="5">
                  <c:v>0.0338187507521964</c:v>
                </c:pt>
                <c:pt idx="6">
                  <c:v>0.0271994223131544</c:v>
                </c:pt>
                <c:pt idx="7">
                  <c:v>0.0169093753760982</c:v>
                </c:pt>
                <c:pt idx="8">
                  <c:v>0.0105909255024672</c:v>
                </c:pt>
                <c:pt idx="9">
                  <c:v>0.008424599831508</c:v>
                </c:pt>
                <c:pt idx="10">
                  <c:v>0.001504392827055</c:v>
                </c:pt>
                <c:pt idx="11">
                  <c:v>0.0055963413166446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招联占比</c:v>
                </c:pt>
              </c:strCache>
            </c:strRef>
          </c:tx>
          <c:spPr>
            <a:solidFill>
              <a:schemeClr val="accent3">
                <a:tint val="76667"/>
              </a:schemeClr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C001</c:v>
                </c:pt>
                <c:pt idx="1">
                  <c:v>C006</c:v>
                </c:pt>
                <c:pt idx="2">
                  <c:v>C002</c:v>
                </c:pt>
                <c:pt idx="3">
                  <c:v>C005</c:v>
                </c:pt>
                <c:pt idx="4">
                  <c:v>C004</c:v>
                </c:pt>
                <c:pt idx="5">
                  <c:v>C003</c:v>
                </c:pt>
                <c:pt idx="6">
                  <c:v>C025</c:v>
                </c:pt>
                <c:pt idx="7">
                  <c:v>C007</c:v>
                </c:pt>
                <c:pt idx="8">
                  <c:v>C053</c:v>
                </c:pt>
                <c:pt idx="9">
                  <c:v>C008</c:v>
                </c:pt>
                <c:pt idx="10">
                  <c:v>C033</c:v>
                </c:pt>
                <c:pt idx="11">
                  <c:v>C009</c:v>
                </c:pt>
              </c:strCache>
            </c:strRef>
          </c:cat>
          <c:val>
            <c:numRef>
              <c:f>Sheet1!$C$2:$C$13</c:f>
              <c:numCache>
                <c:formatCode>0.0%</c:formatCode>
                <c:ptCount val="12"/>
                <c:pt idx="0">
                  <c:v>0.344265402843602</c:v>
                </c:pt>
                <c:pt idx="1">
                  <c:v>0.135924170616114</c:v>
                </c:pt>
                <c:pt idx="2">
                  <c:v>0.0856872037914692</c:v>
                </c:pt>
                <c:pt idx="3">
                  <c:v>0.0881516587677725</c:v>
                </c:pt>
                <c:pt idx="4">
                  <c:v>0.0693838862559242</c:v>
                </c:pt>
                <c:pt idx="5">
                  <c:v>0.0680568720379147</c:v>
                </c:pt>
                <c:pt idx="6">
                  <c:v>0.0436018957345972</c:v>
                </c:pt>
                <c:pt idx="7">
                  <c:v>0.00701421800947867</c:v>
                </c:pt>
                <c:pt idx="8">
                  <c:v>0.023696682464455</c:v>
                </c:pt>
                <c:pt idx="9">
                  <c:v>0.0109952606635071</c:v>
                </c:pt>
                <c:pt idx="10">
                  <c:v>0.0138388625592417</c:v>
                </c:pt>
                <c:pt idx="11">
                  <c:v>0.0132701421800948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0"/>
        <c:axId val="45574528"/>
        <c:axId val="735472759"/>
      </c:barChart>
      <c:catAx>
        <c:axId val="455745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4557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632737276479"/>
          <c:y val="0.491171954964176"/>
          <c:w val="0.208734525447043"/>
          <c:h val="0.104145342886387"/>
        </c:manualLayout>
      </c:layout>
      <c:overlay val="1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0516~0615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申请用户渠道分布（前</a:t>
            </a:r>
            <a:r>
              <a:rPr lang="en-US" altLang="zh-CN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10</a:t>
            </a:r>
            <a:r>
              <a:rPr altLang="en-US" sz="160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）</a:t>
            </a:r>
            <a:endParaRPr altLang="en-US" sz="160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马上占比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C001</c:v>
                </c:pt>
                <c:pt idx="1">
                  <c:v>C006</c:v>
                </c:pt>
                <c:pt idx="2">
                  <c:v>C005</c:v>
                </c:pt>
                <c:pt idx="3">
                  <c:v>C003</c:v>
                </c:pt>
                <c:pt idx="4">
                  <c:v>C002</c:v>
                </c:pt>
                <c:pt idx="5">
                  <c:v>C004</c:v>
                </c:pt>
                <c:pt idx="6">
                  <c:v>C070</c:v>
                </c:pt>
                <c:pt idx="7">
                  <c:v>C053</c:v>
                </c:pt>
                <c:pt idx="8">
                  <c:v>C007</c:v>
                </c:pt>
                <c:pt idx="9">
                  <c:v>C011</c:v>
                </c:pt>
                <c:pt idx="10">
                  <c:v>C033</c:v>
                </c:pt>
                <c:pt idx="11">
                  <c:v>C070</c:v>
                </c:pt>
              </c:strCache>
            </c:strRef>
          </c:cat>
          <c:val>
            <c:numRef>
              <c:f>Sheet1!$B$2:$B$13</c:f>
              <c:numCache>
                <c:formatCode>0.0%</c:formatCode>
                <c:ptCount val="12"/>
                <c:pt idx="0">
                  <c:v>0.575462571048494</c:v>
                </c:pt>
                <c:pt idx="1">
                  <c:v>0.144697061313339</c:v>
                </c:pt>
                <c:pt idx="2">
                  <c:v>0.056536461482646</c:v>
                </c:pt>
                <c:pt idx="3">
                  <c:v>0.0451082355786673</c:v>
                </c:pt>
                <c:pt idx="4">
                  <c:v>0.0412988269440077</c:v>
                </c:pt>
                <c:pt idx="5">
                  <c:v>0.0307171362921756</c:v>
                </c:pt>
                <c:pt idx="6">
                  <c:v>0.0247309227234248</c:v>
                </c:pt>
                <c:pt idx="7">
                  <c:v>0.0156004353609868</c:v>
                </c:pt>
                <c:pt idx="8">
                  <c:v>0.0104002902406579</c:v>
                </c:pt>
                <c:pt idx="9">
                  <c:v>0.005925746765026</c:v>
                </c:pt>
                <c:pt idx="10">
                  <c:v>0.001504392827055</c:v>
                </c:pt>
                <c:pt idx="11">
                  <c:v>0.0025273799494524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招联占比</c:v>
                </c:pt>
              </c:strCache>
            </c:strRef>
          </c:tx>
          <c:spPr>
            <a:solidFill>
              <a:schemeClr val="accent3">
                <a:tint val="76667"/>
              </a:schemeClr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微软雅黑" panose="020B0703020204020201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C001</c:v>
                </c:pt>
                <c:pt idx="1">
                  <c:v>C006</c:v>
                </c:pt>
                <c:pt idx="2">
                  <c:v>C005</c:v>
                </c:pt>
                <c:pt idx="3">
                  <c:v>C003</c:v>
                </c:pt>
                <c:pt idx="4">
                  <c:v>C002</c:v>
                </c:pt>
                <c:pt idx="5">
                  <c:v>C004</c:v>
                </c:pt>
                <c:pt idx="6">
                  <c:v>C070</c:v>
                </c:pt>
                <c:pt idx="7">
                  <c:v>C053</c:v>
                </c:pt>
                <c:pt idx="8">
                  <c:v>C007</c:v>
                </c:pt>
                <c:pt idx="9">
                  <c:v>C011</c:v>
                </c:pt>
                <c:pt idx="10">
                  <c:v>C033</c:v>
                </c:pt>
                <c:pt idx="11">
                  <c:v>C070</c:v>
                </c:pt>
              </c:strCache>
            </c:strRef>
          </c:cat>
          <c:val>
            <c:numRef>
              <c:f>Sheet1!$C$2:$C$13</c:f>
              <c:numCache>
                <c:formatCode>0.0%</c:formatCode>
                <c:ptCount val="12"/>
                <c:pt idx="0">
                  <c:v>0.556726557043997</c:v>
                </c:pt>
                <c:pt idx="1">
                  <c:v>0.106342454447337</c:v>
                </c:pt>
                <c:pt idx="2">
                  <c:v>0.0540283156624976</c:v>
                </c:pt>
                <c:pt idx="3">
                  <c:v>0.0464097517617929</c:v>
                </c:pt>
                <c:pt idx="4">
                  <c:v>0.0399974604786998</c:v>
                </c:pt>
                <c:pt idx="5">
                  <c:v>0.0332677290330773</c:v>
                </c:pt>
                <c:pt idx="6">
                  <c:v>0.00926925274585741</c:v>
                </c:pt>
                <c:pt idx="7">
                  <c:v>0.0472350961843692</c:v>
                </c:pt>
                <c:pt idx="8">
                  <c:v>0.00701421800947867</c:v>
                </c:pt>
                <c:pt idx="9">
                  <c:v>0.00739336492890995</c:v>
                </c:pt>
                <c:pt idx="10">
                  <c:v>0.0106025014284807</c:v>
                </c:pt>
                <c:pt idx="11">
                  <c:v>0.00926925274585741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0"/>
        <c:axId val="45574528"/>
        <c:axId val="735472759"/>
      </c:barChart>
      <c:catAx>
        <c:axId val="455745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735472759"/>
        <c:crosses val="autoZero"/>
        <c:auto val="1"/>
        <c:lblAlgn val="ctr"/>
        <c:lblOffset val="100"/>
        <c:noMultiLvlLbl val="0"/>
      </c:catAx>
      <c:valAx>
        <c:axId val="735472759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defRPr>
            </a:pPr>
          </a:p>
        </c:txPr>
        <c:crossAx val="4557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632737276479"/>
          <c:y val="0.491171954964176"/>
          <c:w val="0.208734525447043"/>
          <c:h val="0.104145342886387"/>
        </c:manualLayout>
      </c:layout>
      <c:overlay val="1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lang="zh-CN"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/>
        </p:nvGrpSpPr>
        <p:grpSpPr>
          <a:xfrm>
            <a:off x="-8890" y="81280"/>
            <a:ext cx="401320" cy="768350"/>
            <a:chOff x="0" y="-78772"/>
            <a:chExt cx="602082" cy="1150304"/>
          </a:xfrm>
          <a:solidFill>
            <a:srgbClr val="ED7300"/>
          </a:solidFill>
        </p:grpSpPr>
        <p:sp>
          <p:nvSpPr>
            <p:cNvPr id="36" name="任意多边形 35"/>
            <p:cNvSpPr/>
            <p:nvPr/>
          </p:nvSpPr>
          <p:spPr>
            <a:xfrm>
              <a:off x="0" y="256213"/>
              <a:ext cx="251412" cy="480334"/>
            </a:xfrm>
            <a:custGeom>
              <a:avLst/>
              <a:gdLst>
                <a:gd name="connsiteX0" fmla="*/ 0 w 251412"/>
                <a:gd name="connsiteY0" fmla="*/ 0 h 480334"/>
                <a:gd name="connsiteX1" fmla="*/ 251412 w 251412"/>
                <a:gd name="connsiteY1" fmla="*/ 240167 h 480334"/>
                <a:gd name="connsiteX2" fmla="*/ 0 w 251412"/>
                <a:gd name="connsiteY2" fmla="*/ 480334 h 480334"/>
                <a:gd name="connsiteX3" fmla="*/ 0 w 251412"/>
                <a:gd name="connsiteY3" fmla="*/ 0 h 4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12" h="480334">
                  <a:moveTo>
                    <a:pt x="0" y="0"/>
                  </a:moveTo>
                  <a:lnTo>
                    <a:pt x="251412" y="240167"/>
                  </a:lnTo>
                  <a:lnTo>
                    <a:pt x="0" y="48033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-78772"/>
              <a:ext cx="602082" cy="1150304"/>
            </a:xfrm>
            <a:custGeom>
              <a:avLst/>
              <a:gdLst>
                <a:gd name="connsiteX0" fmla="*/ 0 w 441911"/>
                <a:gd name="connsiteY0" fmla="*/ 0 h 844290"/>
                <a:gd name="connsiteX1" fmla="*/ 441911 w 441911"/>
                <a:gd name="connsiteY1" fmla="*/ 422145 h 844290"/>
                <a:gd name="connsiteX2" fmla="*/ 0 w 441911"/>
                <a:gd name="connsiteY2" fmla="*/ 844290 h 844290"/>
                <a:gd name="connsiteX3" fmla="*/ 0 w 441911"/>
                <a:gd name="connsiteY3" fmla="*/ 662312 h 844290"/>
                <a:gd name="connsiteX4" fmla="*/ 251412 w 441911"/>
                <a:gd name="connsiteY4" fmla="*/ 422145 h 844290"/>
                <a:gd name="connsiteX5" fmla="*/ 0 w 441911"/>
                <a:gd name="connsiteY5" fmla="*/ 181978 h 844290"/>
                <a:gd name="connsiteX6" fmla="*/ 0 w 441911"/>
                <a:gd name="connsiteY6" fmla="*/ 0 h 84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911" h="844290">
                  <a:moveTo>
                    <a:pt x="0" y="0"/>
                  </a:moveTo>
                  <a:lnTo>
                    <a:pt x="441911" y="422145"/>
                  </a:lnTo>
                  <a:lnTo>
                    <a:pt x="0" y="844290"/>
                  </a:lnTo>
                  <a:lnTo>
                    <a:pt x="0" y="662312"/>
                  </a:lnTo>
                  <a:lnTo>
                    <a:pt x="251412" y="422145"/>
                  </a:lnTo>
                  <a:lnTo>
                    <a:pt x="0" y="1819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2430" y="240665"/>
            <a:ext cx="9406890" cy="44958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图片 2" descr="享宇文字logo-黑色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510" y="176530"/>
            <a:ext cx="1296670" cy="500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/>
        </p:nvGrpSpPr>
        <p:grpSpPr>
          <a:xfrm>
            <a:off x="-8890" y="81280"/>
            <a:ext cx="401320" cy="768350"/>
            <a:chOff x="0" y="-78772"/>
            <a:chExt cx="602082" cy="1150304"/>
          </a:xfrm>
          <a:solidFill>
            <a:srgbClr val="ED7300"/>
          </a:solidFill>
        </p:grpSpPr>
        <p:sp>
          <p:nvSpPr>
            <p:cNvPr id="36" name="任意多边形 35"/>
            <p:cNvSpPr/>
            <p:nvPr/>
          </p:nvSpPr>
          <p:spPr>
            <a:xfrm>
              <a:off x="0" y="256213"/>
              <a:ext cx="251412" cy="480334"/>
            </a:xfrm>
            <a:custGeom>
              <a:avLst/>
              <a:gdLst>
                <a:gd name="connsiteX0" fmla="*/ 0 w 251412"/>
                <a:gd name="connsiteY0" fmla="*/ 0 h 480334"/>
                <a:gd name="connsiteX1" fmla="*/ 251412 w 251412"/>
                <a:gd name="connsiteY1" fmla="*/ 240167 h 480334"/>
                <a:gd name="connsiteX2" fmla="*/ 0 w 251412"/>
                <a:gd name="connsiteY2" fmla="*/ 480334 h 480334"/>
                <a:gd name="connsiteX3" fmla="*/ 0 w 251412"/>
                <a:gd name="connsiteY3" fmla="*/ 0 h 4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12" h="480334">
                  <a:moveTo>
                    <a:pt x="0" y="0"/>
                  </a:moveTo>
                  <a:lnTo>
                    <a:pt x="251412" y="240167"/>
                  </a:lnTo>
                  <a:lnTo>
                    <a:pt x="0" y="48033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-78772"/>
              <a:ext cx="602082" cy="1150304"/>
            </a:xfrm>
            <a:custGeom>
              <a:avLst/>
              <a:gdLst>
                <a:gd name="connsiteX0" fmla="*/ 0 w 441911"/>
                <a:gd name="connsiteY0" fmla="*/ 0 h 844290"/>
                <a:gd name="connsiteX1" fmla="*/ 441911 w 441911"/>
                <a:gd name="connsiteY1" fmla="*/ 422145 h 844290"/>
                <a:gd name="connsiteX2" fmla="*/ 0 w 441911"/>
                <a:gd name="connsiteY2" fmla="*/ 844290 h 844290"/>
                <a:gd name="connsiteX3" fmla="*/ 0 w 441911"/>
                <a:gd name="connsiteY3" fmla="*/ 662312 h 844290"/>
                <a:gd name="connsiteX4" fmla="*/ 251412 w 441911"/>
                <a:gd name="connsiteY4" fmla="*/ 422145 h 844290"/>
                <a:gd name="connsiteX5" fmla="*/ 0 w 441911"/>
                <a:gd name="connsiteY5" fmla="*/ 181978 h 844290"/>
                <a:gd name="connsiteX6" fmla="*/ 0 w 441911"/>
                <a:gd name="connsiteY6" fmla="*/ 0 h 84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911" h="844290">
                  <a:moveTo>
                    <a:pt x="0" y="0"/>
                  </a:moveTo>
                  <a:lnTo>
                    <a:pt x="441911" y="422145"/>
                  </a:lnTo>
                  <a:lnTo>
                    <a:pt x="0" y="844290"/>
                  </a:lnTo>
                  <a:lnTo>
                    <a:pt x="0" y="662312"/>
                  </a:lnTo>
                  <a:lnTo>
                    <a:pt x="251412" y="422145"/>
                  </a:lnTo>
                  <a:lnTo>
                    <a:pt x="0" y="1819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2430" y="240665"/>
            <a:ext cx="9406890" cy="44958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" name="图片 3" descr="享宇文字logo-黑色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510" y="176530"/>
            <a:ext cx="1296670" cy="500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chart" Target="../charts/char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0"/>
            <a:ext cx="5192486" cy="6858000"/>
          </a:xfrm>
          <a:custGeom>
            <a:avLst/>
            <a:gdLst>
              <a:gd name="connsiteX0" fmla="*/ 1713875 w 5192486"/>
              <a:gd name="connsiteY0" fmla="*/ 0 h 6858000"/>
              <a:gd name="connsiteX1" fmla="*/ 2647325 w 5192486"/>
              <a:gd name="connsiteY1" fmla="*/ 0 h 6858000"/>
              <a:gd name="connsiteX2" fmla="*/ 5192486 w 5192486"/>
              <a:gd name="connsiteY2" fmla="*/ 2406327 h 6858000"/>
              <a:gd name="connsiteX3" fmla="*/ 483972 w 5192486"/>
              <a:gd name="connsiteY3" fmla="*/ 6857998 h 6858000"/>
              <a:gd name="connsiteX4" fmla="*/ 483972 w 5192486"/>
              <a:gd name="connsiteY4" fmla="*/ 6858000 h 6858000"/>
              <a:gd name="connsiteX5" fmla="*/ 0 w 5192486"/>
              <a:gd name="connsiteY5" fmla="*/ 6858000 h 6858000"/>
              <a:gd name="connsiteX6" fmla="*/ 0 w 5192486"/>
              <a:gd name="connsiteY6" fmla="*/ 6433039 h 6858000"/>
              <a:gd name="connsiteX7" fmla="*/ 4259036 w 5192486"/>
              <a:gd name="connsiteY7" fmla="*/ 2406327 h 6858000"/>
              <a:gd name="connsiteX8" fmla="*/ 1713875 w 519248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92486" h="6858000">
                <a:moveTo>
                  <a:pt x="1713875" y="0"/>
                </a:moveTo>
                <a:lnTo>
                  <a:pt x="2647325" y="0"/>
                </a:lnTo>
                <a:lnTo>
                  <a:pt x="5192486" y="2406327"/>
                </a:lnTo>
                <a:lnTo>
                  <a:pt x="483972" y="6857998"/>
                </a:lnTo>
                <a:lnTo>
                  <a:pt x="483972" y="6858000"/>
                </a:lnTo>
                <a:lnTo>
                  <a:pt x="0" y="6858000"/>
                </a:lnTo>
                <a:lnTo>
                  <a:pt x="0" y="6433039"/>
                </a:lnTo>
                <a:lnTo>
                  <a:pt x="4259036" y="2406327"/>
                </a:lnTo>
                <a:lnTo>
                  <a:pt x="1713875" y="0"/>
                </a:lnTo>
                <a:close/>
              </a:path>
            </a:pathLst>
          </a:custGeom>
          <a:solidFill>
            <a:srgbClr val="F2621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-571500" y="0"/>
            <a:ext cx="5192486" cy="6858000"/>
          </a:xfrm>
          <a:custGeom>
            <a:avLst/>
            <a:gdLst>
              <a:gd name="connsiteX0" fmla="*/ 0 w 5192486"/>
              <a:gd name="connsiteY0" fmla="*/ 0 h 6858000"/>
              <a:gd name="connsiteX1" fmla="*/ 2647325 w 5192486"/>
              <a:gd name="connsiteY1" fmla="*/ 0 h 6858000"/>
              <a:gd name="connsiteX2" fmla="*/ 5192486 w 5192486"/>
              <a:gd name="connsiteY2" fmla="*/ 2406327 h 6858000"/>
              <a:gd name="connsiteX3" fmla="*/ 483972 w 5192486"/>
              <a:gd name="connsiteY3" fmla="*/ 6857998 h 6858000"/>
              <a:gd name="connsiteX4" fmla="*/ 483972 w 5192486"/>
              <a:gd name="connsiteY4" fmla="*/ 6858000 h 6858000"/>
              <a:gd name="connsiteX5" fmla="*/ 0 w 5192486"/>
              <a:gd name="connsiteY5" fmla="*/ 6858000 h 6858000"/>
              <a:gd name="connsiteX6" fmla="*/ 0 w 519248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2486" h="6858000">
                <a:moveTo>
                  <a:pt x="0" y="0"/>
                </a:moveTo>
                <a:lnTo>
                  <a:pt x="2647325" y="0"/>
                </a:lnTo>
                <a:lnTo>
                  <a:pt x="5192486" y="2406327"/>
                </a:lnTo>
                <a:lnTo>
                  <a:pt x="483972" y="6857998"/>
                </a:lnTo>
                <a:lnTo>
                  <a:pt x="4839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981700" y="3517900"/>
            <a:ext cx="6052185" cy="835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4400" b="1" dirty="0">
                <a:solidFill>
                  <a:srgbClr val="E76D27"/>
                </a:solidFill>
                <a:latin typeface="微软雅黑" panose="020B0703020204020201" charset="-122"/>
                <a:ea typeface="微软雅黑" panose="020B0703020204020201" charset="-122"/>
                <a:sym typeface="+mn-ea"/>
              </a:rPr>
              <a:t>马上</a:t>
            </a:r>
            <a:r>
              <a:rPr lang="en-US" altLang="zh-CN" sz="4400" b="1" dirty="0">
                <a:solidFill>
                  <a:srgbClr val="E76D27"/>
                </a:solidFill>
                <a:latin typeface="微软雅黑" panose="020B0703020204020201" charset="-122"/>
                <a:ea typeface="微软雅黑" panose="020B0703020204020201" charset="-122"/>
                <a:sym typeface="+mn-ea"/>
              </a:rPr>
              <a:t>5104</a:t>
            </a:r>
            <a:r>
              <a:rPr lang="zh-CN" altLang="en-US" sz="4400" b="1" dirty="0">
                <a:solidFill>
                  <a:srgbClr val="E76D27"/>
                </a:solidFill>
                <a:latin typeface="微软雅黑" panose="020B0703020204020201" charset="-122"/>
                <a:ea typeface="微软雅黑" panose="020B0703020204020201" charset="-122"/>
                <a:sym typeface="+mn-ea"/>
              </a:rPr>
              <a:t>用户迁移报告</a:t>
            </a:r>
            <a:endParaRPr lang="zh-CN" sz="4400" b="1">
              <a:solidFill>
                <a:srgbClr val="F2621C"/>
              </a:solidFill>
              <a:latin typeface="微软雅黑" panose="020B0703020204020201" charset="-122"/>
              <a:ea typeface="微软雅黑" panose="020B07030202040202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4700" y="3150235"/>
            <a:ext cx="11988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sz="4000" b="1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sym typeface="+mn-ea"/>
              </a:rPr>
              <a:t>享宇</a:t>
            </a:r>
            <a:endParaRPr lang="zh-CN" sz="4000" b="1">
              <a:solidFill>
                <a:schemeClr val="bg2">
                  <a:lumMod val="25000"/>
                </a:schemeClr>
              </a:solidFill>
              <a:latin typeface="微软雅黑" panose="020B0703020204020201" charset="-122"/>
              <a:ea typeface="微软雅黑" panose="020B07030202040202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4000" b="1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sym typeface="+mn-ea"/>
              </a:rPr>
              <a:t>金科</a:t>
            </a:r>
            <a:endParaRPr lang="zh-CN" altLang="en-US" sz="4000" b="1">
              <a:solidFill>
                <a:schemeClr val="bg2">
                  <a:lumMod val="25000"/>
                </a:schemeClr>
              </a:solidFill>
              <a:latin typeface="微软雅黑" panose="020B0703020204020201" charset="-122"/>
              <a:ea typeface="微软雅黑" panose="020B07030202040202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5812155" y="3702050"/>
            <a:ext cx="169545" cy="535940"/>
          </a:xfrm>
          <a:prstGeom prst="line">
            <a:avLst/>
          </a:prstGeom>
          <a:ln w="28575">
            <a:solidFill>
              <a:srgbClr val="F262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227060" y="4528820"/>
            <a:ext cx="3600000" cy="11430"/>
          </a:xfrm>
          <a:prstGeom prst="line">
            <a:avLst/>
          </a:prstGeom>
          <a:ln w="25400">
            <a:solidFill>
              <a:srgbClr val="E76D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756650" y="4709795"/>
            <a:ext cx="307022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30000"/>
              </a:lnSpc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享宇金融金信科技有限公司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9600" y="5236845"/>
            <a:ext cx="176911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2019-06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马上</a:t>
            </a:r>
            <a:r>
              <a:rPr lang="en-US" altLang="zh-CN"/>
              <a:t>5104</a:t>
            </a:r>
            <a:r>
              <a:rPr lang="zh-CN" altLang="en-US"/>
              <a:t>与</a:t>
            </a:r>
            <a:r>
              <a:rPr lang="en-US" altLang="zh-CN"/>
              <a:t>Z</a:t>
            </a:r>
            <a:r>
              <a:rPr lang="zh-CN" altLang="en-US"/>
              <a:t>产品</a:t>
            </a:r>
            <a:r>
              <a:rPr lang="zh-CN" altLang="en-US"/>
              <a:t>用户对比</a:t>
            </a:r>
            <a:r>
              <a:rPr lang="en-US" altLang="zh-CN"/>
              <a:t>—</a:t>
            </a:r>
            <a:r>
              <a:rPr lang="zh-CN" altLang="en-US"/>
              <a:t>运营商</a:t>
            </a:r>
            <a:endParaRPr lang="zh-CN" altLang="en-US"/>
          </a:p>
        </p:txBody>
      </p:sp>
      <p:graphicFrame>
        <p:nvGraphicFramePr>
          <p:cNvPr id="2" name="图表 1"/>
          <p:cNvGraphicFramePr/>
          <p:nvPr/>
        </p:nvGraphicFramePr>
        <p:xfrm>
          <a:off x="363855" y="1660525"/>
          <a:ext cx="3693160" cy="474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338955" y="1660525"/>
          <a:ext cx="3693160" cy="474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8226425" y="1660525"/>
          <a:ext cx="3693160" cy="474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92430" y="836930"/>
            <a:ext cx="10775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比马上更偏爱移动用户：移动用户占比，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比马上高近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1.5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个百分点</a:t>
            </a:r>
            <a:endParaRPr kumimoji="1" lang="zh-CN" altLang="en-US" sz="16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2.5 </a:t>
            </a:r>
            <a:r>
              <a:rPr lang="zh-CN" altLang="en-US"/>
              <a:t>马上</a:t>
            </a:r>
            <a:r>
              <a:rPr lang="en-US" altLang="zh-CN"/>
              <a:t>5104</a:t>
            </a:r>
            <a:r>
              <a:rPr lang="zh-CN" altLang="en-US"/>
              <a:t>与</a:t>
            </a:r>
            <a:r>
              <a:rPr lang="en-US" altLang="zh-CN"/>
              <a:t>Z</a:t>
            </a:r>
            <a:r>
              <a:rPr lang="zh-CN" altLang="en-US"/>
              <a:t>产品</a:t>
            </a:r>
            <a:r>
              <a:rPr lang="zh-CN" altLang="en-US"/>
              <a:t>用户对比</a:t>
            </a:r>
            <a:r>
              <a:rPr lang="en-US" altLang="zh-CN"/>
              <a:t>—</a:t>
            </a:r>
            <a:r>
              <a:rPr lang="zh-CN" altLang="en-US"/>
              <a:t>性别</a:t>
            </a:r>
            <a:endParaRPr lang="zh-CN" altLang="en-US"/>
          </a:p>
        </p:txBody>
      </p:sp>
      <p:graphicFrame>
        <p:nvGraphicFramePr>
          <p:cNvPr id="2" name="图表 1"/>
          <p:cNvGraphicFramePr/>
          <p:nvPr/>
        </p:nvGraphicFramePr>
        <p:xfrm>
          <a:off x="5009515" y="1292860"/>
          <a:ext cx="6508115" cy="529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4365" y="1454150"/>
            <a:ext cx="4148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200000"/>
              </a:lnSpc>
              <a:buFont typeface="Wingdings" panose="05000000000000000000" charset="0"/>
              <a:buChar char=""/>
            </a:pP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马上对用户性别吸引波动较小</a:t>
            </a:r>
            <a:endParaRPr kumimoji="1" lang="en-US" altLang="zh-CN" sz="20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"/>
            </a:pP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Z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产品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对女性用户的吸引更大，且后续有可能更加明显。</a:t>
            </a:r>
            <a:endParaRPr kumimoji="1" lang="zh-CN" altLang="en-US" sz="20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35650" y="1874520"/>
            <a:ext cx="6210300" cy="4715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 </a:t>
            </a:r>
            <a:r>
              <a:rPr lang="zh-CN" altLang="en-US"/>
              <a:t>马上</a:t>
            </a:r>
            <a:r>
              <a:rPr lang="en-US" altLang="zh-CN"/>
              <a:t>5104</a:t>
            </a:r>
            <a:r>
              <a:rPr lang="zh-CN" altLang="en-US"/>
              <a:t>与</a:t>
            </a:r>
            <a:r>
              <a:rPr lang="en-US" altLang="zh-CN"/>
              <a:t>Z</a:t>
            </a:r>
            <a:r>
              <a:rPr lang="zh-CN" altLang="en-US"/>
              <a:t>产品</a:t>
            </a:r>
            <a:r>
              <a:rPr lang="zh-CN" altLang="en-US"/>
              <a:t>用户对比</a:t>
            </a:r>
            <a:r>
              <a:rPr lang="en-US" altLang="zh-CN"/>
              <a:t>—</a:t>
            </a:r>
            <a:r>
              <a:rPr lang="zh-CN" altLang="en-US"/>
              <a:t>授信额度</a:t>
            </a:r>
            <a:endParaRPr lang="zh-CN" altLang="en-US"/>
          </a:p>
        </p:txBody>
      </p:sp>
      <p:graphicFrame>
        <p:nvGraphicFramePr>
          <p:cNvPr id="2" name="图表 1"/>
          <p:cNvGraphicFramePr/>
          <p:nvPr/>
        </p:nvGraphicFramePr>
        <p:xfrm>
          <a:off x="392430" y="1912620"/>
          <a:ext cx="5244465" cy="465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92430" y="756285"/>
            <a:ext cx="10775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户均授信差异大：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0501~0624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期间户均授信额度，马上低于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800+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元</a:t>
            </a:r>
            <a:r>
              <a:rPr kumimoji="1" 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，且分布也存在明显差异</a:t>
            </a:r>
            <a:endParaRPr kumimoji="1" lang="zh-CN" altLang="en-US" sz="16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马上未授信及低额度用户在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产品获得高额度，如：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186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人在马上未获得额度，在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产品获得了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2000-4000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额度</a:t>
            </a:r>
            <a:endParaRPr kumimoji="1" lang="zh-CN" altLang="en-US" sz="16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99210" y="2715260"/>
            <a:ext cx="0" cy="38404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6770" y="2428875"/>
            <a:ext cx="6149340" cy="41344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6770" y="2218055"/>
            <a:ext cx="1317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kumimoji="1" lang="zh-CN" altLang="en-US" sz="12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马上随借随还</a:t>
            </a:r>
            <a:endParaRPr kumimoji="1" lang="zh-CN" altLang="en-US" sz="12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83265" y="2188845"/>
            <a:ext cx="878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kumimoji="1" lang="en-US" altLang="zh-CN" sz="12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Z</a:t>
            </a:r>
            <a:r>
              <a:rPr kumimoji="1" lang="zh-CN" altLang="en-US" sz="12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产品</a:t>
            </a:r>
            <a:endParaRPr kumimoji="1" lang="zh-CN" altLang="en-US" sz="12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610475" y="2372995"/>
            <a:ext cx="2851785" cy="8890"/>
          </a:xfrm>
          <a:prstGeom prst="straightConnector1">
            <a:avLst/>
          </a:prstGeom>
          <a:ln w="31750" cap="rnd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19035" y="1912620"/>
            <a:ext cx="286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授信额流转变化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92770" y="2715260"/>
            <a:ext cx="8782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kumimoji="1" lang="en-US" sz="1000" b="1" dirty="0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186</a:t>
            </a:r>
            <a:endParaRPr kumimoji="1" lang="en-US" sz="1000" b="1" dirty="0">
              <a:solidFill>
                <a:schemeClr val="bg1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03895" y="3211195"/>
            <a:ext cx="8782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kumimoji="1" lang="en-US" sz="1000" b="1" dirty="0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53</a:t>
            </a:r>
            <a:endParaRPr kumimoji="1" lang="en-US" sz="1000" b="1" dirty="0">
              <a:solidFill>
                <a:schemeClr val="bg1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14385" y="3513455"/>
            <a:ext cx="8782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kumimoji="1" lang="en-US" sz="1000" b="1" dirty="0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104</a:t>
            </a:r>
            <a:endParaRPr kumimoji="1" lang="en-US" sz="1000" b="1" dirty="0">
              <a:solidFill>
                <a:schemeClr val="bg1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98535" y="4009390"/>
            <a:ext cx="8045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kumimoji="1" lang="en-US" sz="1000" b="1" dirty="0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206</a:t>
            </a:r>
            <a:endParaRPr kumimoji="1" lang="en-US" sz="1000" b="1" dirty="0">
              <a:solidFill>
                <a:schemeClr val="bg1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9" name="TextBox 76"/>
          <p:cNvSpPr txBox="1"/>
          <p:nvPr/>
        </p:nvSpPr>
        <p:spPr>
          <a:xfrm>
            <a:off x="6440581" y="1789631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</a:rPr>
              <a:t>在此添加标题</a:t>
            </a:r>
            <a:endParaRPr lang="zh-CN" altLang="en-US" sz="2800" dirty="0">
              <a:solidFill>
                <a:schemeClr val="bg1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7285990" y="2125980"/>
            <a:ext cx="2769235" cy="505460"/>
            <a:chOff x="7335360" y="2291979"/>
            <a:chExt cx="2769020" cy="505277"/>
          </a:xfrm>
        </p:grpSpPr>
        <p:grpSp>
          <p:nvGrpSpPr>
            <p:cNvPr id="63" name="组合 62"/>
            <p:cNvGrpSpPr/>
            <p:nvPr/>
          </p:nvGrpSpPr>
          <p:grpSpPr>
            <a:xfrm flipH="1" flipV="1">
              <a:off x="7335360" y="2327957"/>
              <a:ext cx="2604593" cy="429601"/>
              <a:chOff x="1243321" y="4939255"/>
              <a:chExt cx="2604593" cy="429601"/>
            </a:xfrm>
            <a:solidFill>
              <a:srgbClr val="A6A6A6"/>
            </a:solidFill>
          </p:grpSpPr>
          <p:sp>
            <p:nvSpPr>
              <p:cNvPr id="64" name="矩形 63"/>
              <p:cNvSpPr/>
              <p:nvPr/>
            </p:nvSpPr>
            <p:spPr>
              <a:xfrm flipV="1">
                <a:off x="1243321" y="4991055"/>
                <a:ext cx="2448000" cy="28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 rot="2700000" flipV="1">
                <a:off x="3618713" y="5139656"/>
                <a:ext cx="429601" cy="28800"/>
              </a:xfrm>
              <a:custGeom>
                <a:avLst/>
                <a:gdLst>
                  <a:gd name="connsiteX0" fmla="*/ 0 w 429601"/>
                  <a:gd name="connsiteY0" fmla="*/ 18000 h 18000"/>
                  <a:gd name="connsiteX1" fmla="*/ 429601 w 429601"/>
                  <a:gd name="connsiteY1" fmla="*/ 18000 h 18000"/>
                  <a:gd name="connsiteX2" fmla="*/ 411602 w 429601"/>
                  <a:gd name="connsiteY2" fmla="*/ 0 h 18000"/>
                  <a:gd name="connsiteX3" fmla="*/ 0 w 429601"/>
                  <a:gd name="connsiteY3" fmla="*/ 0 h 1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601" h="18000">
                    <a:moveTo>
                      <a:pt x="0" y="18000"/>
                    </a:moveTo>
                    <a:lnTo>
                      <a:pt x="429601" y="18000"/>
                    </a:lnTo>
                    <a:lnTo>
                      <a:pt x="41160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91" name="Freeform 16"/>
            <p:cNvSpPr>
              <a:spLocks noEditPoints="1"/>
            </p:cNvSpPr>
            <p:nvPr/>
          </p:nvSpPr>
          <p:spPr bwMode="auto">
            <a:xfrm>
              <a:off x="7404117" y="2291979"/>
              <a:ext cx="314648" cy="31316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92" name="Freeform 16"/>
            <p:cNvSpPr>
              <a:spLocks noEditPoints="1"/>
            </p:cNvSpPr>
            <p:nvPr/>
          </p:nvSpPr>
          <p:spPr bwMode="auto">
            <a:xfrm>
              <a:off x="9886620" y="2580522"/>
              <a:ext cx="217760" cy="21673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  <p:grpSp>
        <p:nvGrpSpPr>
          <p:cNvPr id="66" name="组合 65"/>
          <p:cNvGrpSpPr/>
          <p:nvPr/>
        </p:nvGrpSpPr>
        <p:grpSpPr>
          <a:xfrm rot="0">
            <a:off x="7644765" y="4452620"/>
            <a:ext cx="2416810" cy="505460"/>
            <a:chOff x="7335360" y="2291979"/>
            <a:chExt cx="2416595" cy="505277"/>
          </a:xfrm>
        </p:grpSpPr>
        <p:grpSp>
          <p:nvGrpSpPr>
            <p:cNvPr id="74" name="组合 73"/>
            <p:cNvGrpSpPr/>
            <p:nvPr/>
          </p:nvGrpSpPr>
          <p:grpSpPr>
            <a:xfrm flipH="1" flipV="1">
              <a:off x="7335360" y="2327957"/>
              <a:ext cx="2231161" cy="429601"/>
              <a:chOff x="1616753" y="4939255"/>
              <a:chExt cx="2231161" cy="429601"/>
            </a:xfrm>
            <a:solidFill>
              <a:srgbClr val="A6A6A6"/>
            </a:solidFill>
          </p:grpSpPr>
          <p:sp>
            <p:nvSpPr>
              <p:cNvPr id="77" name="矩形 76"/>
              <p:cNvSpPr/>
              <p:nvPr/>
            </p:nvSpPr>
            <p:spPr>
              <a:xfrm flipV="1">
                <a:off x="1616753" y="4991055"/>
                <a:ext cx="2072822" cy="28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 rot="2700000" flipV="1">
                <a:off x="3618713" y="5139656"/>
                <a:ext cx="429601" cy="28800"/>
              </a:xfrm>
              <a:custGeom>
                <a:avLst/>
                <a:gdLst>
                  <a:gd name="connsiteX0" fmla="*/ 0 w 429601"/>
                  <a:gd name="connsiteY0" fmla="*/ 18000 h 18000"/>
                  <a:gd name="connsiteX1" fmla="*/ 429601 w 429601"/>
                  <a:gd name="connsiteY1" fmla="*/ 18000 h 18000"/>
                  <a:gd name="connsiteX2" fmla="*/ 411602 w 429601"/>
                  <a:gd name="connsiteY2" fmla="*/ 0 h 18000"/>
                  <a:gd name="connsiteX3" fmla="*/ 0 w 429601"/>
                  <a:gd name="connsiteY3" fmla="*/ 0 h 1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601" h="18000">
                    <a:moveTo>
                      <a:pt x="0" y="18000"/>
                    </a:moveTo>
                    <a:lnTo>
                      <a:pt x="429601" y="18000"/>
                    </a:lnTo>
                    <a:lnTo>
                      <a:pt x="41160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75" name="Freeform 16"/>
            <p:cNvSpPr>
              <a:spLocks noEditPoints="1"/>
            </p:cNvSpPr>
            <p:nvPr/>
          </p:nvSpPr>
          <p:spPr bwMode="auto">
            <a:xfrm>
              <a:off x="7404117" y="2291979"/>
              <a:ext cx="314648" cy="31316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76" name="Freeform 16"/>
            <p:cNvSpPr>
              <a:spLocks noEditPoints="1"/>
            </p:cNvSpPr>
            <p:nvPr/>
          </p:nvSpPr>
          <p:spPr bwMode="auto">
            <a:xfrm>
              <a:off x="9534195" y="2580522"/>
              <a:ext cx="217760" cy="21673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  <p:grpSp>
        <p:nvGrpSpPr>
          <p:cNvPr id="60" name="组合 59"/>
          <p:cNvGrpSpPr/>
          <p:nvPr/>
        </p:nvGrpSpPr>
        <p:grpSpPr>
          <a:xfrm rot="0">
            <a:off x="2339340" y="4759325"/>
            <a:ext cx="2661285" cy="429895"/>
            <a:chOff x="1627719" y="4939255"/>
            <a:chExt cx="2661519" cy="429601"/>
          </a:xfrm>
          <a:solidFill>
            <a:srgbClr val="A6A6A6"/>
          </a:solidFill>
        </p:grpSpPr>
        <p:sp>
          <p:nvSpPr>
            <p:cNvPr id="61" name="矩形 60"/>
            <p:cNvSpPr/>
            <p:nvPr/>
          </p:nvSpPr>
          <p:spPr>
            <a:xfrm flipV="1">
              <a:off x="1627719" y="4991055"/>
              <a:ext cx="2508114" cy="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  <p:sp>
          <p:nvSpPr>
            <p:cNvPr id="62" name="任意多边形 61"/>
            <p:cNvSpPr/>
            <p:nvPr/>
          </p:nvSpPr>
          <p:spPr>
            <a:xfrm rot="2700000" flipV="1">
              <a:off x="4060037" y="5139656"/>
              <a:ext cx="429601" cy="28800"/>
            </a:xfrm>
            <a:custGeom>
              <a:avLst/>
              <a:gdLst>
                <a:gd name="connsiteX0" fmla="*/ 0 w 429601"/>
                <a:gd name="connsiteY0" fmla="*/ 18000 h 18000"/>
                <a:gd name="connsiteX1" fmla="*/ 429601 w 429601"/>
                <a:gd name="connsiteY1" fmla="*/ 18000 h 18000"/>
                <a:gd name="connsiteX2" fmla="*/ 411602 w 429601"/>
                <a:gd name="connsiteY2" fmla="*/ 0 h 18000"/>
                <a:gd name="connsiteX3" fmla="*/ 0 w 429601"/>
                <a:gd name="connsiteY3" fmla="*/ 0 h 1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01" h="18000">
                  <a:moveTo>
                    <a:pt x="0" y="18000"/>
                  </a:moveTo>
                  <a:lnTo>
                    <a:pt x="429601" y="18000"/>
                  </a:lnTo>
                  <a:lnTo>
                    <a:pt x="4116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</p:grpSp>
      <p:grpSp>
        <p:nvGrpSpPr>
          <p:cNvPr id="51" name="组合 50"/>
          <p:cNvGrpSpPr/>
          <p:nvPr/>
        </p:nvGrpSpPr>
        <p:grpSpPr>
          <a:xfrm rot="0">
            <a:off x="2305050" y="2430780"/>
            <a:ext cx="2117725" cy="429895"/>
            <a:chOff x="1720504" y="4939255"/>
            <a:chExt cx="2117885" cy="429601"/>
          </a:xfrm>
          <a:solidFill>
            <a:srgbClr val="A6A6A6"/>
          </a:solidFill>
        </p:grpSpPr>
        <p:sp>
          <p:nvSpPr>
            <p:cNvPr id="53" name="矩形 52"/>
            <p:cNvSpPr/>
            <p:nvPr/>
          </p:nvSpPr>
          <p:spPr>
            <a:xfrm flipV="1">
              <a:off x="1720504" y="4991055"/>
              <a:ext cx="1962000" cy="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  <p:sp>
          <p:nvSpPr>
            <p:cNvPr id="54" name="任意多边形 53"/>
            <p:cNvSpPr/>
            <p:nvPr/>
          </p:nvSpPr>
          <p:spPr>
            <a:xfrm rot="2700000" flipV="1">
              <a:off x="3609188" y="5139656"/>
              <a:ext cx="429601" cy="28800"/>
            </a:xfrm>
            <a:custGeom>
              <a:avLst/>
              <a:gdLst>
                <a:gd name="connsiteX0" fmla="*/ 0 w 429601"/>
                <a:gd name="connsiteY0" fmla="*/ 18000 h 18000"/>
                <a:gd name="connsiteX1" fmla="*/ 429601 w 429601"/>
                <a:gd name="connsiteY1" fmla="*/ 18000 h 18000"/>
                <a:gd name="connsiteX2" fmla="*/ 411602 w 429601"/>
                <a:gd name="connsiteY2" fmla="*/ 0 h 18000"/>
                <a:gd name="connsiteX3" fmla="*/ 0 w 429601"/>
                <a:gd name="connsiteY3" fmla="*/ 0 h 1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01" h="18000">
                  <a:moveTo>
                    <a:pt x="0" y="18000"/>
                  </a:moveTo>
                  <a:lnTo>
                    <a:pt x="429601" y="18000"/>
                  </a:lnTo>
                  <a:lnTo>
                    <a:pt x="4116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</p:grpSp>
      <p:sp>
        <p:nvSpPr>
          <p:cNvPr id="117" name="Freeform 16"/>
          <p:cNvSpPr>
            <a:spLocks noEditPoints="1"/>
          </p:cNvSpPr>
          <p:nvPr/>
        </p:nvSpPr>
        <p:spPr bwMode="auto">
          <a:xfrm flipH="1" flipV="1">
            <a:off x="4020820" y="2522220"/>
            <a:ext cx="314960" cy="313055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33 h 176"/>
              <a:gd name="T12" fmla="*/ 42 w 176"/>
              <a:gd name="T13" fmla="*/ 88 h 176"/>
              <a:gd name="T14" fmla="*/ 88 w 176"/>
              <a:gd name="T15" fmla="*/ 42 h 176"/>
              <a:gd name="T16" fmla="*/ 134 w 176"/>
              <a:gd name="T17" fmla="*/ 88 h 176"/>
              <a:gd name="T18" fmla="*/ 88 w 176"/>
              <a:gd name="T19" fmla="*/ 13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6"/>
                  <a:pt x="39" y="176"/>
                  <a:pt x="88" y="176"/>
                </a:cubicBezTo>
                <a:cubicBezTo>
                  <a:pt x="137" y="176"/>
                  <a:pt x="176" y="136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33"/>
                </a:moveTo>
                <a:cubicBezTo>
                  <a:pt x="63" y="133"/>
                  <a:pt x="42" y="113"/>
                  <a:pt x="42" y="88"/>
                </a:cubicBezTo>
                <a:cubicBezTo>
                  <a:pt x="42" y="63"/>
                  <a:pt x="63" y="42"/>
                  <a:pt x="88" y="42"/>
                </a:cubicBezTo>
                <a:cubicBezTo>
                  <a:pt x="113" y="42"/>
                  <a:pt x="134" y="63"/>
                  <a:pt x="134" y="88"/>
                </a:cubicBezTo>
                <a:cubicBezTo>
                  <a:pt x="134" y="113"/>
                  <a:pt x="113" y="133"/>
                  <a:pt x="88" y="13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2400"/>
          </a:p>
        </p:txBody>
      </p:sp>
      <p:sp>
        <p:nvSpPr>
          <p:cNvPr id="118" name="Freeform 16"/>
          <p:cNvSpPr>
            <a:spLocks noEditPoints="1"/>
          </p:cNvSpPr>
          <p:nvPr/>
        </p:nvSpPr>
        <p:spPr bwMode="auto">
          <a:xfrm flipH="1" flipV="1">
            <a:off x="2131060" y="2386965"/>
            <a:ext cx="217805" cy="216535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33 h 176"/>
              <a:gd name="T12" fmla="*/ 42 w 176"/>
              <a:gd name="T13" fmla="*/ 88 h 176"/>
              <a:gd name="T14" fmla="*/ 88 w 176"/>
              <a:gd name="T15" fmla="*/ 42 h 176"/>
              <a:gd name="T16" fmla="*/ 134 w 176"/>
              <a:gd name="T17" fmla="*/ 88 h 176"/>
              <a:gd name="T18" fmla="*/ 88 w 176"/>
              <a:gd name="T19" fmla="*/ 13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6"/>
                  <a:pt x="39" y="176"/>
                  <a:pt x="88" y="176"/>
                </a:cubicBezTo>
                <a:cubicBezTo>
                  <a:pt x="137" y="176"/>
                  <a:pt x="176" y="136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33"/>
                </a:moveTo>
                <a:cubicBezTo>
                  <a:pt x="63" y="133"/>
                  <a:pt x="42" y="113"/>
                  <a:pt x="42" y="88"/>
                </a:cubicBezTo>
                <a:cubicBezTo>
                  <a:pt x="42" y="63"/>
                  <a:pt x="63" y="42"/>
                  <a:pt x="88" y="42"/>
                </a:cubicBezTo>
                <a:cubicBezTo>
                  <a:pt x="113" y="42"/>
                  <a:pt x="134" y="63"/>
                  <a:pt x="134" y="88"/>
                </a:cubicBezTo>
                <a:cubicBezTo>
                  <a:pt x="134" y="113"/>
                  <a:pt x="113" y="133"/>
                  <a:pt x="88" y="13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2400"/>
          </a:p>
        </p:txBody>
      </p:sp>
      <p:sp>
        <p:nvSpPr>
          <p:cNvPr id="111" name="Freeform 16"/>
          <p:cNvSpPr>
            <a:spLocks noEditPoints="1"/>
          </p:cNvSpPr>
          <p:nvPr/>
        </p:nvSpPr>
        <p:spPr bwMode="auto">
          <a:xfrm flipH="1" flipV="1">
            <a:off x="4603115" y="4857115"/>
            <a:ext cx="314960" cy="313055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33 h 176"/>
              <a:gd name="T12" fmla="*/ 42 w 176"/>
              <a:gd name="T13" fmla="*/ 88 h 176"/>
              <a:gd name="T14" fmla="*/ 88 w 176"/>
              <a:gd name="T15" fmla="*/ 42 h 176"/>
              <a:gd name="T16" fmla="*/ 134 w 176"/>
              <a:gd name="T17" fmla="*/ 88 h 176"/>
              <a:gd name="T18" fmla="*/ 88 w 176"/>
              <a:gd name="T19" fmla="*/ 13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6"/>
                  <a:pt x="39" y="176"/>
                  <a:pt x="88" y="176"/>
                </a:cubicBezTo>
                <a:cubicBezTo>
                  <a:pt x="137" y="176"/>
                  <a:pt x="176" y="136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33"/>
                </a:moveTo>
                <a:cubicBezTo>
                  <a:pt x="63" y="133"/>
                  <a:pt x="42" y="113"/>
                  <a:pt x="42" y="88"/>
                </a:cubicBezTo>
                <a:cubicBezTo>
                  <a:pt x="42" y="63"/>
                  <a:pt x="63" y="42"/>
                  <a:pt x="88" y="42"/>
                </a:cubicBezTo>
                <a:cubicBezTo>
                  <a:pt x="113" y="42"/>
                  <a:pt x="134" y="63"/>
                  <a:pt x="134" y="88"/>
                </a:cubicBezTo>
                <a:cubicBezTo>
                  <a:pt x="134" y="113"/>
                  <a:pt x="113" y="133"/>
                  <a:pt x="88" y="13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2400"/>
          </a:p>
        </p:txBody>
      </p:sp>
      <p:sp>
        <p:nvSpPr>
          <p:cNvPr id="112" name="Freeform 16"/>
          <p:cNvSpPr>
            <a:spLocks noEditPoints="1"/>
          </p:cNvSpPr>
          <p:nvPr/>
        </p:nvSpPr>
        <p:spPr bwMode="auto">
          <a:xfrm flipH="1" flipV="1">
            <a:off x="2152015" y="4713605"/>
            <a:ext cx="217805" cy="216535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33 h 176"/>
              <a:gd name="T12" fmla="*/ 42 w 176"/>
              <a:gd name="T13" fmla="*/ 88 h 176"/>
              <a:gd name="T14" fmla="*/ 88 w 176"/>
              <a:gd name="T15" fmla="*/ 42 h 176"/>
              <a:gd name="T16" fmla="*/ 134 w 176"/>
              <a:gd name="T17" fmla="*/ 88 h 176"/>
              <a:gd name="T18" fmla="*/ 88 w 176"/>
              <a:gd name="T19" fmla="*/ 13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6"/>
                  <a:pt x="39" y="176"/>
                  <a:pt x="88" y="176"/>
                </a:cubicBezTo>
                <a:cubicBezTo>
                  <a:pt x="137" y="176"/>
                  <a:pt x="176" y="136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33"/>
                </a:moveTo>
                <a:cubicBezTo>
                  <a:pt x="63" y="133"/>
                  <a:pt x="42" y="113"/>
                  <a:pt x="42" y="88"/>
                </a:cubicBezTo>
                <a:cubicBezTo>
                  <a:pt x="42" y="63"/>
                  <a:pt x="63" y="42"/>
                  <a:pt x="88" y="42"/>
                </a:cubicBezTo>
                <a:cubicBezTo>
                  <a:pt x="113" y="42"/>
                  <a:pt x="134" y="63"/>
                  <a:pt x="134" y="88"/>
                </a:cubicBezTo>
                <a:cubicBezTo>
                  <a:pt x="134" y="113"/>
                  <a:pt x="113" y="133"/>
                  <a:pt x="88" y="13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2400"/>
          </a:p>
        </p:txBody>
      </p:sp>
      <p:sp>
        <p:nvSpPr>
          <p:cNvPr id="24" name="Freeform 5"/>
          <p:cNvSpPr/>
          <p:nvPr/>
        </p:nvSpPr>
        <p:spPr bwMode="auto">
          <a:xfrm>
            <a:off x="4378960" y="647700"/>
            <a:ext cx="3333750" cy="5562600"/>
          </a:xfrm>
          <a:custGeom>
            <a:avLst/>
            <a:gdLst>
              <a:gd name="T0" fmla="*/ 952 w 1289"/>
              <a:gd name="T1" fmla="*/ 1022 h 2152"/>
              <a:gd name="T2" fmla="*/ 759 w 1289"/>
              <a:gd name="T3" fmla="*/ 1082 h 2152"/>
              <a:gd name="T4" fmla="*/ 722 w 1289"/>
              <a:gd name="T5" fmla="*/ 1071 h 2152"/>
              <a:gd name="T6" fmla="*/ 727 w 1289"/>
              <a:gd name="T7" fmla="*/ 1010 h 2152"/>
              <a:gd name="T8" fmla="*/ 672 w 1289"/>
              <a:gd name="T9" fmla="*/ 817 h 2152"/>
              <a:gd name="T10" fmla="*/ 691 w 1289"/>
              <a:gd name="T11" fmla="*/ 786 h 2152"/>
              <a:gd name="T12" fmla="*/ 770 w 1289"/>
              <a:gd name="T13" fmla="*/ 794 h 2152"/>
              <a:gd name="T14" fmla="*/ 1168 w 1289"/>
              <a:gd name="T15" fmla="*/ 397 h 2152"/>
              <a:gd name="T16" fmla="*/ 770 w 1289"/>
              <a:gd name="T17" fmla="*/ 0 h 2152"/>
              <a:gd name="T18" fmla="*/ 373 w 1289"/>
              <a:gd name="T19" fmla="*/ 397 h 2152"/>
              <a:gd name="T20" fmla="*/ 437 w 1289"/>
              <a:gd name="T21" fmla="*/ 613 h 2152"/>
              <a:gd name="T22" fmla="*/ 418 w 1289"/>
              <a:gd name="T23" fmla="*/ 650 h 2152"/>
              <a:gd name="T24" fmla="*/ 364 w 1289"/>
              <a:gd name="T25" fmla="*/ 646 h 2152"/>
              <a:gd name="T26" fmla="*/ 0 w 1289"/>
              <a:gd name="T27" fmla="*/ 1010 h 2152"/>
              <a:gd name="T28" fmla="*/ 364 w 1289"/>
              <a:gd name="T29" fmla="*/ 1373 h 2152"/>
              <a:gd name="T30" fmla="*/ 587 w 1289"/>
              <a:gd name="T31" fmla="*/ 1297 h 2152"/>
              <a:gd name="T32" fmla="*/ 618 w 1289"/>
              <a:gd name="T33" fmla="*/ 1311 h 2152"/>
              <a:gd name="T34" fmla="*/ 615 w 1289"/>
              <a:gd name="T35" fmla="*/ 1359 h 2152"/>
              <a:gd name="T36" fmla="*/ 665 w 1289"/>
              <a:gd name="T37" fmla="*/ 1536 h 2152"/>
              <a:gd name="T38" fmla="*/ 652 w 1289"/>
              <a:gd name="T39" fmla="*/ 1556 h 2152"/>
              <a:gd name="T40" fmla="*/ 567 w 1289"/>
              <a:gd name="T41" fmla="*/ 1544 h 2152"/>
              <a:gd name="T42" fmla="*/ 263 w 1289"/>
              <a:gd name="T43" fmla="*/ 1848 h 2152"/>
              <a:gd name="T44" fmla="*/ 567 w 1289"/>
              <a:gd name="T45" fmla="*/ 2152 h 2152"/>
              <a:gd name="T46" fmla="*/ 870 w 1289"/>
              <a:gd name="T47" fmla="*/ 1848 h 2152"/>
              <a:gd name="T48" fmla="*/ 832 w 1289"/>
              <a:gd name="T49" fmla="*/ 1700 h 2152"/>
              <a:gd name="T50" fmla="*/ 851 w 1289"/>
              <a:gd name="T51" fmla="*/ 1681 h 2152"/>
              <a:gd name="T52" fmla="*/ 952 w 1289"/>
              <a:gd name="T53" fmla="*/ 1696 h 2152"/>
              <a:gd name="T54" fmla="*/ 1289 w 1289"/>
              <a:gd name="T55" fmla="*/ 1359 h 2152"/>
              <a:gd name="T56" fmla="*/ 952 w 1289"/>
              <a:gd name="T57" fmla="*/ 1022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89" h="2152">
                <a:moveTo>
                  <a:pt x="952" y="1022"/>
                </a:moveTo>
                <a:cubicBezTo>
                  <a:pt x="880" y="1022"/>
                  <a:pt x="814" y="1044"/>
                  <a:pt x="759" y="1082"/>
                </a:cubicBezTo>
                <a:cubicBezTo>
                  <a:pt x="741" y="1095"/>
                  <a:pt x="719" y="1090"/>
                  <a:pt x="722" y="1071"/>
                </a:cubicBezTo>
                <a:cubicBezTo>
                  <a:pt x="725" y="1051"/>
                  <a:pt x="727" y="1031"/>
                  <a:pt x="727" y="1010"/>
                </a:cubicBezTo>
                <a:cubicBezTo>
                  <a:pt x="727" y="939"/>
                  <a:pt x="707" y="873"/>
                  <a:pt x="672" y="817"/>
                </a:cubicBezTo>
                <a:cubicBezTo>
                  <a:pt x="662" y="801"/>
                  <a:pt x="673" y="783"/>
                  <a:pt x="691" y="786"/>
                </a:cubicBezTo>
                <a:cubicBezTo>
                  <a:pt x="717" y="791"/>
                  <a:pt x="743" y="794"/>
                  <a:pt x="770" y="794"/>
                </a:cubicBezTo>
                <a:cubicBezTo>
                  <a:pt x="990" y="794"/>
                  <a:pt x="1168" y="616"/>
                  <a:pt x="1168" y="397"/>
                </a:cubicBezTo>
                <a:cubicBezTo>
                  <a:pt x="1168" y="177"/>
                  <a:pt x="990" y="0"/>
                  <a:pt x="770" y="0"/>
                </a:cubicBezTo>
                <a:cubicBezTo>
                  <a:pt x="551" y="0"/>
                  <a:pt x="373" y="177"/>
                  <a:pt x="373" y="397"/>
                </a:cubicBezTo>
                <a:cubicBezTo>
                  <a:pt x="373" y="476"/>
                  <a:pt x="396" y="551"/>
                  <a:pt x="437" y="613"/>
                </a:cubicBezTo>
                <a:cubicBezTo>
                  <a:pt x="449" y="631"/>
                  <a:pt x="438" y="653"/>
                  <a:pt x="418" y="650"/>
                </a:cubicBezTo>
                <a:cubicBezTo>
                  <a:pt x="400" y="648"/>
                  <a:pt x="382" y="646"/>
                  <a:pt x="364" y="646"/>
                </a:cubicBezTo>
                <a:cubicBezTo>
                  <a:pt x="163" y="646"/>
                  <a:pt x="0" y="809"/>
                  <a:pt x="0" y="1010"/>
                </a:cubicBezTo>
                <a:cubicBezTo>
                  <a:pt x="0" y="1211"/>
                  <a:pt x="163" y="1373"/>
                  <a:pt x="364" y="1373"/>
                </a:cubicBezTo>
                <a:cubicBezTo>
                  <a:pt x="448" y="1373"/>
                  <a:pt x="525" y="1345"/>
                  <a:pt x="587" y="1297"/>
                </a:cubicBezTo>
                <a:cubicBezTo>
                  <a:pt x="602" y="1285"/>
                  <a:pt x="621" y="1292"/>
                  <a:pt x="618" y="1311"/>
                </a:cubicBezTo>
                <a:cubicBezTo>
                  <a:pt x="616" y="1327"/>
                  <a:pt x="615" y="1343"/>
                  <a:pt x="615" y="1359"/>
                </a:cubicBezTo>
                <a:cubicBezTo>
                  <a:pt x="615" y="1424"/>
                  <a:pt x="633" y="1484"/>
                  <a:pt x="665" y="1536"/>
                </a:cubicBezTo>
                <a:cubicBezTo>
                  <a:pt x="673" y="1548"/>
                  <a:pt x="665" y="1560"/>
                  <a:pt x="652" y="1556"/>
                </a:cubicBezTo>
                <a:cubicBezTo>
                  <a:pt x="625" y="1548"/>
                  <a:pt x="596" y="1544"/>
                  <a:pt x="567" y="1544"/>
                </a:cubicBezTo>
                <a:cubicBezTo>
                  <a:pt x="399" y="1544"/>
                  <a:pt x="263" y="1680"/>
                  <a:pt x="263" y="1848"/>
                </a:cubicBezTo>
                <a:cubicBezTo>
                  <a:pt x="263" y="2016"/>
                  <a:pt x="399" y="2152"/>
                  <a:pt x="567" y="2152"/>
                </a:cubicBezTo>
                <a:cubicBezTo>
                  <a:pt x="734" y="2152"/>
                  <a:pt x="870" y="2016"/>
                  <a:pt x="870" y="1848"/>
                </a:cubicBezTo>
                <a:cubicBezTo>
                  <a:pt x="870" y="1794"/>
                  <a:pt x="856" y="1744"/>
                  <a:pt x="832" y="1700"/>
                </a:cubicBezTo>
                <a:cubicBezTo>
                  <a:pt x="825" y="1687"/>
                  <a:pt x="836" y="1676"/>
                  <a:pt x="851" y="1681"/>
                </a:cubicBezTo>
                <a:cubicBezTo>
                  <a:pt x="883" y="1691"/>
                  <a:pt x="917" y="1696"/>
                  <a:pt x="952" y="1696"/>
                </a:cubicBezTo>
                <a:cubicBezTo>
                  <a:pt x="1138" y="1696"/>
                  <a:pt x="1289" y="1545"/>
                  <a:pt x="1289" y="1359"/>
                </a:cubicBezTo>
                <a:cubicBezTo>
                  <a:pt x="1289" y="1173"/>
                  <a:pt x="1138" y="1022"/>
                  <a:pt x="952" y="1022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2400"/>
          </a:p>
        </p:txBody>
      </p:sp>
      <p:sp>
        <p:nvSpPr>
          <p:cNvPr id="59" name="椭圆 58"/>
          <p:cNvSpPr/>
          <p:nvPr/>
        </p:nvSpPr>
        <p:spPr>
          <a:xfrm>
            <a:off x="5651500" y="959485"/>
            <a:ext cx="1440000" cy="1440000"/>
          </a:xfrm>
          <a:prstGeom prst="ellipse">
            <a:avLst/>
          </a:prstGeom>
          <a:solidFill>
            <a:srgbClr val="FFB8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7" name="文本框 66"/>
          <p:cNvSpPr txBox="1"/>
          <p:nvPr/>
        </p:nvSpPr>
        <p:spPr>
          <a:xfrm>
            <a:off x="5621020" y="1255395"/>
            <a:ext cx="1374775" cy="829945"/>
          </a:xfrm>
          <a:prstGeom prst="rect">
            <a:avLst/>
          </a:prstGeom>
          <a:noFill/>
          <a:effectLst>
            <a:outerShdw blurRad="25400" dist="12700" algn="l" rotWithShape="0">
              <a:prstClr val="black">
                <a:alpha val="19000"/>
              </a:prstClr>
            </a:outerShdw>
          </a:effectLst>
        </p:spPr>
        <p:txBody>
          <a:bodyPr wrap="square" lIns="91440" tIns="45720" rIns="91440" bIns="45720" rtlCol="0">
            <a:spAutoFit/>
          </a:bodyPr>
          <a:p>
            <a:pPr algn="ctr"/>
            <a:r>
              <a:rPr lang="en-US" altLang="zh-CN" sz="4800" dirty="0">
                <a:solidFill>
                  <a:schemeClr val="bg1"/>
                </a:solidFill>
                <a:effectLst>
                  <a:outerShdw blurRad="76200" dist="635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</a:t>
            </a:r>
            <a:endParaRPr lang="zh-CN" altLang="en-US" sz="4800" dirty="0">
              <a:solidFill>
                <a:schemeClr val="bg1"/>
              </a:solidFill>
              <a:effectLst>
                <a:outerShdw blurRad="76200" dist="63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663440" y="2603500"/>
            <a:ext cx="1260000" cy="1260000"/>
          </a:xfrm>
          <a:prstGeom prst="ellipse">
            <a:avLst/>
          </a:prstGeom>
          <a:solidFill>
            <a:srgbClr val="01AC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73" name="椭圆 72"/>
          <p:cNvSpPr/>
          <p:nvPr/>
        </p:nvSpPr>
        <p:spPr>
          <a:xfrm>
            <a:off x="5321300" y="4892040"/>
            <a:ext cx="1080000" cy="1080000"/>
          </a:xfrm>
          <a:prstGeom prst="ellipse">
            <a:avLst/>
          </a:prstGeom>
          <a:solidFill>
            <a:srgbClr val="663A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80" name="椭圆 79"/>
          <p:cNvSpPr/>
          <p:nvPr/>
        </p:nvSpPr>
        <p:spPr>
          <a:xfrm>
            <a:off x="6287770" y="3576955"/>
            <a:ext cx="1152000" cy="1152000"/>
          </a:xfrm>
          <a:prstGeom prst="ellipse">
            <a:avLst/>
          </a:prstGeom>
          <a:solidFill>
            <a:srgbClr val="F661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81" name="文本框 80"/>
          <p:cNvSpPr txBox="1"/>
          <p:nvPr/>
        </p:nvSpPr>
        <p:spPr>
          <a:xfrm>
            <a:off x="4548505" y="2835275"/>
            <a:ext cx="1374775" cy="829945"/>
          </a:xfrm>
          <a:prstGeom prst="rect">
            <a:avLst/>
          </a:prstGeom>
          <a:noFill/>
          <a:effectLst>
            <a:outerShdw blurRad="25400" dist="12700" algn="l" rotWithShape="0">
              <a:prstClr val="black">
                <a:alpha val="19000"/>
              </a:prstClr>
            </a:outerShdw>
          </a:effectLst>
        </p:spPr>
        <p:txBody>
          <a:bodyPr wrap="square" lIns="91440" tIns="45720" rIns="91440" bIns="45720" rtlCol="0">
            <a:spAutoFit/>
          </a:bodyPr>
          <a:p>
            <a:pPr algn="ctr"/>
            <a:r>
              <a:rPr lang="en-US" altLang="zh-CN" sz="4800" dirty="0">
                <a:solidFill>
                  <a:schemeClr val="bg1"/>
                </a:solidFill>
                <a:effectLst>
                  <a:outerShdw blurRad="76200" dist="635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B</a:t>
            </a:r>
            <a:endParaRPr lang="zh-CN" altLang="en-US" sz="4800" dirty="0">
              <a:solidFill>
                <a:schemeClr val="bg1"/>
              </a:solidFill>
              <a:effectLst>
                <a:outerShdw blurRad="76200" dist="63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109335" y="3763010"/>
            <a:ext cx="1374775" cy="829945"/>
          </a:xfrm>
          <a:prstGeom prst="rect">
            <a:avLst/>
          </a:prstGeom>
          <a:noFill/>
          <a:effectLst>
            <a:outerShdw blurRad="25400" dist="12700" algn="l" rotWithShape="0">
              <a:prstClr val="black">
                <a:alpha val="19000"/>
              </a:prstClr>
            </a:outerShdw>
          </a:effectLst>
        </p:spPr>
        <p:txBody>
          <a:bodyPr wrap="square" lIns="91440" tIns="45720" rIns="91440" bIns="45720" rtlCol="0">
            <a:spAutoFit/>
          </a:bodyPr>
          <a:p>
            <a:pPr algn="ctr"/>
            <a:r>
              <a:rPr lang="en-US" altLang="zh-CN" sz="4800" dirty="0">
                <a:solidFill>
                  <a:schemeClr val="bg1"/>
                </a:solidFill>
                <a:effectLst>
                  <a:outerShdw blurRad="76200" dist="635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</a:t>
            </a:r>
            <a:endParaRPr lang="zh-CN" altLang="en-US" sz="4800" dirty="0">
              <a:solidFill>
                <a:schemeClr val="bg1"/>
              </a:solidFill>
              <a:effectLst>
                <a:outerShdw blurRad="76200" dist="63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110480" y="5054600"/>
            <a:ext cx="1374775" cy="829945"/>
          </a:xfrm>
          <a:prstGeom prst="rect">
            <a:avLst/>
          </a:prstGeom>
          <a:noFill/>
          <a:effectLst>
            <a:outerShdw blurRad="25400" dist="12700" algn="l" rotWithShape="0">
              <a:prstClr val="black">
                <a:alpha val="19000"/>
              </a:prstClr>
            </a:outerShdw>
          </a:effectLst>
        </p:spPr>
        <p:txBody>
          <a:bodyPr wrap="square" lIns="91440" tIns="45720" rIns="91440" bIns="45720" rtlCol="0">
            <a:spAutoFit/>
          </a:bodyPr>
          <a:p>
            <a:pPr algn="ctr"/>
            <a:r>
              <a:rPr lang="en-US" altLang="zh-CN" sz="4800" dirty="0">
                <a:solidFill>
                  <a:schemeClr val="bg1"/>
                </a:solidFill>
                <a:effectLst>
                  <a:outerShdw blurRad="76200" dist="635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</a:t>
            </a:r>
            <a:endParaRPr lang="zh-CN" altLang="en-US" sz="4800" dirty="0">
              <a:solidFill>
                <a:schemeClr val="bg1"/>
              </a:solidFill>
              <a:effectLst>
                <a:outerShdw blurRad="76200" dist="63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3" name="Freeform 975"/>
          <p:cNvSpPr>
            <a:spLocks noEditPoints="1"/>
          </p:cNvSpPr>
          <p:nvPr/>
        </p:nvSpPr>
        <p:spPr bwMode="auto">
          <a:xfrm>
            <a:off x="8585200" y="979805"/>
            <a:ext cx="424815" cy="525145"/>
          </a:xfrm>
          <a:custGeom>
            <a:avLst/>
            <a:gdLst>
              <a:gd name="T0" fmla="*/ 120 w 349"/>
              <a:gd name="T1" fmla="*/ 0 h 431"/>
              <a:gd name="T2" fmla="*/ 117 w 349"/>
              <a:gd name="T3" fmla="*/ 3 h 431"/>
              <a:gd name="T4" fmla="*/ 2 w 349"/>
              <a:gd name="T5" fmla="*/ 117 h 431"/>
              <a:gd name="T6" fmla="*/ 0 w 349"/>
              <a:gd name="T7" fmla="*/ 120 h 431"/>
              <a:gd name="T8" fmla="*/ 0 w 349"/>
              <a:gd name="T9" fmla="*/ 431 h 431"/>
              <a:gd name="T10" fmla="*/ 349 w 349"/>
              <a:gd name="T11" fmla="*/ 431 h 431"/>
              <a:gd name="T12" fmla="*/ 349 w 349"/>
              <a:gd name="T13" fmla="*/ 0 h 431"/>
              <a:gd name="T14" fmla="*/ 120 w 349"/>
              <a:gd name="T15" fmla="*/ 0 h 431"/>
              <a:gd name="T16" fmla="*/ 114 w 349"/>
              <a:gd name="T17" fmla="*/ 37 h 431"/>
              <a:gd name="T18" fmla="*/ 114 w 349"/>
              <a:gd name="T19" fmla="*/ 114 h 431"/>
              <a:gd name="T20" fmla="*/ 37 w 349"/>
              <a:gd name="T21" fmla="*/ 114 h 431"/>
              <a:gd name="T22" fmla="*/ 114 w 349"/>
              <a:gd name="T23" fmla="*/ 37 h 431"/>
              <a:gd name="T24" fmla="*/ 328 w 349"/>
              <a:gd name="T25" fmla="*/ 410 h 431"/>
              <a:gd name="T26" fmla="*/ 20 w 349"/>
              <a:gd name="T27" fmla="*/ 410 h 431"/>
              <a:gd name="T28" fmla="*/ 20 w 349"/>
              <a:gd name="T29" fmla="*/ 136 h 431"/>
              <a:gd name="T30" fmla="*/ 135 w 349"/>
              <a:gd name="T31" fmla="*/ 136 h 431"/>
              <a:gd name="T32" fmla="*/ 135 w 349"/>
              <a:gd name="T33" fmla="*/ 22 h 431"/>
              <a:gd name="T34" fmla="*/ 328 w 349"/>
              <a:gd name="T35" fmla="*/ 22 h 431"/>
              <a:gd name="T36" fmla="*/ 328 w 349"/>
              <a:gd name="T37" fmla="*/ 410 h 431"/>
              <a:gd name="T38" fmla="*/ 75 w 349"/>
              <a:gd name="T39" fmla="*/ 317 h 431"/>
              <a:gd name="T40" fmla="*/ 145 w 349"/>
              <a:gd name="T41" fmla="*/ 249 h 431"/>
              <a:gd name="T42" fmla="*/ 187 w 349"/>
              <a:gd name="T43" fmla="*/ 290 h 431"/>
              <a:gd name="T44" fmla="*/ 300 w 349"/>
              <a:gd name="T45" fmla="*/ 178 h 431"/>
              <a:gd name="T46" fmla="*/ 285 w 349"/>
              <a:gd name="T47" fmla="*/ 163 h 431"/>
              <a:gd name="T48" fmla="*/ 187 w 349"/>
              <a:gd name="T49" fmla="*/ 259 h 431"/>
              <a:gd name="T50" fmla="*/ 152 w 349"/>
              <a:gd name="T51" fmla="*/ 225 h 431"/>
              <a:gd name="T52" fmla="*/ 145 w 349"/>
              <a:gd name="T53" fmla="*/ 218 h 431"/>
              <a:gd name="T54" fmla="*/ 138 w 349"/>
              <a:gd name="T55" fmla="*/ 225 h 431"/>
              <a:gd name="T56" fmla="*/ 60 w 349"/>
              <a:gd name="T57" fmla="*/ 302 h 431"/>
              <a:gd name="T58" fmla="*/ 75 w 349"/>
              <a:gd name="T59" fmla="*/ 3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9" h="431">
                <a:moveTo>
                  <a:pt x="120" y="0"/>
                </a:moveTo>
                <a:lnTo>
                  <a:pt x="117" y="3"/>
                </a:lnTo>
                <a:lnTo>
                  <a:pt x="2" y="117"/>
                </a:lnTo>
                <a:lnTo>
                  <a:pt x="0" y="120"/>
                </a:lnTo>
                <a:lnTo>
                  <a:pt x="0" y="431"/>
                </a:lnTo>
                <a:lnTo>
                  <a:pt x="349" y="431"/>
                </a:lnTo>
                <a:lnTo>
                  <a:pt x="349" y="0"/>
                </a:lnTo>
                <a:lnTo>
                  <a:pt x="120" y="0"/>
                </a:lnTo>
                <a:close/>
                <a:moveTo>
                  <a:pt x="114" y="37"/>
                </a:moveTo>
                <a:lnTo>
                  <a:pt x="114" y="114"/>
                </a:lnTo>
                <a:lnTo>
                  <a:pt x="37" y="114"/>
                </a:lnTo>
                <a:lnTo>
                  <a:pt x="114" y="37"/>
                </a:lnTo>
                <a:close/>
                <a:moveTo>
                  <a:pt x="328" y="410"/>
                </a:moveTo>
                <a:lnTo>
                  <a:pt x="20" y="410"/>
                </a:lnTo>
                <a:lnTo>
                  <a:pt x="20" y="136"/>
                </a:lnTo>
                <a:lnTo>
                  <a:pt x="135" y="136"/>
                </a:lnTo>
                <a:lnTo>
                  <a:pt x="135" y="22"/>
                </a:lnTo>
                <a:lnTo>
                  <a:pt x="328" y="22"/>
                </a:lnTo>
                <a:lnTo>
                  <a:pt x="328" y="410"/>
                </a:lnTo>
                <a:close/>
                <a:moveTo>
                  <a:pt x="75" y="317"/>
                </a:moveTo>
                <a:lnTo>
                  <a:pt x="145" y="249"/>
                </a:lnTo>
                <a:lnTo>
                  <a:pt x="187" y="290"/>
                </a:lnTo>
                <a:lnTo>
                  <a:pt x="300" y="178"/>
                </a:lnTo>
                <a:lnTo>
                  <a:pt x="285" y="163"/>
                </a:lnTo>
                <a:lnTo>
                  <a:pt x="187" y="259"/>
                </a:lnTo>
                <a:lnTo>
                  <a:pt x="152" y="225"/>
                </a:lnTo>
                <a:lnTo>
                  <a:pt x="145" y="218"/>
                </a:lnTo>
                <a:lnTo>
                  <a:pt x="138" y="225"/>
                </a:lnTo>
                <a:lnTo>
                  <a:pt x="60" y="302"/>
                </a:lnTo>
                <a:lnTo>
                  <a:pt x="75" y="317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809865" y="1558290"/>
            <a:ext cx="3409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Z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产品额度与马上有较大差异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809865" y="1882775"/>
            <a:ext cx="3284220" cy="48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Z</a:t>
            </a:r>
            <a:r>
              <a:rPr lang="zh-CN" altLang="en-US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产品</a:t>
            </a:r>
            <a:r>
              <a:rPr lang="zh-CN" altLang="en-US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在高额度方面更具备优势，此点分流存在较大分流的可能性</a:t>
            </a:r>
            <a:endParaRPr lang="zh-CN" altLang="en-US" sz="1065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96" name="Freeform 987"/>
          <p:cNvSpPr>
            <a:spLocks noEditPoints="1"/>
          </p:cNvSpPr>
          <p:nvPr/>
        </p:nvSpPr>
        <p:spPr bwMode="auto">
          <a:xfrm>
            <a:off x="8624570" y="3169920"/>
            <a:ext cx="446405" cy="717550"/>
          </a:xfrm>
          <a:custGeom>
            <a:avLst/>
            <a:gdLst>
              <a:gd name="T0" fmla="*/ 133 w 205"/>
              <a:gd name="T1" fmla="*/ 170 h 331"/>
              <a:gd name="T2" fmla="*/ 148 w 205"/>
              <a:gd name="T3" fmla="*/ 126 h 331"/>
              <a:gd name="T4" fmla="*/ 148 w 205"/>
              <a:gd name="T5" fmla="*/ 110 h 331"/>
              <a:gd name="T6" fmla="*/ 48 w 205"/>
              <a:gd name="T7" fmla="*/ 118 h 331"/>
              <a:gd name="T8" fmla="*/ 71 w 205"/>
              <a:gd name="T9" fmla="*/ 126 h 331"/>
              <a:gd name="T10" fmla="*/ 39 w 205"/>
              <a:gd name="T11" fmla="*/ 224 h 331"/>
              <a:gd name="T12" fmla="*/ 44 w 205"/>
              <a:gd name="T13" fmla="*/ 331 h 331"/>
              <a:gd name="T14" fmla="*/ 205 w 205"/>
              <a:gd name="T15" fmla="*/ 298 h 331"/>
              <a:gd name="T16" fmla="*/ 161 w 205"/>
              <a:gd name="T17" fmla="*/ 315 h 331"/>
              <a:gd name="T18" fmla="*/ 16 w 205"/>
              <a:gd name="T19" fmla="*/ 298 h 331"/>
              <a:gd name="T20" fmla="*/ 87 w 205"/>
              <a:gd name="T21" fmla="*/ 170 h 331"/>
              <a:gd name="T22" fmla="*/ 117 w 205"/>
              <a:gd name="T23" fmla="*/ 126 h 331"/>
              <a:gd name="T24" fmla="*/ 153 w 205"/>
              <a:gd name="T25" fmla="*/ 234 h 331"/>
              <a:gd name="T26" fmla="*/ 161 w 205"/>
              <a:gd name="T27" fmla="*/ 315 h 331"/>
              <a:gd name="T28" fmla="*/ 121 w 205"/>
              <a:gd name="T29" fmla="*/ 262 h 331"/>
              <a:gd name="T30" fmla="*/ 101 w 205"/>
              <a:gd name="T31" fmla="*/ 258 h 331"/>
              <a:gd name="T32" fmla="*/ 63 w 205"/>
              <a:gd name="T33" fmla="*/ 263 h 331"/>
              <a:gd name="T34" fmla="*/ 48 w 205"/>
              <a:gd name="T35" fmla="*/ 259 h 331"/>
              <a:gd name="T36" fmla="*/ 24 w 205"/>
              <a:gd name="T37" fmla="*/ 298 h 331"/>
              <a:gd name="T38" fmla="*/ 161 w 205"/>
              <a:gd name="T39" fmla="*/ 307 h 331"/>
              <a:gd name="T40" fmla="*/ 167 w 205"/>
              <a:gd name="T41" fmla="*/ 266 h 331"/>
              <a:gd name="T42" fmla="*/ 165 w 205"/>
              <a:gd name="T43" fmla="*/ 264 h 331"/>
              <a:gd name="T44" fmla="*/ 144 w 205"/>
              <a:gd name="T45" fmla="*/ 248 h 331"/>
              <a:gd name="T46" fmla="*/ 124 w 205"/>
              <a:gd name="T47" fmla="*/ 23 h 331"/>
              <a:gd name="T48" fmla="*/ 124 w 205"/>
              <a:gd name="T49" fmla="*/ 0 h 331"/>
              <a:gd name="T50" fmla="*/ 124 w 205"/>
              <a:gd name="T51" fmla="*/ 23 h 331"/>
              <a:gd name="T52" fmla="*/ 91 w 205"/>
              <a:gd name="T53" fmla="*/ 49 h 331"/>
              <a:gd name="T54" fmla="*/ 74 w 205"/>
              <a:gd name="T55" fmla="*/ 32 h 331"/>
              <a:gd name="T56" fmla="*/ 58 w 205"/>
              <a:gd name="T57" fmla="*/ 49 h 331"/>
              <a:gd name="T58" fmla="*/ 68 w 205"/>
              <a:gd name="T59" fmla="*/ 43 h 331"/>
              <a:gd name="T60" fmla="*/ 80 w 205"/>
              <a:gd name="T61" fmla="*/ 43 h 331"/>
              <a:gd name="T62" fmla="*/ 74 w 205"/>
              <a:gd name="T63" fmla="*/ 57 h 331"/>
              <a:gd name="T64" fmla="*/ 68 w 205"/>
              <a:gd name="T65" fmla="*/ 43 h 331"/>
              <a:gd name="T66" fmla="*/ 92 w 205"/>
              <a:gd name="T67" fmla="*/ 102 h 331"/>
              <a:gd name="T68" fmla="*/ 98 w 205"/>
              <a:gd name="T69" fmla="*/ 82 h 331"/>
              <a:gd name="T70" fmla="*/ 129 w 205"/>
              <a:gd name="T71" fmla="*/ 82 h 331"/>
              <a:gd name="T72" fmla="*/ 134 w 205"/>
              <a:gd name="T73" fmla="*/ 102 h 331"/>
              <a:gd name="T74" fmla="*/ 143 w 205"/>
              <a:gd name="T75" fmla="*/ 97 h 331"/>
              <a:gd name="T76" fmla="*/ 113 w 205"/>
              <a:gd name="T77" fmla="*/ 68 h 331"/>
              <a:gd name="T78" fmla="*/ 84 w 205"/>
              <a:gd name="T79" fmla="*/ 97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5" h="331">
                <a:moveTo>
                  <a:pt x="165" y="224"/>
                </a:moveTo>
                <a:cubicBezTo>
                  <a:pt x="150" y="204"/>
                  <a:pt x="133" y="184"/>
                  <a:pt x="133" y="17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53" y="126"/>
                  <a:pt x="156" y="122"/>
                  <a:pt x="156" y="118"/>
                </a:cubicBezTo>
                <a:cubicBezTo>
                  <a:pt x="156" y="113"/>
                  <a:pt x="153" y="110"/>
                  <a:pt x="148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2" y="110"/>
                  <a:pt x="48" y="113"/>
                  <a:pt x="48" y="118"/>
                </a:cubicBezTo>
                <a:cubicBezTo>
                  <a:pt x="48" y="122"/>
                  <a:pt x="52" y="126"/>
                  <a:pt x="56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1" y="170"/>
                  <a:pt x="71" y="170"/>
                  <a:pt x="71" y="170"/>
                </a:cubicBezTo>
                <a:cubicBezTo>
                  <a:pt x="71" y="184"/>
                  <a:pt x="55" y="204"/>
                  <a:pt x="39" y="224"/>
                </a:cubicBezTo>
                <a:cubicBezTo>
                  <a:pt x="20" y="249"/>
                  <a:pt x="0" y="274"/>
                  <a:pt x="0" y="298"/>
                </a:cubicBezTo>
                <a:cubicBezTo>
                  <a:pt x="0" y="318"/>
                  <a:pt x="16" y="331"/>
                  <a:pt x="44" y="331"/>
                </a:cubicBezTo>
                <a:cubicBezTo>
                  <a:pt x="161" y="331"/>
                  <a:pt x="161" y="331"/>
                  <a:pt x="161" y="331"/>
                </a:cubicBezTo>
                <a:cubicBezTo>
                  <a:pt x="188" y="331"/>
                  <a:pt x="205" y="318"/>
                  <a:pt x="205" y="298"/>
                </a:cubicBezTo>
                <a:cubicBezTo>
                  <a:pt x="205" y="274"/>
                  <a:pt x="185" y="249"/>
                  <a:pt x="165" y="224"/>
                </a:cubicBezTo>
                <a:close/>
                <a:moveTo>
                  <a:pt x="161" y="315"/>
                </a:moveTo>
                <a:cubicBezTo>
                  <a:pt x="44" y="315"/>
                  <a:pt x="44" y="315"/>
                  <a:pt x="44" y="315"/>
                </a:cubicBezTo>
                <a:cubicBezTo>
                  <a:pt x="33" y="315"/>
                  <a:pt x="16" y="313"/>
                  <a:pt x="16" y="298"/>
                </a:cubicBezTo>
                <a:cubicBezTo>
                  <a:pt x="16" y="280"/>
                  <a:pt x="34" y="257"/>
                  <a:pt x="52" y="234"/>
                </a:cubicBezTo>
                <a:cubicBezTo>
                  <a:pt x="70" y="211"/>
                  <a:pt x="87" y="189"/>
                  <a:pt x="87" y="170"/>
                </a:cubicBezTo>
                <a:cubicBezTo>
                  <a:pt x="87" y="126"/>
                  <a:pt x="87" y="126"/>
                  <a:pt x="87" y="126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89"/>
                  <a:pt x="135" y="211"/>
                  <a:pt x="153" y="234"/>
                </a:cubicBezTo>
                <a:cubicBezTo>
                  <a:pt x="171" y="257"/>
                  <a:pt x="189" y="280"/>
                  <a:pt x="189" y="298"/>
                </a:cubicBezTo>
                <a:cubicBezTo>
                  <a:pt x="189" y="313"/>
                  <a:pt x="171" y="315"/>
                  <a:pt x="161" y="315"/>
                </a:cubicBezTo>
                <a:close/>
                <a:moveTo>
                  <a:pt x="122" y="263"/>
                </a:moveTo>
                <a:cubicBezTo>
                  <a:pt x="122" y="263"/>
                  <a:pt x="121" y="263"/>
                  <a:pt x="121" y="262"/>
                </a:cubicBezTo>
                <a:cubicBezTo>
                  <a:pt x="118" y="258"/>
                  <a:pt x="114" y="256"/>
                  <a:pt x="109" y="256"/>
                </a:cubicBezTo>
                <a:cubicBezTo>
                  <a:pt x="106" y="256"/>
                  <a:pt x="103" y="257"/>
                  <a:pt x="101" y="258"/>
                </a:cubicBezTo>
                <a:cubicBezTo>
                  <a:pt x="99" y="250"/>
                  <a:pt x="91" y="244"/>
                  <a:pt x="82" y="244"/>
                </a:cubicBezTo>
                <a:cubicBezTo>
                  <a:pt x="72" y="244"/>
                  <a:pt x="63" y="252"/>
                  <a:pt x="63" y="263"/>
                </a:cubicBezTo>
                <a:cubicBezTo>
                  <a:pt x="63" y="264"/>
                  <a:pt x="63" y="264"/>
                  <a:pt x="63" y="265"/>
                </a:cubicBezTo>
                <a:cubicBezTo>
                  <a:pt x="59" y="261"/>
                  <a:pt x="54" y="259"/>
                  <a:pt x="48" y="259"/>
                </a:cubicBezTo>
                <a:cubicBezTo>
                  <a:pt x="46" y="259"/>
                  <a:pt x="44" y="260"/>
                  <a:pt x="42" y="260"/>
                </a:cubicBezTo>
                <a:cubicBezTo>
                  <a:pt x="32" y="274"/>
                  <a:pt x="24" y="288"/>
                  <a:pt x="24" y="298"/>
                </a:cubicBezTo>
                <a:cubicBezTo>
                  <a:pt x="24" y="306"/>
                  <a:pt x="34" y="307"/>
                  <a:pt x="44" y="307"/>
                </a:cubicBezTo>
                <a:cubicBezTo>
                  <a:pt x="161" y="307"/>
                  <a:pt x="161" y="307"/>
                  <a:pt x="161" y="307"/>
                </a:cubicBezTo>
                <a:cubicBezTo>
                  <a:pt x="170" y="307"/>
                  <a:pt x="181" y="306"/>
                  <a:pt x="181" y="298"/>
                </a:cubicBezTo>
                <a:cubicBezTo>
                  <a:pt x="181" y="289"/>
                  <a:pt x="175" y="278"/>
                  <a:pt x="167" y="266"/>
                </a:cubicBezTo>
                <a:cubicBezTo>
                  <a:pt x="167" y="266"/>
                  <a:pt x="166" y="266"/>
                  <a:pt x="166" y="266"/>
                </a:cubicBezTo>
                <a:cubicBezTo>
                  <a:pt x="166" y="265"/>
                  <a:pt x="166" y="265"/>
                  <a:pt x="165" y="264"/>
                </a:cubicBezTo>
                <a:cubicBezTo>
                  <a:pt x="163" y="260"/>
                  <a:pt x="160" y="256"/>
                  <a:pt x="156" y="252"/>
                </a:cubicBezTo>
                <a:cubicBezTo>
                  <a:pt x="153" y="249"/>
                  <a:pt x="148" y="248"/>
                  <a:pt x="144" y="248"/>
                </a:cubicBezTo>
                <a:cubicBezTo>
                  <a:pt x="134" y="248"/>
                  <a:pt x="125" y="254"/>
                  <a:pt x="122" y="263"/>
                </a:cubicBezTo>
                <a:close/>
                <a:moveTo>
                  <a:pt x="124" y="23"/>
                </a:moveTo>
                <a:cubicBezTo>
                  <a:pt x="130" y="23"/>
                  <a:pt x="135" y="18"/>
                  <a:pt x="135" y="11"/>
                </a:cubicBezTo>
                <a:cubicBezTo>
                  <a:pt x="135" y="5"/>
                  <a:pt x="130" y="0"/>
                  <a:pt x="124" y="0"/>
                </a:cubicBezTo>
                <a:cubicBezTo>
                  <a:pt x="118" y="0"/>
                  <a:pt x="112" y="5"/>
                  <a:pt x="112" y="11"/>
                </a:cubicBezTo>
                <a:cubicBezTo>
                  <a:pt x="112" y="18"/>
                  <a:pt x="118" y="23"/>
                  <a:pt x="124" y="23"/>
                </a:cubicBezTo>
                <a:close/>
                <a:moveTo>
                  <a:pt x="74" y="65"/>
                </a:moveTo>
                <a:cubicBezTo>
                  <a:pt x="83" y="65"/>
                  <a:pt x="91" y="58"/>
                  <a:pt x="91" y="49"/>
                </a:cubicBezTo>
                <a:cubicBezTo>
                  <a:pt x="91" y="45"/>
                  <a:pt x="89" y="40"/>
                  <a:pt x="86" y="37"/>
                </a:cubicBezTo>
                <a:cubicBezTo>
                  <a:pt x="83" y="34"/>
                  <a:pt x="79" y="32"/>
                  <a:pt x="74" y="32"/>
                </a:cubicBezTo>
                <a:cubicBezTo>
                  <a:pt x="70" y="32"/>
                  <a:pt x="66" y="34"/>
                  <a:pt x="62" y="37"/>
                </a:cubicBezTo>
                <a:cubicBezTo>
                  <a:pt x="59" y="40"/>
                  <a:pt x="58" y="45"/>
                  <a:pt x="58" y="49"/>
                </a:cubicBezTo>
                <a:cubicBezTo>
                  <a:pt x="58" y="58"/>
                  <a:pt x="65" y="65"/>
                  <a:pt x="74" y="65"/>
                </a:cubicBezTo>
                <a:close/>
                <a:moveTo>
                  <a:pt x="68" y="43"/>
                </a:moveTo>
                <a:cubicBezTo>
                  <a:pt x="70" y="41"/>
                  <a:pt x="72" y="40"/>
                  <a:pt x="74" y="40"/>
                </a:cubicBezTo>
                <a:cubicBezTo>
                  <a:pt x="76" y="40"/>
                  <a:pt x="79" y="41"/>
                  <a:pt x="80" y="43"/>
                </a:cubicBezTo>
                <a:cubicBezTo>
                  <a:pt x="82" y="45"/>
                  <a:pt x="83" y="47"/>
                  <a:pt x="83" y="49"/>
                </a:cubicBezTo>
                <a:cubicBezTo>
                  <a:pt x="83" y="54"/>
                  <a:pt x="79" y="57"/>
                  <a:pt x="74" y="57"/>
                </a:cubicBezTo>
                <a:cubicBezTo>
                  <a:pt x="69" y="57"/>
                  <a:pt x="66" y="54"/>
                  <a:pt x="66" y="49"/>
                </a:cubicBezTo>
                <a:cubicBezTo>
                  <a:pt x="66" y="47"/>
                  <a:pt x="66" y="45"/>
                  <a:pt x="68" y="43"/>
                </a:cubicBezTo>
                <a:close/>
                <a:moveTo>
                  <a:pt x="84" y="102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0"/>
                  <a:pt x="92" y="99"/>
                  <a:pt x="92" y="97"/>
                </a:cubicBezTo>
                <a:cubicBezTo>
                  <a:pt x="92" y="92"/>
                  <a:pt x="94" y="86"/>
                  <a:pt x="98" y="82"/>
                </a:cubicBezTo>
                <a:cubicBezTo>
                  <a:pt x="102" y="78"/>
                  <a:pt x="108" y="76"/>
                  <a:pt x="113" y="76"/>
                </a:cubicBezTo>
                <a:cubicBezTo>
                  <a:pt x="119" y="76"/>
                  <a:pt x="124" y="78"/>
                  <a:pt x="129" y="82"/>
                </a:cubicBezTo>
                <a:cubicBezTo>
                  <a:pt x="133" y="86"/>
                  <a:pt x="135" y="92"/>
                  <a:pt x="135" y="97"/>
                </a:cubicBezTo>
                <a:cubicBezTo>
                  <a:pt x="135" y="99"/>
                  <a:pt x="135" y="100"/>
                  <a:pt x="134" y="102"/>
                </a:cubicBezTo>
                <a:cubicBezTo>
                  <a:pt x="142" y="102"/>
                  <a:pt x="142" y="102"/>
                  <a:pt x="142" y="102"/>
                </a:cubicBezTo>
                <a:cubicBezTo>
                  <a:pt x="143" y="100"/>
                  <a:pt x="143" y="99"/>
                  <a:pt x="143" y="97"/>
                </a:cubicBezTo>
                <a:cubicBezTo>
                  <a:pt x="143" y="89"/>
                  <a:pt x="140" y="82"/>
                  <a:pt x="134" y="76"/>
                </a:cubicBezTo>
                <a:cubicBezTo>
                  <a:pt x="129" y="71"/>
                  <a:pt x="121" y="68"/>
                  <a:pt x="113" y="68"/>
                </a:cubicBezTo>
                <a:cubicBezTo>
                  <a:pt x="105" y="68"/>
                  <a:pt x="98" y="71"/>
                  <a:pt x="92" y="76"/>
                </a:cubicBezTo>
                <a:cubicBezTo>
                  <a:pt x="87" y="82"/>
                  <a:pt x="84" y="89"/>
                  <a:pt x="84" y="97"/>
                </a:cubicBezTo>
                <a:cubicBezTo>
                  <a:pt x="84" y="99"/>
                  <a:pt x="84" y="100"/>
                  <a:pt x="84" y="102"/>
                </a:cubicBezTo>
                <a:close/>
              </a:path>
            </a:pathLst>
          </a:custGeom>
          <a:solidFill>
            <a:srgbClr val="F6615B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072755" y="3882390"/>
            <a:ext cx="3549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部分省份用户策略需关注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072755" y="4145280"/>
            <a:ext cx="2947670" cy="48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云南用户在两款产品的排名差异较大，需关注具体的用户策略</a:t>
            </a:r>
            <a:endParaRPr lang="zh-CN" altLang="en-US" sz="1065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95" name="Freeform 983"/>
          <p:cNvSpPr>
            <a:spLocks noEditPoints="1"/>
          </p:cNvSpPr>
          <p:nvPr/>
        </p:nvSpPr>
        <p:spPr bwMode="auto">
          <a:xfrm>
            <a:off x="2943860" y="3343275"/>
            <a:ext cx="541020" cy="554990"/>
          </a:xfrm>
          <a:custGeom>
            <a:avLst/>
            <a:gdLst>
              <a:gd name="T0" fmla="*/ 116 w 232"/>
              <a:gd name="T1" fmla="*/ 88 h 239"/>
              <a:gd name="T2" fmla="*/ 84 w 232"/>
              <a:gd name="T3" fmla="*/ 119 h 239"/>
              <a:gd name="T4" fmla="*/ 116 w 232"/>
              <a:gd name="T5" fmla="*/ 151 h 239"/>
              <a:gd name="T6" fmla="*/ 148 w 232"/>
              <a:gd name="T7" fmla="*/ 119 h 239"/>
              <a:gd name="T8" fmla="*/ 116 w 232"/>
              <a:gd name="T9" fmla="*/ 88 h 239"/>
              <a:gd name="T10" fmla="*/ 49 w 232"/>
              <a:gd name="T11" fmla="*/ 197 h 239"/>
              <a:gd name="T12" fmla="*/ 44 w 232"/>
              <a:gd name="T13" fmla="*/ 191 h 239"/>
              <a:gd name="T14" fmla="*/ 14 w 232"/>
              <a:gd name="T15" fmla="*/ 119 h 239"/>
              <a:gd name="T16" fmla="*/ 93 w 232"/>
              <a:gd name="T17" fmla="*/ 20 h 239"/>
              <a:gd name="T18" fmla="*/ 90 w 232"/>
              <a:gd name="T19" fmla="*/ 7 h 239"/>
              <a:gd name="T20" fmla="*/ 0 w 232"/>
              <a:gd name="T21" fmla="*/ 119 h 239"/>
              <a:gd name="T22" fmla="*/ 34 w 232"/>
              <a:gd name="T23" fmla="*/ 201 h 239"/>
              <a:gd name="T24" fmla="*/ 44 w 232"/>
              <a:gd name="T25" fmla="*/ 210 h 239"/>
              <a:gd name="T26" fmla="*/ 34 w 232"/>
              <a:gd name="T27" fmla="*/ 239 h 239"/>
              <a:gd name="T28" fmla="*/ 116 w 232"/>
              <a:gd name="T29" fmla="*/ 228 h 239"/>
              <a:gd name="T30" fmla="*/ 60 w 232"/>
              <a:gd name="T31" fmla="*/ 167 h 239"/>
              <a:gd name="T32" fmla="*/ 49 w 232"/>
              <a:gd name="T33" fmla="*/ 197 h 239"/>
              <a:gd name="T34" fmla="*/ 188 w 232"/>
              <a:gd name="T35" fmla="*/ 29 h 239"/>
              <a:gd name="T36" fmla="*/ 198 w 232"/>
              <a:gd name="T37" fmla="*/ 0 h 239"/>
              <a:gd name="T38" fmla="*/ 116 w 232"/>
              <a:gd name="T39" fmla="*/ 10 h 239"/>
              <a:gd name="T40" fmla="*/ 172 w 232"/>
              <a:gd name="T41" fmla="*/ 72 h 239"/>
              <a:gd name="T42" fmla="*/ 183 w 232"/>
              <a:gd name="T43" fmla="*/ 42 h 239"/>
              <a:gd name="T44" fmla="*/ 218 w 232"/>
              <a:gd name="T45" fmla="*/ 119 h 239"/>
              <a:gd name="T46" fmla="*/ 188 w 232"/>
              <a:gd name="T47" fmla="*/ 191 h 239"/>
              <a:gd name="T48" fmla="*/ 139 w 232"/>
              <a:gd name="T49" fmla="*/ 219 h 239"/>
              <a:gd name="T50" fmla="*/ 142 w 232"/>
              <a:gd name="T51" fmla="*/ 232 h 239"/>
              <a:gd name="T52" fmla="*/ 198 w 232"/>
              <a:gd name="T53" fmla="*/ 201 h 239"/>
              <a:gd name="T54" fmla="*/ 232 w 232"/>
              <a:gd name="T55" fmla="*/ 119 h 239"/>
              <a:gd name="T56" fmla="*/ 188 w 232"/>
              <a:gd name="T57" fmla="*/ 2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239">
                <a:moveTo>
                  <a:pt x="116" y="88"/>
                </a:moveTo>
                <a:cubicBezTo>
                  <a:pt x="98" y="88"/>
                  <a:pt x="84" y="102"/>
                  <a:pt x="84" y="119"/>
                </a:cubicBezTo>
                <a:cubicBezTo>
                  <a:pt x="84" y="137"/>
                  <a:pt x="98" y="151"/>
                  <a:pt x="116" y="151"/>
                </a:cubicBezTo>
                <a:cubicBezTo>
                  <a:pt x="134" y="151"/>
                  <a:pt x="148" y="137"/>
                  <a:pt x="148" y="119"/>
                </a:cubicBezTo>
                <a:cubicBezTo>
                  <a:pt x="148" y="102"/>
                  <a:pt x="134" y="88"/>
                  <a:pt x="116" y="88"/>
                </a:cubicBezTo>
                <a:close/>
                <a:moveTo>
                  <a:pt x="49" y="197"/>
                </a:moveTo>
                <a:cubicBezTo>
                  <a:pt x="47" y="195"/>
                  <a:pt x="46" y="193"/>
                  <a:pt x="44" y="191"/>
                </a:cubicBezTo>
                <a:cubicBezTo>
                  <a:pt x="25" y="172"/>
                  <a:pt x="14" y="147"/>
                  <a:pt x="14" y="119"/>
                </a:cubicBezTo>
                <a:cubicBezTo>
                  <a:pt x="14" y="71"/>
                  <a:pt x="48" y="30"/>
                  <a:pt x="93" y="20"/>
                </a:cubicBezTo>
                <a:cubicBezTo>
                  <a:pt x="90" y="7"/>
                  <a:pt x="90" y="7"/>
                  <a:pt x="90" y="7"/>
                </a:cubicBezTo>
                <a:cubicBezTo>
                  <a:pt x="39" y="19"/>
                  <a:pt x="0" y="65"/>
                  <a:pt x="0" y="119"/>
                </a:cubicBezTo>
                <a:cubicBezTo>
                  <a:pt x="0" y="150"/>
                  <a:pt x="12" y="179"/>
                  <a:pt x="34" y="201"/>
                </a:cubicBezTo>
                <a:cubicBezTo>
                  <a:pt x="37" y="204"/>
                  <a:pt x="41" y="207"/>
                  <a:pt x="44" y="210"/>
                </a:cubicBezTo>
                <a:cubicBezTo>
                  <a:pt x="34" y="239"/>
                  <a:pt x="34" y="239"/>
                  <a:pt x="34" y="239"/>
                </a:cubicBezTo>
                <a:cubicBezTo>
                  <a:pt x="116" y="228"/>
                  <a:pt x="116" y="228"/>
                  <a:pt x="116" y="228"/>
                </a:cubicBezTo>
                <a:cubicBezTo>
                  <a:pt x="60" y="167"/>
                  <a:pt x="60" y="167"/>
                  <a:pt x="60" y="167"/>
                </a:cubicBezTo>
                <a:lnTo>
                  <a:pt x="49" y="197"/>
                </a:lnTo>
                <a:close/>
                <a:moveTo>
                  <a:pt x="188" y="29"/>
                </a:moveTo>
                <a:cubicBezTo>
                  <a:pt x="198" y="0"/>
                  <a:pt x="198" y="0"/>
                  <a:pt x="198" y="0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72" y="72"/>
                  <a:pt x="172" y="72"/>
                  <a:pt x="172" y="72"/>
                </a:cubicBezTo>
                <a:cubicBezTo>
                  <a:pt x="183" y="42"/>
                  <a:pt x="183" y="42"/>
                  <a:pt x="183" y="42"/>
                </a:cubicBezTo>
                <a:cubicBezTo>
                  <a:pt x="204" y="61"/>
                  <a:pt x="218" y="89"/>
                  <a:pt x="218" y="119"/>
                </a:cubicBezTo>
                <a:cubicBezTo>
                  <a:pt x="218" y="147"/>
                  <a:pt x="207" y="172"/>
                  <a:pt x="188" y="191"/>
                </a:cubicBezTo>
                <a:cubicBezTo>
                  <a:pt x="174" y="205"/>
                  <a:pt x="157" y="214"/>
                  <a:pt x="139" y="219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63" y="227"/>
                  <a:pt x="182" y="217"/>
                  <a:pt x="198" y="201"/>
                </a:cubicBezTo>
                <a:cubicBezTo>
                  <a:pt x="220" y="179"/>
                  <a:pt x="232" y="150"/>
                  <a:pt x="232" y="119"/>
                </a:cubicBezTo>
                <a:cubicBezTo>
                  <a:pt x="232" y="83"/>
                  <a:pt x="214" y="50"/>
                  <a:pt x="188" y="29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609090" y="3884930"/>
            <a:ext cx="3213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马上老用户正被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Z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产品引流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664335" y="4175760"/>
            <a:ext cx="2998470" cy="48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Z</a:t>
            </a:r>
            <a:r>
              <a:rPr lang="zh-CN" altLang="en-US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产品</a:t>
            </a:r>
            <a:r>
              <a:rPr lang="zh-CN" altLang="en-US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上线后，有近</a:t>
            </a:r>
            <a:r>
              <a:rPr lang="en-US" altLang="zh-CN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50%</a:t>
            </a:r>
            <a:r>
              <a:rPr lang="zh-CN" altLang="en-US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的提现用户来自于马上老用户</a:t>
            </a:r>
            <a:endParaRPr lang="zh-CN" altLang="en-US" sz="1065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94" name="Freeform 979"/>
          <p:cNvSpPr>
            <a:spLocks noEditPoints="1"/>
          </p:cNvSpPr>
          <p:nvPr/>
        </p:nvSpPr>
        <p:spPr bwMode="auto">
          <a:xfrm>
            <a:off x="2661920" y="979805"/>
            <a:ext cx="642620" cy="631825"/>
          </a:xfrm>
          <a:custGeom>
            <a:avLst/>
            <a:gdLst>
              <a:gd name="T0" fmla="*/ 242 w 364"/>
              <a:gd name="T1" fmla="*/ 177 h 326"/>
              <a:gd name="T2" fmla="*/ 202 w 364"/>
              <a:gd name="T3" fmla="*/ 142 h 326"/>
              <a:gd name="T4" fmla="*/ 188 w 364"/>
              <a:gd name="T5" fmla="*/ 100 h 326"/>
              <a:gd name="T6" fmla="*/ 135 w 364"/>
              <a:gd name="T7" fmla="*/ 104 h 326"/>
              <a:gd name="T8" fmla="*/ 95 w 364"/>
              <a:gd name="T9" fmla="*/ 84 h 326"/>
              <a:gd name="T10" fmla="*/ 60 w 364"/>
              <a:gd name="T11" fmla="*/ 124 h 326"/>
              <a:gd name="T12" fmla="*/ 18 w 364"/>
              <a:gd name="T13" fmla="*/ 138 h 326"/>
              <a:gd name="T14" fmla="*/ 22 w 364"/>
              <a:gd name="T15" fmla="*/ 191 h 326"/>
              <a:gd name="T16" fmla="*/ 2 w 364"/>
              <a:gd name="T17" fmla="*/ 231 h 326"/>
              <a:gd name="T18" fmla="*/ 42 w 364"/>
              <a:gd name="T19" fmla="*/ 266 h 326"/>
              <a:gd name="T20" fmla="*/ 56 w 364"/>
              <a:gd name="T21" fmla="*/ 308 h 326"/>
              <a:gd name="T22" fmla="*/ 109 w 364"/>
              <a:gd name="T23" fmla="*/ 304 h 326"/>
              <a:gd name="T24" fmla="*/ 149 w 364"/>
              <a:gd name="T25" fmla="*/ 324 h 326"/>
              <a:gd name="T26" fmla="*/ 184 w 364"/>
              <a:gd name="T27" fmla="*/ 283 h 326"/>
              <a:gd name="T28" fmla="*/ 226 w 364"/>
              <a:gd name="T29" fmla="*/ 270 h 326"/>
              <a:gd name="T30" fmla="*/ 222 w 364"/>
              <a:gd name="T31" fmla="*/ 216 h 326"/>
              <a:gd name="T32" fmla="*/ 127 w 364"/>
              <a:gd name="T33" fmla="*/ 280 h 326"/>
              <a:gd name="T34" fmla="*/ 117 w 364"/>
              <a:gd name="T35" fmla="*/ 127 h 326"/>
              <a:gd name="T36" fmla="*/ 127 w 364"/>
              <a:gd name="T37" fmla="*/ 280 h 326"/>
              <a:gd name="T38" fmla="*/ 364 w 364"/>
              <a:gd name="T39" fmla="*/ 90 h 326"/>
              <a:gd name="T40" fmla="*/ 348 w 364"/>
              <a:gd name="T41" fmla="*/ 66 h 326"/>
              <a:gd name="T42" fmla="*/ 345 w 364"/>
              <a:gd name="T43" fmla="*/ 29 h 326"/>
              <a:gd name="T44" fmla="*/ 316 w 364"/>
              <a:gd name="T45" fmla="*/ 24 h 326"/>
              <a:gd name="T46" fmla="*/ 289 w 364"/>
              <a:gd name="T47" fmla="*/ 0 h 326"/>
              <a:gd name="T48" fmla="*/ 264 w 364"/>
              <a:gd name="T49" fmla="*/ 16 h 326"/>
              <a:gd name="T50" fmla="*/ 228 w 364"/>
              <a:gd name="T51" fmla="*/ 19 h 326"/>
              <a:gd name="T52" fmla="*/ 222 w 364"/>
              <a:gd name="T53" fmla="*/ 48 h 326"/>
              <a:gd name="T54" fmla="*/ 198 w 364"/>
              <a:gd name="T55" fmla="*/ 75 h 326"/>
              <a:gd name="T56" fmla="*/ 215 w 364"/>
              <a:gd name="T57" fmla="*/ 100 h 326"/>
              <a:gd name="T58" fmla="*/ 217 w 364"/>
              <a:gd name="T59" fmla="*/ 136 h 326"/>
              <a:gd name="T60" fmla="*/ 247 w 364"/>
              <a:gd name="T61" fmla="*/ 142 h 326"/>
              <a:gd name="T62" fmla="*/ 274 w 364"/>
              <a:gd name="T63" fmla="*/ 166 h 326"/>
              <a:gd name="T64" fmla="*/ 299 w 364"/>
              <a:gd name="T65" fmla="*/ 149 h 326"/>
              <a:gd name="T66" fmla="*/ 335 w 364"/>
              <a:gd name="T67" fmla="*/ 147 h 326"/>
              <a:gd name="T68" fmla="*/ 340 w 364"/>
              <a:gd name="T69" fmla="*/ 117 h 326"/>
              <a:gd name="T70" fmla="*/ 285 w 364"/>
              <a:gd name="T71" fmla="*/ 135 h 326"/>
              <a:gd name="T72" fmla="*/ 278 w 364"/>
              <a:gd name="T73" fmla="*/ 31 h 326"/>
              <a:gd name="T74" fmla="*/ 285 w 364"/>
              <a:gd name="T75" fmla="*/ 13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64" h="326">
                <a:moveTo>
                  <a:pt x="244" y="215"/>
                </a:moveTo>
                <a:cubicBezTo>
                  <a:pt x="242" y="177"/>
                  <a:pt x="242" y="177"/>
                  <a:pt x="242" y="177"/>
                </a:cubicBezTo>
                <a:cubicBezTo>
                  <a:pt x="219" y="179"/>
                  <a:pt x="219" y="179"/>
                  <a:pt x="219" y="179"/>
                </a:cubicBezTo>
                <a:cubicBezTo>
                  <a:pt x="216" y="165"/>
                  <a:pt x="210" y="153"/>
                  <a:pt x="202" y="142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73" y="117"/>
                  <a:pt x="173" y="117"/>
                  <a:pt x="173" y="117"/>
                </a:cubicBezTo>
                <a:cubicBezTo>
                  <a:pt x="161" y="110"/>
                  <a:pt x="148" y="106"/>
                  <a:pt x="135" y="10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95" y="84"/>
                  <a:pt x="95" y="84"/>
                  <a:pt x="95" y="84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83" y="110"/>
                  <a:pt x="71" y="116"/>
                  <a:pt x="60" y="12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18" y="138"/>
                  <a:pt x="18" y="138"/>
                  <a:pt x="18" y="138"/>
                </a:cubicBezTo>
                <a:cubicBezTo>
                  <a:pt x="35" y="153"/>
                  <a:pt x="35" y="153"/>
                  <a:pt x="35" y="153"/>
                </a:cubicBezTo>
                <a:cubicBezTo>
                  <a:pt x="28" y="164"/>
                  <a:pt x="24" y="177"/>
                  <a:pt x="22" y="191"/>
                </a:cubicBezTo>
                <a:cubicBezTo>
                  <a:pt x="0" y="193"/>
                  <a:pt x="0" y="193"/>
                  <a:pt x="0" y="193"/>
                </a:cubicBezTo>
                <a:cubicBezTo>
                  <a:pt x="2" y="231"/>
                  <a:pt x="2" y="231"/>
                  <a:pt x="2" y="231"/>
                </a:cubicBezTo>
                <a:cubicBezTo>
                  <a:pt x="25" y="229"/>
                  <a:pt x="25" y="229"/>
                  <a:pt x="25" y="229"/>
                </a:cubicBezTo>
                <a:cubicBezTo>
                  <a:pt x="28" y="243"/>
                  <a:pt x="34" y="255"/>
                  <a:pt x="42" y="266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56" y="308"/>
                  <a:pt x="56" y="308"/>
                  <a:pt x="56" y="308"/>
                </a:cubicBezTo>
                <a:cubicBezTo>
                  <a:pt x="71" y="291"/>
                  <a:pt x="71" y="291"/>
                  <a:pt x="71" y="291"/>
                </a:cubicBezTo>
                <a:cubicBezTo>
                  <a:pt x="83" y="297"/>
                  <a:pt x="96" y="302"/>
                  <a:pt x="109" y="304"/>
                </a:cubicBezTo>
                <a:cubicBezTo>
                  <a:pt x="111" y="326"/>
                  <a:pt x="111" y="326"/>
                  <a:pt x="111" y="326"/>
                </a:cubicBezTo>
                <a:cubicBezTo>
                  <a:pt x="149" y="324"/>
                  <a:pt x="149" y="324"/>
                  <a:pt x="149" y="324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61" y="298"/>
                  <a:pt x="173" y="292"/>
                  <a:pt x="184" y="283"/>
                </a:cubicBezTo>
                <a:cubicBezTo>
                  <a:pt x="201" y="298"/>
                  <a:pt x="201" y="298"/>
                  <a:pt x="201" y="298"/>
                </a:cubicBezTo>
                <a:cubicBezTo>
                  <a:pt x="226" y="270"/>
                  <a:pt x="226" y="270"/>
                  <a:pt x="226" y="270"/>
                </a:cubicBezTo>
                <a:cubicBezTo>
                  <a:pt x="209" y="255"/>
                  <a:pt x="209" y="255"/>
                  <a:pt x="209" y="255"/>
                </a:cubicBezTo>
                <a:cubicBezTo>
                  <a:pt x="216" y="243"/>
                  <a:pt x="220" y="230"/>
                  <a:pt x="222" y="216"/>
                </a:cubicBezTo>
                <a:lnTo>
                  <a:pt x="244" y="215"/>
                </a:lnTo>
                <a:close/>
                <a:moveTo>
                  <a:pt x="127" y="280"/>
                </a:moveTo>
                <a:cubicBezTo>
                  <a:pt x="85" y="283"/>
                  <a:pt x="48" y="251"/>
                  <a:pt x="45" y="209"/>
                </a:cubicBezTo>
                <a:cubicBezTo>
                  <a:pt x="43" y="167"/>
                  <a:pt x="75" y="130"/>
                  <a:pt x="117" y="127"/>
                </a:cubicBezTo>
                <a:cubicBezTo>
                  <a:pt x="159" y="124"/>
                  <a:pt x="196" y="157"/>
                  <a:pt x="199" y="199"/>
                </a:cubicBezTo>
                <a:cubicBezTo>
                  <a:pt x="201" y="241"/>
                  <a:pt x="169" y="278"/>
                  <a:pt x="127" y="280"/>
                </a:cubicBezTo>
                <a:close/>
                <a:moveTo>
                  <a:pt x="349" y="91"/>
                </a:moveTo>
                <a:cubicBezTo>
                  <a:pt x="364" y="90"/>
                  <a:pt x="364" y="90"/>
                  <a:pt x="364" y="90"/>
                </a:cubicBezTo>
                <a:cubicBezTo>
                  <a:pt x="363" y="65"/>
                  <a:pt x="363" y="65"/>
                  <a:pt x="363" y="65"/>
                </a:cubicBezTo>
                <a:cubicBezTo>
                  <a:pt x="348" y="66"/>
                  <a:pt x="348" y="66"/>
                  <a:pt x="348" y="66"/>
                </a:cubicBezTo>
                <a:cubicBezTo>
                  <a:pt x="345" y="56"/>
                  <a:pt x="341" y="48"/>
                  <a:pt x="335" y="41"/>
                </a:cubicBezTo>
                <a:cubicBezTo>
                  <a:pt x="345" y="29"/>
                  <a:pt x="345" y="29"/>
                  <a:pt x="345" y="29"/>
                </a:cubicBezTo>
                <a:cubicBezTo>
                  <a:pt x="326" y="12"/>
                  <a:pt x="326" y="12"/>
                  <a:pt x="326" y="12"/>
                </a:cubicBezTo>
                <a:cubicBezTo>
                  <a:pt x="316" y="24"/>
                  <a:pt x="316" y="24"/>
                  <a:pt x="316" y="24"/>
                </a:cubicBezTo>
                <a:cubicBezTo>
                  <a:pt x="308" y="19"/>
                  <a:pt x="299" y="16"/>
                  <a:pt x="290" y="15"/>
                </a:cubicBezTo>
                <a:cubicBezTo>
                  <a:pt x="289" y="0"/>
                  <a:pt x="289" y="0"/>
                  <a:pt x="289" y="0"/>
                </a:cubicBezTo>
                <a:cubicBezTo>
                  <a:pt x="263" y="1"/>
                  <a:pt x="263" y="1"/>
                  <a:pt x="263" y="1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55" y="19"/>
                  <a:pt x="247" y="23"/>
                  <a:pt x="239" y="29"/>
                </a:cubicBezTo>
                <a:cubicBezTo>
                  <a:pt x="228" y="19"/>
                  <a:pt x="228" y="19"/>
                  <a:pt x="228" y="19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222" y="48"/>
                  <a:pt x="222" y="48"/>
                  <a:pt x="222" y="48"/>
                </a:cubicBezTo>
                <a:cubicBezTo>
                  <a:pt x="218" y="56"/>
                  <a:pt x="215" y="65"/>
                  <a:pt x="213" y="74"/>
                </a:cubicBezTo>
                <a:cubicBezTo>
                  <a:pt x="198" y="75"/>
                  <a:pt x="198" y="75"/>
                  <a:pt x="198" y="75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15" y="100"/>
                  <a:pt x="215" y="100"/>
                  <a:pt x="215" y="100"/>
                </a:cubicBezTo>
                <a:cubicBezTo>
                  <a:pt x="218" y="109"/>
                  <a:pt x="222" y="117"/>
                  <a:pt x="227" y="125"/>
                </a:cubicBezTo>
                <a:cubicBezTo>
                  <a:pt x="217" y="136"/>
                  <a:pt x="217" y="136"/>
                  <a:pt x="217" y="136"/>
                </a:cubicBezTo>
                <a:cubicBezTo>
                  <a:pt x="237" y="153"/>
                  <a:pt x="237" y="153"/>
                  <a:pt x="237" y="153"/>
                </a:cubicBezTo>
                <a:cubicBezTo>
                  <a:pt x="247" y="142"/>
                  <a:pt x="247" y="142"/>
                  <a:pt x="247" y="142"/>
                </a:cubicBezTo>
                <a:cubicBezTo>
                  <a:pt x="255" y="146"/>
                  <a:pt x="263" y="149"/>
                  <a:pt x="273" y="151"/>
                </a:cubicBezTo>
                <a:cubicBezTo>
                  <a:pt x="274" y="166"/>
                  <a:pt x="274" y="166"/>
                  <a:pt x="274" y="166"/>
                </a:cubicBezTo>
                <a:cubicBezTo>
                  <a:pt x="300" y="164"/>
                  <a:pt x="300" y="164"/>
                  <a:pt x="300" y="164"/>
                </a:cubicBezTo>
                <a:cubicBezTo>
                  <a:pt x="299" y="149"/>
                  <a:pt x="299" y="149"/>
                  <a:pt x="299" y="149"/>
                </a:cubicBezTo>
                <a:cubicBezTo>
                  <a:pt x="308" y="147"/>
                  <a:pt x="316" y="142"/>
                  <a:pt x="323" y="137"/>
                </a:cubicBezTo>
                <a:cubicBezTo>
                  <a:pt x="335" y="147"/>
                  <a:pt x="335" y="147"/>
                  <a:pt x="335" y="147"/>
                </a:cubicBezTo>
                <a:cubicBezTo>
                  <a:pt x="352" y="127"/>
                  <a:pt x="352" y="127"/>
                  <a:pt x="352" y="127"/>
                </a:cubicBezTo>
                <a:cubicBezTo>
                  <a:pt x="340" y="117"/>
                  <a:pt x="340" y="117"/>
                  <a:pt x="340" y="117"/>
                </a:cubicBezTo>
                <a:cubicBezTo>
                  <a:pt x="345" y="110"/>
                  <a:pt x="348" y="101"/>
                  <a:pt x="349" y="91"/>
                </a:cubicBezTo>
                <a:close/>
                <a:moveTo>
                  <a:pt x="285" y="135"/>
                </a:moveTo>
                <a:cubicBezTo>
                  <a:pt x="256" y="137"/>
                  <a:pt x="231" y="115"/>
                  <a:pt x="229" y="86"/>
                </a:cubicBezTo>
                <a:cubicBezTo>
                  <a:pt x="227" y="57"/>
                  <a:pt x="249" y="32"/>
                  <a:pt x="278" y="31"/>
                </a:cubicBezTo>
                <a:cubicBezTo>
                  <a:pt x="307" y="29"/>
                  <a:pt x="332" y="51"/>
                  <a:pt x="333" y="79"/>
                </a:cubicBezTo>
                <a:cubicBezTo>
                  <a:pt x="335" y="108"/>
                  <a:pt x="313" y="133"/>
                  <a:pt x="285" y="135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203450" y="1573530"/>
            <a:ext cx="2705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rgbClr val="D36215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马上流量被</a:t>
            </a:r>
            <a:r>
              <a:rPr lang="en-US" altLang="zh-CN" sz="2000" b="1" dirty="0">
                <a:solidFill>
                  <a:srgbClr val="D36215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Z</a:t>
            </a:r>
            <a:r>
              <a:rPr lang="zh-CN" altLang="en-US" sz="2000" b="1" dirty="0">
                <a:solidFill>
                  <a:srgbClr val="D36215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产品</a:t>
            </a:r>
            <a:r>
              <a:rPr lang="zh-CN" altLang="en-US" sz="2000" b="1" dirty="0">
                <a:solidFill>
                  <a:srgbClr val="D36215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分流</a:t>
            </a:r>
            <a:endParaRPr lang="zh-CN" altLang="en-US" sz="2000" b="1" dirty="0">
              <a:solidFill>
                <a:srgbClr val="D36215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203450" y="1882775"/>
            <a:ext cx="2548890" cy="48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从整体流量和新用户流量上看，马上的流量正被</a:t>
            </a:r>
            <a:r>
              <a:rPr lang="en-US" altLang="zh-CN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Z</a:t>
            </a:r>
            <a:r>
              <a:rPr lang="zh-CN" altLang="en-US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产品</a:t>
            </a:r>
            <a:r>
              <a:rPr lang="zh-CN" altLang="en-US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703020204020201" charset="-122"/>
                <a:ea typeface="微软雅黑" panose="020B0703020204020201" charset="-122"/>
              </a:rPr>
              <a:t>分流</a:t>
            </a:r>
            <a:endParaRPr lang="zh-CN" altLang="en-US" sz="1065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-12065" y="3769995"/>
            <a:ext cx="12209145" cy="272351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F26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391468" y="2658745"/>
            <a:ext cx="1443355" cy="0"/>
          </a:xfrm>
          <a:prstGeom prst="line">
            <a:avLst/>
          </a:prstGeom>
          <a:ln w="22225">
            <a:solidFill>
              <a:srgbClr val="EF7B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465003" y="2110105"/>
            <a:ext cx="32962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A3A3A"/>
                </a:solidFill>
                <a:latin typeface="微软雅黑" panose="020B0703020204020201" charset="-122"/>
                <a:ea typeface="微软雅黑" panose="020B0703020204020201" charset="-122"/>
              </a:rPr>
              <a:t>THANK YOU !</a:t>
            </a:r>
            <a:endParaRPr lang="zh-CN" altLang="en-US" sz="2800" b="1" dirty="0">
              <a:solidFill>
                <a:srgbClr val="3A3A3A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1468" y="2811780"/>
            <a:ext cx="1443355" cy="2546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/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 panose="020B0703020204020201" charset="-122"/>
              </a:rPr>
              <a:t>FOR WATCHING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 panose="020B0703020204020201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-8255" y="4138295"/>
            <a:ext cx="12209145" cy="272351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pic>
        <p:nvPicPr>
          <p:cNvPr id="7" name="图片 6" descr="享宇文字logo-白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8890" y="5694045"/>
            <a:ext cx="1508760" cy="581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等腰三角形 66"/>
          <p:cNvSpPr/>
          <p:nvPr/>
        </p:nvSpPr>
        <p:spPr>
          <a:xfrm rot="5400000">
            <a:off x="-1729105" y="1715135"/>
            <a:ext cx="6300470" cy="2870835"/>
          </a:xfrm>
          <a:prstGeom prst="triangle">
            <a:avLst>
              <a:gd name="adj" fmla="val 2852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75000"/>
                  <a:lumOff val="25000"/>
                </a:schemeClr>
              </a:gs>
              <a:gs pos="5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491230" y="1340485"/>
            <a:ext cx="6804000" cy="864000"/>
            <a:chOff x="5361" y="2009"/>
            <a:chExt cx="8920" cy="996"/>
          </a:xfrm>
        </p:grpSpPr>
        <p:sp>
          <p:nvSpPr>
            <p:cNvPr id="64" name="圆角矩形 2"/>
            <p:cNvSpPr/>
            <p:nvPr/>
          </p:nvSpPr>
          <p:spPr>
            <a:xfrm>
              <a:off x="5361" y="2009"/>
              <a:ext cx="8920" cy="9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4000">
                <a:solidFill>
                  <a:prstClr val="white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657" y="2082"/>
              <a:ext cx="850" cy="850"/>
            </a:xfrm>
            <a:prstGeom prst="ellipse">
              <a:avLst/>
            </a:prstGeom>
            <a:gradFill flip="none" rotWithShape="1">
              <a:gsLst>
                <a:gs pos="100000">
                  <a:srgbClr val="FFCA7D"/>
                </a:gs>
                <a:gs pos="0">
                  <a:srgbClr val="FE9700"/>
                </a:gs>
              </a:gsLst>
              <a:lin ang="2700000" scaled="1"/>
              <a:tileRect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4000">
                <a:solidFill>
                  <a:prstClr val="white"/>
                </a:solidFill>
              </a:endParaRPr>
            </a:p>
          </p:txBody>
        </p:sp>
        <p:sp>
          <p:nvSpPr>
            <p:cNvPr id="66" name="文本框 5"/>
            <p:cNvSpPr txBox="1"/>
            <p:nvPr/>
          </p:nvSpPr>
          <p:spPr>
            <a:xfrm>
              <a:off x="5656" y="2222"/>
              <a:ext cx="782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Hiragino Sans GB W6" panose="020B0600000000000000" pitchFamily="34" charset="-122"/>
                </a:rPr>
                <a:t>01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  <p:sp>
          <p:nvSpPr>
            <p:cNvPr id="43" name="文本框 48"/>
            <p:cNvSpPr txBox="1"/>
            <p:nvPr/>
          </p:nvSpPr>
          <p:spPr>
            <a:xfrm>
              <a:off x="7528" y="2090"/>
              <a:ext cx="4559" cy="8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zh-CN" altLang="en-US" sz="4000" b="1" dirty="0">
                  <a:solidFill>
                    <a:srgbClr val="FFA219"/>
                  </a:solidFill>
                  <a:latin typeface="微软雅黑" panose="020B0703020204020201" charset="-122"/>
                  <a:ea typeface="微软雅黑" panose="020B0703020204020201" charset="-122"/>
                </a:rPr>
                <a:t>平台流量流向</a:t>
              </a:r>
              <a:endParaRPr lang="zh-CN" altLang="en-US" sz="4000" b="1" dirty="0">
                <a:solidFill>
                  <a:srgbClr val="FFA219"/>
                </a:solidFill>
                <a:latin typeface="微软雅黑" panose="020B0703020204020201" charset="-122"/>
                <a:ea typeface="微软雅黑" panose="020B0703020204020201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115880" y="2282791"/>
            <a:ext cx="1474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目 录</a:t>
            </a:r>
            <a:endParaRPr kumimoji="1" lang="en-US" altLang="zh-CN" sz="3200" b="1" dirty="0">
              <a:solidFill>
                <a:schemeClr val="bg1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  <a:p>
            <a:pPr algn="ctr"/>
            <a:r>
              <a:rPr kumimoji="1" lang="en-US" altLang="zh-CN" sz="2400" b="1" dirty="0">
                <a:solidFill>
                  <a:srgbClr val="F36D2C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Content</a:t>
            </a:r>
            <a:endParaRPr kumimoji="1" lang="en-US" altLang="zh-CN" sz="2400" b="1" dirty="0">
              <a:solidFill>
                <a:srgbClr val="F36D2C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0595" y="2766695"/>
            <a:ext cx="6804000" cy="864000"/>
            <a:chOff x="5361" y="3541"/>
            <a:chExt cx="8919" cy="996"/>
          </a:xfrm>
        </p:grpSpPr>
        <p:sp>
          <p:nvSpPr>
            <p:cNvPr id="100" name="圆角矩形 2"/>
            <p:cNvSpPr/>
            <p:nvPr/>
          </p:nvSpPr>
          <p:spPr>
            <a:xfrm>
              <a:off x="5361" y="3541"/>
              <a:ext cx="8919" cy="9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4000">
                <a:solidFill>
                  <a:prstClr val="white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657" y="3613"/>
              <a:ext cx="850" cy="850"/>
            </a:xfrm>
            <a:prstGeom prst="ellipse">
              <a:avLst/>
            </a:prstGeom>
            <a:solidFill>
              <a:srgbClr val="01ACBE"/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4000">
                <a:solidFill>
                  <a:prstClr val="white"/>
                </a:solidFill>
              </a:endParaRPr>
            </a:p>
          </p:txBody>
        </p:sp>
        <p:sp>
          <p:nvSpPr>
            <p:cNvPr id="102" name="文本框 5"/>
            <p:cNvSpPr txBox="1"/>
            <p:nvPr/>
          </p:nvSpPr>
          <p:spPr>
            <a:xfrm>
              <a:off x="5657" y="3754"/>
              <a:ext cx="782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Hiragino Sans GB W6" panose="020B0600000000000000" pitchFamily="34" charset="-122"/>
                </a:rPr>
                <a:t>02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  <p:sp>
          <p:nvSpPr>
            <p:cNvPr id="103" name="文本框 48"/>
            <p:cNvSpPr txBox="1"/>
            <p:nvPr/>
          </p:nvSpPr>
          <p:spPr>
            <a:xfrm>
              <a:off x="7542" y="3631"/>
              <a:ext cx="4559" cy="8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zh-CN" altLang="en-US" sz="4000" b="1" dirty="0">
                  <a:solidFill>
                    <a:srgbClr val="01ACBE"/>
                  </a:solidFill>
                  <a:latin typeface="微软雅黑" panose="020B0703020204020201" charset="-122"/>
                  <a:ea typeface="微软雅黑" panose="020B0703020204020201" charset="-122"/>
                </a:rPr>
                <a:t>用户标签分析</a:t>
              </a:r>
              <a:endParaRPr lang="zh-CN" altLang="en-US" sz="4000" b="1" dirty="0">
                <a:solidFill>
                  <a:srgbClr val="01ACBE"/>
                </a:solidFill>
                <a:latin typeface="微软雅黑" panose="020B0703020204020201" charset="-122"/>
                <a:ea typeface="微软雅黑" panose="020B07030202040202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91230" y="4192270"/>
            <a:ext cx="6804000" cy="864000"/>
            <a:chOff x="5361" y="4902"/>
            <a:chExt cx="8919" cy="996"/>
          </a:xfrm>
        </p:grpSpPr>
        <p:sp>
          <p:nvSpPr>
            <p:cNvPr id="104" name="圆角矩形 2"/>
            <p:cNvSpPr/>
            <p:nvPr/>
          </p:nvSpPr>
          <p:spPr>
            <a:xfrm>
              <a:off x="5361" y="4902"/>
              <a:ext cx="8919" cy="9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4000">
                <a:solidFill>
                  <a:prstClr val="white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5657" y="4974"/>
              <a:ext cx="850" cy="850"/>
            </a:xfrm>
            <a:prstGeom prst="ellipse">
              <a:avLst/>
            </a:prstGeom>
            <a:solidFill>
              <a:srgbClr val="E87071"/>
            </a:soli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4000">
                <a:solidFill>
                  <a:prstClr val="white"/>
                </a:solidFill>
              </a:endParaRPr>
            </a:p>
          </p:txBody>
        </p:sp>
        <p:sp>
          <p:nvSpPr>
            <p:cNvPr id="106" name="文本框 5"/>
            <p:cNvSpPr txBox="1"/>
            <p:nvPr/>
          </p:nvSpPr>
          <p:spPr>
            <a:xfrm>
              <a:off x="5643" y="5104"/>
              <a:ext cx="782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Hiragino Sans GB W6" panose="020B0600000000000000" pitchFamily="34" charset="-122"/>
                </a:rPr>
                <a:t>03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  <p:sp>
          <p:nvSpPr>
            <p:cNvPr id="107" name="文本框 48"/>
            <p:cNvSpPr txBox="1"/>
            <p:nvPr/>
          </p:nvSpPr>
          <p:spPr>
            <a:xfrm>
              <a:off x="7540" y="5014"/>
              <a:ext cx="4559" cy="8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zh-CN" altLang="en-US" sz="4000" b="1" dirty="0">
                  <a:solidFill>
                    <a:srgbClr val="E87071"/>
                  </a:solidFill>
                  <a:latin typeface="微软雅黑" panose="020B0703020204020201" charset="-122"/>
                  <a:ea typeface="微软雅黑" panose="020B0703020204020201" charset="-122"/>
                  <a:sym typeface="+mn-ea"/>
                </a:rPr>
                <a:t>对比</a:t>
              </a:r>
              <a:r>
                <a:rPr lang="zh-CN" altLang="en-US" sz="4000" b="1" dirty="0">
                  <a:solidFill>
                    <a:srgbClr val="E87071"/>
                  </a:solidFill>
                  <a:latin typeface="微软雅黑" panose="020B0703020204020201" charset="-122"/>
                  <a:ea typeface="微软雅黑" panose="020B0703020204020201" charset="-122"/>
                </a:rPr>
                <a:t>总结</a:t>
              </a:r>
              <a:endParaRPr lang="zh-CN" altLang="en-US" sz="4000" b="1" dirty="0">
                <a:solidFill>
                  <a:srgbClr val="E87071"/>
                </a:solidFill>
                <a:latin typeface="微软雅黑" panose="020B0703020204020201" charset="-122"/>
                <a:ea typeface="微软雅黑" panose="020B0703020204020201" charset="-122"/>
              </a:endParaRPr>
            </a:p>
          </p:txBody>
        </p:sp>
      </p:grpSp>
      <p:pic>
        <p:nvPicPr>
          <p:cNvPr id="2" name="图片 1" descr="享宇文字logo-白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1275715"/>
            <a:ext cx="1480185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整体流量流向变化：马上</a:t>
            </a:r>
            <a:r>
              <a:rPr lang="en-US" altLang="zh-CN"/>
              <a:t>30%</a:t>
            </a:r>
            <a:r>
              <a:rPr lang="zh-CN" altLang="en-US">
                <a:sym typeface="+mn-ea"/>
              </a:rPr>
              <a:t>流量</a:t>
            </a:r>
            <a:r>
              <a:rPr lang="zh-CN" altLang="en-US"/>
              <a:t>转至</a:t>
            </a:r>
            <a:r>
              <a:rPr lang="en-US" altLang="zh-CN"/>
              <a:t>Z</a:t>
            </a:r>
            <a:r>
              <a:rPr lang="zh-CN" altLang="en-US"/>
              <a:t>产品</a:t>
            </a:r>
            <a:endParaRPr lang="zh-CN" altLang="en-US"/>
          </a:p>
        </p:txBody>
      </p:sp>
      <p:graphicFrame>
        <p:nvGraphicFramePr>
          <p:cNvPr id="3" name="图表 2"/>
          <p:cNvGraphicFramePr/>
          <p:nvPr/>
        </p:nvGraphicFramePr>
        <p:xfrm>
          <a:off x="708660" y="1581785"/>
          <a:ext cx="10527665" cy="473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83260" y="819785"/>
            <a:ext cx="10472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三月全流量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马上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5104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占平台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8.8%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，五月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(0508-0531)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下降至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6.1%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，降幅超过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30%</a:t>
            </a:r>
            <a:endParaRPr kumimoji="1" lang="en-US" altLang="zh-CN" sz="20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8660" y="6344285"/>
            <a:ext cx="104724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注：申请率</a:t>
            </a:r>
            <a:r>
              <a:rPr kumimoji="1" lang="en-US" altLang="zh-CN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=</a:t>
            </a: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当日申请该产品的用户数 </a:t>
            </a:r>
            <a:r>
              <a:rPr kumimoji="1" lang="en-US" altLang="zh-CN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/ </a:t>
            </a: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当日平台活跃用户数</a:t>
            </a:r>
            <a:endParaRPr kumimoji="1" lang="zh-CN" altLang="en-US" sz="10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新用户流向变化：马上</a:t>
            </a:r>
            <a:r>
              <a:rPr lang="en-US" altLang="zh-CN"/>
              <a:t>25%</a:t>
            </a:r>
            <a:r>
              <a:rPr lang="zh-CN" altLang="en-US"/>
              <a:t>流量转至</a:t>
            </a:r>
            <a:r>
              <a:rPr lang="en-US" altLang="zh-CN"/>
              <a:t>Z</a:t>
            </a:r>
            <a:r>
              <a:rPr lang="zh-CN" altLang="en-US"/>
              <a:t>产品</a:t>
            </a:r>
            <a:endParaRPr lang="zh-CN" altLang="en-US"/>
          </a:p>
        </p:txBody>
      </p:sp>
      <p:graphicFrame>
        <p:nvGraphicFramePr>
          <p:cNvPr id="2" name="图表 1"/>
          <p:cNvGraphicFramePr/>
          <p:nvPr/>
        </p:nvGraphicFramePr>
        <p:xfrm>
          <a:off x="584835" y="1630045"/>
          <a:ext cx="10622915" cy="4761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84835" y="6391910"/>
            <a:ext cx="104724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注：申请率</a:t>
            </a:r>
            <a:r>
              <a:rPr kumimoji="1" lang="en-US" altLang="zh-CN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=</a:t>
            </a: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当日申请该产品的用户数 </a:t>
            </a:r>
            <a:r>
              <a:rPr kumimoji="1" lang="en-US" altLang="zh-CN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/ </a:t>
            </a: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当日平台新增注册用户数</a:t>
            </a:r>
            <a:endParaRPr kumimoji="1" lang="zh-CN" altLang="en-US" sz="10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9435" y="819785"/>
            <a:ext cx="107759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三月新用户流量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马上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5104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占平台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32.7%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，五月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(0508-0531)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下降至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24.9%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，降幅接近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24%</a:t>
            </a:r>
            <a:endParaRPr kumimoji="1" lang="en-US" altLang="zh-CN" sz="20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1.3 5104</a:t>
            </a:r>
            <a:r>
              <a:rPr lang="zh-CN" altLang="en-US"/>
              <a:t>提现用户转移：</a:t>
            </a:r>
            <a:r>
              <a:rPr lang="en-US" altLang="zh-CN"/>
              <a:t>4-6</a:t>
            </a:r>
            <a:r>
              <a:rPr lang="zh-CN" altLang="en-US"/>
              <a:t>月</a:t>
            </a:r>
            <a:r>
              <a:rPr lang="en-US" altLang="zh-CN"/>
              <a:t>Z</a:t>
            </a:r>
            <a:r>
              <a:rPr lang="zh-CN" altLang="en-US"/>
              <a:t>产品</a:t>
            </a:r>
            <a:r>
              <a:rPr lang="en-US" altLang="zh-CN"/>
              <a:t>50%</a:t>
            </a:r>
            <a:r>
              <a:rPr lang="zh-CN" altLang="en-US"/>
              <a:t>用户来至于马上</a:t>
            </a:r>
            <a:endParaRPr lang="zh-CN" altLang="en-US"/>
          </a:p>
        </p:txBody>
      </p:sp>
      <p:graphicFrame>
        <p:nvGraphicFramePr>
          <p:cNvPr id="2" name="图表 1"/>
          <p:cNvGraphicFramePr/>
          <p:nvPr/>
        </p:nvGraphicFramePr>
        <p:xfrm>
          <a:off x="5047615" y="1296035"/>
          <a:ext cx="6350000" cy="497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3410" y="1296035"/>
            <a:ext cx="414845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0416~0624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期间，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Z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产品提现用户的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48.4%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来之与马上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5104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的提现用户</a:t>
            </a:r>
            <a:endParaRPr kumimoji="1" lang="en-US" altLang="zh-CN" sz="20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其中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35.6%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来至于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2018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年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马上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5104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新增提现用户，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58.0%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来至于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2019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年马上</a:t>
            </a:r>
            <a:r>
              <a:rPr kumimoji="1" lang="en-US" altLang="zh-CN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5104</a:t>
            </a:r>
            <a:r>
              <a:rPr kumimoji="1" lang="zh-CN" altLang="en-US" sz="2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新增提现用户</a:t>
            </a:r>
            <a:endParaRPr kumimoji="1" lang="zh-CN" altLang="en-US" sz="20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7615" y="6287135"/>
            <a:ext cx="61334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注：转移用户 </a:t>
            </a:r>
            <a:r>
              <a:rPr kumimoji="1" lang="en-US" altLang="zh-CN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= </a:t>
            </a: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先提现马上</a:t>
            </a:r>
            <a:r>
              <a:rPr kumimoji="1" lang="en-US" altLang="zh-CN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5104</a:t>
            </a: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后，再提现</a:t>
            </a:r>
            <a:r>
              <a:rPr kumimoji="1" lang="en-US" altLang="zh-CN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Z</a:t>
            </a: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产品</a:t>
            </a: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的用户</a:t>
            </a:r>
            <a:endParaRPr kumimoji="1" lang="zh-CN" altLang="en-US" sz="10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       年份：马上提现用户新增的年份，如用户在</a:t>
            </a:r>
            <a:r>
              <a:rPr kumimoji="1" lang="en-US" altLang="zh-CN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2018</a:t>
            </a: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年首次提现马上随借随还，则计入</a:t>
            </a:r>
            <a:r>
              <a:rPr kumimoji="1" lang="en-US" altLang="zh-CN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2018</a:t>
            </a: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年</a:t>
            </a:r>
            <a:endParaRPr kumimoji="1" lang="zh-CN" altLang="en-US" sz="10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2.0 </a:t>
            </a:r>
            <a:r>
              <a:rPr lang="zh-CN" altLang="en-US"/>
              <a:t>马上</a:t>
            </a:r>
            <a:r>
              <a:rPr lang="en-US" altLang="zh-CN"/>
              <a:t>5104</a:t>
            </a:r>
            <a:r>
              <a:rPr lang="zh-CN" altLang="en-US"/>
              <a:t>与</a:t>
            </a:r>
            <a:r>
              <a:rPr lang="en-US" altLang="zh-CN"/>
              <a:t>Z</a:t>
            </a:r>
            <a:r>
              <a:rPr lang="zh-CN" altLang="en-US"/>
              <a:t>产品</a:t>
            </a:r>
            <a:r>
              <a:rPr lang="zh-CN" altLang="en-US"/>
              <a:t>用户对比概述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36940" y="2325596"/>
            <a:ext cx="2520000" cy="2520000"/>
          </a:xfrm>
          <a:prstGeom prst="ellipse">
            <a:avLst/>
          </a:prstGeom>
          <a:blipFill dpi="0" rotWithShape="1">
            <a:blip r:embed="rId1" cstate="screen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grpSp>
        <p:nvGrpSpPr>
          <p:cNvPr id="41" name="组合 40"/>
          <p:cNvGrpSpPr/>
          <p:nvPr/>
        </p:nvGrpSpPr>
        <p:grpSpPr>
          <a:xfrm>
            <a:off x="6469427" y="1579174"/>
            <a:ext cx="869714" cy="869714"/>
            <a:chOff x="6568487" y="1762689"/>
            <a:chExt cx="869714" cy="869714"/>
          </a:xfrm>
        </p:grpSpPr>
        <p:sp>
          <p:nvSpPr>
            <p:cNvPr id="12" name="椭圆 11"/>
            <p:cNvSpPr/>
            <p:nvPr/>
          </p:nvSpPr>
          <p:spPr>
            <a:xfrm>
              <a:off x="6568487" y="1762689"/>
              <a:ext cx="869714" cy="8697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>
              <a:off x="6841418" y="2010027"/>
              <a:ext cx="323850" cy="323850"/>
            </a:xfrm>
            <a:custGeom>
              <a:avLst/>
              <a:gdLst>
                <a:gd name="T0" fmla="*/ 892 w 1018"/>
                <a:gd name="T1" fmla="*/ 102 h 1017"/>
                <a:gd name="T2" fmla="*/ 945 w 1018"/>
                <a:gd name="T3" fmla="*/ 137 h 1017"/>
                <a:gd name="T4" fmla="*/ 73 w 1018"/>
                <a:gd name="T5" fmla="*/ 137 h 1017"/>
                <a:gd name="T6" fmla="*/ 127 w 1018"/>
                <a:gd name="T7" fmla="*/ 102 h 1017"/>
                <a:gd name="T8" fmla="*/ 86 w 1018"/>
                <a:gd name="T9" fmla="*/ 64 h 1017"/>
                <a:gd name="T10" fmla="*/ 4 w 1018"/>
                <a:gd name="T11" fmla="*/ 130 h 1017"/>
                <a:gd name="T12" fmla="*/ 21 w 1018"/>
                <a:gd name="T13" fmla="*/ 983 h 1017"/>
                <a:gd name="T14" fmla="*/ 932 w 1018"/>
                <a:gd name="T15" fmla="*/ 1017 h 1017"/>
                <a:gd name="T16" fmla="*/ 1014 w 1018"/>
                <a:gd name="T17" fmla="*/ 951 h 1017"/>
                <a:gd name="T18" fmla="*/ 996 w 1018"/>
                <a:gd name="T19" fmla="*/ 98 h 1017"/>
                <a:gd name="T20" fmla="*/ 954 w 1018"/>
                <a:gd name="T21" fmla="*/ 922 h 1017"/>
                <a:gd name="T22" fmla="*/ 84 w 1018"/>
                <a:gd name="T23" fmla="*/ 952 h 1017"/>
                <a:gd name="T24" fmla="*/ 197 w 1018"/>
                <a:gd name="T25" fmla="*/ 190 h 1017"/>
                <a:gd name="T26" fmla="*/ 218 w 1018"/>
                <a:gd name="T27" fmla="*/ 14 h 1017"/>
                <a:gd name="T28" fmla="*/ 162 w 1018"/>
                <a:gd name="T29" fmla="*/ 20 h 1017"/>
                <a:gd name="T30" fmla="*/ 191 w 1018"/>
                <a:gd name="T31" fmla="*/ 190 h 1017"/>
                <a:gd name="T32" fmla="*/ 350 w 1018"/>
                <a:gd name="T33" fmla="*/ 31 h 1017"/>
                <a:gd name="T34" fmla="*/ 306 w 1018"/>
                <a:gd name="T35" fmla="*/ 2 h 1017"/>
                <a:gd name="T36" fmla="*/ 296 w 1018"/>
                <a:gd name="T37" fmla="*/ 182 h 1017"/>
                <a:gd name="T38" fmla="*/ 472 w 1018"/>
                <a:gd name="T39" fmla="*/ 176 h 1017"/>
                <a:gd name="T40" fmla="*/ 452 w 1018"/>
                <a:gd name="T41" fmla="*/ 0 h 1017"/>
                <a:gd name="T42" fmla="*/ 413 w 1018"/>
                <a:gd name="T43" fmla="*/ 159 h 1017"/>
                <a:gd name="T44" fmla="*/ 579 w 1018"/>
                <a:gd name="T45" fmla="*/ 190 h 1017"/>
                <a:gd name="T46" fmla="*/ 599 w 1018"/>
                <a:gd name="T47" fmla="*/ 14 h 1017"/>
                <a:gd name="T48" fmla="*/ 543 w 1018"/>
                <a:gd name="T49" fmla="*/ 20 h 1017"/>
                <a:gd name="T50" fmla="*/ 573 w 1018"/>
                <a:gd name="T51" fmla="*/ 190 h 1017"/>
                <a:gd name="T52" fmla="*/ 732 w 1018"/>
                <a:gd name="T53" fmla="*/ 31 h 1017"/>
                <a:gd name="T54" fmla="*/ 688 w 1018"/>
                <a:gd name="T55" fmla="*/ 2 h 1017"/>
                <a:gd name="T56" fmla="*/ 677 w 1018"/>
                <a:gd name="T57" fmla="*/ 182 h 1017"/>
                <a:gd name="T58" fmla="*/ 853 w 1018"/>
                <a:gd name="T59" fmla="*/ 176 h 1017"/>
                <a:gd name="T60" fmla="*/ 834 w 1018"/>
                <a:gd name="T61" fmla="*/ 0 h 1017"/>
                <a:gd name="T62" fmla="*/ 795 w 1018"/>
                <a:gd name="T63" fmla="*/ 159 h 1017"/>
                <a:gd name="T64" fmla="*/ 674 w 1018"/>
                <a:gd name="T65" fmla="*/ 794 h 1017"/>
                <a:gd name="T66" fmla="*/ 627 w 1018"/>
                <a:gd name="T67" fmla="*/ 724 h 1017"/>
                <a:gd name="T68" fmla="*/ 573 w 1018"/>
                <a:gd name="T69" fmla="*/ 741 h 1017"/>
                <a:gd name="T70" fmla="*/ 621 w 1018"/>
                <a:gd name="T71" fmla="*/ 839 h 1017"/>
                <a:gd name="T72" fmla="*/ 737 w 1018"/>
                <a:gd name="T73" fmla="*/ 845 h 1017"/>
                <a:gd name="T74" fmla="*/ 795 w 1018"/>
                <a:gd name="T75" fmla="*/ 747 h 1017"/>
                <a:gd name="T76" fmla="*/ 781 w 1018"/>
                <a:gd name="T77" fmla="*/ 642 h 1017"/>
                <a:gd name="T78" fmla="*/ 776 w 1018"/>
                <a:gd name="T79" fmla="*/ 526 h 1017"/>
                <a:gd name="T80" fmla="*/ 673 w 1018"/>
                <a:gd name="T81" fmla="*/ 478 h 1017"/>
                <a:gd name="T82" fmla="*/ 577 w 1018"/>
                <a:gd name="T83" fmla="*/ 555 h 1017"/>
                <a:gd name="T84" fmla="*/ 604 w 1018"/>
                <a:gd name="T85" fmla="*/ 620 h 1017"/>
                <a:gd name="T86" fmla="*/ 639 w 1018"/>
                <a:gd name="T87" fmla="*/ 570 h 1017"/>
                <a:gd name="T88" fmla="*/ 723 w 1018"/>
                <a:gd name="T89" fmla="*/ 561 h 1017"/>
                <a:gd name="T90" fmla="*/ 683 w 1018"/>
                <a:gd name="T91" fmla="*/ 635 h 1017"/>
                <a:gd name="T92" fmla="*/ 655 w 1018"/>
                <a:gd name="T93" fmla="*/ 681 h 1017"/>
                <a:gd name="T94" fmla="*/ 723 w 1018"/>
                <a:gd name="T95" fmla="*/ 720 h 1017"/>
                <a:gd name="T96" fmla="*/ 683 w 1018"/>
                <a:gd name="T97" fmla="*/ 795 h 1017"/>
                <a:gd name="T98" fmla="*/ 413 w 1018"/>
                <a:gd name="T99" fmla="*/ 859 h 1017"/>
                <a:gd name="T100" fmla="*/ 443 w 1018"/>
                <a:gd name="T101" fmla="*/ 815 h 1017"/>
                <a:gd name="T102" fmla="*/ 351 w 1018"/>
                <a:gd name="T103" fmla="*/ 743 h 1017"/>
                <a:gd name="T104" fmla="*/ 445 w 1018"/>
                <a:gd name="T105" fmla="*/ 576 h 1017"/>
                <a:gd name="T106" fmla="*/ 367 w 1018"/>
                <a:gd name="T107" fmla="*/ 482 h 1017"/>
                <a:gd name="T108" fmla="*/ 255 w 1018"/>
                <a:gd name="T109" fmla="*/ 510 h 1017"/>
                <a:gd name="T110" fmla="*/ 229 w 1018"/>
                <a:gd name="T111" fmla="*/ 606 h 1017"/>
                <a:gd name="T112" fmla="*/ 284 w 1018"/>
                <a:gd name="T113" fmla="*/ 601 h 1017"/>
                <a:gd name="T114" fmla="*/ 334 w 1018"/>
                <a:gd name="T115" fmla="*/ 541 h 1017"/>
                <a:gd name="T116" fmla="*/ 374 w 1018"/>
                <a:gd name="T117" fmla="*/ 613 h 1017"/>
                <a:gd name="T118" fmla="*/ 226 w 1018"/>
                <a:gd name="T119" fmla="*/ 80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7">
                  <a:moveTo>
                    <a:pt x="923" y="64"/>
                  </a:moveTo>
                  <a:lnTo>
                    <a:pt x="923" y="64"/>
                  </a:lnTo>
                  <a:lnTo>
                    <a:pt x="916" y="65"/>
                  </a:lnTo>
                  <a:lnTo>
                    <a:pt x="910" y="66"/>
                  </a:lnTo>
                  <a:lnTo>
                    <a:pt x="904" y="69"/>
                  </a:lnTo>
                  <a:lnTo>
                    <a:pt x="900" y="73"/>
                  </a:lnTo>
                  <a:lnTo>
                    <a:pt x="896" y="78"/>
                  </a:lnTo>
                  <a:lnTo>
                    <a:pt x="893" y="83"/>
                  </a:lnTo>
                  <a:lnTo>
                    <a:pt x="892" y="89"/>
                  </a:lnTo>
                  <a:lnTo>
                    <a:pt x="891" y="96"/>
                  </a:lnTo>
                  <a:lnTo>
                    <a:pt x="891" y="96"/>
                  </a:lnTo>
                  <a:lnTo>
                    <a:pt x="892" y="102"/>
                  </a:lnTo>
                  <a:lnTo>
                    <a:pt x="893" y="108"/>
                  </a:lnTo>
                  <a:lnTo>
                    <a:pt x="896" y="113"/>
                  </a:lnTo>
                  <a:lnTo>
                    <a:pt x="900" y="118"/>
                  </a:lnTo>
                  <a:lnTo>
                    <a:pt x="904" y="122"/>
                  </a:lnTo>
                  <a:lnTo>
                    <a:pt x="910" y="125"/>
                  </a:lnTo>
                  <a:lnTo>
                    <a:pt x="916" y="127"/>
                  </a:lnTo>
                  <a:lnTo>
                    <a:pt x="923" y="127"/>
                  </a:lnTo>
                  <a:lnTo>
                    <a:pt x="923" y="127"/>
                  </a:lnTo>
                  <a:lnTo>
                    <a:pt x="929" y="128"/>
                  </a:lnTo>
                  <a:lnTo>
                    <a:pt x="935" y="130"/>
                  </a:lnTo>
                  <a:lnTo>
                    <a:pt x="940" y="132"/>
                  </a:lnTo>
                  <a:lnTo>
                    <a:pt x="945" y="137"/>
                  </a:lnTo>
                  <a:lnTo>
                    <a:pt x="948" y="141"/>
                  </a:lnTo>
                  <a:lnTo>
                    <a:pt x="952" y="146"/>
                  </a:lnTo>
                  <a:lnTo>
                    <a:pt x="954" y="153"/>
                  </a:lnTo>
                  <a:lnTo>
                    <a:pt x="954" y="159"/>
                  </a:lnTo>
                  <a:lnTo>
                    <a:pt x="954" y="318"/>
                  </a:lnTo>
                  <a:lnTo>
                    <a:pt x="63" y="318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4" y="153"/>
                  </a:lnTo>
                  <a:lnTo>
                    <a:pt x="67" y="146"/>
                  </a:lnTo>
                  <a:lnTo>
                    <a:pt x="69" y="141"/>
                  </a:lnTo>
                  <a:lnTo>
                    <a:pt x="73" y="137"/>
                  </a:lnTo>
                  <a:lnTo>
                    <a:pt x="77" y="132"/>
                  </a:lnTo>
                  <a:lnTo>
                    <a:pt x="84" y="130"/>
                  </a:lnTo>
                  <a:lnTo>
                    <a:pt x="89" y="128"/>
                  </a:lnTo>
                  <a:lnTo>
                    <a:pt x="95" y="127"/>
                  </a:lnTo>
                  <a:lnTo>
                    <a:pt x="95" y="127"/>
                  </a:lnTo>
                  <a:lnTo>
                    <a:pt x="102" y="127"/>
                  </a:lnTo>
                  <a:lnTo>
                    <a:pt x="108" y="125"/>
                  </a:lnTo>
                  <a:lnTo>
                    <a:pt x="114" y="122"/>
                  </a:lnTo>
                  <a:lnTo>
                    <a:pt x="118" y="118"/>
                  </a:lnTo>
                  <a:lnTo>
                    <a:pt x="122" y="113"/>
                  </a:lnTo>
                  <a:lnTo>
                    <a:pt x="124" y="108"/>
                  </a:lnTo>
                  <a:lnTo>
                    <a:pt x="127" y="102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27" y="89"/>
                  </a:lnTo>
                  <a:lnTo>
                    <a:pt x="124" y="83"/>
                  </a:lnTo>
                  <a:lnTo>
                    <a:pt x="122" y="78"/>
                  </a:lnTo>
                  <a:lnTo>
                    <a:pt x="118" y="73"/>
                  </a:lnTo>
                  <a:lnTo>
                    <a:pt x="114" y="69"/>
                  </a:lnTo>
                  <a:lnTo>
                    <a:pt x="108" y="66"/>
                  </a:lnTo>
                  <a:lnTo>
                    <a:pt x="102" y="65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76" y="66"/>
                  </a:lnTo>
                  <a:lnTo>
                    <a:pt x="68" y="68"/>
                  </a:lnTo>
                  <a:lnTo>
                    <a:pt x="58" y="71"/>
                  </a:lnTo>
                  <a:lnTo>
                    <a:pt x="50" y="75"/>
                  </a:lnTo>
                  <a:lnTo>
                    <a:pt x="42" y="80"/>
                  </a:lnTo>
                  <a:lnTo>
                    <a:pt x="35" y="85"/>
                  </a:lnTo>
                  <a:lnTo>
                    <a:pt x="28" y="91"/>
                  </a:lnTo>
                  <a:lnTo>
                    <a:pt x="21" y="98"/>
                  </a:lnTo>
                  <a:lnTo>
                    <a:pt x="16" y="105"/>
                  </a:lnTo>
                  <a:lnTo>
                    <a:pt x="12" y="113"/>
                  </a:lnTo>
                  <a:lnTo>
                    <a:pt x="8" y="122"/>
                  </a:lnTo>
                  <a:lnTo>
                    <a:pt x="4" y="130"/>
                  </a:lnTo>
                  <a:lnTo>
                    <a:pt x="2" y="140"/>
                  </a:lnTo>
                  <a:lnTo>
                    <a:pt x="1" y="149"/>
                  </a:lnTo>
                  <a:lnTo>
                    <a:pt x="0" y="15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1" y="932"/>
                  </a:lnTo>
                  <a:lnTo>
                    <a:pt x="2" y="941"/>
                  </a:lnTo>
                  <a:lnTo>
                    <a:pt x="4" y="951"/>
                  </a:lnTo>
                  <a:lnTo>
                    <a:pt x="8" y="959"/>
                  </a:lnTo>
                  <a:lnTo>
                    <a:pt x="12" y="968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5" y="996"/>
                  </a:lnTo>
                  <a:lnTo>
                    <a:pt x="42" y="1001"/>
                  </a:lnTo>
                  <a:lnTo>
                    <a:pt x="50" y="1006"/>
                  </a:lnTo>
                  <a:lnTo>
                    <a:pt x="58" y="1010"/>
                  </a:lnTo>
                  <a:lnTo>
                    <a:pt x="68" y="1013"/>
                  </a:lnTo>
                  <a:lnTo>
                    <a:pt x="76" y="1015"/>
                  </a:lnTo>
                  <a:lnTo>
                    <a:pt x="86" y="1017"/>
                  </a:lnTo>
                  <a:lnTo>
                    <a:pt x="95" y="1017"/>
                  </a:lnTo>
                  <a:lnTo>
                    <a:pt x="923" y="1017"/>
                  </a:lnTo>
                  <a:lnTo>
                    <a:pt x="923" y="1017"/>
                  </a:lnTo>
                  <a:lnTo>
                    <a:pt x="932" y="1017"/>
                  </a:lnTo>
                  <a:lnTo>
                    <a:pt x="942" y="1015"/>
                  </a:lnTo>
                  <a:lnTo>
                    <a:pt x="951" y="1013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1"/>
                  </a:lnTo>
                  <a:lnTo>
                    <a:pt x="983" y="996"/>
                  </a:lnTo>
                  <a:lnTo>
                    <a:pt x="990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8"/>
                  </a:lnTo>
                  <a:lnTo>
                    <a:pt x="1011" y="959"/>
                  </a:lnTo>
                  <a:lnTo>
                    <a:pt x="1014" y="951"/>
                  </a:lnTo>
                  <a:lnTo>
                    <a:pt x="1016" y="941"/>
                  </a:lnTo>
                  <a:lnTo>
                    <a:pt x="1017" y="932"/>
                  </a:lnTo>
                  <a:lnTo>
                    <a:pt x="1018" y="922"/>
                  </a:lnTo>
                  <a:lnTo>
                    <a:pt x="1018" y="159"/>
                  </a:lnTo>
                  <a:lnTo>
                    <a:pt x="1018" y="159"/>
                  </a:lnTo>
                  <a:lnTo>
                    <a:pt x="1017" y="149"/>
                  </a:lnTo>
                  <a:lnTo>
                    <a:pt x="1016" y="140"/>
                  </a:lnTo>
                  <a:lnTo>
                    <a:pt x="1014" y="130"/>
                  </a:lnTo>
                  <a:lnTo>
                    <a:pt x="1011" y="122"/>
                  </a:lnTo>
                  <a:lnTo>
                    <a:pt x="1006" y="113"/>
                  </a:lnTo>
                  <a:lnTo>
                    <a:pt x="1001" y="105"/>
                  </a:lnTo>
                  <a:lnTo>
                    <a:pt x="996" y="98"/>
                  </a:lnTo>
                  <a:lnTo>
                    <a:pt x="990" y="91"/>
                  </a:lnTo>
                  <a:lnTo>
                    <a:pt x="983" y="85"/>
                  </a:lnTo>
                  <a:lnTo>
                    <a:pt x="975" y="80"/>
                  </a:lnTo>
                  <a:lnTo>
                    <a:pt x="968" y="75"/>
                  </a:lnTo>
                  <a:lnTo>
                    <a:pt x="959" y="71"/>
                  </a:lnTo>
                  <a:lnTo>
                    <a:pt x="951" y="68"/>
                  </a:lnTo>
                  <a:lnTo>
                    <a:pt x="942" y="66"/>
                  </a:lnTo>
                  <a:lnTo>
                    <a:pt x="932" y="64"/>
                  </a:lnTo>
                  <a:lnTo>
                    <a:pt x="923" y="64"/>
                  </a:lnTo>
                  <a:lnTo>
                    <a:pt x="923" y="64"/>
                  </a:lnTo>
                  <a:close/>
                  <a:moveTo>
                    <a:pt x="954" y="922"/>
                  </a:moveTo>
                  <a:lnTo>
                    <a:pt x="954" y="922"/>
                  </a:lnTo>
                  <a:lnTo>
                    <a:pt x="954" y="928"/>
                  </a:lnTo>
                  <a:lnTo>
                    <a:pt x="952" y="935"/>
                  </a:lnTo>
                  <a:lnTo>
                    <a:pt x="948" y="940"/>
                  </a:lnTo>
                  <a:lnTo>
                    <a:pt x="945" y="944"/>
                  </a:lnTo>
                  <a:lnTo>
                    <a:pt x="940" y="949"/>
                  </a:lnTo>
                  <a:lnTo>
                    <a:pt x="935" y="952"/>
                  </a:lnTo>
                  <a:lnTo>
                    <a:pt x="929" y="953"/>
                  </a:lnTo>
                  <a:lnTo>
                    <a:pt x="923" y="954"/>
                  </a:lnTo>
                  <a:lnTo>
                    <a:pt x="95" y="954"/>
                  </a:lnTo>
                  <a:lnTo>
                    <a:pt x="95" y="954"/>
                  </a:lnTo>
                  <a:lnTo>
                    <a:pt x="89" y="953"/>
                  </a:lnTo>
                  <a:lnTo>
                    <a:pt x="84" y="952"/>
                  </a:lnTo>
                  <a:lnTo>
                    <a:pt x="77" y="949"/>
                  </a:lnTo>
                  <a:lnTo>
                    <a:pt x="73" y="944"/>
                  </a:lnTo>
                  <a:lnTo>
                    <a:pt x="69" y="940"/>
                  </a:lnTo>
                  <a:lnTo>
                    <a:pt x="67" y="935"/>
                  </a:lnTo>
                  <a:lnTo>
                    <a:pt x="64" y="928"/>
                  </a:lnTo>
                  <a:lnTo>
                    <a:pt x="63" y="922"/>
                  </a:lnTo>
                  <a:lnTo>
                    <a:pt x="63" y="381"/>
                  </a:lnTo>
                  <a:lnTo>
                    <a:pt x="954" y="381"/>
                  </a:lnTo>
                  <a:lnTo>
                    <a:pt x="954" y="922"/>
                  </a:lnTo>
                  <a:close/>
                  <a:moveTo>
                    <a:pt x="191" y="190"/>
                  </a:moveTo>
                  <a:lnTo>
                    <a:pt x="191" y="190"/>
                  </a:lnTo>
                  <a:lnTo>
                    <a:pt x="197" y="190"/>
                  </a:lnTo>
                  <a:lnTo>
                    <a:pt x="204" y="188"/>
                  </a:lnTo>
                  <a:lnTo>
                    <a:pt x="209" y="185"/>
                  </a:lnTo>
                  <a:lnTo>
                    <a:pt x="214" y="182"/>
                  </a:lnTo>
                  <a:lnTo>
                    <a:pt x="218" y="176"/>
                  </a:lnTo>
                  <a:lnTo>
                    <a:pt x="220" y="171"/>
                  </a:lnTo>
                  <a:lnTo>
                    <a:pt x="222" y="166"/>
                  </a:lnTo>
                  <a:lnTo>
                    <a:pt x="223" y="159"/>
                  </a:lnTo>
                  <a:lnTo>
                    <a:pt x="223" y="31"/>
                  </a:lnTo>
                  <a:lnTo>
                    <a:pt x="223" y="31"/>
                  </a:lnTo>
                  <a:lnTo>
                    <a:pt x="222" y="25"/>
                  </a:lnTo>
                  <a:lnTo>
                    <a:pt x="220" y="20"/>
                  </a:lnTo>
                  <a:lnTo>
                    <a:pt x="218" y="14"/>
                  </a:lnTo>
                  <a:lnTo>
                    <a:pt x="214" y="9"/>
                  </a:lnTo>
                  <a:lnTo>
                    <a:pt x="209" y="6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78" y="2"/>
                  </a:lnTo>
                  <a:lnTo>
                    <a:pt x="173" y="6"/>
                  </a:lnTo>
                  <a:lnTo>
                    <a:pt x="168" y="9"/>
                  </a:lnTo>
                  <a:lnTo>
                    <a:pt x="164" y="14"/>
                  </a:lnTo>
                  <a:lnTo>
                    <a:pt x="162" y="20"/>
                  </a:lnTo>
                  <a:lnTo>
                    <a:pt x="160" y="25"/>
                  </a:lnTo>
                  <a:lnTo>
                    <a:pt x="159" y="31"/>
                  </a:lnTo>
                  <a:lnTo>
                    <a:pt x="159" y="159"/>
                  </a:lnTo>
                  <a:lnTo>
                    <a:pt x="159" y="159"/>
                  </a:lnTo>
                  <a:lnTo>
                    <a:pt x="160" y="166"/>
                  </a:lnTo>
                  <a:lnTo>
                    <a:pt x="162" y="171"/>
                  </a:lnTo>
                  <a:lnTo>
                    <a:pt x="164" y="176"/>
                  </a:lnTo>
                  <a:lnTo>
                    <a:pt x="168" y="182"/>
                  </a:lnTo>
                  <a:lnTo>
                    <a:pt x="173" y="185"/>
                  </a:lnTo>
                  <a:lnTo>
                    <a:pt x="178" y="188"/>
                  </a:lnTo>
                  <a:lnTo>
                    <a:pt x="185" y="190"/>
                  </a:lnTo>
                  <a:lnTo>
                    <a:pt x="191" y="190"/>
                  </a:lnTo>
                  <a:lnTo>
                    <a:pt x="191" y="190"/>
                  </a:lnTo>
                  <a:close/>
                  <a:moveTo>
                    <a:pt x="319" y="190"/>
                  </a:moveTo>
                  <a:lnTo>
                    <a:pt x="319" y="190"/>
                  </a:lnTo>
                  <a:lnTo>
                    <a:pt x="325" y="190"/>
                  </a:lnTo>
                  <a:lnTo>
                    <a:pt x="330" y="188"/>
                  </a:lnTo>
                  <a:lnTo>
                    <a:pt x="336" y="185"/>
                  </a:lnTo>
                  <a:lnTo>
                    <a:pt x="341" y="182"/>
                  </a:lnTo>
                  <a:lnTo>
                    <a:pt x="344" y="176"/>
                  </a:lnTo>
                  <a:lnTo>
                    <a:pt x="348" y="171"/>
                  </a:lnTo>
                  <a:lnTo>
                    <a:pt x="350" y="166"/>
                  </a:lnTo>
                  <a:lnTo>
                    <a:pt x="350" y="159"/>
                  </a:lnTo>
                  <a:lnTo>
                    <a:pt x="350" y="31"/>
                  </a:lnTo>
                  <a:lnTo>
                    <a:pt x="350" y="31"/>
                  </a:lnTo>
                  <a:lnTo>
                    <a:pt x="350" y="25"/>
                  </a:lnTo>
                  <a:lnTo>
                    <a:pt x="348" y="20"/>
                  </a:lnTo>
                  <a:lnTo>
                    <a:pt x="344" y="14"/>
                  </a:lnTo>
                  <a:lnTo>
                    <a:pt x="341" y="9"/>
                  </a:lnTo>
                  <a:lnTo>
                    <a:pt x="336" y="6"/>
                  </a:lnTo>
                  <a:lnTo>
                    <a:pt x="330" y="2"/>
                  </a:lnTo>
                  <a:lnTo>
                    <a:pt x="325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2" y="0"/>
                  </a:lnTo>
                  <a:lnTo>
                    <a:pt x="306" y="2"/>
                  </a:lnTo>
                  <a:lnTo>
                    <a:pt x="300" y="6"/>
                  </a:lnTo>
                  <a:lnTo>
                    <a:pt x="296" y="9"/>
                  </a:lnTo>
                  <a:lnTo>
                    <a:pt x="292" y="14"/>
                  </a:lnTo>
                  <a:lnTo>
                    <a:pt x="289" y="20"/>
                  </a:lnTo>
                  <a:lnTo>
                    <a:pt x="286" y="25"/>
                  </a:lnTo>
                  <a:lnTo>
                    <a:pt x="286" y="31"/>
                  </a:lnTo>
                  <a:lnTo>
                    <a:pt x="286" y="159"/>
                  </a:lnTo>
                  <a:lnTo>
                    <a:pt x="286" y="159"/>
                  </a:lnTo>
                  <a:lnTo>
                    <a:pt x="286" y="166"/>
                  </a:lnTo>
                  <a:lnTo>
                    <a:pt x="289" y="171"/>
                  </a:lnTo>
                  <a:lnTo>
                    <a:pt x="292" y="176"/>
                  </a:lnTo>
                  <a:lnTo>
                    <a:pt x="296" y="182"/>
                  </a:lnTo>
                  <a:lnTo>
                    <a:pt x="300" y="185"/>
                  </a:lnTo>
                  <a:lnTo>
                    <a:pt x="306" y="188"/>
                  </a:lnTo>
                  <a:lnTo>
                    <a:pt x="312" y="190"/>
                  </a:lnTo>
                  <a:lnTo>
                    <a:pt x="319" y="190"/>
                  </a:lnTo>
                  <a:lnTo>
                    <a:pt x="319" y="190"/>
                  </a:lnTo>
                  <a:close/>
                  <a:moveTo>
                    <a:pt x="445" y="190"/>
                  </a:moveTo>
                  <a:lnTo>
                    <a:pt x="445" y="190"/>
                  </a:lnTo>
                  <a:lnTo>
                    <a:pt x="452" y="190"/>
                  </a:lnTo>
                  <a:lnTo>
                    <a:pt x="458" y="188"/>
                  </a:lnTo>
                  <a:lnTo>
                    <a:pt x="464" y="185"/>
                  </a:lnTo>
                  <a:lnTo>
                    <a:pt x="468" y="182"/>
                  </a:lnTo>
                  <a:lnTo>
                    <a:pt x="472" y="176"/>
                  </a:lnTo>
                  <a:lnTo>
                    <a:pt x="474" y="171"/>
                  </a:lnTo>
                  <a:lnTo>
                    <a:pt x="476" y="166"/>
                  </a:lnTo>
                  <a:lnTo>
                    <a:pt x="477" y="159"/>
                  </a:lnTo>
                  <a:lnTo>
                    <a:pt x="477" y="31"/>
                  </a:lnTo>
                  <a:lnTo>
                    <a:pt x="477" y="31"/>
                  </a:lnTo>
                  <a:lnTo>
                    <a:pt x="476" y="25"/>
                  </a:lnTo>
                  <a:lnTo>
                    <a:pt x="474" y="20"/>
                  </a:lnTo>
                  <a:lnTo>
                    <a:pt x="472" y="14"/>
                  </a:lnTo>
                  <a:lnTo>
                    <a:pt x="468" y="9"/>
                  </a:lnTo>
                  <a:lnTo>
                    <a:pt x="464" y="6"/>
                  </a:lnTo>
                  <a:lnTo>
                    <a:pt x="458" y="2"/>
                  </a:lnTo>
                  <a:lnTo>
                    <a:pt x="452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39" y="0"/>
                  </a:lnTo>
                  <a:lnTo>
                    <a:pt x="433" y="2"/>
                  </a:lnTo>
                  <a:lnTo>
                    <a:pt x="428" y="6"/>
                  </a:lnTo>
                  <a:lnTo>
                    <a:pt x="423" y="9"/>
                  </a:lnTo>
                  <a:lnTo>
                    <a:pt x="420" y="14"/>
                  </a:lnTo>
                  <a:lnTo>
                    <a:pt x="416" y="20"/>
                  </a:lnTo>
                  <a:lnTo>
                    <a:pt x="414" y="25"/>
                  </a:lnTo>
                  <a:lnTo>
                    <a:pt x="413" y="31"/>
                  </a:lnTo>
                  <a:lnTo>
                    <a:pt x="413" y="159"/>
                  </a:lnTo>
                  <a:lnTo>
                    <a:pt x="413" y="159"/>
                  </a:lnTo>
                  <a:lnTo>
                    <a:pt x="414" y="166"/>
                  </a:lnTo>
                  <a:lnTo>
                    <a:pt x="416" y="171"/>
                  </a:lnTo>
                  <a:lnTo>
                    <a:pt x="420" y="176"/>
                  </a:lnTo>
                  <a:lnTo>
                    <a:pt x="423" y="182"/>
                  </a:lnTo>
                  <a:lnTo>
                    <a:pt x="428" y="185"/>
                  </a:lnTo>
                  <a:lnTo>
                    <a:pt x="433" y="188"/>
                  </a:lnTo>
                  <a:lnTo>
                    <a:pt x="439" y="190"/>
                  </a:lnTo>
                  <a:lnTo>
                    <a:pt x="445" y="190"/>
                  </a:lnTo>
                  <a:lnTo>
                    <a:pt x="445" y="190"/>
                  </a:lnTo>
                  <a:close/>
                  <a:moveTo>
                    <a:pt x="573" y="190"/>
                  </a:moveTo>
                  <a:lnTo>
                    <a:pt x="573" y="190"/>
                  </a:lnTo>
                  <a:lnTo>
                    <a:pt x="579" y="190"/>
                  </a:lnTo>
                  <a:lnTo>
                    <a:pt x="585" y="188"/>
                  </a:lnTo>
                  <a:lnTo>
                    <a:pt x="590" y="185"/>
                  </a:lnTo>
                  <a:lnTo>
                    <a:pt x="595" y="182"/>
                  </a:lnTo>
                  <a:lnTo>
                    <a:pt x="599" y="176"/>
                  </a:lnTo>
                  <a:lnTo>
                    <a:pt x="602" y="171"/>
                  </a:lnTo>
                  <a:lnTo>
                    <a:pt x="604" y="166"/>
                  </a:lnTo>
                  <a:lnTo>
                    <a:pt x="604" y="159"/>
                  </a:lnTo>
                  <a:lnTo>
                    <a:pt x="604" y="31"/>
                  </a:lnTo>
                  <a:lnTo>
                    <a:pt x="604" y="31"/>
                  </a:lnTo>
                  <a:lnTo>
                    <a:pt x="604" y="25"/>
                  </a:lnTo>
                  <a:lnTo>
                    <a:pt x="602" y="20"/>
                  </a:lnTo>
                  <a:lnTo>
                    <a:pt x="599" y="14"/>
                  </a:lnTo>
                  <a:lnTo>
                    <a:pt x="595" y="9"/>
                  </a:lnTo>
                  <a:lnTo>
                    <a:pt x="590" y="6"/>
                  </a:lnTo>
                  <a:lnTo>
                    <a:pt x="585" y="2"/>
                  </a:lnTo>
                  <a:lnTo>
                    <a:pt x="579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67" y="0"/>
                  </a:lnTo>
                  <a:lnTo>
                    <a:pt x="560" y="2"/>
                  </a:lnTo>
                  <a:lnTo>
                    <a:pt x="555" y="6"/>
                  </a:lnTo>
                  <a:lnTo>
                    <a:pt x="550" y="9"/>
                  </a:lnTo>
                  <a:lnTo>
                    <a:pt x="546" y="14"/>
                  </a:lnTo>
                  <a:lnTo>
                    <a:pt x="543" y="20"/>
                  </a:lnTo>
                  <a:lnTo>
                    <a:pt x="542" y="25"/>
                  </a:lnTo>
                  <a:lnTo>
                    <a:pt x="541" y="31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2" y="166"/>
                  </a:lnTo>
                  <a:lnTo>
                    <a:pt x="543" y="171"/>
                  </a:lnTo>
                  <a:lnTo>
                    <a:pt x="546" y="176"/>
                  </a:lnTo>
                  <a:lnTo>
                    <a:pt x="550" y="182"/>
                  </a:lnTo>
                  <a:lnTo>
                    <a:pt x="555" y="185"/>
                  </a:lnTo>
                  <a:lnTo>
                    <a:pt x="560" y="188"/>
                  </a:lnTo>
                  <a:lnTo>
                    <a:pt x="567" y="190"/>
                  </a:lnTo>
                  <a:lnTo>
                    <a:pt x="573" y="190"/>
                  </a:lnTo>
                  <a:lnTo>
                    <a:pt x="573" y="190"/>
                  </a:lnTo>
                  <a:close/>
                  <a:moveTo>
                    <a:pt x="700" y="190"/>
                  </a:moveTo>
                  <a:lnTo>
                    <a:pt x="700" y="190"/>
                  </a:lnTo>
                  <a:lnTo>
                    <a:pt x="706" y="190"/>
                  </a:lnTo>
                  <a:lnTo>
                    <a:pt x="712" y="188"/>
                  </a:lnTo>
                  <a:lnTo>
                    <a:pt x="718" y="185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0" y="171"/>
                  </a:lnTo>
                  <a:lnTo>
                    <a:pt x="731" y="166"/>
                  </a:lnTo>
                  <a:lnTo>
                    <a:pt x="732" y="159"/>
                  </a:lnTo>
                  <a:lnTo>
                    <a:pt x="732" y="31"/>
                  </a:lnTo>
                  <a:lnTo>
                    <a:pt x="732" y="31"/>
                  </a:lnTo>
                  <a:lnTo>
                    <a:pt x="731" y="25"/>
                  </a:lnTo>
                  <a:lnTo>
                    <a:pt x="730" y="20"/>
                  </a:lnTo>
                  <a:lnTo>
                    <a:pt x="726" y="14"/>
                  </a:lnTo>
                  <a:lnTo>
                    <a:pt x="722" y="9"/>
                  </a:lnTo>
                  <a:lnTo>
                    <a:pt x="718" y="6"/>
                  </a:lnTo>
                  <a:lnTo>
                    <a:pt x="712" y="2"/>
                  </a:lnTo>
                  <a:lnTo>
                    <a:pt x="706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3" y="0"/>
                  </a:lnTo>
                  <a:lnTo>
                    <a:pt x="688" y="2"/>
                  </a:lnTo>
                  <a:lnTo>
                    <a:pt x="682" y="6"/>
                  </a:lnTo>
                  <a:lnTo>
                    <a:pt x="677" y="9"/>
                  </a:lnTo>
                  <a:lnTo>
                    <a:pt x="674" y="14"/>
                  </a:lnTo>
                  <a:lnTo>
                    <a:pt x="671" y="20"/>
                  </a:lnTo>
                  <a:lnTo>
                    <a:pt x="668" y="25"/>
                  </a:lnTo>
                  <a:lnTo>
                    <a:pt x="668" y="31"/>
                  </a:lnTo>
                  <a:lnTo>
                    <a:pt x="668" y="159"/>
                  </a:lnTo>
                  <a:lnTo>
                    <a:pt x="668" y="159"/>
                  </a:lnTo>
                  <a:lnTo>
                    <a:pt x="668" y="166"/>
                  </a:lnTo>
                  <a:lnTo>
                    <a:pt x="671" y="171"/>
                  </a:lnTo>
                  <a:lnTo>
                    <a:pt x="674" y="176"/>
                  </a:lnTo>
                  <a:lnTo>
                    <a:pt x="677" y="182"/>
                  </a:lnTo>
                  <a:lnTo>
                    <a:pt x="682" y="185"/>
                  </a:lnTo>
                  <a:lnTo>
                    <a:pt x="688" y="188"/>
                  </a:lnTo>
                  <a:lnTo>
                    <a:pt x="693" y="190"/>
                  </a:lnTo>
                  <a:lnTo>
                    <a:pt x="700" y="190"/>
                  </a:lnTo>
                  <a:lnTo>
                    <a:pt x="700" y="190"/>
                  </a:lnTo>
                  <a:close/>
                  <a:moveTo>
                    <a:pt x="827" y="190"/>
                  </a:moveTo>
                  <a:lnTo>
                    <a:pt x="827" y="190"/>
                  </a:lnTo>
                  <a:lnTo>
                    <a:pt x="834" y="190"/>
                  </a:lnTo>
                  <a:lnTo>
                    <a:pt x="839" y="188"/>
                  </a:lnTo>
                  <a:lnTo>
                    <a:pt x="844" y="185"/>
                  </a:lnTo>
                  <a:lnTo>
                    <a:pt x="850" y="182"/>
                  </a:lnTo>
                  <a:lnTo>
                    <a:pt x="853" y="176"/>
                  </a:lnTo>
                  <a:lnTo>
                    <a:pt x="856" y="171"/>
                  </a:lnTo>
                  <a:lnTo>
                    <a:pt x="858" y="166"/>
                  </a:lnTo>
                  <a:lnTo>
                    <a:pt x="858" y="159"/>
                  </a:lnTo>
                  <a:lnTo>
                    <a:pt x="858" y="31"/>
                  </a:lnTo>
                  <a:lnTo>
                    <a:pt x="858" y="31"/>
                  </a:lnTo>
                  <a:lnTo>
                    <a:pt x="858" y="25"/>
                  </a:lnTo>
                  <a:lnTo>
                    <a:pt x="856" y="20"/>
                  </a:lnTo>
                  <a:lnTo>
                    <a:pt x="853" y="14"/>
                  </a:lnTo>
                  <a:lnTo>
                    <a:pt x="850" y="9"/>
                  </a:lnTo>
                  <a:lnTo>
                    <a:pt x="844" y="6"/>
                  </a:lnTo>
                  <a:lnTo>
                    <a:pt x="839" y="2"/>
                  </a:lnTo>
                  <a:lnTo>
                    <a:pt x="834" y="0"/>
                  </a:lnTo>
                  <a:lnTo>
                    <a:pt x="827" y="0"/>
                  </a:lnTo>
                  <a:lnTo>
                    <a:pt x="827" y="0"/>
                  </a:lnTo>
                  <a:lnTo>
                    <a:pt x="821" y="0"/>
                  </a:lnTo>
                  <a:lnTo>
                    <a:pt x="814" y="2"/>
                  </a:lnTo>
                  <a:lnTo>
                    <a:pt x="809" y="6"/>
                  </a:lnTo>
                  <a:lnTo>
                    <a:pt x="805" y="9"/>
                  </a:lnTo>
                  <a:lnTo>
                    <a:pt x="800" y="14"/>
                  </a:lnTo>
                  <a:lnTo>
                    <a:pt x="798" y="20"/>
                  </a:lnTo>
                  <a:lnTo>
                    <a:pt x="796" y="25"/>
                  </a:lnTo>
                  <a:lnTo>
                    <a:pt x="795" y="31"/>
                  </a:lnTo>
                  <a:lnTo>
                    <a:pt x="795" y="159"/>
                  </a:lnTo>
                  <a:lnTo>
                    <a:pt x="795" y="159"/>
                  </a:lnTo>
                  <a:lnTo>
                    <a:pt x="796" y="166"/>
                  </a:lnTo>
                  <a:lnTo>
                    <a:pt x="798" y="171"/>
                  </a:lnTo>
                  <a:lnTo>
                    <a:pt x="800" y="176"/>
                  </a:lnTo>
                  <a:lnTo>
                    <a:pt x="805" y="182"/>
                  </a:lnTo>
                  <a:lnTo>
                    <a:pt x="809" y="185"/>
                  </a:lnTo>
                  <a:lnTo>
                    <a:pt x="814" y="188"/>
                  </a:lnTo>
                  <a:lnTo>
                    <a:pt x="821" y="190"/>
                  </a:lnTo>
                  <a:lnTo>
                    <a:pt x="827" y="190"/>
                  </a:lnTo>
                  <a:lnTo>
                    <a:pt x="827" y="190"/>
                  </a:lnTo>
                  <a:close/>
                  <a:moveTo>
                    <a:pt x="683" y="795"/>
                  </a:moveTo>
                  <a:lnTo>
                    <a:pt x="683" y="795"/>
                  </a:lnTo>
                  <a:lnTo>
                    <a:pt x="674" y="794"/>
                  </a:lnTo>
                  <a:lnTo>
                    <a:pt x="665" y="791"/>
                  </a:lnTo>
                  <a:lnTo>
                    <a:pt x="658" y="787"/>
                  </a:lnTo>
                  <a:lnTo>
                    <a:pt x="650" y="781"/>
                  </a:lnTo>
                  <a:lnTo>
                    <a:pt x="645" y="774"/>
                  </a:lnTo>
                  <a:lnTo>
                    <a:pt x="639" y="766"/>
                  </a:lnTo>
                  <a:lnTo>
                    <a:pt x="637" y="757"/>
                  </a:lnTo>
                  <a:lnTo>
                    <a:pt x="636" y="747"/>
                  </a:lnTo>
                  <a:lnTo>
                    <a:pt x="636" y="747"/>
                  </a:lnTo>
                  <a:lnTo>
                    <a:pt x="635" y="741"/>
                  </a:lnTo>
                  <a:lnTo>
                    <a:pt x="634" y="735"/>
                  </a:lnTo>
                  <a:lnTo>
                    <a:pt x="631" y="730"/>
                  </a:lnTo>
                  <a:lnTo>
                    <a:pt x="627" y="724"/>
                  </a:lnTo>
                  <a:lnTo>
                    <a:pt x="622" y="721"/>
                  </a:lnTo>
                  <a:lnTo>
                    <a:pt x="617" y="718"/>
                  </a:lnTo>
                  <a:lnTo>
                    <a:pt x="611" y="716"/>
                  </a:lnTo>
                  <a:lnTo>
                    <a:pt x="604" y="716"/>
                  </a:lnTo>
                  <a:lnTo>
                    <a:pt x="604" y="716"/>
                  </a:lnTo>
                  <a:lnTo>
                    <a:pt x="598" y="716"/>
                  </a:lnTo>
                  <a:lnTo>
                    <a:pt x="592" y="718"/>
                  </a:lnTo>
                  <a:lnTo>
                    <a:pt x="587" y="721"/>
                  </a:lnTo>
                  <a:lnTo>
                    <a:pt x="582" y="724"/>
                  </a:lnTo>
                  <a:lnTo>
                    <a:pt x="578" y="730"/>
                  </a:lnTo>
                  <a:lnTo>
                    <a:pt x="575" y="735"/>
                  </a:lnTo>
                  <a:lnTo>
                    <a:pt x="573" y="741"/>
                  </a:lnTo>
                  <a:lnTo>
                    <a:pt x="573" y="747"/>
                  </a:lnTo>
                  <a:lnTo>
                    <a:pt x="573" y="747"/>
                  </a:lnTo>
                  <a:lnTo>
                    <a:pt x="573" y="759"/>
                  </a:lnTo>
                  <a:lnTo>
                    <a:pt x="575" y="770"/>
                  </a:lnTo>
                  <a:lnTo>
                    <a:pt x="577" y="780"/>
                  </a:lnTo>
                  <a:lnTo>
                    <a:pt x="582" y="791"/>
                  </a:lnTo>
                  <a:lnTo>
                    <a:pt x="586" y="801"/>
                  </a:lnTo>
                  <a:lnTo>
                    <a:pt x="591" y="809"/>
                  </a:lnTo>
                  <a:lnTo>
                    <a:pt x="598" y="818"/>
                  </a:lnTo>
                  <a:lnTo>
                    <a:pt x="605" y="826"/>
                  </a:lnTo>
                  <a:lnTo>
                    <a:pt x="613" y="833"/>
                  </a:lnTo>
                  <a:lnTo>
                    <a:pt x="621" y="839"/>
                  </a:lnTo>
                  <a:lnTo>
                    <a:pt x="631" y="845"/>
                  </a:lnTo>
                  <a:lnTo>
                    <a:pt x="641" y="850"/>
                  </a:lnTo>
                  <a:lnTo>
                    <a:pt x="651" y="853"/>
                  </a:lnTo>
                  <a:lnTo>
                    <a:pt x="662" y="856"/>
                  </a:lnTo>
                  <a:lnTo>
                    <a:pt x="673" y="858"/>
                  </a:lnTo>
                  <a:lnTo>
                    <a:pt x="683" y="859"/>
                  </a:lnTo>
                  <a:lnTo>
                    <a:pt x="683" y="859"/>
                  </a:lnTo>
                  <a:lnTo>
                    <a:pt x="695" y="858"/>
                  </a:lnTo>
                  <a:lnTo>
                    <a:pt x="706" y="856"/>
                  </a:lnTo>
                  <a:lnTo>
                    <a:pt x="717" y="853"/>
                  </a:lnTo>
                  <a:lnTo>
                    <a:pt x="727" y="850"/>
                  </a:lnTo>
                  <a:lnTo>
                    <a:pt x="737" y="845"/>
                  </a:lnTo>
                  <a:lnTo>
                    <a:pt x="746" y="839"/>
                  </a:lnTo>
                  <a:lnTo>
                    <a:pt x="754" y="833"/>
                  </a:lnTo>
                  <a:lnTo>
                    <a:pt x="763" y="826"/>
                  </a:lnTo>
                  <a:lnTo>
                    <a:pt x="769" y="818"/>
                  </a:lnTo>
                  <a:lnTo>
                    <a:pt x="776" y="809"/>
                  </a:lnTo>
                  <a:lnTo>
                    <a:pt x="782" y="801"/>
                  </a:lnTo>
                  <a:lnTo>
                    <a:pt x="786" y="791"/>
                  </a:lnTo>
                  <a:lnTo>
                    <a:pt x="791" y="780"/>
                  </a:lnTo>
                  <a:lnTo>
                    <a:pt x="793" y="770"/>
                  </a:lnTo>
                  <a:lnTo>
                    <a:pt x="795" y="759"/>
                  </a:lnTo>
                  <a:lnTo>
                    <a:pt x="795" y="747"/>
                  </a:lnTo>
                  <a:lnTo>
                    <a:pt x="795" y="747"/>
                  </a:lnTo>
                  <a:lnTo>
                    <a:pt x="795" y="735"/>
                  </a:lnTo>
                  <a:lnTo>
                    <a:pt x="793" y="724"/>
                  </a:lnTo>
                  <a:lnTo>
                    <a:pt x="790" y="714"/>
                  </a:lnTo>
                  <a:lnTo>
                    <a:pt x="786" y="703"/>
                  </a:lnTo>
                  <a:lnTo>
                    <a:pt x="781" y="693"/>
                  </a:lnTo>
                  <a:lnTo>
                    <a:pt x="776" y="685"/>
                  </a:lnTo>
                  <a:lnTo>
                    <a:pt x="769" y="676"/>
                  </a:lnTo>
                  <a:lnTo>
                    <a:pt x="762" y="668"/>
                  </a:lnTo>
                  <a:lnTo>
                    <a:pt x="762" y="668"/>
                  </a:lnTo>
                  <a:lnTo>
                    <a:pt x="769" y="660"/>
                  </a:lnTo>
                  <a:lnTo>
                    <a:pt x="776" y="652"/>
                  </a:lnTo>
                  <a:lnTo>
                    <a:pt x="781" y="642"/>
                  </a:lnTo>
                  <a:lnTo>
                    <a:pt x="786" y="632"/>
                  </a:lnTo>
                  <a:lnTo>
                    <a:pt x="790" y="621"/>
                  </a:lnTo>
                  <a:lnTo>
                    <a:pt x="793" y="611"/>
                  </a:lnTo>
                  <a:lnTo>
                    <a:pt x="795" y="600"/>
                  </a:lnTo>
                  <a:lnTo>
                    <a:pt x="795" y="588"/>
                  </a:lnTo>
                  <a:lnTo>
                    <a:pt x="795" y="588"/>
                  </a:lnTo>
                  <a:lnTo>
                    <a:pt x="795" y="576"/>
                  </a:lnTo>
                  <a:lnTo>
                    <a:pt x="793" y="566"/>
                  </a:lnTo>
                  <a:lnTo>
                    <a:pt x="791" y="555"/>
                  </a:lnTo>
                  <a:lnTo>
                    <a:pt x="786" y="545"/>
                  </a:lnTo>
                  <a:lnTo>
                    <a:pt x="782" y="536"/>
                  </a:lnTo>
                  <a:lnTo>
                    <a:pt x="776" y="526"/>
                  </a:lnTo>
                  <a:lnTo>
                    <a:pt x="769" y="517"/>
                  </a:lnTo>
                  <a:lnTo>
                    <a:pt x="763" y="510"/>
                  </a:lnTo>
                  <a:lnTo>
                    <a:pt x="754" y="502"/>
                  </a:lnTo>
                  <a:lnTo>
                    <a:pt x="746" y="496"/>
                  </a:lnTo>
                  <a:lnTo>
                    <a:pt x="737" y="491"/>
                  </a:lnTo>
                  <a:lnTo>
                    <a:pt x="727" y="485"/>
                  </a:lnTo>
                  <a:lnTo>
                    <a:pt x="717" y="482"/>
                  </a:lnTo>
                  <a:lnTo>
                    <a:pt x="706" y="479"/>
                  </a:lnTo>
                  <a:lnTo>
                    <a:pt x="695" y="478"/>
                  </a:lnTo>
                  <a:lnTo>
                    <a:pt x="683" y="477"/>
                  </a:lnTo>
                  <a:lnTo>
                    <a:pt x="683" y="477"/>
                  </a:lnTo>
                  <a:lnTo>
                    <a:pt x="673" y="478"/>
                  </a:lnTo>
                  <a:lnTo>
                    <a:pt x="662" y="479"/>
                  </a:lnTo>
                  <a:lnTo>
                    <a:pt x="651" y="482"/>
                  </a:lnTo>
                  <a:lnTo>
                    <a:pt x="641" y="485"/>
                  </a:lnTo>
                  <a:lnTo>
                    <a:pt x="631" y="491"/>
                  </a:lnTo>
                  <a:lnTo>
                    <a:pt x="621" y="496"/>
                  </a:lnTo>
                  <a:lnTo>
                    <a:pt x="613" y="502"/>
                  </a:lnTo>
                  <a:lnTo>
                    <a:pt x="605" y="510"/>
                  </a:lnTo>
                  <a:lnTo>
                    <a:pt x="598" y="517"/>
                  </a:lnTo>
                  <a:lnTo>
                    <a:pt x="591" y="526"/>
                  </a:lnTo>
                  <a:lnTo>
                    <a:pt x="586" y="536"/>
                  </a:lnTo>
                  <a:lnTo>
                    <a:pt x="582" y="545"/>
                  </a:lnTo>
                  <a:lnTo>
                    <a:pt x="577" y="555"/>
                  </a:lnTo>
                  <a:lnTo>
                    <a:pt x="575" y="566"/>
                  </a:lnTo>
                  <a:lnTo>
                    <a:pt x="573" y="576"/>
                  </a:lnTo>
                  <a:lnTo>
                    <a:pt x="573" y="588"/>
                  </a:lnTo>
                  <a:lnTo>
                    <a:pt x="573" y="588"/>
                  </a:lnTo>
                  <a:lnTo>
                    <a:pt x="573" y="595"/>
                  </a:lnTo>
                  <a:lnTo>
                    <a:pt x="575" y="601"/>
                  </a:lnTo>
                  <a:lnTo>
                    <a:pt x="578" y="606"/>
                  </a:lnTo>
                  <a:lnTo>
                    <a:pt x="582" y="611"/>
                  </a:lnTo>
                  <a:lnTo>
                    <a:pt x="587" y="615"/>
                  </a:lnTo>
                  <a:lnTo>
                    <a:pt x="592" y="617"/>
                  </a:lnTo>
                  <a:lnTo>
                    <a:pt x="598" y="619"/>
                  </a:lnTo>
                  <a:lnTo>
                    <a:pt x="604" y="620"/>
                  </a:lnTo>
                  <a:lnTo>
                    <a:pt x="604" y="620"/>
                  </a:lnTo>
                  <a:lnTo>
                    <a:pt x="611" y="619"/>
                  </a:lnTo>
                  <a:lnTo>
                    <a:pt x="617" y="617"/>
                  </a:lnTo>
                  <a:lnTo>
                    <a:pt x="622" y="615"/>
                  </a:lnTo>
                  <a:lnTo>
                    <a:pt x="627" y="611"/>
                  </a:lnTo>
                  <a:lnTo>
                    <a:pt x="631" y="606"/>
                  </a:lnTo>
                  <a:lnTo>
                    <a:pt x="634" y="601"/>
                  </a:lnTo>
                  <a:lnTo>
                    <a:pt x="635" y="595"/>
                  </a:lnTo>
                  <a:lnTo>
                    <a:pt x="636" y="588"/>
                  </a:lnTo>
                  <a:lnTo>
                    <a:pt x="636" y="588"/>
                  </a:lnTo>
                  <a:lnTo>
                    <a:pt x="637" y="579"/>
                  </a:lnTo>
                  <a:lnTo>
                    <a:pt x="639" y="570"/>
                  </a:lnTo>
                  <a:lnTo>
                    <a:pt x="645" y="561"/>
                  </a:lnTo>
                  <a:lnTo>
                    <a:pt x="650" y="555"/>
                  </a:lnTo>
                  <a:lnTo>
                    <a:pt x="658" y="549"/>
                  </a:lnTo>
                  <a:lnTo>
                    <a:pt x="665" y="544"/>
                  </a:lnTo>
                  <a:lnTo>
                    <a:pt x="674" y="541"/>
                  </a:lnTo>
                  <a:lnTo>
                    <a:pt x="683" y="541"/>
                  </a:lnTo>
                  <a:lnTo>
                    <a:pt x="683" y="541"/>
                  </a:lnTo>
                  <a:lnTo>
                    <a:pt x="693" y="541"/>
                  </a:lnTo>
                  <a:lnTo>
                    <a:pt x="703" y="544"/>
                  </a:lnTo>
                  <a:lnTo>
                    <a:pt x="710" y="549"/>
                  </a:lnTo>
                  <a:lnTo>
                    <a:pt x="718" y="555"/>
                  </a:lnTo>
                  <a:lnTo>
                    <a:pt x="723" y="561"/>
                  </a:lnTo>
                  <a:lnTo>
                    <a:pt x="727" y="570"/>
                  </a:lnTo>
                  <a:lnTo>
                    <a:pt x="731" y="579"/>
                  </a:lnTo>
                  <a:lnTo>
                    <a:pt x="732" y="588"/>
                  </a:lnTo>
                  <a:lnTo>
                    <a:pt x="732" y="588"/>
                  </a:lnTo>
                  <a:lnTo>
                    <a:pt x="731" y="598"/>
                  </a:lnTo>
                  <a:lnTo>
                    <a:pt x="727" y="606"/>
                  </a:lnTo>
                  <a:lnTo>
                    <a:pt x="723" y="615"/>
                  </a:lnTo>
                  <a:lnTo>
                    <a:pt x="718" y="621"/>
                  </a:lnTo>
                  <a:lnTo>
                    <a:pt x="710" y="628"/>
                  </a:lnTo>
                  <a:lnTo>
                    <a:pt x="703" y="632"/>
                  </a:lnTo>
                  <a:lnTo>
                    <a:pt x="693" y="635"/>
                  </a:lnTo>
                  <a:lnTo>
                    <a:pt x="683" y="635"/>
                  </a:lnTo>
                  <a:lnTo>
                    <a:pt x="683" y="635"/>
                  </a:lnTo>
                  <a:lnTo>
                    <a:pt x="677" y="637"/>
                  </a:lnTo>
                  <a:lnTo>
                    <a:pt x="672" y="639"/>
                  </a:lnTo>
                  <a:lnTo>
                    <a:pt x="666" y="642"/>
                  </a:lnTo>
                  <a:lnTo>
                    <a:pt x="661" y="645"/>
                  </a:lnTo>
                  <a:lnTo>
                    <a:pt x="658" y="650"/>
                  </a:lnTo>
                  <a:lnTo>
                    <a:pt x="655" y="656"/>
                  </a:lnTo>
                  <a:lnTo>
                    <a:pt x="652" y="661"/>
                  </a:lnTo>
                  <a:lnTo>
                    <a:pt x="652" y="668"/>
                  </a:lnTo>
                  <a:lnTo>
                    <a:pt x="652" y="668"/>
                  </a:lnTo>
                  <a:lnTo>
                    <a:pt x="652" y="674"/>
                  </a:lnTo>
                  <a:lnTo>
                    <a:pt x="655" y="681"/>
                  </a:lnTo>
                  <a:lnTo>
                    <a:pt x="658" y="686"/>
                  </a:lnTo>
                  <a:lnTo>
                    <a:pt x="661" y="690"/>
                  </a:lnTo>
                  <a:lnTo>
                    <a:pt x="666" y="694"/>
                  </a:lnTo>
                  <a:lnTo>
                    <a:pt x="672" y="697"/>
                  </a:lnTo>
                  <a:lnTo>
                    <a:pt x="677" y="699"/>
                  </a:lnTo>
                  <a:lnTo>
                    <a:pt x="683" y="700"/>
                  </a:lnTo>
                  <a:lnTo>
                    <a:pt x="683" y="700"/>
                  </a:lnTo>
                  <a:lnTo>
                    <a:pt x="693" y="701"/>
                  </a:lnTo>
                  <a:lnTo>
                    <a:pt x="703" y="703"/>
                  </a:lnTo>
                  <a:lnTo>
                    <a:pt x="710" y="707"/>
                  </a:lnTo>
                  <a:lnTo>
                    <a:pt x="718" y="714"/>
                  </a:lnTo>
                  <a:lnTo>
                    <a:pt x="723" y="720"/>
                  </a:lnTo>
                  <a:lnTo>
                    <a:pt x="727" y="729"/>
                  </a:lnTo>
                  <a:lnTo>
                    <a:pt x="731" y="737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1" y="757"/>
                  </a:lnTo>
                  <a:lnTo>
                    <a:pt x="727" y="766"/>
                  </a:lnTo>
                  <a:lnTo>
                    <a:pt x="723" y="774"/>
                  </a:lnTo>
                  <a:lnTo>
                    <a:pt x="718" y="781"/>
                  </a:lnTo>
                  <a:lnTo>
                    <a:pt x="710" y="787"/>
                  </a:lnTo>
                  <a:lnTo>
                    <a:pt x="703" y="791"/>
                  </a:lnTo>
                  <a:lnTo>
                    <a:pt x="693" y="794"/>
                  </a:lnTo>
                  <a:lnTo>
                    <a:pt x="683" y="795"/>
                  </a:lnTo>
                  <a:lnTo>
                    <a:pt x="683" y="795"/>
                  </a:lnTo>
                  <a:close/>
                  <a:moveTo>
                    <a:pt x="223" y="826"/>
                  </a:moveTo>
                  <a:lnTo>
                    <a:pt x="223" y="826"/>
                  </a:lnTo>
                  <a:lnTo>
                    <a:pt x="223" y="833"/>
                  </a:lnTo>
                  <a:lnTo>
                    <a:pt x="225" y="839"/>
                  </a:lnTo>
                  <a:lnTo>
                    <a:pt x="229" y="845"/>
                  </a:lnTo>
                  <a:lnTo>
                    <a:pt x="232" y="849"/>
                  </a:lnTo>
                  <a:lnTo>
                    <a:pt x="237" y="853"/>
                  </a:lnTo>
                  <a:lnTo>
                    <a:pt x="242" y="856"/>
                  </a:lnTo>
                  <a:lnTo>
                    <a:pt x="248" y="858"/>
                  </a:lnTo>
                  <a:lnTo>
                    <a:pt x="254" y="859"/>
                  </a:lnTo>
                  <a:lnTo>
                    <a:pt x="413" y="859"/>
                  </a:lnTo>
                  <a:lnTo>
                    <a:pt x="413" y="859"/>
                  </a:lnTo>
                  <a:lnTo>
                    <a:pt x="420" y="858"/>
                  </a:lnTo>
                  <a:lnTo>
                    <a:pt x="426" y="856"/>
                  </a:lnTo>
                  <a:lnTo>
                    <a:pt x="431" y="853"/>
                  </a:lnTo>
                  <a:lnTo>
                    <a:pt x="436" y="849"/>
                  </a:lnTo>
                  <a:lnTo>
                    <a:pt x="440" y="845"/>
                  </a:lnTo>
                  <a:lnTo>
                    <a:pt x="443" y="839"/>
                  </a:lnTo>
                  <a:lnTo>
                    <a:pt x="445" y="833"/>
                  </a:lnTo>
                  <a:lnTo>
                    <a:pt x="445" y="826"/>
                  </a:lnTo>
                  <a:lnTo>
                    <a:pt x="445" y="826"/>
                  </a:lnTo>
                  <a:lnTo>
                    <a:pt x="445" y="820"/>
                  </a:lnTo>
                  <a:lnTo>
                    <a:pt x="443" y="815"/>
                  </a:lnTo>
                  <a:lnTo>
                    <a:pt x="440" y="809"/>
                  </a:lnTo>
                  <a:lnTo>
                    <a:pt x="436" y="804"/>
                  </a:lnTo>
                  <a:lnTo>
                    <a:pt x="431" y="801"/>
                  </a:lnTo>
                  <a:lnTo>
                    <a:pt x="426" y="797"/>
                  </a:lnTo>
                  <a:lnTo>
                    <a:pt x="420" y="795"/>
                  </a:lnTo>
                  <a:lnTo>
                    <a:pt x="413" y="795"/>
                  </a:lnTo>
                  <a:lnTo>
                    <a:pt x="304" y="795"/>
                  </a:lnTo>
                  <a:lnTo>
                    <a:pt x="304" y="795"/>
                  </a:lnTo>
                  <a:lnTo>
                    <a:pt x="314" y="781"/>
                  </a:lnTo>
                  <a:lnTo>
                    <a:pt x="326" y="768"/>
                  </a:lnTo>
                  <a:lnTo>
                    <a:pt x="351" y="743"/>
                  </a:lnTo>
                  <a:lnTo>
                    <a:pt x="351" y="743"/>
                  </a:lnTo>
                  <a:lnTo>
                    <a:pt x="385" y="705"/>
                  </a:lnTo>
                  <a:lnTo>
                    <a:pt x="401" y="687"/>
                  </a:lnTo>
                  <a:lnTo>
                    <a:pt x="415" y="668"/>
                  </a:lnTo>
                  <a:lnTo>
                    <a:pt x="428" y="648"/>
                  </a:lnTo>
                  <a:lnTo>
                    <a:pt x="432" y="639"/>
                  </a:lnTo>
                  <a:lnTo>
                    <a:pt x="437" y="629"/>
                  </a:lnTo>
                  <a:lnTo>
                    <a:pt x="441" y="618"/>
                  </a:lnTo>
                  <a:lnTo>
                    <a:pt x="443" y="609"/>
                  </a:lnTo>
                  <a:lnTo>
                    <a:pt x="445" y="599"/>
                  </a:lnTo>
                  <a:lnTo>
                    <a:pt x="445" y="588"/>
                  </a:lnTo>
                  <a:lnTo>
                    <a:pt x="445" y="588"/>
                  </a:lnTo>
                  <a:lnTo>
                    <a:pt x="445" y="576"/>
                  </a:lnTo>
                  <a:lnTo>
                    <a:pt x="443" y="566"/>
                  </a:lnTo>
                  <a:lnTo>
                    <a:pt x="440" y="555"/>
                  </a:lnTo>
                  <a:lnTo>
                    <a:pt x="437" y="545"/>
                  </a:lnTo>
                  <a:lnTo>
                    <a:pt x="432" y="536"/>
                  </a:lnTo>
                  <a:lnTo>
                    <a:pt x="426" y="526"/>
                  </a:lnTo>
                  <a:lnTo>
                    <a:pt x="420" y="517"/>
                  </a:lnTo>
                  <a:lnTo>
                    <a:pt x="413" y="510"/>
                  </a:lnTo>
                  <a:lnTo>
                    <a:pt x="405" y="502"/>
                  </a:lnTo>
                  <a:lnTo>
                    <a:pt x="396" y="496"/>
                  </a:lnTo>
                  <a:lnTo>
                    <a:pt x="387" y="491"/>
                  </a:lnTo>
                  <a:lnTo>
                    <a:pt x="378" y="485"/>
                  </a:lnTo>
                  <a:lnTo>
                    <a:pt x="367" y="482"/>
                  </a:lnTo>
                  <a:lnTo>
                    <a:pt x="356" y="479"/>
                  </a:lnTo>
                  <a:lnTo>
                    <a:pt x="345" y="478"/>
                  </a:lnTo>
                  <a:lnTo>
                    <a:pt x="334" y="477"/>
                  </a:lnTo>
                  <a:lnTo>
                    <a:pt x="334" y="477"/>
                  </a:lnTo>
                  <a:lnTo>
                    <a:pt x="323" y="478"/>
                  </a:lnTo>
                  <a:lnTo>
                    <a:pt x="311" y="479"/>
                  </a:lnTo>
                  <a:lnTo>
                    <a:pt x="301" y="482"/>
                  </a:lnTo>
                  <a:lnTo>
                    <a:pt x="291" y="485"/>
                  </a:lnTo>
                  <a:lnTo>
                    <a:pt x="281" y="491"/>
                  </a:lnTo>
                  <a:lnTo>
                    <a:pt x="271" y="496"/>
                  </a:lnTo>
                  <a:lnTo>
                    <a:pt x="263" y="502"/>
                  </a:lnTo>
                  <a:lnTo>
                    <a:pt x="255" y="510"/>
                  </a:lnTo>
                  <a:lnTo>
                    <a:pt x="248" y="517"/>
                  </a:lnTo>
                  <a:lnTo>
                    <a:pt x="241" y="526"/>
                  </a:lnTo>
                  <a:lnTo>
                    <a:pt x="236" y="536"/>
                  </a:lnTo>
                  <a:lnTo>
                    <a:pt x="232" y="545"/>
                  </a:lnTo>
                  <a:lnTo>
                    <a:pt x="227" y="555"/>
                  </a:lnTo>
                  <a:lnTo>
                    <a:pt x="225" y="566"/>
                  </a:lnTo>
                  <a:lnTo>
                    <a:pt x="223" y="576"/>
                  </a:lnTo>
                  <a:lnTo>
                    <a:pt x="223" y="588"/>
                  </a:lnTo>
                  <a:lnTo>
                    <a:pt x="223" y="588"/>
                  </a:lnTo>
                  <a:lnTo>
                    <a:pt x="223" y="595"/>
                  </a:lnTo>
                  <a:lnTo>
                    <a:pt x="225" y="601"/>
                  </a:lnTo>
                  <a:lnTo>
                    <a:pt x="229" y="606"/>
                  </a:lnTo>
                  <a:lnTo>
                    <a:pt x="232" y="611"/>
                  </a:lnTo>
                  <a:lnTo>
                    <a:pt x="237" y="615"/>
                  </a:lnTo>
                  <a:lnTo>
                    <a:pt x="242" y="617"/>
                  </a:lnTo>
                  <a:lnTo>
                    <a:pt x="248" y="619"/>
                  </a:lnTo>
                  <a:lnTo>
                    <a:pt x="254" y="620"/>
                  </a:lnTo>
                  <a:lnTo>
                    <a:pt x="254" y="620"/>
                  </a:lnTo>
                  <a:lnTo>
                    <a:pt x="261" y="619"/>
                  </a:lnTo>
                  <a:lnTo>
                    <a:pt x="267" y="617"/>
                  </a:lnTo>
                  <a:lnTo>
                    <a:pt x="273" y="615"/>
                  </a:lnTo>
                  <a:lnTo>
                    <a:pt x="277" y="611"/>
                  </a:lnTo>
                  <a:lnTo>
                    <a:pt x="281" y="606"/>
                  </a:lnTo>
                  <a:lnTo>
                    <a:pt x="284" y="601"/>
                  </a:lnTo>
                  <a:lnTo>
                    <a:pt x="285" y="595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88" y="579"/>
                  </a:lnTo>
                  <a:lnTo>
                    <a:pt x="290" y="570"/>
                  </a:lnTo>
                  <a:lnTo>
                    <a:pt x="294" y="561"/>
                  </a:lnTo>
                  <a:lnTo>
                    <a:pt x="300" y="555"/>
                  </a:lnTo>
                  <a:lnTo>
                    <a:pt x="308" y="549"/>
                  </a:lnTo>
                  <a:lnTo>
                    <a:pt x="315" y="544"/>
                  </a:lnTo>
                  <a:lnTo>
                    <a:pt x="324" y="541"/>
                  </a:lnTo>
                  <a:lnTo>
                    <a:pt x="334" y="541"/>
                  </a:lnTo>
                  <a:lnTo>
                    <a:pt x="334" y="541"/>
                  </a:lnTo>
                  <a:lnTo>
                    <a:pt x="343" y="541"/>
                  </a:lnTo>
                  <a:lnTo>
                    <a:pt x="353" y="544"/>
                  </a:lnTo>
                  <a:lnTo>
                    <a:pt x="361" y="549"/>
                  </a:lnTo>
                  <a:lnTo>
                    <a:pt x="368" y="555"/>
                  </a:lnTo>
                  <a:lnTo>
                    <a:pt x="373" y="561"/>
                  </a:lnTo>
                  <a:lnTo>
                    <a:pt x="378" y="570"/>
                  </a:lnTo>
                  <a:lnTo>
                    <a:pt x="381" y="579"/>
                  </a:lnTo>
                  <a:lnTo>
                    <a:pt x="382" y="588"/>
                  </a:lnTo>
                  <a:lnTo>
                    <a:pt x="382" y="588"/>
                  </a:lnTo>
                  <a:lnTo>
                    <a:pt x="381" y="594"/>
                  </a:lnTo>
                  <a:lnTo>
                    <a:pt x="380" y="600"/>
                  </a:lnTo>
                  <a:lnTo>
                    <a:pt x="374" y="613"/>
                  </a:lnTo>
                  <a:lnTo>
                    <a:pt x="366" y="627"/>
                  </a:lnTo>
                  <a:lnTo>
                    <a:pt x="356" y="641"/>
                  </a:lnTo>
                  <a:lnTo>
                    <a:pt x="344" y="656"/>
                  </a:lnTo>
                  <a:lnTo>
                    <a:pt x="332" y="670"/>
                  </a:lnTo>
                  <a:lnTo>
                    <a:pt x="305" y="699"/>
                  </a:lnTo>
                  <a:lnTo>
                    <a:pt x="305" y="699"/>
                  </a:lnTo>
                  <a:lnTo>
                    <a:pt x="274" y="732"/>
                  </a:lnTo>
                  <a:lnTo>
                    <a:pt x="260" y="748"/>
                  </a:lnTo>
                  <a:lnTo>
                    <a:pt x="247" y="764"/>
                  </a:lnTo>
                  <a:lnTo>
                    <a:pt x="237" y="779"/>
                  </a:lnTo>
                  <a:lnTo>
                    <a:pt x="230" y="795"/>
                  </a:lnTo>
                  <a:lnTo>
                    <a:pt x="226" y="803"/>
                  </a:lnTo>
                  <a:lnTo>
                    <a:pt x="224" y="810"/>
                  </a:lnTo>
                  <a:lnTo>
                    <a:pt x="223" y="819"/>
                  </a:lnTo>
                  <a:lnTo>
                    <a:pt x="223" y="826"/>
                  </a:lnTo>
                  <a:lnTo>
                    <a:pt x="223" y="8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76770" y="3150739"/>
            <a:ext cx="869714" cy="869714"/>
            <a:chOff x="7475830" y="3334254"/>
            <a:chExt cx="869714" cy="869714"/>
          </a:xfrm>
        </p:grpSpPr>
        <p:sp>
          <p:nvSpPr>
            <p:cNvPr id="13" name="椭圆 12"/>
            <p:cNvSpPr/>
            <p:nvPr/>
          </p:nvSpPr>
          <p:spPr>
            <a:xfrm>
              <a:off x="7475830" y="3334254"/>
              <a:ext cx="869714" cy="869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33" name="Freeform 64"/>
            <p:cNvSpPr>
              <a:spLocks noEditPoints="1"/>
            </p:cNvSpPr>
            <p:nvPr/>
          </p:nvSpPr>
          <p:spPr bwMode="auto">
            <a:xfrm>
              <a:off x="7835280" y="3611703"/>
              <a:ext cx="150813" cy="322263"/>
            </a:xfrm>
            <a:custGeom>
              <a:avLst/>
              <a:gdLst>
                <a:gd name="T0" fmla="*/ 402 w 476"/>
                <a:gd name="T1" fmla="*/ 524 h 1017"/>
                <a:gd name="T2" fmla="*/ 274 w 476"/>
                <a:gd name="T3" fmla="*/ 411 h 1017"/>
                <a:gd name="T4" fmla="*/ 204 w 476"/>
                <a:gd name="T5" fmla="*/ 330 h 1017"/>
                <a:gd name="T6" fmla="*/ 212 w 476"/>
                <a:gd name="T7" fmla="*/ 297 h 1017"/>
                <a:gd name="T8" fmla="*/ 267 w 476"/>
                <a:gd name="T9" fmla="*/ 300 h 1017"/>
                <a:gd name="T10" fmla="*/ 278 w 476"/>
                <a:gd name="T11" fmla="*/ 346 h 1017"/>
                <a:gd name="T12" fmla="*/ 328 w 476"/>
                <a:gd name="T13" fmla="*/ 403 h 1017"/>
                <a:gd name="T14" fmla="*/ 411 w 476"/>
                <a:gd name="T15" fmla="*/ 407 h 1017"/>
                <a:gd name="T16" fmla="*/ 467 w 476"/>
                <a:gd name="T17" fmla="*/ 356 h 1017"/>
                <a:gd name="T18" fmla="*/ 456 w 476"/>
                <a:gd name="T19" fmla="*/ 228 h 1017"/>
                <a:gd name="T20" fmla="*/ 369 w 476"/>
                <a:gd name="T21" fmla="*/ 133 h 1017"/>
                <a:gd name="T22" fmla="*/ 269 w 476"/>
                <a:gd name="T23" fmla="*/ 97 h 1017"/>
                <a:gd name="T24" fmla="*/ 245 w 476"/>
                <a:gd name="T25" fmla="*/ 0 h 1017"/>
                <a:gd name="T26" fmla="*/ 207 w 476"/>
                <a:gd name="T27" fmla="*/ 24 h 1017"/>
                <a:gd name="T28" fmla="*/ 131 w 476"/>
                <a:gd name="T29" fmla="*/ 119 h 1017"/>
                <a:gd name="T30" fmla="*/ 31 w 476"/>
                <a:gd name="T31" fmla="*/ 207 h 1017"/>
                <a:gd name="T32" fmla="*/ 0 w 476"/>
                <a:gd name="T33" fmla="*/ 318 h 1017"/>
                <a:gd name="T34" fmla="*/ 47 w 476"/>
                <a:gd name="T35" fmla="*/ 457 h 1017"/>
                <a:gd name="T36" fmla="*/ 174 w 476"/>
                <a:gd name="T37" fmla="*/ 582 h 1017"/>
                <a:gd name="T38" fmla="*/ 271 w 476"/>
                <a:gd name="T39" fmla="*/ 685 h 1017"/>
                <a:gd name="T40" fmla="*/ 260 w 476"/>
                <a:gd name="T41" fmla="*/ 723 h 1017"/>
                <a:gd name="T42" fmla="*/ 224 w 476"/>
                <a:gd name="T43" fmla="*/ 726 h 1017"/>
                <a:gd name="T44" fmla="*/ 201 w 476"/>
                <a:gd name="T45" fmla="*/ 679 h 1017"/>
                <a:gd name="T46" fmla="*/ 157 w 476"/>
                <a:gd name="T47" fmla="*/ 617 h 1017"/>
                <a:gd name="T48" fmla="*/ 74 w 476"/>
                <a:gd name="T49" fmla="*/ 606 h 1017"/>
                <a:gd name="T50" fmla="*/ 14 w 476"/>
                <a:gd name="T51" fmla="*/ 652 h 1017"/>
                <a:gd name="T52" fmla="*/ 12 w 476"/>
                <a:gd name="T53" fmla="*/ 765 h 1017"/>
                <a:gd name="T54" fmla="*/ 92 w 476"/>
                <a:gd name="T55" fmla="*/ 874 h 1017"/>
                <a:gd name="T56" fmla="*/ 193 w 476"/>
                <a:gd name="T57" fmla="*/ 917 h 1017"/>
                <a:gd name="T58" fmla="*/ 225 w 476"/>
                <a:gd name="T59" fmla="*/ 1015 h 1017"/>
                <a:gd name="T60" fmla="*/ 267 w 476"/>
                <a:gd name="T61" fmla="*/ 997 h 1017"/>
                <a:gd name="T62" fmla="*/ 332 w 476"/>
                <a:gd name="T63" fmla="*/ 904 h 1017"/>
                <a:gd name="T64" fmla="*/ 433 w 476"/>
                <a:gd name="T65" fmla="*/ 825 h 1017"/>
                <a:gd name="T66" fmla="*/ 476 w 476"/>
                <a:gd name="T67" fmla="*/ 698 h 1017"/>
                <a:gd name="T68" fmla="*/ 367 w 476"/>
                <a:gd name="T69" fmla="*/ 804 h 1017"/>
                <a:gd name="T70" fmla="*/ 285 w 476"/>
                <a:gd name="T71" fmla="*/ 851 h 1017"/>
                <a:gd name="T72" fmla="*/ 159 w 476"/>
                <a:gd name="T73" fmla="*/ 840 h 1017"/>
                <a:gd name="T74" fmla="*/ 84 w 476"/>
                <a:gd name="T75" fmla="*/ 770 h 1017"/>
                <a:gd name="T76" fmla="*/ 68 w 476"/>
                <a:gd name="T77" fmla="*/ 686 h 1017"/>
                <a:gd name="T78" fmla="*/ 109 w 476"/>
                <a:gd name="T79" fmla="*/ 666 h 1017"/>
                <a:gd name="T80" fmla="*/ 140 w 476"/>
                <a:gd name="T81" fmla="*/ 698 h 1017"/>
                <a:gd name="T82" fmla="*/ 201 w 476"/>
                <a:gd name="T83" fmla="*/ 785 h 1017"/>
                <a:gd name="T84" fmla="*/ 295 w 476"/>
                <a:gd name="T85" fmla="*/ 776 h 1017"/>
                <a:gd name="T86" fmla="*/ 338 w 476"/>
                <a:gd name="T87" fmla="*/ 707 h 1017"/>
                <a:gd name="T88" fmla="*/ 320 w 476"/>
                <a:gd name="T89" fmla="*/ 639 h 1017"/>
                <a:gd name="T90" fmla="*/ 172 w 476"/>
                <a:gd name="T91" fmla="*/ 497 h 1017"/>
                <a:gd name="T92" fmla="*/ 77 w 476"/>
                <a:gd name="T93" fmla="*/ 382 h 1017"/>
                <a:gd name="T94" fmla="*/ 71 w 476"/>
                <a:gd name="T95" fmla="*/ 271 h 1017"/>
                <a:gd name="T96" fmla="*/ 117 w 476"/>
                <a:gd name="T97" fmla="*/ 202 h 1017"/>
                <a:gd name="T98" fmla="*/ 219 w 476"/>
                <a:gd name="T99" fmla="*/ 159 h 1017"/>
                <a:gd name="T100" fmla="*/ 324 w 476"/>
                <a:gd name="T101" fmla="*/ 180 h 1017"/>
                <a:gd name="T102" fmla="*/ 393 w 476"/>
                <a:gd name="T103" fmla="*/ 245 h 1017"/>
                <a:gd name="T104" fmla="*/ 409 w 476"/>
                <a:gd name="T105" fmla="*/ 330 h 1017"/>
                <a:gd name="T106" fmla="*/ 359 w 476"/>
                <a:gd name="T107" fmla="*/ 348 h 1017"/>
                <a:gd name="T108" fmla="*/ 336 w 476"/>
                <a:gd name="T109" fmla="*/ 304 h 1017"/>
                <a:gd name="T110" fmla="*/ 275 w 476"/>
                <a:gd name="T111" fmla="*/ 230 h 1017"/>
                <a:gd name="T112" fmla="*/ 182 w 476"/>
                <a:gd name="T113" fmla="*/ 240 h 1017"/>
                <a:gd name="T114" fmla="*/ 138 w 476"/>
                <a:gd name="T115" fmla="*/ 318 h 1017"/>
                <a:gd name="T116" fmla="*/ 163 w 476"/>
                <a:gd name="T117" fmla="*/ 388 h 1017"/>
                <a:gd name="T118" fmla="*/ 264 w 476"/>
                <a:gd name="T119" fmla="*/ 485 h 1017"/>
                <a:gd name="T120" fmla="*/ 376 w 476"/>
                <a:gd name="T121" fmla="*/ 593 h 1017"/>
                <a:gd name="T122" fmla="*/ 412 w 476"/>
                <a:gd name="T123" fmla="*/ 683 h 1017"/>
                <a:gd name="T124" fmla="*/ 390 w 476"/>
                <a:gd name="T125" fmla="*/ 776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6" h="1017">
                  <a:moveTo>
                    <a:pt x="458" y="612"/>
                  </a:moveTo>
                  <a:lnTo>
                    <a:pt x="458" y="612"/>
                  </a:lnTo>
                  <a:lnTo>
                    <a:pt x="453" y="598"/>
                  </a:lnTo>
                  <a:lnTo>
                    <a:pt x="446" y="584"/>
                  </a:lnTo>
                  <a:lnTo>
                    <a:pt x="437" y="569"/>
                  </a:lnTo>
                  <a:lnTo>
                    <a:pt x="427" y="554"/>
                  </a:lnTo>
                  <a:lnTo>
                    <a:pt x="427" y="554"/>
                  </a:lnTo>
                  <a:lnTo>
                    <a:pt x="402" y="524"/>
                  </a:lnTo>
                  <a:lnTo>
                    <a:pt x="402" y="524"/>
                  </a:lnTo>
                  <a:lnTo>
                    <a:pt x="387" y="507"/>
                  </a:lnTo>
                  <a:lnTo>
                    <a:pt x="370" y="491"/>
                  </a:lnTo>
                  <a:lnTo>
                    <a:pt x="370" y="491"/>
                  </a:lnTo>
                  <a:lnTo>
                    <a:pt x="352" y="474"/>
                  </a:lnTo>
                  <a:lnTo>
                    <a:pt x="334" y="459"/>
                  </a:lnTo>
                  <a:lnTo>
                    <a:pt x="334" y="459"/>
                  </a:lnTo>
                  <a:lnTo>
                    <a:pt x="303" y="434"/>
                  </a:lnTo>
                  <a:lnTo>
                    <a:pt x="303" y="434"/>
                  </a:lnTo>
                  <a:lnTo>
                    <a:pt x="274" y="411"/>
                  </a:lnTo>
                  <a:lnTo>
                    <a:pt x="251" y="390"/>
                  </a:lnTo>
                  <a:lnTo>
                    <a:pt x="251" y="390"/>
                  </a:lnTo>
                  <a:lnTo>
                    <a:pt x="235" y="374"/>
                  </a:lnTo>
                  <a:lnTo>
                    <a:pt x="221" y="359"/>
                  </a:lnTo>
                  <a:lnTo>
                    <a:pt x="221" y="359"/>
                  </a:lnTo>
                  <a:lnTo>
                    <a:pt x="211" y="345"/>
                  </a:lnTo>
                  <a:lnTo>
                    <a:pt x="208" y="338"/>
                  </a:lnTo>
                  <a:lnTo>
                    <a:pt x="204" y="330"/>
                  </a:lnTo>
                  <a:lnTo>
                    <a:pt x="204" y="330"/>
                  </a:lnTo>
                  <a:lnTo>
                    <a:pt x="203" y="325"/>
                  </a:lnTo>
                  <a:lnTo>
                    <a:pt x="202" y="318"/>
                  </a:lnTo>
                  <a:lnTo>
                    <a:pt x="202" y="318"/>
                  </a:lnTo>
                  <a:lnTo>
                    <a:pt x="202" y="313"/>
                  </a:lnTo>
                  <a:lnTo>
                    <a:pt x="204" y="308"/>
                  </a:lnTo>
                  <a:lnTo>
                    <a:pt x="204" y="308"/>
                  </a:lnTo>
                  <a:lnTo>
                    <a:pt x="206" y="303"/>
                  </a:lnTo>
                  <a:lnTo>
                    <a:pt x="209" y="300"/>
                  </a:lnTo>
                  <a:lnTo>
                    <a:pt x="212" y="297"/>
                  </a:lnTo>
                  <a:lnTo>
                    <a:pt x="217" y="294"/>
                  </a:lnTo>
                  <a:lnTo>
                    <a:pt x="217" y="294"/>
                  </a:lnTo>
                  <a:lnTo>
                    <a:pt x="225" y="289"/>
                  </a:lnTo>
                  <a:lnTo>
                    <a:pt x="235" y="287"/>
                  </a:lnTo>
                  <a:lnTo>
                    <a:pt x="244" y="287"/>
                  </a:lnTo>
                  <a:lnTo>
                    <a:pt x="251" y="289"/>
                  </a:lnTo>
                  <a:lnTo>
                    <a:pt x="251" y="289"/>
                  </a:lnTo>
                  <a:lnTo>
                    <a:pt x="261" y="295"/>
                  </a:lnTo>
                  <a:lnTo>
                    <a:pt x="267" y="300"/>
                  </a:lnTo>
                  <a:lnTo>
                    <a:pt x="267" y="300"/>
                  </a:lnTo>
                  <a:lnTo>
                    <a:pt x="270" y="304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4" y="318"/>
                  </a:lnTo>
                  <a:lnTo>
                    <a:pt x="274" y="318"/>
                  </a:lnTo>
                  <a:lnTo>
                    <a:pt x="274" y="328"/>
                  </a:lnTo>
                  <a:lnTo>
                    <a:pt x="276" y="338"/>
                  </a:lnTo>
                  <a:lnTo>
                    <a:pt x="278" y="346"/>
                  </a:lnTo>
                  <a:lnTo>
                    <a:pt x="281" y="356"/>
                  </a:lnTo>
                  <a:lnTo>
                    <a:pt x="285" y="363"/>
                  </a:lnTo>
                  <a:lnTo>
                    <a:pt x="291" y="372"/>
                  </a:lnTo>
                  <a:lnTo>
                    <a:pt x="297" y="379"/>
                  </a:lnTo>
                  <a:lnTo>
                    <a:pt x="304" y="387"/>
                  </a:lnTo>
                  <a:lnTo>
                    <a:pt x="304" y="387"/>
                  </a:lnTo>
                  <a:lnTo>
                    <a:pt x="311" y="393"/>
                  </a:lnTo>
                  <a:lnTo>
                    <a:pt x="320" y="399"/>
                  </a:lnTo>
                  <a:lnTo>
                    <a:pt x="328" y="403"/>
                  </a:lnTo>
                  <a:lnTo>
                    <a:pt x="337" y="407"/>
                  </a:lnTo>
                  <a:lnTo>
                    <a:pt x="346" y="409"/>
                  </a:lnTo>
                  <a:lnTo>
                    <a:pt x="355" y="412"/>
                  </a:lnTo>
                  <a:lnTo>
                    <a:pt x="365" y="414"/>
                  </a:lnTo>
                  <a:lnTo>
                    <a:pt x="373" y="414"/>
                  </a:lnTo>
                  <a:lnTo>
                    <a:pt x="383" y="414"/>
                  </a:lnTo>
                  <a:lnTo>
                    <a:pt x="393" y="412"/>
                  </a:lnTo>
                  <a:lnTo>
                    <a:pt x="402" y="409"/>
                  </a:lnTo>
                  <a:lnTo>
                    <a:pt x="411" y="407"/>
                  </a:lnTo>
                  <a:lnTo>
                    <a:pt x="420" y="403"/>
                  </a:lnTo>
                  <a:lnTo>
                    <a:pt x="428" y="399"/>
                  </a:lnTo>
                  <a:lnTo>
                    <a:pt x="437" y="393"/>
                  </a:lnTo>
                  <a:lnTo>
                    <a:pt x="444" y="387"/>
                  </a:lnTo>
                  <a:lnTo>
                    <a:pt x="444" y="387"/>
                  </a:lnTo>
                  <a:lnTo>
                    <a:pt x="451" y="379"/>
                  </a:lnTo>
                  <a:lnTo>
                    <a:pt x="457" y="372"/>
                  </a:lnTo>
                  <a:lnTo>
                    <a:pt x="462" y="363"/>
                  </a:lnTo>
                  <a:lnTo>
                    <a:pt x="467" y="356"/>
                  </a:lnTo>
                  <a:lnTo>
                    <a:pt x="470" y="346"/>
                  </a:lnTo>
                  <a:lnTo>
                    <a:pt x="472" y="338"/>
                  </a:lnTo>
                  <a:lnTo>
                    <a:pt x="474" y="328"/>
                  </a:lnTo>
                  <a:lnTo>
                    <a:pt x="474" y="318"/>
                  </a:lnTo>
                  <a:lnTo>
                    <a:pt x="474" y="318"/>
                  </a:lnTo>
                  <a:lnTo>
                    <a:pt x="473" y="295"/>
                  </a:lnTo>
                  <a:lnTo>
                    <a:pt x="470" y="272"/>
                  </a:lnTo>
                  <a:lnTo>
                    <a:pt x="464" y="251"/>
                  </a:lnTo>
                  <a:lnTo>
                    <a:pt x="456" y="228"/>
                  </a:lnTo>
                  <a:lnTo>
                    <a:pt x="456" y="228"/>
                  </a:lnTo>
                  <a:lnTo>
                    <a:pt x="447" y="214"/>
                  </a:lnTo>
                  <a:lnTo>
                    <a:pt x="439" y="200"/>
                  </a:lnTo>
                  <a:lnTo>
                    <a:pt x="429" y="186"/>
                  </a:lnTo>
                  <a:lnTo>
                    <a:pt x="420" y="174"/>
                  </a:lnTo>
                  <a:lnTo>
                    <a:pt x="408" y="163"/>
                  </a:lnTo>
                  <a:lnTo>
                    <a:pt x="396" y="152"/>
                  </a:lnTo>
                  <a:lnTo>
                    <a:pt x="383" y="141"/>
                  </a:lnTo>
                  <a:lnTo>
                    <a:pt x="369" y="133"/>
                  </a:lnTo>
                  <a:lnTo>
                    <a:pt x="369" y="133"/>
                  </a:lnTo>
                  <a:lnTo>
                    <a:pt x="358" y="125"/>
                  </a:lnTo>
                  <a:lnTo>
                    <a:pt x="347" y="120"/>
                  </a:lnTo>
                  <a:lnTo>
                    <a:pt x="334" y="113"/>
                  </a:lnTo>
                  <a:lnTo>
                    <a:pt x="322" y="109"/>
                  </a:lnTo>
                  <a:lnTo>
                    <a:pt x="309" y="105"/>
                  </a:lnTo>
                  <a:lnTo>
                    <a:pt x="296" y="102"/>
                  </a:lnTo>
                  <a:lnTo>
                    <a:pt x="283" y="99"/>
                  </a:lnTo>
                  <a:lnTo>
                    <a:pt x="269" y="97"/>
                  </a:lnTo>
                  <a:lnTo>
                    <a:pt x="269" y="31"/>
                  </a:lnTo>
                  <a:lnTo>
                    <a:pt x="269" y="31"/>
                  </a:lnTo>
                  <a:lnTo>
                    <a:pt x="269" y="24"/>
                  </a:lnTo>
                  <a:lnTo>
                    <a:pt x="267" y="19"/>
                  </a:lnTo>
                  <a:lnTo>
                    <a:pt x="264" y="14"/>
                  </a:lnTo>
                  <a:lnTo>
                    <a:pt x="261" y="8"/>
                  </a:lnTo>
                  <a:lnTo>
                    <a:pt x="255" y="5"/>
                  </a:lnTo>
                  <a:lnTo>
                    <a:pt x="250" y="2"/>
                  </a:lnTo>
                  <a:lnTo>
                    <a:pt x="245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2" y="0"/>
                  </a:lnTo>
                  <a:lnTo>
                    <a:pt x="225" y="2"/>
                  </a:lnTo>
                  <a:lnTo>
                    <a:pt x="220" y="5"/>
                  </a:lnTo>
                  <a:lnTo>
                    <a:pt x="216" y="8"/>
                  </a:lnTo>
                  <a:lnTo>
                    <a:pt x="211" y="14"/>
                  </a:lnTo>
                  <a:lnTo>
                    <a:pt x="209" y="19"/>
                  </a:lnTo>
                  <a:lnTo>
                    <a:pt x="207" y="24"/>
                  </a:lnTo>
                  <a:lnTo>
                    <a:pt x="206" y="3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191" y="99"/>
                  </a:lnTo>
                  <a:lnTo>
                    <a:pt x="175" y="103"/>
                  </a:lnTo>
                  <a:lnTo>
                    <a:pt x="161" y="107"/>
                  </a:lnTo>
                  <a:lnTo>
                    <a:pt x="146" y="112"/>
                  </a:lnTo>
                  <a:lnTo>
                    <a:pt x="146" y="112"/>
                  </a:lnTo>
                  <a:lnTo>
                    <a:pt x="131" y="119"/>
                  </a:lnTo>
                  <a:lnTo>
                    <a:pt x="117" y="126"/>
                  </a:lnTo>
                  <a:lnTo>
                    <a:pt x="103" y="134"/>
                  </a:lnTo>
                  <a:lnTo>
                    <a:pt x="89" y="143"/>
                  </a:lnTo>
                  <a:lnTo>
                    <a:pt x="76" y="154"/>
                  </a:lnTo>
                  <a:lnTo>
                    <a:pt x="63" y="166"/>
                  </a:lnTo>
                  <a:lnTo>
                    <a:pt x="52" y="179"/>
                  </a:lnTo>
                  <a:lnTo>
                    <a:pt x="40" y="193"/>
                  </a:lnTo>
                  <a:lnTo>
                    <a:pt x="40" y="193"/>
                  </a:lnTo>
                  <a:lnTo>
                    <a:pt x="31" y="207"/>
                  </a:lnTo>
                  <a:lnTo>
                    <a:pt x="24" y="221"/>
                  </a:lnTo>
                  <a:lnTo>
                    <a:pt x="16" y="236"/>
                  </a:lnTo>
                  <a:lnTo>
                    <a:pt x="11" y="251"/>
                  </a:lnTo>
                  <a:lnTo>
                    <a:pt x="11" y="251"/>
                  </a:lnTo>
                  <a:lnTo>
                    <a:pt x="5" y="267"/>
                  </a:lnTo>
                  <a:lnTo>
                    <a:pt x="2" y="284"/>
                  </a:lnTo>
                  <a:lnTo>
                    <a:pt x="0" y="301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4" y="362"/>
                  </a:lnTo>
                  <a:lnTo>
                    <a:pt x="10" y="384"/>
                  </a:lnTo>
                  <a:lnTo>
                    <a:pt x="18" y="406"/>
                  </a:lnTo>
                  <a:lnTo>
                    <a:pt x="18" y="406"/>
                  </a:lnTo>
                  <a:lnTo>
                    <a:pt x="25" y="419"/>
                  </a:lnTo>
                  <a:lnTo>
                    <a:pt x="31" y="432"/>
                  </a:lnTo>
                  <a:lnTo>
                    <a:pt x="39" y="445"/>
                  </a:lnTo>
                  <a:lnTo>
                    <a:pt x="47" y="457"/>
                  </a:lnTo>
                  <a:lnTo>
                    <a:pt x="56" y="470"/>
                  </a:lnTo>
                  <a:lnTo>
                    <a:pt x="65" y="481"/>
                  </a:lnTo>
                  <a:lnTo>
                    <a:pt x="76" y="493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108" y="526"/>
                  </a:lnTo>
                  <a:lnTo>
                    <a:pt x="131" y="547"/>
                  </a:lnTo>
                  <a:lnTo>
                    <a:pt x="174" y="582"/>
                  </a:lnTo>
                  <a:lnTo>
                    <a:pt x="174" y="582"/>
                  </a:lnTo>
                  <a:lnTo>
                    <a:pt x="203" y="606"/>
                  </a:lnTo>
                  <a:lnTo>
                    <a:pt x="225" y="625"/>
                  </a:lnTo>
                  <a:lnTo>
                    <a:pt x="225" y="625"/>
                  </a:lnTo>
                  <a:lnTo>
                    <a:pt x="241" y="642"/>
                  </a:lnTo>
                  <a:lnTo>
                    <a:pt x="255" y="657"/>
                  </a:lnTo>
                  <a:lnTo>
                    <a:pt x="255" y="657"/>
                  </a:lnTo>
                  <a:lnTo>
                    <a:pt x="265" y="670"/>
                  </a:lnTo>
                  <a:lnTo>
                    <a:pt x="271" y="685"/>
                  </a:lnTo>
                  <a:lnTo>
                    <a:pt x="271" y="685"/>
                  </a:lnTo>
                  <a:lnTo>
                    <a:pt x="274" y="691"/>
                  </a:lnTo>
                  <a:lnTo>
                    <a:pt x="275" y="697"/>
                  </a:lnTo>
                  <a:lnTo>
                    <a:pt x="275" y="697"/>
                  </a:lnTo>
                  <a:lnTo>
                    <a:pt x="274" y="703"/>
                  </a:lnTo>
                  <a:lnTo>
                    <a:pt x="273" y="708"/>
                  </a:lnTo>
                  <a:lnTo>
                    <a:pt x="273" y="708"/>
                  </a:lnTo>
                  <a:lnTo>
                    <a:pt x="270" y="712"/>
                  </a:lnTo>
                  <a:lnTo>
                    <a:pt x="267" y="716"/>
                  </a:lnTo>
                  <a:lnTo>
                    <a:pt x="260" y="723"/>
                  </a:lnTo>
                  <a:lnTo>
                    <a:pt x="260" y="723"/>
                  </a:lnTo>
                  <a:lnTo>
                    <a:pt x="255" y="725"/>
                  </a:lnTo>
                  <a:lnTo>
                    <a:pt x="250" y="727"/>
                  </a:lnTo>
                  <a:lnTo>
                    <a:pt x="245" y="728"/>
                  </a:lnTo>
                  <a:lnTo>
                    <a:pt x="239" y="728"/>
                  </a:lnTo>
                  <a:lnTo>
                    <a:pt x="239" y="728"/>
                  </a:lnTo>
                  <a:lnTo>
                    <a:pt x="231" y="728"/>
                  </a:lnTo>
                  <a:lnTo>
                    <a:pt x="224" y="726"/>
                  </a:lnTo>
                  <a:lnTo>
                    <a:pt x="224" y="726"/>
                  </a:lnTo>
                  <a:lnTo>
                    <a:pt x="216" y="721"/>
                  </a:lnTo>
                  <a:lnTo>
                    <a:pt x="209" y="715"/>
                  </a:lnTo>
                  <a:lnTo>
                    <a:pt x="209" y="715"/>
                  </a:lnTo>
                  <a:lnTo>
                    <a:pt x="206" y="710"/>
                  </a:lnTo>
                  <a:lnTo>
                    <a:pt x="204" y="706"/>
                  </a:lnTo>
                  <a:lnTo>
                    <a:pt x="203" y="698"/>
                  </a:lnTo>
                  <a:lnTo>
                    <a:pt x="203" y="698"/>
                  </a:lnTo>
                  <a:lnTo>
                    <a:pt x="202" y="688"/>
                  </a:lnTo>
                  <a:lnTo>
                    <a:pt x="201" y="679"/>
                  </a:lnTo>
                  <a:lnTo>
                    <a:pt x="199" y="669"/>
                  </a:lnTo>
                  <a:lnTo>
                    <a:pt x="195" y="660"/>
                  </a:lnTo>
                  <a:lnTo>
                    <a:pt x="191" y="652"/>
                  </a:lnTo>
                  <a:lnTo>
                    <a:pt x="186" y="643"/>
                  </a:lnTo>
                  <a:lnTo>
                    <a:pt x="179" y="636"/>
                  </a:lnTo>
                  <a:lnTo>
                    <a:pt x="172" y="628"/>
                  </a:lnTo>
                  <a:lnTo>
                    <a:pt x="172" y="628"/>
                  </a:lnTo>
                  <a:lnTo>
                    <a:pt x="164" y="622"/>
                  </a:lnTo>
                  <a:lnTo>
                    <a:pt x="157" y="617"/>
                  </a:lnTo>
                  <a:lnTo>
                    <a:pt x="148" y="612"/>
                  </a:lnTo>
                  <a:lnTo>
                    <a:pt x="140" y="608"/>
                  </a:lnTo>
                  <a:lnTo>
                    <a:pt x="130" y="606"/>
                  </a:lnTo>
                  <a:lnTo>
                    <a:pt x="121" y="604"/>
                  </a:lnTo>
                  <a:lnTo>
                    <a:pt x="112" y="603"/>
                  </a:lnTo>
                  <a:lnTo>
                    <a:pt x="102" y="601"/>
                  </a:lnTo>
                  <a:lnTo>
                    <a:pt x="92" y="603"/>
                  </a:lnTo>
                  <a:lnTo>
                    <a:pt x="84" y="604"/>
                  </a:lnTo>
                  <a:lnTo>
                    <a:pt x="74" y="606"/>
                  </a:lnTo>
                  <a:lnTo>
                    <a:pt x="65" y="608"/>
                  </a:lnTo>
                  <a:lnTo>
                    <a:pt x="56" y="612"/>
                  </a:lnTo>
                  <a:lnTo>
                    <a:pt x="47" y="617"/>
                  </a:lnTo>
                  <a:lnTo>
                    <a:pt x="40" y="622"/>
                  </a:lnTo>
                  <a:lnTo>
                    <a:pt x="32" y="628"/>
                  </a:lnTo>
                  <a:lnTo>
                    <a:pt x="32" y="628"/>
                  </a:lnTo>
                  <a:lnTo>
                    <a:pt x="25" y="636"/>
                  </a:lnTo>
                  <a:lnTo>
                    <a:pt x="19" y="643"/>
                  </a:lnTo>
                  <a:lnTo>
                    <a:pt x="14" y="652"/>
                  </a:lnTo>
                  <a:lnTo>
                    <a:pt x="10" y="660"/>
                  </a:lnTo>
                  <a:lnTo>
                    <a:pt x="6" y="669"/>
                  </a:lnTo>
                  <a:lnTo>
                    <a:pt x="3" y="679"/>
                  </a:lnTo>
                  <a:lnTo>
                    <a:pt x="2" y="688"/>
                  </a:lnTo>
                  <a:lnTo>
                    <a:pt x="2" y="698"/>
                  </a:lnTo>
                  <a:lnTo>
                    <a:pt x="2" y="698"/>
                  </a:lnTo>
                  <a:lnTo>
                    <a:pt x="3" y="721"/>
                  </a:lnTo>
                  <a:lnTo>
                    <a:pt x="6" y="743"/>
                  </a:lnTo>
                  <a:lnTo>
                    <a:pt x="12" y="765"/>
                  </a:lnTo>
                  <a:lnTo>
                    <a:pt x="20" y="786"/>
                  </a:lnTo>
                  <a:lnTo>
                    <a:pt x="20" y="786"/>
                  </a:lnTo>
                  <a:lnTo>
                    <a:pt x="28" y="801"/>
                  </a:lnTo>
                  <a:lnTo>
                    <a:pt x="37" y="815"/>
                  </a:lnTo>
                  <a:lnTo>
                    <a:pt x="46" y="828"/>
                  </a:lnTo>
                  <a:lnTo>
                    <a:pt x="56" y="841"/>
                  </a:lnTo>
                  <a:lnTo>
                    <a:pt x="68" y="853"/>
                  </a:lnTo>
                  <a:lnTo>
                    <a:pt x="79" y="863"/>
                  </a:lnTo>
                  <a:lnTo>
                    <a:pt x="92" y="874"/>
                  </a:lnTo>
                  <a:lnTo>
                    <a:pt x="106" y="883"/>
                  </a:lnTo>
                  <a:lnTo>
                    <a:pt x="106" y="883"/>
                  </a:lnTo>
                  <a:lnTo>
                    <a:pt x="118" y="890"/>
                  </a:lnTo>
                  <a:lnTo>
                    <a:pt x="130" y="897"/>
                  </a:lnTo>
                  <a:lnTo>
                    <a:pt x="142" y="902"/>
                  </a:lnTo>
                  <a:lnTo>
                    <a:pt x="155" y="907"/>
                  </a:lnTo>
                  <a:lnTo>
                    <a:pt x="167" y="910"/>
                  </a:lnTo>
                  <a:lnTo>
                    <a:pt x="180" y="915"/>
                  </a:lnTo>
                  <a:lnTo>
                    <a:pt x="193" y="917"/>
                  </a:lnTo>
                  <a:lnTo>
                    <a:pt x="206" y="919"/>
                  </a:lnTo>
                  <a:lnTo>
                    <a:pt x="206" y="986"/>
                  </a:lnTo>
                  <a:lnTo>
                    <a:pt x="206" y="986"/>
                  </a:lnTo>
                  <a:lnTo>
                    <a:pt x="207" y="992"/>
                  </a:lnTo>
                  <a:lnTo>
                    <a:pt x="209" y="997"/>
                  </a:lnTo>
                  <a:lnTo>
                    <a:pt x="211" y="1003"/>
                  </a:lnTo>
                  <a:lnTo>
                    <a:pt x="216" y="1008"/>
                  </a:lnTo>
                  <a:lnTo>
                    <a:pt x="220" y="1011"/>
                  </a:lnTo>
                  <a:lnTo>
                    <a:pt x="225" y="1015"/>
                  </a:lnTo>
                  <a:lnTo>
                    <a:pt x="232" y="1017"/>
                  </a:lnTo>
                  <a:lnTo>
                    <a:pt x="238" y="1017"/>
                  </a:lnTo>
                  <a:lnTo>
                    <a:pt x="238" y="1017"/>
                  </a:lnTo>
                  <a:lnTo>
                    <a:pt x="245" y="1017"/>
                  </a:lnTo>
                  <a:lnTo>
                    <a:pt x="250" y="1015"/>
                  </a:lnTo>
                  <a:lnTo>
                    <a:pt x="255" y="1011"/>
                  </a:lnTo>
                  <a:lnTo>
                    <a:pt x="261" y="1008"/>
                  </a:lnTo>
                  <a:lnTo>
                    <a:pt x="264" y="1003"/>
                  </a:lnTo>
                  <a:lnTo>
                    <a:pt x="267" y="997"/>
                  </a:lnTo>
                  <a:lnTo>
                    <a:pt x="269" y="992"/>
                  </a:lnTo>
                  <a:lnTo>
                    <a:pt x="269" y="986"/>
                  </a:lnTo>
                  <a:lnTo>
                    <a:pt x="269" y="919"/>
                  </a:lnTo>
                  <a:lnTo>
                    <a:pt x="269" y="919"/>
                  </a:lnTo>
                  <a:lnTo>
                    <a:pt x="285" y="917"/>
                  </a:lnTo>
                  <a:lnTo>
                    <a:pt x="300" y="914"/>
                  </a:lnTo>
                  <a:lnTo>
                    <a:pt x="315" y="909"/>
                  </a:lnTo>
                  <a:lnTo>
                    <a:pt x="332" y="904"/>
                  </a:lnTo>
                  <a:lnTo>
                    <a:pt x="332" y="904"/>
                  </a:lnTo>
                  <a:lnTo>
                    <a:pt x="347" y="897"/>
                  </a:lnTo>
                  <a:lnTo>
                    <a:pt x="362" y="889"/>
                  </a:lnTo>
                  <a:lnTo>
                    <a:pt x="376" y="880"/>
                  </a:lnTo>
                  <a:lnTo>
                    <a:pt x="388" y="871"/>
                  </a:lnTo>
                  <a:lnTo>
                    <a:pt x="401" y="860"/>
                  </a:lnTo>
                  <a:lnTo>
                    <a:pt x="413" y="849"/>
                  </a:lnTo>
                  <a:lnTo>
                    <a:pt x="424" y="836"/>
                  </a:lnTo>
                  <a:lnTo>
                    <a:pt x="433" y="825"/>
                  </a:lnTo>
                  <a:lnTo>
                    <a:pt x="433" y="825"/>
                  </a:lnTo>
                  <a:lnTo>
                    <a:pt x="444" y="810"/>
                  </a:lnTo>
                  <a:lnTo>
                    <a:pt x="453" y="795"/>
                  </a:lnTo>
                  <a:lnTo>
                    <a:pt x="460" y="780"/>
                  </a:lnTo>
                  <a:lnTo>
                    <a:pt x="466" y="763"/>
                  </a:lnTo>
                  <a:lnTo>
                    <a:pt x="471" y="748"/>
                  </a:lnTo>
                  <a:lnTo>
                    <a:pt x="474" y="731"/>
                  </a:lnTo>
                  <a:lnTo>
                    <a:pt x="476" y="715"/>
                  </a:lnTo>
                  <a:lnTo>
                    <a:pt x="476" y="698"/>
                  </a:lnTo>
                  <a:lnTo>
                    <a:pt x="476" y="698"/>
                  </a:lnTo>
                  <a:lnTo>
                    <a:pt x="475" y="677"/>
                  </a:lnTo>
                  <a:lnTo>
                    <a:pt x="472" y="655"/>
                  </a:lnTo>
                  <a:lnTo>
                    <a:pt x="467" y="634"/>
                  </a:lnTo>
                  <a:lnTo>
                    <a:pt x="458" y="612"/>
                  </a:lnTo>
                  <a:lnTo>
                    <a:pt x="458" y="612"/>
                  </a:lnTo>
                  <a:close/>
                  <a:moveTo>
                    <a:pt x="383" y="786"/>
                  </a:moveTo>
                  <a:lnTo>
                    <a:pt x="383" y="786"/>
                  </a:lnTo>
                  <a:lnTo>
                    <a:pt x="376" y="796"/>
                  </a:lnTo>
                  <a:lnTo>
                    <a:pt x="367" y="804"/>
                  </a:lnTo>
                  <a:lnTo>
                    <a:pt x="358" y="813"/>
                  </a:lnTo>
                  <a:lnTo>
                    <a:pt x="350" y="820"/>
                  </a:lnTo>
                  <a:lnTo>
                    <a:pt x="340" y="827"/>
                  </a:lnTo>
                  <a:lnTo>
                    <a:pt x="329" y="834"/>
                  </a:lnTo>
                  <a:lnTo>
                    <a:pt x="319" y="840"/>
                  </a:lnTo>
                  <a:lnTo>
                    <a:pt x="308" y="845"/>
                  </a:lnTo>
                  <a:lnTo>
                    <a:pt x="308" y="845"/>
                  </a:lnTo>
                  <a:lnTo>
                    <a:pt x="296" y="848"/>
                  </a:lnTo>
                  <a:lnTo>
                    <a:pt x="285" y="851"/>
                  </a:lnTo>
                  <a:lnTo>
                    <a:pt x="275" y="855"/>
                  </a:lnTo>
                  <a:lnTo>
                    <a:pt x="263" y="856"/>
                  </a:lnTo>
                  <a:lnTo>
                    <a:pt x="252" y="858"/>
                  </a:lnTo>
                  <a:lnTo>
                    <a:pt x="241" y="858"/>
                  </a:lnTo>
                  <a:lnTo>
                    <a:pt x="231" y="858"/>
                  </a:lnTo>
                  <a:lnTo>
                    <a:pt x="220" y="857"/>
                  </a:lnTo>
                  <a:lnTo>
                    <a:pt x="200" y="854"/>
                  </a:lnTo>
                  <a:lnTo>
                    <a:pt x="179" y="848"/>
                  </a:lnTo>
                  <a:lnTo>
                    <a:pt x="159" y="840"/>
                  </a:lnTo>
                  <a:lnTo>
                    <a:pt x="141" y="829"/>
                  </a:lnTo>
                  <a:lnTo>
                    <a:pt x="141" y="829"/>
                  </a:lnTo>
                  <a:lnTo>
                    <a:pt x="130" y="823"/>
                  </a:lnTo>
                  <a:lnTo>
                    <a:pt x="121" y="815"/>
                  </a:lnTo>
                  <a:lnTo>
                    <a:pt x="112" y="807"/>
                  </a:lnTo>
                  <a:lnTo>
                    <a:pt x="104" y="799"/>
                  </a:lnTo>
                  <a:lnTo>
                    <a:pt x="97" y="789"/>
                  </a:lnTo>
                  <a:lnTo>
                    <a:pt x="89" y="781"/>
                  </a:lnTo>
                  <a:lnTo>
                    <a:pt x="84" y="770"/>
                  </a:lnTo>
                  <a:lnTo>
                    <a:pt x="78" y="760"/>
                  </a:lnTo>
                  <a:lnTo>
                    <a:pt x="78" y="760"/>
                  </a:lnTo>
                  <a:lnTo>
                    <a:pt x="73" y="745"/>
                  </a:lnTo>
                  <a:lnTo>
                    <a:pt x="69" y="730"/>
                  </a:lnTo>
                  <a:lnTo>
                    <a:pt x="67" y="714"/>
                  </a:lnTo>
                  <a:lnTo>
                    <a:pt x="65" y="698"/>
                  </a:lnTo>
                  <a:lnTo>
                    <a:pt x="65" y="698"/>
                  </a:lnTo>
                  <a:lnTo>
                    <a:pt x="65" y="692"/>
                  </a:lnTo>
                  <a:lnTo>
                    <a:pt x="68" y="686"/>
                  </a:lnTo>
                  <a:lnTo>
                    <a:pt x="71" y="680"/>
                  </a:lnTo>
                  <a:lnTo>
                    <a:pt x="75" y="676"/>
                  </a:lnTo>
                  <a:lnTo>
                    <a:pt x="75" y="676"/>
                  </a:lnTo>
                  <a:lnTo>
                    <a:pt x="82" y="670"/>
                  </a:lnTo>
                  <a:lnTo>
                    <a:pt x="88" y="667"/>
                  </a:lnTo>
                  <a:lnTo>
                    <a:pt x="94" y="666"/>
                  </a:lnTo>
                  <a:lnTo>
                    <a:pt x="102" y="665"/>
                  </a:lnTo>
                  <a:lnTo>
                    <a:pt x="102" y="665"/>
                  </a:lnTo>
                  <a:lnTo>
                    <a:pt x="109" y="666"/>
                  </a:lnTo>
                  <a:lnTo>
                    <a:pt x="117" y="667"/>
                  </a:lnTo>
                  <a:lnTo>
                    <a:pt x="123" y="670"/>
                  </a:lnTo>
                  <a:lnTo>
                    <a:pt x="129" y="676"/>
                  </a:lnTo>
                  <a:lnTo>
                    <a:pt x="129" y="676"/>
                  </a:lnTo>
                  <a:lnTo>
                    <a:pt x="133" y="680"/>
                  </a:lnTo>
                  <a:lnTo>
                    <a:pt x="136" y="685"/>
                  </a:lnTo>
                  <a:lnTo>
                    <a:pt x="138" y="692"/>
                  </a:lnTo>
                  <a:lnTo>
                    <a:pt x="140" y="698"/>
                  </a:lnTo>
                  <a:lnTo>
                    <a:pt x="140" y="698"/>
                  </a:lnTo>
                  <a:lnTo>
                    <a:pt x="141" y="712"/>
                  </a:lnTo>
                  <a:lnTo>
                    <a:pt x="144" y="725"/>
                  </a:lnTo>
                  <a:lnTo>
                    <a:pt x="149" y="739"/>
                  </a:lnTo>
                  <a:lnTo>
                    <a:pt x="158" y="753"/>
                  </a:lnTo>
                  <a:lnTo>
                    <a:pt x="158" y="753"/>
                  </a:lnTo>
                  <a:lnTo>
                    <a:pt x="166" y="763"/>
                  </a:lnTo>
                  <a:lnTo>
                    <a:pt x="177" y="772"/>
                  </a:lnTo>
                  <a:lnTo>
                    <a:pt x="188" y="780"/>
                  </a:lnTo>
                  <a:lnTo>
                    <a:pt x="201" y="785"/>
                  </a:lnTo>
                  <a:lnTo>
                    <a:pt x="201" y="785"/>
                  </a:lnTo>
                  <a:lnTo>
                    <a:pt x="212" y="789"/>
                  </a:lnTo>
                  <a:lnTo>
                    <a:pt x="224" y="791"/>
                  </a:lnTo>
                  <a:lnTo>
                    <a:pt x="237" y="792"/>
                  </a:lnTo>
                  <a:lnTo>
                    <a:pt x="249" y="791"/>
                  </a:lnTo>
                  <a:lnTo>
                    <a:pt x="261" y="789"/>
                  </a:lnTo>
                  <a:lnTo>
                    <a:pt x="273" y="786"/>
                  </a:lnTo>
                  <a:lnTo>
                    <a:pt x="284" y="782"/>
                  </a:lnTo>
                  <a:lnTo>
                    <a:pt x="295" y="776"/>
                  </a:lnTo>
                  <a:lnTo>
                    <a:pt x="295" y="776"/>
                  </a:lnTo>
                  <a:lnTo>
                    <a:pt x="306" y="768"/>
                  </a:lnTo>
                  <a:lnTo>
                    <a:pt x="315" y="758"/>
                  </a:lnTo>
                  <a:lnTo>
                    <a:pt x="324" y="746"/>
                  </a:lnTo>
                  <a:lnTo>
                    <a:pt x="330" y="735"/>
                  </a:lnTo>
                  <a:lnTo>
                    <a:pt x="330" y="735"/>
                  </a:lnTo>
                  <a:lnTo>
                    <a:pt x="334" y="726"/>
                  </a:lnTo>
                  <a:lnTo>
                    <a:pt x="336" y="716"/>
                  </a:lnTo>
                  <a:lnTo>
                    <a:pt x="338" y="707"/>
                  </a:lnTo>
                  <a:lnTo>
                    <a:pt x="338" y="697"/>
                  </a:lnTo>
                  <a:lnTo>
                    <a:pt x="338" y="697"/>
                  </a:lnTo>
                  <a:lnTo>
                    <a:pt x="337" y="686"/>
                  </a:lnTo>
                  <a:lnTo>
                    <a:pt x="336" y="677"/>
                  </a:lnTo>
                  <a:lnTo>
                    <a:pt x="334" y="667"/>
                  </a:lnTo>
                  <a:lnTo>
                    <a:pt x="329" y="659"/>
                  </a:lnTo>
                  <a:lnTo>
                    <a:pt x="329" y="659"/>
                  </a:lnTo>
                  <a:lnTo>
                    <a:pt x="325" y="649"/>
                  </a:lnTo>
                  <a:lnTo>
                    <a:pt x="320" y="639"/>
                  </a:lnTo>
                  <a:lnTo>
                    <a:pt x="313" y="628"/>
                  </a:lnTo>
                  <a:lnTo>
                    <a:pt x="305" y="618"/>
                  </a:lnTo>
                  <a:lnTo>
                    <a:pt x="305" y="618"/>
                  </a:lnTo>
                  <a:lnTo>
                    <a:pt x="289" y="599"/>
                  </a:lnTo>
                  <a:lnTo>
                    <a:pt x="268" y="579"/>
                  </a:lnTo>
                  <a:lnTo>
                    <a:pt x="268" y="579"/>
                  </a:lnTo>
                  <a:lnTo>
                    <a:pt x="245" y="557"/>
                  </a:lnTo>
                  <a:lnTo>
                    <a:pt x="214" y="533"/>
                  </a:lnTo>
                  <a:lnTo>
                    <a:pt x="172" y="497"/>
                  </a:lnTo>
                  <a:lnTo>
                    <a:pt x="172" y="497"/>
                  </a:lnTo>
                  <a:lnTo>
                    <a:pt x="152" y="480"/>
                  </a:lnTo>
                  <a:lnTo>
                    <a:pt x="133" y="461"/>
                  </a:lnTo>
                  <a:lnTo>
                    <a:pt x="133" y="461"/>
                  </a:lnTo>
                  <a:lnTo>
                    <a:pt x="115" y="442"/>
                  </a:lnTo>
                  <a:lnTo>
                    <a:pt x="100" y="421"/>
                  </a:lnTo>
                  <a:lnTo>
                    <a:pt x="87" y="402"/>
                  </a:lnTo>
                  <a:lnTo>
                    <a:pt x="77" y="382"/>
                  </a:lnTo>
                  <a:lnTo>
                    <a:pt x="77" y="382"/>
                  </a:lnTo>
                  <a:lnTo>
                    <a:pt x="71" y="365"/>
                  </a:lnTo>
                  <a:lnTo>
                    <a:pt x="67" y="349"/>
                  </a:lnTo>
                  <a:lnTo>
                    <a:pt x="64" y="333"/>
                  </a:lnTo>
                  <a:lnTo>
                    <a:pt x="63" y="318"/>
                  </a:lnTo>
                  <a:lnTo>
                    <a:pt x="63" y="318"/>
                  </a:lnTo>
                  <a:lnTo>
                    <a:pt x="63" y="306"/>
                  </a:lnTo>
                  <a:lnTo>
                    <a:pt x="65" y="295"/>
                  </a:lnTo>
                  <a:lnTo>
                    <a:pt x="68" y="283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75" y="260"/>
                  </a:lnTo>
                  <a:lnTo>
                    <a:pt x="80" y="250"/>
                  </a:lnTo>
                  <a:lnTo>
                    <a:pt x="86" y="239"/>
                  </a:lnTo>
                  <a:lnTo>
                    <a:pt x="91" y="230"/>
                  </a:lnTo>
                  <a:lnTo>
                    <a:pt x="91" y="230"/>
                  </a:lnTo>
                  <a:lnTo>
                    <a:pt x="100" y="221"/>
                  </a:lnTo>
                  <a:lnTo>
                    <a:pt x="108" y="211"/>
                  </a:lnTo>
                  <a:lnTo>
                    <a:pt x="117" y="202"/>
                  </a:lnTo>
                  <a:lnTo>
                    <a:pt x="127" y="195"/>
                  </a:lnTo>
                  <a:lnTo>
                    <a:pt x="137" y="187"/>
                  </a:lnTo>
                  <a:lnTo>
                    <a:pt x="148" y="181"/>
                  </a:lnTo>
                  <a:lnTo>
                    <a:pt x="159" y="176"/>
                  </a:lnTo>
                  <a:lnTo>
                    <a:pt x="171" y="171"/>
                  </a:lnTo>
                  <a:lnTo>
                    <a:pt x="171" y="171"/>
                  </a:lnTo>
                  <a:lnTo>
                    <a:pt x="186" y="166"/>
                  </a:lnTo>
                  <a:lnTo>
                    <a:pt x="202" y="162"/>
                  </a:lnTo>
                  <a:lnTo>
                    <a:pt x="219" y="159"/>
                  </a:lnTo>
                  <a:lnTo>
                    <a:pt x="237" y="158"/>
                  </a:lnTo>
                  <a:lnTo>
                    <a:pt x="237" y="158"/>
                  </a:lnTo>
                  <a:lnTo>
                    <a:pt x="250" y="158"/>
                  </a:lnTo>
                  <a:lnTo>
                    <a:pt x="264" y="161"/>
                  </a:lnTo>
                  <a:lnTo>
                    <a:pt x="277" y="163"/>
                  </a:lnTo>
                  <a:lnTo>
                    <a:pt x="289" y="165"/>
                  </a:lnTo>
                  <a:lnTo>
                    <a:pt x="302" y="169"/>
                  </a:lnTo>
                  <a:lnTo>
                    <a:pt x="313" y="173"/>
                  </a:lnTo>
                  <a:lnTo>
                    <a:pt x="324" y="180"/>
                  </a:lnTo>
                  <a:lnTo>
                    <a:pt x="336" y="186"/>
                  </a:lnTo>
                  <a:lnTo>
                    <a:pt x="336" y="186"/>
                  </a:lnTo>
                  <a:lnTo>
                    <a:pt x="346" y="193"/>
                  </a:lnTo>
                  <a:lnTo>
                    <a:pt x="355" y="200"/>
                  </a:lnTo>
                  <a:lnTo>
                    <a:pt x="364" y="208"/>
                  </a:lnTo>
                  <a:lnTo>
                    <a:pt x="371" y="216"/>
                  </a:lnTo>
                  <a:lnTo>
                    <a:pt x="379" y="226"/>
                  </a:lnTo>
                  <a:lnTo>
                    <a:pt x="386" y="235"/>
                  </a:lnTo>
                  <a:lnTo>
                    <a:pt x="393" y="245"/>
                  </a:lnTo>
                  <a:lnTo>
                    <a:pt x="398" y="255"/>
                  </a:lnTo>
                  <a:lnTo>
                    <a:pt x="398" y="255"/>
                  </a:lnTo>
                  <a:lnTo>
                    <a:pt x="403" y="270"/>
                  </a:lnTo>
                  <a:lnTo>
                    <a:pt x="408" y="286"/>
                  </a:lnTo>
                  <a:lnTo>
                    <a:pt x="410" y="301"/>
                  </a:lnTo>
                  <a:lnTo>
                    <a:pt x="411" y="318"/>
                  </a:lnTo>
                  <a:lnTo>
                    <a:pt x="411" y="318"/>
                  </a:lnTo>
                  <a:lnTo>
                    <a:pt x="410" y="325"/>
                  </a:lnTo>
                  <a:lnTo>
                    <a:pt x="409" y="330"/>
                  </a:lnTo>
                  <a:lnTo>
                    <a:pt x="406" y="335"/>
                  </a:lnTo>
                  <a:lnTo>
                    <a:pt x="400" y="340"/>
                  </a:lnTo>
                  <a:lnTo>
                    <a:pt x="400" y="340"/>
                  </a:lnTo>
                  <a:lnTo>
                    <a:pt x="395" y="345"/>
                  </a:lnTo>
                  <a:lnTo>
                    <a:pt x="387" y="348"/>
                  </a:lnTo>
                  <a:lnTo>
                    <a:pt x="381" y="350"/>
                  </a:lnTo>
                  <a:lnTo>
                    <a:pt x="373" y="350"/>
                  </a:lnTo>
                  <a:lnTo>
                    <a:pt x="367" y="350"/>
                  </a:lnTo>
                  <a:lnTo>
                    <a:pt x="359" y="348"/>
                  </a:lnTo>
                  <a:lnTo>
                    <a:pt x="353" y="345"/>
                  </a:lnTo>
                  <a:lnTo>
                    <a:pt x="348" y="340"/>
                  </a:lnTo>
                  <a:lnTo>
                    <a:pt x="348" y="340"/>
                  </a:lnTo>
                  <a:lnTo>
                    <a:pt x="342" y="335"/>
                  </a:lnTo>
                  <a:lnTo>
                    <a:pt x="339" y="330"/>
                  </a:lnTo>
                  <a:lnTo>
                    <a:pt x="338" y="325"/>
                  </a:lnTo>
                  <a:lnTo>
                    <a:pt x="337" y="318"/>
                  </a:lnTo>
                  <a:lnTo>
                    <a:pt x="337" y="318"/>
                  </a:lnTo>
                  <a:lnTo>
                    <a:pt x="336" y="304"/>
                  </a:lnTo>
                  <a:lnTo>
                    <a:pt x="333" y="290"/>
                  </a:lnTo>
                  <a:lnTo>
                    <a:pt x="326" y="276"/>
                  </a:lnTo>
                  <a:lnTo>
                    <a:pt x="319" y="262"/>
                  </a:lnTo>
                  <a:lnTo>
                    <a:pt x="319" y="262"/>
                  </a:lnTo>
                  <a:lnTo>
                    <a:pt x="309" y="252"/>
                  </a:lnTo>
                  <a:lnTo>
                    <a:pt x="299" y="243"/>
                  </a:lnTo>
                  <a:lnTo>
                    <a:pt x="288" y="237"/>
                  </a:lnTo>
                  <a:lnTo>
                    <a:pt x="275" y="230"/>
                  </a:lnTo>
                  <a:lnTo>
                    <a:pt x="275" y="230"/>
                  </a:lnTo>
                  <a:lnTo>
                    <a:pt x="264" y="227"/>
                  </a:lnTo>
                  <a:lnTo>
                    <a:pt x="252" y="225"/>
                  </a:lnTo>
                  <a:lnTo>
                    <a:pt x="240" y="224"/>
                  </a:lnTo>
                  <a:lnTo>
                    <a:pt x="229" y="224"/>
                  </a:lnTo>
                  <a:lnTo>
                    <a:pt x="217" y="226"/>
                  </a:lnTo>
                  <a:lnTo>
                    <a:pt x="205" y="229"/>
                  </a:lnTo>
                  <a:lnTo>
                    <a:pt x="193" y="233"/>
                  </a:lnTo>
                  <a:lnTo>
                    <a:pt x="182" y="240"/>
                  </a:lnTo>
                  <a:lnTo>
                    <a:pt x="182" y="240"/>
                  </a:lnTo>
                  <a:lnTo>
                    <a:pt x="171" y="248"/>
                  </a:lnTo>
                  <a:lnTo>
                    <a:pt x="161" y="258"/>
                  </a:lnTo>
                  <a:lnTo>
                    <a:pt x="152" y="269"/>
                  </a:lnTo>
                  <a:lnTo>
                    <a:pt x="146" y="281"/>
                  </a:lnTo>
                  <a:lnTo>
                    <a:pt x="146" y="281"/>
                  </a:lnTo>
                  <a:lnTo>
                    <a:pt x="143" y="289"/>
                  </a:lnTo>
                  <a:lnTo>
                    <a:pt x="141" y="299"/>
                  </a:lnTo>
                  <a:lnTo>
                    <a:pt x="138" y="309"/>
                  </a:lnTo>
                  <a:lnTo>
                    <a:pt x="138" y="318"/>
                  </a:lnTo>
                  <a:lnTo>
                    <a:pt x="138" y="318"/>
                  </a:lnTo>
                  <a:lnTo>
                    <a:pt x="138" y="329"/>
                  </a:lnTo>
                  <a:lnTo>
                    <a:pt x="141" y="339"/>
                  </a:lnTo>
                  <a:lnTo>
                    <a:pt x="143" y="348"/>
                  </a:lnTo>
                  <a:lnTo>
                    <a:pt x="146" y="356"/>
                  </a:lnTo>
                  <a:lnTo>
                    <a:pt x="146" y="356"/>
                  </a:lnTo>
                  <a:lnTo>
                    <a:pt x="151" y="367"/>
                  </a:lnTo>
                  <a:lnTo>
                    <a:pt x="157" y="377"/>
                  </a:lnTo>
                  <a:lnTo>
                    <a:pt x="163" y="388"/>
                  </a:lnTo>
                  <a:lnTo>
                    <a:pt x="172" y="398"/>
                  </a:lnTo>
                  <a:lnTo>
                    <a:pt x="172" y="398"/>
                  </a:lnTo>
                  <a:lnTo>
                    <a:pt x="179" y="407"/>
                  </a:lnTo>
                  <a:lnTo>
                    <a:pt x="188" y="417"/>
                  </a:lnTo>
                  <a:lnTo>
                    <a:pt x="208" y="437"/>
                  </a:lnTo>
                  <a:lnTo>
                    <a:pt x="208" y="437"/>
                  </a:lnTo>
                  <a:lnTo>
                    <a:pt x="233" y="459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94" y="508"/>
                  </a:lnTo>
                  <a:lnTo>
                    <a:pt x="294" y="508"/>
                  </a:lnTo>
                  <a:lnTo>
                    <a:pt x="310" y="521"/>
                  </a:lnTo>
                  <a:lnTo>
                    <a:pt x="326" y="537"/>
                  </a:lnTo>
                  <a:lnTo>
                    <a:pt x="326" y="537"/>
                  </a:lnTo>
                  <a:lnTo>
                    <a:pt x="341" y="551"/>
                  </a:lnTo>
                  <a:lnTo>
                    <a:pt x="354" y="566"/>
                  </a:lnTo>
                  <a:lnTo>
                    <a:pt x="354" y="566"/>
                  </a:lnTo>
                  <a:lnTo>
                    <a:pt x="376" y="593"/>
                  </a:lnTo>
                  <a:lnTo>
                    <a:pt x="376" y="593"/>
                  </a:lnTo>
                  <a:lnTo>
                    <a:pt x="383" y="604"/>
                  </a:lnTo>
                  <a:lnTo>
                    <a:pt x="390" y="614"/>
                  </a:lnTo>
                  <a:lnTo>
                    <a:pt x="395" y="625"/>
                  </a:lnTo>
                  <a:lnTo>
                    <a:pt x="399" y="636"/>
                  </a:lnTo>
                  <a:lnTo>
                    <a:pt x="399" y="636"/>
                  </a:lnTo>
                  <a:lnTo>
                    <a:pt x="406" y="652"/>
                  </a:lnTo>
                  <a:lnTo>
                    <a:pt x="410" y="667"/>
                  </a:lnTo>
                  <a:lnTo>
                    <a:pt x="412" y="683"/>
                  </a:lnTo>
                  <a:lnTo>
                    <a:pt x="413" y="698"/>
                  </a:lnTo>
                  <a:lnTo>
                    <a:pt x="413" y="698"/>
                  </a:lnTo>
                  <a:lnTo>
                    <a:pt x="412" y="710"/>
                  </a:lnTo>
                  <a:lnTo>
                    <a:pt x="411" y="722"/>
                  </a:lnTo>
                  <a:lnTo>
                    <a:pt x="409" y="732"/>
                  </a:lnTo>
                  <a:lnTo>
                    <a:pt x="406" y="744"/>
                  </a:lnTo>
                  <a:lnTo>
                    <a:pt x="401" y="755"/>
                  </a:lnTo>
                  <a:lnTo>
                    <a:pt x="396" y="766"/>
                  </a:lnTo>
                  <a:lnTo>
                    <a:pt x="390" y="776"/>
                  </a:lnTo>
                  <a:lnTo>
                    <a:pt x="383" y="786"/>
                  </a:lnTo>
                  <a:lnTo>
                    <a:pt x="383" y="7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469426" y="4722304"/>
            <a:ext cx="869714" cy="869714"/>
            <a:chOff x="6568486" y="4905819"/>
            <a:chExt cx="869714" cy="869714"/>
          </a:xfrm>
        </p:grpSpPr>
        <p:sp>
          <p:nvSpPr>
            <p:cNvPr id="16" name="椭圆 15"/>
            <p:cNvSpPr/>
            <p:nvPr/>
          </p:nvSpPr>
          <p:spPr>
            <a:xfrm>
              <a:off x="6568486" y="4905819"/>
              <a:ext cx="869714" cy="8697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35" name="Freeform 75"/>
            <p:cNvSpPr>
              <a:spLocks noEditPoints="1"/>
            </p:cNvSpPr>
            <p:nvPr/>
          </p:nvSpPr>
          <p:spPr bwMode="auto">
            <a:xfrm>
              <a:off x="6843005" y="5199331"/>
              <a:ext cx="322263" cy="282575"/>
            </a:xfrm>
            <a:custGeom>
              <a:avLst/>
              <a:gdLst>
                <a:gd name="T0" fmla="*/ 918 w 1018"/>
                <a:gd name="T1" fmla="*/ 194 h 891"/>
                <a:gd name="T2" fmla="*/ 888 w 1018"/>
                <a:gd name="T3" fmla="*/ 149 h 891"/>
                <a:gd name="T4" fmla="*/ 837 w 1018"/>
                <a:gd name="T5" fmla="*/ 128 h 891"/>
                <a:gd name="T6" fmla="*/ 427 w 1018"/>
                <a:gd name="T7" fmla="*/ 122 h 891"/>
                <a:gd name="T8" fmla="*/ 414 w 1018"/>
                <a:gd name="T9" fmla="*/ 96 h 891"/>
                <a:gd name="T10" fmla="*/ 397 w 1018"/>
                <a:gd name="T11" fmla="*/ 42 h 891"/>
                <a:gd name="T12" fmla="*/ 356 w 1018"/>
                <a:gd name="T13" fmla="*/ 8 h 891"/>
                <a:gd name="T14" fmla="*/ 191 w 1018"/>
                <a:gd name="T15" fmla="*/ 0 h 891"/>
                <a:gd name="T16" fmla="*/ 138 w 1018"/>
                <a:gd name="T17" fmla="*/ 16 h 891"/>
                <a:gd name="T18" fmla="*/ 103 w 1018"/>
                <a:gd name="T19" fmla="*/ 58 h 891"/>
                <a:gd name="T20" fmla="*/ 96 w 1018"/>
                <a:gd name="T21" fmla="*/ 255 h 891"/>
                <a:gd name="T22" fmla="*/ 42 w 1018"/>
                <a:gd name="T23" fmla="*/ 271 h 891"/>
                <a:gd name="T24" fmla="*/ 8 w 1018"/>
                <a:gd name="T25" fmla="*/ 312 h 891"/>
                <a:gd name="T26" fmla="*/ 64 w 1018"/>
                <a:gd name="T27" fmla="*/ 795 h 891"/>
                <a:gd name="T28" fmla="*/ 80 w 1018"/>
                <a:gd name="T29" fmla="*/ 849 h 891"/>
                <a:gd name="T30" fmla="*/ 122 w 1018"/>
                <a:gd name="T31" fmla="*/ 883 h 891"/>
                <a:gd name="T32" fmla="*/ 859 w 1018"/>
                <a:gd name="T33" fmla="*/ 891 h 891"/>
                <a:gd name="T34" fmla="*/ 912 w 1018"/>
                <a:gd name="T35" fmla="*/ 875 h 891"/>
                <a:gd name="T36" fmla="*/ 947 w 1018"/>
                <a:gd name="T37" fmla="*/ 832 h 891"/>
                <a:gd name="T38" fmla="*/ 1018 w 1018"/>
                <a:gd name="T39" fmla="*/ 350 h 891"/>
                <a:gd name="T40" fmla="*/ 1001 w 1018"/>
                <a:gd name="T41" fmla="*/ 296 h 891"/>
                <a:gd name="T42" fmla="*/ 960 w 1018"/>
                <a:gd name="T43" fmla="*/ 262 h 891"/>
                <a:gd name="T44" fmla="*/ 159 w 1018"/>
                <a:gd name="T45" fmla="*/ 96 h 891"/>
                <a:gd name="T46" fmla="*/ 173 w 1018"/>
                <a:gd name="T47" fmla="*/ 69 h 891"/>
                <a:gd name="T48" fmla="*/ 324 w 1018"/>
                <a:gd name="T49" fmla="*/ 65 h 891"/>
                <a:gd name="T50" fmla="*/ 349 w 1018"/>
                <a:gd name="T51" fmla="*/ 89 h 891"/>
                <a:gd name="T52" fmla="*/ 358 w 1018"/>
                <a:gd name="T53" fmla="*/ 132 h 891"/>
                <a:gd name="T54" fmla="*/ 392 w 1018"/>
                <a:gd name="T55" fmla="*/ 174 h 891"/>
                <a:gd name="T56" fmla="*/ 446 w 1018"/>
                <a:gd name="T57" fmla="*/ 191 h 891"/>
                <a:gd name="T58" fmla="*/ 849 w 1018"/>
                <a:gd name="T59" fmla="*/ 200 h 891"/>
                <a:gd name="T60" fmla="*/ 159 w 1018"/>
                <a:gd name="T61" fmla="*/ 255 h 891"/>
                <a:gd name="T62" fmla="*/ 886 w 1018"/>
                <a:gd name="T63" fmla="*/ 812 h 891"/>
                <a:gd name="T64" fmla="*/ 159 w 1018"/>
                <a:gd name="T65" fmla="*/ 826 h 891"/>
                <a:gd name="T66" fmla="*/ 132 w 1018"/>
                <a:gd name="T67" fmla="*/ 812 h 891"/>
                <a:gd name="T68" fmla="*/ 65 w 1018"/>
                <a:gd name="T69" fmla="*/ 344 h 891"/>
                <a:gd name="T70" fmla="*/ 89 w 1018"/>
                <a:gd name="T71" fmla="*/ 319 h 891"/>
                <a:gd name="T72" fmla="*/ 940 w 1018"/>
                <a:gd name="T73" fmla="*/ 323 h 891"/>
                <a:gd name="T74" fmla="*/ 891 w 1018"/>
                <a:gd name="T75" fmla="*/ 795 h 891"/>
                <a:gd name="T76" fmla="*/ 203 w 1018"/>
                <a:gd name="T77" fmla="*/ 385 h 891"/>
                <a:gd name="T78" fmla="*/ 170 w 1018"/>
                <a:gd name="T79" fmla="*/ 407 h 891"/>
                <a:gd name="T80" fmla="*/ 153 w 1018"/>
                <a:gd name="T81" fmla="*/ 451 h 891"/>
                <a:gd name="T82" fmla="*/ 170 w 1018"/>
                <a:gd name="T83" fmla="*/ 578 h 891"/>
                <a:gd name="T84" fmla="*/ 221 w 1018"/>
                <a:gd name="T85" fmla="*/ 632 h 891"/>
                <a:gd name="T86" fmla="*/ 469 w 1018"/>
                <a:gd name="T87" fmla="*/ 635 h 891"/>
                <a:gd name="T88" fmla="*/ 512 w 1018"/>
                <a:gd name="T89" fmla="*/ 618 h 891"/>
                <a:gd name="T90" fmla="*/ 537 w 1018"/>
                <a:gd name="T91" fmla="*/ 581 h 891"/>
                <a:gd name="T92" fmla="*/ 540 w 1018"/>
                <a:gd name="T93" fmla="*/ 453 h 891"/>
                <a:gd name="T94" fmla="*/ 523 w 1018"/>
                <a:gd name="T95" fmla="*/ 410 h 891"/>
                <a:gd name="T96" fmla="*/ 485 w 1018"/>
                <a:gd name="T97" fmla="*/ 385 h 891"/>
                <a:gd name="T98" fmla="*/ 477 w 1018"/>
                <a:gd name="T99" fmla="*/ 557 h 891"/>
                <a:gd name="T100" fmla="*/ 462 w 1018"/>
                <a:gd name="T101" fmla="*/ 572 h 891"/>
                <a:gd name="T102" fmla="*/ 229 w 1018"/>
                <a:gd name="T103" fmla="*/ 554 h 891"/>
                <a:gd name="T104" fmla="*/ 223 w 1018"/>
                <a:gd name="T105" fmla="*/ 447 h 891"/>
                <a:gd name="T106" fmla="*/ 473 w 1018"/>
                <a:gd name="T107" fmla="*/ 45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8" h="891">
                  <a:moveTo>
                    <a:pt x="922" y="255"/>
                  </a:moveTo>
                  <a:lnTo>
                    <a:pt x="922" y="222"/>
                  </a:lnTo>
                  <a:lnTo>
                    <a:pt x="922" y="222"/>
                  </a:lnTo>
                  <a:lnTo>
                    <a:pt x="922" y="213"/>
                  </a:lnTo>
                  <a:lnTo>
                    <a:pt x="921" y="203"/>
                  </a:lnTo>
                  <a:lnTo>
                    <a:pt x="918" y="194"/>
                  </a:lnTo>
                  <a:lnTo>
                    <a:pt x="915" y="186"/>
                  </a:lnTo>
                  <a:lnTo>
                    <a:pt x="911" y="177"/>
                  </a:lnTo>
                  <a:lnTo>
                    <a:pt x="906" y="170"/>
                  </a:lnTo>
                  <a:lnTo>
                    <a:pt x="901" y="162"/>
                  </a:lnTo>
                  <a:lnTo>
                    <a:pt x="894" y="155"/>
                  </a:lnTo>
                  <a:lnTo>
                    <a:pt x="888" y="149"/>
                  </a:lnTo>
                  <a:lnTo>
                    <a:pt x="880" y="144"/>
                  </a:lnTo>
                  <a:lnTo>
                    <a:pt x="873" y="139"/>
                  </a:lnTo>
                  <a:lnTo>
                    <a:pt x="864" y="134"/>
                  </a:lnTo>
                  <a:lnTo>
                    <a:pt x="856" y="131"/>
                  </a:lnTo>
                  <a:lnTo>
                    <a:pt x="846" y="129"/>
                  </a:lnTo>
                  <a:lnTo>
                    <a:pt x="837" y="128"/>
                  </a:lnTo>
                  <a:lnTo>
                    <a:pt x="828" y="127"/>
                  </a:lnTo>
                  <a:lnTo>
                    <a:pt x="446" y="127"/>
                  </a:lnTo>
                  <a:lnTo>
                    <a:pt x="446" y="127"/>
                  </a:lnTo>
                  <a:lnTo>
                    <a:pt x="439" y="127"/>
                  </a:lnTo>
                  <a:lnTo>
                    <a:pt x="433" y="125"/>
                  </a:lnTo>
                  <a:lnTo>
                    <a:pt x="427" y="122"/>
                  </a:lnTo>
                  <a:lnTo>
                    <a:pt x="423" y="118"/>
                  </a:lnTo>
                  <a:lnTo>
                    <a:pt x="419" y="113"/>
                  </a:lnTo>
                  <a:lnTo>
                    <a:pt x="417" y="108"/>
                  </a:lnTo>
                  <a:lnTo>
                    <a:pt x="415" y="102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4" y="86"/>
                  </a:lnTo>
                  <a:lnTo>
                    <a:pt x="411" y="76"/>
                  </a:lnTo>
                  <a:lnTo>
                    <a:pt x="409" y="67"/>
                  </a:lnTo>
                  <a:lnTo>
                    <a:pt x="406" y="58"/>
                  </a:lnTo>
                  <a:lnTo>
                    <a:pt x="402" y="50"/>
                  </a:lnTo>
                  <a:lnTo>
                    <a:pt x="397" y="42"/>
                  </a:lnTo>
                  <a:lnTo>
                    <a:pt x="392" y="35"/>
                  </a:lnTo>
                  <a:lnTo>
                    <a:pt x="386" y="28"/>
                  </a:lnTo>
                  <a:lnTo>
                    <a:pt x="379" y="22"/>
                  </a:lnTo>
                  <a:lnTo>
                    <a:pt x="372" y="16"/>
                  </a:lnTo>
                  <a:lnTo>
                    <a:pt x="364" y="12"/>
                  </a:lnTo>
                  <a:lnTo>
                    <a:pt x="356" y="8"/>
                  </a:lnTo>
                  <a:lnTo>
                    <a:pt x="347" y="5"/>
                  </a:lnTo>
                  <a:lnTo>
                    <a:pt x="337" y="2"/>
                  </a:lnTo>
                  <a:lnTo>
                    <a:pt x="328" y="0"/>
                  </a:lnTo>
                  <a:lnTo>
                    <a:pt x="318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2" y="0"/>
                  </a:lnTo>
                  <a:lnTo>
                    <a:pt x="172" y="2"/>
                  </a:lnTo>
                  <a:lnTo>
                    <a:pt x="162" y="5"/>
                  </a:lnTo>
                  <a:lnTo>
                    <a:pt x="154" y="8"/>
                  </a:lnTo>
                  <a:lnTo>
                    <a:pt x="145" y="12"/>
                  </a:lnTo>
                  <a:lnTo>
                    <a:pt x="138" y="16"/>
                  </a:lnTo>
                  <a:lnTo>
                    <a:pt x="130" y="22"/>
                  </a:lnTo>
                  <a:lnTo>
                    <a:pt x="124" y="28"/>
                  </a:lnTo>
                  <a:lnTo>
                    <a:pt x="117" y="35"/>
                  </a:lnTo>
                  <a:lnTo>
                    <a:pt x="112" y="42"/>
                  </a:lnTo>
                  <a:lnTo>
                    <a:pt x="108" y="50"/>
                  </a:lnTo>
                  <a:lnTo>
                    <a:pt x="103" y="58"/>
                  </a:lnTo>
                  <a:lnTo>
                    <a:pt x="100" y="67"/>
                  </a:lnTo>
                  <a:lnTo>
                    <a:pt x="98" y="7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96" y="255"/>
                  </a:lnTo>
                  <a:lnTo>
                    <a:pt x="96" y="255"/>
                  </a:lnTo>
                  <a:lnTo>
                    <a:pt x="86" y="255"/>
                  </a:lnTo>
                  <a:lnTo>
                    <a:pt x="77" y="257"/>
                  </a:lnTo>
                  <a:lnTo>
                    <a:pt x="67" y="259"/>
                  </a:lnTo>
                  <a:lnTo>
                    <a:pt x="58" y="262"/>
                  </a:lnTo>
                  <a:lnTo>
                    <a:pt x="50" y="266"/>
                  </a:lnTo>
                  <a:lnTo>
                    <a:pt x="42" y="271"/>
                  </a:lnTo>
                  <a:lnTo>
                    <a:pt x="35" y="276"/>
                  </a:lnTo>
                  <a:lnTo>
                    <a:pt x="28" y="282"/>
                  </a:lnTo>
                  <a:lnTo>
                    <a:pt x="22" y="289"/>
                  </a:lnTo>
                  <a:lnTo>
                    <a:pt x="17" y="296"/>
                  </a:lnTo>
                  <a:lnTo>
                    <a:pt x="12" y="304"/>
                  </a:lnTo>
                  <a:lnTo>
                    <a:pt x="8" y="312"/>
                  </a:lnTo>
                  <a:lnTo>
                    <a:pt x="5" y="321"/>
                  </a:lnTo>
                  <a:lnTo>
                    <a:pt x="3" y="331"/>
                  </a:lnTo>
                  <a:lnTo>
                    <a:pt x="0" y="340"/>
                  </a:lnTo>
                  <a:lnTo>
                    <a:pt x="0" y="350"/>
                  </a:lnTo>
                  <a:lnTo>
                    <a:pt x="64" y="795"/>
                  </a:lnTo>
                  <a:lnTo>
                    <a:pt x="64" y="795"/>
                  </a:lnTo>
                  <a:lnTo>
                    <a:pt x="65" y="805"/>
                  </a:lnTo>
                  <a:lnTo>
                    <a:pt x="66" y="815"/>
                  </a:lnTo>
                  <a:lnTo>
                    <a:pt x="68" y="823"/>
                  </a:lnTo>
                  <a:lnTo>
                    <a:pt x="71" y="832"/>
                  </a:lnTo>
                  <a:lnTo>
                    <a:pt x="76" y="840"/>
                  </a:lnTo>
                  <a:lnTo>
                    <a:pt x="80" y="849"/>
                  </a:lnTo>
                  <a:lnTo>
                    <a:pt x="85" y="855"/>
                  </a:lnTo>
                  <a:lnTo>
                    <a:pt x="92" y="863"/>
                  </a:lnTo>
                  <a:lnTo>
                    <a:pt x="99" y="868"/>
                  </a:lnTo>
                  <a:lnTo>
                    <a:pt x="106" y="875"/>
                  </a:lnTo>
                  <a:lnTo>
                    <a:pt x="114" y="879"/>
                  </a:lnTo>
                  <a:lnTo>
                    <a:pt x="122" y="883"/>
                  </a:lnTo>
                  <a:lnTo>
                    <a:pt x="131" y="887"/>
                  </a:lnTo>
                  <a:lnTo>
                    <a:pt x="140" y="889"/>
                  </a:lnTo>
                  <a:lnTo>
                    <a:pt x="150" y="890"/>
                  </a:lnTo>
                  <a:lnTo>
                    <a:pt x="159" y="891"/>
                  </a:lnTo>
                  <a:lnTo>
                    <a:pt x="859" y="891"/>
                  </a:lnTo>
                  <a:lnTo>
                    <a:pt x="859" y="891"/>
                  </a:lnTo>
                  <a:lnTo>
                    <a:pt x="868" y="890"/>
                  </a:lnTo>
                  <a:lnTo>
                    <a:pt x="878" y="889"/>
                  </a:lnTo>
                  <a:lnTo>
                    <a:pt x="888" y="887"/>
                  </a:lnTo>
                  <a:lnTo>
                    <a:pt x="896" y="883"/>
                  </a:lnTo>
                  <a:lnTo>
                    <a:pt x="905" y="879"/>
                  </a:lnTo>
                  <a:lnTo>
                    <a:pt x="912" y="875"/>
                  </a:lnTo>
                  <a:lnTo>
                    <a:pt x="920" y="868"/>
                  </a:lnTo>
                  <a:lnTo>
                    <a:pt x="926" y="863"/>
                  </a:lnTo>
                  <a:lnTo>
                    <a:pt x="933" y="855"/>
                  </a:lnTo>
                  <a:lnTo>
                    <a:pt x="938" y="849"/>
                  </a:lnTo>
                  <a:lnTo>
                    <a:pt x="942" y="840"/>
                  </a:lnTo>
                  <a:lnTo>
                    <a:pt x="947" y="832"/>
                  </a:lnTo>
                  <a:lnTo>
                    <a:pt x="950" y="823"/>
                  </a:lnTo>
                  <a:lnTo>
                    <a:pt x="952" y="815"/>
                  </a:lnTo>
                  <a:lnTo>
                    <a:pt x="954" y="805"/>
                  </a:lnTo>
                  <a:lnTo>
                    <a:pt x="954" y="795"/>
                  </a:lnTo>
                  <a:lnTo>
                    <a:pt x="1018" y="350"/>
                  </a:lnTo>
                  <a:lnTo>
                    <a:pt x="1018" y="350"/>
                  </a:lnTo>
                  <a:lnTo>
                    <a:pt x="1018" y="340"/>
                  </a:lnTo>
                  <a:lnTo>
                    <a:pt x="1017" y="331"/>
                  </a:lnTo>
                  <a:lnTo>
                    <a:pt x="1013" y="321"/>
                  </a:lnTo>
                  <a:lnTo>
                    <a:pt x="1010" y="312"/>
                  </a:lnTo>
                  <a:lnTo>
                    <a:pt x="1007" y="304"/>
                  </a:lnTo>
                  <a:lnTo>
                    <a:pt x="1001" y="296"/>
                  </a:lnTo>
                  <a:lnTo>
                    <a:pt x="996" y="289"/>
                  </a:lnTo>
                  <a:lnTo>
                    <a:pt x="990" y="282"/>
                  </a:lnTo>
                  <a:lnTo>
                    <a:pt x="983" y="276"/>
                  </a:lnTo>
                  <a:lnTo>
                    <a:pt x="976" y="271"/>
                  </a:lnTo>
                  <a:lnTo>
                    <a:pt x="968" y="266"/>
                  </a:lnTo>
                  <a:lnTo>
                    <a:pt x="960" y="262"/>
                  </a:lnTo>
                  <a:lnTo>
                    <a:pt x="951" y="259"/>
                  </a:lnTo>
                  <a:lnTo>
                    <a:pt x="941" y="257"/>
                  </a:lnTo>
                  <a:lnTo>
                    <a:pt x="933" y="255"/>
                  </a:lnTo>
                  <a:lnTo>
                    <a:pt x="922" y="255"/>
                  </a:lnTo>
                  <a:lnTo>
                    <a:pt x="922" y="255"/>
                  </a:lnTo>
                  <a:close/>
                  <a:moveTo>
                    <a:pt x="159" y="96"/>
                  </a:moveTo>
                  <a:lnTo>
                    <a:pt x="159" y="96"/>
                  </a:lnTo>
                  <a:lnTo>
                    <a:pt x="160" y="89"/>
                  </a:lnTo>
                  <a:lnTo>
                    <a:pt x="161" y="83"/>
                  </a:lnTo>
                  <a:lnTo>
                    <a:pt x="165" y="78"/>
                  </a:lnTo>
                  <a:lnTo>
                    <a:pt x="169" y="73"/>
                  </a:lnTo>
                  <a:lnTo>
                    <a:pt x="173" y="69"/>
                  </a:lnTo>
                  <a:lnTo>
                    <a:pt x="179" y="66"/>
                  </a:lnTo>
                  <a:lnTo>
                    <a:pt x="185" y="65"/>
                  </a:lnTo>
                  <a:lnTo>
                    <a:pt x="191" y="64"/>
                  </a:lnTo>
                  <a:lnTo>
                    <a:pt x="318" y="64"/>
                  </a:lnTo>
                  <a:lnTo>
                    <a:pt x="318" y="64"/>
                  </a:lnTo>
                  <a:lnTo>
                    <a:pt x="324" y="65"/>
                  </a:lnTo>
                  <a:lnTo>
                    <a:pt x="331" y="66"/>
                  </a:lnTo>
                  <a:lnTo>
                    <a:pt x="336" y="69"/>
                  </a:lnTo>
                  <a:lnTo>
                    <a:pt x="341" y="73"/>
                  </a:lnTo>
                  <a:lnTo>
                    <a:pt x="345" y="78"/>
                  </a:lnTo>
                  <a:lnTo>
                    <a:pt x="348" y="83"/>
                  </a:lnTo>
                  <a:lnTo>
                    <a:pt x="349" y="89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0" y="105"/>
                  </a:lnTo>
                  <a:lnTo>
                    <a:pt x="352" y="115"/>
                  </a:lnTo>
                  <a:lnTo>
                    <a:pt x="354" y="124"/>
                  </a:lnTo>
                  <a:lnTo>
                    <a:pt x="358" y="132"/>
                  </a:lnTo>
                  <a:lnTo>
                    <a:pt x="362" y="141"/>
                  </a:lnTo>
                  <a:lnTo>
                    <a:pt x="366" y="148"/>
                  </a:lnTo>
                  <a:lnTo>
                    <a:pt x="372" y="156"/>
                  </a:lnTo>
                  <a:lnTo>
                    <a:pt x="378" y="163"/>
                  </a:lnTo>
                  <a:lnTo>
                    <a:pt x="385" y="169"/>
                  </a:lnTo>
                  <a:lnTo>
                    <a:pt x="392" y="174"/>
                  </a:lnTo>
                  <a:lnTo>
                    <a:pt x="400" y="179"/>
                  </a:lnTo>
                  <a:lnTo>
                    <a:pt x="408" y="184"/>
                  </a:lnTo>
                  <a:lnTo>
                    <a:pt x="417" y="187"/>
                  </a:lnTo>
                  <a:lnTo>
                    <a:pt x="426" y="189"/>
                  </a:lnTo>
                  <a:lnTo>
                    <a:pt x="436" y="190"/>
                  </a:lnTo>
                  <a:lnTo>
                    <a:pt x="446" y="191"/>
                  </a:lnTo>
                  <a:lnTo>
                    <a:pt x="828" y="191"/>
                  </a:lnTo>
                  <a:lnTo>
                    <a:pt x="828" y="191"/>
                  </a:lnTo>
                  <a:lnTo>
                    <a:pt x="833" y="191"/>
                  </a:lnTo>
                  <a:lnTo>
                    <a:pt x="839" y="193"/>
                  </a:lnTo>
                  <a:lnTo>
                    <a:pt x="845" y="197"/>
                  </a:lnTo>
                  <a:lnTo>
                    <a:pt x="849" y="200"/>
                  </a:lnTo>
                  <a:lnTo>
                    <a:pt x="853" y="205"/>
                  </a:lnTo>
                  <a:lnTo>
                    <a:pt x="857" y="211"/>
                  </a:lnTo>
                  <a:lnTo>
                    <a:pt x="859" y="216"/>
                  </a:lnTo>
                  <a:lnTo>
                    <a:pt x="859" y="222"/>
                  </a:lnTo>
                  <a:lnTo>
                    <a:pt x="859" y="255"/>
                  </a:lnTo>
                  <a:lnTo>
                    <a:pt x="159" y="255"/>
                  </a:lnTo>
                  <a:lnTo>
                    <a:pt x="159" y="96"/>
                  </a:lnTo>
                  <a:close/>
                  <a:moveTo>
                    <a:pt x="891" y="795"/>
                  </a:moveTo>
                  <a:lnTo>
                    <a:pt x="891" y="795"/>
                  </a:lnTo>
                  <a:lnTo>
                    <a:pt x="890" y="802"/>
                  </a:lnTo>
                  <a:lnTo>
                    <a:pt x="888" y="807"/>
                  </a:lnTo>
                  <a:lnTo>
                    <a:pt x="886" y="812"/>
                  </a:lnTo>
                  <a:lnTo>
                    <a:pt x="881" y="818"/>
                  </a:lnTo>
                  <a:lnTo>
                    <a:pt x="877" y="821"/>
                  </a:lnTo>
                  <a:lnTo>
                    <a:pt x="872" y="824"/>
                  </a:lnTo>
                  <a:lnTo>
                    <a:pt x="865" y="826"/>
                  </a:lnTo>
                  <a:lnTo>
                    <a:pt x="859" y="826"/>
                  </a:lnTo>
                  <a:lnTo>
                    <a:pt x="159" y="826"/>
                  </a:lnTo>
                  <a:lnTo>
                    <a:pt x="159" y="826"/>
                  </a:lnTo>
                  <a:lnTo>
                    <a:pt x="153" y="826"/>
                  </a:lnTo>
                  <a:lnTo>
                    <a:pt x="147" y="824"/>
                  </a:lnTo>
                  <a:lnTo>
                    <a:pt x="141" y="821"/>
                  </a:lnTo>
                  <a:lnTo>
                    <a:pt x="137" y="818"/>
                  </a:lnTo>
                  <a:lnTo>
                    <a:pt x="132" y="812"/>
                  </a:lnTo>
                  <a:lnTo>
                    <a:pt x="130" y="807"/>
                  </a:lnTo>
                  <a:lnTo>
                    <a:pt x="128" y="802"/>
                  </a:lnTo>
                  <a:lnTo>
                    <a:pt x="127" y="795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5" y="344"/>
                  </a:lnTo>
                  <a:lnTo>
                    <a:pt x="66" y="337"/>
                  </a:lnTo>
                  <a:lnTo>
                    <a:pt x="69" y="332"/>
                  </a:lnTo>
                  <a:lnTo>
                    <a:pt x="73" y="328"/>
                  </a:lnTo>
                  <a:lnTo>
                    <a:pt x="78" y="323"/>
                  </a:lnTo>
                  <a:lnTo>
                    <a:pt x="83" y="321"/>
                  </a:lnTo>
                  <a:lnTo>
                    <a:pt x="89" y="319"/>
                  </a:lnTo>
                  <a:lnTo>
                    <a:pt x="96" y="318"/>
                  </a:lnTo>
                  <a:lnTo>
                    <a:pt x="922" y="318"/>
                  </a:lnTo>
                  <a:lnTo>
                    <a:pt x="922" y="318"/>
                  </a:lnTo>
                  <a:lnTo>
                    <a:pt x="929" y="319"/>
                  </a:lnTo>
                  <a:lnTo>
                    <a:pt x="935" y="321"/>
                  </a:lnTo>
                  <a:lnTo>
                    <a:pt x="940" y="323"/>
                  </a:lnTo>
                  <a:lnTo>
                    <a:pt x="945" y="328"/>
                  </a:lnTo>
                  <a:lnTo>
                    <a:pt x="949" y="332"/>
                  </a:lnTo>
                  <a:lnTo>
                    <a:pt x="952" y="337"/>
                  </a:lnTo>
                  <a:lnTo>
                    <a:pt x="953" y="344"/>
                  </a:lnTo>
                  <a:lnTo>
                    <a:pt x="954" y="350"/>
                  </a:lnTo>
                  <a:lnTo>
                    <a:pt x="891" y="795"/>
                  </a:lnTo>
                  <a:close/>
                  <a:moveTo>
                    <a:pt x="462" y="381"/>
                  </a:moveTo>
                  <a:lnTo>
                    <a:pt x="228" y="381"/>
                  </a:lnTo>
                  <a:lnTo>
                    <a:pt x="228" y="381"/>
                  </a:lnTo>
                  <a:lnTo>
                    <a:pt x="219" y="382"/>
                  </a:lnTo>
                  <a:lnTo>
                    <a:pt x="211" y="383"/>
                  </a:lnTo>
                  <a:lnTo>
                    <a:pt x="203" y="385"/>
                  </a:lnTo>
                  <a:lnTo>
                    <a:pt x="196" y="389"/>
                  </a:lnTo>
                  <a:lnTo>
                    <a:pt x="189" y="392"/>
                  </a:lnTo>
                  <a:lnTo>
                    <a:pt x="183" y="396"/>
                  </a:lnTo>
                  <a:lnTo>
                    <a:pt x="176" y="402"/>
                  </a:lnTo>
                  <a:lnTo>
                    <a:pt x="170" y="407"/>
                  </a:lnTo>
                  <a:lnTo>
                    <a:pt x="170" y="407"/>
                  </a:lnTo>
                  <a:lnTo>
                    <a:pt x="166" y="413"/>
                  </a:lnTo>
                  <a:lnTo>
                    <a:pt x="161" y="421"/>
                  </a:lnTo>
                  <a:lnTo>
                    <a:pt x="158" y="428"/>
                  </a:lnTo>
                  <a:lnTo>
                    <a:pt x="155" y="436"/>
                  </a:lnTo>
                  <a:lnTo>
                    <a:pt x="154" y="443"/>
                  </a:lnTo>
                  <a:lnTo>
                    <a:pt x="153" y="451"/>
                  </a:lnTo>
                  <a:lnTo>
                    <a:pt x="153" y="459"/>
                  </a:lnTo>
                  <a:lnTo>
                    <a:pt x="153" y="468"/>
                  </a:lnTo>
                  <a:lnTo>
                    <a:pt x="167" y="564"/>
                  </a:lnTo>
                  <a:lnTo>
                    <a:pt x="167" y="564"/>
                  </a:lnTo>
                  <a:lnTo>
                    <a:pt x="168" y="571"/>
                  </a:lnTo>
                  <a:lnTo>
                    <a:pt x="170" y="578"/>
                  </a:lnTo>
                  <a:lnTo>
                    <a:pt x="175" y="591"/>
                  </a:lnTo>
                  <a:lnTo>
                    <a:pt x="183" y="603"/>
                  </a:lnTo>
                  <a:lnTo>
                    <a:pt x="192" y="614"/>
                  </a:lnTo>
                  <a:lnTo>
                    <a:pt x="203" y="623"/>
                  </a:lnTo>
                  <a:lnTo>
                    <a:pt x="215" y="630"/>
                  </a:lnTo>
                  <a:lnTo>
                    <a:pt x="221" y="632"/>
                  </a:lnTo>
                  <a:lnTo>
                    <a:pt x="228" y="634"/>
                  </a:lnTo>
                  <a:lnTo>
                    <a:pt x="234" y="635"/>
                  </a:lnTo>
                  <a:lnTo>
                    <a:pt x="241" y="635"/>
                  </a:lnTo>
                  <a:lnTo>
                    <a:pt x="462" y="637"/>
                  </a:lnTo>
                  <a:lnTo>
                    <a:pt x="462" y="637"/>
                  </a:lnTo>
                  <a:lnTo>
                    <a:pt x="469" y="635"/>
                  </a:lnTo>
                  <a:lnTo>
                    <a:pt x="478" y="634"/>
                  </a:lnTo>
                  <a:lnTo>
                    <a:pt x="485" y="632"/>
                  </a:lnTo>
                  <a:lnTo>
                    <a:pt x="492" y="630"/>
                  </a:lnTo>
                  <a:lnTo>
                    <a:pt x="499" y="627"/>
                  </a:lnTo>
                  <a:lnTo>
                    <a:pt x="506" y="623"/>
                  </a:lnTo>
                  <a:lnTo>
                    <a:pt x="512" y="618"/>
                  </a:lnTo>
                  <a:lnTo>
                    <a:pt x="518" y="613"/>
                  </a:lnTo>
                  <a:lnTo>
                    <a:pt x="523" y="608"/>
                  </a:lnTo>
                  <a:lnTo>
                    <a:pt x="527" y="601"/>
                  </a:lnTo>
                  <a:lnTo>
                    <a:pt x="532" y="595"/>
                  </a:lnTo>
                  <a:lnTo>
                    <a:pt x="535" y="587"/>
                  </a:lnTo>
                  <a:lnTo>
                    <a:pt x="537" y="581"/>
                  </a:lnTo>
                  <a:lnTo>
                    <a:pt x="539" y="572"/>
                  </a:lnTo>
                  <a:lnTo>
                    <a:pt x="540" y="565"/>
                  </a:lnTo>
                  <a:lnTo>
                    <a:pt x="541" y="557"/>
                  </a:lnTo>
                  <a:lnTo>
                    <a:pt x="541" y="462"/>
                  </a:lnTo>
                  <a:lnTo>
                    <a:pt x="541" y="462"/>
                  </a:lnTo>
                  <a:lnTo>
                    <a:pt x="540" y="453"/>
                  </a:lnTo>
                  <a:lnTo>
                    <a:pt x="539" y="446"/>
                  </a:lnTo>
                  <a:lnTo>
                    <a:pt x="537" y="438"/>
                  </a:lnTo>
                  <a:lnTo>
                    <a:pt x="535" y="431"/>
                  </a:lnTo>
                  <a:lnTo>
                    <a:pt x="532" y="423"/>
                  </a:lnTo>
                  <a:lnTo>
                    <a:pt x="527" y="417"/>
                  </a:lnTo>
                  <a:lnTo>
                    <a:pt x="523" y="410"/>
                  </a:lnTo>
                  <a:lnTo>
                    <a:pt x="518" y="405"/>
                  </a:lnTo>
                  <a:lnTo>
                    <a:pt x="512" y="399"/>
                  </a:lnTo>
                  <a:lnTo>
                    <a:pt x="506" y="395"/>
                  </a:lnTo>
                  <a:lnTo>
                    <a:pt x="499" y="391"/>
                  </a:lnTo>
                  <a:lnTo>
                    <a:pt x="492" y="388"/>
                  </a:lnTo>
                  <a:lnTo>
                    <a:pt x="485" y="385"/>
                  </a:lnTo>
                  <a:lnTo>
                    <a:pt x="478" y="383"/>
                  </a:lnTo>
                  <a:lnTo>
                    <a:pt x="469" y="382"/>
                  </a:lnTo>
                  <a:lnTo>
                    <a:pt x="462" y="381"/>
                  </a:lnTo>
                  <a:lnTo>
                    <a:pt x="462" y="381"/>
                  </a:lnTo>
                  <a:close/>
                  <a:moveTo>
                    <a:pt x="477" y="557"/>
                  </a:moveTo>
                  <a:lnTo>
                    <a:pt x="477" y="557"/>
                  </a:lnTo>
                  <a:lnTo>
                    <a:pt x="477" y="560"/>
                  </a:lnTo>
                  <a:lnTo>
                    <a:pt x="476" y="562"/>
                  </a:lnTo>
                  <a:lnTo>
                    <a:pt x="473" y="568"/>
                  </a:lnTo>
                  <a:lnTo>
                    <a:pt x="467" y="571"/>
                  </a:lnTo>
                  <a:lnTo>
                    <a:pt x="465" y="572"/>
                  </a:lnTo>
                  <a:lnTo>
                    <a:pt x="462" y="572"/>
                  </a:lnTo>
                  <a:lnTo>
                    <a:pt x="242" y="572"/>
                  </a:lnTo>
                  <a:lnTo>
                    <a:pt x="242" y="572"/>
                  </a:lnTo>
                  <a:lnTo>
                    <a:pt x="239" y="570"/>
                  </a:lnTo>
                  <a:lnTo>
                    <a:pt x="234" y="566"/>
                  </a:lnTo>
                  <a:lnTo>
                    <a:pt x="231" y="560"/>
                  </a:lnTo>
                  <a:lnTo>
                    <a:pt x="229" y="554"/>
                  </a:lnTo>
                  <a:lnTo>
                    <a:pt x="216" y="459"/>
                  </a:lnTo>
                  <a:lnTo>
                    <a:pt x="216" y="459"/>
                  </a:lnTo>
                  <a:lnTo>
                    <a:pt x="216" y="453"/>
                  </a:lnTo>
                  <a:lnTo>
                    <a:pt x="218" y="449"/>
                  </a:lnTo>
                  <a:lnTo>
                    <a:pt x="218" y="449"/>
                  </a:lnTo>
                  <a:lnTo>
                    <a:pt x="223" y="447"/>
                  </a:lnTo>
                  <a:lnTo>
                    <a:pt x="228" y="446"/>
                  </a:lnTo>
                  <a:lnTo>
                    <a:pt x="462" y="446"/>
                  </a:lnTo>
                  <a:lnTo>
                    <a:pt x="462" y="446"/>
                  </a:lnTo>
                  <a:lnTo>
                    <a:pt x="465" y="446"/>
                  </a:lnTo>
                  <a:lnTo>
                    <a:pt x="467" y="447"/>
                  </a:lnTo>
                  <a:lnTo>
                    <a:pt x="473" y="450"/>
                  </a:lnTo>
                  <a:lnTo>
                    <a:pt x="476" y="455"/>
                  </a:lnTo>
                  <a:lnTo>
                    <a:pt x="477" y="458"/>
                  </a:lnTo>
                  <a:lnTo>
                    <a:pt x="477" y="462"/>
                  </a:lnTo>
                  <a:lnTo>
                    <a:pt x="477" y="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>
                <a:solidFill>
                  <a:schemeClr val="tx2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54740" y="4722304"/>
            <a:ext cx="869714" cy="869714"/>
            <a:chOff x="4753800" y="4905819"/>
            <a:chExt cx="869714" cy="869714"/>
          </a:xfrm>
        </p:grpSpPr>
        <p:sp>
          <p:nvSpPr>
            <p:cNvPr id="14" name="椭圆 13"/>
            <p:cNvSpPr/>
            <p:nvPr/>
          </p:nvSpPr>
          <p:spPr>
            <a:xfrm>
              <a:off x="4753800" y="4905819"/>
              <a:ext cx="869714" cy="8697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5027526" y="5269330"/>
              <a:ext cx="322263" cy="161925"/>
            </a:xfrm>
            <a:custGeom>
              <a:avLst/>
              <a:gdLst>
                <a:gd name="T0" fmla="*/ 891 w 1019"/>
                <a:gd name="T1" fmla="*/ 95 h 508"/>
                <a:gd name="T2" fmla="*/ 887 w 1019"/>
                <a:gd name="T3" fmla="*/ 67 h 508"/>
                <a:gd name="T4" fmla="*/ 875 w 1019"/>
                <a:gd name="T5" fmla="*/ 41 h 508"/>
                <a:gd name="T6" fmla="*/ 857 w 1019"/>
                <a:gd name="T7" fmla="*/ 22 h 508"/>
                <a:gd name="T8" fmla="*/ 833 w 1019"/>
                <a:gd name="T9" fmla="*/ 7 h 508"/>
                <a:gd name="T10" fmla="*/ 805 w 1019"/>
                <a:gd name="T11" fmla="*/ 1 h 508"/>
                <a:gd name="T12" fmla="*/ 96 w 1019"/>
                <a:gd name="T13" fmla="*/ 0 h 508"/>
                <a:gd name="T14" fmla="*/ 68 w 1019"/>
                <a:gd name="T15" fmla="*/ 4 h 508"/>
                <a:gd name="T16" fmla="*/ 42 w 1019"/>
                <a:gd name="T17" fmla="*/ 16 h 508"/>
                <a:gd name="T18" fmla="*/ 22 w 1019"/>
                <a:gd name="T19" fmla="*/ 35 h 508"/>
                <a:gd name="T20" fmla="*/ 8 w 1019"/>
                <a:gd name="T21" fmla="*/ 59 h 508"/>
                <a:gd name="T22" fmla="*/ 2 w 1019"/>
                <a:gd name="T23" fmla="*/ 85 h 508"/>
                <a:gd name="T24" fmla="*/ 0 w 1019"/>
                <a:gd name="T25" fmla="*/ 414 h 508"/>
                <a:gd name="T26" fmla="*/ 5 w 1019"/>
                <a:gd name="T27" fmla="*/ 442 h 508"/>
                <a:gd name="T28" fmla="*/ 17 w 1019"/>
                <a:gd name="T29" fmla="*/ 466 h 508"/>
                <a:gd name="T30" fmla="*/ 35 w 1019"/>
                <a:gd name="T31" fmla="*/ 487 h 508"/>
                <a:gd name="T32" fmla="*/ 58 w 1019"/>
                <a:gd name="T33" fmla="*/ 501 h 508"/>
                <a:gd name="T34" fmla="*/ 86 w 1019"/>
                <a:gd name="T35" fmla="*/ 508 h 508"/>
                <a:gd name="T36" fmla="*/ 796 w 1019"/>
                <a:gd name="T37" fmla="*/ 508 h 508"/>
                <a:gd name="T38" fmla="*/ 824 w 1019"/>
                <a:gd name="T39" fmla="*/ 504 h 508"/>
                <a:gd name="T40" fmla="*/ 849 w 1019"/>
                <a:gd name="T41" fmla="*/ 492 h 508"/>
                <a:gd name="T42" fmla="*/ 870 w 1019"/>
                <a:gd name="T43" fmla="*/ 474 h 508"/>
                <a:gd name="T44" fmla="*/ 883 w 1019"/>
                <a:gd name="T45" fmla="*/ 450 h 508"/>
                <a:gd name="T46" fmla="*/ 891 w 1019"/>
                <a:gd name="T47" fmla="*/ 423 h 508"/>
                <a:gd name="T48" fmla="*/ 954 w 1019"/>
                <a:gd name="T49" fmla="*/ 414 h 508"/>
                <a:gd name="T50" fmla="*/ 979 w 1019"/>
                <a:gd name="T51" fmla="*/ 408 h 508"/>
                <a:gd name="T52" fmla="*/ 1008 w 1019"/>
                <a:gd name="T53" fmla="*/ 385 h 508"/>
                <a:gd name="T54" fmla="*/ 1018 w 1019"/>
                <a:gd name="T55" fmla="*/ 356 h 508"/>
                <a:gd name="T56" fmla="*/ 1019 w 1019"/>
                <a:gd name="T57" fmla="*/ 158 h 508"/>
                <a:gd name="T58" fmla="*/ 1013 w 1019"/>
                <a:gd name="T59" fmla="*/ 134 h 508"/>
                <a:gd name="T60" fmla="*/ 990 w 1019"/>
                <a:gd name="T61" fmla="*/ 106 h 508"/>
                <a:gd name="T62" fmla="*/ 961 w 1019"/>
                <a:gd name="T63" fmla="*/ 95 h 508"/>
                <a:gd name="T64" fmla="*/ 828 w 1019"/>
                <a:gd name="T65" fmla="*/ 414 h 508"/>
                <a:gd name="T66" fmla="*/ 824 w 1019"/>
                <a:gd name="T67" fmla="*/ 426 h 508"/>
                <a:gd name="T68" fmla="*/ 814 w 1019"/>
                <a:gd name="T69" fmla="*/ 439 h 508"/>
                <a:gd name="T70" fmla="*/ 796 w 1019"/>
                <a:gd name="T71" fmla="*/ 445 h 508"/>
                <a:gd name="T72" fmla="*/ 90 w 1019"/>
                <a:gd name="T73" fmla="*/ 445 h 508"/>
                <a:gd name="T74" fmla="*/ 73 w 1019"/>
                <a:gd name="T75" fmla="*/ 436 h 508"/>
                <a:gd name="T76" fmla="*/ 65 w 1019"/>
                <a:gd name="T77" fmla="*/ 420 h 508"/>
                <a:gd name="T78" fmla="*/ 64 w 1019"/>
                <a:gd name="T79" fmla="*/ 95 h 508"/>
                <a:gd name="T80" fmla="*/ 69 w 1019"/>
                <a:gd name="T81" fmla="*/ 78 h 508"/>
                <a:gd name="T82" fmla="*/ 84 w 1019"/>
                <a:gd name="T83" fmla="*/ 66 h 508"/>
                <a:gd name="T84" fmla="*/ 796 w 1019"/>
                <a:gd name="T85" fmla="*/ 63 h 508"/>
                <a:gd name="T86" fmla="*/ 808 w 1019"/>
                <a:gd name="T87" fmla="*/ 66 h 508"/>
                <a:gd name="T88" fmla="*/ 822 w 1019"/>
                <a:gd name="T89" fmla="*/ 78 h 508"/>
                <a:gd name="T90" fmla="*/ 828 w 1019"/>
                <a:gd name="T91" fmla="*/ 95 h 508"/>
                <a:gd name="T92" fmla="*/ 891 w 1019"/>
                <a:gd name="T93" fmla="*/ 349 h 508"/>
                <a:gd name="T94" fmla="*/ 954 w 1019"/>
                <a:gd name="T95" fmla="*/ 349 h 508"/>
                <a:gd name="T96" fmla="*/ 598 w 1019"/>
                <a:gd name="T97" fmla="*/ 150 h 508"/>
                <a:gd name="T98" fmla="*/ 582 w 1019"/>
                <a:gd name="T99" fmla="*/ 136 h 508"/>
                <a:gd name="T100" fmla="*/ 563 w 1019"/>
                <a:gd name="T101" fmla="*/ 127 h 508"/>
                <a:gd name="T102" fmla="*/ 159 w 1019"/>
                <a:gd name="T103" fmla="*/ 127 h 508"/>
                <a:gd name="T104" fmla="*/ 142 w 1019"/>
                <a:gd name="T105" fmla="*/ 133 h 508"/>
                <a:gd name="T106" fmla="*/ 130 w 1019"/>
                <a:gd name="T107" fmla="*/ 147 h 508"/>
                <a:gd name="T108" fmla="*/ 128 w 1019"/>
                <a:gd name="T109" fmla="*/ 349 h 508"/>
                <a:gd name="T110" fmla="*/ 130 w 1019"/>
                <a:gd name="T111" fmla="*/ 362 h 508"/>
                <a:gd name="T112" fmla="*/ 142 w 1019"/>
                <a:gd name="T113" fmla="*/ 376 h 508"/>
                <a:gd name="T114" fmla="*/ 159 w 1019"/>
                <a:gd name="T115" fmla="*/ 382 h 508"/>
                <a:gd name="T116" fmla="*/ 689 w 1019"/>
                <a:gd name="T117" fmla="*/ 380 h 508"/>
                <a:gd name="T118" fmla="*/ 701 w 1019"/>
                <a:gd name="T119" fmla="*/ 373 h 508"/>
                <a:gd name="T120" fmla="*/ 702 w 1019"/>
                <a:gd name="T121" fmla="*/ 35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9" h="508">
                  <a:moveTo>
                    <a:pt x="954" y="95"/>
                  </a:moveTo>
                  <a:lnTo>
                    <a:pt x="891" y="95"/>
                  </a:lnTo>
                  <a:lnTo>
                    <a:pt x="891" y="95"/>
                  </a:lnTo>
                  <a:lnTo>
                    <a:pt x="891" y="85"/>
                  </a:lnTo>
                  <a:lnTo>
                    <a:pt x="889" y="76"/>
                  </a:lnTo>
                  <a:lnTo>
                    <a:pt x="887" y="67"/>
                  </a:lnTo>
                  <a:lnTo>
                    <a:pt x="883" y="59"/>
                  </a:lnTo>
                  <a:lnTo>
                    <a:pt x="879" y="50"/>
                  </a:lnTo>
                  <a:lnTo>
                    <a:pt x="875" y="41"/>
                  </a:lnTo>
                  <a:lnTo>
                    <a:pt x="870" y="35"/>
                  </a:lnTo>
                  <a:lnTo>
                    <a:pt x="863" y="27"/>
                  </a:lnTo>
                  <a:lnTo>
                    <a:pt x="857" y="22"/>
                  </a:lnTo>
                  <a:lnTo>
                    <a:pt x="849" y="16"/>
                  </a:lnTo>
                  <a:lnTo>
                    <a:pt x="842" y="11"/>
                  </a:lnTo>
                  <a:lnTo>
                    <a:pt x="833" y="7"/>
                  </a:lnTo>
                  <a:lnTo>
                    <a:pt x="824" y="4"/>
                  </a:lnTo>
                  <a:lnTo>
                    <a:pt x="815" y="2"/>
                  </a:lnTo>
                  <a:lnTo>
                    <a:pt x="805" y="1"/>
                  </a:lnTo>
                  <a:lnTo>
                    <a:pt x="7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7" y="2"/>
                  </a:lnTo>
                  <a:lnTo>
                    <a:pt x="68" y="4"/>
                  </a:lnTo>
                  <a:lnTo>
                    <a:pt x="58" y="7"/>
                  </a:lnTo>
                  <a:lnTo>
                    <a:pt x="51" y="11"/>
                  </a:lnTo>
                  <a:lnTo>
                    <a:pt x="42" y="16"/>
                  </a:lnTo>
                  <a:lnTo>
                    <a:pt x="35" y="22"/>
                  </a:lnTo>
                  <a:lnTo>
                    <a:pt x="28" y="27"/>
                  </a:lnTo>
                  <a:lnTo>
                    <a:pt x="22" y="35"/>
                  </a:lnTo>
                  <a:lnTo>
                    <a:pt x="17" y="41"/>
                  </a:lnTo>
                  <a:lnTo>
                    <a:pt x="12" y="50"/>
                  </a:lnTo>
                  <a:lnTo>
                    <a:pt x="8" y="59"/>
                  </a:lnTo>
                  <a:lnTo>
                    <a:pt x="5" y="67"/>
                  </a:lnTo>
                  <a:lnTo>
                    <a:pt x="3" y="76"/>
                  </a:lnTo>
                  <a:lnTo>
                    <a:pt x="2" y="85"/>
                  </a:lnTo>
                  <a:lnTo>
                    <a:pt x="0" y="95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2" y="423"/>
                  </a:lnTo>
                  <a:lnTo>
                    <a:pt x="3" y="432"/>
                  </a:lnTo>
                  <a:lnTo>
                    <a:pt x="5" y="442"/>
                  </a:lnTo>
                  <a:lnTo>
                    <a:pt x="8" y="450"/>
                  </a:lnTo>
                  <a:lnTo>
                    <a:pt x="12" y="459"/>
                  </a:lnTo>
                  <a:lnTo>
                    <a:pt x="17" y="466"/>
                  </a:lnTo>
                  <a:lnTo>
                    <a:pt x="22" y="474"/>
                  </a:lnTo>
                  <a:lnTo>
                    <a:pt x="28" y="480"/>
                  </a:lnTo>
                  <a:lnTo>
                    <a:pt x="35" y="487"/>
                  </a:lnTo>
                  <a:lnTo>
                    <a:pt x="42" y="492"/>
                  </a:lnTo>
                  <a:lnTo>
                    <a:pt x="51" y="497"/>
                  </a:lnTo>
                  <a:lnTo>
                    <a:pt x="58" y="501"/>
                  </a:lnTo>
                  <a:lnTo>
                    <a:pt x="68" y="504"/>
                  </a:lnTo>
                  <a:lnTo>
                    <a:pt x="77" y="507"/>
                  </a:lnTo>
                  <a:lnTo>
                    <a:pt x="86" y="508"/>
                  </a:lnTo>
                  <a:lnTo>
                    <a:pt x="96" y="508"/>
                  </a:lnTo>
                  <a:lnTo>
                    <a:pt x="796" y="508"/>
                  </a:lnTo>
                  <a:lnTo>
                    <a:pt x="796" y="508"/>
                  </a:lnTo>
                  <a:lnTo>
                    <a:pt x="805" y="508"/>
                  </a:lnTo>
                  <a:lnTo>
                    <a:pt x="815" y="507"/>
                  </a:lnTo>
                  <a:lnTo>
                    <a:pt x="824" y="504"/>
                  </a:lnTo>
                  <a:lnTo>
                    <a:pt x="833" y="501"/>
                  </a:lnTo>
                  <a:lnTo>
                    <a:pt x="842" y="497"/>
                  </a:lnTo>
                  <a:lnTo>
                    <a:pt x="849" y="492"/>
                  </a:lnTo>
                  <a:lnTo>
                    <a:pt x="857" y="487"/>
                  </a:lnTo>
                  <a:lnTo>
                    <a:pt x="863" y="480"/>
                  </a:lnTo>
                  <a:lnTo>
                    <a:pt x="870" y="474"/>
                  </a:lnTo>
                  <a:lnTo>
                    <a:pt x="875" y="466"/>
                  </a:lnTo>
                  <a:lnTo>
                    <a:pt x="879" y="459"/>
                  </a:lnTo>
                  <a:lnTo>
                    <a:pt x="883" y="450"/>
                  </a:lnTo>
                  <a:lnTo>
                    <a:pt x="887" y="442"/>
                  </a:lnTo>
                  <a:lnTo>
                    <a:pt x="889" y="432"/>
                  </a:lnTo>
                  <a:lnTo>
                    <a:pt x="891" y="423"/>
                  </a:lnTo>
                  <a:lnTo>
                    <a:pt x="891" y="414"/>
                  </a:lnTo>
                  <a:lnTo>
                    <a:pt x="954" y="414"/>
                  </a:lnTo>
                  <a:lnTo>
                    <a:pt x="954" y="414"/>
                  </a:lnTo>
                  <a:lnTo>
                    <a:pt x="961" y="413"/>
                  </a:lnTo>
                  <a:lnTo>
                    <a:pt x="967" y="412"/>
                  </a:lnTo>
                  <a:lnTo>
                    <a:pt x="979" y="408"/>
                  </a:lnTo>
                  <a:lnTo>
                    <a:pt x="990" y="402"/>
                  </a:lnTo>
                  <a:lnTo>
                    <a:pt x="999" y="394"/>
                  </a:lnTo>
                  <a:lnTo>
                    <a:pt x="1008" y="385"/>
                  </a:lnTo>
                  <a:lnTo>
                    <a:pt x="1013" y="374"/>
                  </a:lnTo>
                  <a:lnTo>
                    <a:pt x="1017" y="362"/>
                  </a:lnTo>
                  <a:lnTo>
                    <a:pt x="1018" y="356"/>
                  </a:lnTo>
                  <a:lnTo>
                    <a:pt x="1019" y="349"/>
                  </a:lnTo>
                  <a:lnTo>
                    <a:pt x="1019" y="158"/>
                  </a:lnTo>
                  <a:lnTo>
                    <a:pt x="1019" y="158"/>
                  </a:lnTo>
                  <a:lnTo>
                    <a:pt x="1018" y="152"/>
                  </a:lnTo>
                  <a:lnTo>
                    <a:pt x="1017" y="145"/>
                  </a:lnTo>
                  <a:lnTo>
                    <a:pt x="1013" y="134"/>
                  </a:lnTo>
                  <a:lnTo>
                    <a:pt x="1008" y="123"/>
                  </a:lnTo>
                  <a:lnTo>
                    <a:pt x="999" y="114"/>
                  </a:lnTo>
                  <a:lnTo>
                    <a:pt x="990" y="106"/>
                  </a:lnTo>
                  <a:lnTo>
                    <a:pt x="979" y="100"/>
                  </a:lnTo>
                  <a:lnTo>
                    <a:pt x="967" y="96"/>
                  </a:lnTo>
                  <a:lnTo>
                    <a:pt x="961" y="95"/>
                  </a:lnTo>
                  <a:lnTo>
                    <a:pt x="954" y="95"/>
                  </a:lnTo>
                  <a:lnTo>
                    <a:pt x="954" y="95"/>
                  </a:lnTo>
                  <a:close/>
                  <a:moveTo>
                    <a:pt x="828" y="414"/>
                  </a:moveTo>
                  <a:lnTo>
                    <a:pt x="828" y="414"/>
                  </a:lnTo>
                  <a:lnTo>
                    <a:pt x="827" y="420"/>
                  </a:lnTo>
                  <a:lnTo>
                    <a:pt x="824" y="426"/>
                  </a:lnTo>
                  <a:lnTo>
                    <a:pt x="822" y="431"/>
                  </a:lnTo>
                  <a:lnTo>
                    <a:pt x="818" y="436"/>
                  </a:lnTo>
                  <a:lnTo>
                    <a:pt x="814" y="439"/>
                  </a:lnTo>
                  <a:lnTo>
                    <a:pt x="808" y="443"/>
                  </a:lnTo>
                  <a:lnTo>
                    <a:pt x="802" y="445"/>
                  </a:lnTo>
                  <a:lnTo>
                    <a:pt x="796" y="445"/>
                  </a:lnTo>
                  <a:lnTo>
                    <a:pt x="96" y="445"/>
                  </a:lnTo>
                  <a:lnTo>
                    <a:pt x="96" y="445"/>
                  </a:lnTo>
                  <a:lnTo>
                    <a:pt x="90" y="445"/>
                  </a:lnTo>
                  <a:lnTo>
                    <a:pt x="84" y="443"/>
                  </a:lnTo>
                  <a:lnTo>
                    <a:pt x="78" y="439"/>
                  </a:lnTo>
                  <a:lnTo>
                    <a:pt x="73" y="436"/>
                  </a:lnTo>
                  <a:lnTo>
                    <a:pt x="69" y="431"/>
                  </a:lnTo>
                  <a:lnTo>
                    <a:pt x="67" y="426"/>
                  </a:lnTo>
                  <a:lnTo>
                    <a:pt x="65" y="420"/>
                  </a:lnTo>
                  <a:lnTo>
                    <a:pt x="64" y="414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5" y="89"/>
                  </a:lnTo>
                  <a:lnTo>
                    <a:pt x="67" y="83"/>
                  </a:lnTo>
                  <a:lnTo>
                    <a:pt x="69" y="78"/>
                  </a:lnTo>
                  <a:lnTo>
                    <a:pt x="73" y="73"/>
                  </a:lnTo>
                  <a:lnTo>
                    <a:pt x="78" y="69"/>
                  </a:lnTo>
                  <a:lnTo>
                    <a:pt x="84" y="66"/>
                  </a:lnTo>
                  <a:lnTo>
                    <a:pt x="90" y="64"/>
                  </a:lnTo>
                  <a:lnTo>
                    <a:pt x="96" y="63"/>
                  </a:lnTo>
                  <a:lnTo>
                    <a:pt x="796" y="63"/>
                  </a:lnTo>
                  <a:lnTo>
                    <a:pt x="796" y="63"/>
                  </a:lnTo>
                  <a:lnTo>
                    <a:pt x="802" y="64"/>
                  </a:lnTo>
                  <a:lnTo>
                    <a:pt x="808" y="66"/>
                  </a:lnTo>
                  <a:lnTo>
                    <a:pt x="814" y="69"/>
                  </a:lnTo>
                  <a:lnTo>
                    <a:pt x="818" y="73"/>
                  </a:lnTo>
                  <a:lnTo>
                    <a:pt x="822" y="78"/>
                  </a:lnTo>
                  <a:lnTo>
                    <a:pt x="824" y="83"/>
                  </a:lnTo>
                  <a:lnTo>
                    <a:pt x="827" y="89"/>
                  </a:lnTo>
                  <a:lnTo>
                    <a:pt x="828" y="95"/>
                  </a:lnTo>
                  <a:lnTo>
                    <a:pt x="828" y="414"/>
                  </a:lnTo>
                  <a:close/>
                  <a:moveTo>
                    <a:pt x="954" y="349"/>
                  </a:moveTo>
                  <a:lnTo>
                    <a:pt x="891" y="349"/>
                  </a:lnTo>
                  <a:lnTo>
                    <a:pt x="891" y="158"/>
                  </a:lnTo>
                  <a:lnTo>
                    <a:pt x="954" y="158"/>
                  </a:lnTo>
                  <a:lnTo>
                    <a:pt x="954" y="349"/>
                  </a:lnTo>
                  <a:close/>
                  <a:moveTo>
                    <a:pt x="601" y="155"/>
                  </a:moveTo>
                  <a:lnTo>
                    <a:pt x="601" y="155"/>
                  </a:lnTo>
                  <a:lnTo>
                    <a:pt x="598" y="150"/>
                  </a:lnTo>
                  <a:lnTo>
                    <a:pt x="594" y="144"/>
                  </a:lnTo>
                  <a:lnTo>
                    <a:pt x="588" y="139"/>
                  </a:lnTo>
                  <a:lnTo>
                    <a:pt x="582" y="136"/>
                  </a:lnTo>
                  <a:lnTo>
                    <a:pt x="576" y="132"/>
                  </a:lnTo>
                  <a:lnTo>
                    <a:pt x="569" y="129"/>
                  </a:lnTo>
                  <a:lnTo>
                    <a:pt x="563" y="127"/>
                  </a:lnTo>
                  <a:lnTo>
                    <a:pt x="555" y="127"/>
                  </a:lnTo>
                  <a:lnTo>
                    <a:pt x="159" y="127"/>
                  </a:lnTo>
                  <a:lnTo>
                    <a:pt x="159" y="127"/>
                  </a:lnTo>
                  <a:lnTo>
                    <a:pt x="153" y="127"/>
                  </a:lnTo>
                  <a:lnTo>
                    <a:pt x="147" y="129"/>
                  </a:lnTo>
                  <a:lnTo>
                    <a:pt x="142" y="133"/>
                  </a:lnTo>
                  <a:lnTo>
                    <a:pt x="137" y="136"/>
                  </a:lnTo>
                  <a:lnTo>
                    <a:pt x="133" y="141"/>
                  </a:lnTo>
                  <a:lnTo>
                    <a:pt x="130" y="147"/>
                  </a:lnTo>
                  <a:lnTo>
                    <a:pt x="128" y="152"/>
                  </a:lnTo>
                  <a:lnTo>
                    <a:pt x="128" y="158"/>
                  </a:lnTo>
                  <a:lnTo>
                    <a:pt x="128" y="349"/>
                  </a:lnTo>
                  <a:lnTo>
                    <a:pt x="128" y="349"/>
                  </a:lnTo>
                  <a:lnTo>
                    <a:pt x="128" y="356"/>
                  </a:lnTo>
                  <a:lnTo>
                    <a:pt x="130" y="362"/>
                  </a:lnTo>
                  <a:lnTo>
                    <a:pt x="133" y="368"/>
                  </a:lnTo>
                  <a:lnTo>
                    <a:pt x="137" y="372"/>
                  </a:lnTo>
                  <a:lnTo>
                    <a:pt x="142" y="376"/>
                  </a:lnTo>
                  <a:lnTo>
                    <a:pt x="147" y="379"/>
                  </a:lnTo>
                  <a:lnTo>
                    <a:pt x="153" y="380"/>
                  </a:lnTo>
                  <a:lnTo>
                    <a:pt x="159" y="382"/>
                  </a:lnTo>
                  <a:lnTo>
                    <a:pt x="683" y="382"/>
                  </a:lnTo>
                  <a:lnTo>
                    <a:pt x="683" y="382"/>
                  </a:lnTo>
                  <a:lnTo>
                    <a:pt x="689" y="380"/>
                  </a:lnTo>
                  <a:lnTo>
                    <a:pt x="694" y="379"/>
                  </a:lnTo>
                  <a:lnTo>
                    <a:pt x="698" y="376"/>
                  </a:lnTo>
                  <a:lnTo>
                    <a:pt x="701" y="373"/>
                  </a:lnTo>
                  <a:lnTo>
                    <a:pt x="703" y="369"/>
                  </a:lnTo>
                  <a:lnTo>
                    <a:pt x="703" y="364"/>
                  </a:lnTo>
                  <a:lnTo>
                    <a:pt x="702" y="359"/>
                  </a:lnTo>
                  <a:lnTo>
                    <a:pt x="700" y="353"/>
                  </a:lnTo>
                  <a:lnTo>
                    <a:pt x="601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>
                <a:solidFill>
                  <a:schemeClr val="tx2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47396" y="3150739"/>
            <a:ext cx="869714" cy="869714"/>
            <a:chOff x="3846456" y="3334254"/>
            <a:chExt cx="869714" cy="869714"/>
          </a:xfrm>
        </p:grpSpPr>
        <p:sp>
          <p:nvSpPr>
            <p:cNvPr id="15" name="椭圆 14"/>
            <p:cNvSpPr/>
            <p:nvPr/>
          </p:nvSpPr>
          <p:spPr>
            <a:xfrm>
              <a:off x="3846456" y="3334254"/>
              <a:ext cx="869714" cy="8697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37" name="Freeform 99"/>
            <p:cNvSpPr>
              <a:spLocks noEditPoints="1"/>
            </p:cNvSpPr>
            <p:nvPr/>
          </p:nvSpPr>
          <p:spPr bwMode="auto">
            <a:xfrm>
              <a:off x="4120181" y="3598744"/>
              <a:ext cx="322263" cy="323850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654739" y="1579174"/>
            <a:ext cx="869714" cy="869714"/>
            <a:chOff x="4753799" y="1762689"/>
            <a:chExt cx="869714" cy="869714"/>
          </a:xfrm>
        </p:grpSpPr>
        <p:sp>
          <p:nvSpPr>
            <p:cNvPr id="17" name="椭圆 16"/>
            <p:cNvSpPr/>
            <p:nvPr/>
          </p:nvSpPr>
          <p:spPr>
            <a:xfrm>
              <a:off x="4753799" y="1762689"/>
              <a:ext cx="869714" cy="869714"/>
            </a:xfrm>
            <a:prstGeom prst="ellipse">
              <a:avLst/>
            </a:prstGeom>
            <a:solidFill>
              <a:srgbClr val="319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38" name="Freeform 101"/>
            <p:cNvSpPr>
              <a:spLocks noEditPoints="1"/>
            </p:cNvSpPr>
            <p:nvPr/>
          </p:nvSpPr>
          <p:spPr bwMode="auto">
            <a:xfrm>
              <a:off x="5075800" y="2035621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21" name="TextBox 76"/>
          <p:cNvSpPr txBox="1"/>
          <p:nvPr/>
        </p:nvSpPr>
        <p:spPr>
          <a:xfrm>
            <a:off x="7584862" y="1600671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DE650C"/>
                </a:solidFill>
                <a:latin typeface="微软雅黑" panose="020B0703020204020201" charset="-122"/>
                <a:ea typeface="微软雅黑" panose="020B0703020204020201" charset="-122"/>
              </a:rPr>
              <a:t>渠道</a:t>
            </a:r>
            <a:endParaRPr lang="zh-CN" altLang="en-US" dirty="0" smtClean="0">
              <a:solidFill>
                <a:srgbClr val="DE650C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84862" y="1826493"/>
            <a:ext cx="3051344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基本一致，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Z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产品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小渠道接受度更高</a:t>
            </a:r>
            <a:endParaRPr lang="zh-CN" altLang="en-US" sz="1400" dirty="0" smtClean="0">
              <a:solidFill>
                <a:schemeClr val="bg2">
                  <a:lumMod val="25000"/>
                </a:schemeClr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8366547" y="3141816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DE650C"/>
                </a:solidFill>
                <a:latin typeface="微软雅黑" panose="020B0703020204020201" charset="-122"/>
                <a:ea typeface="微软雅黑" panose="020B0703020204020201" charset="-122"/>
              </a:rPr>
              <a:t>运营商</a:t>
            </a:r>
            <a:endParaRPr lang="zh-CN" altLang="en-US" dirty="0" smtClean="0">
              <a:solidFill>
                <a:srgbClr val="DE650C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07187" y="3367638"/>
            <a:ext cx="3051344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移动用户更亲赖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Z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产品</a:t>
            </a:r>
            <a:endParaRPr lang="zh-CN" altLang="en-US" sz="1400" dirty="0" smtClean="0">
              <a:solidFill>
                <a:schemeClr val="bg2">
                  <a:lumMod val="25000"/>
                </a:schemeClr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7584862" y="4790276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DE650C"/>
                </a:solidFill>
                <a:latin typeface="微软雅黑" panose="020B0703020204020201" charset="-122"/>
                <a:ea typeface="微软雅黑" panose="020B0703020204020201" charset="-122"/>
              </a:rPr>
              <a:t>授信额度</a:t>
            </a:r>
            <a:endParaRPr lang="zh-CN" altLang="en-US" dirty="0" smtClean="0">
              <a:solidFill>
                <a:srgbClr val="DE650C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84862" y="5016098"/>
            <a:ext cx="3051344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两个产品授信额度差异很大</a:t>
            </a:r>
            <a:endParaRPr lang="zh-CN" altLang="en-US" sz="1400" dirty="0" smtClean="0">
              <a:solidFill>
                <a:schemeClr val="bg2">
                  <a:lumMod val="25000"/>
                </a:schemeClr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6" name="TextBox 76"/>
          <p:cNvSpPr txBox="1"/>
          <p:nvPr/>
        </p:nvSpPr>
        <p:spPr>
          <a:xfrm>
            <a:off x="2705700" y="3219921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DE650C"/>
                </a:solidFill>
                <a:latin typeface="微软雅黑" panose="020B0703020204020201" charset="-122"/>
                <a:ea typeface="微软雅黑" panose="020B0703020204020201" charset="-122"/>
              </a:rPr>
              <a:t>年龄</a:t>
            </a:r>
            <a:endParaRPr lang="zh-CN" altLang="en-US" dirty="0" smtClean="0">
              <a:solidFill>
                <a:srgbClr val="DE650C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35505" y="3445510"/>
            <a:ext cx="18757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中年大叔偏向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Z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产品</a:t>
            </a:r>
            <a:endParaRPr lang="zh-CN" altLang="en-US" sz="1400" dirty="0" smtClean="0">
              <a:solidFill>
                <a:schemeClr val="bg2">
                  <a:lumMod val="25000"/>
                </a:schemeClr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8" name="TextBox 76"/>
          <p:cNvSpPr txBox="1"/>
          <p:nvPr/>
        </p:nvSpPr>
        <p:spPr>
          <a:xfrm>
            <a:off x="3613115" y="4790276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DE650C"/>
                </a:solidFill>
                <a:latin typeface="微软雅黑" panose="020B0703020204020201" charset="-122"/>
                <a:ea typeface="微软雅黑" panose="020B0703020204020201" charset="-122"/>
              </a:rPr>
              <a:t>性别</a:t>
            </a:r>
            <a:endParaRPr lang="zh-CN" altLang="en-US" dirty="0" smtClean="0">
              <a:solidFill>
                <a:srgbClr val="DE650C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040380" y="5015865"/>
            <a:ext cx="188785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女性更偏向与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Z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产品</a:t>
            </a:r>
            <a:endParaRPr lang="zh-CN" altLang="en-US" sz="1400" dirty="0" smtClean="0">
              <a:solidFill>
                <a:schemeClr val="bg2">
                  <a:lumMod val="25000"/>
                </a:schemeClr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50" name="TextBox 76"/>
          <p:cNvSpPr txBox="1"/>
          <p:nvPr/>
        </p:nvSpPr>
        <p:spPr>
          <a:xfrm>
            <a:off x="3528025" y="1657186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DE650C"/>
                </a:solidFill>
                <a:latin typeface="微软雅黑" panose="020B0703020204020201" charset="-122"/>
                <a:ea typeface="微软雅黑" panose="020B0703020204020201" charset="-122"/>
              </a:rPr>
              <a:t>地域</a:t>
            </a:r>
            <a:endParaRPr lang="zh-CN" altLang="en-US" dirty="0" smtClean="0">
              <a:solidFill>
                <a:srgbClr val="DE650C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435225" y="1882775"/>
            <a:ext cx="231648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</a:rPr>
              <a:t>基本一致，少量省份有差异</a:t>
            </a:r>
            <a:endParaRPr lang="zh-CN" altLang="en-US" sz="1400" dirty="0" smtClean="0">
              <a:solidFill>
                <a:schemeClr val="bg2">
                  <a:lumMod val="25000"/>
                </a:schemeClr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马上</a:t>
            </a:r>
            <a:r>
              <a:rPr lang="en-US" altLang="zh-CN"/>
              <a:t>5104</a:t>
            </a:r>
            <a:r>
              <a:rPr lang="zh-CN" altLang="en-US"/>
              <a:t>与</a:t>
            </a:r>
            <a:r>
              <a:rPr lang="en-US" altLang="zh-CN"/>
              <a:t>Z</a:t>
            </a:r>
            <a:r>
              <a:rPr lang="zh-CN" altLang="en-US"/>
              <a:t>产品</a:t>
            </a:r>
            <a:r>
              <a:rPr lang="zh-CN" altLang="en-US"/>
              <a:t>用户对比</a:t>
            </a:r>
            <a:r>
              <a:rPr lang="en-US" altLang="zh-CN"/>
              <a:t>—</a:t>
            </a:r>
            <a:r>
              <a:rPr lang="zh-CN" altLang="en-US"/>
              <a:t>地域</a:t>
            </a:r>
            <a:endParaRPr lang="zh-CN" altLang="en-US"/>
          </a:p>
        </p:txBody>
      </p:sp>
      <p:graphicFrame>
        <p:nvGraphicFramePr>
          <p:cNvPr id="2" name="图表 1"/>
          <p:cNvGraphicFramePr/>
          <p:nvPr/>
        </p:nvGraphicFramePr>
        <p:xfrm>
          <a:off x="363855" y="1619885"/>
          <a:ext cx="3693160" cy="496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338955" y="1619885"/>
          <a:ext cx="3693160" cy="496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8235950" y="1619885"/>
          <a:ext cx="3693160" cy="496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矩形 9"/>
          <p:cNvSpPr/>
          <p:nvPr/>
        </p:nvSpPr>
        <p:spPr>
          <a:xfrm>
            <a:off x="4331970" y="5354955"/>
            <a:ext cx="1527175" cy="358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38955" y="6091555"/>
            <a:ext cx="1527175" cy="358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35950" y="4627880"/>
            <a:ext cx="1527175" cy="358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72145" y="6101080"/>
            <a:ext cx="1527175" cy="358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2430" y="690245"/>
            <a:ext cx="10775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地域分布基本一致：马上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5104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与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的用户来源主流渠道分布基本一致，但在云南的用户处理上有较大差异</a:t>
            </a:r>
            <a:endParaRPr kumimoji="1" lang="zh-CN" altLang="en-US" sz="16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产品地域更集中：马上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5104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前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10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省份占总量的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61%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，而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为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64%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，更集中</a:t>
            </a:r>
            <a:endParaRPr kumimoji="1" lang="zh-CN" altLang="en-US" sz="16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马上</a:t>
            </a:r>
            <a:r>
              <a:rPr lang="en-US" altLang="zh-CN"/>
              <a:t>5104</a:t>
            </a:r>
            <a:r>
              <a:rPr lang="zh-CN" altLang="en-US"/>
              <a:t>与</a:t>
            </a:r>
            <a:r>
              <a:rPr lang="en-US" altLang="zh-CN"/>
              <a:t>Z</a:t>
            </a:r>
            <a:r>
              <a:rPr lang="zh-CN" altLang="en-US"/>
              <a:t>产品</a:t>
            </a:r>
            <a:r>
              <a:rPr lang="zh-CN" altLang="en-US"/>
              <a:t>用户对比</a:t>
            </a:r>
            <a:r>
              <a:rPr lang="en-US" altLang="zh-CN"/>
              <a:t>—</a:t>
            </a:r>
            <a:r>
              <a:rPr lang="zh-CN" altLang="en-US"/>
              <a:t>渠道</a:t>
            </a:r>
            <a:endParaRPr lang="zh-CN" altLang="en-US"/>
          </a:p>
        </p:txBody>
      </p:sp>
      <p:graphicFrame>
        <p:nvGraphicFramePr>
          <p:cNvPr id="2" name="图表 1"/>
          <p:cNvGraphicFramePr/>
          <p:nvPr/>
        </p:nvGraphicFramePr>
        <p:xfrm>
          <a:off x="363855" y="1619885"/>
          <a:ext cx="3693160" cy="496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338955" y="1619885"/>
          <a:ext cx="3693160" cy="496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8226425" y="1619885"/>
          <a:ext cx="3693160" cy="496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92430" y="690245"/>
            <a:ext cx="10775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主流渠道一致：马上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5104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与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的用户来源主流渠道分布基本一致，区别在排名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7+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的渠道</a:t>
            </a:r>
            <a:endParaRPr kumimoji="1" lang="zh-CN" altLang="en-US" sz="16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小渠道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产品接受度略高：马上渠道的集中度马上高于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产品，马上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5104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前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10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渠道占总量的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95%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，而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为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92%</a:t>
            </a:r>
            <a:endParaRPr kumimoji="1" lang="zh-CN" altLang="en-US" sz="16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38955" y="5444490"/>
            <a:ext cx="1527175" cy="10420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38955" y="4783455"/>
            <a:ext cx="1527175" cy="330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43570" y="5774690"/>
            <a:ext cx="1527175" cy="7118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43570" y="4440555"/>
            <a:ext cx="1527175" cy="330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43570" y="5113655"/>
            <a:ext cx="1527175" cy="330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3855" y="6544945"/>
            <a:ext cx="104724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10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注：渠道排序按照马上的渠道排名进行排序</a:t>
            </a:r>
            <a:endParaRPr kumimoji="1" lang="zh-CN" altLang="en-US" sz="10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马上</a:t>
            </a:r>
            <a:r>
              <a:rPr lang="en-US" altLang="zh-CN"/>
              <a:t>5104</a:t>
            </a:r>
            <a:r>
              <a:rPr lang="zh-CN" altLang="en-US"/>
              <a:t>与</a:t>
            </a:r>
            <a:r>
              <a:rPr lang="en-US" altLang="zh-CN"/>
              <a:t>Z</a:t>
            </a:r>
            <a:r>
              <a:rPr lang="zh-CN" altLang="en-US"/>
              <a:t>产品</a:t>
            </a:r>
            <a:r>
              <a:rPr lang="zh-CN" altLang="en-US"/>
              <a:t>用户对比</a:t>
            </a:r>
            <a:r>
              <a:rPr lang="en-US" altLang="zh-CN"/>
              <a:t>—</a:t>
            </a:r>
            <a:r>
              <a:rPr lang="zh-CN" altLang="en-US"/>
              <a:t>年龄</a:t>
            </a:r>
            <a:endParaRPr lang="zh-CN" altLang="en-US"/>
          </a:p>
        </p:txBody>
      </p:sp>
      <p:graphicFrame>
        <p:nvGraphicFramePr>
          <p:cNvPr id="2" name="图表 1"/>
          <p:cNvGraphicFramePr/>
          <p:nvPr/>
        </p:nvGraphicFramePr>
        <p:xfrm>
          <a:off x="339725" y="1871980"/>
          <a:ext cx="5580000" cy="4530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6086475" y="1871980"/>
          <a:ext cx="5578475" cy="4530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92430" y="753745"/>
            <a:ext cx="10775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年龄区间一致：马上和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用户均在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20-60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，且集中与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20-30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，占比超过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55%</a:t>
            </a:r>
            <a:endParaRPr kumimoji="1" lang="zh-CN" altLang="en-US" sz="16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30-40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用户偏向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产品：年龄在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30-40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岁的用户占比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Z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产品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高近</a:t>
            </a:r>
            <a:r>
              <a:rPr kumimoji="1" lang="en-US" altLang="zh-CN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5</a:t>
            </a:r>
            <a:r>
              <a:rPr kumimoji="1" lang="zh-CN" altLang="en-US" sz="1600" b="1" dirty="0">
                <a:solidFill>
                  <a:srgbClr val="ED7300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个百分点</a:t>
            </a:r>
            <a:endParaRPr kumimoji="1" lang="zh-CN" altLang="en-US" sz="1600" b="1" dirty="0">
              <a:solidFill>
                <a:srgbClr val="ED7300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200000"/>
          </a:lnSpc>
          <a:defRPr kumimoji="1" lang="en-US" altLang="zh-CN" b="1" dirty="0">
            <a:solidFill>
              <a:srgbClr val="ED7300"/>
            </a:solidFill>
            <a:latin typeface="微软雅黑" panose="020B0703020204020201" charset="-122"/>
            <a:ea typeface="微软雅黑" panose="020B0703020204020201" charset="-122"/>
            <a:cs typeface="微软雅黑" panose="020B0703020204020201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WPS 演示</Application>
  <PresentationFormat>宽屏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Impact</vt:lpstr>
      <vt:lpstr>Hiragino Sans GB W6</vt:lpstr>
      <vt:lpstr>Wingdings</vt:lpstr>
      <vt:lpstr>时尚中黑简体</vt:lpstr>
      <vt:lpstr>Verdana</vt:lpstr>
      <vt:lpstr>宋体</vt:lpstr>
      <vt:lpstr>Arial Unicode MS</vt:lpstr>
      <vt:lpstr>汉仪书宋二KW</vt:lpstr>
      <vt:lpstr>苹方-简</vt:lpstr>
      <vt:lpstr>Calibri</vt:lpstr>
      <vt:lpstr>Helvetica Neue</vt:lpstr>
      <vt:lpstr>Office 主题</vt:lpstr>
      <vt:lpstr>PowerPoint 演示文稿</vt:lpstr>
      <vt:lpstr>PowerPoint 演示文稿</vt:lpstr>
      <vt:lpstr>1.1 整体流量流向变化：马上30%流量转至招联</vt:lpstr>
      <vt:lpstr>1.2 新用户流向变化：马上25%流量转至招联</vt:lpstr>
      <vt:lpstr>1.3 5104提现用户转移：4-6月招联50%用户来至于马上</vt:lpstr>
      <vt:lpstr>2.0 马上5104与招联好借钱用户对比概述</vt:lpstr>
      <vt:lpstr>2.1 马上5104与招联好借钱用户对比—地域</vt:lpstr>
      <vt:lpstr>2.1 马上5104与招联好借钱用户对比—渠道</vt:lpstr>
      <vt:lpstr>2.1 马上5104与招联好借钱用户对比—年龄</vt:lpstr>
      <vt:lpstr>2.1 马上5104与招联好借钱用户对比—运营商</vt:lpstr>
      <vt:lpstr>2.1 马上5104与招联好借钱用户对比—性别</vt:lpstr>
      <vt:lpstr>2.6 马上5104与招联好借钱用户对比—授信额度</vt:lpstr>
      <vt:lpstr>3. 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阙花花</dc:creator>
  <cp:lastModifiedBy>SinoFoot</cp:lastModifiedBy>
  <cp:revision>226</cp:revision>
  <dcterms:created xsi:type="dcterms:W3CDTF">2019-06-27T10:09:44Z</dcterms:created>
  <dcterms:modified xsi:type="dcterms:W3CDTF">2019-06-27T10:09:44Z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