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13"/>
      <p:bold r:id="rId14"/>
      <p:italic r:id="rId15"/>
      <p:boldItalic r:id="rId16"/>
    </p:embeddedFont>
    <p:embeddedFont>
      <p:font typeface="Raleway" pitchFamily="2" charset="0"/>
      <p:regular r:id="rId17"/>
      <p:bold r:id="rId18"/>
      <p:italic r:id="rId19"/>
      <p:boldItalic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637f51bced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637f51bced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a6a639330c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a6a639330c_2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637f51bc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637f51bce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637f51bce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637f51bce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637f51bced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637f51bced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637f51bced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637f51bced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a6a639330c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a6a639330c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637f51bced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637f51bced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637f51bced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637f51bced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460950" y="895750"/>
            <a:ext cx="8386200" cy="134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Georgia"/>
                <a:ea typeface="Georgia"/>
                <a:cs typeface="Georgia"/>
                <a:sym typeface="Georgia"/>
              </a:rPr>
              <a:t>Hybridizing High Performance Computing and Neural Networks for Optimal Investment Portfolio Management</a:t>
            </a:r>
            <a:endParaRPr sz="22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100" y="2697712"/>
            <a:ext cx="8303700" cy="17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Done by: Group(31)</a:t>
            </a:r>
            <a:endParaRPr sz="13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Members:</a:t>
            </a:r>
            <a:endParaRPr sz="13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Nawroze Baizid Mohammed (20201108) </a:t>
            </a:r>
            <a:endParaRPr sz="13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Nahin Hossain (20201047)</a:t>
            </a:r>
            <a:endParaRPr sz="13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Azmain Morshed (22141050)</a:t>
            </a:r>
            <a:endParaRPr sz="13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Mohammad Tajrian Arafat Alvi (23241134)</a:t>
            </a:r>
            <a:endParaRPr sz="1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Conclusion:</a:t>
            </a:r>
            <a:endParaRPr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9" name="Google Shape;149;p2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Technology's Role in Future Strategies: Summarize how the integration of HPC, Distributed Systems, and Neural Networks will shape future portfolio management strategies.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Key Takeaways: Reiterate the benefits of this approach and its potential for AI-driven advancements in the field.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Closing Thoughts: End with a reflection on the significance of technological integration in optimizing investment portfolios.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50" name="Google Shape;150;p22"/>
          <p:cNvSpPr txBox="1"/>
          <p:nvPr/>
        </p:nvSpPr>
        <p:spPr>
          <a:xfrm>
            <a:off x="8319750" y="4458500"/>
            <a:ext cx="390000" cy="3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ctrTitle"/>
          </p:nvPr>
        </p:nvSpPr>
        <p:spPr>
          <a:xfrm>
            <a:off x="505250" y="150474"/>
            <a:ext cx="8222100" cy="51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latin typeface="Raleway"/>
                <a:ea typeface="Raleway"/>
                <a:cs typeface="Raleway"/>
                <a:sym typeface="Raleway"/>
              </a:rPr>
              <a:t>Outline:</a:t>
            </a:r>
            <a:endParaRPr sz="2600"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598100" y="828375"/>
            <a:ext cx="8222100" cy="38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aleway"/>
                <a:ea typeface="Raleway"/>
                <a:cs typeface="Raleway"/>
                <a:sym typeface="Raleway"/>
              </a:rPr>
              <a:t>1.Abstract………………………………………………………………………………………………………………………………………………..1</a:t>
            </a:r>
            <a:endParaRPr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aleway"/>
                <a:ea typeface="Raleway"/>
                <a:cs typeface="Raleway"/>
                <a:sym typeface="Raleway"/>
              </a:rPr>
              <a:t>2.Introduction……………………………………………………………………………………………………………………………………..2</a:t>
            </a:r>
            <a:endParaRPr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aleway"/>
                <a:ea typeface="Raleway"/>
                <a:cs typeface="Raleway"/>
                <a:sym typeface="Raleway"/>
              </a:rPr>
              <a:t>3. Methods…………………………………………………………………………………………………………………………………………….3</a:t>
            </a:r>
            <a:endParaRPr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aleway"/>
                <a:ea typeface="Raleway"/>
                <a:cs typeface="Raleway"/>
                <a:sym typeface="Raleway"/>
              </a:rPr>
              <a:t>4. Results and Analysis……………………………………………………………………………………………………….4-6</a:t>
            </a:r>
            <a:endParaRPr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aleway"/>
                <a:ea typeface="Raleway"/>
                <a:cs typeface="Raleway"/>
                <a:sym typeface="Raleway"/>
              </a:rPr>
              <a:t>5. 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Future Work………………………………………………………………………………………………………………………………..7</a:t>
            </a:r>
            <a:endParaRPr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aleway"/>
                <a:ea typeface="Raleway"/>
                <a:cs typeface="Raleway"/>
                <a:sym typeface="Raleway"/>
              </a:rPr>
              <a:t>6.Conclusion……………………………………………………………………………………………………………………………………….8</a:t>
            </a:r>
            <a:endParaRPr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Abstract:</a:t>
            </a:r>
            <a:endParaRPr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Importance of Portfolio Optimization: Highlight the significance of optimizing investment portfolios for better returns and reduced risk.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Technological Synergy: Emphasize the transformative potential when combining HPC, Distributed Systems, and Neural Networks.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Goals of the Paper: Summarize the objectives of exploring these technologies in portfolio management.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99" name="Google Shape;99;p15"/>
          <p:cNvSpPr txBox="1"/>
          <p:nvPr/>
        </p:nvSpPr>
        <p:spPr>
          <a:xfrm>
            <a:off x="8308950" y="4451125"/>
            <a:ext cx="315600" cy="2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Introduction:</a:t>
            </a:r>
            <a:endParaRPr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Evolving Market Dynamics: Discuss how technological advancements are reshaping the investment landscape and necessitating advanced management strategies.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Technology Roles: Detail the individual roles of HPC, Distributed Systems, and Neural Networks in portfolio management.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Advantages of Integration: Highlight the potential benefits of integrating these technologies for a comprehensive solution.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06" name="Google Shape;106;p16"/>
          <p:cNvSpPr txBox="1"/>
          <p:nvPr/>
        </p:nvSpPr>
        <p:spPr>
          <a:xfrm>
            <a:off x="8329000" y="4465400"/>
            <a:ext cx="380700" cy="2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Methods:</a:t>
            </a:r>
            <a:endParaRPr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311700" y="122060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HPC in Financial Analysis: How HPC accelerates the processing of extensive financial datasets and complex computational models.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Neural Networks' Predictive Analysis: How neural networks analyze financial data, recognize market trends, and predict asset performance.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Testing and Simulation: Methodology used to test the integrated approach using historical financial data.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13" name="Google Shape;113;p17"/>
          <p:cNvSpPr txBox="1"/>
          <p:nvPr/>
        </p:nvSpPr>
        <p:spPr>
          <a:xfrm>
            <a:off x="8384775" y="4820625"/>
            <a:ext cx="914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8325650" y="4470925"/>
            <a:ext cx="464100" cy="2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Results and Analysis:</a:t>
            </a:r>
            <a:endParaRPr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latin typeface="Georgia"/>
                <a:ea typeface="Georgia"/>
                <a:cs typeface="Georgia"/>
                <a:sym typeface="Georgia"/>
              </a:rPr>
              <a:t>LSTM's Forecasting Ability</a:t>
            </a:r>
            <a:endParaRPr sz="56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ct val="100000"/>
              <a:buFont typeface="Georgia"/>
              <a:buChar char="●"/>
            </a:pPr>
            <a:r>
              <a:rPr lang="en" sz="5600">
                <a:latin typeface="Georgia"/>
                <a:ea typeface="Georgia"/>
                <a:cs typeface="Georgia"/>
                <a:sym typeface="Georgia"/>
              </a:rPr>
              <a:t>The Long Short-Term Memory (LSTM) model displayed robust forecasting capabilities for Apple Inc.'s stock closing prices.</a:t>
            </a:r>
            <a:endParaRPr sz="56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●"/>
            </a:pPr>
            <a:r>
              <a:rPr lang="en" sz="5600">
                <a:latin typeface="Georgia"/>
                <a:ea typeface="Georgia"/>
                <a:cs typeface="Georgia"/>
                <a:sym typeface="Georgia"/>
              </a:rPr>
              <a:t>Leveraging historical price sequences, the LSTM captured intricate patterns crucial for precise predictions.</a:t>
            </a:r>
            <a:endParaRPr sz="56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●"/>
            </a:pPr>
            <a:r>
              <a:rPr lang="en" sz="5600">
                <a:latin typeface="Georgia"/>
                <a:ea typeface="Georgia"/>
                <a:cs typeface="Georgia"/>
                <a:sym typeface="Georgia"/>
              </a:rPr>
              <a:t>The model's adaptability to historical data enabled it to forecast stock prices effectively.</a:t>
            </a:r>
            <a:endParaRPr sz="56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>
                <a:latin typeface="Georgia"/>
                <a:ea typeface="Georgia"/>
                <a:cs typeface="Georgia"/>
                <a:sym typeface="Georgia"/>
              </a:rPr>
              <a:t>Visual Representation</a:t>
            </a:r>
            <a:endParaRPr sz="56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ct val="100000"/>
              <a:buFont typeface="Georgia"/>
              <a:buChar char="●"/>
            </a:pPr>
            <a:r>
              <a:rPr lang="en" sz="5600">
                <a:latin typeface="Georgia"/>
                <a:ea typeface="Georgia"/>
                <a:cs typeface="Georgia"/>
                <a:sym typeface="Georgia"/>
              </a:rPr>
              <a:t>Visualization of the LSTM's performance depicted a high degree of alignment between predicted and actual closing prices.</a:t>
            </a:r>
            <a:endParaRPr sz="56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●"/>
            </a:pPr>
            <a:r>
              <a:rPr lang="en" sz="5600">
                <a:latin typeface="Georgia"/>
                <a:ea typeface="Georgia"/>
                <a:cs typeface="Georgia"/>
                <a:sym typeface="Georgia"/>
              </a:rPr>
              <a:t>Overlapping lines in the graph highlighted the model's accuracy, particularly towards the timeline's end.</a:t>
            </a:r>
            <a:endParaRPr sz="56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●"/>
            </a:pPr>
            <a:r>
              <a:rPr lang="en" sz="5600">
                <a:latin typeface="Georgia"/>
                <a:ea typeface="Georgia"/>
                <a:cs typeface="Georgia"/>
                <a:sym typeface="Georgia"/>
              </a:rPr>
              <a:t>The graph showcased a close match, capturing the market's general trend and fluctuations accurately.</a:t>
            </a:r>
            <a:endParaRPr sz="56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8301175" y="4430700"/>
            <a:ext cx="371400" cy="3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300" y="298100"/>
            <a:ext cx="3964600" cy="199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176" y="2448550"/>
            <a:ext cx="3845852" cy="199020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 txBox="1"/>
          <p:nvPr/>
        </p:nvSpPr>
        <p:spPr>
          <a:xfrm>
            <a:off x="8603700" y="4468975"/>
            <a:ext cx="540300" cy="2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highlight>
                  <a:schemeClr val="accent5"/>
                </a:highlight>
                <a:latin typeface="Roboto"/>
                <a:ea typeface="Roboto"/>
                <a:cs typeface="Roboto"/>
                <a:sym typeface="Roboto"/>
              </a:rPr>
              <a:t>5</a:t>
            </a:r>
            <a:endParaRPr sz="1800">
              <a:solidFill>
                <a:schemeClr val="lt1"/>
              </a:solidFill>
              <a:highlight>
                <a:schemeClr val="accent5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14032" y="964450"/>
            <a:ext cx="2054842" cy="27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9"/>
          <p:cNvPicPr preferRelativeResize="0"/>
          <p:nvPr/>
        </p:nvPicPr>
        <p:blipFill rotWithShape="1">
          <a:blip r:embed="rId6">
            <a:alphaModFix/>
          </a:blip>
          <a:srcRect r="14857"/>
          <a:stretch/>
        </p:blipFill>
        <p:spPr>
          <a:xfrm>
            <a:off x="4630025" y="964450"/>
            <a:ext cx="2184006" cy="27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>
            <a:spLocks noGrp="1"/>
          </p:cNvSpPr>
          <p:nvPr>
            <p:ph type="body" idx="1"/>
          </p:nvPr>
        </p:nvSpPr>
        <p:spPr>
          <a:xfrm>
            <a:off x="311700" y="230025"/>
            <a:ext cx="8520600" cy="33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Quantitative Evaluation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A Root Mean Squared Error (RMSE) of approximately 77.33 units quantitatively supported the LSTM's predictive accuracy.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This metric highlighted the average deviation of predictions from actual closing prices.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The RMSE reinforced the LSTM model's consistency in forecasting Apple Inc.'s stock prices.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36" name="Google Shape;136;p20"/>
          <p:cNvSpPr txBox="1"/>
          <p:nvPr/>
        </p:nvSpPr>
        <p:spPr>
          <a:xfrm>
            <a:off x="8340250" y="4438625"/>
            <a:ext cx="371400" cy="3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Future Work:</a:t>
            </a:r>
            <a:endParaRPr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2" name="Google Shape;142;p2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Advancing AI Integration: Discuss the possibilities of further integrating AI advancements for enhanced prediction and adaptability.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Real-time Data Processing: Explore the potential of processing real-time data for more immediate decision-making.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Emerging Technologies: Discuss the potential impact of incorporating quantum computing in portfolio management strategies.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8319750" y="4416275"/>
            <a:ext cx="352800" cy="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538</Words>
  <Application>Microsoft Office PowerPoint</Application>
  <PresentationFormat>On-screen Show (16:9)</PresentationFormat>
  <Paragraphs>55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Georgia</vt:lpstr>
      <vt:lpstr>Raleway</vt:lpstr>
      <vt:lpstr>Roboto</vt:lpstr>
      <vt:lpstr>Geometric</vt:lpstr>
      <vt:lpstr>Hybridizing High Performance Computing and Neural Networks for Optimal Investment Portfolio Management</vt:lpstr>
      <vt:lpstr>Outline:</vt:lpstr>
      <vt:lpstr>Abstract:</vt:lpstr>
      <vt:lpstr>Introduction:</vt:lpstr>
      <vt:lpstr> Methods:</vt:lpstr>
      <vt:lpstr>Results and Analysis:</vt:lpstr>
      <vt:lpstr>PowerPoint Presentation</vt:lpstr>
      <vt:lpstr>PowerPoint Presentation</vt:lpstr>
      <vt:lpstr> Future Work: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Hybridizing High Performance Computing and Neural Networks for Optimal Investment Portfolio Management</dc:title>
  <cp:lastModifiedBy>Rozina Tuhin</cp:lastModifiedBy>
  <cp:revision>1</cp:revision>
  <dcterms:modified xsi:type="dcterms:W3CDTF">2024-01-04T07:58:41Z</dcterms:modified>
</cp:coreProperties>
</file>