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3" r:id="rId3"/>
    <p:sldId id="282" r:id="rId4"/>
    <p:sldId id="265" r:id="rId5"/>
    <p:sldId id="266" r:id="rId6"/>
    <p:sldId id="280" r:id="rId7"/>
    <p:sldId id="267" r:id="rId8"/>
    <p:sldId id="268" r:id="rId9"/>
    <p:sldId id="270" r:id="rId10"/>
    <p:sldId id="269" r:id="rId11"/>
    <p:sldId id="283" r:id="rId12"/>
    <p:sldId id="281" r:id="rId13"/>
    <p:sldId id="271" r:id="rId14"/>
    <p:sldId id="272" r:id="rId15"/>
    <p:sldId id="273" r:id="rId16"/>
    <p:sldId id="274" r:id="rId17"/>
    <p:sldId id="275" r:id="rId18"/>
    <p:sldId id="276" r:id="rId19"/>
    <p:sldId id="284" r:id="rId20"/>
    <p:sldId id="277" r:id="rId21"/>
    <p:sldId id="278" r:id="rId22"/>
    <p:sldId id="279" r:id="rId23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7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  <a:srgbClr val="FFFF66"/>
    <a:srgbClr val="008000"/>
    <a:srgbClr val="0033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4" autoAdjust="0"/>
  </p:normalViewPr>
  <p:slideViewPr>
    <p:cSldViewPr snapToGrid="0"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06" y="90"/>
      </p:cViewPr>
      <p:guideLst>
        <p:guide orient="horz" pos="2737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12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panose="02020603050405020304" pitchFamily="18" charset="0"/>
              </a:defRPr>
            </a:lvl1pPr>
          </a:lstStyle>
          <a:p>
            <a:fld id="{15A8FE9D-B91A-4DA1-A8EB-5EAD582326F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422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1" y="4126230"/>
            <a:ext cx="4765041" cy="390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Textformatierung des Masters zu bearbeiten.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panose="02020603050405020304" pitchFamily="18" charset="0"/>
              </a:defRPr>
            </a:lvl1pPr>
          </a:lstStyle>
          <a:p>
            <a:fld id="{E07EC986-CA94-473D-B614-029AD393E32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821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1pPr>
            <a:lvl2pPr marL="432791" indent="-164638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2pPr>
            <a:lvl3pPr marL="667424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3pPr>
            <a:lvl4pPr marL="934589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4pPr>
            <a:lvl5pPr marL="1202742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5pPr>
            <a:lvl6pPr marL="1486668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6pPr>
            <a:lvl7pPr marL="1770594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7pPr>
            <a:lvl8pPr marL="2054519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8pPr>
            <a:lvl9pPr marL="2338446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06437F-1305-4E7D-BAC3-12C8ADC5D221}" type="slidenum">
              <a:rPr lang="de-DE" altLang="de-DE" sz="500">
                <a:latin typeface="Stafford" pitchFamily="2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z="500">
              <a:latin typeface="Stafford" pitchFamily="2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3599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188456"/>
            <a:ext cx="953852" cy="63889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658354"/>
      </p:ext>
    </p:extLst>
  </p:cSld>
  <p:clrMapOvr>
    <a:masterClrMapping/>
  </p:clrMapOvr>
  <p:transition spd="slow" advClick="0" advTm="4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10000"/>
              </a:lnSpc>
              <a:spcBef>
                <a:spcPts val="576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v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828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Lucida Sans Unicode"/>
              </a:defRPr>
            </a:lvl2pPr>
            <a:lvl3pPr marL="1062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Lucida Sans Unicode"/>
              </a:defRPr>
            </a:lvl3pPr>
            <a:lvl4pPr marL="1314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rgbClr val="000000"/>
                </a:solidFill>
                <a:latin typeface="Lucida Sans Unicode"/>
              </a:defRPr>
            </a:lvl4pPr>
            <a:lvl5pPr marL="1548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1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5759472"/>
      </p:ext>
    </p:extLst>
  </p:cSld>
  <p:clrMapOvr>
    <a:masterClrMapping/>
  </p:clrMapOvr>
  <p:transition spd="slow" advClick="0" advTm="4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96000"/>
            <a:ext cx="8532000" cy="5040000"/>
          </a:xfrm>
          <a:prstGeom prst="rect">
            <a:avLst/>
          </a:prstGeom>
        </p:spPr>
        <p:txBody>
          <a:bodyPr vert="horz" lIns="254000"/>
          <a:lstStyle>
            <a:lvl1pPr marL="531706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1662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864022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lang="de-DE" sz="1477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1196338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1292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1528654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lang="de-DE" sz="1108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1860970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969" dirty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260648"/>
            <a:ext cx="953852" cy="6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7735"/>
      </p:ext>
    </p:extLst>
  </p:cSld>
  <p:clrMapOvr>
    <a:masterClrMapping/>
  </p:clrMapOvr>
  <p:transition spd="slow" advClick="0" advTm="4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96000"/>
            <a:ext cx="8532000" cy="5040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tx1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chemeClr val="tx1"/>
                </a:solidFill>
                <a:latin typeface="Lucida Sans Unicode"/>
              </a:defRPr>
            </a:lvl2pPr>
            <a:lvl3pPr marL="1196338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292">
                <a:solidFill>
                  <a:schemeClr val="tx1"/>
                </a:solidFill>
                <a:latin typeface="Lucida Sans Unicode"/>
              </a:defRPr>
            </a:lvl3pPr>
            <a:lvl4pPr marL="1528654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108">
                <a:solidFill>
                  <a:schemeClr val="tx1"/>
                </a:solidFill>
                <a:latin typeface="Lucida Sans Unicode"/>
              </a:defRPr>
            </a:lvl4pPr>
            <a:lvl5pPr marL="1860970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969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562083"/>
      </p:ext>
    </p:extLst>
  </p:cSld>
  <p:clrMapOvr>
    <a:masterClrMapping/>
  </p:clrMapOvr>
  <p:transition spd="slow" advClick="0" advTm="4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40" y="1296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108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260648"/>
            <a:ext cx="953852" cy="63889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236413"/>
      </p:ext>
    </p:extLst>
  </p:cSld>
  <p:clrMapOvr>
    <a:masterClrMapping/>
  </p:clrMapOvr>
  <p:transition spd="slow" advClick="0" advTm="4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772000"/>
            <a:ext cx="8532000" cy="3240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tx1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chemeClr val="tx1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96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712942"/>
      </p:ext>
    </p:extLst>
  </p:cSld>
  <p:clrMapOvr>
    <a:masterClrMapping/>
  </p:clrMapOvr>
  <p:transition spd="slow" advClick="0" advTm="4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572000"/>
            <a:ext cx="8532000" cy="1368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rgbClr val="000000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rgbClr val="000000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96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070025"/>
      </p:ext>
    </p:extLst>
  </p:cSld>
  <p:clrMapOvr>
    <a:masterClrMapping/>
  </p:clrMapOvr>
  <p:transition spd="slow" advClick="0" advTm="4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644000"/>
            <a:ext cx="8532000" cy="1368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rgbClr val="000000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rgbClr val="000000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96000"/>
            <a:ext cx="4800600" cy="3240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348251"/>
      </p:ext>
    </p:extLst>
  </p:cSld>
  <p:clrMapOvr>
    <a:masterClrMapping/>
  </p:clrMapOvr>
  <p:transition spd="slow" advClick="0" advTm="4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6573" y="2501900"/>
            <a:ext cx="8001001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lang="de-CH" sz="24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</a:defRPr>
            </a:lvl1pPr>
          </a:lstStyle>
          <a:p>
            <a:pPr marL="0" marR="0" lvl="0" indent="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4795935"/>
            <a:ext cx="9144000" cy="2062065"/>
          </a:xfrm>
          <a:prstGeom prst="rect">
            <a:avLst/>
          </a:prstGeom>
          <a:solidFill>
            <a:srgbClr val="0068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8" y="635601"/>
            <a:ext cx="7389845" cy="11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1812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724129" y="292943"/>
            <a:ext cx="2019300" cy="27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46892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738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Institut IKS</a:t>
            </a:r>
          </a:p>
          <a:p>
            <a:pPr algn="r">
              <a:spcBef>
                <a:spcPts val="0"/>
              </a:spcBef>
              <a:defRPr/>
            </a:pPr>
            <a:r>
              <a:rPr lang="de-DE" sz="738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Prof. Dr. David Hausheer</a:t>
            </a:r>
          </a:p>
        </p:txBody>
      </p:sp>
      <p:sp>
        <p:nvSpPr>
          <p:cNvPr id="12" name="Line 46"/>
          <p:cNvSpPr>
            <a:spLocks noChangeShapeType="1"/>
          </p:cNvSpPr>
          <p:nvPr userDrawn="1"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64088" y="2"/>
            <a:ext cx="30861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>
            <a:lvl1pPr>
              <a:defRPr lang="de-CH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7575" y="2"/>
            <a:ext cx="546979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>
            <a:lvl1pPr>
              <a:defRPr lang="de-CH" sz="800" b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3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ransition spd="slow" advClick="0" advTm="4000">
    <p:fade/>
  </p:transition>
  <p:hf hdr="0" dt="0"/>
  <p:txStyles>
    <p:titleStyle>
      <a:lvl1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22041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844083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266124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688165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685817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062431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439044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814192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190805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612847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034888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456929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878971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sec-ehz.github.io/scion-tutorials/" TargetMode="External"/><Relationship Id="rId2" Type="http://schemas.openxmlformats.org/officeDocument/2006/relationships/hyperlink" Target="https://www.scion-architecture.net/pdf/SCION-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ang.org/" TargetMode="External"/><Relationship Id="rId5" Type="http://schemas.openxmlformats.org/officeDocument/2006/relationships/hyperlink" Target="https://nodered.org/" TargetMode="External"/><Relationship Id="rId4" Type="http://schemas.openxmlformats.org/officeDocument/2006/relationships/hyperlink" Target="https://www.raspberrypi.org/products/raspberry-pi-3-model-b-plu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cionla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en-DE" b="0" dirty="0"/>
            </a:br>
            <a:r>
              <a:rPr lang="en-DE" b="0" dirty="0"/>
              <a:t> </a:t>
            </a:r>
            <a:br>
              <a:rPr lang="en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r>
              <a:rPr lang="en-GB" b="0" dirty="0"/>
              <a:t>Implementation of SCION on IoT Applications </a:t>
            </a:r>
            <a:br>
              <a:rPr lang="de-DE" dirty="0"/>
            </a:br>
            <a:r>
              <a:rPr lang="en-GB" b="0" dirty="0"/>
              <a:t>Vishnu Mohan, Baizil MD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17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1AD83C-23DA-4919-93B7-953586A16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Commonly used electronic display module.</a:t>
            </a:r>
          </a:p>
          <a:p>
            <a:endParaRPr lang="en-GB" dirty="0"/>
          </a:p>
          <a:p>
            <a:r>
              <a:rPr lang="en-GB" dirty="0"/>
              <a:t> Capable of showing two lines of 16 characters each.</a:t>
            </a:r>
          </a:p>
          <a:p>
            <a:endParaRPr lang="en-GB" dirty="0"/>
          </a:p>
          <a:p>
            <a:r>
              <a:rPr lang="en-GB" dirty="0"/>
              <a:t> Data is transferred through data pins D0 to D7.</a:t>
            </a:r>
          </a:p>
          <a:p>
            <a:endParaRPr lang="en-GB" dirty="0"/>
          </a:p>
          <a:p>
            <a:endParaRPr lang="en-GB" dirty="0"/>
          </a:p>
          <a:p>
            <a:pPr marL="350520" indent="0">
              <a:buNone/>
            </a:pPr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5996F-2A7E-4687-9447-6BCD95F1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 x 2  LCD Display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04A77-0DB3-4F15-BAF2-ADD20D3B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CFE91-300D-48B6-85C3-DD16242A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A3BD7-6F3B-4DF8-8F78-302D0BCC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 LCD has mainly two operation modes</a:t>
            </a:r>
          </a:p>
          <a:p>
            <a:pPr lvl="1"/>
            <a:r>
              <a:rPr lang="de-DE" dirty="0"/>
              <a:t> Command mode- when register select is low</a:t>
            </a:r>
          </a:p>
          <a:p>
            <a:pPr lvl="1"/>
            <a:r>
              <a:rPr lang="de-DE" dirty="0"/>
              <a:t> Data mode- when register select is high</a:t>
            </a:r>
          </a:p>
          <a:p>
            <a:endParaRPr lang="de-DE" dirty="0"/>
          </a:p>
          <a:p>
            <a:r>
              <a:rPr lang="de-DE" dirty="0"/>
              <a:t> Initialy, the LCD undergoes command mode inorder to clear the screen and assign cursor position etc.</a:t>
            </a:r>
          </a:p>
          <a:p>
            <a:endParaRPr lang="de-DE" dirty="0"/>
          </a:p>
          <a:p>
            <a:r>
              <a:rPr lang="de-DE" dirty="0"/>
              <a:t> For writing data we should make RS (register select)=1 and </a:t>
            </a:r>
          </a:p>
          <a:p>
            <a:pPr marL="350520" indent="0">
              <a:buNone/>
            </a:pPr>
            <a:r>
              <a:rPr lang="de-DE" dirty="0"/>
              <a:t>    R/W (read or write)=0</a:t>
            </a:r>
          </a:p>
          <a:p>
            <a:pPr marL="599400" lvl="1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r>
              <a:rPr lang="de-DE" dirty="0"/>
              <a:t> 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9D7B0-E766-4828-84BD-E7F83D3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LCD Initialization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188B3-CBC8-4B08-A569-A9DCF482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B3F-64DF-4280-B3F2-51EC51E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06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58275E-34B0-4DA5-8790-8C6B45FE2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AAF4D-97A8-48D8-81CF-8B459418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Connection between Raspberry Pi and LCD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C76F5-8C0E-4C51-9E41-5834EF22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1751-CA2F-4F8E-AEB1-B6EAD233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12</a:t>
            </a:fld>
            <a:endParaRPr lang="de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BE016-0D26-424F-A3C4-D3F95B3B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349980"/>
            <a:ext cx="8867775" cy="4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AEC18E-2F8B-4C23-B161-09C08C70A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The Raspberry pi with load cell act as SCION server and </a:t>
            </a:r>
            <a:r>
              <a:rPr lang="en-GB" dirty="0"/>
              <a:t>Raspberry Pi with LCD display act as SCION client.</a:t>
            </a:r>
          </a:p>
          <a:p>
            <a:endParaRPr lang="en-GB" dirty="0"/>
          </a:p>
          <a:p>
            <a:r>
              <a:rPr lang="en-GB" dirty="0"/>
              <a:t> The server AS in the load cell side will fetch the data from palette.</a:t>
            </a:r>
          </a:p>
          <a:p>
            <a:endParaRPr lang="en-GB" dirty="0"/>
          </a:p>
          <a:p>
            <a:r>
              <a:rPr lang="en-GB" dirty="0"/>
              <a:t> The server AS in the VM will receive that data and will send the same to the client Raspberry Pi side.</a:t>
            </a:r>
          </a:p>
          <a:p>
            <a:endParaRPr lang="en-GB" dirty="0"/>
          </a:p>
          <a:p>
            <a:r>
              <a:rPr lang="en-GB" dirty="0"/>
              <a:t> Raspberry Pi will pass the data in to the LCD display.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03B69A-55C6-4296-82C7-EEEB4D5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Client-Server </a:t>
            </a:r>
            <a:r>
              <a:rPr lang="en-GB" dirty="0"/>
              <a:t>Communication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67EE-6B1A-43CA-847C-F8249FB1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AC003-5FC5-473B-A393-3128AC25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8CDCC-5C54-4968-A8C3-13298D21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23975"/>
            <a:ext cx="7362825" cy="49244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7AA07-89DA-4CBB-ACD8-B341885F6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FFB858-867B-4D77-AC18-90705CD0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Data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DD1E-96E7-49A9-9CCA-B3AD3D14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4AE5A-93C6-41E5-81C1-4F26B05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5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87C7F-3A74-4010-8384-62E19B67F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Secure against various attackes.</a:t>
            </a:r>
          </a:p>
          <a:p>
            <a:endParaRPr lang="de-DE" dirty="0"/>
          </a:p>
          <a:p>
            <a:r>
              <a:rPr lang="de-DE" dirty="0"/>
              <a:t> High assurance of communications (</a:t>
            </a:r>
            <a:r>
              <a:rPr lang="en-GB" dirty="0"/>
              <a:t>if adversary-free path exists).</a:t>
            </a:r>
          </a:p>
          <a:p>
            <a:endParaRPr lang="en-GB" dirty="0"/>
          </a:p>
          <a:p>
            <a:r>
              <a:rPr lang="en-GB" dirty="0"/>
              <a:t> Path control availability to client and server.</a:t>
            </a:r>
          </a:p>
          <a:p>
            <a:pPr marL="350520" indent="0">
              <a:buNone/>
            </a:pPr>
            <a:endParaRPr lang="en-DE" dirty="0"/>
          </a:p>
          <a:p>
            <a:r>
              <a:rPr lang="en-GB" dirty="0"/>
              <a:t> Scalability </a:t>
            </a:r>
          </a:p>
          <a:p>
            <a:pPr marL="350520" indent="0">
              <a:buNone/>
            </a:pPr>
            <a:endParaRPr lang="en-DE" dirty="0"/>
          </a:p>
          <a:p>
            <a:r>
              <a:rPr lang="en-GB" dirty="0"/>
              <a:t> Efficiency</a:t>
            </a:r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5E4F3-2237-4573-AA3C-D6EC1A5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SCION ?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46FAE-6C39-4957-A990-4772551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4A2F-B9B8-43ED-B33F-EF13694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0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1C056-DB22-4944-8BF1-5D6359E7C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</a:t>
            </a:r>
            <a:r>
              <a:rPr lang="en-GB" dirty="0"/>
              <a:t>Contents viewable at the LCD has been visualized on the virtual machine.</a:t>
            </a:r>
          </a:p>
          <a:p>
            <a:endParaRPr lang="en-GB" dirty="0"/>
          </a:p>
          <a:p>
            <a:r>
              <a:rPr lang="en-GB" dirty="0"/>
              <a:t> Uses development tool NODE-Red.</a:t>
            </a:r>
          </a:p>
          <a:p>
            <a:endParaRPr lang="en-GB" dirty="0"/>
          </a:p>
          <a:p>
            <a:r>
              <a:rPr lang="en-GB" dirty="0"/>
              <a:t> Browser-based flow editing.</a:t>
            </a:r>
          </a:p>
          <a:p>
            <a:pPr marL="35052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4C580-C026-47A5-97F5-C5C5114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Implementation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80CF-214F-400B-BCCA-D5B0787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A5531-6FD9-479F-816E-431A828E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16</a:t>
            </a:fld>
            <a:endParaRPr lang="de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4AC7C-E59E-486D-9965-7289B7A4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28" y="3609975"/>
            <a:ext cx="4915326" cy="31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F136A-D7E5-4927-B2DE-FD4C52D68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de-DE" dirty="0"/>
          </a:p>
          <a:p>
            <a:r>
              <a:rPr lang="de-DE" dirty="0"/>
              <a:t>For testing we used the local virtual machine as server.</a:t>
            </a:r>
          </a:p>
          <a:p>
            <a:endParaRPr lang="de-DE" dirty="0"/>
          </a:p>
          <a:p>
            <a:r>
              <a:rPr lang="de-DE" dirty="0"/>
              <a:t> The server will always look for any client request.</a:t>
            </a:r>
          </a:p>
          <a:p>
            <a:endParaRPr lang="de-DE" dirty="0"/>
          </a:p>
          <a:p>
            <a:r>
              <a:rPr lang="de-DE" dirty="0"/>
              <a:t> Once server-client connection is established the server will pass the testing data that we have written in code(</a:t>
            </a:r>
            <a:r>
              <a:rPr lang="en-GB" dirty="0"/>
              <a:t>“Testing 123” ).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EB644C-909A-4116-812D-491D0DEA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E7FB1-CE30-4AE0-B7EF-D1D73CD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F0E0-7248-4650-B325-3D7F88CD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17</a:t>
            </a:fld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E44B7-E84F-4E07-98D2-0D4E5977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90" y="3752850"/>
            <a:ext cx="426878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288EB7-6511-4227-92F4-687986D30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Once a connection is established between server side</a:t>
            </a:r>
            <a:r>
              <a:rPr lang="de-DE" dirty="0"/>
              <a:t>(Raspberry Pi with load cell) and client side ( Raspberry Pi with LCD display, the data from the pallette will be showed in LCD.</a:t>
            </a:r>
          </a:p>
          <a:p>
            <a:endParaRPr lang="de-DE" dirty="0"/>
          </a:p>
          <a:p>
            <a:r>
              <a:rPr lang="de-DE" dirty="0"/>
              <a:t> The LCD will display the product name, weight, count of the items in the pallete, and temperature.</a:t>
            </a:r>
          </a:p>
          <a:p>
            <a:endParaRPr lang="de-DE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04742-7458-4359-BC02-AEBC6B2E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4F439-4C98-4C3F-A764-7FCFA1B8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0C631-BB4E-48A1-8CF4-A105537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18</a:t>
            </a:fld>
            <a:endParaRPr lang="de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DA43B-7FEB-4AB9-B4B1-5F0CE3A0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99" y="3644533"/>
            <a:ext cx="4515001" cy="29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33583-80F6-4159-924A-066C1D8E2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The main hurdle we faced is during the installation of SCION on Raspberry Pi 3B+ , as this is the newest raspbeery edition the the SCION image was not readly available.</a:t>
            </a:r>
          </a:p>
          <a:p>
            <a:endParaRPr lang="de-DE" dirty="0"/>
          </a:p>
          <a:p>
            <a:r>
              <a:rPr lang="de-DE" dirty="0"/>
              <a:t> Familiarizing with Go language and writing code in Go.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41FC1-D76D-4DBF-A122-5807E9B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Difficulties Faced during this Project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BDFB0-2E95-4C31-A79B-79680F00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6DB3-3D61-45A5-850B-3BE1108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4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2" y="1143000"/>
            <a:ext cx="8537574" cy="4926496"/>
          </a:xfrm>
        </p:spPr>
        <p:txBody>
          <a:bodyPr vert="horz" lIns="254000"/>
          <a:lstStyle/>
          <a:p>
            <a:pPr marL="350520" indent="0">
              <a:buNone/>
            </a:pPr>
            <a:endParaRPr lang="en-DE" dirty="0"/>
          </a:p>
          <a:p>
            <a:r>
              <a:rPr lang="en-GB" dirty="0"/>
              <a:t> IoT application over a highly secure network. </a:t>
            </a:r>
          </a:p>
          <a:p>
            <a:endParaRPr lang="en-DE" dirty="0"/>
          </a:p>
          <a:p>
            <a:r>
              <a:rPr lang="en-GB" dirty="0"/>
              <a:t> Raspberry Pi as the microcontroller unit.</a:t>
            </a:r>
          </a:p>
          <a:p>
            <a:endParaRPr lang="en-DE" dirty="0"/>
          </a:p>
          <a:p>
            <a:r>
              <a:rPr lang="en-GB" dirty="0"/>
              <a:t> 16 x 2 LCD to display the contents/data that are received through SCION.</a:t>
            </a:r>
            <a:endParaRPr lang="en-DE" dirty="0"/>
          </a:p>
          <a:p>
            <a:endParaRPr lang="en-GB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" altLang="de-DE" dirty="0"/>
              <a:t>Introduction</a:t>
            </a:r>
            <a:endParaRPr lang="en-US" alt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453483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CB8E04-A600-4132-AAD4-DF0BE1916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de-DE" dirty="0"/>
          </a:p>
          <a:p>
            <a:r>
              <a:rPr lang="en-GB" dirty="0"/>
              <a:t>Auto announcement of discounts after the weight of a product drops to last few kilograms of the stock.</a:t>
            </a:r>
          </a:p>
          <a:p>
            <a:endParaRPr lang="en-GB" dirty="0"/>
          </a:p>
          <a:p>
            <a:r>
              <a:rPr lang="en-GB" dirty="0"/>
              <a:t> By adding temperature sensors to the module, which can be used to monitor the temperature of a cold storage.</a:t>
            </a:r>
          </a:p>
          <a:p>
            <a:endParaRPr lang="en-GB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6FC20-6BEF-4D64-B789-1427AED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Works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CEBF-3834-475C-9B40-6B0BB0E5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E761-1846-4FDA-ACDE-FFCB1A71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9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E3248-C320-4758-93ED-612BC2799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GB" dirty="0"/>
              <a:t>“SCION: A Secure Internet Architecture”, ETH Zurich, Aug 2017. [Online]Available: </a:t>
            </a:r>
            <a:r>
              <a:rPr lang="en-GB" dirty="0">
                <a:hlinkClick r:id="rId2"/>
              </a:rPr>
              <a:t>https://www.scion-architecture.net/pdf/SCION-book.pdf</a:t>
            </a:r>
            <a:r>
              <a:rPr lang="en-GB" dirty="0"/>
              <a:t>.</a:t>
            </a:r>
          </a:p>
          <a:p>
            <a:endParaRPr lang="de-DE" dirty="0"/>
          </a:p>
          <a:p>
            <a:r>
              <a:rPr lang="en-GB" dirty="0"/>
              <a:t> SCION tutorials, Welcome to SCION Tutorials.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https://netsec-ehz.github.io/scion-tutorials/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en-GB" dirty="0"/>
              <a:t> </a:t>
            </a:r>
            <a:r>
              <a:rPr lang="en-GB" dirty="0">
                <a:hlinkClick r:id="rId4"/>
              </a:rPr>
              <a:t>URL:https://www.raspberrypi.org/products/raspberry-pi-3-model-b-plus/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Node-Red, Flow-based programming for Internet of things. Available: </a:t>
            </a:r>
            <a:r>
              <a:rPr lang="en-GB" dirty="0">
                <a:hlinkClick r:id="rId5"/>
              </a:rPr>
              <a:t>https://nodered.org/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Go, The Go Programming Language. Available: </a:t>
            </a:r>
            <a:r>
              <a:rPr lang="en-GB" dirty="0">
                <a:hlinkClick r:id="rId6"/>
              </a:rPr>
              <a:t>https://golang.org/</a:t>
            </a:r>
            <a:r>
              <a:rPr lang="en-GB" dirty="0"/>
              <a:t>.</a:t>
            </a:r>
          </a:p>
          <a:p>
            <a:pPr marL="35052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CB73F-E931-4DD6-91A6-040A142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DFBE3-D018-43FB-84F3-315DB81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2EEA-1BCE-492E-AB72-272B046B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3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E12E3-CEEE-4A18-B605-B89DAD599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3105150"/>
            <a:ext cx="8537574" cy="1682749"/>
          </a:xfrm>
        </p:spPr>
        <p:txBody>
          <a:bodyPr/>
          <a:lstStyle/>
          <a:p>
            <a:pPr marL="350520" indent="0" algn="ctr">
              <a:buNone/>
            </a:pPr>
            <a:r>
              <a:rPr lang="de-DE" sz="2800" dirty="0"/>
              <a:t>Thanks for your attention....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29D5B-C1D2-4050-B7FB-CD30DA9E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60219-54D6-4C06-A348-1EE96D76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0B7-D999-4A1E-BE11-8C92DF9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6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1E08-6E5A-4EAB-BA2C-BD55CBE27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Retail offer management.</a:t>
            </a:r>
          </a:p>
          <a:p>
            <a:endParaRPr lang="de-DE" dirty="0"/>
          </a:p>
          <a:p>
            <a:r>
              <a:rPr lang="de-DE" dirty="0"/>
              <a:t> Mainly two parts</a:t>
            </a:r>
          </a:p>
          <a:p>
            <a:pPr lvl="1"/>
            <a:r>
              <a:rPr lang="de-DE" dirty="0"/>
              <a:t> One server part with load cell which will monitor the weights of the items available for sale.</a:t>
            </a:r>
          </a:p>
          <a:p>
            <a:pPr lvl="1"/>
            <a:r>
              <a:rPr lang="de-DE" dirty="0"/>
              <a:t> On the client side, the weight sensor data is written to an LCD display.</a:t>
            </a:r>
          </a:p>
          <a:p>
            <a:pPr lvl="1"/>
            <a:endParaRPr lang="de-DE" dirty="0"/>
          </a:p>
          <a:p>
            <a:r>
              <a:rPr lang="de-DE" dirty="0"/>
              <a:t> Communication between the two parts are conducted through SCION network.</a:t>
            </a:r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DCA4E-A178-4FCF-9936-38E6616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application chosen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C62E-C47D-4AC7-8532-16C7BAB9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3613" y="2"/>
            <a:ext cx="3086100" cy="174407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53AE0-1797-491B-AB01-D1579134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A6713-3E91-4BDB-8D5C-39A8C9A1A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DE" dirty="0"/>
          </a:p>
          <a:p>
            <a:r>
              <a:rPr lang="en-GB" dirty="0"/>
              <a:t> Scalable, Control and Isolation on Next Generation Networks- SCION.</a:t>
            </a:r>
          </a:p>
          <a:p>
            <a:endParaRPr lang="en-DE" dirty="0"/>
          </a:p>
          <a:p>
            <a:r>
              <a:rPr lang="en-GB" dirty="0"/>
              <a:t> Address the issues on data transmission, scaling and mobility of existing architecture.</a:t>
            </a:r>
          </a:p>
          <a:p>
            <a:pPr marL="350520" indent="0">
              <a:buNone/>
            </a:pPr>
            <a:endParaRPr lang="en-GB" dirty="0"/>
          </a:p>
          <a:p>
            <a:r>
              <a:rPr lang="en-GB" dirty="0"/>
              <a:t> Provides transparent operation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E2843-6F86-4C9E-8EFC-BAC0EE9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SCION Network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16B2-0F99-4217-A5E9-D938117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F821-BE40-4926-B154-976353B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73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FB1D7-0E07-4584-876C-28748CA92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Fundamental building block of SCION network.</a:t>
            </a:r>
          </a:p>
          <a:p>
            <a:pPr marL="350520" indent="0">
              <a:buNone/>
            </a:pPr>
            <a:endParaRPr lang="de-DE" dirty="0"/>
          </a:p>
          <a:p>
            <a:r>
              <a:rPr lang="de-DE" dirty="0"/>
              <a:t> Group of </a:t>
            </a:r>
            <a:r>
              <a:rPr lang="en-GB" dirty="0" err="1"/>
              <a:t>ASes</a:t>
            </a:r>
            <a:r>
              <a:rPr lang="en-GB" dirty="0"/>
              <a:t>.</a:t>
            </a:r>
          </a:p>
          <a:p>
            <a:pPr marL="350520" indent="0">
              <a:buNone/>
            </a:pPr>
            <a:endParaRPr lang="en-GB" dirty="0"/>
          </a:p>
          <a:p>
            <a:r>
              <a:rPr lang="en-GB" dirty="0"/>
              <a:t> ISD core consists of multiple </a:t>
            </a:r>
          </a:p>
          <a:p>
            <a:pPr marL="350520" indent="0">
              <a:buNone/>
            </a:pPr>
            <a:r>
              <a:rPr lang="en-GB" dirty="0"/>
              <a:t>     core </a:t>
            </a:r>
            <a:r>
              <a:rPr lang="en-GB" dirty="0" err="1"/>
              <a:t>ASes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Two type of routing</a:t>
            </a:r>
          </a:p>
          <a:p>
            <a:pPr lvl="1"/>
            <a:r>
              <a:rPr lang="en-GB" dirty="0"/>
              <a:t>Intra ISD routing.</a:t>
            </a:r>
          </a:p>
          <a:p>
            <a:pPr lvl="1"/>
            <a:r>
              <a:rPr lang="en-GB" dirty="0"/>
              <a:t>Inter ISD routing.</a:t>
            </a:r>
          </a:p>
          <a:p>
            <a:pPr marL="350520" indent="0">
              <a:buNone/>
            </a:pPr>
            <a:r>
              <a:rPr lang="en-GB" dirty="0"/>
              <a:t>         </a:t>
            </a:r>
          </a:p>
          <a:p>
            <a:endParaRPr lang="en-GB" dirty="0"/>
          </a:p>
          <a:p>
            <a:endParaRPr lang="en-GB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9CFCE-1331-409E-96F7-EC14EDCF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Isolation Domain (ISD)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F7942-E177-4291-9854-1028C50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5A7E-FF02-42D3-992F-D4BF55BC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5</a:t>
            </a:fld>
            <a:endParaRPr lang="de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96F68-BA7A-4E3D-9F8D-78A13B6D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914526"/>
            <a:ext cx="4086225" cy="44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FB1D7-0E07-4584-876C-28748CA92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Path Servers- offer lookup service.</a:t>
            </a:r>
          </a:p>
          <a:p>
            <a:pPr marL="350520" indent="0">
              <a:buNone/>
            </a:pPr>
            <a:endParaRPr lang="de-DE" dirty="0"/>
          </a:p>
          <a:p>
            <a:r>
              <a:rPr lang="de-DE" dirty="0"/>
              <a:t> Beacon Server- send PCB‘s.</a:t>
            </a:r>
            <a:endParaRPr lang="en-GB" dirty="0"/>
          </a:p>
          <a:p>
            <a:pPr marL="350520" indent="0">
              <a:buNone/>
            </a:pPr>
            <a:endParaRPr lang="en-GB" dirty="0"/>
          </a:p>
          <a:p>
            <a:r>
              <a:rPr lang="en-GB" dirty="0"/>
              <a:t> Border Router- receive PCB and select one beacon server to forward.</a:t>
            </a:r>
          </a:p>
          <a:p>
            <a:endParaRPr lang="en-GB" dirty="0"/>
          </a:p>
          <a:p>
            <a:pPr marL="350520" indent="0">
              <a:buNone/>
            </a:pPr>
            <a:endParaRPr lang="en-GB" dirty="0"/>
          </a:p>
          <a:p>
            <a:pPr marL="350520" indent="0">
              <a:buNone/>
            </a:pPr>
            <a:r>
              <a:rPr lang="en-GB" dirty="0"/>
              <a:t>         </a:t>
            </a:r>
          </a:p>
          <a:p>
            <a:endParaRPr lang="en-GB" dirty="0"/>
          </a:p>
          <a:p>
            <a:endParaRPr lang="en-GB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9CFCE-1331-409E-96F7-EC14EDCF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Scion Services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F7942-E177-4291-9854-1028C50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5A7E-FF02-42D3-992F-D4BF55BC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6</a:t>
            </a:fld>
            <a:endParaRPr lang="de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89C62-D00F-479B-84A3-0EF48250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7" y="3533775"/>
            <a:ext cx="3617979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6377C-DA82-44A0-B683-C29FFFFC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de-DE" dirty="0"/>
          </a:p>
          <a:p>
            <a:r>
              <a:rPr lang="de-DE" dirty="0"/>
              <a:t> Log in to </a:t>
            </a:r>
            <a:r>
              <a:rPr lang="en-GB" dirty="0">
                <a:hlinkClick r:id="rId2"/>
              </a:rPr>
              <a:t>www.scionlab.org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Follow the instructions in SCION Tutorials on how to run SCION in virtual machine with VPN.</a:t>
            </a:r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6630F-530E-4EA8-BBD1-7DDAEB4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of SCION in Virtual Machine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8AEE-83B8-44BC-813D-674A0A20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9349-8B46-40D5-9523-DEE350C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7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9D4A5-50FE-4713-90D6-1CF233CC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965449"/>
            <a:ext cx="5944039" cy="3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A6D6B-C14A-4A9B-A68B-007948DDD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 dirty="0"/>
          </a:p>
          <a:p>
            <a:r>
              <a:rPr lang="en-GB" dirty="0"/>
              <a:t> Download a copy of Raspbian OS  and Ubuntu MATE for Raspberry Pi 3B+ .</a:t>
            </a:r>
          </a:p>
          <a:p>
            <a:endParaRPr lang="en-GB" dirty="0"/>
          </a:p>
          <a:p>
            <a:endParaRPr lang="en-GB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33B2A-F288-46AD-8835-C56DC752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of SCION on Raspberry Pi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3F2B7-791C-41A0-95A9-71482BE9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282F-5696-4490-BAAB-20B710B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2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366B4-407C-4983-BB6C-51082A9F9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The IoT device we chosen is the </a:t>
            </a:r>
            <a:r>
              <a:rPr lang="en-GB" dirty="0"/>
              <a:t>Raspberry Pi 3B+.</a:t>
            </a:r>
          </a:p>
          <a:p>
            <a:endParaRPr lang="en-GB" dirty="0"/>
          </a:p>
          <a:p>
            <a:r>
              <a:rPr lang="de-DE" dirty="0"/>
              <a:t> Has 40 GPIO pins.</a:t>
            </a:r>
          </a:p>
          <a:p>
            <a:endParaRPr lang="de-DE" dirty="0"/>
          </a:p>
          <a:p>
            <a:r>
              <a:rPr lang="de-DE" dirty="0"/>
              <a:t> Connected with lcd dispaly and act as scion client</a:t>
            </a:r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67C794-468E-4A07-A445-BB79A72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Device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7B90-6B3B-493A-8C35-D6C0D78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A027E-1B98-4F9B-B67D-80D05805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9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C9098-5FAE-410C-9EAE-ABD99FF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990974"/>
            <a:ext cx="3420988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800" dirty="0">
            <a:latin typeface="Lucida Sans Unicode"/>
            <a:ea typeface="+mn-ea"/>
            <a:cs typeface="+mn-cs"/>
            <a:sym typeface="Lucida Grande" charset="0"/>
          </a:defRPr>
        </a:defPPr>
      </a:lstStyle>
    </a:tx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FolienLayout</Template>
  <TotalTime>312</TotalTime>
  <Words>996</Words>
  <Application>Microsoft Office PowerPoint</Application>
  <PresentationFormat>On-screen Show (4:3)</PresentationFormat>
  <Paragraphs>195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Lucida Grande</vt:lpstr>
      <vt:lpstr>Lucida Grande CY</vt:lpstr>
      <vt:lpstr>Lucida Sans Unicode</vt:lpstr>
      <vt:lpstr>Stafford</vt:lpstr>
      <vt:lpstr>Symbol</vt:lpstr>
      <vt:lpstr>Times</vt:lpstr>
      <vt:lpstr>Wingdings</vt:lpstr>
      <vt:lpstr>Ovgu_INF</vt:lpstr>
      <vt:lpstr>                      Implementation of SCION on IoT Applications  Vishnu Mohan, Baizil MD  </vt:lpstr>
      <vt:lpstr>Introduction</vt:lpstr>
      <vt:lpstr>IoT application chosen</vt:lpstr>
      <vt:lpstr>SCION Network</vt:lpstr>
      <vt:lpstr>Isolation Domain (ISD)</vt:lpstr>
      <vt:lpstr>Scion Services</vt:lpstr>
      <vt:lpstr>Installation of SCION in Virtual Machine </vt:lpstr>
      <vt:lpstr>Installation of SCION on Raspberry Pi </vt:lpstr>
      <vt:lpstr>IoT Device</vt:lpstr>
      <vt:lpstr>16 x 2  LCD Display</vt:lpstr>
      <vt:lpstr>LCD Initialization</vt:lpstr>
      <vt:lpstr>Hardware Connection between Raspberry Pi and LCD</vt:lpstr>
      <vt:lpstr>Client-Server Communication</vt:lpstr>
      <vt:lpstr>Flow of Data </vt:lpstr>
      <vt:lpstr>Why SCION ?</vt:lpstr>
      <vt:lpstr>GUI Implementation </vt:lpstr>
      <vt:lpstr>Testing</vt:lpstr>
      <vt:lpstr>Results</vt:lpstr>
      <vt:lpstr>Difficulties Faced during this Project</vt:lpstr>
      <vt:lpstr>Further Works</vt:lpstr>
      <vt:lpstr>References </vt:lpstr>
      <vt:lpstr>PowerPoint Presentation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Kaiser</dc:creator>
  <cp:lastModifiedBy> </cp:lastModifiedBy>
  <cp:revision>490</cp:revision>
  <cp:lastPrinted>2017-06-30T01:56:35Z</cp:lastPrinted>
  <dcterms:created xsi:type="dcterms:W3CDTF">2011-04-27T07:50:07Z</dcterms:created>
  <dcterms:modified xsi:type="dcterms:W3CDTF">2019-04-04T18:56:35Z</dcterms:modified>
</cp:coreProperties>
</file>