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2" r:id="rId6"/>
    <p:sldId id="258" r:id="rId7"/>
    <p:sldId id="268" r:id="rId8"/>
    <p:sldId id="269" r:id="rId9"/>
    <p:sldId id="273" r:id="rId10"/>
    <p:sldId id="265"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543"/>
    <a:srgbClr val="1E77B4"/>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100" d="100"/>
          <a:sy n="100" d="100"/>
        </p:scale>
        <p:origin x="38" y="-3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Stock Market Prediction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952455"/>
          </a:xfrm>
        </p:spPr>
        <p:txBody>
          <a:bodyPr>
            <a:normAutofit lnSpcReduction="10000"/>
          </a:bodyPr>
          <a:lstStyle/>
          <a:p>
            <a:r>
              <a:rPr lang="en-US" dirty="0"/>
              <a:t>Pratyush Bajaj</a:t>
            </a:r>
          </a:p>
          <a:p>
            <a:r>
              <a:rPr lang="en-US" dirty="0"/>
              <a:t>University Roll No.: 2016920</a:t>
            </a:r>
          </a:p>
          <a:p>
            <a:r>
              <a:rPr lang="en-US" dirty="0"/>
              <a:t>Mentor: Mr. </a:t>
            </a:r>
            <a:r>
              <a:rPr lang="en-US" dirty="0" err="1"/>
              <a:t>Kireet</a:t>
            </a:r>
            <a:r>
              <a:rPr lang="en-US" dirty="0"/>
              <a:t> Joshi</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BC23-1D53-68B7-E156-0CB444EC0885}"/>
              </a:ext>
            </a:extLst>
          </p:cNvPr>
          <p:cNvSpPr>
            <a:spLocks noGrp="1"/>
          </p:cNvSpPr>
          <p:nvPr>
            <p:ph type="title"/>
          </p:nvPr>
        </p:nvSpPr>
        <p:spPr>
          <a:xfrm>
            <a:off x="1885156" y="892177"/>
            <a:ext cx="8421688" cy="1325563"/>
          </a:xfrm>
        </p:spPr>
        <p:txBody>
          <a:bodyPr anchor="ctr">
            <a:normAutofit/>
          </a:bodyPr>
          <a:lstStyle/>
          <a:p>
            <a:r>
              <a:rPr lang="en-US" dirty="0"/>
              <a:t>Introduction</a:t>
            </a:r>
            <a:br>
              <a:rPr lang="en-US" dirty="0"/>
            </a:br>
            <a:endParaRPr lang="en-US" dirty="0"/>
          </a:p>
        </p:txBody>
      </p:sp>
      <p:pic>
        <p:nvPicPr>
          <p:cNvPr id="7" name="Content Placeholder 6" descr="StockMarket">
            <a:extLst>
              <a:ext uri="{FF2B5EF4-FFF2-40B4-BE49-F238E27FC236}">
                <a16:creationId xmlns:a16="http://schemas.microsoft.com/office/drawing/2014/main" id="{EE1110F2-C8AC-7354-A182-9CB127505A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610600" y="2696324"/>
            <a:ext cx="2882475" cy="1751102"/>
          </a:xfrm>
          <a:prstGeom prst="rect">
            <a:avLst/>
          </a:prstGeom>
          <a:noFill/>
          <a:ln>
            <a:noFill/>
          </a:ln>
        </p:spPr>
      </p:pic>
      <p:sp>
        <p:nvSpPr>
          <p:cNvPr id="6" name="Slide Number Placeholder 5">
            <a:extLst>
              <a:ext uri="{FF2B5EF4-FFF2-40B4-BE49-F238E27FC236}">
                <a16:creationId xmlns:a16="http://schemas.microsoft.com/office/drawing/2014/main" id="{CC1E74BA-7D3E-D2A1-F549-53AD45193F6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
        <p:nvSpPr>
          <p:cNvPr id="8" name="TextBox 7">
            <a:extLst>
              <a:ext uri="{FF2B5EF4-FFF2-40B4-BE49-F238E27FC236}">
                <a16:creationId xmlns:a16="http://schemas.microsoft.com/office/drawing/2014/main" id="{0DE8D3FA-C94A-0E02-5E53-106315FD411F}"/>
              </a:ext>
            </a:extLst>
          </p:cNvPr>
          <p:cNvSpPr txBox="1"/>
          <p:nvPr/>
        </p:nvSpPr>
        <p:spPr>
          <a:xfrm>
            <a:off x="809625" y="2091017"/>
            <a:ext cx="7667625" cy="3416320"/>
          </a:xfrm>
          <a:prstGeom prst="rect">
            <a:avLst/>
          </a:prstGeom>
          <a:noFill/>
        </p:spPr>
        <p:txBody>
          <a:bodyPr wrap="square" rtlCol="0">
            <a:spAutoFit/>
          </a:bodyPr>
          <a:lstStyle/>
          <a:p>
            <a:r>
              <a:rPr lang="en-US" sz="1800" dirty="0">
                <a:effectLst/>
                <a:latin typeface="+mj-lt"/>
                <a:ea typeface="Calibri" panose="020F0502020204030204" pitchFamily="34" charset="0"/>
              </a:rPr>
              <a:t>The stock market is a place where publicly traded companies' stocks are bought and sold. It is a public marketplace where securities, such as stocks, bonds, and options, are bought and sold. The stock market allows companies to raise money by selling stocks to investors, and it allows investors to buy and sell stocks in publicly traded companies.</a:t>
            </a:r>
          </a:p>
          <a:p>
            <a:endParaRPr lang="en-US" dirty="0">
              <a:latin typeface="+mj-lt"/>
              <a:ea typeface="Calibri" panose="020F0502020204030204" pitchFamily="34" charset="0"/>
            </a:endParaRPr>
          </a:p>
          <a:p>
            <a:r>
              <a:rPr lang="en-US" sz="1800" dirty="0">
                <a:effectLst/>
                <a:latin typeface="+mj-lt"/>
                <a:ea typeface="Calibri" panose="020F0502020204030204" pitchFamily="34" charset="0"/>
              </a:rPr>
              <a:t>Buying and selling stocks can be a risky jobs if done without any insights or pre-planning. To avoid having big losses people produced various techniques, once such technique is Stock prediction using machine learning where we train computers using previous data so it can predict the stock prices for us.</a:t>
            </a:r>
          </a:p>
          <a:p>
            <a:endParaRPr lang="en-US" dirty="0">
              <a:latin typeface="+mj-lt"/>
            </a:endParaRPr>
          </a:p>
        </p:txBody>
      </p:sp>
    </p:spTree>
    <p:extLst>
      <p:ext uri="{BB962C8B-B14F-4D97-AF65-F5344CB8AC3E}">
        <p14:creationId xmlns:p14="http://schemas.microsoft.com/office/powerpoint/2010/main" val="400706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Methodology</a:t>
            </a:r>
            <a:br>
              <a:rPr lang="en-US" dirty="0"/>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90862"/>
            <a:ext cx="6230216" cy="1525588"/>
          </a:xfrm>
        </p:spPr>
        <p:txBody>
          <a:bodyPr>
            <a:noAutofit/>
          </a:bodyPr>
          <a:lstStyle/>
          <a:p>
            <a:pPr marL="0" marR="0">
              <a:lnSpc>
                <a:spcPct val="115000"/>
              </a:lnSpc>
              <a:spcBef>
                <a:spcPts val="0"/>
              </a:spcBef>
              <a:spcAft>
                <a:spcPts val="1200"/>
              </a:spcAft>
            </a:pPr>
            <a:r>
              <a:rPr lang="en-US" dirty="0">
                <a:solidFill>
                  <a:srgbClr val="000000"/>
                </a:solidFill>
                <a:effectLst/>
                <a:latin typeface="+mj-lt"/>
                <a:ea typeface="Times New Roman" panose="02020603050405020304" pitchFamily="18" charset="0"/>
                <a:cs typeface="Times New Roman" panose="02020603050405020304" pitchFamily="18" charset="0"/>
              </a:rPr>
              <a:t>The main methodology that this project uses and is essentially build upon is LSTM or Long Short-Term Memory. </a:t>
            </a:r>
            <a:endParaRPr lang="en-US" dirty="0">
              <a:effectLst/>
              <a:latin typeface="+mj-lt"/>
              <a:ea typeface="Calibri" panose="020F0502020204030204" pitchFamily="34" charset="0"/>
              <a:cs typeface="Times New Roman" panose="02020603050405020304" pitchFamily="18" charset="0"/>
            </a:endParaRPr>
          </a:p>
          <a:p>
            <a:pPr marL="0" marR="0"/>
            <a:r>
              <a:rPr lang="en-US" dirty="0">
                <a:effectLst/>
                <a:latin typeface="+mj-lt"/>
                <a:ea typeface="Times New Roman" panose="02020603050405020304" pitchFamily="18" charset="0"/>
              </a:rPr>
              <a:t>LSTM, or Long Short-Term Memory, is a type of neural network architecture commonly used in machine learning for tasks such as natural language processing and time series prediction.</a:t>
            </a:r>
          </a:p>
          <a:p>
            <a:pPr marL="0" marR="0"/>
            <a:r>
              <a:rPr lang="en-US" dirty="0">
                <a:effectLst/>
                <a:latin typeface="+mj-lt"/>
                <a:ea typeface="Times New Roman" panose="02020603050405020304" pitchFamily="18" charset="0"/>
              </a:rPr>
              <a:t>The LSTM architecture consists of three main components: the forget gate, the input gate, and the output gate. These gates control the flow of information through the LSTM cell, allowing it to store and retrieve information over a longer period.</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2933700" y="892177"/>
            <a:ext cx="8421688" cy="1325563"/>
          </a:xfrm>
        </p:spPr>
        <p:txBody>
          <a:bodyPr anchor="ctr">
            <a:normAutofit/>
          </a:bodyPr>
          <a:lstStyle/>
          <a:p>
            <a:r>
              <a:rPr lang="en-US" dirty="0"/>
              <a:t>Long short term memory</a:t>
            </a:r>
          </a:p>
        </p:txBody>
      </p:sp>
      <p:sp>
        <p:nvSpPr>
          <p:cNvPr id="16" name="Text Placeholder 2">
            <a:extLst>
              <a:ext uri="{FF2B5EF4-FFF2-40B4-BE49-F238E27FC236}">
                <a16:creationId xmlns:a16="http://schemas.microsoft.com/office/drawing/2014/main" id="{F60400B3-7CA5-57BC-03C6-BD2A68A5A4A1}"/>
              </a:ext>
            </a:extLst>
          </p:cNvPr>
          <p:cNvSpPr>
            <a:spLocks noGrp="1"/>
          </p:cNvSpPr>
          <p:nvPr>
            <p:ph type="body" idx="1"/>
          </p:nvPr>
        </p:nvSpPr>
        <p:spPr>
          <a:xfrm>
            <a:off x="2933700" y="2481661"/>
            <a:ext cx="3924300" cy="823912"/>
          </a:xfrm>
        </p:spPr>
        <p:txBody>
          <a:bodyPr/>
          <a:lstStyle/>
          <a:p>
            <a:r>
              <a:rPr lang="en-US" dirty="0"/>
              <a:t>   Normal Neural Network</a:t>
            </a:r>
          </a:p>
        </p:txBody>
      </p:sp>
      <p:pic>
        <p:nvPicPr>
          <p:cNvPr id="5" name="Picture 4">
            <a:extLst>
              <a:ext uri="{FF2B5EF4-FFF2-40B4-BE49-F238E27FC236}">
                <a16:creationId xmlns:a16="http://schemas.microsoft.com/office/drawing/2014/main" id="{57B2AE69-DEF9-8A8C-2C7D-F8848AC1BFA2}"/>
              </a:ext>
            </a:extLst>
          </p:cNvPr>
          <p:cNvPicPr>
            <a:picLocks noChangeAspect="1"/>
          </p:cNvPicPr>
          <p:nvPr/>
        </p:nvPicPr>
        <p:blipFill>
          <a:blip r:embed="rId2"/>
          <a:stretch>
            <a:fillRect/>
          </a:stretch>
        </p:blipFill>
        <p:spPr>
          <a:xfrm>
            <a:off x="2933700" y="3670013"/>
            <a:ext cx="3924300" cy="1736502"/>
          </a:xfrm>
          <a:prstGeom prst="rect">
            <a:avLst/>
          </a:prstGeom>
          <a:noFill/>
        </p:spPr>
      </p:pic>
      <p:sp>
        <p:nvSpPr>
          <p:cNvPr id="18" name="Text Placeholder 4">
            <a:extLst>
              <a:ext uri="{FF2B5EF4-FFF2-40B4-BE49-F238E27FC236}">
                <a16:creationId xmlns:a16="http://schemas.microsoft.com/office/drawing/2014/main" id="{B94CC594-57FA-52BE-C961-757B79FA697D}"/>
              </a:ext>
            </a:extLst>
          </p:cNvPr>
          <p:cNvSpPr>
            <a:spLocks noGrp="1"/>
          </p:cNvSpPr>
          <p:nvPr>
            <p:ph type="body" sz="quarter" idx="3"/>
          </p:nvPr>
        </p:nvSpPr>
        <p:spPr>
          <a:xfrm>
            <a:off x="7410173" y="2481661"/>
            <a:ext cx="3943627" cy="823912"/>
          </a:xfrm>
        </p:spPr>
        <p:txBody>
          <a:bodyPr/>
          <a:lstStyle/>
          <a:p>
            <a:r>
              <a:rPr lang="en-US" dirty="0"/>
              <a:t>             LSTM Model</a:t>
            </a:r>
          </a:p>
        </p:txBody>
      </p:sp>
      <p:pic>
        <p:nvPicPr>
          <p:cNvPr id="7" name="Picture 6" descr="Diagram&#10;&#10;Description automatically generated">
            <a:extLst>
              <a:ext uri="{FF2B5EF4-FFF2-40B4-BE49-F238E27FC236}">
                <a16:creationId xmlns:a16="http://schemas.microsoft.com/office/drawing/2014/main" id="{71A7B68C-48C4-316D-614B-7C89A1A66DCD}"/>
              </a:ext>
            </a:extLst>
          </p:cNvPr>
          <p:cNvPicPr>
            <a:picLocks noChangeAspect="1"/>
          </p:cNvPicPr>
          <p:nvPr/>
        </p:nvPicPr>
        <p:blipFill>
          <a:blip r:embed="rId3"/>
          <a:stretch>
            <a:fillRect/>
          </a:stretch>
        </p:blipFill>
        <p:spPr>
          <a:xfrm>
            <a:off x="7410173" y="3665737"/>
            <a:ext cx="3943627" cy="1745054"/>
          </a:xfrm>
          <a:prstGeom prst="rect">
            <a:avLst/>
          </a:prstGeom>
          <a:noFill/>
        </p:spPr>
      </p:pic>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Results and Discussions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Chart, histogram&#10;&#10;Description automatically generated">
            <a:extLst>
              <a:ext uri="{FF2B5EF4-FFF2-40B4-BE49-F238E27FC236}">
                <a16:creationId xmlns:a16="http://schemas.microsoft.com/office/drawing/2014/main" id="{7BE5F04B-2D84-E894-110F-80F8BC09E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2098675"/>
            <a:ext cx="4831080" cy="4025900"/>
          </a:xfrm>
          <a:prstGeom prst="rect">
            <a:avLst/>
          </a:prstGeom>
        </p:spPr>
      </p:pic>
      <p:sp>
        <p:nvSpPr>
          <p:cNvPr id="10" name="TextBox 9">
            <a:extLst>
              <a:ext uri="{FF2B5EF4-FFF2-40B4-BE49-F238E27FC236}">
                <a16:creationId xmlns:a16="http://schemas.microsoft.com/office/drawing/2014/main" id="{CC94BAF0-225F-7AE7-8B54-DC6BE31DBF84}"/>
              </a:ext>
            </a:extLst>
          </p:cNvPr>
          <p:cNvSpPr txBox="1"/>
          <p:nvPr/>
        </p:nvSpPr>
        <p:spPr>
          <a:xfrm>
            <a:off x="838200" y="2192993"/>
            <a:ext cx="5257800" cy="1477328"/>
          </a:xfrm>
          <a:prstGeom prst="rect">
            <a:avLst/>
          </a:prstGeom>
          <a:noFill/>
        </p:spPr>
        <p:txBody>
          <a:bodyPr wrap="square" rtlCol="0">
            <a:spAutoFit/>
          </a:bodyPr>
          <a:lstStyle/>
          <a:p>
            <a:r>
              <a:rPr lang="en-US" dirty="0"/>
              <a:t>The data used in this project is of Tesla Inc. and the close prices of the TSLA stock is displayed in a graph on the right. Below the text you can also see the numerical representation of the before mentioned stock.</a:t>
            </a:r>
          </a:p>
        </p:txBody>
      </p:sp>
      <p:pic>
        <p:nvPicPr>
          <p:cNvPr id="11" name="Picture 10" descr="Text&#10;&#10;Description automatically generated with medium confidence">
            <a:extLst>
              <a:ext uri="{FF2B5EF4-FFF2-40B4-BE49-F238E27FC236}">
                <a16:creationId xmlns:a16="http://schemas.microsoft.com/office/drawing/2014/main" id="{8E93B4E6-BB15-683F-549D-932BA8A5E778}"/>
              </a:ext>
            </a:extLst>
          </p:cNvPr>
          <p:cNvPicPr>
            <a:picLocks noChangeAspect="1"/>
          </p:cNvPicPr>
          <p:nvPr/>
        </p:nvPicPr>
        <p:blipFill>
          <a:blip r:embed="rId3"/>
          <a:stretch>
            <a:fillRect/>
          </a:stretch>
        </p:blipFill>
        <p:spPr>
          <a:xfrm>
            <a:off x="750334" y="3880178"/>
            <a:ext cx="5559025" cy="2244397"/>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D5DE3D-B4EF-7B5F-53D9-62328FF3D003}"/>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descr="Chart, histogram&#10;&#10;Description automatically generated">
            <a:extLst>
              <a:ext uri="{FF2B5EF4-FFF2-40B4-BE49-F238E27FC236}">
                <a16:creationId xmlns:a16="http://schemas.microsoft.com/office/drawing/2014/main" id="{C419F2C0-2882-36C5-1A11-0FFCBC681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183" y="300448"/>
            <a:ext cx="4891362" cy="3600219"/>
          </a:xfrm>
          <a:prstGeom prst="rect">
            <a:avLst/>
          </a:prstGeom>
        </p:spPr>
      </p:pic>
      <p:sp>
        <p:nvSpPr>
          <p:cNvPr id="8" name="Rectangle: Rounded Corners 7">
            <a:extLst>
              <a:ext uri="{FF2B5EF4-FFF2-40B4-BE49-F238E27FC236}">
                <a16:creationId xmlns:a16="http://schemas.microsoft.com/office/drawing/2014/main" id="{C8BAFED4-B18C-B25E-55FB-0C99616633DC}"/>
              </a:ext>
            </a:extLst>
          </p:cNvPr>
          <p:cNvSpPr/>
          <p:nvPr/>
        </p:nvSpPr>
        <p:spPr>
          <a:xfrm>
            <a:off x="7594545" y="937722"/>
            <a:ext cx="299136" cy="4572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CEB5E68-BB3B-322E-4668-0A8ADDFBE33B}"/>
              </a:ext>
            </a:extLst>
          </p:cNvPr>
          <p:cNvSpPr/>
          <p:nvPr/>
        </p:nvSpPr>
        <p:spPr>
          <a:xfrm>
            <a:off x="7594545" y="1253100"/>
            <a:ext cx="299136" cy="45720"/>
          </a:xfrm>
          <a:prstGeom prst="roundRect">
            <a:avLst/>
          </a:prstGeom>
          <a:solidFill>
            <a:srgbClr val="1E77B4"/>
          </a:solidFill>
          <a:ln>
            <a:solidFill>
              <a:srgbClr val="1E7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0E6A96C-C032-DDE4-6D26-9BCBBA078AA9}"/>
              </a:ext>
            </a:extLst>
          </p:cNvPr>
          <p:cNvSpPr/>
          <p:nvPr/>
        </p:nvSpPr>
        <p:spPr>
          <a:xfrm>
            <a:off x="7589928" y="1587587"/>
            <a:ext cx="299136" cy="45720"/>
          </a:xfrm>
          <a:prstGeom prst="roundRect">
            <a:avLst/>
          </a:prstGeom>
          <a:solidFill>
            <a:srgbClr val="249543"/>
          </a:solidFill>
          <a:ln>
            <a:solidFill>
              <a:srgbClr val="249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8389932-8E37-68D2-B09A-BB6233A4D24E}"/>
              </a:ext>
            </a:extLst>
          </p:cNvPr>
          <p:cNvSpPr txBox="1"/>
          <p:nvPr/>
        </p:nvSpPr>
        <p:spPr>
          <a:xfrm>
            <a:off x="7864763" y="828384"/>
            <a:ext cx="1491674" cy="253916"/>
          </a:xfrm>
          <a:prstGeom prst="rect">
            <a:avLst/>
          </a:prstGeom>
          <a:noFill/>
        </p:spPr>
        <p:txBody>
          <a:bodyPr wrap="square" rtlCol="0">
            <a:spAutoFit/>
          </a:bodyPr>
          <a:lstStyle/>
          <a:p>
            <a:r>
              <a:rPr lang="en-US" sz="1050" dirty="0"/>
              <a:t>Trained Predicted</a:t>
            </a:r>
          </a:p>
        </p:txBody>
      </p:sp>
      <p:sp>
        <p:nvSpPr>
          <p:cNvPr id="13" name="TextBox 12">
            <a:extLst>
              <a:ext uri="{FF2B5EF4-FFF2-40B4-BE49-F238E27FC236}">
                <a16:creationId xmlns:a16="http://schemas.microsoft.com/office/drawing/2014/main" id="{C6CFCF3A-CDF4-FF23-BE56-9B8BD9E13A39}"/>
              </a:ext>
            </a:extLst>
          </p:cNvPr>
          <p:cNvSpPr txBox="1"/>
          <p:nvPr/>
        </p:nvSpPr>
        <p:spPr>
          <a:xfrm>
            <a:off x="7883235" y="1143760"/>
            <a:ext cx="1491674" cy="253916"/>
          </a:xfrm>
          <a:prstGeom prst="rect">
            <a:avLst/>
          </a:prstGeom>
          <a:noFill/>
        </p:spPr>
        <p:txBody>
          <a:bodyPr wrap="square" rtlCol="0">
            <a:spAutoFit/>
          </a:bodyPr>
          <a:lstStyle/>
          <a:p>
            <a:r>
              <a:rPr lang="en-US" sz="1050" dirty="0"/>
              <a:t>Actual Data</a:t>
            </a:r>
          </a:p>
        </p:txBody>
      </p:sp>
      <p:sp>
        <p:nvSpPr>
          <p:cNvPr id="14" name="TextBox 13">
            <a:extLst>
              <a:ext uri="{FF2B5EF4-FFF2-40B4-BE49-F238E27FC236}">
                <a16:creationId xmlns:a16="http://schemas.microsoft.com/office/drawing/2014/main" id="{F7A7D1B0-D76F-861A-3EE3-EA10CF53BE62}"/>
              </a:ext>
            </a:extLst>
          </p:cNvPr>
          <p:cNvSpPr txBox="1"/>
          <p:nvPr/>
        </p:nvSpPr>
        <p:spPr>
          <a:xfrm>
            <a:off x="7864763" y="1485988"/>
            <a:ext cx="1491674" cy="253916"/>
          </a:xfrm>
          <a:prstGeom prst="rect">
            <a:avLst/>
          </a:prstGeom>
          <a:noFill/>
        </p:spPr>
        <p:txBody>
          <a:bodyPr wrap="square" rtlCol="0">
            <a:spAutoFit/>
          </a:bodyPr>
          <a:lstStyle/>
          <a:p>
            <a:r>
              <a:rPr lang="en-US" sz="1050" dirty="0"/>
              <a:t>Test Predicted</a:t>
            </a:r>
          </a:p>
        </p:txBody>
      </p:sp>
      <p:sp>
        <p:nvSpPr>
          <p:cNvPr id="15" name="TextBox 14">
            <a:extLst>
              <a:ext uri="{FF2B5EF4-FFF2-40B4-BE49-F238E27FC236}">
                <a16:creationId xmlns:a16="http://schemas.microsoft.com/office/drawing/2014/main" id="{C470F200-ECEF-B4F9-811C-829738F1CCB9}"/>
              </a:ext>
            </a:extLst>
          </p:cNvPr>
          <p:cNvSpPr txBox="1"/>
          <p:nvPr/>
        </p:nvSpPr>
        <p:spPr>
          <a:xfrm>
            <a:off x="727037" y="983442"/>
            <a:ext cx="5292436" cy="2585323"/>
          </a:xfrm>
          <a:prstGeom prst="rect">
            <a:avLst/>
          </a:prstGeom>
          <a:noFill/>
        </p:spPr>
        <p:txBody>
          <a:bodyPr wrap="square" rtlCol="0">
            <a:spAutoFit/>
          </a:bodyPr>
          <a:lstStyle/>
          <a:p>
            <a:r>
              <a:rPr lang="en-US" dirty="0"/>
              <a:t>After training the model we can see that the trained and the tested dataset work satisfactorily close to the original dataset. Hence using the same model, we can predict the data for future.</a:t>
            </a:r>
          </a:p>
          <a:p>
            <a:r>
              <a:rPr lang="en-US" dirty="0"/>
              <a:t>In the graphs below we can see the new data predicted. The new data is represented by the orange line and then it’s shown how it will look when combined with the entire dataset.</a:t>
            </a:r>
          </a:p>
          <a:p>
            <a:endParaRPr lang="en-US" dirty="0"/>
          </a:p>
        </p:txBody>
      </p:sp>
      <p:pic>
        <p:nvPicPr>
          <p:cNvPr id="5" name="Picture 4">
            <a:extLst>
              <a:ext uri="{FF2B5EF4-FFF2-40B4-BE49-F238E27FC236}">
                <a16:creationId xmlns:a16="http://schemas.microsoft.com/office/drawing/2014/main" id="{E754555F-18B2-95C0-27D4-765CD0AE8107}"/>
              </a:ext>
            </a:extLst>
          </p:cNvPr>
          <p:cNvPicPr>
            <a:picLocks noChangeAspect="1"/>
          </p:cNvPicPr>
          <p:nvPr/>
        </p:nvPicPr>
        <p:blipFill>
          <a:blip r:embed="rId3"/>
          <a:stretch>
            <a:fillRect/>
          </a:stretch>
        </p:blipFill>
        <p:spPr>
          <a:xfrm>
            <a:off x="681788" y="4116100"/>
            <a:ext cx="3239807" cy="2422812"/>
          </a:xfrm>
          <a:prstGeom prst="rect">
            <a:avLst/>
          </a:prstGeom>
        </p:spPr>
      </p:pic>
      <p:pic>
        <p:nvPicPr>
          <p:cNvPr id="18" name="Picture 17">
            <a:extLst>
              <a:ext uri="{FF2B5EF4-FFF2-40B4-BE49-F238E27FC236}">
                <a16:creationId xmlns:a16="http://schemas.microsoft.com/office/drawing/2014/main" id="{1BF0410E-E95A-D446-D36C-48D0DDF90773}"/>
              </a:ext>
            </a:extLst>
          </p:cNvPr>
          <p:cNvPicPr>
            <a:picLocks noChangeAspect="1"/>
          </p:cNvPicPr>
          <p:nvPr/>
        </p:nvPicPr>
        <p:blipFill>
          <a:blip r:embed="rId4"/>
          <a:stretch>
            <a:fillRect/>
          </a:stretch>
        </p:blipFill>
        <p:spPr>
          <a:xfrm>
            <a:off x="6077527" y="4116100"/>
            <a:ext cx="3288146" cy="2420376"/>
          </a:xfrm>
          <a:prstGeom prst="rect">
            <a:avLst/>
          </a:prstGeom>
        </p:spPr>
      </p:pic>
      <p:sp>
        <p:nvSpPr>
          <p:cNvPr id="19" name="Arrow: Right 18">
            <a:extLst>
              <a:ext uri="{FF2B5EF4-FFF2-40B4-BE49-F238E27FC236}">
                <a16:creationId xmlns:a16="http://schemas.microsoft.com/office/drawing/2014/main" id="{8D1CCC56-2DC0-4250-C9D8-042F8182D0DA}"/>
              </a:ext>
            </a:extLst>
          </p:cNvPr>
          <p:cNvSpPr/>
          <p:nvPr/>
        </p:nvSpPr>
        <p:spPr>
          <a:xfrm>
            <a:off x="4020506" y="4868000"/>
            <a:ext cx="1958110" cy="83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23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Conclusion and future work</a:t>
            </a:r>
            <a:br>
              <a:rPr lang="en-US" dirty="0"/>
            </a:br>
            <a:br>
              <a:rPr lang="en-US" dirty="0"/>
            </a:br>
            <a:endParaRPr lang="en-US"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2" name="TextBox 41">
            <a:extLst>
              <a:ext uri="{FF2B5EF4-FFF2-40B4-BE49-F238E27FC236}">
                <a16:creationId xmlns:a16="http://schemas.microsoft.com/office/drawing/2014/main" id="{37540746-6A2F-478F-A3ED-1E40104B503F}"/>
              </a:ext>
            </a:extLst>
          </p:cNvPr>
          <p:cNvSpPr txBox="1"/>
          <p:nvPr/>
        </p:nvSpPr>
        <p:spPr>
          <a:xfrm>
            <a:off x="1219200" y="671691"/>
            <a:ext cx="9421091" cy="6186309"/>
          </a:xfrm>
          <a:prstGeom prst="rect">
            <a:avLst/>
          </a:prstGeom>
          <a:noFill/>
        </p:spPr>
        <p:txBody>
          <a:bodyPr wrap="square" rtlCol="0">
            <a:spAutoFit/>
          </a:bodyPr>
          <a:lstStyle/>
          <a:p>
            <a:r>
              <a:rPr lang="en-US" dirty="0"/>
              <a:t>We saw that this project gave satisfactory results with the data produced. This model is not recommended to be used for real investing. Some future work that can be done on this project is : </a:t>
            </a:r>
          </a:p>
          <a:p>
            <a:pPr marL="0" marR="0"/>
            <a:r>
              <a:rPr lang="en-US" sz="1800" dirty="0">
                <a:effectLst/>
                <a:latin typeface="+mj-lt"/>
                <a:ea typeface="Times New Roman" panose="02020603050405020304" pitchFamily="18" charset="0"/>
              </a:rPr>
              <a:t>Some potential areas for future work with this project include:</a:t>
            </a:r>
          </a:p>
          <a:p>
            <a:pPr marL="342900" marR="0" lvl="0" indent="-342900">
              <a:tabLst>
                <a:tab pos="457200" algn="l"/>
              </a:tabLst>
            </a:pPr>
            <a:r>
              <a:rPr lang="en-US" sz="1800" u="sng" dirty="0">
                <a:effectLst/>
                <a:latin typeface="+mj-lt"/>
                <a:ea typeface="Times New Roman" panose="02020603050405020304" pitchFamily="18" charset="0"/>
              </a:rPr>
              <a:t>Expanding the dataset:</a:t>
            </a:r>
            <a:r>
              <a:rPr lang="en-US" sz="1800" dirty="0">
                <a:effectLst/>
                <a:latin typeface="+mj-lt"/>
                <a:ea typeface="Times New Roman" panose="02020603050405020304" pitchFamily="18" charset="0"/>
              </a:rPr>
              <a:t> The current dataset may not be representative of all possible market conditions, so expanding it to include more data from different time periods and market conditions could improve the model's accuracy.</a:t>
            </a:r>
          </a:p>
          <a:p>
            <a:pPr marL="342900" marR="0" lvl="0" indent="-342900">
              <a:tabLst>
                <a:tab pos="457200" algn="l"/>
              </a:tabLst>
            </a:pPr>
            <a:r>
              <a:rPr lang="en-US" sz="1800" u="sng" dirty="0">
                <a:effectLst/>
                <a:latin typeface="+mj-lt"/>
                <a:ea typeface="Times New Roman" panose="02020603050405020304" pitchFamily="18" charset="0"/>
              </a:rPr>
              <a:t>Incorporating additional features: </a:t>
            </a:r>
            <a:r>
              <a:rPr lang="en-US" sz="1800" dirty="0">
                <a:effectLst/>
                <a:latin typeface="+mj-lt"/>
                <a:ea typeface="Times New Roman" panose="02020603050405020304" pitchFamily="18" charset="0"/>
              </a:rPr>
              <a:t>The model may be able to make more accurate predictions by incorporating additional features such as news articles, economic indicators, and technical analysis indicators. </a:t>
            </a:r>
            <a:r>
              <a:rPr lang="en-US" dirty="0">
                <a:latin typeface="+mj-lt"/>
                <a:ea typeface="Times New Roman" panose="02020603050405020304" pitchFamily="18" charset="0"/>
              </a:rPr>
              <a:t>Predictions for future prices can also be a very intriguing addition.</a:t>
            </a:r>
            <a:endParaRPr lang="en-US" sz="1800" dirty="0">
              <a:effectLst/>
              <a:latin typeface="+mj-lt"/>
              <a:ea typeface="Times New Roman" panose="02020603050405020304" pitchFamily="18" charset="0"/>
            </a:endParaRPr>
          </a:p>
          <a:p>
            <a:pPr marL="342900" marR="0" lvl="0" indent="-342900">
              <a:tabLst>
                <a:tab pos="457200" algn="l"/>
              </a:tabLst>
            </a:pPr>
            <a:r>
              <a:rPr lang="en-US" sz="1800" u="sng" dirty="0">
                <a:effectLst/>
                <a:latin typeface="+mj-lt"/>
                <a:ea typeface="Times New Roman" panose="02020603050405020304" pitchFamily="18" charset="0"/>
              </a:rPr>
              <a:t>Exploring different LSTM configurations</a:t>
            </a:r>
            <a:r>
              <a:rPr lang="en-US" sz="1800" dirty="0">
                <a:effectLst/>
                <a:latin typeface="+mj-lt"/>
                <a:ea typeface="Times New Roman" panose="02020603050405020304" pitchFamily="18" charset="0"/>
              </a:rPr>
              <a:t>: The current LSTM architecture may not be optimal for stock prediction, so experimenting with different configurations such as the number of layers, the size of the hidden state, and the use of dropout could lead to improved performance.</a:t>
            </a:r>
          </a:p>
          <a:p>
            <a:pPr marL="342900" marR="0" lvl="0" indent="-342900">
              <a:tabLst>
                <a:tab pos="457200" algn="l"/>
              </a:tabLst>
            </a:pPr>
            <a:r>
              <a:rPr lang="en-US" sz="1800" u="sng" dirty="0">
                <a:effectLst/>
                <a:latin typeface="+mj-lt"/>
                <a:ea typeface="Times New Roman" panose="02020603050405020304" pitchFamily="18" charset="0"/>
              </a:rPr>
              <a:t>Evaluating the model's performance on different stocks</a:t>
            </a:r>
            <a:r>
              <a:rPr lang="en-US" sz="1800" dirty="0">
                <a:effectLst/>
                <a:latin typeface="+mj-lt"/>
                <a:ea typeface="Times New Roman" panose="02020603050405020304" pitchFamily="18" charset="0"/>
              </a:rPr>
              <a:t>: The model may perform differently on different stocks, so testing it on a diverse range of stocks could provide insight into its generalizability.</a:t>
            </a:r>
          </a:p>
          <a:p>
            <a:pPr marL="342900" marR="0" lvl="0" indent="-342900">
              <a:tabLst>
                <a:tab pos="457200" algn="l"/>
              </a:tabLst>
            </a:pPr>
            <a:r>
              <a:rPr lang="en-US" sz="1800" u="sng" dirty="0">
                <a:effectLst/>
                <a:latin typeface="+mj-lt"/>
                <a:ea typeface="Times New Roman" panose="02020603050405020304" pitchFamily="18" charset="0"/>
              </a:rPr>
              <a:t>Developing a real-time stock prediction system</a:t>
            </a:r>
            <a:r>
              <a:rPr lang="en-US" sz="1800" dirty="0">
                <a:effectLst/>
                <a:latin typeface="+mj-lt"/>
                <a:ea typeface="Times New Roman" panose="02020603050405020304" pitchFamily="18" charset="0"/>
              </a:rPr>
              <a:t>: Creating a system that continuously updates the model with new data and makes real-time predictions could have practical applications for investors.</a:t>
            </a:r>
          </a:p>
          <a:p>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39855" y="2548609"/>
            <a:ext cx="4179570" cy="1524735"/>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{EAF1BC7F-1142-4A38-AF12-75BFE952FBD4}tf67328976_win32</Template>
  <TotalTime>1620</TotalTime>
  <Words>625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Stock Market Prediction </vt:lpstr>
      <vt:lpstr>Introduction </vt:lpstr>
      <vt:lpstr>Methodology </vt:lpstr>
      <vt:lpstr>Long short term memory</vt:lpstr>
      <vt:lpstr>Results and Discussions</vt:lpstr>
      <vt:lpstr>PowerPoint Presentation</vt:lpstr>
      <vt:lpstr>Conclusion and future work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dc:title>
  <dc:creator>Pratyush Bajaj</dc:creator>
  <cp:lastModifiedBy>Pratyush Bajaj</cp:lastModifiedBy>
  <cp:revision>2</cp:revision>
  <dcterms:created xsi:type="dcterms:W3CDTF">2023-01-05T15:42:39Z</dcterms:created>
  <dcterms:modified xsi:type="dcterms:W3CDTF">2023-01-07T11:32:25Z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