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12/3/2023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893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12/3/2023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3576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12/3/2023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2291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12/3/2023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3593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12/3/2023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4378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12/3/2023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7408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12/3/2023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4290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12/3/2023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735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12/3/2023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412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12/3/2023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7434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12/3/2023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5469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12/3/2023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031319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Different patterned clothes">
            <a:extLst>
              <a:ext uri="{FF2B5EF4-FFF2-40B4-BE49-F238E27FC236}">
                <a16:creationId xmlns:a16="http://schemas.microsoft.com/office/drawing/2014/main" id="{E5DCFB8E-AC0D-26C0-B3AE-C2DFE688598B}"/>
              </a:ext>
            </a:extLst>
          </p:cNvPr>
          <p:cNvPicPr>
            <a:picLocks noChangeAspect="1"/>
          </p:cNvPicPr>
          <p:nvPr/>
        </p:nvPicPr>
        <p:blipFill rotWithShape="1">
          <a:blip r:embed="rId2"/>
          <a:srcRect b="15730"/>
          <a:stretch/>
        </p:blipFill>
        <p:spPr>
          <a:xfrm>
            <a:off x="20" y="11"/>
            <a:ext cx="12191980" cy="6857989"/>
          </a:xfrm>
          <a:prstGeom prst="rect">
            <a:avLst/>
          </a:prstGeom>
        </p:spPr>
      </p:pic>
      <p:sp>
        <p:nvSpPr>
          <p:cNvPr id="48" name="Rectangle 47">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95A158C-E481-0B34-3A62-1348C8127DCF}"/>
              </a:ext>
            </a:extLst>
          </p:cNvPr>
          <p:cNvSpPr txBox="1"/>
          <p:nvPr/>
        </p:nvSpPr>
        <p:spPr>
          <a:xfrm>
            <a:off x="1257300" y="1320599"/>
            <a:ext cx="10020659" cy="1643572"/>
          </a:xfrm>
          <a:prstGeom prst="rect">
            <a:avLst/>
          </a:prstGeom>
        </p:spPr>
        <p:txBody>
          <a:bodyPr vert="horz" lIns="91440" tIns="45720" rIns="91440" bIns="45720" rtlCol="0" anchor="b">
            <a:normAutofit fontScale="62500" lnSpcReduction="20000"/>
          </a:bodyPr>
          <a:lstStyle/>
          <a:p>
            <a:pPr algn="ctr">
              <a:lnSpc>
                <a:spcPct val="110000"/>
              </a:lnSpc>
              <a:spcBef>
                <a:spcPct val="0"/>
              </a:spcBef>
              <a:spcAft>
                <a:spcPts val="600"/>
              </a:spcAft>
            </a:pPr>
            <a:r>
              <a:rPr lang="en-US" sz="2800" b="1" u="sng" kern="1200" cap="all" spc="390" baseline="0" dirty="0">
                <a:solidFill>
                  <a:srgbClr val="FFFFFF"/>
                </a:solidFill>
                <a:effectLst/>
                <a:latin typeface="+mj-lt"/>
                <a:ea typeface="+mj-ea"/>
                <a:cs typeface="+mj-cs"/>
              </a:rPr>
              <a:t> </a:t>
            </a:r>
            <a:r>
              <a:rPr lang="en-US" sz="8000" b="1" u="sng" kern="1200" cap="all" spc="390" baseline="0" dirty="0">
                <a:solidFill>
                  <a:srgbClr val="FFFFFF"/>
                </a:solidFill>
                <a:effectLst/>
                <a:latin typeface="+mj-lt"/>
                <a:ea typeface="+mj-ea"/>
                <a:cs typeface="+mj-cs"/>
              </a:rPr>
              <a:t>VEENA ONLINE CLOTH STORE WEBSITE CREATION</a:t>
            </a:r>
            <a:endParaRPr lang="en-US" sz="2800" u="sng" kern="1200" cap="all" spc="390" baseline="0" dirty="0">
              <a:solidFill>
                <a:srgbClr val="FFFFFF"/>
              </a:solidFill>
              <a:effectLst/>
              <a:latin typeface="+mj-lt"/>
              <a:ea typeface="+mj-ea"/>
              <a:cs typeface="+mj-cs"/>
            </a:endParaRPr>
          </a:p>
          <a:p>
            <a:pPr algn="ctr">
              <a:lnSpc>
                <a:spcPct val="110000"/>
              </a:lnSpc>
              <a:spcBef>
                <a:spcPct val="0"/>
              </a:spcBef>
              <a:spcAft>
                <a:spcPts val="600"/>
              </a:spcAft>
            </a:pPr>
            <a:endParaRPr lang="en-US" sz="2800" i="1" u="sng" kern="1200" cap="all" spc="390" baseline="0" dirty="0">
              <a:solidFill>
                <a:srgbClr val="FFFFFF"/>
              </a:solidFill>
              <a:latin typeface="+mj-lt"/>
              <a:ea typeface="+mj-ea"/>
              <a:cs typeface="+mj-cs"/>
            </a:endParaRPr>
          </a:p>
        </p:txBody>
      </p:sp>
      <p:grpSp>
        <p:nvGrpSpPr>
          <p:cNvPr id="50" name="Group 49">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51" name="Rectangle 50">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2" name="Straight Connector 51">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4918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2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2FA04B1-F96C-19CA-3F82-C65F7FD9FC7A}"/>
              </a:ext>
            </a:extLst>
          </p:cNvPr>
          <p:cNvSpPr txBox="1"/>
          <p:nvPr/>
        </p:nvSpPr>
        <p:spPr>
          <a:xfrm>
            <a:off x="2408583" y="1503007"/>
            <a:ext cx="7374834" cy="1868049"/>
          </a:xfrm>
          <a:prstGeom prst="rect">
            <a:avLst/>
          </a:prstGeom>
        </p:spPr>
        <p:txBody>
          <a:bodyPr vert="horz" lIns="91440" tIns="45720" rIns="91440" bIns="45720" rtlCol="0" anchor="b">
            <a:normAutofit/>
          </a:bodyPr>
          <a:lstStyle/>
          <a:p>
            <a:pPr algn="ctr">
              <a:lnSpc>
                <a:spcPct val="110000"/>
              </a:lnSpc>
              <a:spcBef>
                <a:spcPct val="0"/>
              </a:spcBef>
              <a:spcAft>
                <a:spcPts val="600"/>
              </a:spcAft>
            </a:pPr>
            <a:r>
              <a:rPr lang="en-US" sz="6000" kern="1200" cap="all" spc="390" baseline="0" dirty="0">
                <a:solidFill>
                  <a:schemeClr val="tx2"/>
                </a:solidFill>
                <a:latin typeface="+mj-lt"/>
                <a:ea typeface="+mj-ea"/>
                <a:cs typeface="+mj-cs"/>
              </a:rPr>
              <a:t>Thank You</a:t>
            </a:r>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7876"/>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215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eople at the meeting desk">
            <a:extLst>
              <a:ext uri="{FF2B5EF4-FFF2-40B4-BE49-F238E27FC236}">
                <a16:creationId xmlns:a16="http://schemas.microsoft.com/office/drawing/2014/main" id="{8EEAA343-3CC5-A7CF-9452-F2BDFD51B4B0}"/>
              </a:ext>
            </a:extLst>
          </p:cNvPr>
          <p:cNvPicPr>
            <a:picLocks noChangeAspect="1"/>
          </p:cNvPicPr>
          <p:nvPr/>
        </p:nvPicPr>
        <p:blipFill rotWithShape="1">
          <a:blip r:embed="rId2"/>
          <a:srcRect r="85" b="1"/>
          <a:stretch/>
        </p:blipFill>
        <p:spPr>
          <a:xfrm>
            <a:off x="20" y="-5798"/>
            <a:ext cx="12191980" cy="6863798"/>
          </a:xfrm>
          <a:prstGeom prst="rect">
            <a:avLst/>
          </a:prstGeom>
        </p:spPr>
      </p:pic>
      <p:sp>
        <p:nvSpPr>
          <p:cNvPr id="24" name="Rectangle 23">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0F977F-7FA8-5B31-1D86-5D75A1F1A936}"/>
              </a:ext>
            </a:extLst>
          </p:cNvPr>
          <p:cNvSpPr txBox="1"/>
          <p:nvPr/>
        </p:nvSpPr>
        <p:spPr>
          <a:xfrm>
            <a:off x="2841811" y="1176765"/>
            <a:ext cx="6508377" cy="4232465"/>
          </a:xfrm>
          <a:prstGeom prst="rect">
            <a:avLst/>
          </a:prstGeom>
        </p:spPr>
        <p:txBody>
          <a:bodyPr vert="horz" lIns="91440" tIns="45720" rIns="91440" bIns="45720" rtlCol="0">
            <a:normAutofit fontScale="62500" lnSpcReduction="20000"/>
          </a:bodyPr>
          <a:lstStyle/>
          <a:p>
            <a:pPr>
              <a:spcAft>
                <a:spcPts val="800"/>
              </a:spcAft>
            </a:pPr>
            <a:r>
              <a:rPr lang="en-US" sz="3800" b="1" u="sng" dirty="0">
                <a:solidFill>
                  <a:schemeClr val="tx2"/>
                </a:solidFill>
                <a:effectLst/>
              </a:rPr>
              <a:t>Introduction</a:t>
            </a:r>
            <a:r>
              <a:rPr lang="en-US" sz="3400" b="1" u="sng" dirty="0">
                <a:solidFill>
                  <a:schemeClr val="tx2"/>
                </a:solidFill>
                <a:effectLst/>
              </a:rPr>
              <a:t>:</a:t>
            </a:r>
            <a:endParaRPr lang="en-US" sz="3400" u="sng" dirty="0">
              <a:solidFill>
                <a:schemeClr val="tx2"/>
              </a:solidFill>
              <a:effectLst/>
            </a:endParaRPr>
          </a:p>
          <a:p>
            <a:pPr>
              <a:spcAft>
                <a:spcPts val="800"/>
              </a:spcAft>
            </a:pPr>
            <a:r>
              <a:rPr lang="en-US" sz="3400" dirty="0">
                <a:solidFill>
                  <a:schemeClr val="tx2"/>
                </a:solidFill>
                <a:effectLst/>
              </a:rPr>
              <a:t>This report provides an overview of the collaborative effort undertaken by five team members in the creation of the Veena online cloth store website. The project aimed to combine individual strengths to achieve a cohesive and successful outcome.</a:t>
            </a:r>
          </a:p>
          <a:p>
            <a:pPr>
              <a:spcAft>
                <a:spcPts val="800"/>
              </a:spcAft>
            </a:pPr>
            <a:r>
              <a:rPr lang="en-US" sz="3800" b="1" u="sng" dirty="0">
                <a:solidFill>
                  <a:schemeClr val="tx2"/>
                </a:solidFill>
                <a:effectLst/>
              </a:rPr>
              <a:t>Team Members</a:t>
            </a:r>
            <a:r>
              <a:rPr lang="en-US" sz="3400" b="1" u="sng" dirty="0">
                <a:solidFill>
                  <a:schemeClr val="tx2"/>
                </a:solidFill>
                <a:effectLst/>
              </a:rPr>
              <a:t>:</a:t>
            </a:r>
            <a:endParaRPr lang="en-US" sz="3400" u="sng" dirty="0">
              <a:solidFill>
                <a:schemeClr val="tx2"/>
              </a:solidFill>
              <a:effectLst/>
            </a:endParaRPr>
          </a:p>
          <a:p>
            <a:pPr>
              <a:spcAft>
                <a:spcPts val="800"/>
              </a:spcAft>
            </a:pPr>
            <a:r>
              <a:rPr lang="en-US" sz="3400" dirty="0">
                <a:solidFill>
                  <a:srgbClr val="FF0000"/>
                </a:solidFill>
                <a:effectLst/>
              </a:rPr>
              <a:t>1.Bajaj Manjit</a:t>
            </a:r>
          </a:p>
          <a:p>
            <a:pPr>
              <a:spcAft>
                <a:spcPts val="800"/>
              </a:spcAft>
            </a:pPr>
            <a:r>
              <a:rPr lang="en-US" sz="3400" dirty="0">
                <a:solidFill>
                  <a:srgbClr val="00B050"/>
                </a:solidFill>
                <a:effectLst/>
              </a:rPr>
              <a:t>2.Borse Vaishnavi</a:t>
            </a:r>
          </a:p>
          <a:p>
            <a:pPr>
              <a:spcAft>
                <a:spcPts val="800"/>
              </a:spcAft>
            </a:pPr>
            <a:r>
              <a:rPr lang="en-US" sz="3400" dirty="0">
                <a:solidFill>
                  <a:srgbClr val="0070C0"/>
                </a:solidFill>
                <a:effectLst/>
              </a:rPr>
              <a:t>3.Bhakare Tanishka</a:t>
            </a:r>
          </a:p>
          <a:p>
            <a:pPr>
              <a:spcAft>
                <a:spcPts val="800"/>
              </a:spcAft>
            </a:pPr>
            <a:r>
              <a:rPr lang="en-US" sz="3400" dirty="0">
                <a:solidFill>
                  <a:srgbClr val="7030A0"/>
                </a:solidFill>
                <a:effectLst/>
              </a:rPr>
              <a:t>4.Bhosale Snehal</a:t>
            </a:r>
          </a:p>
          <a:p>
            <a:r>
              <a:rPr lang="en-US" sz="3400" dirty="0">
                <a:solidFill>
                  <a:schemeClr val="accent6">
                    <a:lumMod val="75000"/>
                  </a:schemeClr>
                </a:solidFill>
                <a:effectLst/>
              </a:rPr>
              <a:t>5.Auti Arti</a:t>
            </a:r>
            <a:endParaRPr lang="en-US" sz="1000" dirty="0">
              <a:solidFill>
                <a:schemeClr val="accent6">
                  <a:lumMod val="75000"/>
                </a:schemeClr>
              </a:solidFill>
            </a:endParaRPr>
          </a:p>
        </p:txBody>
      </p:sp>
      <p:grpSp>
        <p:nvGrpSpPr>
          <p:cNvPr id="26" name="Group 2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27" name="Rectangle 2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513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website&#10;&#10;Description automatically generated">
            <a:extLst>
              <a:ext uri="{FF2B5EF4-FFF2-40B4-BE49-F238E27FC236}">
                <a16:creationId xmlns:a16="http://schemas.microsoft.com/office/drawing/2014/main" id="{54C54E6A-3883-A716-30B7-641D8D64EAAB}"/>
              </a:ext>
            </a:extLst>
          </p:cNvPr>
          <p:cNvPicPr>
            <a:picLocks noChangeAspect="1"/>
          </p:cNvPicPr>
          <p:nvPr/>
        </p:nvPicPr>
        <p:blipFill rotWithShape="1">
          <a:blip r:embed="rId2">
            <a:extLst>
              <a:ext uri="{28A0092B-C50C-407E-A947-70E740481C1C}">
                <a14:useLocalDpi xmlns:a14="http://schemas.microsoft.com/office/drawing/2010/main" val="0"/>
              </a:ext>
            </a:extLst>
          </a:blip>
          <a:srcRect l="2610" r="11686" b="1"/>
          <a:stretch/>
        </p:blipFill>
        <p:spPr>
          <a:xfrm>
            <a:off x="20" y="-5798"/>
            <a:ext cx="12191980" cy="6863798"/>
          </a:xfrm>
          <a:prstGeom prst="rect">
            <a:avLst/>
          </a:prstGeom>
        </p:spPr>
      </p:pic>
      <p:sp>
        <p:nvSpPr>
          <p:cNvPr id="54" name="Rectangle 53">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7AB214D-E317-B7EA-D81E-F4706FE5A388}"/>
              </a:ext>
            </a:extLst>
          </p:cNvPr>
          <p:cNvSpPr txBox="1"/>
          <p:nvPr/>
        </p:nvSpPr>
        <p:spPr>
          <a:xfrm>
            <a:off x="1828800" y="1524002"/>
            <a:ext cx="7762875" cy="3635825"/>
          </a:xfrm>
          <a:prstGeom prst="rect">
            <a:avLst/>
          </a:prstGeom>
        </p:spPr>
        <p:txBody>
          <a:bodyPr vert="horz" lIns="91440" tIns="45720" rIns="91440" bIns="45720" rtlCol="0">
            <a:normAutofit lnSpcReduction="10000"/>
          </a:bodyPr>
          <a:lstStyle/>
          <a:p>
            <a:pPr algn="ctr">
              <a:spcAft>
                <a:spcPts val="800"/>
              </a:spcAft>
            </a:pPr>
            <a:r>
              <a:rPr lang="en-US" sz="3500" b="1" u="sng" dirty="0">
                <a:solidFill>
                  <a:schemeClr val="tx2"/>
                </a:solidFill>
                <a:effectLst/>
              </a:rPr>
              <a:t>Content Creation:</a:t>
            </a:r>
            <a:endParaRPr lang="en-US" sz="3500" u="sng" dirty="0">
              <a:solidFill>
                <a:schemeClr val="tx2"/>
              </a:solidFill>
              <a:effectLst/>
            </a:endParaRPr>
          </a:p>
          <a:p>
            <a:pPr algn="ctr">
              <a:spcAft>
                <a:spcPts val="800"/>
              </a:spcAft>
            </a:pPr>
            <a:r>
              <a:rPr lang="en-US" sz="2400" b="1" u="sng" dirty="0">
                <a:solidFill>
                  <a:schemeClr val="tx2"/>
                </a:solidFill>
                <a:effectLst/>
              </a:rPr>
              <a:t>Home Page:</a:t>
            </a:r>
          </a:p>
          <a:p>
            <a:pPr algn="ctr">
              <a:spcAft>
                <a:spcPts val="800"/>
              </a:spcAft>
            </a:pPr>
            <a:r>
              <a:rPr lang="en-US" sz="2400" dirty="0">
                <a:solidFill>
                  <a:schemeClr val="tx2"/>
                </a:solidFill>
                <a:effectLst/>
              </a:rPr>
              <a:t>In crafting our website's homepage, employed HTML and internal CSS to create a structured outline and visually appealing design. Utilizing containers for images and strategically placed buttons, navigation is intuitive. The addition of a dropdown function for the shop button enhances user experience. This dynamic approach ensures a cohesive and engaging homepage for our visitors.</a:t>
            </a:r>
          </a:p>
          <a:p>
            <a:pPr algn="ctr"/>
            <a:endParaRPr lang="en-US" sz="1500" dirty="0">
              <a:solidFill>
                <a:schemeClr val="tx2"/>
              </a:solidFill>
            </a:endParaRPr>
          </a:p>
        </p:txBody>
      </p:sp>
      <p:grpSp>
        <p:nvGrpSpPr>
          <p:cNvPr id="56" name="Group 5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57" name="Rectangle 5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360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in form with a purple and yellow background&#10;&#10;Description automatically generated">
            <a:extLst>
              <a:ext uri="{FF2B5EF4-FFF2-40B4-BE49-F238E27FC236}">
                <a16:creationId xmlns:a16="http://schemas.microsoft.com/office/drawing/2014/main" id="{A1B090FC-4956-3714-A24A-44EE24B484E9}"/>
              </a:ext>
            </a:extLst>
          </p:cNvPr>
          <p:cNvPicPr>
            <a:picLocks noChangeAspect="1"/>
          </p:cNvPicPr>
          <p:nvPr/>
        </p:nvPicPr>
        <p:blipFill rotWithShape="1">
          <a:blip r:embed="rId2">
            <a:extLst>
              <a:ext uri="{28A0092B-C50C-407E-A947-70E740481C1C}">
                <a14:useLocalDpi xmlns:a14="http://schemas.microsoft.com/office/drawing/2010/main" val="0"/>
              </a:ext>
            </a:extLst>
          </a:blip>
          <a:srcRect l="7969" r="8547" b="1"/>
          <a:stretch/>
        </p:blipFill>
        <p:spPr>
          <a:xfrm>
            <a:off x="20" y="-5798"/>
            <a:ext cx="12191980" cy="6863798"/>
          </a:xfrm>
          <a:prstGeom prst="rect">
            <a:avLst/>
          </a:prstGeom>
        </p:spPr>
      </p:pic>
      <p:sp>
        <p:nvSpPr>
          <p:cNvPr id="31" name="Rectangle 30">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04977F-8D0D-AE08-5186-681D9AD4572F}"/>
              </a:ext>
            </a:extLst>
          </p:cNvPr>
          <p:cNvSpPr txBox="1"/>
          <p:nvPr/>
        </p:nvSpPr>
        <p:spPr>
          <a:xfrm>
            <a:off x="2841812" y="1800225"/>
            <a:ext cx="7321363" cy="3241867"/>
          </a:xfrm>
          <a:prstGeom prst="rect">
            <a:avLst/>
          </a:prstGeom>
        </p:spPr>
        <p:txBody>
          <a:bodyPr vert="horz" lIns="91440" tIns="45720" rIns="91440" bIns="45720" rtlCol="0">
            <a:normAutofit fontScale="85000" lnSpcReduction="10000"/>
          </a:bodyPr>
          <a:lstStyle/>
          <a:p>
            <a:pPr algn="ctr">
              <a:lnSpc>
                <a:spcPct val="110000"/>
              </a:lnSpc>
              <a:spcAft>
                <a:spcPts val="600"/>
              </a:spcAft>
            </a:pPr>
            <a:r>
              <a:rPr lang="en-US" sz="3000" b="1" u="sng" dirty="0">
                <a:solidFill>
                  <a:schemeClr val="tx2"/>
                </a:solidFill>
              </a:rPr>
              <a:t>Login/Sign Up Page:</a:t>
            </a:r>
          </a:p>
          <a:p>
            <a:pPr algn="ctr">
              <a:lnSpc>
                <a:spcPct val="110000"/>
              </a:lnSpc>
              <a:spcAft>
                <a:spcPts val="600"/>
              </a:spcAft>
            </a:pPr>
            <a:r>
              <a:rPr lang="en-US" sz="3000" b="0" i="0" dirty="0">
                <a:solidFill>
                  <a:schemeClr val="tx2"/>
                </a:solidFill>
                <a:effectLst/>
              </a:rPr>
              <a:t>In crafting our Login and Sign-Up page, we've prioritized a seamless user experience with intuitive form transitions, responsive design, and subtle animations. The integration of essential features ensures both functionality and visual appeal, creating an engaging interface for our users.</a:t>
            </a:r>
          </a:p>
          <a:p>
            <a:pPr algn="ctr">
              <a:lnSpc>
                <a:spcPct val="110000"/>
              </a:lnSpc>
              <a:spcAft>
                <a:spcPts val="600"/>
              </a:spcAft>
            </a:pPr>
            <a:endParaRPr lang="en-US" dirty="0">
              <a:solidFill>
                <a:schemeClr val="tx2"/>
              </a:solidFill>
            </a:endParaRPr>
          </a:p>
          <a:p>
            <a:pPr algn="ctr">
              <a:lnSpc>
                <a:spcPct val="110000"/>
              </a:lnSpc>
              <a:spcAft>
                <a:spcPts val="600"/>
              </a:spcAft>
            </a:pPr>
            <a:endParaRPr lang="en-US" dirty="0">
              <a:solidFill>
                <a:schemeClr val="tx2"/>
              </a:solidFill>
            </a:endParaRPr>
          </a:p>
        </p:txBody>
      </p:sp>
      <p:grpSp>
        <p:nvGrpSpPr>
          <p:cNvPr id="33" name="Group 3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34" name="Rectangle 3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048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8FFA519-F572-F218-33E4-294EB60ACB23}"/>
              </a:ext>
            </a:extLst>
          </p:cNvPr>
          <p:cNvSpPr txBox="1"/>
          <p:nvPr/>
        </p:nvSpPr>
        <p:spPr>
          <a:xfrm>
            <a:off x="1053063" y="1133475"/>
            <a:ext cx="5513875" cy="4831896"/>
          </a:xfrm>
          <a:prstGeom prst="rect">
            <a:avLst/>
          </a:prstGeom>
        </p:spPr>
        <p:txBody>
          <a:bodyPr vert="horz" lIns="91440" tIns="45720" rIns="91440" bIns="45720" rtlCol="0" anchor="t">
            <a:normAutofit/>
          </a:bodyPr>
          <a:lstStyle/>
          <a:p>
            <a:pPr algn="ctr">
              <a:lnSpc>
                <a:spcPct val="110000"/>
              </a:lnSpc>
              <a:spcAft>
                <a:spcPts val="800"/>
              </a:spcAft>
            </a:pPr>
            <a:r>
              <a:rPr lang="en-US" sz="4000" b="1" u="sng" dirty="0">
                <a:solidFill>
                  <a:schemeClr val="tx2"/>
                </a:solidFill>
                <a:effectLst/>
              </a:rPr>
              <a:t>Product Details</a:t>
            </a:r>
            <a:endParaRPr lang="en-US" sz="4000" u="sng" dirty="0">
              <a:solidFill>
                <a:schemeClr val="tx2"/>
              </a:solidFill>
              <a:effectLst/>
            </a:endParaRPr>
          </a:p>
          <a:p>
            <a:pPr algn="ctr">
              <a:lnSpc>
                <a:spcPct val="110000"/>
              </a:lnSpc>
              <a:spcAft>
                <a:spcPts val="800"/>
              </a:spcAft>
            </a:pPr>
            <a:endParaRPr lang="en-US" sz="2400" dirty="0">
              <a:solidFill>
                <a:schemeClr val="tx2"/>
              </a:solidFill>
              <a:effectLst/>
            </a:endParaRPr>
          </a:p>
          <a:p>
            <a:pPr algn="ctr">
              <a:lnSpc>
                <a:spcPct val="110000"/>
              </a:lnSpc>
              <a:spcAft>
                <a:spcPts val="800"/>
              </a:spcAft>
            </a:pPr>
            <a:endParaRPr lang="en-US" sz="2400" dirty="0">
              <a:solidFill>
                <a:schemeClr val="tx2"/>
              </a:solidFill>
            </a:endParaRPr>
          </a:p>
          <a:p>
            <a:pPr algn="ctr">
              <a:lnSpc>
                <a:spcPct val="110000"/>
              </a:lnSpc>
              <a:spcAft>
                <a:spcPts val="800"/>
              </a:spcAft>
            </a:pPr>
            <a:r>
              <a:rPr lang="en-US" sz="2400" dirty="0">
                <a:solidFill>
                  <a:schemeClr val="tx2"/>
                </a:solidFill>
                <a:effectLst/>
              </a:rPr>
              <a:t>The Product Detail Page serves as a crucial element in Veena Cloth </a:t>
            </a:r>
            <a:r>
              <a:rPr lang="en-US" sz="2400" dirty="0">
                <a:solidFill>
                  <a:schemeClr val="tx2"/>
                </a:solidFill>
              </a:rPr>
              <a:t>Store</a:t>
            </a:r>
            <a:r>
              <a:rPr lang="en-US" sz="2400" dirty="0">
                <a:solidFill>
                  <a:schemeClr val="tx2"/>
                </a:solidFill>
                <a:effectLst/>
              </a:rPr>
              <a:t> website providing users with comprehensive details about a particular product. The HTML and CSS implementation follows best practices for responsiveness and aesthetics.</a:t>
            </a:r>
          </a:p>
          <a:p>
            <a:pPr algn="ctr">
              <a:lnSpc>
                <a:spcPct val="110000"/>
              </a:lnSpc>
            </a:pPr>
            <a:endParaRPr lang="en-US" dirty="0">
              <a:solidFill>
                <a:schemeClr val="tx2"/>
              </a:solidFill>
            </a:endParaRPr>
          </a:p>
        </p:txBody>
      </p:sp>
      <p:pic>
        <p:nvPicPr>
          <p:cNvPr id="4" name="Picture 3" descr="A close-up of a product&#10;&#10;Description automatically generated">
            <a:extLst>
              <a:ext uri="{FF2B5EF4-FFF2-40B4-BE49-F238E27FC236}">
                <a16:creationId xmlns:a16="http://schemas.microsoft.com/office/drawing/2014/main" id="{40846E6E-0E6A-A1BF-C634-50AC92713EFC}"/>
              </a:ext>
            </a:extLst>
          </p:cNvPr>
          <p:cNvPicPr>
            <a:picLocks noChangeAspect="1"/>
          </p:cNvPicPr>
          <p:nvPr/>
        </p:nvPicPr>
        <p:blipFill rotWithShape="1">
          <a:blip r:embed="rId2">
            <a:extLst>
              <a:ext uri="{28A0092B-C50C-407E-A947-70E740481C1C}">
                <a14:useLocalDpi xmlns:a14="http://schemas.microsoft.com/office/drawing/2010/main" val="0"/>
              </a:ext>
            </a:extLst>
          </a:blip>
          <a:srcRect r="38984" b="2"/>
          <a:stretch/>
        </p:blipFill>
        <p:spPr>
          <a:xfrm>
            <a:off x="7620000" y="115754"/>
            <a:ext cx="4418919" cy="3313245"/>
          </a:xfrm>
          <a:prstGeom prst="rect">
            <a:avLst/>
          </a:prstGeom>
        </p:spPr>
      </p:pic>
      <p:pic>
        <p:nvPicPr>
          <p:cNvPr id="8" name="Picture 7" descr="A close-up of a website&#10;&#10;Description automatically generated">
            <a:extLst>
              <a:ext uri="{FF2B5EF4-FFF2-40B4-BE49-F238E27FC236}">
                <a16:creationId xmlns:a16="http://schemas.microsoft.com/office/drawing/2014/main" id="{98088744-7369-86B7-6D4E-4E3C7E31994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r="42318" b="1"/>
          <a:stretch/>
        </p:blipFill>
        <p:spPr>
          <a:xfrm>
            <a:off x="7619999" y="3544753"/>
            <a:ext cx="4418907" cy="3313246"/>
          </a:xfrm>
          <a:prstGeom prst="rect">
            <a:avLst/>
          </a:prstGeom>
        </p:spPr>
      </p:pic>
      <p:grpSp>
        <p:nvGrpSpPr>
          <p:cNvPr id="75" name="Group 7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76" name="Rectangle 7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7" name="Straight Connector 7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485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website&#10;&#10;Description automatically generated">
            <a:extLst>
              <a:ext uri="{FF2B5EF4-FFF2-40B4-BE49-F238E27FC236}">
                <a16:creationId xmlns:a16="http://schemas.microsoft.com/office/drawing/2014/main" id="{AA7D3D51-3DD9-964B-2C38-FA8C1CE7F0A7}"/>
              </a:ext>
            </a:extLst>
          </p:cNvPr>
          <p:cNvPicPr>
            <a:picLocks noChangeAspect="1"/>
          </p:cNvPicPr>
          <p:nvPr/>
        </p:nvPicPr>
        <p:blipFill rotWithShape="1">
          <a:blip r:embed="rId2">
            <a:extLst>
              <a:ext uri="{28A0092B-C50C-407E-A947-70E740481C1C}">
                <a14:useLocalDpi xmlns:a14="http://schemas.microsoft.com/office/drawing/2010/main" val="0"/>
              </a:ext>
            </a:extLst>
          </a:blip>
          <a:srcRect r="15626" b="-1"/>
          <a:stretch/>
        </p:blipFill>
        <p:spPr>
          <a:xfrm>
            <a:off x="20" y="-5798"/>
            <a:ext cx="12191980" cy="6863798"/>
          </a:xfrm>
          <a:prstGeom prst="rect">
            <a:avLst/>
          </a:prstGeom>
        </p:spPr>
      </p:pic>
      <p:sp>
        <p:nvSpPr>
          <p:cNvPr id="33" name="Rectangle 32">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CBA2946-3DEE-856B-BFEC-75FFAF44BF99}"/>
              </a:ext>
            </a:extLst>
          </p:cNvPr>
          <p:cNvSpPr txBox="1"/>
          <p:nvPr/>
        </p:nvSpPr>
        <p:spPr>
          <a:xfrm>
            <a:off x="2841812" y="1442971"/>
            <a:ext cx="6508377" cy="3599121"/>
          </a:xfrm>
          <a:prstGeom prst="rect">
            <a:avLst/>
          </a:prstGeom>
        </p:spPr>
        <p:txBody>
          <a:bodyPr vert="horz" lIns="91440" tIns="45720" rIns="91440" bIns="45720" rtlCol="0">
            <a:normAutofit fontScale="92500" lnSpcReduction="20000"/>
          </a:bodyPr>
          <a:lstStyle/>
          <a:p>
            <a:pPr algn="ctr">
              <a:spcAft>
                <a:spcPts val="800"/>
              </a:spcAft>
            </a:pPr>
            <a:r>
              <a:rPr lang="en-US" sz="3000" b="1" u="sng" dirty="0">
                <a:solidFill>
                  <a:schemeClr val="tx2"/>
                </a:solidFill>
                <a:effectLst/>
              </a:rPr>
              <a:t>BLOG:</a:t>
            </a:r>
          </a:p>
          <a:p>
            <a:pPr algn="ctr">
              <a:spcAft>
                <a:spcPts val="800"/>
              </a:spcAft>
            </a:pPr>
            <a:r>
              <a:rPr lang="en-US" sz="2400" dirty="0">
                <a:solidFill>
                  <a:schemeClr val="tx2"/>
                </a:solidFill>
                <a:effectLst/>
              </a:rPr>
              <a:t>This report delves into the essential components of designing a block page on a website, emphasizing the use of HTML and CSS to create an effective and visually appealing user experience.</a:t>
            </a:r>
          </a:p>
          <a:p>
            <a:pPr algn="ctr">
              <a:spcAft>
                <a:spcPts val="800"/>
              </a:spcAft>
            </a:pPr>
            <a:r>
              <a:rPr lang="en-US" sz="2600" u="sng" dirty="0">
                <a:solidFill>
                  <a:schemeClr val="tx2"/>
                </a:solidFill>
                <a:effectLst/>
              </a:rPr>
              <a:t>Purpose of a Block Page:</a:t>
            </a:r>
          </a:p>
          <a:p>
            <a:pPr lvl="0" algn="ctr"/>
            <a:r>
              <a:rPr lang="en-US" sz="2600" dirty="0">
                <a:solidFill>
                  <a:schemeClr val="tx2"/>
                </a:solidFill>
                <a:effectLst/>
              </a:rPr>
              <a:t>A block page serves as a notification to users when access to certain content or features is restricted.</a:t>
            </a:r>
          </a:p>
          <a:p>
            <a:pPr lvl="0" algn="ctr">
              <a:spcAft>
                <a:spcPts val="800"/>
              </a:spcAft>
            </a:pPr>
            <a:r>
              <a:rPr lang="en-US" sz="2600" dirty="0">
                <a:solidFill>
                  <a:schemeClr val="tx2"/>
                </a:solidFill>
                <a:effectLst/>
              </a:rPr>
              <a:t>It communicates important information about why the block has occurred</a:t>
            </a:r>
            <a:r>
              <a:rPr lang="en-US" sz="2200" dirty="0">
                <a:solidFill>
                  <a:schemeClr val="tx2"/>
                </a:solidFill>
                <a:effectLst/>
              </a:rPr>
              <a:t>.</a:t>
            </a:r>
          </a:p>
          <a:p>
            <a:pPr algn="ctr"/>
            <a:endParaRPr lang="en-US" sz="1500" dirty="0">
              <a:solidFill>
                <a:schemeClr val="tx2"/>
              </a:solidFill>
            </a:endParaRPr>
          </a:p>
        </p:txBody>
      </p:sp>
      <p:grpSp>
        <p:nvGrpSpPr>
          <p:cNvPr id="35" name="Group 3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36" name="Rectangle 3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47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website&#10;&#10;Description automatically generated">
            <a:extLst>
              <a:ext uri="{FF2B5EF4-FFF2-40B4-BE49-F238E27FC236}">
                <a16:creationId xmlns:a16="http://schemas.microsoft.com/office/drawing/2014/main" id="{8AD134E2-939D-5A8D-62B2-631080B203AE}"/>
              </a:ext>
            </a:extLst>
          </p:cNvPr>
          <p:cNvPicPr>
            <a:picLocks noChangeAspect="1"/>
          </p:cNvPicPr>
          <p:nvPr/>
        </p:nvPicPr>
        <p:blipFill rotWithShape="1">
          <a:blip r:embed="rId2">
            <a:extLst>
              <a:ext uri="{28A0092B-C50C-407E-A947-70E740481C1C}">
                <a14:useLocalDpi xmlns:a14="http://schemas.microsoft.com/office/drawing/2010/main" val="0"/>
              </a:ext>
            </a:extLst>
          </a:blip>
          <a:srcRect r="16516" b="1"/>
          <a:stretch/>
        </p:blipFill>
        <p:spPr>
          <a:xfrm>
            <a:off x="20" y="-5798"/>
            <a:ext cx="12191980" cy="6863798"/>
          </a:xfrm>
          <a:prstGeom prst="rect">
            <a:avLst/>
          </a:prstGeom>
        </p:spPr>
      </p:pic>
      <p:sp>
        <p:nvSpPr>
          <p:cNvPr id="27" name="Rectangle 26">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5C3C49D-0CC2-565D-9389-0D062E339057}"/>
              </a:ext>
            </a:extLst>
          </p:cNvPr>
          <p:cNvSpPr txBox="1"/>
          <p:nvPr/>
        </p:nvSpPr>
        <p:spPr>
          <a:xfrm>
            <a:off x="2562225" y="1200149"/>
            <a:ext cx="6991349" cy="3841943"/>
          </a:xfrm>
          <a:prstGeom prst="rect">
            <a:avLst/>
          </a:prstGeom>
        </p:spPr>
        <p:txBody>
          <a:bodyPr vert="horz" lIns="91440" tIns="45720" rIns="91440" bIns="45720" rtlCol="0">
            <a:normAutofit/>
          </a:bodyPr>
          <a:lstStyle/>
          <a:p>
            <a:pPr algn="ctr">
              <a:spcAft>
                <a:spcPts val="800"/>
              </a:spcAft>
            </a:pPr>
            <a:r>
              <a:rPr lang="en-US" sz="2800" b="1" u="sng" dirty="0">
                <a:solidFill>
                  <a:schemeClr val="tx2"/>
                </a:solidFill>
                <a:effectLst/>
              </a:rPr>
              <a:t>About Page:</a:t>
            </a:r>
            <a:endParaRPr lang="en-US" sz="2800" u="sng" dirty="0">
              <a:solidFill>
                <a:schemeClr val="tx2"/>
              </a:solidFill>
              <a:effectLst/>
            </a:endParaRPr>
          </a:p>
          <a:p>
            <a:pPr algn="ctr">
              <a:spcAft>
                <a:spcPts val="800"/>
              </a:spcAft>
            </a:pPr>
            <a:r>
              <a:rPr lang="en-US" sz="2000" dirty="0">
                <a:solidFill>
                  <a:schemeClr val="tx2"/>
                </a:solidFill>
                <a:effectLst/>
              </a:rPr>
              <a:t>This report focuses on the significance of an engaging and informative "About" page in a website, emphasizing the effective utilization of HTML and CSS for optimal design and user experience.</a:t>
            </a:r>
          </a:p>
          <a:p>
            <a:pPr algn="ctr">
              <a:spcAft>
                <a:spcPts val="800"/>
              </a:spcAft>
            </a:pPr>
            <a:r>
              <a:rPr lang="en-US" sz="2000" u="sng" dirty="0">
                <a:solidFill>
                  <a:schemeClr val="tx2"/>
                </a:solidFill>
                <a:effectLst/>
              </a:rPr>
              <a:t>Key Components of an About Page:</a:t>
            </a:r>
          </a:p>
          <a:p>
            <a:pPr marL="742950" lvl="1" indent="-285750" algn="ctr">
              <a:buFont typeface="Symbol" panose="05050102010706020507" pitchFamily="18" charset="2"/>
              <a:buChar char=""/>
            </a:pPr>
            <a:r>
              <a:rPr lang="en-US" sz="2000" dirty="0">
                <a:solidFill>
                  <a:schemeClr val="tx2"/>
                </a:solidFill>
                <a:effectLst/>
              </a:rPr>
              <a:t>Store Overview</a:t>
            </a:r>
          </a:p>
          <a:p>
            <a:pPr marL="742950" lvl="1" indent="-285750" algn="ctr">
              <a:buFont typeface="Symbol" panose="05050102010706020507" pitchFamily="18" charset="2"/>
              <a:buChar char=""/>
            </a:pPr>
            <a:r>
              <a:rPr lang="en-US" sz="2000" dirty="0">
                <a:solidFill>
                  <a:schemeClr val="tx2"/>
                </a:solidFill>
                <a:effectLst/>
              </a:rPr>
              <a:t>Team Members</a:t>
            </a:r>
          </a:p>
          <a:p>
            <a:pPr marL="742950" lvl="1" indent="-285750" algn="ctr">
              <a:spcAft>
                <a:spcPts val="800"/>
              </a:spcAft>
              <a:buFont typeface="Symbol" panose="05050102010706020507" pitchFamily="18" charset="2"/>
              <a:buChar char=""/>
            </a:pPr>
            <a:r>
              <a:rPr lang="en-US" sz="2000" dirty="0">
                <a:solidFill>
                  <a:schemeClr val="tx2"/>
                </a:solidFill>
                <a:effectLst/>
              </a:rPr>
              <a:t>Mission and Values</a:t>
            </a:r>
          </a:p>
          <a:p>
            <a:pPr algn="ctr"/>
            <a:endParaRPr lang="en-US" sz="1500" dirty="0">
              <a:solidFill>
                <a:schemeClr val="tx2"/>
              </a:solidFill>
            </a:endParaRPr>
          </a:p>
        </p:txBody>
      </p:sp>
      <p:grpSp>
        <p:nvGrpSpPr>
          <p:cNvPr id="29" name="Group 28">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30" name="Rectangle 29">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580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ntact us&#10;&#10;Description automatically generated">
            <a:extLst>
              <a:ext uri="{FF2B5EF4-FFF2-40B4-BE49-F238E27FC236}">
                <a16:creationId xmlns:a16="http://schemas.microsoft.com/office/drawing/2014/main" id="{7D4589AC-3C69-7995-0160-7D439EA9638F}"/>
              </a:ext>
            </a:extLst>
          </p:cNvPr>
          <p:cNvPicPr>
            <a:picLocks noChangeAspect="1"/>
          </p:cNvPicPr>
          <p:nvPr/>
        </p:nvPicPr>
        <p:blipFill rotWithShape="1">
          <a:blip r:embed="rId2">
            <a:extLst>
              <a:ext uri="{28A0092B-C50C-407E-A947-70E740481C1C}">
                <a14:useLocalDpi xmlns:a14="http://schemas.microsoft.com/office/drawing/2010/main" val="0"/>
              </a:ext>
            </a:extLst>
          </a:blip>
          <a:srcRect l="36" r="12925" b="-1"/>
          <a:stretch/>
        </p:blipFill>
        <p:spPr>
          <a:xfrm>
            <a:off x="20" y="-5798"/>
            <a:ext cx="12191980" cy="6863798"/>
          </a:xfrm>
          <a:prstGeom prst="rect">
            <a:avLst/>
          </a:prstGeom>
        </p:spPr>
      </p:pic>
      <p:sp>
        <p:nvSpPr>
          <p:cNvPr id="19" name="Rectangle 18">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140170-AE9A-3FCE-9252-1213D22C4486}"/>
              </a:ext>
            </a:extLst>
          </p:cNvPr>
          <p:cNvSpPr txBox="1"/>
          <p:nvPr/>
        </p:nvSpPr>
        <p:spPr>
          <a:xfrm>
            <a:off x="2438400" y="1038227"/>
            <a:ext cx="7496175" cy="4003866"/>
          </a:xfrm>
          <a:prstGeom prst="rect">
            <a:avLst/>
          </a:prstGeom>
        </p:spPr>
        <p:txBody>
          <a:bodyPr vert="horz" lIns="91440" tIns="45720" rIns="91440" bIns="45720" rtlCol="0">
            <a:normAutofit/>
          </a:bodyPr>
          <a:lstStyle/>
          <a:p>
            <a:pPr algn="ctr">
              <a:spcAft>
                <a:spcPts val="800"/>
              </a:spcAft>
            </a:pPr>
            <a:r>
              <a:rPr lang="en-US" sz="2800" b="1" u="sng" dirty="0">
                <a:solidFill>
                  <a:schemeClr val="tx2"/>
                </a:solidFill>
                <a:effectLst/>
              </a:rPr>
              <a:t>Contact Page :</a:t>
            </a:r>
            <a:endParaRPr lang="en-US" sz="2800" u="sng" dirty="0">
              <a:solidFill>
                <a:schemeClr val="tx2"/>
              </a:solidFill>
              <a:effectLst/>
            </a:endParaRPr>
          </a:p>
          <a:p>
            <a:pPr algn="ctr">
              <a:spcAft>
                <a:spcPts val="800"/>
              </a:spcAft>
            </a:pPr>
            <a:r>
              <a:rPr lang="en-US" sz="2200" dirty="0">
                <a:solidFill>
                  <a:schemeClr val="tx2"/>
                </a:solidFill>
                <a:effectLst/>
              </a:rPr>
              <a:t>This report explores the significance of an effective contact page on a website and provides insights into the implementation of HTML and CSS for an optimal user experience.</a:t>
            </a:r>
          </a:p>
          <a:p>
            <a:pPr algn="ctr">
              <a:spcAft>
                <a:spcPts val="800"/>
              </a:spcAft>
            </a:pPr>
            <a:r>
              <a:rPr lang="en-US" sz="2200" u="sng" dirty="0">
                <a:solidFill>
                  <a:schemeClr val="tx2"/>
                </a:solidFill>
                <a:effectLst/>
              </a:rPr>
              <a:t>Importance of Contact Page:</a:t>
            </a:r>
          </a:p>
          <a:p>
            <a:pPr lvl="1" algn="ctr"/>
            <a:r>
              <a:rPr lang="en-US" sz="2200" dirty="0">
                <a:solidFill>
                  <a:schemeClr val="tx2"/>
                </a:solidFill>
                <a:effectLst/>
              </a:rPr>
              <a:t>The contact page serves as a crucial bridge between users and the website.</a:t>
            </a:r>
          </a:p>
          <a:p>
            <a:pPr lvl="1" algn="ctr">
              <a:spcAft>
                <a:spcPts val="800"/>
              </a:spcAft>
            </a:pPr>
            <a:r>
              <a:rPr lang="en-US" sz="2200" dirty="0">
                <a:solidFill>
                  <a:schemeClr val="tx2"/>
                </a:solidFill>
                <a:effectLst/>
              </a:rPr>
              <a:t>Facilitates communication, feedback, and customer inquiries</a:t>
            </a:r>
            <a:r>
              <a:rPr lang="en-US" sz="1900" dirty="0">
                <a:solidFill>
                  <a:schemeClr val="tx2"/>
                </a:solidFill>
                <a:effectLst/>
              </a:rPr>
              <a:t>.</a:t>
            </a:r>
          </a:p>
          <a:p>
            <a:pPr algn="ctr"/>
            <a:endParaRPr lang="en-US" sz="1500" dirty="0">
              <a:solidFill>
                <a:schemeClr val="tx2"/>
              </a:solidFill>
            </a:endParaRPr>
          </a:p>
        </p:txBody>
      </p:sp>
      <p:grpSp>
        <p:nvGrpSpPr>
          <p:cNvPr id="21" name="Group 20">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22" name="Rectangle 21">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214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07953A7-3CE7-F9A0-B3A8-7EB48522CFB6}"/>
              </a:ext>
            </a:extLst>
          </p:cNvPr>
          <p:cNvSpPr txBox="1"/>
          <p:nvPr/>
        </p:nvSpPr>
        <p:spPr>
          <a:xfrm>
            <a:off x="7182615" y="782355"/>
            <a:ext cx="4648601" cy="4824696"/>
          </a:xfrm>
          <a:prstGeom prst="rect">
            <a:avLst/>
          </a:prstGeom>
        </p:spPr>
        <p:txBody>
          <a:bodyPr vert="horz" lIns="91440" tIns="45720" rIns="91440" bIns="45720" rtlCol="0" anchor="t">
            <a:normAutofit/>
          </a:bodyPr>
          <a:lstStyle/>
          <a:p>
            <a:pPr>
              <a:lnSpc>
                <a:spcPct val="110000"/>
              </a:lnSpc>
              <a:spcAft>
                <a:spcPts val="800"/>
              </a:spcAft>
            </a:pPr>
            <a:r>
              <a:rPr lang="en-US" sz="2800" b="1" u="sng" dirty="0">
                <a:solidFill>
                  <a:schemeClr val="tx2"/>
                </a:solidFill>
                <a:effectLst/>
              </a:rPr>
              <a:t>Conclusion: </a:t>
            </a:r>
            <a:endParaRPr lang="en-US" sz="2800" u="sng" dirty="0">
              <a:solidFill>
                <a:schemeClr val="tx2"/>
              </a:solidFill>
              <a:effectLst/>
            </a:endParaRPr>
          </a:p>
          <a:p>
            <a:pPr>
              <a:lnSpc>
                <a:spcPct val="110000"/>
              </a:lnSpc>
              <a:spcAft>
                <a:spcPts val="800"/>
              </a:spcAft>
            </a:pPr>
            <a:r>
              <a:rPr lang="en-US" sz="2400" dirty="0">
                <a:solidFill>
                  <a:schemeClr val="tx2"/>
                </a:solidFill>
                <a:effectLst/>
              </a:rPr>
              <a:t>The collaborative effort of the five-member team resulted in the successful creation and launch of the Veena online cloth store website. By leveraging each member's expertise, the project achieved a balance between design, functionality, and engaging content, providing a strong foundation for the website's success in the online marketplace</a:t>
            </a:r>
            <a:r>
              <a:rPr lang="en-US" dirty="0">
                <a:solidFill>
                  <a:schemeClr val="tx2"/>
                </a:solidFill>
                <a:effectLst/>
              </a:rPr>
              <a:t>.</a:t>
            </a:r>
          </a:p>
          <a:p>
            <a:pPr algn="ctr">
              <a:lnSpc>
                <a:spcPct val="110000"/>
              </a:lnSpc>
            </a:pPr>
            <a:endParaRPr lang="en-US" dirty="0">
              <a:solidFill>
                <a:schemeClr val="tx2"/>
              </a:solidFill>
            </a:endParaRPr>
          </a:p>
        </p:txBody>
      </p:sp>
      <p:pic>
        <p:nvPicPr>
          <p:cNvPr id="4" name="Picture 3" descr="Colourful strings being woven togehter">
            <a:extLst>
              <a:ext uri="{FF2B5EF4-FFF2-40B4-BE49-F238E27FC236}">
                <a16:creationId xmlns:a16="http://schemas.microsoft.com/office/drawing/2014/main" id="{4A794F84-570E-8D85-0939-0D619B74F735}"/>
              </a:ext>
            </a:extLst>
          </p:cNvPr>
          <p:cNvPicPr>
            <a:picLocks noChangeAspect="1"/>
          </p:cNvPicPr>
          <p:nvPr/>
        </p:nvPicPr>
        <p:blipFill rotWithShape="1">
          <a:blip r:embed="rId2">
            <a:alphaModFix/>
          </a:blip>
          <a:srcRect l="30036" r="10630" b="-1"/>
          <a:stretch/>
        </p:blipFill>
        <p:spPr>
          <a:xfrm>
            <a:off x="1682" y="10"/>
            <a:ext cx="6096000" cy="6857990"/>
          </a:xfrm>
          <a:prstGeom prst="rect">
            <a:avLst/>
          </a:prstGeom>
        </p:spPr>
      </p:pic>
      <p:grpSp>
        <p:nvGrpSpPr>
          <p:cNvPr id="16" name="Group 15">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7" name="Rectangle 16">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309381"/>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412C24"/>
      </a:dk2>
      <a:lt2>
        <a:srgbClr val="E8E2E8"/>
      </a:lt2>
      <a:accent1>
        <a:srgbClr val="4EB748"/>
      </a:accent1>
      <a:accent2>
        <a:srgbClr val="73B13B"/>
      </a:accent2>
      <a:accent3>
        <a:srgbClr val="9CA742"/>
      </a:accent3>
      <a:accent4>
        <a:srgbClr val="B18D3B"/>
      </a:accent4>
      <a:accent5>
        <a:srgbClr val="C36D4D"/>
      </a:accent5>
      <a:accent6>
        <a:srgbClr val="B13B4B"/>
      </a:accent6>
      <a:hlink>
        <a:srgbClr val="B6723C"/>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87</TotalTime>
  <Words>471</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Bembo</vt:lpstr>
      <vt:lpstr>Symbol</vt:lpstr>
      <vt:lpstr>AdornVTI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Borse</dc:creator>
  <cp:lastModifiedBy>Vaishnavi Borse</cp:lastModifiedBy>
  <cp:revision>2</cp:revision>
  <dcterms:created xsi:type="dcterms:W3CDTF">2023-12-03T14:50:59Z</dcterms:created>
  <dcterms:modified xsi:type="dcterms:W3CDTF">2023-12-03T16:21:09Z</dcterms:modified>
</cp:coreProperties>
</file>