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6"/>
  </p:notesMasterIdLst>
  <p:handoutMasterIdLst>
    <p:handoutMasterId r:id="rId27"/>
  </p:handoutMasterIdLst>
  <p:sldIdLst>
    <p:sldId id="368" r:id="rId7"/>
    <p:sldId id="348" r:id="rId8"/>
    <p:sldId id="349" r:id="rId9"/>
    <p:sldId id="365" r:id="rId10"/>
    <p:sldId id="364" r:id="rId11"/>
    <p:sldId id="369" r:id="rId12"/>
    <p:sldId id="351" r:id="rId13"/>
    <p:sldId id="352" r:id="rId14"/>
    <p:sldId id="358" r:id="rId15"/>
    <p:sldId id="356" r:id="rId16"/>
    <p:sldId id="355" r:id="rId17"/>
    <p:sldId id="357" r:id="rId18"/>
    <p:sldId id="366" r:id="rId19"/>
    <p:sldId id="362" r:id="rId20"/>
    <p:sldId id="359" r:id="rId21"/>
    <p:sldId id="354" r:id="rId22"/>
    <p:sldId id="360" r:id="rId23"/>
    <p:sldId id="363" r:id="rId24"/>
    <p:sldId id="338"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A8E"/>
    <a:srgbClr val="FFFFFF"/>
    <a:srgbClr val="EF2D37"/>
    <a:srgbClr val="C89800"/>
    <a:srgbClr val="FFCC00"/>
    <a:srgbClr val="17375E"/>
    <a:srgbClr val="647D33"/>
    <a:srgbClr val="009B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92" autoAdjust="0"/>
    <p:restoredTop sz="94849" autoAdjust="0"/>
  </p:normalViewPr>
  <p:slideViewPr>
    <p:cSldViewPr>
      <p:cViewPr>
        <p:scale>
          <a:sx n="100" d="100"/>
          <a:sy n="100" d="100"/>
        </p:scale>
        <p:origin x="-984" y="-6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27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81F193F-0E13-4F53-8A9F-1362D6A43C3E}" type="datetimeFigureOut">
              <a:rPr lang="en-US"/>
              <a:pPr>
                <a:defRPr/>
              </a:pPr>
              <a:t>7/28/2016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95DC7E6-DCD7-4396-85F6-DCFC1FC5B4E9}" type="slidenum">
              <a:rPr lang="en-US"/>
              <a:pPr>
                <a:defRPr/>
              </a:pPr>
              <a:t>‹#›</a:t>
            </a:fld>
            <a:endParaRPr lang="en-US"/>
          </a:p>
        </p:txBody>
      </p:sp>
    </p:spTree>
    <p:extLst>
      <p:ext uri="{BB962C8B-B14F-4D97-AF65-F5344CB8AC3E}">
        <p14:creationId xmlns:p14="http://schemas.microsoft.com/office/powerpoint/2010/main" val="3150199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2BC961B-93BA-46FE-8AB3-1F3BCF6679F6}" type="datetimeFigureOut">
              <a:rPr lang="en-US"/>
              <a:pPr>
                <a:defRPr/>
              </a:pPr>
              <a:t>7/28/2016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901010B-8102-4252-B6CA-A002B5B0F0C3}" type="slidenum">
              <a:rPr lang="en-US"/>
              <a:pPr>
                <a:defRPr/>
              </a:pPr>
              <a:t>‹#›</a:t>
            </a:fld>
            <a:endParaRPr lang="en-US"/>
          </a:p>
        </p:txBody>
      </p:sp>
    </p:spTree>
    <p:extLst>
      <p:ext uri="{BB962C8B-B14F-4D97-AF65-F5344CB8AC3E}">
        <p14:creationId xmlns:p14="http://schemas.microsoft.com/office/powerpoint/2010/main" val="12660551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9F6DE0-278E-4E79-B703-C89050ED6190}" type="slidenum">
              <a:rPr lang="en-US" smtClean="0"/>
              <a:pPr/>
              <a:t>2</a:t>
            </a:fld>
            <a:endParaRPr lang="en-US" dirty="0"/>
          </a:p>
        </p:txBody>
      </p:sp>
    </p:spTree>
    <p:extLst>
      <p:ext uri="{BB962C8B-B14F-4D97-AF65-F5344CB8AC3E}">
        <p14:creationId xmlns:p14="http://schemas.microsoft.com/office/powerpoint/2010/main" val="370472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F901010B-8102-4252-B6CA-A002B5B0F0C3}" type="slidenum">
              <a:rPr lang="en-US" smtClean="0"/>
              <a:pPr>
                <a:defRPr/>
              </a:pPr>
              <a:t>5</a:t>
            </a:fld>
            <a:endParaRPr lang="en-US" dirty="0"/>
          </a:p>
        </p:txBody>
      </p:sp>
    </p:spTree>
    <p:extLst>
      <p:ext uri="{BB962C8B-B14F-4D97-AF65-F5344CB8AC3E}">
        <p14:creationId xmlns:p14="http://schemas.microsoft.com/office/powerpoint/2010/main" val="1878966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F901010B-8102-4252-B6CA-A002B5B0F0C3}" type="slidenum">
              <a:rPr lang="en-US" smtClean="0"/>
              <a:pPr>
                <a:defRPr/>
              </a:pPr>
              <a:t>6</a:t>
            </a:fld>
            <a:endParaRPr lang="en-US" dirty="0"/>
          </a:p>
        </p:txBody>
      </p:sp>
    </p:spTree>
    <p:extLst>
      <p:ext uri="{BB962C8B-B14F-4D97-AF65-F5344CB8AC3E}">
        <p14:creationId xmlns:p14="http://schemas.microsoft.com/office/powerpoint/2010/main" val="187896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lnSpc>
                <a:spcPct val="150000"/>
              </a:lnSpc>
              <a:spcBef>
                <a:spcPts val="0"/>
              </a:spcBef>
              <a:buNone/>
            </a:pPr>
            <a:r>
              <a:rPr lang="en-US" sz="1200" b="1" dirty="0" smtClean="0">
                <a:solidFill>
                  <a:schemeClr val="tx1">
                    <a:lumMod val="95000"/>
                    <a:lumOff val="5000"/>
                  </a:schemeClr>
                </a:solidFill>
              </a:rPr>
              <a:t>Spruce</a:t>
            </a:r>
            <a:r>
              <a:rPr lang="en-US" sz="1200" b="1" baseline="0" dirty="0" smtClean="0">
                <a:solidFill>
                  <a:schemeClr val="tx1">
                    <a:lumMod val="95000"/>
                    <a:lumOff val="5000"/>
                  </a:schemeClr>
                </a:solidFill>
              </a:rPr>
              <a:t> up this slide:  </a:t>
            </a:r>
            <a:endParaRPr lang="en-US" sz="1200" b="1" dirty="0" smtClean="0">
              <a:solidFill>
                <a:schemeClr val="tx1">
                  <a:lumMod val="95000"/>
                  <a:lumOff val="5000"/>
                </a:schemeClr>
              </a:solidFill>
            </a:endParaRPr>
          </a:p>
          <a:p>
            <a:pPr marL="0" indent="0">
              <a:lnSpc>
                <a:spcPct val="150000"/>
              </a:lnSpc>
              <a:spcBef>
                <a:spcPts val="0"/>
              </a:spcBef>
              <a:buNone/>
            </a:pPr>
            <a:endParaRPr lang="en-US" sz="1200" dirty="0" smtClean="0">
              <a:solidFill>
                <a:schemeClr val="tx1">
                  <a:lumMod val="95000"/>
                  <a:lumOff val="5000"/>
                </a:schemeClr>
              </a:solidFill>
            </a:endParaRPr>
          </a:p>
          <a:p>
            <a:pPr marL="0" indent="0">
              <a:lnSpc>
                <a:spcPct val="150000"/>
              </a:lnSpc>
              <a:spcBef>
                <a:spcPts val="0"/>
              </a:spcBef>
              <a:buNone/>
            </a:pPr>
            <a:r>
              <a:rPr lang="en-US" sz="1200" dirty="0" smtClean="0">
                <a:solidFill>
                  <a:schemeClr val="tx1">
                    <a:lumMod val="95000"/>
                    <a:lumOff val="5000"/>
                  </a:schemeClr>
                </a:solidFill>
              </a:rPr>
              <a:t>EASi is a market leader in providing engineering support services and technology solutions for the global market. Established in 1981, EASi is headquartered in Hanover, MD with engineering centers in the US and India. We offer comprehensive and innovative solutions covering Virtual Product Development, Systems Engineering and Manufacturing Engineering for our customers.</a:t>
            </a:r>
          </a:p>
          <a:p>
            <a:pPr marL="0" indent="0">
              <a:lnSpc>
                <a:spcPct val="150000"/>
              </a:lnSpc>
              <a:spcBef>
                <a:spcPts val="0"/>
              </a:spcBef>
              <a:buNone/>
            </a:pPr>
            <a:r>
              <a:rPr lang="en-US" sz="1200" dirty="0" smtClean="0">
                <a:solidFill>
                  <a:schemeClr val="tx1">
                    <a:lumMod val="95000"/>
                    <a:lumOff val="5000"/>
                  </a:schemeClr>
                </a:solidFill>
              </a:rPr>
              <a:t/>
            </a:r>
            <a:br>
              <a:rPr lang="en-US" sz="1200" dirty="0" smtClean="0">
                <a:solidFill>
                  <a:schemeClr val="tx1">
                    <a:lumMod val="95000"/>
                    <a:lumOff val="5000"/>
                  </a:schemeClr>
                </a:solidFill>
              </a:rPr>
            </a:br>
            <a:r>
              <a:rPr lang="en-US" sz="1200" dirty="0" smtClean="0">
                <a:solidFill>
                  <a:schemeClr val="tx1">
                    <a:lumMod val="95000"/>
                    <a:lumOff val="5000"/>
                  </a:schemeClr>
                </a:solidFill>
              </a:rPr>
              <a:t/>
            </a:r>
            <a:br>
              <a:rPr lang="en-US" sz="1200" dirty="0" smtClean="0">
                <a:solidFill>
                  <a:schemeClr val="tx1">
                    <a:lumMod val="95000"/>
                    <a:lumOff val="5000"/>
                  </a:schemeClr>
                </a:solidFill>
              </a:rPr>
            </a:br>
            <a:r>
              <a:rPr lang="en-US" sz="1200" dirty="0" smtClean="0">
                <a:solidFill>
                  <a:schemeClr val="tx1">
                    <a:lumMod val="95000"/>
                    <a:lumOff val="5000"/>
                  </a:schemeClr>
                </a:solidFill>
              </a:rPr>
              <a:t>As a strategic engineering partner to many global Fortune 500 companies, </a:t>
            </a:r>
            <a:r>
              <a:rPr lang="en-US" sz="1200" dirty="0" err="1" smtClean="0">
                <a:solidFill>
                  <a:schemeClr val="tx1">
                    <a:lumMod val="95000"/>
                    <a:lumOff val="5000"/>
                  </a:schemeClr>
                </a:solidFill>
              </a:rPr>
              <a:t>EASi’s</a:t>
            </a:r>
            <a:r>
              <a:rPr lang="en-US" sz="1200" dirty="0" smtClean="0">
                <a:solidFill>
                  <a:schemeClr val="tx1">
                    <a:lumMod val="95000"/>
                    <a:lumOff val="5000"/>
                  </a:schemeClr>
                </a:solidFill>
              </a:rPr>
              <a:t> legacy of global engineering support services and consulting experience spans more than 30 years. </a:t>
            </a:r>
          </a:p>
          <a:p>
            <a:pPr marL="0" indent="0">
              <a:lnSpc>
                <a:spcPct val="150000"/>
              </a:lnSpc>
              <a:spcBef>
                <a:spcPts val="0"/>
              </a:spcBef>
              <a:buNone/>
            </a:pPr>
            <a:endParaRPr lang="en-US" sz="1200" dirty="0" smtClean="0">
              <a:solidFill>
                <a:schemeClr val="tx1">
                  <a:lumMod val="95000"/>
                  <a:lumOff val="5000"/>
                </a:schemeClr>
              </a:solidFill>
            </a:endParaRPr>
          </a:p>
          <a:p>
            <a:pPr marL="0" indent="0">
              <a:lnSpc>
                <a:spcPct val="150000"/>
              </a:lnSpc>
              <a:spcBef>
                <a:spcPts val="0"/>
              </a:spcBef>
              <a:buNone/>
            </a:pPr>
            <a:r>
              <a:rPr lang="en-US" sz="1200" dirty="0" smtClean="0">
                <a:solidFill>
                  <a:schemeClr val="tx1">
                    <a:lumMod val="95000"/>
                    <a:lumOff val="5000"/>
                  </a:schemeClr>
                </a:solidFill>
              </a:rPr>
              <a:t>EASi is a subsidiary of </a:t>
            </a:r>
            <a:r>
              <a:rPr lang="en-US" sz="1200" dirty="0" err="1" smtClean="0">
                <a:solidFill>
                  <a:schemeClr val="tx1">
                    <a:lumMod val="95000"/>
                    <a:lumOff val="5000"/>
                  </a:schemeClr>
                </a:solidFill>
              </a:rPr>
              <a:t>Aerotek</a:t>
            </a:r>
            <a:r>
              <a:rPr lang="en-US" sz="1200" dirty="0" smtClean="0">
                <a:solidFill>
                  <a:schemeClr val="tx1">
                    <a:lumMod val="95000"/>
                    <a:lumOff val="5000"/>
                  </a:schemeClr>
                </a:solidFill>
              </a:rPr>
              <a:t>, a leader in the recruiting and staffing industry. Founded in 1983, </a:t>
            </a:r>
            <a:r>
              <a:rPr lang="en-US" sz="1200" dirty="0" err="1" smtClean="0">
                <a:solidFill>
                  <a:schemeClr val="tx1">
                    <a:lumMod val="95000"/>
                    <a:lumOff val="5000"/>
                  </a:schemeClr>
                </a:solidFill>
              </a:rPr>
              <a:t>Aerotek</a:t>
            </a:r>
            <a:r>
              <a:rPr lang="en-US" sz="1200" dirty="0" smtClean="0">
                <a:solidFill>
                  <a:schemeClr val="tx1">
                    <a:lumMod val="95000"/>
                    <a:lumOff val="5000"/>
                  </a:schemeClr>
                </a:solidFill>
              </a:rPr>
              <a:t> provides technical, professional and industrial staffing solutions to variety of industries. </a:t>
            </a:r>
            <a:r>
              <a:rPr lang="en-US" sz="1200" dirty="0" err="1" smtClean="0">
                <a:solidFill>
                  <a:schemeClr val="tx1">
                    <a:lumMod val="95000"/>
                    <a:lumOff val="5000"/>
                  </a:schemeClr>
                </a:solidFill>
              </a:rPr>
              <a:t>Aerotek</a:t>
            </a:r>
            <a:r>
              <a:rPr lang="en-US" sz="1200" dirty="0" smtClean="0">
                <a:solidFill>
                  <a:schemeClr val="tx1">
                    <a:lumMod val="95000"/>
                    <a:lumOff val="5000"/>
                  </a:schemeClr>
                </a:solidFill>
              </a:rPr>
              <a:t> is an operating company of Allegis Group® Inc., the largest staffing company in the US. </a:t>
            </a:r>
          </a:p>
          <a:p>
            <a:pPr marL="0" indent="0">
              <a:lnSpc>
                <a:spcPct val="150000"/>
              </a:lnSpc>
              <a:spcBef>
                <a:spcPts val="0"/>
              </a:spcBef>
              <a:buNone/>
            </a:pPr>
            <a:endParaRPr lang="en-US" sz="1200" dirty="0" smtClean="0">
              <a:solidFill>
                <a:schemeClr val="tx1">
                  <a:lumMod val="95000"/>
                  <a:lumOff val="5000"/>
                </a:schemeClr>
              </a:solidFill>
            </a:endParaRPr>
          </a:p>
          <a:p>
            <a:endParaRPr lang="en-US" dirty="0"/>
          </a:p>
        </p:txBody>
      </p:sp>
      <p:sp>
        <p:nvSpPr>
          <p:cNvPr id="4" name="Slide Number Placeholder 3"/>
          <p:cNvSpPr>
            <a:spLocks noGrp="1"/>
          </p:cNvSpPr>
          <p:nvPr>
            <p:ph type="sldNum" sz="quarter" idx="10"/>
          </p:nvPr>
        </p:nvSpPr>
        <p:spPr/>
        <p:txBody>
          <a:bodyPr/>
          <a:lstStyle/>
          <a:p>
            <a:pPr>
              <a:defRPr/>
            </a:pPr>
            <a:fld id="{F901010B-8102-4252-B6CA-A002B5B0F0C3}"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2" descr="C:\Users\bwebb.CORPORATE\Desktop\new\trans_bg1.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6"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8768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45720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4"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6248400" y="2895600"/>
            <a:ext cx="2722418" cy="11978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10_Title Slide">
    <p:spTree>
      <p:nvGrpSpPr>
        <p:cNvPr id="1" name=""/>
        <p:cNvGrpSpPr/>
        <p:nvPr/>
      </p:nvGrpSpPr>
      <p:grpSpPr>
        <a:xfrm>
          <a:off x="0" y="0"/>
          <a:ext cx="0" cy="0"/>
          <a:chOff x="0" y="0"/>
          <a:chExt cx="0" cy="0"/>
        </a:xfrm>
      </p:grpSpPr>
      <p:pic>
        <p:nvPicPr>
          <p:cNvPr id="142338" name="Picture 2" descr="C:\Users\bwebb.CORPORATE\Desktop\easi-slide-dirt.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5"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9530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42672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762000" y="609600"/>
            <a:ext cx="2722418" cy="1197864"/>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pic>
        <p:nvPicPr>
          <p:cNvPr id="155649" name="Picture 1" descr="C:\Users\bwebb.CORPORATE\Desktop\desktop2\Easi_ppt_2015\aviation.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5"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7244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42672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interrior">
    <p:spTree>
      <p:nvGrpSpPr>
        <p:cNvPr id="1" name=""/>
        <p:cNvGrpSpPr/>
        <p:nvPr/>
      </p:nvGrpSpPr>
      <p:grpSpPr>
        <a:xfrm>
          <a:off x="0" y="0"/>
          <a:ext cx="0" cy="0"/>
          <a:chOff x="0" y="0"/>
          <a:chExt cx="0" cy="0"/>
        </a:xfrm>
      </p:grpSpPr>
      <p:pic>
        <p:nvPicPr>
          <p:cNvPr id="2050" name="Picture 2" descr="C:\Users\bwebb.CORPORATE\Desktop\new\content_slide1.jpg"/>
          <p:cNvPicPr>
            <a:picLocks noChangeAspect="1" noChangeArrowheads="1"/>
          </p:cNvPicPr>
          <p:nvPr userDrawn="1"/>
        </p:nvPicPr>
        <p:blipFill>
          <a:blip r:embed="rId2" cstate="print"/>
          <a:srcRect t="4444"/>
          <a:stretch>
            <a:fillRect/>
          </a:stretch>
        </p:blipFill>
        <p:spPr bwMode="auto">
          <a:xfrm>
            <a:off x="1" y="0"/>
            <a:ext cx="9144000" cy="6553200"/>
          </a:xfrm>
          <a:prstGeom prst="rect">
            <a:avLst/>
          </a:prstGeom>
          <a:noFill/>
        </p:spPr>
      </p:pic>
      <p:sp>
        <p:nvSpPr>
          <p:cNvPr id="7" name="Rectangle 6"/>
          <p:cNvSpPr/>
          <p:nvPr userDrawn="1"/>
        </p:nvSpPr>
        <p:spPr>
          <a:xfrm>
            <a:off x="0" y="6391275"/>
            <a:ext cx="9144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14" name="Title 13"/>
          <p:cNvSpPr>
            <a:spLocks noGrp="1"/>
          </p:cNvSpPr>
          <p:nvPr>
            <p:ph type="title"/>
          </p:nvPr>
        </p:nvSpPr>
        <p:spPr>
          <a:xfrm>
            <a:off x="457200" y="76200"/>
            <a:ext cx="5715000" cy="868362"/>
          </a:xfrm>
          <a:prstGeom prst="rect">
            <a:avLst/>
          </a:prstGeom>
        </p:spPr>
        <p:txBody>
          <a:bodyPr/>
          <a:lstStyle>
            <a:lvl1pPr>
              <a:defRPr sz="2000" b="1">
                <a:latin typeface="Arial" pitchFamily="34" charset="0"/>
                <a:cs typeface="Arial" pitchFamily="34" charset="0"/>
              </a:defRPr>
            </a:lvl1pPr>
          </a:lstStyle>
          <a:p>
            <a:r>
              <a:rPr lang="en-US" dirty="0" smtClean="0"/>
              <a:t>Click to edit Master title style</a:t>
            </a:r>
            <a:endParaRPr lang="en-US" dirty="0"/>
          </a:p>
        </p:txBody>
      </p:sp>
      <p:sp>
        <p:nvSpPr>
          <p:cNvPr id="16" name="Text Placeholder 15"/>
          <p:cNvSpPr>
            <a:spLocks noGrp="1"/>
          </p:cNvSpPr>
          <p:nvPr>
            <p:ph type="body" sz="quarter" idx="10"/>
          </p:nvPr>
        </p:nvSpPr>
        <p:spPr>
          <a:xfrm>
            <a:off x="457200" y="1752600"/>
            <a:ext cx="8382000" cy="609600"/>
          </a:xfrm>
          <a:prstGeom prst="rect">
            <a:avLst/>
          </a:prstGeom>
        </p:spPr>
        <p:txBody>
          <a:bodyPr/>
          <a:lstStyle>
            <a:lvl1pPr>
              <a:buNone/>
              <a:defRPr>
                <a:solidFill>
                  <a:schemeClr val="tx2"/>
                </a:solidFill>
                <a:latin typeface="Arial" pitchFamily="34" charset="0"/>
                <a:cs typeface="Arial" pitchFamily="34" charset="0"/>
              </a:defRPr>
            </a:lvl1pPr>
          </a:lstStyle>
          <a:p>
            <a:pPr lvl="0"/>
            <a:r>
              <a:rPr lang="en-US" dirty="0" smtClean="0"/>
              <a:t>Click to edit Master text styles</a:t>
            </a:r>
          </a:p>
        </p:txBody>
      </p:sp>
      <p:sp>
        <p:nvSpPr>
          <p:cNvPr id="20" name="Text Placeholder 15"/>
          <p:cNvSpPr>
            <a:spLocks noGrp="1"/>
          </p:cNvSpPr>
          <p:nvPr>
            <p:ph type="body" sz="quarter" idx="11"/>
          </p:nvPr>
        </p:nvSpPr>
        <p:spPr>
          <a:xfrm>
            <a:off x="457200" y="2590800"/>
            <a:ext cx="8382000" cy="3352800"/>
          </a:xfrm>
          <a:prstGeom prst="rect">
            <a:avLst/>
          </a:prstGeom>
        </p:spPr>
        <p:txBody>
          <a:bodyPr/>
          <a:lstStyle>
            <a:lvl1pPr>
              <a:buFont typeface="Arial" pitchFamily="34" charset="0"/>
              <a:buChar char="•"/>
              <a:defRPr sz="2400" baseline="0">
                <a:solidFill>
                  <a:schemeClr val="bg1">
                    <a:lumMod val="50000"/>
                  </a:schemeClr>
                </a:solidFill>
                <a:latin typeface="Arial" pitchFamily="34" charset="0"/>
                <a:cs typeface="Arial" pitchFamily="34" charset="0"/>
              </a:defRPr>
            </a:lvl1pPr>
          </a:lstStyle>
          <a:p>
            <a:pPr lvl="0"/>
            <a:r>
              <a:rPr lang="en-US" smtClean="0"/>
              <a:t>Click to edit Master text styles</a:t>
            </a:r>
          </a:p>
          <a:p>
            <a:pPr lvl="1"/>
            <a:r>
              <a:rPr lang="en-US" smtClean="0"/>
              <a:t>Second level</a:t>
            </a:r>
          </a:p>
          <a:p>
            <a:pPr lvl="2"/>
            <a:r>
              <a:rPr lang="en-US" smtClean="0"/>
              <a:t>Third level</a:t>
            </a:r>
          </a:p>
        </p:txBody>
      </p:sp>
      <p:pic>
        <p:nvPicPr>
          <p:cNvPr id="9"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7529946" y="152400"/>
            <a:ext cx="1385454" cy="609600"/>
          </a:xfrm>
          <a:prstGeom prst="rect">
            <a:avLst/>
          </a:prstGeom>
          <a:noFill/>
        </p:spPr>
      </p:pic>
      <p:grpSp>
        <p:nvGrpSpPr>
          <p:cNvPr id="11" name="Group 10"/>
          <p:cNvGrpSpPr/>
          <p:nvPr userDrawn="1"/>
        </p:nvGrpSpPr>
        <p:grpSpPr>
          <a:xfrm>
            <a:off x="0" y="6619875"/>
            <a:ext cx="9144000" cy="304800"/>
            <a:chOff x="0" y="6553200"/>
            <a:chExt cx="9144000" cy="304800"/>
          </a:xfrm>
        </p:grpSpPr>
        <p:sp>
          <p:nvSpPr>
            <p:cNvPr id="12" name="Rectangle 11"/>
            <p:cNvSpPr/>
            <p:nvPr userDrawn="1"/>
          </p:nvSpPr>
          <p:spPr>
            <a:xfrm>
              <a:off x="0" y="6553200"/>
              <a:ext cx="9144000" cy="304800"/>
            </a:xfrm>
            <a:prstGeom prst="rect">
              <a:avLst/>
            </a:prstGeom>
            <a:solidFill>
              <a:srgbClr val="014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4600" y="6591300"/>
              <a:ext cx="8856999" cy="230832"/>
            </a:xfrm>
            <a:prstGeom prst="rect">
              <a:avLst/>
            </a:prstGeom>
            <a:noFill/>
          </p:spPr>
          <p:txBody>
            <a:bodyPr wrap="square" rtlCol="0">
              <a:spAutoFit/>
            </a:bodyPr>
            <a:lstStyle/>
            <a:p>
              <a:r>
                <a:rPr lang="en-US" sz="900" i="0" dirty="0" smtClean="0">
                  <a:solidFill>
                    <a:schemeClr val="bg1"/>
                  </a:solidFill>
                </a:rPr>
                <a:t>Confidential			                       Copyright © 2015. All Rights Reserved			</a:t>
              </a: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interrior">
    <p:spTree>
      <p:nvGrpSpPr>
        <p:cNvPr id="1" name=""/>
        <p:cNvGrpSpPr/>
        <p:nvPr/>
      </p:nvGrpSpPr>
      <p:grpSpPr>
        <a:xfrm>
          <a:off x="0" y="0"/>
          <a:ext cx="0" cy="0"/>
          <a:chOff x="0" y="0"/>
          <a:chExt cx="0" cy="0"/>
        </a:xfrm>
      </p:grpSpPr>
      <p:pic>
        <p:nvPicPr>
          <p:cNvPr id="3075" name="Picture 3" descr="C:\Users\bwebb.CORPORATE\Desktop\new\content_slide2.jpg"/>
          <p:cNvPicPr>
            <a:picLocks noChangeAspect="1" noChangeArrowheads="1"/>
          </p:cNvPicPr>
          <p:nvPr userDrawn="1"/>
        </p:nvPicPr>
        <p:blipFill>
          <a:blip r:embed="rId2" cstate="print"/>
          <a:srcRect t="4444"/>
          <a:stretch>
            <a:fillRect/>
          </a:stretch>
        </p:blipFill>
        <p:spPr bwMode="auto">
          <a:xfrm>
            <a:off x="0" y="0"/>
            <a:ext cx="9144000" cy="6553200"/>
          </a:xfrm>
          <a:prstGeom prst="rect">
            <a:avLst/>
          </a:prstGeom>
          <a:noFill/>
        </p:spPr>
      </p:pic>
      <p:sp>
        <p:nvSpPr>
          <p:cNvPr id="8"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14" name="Title 13"/>
          <p:cNvSpPr>
            <a:spLocks noGrp="1"/>
          </p:cNvSpPr>
          <p:nvPr>
            <p:ph type="title"/>
          </p:nvPr>
        </p:nvSpPr>
        <p:spPr>
          <a:xfrm>
            <a:off x="457200" y="76200"/>
            <a:ext cx="5715000" cy="868362"/>
          </a:xfrm>
          <a:prstGeom prst="rect">
            <a:avLst/>
          </a:prstGeom>
        </p:spPr>
        <p:txBody>
          <a:bodyPr/>
          <a:lstStyle>
            <a:lvl1pPr>
              <a:defRPr sz="2400" b="1">
                <a:latin typeface="Arial" pitchFamily="34" charset="0"/>
                <a:cs typeface="Arial" pitchFamily="34" charset="0"/>
              </a:defRPr>
            </a:lvl1pPr>
          </a:lstStyle>
          <a:p>
            <a:r>
              <a:rPr lang="en-US" dirty="0" smtClean="0"/>
              <a:t>Click to edit Master title style</a:t>
            </a:r>
            <a:endParaRPr lang="en-US" dirty="0"/>
          </a:p>
        </p:txBody>
      </p:sp>
      <p:sp>
        <p:nvSpPr>
          <p:cNvPr id="16" name="Text Placeholder 15"/>
          <p:cNvSpPr>
            <a:spLocks noGrp="1"/>
          </p:cNvSpPr>
          <p:nvPr>
            <p:ph type="body" sz="quarter" idx="10"/>
          </p:nvPr>
        </p:nvSpPr>
        <p:spPr>
          <a:xfrm>
            <a:off x="457200" y="1752600"/>
            <a:ext cx="8382000" cy="609600"/>
          </a:xfrm>
          <a:prstGeom prst="rect">
            <a:avLst/>
          </a:prstGeom>
        </p:spPr>
        <p:txBody>
          <a:bodyPr/>
          <a:lstStyle>
            <a:lvl1pPr>
              <a:buNone/>
              <a:defRPr>
                <a:solidFill>
                  <a:schemeClr val="tx2"/>
                </a:solidFill>
                <a:latin typeface="Arial" pitchFamily="34" charset="0"/>
                <a:cs typeface="Arial" pitchFamily="34" charset="0"/>
              </a:defRPr>
            </a:lvl1pPr>
          </a:lstStyle>
          <a:p>
            <a:pPr lvl="0"/>
            <a:r>
              <a:rPr lang="en-US" dirty="0" smtClean="0"/>
              <a:t>Click to edit Master text styles</a:t>
            </a:r>
          </a:p>
        </p:txBody>
      </p:sp>
      <p:sp>
        <p:nvSpPr>
          <p:cNvPr id="20" name="Text Placeholder 15"/>
          <p:cNvSpPr>
            <a:spLocks noGrp="1"/>
          </p:cNvSpPr>
          <p:nvPr>
            <p:ph type="body" sz="quarter" idx="11"/>
          </p:nvPr>
        </p:nvSpPr>
        <p:spPr>
          <a:xfrm>
            <a:off x="457200" y="2590800"/>
            <a:ext cx="8382000" cy="3352800"/>
          </a:xfrm>
          <a:prstGeom prst="rect">
            <a:avLst/>
          </a:prstGeom>
        </p:spPr>
        <p:txBody>
          <a:bodyPr/>
          <a:lstStyle>
            <a:lvl1pPr>
              <a:buFont typeface="Arial" pitchFamily="34" charset="0"/>
              <a:buChar char="•"/>
              <a:defRPr sz="2400" baseline="0">
                <a:solidFill>
                  <a:schemeClr val="bg1">
                    <a:lumMod val="50000"/>
                  </a:schemeClr>
                </a:solidFill>
                <a:latin typeface="Arial" pitchFamily="34" charset="0"/>
                <a:cs typeface="Arial" pitchFamily="34" charset="0"/>
              </a:defRPr>
            </a:lvl1pPr>
          </a:lstStyle>
          <a:p>
            <a:pPr lvl="0"/>
            <a:r>
              <a:rPr lang="en-US" smtClean="0"/>
              <a:t>Click to edit Master text styles</a:t>
            </a:r>
          </a:p>
          <a:p>
            <a:pPr lvl="1"/>
            <a:r>
              <a:rPr lang="en-US" smtClean="0"/>
              <a:t>Second level</a:t>
            </a:r>
          </a:p>
          <a:p>
            <a:pPr lvl="2"/>
            <a:r>
              <a:rPr lang="en-US" smtClean="0"/>
              <a:t>Third level</a:t>
            </a:r>
          </a:p>
        </p:txBody>
      </p:sp>
      <p:pic>
        <p:nvPicPr>
          <p:cNvPr id="10"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7529946" y="152400"/>
            <a:ext cx="1385454" cy="609600"/>
          </a:xfrm>
          <a:prstGeom prst="rect">
            <a:avLst/>
          </a:prstGeom>
          <a:noFill/>
        </p:spPr>
      </p:pic>
      <p:grpSp>
        <p:nvGrpSpPr>
          <p:cNvPr id="13" name="Group 12"/>
          <p:cNvGrpSpPr/>
          <p:nvPr userDrawn="1"/>
        </p:nvGrpSpPr>
        <p:grpSpPr>
          <a:xfrm>
            <a:off x="0" y="6553200"/>
            <a:ext cx="9144000" cy="304800"/>
            <a:chOff x="0" y="6553200"/>
            <a:chExt cx="9144000" cy="304800"/>
          </a:xfrm>
        </p:grpSpPr>
        <p:sp>
          <p:nvSpPr>
            <p:cNvPr id="11" name="Rectangle 10"/>
            <p:cNvSpPr/>
            <p:nvPr userDrawn="1"/>
          </p:nvSpPr>
          <p:spPr>
            <a:xfrm>
              <a:off x="0" y="6553200"/>
              <a:ext cx="9144000" cy="304800"/>
            </a:xfrm>
            <a:prstGeom prst="rect">
              <a:avLst/>
            </a:prstGeom>
            <a:solidFill>
              <a:srgbClr val="014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34600" y="6591300"/>
              <a:ext cx="8856999" cy="230832"/>
            </a:xfrm>
            <a:prstGeom prst="rect">
              <a:avLst/>
            </a:prstGeom>
            <a:noFill/>
          </p:spPr>
          <p:txBody>
            <a:bodyPr wrap="square" rtlCol="0">
              <a:spAutoFit/>
            </a:bodyPr>
            <a:lstStyle/>
            <a:p>
              <a:r>
                <a:rPr lang="en-US" sz="900" i="0" dirty="0" smtClean="0">
                  <a:solidFill>
                    <a:schemeClr val="bg1"/>
                  </a:solidFill>
                </a:rPr>
                <a:t>Confidential			                       Copyright © 2015. All Rights Reserved			</a:t>
              </a: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lvl1pPr algn="r">
              <a:defRPr sz="24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AD1C1A5-BD63-4F92-8568-FA8CDF565529}" type="datetime1">
              <a:rPr lang="en-US" smtClean="0"/>
              <a:pPr/>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9D4B-A5BE-4B01-85F3-9148434E4C81}" type="slidenum">
              <a:rPr lang="en-US" smtClean="0"/>
              <a:pPr/>
              <a:t>‹#›</a:t>
            </a:fld>
            <a:endParaRPr lang="en-US"/>
          </a:p>
        </p:txBody>
      </p:sp>
    </p:spTree>
    <p:extLst>
      <p:ext uri="{BB962C8B-B14F-4D97-AF65-F5344CB8AC3E}">
        <p14:creationId xmlns:p14="http://schemas.microsoft.com/office/powerpoint/2010/main" val="35666487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A4C947-EAB2-4267-90E3-AB6185B49880}" type="datetime1">
              <a:rPr lang="en-US" smtClean="0"/>
              <a:pPr/>
              <a:t>7/28/2016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09D4B-A5BE-4B01-85F3-9148434E4C81}" type="slidenum">
              <a:rPr lang="en-US" smtClean="0"/>
              <a:pPr/>
              <a:t>‹#›</a:t>
            </a:fld>
            <a:endParaRPr lang="en-US"/>
          </a:p>
        </p:txBody>
      </p:sp>
      <p:sp>
        <p:nvSpPr>
          <p:cNvPr id="6" name="Title 1"/>
          <p:cNvSpPr>
            <a:spLocks noGrp="1"/>
          </p:cNvSpPr>
          <p:nvPr>
            <p:ph type="title"/>
          </p:nvPr>
        </p:nvSpPr>
        <p:spPr>
          <a:xfrm>
            <a:off x="457200" y="533400"/>
            <a:ext cx="8229600" cy="1143000"/>
          </a:xfrm>
        </p:spPr>
        <p:txBody>
          <a:bodyPr>
            <a:normAutofit/>
          </a:bodyPr>
          <a:lstStyle>
            <a:lvl1pPr algn="r">
              <a:defRPr sz="24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288929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7170" name="Picture 2" descr="C:\Users\bwebb.CORPORATE\Desktop\trans_bg1.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6"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7244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58674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6248400" y="2895600"/>
            <a:ext cx="2722418" cy="1197864"/>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pic>
        <p:nvPicPr>
          <p:cNvPr id="8194" name="Picture 2" descr="C:\Users\bwebb.CORPORATE\Desktop\trans_bg1 Copy.jpg"/>
          <p:cNvPicPr>
            <a:picLocks noChangeAspect="1" noChangeArrowheads="1"/>
          </p:cNvPicPr>
          <p:nvPr userDrawn="1"/>
        </p:nvPicPr>
        <p:blipFill>
          <a:blip r:embed="rId2" cstate="print"/>
          <a:srcRect/>
          <a:stretch>
            <a:fillRect/>
          </a:stretch>
        </p:blipFill>
        <p:spPr bwMode="auto">
          <a:xfrm>
            <a:off x="1" y="0"/>
            <a:ext cx="9144000" cy="6858000"/>
          </a:xfrm>
          <a:prstGeom prst="rect">
            <a:avLst/>
          </a:prstGeom>
          <a:noFill/>
        </p:spPr>
      </p:pic>
      <p:sp>
        <p:nvSpPr>
          <p:cNvPr id="6"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7244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58674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6248400" y="2895600"/>
            <a:ext cx="2722418" cy="1197864"/>
          </a:xfrm>
          <a:prstGeom prst="rect">
            <a:avLst/>
          </a:prstGeom>
          <a:noFill/>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5122" name="Picture 2" descr="C:\Users\bwebb.CORPORATE\Desktop\new\trans_bg2.jp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sp>
        <p:nvSpPr>
          <p:cNvPr id="5"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7244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59436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762000" y="609600"/>
            <a:ext cx="2722418" cy="119786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pic>
        <p:nvPicPr>
          <p:cNvPr id="4099" name="Picture 3" descr="C:\Users\bwebb.CORPORATE\Desktop\new\trans_bg3.jp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sp>
        <p:nvSpPr>
          <p:cNvPr id="5"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9530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42672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762000" y="609600"/>
            <a:ext cx="2722418" cy="1197864"/>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6146" name="Picture 2" descr="C:\Users\bwebb.CORPORATE\Desktop\new\trans_bg4.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5"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9530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42672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762000" y="609600"/>
            <a:ext cx="2722418" cy="119786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pic>
        <p:nvPicPr>
          <p:cNvPr id="139266" name="Picture 2" descr="C:\Users\bwebb.CORPORATE\Desktop\medical.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5"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9530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42672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762000" y="609600"/>
            <a:ext cx="2722418" cy="1197864"/>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pic>
        <p:nvPicPr>
          <p:cNvPr id="140290" name="Picture 2" descr="C:\Users\bwebb.CORPORATE\Desktop\manufacturing.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5"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9530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42672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762000" y="609600"/>
            <a:ext cx="2722418" cy="1197864"/>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9_Title Slide">
    <p:spTree>
      <p:nvGrpSpPr>
        <p:cNvPr id="1" name=""/>
        <p:cNvGrpSpPr/>
        <p:nvPr/>
      </p:nvGrpSpPr>
      <p:grpSpPr>
        <a:xfrm>
          <a:off x="0" y="0"/>
          <a:ext cx="0" cy="0"/>
          <a:chOff x="0" y="0"/>
          <a:chExt cx="0" cy="0"/>
        </a:xfrm>
      </p:grpSpPr>
      <p:pic>
        <p:nvPicPr>
          <p:cNvPr id="141314" name="Picture 2" descr="C:\Users\bwebb.CORPORATE\Desktop\circuit_board.jpg"/>
          <p:cNvPicPr>
            <a:picLocks noChangeAspect="1" noChangeArrowheads="1"/>
          </p:cNvPicPr>
          <p:nvPr userDrawn="1"/>
        </p:nvPicPr>
        <p:blipFill>
          <a:blip r:embed="rId2" cstate="print"/>
          <a:srcRect/>
          <a:stretch>
            <a:fillRect/>
          </a:stretch>
        </p:blipFill>
        <p:spPr bwMode="auto">
          <a:xfrm>
            <a:off x="-2" y="-1"/>
            <a:ext cx="9144003" cy="6858001"/>
          </a:xfrm>
          <a:prstGeom prst="rect">
            <a:avLst/>
          </a:prstGeom>
          <a:noFill/>
        </p:spPr>
      </p:pic>
      <p:sp>
        <p:nvSpPr>
          <p:cNvPr id="5"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
        <p:nvSpPr>
          <p:cNvPr id="2" name="Title 1"/>
          <p:cNvSpPr>
            <a:spLocks noGrp="1"/>
          </p:cNvSpPr>
          <p:nvPr>
            <p:ph type="ctrTitle"/>
          </p:nvPr>
        </p:nvSpPr>
        <p:spPr>
          <a:xfrm>
            <a:off x="685800" y="2568575"/>
            <a:ext cx="4953000" cy="1089025"/>
          </a:xfrm>
        </p:spPr>
        <p:txBody>
          <a:bodyPr>
            <a:normAutofit/>
          </a:bodyPr>
          <a:lstStyle>
            <a:lvl1pPr algn="l">
              <a:defRPr sz="3200" b="1" i="0">
                <a:solidFill>
                  <a:schemeClr val="tx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33800"/>
            <a:ext cx="4267200" cy="838200"/>
          </a:xfrm>
        </p:spPr>
        <p:txBody>
          <a:bodyPr>
            <a:normAutofit/>
          </a:bodyPr>
          <a:lstStyle>
            <a:lvl1pPr marL="0" indent="0" algn="l">
              <a:buNone/>
              <a:defRPr sz="2400" i="0"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2" descr="C:\Users\bwebb.CORPORATE\Desktop\!EASi_Logo_CMYK_060414-01.png"/>
          <p:cNvPicPr>
            <a:picLocks noChangeAspect="1" noChangeArrowheads="1"/>
          </p:cNvPicPr>
          <p:nvPr userDrawn="1"/>
        </p:nvPicPr>
        <p:blipFill>
          <a:blip r:embed="rId3" cstate="print"/>
          <a:srcRect l="11341" t="20031" r="7650" b="24883"/>
          <a:stretch>
            <a:fillRect/>
          </a:stretch>
        </p:blipFill>
        <p:spPr bwMode="auto">
          <a:xfrm>
            <a:off x="762000" y="609600"/>
            <a:ext cx="2722418" cy="1197864"/>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7200" y="274638"/>
            <a:ext cx="5562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2E6F13E-A8F5-4375-AB22-21C35A761B50}" type="datetimeFigureOut">
              <a:rPr lang="en-US"/>
              <a:pPr>
                <a:defRPr/>
              </a:pPr>
              <a:t>7/28/2016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064FFA7-FBC6-4444-B6A4-35604E439EA7}" type="slidenum">
              <a:rPr lang="en-US"/>
              <a:pPr>
                <a:defRPr/>
              </a:pPr>
              <a:t>‹#›</a:t>
            </a:fld>
            <a:endParaRPr lang="en-US"/>
          </a:p>
        </p:txBody>
      </p:sp>
      <p:sp>
        <p:nvSpPr>
          <p:cNvPr id="2" name="AutoShape 13"/>
          <p:cNvSpPr>
            <a:spLocks noChangeAspect="1" noChangeArrowheads="1"/>
          </p:cNvSpPr>
          <p:nvPr/>
        </p:nvSpPr>
        <p:spPr bwMode="auto">
          <a:xfrm>
            <a:off x="3452813" y="3346450"/>
            <a:ext cx="4195762" cy="1462088"/>
          </a:xfrm>
          <a:prstGeom prst="rect">
            <a:avLst/>
          </a:prstGeom>
          <a:noFill/>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94" r:id="rId1"/>
    <p:sldLayoutId id="2147483701" r:id="rId2"/>
    <p:sldLayoutId id="2147483702" r:id="rId3"/>
    <p:sldLayoutId id="2147483695" r:id="rId4"/>
    <p:sldLayoutId id="2147483697" r:id="rId5"/>
    <p:sldLayoutId id="2147483700" r:id="rId6"/>
    <p:sldLayoutId id="2147483705" r:id="rId7"/>
    <p:sldLayoutId id="2147483706" r:id="rId8"/>
    <p:sldLayoutId id="2147483707" r:id="rId9"/>
    <p:sldLayoutId id="2147483708" r:id="rId10"/>
    <p:sldLayoutId id="2147483698" r:id="rId11"/>
    <p:sldLayoutId id="2147483696" r:id="rId12"/>
    <p:sldLayoutId id="2147483699" r:id="rId13"/>
    <p:sldLayoutId id="2147483703" r:id="rId14"/>
    <p:sldLayoutId id="2147483704" r:id="rId15"/>
  </p:sldLayoutIdLst>
  <p:txStyles>
    <p:titleStyle>
      <a:lvl1pPr algn="l" rtl="0" eaLnBrk="0" fontAlgn="base" hangingPunct="0">
        <a:spcBef>
          <a:spcPct val="0"/>
        </a:spcBef>
        <a:spcAft>
          <a:spcPct val="0"/>
        </a:spcAft>
        <a:defRPr sz="2000" b="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400" b="1">
          <a:solidFill>
            <a:schemeClr val="bg1"/>
          </a:solidFill>
          <a:latin typeface="Arial" charset="0"/>
          <a:cs typeface="Arial" charset="0"/>
        </a:defRPr>
      </a:lvl2pPr>
      <a:lvl3pPr algn="l" rtl="0" eaLnBrk="0" fontAlgn="base" hangingPunct="0">
        <a:spcBef>
          <a:spcPct val="0"/>
        </a:spcBef>
        <a:spcAft>
          <a:spcPct val="0"/>
        </a:spcAft>
        <a:defRPr sz="2400" b="1">
          <a:solidFill>
            <a:schemeClr val="bg1"/>
          </a:solidFill>
          <a:latin typeface="Arial" charset="0"/>
          <a:cs typeface="Arial" charset="0"/>
        </a:defRPr>
      </a:lvl3pPr>
      <a:lvl4pPr algn="l" rtl="0" eaLnBrk="0" fontAlgn="base" hangingPunct="0">
        <a:spcBef>
          <a:spcPct val="0"/>
        </a:spcBef>
        <a:spcAft>
          <a:spcPct val="0"/>
        </a:spcAft>
        <a:defRPr sz="2400" b="1">
          <a:solidFill>
            <a:schemeClr val="bg1"/>
          </a:solidFill>
          <a:latin typeface="Arial" charset="0"/>
          <a:cs typeface="Arial" charset="0"/>
        </a:defRPr>
      </a:lvl4pPr>
      <a:lvl5pPr algn="l" rtl="0" eaLnBrk="0" fontAlgn="base" hangingPunct="0">
        <a:spcBef>
          <a:spcPct val="0"/>
        </a:spcBef>
        <a:spcAft>
          <a:spcPct val="0"/>
        </a:spcAft>
        <a:defRPr sz="2400" b="1">
          <a:solidFill>
            <a:schemeClr val="bg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projects.invisionapp.com/d/login"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5943600" cy="1089025"/>
          </a:xfrm>
        </p:spPr>
        <p:txBody>
          <a:bodyPr>
            <a:noAutofit/>
          </a:bodyPr>
          <a:lstStyle/>
          <a:p>
            <a:r>
              <a:rPr lang="en-US" dirty="0">
                <a:latin typeface="Century Gothic" pitchFamily="34" charset="0"/>
              </a:rPr>
              <a:t>Project Kick-off Meeting</a:t>
            </a:r>
            <a:endParaRPr lang="en-US" dirty="0" smtClean="0">
              <a:latin typeface="Arial" charset="0"/>
              <a:cs typeface="Arial" charset="0"/>
            </a:endParaRPr>
          </a:p>
        </p:txBody>
      </p:sp>
      <p:sp>
        <p:nvSpPr>
          <p:cNvPr id="2" name="Subtitle 1"/>
          <p:cNvSpPr>
            <a:spLocks noGrp="1"/>
          </p:cNvSpPr>
          <p:nvPr>
            <p:ph type="subTitle" idx="1"/>
          </p:nvPr>
        </p:nvSpPr>
        <p:spPr>
          <a:xfrm>
            <a:off x="2969" y="3657600"/>
            <a:ext cx="4267200" cy="838200"/>
          </a:xfrm>
        </p:spPr>
        <p:txBody>
          <a:bodyPr>
            <a:normAutofit lnSpcReduction="10000"/>
          </a:bodyPr>
          <a:lstStyle/>
          <a:p>
            <a:r>
              <a:rPr lang="en-US" dirty="0">
                <a:latin typeface="Century Gothic" pitchFamily="34" charset="0"/>
              </a:rPr>
              <a:t>Project Name</a:t>
            </a:r>
            <a:r>
              <a:rPr lang="en-US" dirty="0" smtClean="0">
                <a:latin typeface="Century Gothic" pitchFamily="34" charset="0"/>
              </a:rPr>
              <a:t>: </a:t>
            </a:r>
            <a:r>
              <a:rPr lang="en-US" dirty="0" err="1" smtClean="0">
                <a:latin typeface="Century Gothic" pitchFamily="34" charset="0"/>
              </a:rPr>
              <a:t>EASiCab</a:t>
            </a:r>
            <a:endParaRPr lang="en-US" dirty="0" smtClean="0">
              <a:latin typeface="Century Gothic" pitchFamily="34" charset="0"/>
            </a:endParaRPr>
          </a:p>
          <a:p>
            <a:r>
              <a:rPr lang="en-US" dirty="0" smtClean="0">
                <a:latin typeface="Century Gothic" pitchFamily="34" charset="0"/>
              </a:rPr>
              <a:t>Date:</a:t>
            </a:r>
            <a:endParaRPr lang="en-IN" dirty="0"/>
          </a:p>
        </p:txBody>
      </p:sp>
    </p:spTree>
    <p:extLst>
      <p:ext uri="{BB962C8B-B14F-4D97-AF65-F5344CB8AC3E}">
        <p14:creationId xmlns:p14="http://schemas.microsoft.com/office/powerpoint/2010/main" val="596628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defRPr/>
            </a:pPr>
            <a:r>
              <a:rPr lang="en-US" sz="2400" dirty="0"/>
              <a:t>Project Plan</a:t>
            </a:r>
          </a:p>
        </p:txBody>
      </p:sp>
      <p:graphicFrame>
        <p:nvGraphicFramePr>
          <p:cNvPr id="3" name="Table 2"/>
          <p:cNvGraphicFramePr>
            <a:graphicFrameLocks noGrp="1"/>
          </p:cNvGraphicFramePr>
          <p:nvPr>
            <p:extLst>
              <p:ext uri="{D42A27DB-BD31-4B8C-83A1-F6EECF244321}">
                <p14:modId xmlns:p14="http://schemas.microsoft.com/office/powerpoint/2010/main" val="2670771866"/>
              </p:ext>
            </p:extLst>
          </p:nvPr>
        </p:nvGraphicFramePr>
        <p:xfrm>
          <a:off x="609600" y="1524003"/>
          <a:ext cx="8153400" cy="2549151"/>
        </p:xfrm>
        <a:graphic>
          <a:graphicData uri="http://schemas.openxmlformats.org/drawingml/2006/table">
            <a:tbl>
              <a:tblPr firstRow="1" firstCol="1" bandRow="1">
                <a:tableStyleId>{5C22544A-7EE6-4342-B048-85BDC9FD1C3A}</a:tableStyleId>
              </a:tblPr>
              <a:tblGrid>
                <a:gridCol w="5358061"/>
                <a:gridCol w="2795339"/>
              </a:tblGrid>
              <a:tr h="611951">
                <a:tc>
                  <a:txBody>
                    <a:bodyPr/>
                    <a:lstStyle/>
                    <a:p>
                      <a:pPr algn="ctr">
                        <a:lnSpc>
                          <a:spcPct val="115000"/>
                        </a:lnSpc>
                        <a:spcAft>
                          <a:spcPts val="0"/>
                        </a:spcAft>
                      </a:pPr>
                      <a:r>
                        <a:rPr lang="en-US" sz="2400" dirty="0">
                          <a:effectLst/>
                          <a:latin typeface="Century Gothic" pitchFamily="34" charset="0"/>
                        </a:rPr>
                        <a:t>Milestone</a:t>
                      </a:r>
                      <a:endParaRPr lang="en-IN" sz="2400" dirty="0">
                        <a:effectLst/>
                        <a:latin typeface="Century Gothic" pitchFamily="34" charset="0"/>
                        <a:ea typeface="Times New Roman"/>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2400" b="1" kern="1200" dirty="0">
                          <a:solidFill>
                            <a:schemeClr val="lt1"/>
                          </a:solidFill>
                          <a:effectLst/>
                          <a:latin typeface="Century Gothic" pitchFamily="34" charset="0"/>
                          <a:ea typeface="+mn-ea"/>
                          <a:cs typeface="+mn-cs"/>
                        </a:rPr>
                        <a:t>Date</a:t>
                      </a:r>
                      <a:endParaRPr lang="en-IN" sz="2400" b="1" kern="1200" dirty="0">
                        <a:solidFill>
                          <a:schemeClr val="lt1"/>
                        </a:solidFill>
                        <a:effectLst/>
                        <a:latin typeface="Century Gothic" pitchFamily="34" charset="0"/>
                        <a:ea typeface="+mn-ea"/>
                        <a:cs typeface="+mn-cs"/>
                      </a:endParaRPr>
                    </a:p>
                  </a:txBody>
                  <a:tcPr marL="68580" marR="68580" marT="0" marB="0"/>
                </a:tc>
              </a:tr>
              <a:tr h="378646">
                <a:tc>
                  <a:txBody>
                    <a:bodyPr/>
                    <a:lstStyle/>
                    <a:p>
                      <a:pPr marL="0" algn="l" defTabSz="914400" rtl="0" eaLnBrk="1" latinLnBrk="0" hangingPunct="1">
                        <a:lnSpc>
                          <a:spcPct val="115000"/>
                        </a:lnSpc>
                        <a:spcAft>
                          <a:spcPts val="0"/>
                        </a:spcAft>
                      </a:pPr>
                      <a:r>
                        <a:rPr lang="en-US" sz="1800" b="1" kern="1200" dirty="0">
                          <a:solidFill>
                            <a:schemeClr val="lt1"/>
                          </a:solidFill>
                          <a:effectLst/>
                          <a:latin typeface="Century Gothic" pitchFamily="34" charset="0"/>
                          <a:ea typeface="+mn-ea"/>
                          <a:cs typeface="+mn-cs"/>
                        </a:rPr>
                        <a:t>Project Kick-off</a:t>
                      </a:r>
                      <a:endParaRPr lang="en-IN" sz="1800" b="1" kern="1200" dirty="0">
                        <a:solidFill>
                          <a:schemeClr val="lt1"/>
                        </a:solidFill>
                        <a:effectLst/>
                        <a:latin typeface="Century Gothic" pitchFamily="34" charset="0"/>
                        <a:ea typeface="+mn-ea"/>
                        <a:cs typeface="+mn-cs"/>
                      </a:endParaRPr>
                    </a:p>
                  </a:txBody>
                  <a:tcPr marL="68580" marR="68580" marT="0" marB="0"/>
                </a:tc>
                <a:tc>
                  <a:txBody>
                    <a:bodyPr/>
                    <a:lstStyle/>
                    <a:p>
                      <a:pPr algn="ctr">
                        <a:lnSpc>
                          <a:spcPct val="115000"/>
                        </a:lnSpc>
                        <a:spcAft>
                          <a:spcPts val="0"/>
                        </a:spcAft>
                      </a:pPr>
                      <a:endParaRPr lang="en-IN" sz="1800" b="0" dirty="0">
                        <a:solidFill>
                          <a:schemeClr val="tx1"/>
                        </a:solidFill>
                        <a:effectLst/>
                        <a:latin typeface="Century Gothic" pitchFamily="34" charset="0"/>
                        <a:ea typeface="Times New Roman"/>
                        <a:cs typeface="Times New Roman"/>
                      </a:endParaRPr>
                    </a:p>
                  </a:txBody>
                  <a:tcPr marL="68580" marR="68580" marT="0" marB="0"/>
                </a:tc>
              </a:tr>
              <a:tr h="381000">
                <a:tc>
                  <a:txBody>
                    <a:bodyPr/>
                    <a:lstStyle/>
                    <a:p>
                      <a:pPr marL="0" algn="l" defTabSz="914400" rtl="0" eaLnBrk="1" latinLnBrk="0" hangingPunct="1">
                        <a:lnSpc>
                          <a:spcPct val="115000"/>
                        </a:lnSpc>
                        <a:spcAft>
                          <a:spcPts val="0"/>
                        </a:spcAft>
                      </a:pPr>
                      <a:r>
                        <a:rPr lang="en-US" sz="1800" b="1" kern="1200" dirty="0" smtClean="0">
                          <a:solidFill>
                            <a:schemeClr val="lt1"/>
                          </a:solidFill>
                          <a:effectLst/>
                          <a:latin typeface="Century Gothic" pitchFamily="34" charset="0"/>
                          <a:ea typeface="+mn-ea"/>
                          <a:cs typeface="+mn-cs"/>
                        </a:rPr>
                        <a:t>Project</a:t>
                      </a:r>
                      <a:r>
                        <a:rPr lang="en-US" sz="1800" b="1" kern="1200" baseline="0" dirty="0" smtClean="0">
                          <a:solidFill>
                            <a:schemeClr val="lt1"/>
                          </a:solidFill>
                          <a:effectLst/>
                          <a:latin typeface="Century Gothic" pitchFamily="34" charset="0"/>
                          <a:ea typeface="+mn-ea"/>
                          <a:cs typeface="+mn-cs"/>
                        </a:rPr>
                        <a:t> start date</a:t>
                      </a:r>
                      <a:endParaRPr lang="en-IN" sz="1800" b="1" kern="1200" dirty="0">
                        <a:solidFill>
                          <a:schemeClr val="lt1"/>
                        </a:solidFill>
                        <a:effectLst/>
                        <a:latin typeface="Century Gothic" pitchFamily="34" charset="0"/>
                        <a:ea typeface="+mn-ea"/>
                        <a:cs typeface="+mn-cs"/>
                      </a:endParaRPr>
                    </a:p>
                  </a:txBody>
                  <a:tcPr marL="68580" marR="68580" marT="0" marB="0"/>
                </a:tc>
                <a:tc>
                  <a:txBody>
                    <a:bodyPr/>
                    <a:lstStyle/>
                    <a:p>
                      <a:pPr algn="ctr">
                        <a:lnSpc>
                          <a:spcPct val="115000"/>
                        </a:lnSpc>
                        <a:spcAft>
                          <a:spcPts val="0"/>
                        </a:spcAft>
                      </a:pPr>
                      <a:endParaRPr lang="en-IN" sz="1800" dirty="0">
                        <a:effectLst/>
                        <a:latin typeface="Century Gothic" pitchFamily="34" charset="0"/>
                        <a:ea typeface="Times New Roman"/>
                        <a:cs typeface="Times New Roman"/>
                      </a:endParaRPr>
                    </a:p>
                  </a:txBody>
                  <a:tcPr marL="68580" marR="68580" marT="0" marB="0"/>
                </a:tc>
              </a:tr>
              <a:tr h="366077">
                <a:tc>
                  <a:txBody>
                    <a:bodyPr/>
                    <a:lstStyle/>
                    <a:p>
                      <a:pPr marL="0" algn="l" defTabSz="914400" rtl="0" eaLnBrk="1" latinLnBrk="0" hangingPunct="1">
                        <a:lnSpc>
                          <a:spcPct val="115000"/>
                        </a:lnSpc>
                        <a:spcAft>
                          <a:spcPts val="0"/>
                        </a:spcAft>
                      </a:pPr>
                      <a:r>
                        <a:rPr lang="en-US" sz="1800" b="1" kern="1200" dirty="0" smtClean="0">
                          <a:solidFill>
                            <a:schemeClr val="lt1"/>
                          </a:solidFill>
                          <a:effectLst/>
                          <a:latin typeface="Century Gothic" pitchFamily="34" charset="0"/>
                          <a:ea typeface="+mn-ea"/>
                          <a:cs typeface="+mn-cs"/>
                        </a:rPr>
                        <a:t>Issues /Bug found</a:t>
                      </a:r>
                      <a:endParaRPr lang="en-IN" sz="1800" b="1" kern="1200" dirty="0">
                        <a:solidFill>
                          <a:schemeClr val="lt1"/>
                        </a:solidFill>
                        <a:effectLst/>
                        <a:latin typeface="Century Gothic" pitchFamily="34" charset="0"/>
                        <a:ea typeface="+mn-ea"/>
                        <a:cs typeface="+mn-cs"/>
                      </a:endParaRPr>
                    </a:p>
                  </a:txBody>
                  <a:tcPr marL="68580" marR="68580" marT="0" marB="0"/>
                </a:tc>
                <a:tc>
                  <a:txBody>
                    <a:bodyPr/>
                    <a:lstStyle/>
                    <a:p>
                      <a:pPr algn="ctr">
                        <a:lnSpc>
                          <a:spcPct val="115000"/>
                        </a:lnSpc>
                        <a:spcAft>
                          <a:spcPts val="0"/>
                        </a:spcAft>
                      </a:pPr>
                      <a:endParaRPr lang="en-IN" sz="1800" dirty="0">
                        <a:effectLst/>
                        <a:latin typeface="Century Gothic" pitchFamily="34" charset="0"/>
                        <a:ea typeface="Times New Roman"/>
                        <a:cs typeface="Times New Roman"/>
                      </a:endParaRPr>
                    </a:p>
                  </a:txBody>
                  <a:tcPr marL="68580" marR="68580" marT="0" marB="0"/>
                </a:tc>
              </a:tr>
              <a:tr h="430477">
                <a:tc>
                  <a:txBody>
                    <a:bodyPr/>
                    <a:lstStyle/>
                    <a:p>
                      <a:pPr marL="0" algn="l" defTabSz="914400" rtl="0" eaLnBrk="1" latinLnBrk="0" hangingPunct="1">
                        <a:lnSpc>
                          <a:spcPct val="115000"/>
                        </a:lnSpc>
                        <a:spcAft>
                          <a:spcPts val="0"/>
                        </a:spcAft>
                      </a:pPr>
                      <a:r>
                        <a:rPr lang="en-IN" sz="1800" b="1" kern="1200" dirty="0" smtClean="0">
                          <a:solidFill>
                            <a:schemeClr val="lt1"/>
                          </a:solidFill>
                          <a:effectLst/>
                          <a:latin typeface="Century Gothic" pitchFamily="34" charset="0"/>
                          <a:ea typeface="+mn-ea"/>
                          <a:cs typeface="+mn-cs"/>
                        </a:rPr>
                        <a:t>SW Code review</a:t>
                      </a:r>
                      <a:r>
                        <a:rPr lang="en-IN" sz="1800" b="1" kern="1200" baseline="0" dirty="0" smtClean="0">
                          <a:solidFill>
                            <a:schemeClr val="lt1"/>
                          </a:solidFill>
                          <a:effectLst/>
                          <a:latin typeface="Century Gothic" pitchFamily="34" charset="0"/>
                          <a:ea typeface="+mn-ea"/>
                          <a:cs typeface="+mn-cs"/>
                        </a:rPr>
                        <a:t> report</a:t>
                      </a:r>
                      <a:endParaRPr lang="en-IN" sz="1800" b="1" kern="1200" dirty="0">
                        <a:solidFill>
                          <a:schemeClr val="lt1"/>
                        </a:solidFill>
                        <a:effectLst/>
                        <a:latin typeface="Century Gothic" pitchFamily="34" charset="0"/>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Century Gothic" pitchFamily="34" charset="0"/>
                          <a:ea typeface="Times New Roman"/>
                          <a:cs typeface="Times New Roman"/>
                        </a:rPr>
                        <a:t> </a:t>
                      </a:r>
                      <a:endParaRPr lang="en-IN" sz="1800" dirty="0">
                        <a:effectLst/>
                        <a:latin typeface="Century Gothic" pitchFamily="34" charset="0"/>
                        <a:ea typeface="Times New Roman"/>
                        <a:cs typeface="Times New Roman"/>
                      </a:endParaRPr>
                    </a:p>
                  </a:txBody>
                  <a:tcPr marL="68580" marR="68580" marT="0" marB="0"/>
                </a:tc>
              </a:tr>
              <a:tr h="381000">
                <a:tc>
                  <a:txBody>
                    <a:bodyPr/>
                    <a:lstStyle/>
                    <a:p>
                      <a:pPr marL="0" algn="l" defTabSz="914400" rtl="0" eaLnBrk="1" latinLnBrk="0" hangingPunct="1">
                        <a:lnSpc>
                          <a:spcPct val="115000"/>
                        </a:lnSpc>
                        <a:spcAft>
                          <a:spcPts val="0"/>
                        </a:spcAft>
                      </a:pPr>
                      <a:r>
                        <a:rPr lang="en-IN" sz="1800" b="1" kern="1200" dirty="0" smtClean="0">
                          <a:solidFill>
                            <a:schemeClr val="lt1"/>
                          </a:solidFill>
                          <a:effectLst/>
                          <a:latin typeface="Century Gothic" pitchFamily="34" charset="0"/>
                          <a:ea typeface="+mn-ea"/>
                          <a:cs typeface="+mn-cs"/>
                        </a:rPr>
                        <a:t>Manual </a:t>
                      </a:r>
                      <a:r>
                        <a:rPr lang="en-IN" sz="1800" b="1" kern="1200" dirty="0">
                          <a:solidFill>
                            <a:schemeClr val="lt1"/>
                          </a:solidFill>
                          <a:effectLst/>
                          <a:latin typeface="Century Gothic" pitchFamily="34" charset="0"/>
                          <a:ea typeface="+mn-ea"/>
                          <a:cs typeface="+mn-cs"/>
                        </a:rPr>
                        <a:t>Test Report </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Century Gothic" pitchFamily="34" charset="0"/>
                          <a:ea typeface="Times New Roman"/>
                          <a:cs typeface="Times New Roman"/>
                        </a:rPr>
                        <a:t>  </a:t>
                      </a:r>
                      <a:endParaRPr lang="en-IN" sz="1800" dirty="0" smtClean="0">
                        <a:effectLst/>
                        <a:latin typeface="Century Gothic" pitchFamily="34" charset="0"/>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33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7543800" cy="868362"/>
          </a:xfrm>
        </p:spPr>
        <p:txBody>
          <a:bodyPr>
            <a:normAutofit/>
          </a:bodyPr>
          <a:lstStyle/>
          <a:p>
            <a:r>
              <a:rPr lang="en-US" sz="2400" dirty="0"/>
              <a:t> </a:t>
            </a:r>
            <a:r>
              <a:rPr lang="en-IN" sz="2400" dirty="0"/>
              <a:t>Resource </a:t>
            </a:r>
            <a:r>
              <a:rPr lang="en-IN" sz="2400" dirty="0" smtClean="0"/>
              <a:t>Plan </a:t>
            </a:r>
            <a:r>
              <a:rPr lang="en-IN" sz="2400" dirty="0"/>
              <a:t>[Software </a:t>
            </a:r>
            <a:r>
              <a:rPr lang="en-IN" sz="2400" dirty="0" smtClean="0"/>
              <a:t>/ Hardware </a:t>
            </a:r>
            <a:r>
              <a:rPr lang="en-IN" sz="2400" dirty="0"/>
              <a:t>/ </a:t>
            </a:r>
            <a:r>
              <a:rPr lang="en-IN" sz="2400" dirty="0" smtClean="0"/>
              <a:t>People]</a:t>
            </a:r>
            <a:endParaRPr lang="en-US" sz="2400" b="1" dirty="0"/>
          </a:p>
        </p:txBody>
      </p:sp>
      <p:sp>
        <p:nvSpPr>
          <p:cNvPr id="3" name="TextBox 2"/>
          <p:cNvSpPr txBox="1"/>
          <p:nvPr/>
        </p:nvSpPr>
        <p:spPr>
          <a:xfrm>
            <a:off x="304800" y="1297900"/>
            <a:ext cx="8534400" cy="4401205"/>
          </a:xfrm>
          <a:prstGeom prst="rect">
            <a:avLst/>
          </a:prstGeom>
          <a:noFill/>
          <a:ln cmpd="dbl">
            <a:solidFill>
              <a:schemeClr val="tx1"/>
            </a:solidFill>
          </a:ln>
        </p:spPr>
        <p:txBody>
          <a:bodyPr wrap="square" rtlCol="0">
            <a:spAutoFit/>
          </a:bodyPr>
          <a:lstStyle/>
          <a:p>
            <a:r>
              <a:rPr lang="en-US" sz="1400" b="1" dirty="0" smtClean="0">
                <a:latin typeface="Century Gothic" panose="020B0502020202020204" pitchFamily="34" charset="0"/>
              </a:rPr>
              <a:t>Tool &amp; Software :</a:t>
            </a:r>
          </a:p>
          <a:p>
            <a:pPr marL="285750" indent="-285750">
              <a:buFont typeface="Arial" pitchFamily="34" charset="0"/>
              <a:buChar char="•"/>
            </a:pPr>
            <a:r>
              <a:rPr lang="en-US" sz="1400" dirty="0" smtClean="0">
                <a:latin typeface="Century Gothic" panose="020B0502020202020204" pitchFamily="34" charset="0"/>
              </a:rPr>
              <a:t>Android Studio </a:t>
            </a:r>
            <a:r>
              <a:rPr lang="en-US" sz="1400" dirty="0" smtClean="0">
                <a:latin typeface="Century Gothic" panose="020B0502020202020204" pitchFamily="34" charset="0"/>
              </a:rPr>
              <a:t>         </a:t>
            </a:r>
            <a:r>
              <a:rPr lang="en-US" sz="1400" dirty="0" smtClean="0">
                <a:latin typeface="Century Gothic" panose="020B0502020202020204" pitchFamily="34" charset="0"/>
              </a:rPr>
              <a:t>–     Android  Development</a:t>
            </a:r>
            <a:endParaRPr lang="en-US" sz="1400" dirty="0" smtClean="0">
              <a:latin typeface="Century Gothic" panose="020B0502020202020204" pitchFamily="34" charset="0"/>
            </a:endParaRPr>
          </a:p>
          <a:p>
            <a:pPr marL="285750" indent="-285750">
              <a:buFont typeface="Arial" pitchFamily="34" charset="0"/>
              <a:buChar char="•"/>
            </a:pPr>
            <a:r>
              <a:rPr lang="en-US" sz="1400" dirty="0" smtClean="0">
                <a:latin typeface="Century Gothic" panose="020B0502020202020204" pitchFamily="34" charset="0"/>
              </a:rPr>
              <a:t>X-code </a:t>
            </a:r>
            <a:r>
              <a:rPr lang="en-US" sz="1400" dirty="0" smtClean="0">
                <a:latin typeface="Century Gothic" pitchFamily="34" charset="0"/>
              </a:rPr>
              <a:t>( iOS) </a:t>
            </a:r>
            <a:r>
              <a:rPr lang="en-US" sz="1400" dirty="0" smtClean="0">
                <a:latin typeface="Century Gothic" pitchFamily="34" charset="0"/>
              </a:rPr>
              <a:t>           –      iOS Development</a:t>
            </a:r>
          </a:p>
          <a:p>
            <a:pPr marL="285750" indent="-285750">
              <a:buFont typeface="Arial" pitchFamily="34" charset="0"/>
              <a:buChar char="•"/>
            </a:pPr>
            <a:r>
              <a:rPr lang="en-US" sz="1400" dirty="0" smtClean="0">
                <a:latin typeface="Century Gothic" pitchFamily="34" charset="0"/>
              </a:rPr>
              <a:t>Eclipse</a:t>
            </a:r>
            <a:r>
              <a:rPr lang="en-US" sz="1400" dirty="0" smtClean="0">
                <a:latin typeface="Century Gothic" pitchFamily="34" charset="0"/>
              </a:rPr>
              <a:t>, Apache </a:t>
            </a:r>
            <a:endParaRPr lang="en-US" sz="1400" dirty="0" smtClean="0">
              <a:latin typeface="Century Gothic" pitchFamily="34" charset="0"/>
            </a:endParaRPr>
          </a:p>
          <a:p>
            <a:pPr marL="285750" indent="-285750">
              <a:buFont typeface="Arial" pitchFamily="34" charset="0"/>
              <a:buChar char="•"/>
            </a:pPr>
            <a:r>
              <a:rPr lang="en-US" sz="1400" dirty="0" smtClean="0">
                <a:latin typeface="Century Gothic" pitchFamily="34" charset="0"/>
              </a:rPr>
              <a:t>Tomcat </a:t>
            </a:r>
            <a:r>
              <a:rPr lang="en-US" sz="1400" dirty="0" smtClean="0">
                <a:latin typeface="Century Gothic" pitchFamily="34" charset="0"/>
              </a:rPr>
              <a:t>Server &amp; </a:t>
            </a:r>
            <a:endParaRPr lang="en-US" sz="1400" dirty="0" smtClean="0">
              <a:latin typeface="Century Gothic" pitchFamily="34" charset="0"/>
            </a:endParaRPr>
          </a:p>
          <a:p>
            <a:pPr marL="285750" indent="-285750">
              <a:buFont typeface="Arial" pitchFamily="34" charset="0"/>
              <a:buChar char="•"/>
            </a:pPr>
            <a:r>
              <a:rPr lang="en-US" sz="1400" dirty="0" smtClean="0">
                <a:latin typeface="Century Gothic" pitchFamily="34" charset="0"/>
              </a:rPr>
              <a:t>MySQL </a:t>
            </a:r>
            <a:r>
              <a:rPr lang="en-US" sz="1400" dirty="0" smtClean="0">
                <a:latin typeface="Century Gothic" pitchFamily="34" charset="0"/>
              </a:rPr>
              <a:t>Database </a:t>
            </a:r>
            <a:r>
              <a:rPr lang="en-US" sz="1400" dirty="0" smtClean="0">
                <a:latin typeface="Century Gothic" pitchFamily="34" charset="0"/>
              </a:rPr>
              <a:t>    –      </a:t>
            </a:r>
            <a:r>
              <a:rPr lang="en-US" sz="1400" dirty="0" smtClean="0">
                <a:latin typeface="Century Gothic" pitchFamily="34" charset="0"/>
              </a:rPr>
              <a:t>Web Service Development</a:t>
            </a:r>
          </a:p>
          <a:p>
            <a:pPr marL="285750" indent="-285750">
              <a:buFont typeface="Arial" pitchFamily="34" charset="0"/>
              <a:buChar char="•"/>
            </a:pPr>
            <a:r>
              <a:rPr lang="en-US" sz="1400" dirty="0" smtClean="0">
                <a:latin typeface="Century Gothic" pitchFamily="34" charset="0"/>
              </a:rPr>
              <a:t>SVN                             -      </a:t>
            </a:r>
            <a:r>
              <a:rPr lang="en-US" sz="1400" dirty="0" smtClean="0">
                <a:latin typeface="Century Gothic" pitchFamily="34" charset="0"/>
              </a:rPr>
              <a:t>S</a:t>
            </a:r>
            <a:r>
              <a:rPr lang="en-US" sz="1400" dirty="0" smtClean="0">
                <a:latin typeface="Century Gothic" pitchFamily="34" charset="0"/>
              </a:rPr>
              <a:t>ource </a:t>
            </a:r>
            <a:r>
              <a:rPr lang="en-US" sz="1400" dirty="0" smtClean="0">
                <a:latin typeface="Century Gothic" pitchFamily="34" charset="0"/>
              </a:rPr>
              <a:t>control</a:t>
            </a:r>
          </a:p>
          <a:p>
            <a:pPr marL="285750" indent="-285750">
              <a:buFont typeface="Arial" pitchFamily="34" charset="0"/>
              <a:buChar char="•"/>
            </a:pPr>
            <a:r>
              <a:rPr lang="en-US" sz="1400" dirty="0" smtClean="0">
                <a:latin typeface="Century Gothic" pitchFamily="34" charset="0"/>
              </a:rPr>
              <a:t>Simulator –                         For application Testing</a:t>
            </a:r>
            <a:endParaRPr lang="en-US" sz="1400" dirty="0" smtClean="0">
              <a:latin typeface="Century Gothic" pitchFamily="34" charset="0"/>
            </a:endParaRPr>
          </a:p>
          <a:p>
            <a:pPr marL="285750" indent="-285750">
              <a:buFont typeface="Arial" pitchFamily="34" charset="0"/>
              <a:buChar char="•"/>
            </a:pPr>
            <a:endParaRPr lang="en-US" sz="1400" dirty="0">
              <a:latin typeface="Century Gothic" pitchFamily="34" charset="0"/>
            </a:endParaRPr>
          </a:p>
          <a:p>
            <a:r>
              <a:rPr lang="en-US" sz="1400" b="1" dirty="0" smtClean="0">
                <a:latin typeface="Century Gothic" pitchFamily="34" charset="0"/>
              </a:rPr>
              <a:t>Programming Languages :</a:t>
            </a:r>
          </a:p>
          <a:p>
            <a:pPr marL="285750" indent="-285750">
              <a:buFont typeface="Arial" panose="020B0604020202020204" pitchFamily="34" charset="0"/>
              <a:buChar char="•"/>
            </a:pPr>
            <a:r>
              <a:rPr lang="en-US" sz="1400" dirty="0" smtClean="0">
                <a:latin typeface="Century Gothic" pitchFamily="34" charset="0"/>
              </a:rPr>
              <a:t>Java (Web Service &amp; Android)</a:t>
            </a:r>
            <a:endParaRPr lang="en-US" sz="1400" dirty="0" smtClean="0">
              <a:latin typeface="Century Gothic" pitchFamily="34" charset="0"/>
            </a:endParaRPr>
          </a:p>
          <a:p>
            <a:pPr marL="285750" indent="-285750">
              <a:buFont typeface="Arial" panose="020B0604020202020204" pitchFamily="34" charset="0"/>
              <a:buChar char="•"/>
            </a:pPr>
            <a:r>
              <a:rPr lang="en-US" sz="1400" dirty="0" smtClean="0">
                <a:latin typeface="Century Gothic" pitchFamily="34" charset="0"/>
              </a:rPr>
              <a:t>Swift (iOS)</a:t>
            </a:r>
            <a:endParaRPr lang="en-US" sz="1400" dirty="0" smtClean="0">
              <a:latin typeface="Century Gothic" pitchFamily="34" charset="0"/>
            </a:endParaRPr>
          </a:p>
          <a:p>
            <a:endParaRPr lang="en-US" sz="1400" dirty="0">
              <a:latin typeface="Century Gothic" pitchFamily="34" charset="0"/>
            </a:endParaRPr>
          </a:p>
          <a:p>
            <a:r>
              <a:rPr lang="en-US" sz="1400" b="1" dirty="0" smtClean="0">
                <a:latin typeface="Century Gothic" pitchFamily="34" charset="0"/>
              </a:rPr>
              <a:t>Hardware</a:t>
            </a:r>
          </a:p>
          <a:p>
            <a:pPr marL="285750" indent="-285750">
              <a:buFont typeface="Arial" pitchFamily="34" charset="0"/>
              <a:buChar char="•"/>
            </a:pPr>
            <a:r>
              <a:rPr lang="en-US" sz="1400" dirty="0" smtClean="0">
                <a:latin typeface="Century Gothic" pitchFamily="34" charset="0"/>
              </a:rPr>
              <a:t>Android </a:t>
            </a:r>
            <a:r>
              <a:rPr lang="en-US" sz="1400" dirty="0" smtClean="0">
                <a:latin typeface="Century Gothic" pitchFamily="34" charset="0"/>
              </a:rPr>
              <a:t>devices</a:t>
            </a:r>
            <a:endParaRPr lang="en-US" sz="1400" dirty="0" smtClean="0">
              <a:latin typeface="Century Gothic" pitchFamily="34" charset="0"/>
            </a:endParaRPr>
          </a:p>
          <a:p>
            <a:endParaRPr lang="en-US" sz="1400" dirty="0">
              <a:latin typeface="Century Gothic" pitchFamily="34" charset="0"/>
            </a:endParaRPr>
          </a:p>
          <a:p>
            <a:r>
              <a:rPr lang="en-US" sz="1400" b="1" dirty="0" smtClean="0">
                <a:latin typeface="Century Gothic" pitchFamily="34" charset="0"/>
              </a:rPr>
              <a:t>Resource</a:t>
            </a:r>
          </a:p>
          <a:p>
            <a:pPr marL="285750" indent="-285750">
              <a:buFont typeface="Arial" pitchFamily="34" charset="0"/>
              <a:buChar char="•"/>
            </a:pPr>
            <a:r>
              <a:rPr lang="en-US" sz="1400" dirty="0" smtClean="0">
                <a:latin typeface="Century Gothic" pitchFamily="34" charset="0"/>
              </a:rPr>
              <a:t>Manager –                                                          </a:t>
            </a:r>
            <a:r>
              <a:rPr lang="en-US" sz="1400" dirty="0" err="1" smtClean="0">
                <a:latin typeface="Century Gothic" pitchFamily="34" charset="0"/>
              </a:rPr>
              <a:t>Deepa</a:t>
            </a:r>
            <a:r>
              <a:rPr lang="en-US" sz="1400" dirty="0" smtClean="0">
                <a:latin typeface="Century Gothic" pitchFamily="34" charset="0"/>
              </a:rPr>
              <a:t> </a:t>
            </a:r>
            <a:r>
              <a:rPr lang="en-US" sz="1400" dirty="0" err="1" smtClean="0">
                <a:latin typeface="Century Gothic" pitchFamily="34" charset="0"/>
              </a:rPr>
              <a:t>Shastry</a:t>
            </a:r>
            <a:endParaRPr lang="en-US" sz="1400" dirty="0" smtClean="0">
              <a:latin typeface="Century Gothic" pitchFamily="34" charset="0"/>
            </a:endParaRPr>
          </a:p>
          <a:p>
            <a:pPr marL="285750" indent="-285750">
              <a:buFont typeface="Arial" pitchFamily="34" charset="0"/>
              <a:buChar char="•"/>
            </a:pPr>
            <a:r>
              <a:rPr lang="en-US" sz="1400" dirty="0" smtClean="0">
                <a:latin typeface="Century Gothic" pitchFamily="34" charset="0"/>
              </a:rPr>
              <a:t>Android Developer engineer –                        Subhalaxmi, </a:t>
            </a:r>
            <a:r>
              <a:rPr lang="en-US" sz="1400" dirty="0" err="1">
                <a:latin typeface="Century Gothic" pitchFamily="34" charset="0"/>
              </a:rPr>
              <a:t>D</a:t>
            </a:r>
            <a:r>
              <a:rPr lang="en-US" sz="1400" dirty="0" err="1" smtClean="0">
                <a:latin typeface="Century Gothic" pitchFamily="34" charset="0"/>
              </a:rPr>
              <a:t>ilshad</a:t>
            </a:r>
            <a:r>
              <a:rPr lang="en-US" sz="1400" dirty="0" smtClean="0">
                <a:latin typeface="Century Gothic" pitchFamily="34" charset="0"/>
              </a:rPr>
              <a:t>, Nitesh,  India</a:t>
            </a:r>
          </a:p>
          <a:p>
            <a:pPr marL="285750" indent="-285750">
              <a:buFont typeface="Arial" pitchFamily="34" charset="0"/>
              <a:buChar char="•"/>
            </a:pPr>
            <a:r>
              <a:rPr lang="en-US" sz="1400" dirty="0" smtClean="0">
                <a:latin typeface="Century Gothic" pitchFamily="34" charset="0"/>
              </a:rPr>
              <a:t>iOS Developer engineer -                                 </a:t>
            </a:r>
            <a:r>
              <a:rPr lang="en-US" sz="1400" dirty="0" err="1" smtClean="0">
                <a:latin typeface="Century Gothic" pitchFamily="34" charset="0"/>
              </a:rPr>
              <a:t>Nagarjun</a:t>
            </a:r>
            <a:r>
              <a:rPr lang="en-US" sz="1400" dirty="0" smtClean="0">
                <a:latin typeface="Century Gothic" pitchFamily="34" charset="0"/>
              </a:rPr>
              <a:t>, </a:t>
            </a:r>
            <a:r>
              <a:rPr lang="en-US" sz="1400" dirty="0" err="1" smtClean="0">
                <a:latin typeface="Century Gothic" pitchFamily="34" charset="0"/>
              </a:rPr>
              <a:t>Rohit</a:t>
            </a:r>
            <a:endParaRPr lang="en-US" sz="1400" dirty="0" smtClean="0">
              <a:latin typeface="Century Gothic" pitchFamily="34" charset="0"/>
            </a:endParaRPr>
          </a:p>
        </p:txBody>
      </p:sp>
    </p:spTree>
    <p:extLst>
      <p:ext uri="{BB962C8B-B14F-4D97-AF65-F5344CB8AC3E}">
        <p14:creationId xmlns:p14="http://schemas.microsoft.com/office/powerpoint/2010/main" val="3129351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Century Gothic" pitchFamily="34" charset="0"/>
              </a:rPr>
              <a:t>Communication Plan</a:t>
            </a:r>
            <a:endParaRPr lang="en-US" sz="2400" b="1" dirty="0">
              <a:latin typeface="Century Gothic" pitchFamily="34" charset="0"/>
            </a:endParaRPr>
          </a:p>
        </p:txBody>
      </p:sp>
      <p:sp>
        <p:nvSpPr>
          <p:cNvPr id="3" name="TextBox 2"/>
          <p:cNvSpPr txBox="1"/>
          <p:nvPr/>
        </p:nvSpPr>
        <p:spPr>
          <a:xfrm>
            <a:off x="457200" y="1371600"/>
            <a:ext cx="7848600" cy="1985159"/>
          </a:xfrm>
          <a:prstGeom prst="rect">
            <a:avLst/>
          </a:prstGeom>
          <a:noFill/>
        </p:spPr>
        <p:txBody>
          <a:bodyPr wrap="square" rtlCol="0">
            <a:spAutoFit/>
          </a:bodyPr>
          <a:lstStyle/>
          <a:p>
            <a:pPr marL="285750" indent="-285750">
              <a:spcBef>
                <a:spcPts val="0"/>
              </a:spcBef>
              <a:spcAft>
                <a:spcPts val="600"/>
              </a:spcAft>
              <a:buFont typeface="Arial" pitchFamily="34" charset="0"/>
              <a:buChar char="•"/>
            </a:pPr>
            <a:r>
              <a:rPr lang="en-US" dirty="0" smtClean="0">
                <a:latin typeface="Century Gothic" pitchFamily="34" charset="0"/>
              </a:rPr>
              <a:t>Deliverables shall be sent via  SVN  source control</a:t>
            </a:r>
          </a:p>
          <a:p>
            <a:pPr marL="285750" indent="-285750">
              <a:spcBef>
                <a:spcPts val="0"/>
              </a:spcBef>
              <a:spcAft>
                <a:spcPts val="600"/>
              </a:spcAft>
              <a:buFont typeface="Arial" pitchFamily="34" charset="0"/>
              <a:buChar char="•"/>
            </a:pPr>
            <a:r>
              <a:rPr lang="en-US" dirty="0" smtClean="0">
                <a:latin typeface="Century Gothic" pitchFamily="34" charset="0"/>
              </a:rPr>
              <a:t>Weekly status update will be maintained in team.</a:t>
            </a:r>
          </a:p>
          <a:p>
            <a:pPr marL="285750" indent="-285750">
              <a:spcBef>
                <a:spcPts val="0"/>
              </a:spcBef>
              <a:spcAft>
                <a:spcPts val="600"/>
              </a:spcAft>
              <a:buFont typeface="Arial" pitchFamily="34" charset="0"/>
              <a:buChar char="•"/>
            </a:pPr>
            <a:r>
              <a:rPr lang="en-US" dirty="0" smtClean="0">
                <a:latin typeface="Century Gothic" pitchFamily="34" charset="0"/>
              </a:rPr>
              <a:t>Queries and responses will be collated on a query tracker and updated  to SVN on a daily </a:t>
            </a:r>
            <a:r>
              <a:rPr lang="en-US" dirty="0" smtClean="0">
                <a:latin typeface="Century Gothic" pitchFamily="34" charset="0"/>
              </a:rPr>
              <a:t>basis, </a:t>
            </a:r>
            <a:r>
              <a:rPr lang="en-US" dirty="0" smtClean="0">
                <a:latin typeface="Century Gothic" pitchFamily="34" charset="0"/>
              </a:rPr>
              <a:t>if any</a:t>
            </a:r>
          </a:p>
          <a:p>
            <a:pPr marL="285750" indent="-285750">
              <a:spcBef>
                <a:spcPts val="0"/>
              </a:spcBef>
              <a:spcAft>
                <a:spcPts val="600"/>
              </a:spcAft>
              <a:buFont typeface="Arial" pitchFamily="34" charset="0"/>
              <a:buChar char="•"/>
            </a:pPr>
            <a:r>
              <a:rPr lang="en-US" dirty="0" smtClean="0">
                <a:latin typeface="Century Gothic" pitchFamily="34" charset="0"/>
              </a:rPr>
              <a:t>All status, MOMs and required documents need to be maintained in SVN. </a:t>
            </a:r>
            <a:endParaRPr lang="en-IN" dirty="0">
              <a:latin typeface="Century Gothic" pitchFamily="34" charset="0"/>
            </a:endParaRPr>
          </a:p>
        </p:txBody>
      </p:sp>
    </p:spTree>
    <p:extLst>
      <p:ext uri="{BB962C8B-B14F-4D97-AF65-F5344CB8AC3E}">
        <p14:creationId xmlns:p14="http://schemas.microsoft.com/office/powerpoint/2010/main" val="1438779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Century Gothic" pitchFamily="34" charset="0"/>
              </a:rPr>
              <a:t>Quality Requirements</a:t>
            </a:r>
            <a:endParaRPr lang="en-US" sz="2400" b="1" dirty="0">
              <a:latin typeface="Century Gothic" pitchFamily="34" charset="0"/>
            </a:endParaRPr>
          </a:p>
        </p:txBody>
      </p:sp>
      <p:sp>
        <p:nvSpPr>
          <p:cNvPr id="3" name="TextBox 2"/>
          <p:cNvSpPr txBox="1"/>
          <p:nvPr/>
        </p:nvSpPr>
        <p:spPr>
          <a:xfrm>
            <a:off x="381000" y="1343025"/>
            <a:ext cx="7924800" cy="2970044"/>
          </a:xfrm>
          <a:prstGeom prst="rect">
            <a:avLst/>
          </a:prstGeom>
          <a:noFill/>
        </p:spPr>
        <p:txBody>
          <a:bodyPr wrap="square" rtlCol="0">
            <a:spAutoFit/>
          </a:bodyPr>
          <a:lstStyle/>
          <a:p>
            <a:pPr marL="285750" indent="-285750">
              <a:spcBef>
                <a:spcPts val="600"/>
              </a:spcBef>
              <a:buFont typeface="Arial" pitchFamily="34" charset="0"/>
              <a:buChar char="•"/>
            </a:pPr>
            <a:r>
              <a:rPr lang="en-US" dirty="0" smtClean="0">
                <a:latin typeface="Century Gothic" pitchFamily="34" charset="0"/>
              </a:rPr>
              <a:t>Minimum 95% FTR and 90% OTD </a:t>
            </a:r>
            <a:r>
              <a:rPr lang="en-US" dirty="0" smtClean="0">
                <a:latin typeface="Century Gothic" pitchFamily="34" charset="0"/>
              </a:rPr>
              <a:t>have </a:t>
            </a:r>
            <a:r>
              <a:rPr lang="en-US" dirty="0" smtClean="0">
                <a:latin typeface="Century Gothic" pitchFamily="34" charset="0"/>
              </a:rPr>
              <a:t>to </a:t>
            </a:r>
            <a:r>
              <a:rPr lang="en-US" dirty="0" smtClean="0">
                <a:latin typeface="Century Gothic" pitchFamily="34" charset="0"/>
              </a:rPr>
              <a:t>be achieved </a:t>
            </a:r>
            <a:r>
              <a:rPr lang="en-US" dirty="0" smtClean="0">
                <a:latin typeface="Century Gothic" pitchFamily="34" charset="0"/>
              </a:rPr>
              <a:t>and all work products shall be stored in </a:t>
            </a:r>
            <a:r>
              <a:rPr lang="en-US" dirty="0" smtClean="0">
                <a:latin typeface="Century Gothic" pitchFamily="34" charset="0"/>
              </a:rPr>
              <a:t>SVN</a:t>
            </a:r>
            <a:endParaRPr lang="en-US" dirty="0" smtClean="0">
              <a:latin typeface="Century Gothic" pitchFamily="34" charset="0"/>
            </a:endParaRPr>
          </a:p>
          <a:p>
            <a:pPr marL="285750" indent="-285750">
              <a:spcBef>
                <a:spcPts val="600"/>
              </a:spcBef>
              <a:buFont typeface="Arial" pitchFamily="34" charset="0"/>
              <a:buChar char="•"/>
            </a:pPr>
            <a:r>
              <a:rPr lang="en-US" dirty="0" smtClean="0">
                <a:latin typeface="Century Gothic" pitchFamily="34" charset="0"/>
              </a:rPr>
              <a:t>Benchmark target is (+/-) 10% </a:t>
            </a:r>
          </a:p>
          <a:p>
            <a:pPr marL="285750" indent="-285750">
              <a:spcBef>
                <a:spcPts val="600"/>
              </a:spcBef>
              <a:buFont typeface="Arial" pitchFamily="34" charset="0"/>
              <a:buChar char="•"/>
            </a:pPr>
            <a:r>
              <a:rPr lang="en-US" dirty="0">
                <a:latin typeface="Century Gothic" pitchFamily="34" charset="0"/>
              </a:rPr>
              <a:t>Internal </a:t>
            </a:r>
            <a:r>
              <a:rPr lang="en-US" dirty="0" smtClean="0">
                <a:latin typeface="Century Gothic" pitchFamily="34" charset="0"/>
              </a:rPr>
              <a:t>review </a:t>
            </a:r>
            <a:r>
              <a:rPr lang="en-US" dirty="0">
                <a:latin typeface="Century Gothic" pitchFamily="34" charset="0"/>
              </a:rPr>
              <a:t>of all work products shall take place and be maintained in </a:t>
            </a:r>
            <a:r>
              <a:rPr lang="en-US" dirty="0" smtClean="0">
                <a:latin typeface="Century Gothic" pitchFamily="34" charset="0"/>
              </a:rPr>
              <a:t>SVN</a:t>
            </a:r>
            <a:endParaRPr lang="en-US" dirty="0" smtClean="0">
              <a:latin typeface="Century Gothic" pitchFamily="34" charset="0"/>
            </a:endParaRPr>
          </a:p>
          <a:p>
            <a:pPr marL="285750" indent="-285750">
              <a:spcBef>
                <a:spcPts val="600"/>
              </a:spcBef>
              <a:buFont typeface="Arial" pitchFamily="34" charset="0"/>
              <a:buChar char="•"/>
            </a:pPr>
            <a:r>
              <a:rPr lang="en-US" dirty="0" smtClean="0">
                <a:latin typeface="Century Gothic" pitchFamily="34" charset="0"/>
              </a:rPr>
              <a:t>Review checklist shall be used for all Internal </a:t>
            </a:r>
            <a:r>
              <a:rPr lang="en-US" dirty="0" smtClean="0">
                <a:latin typeface="Century Gothic" pitchFamily="34" charset="0"/>
              </a:rPr>
              <a:t>reviews</a:t>
            </a:r>
            <a:endParaRPr lang="en-US" dirty="0">
              <a:latin typeface="Century Gothic" pitchFamily="34" charset="0"/>
            </a:endParaRPr>
          </a:p>
          <a:p>
            <a:pPr marL="285750" indent="-285750">
              <a:spcBef>
                <a:spcPts val="600"/>
              </a:spcBef>
              <a:buFont typeface="Arial" pitchFamily="34" charset="0"/>
              <a:buChar char="•"/>
            </a:pPr>
            <a:r>
              <a:rPr lang="en-US" dirty="0" smtClean="0">
                <a:latin typeface="Century Gothic" pitchFamily="34" charset="0"/>
              </a:rPr>
              <a:t>Weekly quality metrics shall be maintained and </a:t>
            </a:r>
            <a:r>
              <a:rPr lang="en-US" dirty="0" smtClean="0">
                <a:latin typeface="Century Gothic" pitchFamily="34" charset="0"/>
              </a:rPr>
              <a:t>published</a:t>
            </a:r>
            <a:endParaRPr lang="en-US" dirty="0" smtClean="0">
              <a:latin typeface="Century Gothic" pitchFamily="34" charset="0"/>
            </a:endParaRPr>
          </a:p>
          <a:p>
            <a:pPr marL="285750" indent="-285750">
              <a:spcBef>
                <a:spcPts val="600"/>
              </a:spcBef>
              <a:buFont typeface="Arial" pitchFamily="34" charset="0"/>
              <a:buChar char="•"/>
            </a:pPr>
            <a:r>
              <a:rPr lang="en-US" dirty="0" smtClean="0">
                <a:latin typeface="Century Gothic" pitchFamily="34" charset="0"/>
              </a:rPr>
              <a:t>All </a:t>
            </a:r>
            <a:r>
              <a:rPr lang="en-US" dirty="0">
                <a:latin typeface="Century Gothic" pitchFamily="34" charset="0"/>
              </a:rPr>
              <a:t>communication </a:t>
            </a:r>
            <a:r>
              <a:rPr lang="en-US" dirty="0" smtClean="0">
                <a:latin typeface="Century Gothic" pitchFamily="34" charset="0"/>
              </a:rPr>
              <a:t>in team or with manager will </a:t>
            </a:r>
            <a:r>
              <a:rPr lang="en-US" dirty="0">
                <a:latin typeface="Century Gothic" pitchFamily="34" charset="0"/>
              </a:rPr>
              <a:t>be maintained in </a:t>
            </a:r>
            <a:r>
              <a:rPr lang="en-US" dirty="0" smtClean="0">
                <a:latin typeface="Century Gothic" pitchFamily="34" charset="0"/>
              </a:rPr>
              <a:t>SVN</a:t>
            </a:r>
            <a:endParaRPr lang="en-US" dirty="0">
              <a:latin typeface="Century Gothic" pitchFamily="34" charset="0"/>
            </a:endParaRPr>
          </a:p>
        </p:txBody>
      </p:sp>
    </p:spTree>
    <p:extLst>
      <p:ext uri="{BB962C8B-B14F-4D97-AF65-F5344CB8AC3E}">
        <p14:creationId xmlns:p14="http://schemas.microsoft.com/office/powerpoint/2010/main" val="755722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Assumptions</a:t>
            </a:r>
            <a:endParaRPr lang="en-US" sz="2400" b="1" dirty="0"/>
          </a:p>
        </p:txBody>
      </p:sp>
      <p:sp>
        <p:nvSpPr>
          <p:cNvPr id="3" name="TextBox 2"/>
          <p:cNvSpPr txBox="1"/>
          <p:nvPr/>
        </p:nvSpPr>
        <p:spPr>
          <a:xfrm>
            <a:off x="381000" y="1295400"/>
            <a:ext cx="8077200" cy="4939814"/>
          </a:xfrm>
          <a:prstGeom prst="rect">
            <a:avLst/>
          </a:prstGeom>
          <a:noFill/>
        </p:spPr>
        <p:txBody>
          <a:bodyPr wrap="square" rtlCol="0">
            <a:spAutoFit/>
          </a:bodyPr>
          <a:lstStyle/>
          <a:p>
            <a:pPr lvl="0">
              <a:spcAft>
                <a:spcPts val="600"/>
              </a:spcAft>
            </a:pPr>
            <a:r>
              <a:rPr lang="en-US" b="1" dirty="0" smtClean="0">
                <a:latin typeface="Century Gothic" pitchFamily="34" charset="0"/>
              </a:rPr>
              <a:t>Module 1 :</a:t>
            </a:r>
          </a:p>
          <a:p>
            <a:pPr marL="285750" lvl="0" indent="-285750">
              <a:spcAft>
                <a:spcPts val="600"/>
              </a:spcAft>
              <a:buFont typeface="Arial" pitchFamily="34" charset="0"/>
              <a:buChar char="•"/>
            </a:pPr>
            <a:r>
              <a:rPr lang="en-US" dirty="0" smtClean="0">
                <a:latin typeface="Century Gothic" pitchFamily="34" charset="0"/>
              </a:rPr>
              <a:t>We will be working on the local database(android preferences) inside mobile till web service is ready</a:t>
            </a:r>
          </a:p>
          <a:p>
            <a:pPr marL="285750" lvl="0" indent="-285750">
              <a:spcAft>
                <a:spcPts val="600"/>
              </a:spcAft>
              <a:buFont typeface="Arial" pitchFamily="34" charset="0"/>
              <a:buChar char="•"/>
            </a:pPr>
            <a:r>
              <a:rPr lang="en-US" dirty="0" smtClean="0">
                <a:latin typeface="Century Gothic" pitchFamily="34" charset="0"/>
              </a:rPr>
              <a:t>It will be the static flow for basic demo purpose</a:t>
            </a:r>
          </a:p>
          <a:p>
            <a:pPr marL="285750" lvl="0" indent="-285750">
              <a:spcAft>
                <a:spcPts val="600"/>
              </a:spcAft>
              <a:buFont typeface="Arial" pitchFamily="34" charset="0"/>
              <a:buChar char="•"/>
            </a:pPr>
            <a:endParaRPr lang="en-US" dirty="0">
              <a:latin typeface="Century Gothic" pitchFamily="34" charset="0"/>
            </a:endParaRPr>
          </a:p>
          <a:p>
            <a:pPr lvl="0">
              <a:spcAft>
                <a:spcPts val="600"/>
              </a:spcAft>
            </a:pPr>
            <a:r>
              <a:rPr lang="en-US" b="1" dirty="0" smtClean="0">
                <a:latin typeface="Century Gothic" pitchFamily="34" charset="0"/>
              </a:rPr>
              <a:t>Module 2 :</a:t>
            </a:r>
          </a:p>
          <a:p>
            <a:pPr marL="285750" indent="-285750">
              <a:spcAft>
                <a:spcPts val="600"/>
              </a:spcAft>
              <a:buFont typeface="Arial" pitchFamily="34" charset="0"/>
              <a:buChar char="•"/>
            </a:pPr>
            <a:r>
              <a:rPr lang="en-US" dirty="0">
                <a:latin typeface="Century Gothic" pitchFamily="34" charset="0"/>
              </a:rPr>
              <a:t>We will be working on the local database inside mobile till web service is </a:t>
            </a:r>
            <a:r>
              <a:rPr lang="en-US" dirty="0" smtClean="0">
                <a:latin typeface="Century Gothic" pitchFamily="34" charset="0"/>
              </a:rPr>
              <a:t>ready</a:t>
            </a:r>
          </a:p>
          <a:p>
            <a:pPr marL="285750" indent="-285750">
              <a:spcAft>
                <a:spcPts val="600"/>
              </a:spcAft>
              <a:buFont typeface="Arial" pitchFamily="34" charset="0"/>
              <a:buChar char="•"/>
            </a:pPr>
            <a:r>
              <a:rPr lang="en-US" dirty="0" smtClean="0">
                <a:latin typeface="Century Gothic" pitchFamily="34" charset="0"/>
              </a:rPr>
              <a:t>For iOS mobile application, we’ll be using the simulator for debugging, as we don’t have the apple developer membership (account) for profiles and certificates for testing in the real device</a:t>
            </a:r>
            <a:endParaRPr lang="en-US" dirty="0">
              <a:latin typeface="Century Gothic" pitchFamily="34" charset="0"/>
            </a:endParaRPr>
          </a:p>
          <a:p>
            <a:pPr marL="285750" lvl="0" indent="-285750">
              <a:spcAft>
                <a:spcPts val="600"/>
              </a:spcAft>
              <a:buFont typeface="Arial" pitchFamily="34" charset="0"/>
              <a:buChar char="•"/>
            </a:pPr>
            <a:endParaRPr lang="en-US" dirty="0">
              <a:latin typeface="Century Gothic" pitchFamily="34" charset="0"/>
            </a:endParaRPr>
          </a:p>
          <a:p>
            <a:pPr lvl="0">
              <a:spcAft>
                <a:spcPts val="600"/>
              </a:spcAft>
            </a:pPr>
            <a:r>
              <a:rPr lang="en-US" b="1" dirty="0" smtClean="0">
                <a:latin typeface="Century Gothic" pitchFamily="34" charset="0"/>
              </a:rPr>
              <a:t>Module 3 :</a:t>
            </a:r>
          </a:p>
          <a:p>
            <a:pPr marL="285750" indent="-285750">
              <a:spcAft>
                <a:spcPts val="600"/>
              </a:spcAft>
              <a:buFont typeface="Arial" pitchFamily="34" charset="0"/>
              <a:buChar char="•"/>
            </a:pPr>
            <a:r>
              <a:rPr lang="en-US" dirty="0">
                <a:latin typeface="Century Gothic" pitchFamily="34" charset="0"/>
              </a:rPr>
              <a:t>For web service, we will be using local host and the local MySQL </a:t>
            </a:r>
            <a:r>
              <a:rPr lang="en-US" dirty="0" smtClean="0">
                <a:latin typeface="Century Gothic" pitchFamily="34" charset="0"/>
              </a:rPr>
              <a:t>Database</a:t>
            </a:r>
            <a:endParaRPr lang="en-US" dirty="0">
              <a:latin typeface="Century Gothic" pitchFamily="34" charset="0"/>
            </a:endParaRPr>
          </a:p>
        </p:txBody>
      </p:sp>
    </p:spTree>
    <p:extLst>
      <p:ext uri="{BB962C8B-B14F-4D97-AF65-F5344CB8AC3E}">
        <p14:creationId xmlns:p14="http://schemas.microsoft.com/office/powerpoint/2010/main" val="3598158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Risk Management</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2495934237"/>
              </p:ext>
            </p:extLst>
          </p:nvPr>
        </p:nvGraphicFramePr>
        <p:xfrm>
          <a:off x="152401" y="1371600"/>
          <a:ext cx="8915400" cy="4800600"/>
        </p:xfrm>
        <a:graphic>
          <a:graphicData uri="http://schemas.openxmlformats.org/drawingml/2006/table">
            <a:tbl>
              <a:tblPr firstRow="1" firstCol="1" bandRow="1"/>
              <a:tblGrid>
                <a:gridCol w="1547597"/>
                <a:gridCol w="1009782"/>
                <a:gridCol w="1059683"/>
                <a:gridCol w="3204843"/>
                <a:gridCol w="2093495"/>
              </a:tblGrid>
              <a:tr h="837261">
                <a:tc>
                  <a:txBody>
                    <a:bodyPr/>
                    <a:lstStyle/>
                    <a:p>
                      <a:pPr algn="ctr">
                        <a:lnSpc>
                          <a:spcPct val="115000"/>
                        </a:lnSpc>
                        <a:spcAft>
                          <a:spcPts val="0"/>
                        </a:spcAft>
                      </a:pPr>
                      <a:r>
                        <a:rPr lang="en-US" sz="1400" b="1" dirty="0" smtClean="0">
                          <a:solidFill>
                            <a:srgbClr val="FFFFFF"/>
                          </a:solidFill>
                          <a:effectLst/>
                          <a:latin typeface="Calibri"/>
                          <a:ea typeface="Calibri"/>
                          <a:cs typeface="Times New Roman"/>
                        </a:rPr>
                        <a:t>Risk </a:t>
                      </a:r>
                      <a:r>
                        <a:rPr lang="en-US" sz="1400" b="1" dirty="0">
                          <a:solidFill>
                            <a:srgbClr val="FFFFFF"/>
                          </a:solidFill>
                          <a:effectLst/>
                          <a:latin typeface="Calibri"/>
                          <a:ea typeface="Calibri"/>
                          <a:cs typeface="Times New Roman"/>
                        </a:rPr>
                        <a:t>Description</a:t>
                      </a:r>
                      <a:endParaRPr lang="en-IN" sz="14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365D"/>
                    </a:solidFill>
                  </a:tcPr>
                </a:tc>
                <a:tc>
                  <a:txBody>
                    <a:bodyPr/>
                    <a:lstStyle/>
                    <a:p>
                      <a:pPr algn="ctr">
                        <a:lnSpc>
                          <a:spcPct val="115000"/>
                        </a:lnSpc>
                        <a:spcAft>
                          <a:spcPts val="0"/>
                        </a:spcAft>
                      </a:pPr>
                      <a:r>
                        <a:rPr lang="en-US" sz="1400" b="1" dirty="0">
                          <a:solidFill>
                            <a:srgbClr val="FFFFFF"/>
                          </a:solidFill>
                          <a:effectLst/>
                          <a:latin typeface="Calibri"/>
                          <a:ea typeface="Calibri"/>
                          <a:cs typeface="Times New Roman"/>
                        </a:rPr>
                        <a:t>Probability of Occurrence</a:t>
                      </a:r>
                      <a:endParaRPr lang="en-IN" sz="14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365D"/>
                    </a:solidFill>
                  </a:tcPr>
                </a:tc>
                <a:tc>
                  <a:txBody>
                    <a:bodyPr/>
                    <a:lstStyle/>
                    <a:p>
                      <a:pPr algn="ctr">
                        <a:lnSpc>
                          <a:spcPct val="115000"/>
                        </a:lnSpc>
                        <a:spcAft>
                          <a:spcPts val="0"/>
                        </a:spcAft>
                      </a:pPr>
                      <a:r>
                        <a:rPr lang="en-US" sz="1400" b="1" dirty="0">
                          <a:solidFill>
                            <a:srgbClr val="FFFFFF"/>
                          </a:solidFill>
                          <a:effectLst/>
                          <a:latin typeface="Calibri"/>
                          <a:ea typeface="Calibri"/>
                          <a:cs typeface="Times New Roman"/>
                        </a:rPr>
                        <a:t>Impact</a:t>
                      </a:r>
                      <a:endParaRPr lang="en-IN" sz="14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365D"/>
                    </a:solidFill>
                  </a:tcPr>
                </a:tc>
                <a:tc>
                  <a:txBody>
                    <a:bodyPr/>
                    <a:lstStyle/>
                    <a:p>
                      <a:pPr algn="ctr">
                        <a:lnSpc>
                          <a:spcPct val="115000"/>
                        </a:lnSpc>
                        <a:spcAft>
                          <a:spcPts val="0"/>
                        </a:spcAft>
                      </a:pPr>
                      <a:r>
                        <a:rPr lang="en-US" sz="1400" b="1" dirty="0" smtClean="0">
                          <a:solidFill>
                            <a:srgbClr val="FFFFFF"/>
                          </a:solidFill>
                          <a:effectLst/>
                          <a:latin typeface="Calibri"/>
                          <a:ea typeface="Calibri"/>
                          <a:cs typeface="Times New Roman"/>
                        </a:rPr>
                        <a:t>Mitigation Plan</a:t>
                      </a:r>
                      <a:endParaRPr lang="en-IN" sz="14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365D"/>
                    </a:solidFill>
                  </a:tcPr>
                </a:tc>
                <a:tc>
                  <a:txBody>
                    <a:bodyPr/>
                    <a:lstStyle/>
                    <a:p>
                      <a:pPr algn="ctr">
                        <a:lnSpc>
                          <a:spcPct val="115000"/>
                        </a:lnSpc>
                        <a:spcAft>
                          <a:spcPts val="0"/>
                        </a:spcAft>
                      </a:pPr>
                      <a:endParaRPr lang="en-US" sz="1400" b="1" dirty="0" smtClean="0">
                        <a:solidFill>
                          <a:srgbClr val="FFFFFF"/>
                        </a:solidFill>
                        <a:effectLst/>
                        <a:latin typeface="Calibri"/>
                        <a:ea typeface="Calibri"/>
                        <a:cs typeface="Times New Roman"/>
                      </a:endParaRPr>
                    </a:p>
                    <a:p>
                      <a:pPr algn="ctr">
                        <a:lnSpc>
                          <a:spcPct val="115000"/>
                        </a:lnSpc>
                        <a:spcAft>
                          <a:spcPts val="0"/>
                        </a:spcAft>
                      </a:pPr>
                      <a:r>
                        <a:rPr lang="en-US" sz="1400" b="1" dirty="0" smtClean="0">
                          <a:solidFill>
                            <a:srgbClr val="FFFFFF"/>
                          </a:solidFill>
                          <a:effectLst/>
                          <a:latin typeface="Calibri"/>
                          <a:ea typeface="Calibri"/>
                          <a:cs typeface="Times New Roman"/>
                        </a:rPr>
                        <a:t>Contingency </a:t>
                      </a:r>
                      <a:r>
                        <a:rPr lang="en-US" sz="1400" b="1" dirty="0">
                          <a:solidFill>
                            <a:srgbClr val="FFFFFF"/>
                          </a:solidFill>
                          <a:effectLst/>
                          <a:latin typeface="Calibri"/>
                          <a:ea typeface="Calibri"/>
                          <a:cs typeface="Times New Roman"/>
                        </a:rPr>
                        <a:t>Plan</a:t>
                      </a:r>
                      <a:endParaRPr lang="en-IN"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365D"/>
                    </a:solidFill>
                  </a:tcPr>
                </a:tc>
              </a:tr>
              <a:tr h="686739">
                <a:tc>
                  <a:txBody>
                    <a:bodyPr/>
                    <a:lstStyle/>
                    <a:p>
                      <a:pPr algn="l" fontAlgn="b"/>
                      <a:r>
                        <a:rPr lang="en-US" sz="1000" b="0" i="0" u="none" strike="noStrike" dirty="0">
                          <a:effectLst/>
                          <a:latin typeface="Arial"/>
                        </a:rPr>
                        <a:t>Skill set mismatch(Project preferred skill 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600"/>
                        </a:spcAft>
                      </a:pPr>
                      <a:r>
                        <a:rPr lang="en-US" sz="1100" dirty="0" smtClean="0">
                          <a:effectLst/>
                          <a:latin typeface="Calibri"/>
                          <a:ea typeface="Calibri"/>
                          <a:cs typeface="Times New Roman"/>
                        </a:rPr>
                        <a:t>Low</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600"/>
                        </a:spcAft>
                      </a:pPr>
                      <a:r>
                        <a:rPr lang="en-US" sz="1100" dirty="0" smtClean="0">
                          <a:effectLst/>
                          <a:latin typeface="Calibri"/>
                          <a:ea typeface="Calibri"/>
                          <a:cs typeface="Times New Roman"/>
                        </a:rPr>
                        <a:t>High</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marR="59690" algn="just">
                        <a:lnSpc>
                          <a:spcPct val="115000"/>
                        </a:lnSpc>
                        <a:spcAft>
                          <a:spcPts val="600"/>
                        </a:spcAft>
                      </a:pPr>
                      <a:r>
                        <a:rPr lang="en-IN" sz="1100" dirty="0" smtClean="0">
                          <a:effectLst/>
                          <a:latin typeface="+mn-lt"/>
                          <a:ea typeface="Calibri"/>
                          <a:cs typeface="Times New Roman"/>
                        </a:rPr>
                        <a:t>Skill set mismatch will be raise to</a:t>
                      </a:r>
                      <a:r>
                        <a:rPr lang="en-IN" sz="1100" baseline="0" dirty="0" smtClean="0">
                          <a:effectLst/>
                          <a:latin typeface="+mn-lt"/>
                          <a:ea typeface="Calibri"/>
                          <a:cs typeface="Times New Roman"/>
                        </a:rPr>
                        <a:t> PM</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marR="59690" algn="just">
                        <a:lnSpc>
                          <a:spcPct val="115000"/>
                        </a:lnSpc>
                        <a:spcAft>
                          <a:spcPts val="600"/>
                        </a:spcAft>
                      </a:pPr>
                      <a:endParaRPr lang="en-IN" sz="1100" dirty="0" smtClean="0">
                        <a:effectLst/>
                        <a:latin typeface="Calibri"/>
                        <a:ea typeface="Calibri"/>
                        <a:cs typeface="Times New Roman"/>
                      </a:endParaRPr>
                    </a:p>
                    <a:p>
                      <a:pPr marL="67310" marR="59690" algn="just">
                        <a:lnSpc>
                          <a:spcPct val="115000"/>
                        </a:lnSpc>
                        <a:spcAft>
                          <a:spcPts val="600"/>
                        </a:spcAft>
                      </a:pPr>
                      <a:r>
                        <a:rPr lang="en-IN" sz="1100" dirty="0" smtClean="0">
                          <a:effectLst/>
                          <a:latin typeface="Calibri"/>
                          <a:ea typeface="Calibri"/>
                          <a:cs typeface="Times New Roman"/>
                        </a:rPr>
                        <a:t>Use one</a:t>
                      </a:r>
                      <a:r>
                        <a:rPr lang="en-IN" sz="1100" baseline="0" dirty="0" smtClean="0">
                          <a:effectLst/>
                          <a:latin typeface="Calibri"/>
                          <a:ea typeface="Calibri"/>
                          <a:cs typeface="Times New Roman"/>
                        </a:rPr>
                        <a:t> resource for R&amp;D</a:t>
                      </a:r>
                      <a:endParaRPr lang="en-IN"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0600">
                <a:tc>
                  <a:txBody>
                    <a:bodyPr/>
                    <a:lstStyle/>
                    <a:p>
                      <a:pPr>
                        <a:lnSpc>
                          <a:spcPct val="115000"/>
                        </a:lnSpc>
                        <a:spcAft>
                          <a:spcPts val="600"/>
                        </a:spcAft>
                      </a:pPr>
                      <a:r>
                        <a:rPr lang="en-IN" sz="1100" dirty="0" smtClean="0">
                          <a:effectLst/>
                          <a:latin typeface="+mn-lt"/>
                          <a:ea typeface="Calibri"/>
                          <a:cs typeface="Times New Roman"/>
                        </a:rPr>
                        <a:t>If any Resource is absent due to emergency, it may hamper the deliverables</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600"/>
                        </a:spcAft>
                      </a:pPr>
                      <a:r>
                        <a:rPr lang="en-US" sz="1100" dirty="0" smtClean="0">
                          <a:effectLst/>
                          <a:latin typeface="Calibri"/>
                          <a:ea typeface="Calibri"/>
                          <a:cs typeface="Times New Roman"/>
                        </a:rPr>
                        <a:t>Medium</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600"/>
                        </a:spcAft>
                      </a:pPr>
                      <a:r>
                        <a:rPr lang="en-US" sz="1100" dirty="0" smtClean="0">
                          <a:effectLst/>
                          <a:latin typeface="Calibri"/>
                          <a:ea typeface="Calibri"/>
                          <a:cs typeface="Times New Roman"/>
                        </a:rPr>
                        <a:t>Medium</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marR="59690" algn="just">
                        <a:lnSpc>
                          <a:spcPct val="115000"/>
                        </a:lnSpc>
                        <a:spcAft>
                          <a:spcPts val="600"/>
                        </a:spcAft>
                      </a:pPr>
                      <a:r>
                        <a:rPr lang="en-US" sz="1100" dirty="0" smtClean="0">
                          <a:effectLst/>
                          <a:latin typeface="Calibri"/>
                          <a:ea typeface="Calibri"/>
                          <a:cs typeface="Times New Roman"/>
                        </a:rPr>
                        <a:t>NA</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marR="59690" indent="0" algn="just" defTabSz="914400" rtl="0" eaLnBrk="1" fontAlgn="auto" latinLnBrk="0" hangingPunct="1">
                        <a:lnSpc>
                          <a:spcPct val="115000"/>
                        </a:lnSpc>
                        <a:spcBef>
                          <a:spcPts val="0"/>
                        </a:spcBef>
                        <a:spcAft>
                          <a:spcPts val="600"/>
                        </a:spcAft>
                        <a:buClrTx/>
                        <a:buSzTx/>
                        <a:buFontTx/>
                        <a:buNone/>
                        <a:tabLst/>
                        <a:defRPr/>
                      </a:pPr>
                      <a:r>
                        <a:rPr lang="en-IN" sz="1100" dirty="0" smtClean="0">
                          <a:effectLst/>
                          <a:latin typeface="+mn-lt"/>
                          <a:ea typeface="Calibri"/>
                          <a:cs typeface="Times New Roman"/>
                        </a:rPr>
                        <a:t>Back up Resource will be used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0">
                <a:tc>
                  <a:txBody>
                    <a:bodyPr/>
                    <a:lstStyle/>
                    <a:p>
                      <a:pPr>
                        <a:lnSpc>
                          <a:spcPct val="115000"/>
                        </a:lnSpc>
                        <a:spcAft>
                          <a:spcPts val="600"/>
                        </a:spcAft>
                      </a:pPr>
                      <a:r>
                        <a:rPr lang="en-US" sz="1100" dirty="0" smtClean="0">
                          <a:effectLst/>
                          <a:latin typeface="Calibri"/>
                          <a:ea typeface="Calibri"/>
                          <a:cs typeface="Times New Roman"/>
                        </a:rPr>
                        <a:t>Delay in response</a:t>
                      </a:r>
                      <a:r>
                        <a:rPr lang="en-US" sz="1100" baseline="0" dirty="0" smtClean="0">
                          <a:effectLst/>
                          <a:latin typeface="Calibri"/>
                          <a:ea typeface="Calibri"/>
                          <a:cs typeface="Times New Roman"/>
                        </a:rPr>
                        <a:t> regarding issue</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600"/>
                        </a:spcAft>
                      </a:pPr>
                      <a:r>
                        <a:rPr lang="en-US" sz="1100" dirty="0" smtClean="0">
                          <a:effectLst/>
                          <a:latin typeface="Calibri"/>
                          <a:ea typeface="Calibri"/>
                          <a:cs typeface="Times New Roman"/>
                        </a:rPr>
                        <a:t>Medium</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600"/>
                        </a:spcAft>
                      </a:pPr>
                      <a:r>
                        <a:rPr lang="en-US" sz="1100" dirty="0" smtClean="0">
                          <a:effectLst/>
                          <a:latin typeface="Calibri"/>
                          <a:ea typeface="Calibri"/>
                          <a:cs typeface="Times New Roman"/>
                        </a:rPr>
                        <a:t>High</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marR="59690" indent="0" algn="just">
                        <a:lnSpc>
                          <a:spcPct val="115000"/>
                        </a:lnSpc>
                        <a:spcAft>
                          <a:spcPts val="600"/>
                        </a:spcAft>
                        <a:buFont typeface="+mj-lt"/>
                        <a:buNone/>
                      </a:pPr>
                      <a:r>
                        <a:rPr lang="en-US" sz="1100" dirty="0" smtClean="0">
                          <a:effectLst/>
                          <a:latin typeface="Calibri"/>
                          <a:ea typeface="Calibri"/>
                          <a:cs typeface="Times New Roman"/>
                        </a:rPr>
                        <a:t>We</a:t>
                      </a:r>
                      <a:r>
                        <a:rPr lang="en-US" sz="1100" baseline="0" dirty="0" smtClean="0">
                          <a:effectLst/>
                          <a:latin typeface="Calibri"/>
                          <a:ea typeface="Calibri"/>
                          <a:cs typeface="Times New Roman"/>
                        </a:rPr>
                        <a:t> will do follow-up and move to next task.</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marR="59690" algn="just">
                        <a:lnSpc>
                          <a:spcPct val="115000"/>
                        </a:lnSpc>
                        <a:spcAft>
                          <a:spcPts val="600"/>
                        </a:spcAft>
                      </a:pPr>
                      <a:r>
                        <a:rPr lang="en-US" sz="1100" dirty="0" smtClean="0">
                          <a:effectLst/>
                          <a:latin typeface="Calibri"/>
                          <a:ea typeface="Calibri"/>
                          <a:cs typeface="Times New Roman"/>
                        </a:rPr>
                        <a:t>Work out an</a:t>
                      </a:r>
                      <a:r>
                        <a:rPr lang="en-US" sz="1100" baseline="0" dirty="0" smtClean="0">
                          <a:effectLst/>
                          <a:latin typeface="Calibri"/>
                          <a:ea typeface="Calibri"/>
                          <a:cs typeface="Times New Roman"/>
                        </a:rPr>
                        <a:t> intermediate plan of what work can still progress</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0">
                <a:tc>
                  <a:txBody>
                    <a:bodyPr/>
                    <a:lstStyle/>
                    <a:p>
                      <a:pPr>
                        <a:lnSpc>
                          <a:spcPct val="115000"/>
                        </a:lnSpc>
                        <a:spcAft>
                          <a:spcPts val="600"/>
                        </a:spcAft>
                      </a:pPr>
                      <a:r>
                        <a:rPr lang="en-IN" sz="1100" dirty="0" smtClean="0">
                          <a:effectLst/>
                          <a:latin typeface="Calibri"/>
                          <a:ea typeface="Calibri"/>
                          <a:cs typeface="Times New Roman"/>
                        </a:rPr>
                        <a:t>iOS  developer </a:t>
                      </a:r>
                      <a:r>
                        <a:rPr lang="en-IN" sz="1100" baseline="0" dirty="0" smtClean="0">
                          <a:effectLst/>
                          <a:latin typeface="Calibri"/>
                          <a:ea typeface="Calibri"/>
                          <a:cs typeface="Times New Roman"/>
                        </a:rPr>
                        <a:t> account</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600"/>
                        </a:spcAft>
                      </a:pPr>
                      <a:r>
                        <a:rPr lang="en-IN" sz="1100" dirty="0" smtClean="0">
                          <a:effectLst/>
                          <a:latin typeface="Calibri"/>
                          <a:ea typeface="Calibri"/>
                          <a:cs typeface="Times New Roman"/>
                        </a:rPr>
                        <a:t>Medium</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600"/>
                        </a:spcAft>
                      </a:pPr>
                      <a:r>
                        <a:rPr lang="en-IN" sz="1100" dirty="0" smtClean="0">
                          <a:effectLst/>
                          <a:latin typeface="Calibri"/>
                          <a:ea typeface="Calibri"/>
                          <a:cs typeface="Times New Roman"/>
                        </a:rPr>
                        <a:t>High</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marR="59690" indent="0" algn="just">
                        <a:lnSpc>
                          <a:spcPct val="115000"/>
                        </a:lnSpc>
                        <a:spcAft>
                          <a:spcPts val="600"/>
                        </a:spcAft>
                        <a:buFont typeface="+mj-lt"/>
                        <a:buNone/>
                      </a:pPr>
                      <a:r>
                        <a:rPr lang="en-IN" sz="1100" dirty="0" smtClean="0">
                          <a:effectLst/>
                          <a:latin typeface="Calibri"/>
                          <a:ea typeface="Calibri"/>
                          <a:cs typeface="Times New Roman"/>
                        </a:rPr>
                        <a:t>We will test in simulator.</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marR="59690" algn="just">
                        <a:lnSpc>
                          <a:spcPct val="115000"/>
                        </a:lnSpc>
                        <a:spcAft>
                          <a:spcPts val="600"/>
                        </a:spcAft>
                      </a:pPr>
                      <a:r>
                        <a:rPr lang="en-IN" sz="1100" dirty="0" smtClean="0">
                          <a:effectLst/>
                          <a:latin typeface="Calibri"/>
                          <a:ea typeface="Calibri"/>
                          <a:cs typeface="Times New Roman"/>
                        </a:rPr>
                        <a:t>Try to apply it in later</a:t>
                      </a:r>
                      <a:r>
                        <a:rPr lang="en-IN" sz="1100" baseline="0" dirty="0" smtClean="0">
                          <a:effectLst/>
                          <a:latin typeface="Calibri"/>
                          <a:ea typeface="Calibri"/>
                          <a:cs typeface="Times New Roman"/>
                        </a:rPr>
                        <a:t> version.</a:t>
                      </a:r>
                      <a:endParaRPr lang="en-IN"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47891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Change Management</a:t>
            </a:r>
            <a:endParaRPr lang="en-US" sz="2400" b="1" dirty="0"/>
          </a:p>
        </p:txBody>
      </p:sp>
      <p:sp>
        <p:nvSpPr>
          <p:cNvPr id="4" name="TextBox 3"/>
          <p:cNvSpPr txBox="1"/>
          <p:nvPr/>
        </p:nvSpPr>
        <p:spPr>
          <a:xfrm>
            <a:off x="205840" y="1180730"/>
            <a:ext cx="2667000" cy="2462213"/>
          </a:xfrm>
          <a:prstGeom prst="rect">
            <a:avLst/>
          </a:prstGeom>
          <a:noFill/>
        </p:spPr>
        <p:txBody>
          <a:bodyPr wrap="square" rtlCol="0">
            <a:spAutoFit/>
          </a:bodyPr>
          <a:lstStyle/>
          <a:p>
            <a:r>
              <a:rPr lang="en-US" sz="1400" dirty="0"/>
              <a:t>Any functionality or activities that are not specifically mentioned in the scope are considered excluded from the scope of this proposal. If </a:t>
            </a:r>
            <a:r>
              <a:rPr lang="en-US" sz="1400" dirty="0" smtClean="0"/>
              <a:t>EasiCab so </a:t>
            </a:r>
            <a:r>
              <a:rPr lang="en-US" sz="1400" dirty="0"/>
              <a:t>requires, such functionalities or activities can be considered as a change of scope and routed through EASi’s Change Management Process as </a:t>
            </a:r>
            <a:r>
              <a:rPr lang="en-US" sz="1400" dirty="0" smtClean="0"/>
              <a:t>illustrated</a:t>
            </a:r>
            <a:r>
              <a:rPr lang="en-US" sz="1400" dirty="0"/>
              <a:t>.</a:t>
            </a:r>
            <a:endParaRPr lang="en-IN" sz="1400" dirty="0"/>
          </a:p>
        </p:txBody>
      </p:sp>
      <p:grpSp>
        <p:nvGrpSpPr>
          <p:cNvPr id="6" name="Group 5"/>
          <p:cNvGrpSpPr>
            <a:grpSpLocks/>
          </p:cNvGrpSpPr>
          <p:nvPr/>
        </p:nvGrpSpPr>
        <p:grpSpPr bwMode="auto">
          <a:xfrm>
            <a:off x="3057525" y="998855"/>
            <a:ext cx="5234940" cy="5401310"/>
            <a:chOff x="1474" y="4310"/>
            <a:chExt cx="8244" cy="8770"/>
          </a:xfrm>
        </p:grpSpPr>
        <p:sp>
          <p:nvSpPr>
            <p:cNvPr id="7" name="AutoShape 167"/>
            <p:cNvSpPr>
              <a:spLocks noChangeArrowheads="1"/>
            </p:cNvSpPr>
            <p:nvPr/>
          </p:nvSpPr>
          <p:spPr bwMode="auto">
            <a:xfrm>
              <a:off x="1474" y="4574"/>
              <a:ext cx="1613" cy="623"/>
            </a:xfrm>
            <a:prstGeom prst="roundRect">
              <a:avLst>
                <a:gd name="adj" fmla="val 16667"/>
              </a:avLst>
            </a:prstGeom>
            <a:noFill/>
            <a:ln w="19050">
              <a:solidFill>
                <a:schemeClr val="tx2">
                  <a:lumMod val="100000"/>
                  <a:lumOff val="0"/>
                </a:schemeClr>
              </a:solidFill>
              <a:round/>
              <a:headEnd/>
              <a:tailEnd/>
            </a:ln>
            <a:extLst>
              <a:ext uri="{909E8E84-426E-40DD-AFC4-6F175D3DCCD1}">
                <a14:hiddenFill xmlns:a14="http://schemas.microsoft.com/office/drawing/2010/main">
                  <a:solidFill>
                    <a:schemeClr val="tx2">
                      <a:lumMod val="100000"/>
                      <a:lumOff val="0"/>
                    </a:schemeClr>
                  </a:solidFill>
                </a14:hiddenFill>
              </a:ext>
            </a:extLst>
          </p:spPr>
          <p:txBody>
            <a:bodyPr rot="0" vert="horz" wrap="square" lIns="91440" tIns="45720" rIns="91440" bIns="45720" anchor="t" anchorCtr="0" upright="1">
              <a:noAutofit/>
            </a:bodyPr>
            <a:lstStyle/>
            <a:p>
              <a:pPr algn="ctr">
                <a:spcAft>
                  <a:spcPts val="0"/>
                </a:spcAft>
              </a:pPr>
              <a:r>
                <a:rPr lang="en-US" sz="800" b="1" dirty="0">
                  <a:solidFill>
                    <a:srgbClr val="1F497D"/>
                  </a:solidFill>
                  <a:effectLst/>
                  <a:latin typeface="Calibri"/>
                  <a:ea typeface="Times New Roman"/>
                  <a:cs typeface="Calibri"/>
                </a:rPr>
                <a:t>Receive Change Request (CR)</a:t>
              </a:r>
              <a:endParaRPr lang="en-IN" sz="1000" dirty="0">
                <a:solidFill>
                  <a:srgbClr val="262626"/>
                </a:solidFill>
                <a:effectLst/>
                <a:latin typeface="Arial"/>
                <a:ea typeface="Times New Roman"/>
                <a:cs typeface="Times New Roman"/>
              </a:endParaRPr>
            </a:p>
          </p:txBody>
        </p:sp>
        <p:sp>
          <p:nvSpPr>
            <p:cNvPr id="8" name="AutoShape 168"/>
            <p:cNvSpPr>
              <a:spLocks noChangeArrowheads="1"/>
            </p:cNvSpPr>
            <p:nvPr/>
          </p:nvSpPr>
          <p:spPr bwMode="auto">
            <a:xfrm>
              <a:off x="3658" y="4466"/>
              <a:ext cx="1896" cy="818"/>
            </a:xfrm>
            <a:prstGeom prst="roundRect">
              <a:avLst>
                <a:gd name="adj" fmla="val 16667"/>
              </a:avLst>
            </a:prstGeom>
            <a:noFill/>
            <a:ln w="19050">
              <a:solidFill>
                <a:schemeClr val="tx2">
                  <a:lumMod val="100000"/>
                  <a:lumOff val="0"/>
                </a:schemeClr>
              </a:solidFill>
              <a:round/>
              <a:headEnd/>
              <a:tailEnd/>
            </a:ln>
            <a:extLst>
              <a:ext uri="{909E8E84-426E-40DD-AFC4-6F175D3DCCD1}">
                <a14:hiddenFill xmlns:a14="http://schemas.microsoft.com/office/drawing/2010/main">
                  <a:solidFill>
                    <a:schemeClr val="tx2">
                      <a:lumMod val="100000"/>
                      <a:lumOff val="0"/>
                    </a:schemeClr>
                  </a:solidFill>
                </a14:hiddenFill>
              </a:ext>
            </a:extLst>
          </p:spPr>
          <p:txBody>
            <a:bodyPr rot="0" vert="horz" wrap="square" lIns="91440" tIns="45720" rIns="91440" bIns="45720" anchor="t" anchorCtr="0" upright="1">
              <a:noAutofit/>
            </a:bodyPr>
            <a:lstStyle/>
            <a:p>
              <a:pPr algn="ctr">
                <a:spcAft>
                  <a:spcPts val="0"/>
                </a:spcAft>
              </a:pPr>
              <a:r>
                <a:rPr lang="en-US" sz="800" b="1">
                  <a:solidFill>
                    <a:srgbClr val="1F497D"/>
                  </a:solidFill>
                  <a:effectLst/>
                  <a:latin typeface="Calibri"/>
                  <a:ea typeface="Times New Roman"/>
                  <a:cs typeface="Calibri"/>
                </a:rPr>
                <a:t>Register CR in CR Log with CR Priority and Status: Open</a:t>
              </a:r>
              <a:endParaRPr lang="en-IN" sz="1000">
                <a:solidFill>
                  <a:srgbClr val="262626"/>
                </a:solidFill>
                <a:effectLst/>
                <a:latin typeface="Arial"/>
                <a:ea typeface="Times New Roman"/>
                <a:cs typeface="Times New Roman"/>
              </a:endParaRPr>
            </a:p>
          </p:txBody>
        </p:sp>
        <p:cxnSp>
          <p:nvCxnSpPr>
            <p:cNvPr id="9" name="AutoShape 169"/>
            <p:cNvCxnSpPr>
              <a:cxnSpLocks noChangeShapeType="1"/>
            </p:cNvCxnSpPr>
            <p:nvPr/>
          </p:nvCxnSpPr>
          <p:spPr bwMode="auto">
            <a:xfrm>
              <a:off x="3087" y="4884"/>
              <a:ext cx="576" cy="0"/>
            </a:xfrm>
            <a:prstGeom prst="straightConnector1">
              <a:avLst/>
            </a:prstGeom>
            <a:noFill/>
            <a:ln w="31750">
              <a:solidFill>
                <a:schemeClr val="bg1">
                  <a:lumMod val="65000"/>
                  <a:lumOff val="0"/>
                </a:schemeClr>
              </a:solidFill>
              <a:round/>
              <a:headEnd/>
              <a:tailEnd type="arrow" w="sm" len="sm"/>
            </a:ln>
            <a:extLst>
              <a:ext uri="{909E8E84-426E-40DD-AFC4-6F175D3DCCD1}">
                <a14:hiddenFill xmlns:a14="http://schemas.microsoft.com/office/drawing/2010/main">
                  <a:noFill/>
                </a14:hiddenFill>
              </a:ext>
            </a:extLst>
          </p:spPr>
        </p:cxnSp>
        <p:sp>
          <p:nvSpPr>
            <p:cNvPr id="10" name="AutoShape 170"/>
            <p:cNvSpPr>
              <a:spLocks noChangeArrowheads="1"/>
            </p:cNvSpPr>
            <p:nvPr/>
          </p:nvSpPr>
          <p:spPr bwMode="auto">
            <a:xfrm>
              <a:off x="6118" y="4310"/>
              <a:ext cx="3600" cy="1167"/>
            </a:xfrm>
            <a:prstGeom prst="roundRect">
              <a:avLst>
                <a:gd name="adj" fmla="val 16667"/>
              </a:avLst>
            </a:prstGeom>
            <a:noFill/>
            <a:ln w="19050">
              <a:solidFill>
                <a:schemeClr val="tx1">
                  <a:lumMod val="50000"/>
                  <a:lumOff val="50000"/>
                </a:schemeClr>
              </a:solidFill>
              <a:round/>
              <a:headEnd/>
              <a:tailEnd/>
            </a:ln>
            <a:extLst>
              <a:ext uri="{909E8E84-426E-40DD-AFC4-6F175D3DCCD1}">
                <a14:hiddenFill xmlns:a14="http://schemas.microsoft.com/office/drawing/2010/main">
                  <a:solidFill>
                    <a:schemeClr val="tx1">
                      <a:lumMod val="50000"/>
                      <a:lumOff val="50000"/>
                    </a:schemeClr>
                  </a:solidFill>
                </a14:hiddenFill>
              </a:ext>
            </a:extLst>
          </p:spPr>
          <p:txBody>
            <a:bodyPr rot="0" vert="horz" wrap="square" lIns="91440" tIns="45720" rIns="91440" bIns="45720" anchor="t" anchorCtr="0" upright="1">
              <a:noAutofit/>
            </a:bodyPr>
            <a:lstStyle/>
            <a:p>
              <a:pPr>
                <a:spcAft>
                  <a:spcPts val="0"/>
                </a:spcAft>
              </a:pPr>
              <a:r>
                <a:rPr lang="en-US" sz="800" b="1" dirty="0">
                  <a:solidFill>
                    <a:srgbClr val="000000"/>
                  </a:solidFill>
                  <a:effectLst/>
                  <a:latin typeface="Calibri"/>
                  <a:ea typeface="Times New Roman"/>
                  <a:cs typeface="Calibri"/>
                </a:rPr>
                <a:t>Perform CR Impact Analysis</a:t>
              </a:r>
              <a:endParaRPr lang="en-IN" sz="1000" dirty="0">
                <a:solidFill>
                  <a:srgbClr val="262626"/>
                </a:solidFill>
                <a:effectLst/>
                <a:latin typeface="Arial"/>
                <a:ea typeface="Times New Roman"/>
                <a:cs typeface="Times New Roman"/>
              </a:endParaRPr>
            </a:p>
            <a:p>
              <a:pPr marL="342900" lvl="0" indent="-342900">
                <a:spcBef>
                  <a:spcPts val="200"/>
                </a:spcBef>
                <a:spcAft>
                  <a:spcPts val="0"/>
                </a:spcAft>
                <a:buClr>
                  <a:srgbClr val="000000"/>
                </a:buClr>
                <a:buSzPts val="800"/>
                <a:buFont typeface="Wingdings"/>
                <a:buChar char=""/>
              </a:pPr>
              <a:r>
                <a:rPr lang="en-US" sz="750" b="1" dirty="0">
                  <a:solidFill>
                    <a:srgbClr val="000000"/>
                  </a:solidFill>
                  <a:effectLst/>
                  <a:latin typeface="Calibri"/>
                  <a:ea typeface="Times New Roman"/>
                  <a:cs typeface="Calibri"/>
                </a:rPr>
                <a:t>Estimate effort and cost</a:t>
              </a:r>
              <a:endParaRPr lang="en-IN" sz="1000" dirty="0">
                <a:solidFill>
                  <a:srgbClr val="262626"/>
                </a:solidFill>
                <a:effectLst/>
                <a:latin typeface="Arial"/>
                <a:ea typeface="Times New Roman"/>
                <a:cs typeface="Times New Roman"/>
              </a:endParaRPr>
            </a:p>
            <a:p>
              <a:pPr marL="342900" lvl="0" indent="-342900">
                <a:spcBef>
                  <a:spcPts val="200"/>
                </a:spcBef>
                <a:spcAft>
                  <a:spcPts val="0"/>
                </a:spcAft>
                <a:buClr>
                  <a:srgbClr val="000000"/>
                </a:buClr>
                <a:buSzPts val="800"/>
                <a:buFont typeface="Wingdings"/>
                <a:buChar char=""/>
              </a:pPr>
              <a:r>
                <a:rPr lang="en-US" sz="750" b="1" dirty="0">
                  <a:solidFill>
                    <a:srgbClr val="000000"/>
                  </a:solidFill>
                  <a:effectLst/>
                  <a:latin typeface="Calibri"/>
                  <a:ea typeface="Times New Roman"/>
                  <a:cs typeface="Calibri"/>
                </a:rPr>
                <a:t>Estimate impact on schedule, if any</a:t>
              </a:r>
              <a:endParaRPr lang="en-IN" sz="1000" dirty="0">
                <a:solidFill>
                  <a:srgbClr val="262626"/>
                </a:solidFill>
                <a:effectLst/>
                <a:latin typeface="Arial"/>
                <a:ea typeface="Times New Roman"/>
                <a:cs typeface="Times New Roman"/>
              </a:endParaRPr>
            </a:p>
            <a:p>
              <a:pPr marL="342900" lvl="0" indent="-342900">
                <a:spcBef>
                  <a:spcPts val="200"/>
                </a:spcBef>
                <a:spcAft>
                  <a:spcPts val="0"/>
                </a:spcAft>
                <a:buClr>
                  <a:srgbClr val="000000"/>
                </a:buClr>
                <a:buSzPts val="800"/>
                <a:buFont typeface="Wingdings"/>
                <a:buChar char=""/>
              </a:pPr>
              <a:r>
                <a:rPr lang="en-US" sz="750" b="1" dirty="0">
                  <a:solidFill>
                    <a:srgbClr val="000000"/>
                  </a:solidFill>
                  <a:effectLst/>
                  <a:latin typeface="Calibri"/>
                  <a:ea typeface="Times New Roman"/>
                  <a:cs typeface="Calibri"/>
                </a:rPr>
                <a:t>Check for additional specifications, if required</a:t>
              </a:r>
              <a:endParaRPr lang="en-IN" sz="1000" dirty="0">
                <a:solidFill>
                  <a:srgbClr val="262626"/>
                </a:solidFill>
                <a:effectLst/>
                <a:latin typeface="Arial"/>
                <a:ea typeface="Times New Roman"/>
                <a:cs typeface="Times New Roman"/>
              </a:endParaRPr>
            </a:p>
          </p:txBody>
        </p:sp>
        <p:cxnSp>
          <p:nvCxnSpPr>
            <p:cNvPr id="11" name="AutoShape 171"/>
            <p:cNvCxnSpPr>
              <a:cxnSpLocks noChangeShapeType="1"/>
            </p:cNvCxnSpPr>
            <p:nvPr/>
          </p:nvCxnSpPr>
          <p:spPr bwMode="auto">
            <a:xfrm>
              <a:off x="5547" y="4884"/>
              <a:ext cx="576" cy="0"/>
            </a:xfrm>
            <a:prstGeom prst="straightConnector1">
              <a:avLst/>
            </a:prstGeom>
            <a:noFill/>
            <a:ln w="31750">
              <a:solidFill>
                <a:schemeClr val="bg1">
                  <a:lumMod val="65000"/>
                  <a:lumOff val="0"/>
                </a:schemeClr>
              </a:solidFill>
              <a:round/>
              <a:headEnd/>
              <a:tailEnd type="arrow" w="sm" len="sm"/>
            </a:ln>
            <a:extLst>
              <a:ext uri="{909E8E84-426E-40DD-AFC4-6F175D3DCCD1}">
                <a14:hiddenFill xmlns:a14="http://schemas.microsoft.com/office/drawing/2010/main">
                  <a:noFill/>
                </a14:hiddenFill>
              </a:ext>
            </a:extLst>
          </p:spPr>
        </p:cxnSp>
        <p:sp>
          <p:nvSpPr>
            <p:cNvPr id="12" name="AutoShape 172"/>
            <p:cNvSpPr>
              <a:spLocks noChangeArrowheads="1"/>
            </p:cNvSpPr>
            <p:nvPr/>
          </p:nvSpPr>
          <p:spPr bwMode="auto">
            <a:xfrm>
              <a:off x="6118" y="6050"/>
              <a:ext cx="3600" cy="1152"/>
            </a:xfrm>
            <a:prstGeom prst="roundRect">
              <a:avLst>
                <a:gd name="adj" fmla="val 16667"/>
              </a:avLst>
            </a:prstGeom>
            <a:noFill/>
            <a:ln w="19050">
              <a:solidFill>
                <a:schemeClr val="tx1">
                  <a:lumMod val="50000"/>
                  <a:lumOff val="50000"/>
                </a:schemeClr>
              </a:solidFill>
              <a:round/>
              <a:headEnd/>
              <a:tailEnd/>
            </a:ln>
            <a:extLst>
              <a:ext uri="{909E8E84-426E-40DD-AFC4-6F175D3DCCD1}">
                <a14:hiddenFill xmlns:a14="http://schemas.microsoft.com/office/drawing/2010/main">
                  <a:solidFill>
                    <a:schemeClr val="tx1">
                      <a:lumMod val="50000"/>
                      <a:lumOff val="50000"/>
                    </a:schemeClr>
                  </a:solidFill>
                </a14:hiddenFill>
              </a:ext>
            </a:extLst>
          </p:spPr>
          <p:txBody>
            <a:bodyPr rot="0" vert="horz" wrap="square" lIns="91440" tIns="45720" rIns="91440" bIns="45720" anchor="t" anchorCtr="0" upright="1">
              <a:noAutofit/>
            </a:bodyPr>
            <a:lstStyle/>
            <a:p>
              <a:pPr>
                <a:spcAft>
                  <a:spcPts val="0"/>
                </a:spcAft>
              </a:pPr>
              <a:r>
                <a:rPr lang="en-US" sz="800" b="1">
                  <a:solidFill>
                    <a:srgbClr val="000000"/>
                  </a:solidFill>
                  <a:effectLst/>
                  <a:latin typeface="Calibri"/>
                  <a:ea typeface="Times New Roman"/>
                  <a:cs typeface="Calibri"/>
                </a:rPr>
                <a:t>Communicate CR Impact to Customer</a:t>
              </a:r>
              <a:endParaRPr lang="en-IN" sz="1000">
                <a:solidFill>
                  <a:srgbClr val="262626"/>
                </a:solidFill>
                <a:effectLst/>
                <a:latin typeface="Arial"/>
                <a:ea typeface="Times New Roman"/>
                <a:cs typeface="Times New Roman"/>
              </a:endParaRPr>
            </a:p>
            <a:p>
              <a:pPr marL="342900" lvl="0" indent="-342900">
                <a:spcBef>
                  <a:spcPts val="200"/>
                </a:spcBef>
                <a:spcAft>
                  <a:spcPts val="0"/>
                </a:spcAft>
                <a:buClr>
                  <a:srgbClr val="000000"/>
                </a:buClr>
                <a:buSzPts val="800"/>
                <a:buFont typeface="Wingdings"/>
                <a:buChar char=""/>
              </a:pPr>
              <a:r>
                <a:rPr lang="en-US" sz="750" b="1">
                  <a:solidFill>
                    <a:srgbClr val="000000"/>
                  </a:solidFill>
                  <a:effectLst/>
                  <a:latin typeface="Calibri"/>
                  <a:ea typeface="Times New Roman"/>
                  <a:cs typeface="Calibri"/>
                </a:rPr>
                <a:t>Estimate effort and cost</a:t>
              </a:r>
              <a:endParaRPr lang="en-IN" sz="1000">
                <a:solidFill>
                  <a:srgbClr val="262626"/>
                </a:solidFill>
                <a:effectLst/>
                <a:latin typeface="Arial"/>
                <a:ea typeface="Times New Roman"/>
                <a:cs typeface="Times New Roman"/>
              </a:endParaRPr>
            </a:p>
            <a:p>
              <a:pPr marL="342900" lvl="0" indent="-342900">
                <a:spcBef>
                  <a:spcPts val="200"/>
                </a:spcBef>
                <a:spcAft>
                  <a:spcPts val="0"/>
                </a:spcAft>
                <a:buClr>
                  <a:srgbClr val="000000"/>
                </a:buClr>
                <a:buSzPts val="800"/>
                <a:buFont typeface="Wingdings"/>
                <a:buChar char=""/>
              </a:pPr>
              <a:r>
                <a:rPr lang="en-US" sz="750" b="1">
                  <a:solidFill>
                    <a:srgbClr val="000000"/>
                  </a:solidFill>
                  <a:effectLst/>
                  <a:latin typeface="Calibri"/>
                  <a:ea typeface="Times New Roman"/>
                  <a:cs typeface="Calibri"/>
                </a:rPr>
                <a:t>Estimate impact on schedule, if any</a:t>
              </a:r>
              <a:endParaRPr lang="en-IN" sz="1000">
                <a:solidFill>
                  <a:srgbClr val="262626"/>
                </a:solidFill>
                <a:effectLst/>
                <a:latin typeface="Arial"/>
                <a:ea typeface="Times New Roman"/>
                <a:cs typeface="Times New Roman"/>
              </a:endParaRPr>
            </a:p>
            <a:p>
              <a:pPr marL="342900" lvl="0" indent="-342900">
                <a:spcBef>
                  <a:spcPts val="200"/>
                </a:spcBef>
                <a:spcAft>
                  <a:spcPts val="0"/>
                </a:spcAft>
                <a:buClr>
                  <a:srgbClr val="000000"/>
                </a:buClr>
                <a:buSzPts val="800"/>
                <a:buFont typeface="Wingdings"/>
                <a:buChar char=""/>
              </a:pPr>
              <a:r>
                <a:rPr lang="en-US" sz="750" b="1">
                  <a:solidFill>
                    <a:srgbClr val="000000"/>
                  </a:solidFill>
                  <a:effectLst/>
                  <a:latin typeface="Calibri"/>
                  <a:ea typeface="Times New Roman"/>
                  <a:cs typeface="Calibri"/>
                </a:rPr>
                <a:t>Request additional specifications, if required</a:t>
              </a:r>
              <a:endParaRPr lang="en-IN" sz="1000">
                <a:solidFill>
                  <a:srgbClr val="262626"/>
                </a:solidFill>
                <a:effectLst/>
                <a:latin typeface="Arial"/>
                <a:ea typeface="Times New Roman"/>
                <a:cs typeface="Times New Roman"/>
              </a:endParaRPr>
            </a:p>
          </p:txBody>
        </p:sp>
        <p:cxnSp>
          <p:nvCxnSpPr>
            <p:cNvPr id="13" name="AutoShape 173"/>
            <p:cNvCxnSpPr>
              <a:cxnSpLocks noChangeShapeType="1"/>
            </p:cNvCxnSpPr>
            <p:nvPr/>
          </p:nvCxnSpPr>
          <p:spPr bwMode="auto">
            <a:xfrm>
              <a:off x="7917" y="5477"/>
              <a:ext cx="0" cy="576"/>
            </a:xfrm>
            <a:prstGeom prst="straightConnector1">
              <a:avLst/>
            </a:prstGeom>
            <a:noFill/>
            <a:ln w="31750">
              <a:solidFill>
                <a:schemeClr val="bg1">
                  <a:lumMod val="65000"/>
                  <a:lumOff val="0"/>
                </a:schemeClr>
              </a:solidFill>
              <a:round/>
              <a:headEnd/>
              <a:tailEnd type="arrow" w="sm" len="sm"/>
            </a:ln>
            <a:extLst>
              <a:ext uri="{909E8E84-426E-40DD-AFC4-6F175D3DCCD1}">
                <a14:hiddenFill xmlns:a14="http://schemas.microsoft.com/office/drawing/2010/main">
                  <a:noFill/>
                </a14:hiddenFill>
              </a:ext>
            </a:extLst>
          </p:spPr>
        </p:cxnSp>
        <p:cxnSp>
          <p:nvCxnSpPr>
            <p:cNvPr id="14" name="AutoShape 174"/>
            <p:cNvCxnSpPr>
              <a:cxnSpLocks noChangeShapeType="1"/>
            </p:cNvCxnSpPr>
            <p:nvPr/>
          </p:nvCxnSpPr>
          <p:spPr bwMode="auto">
            <a:xfrm>
              <a:off x="7917" y="7209"/>
              <a:ext cx="0" cy="576"/>
            </a:xfrm>
            <a:prstGeom prst="straightConnector1">
              <a:avLst/>
            </a:prstGeom>
            <a:noFill/>
            <a:ln w="31750">
              <a:solidFill>
                <a:schemeClr val="bg1">
                  <a:lumMod val="65000"/>
                  <a:lumOff val="0"/>
                </a:schemeClr>
              </a:solidFill>
              <a:round/>
              <a:headEnd/>
              <a:tailEnd type="arrow" w="sm" len="sm"/>
            </a:ln>
            <a:extLst>
              <a:ext uri="{909E8E84-426E-40DD-AFC4-6F175D3DCCD1}">
                <a14:hiddenFill xmlns:a14="http://schemas.microsoft.com/office/drawing/2010/main">
                  <a:noFill/>
                </a14:hiddenFill>
              </a:ext>
            </a:extLst>
          </p:spPr>
        </p:cxnSp>
        <p:sp>
          <p:nvSpPr>
            <p:cNvPr id="15" name="AutoShape 175"/>
            <p:cNvSpPr>
              <a:spLocks noChangeArrowheads="1"/>
            </p:cNvSpPr>
            <p:nvPr/>
          </p:nvSpPr>
          <p:spPr bwMode="auto">
            <a:xfrm>
              <a:off x="2530" y="7785"/>
              <a:ext cx="3354" cy="1056"/>
            </a:xfrm>
            <a:prstGeom prst="roundRect">
              <a:avLst>
                <a:gd name="adj" fmla="val 16667"/>
              </a:avLst>
            </a:prstGeom>
            <a:noFill/>
            <a:ln w="19050">
              <a:solidFill>
                <a:schemeClr val="tx1">
                  <a:lumMod val="50000"/>
                  <a:lumOff val="50000"/>
                </a:schemeClr>
              </a:solidFill>
              <a:round/>
              <a:headEnd/>
              <a:tailEnd/>
            </a:ln>
            <a:extLst>
              <a:ext uri="{909E8E84-426E-40DD-AFC4-6F175D3DCCD1}">
                <a14:hiddenFill xmlns:a14="http://schemas.microsoft.com/office/drawing/2010/main">
                  <a:solidFill>
                    <a:schemeClr val="tx1">
                      <a:lumMod val="50000"/>
                      <a:lumOff val="50000"/>
                    </a:schemeClr>
                  </a:solidFill>
                </a14:hiddenFill>
              </a:ext>
            </a:extLst>
          </p:spPr>
          <p:txBody>
            <a:bodyPr rot="0" vert="horz" wrap="square" lIns="91440" tIns="45720" rIns="91440" bIns="45720" anchor="t" anchorCtr="0" upright="1">
              <a:noAutofit/>
            </a:bodyPr>
            <a:lstStyle/>
            <a:p>
              <a:pPr marL="342900" lvl="0" indent="-342900">
                <a:spcAft>
                  <a:spcPts val="600"/>
                </a:spcAft>
                <a:buClr>
                  <a:srgbClr val="000000"/>
                </a:buClr>
                <a:buSzPts val="800"/>
                <a:buFont typeface="Wingdings"/>
                <a:buChar char=""/>
              </a:pPr>
              <a:r>
                <a:rPr lang="en-US" sz="800" b="1" dirty="0">
                  <a:solidFill>
                    <a:srgbClr val="000000"/>
                  </a:solidFill>
                  <a:effectLst/>
                  <a:latin typeface="Calibri"/>
                  <a:ea typeface="Times New Roman"/>
                  <a:cs typeface="Times New Roman"/>
                </a:rPr>
                <a:t>Update Impacted activity and work products (including Specifications, if any)</a:t>
              </a:r>
              <a:endParaRPr lang="en-IN" sz="1000" dirty="0">
                <a:solidFill>
                  <a:srgbClr val="262626"/>
                </a:solidFill>
                <a:effectLst/>
                <a:latin typeface="Arial"/>
                <a:ea typeface="Times New Roman"/>
                <a:cs typeface="Times New Roman"/>
              </a:endParaRPr>
            </a:p>
            <a:p>
              <a:pPr marL="342900" lvl="0" indent="-342900">
                <a:spcAft>
                  <a:spcPts val="600"/>
                </a:spcAft>
                <a:buClr>
                  <a:srgbClr val="000000"/>
                </a:buClr>
                <a:buSzPts val="800"/>
                <a:buFont typeface="Wingdings"/>
                <a:buChar char=""/>
              </a:pPr>
              <a:r>
                <a:rPr lang="en-US" sz="800" b="1" dirty="0">
                  <a:solidFill>
                    <a:srgbClr val="000000"/>
                  </a:solidFill>
                  <a:effectLst/>
                  <a:latin typeface="Calibri"/>
                  <a:ea typeface="Times New Roman"/>
                  <a:cs typeface="Times New Roman"/>
                </a:rPr>
                <a:t>Communicate to CR Stakeholders</a:t>
              </a:r>
              <a:endParaRPr lang="en-IN" sz="1000" dirty="0">
                <a:solidFill>
                  <a:srgbClr val="262626"/>
                </a:solidFill>
                <a:effectLst/>
                <a:latin typeface="Arial"/>
                <a:ea typeface="Times New Roman"/>
                <a:cs typeface="Times New Roman"/>
              </a:endParaRPr>
            </a:p>
            <a:p>
              <a:pPr marL="148590">
                <a:spcAft>
                  <a:spcPts val="400"/>
                </a:spcAft>
              </a:pPr>
              <a:r>
                <a:rPr lang="en-US" sz="750" b="1" dirty="0">
                  <a:solidFill>
                    <a:srgbClr val="000000"/>
                  </a:solidFill>
                  <a:effectLst/>
                  <a:latin typeface="Calibri"/>
                  <a:ea typeface="Times New Roman"/>
                  <a:cs typeface="Times New Roman"/>
                </a:rPr>
                <a:t> </a:t>
              </a:r>
              <a:endParaRPr lang="en-IN" sz="1000" dirty="0">
                <a:solidFill>
                  <a:srgbClr val="262626"/>
                </a:solidFill>
                <a:effectLst/>
                <a:latin typeface="Arial"/>
                <a:ea typeface="Times New Roman"/>
                <a:cs typeface="Times New Roman"/>
              </a:endParaRPr>
            </a:p>
          </p:txBody>
        </p:sp>
        <p:cxnSp>
          <p:nvCxnSpPr>
            <p:cNvPr id="16" name="AutoShape 176"/>
            <p:cNvCxnSpPr>
              <a:cxnSpLocks noChangeShapeType="1"/>
            </p:cNvCxnSpPr>
            <p:nvPr/>
          </p:nvCxnSpPr>
          <p:spPr bwMode="auto">
            <a:xfrm flipH="1">
              <a:off x="5896" y="8344"/>
              <a:ext cx="570" cy="0"/>
            </a:xfrm>
            <a:prstGeom prst="straightConnector1">
              <a:avLst/>
            </a:prstGeom>
            <a:noFill/>
            <a:ln w="31750">
              <a:solidFill>
                <a:schemeClr val="bg1">
                  <a:lumMod val="65000"/>
                  <a:lumOff val="0"/>
                </a:schemeClr>
              </a:solidFill>
              <a:round/>
              <a:headEnd/>
              <a:tailEnd type="arrow" w="sm" len="sm"/>
            </a:ln>
            <a:extLst>
              <a:ext uri="{909E8E84-426E-40DD-AFC4-6F175D3DCCD1}">
                <a14:hiddenFill xmlns:a14="http://schemas.microsoft.com/office/drawing/2010/main">
                  <a:noFill/>
                </a14:hiddenFill>
              </a:ext>
            </a:extLst>
          </p:spPr>
        </p:cxnSp>
        <p:sp>
          <p:nvSpPr>
            <p:cNvPr id="17" name="AutoShape 177"/>
            <p:cNvSpPr>
              <a:spLocks noChangeArrowheads="1"/>
            </p:cNvSpPr>
            <p:nvPr/>
          </p:nvSpPr>
          <p:spPr bwMode="auto">
            <a:xfrm>
              <a:off x="2338" y="9414"/>
              <a:ext cx="3744" cy="1152"/>
            </a:xfrm>
            <a:prstGeom prst="roundRect">
              <a:avLst>
                <a:gd name="adj" fmla="val 16667"/>
              </a:avLst>
            </a:prstGeom>
            <a:noFill/>
            <a:ln w="19050">
              <a:solidFill>
                <a:schemeClr val="tx1">
                  <a:lumMod val="50000"/>
                  <a:lumOff val="50000"/>
                </a:schemeClr>
              </a:solidFill>
              <a:round/>
              <a:headEnd/>
              <a:tailEnd/>
            </a:ln>
            <a:extLst>
              <a:ext uri="{909E8E84-426E-40DD-AFC4-6F175D3DCCD1}">
                <a14:hiddenFill xmlns:a14="http://schemas.microsoft.com/office/drawing/2010/main">
                  <a:solidFill>
                    <a:schemeClr val="tx1">
                      <a:lumMod val="50000"/>
                      <a:lumOff val="50000"/>
                    </a:schemeClr>
                  </a:solidFill>
                </a14:hiddenFill>
              </a:ext>
            </a:extLst>
          </p:spPr>
          <p:txBody>
            <a:bodyPr rot="0" vert="horz" wrap="square" lIns="91440" tIns="45720" rIns="91440" bIns="45720" anchor="t" anchorCtr="0" upright="1">
              <a:noAutofit/>
            </a:bodyPr>
            <a:lstStyle/>
            <a:p>
              <a:pPr>
                <a:spcAft>
                  <a:spcPts val="0"/>
                </a:spcAft>
              </a:pPr>
              <a:r>
                <a:rPr lang="en-US" sz="800" b="1">
                  <a:solidFill>
                    <a:srgbClr val="000000"/>
                  </a:solidFill>
                  <a:effectLst/>
                  <a:latin typeface="Arial"/>
                  <a:ea typeface="Times New Roman"/>
                  <a:cs typeface="Times New Roman"/>
                </a:rPr>
                <a:t>Execute Change Request</a:t>
              </a:r>
              <a:endParaRPr lang="en-IN" sz="1000">
                <a:solidFill>
                  <a:srgbClr val="262626"/>
                </a:solidFill>
                <a:effectLst/>
                <a:latin typeface="Arial"/>
                <a:ea typeface="Times New Roman"/>
                <a:cs typeface="Times New Roman"/>
              </a:endParaRPr>
            </a:p>
            <a:p>
              <a:pPr marL="342900" lvl="0" indent="-342900">
                <a:spcBef>
                  <a:spcPts val="200"/>
                </a:spcBef>
                <a:spcAft>
                  <a:spcPts val="0"/>
                </a:spcAft>
                <a:buClr>
                  <a:srgbClr val="000000"/>
                </a:buClr>
                <a:buSzPts val="800"/>
                <a:buFont typeface="Wingdings"/>
                <a:buChar char=""/>
              </a:pPr>
              <a:r>
                <a:rPr lang="en-US" sz="750" b="1">
                  <a:solidFill>
                    <a:srgbClr val="000000"/>
                  </a:solidFill>
                  <a:effectLst/>
                  <a:latin typeface="Calibri"/>
                  <a:ea typeface="Times New Roman"/>
                  <a:cs typeface="Times New Roman"/>
                </a:rPr>
                <a:t>Log the CR activity as a New Task</a:t>
              </a:r>
              <a:endParaRPr lang="en-IN" sz="1000">
                <a:solidFill>
                  <a:srgbClr val="262626"/>
                </a:solidFill>
                <a:effectLst/>
                <a:latin typeface="Arial"/>
                <a:ea typeface="Times New Roman"/>
                <a:cs typeface="Times New Roman"/>
              </a:endParaRPr>
            </a:p>
            <a:p>
              <a:pPr marL="342900" lvl="0" indent="-342900">
                <a:spcBef>
                  <a:spcPts val="200"/>
                </a:spcBef>
                <a:spcAft>
                  <a:spcPts val="0"/>
                </a:spcAft>
                <a:buClr>
                  <a:srgbClr val="000000"/>
                </a:buClr>
                <a:buSzPts val="800"/>
                <a:buFont typeface="Wingdings"/>
                <a:buChar char=""/>
              </a:pPr>
              <a:r>
                <a:rPr lang="en-US" sz="750" b="1">
                  <a:solidFill>
                    <a:srgbClr val="000000"/>
                  </a:solidFill>
                  <a:effectLst/>
                  <a:latin typeface="Calibri"/>
                  <a:ea typeface="Times New Roman"/>
                  <a:cs typeface="Times New Roman"/>
                </a:rPr>
                <a:t>Update the necessary revision details / attributes for the impacted  change and functionality</a:t>
              </a:r>
              <a:endParaRPr lang="en-IN" sz="1000">
                <a:solidFill>
                  <a:srgbClr val="262626"/>
                </a:solidFill>
                <a:effectLst/>
                <a:latin typeface="Arial"/>
                <a:ea typeface="Times New Roman"/>
                <a:cs typeface="Times New Roman"/>
              </a:endParaRPr>
            </a:p>
            <a:p>
              <a:pPr algn="ctr">
                <a:spcAft>
                  <a:spcPts val="0"/>
                </a:spcAft>
              </a:pPr>
              <a:r>
                <a:rPr lang="en-US" sz="800" b="1">
                  <a:solidFill>
                    <a:srgbClr val="000000"/>
                  </a:solidFill>
                  <a:effectLst/>
                  <a:latin typeface="Arial"/>
                  <a:ea typeface="Times New Roman"/>
                  <a:cs typeface="Times New Roman"/>
                </a:rPr>
                <a:t> </a:t>
              </a:r>
              <a:endParaRPr lang="en-IN" sz="1000">
                <a:solidFill>
                  <a:srgbClr val="262626"/>
                </a:solidFill>
                <a:effectLst/>
                <a:latin typeface="Arial"/>
                <a:ea typeface="Times New Roman"/>
                <a:cs typeface="Times New Roman"/>
              </a:endParaRPr>
            </a:p>
            <a:p>
              <a:pPr marL="148590">
                <a:spcAft>
                  <a:spcPts val="400"/>
                </a:spcAft>
              </a:pPr>
              <a:r>
                <a:rPr lang="en-US" sz="750" b="1">
                  <a:solidFill>
                    <a:srgbClr val="000000"/>
                  </a:solidFill>
                  <a:effectLst/>
                  <a:latin typeface="Calibri"/>
                  <a:ea typeface="Times New Roman"/>
                  <a:cs typeface="Times New Roman"/>
                </a:rPr>
                <a:t> </a:t>
              </a:r>
              <a:endParaRPr lang="en-IN" sz="1000">
                <a:solidFill>
                  <a:srgbClr val="262626"/>
                </a:solidFill>
                <a:effectLst/>
                <a:latin typeface="Arial"/>
                <a:ea typeface="Times New Roman"/>
                <a:cs typeface="Times New Roman"/>
              </a:endParaRPr>
            </a:p>
          </p:txBody>
        </p:sp>
        <p:cxnSp>
          <p:nvCxnSpPr>
            <p:cNvPr id="18" name="AutoShape 178"/>
            <p:cNvCxnSpPr>
              <a:cxnSpLocks noChangeShapeType="1"/>
            </p:cNvCxnSpPr>
            <p:nvPr/>
          </p:nvCxnSpPr>
          <p:spPr bwMode="auto">
            <a:xfrm>
              <a:off x="4206" y="8841"/>
              <a:ext cx="0" cy="576"/>
            </a:xfrm>
            <a:prstGeom prst="straightConnector1">
              <a:avLst/>
            </a:prstGeom>
            <a:noFill/>
            <a:ln w="31750">
              <a:solidFill>
                <a:schemeClr val="bg1">
                  <a:lumMod val="65000"/>
                  <a:lumOff val="0"/>
                </a:schemeClr>
              </a:solidFill>
              <a:round/>
              <a:headEnd/>
              <a:tailEnd type="arrow" w="sm" len="sm"/>
            </a:ln>
            <a:extLst>
              <a:ext uri="{909E8E84-426E-40DD-AFC4-6F175D3DCCD1}">
                <a14:hiddenFill xmlns:a14="http://schemas.microsoft.com/office/drawing/2010/main">
                  <a:noFill/>
                </a14:hiddenFill>
              </a:ext>
            </a:extLst>
          </p:spPr>
        </p:cxnSp>
        <p:sp>
          <p:nvSpPr>
            <p:cNvPr id="19" name="AutoShape 179"/>
            <p:cNvSpPr>
              <a:spLocks noChangeArrowheads="1"/>
            </p:cNvSpPr>
            <p:nvPr/>
          </p:nvSpPr>
          <p:spPr bwMode="auto">
            <a:xfrm>
              <a:off x="3253" y="11130"/>
              <a:ext cx="1904" cy="690"/>
            </a:xfrm>
            <a:prstGeom prst="roundRect">
              <a:avLst>
                <a:gd name="adj" fmla="val 16667"/>
              </a:avLst>
            </a:prstGeom>
            <a:noFill/>
            <a:ln w="19050">
              <a:solidFill>
                <a:schemeClr val="tx2">
                  <a:lumMod val="100000"/>
                  <a:lumOff val="0"/>
                </a:schemeClr>
              </a:solidFill>
              <a:round/>
              <a:headEnd/>
              <a:tailEnd/>
            </a:ln>
            <a:extLst>
              <a:ext uri="{909E8E84-426E-40DD-AFC4-6F175D3DCCD1}">
                <a14:hiddenFill xmlns:a14="http://schemas.microsoft.com/office/drawing/2010/main">
                  <a:solidFill>
                    <a:schemeClr val="tx2">
                      <a:lumMod val="100000"/>
                      <a:lumOff val="0"/>
                    </a:schemeClr>
                  </a:solidFill>
                </a14:hiddenFill>
              </a:ext>
            </a:extLst>
          </p:spPr>
          <p:txBody>
            <a:bodyPr rot="0" vert="horz" wrap="square" lIns="91440" tIns="45720" rIns="91440" bIns="45720" anchor="t" anchorCtr="0" upright="1">
              <a:noAutofit/>
            </a:bodyPr>
            <a:lstStyle/>
            <a:p>
              <a:pPr algn="ctr">
                <a:spcAft>
                  <a:spcPts val="0"/>
                </a:spcAft>
              </a:pPr>
              <a:r>
                <a:rPr lang="en-US" sz="800" b="1">
                  <a:solidFill>
                    <a:srgbClr val="1F497D"/>
                  </a:solidFill>
                  <a:effectLst/>
                  <a:latin typeface="Calibri"/>
                  <a:ea typeface="Times New Roman"/>
                  <a:cs typeface="Calibri"/>
                </a:rPr>
                <a:t>Update CR Log with CR Status: Closed</a:t>
              </a:r>
              <a:endParaRPr lang="en-IN" sz="1000">
                <a:solidFill>
                  <a:srgbClr val="262626"/>
                </a:solidFill>
                <a:effectLst/>
                <a:latin typeface="Arial"/>
                <a:ea typeface="Times New Roman"/>
                <a:cs typeface="Times New Roman"/>
              </a:endParaRPr>
            </a:p>
          </p:txBody>
        </p:sp>
        <p:cxnSp>
          <p:nvCxnSpPr>
            <p:cNvPr id="20" name="AutoShape 180"/>
            <p:cNvCxnSpPr>
              <a:cxnSpLocks noChangeShapeType="1"/>
            </p:cNvCxnSpPr>
            <p:nvPr/>
          </p:nvCxnSpPr>
          <p:spPr bwMode="auto">
            <a:xfrm>
              <a:off x="4206" y="10557"/>
              <a:ext cx="0" cy="576"/>
            </a:xfrm>
            <a:prstGeom prst="straightConnector1">
              <a:avLst/>
            </a:prstGeom>
            <a:noFill/>
            <a:ln w="31750">
              <a:solidFill>
                <a:schemeClr val="bg1">
                  <a:lumMod val="65000"/>
                  <a:lumOff val="0"/>
                </a:schemeClr>
              </a:solidFill>
              <a:round/>
              <a:headEnd/>
              <a:tailEnd type="arrow" w="sm" len="sm"/>
            </a:ln>
            <a:extLst>
              <a:ext uri="{909E8E84-426E-40DD-AFC4-6F175D3DCCD1}">
                <a14:hiddenFill xmlns:a14="http://schemas.microsoft.com/office/drawing/2010/main">
                  <a:noFill/>
                </a14:hiddenFill>
              </a:ext>
            </a:extLst>
          </p:spPr>
        </p:cxnSp>
        <p:sp>
          <p:nvSpPr>
            <p:cNvPr id="21" name="AutoShape 181"/>
            <p:cNvSpPr>
              <a:spLocks noChangeArrowheads="1"/>
            </p:cNvSpPr>
            <p:nvPr/>
          </p:nvSpPr>
          <p:spPr bwMode="auto">
            <a:xfrm>
              <a:off x="6961" y="11130"/>
              <a:ext cx="1904" cy="690"/>
            </a:xfrm>
            <a:prstGeom prst="roundRect">
              <a:avLst>
                <a:gd name="adj" fmla="val 16667"/>
              </a:avLst>
            </a:prstGeom>
            <a:noFill/>
            <a:ln w="19050">
              <a:solidFill>
                <a:schemeClr val="tx2">
                  <a:lumMod val="100000"/>
                  <a:lumOff val="0"/>
                </a:schemeClr>
              </a:solidFill>
              <a:round/>
              <a:headEnd/>
              <a:tailEnd/>
            </a:ln>
            <a:extLst>
              <a:ext uri="{909E8E84-426E-40DD-AFC4-6F175D3DCCD1}">
                <a14:hiddenFill xmlns:a14="http://schemas.microsoft.com/office/drawing/2010/main">
                  <a:solidFill>
                    <a:schemeClr val="tx2">
                      <a:lumMod val="100000"/>
                      <a:lumOff val="0"/>
                    </a:schemeClr>
                  </a:solidFill>
                </a14:hiddenFill>
              </a:ext>
            </a:extLst>
          </p:spPr>
          <p:txBody>
            <a:bodyPr rot="0" vert="horz" wrap="square" lIns="91440" tIns="45720" rIns="91440" bIns="45720" anchor="t" anchorCtr="0" upright="1">
              <a:noAutofit/>
            </a:bodyPr>
            <a:lstStyle/>
            <a:p>
              <a:pPr algn="ctr">
                <a:spcAft>
                  <a:spcPts val="0"/>
                </a:spcAft>
              </a:pPr>
              <a:r>
                <a:rPr lang="en-US" sz="800" b="1">
                  <a:solidFill>
                    <a:srgbClr val="1F497D"/>
                  </a:solidFill>
                  <a:effectLst/>
                  <a:latin typeface="Calibri"/>
                  <a:ea typeface="Times New Roman"/>
                  <a:cs typeface="Calibri"/>
                </a:rPr>
                <a:t>Update CR Log with CR Status: Dropped</a:t>
              </a:r>
              <a:endParaRPr lang="en-IN" sz="1000">
                <a:solidFill>
                  <a:srgbClr val="262626"/>
                </a:solidFill>
                <a:effectLst/>
                <a:latin typeface="Arial"/>
                <a:ea typeface="Times New Roman"/>
                <a:cs typeface="Times New Roman"/>
              </a:endParaRPr>
            </a:p>
          </p:txBody>
        </p:sp>
        <p:cxnSp>
          <p:nvCxnSpPr>
            <p:cNvPr id="22" name="AutoShape 182"/>
            <p:cNvCxnSpPr>
              <a:cxnSpLocks noChangeShapeType="1"/>
            </p:cNvCxnSpPr>
            <p:nvPr/>
          </p:nvCxnSpPr>
          <p:spPr bwMode="auto">
            <a:xfrm>
              <a:off x="7917" y="8913"/>
              <a:ext cx="0" cy="2217"/>
            </a:xfrm>
            <a:prstGeom prst="straightConnector1">
              <a:avLst/>
            </a:prstGeom>
            <a:noFill/>
            <a:ln w="31750">
              <a:solidFill>
                <a:schemeClr val="bg1">
                  <a:lumMod val="65000"/>
                  <a:lumOff val="0"/>
                </a:schemeClr>
              </a:solidFill>
              <a:round/>
              <a:headEnd/>
              <a:tailEnd type="arrow" w="sm" len="sm"/>
            </a:ln>
            <a:extLst>
              <a:ext uri="{909E8E84-426E-40DD-AFC4-6F175D3DCCD1}">
                <a14:hiddenFill xmlns:a14="http://schemas.microsoft.com/office/drawing/2010/main">
                  <a:noFill/>
                </a14:hiddenFill>
              </a:ext>
            </a:extLst>
          </p:spPr>
        </p:cxnSp>
        <p:sp>
          <p:nvSpPr>
            <p:cNvPr id="23" name="AutoShape 183"/>
            <p:cNvSpPr>
              <a:spLocks noChangeArrowheads="1"/>
            </p:cNvSpPr>
            <p:nvPr/>
          </p:nvSpPr>
          <p:spPr bwMode="auto">
            <a:xfrm>
              <a:off x="6466" y="7787"/>
              <a:ext cx="2895" cy="1121"/>
            </a:xfrm>
            <a:prstGeom prst="diamond">
              <a:avLst/>
            </a:prstGeom>
            <a:solidFill>
              <a:srgbClr val="FFFFFF"/>
            </a:solidFill>
            <a:ln w="22225">
              <a:solidFill>
                <a:schemeClr val="tx2">
                  <a:lumMod val="100000"/>
                  <a:lumOff val="0"/>
                </a:schemeClr>
              </a:solidFill>
              <a:miter lim="800000"/>
              <a:headEnd/>
              <a:tailEnd/>
            </a:ln>
          </p:spPr>
          <p:txBody>
            <a:bodyPr rot="0" vert="horz" wrap="square" lIns="91440" tIns="45720" rIns="91440" bIns="45720" anchor="t" anchorCtr="0" upright="1">
              <a:noAutofit/>
            </a:bodyPr>
            <a:lstStyle/>
            <a:p>
              <a:pPr algn="ctr">
                <a:spcAft>
                  <a:spcPts val="400"/>
                </a:spcAft>
              </a:pPr>
              <a:r>
                <a:rPr lang="en-US" sz="800" b="1">
                  <a:solidFill>
                    <a:srgbClr val="1F497D"/>
                  </a:solidFill>
                  <a:effectLst/>
                  <a:latin typeface="Calibri"/>
                  <a:ea typeface="Times New Roman"/>
                  <a:cs typeface="Calibri"/>
                </a:rPr>
                <a:t>Seek Approval</a:t>
              </a:r>
              <a:r>
                <a:rPr lang="en-US" sz="1000">
                  <a:solidFill>
                    <a:srgbClr val="1F497D"/>
                  </a:solidFill>
                  <a:effectLst/>
                  <a:latin typeface="Calibri"/>
                  <a:ea typeface="Times New Roman"/>
                  <a:cs typeface="Calibri"/>
                </a:rPr>
                <a:t> </a:t>
              </a:r>
              <a:r>
                <a:rPr lang="en-US" sz="800" b="1">
                  <a:solidFill>
                    <a:srgbClr val="1F497D"/>
                  </a:solidFill>
                  <a:effectLst/>
                  <a:latin typeface="Calibri"/>
                  <a:ea typeface="Times New Roman"/>
                  <a:cs typeface="Calibri"/>
                </a:rPr>
                <a:t>from Customer CRequestor</a:t>
              </a:r>
              <a:endParaRPr lang="en-IN" sz="1000">
                <a:solidFill>
                  <a:srgbClr val="262626"/>
                </a:solidFill>
                <a:effectLst/>
                <a:latin typeface="Arial"/>
                <a:ea typeface="Times New Roman"/>
                <a:cs typeface="Times New Roman"/>
              </a:endParaRPr>
            </a:p>
          </p:txBody>
        </p:sp>
        <p:sp>
          <p:nvSpPr>
            <p:cNvPr id="24" name="Text Box 2"/>
            <p:cNvSpPr txBox="1">
              <a:spLocks noChangeArrowheads="1"/>
            </p:cNvSpPr>
            <p:nvPr/>
          </p:nvSpPr>
          <p:spPr bwMode="auto">
            <a:xfrm>
              <a:off x="5896" y="8002"/>
              <a:ext cx="679"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400"/>
                </a:spcAft>
              </a:pPr>
              <a:r>
                <a:rPr lang="en-US" sz="800" b="1">
                  <a:solidFill>
                    <a:srgbClr val="262626"/>
                  </a:solidFill>
                  <a:effectLst/>
                  <a:latin typeface="Calibri"/>
                  <a:ea typeface="Times New Roman"/>
                  <a:cs typeface="Calibri"/>
                </a:rPr>
                <a:t>Yes</a:t>
              </a:r>
              <a:endParaRPr lang="en-IN" sz="1000">
                <a:solidFill>
                  <a:srgbClr val="262626"/>
                </a:solidFill>
                <a:effectLst/>
                <a:latin typeface="Arial"/>
                <a:ea typeface="Times New Roman"/>
                <a:cs typeface="Times New Roman"/>
              </a:endParaRPr>
            </a:p>
          </p:txBody>
        </p:sp>
        <p:sp>
          <p:nvSpPr>
            <p:cNvPr id="25" name="Text Box 2"/>
            <p:cNvSpPr txBox="1">
              <a:spLocks noChangeArrowheads="1"/>
            </p:cNvSpPr>
            <p:nvPr/>
          </p:nvSpPr>
          <p:spPr bwMode="auto">
            <a:xfrm>
              <a:off x="7358" y="8989"/>
              <a:ext cx="679"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400"/>
                </a:spcAft>
              </a:pPr>
              <a:r>
                <a:rPr lang="en-US" sz="800" b="1">
                  <a:solidFill>
                    <a:srgbClr val="262626"/>
                  </a:solidFill>
                  <a:effectLst/>
                  <a:latin typeface="Calibri"/>
                  <a:ea typeface="Times New Roman"/>
                  <a:cs typeface="Calibri"/>
                </a:rPr>
                <a:t>No</a:t>
              </a:r>
              <a:endParaRPr lang="en-IN" sz="1000">
                <a:solidFill>
                  <a:srgbClr val="262626"/>
                </a:solidFill>
                <a:effectLst/>
                <a:latin typeface="Arial"/>
                <a:ea typeface="Times New Roman"/>
                <a:cs typeface="Times New Roman"/>
              </a:endParaRPr>
            </a:p>
          </p:txBody>
        </p:sp>
        <p:sp>
          <p:nvSpPr>
            <p:cNvPr id="26" name="AutoShape 186"/>
            <p:cNvSpPr>
              <a:spLocks noChangeArrowheads="1"/>
            </p:cNvSpPr>
            <p:nvPr/>
          </p:nvSpPr>
          <p:spPr bwMode="auto">
            <a:xfrm>
              <a:off x="3253" y="12390"/>
              <a:ext cx="1904" cy="690"/>
            </a:xfrm>
            <a:prstGeom prst="roundRect">
              <a:avLst>
                <a:gd name="adj" fmla="val 16667"/>
              </a:avLst>
            </a:prstGeom>
            <a:noFill/>
            <a:ln w="19050">
              <a:solidFill>
                <a:schemeClr val="tx1">
                  <a:lumMod val="50000"/>
                  <a:lumOff val="50000"/>
                </a:schemeClr>
              </a:solidFill>
              <a:round/>
              <a:headEnd/>
              <a:tailEnd/>
            </a:ln>
            <a:extLst>
              <a:ext uri="{909E8E84-426E-40DD-AFC4-6F175D3DCCD1}">
                <a14:hiddenFill xmlns:a14="http://schemas.microsoft.com/office/drawing/2010/main">
                  <a:solidFill>
                    <a:schemeClr val="tx1">
                      <a:lumMod val="50000"/>
                      <a:lumOff val="50000"/>
                    </a:schemeClr>
                  </a:solidFill>
                </a14:hiddenFill>
              </a:ext>
            </a:extLst>
          </p:spPr>
          <p:txBody>
            <a:bodyPr rot="0" vert="horz" wrap="square" lIns="91440" tIns="45720" rIns="91440" bIns="45720" anchor="t" anchorCtr="0" upright="1">
              <a:noAutofit/>
            </a:bodyPr>
            <a:lstStyle/>
            <a:p>
              <a:pPr algn="ctr">
                <a:spcAft>
                  <a:spcPts val="0"/>
                </a:spcAft>
              </a:pPr>
              <a:r>
                <a:rPr lang="en-US" sz="800" b="1">
                  <a:solidFill>
                    <a:srgbClr val="000000"/>
                  </a:solidFill>
                  <a:effectLst/>
                  <a:latin typeface="Calibri"/>
                  <a:ea typeface="Times New Roman"/>
                  <a:cs typeface="Calibri"/>
                </a:rPr>
                <a:t>Amend SOW / PO to Incorporate CR</a:t>
              </a:r>
              <a:endParaRPr lang="en-IN" sz="1000">
                <a:solidFill>
                  <a:srgbClr val="262626"/>
                </a:solidFill>
                <a:effectLst/>
                <a:latin typeface="Arial"/>
                <a:ea typeface="Times New Roman"/>
                <a:cs typeface="Times New Roman"/>
              </a:endParaRPr>
            </a:p>
          </p:txBody>
        </p:sp>
        <p:cxnSp>
          <p:nvCxnSpPr>
            <p:cNvPr id="27" name="AutoShape 187"/>
            <p:cNvCxnSpPr>
              <a:cxnSpLocks noChangeShapeType="1"/>
            </p:cNvCxnSpPr>
            <p:nvPr/>
          </p:nvCxnSpPr>
          <p:spPr bwMode="auto">
            <a:xfrm>
              <a:off x="1774" y="12739"/>
              <a:ext cx="1479" cy="0"/>
            </a:xfrm>
            <a:prstGeom prst="straightConnector1">
              <a:avLst/>
            </a:prstGeom>
            <a:noFill/>
            <a:ln w="31750">
              <a:solidFill>
                <a:schemeClr val="bg1">
                  <a:lumMod val="65000"/>
                  <a:lumOff val="0"/>
                </a:schemeClr>
              </a:solidFill>
              <a:round/>
              <a:headEnd/>
              <a:tailEnd type="arrow" w="sm" len="sm"/>
            </a:ln>
            <a:extLst>
              <a:ext uri="{909E8E84-426E-40DD-AFC4-6F175D3DCCD1}">
                <a14:hiddenFill xmlns:a14="http://schemas.microsoft.com/office/drawing/2010/main">
                  <a:noFill/>
                </a14:hiddenFill>
              </a:ext>
            </a:extLst>
          </p:spPr>
        </p:cxnSp>
        <p:cxnSp>
          <p:nvCxnSpPr>
            <p:cNvPr id="28" name="AutoShape 188"/>
            <p:cNvCxnSpPr>
              <a:cxnSpLocks noChangeShapeType="1"/>
            </p:cNvCxnSpPr>
            <p:nvPr/>
          </p:nvCxnSpPr>
          <p:spPr bwMode="auto">
            <a:xfrm>
              <a:off x="1777" y="8332"/>
              <a:ext cx="0" cy="4421"/>
            </a:xfrm>
            <a:prstGeom prst="straightConnector1">
              <a:avLst/>
            </a:prstGeom>
            <a:noFill/>
            <a:ln w="31750">
              <a:solidFill>
                <a:schemeClr val="bg1">
                  <a:lumMod val="65000"/>
                  <a:lumOff val="0"/>
                </a:schemeClr>
              </a:solidFill>
              <a:round/>
              <a:headEnd/>
              <a:tailEnd type="none" w="sm" len="sm"/>
            </a:ln>
            <a:extLst>
              <a:ext uri="{909E8E84-426E-40DD-AFC4-6F175D3DCCD1}">
                <a14:hiddenFill xmlns:a14="http://schemas.microsoft.com/office/drawing/2010/main">
                  <a:noFill/>
                </a14:hiddenFill>
              </a:ext>
            </a:extLst>
          </p:spPr>
        </p:cxnSp>
        <p:cxnSp>
          <p:nvCxnSpPr>
            <p:cNvPr id="29" name="AutoShape 189"/>
            <p:cNvCxnSpPr>
              <a:cxnSpLocks noChangeShapeType="1"/>
            </p:cNvCxnSpPr>
            <p:nvPr/>
          </p:nvCxnSpPr>
          <p:spPr bwMode="auto">
            <a:xfrm>
              <a:off x="1777" y="8356"/>
              <a:ext cx="753" cy="0"/>
            </a:xfrm>
            <a:prstGeom prst="straightConnector1">
              <a:avLst/>
            </a:prstGeom>
            <a:noFill/>
            <a:ln w="31750">
              <a:solidFill>
                <a:schemeClr val="bg1">
                  <a:lumMod val="65000"/>
                  <a:lumOff val="0"/>
                </a:schemeClr>
              </a:solidFill>
              <a:round/>
              <a:headEnd/>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3211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6858000" cy="868362"/>
          </a:xfrm>
        </p:spPr>
        <p:txBody>
          <a:bodyPr>
            <a:normAutofit/>
          </a:bodyPr>
          <a:lstStyle/>
          <a:p>
            <a:r>
              <a:rPr lang="en-IN" sz="2400" dirty="0"/>
              <a:t>Project Governance &amp; Escalation Mechanism</a:t>
            </a:r>
            <a:endParaRPr lang="en-US" sz="2400" b="1" dirty="0"/>
          </a:p>
        </p:txBody>
      </p:sp>
      <p:graphicFrame>
        <p:nvGraphicFramePr>
          <p:cNvPr id="3" name="Table 2"/>
          <p:cNvGraphicFramePr>
            <a:graphicFrameLocks noGrp="1"/>
          </p:cNvGraphicFramePr>
          <p:nvPr>
            <p:extLst>
              <p:ext uri="{D42A27DB-BD31-4B8C-83A1-F6EECF244321}">
                <p14:modId xmlns:p14="http://schemas.microsoft.com/office/powerpoint/2010/main" val="414088652"/>
              </p:ext>
            </p:extLst>
          </p:nvPr>
        </p:nvGraphicFramePr>
        <p:xfrm>
          <a:off x="1600200" y="4191000"/>
          <a:ext cx="7145991" cy="2103120"/>
        </p:xfrm>
        <a:graphic>
          <a:graphicData uri="http://schemas.openxmlformats.org/drawingml/2006/table">
            <a:tbl>
              <a:tblPr firstRow="1" bandRow="1">
                <a:tableStyleId>{5C22544A-7EE6-4342-B048-85BDC9FD1C3A}</a:tableStyleId>
              </a:tblPr>
              <a:tblGrid>
                <a:gridCol w="2381997"/>
                <a:gridCol w="2381997"/>
                <a:gridCol w="2381997"/>
              </a:tblGrid>
              <a:tr h="257907">
                <a:tc rowSpan="2">
                  <a:txBody>
                    <a:bodyPr/>
                    <a:lstStyle/>
                    <a:p>
                      <a:endParaRPr lang="en-US" sz="1400" kern="1200" dirty="0" smtClean="0">
                        <a:solidFill>
                          <a:schemeClr val="bg1"/>
                        </a:solidFill>
                        <a:latin typeface="+mn-lt"/>
                        <a:ea typeface="+mn-ea"/>
                        <a:cs typeface="+mn-cs"/>
                      </a:endParaRPr>
                    </a:p>
                    <a:p>
                      <a:endParaRPr lang="en-US" sz="1400" kern="1200" dirty="0" smtClean="0">
                        <a:solidFill>
                          <a:schemeClr val="bg1"/>
                        </a:solidFill>
                        <a:latin typeface="+mn-lt"/>
                        <a:ea typeface="+mn-ea"/>
                        <a:cs typeface="+mn-cs"/>
                      </a:endParaRPr>
                    </a:p>
                    <a:p>
                      <a:endParaRPr lang="en-US" sz="1400" kern="1200" dirty="0" smtClean="0">
                        <a:solidFill>
                          <a:schemeClr val="bg1"/>
                        </a:solidFill>
                        <a:latin typeface="+mn-lt"/>
                        <a:ea typeface="+mn-ea"/>
                        <a:cs typeface="+mn-cs"/>
                      </a:endParaRPr>
                    </a:p>
                    <a:p>
                      <a:endParaRPr lang="en-US" sz="1400" kern="1200" dirty="0" smtClean="0">
                        <a:solidFill>
                          <a:schemeClr val="bg1"/>
                        </a:solidFill>
                        <a:latin typeface="+mn-lt"/>
                        <a:ea typeface="+mn-ea"/>
                        <a:cs typeface="+mn-cs"/>
                      </a:endParaRPr>
                    </a:p>
                    <a:p>
                      <a:endParaRPr lang="en-US" sz="1400" kern="1200" dirty="0" smtClean="0">
                        <a:solidFill>
                          <a:schemeClr val="bg1"/>
                        </a:solidFill>
                        <a:latin typeface="+mn-lt"/>
                        <a:ea typeface="+mn-ea"/>
                        <a:cs typeface="+mn-cs"/>
                      </a:endParaRPr>
                    </a:p>
                    <a:p>
                      <a:endParaRPr lang="en-US" sz="1400" kern="12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Deepa </a:t>
                      </a:r>
                      <a:r>
                        <a:rPr lang="en-US" sz="1200" dirty="0" err="1" smtClean="0">
                          <a:solidFill>
                            <a:schemeClr val="tx1"/>
                          </a:solidFill>
                        </a:rPr>
                        <a:t>Shastry,India</a:t>
                      </a:r>
                      <a:endParaRPr lang="en-US" sz="1200" dirty="0" smtClean="0">
                        <a:solidFill>
                          <a:schemeClr val="tx1"/>
                        </a:solidFill>
                      </a:endParaRPr>
                    </a:p>
                  </a:txBody>
                  <a:tcPr>
                    <a:solidFill>
                      <a:schemeClr val="bg1">
                        <a:lumMod val="85000"/>
                      </a:schemeClr>
                    </a:solidFill>
                  </a:tcPr>
                </a:tc>
                <a:tc>
                  <a:txBody>
                    <a:bodyPr/>
                    <a:lstStyle/>
                    <a:p>
                      <a:pPr algn="ctr"/>
                      <a:r>
                        <a:rPr lang="en-US" sz="1400" dirty="0" smtClean="0"/>
                        <a:t>OPERATIONAL COUNCIL</a:t>
                      </a:r>
                      <a:endParaRPr lang="en-US" sz="1400" dirty="0"/>
                    </a:p>
                  </a:txBody>
                  <a:tcPr/>
                </a:tc>
                <a:tc rowSpan="2">
                  <a:txBody>
                    <a:bodyPr/>
                    <a:lstStyle/>
                    <a:p>
                      <a:endParaRPr lang="en-US" dirty="0" smtClean="0"/>
                    </a:p>
                    <a:p>
                      <a:endParaRPr lang="en-US" dirty="0" smtClean="0"/>
                    </a:p>
                    <a:p>
                      <a:endParaRPr lang="en-US" dirty="0" smtClean="0"/>
                    </a:p>
                    <a:p>
                      <a:endParaRPr lang="en-US" dirty="0" smtClean="0"/>
                    </a:p>
                    <a:p>
                      <a:endParaRPr lang="en-US" dirty="0" smtClean="0"/>
                    </a:p>
                  </a:txBody>
                  <a:tcPr>
                    <a:solidFill>
                      <a:schemeClr val="bg1">
                        <a:lumMod val="85000"/>
                      </a:schemeClr>
                    </a:solidFill>
                  </a:tcPr>
                </a:tc>
              </a:tr>
              <a:tr h="1521649">
                <a:tc vMerge="1">
                  <a:txBody>
                    <a:bodyPr/>
                    <a:lstStyle/>
                    <a:p>
                      <a:endParaRPr lang="en-US" dirty="0"/>
                    </a:p>
                  </a:txBody>
                  <a:tcPr/>
                </a:tc>
                <a:tc>
                  <a:txBody>
                    <a:bodyPr/>
                    <a:lstStyle/>
                    <a:p>
                      <a:pPr algn="ctr"/>
                      <a:r>
                        <a:rPr lang="en-US" sz="1400" b="1" u="sng" dirty="0" smtClean="0">
                          <a:solidFill>
                            <a:schemeClr val="accent6">
                              <a:lumMod val="75000"/>
                            </a:schemeClr>
                          </a:solidFill>
                        </a:rPr>
                        <a:t>Meeting: Once a Week</a:t>
                      </a:r>
                    </a:p>
                    <a:p>
                      <a:pPr algn="ctr"/>
                      <a:r>
                        <a:rPr lang="en-US" sz="1400" dirty="0" smtClean="0"/>
                        <a:t>Project Status</a:t>
                      </a:r>
                      <a:r>
                        <a:rPr lang="en-US" sz="1400" baseline="0" dirty="0" smtClean="0"/>
                        <a:t> &amp; Tracking,</a:t>
                      </a:r>
                    </a:p>
                    <a:p>
                      <a:pPr algn="ctr"/>
                      <a:r>
                        <a:rPr lang="en-US" sz="1400" baseline="0" dirty="0" smtClean="0"/>
                        <a:t>KPIs / SLAs Tracking,</a:t>
                      </a:r>
                    </a:p>
                    <a:p>
                      <a:pPr algn="ctr"/>
                      <a:r>
                        <a:rPr lang="en-US" sz="1400" baseline="0" dirty="0" smtClean="0"/>
                        <a:t>Operation Issues, Delivery Coordination, Issue Consolidation &amp; Tracking, Project Level Risk Management;</a:t>
                      </a:r>
                      <a:endParaRPr lang="en-US" sz="1400" dirty="0"/>
                    </a:p>
                  </a:txBody>
                  <a:tcPr/>
                </a:tc>
                <a:tc vMerge="1">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222038710"/>
              </p:ext>
            </p:extLst>
          </p:nvPr>
        </p:nvGraphicFramePr>
        <p:xfrm>
          <a:off x="1600200" y="1159118"/>
          <a:ext cx="7145991" cy="1507881"/>
        </p:xfrm>
        <a:graphic>
          <a:graphicData uri="http://schemas.openxmlformats.org/drawingml/2006/table">
            <a:tbl>
              <a:tblPr firstRow="1" bandRow="1">
                <a:tableStyleId>{5C22544A-7EE6-4342-B048-85BDC9FD1C3A}</a:tableStyleId>
              </a:tblPr>
              <a:tblGrid>
                <a:gridCol w="2381997"/>
                <a:gridCol w="2381997"/>
                <a:gridCol w="2381997"/>
              </a:tblGrid>
              <a:tr h="335085">
                <a:tc rowSpan="2">
                  <a:txBody>
                    <a:bodyPr/>
                    <a:lstStyle/>
                    <a:p>
                      <a:endParaRPr lang="en-US" dirty="0" smtClean="0"/>
                    </a:p>
                    <a:p>
                      <a:endParaRPr lang="en-US" dirty="0" smtClean="0"/>
                    </a:p>
                    <a:p>
                      <a:endParaRPr lang="en-US" dirty="0" smtClean="0"/>
                    </a:p>
                    <a:p>
                      <a:r>
                        <a:rPr lang="en-US" dirty="0" smtClean="0"/>
                        <a:t> </a:t>
                      </a:r>
                    </a:p>
                    <a:p>
                      <a:r>
                        <a:rPr lang="en-US" dirty="0" smtClean="0"/>
                        <a:t>             </a:t>
                      </a:r>
                      <a:endParaRPr lang="en-US" sz="1200" dirty="0" smtClean="0"/>
                    </a:p>
                  </a:txBody>
                  <a:tcPr>
                    <a:solidFill>
                      <a:schemeClr val="bg1">
                        <a:lumMod val="85000"/>
                      </a:schemeClr>
                    </a:solidFill>
                  </a:tcPr>
                </a:tc>
                <a:tc>
                  <a:txBody>
                    <a:bodyPr/>
                    <a:lstStyle/>
                    <a:p>
                      <a:pPr algn="ctr"/>
                      <a:r>
                        <a:rPr lang="en-US" sz="1400" dirty="0" smtClean="0"/>
                        <a:t>STEERING COMMITTEE</a:t>
                      </a:r>
                      <a:endParaRPr lang="en-US" sz="1400" dirty="0"/>
                    </a:p>
                  </a:txBody>
                  <a:tcPr/>
                </a:tc>
                <a:tc rowSpan="2">
                  <a:txBody>
                    <a:bodyPr/>
                    <a:lstStyle/>
                    <a:p>
                      <a:endParaRPr lang="en-US" dirty="0" smtClean="0"/>
                    </a:p>
                    <a:p>
                      <a:endParaRPr lang="en-US" dirty="0" smtClean="0"/>
                    </a:p>
                    <a:p>
                      <a:endParaRPr lang="en-US" dirty="0" smtClean="0"/>
                    </a:p>
                    <a:p>
                      <a:pPr algn="ctr"/>
                      <a:endParaRPr lang="en-US" sz="1200" dirty="0" smtClean="0">
                        <a:solidFill>
                          <a:schemeClr val="tx1"/>
                        </a:solidFill>
                      </a:endParaRPr>
                    </a:p>
                  </a:txBody>
                  <a:tcPr>
                    <a:solidFill>
                      <a:schemeClr val="bg1">
                        <a:lumMod val="85000"/>
                      </a:schemeClr>
                    </a:solidFill>
                  </a:tcPr>
                </a:tc>
              </a:tr>
              <a:tr h="1172796">
                <a:tc vMerge="1">
                  <a:txBody>
                    <a:bodyPr/>
                    <a:lstStyle/>
                    <a:p>
                      <a:endParaRPr lang="en-US" dirty="0"/>
                    </a:p>
                  </a:txBody>
                  <a:tcPr/>
                </a:tc>
                <a:tc>
                  <a:txBody>
                    <a:bodyPr/>
                    <a:lstStyle/>
                    <a:p>
                      <a:pPr algn="ctr"/>
                      <a:r>
                        <a:rPr lang="en-US" sz="1500" b="0" u="sng" dirty="0" smtClean="0">
                          <a:solidFill>
                            <a:schemeClr val="accent6">
                              <a:lumMod val="75000"/>
                            </a:schemeClr>
                          </a:solidFill>
                        </a:rPr>
                        <a:t>Meeting: Once a Quarter</a:t>
                      </a:r>
                    </a:p>
                    <a:p>
                      <a:pPr algn="ctr"/>
                      <a:r>
                        <a:rPr lang="en-US" sz="1400" dirty="0" smtClean="0"/>
                        <a:t>Goal Definition, </a:t>
                      </a:r>
                    </a:p>
                    <a:p>
                      <a:pPr algn="ctr"/>
                      <a:r>
                        <a:rPr lang="en-US" sz="1400" dirty="0" smtClean="0"/>
                        <a:t>Strategy</a:t>
                      </a:r>
                      <a:r>
                        <a:rPr lang="en-US" sz="1400" baseline="0" dirty="0" smtClean="0"/>
                        <a:t> Planning</a:t>
                      </a:r>
                      <a:r>
                        <a:rPr lang="en-US" sz="1400" dirty="0" smtClean="0"/>
                        <a:t>,</a:t>
                      </a:r>
                    </a:p>
                    <a:p>
                      <a:pPr algn="ctr"/>
                      <a:r>
                        <a:rPr lang="en-US" sz="1400" dirty="0" smtClean="0"/>
                        <a:t>Quarterly Progress Review,</a:t>
                      </a:r>
                    </a:p>
                  </a:txBody>
                  <a:tcPr/>
                </a:tc>
                <a:tc vMerge="1">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5432006"/>
              </p:ext>
            </p:extLst>
          </p:nvPr>
        </p:nvGraphicFramePr>
        <p:xfrm>
          <a:off x="1600201" y="2743200"/>
          <a:ext cx="7117263" cy="1447800"/>
        </p:xfrm>
        <a:graphic>
          <a:graphicData uri="http://schemas.openxmlformats.org/drawingml/2006/table">
            <a:tbl>
              <a:tblPr firstRow="1" bandRow="1">
                <a:tableStyleId>{5C22544A-7EE6-4342-B048-85BDC9FD1C3A}</a:tableStyleId>
              </a:tblPr>
              <a:tblGrid>
                <a:gridCol w="2372421"/>
                <a:gridCol w="2372421"/>
                <a:gridCol w="2372421"/>
              </a:tblGrid>
              <a:tr h="269020">
                <a:tc rowSpan="2">
                  <a:txBody>
                    <a:bodyPr/>
                    <a:lstStyle/>
                    <a:p>
                      <a:endParaRPr lang="en-US" dirty="0" smtClean="0"/>
                    </a:p>
                    <a:p>
                      <a:endParaRPr lang="en-US" dirty="0" smtClean="0"/>
                    </a:p>
                    <a:p>
                      <a:endParaRPr lang="en-US" dirty="0" smtClean="0"/>
                    </a:p>
                    <a:p>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a:t>
                      </a:r>
                      <a:r>
                        <a:rPr lang="en-US" sz="1200" dirty="0" err="1" smtClean="0">
                          <a:solidFill>
                            <a:schemeClr val="tx1"/>
                          </a:solidFill>
                        </a:rPr>
                        <a:t>Pramad</a:t>
                      </a:r>
                      <a:r>
                        <a:rPr lang="en-US" sz="1200" dirty="0" smtClean="0">
                          <a:solidFill>
                            <a:schemeClr val="tx1"/>
                          </a:solidFill>
                        </a:rPr>
                        <a:t> </a:t>
                      </a:r>
                      <a:r>
                        <a:rPr lang="en-US" sz="1200" dirty="0" err="1" smtClean="0">
                          <a:solidFill>
                            <a:schemeClr val="tx1"/>
                          </a:solidFill>
                        </a:rPr>
                        <a:t>Nallari</a:t>
                      </a:r>
                      <a:r>
                        <a:rPr lang="en-US" sz="1200" dirty="0" smtClean="0">
                          <a:solidFill>
                            <a:schemeClr val="tx1"/>
                          </a:solidFill>
                        </a:rPr>
                        <a:t>, US</a:t>
                      </a:r>
                    </a:p>
                  </a:txBody>
                  <a:tcPr>
                    <a:solidFill>
                      <a:schemeClr val="bg1">
                        <a:lumMod val="85000"/>
                      </a:schemeClr>
                    </a:solidFill>
                  </a:tcPr>
                </a:tc>
                <a:tc>
                  <a:txBody>
                    <a:bodyPr/>
                    <a:lstStyle/>
                    <a:p>
                      <a:pPr algn="ctr"/>
                      <a:r>
                        <a:rPr lang="en-US" sz="1400" dirty="0" smtClean="0"/>
                        <a:t>RELATIONSHIP COUNCIL</a:t>
                      </a:r>
                      <a:endParaRPr lang="en-US" sz="1400" dirty="0"/>
                    </a:p>
                  </a:txBody>
                  <a:tcPr/>
                </a:tc>
                <a:tc rowSpan="2">
                  <a:txBody>
                    <a:bodyPr/>
                    <a:lstStyle/>
                    <a:p>
                      <a:endParaRPr lang="en-US" dirty="0" smtClean="0"/>
                    </a:p>
                    <a:p>
                      <a:endParaRPr lang="en-US" dirty="0" smtClean="0"/>
                    </a:p>
                    <a:p>
                      <a:endParaRPr lang="en-US" dirty="0" smtClean="0"/>
                    </a:p>
                    <a:p>
                      <a:endParaRPr lang="en-US" dirty="0" smtClean="0"/>
                    </a:p>
                  </a:txBody>
                  <a:tcPr>
                    <a:solidFill>
                      <a:schemeClr val="bg1">
                        <a:lumMod val="85000"/>
                      </a:schemeClr>
                    </a:solidFill>
                  </a:tcPr>
                </a:tc>
              </a:tr>
              <a:tr h="1143000">
                <a:tc vMerge="1">
                  <a:txBody>
                    <a:bodyPr/>
                    <a:lstStyle/>
                    <a:p>
                      <a:endParaRPr lang="en-US" dirty="0"/>
                    </a:p>
                  </a:txBody>
                  <a:tcPr/>
                </a:tc>
                <a:tc>
                  <a:txBody>
                    <a:bodyPr/>
                    <a:lstStyle/>
                    <a:p>
                      <a:pPr algn="ctr"/>
                      <a:r>
                        <a:rPr lang="en-US" sz="1500" b="0" u="sng" dirty="0" smtClean="0">
                          <a:solidFill>
                            <a:schemeClr val="accent6">
                              <a:lumMod val="75000"/>
                            </a:schemeClr>
                          </a:solidFill>
                        </a:rPr>
                        <a:t>Meeting: If required</a:t>
                      </a:r>
                    </a:p>
                    <a:p>
                      <a:pPr algn="ctr"/>
                      <a:r>
                        <a:rPr lang="en-US" sz="1350" dirty="0" smtClean="0"/>
                        <a:t>Implement Strategies</a:t>
                      </a:r>
                      <a:r>
                        <a:rPr lang="en-US" sz="1350" baseline="0" dirty="0" smtClean="0"/>
                        <a:t>,  Monitor KPIs, Escalated Issue Resolution, Engagement Assessment</a:t>
                      </a:r>
                    </a:p>
                  </a:txBody>
                  <a:tcPr/>
                </a:tc>
                <a:tc vMerge="1">
                  <a:txBody>
                    <a:bodyPr/>
                    <a:lstStyle/>
                    <a:p>
                      <a:endParaRPr lang="en-US" dirty="0"/>
                    </a:p>
                  </a:txBody>
                  <a:tcPr/>
                </a:tc>
              </a:tr>
            </a:tbl>
          </a:graphicData>
        </a:graphic>
      </p:graphicFrame>
      <p:sp>
        <p:nvSpPr>
          <p:cNvPr id="6" name="Rounded Rectangle 5"/>
          <p:cNvSpPr/>
          <p:nvPr/>
        </p:nvSpPr>
        <p:spPr>
          <a:xfrm>
            <a:off x="1905000" y="1683976"/>
            <a:ext cx="1772421" cy="552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EASi               Leadership Team</a:t>
            </a:r>
          </a:p>
        </p:txBody>
      </p:sp>
      <p:sp>
        <p:nvSpPr>
          <p:cNvPr id="7" name="Rounded Rectangle 6"/>
          <p:cNvSpPr/>
          <p:nvPr/>
        </p:nvSpPr>
        <p:spPr>
          <a:xfrm>
            <a:off x="1885179" y="3171694"/>
            <a:ext cx="1772421" cy="552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Manager </a:t>
            </a:r>
            <a:endParaRPr lang="en-US" sz="1400" dirty="0">
              <a:solidFill>
                <a:prstClr val="white"/>
              </a:solidFill>
            </a:endParaRPr>
          </a:p>
        </p:txBody>
      </p:sp>
      <p:sp>
        <p:nvSpPr>
          <p:cNvPr id="8" name="Rounded Rectangle 7"/>
          <p:cNvSpPr/>
          <p:nvPr/>
        </p:nvSpPr>
        <p:spPr>
          <a:xfrm>
            <a:off x="1885179" y="4798668"/>
            <a:ext cx="1772421" cy="552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Project </a:t>
            </a:r>
            <a:r>
              <a:rPr lang="en-US" sz="1400" dirty="0" smtClean="0">
                <a:solidFill>
                  <a:prstClr val="white"/>
                </a:solidFill>
              </a:rPr>
              <a:t>Manager</a:t>
            </a:r>
            <a:endParaRPr lang="en-US" sz="1400" dirty="0">
              <a:solidFill>
                <a:prstClr val="white"/>
              </a:solidFill>
            </a:endParaRPr>
          </a:p>
        </p:txBody>
      </p:sp>
      <p:sp>
        <p:nvSpPr>
          <p:cNvPr id="9" name="Rounded Rectangle 8"/>
          <p:cNvSpPr/>
          <p:nvPr/>
        </p:nvSpPr>
        <p:spPr>
          <a:xfrm>
            <a:off x="6726636" y="4798668"/>
            <a:ext cx="1559343" cy="552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Engineering </a:t>
            </a:r>
            <a:r>
              <a:rPr lang="en-US" sz="1400" dirty="0">
                <a:solidFill>
                  <a:prstClr val="white"/>
                </a:solidFill>
              </a:rPr>
              <a:t>Team</a:t>
            </a:r>
          </a:p>
        </p:txBody>
      </p:sp>
      <p:sp>
        <p:nvSpPr>
          <p:cNvPr id="10" name="Rounded Rectangle 9"/>
          <p:cNvSpPr/>
          <p:nvPr/>
        </p:nvSpPr>
        <p:spPr>
          <a:xfrm>
            <a:off x="6726636" y="3171694"/>
            <a:ext cx="1559343" cy="638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engineering </a:t>
            </a:r>
            <a:r>
              <a:rPr lang="en-US" sz="1400" dirty="0">
                <a:solidFill>
                  <a:prstClr val="white"/>
                </a:solidFill>
              </a:rPr>
              <a:t>Manager / SPOC</a:t>
            </a:r>
          </a:p>
        </p:txBody>
      </p:sp>
      <p:sp>
        <p:nvSpPr>
          <p:cNvPr id="11" name="Rounded Rectangle 10"/>
          <p:cNvSpPr/>
          <p:nvPr/>
        </p:nvSpPr>
        <p:spPr>
          <a:xfrm>
            <a:off x="6726636" y="1700801"/>
            <a:ext cx="1559343" cy="552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Team</a:t>
            </a:r>
            <a:endParaRPr lang="en-US" sz="1400" dirty="0">
              <a:solidFill>
                <a:prstClr val="white"/>
              </a:solidFill>
            </a:endParaRPr>
          </a:p>
        </p:txBody>
      </p:sp>
      <p:sp>
        <p:nvSpPr>
          <p:cNvPr id="21" name="Notched Right Arrow 20"/>
          <p:cNvSpPr/>
          <p:nvPr/>
        </p:nvSpPr>
        <p:spPr>
          <a:xfrm rot="16200000">
            <a:off x="-1760263" y="3360464"/>
            <a:ext cx="4949278" cy="666750"/>
          </a:xfrm>
          <a:prstGeom prst="notchedRightArrow">
            <a:avLst>
              <a:gd name="adj1" fmla="val 54496"/>
              <a:gd name="adj2" fmla="val 52248"/>
            </a:avLst>
          </a:prstGeom>
          <a:gradFill flip="none" rotWithShape="1">
            <a:gsLst>
              <a:gs pos="0">
                <a:schemeClr val="accent1">
                  <a:tint val="66000"/>
                  <a:satMod val="160000"/>
                </a:schemeClr>
              </a:gs>
              <a:gs pos="27000">
                <a:schemeClr val="accent1">
                  <a:tint val="44500"/>
                  <a:satMod val="160000"/>
                  <a:lumMod val="52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prstClr val="white"/>
                </a:solidFill>
              </a:rPr>
              <a:t>Escalation</a:t>
            </a:r>
          </a:p>
        </p:txBody>
      </p:sp>
    </p:spTree>
    <p:extLst>
      <p:ext uri="{BB962C8B-B14F-4D97-AF65-F5344CB8AC3E}">
        <p14:creationId xmlns:p14="http://schemas.microsoft.com/office/powerpoint/2010/main" val="317302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Century Gothic" pitchFamily="34" charset="0"/>
              </a:rPr>
              <a:t>Project Deliverables</a:t>
            </a:r>
            <a:endParaRPr lang="en-US" sz="2400" b="1" dirty="0">
              <a:latin typeface="Century Gothic" pitchFamily="34" charset="0"/>
            </a:endParaRPr>
          </a:p>
        </p:txBody>
      </p:sp>
      <p:sp>
        <p:nvSpPr>
          <p:cNvPr id="3" name="TextBox 2"/>
          <p:cNvSpPr txBox="1"/>
          <p:nvPr/>
        </p:nvSpPr>
        <p:spPr>
          <a:xfrm>
            <a:off x="762000" y="1828800"/>
            <a:ext cx="7696200" cy="646331"/>
          </a:xfrm>
          <a:prstGeom prst="rect">
            <a:avLst/>
          </a:prstGeom>
          <a:noFill/>
        </p:spPr>
        <p:txBody>
          <a:bodyPr wrap="square" rtlCol="0">
            <a:spAutoFit/>
          </a:bodyPr>
          <a:lstStyle/>
          <a:p>
            <a:pPr marL="285750" indent="-285750">
              <a:buFont typeface="Arial" pitchFamily="34" charset="0"/>
              <a:buChar char="•"/>
            </a:pPr>
            <a:r>
              <a:rPr lang="en-IN" dirty="0" smtClean="0">
                <a:latin typeface="Century Gothic" pitchFamily="34" charset="0"/>
              </a:rPr>
              <a:t>Working  Code (UI/Functionalities)</a:t>
            </a:r>
          </a:p>
          <a:p>
            <a:pPr marL="285750" indent="-285750">
              <a:buFont typeface="Arial" pitchFamily="34" charset="0"/>
              <a:buChar char="•"/>
            </a:pPr>
            <a:r>
              <a:rPr lang="en-IN" dirty="0" smtClean="0">
                <a:latin typeface="Century Gothic" pitchFamily="34" charset="0"/>
              </a:rPr>
              <a:t>Manual test report</a:t>
            </a:r>
          </a:p>
        </p:txBody>
      </p:sp>
    </p:spTree>
    <p:extLst>
      <p:ext uri="{BB962C8B-B14F-4D97-AF65-F5344CB8AC3E}">
        <p14:creationId xmlns:p14="http://schemas.microsoft.com/office/powerpoint/2010/main" val="2655542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65" name="Picture 9" descr="C:\Users\bwebb.CORPORATE\Desktop\thank_you.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8" name="TextBox 7"/>
          <p:cNvSpPr txBox="1">
            <a:spLocks noChangeArrowheads="1"/>
          </p:cNvSpPr>
          <p:nvPr/>
        </p:nvSpPr>
        <p:spPr bwMode="auto">
          <a:xfrm>
            <a:off x="838200" y="2492375"/>
            <a:ext cx="3962400" cy="923925"/>
          </a:xfrm>
          <a:prstGeom prst="rect">
            <a:avLst/>
          </a:prstGeom>
          <a:noFill/>
          <a:ln w="9525">
            <a:noFill/>
            <a:miter lim="800000"/>
            <a:headEnd/>
            <a:tailEnd/>
          </a:ln>
        </p:spPr>
        <p:txBody>
          <a:bodyPr>
            <a:spAutoFit/>
          </a:bodyPr>
          <a:lstStyle/>
          <a:p>
            <a:r>
              <a:rPr lang="en-US" sz="5400" b="1" dirty="0">
                <a:solidFill>
                  <a:schemeClr val="bg1"/>
                </a:solidFill>
              </a:rPr>
              <a:t>Thank you!</a:t>
            </a:r>
          </a:p>
        </p:txBody>
      </p:sp>
      <p:sp>
        <p:nvSpPr>
          <p:cNvPr id="9" name="TextBox 8"/>
          <p:cNvSpPr txBox="1">
            <a:spLocks noChangeArrowheads="1"/>
          </p:cNvSpPr>
          <p:nvPr/>
        </p:nvSpPr>
        <p:spPr bwMode="auto">
          <a:xfrm>
            <a:off x="838200" y="3330575"/>
            <a:ext cx="3962400" cy="708025"/>
          </a:xfrm>
          <a:prstGeom prst="rect">
            <a:avLst/>
          </a:prstGeom>
          <a:noFill/>
          <a:ln w="9525">
            <a:noFill/>
            <a:miter lim="800000"/>
            <a:headEnd/>
            <a:tailEnd/>
          </a:ln>
        </p:spPr>
        <p:txBody>
          <a:bodyPr>
            <a:spAutoFit/>
          </a:bodyPr>
          <a:lstStyle/>
          <a:p>
            <a:r>
              <a:rPr lang="en-US" sz="4000" dirty="0">
                <a:solidFill>
                  <a:schemeClr val="bg1"/>
                </a:solidFill>
              </a:rPr>
              <a:t>Questions?</a:t>
            </a:r>
          </a:p>
        </p:txBody>
      </p:sp>
      <p:sp>
        <p:nvSpPr>
          <p:cNvPr id="12" name="Rectangle 11"/>
          <p:cNvSpPr/>
          <p:nvPr/>
        </p:nvSpPr>
        <p:spPr>
          <a:xfrm>
            <a:off x="0" y="5334000"/>
            <a:ext cx="9144000" cy="1600200"/>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96951" y="5708795"/>
            <a:ext cx="2127249" cy="954107"/>
          </a:xfrm>
          <a:prstGeom prst="rect">
            <a:avLst/>
          </a:prstGeom>
          <a:noFill/>
        </p:spPr>
        <p:txBody>
          <a:bodyPr wrap="none" rtlCol="0">
            <a:spAutoFit/>
          </a:bodyPr>
          <a:lstStyle/>
          <a:p>
            <a:r>
              <a:rPr lang="en-US" sz="1400" b="1" dirty="0" smtClean="0">
                <a:solidFill>
                  <a:schemeClr val="bg1"/>
                </a:solidFill>
              </a:rPr>
              <a:t>www.easi.com</a:t>
            </a:r>
          </a:p>
          <a:p>
            <a:r>
              <a:rPr lang="en-US" sz="1400" b="1" dirty="0" smtClean="0">
                <a:solidFill>
                  <a:schemeClr val="bg1"/>
                </a:solidFill>
              </a:rPr>
              <a:t>www.aerotek.com</a:t>
            </a:r>
          </a:p>
          <a:p>
            <a:r>
              <a:rPr lang="en-US" sz="1400" b="1" dirty="0" smtClean="0">
                <a:solidFill>
                  <a:schemeClr val="bg1"/>
                </a:solidFill>
              </a:rPr>
              <a:t>www.allegisgroup.com</a:t>
            </a:r>
          </a:p>
          <a:p>
            <a:endParaRPr lang="en-US" sz="1400" b="1" i="1" dirty="0" smtClean="0">
              <a:solidFill>
                <a:schemeClr val="bg1"/>
              </a:solidFill>
            </a:endParaRPr>
          </a:p>
        </p:txBody>
      </p:sp>
      <p:sp>
        <p:nvSpPr>
          <p:cNvPr id="13" name="TextBox 12"/>
          <p:cNvSpPr txBox="1"/>
          <p:nvPr/>
        </p:nvSpPr>
        <p:spPr>
          <a:xfrm>
            <a:off x="4198938" y="5562601"/>
            <a:ext cx="2190023" cy="1554272"/>
          </a:xfrm>
          <a:prstGeom prst="rect">
            <a:avLst/>
          </a:prstGeom>
          <a:noFill/>
        </p:spPr>
        <p:txBody>
          <a:bodyPr wrap="square" rtlCol="0">
            <a:spAutoFit/>
          </a:bodyPr>
          <a:lstStyle/>
          <a:p>
            <a:r>
              <a:rPr lang="en-US" sz="1400" b="1" dirty="0" smtClean="0">
                <a:solidFill>
                  <a:schemeClr val="bg1"/>
                </a:solidFill>
              </a:rPr>
              <a:t>INDIA </a:t>
            </a:r>
          </a:p>
          <a:p>
            <a:r>
              <a:rPr lang="en-IN" sz="1400" dirty="0">
                <a:solidFill>
                  <a:schemeClr val="bg1"/>
                </a:solidFill>
              </a:rPr>
              <a:t>24, </a:t>
            </a:r>
            <a:r>
              <a:rPr lang="en-IN" sz="1400" dirty="0" err="1">
                <a:solidFill>
                  <a:schemeClr val="bg1"/>
                </a:solidFill>
              </a:rPr>
              <a:t>Salarpuria</a:t>
            </a:r>
            <a:r>
              <a:rPr lang="en-IN" sz="1400" dirty="0">
                <a:solidFill>
                  <a:schemeClr val="bg1"/>
                </a:solidFill>
              </a:rPr>
              <a:t> Arena,</a:t>
            </a:r>
          </a:p>
          <a:p>
            <a:r>
              <a:rPr lang="en-IN" sz="1400" dirty="0">
                <a:solidFill>
                  <a:schemeClr val="bg1"/>
                </a:solidFill>
              </a:rPr>
              <a:t>6th Floor </a:t>
            </a:r>
            <a:r>
              <a:rPr lang="en-IN" sz="1400" dirty="0" err="1">
                <a:solidFill>
                  <a:schemeClr val="bg1"/>
                </a:solidFill>
              </a:rPr>
              <a:t>Hosur</a:t>
            </a:r>
            <a:r>
              <a:rPr lang="en-IN" sz="1400" dirty="0">
                <a:solidFill>
                  <a:schemeClr val="bg1"/>
                </a:solidFill>
              </a:rPr>
              <a:t> Main Road, </a:t>
            </a:r>
            <a:r>
              <a:rPr lang="en-IN" sz="1400" dirty="0" err="1">
                <a:solidFill>
                  <a:schemeClr val="bg1"/>
                </a:solidFill>
              </a:rPr>
              <a:t>Adugodi</a:t>
            </a:r>
            <a:r>
              <a:rPr lang="en-IN" sz="1400" dirty="0">
                <a:solidFill>
                  <a:schemeClr val="bg1"/>
                </a:solidFill>
              </a:rPr>
              <a:t>,</a:t>
            </a:r>
          </a:p>
          <a:p>
            <a:r>
              <a:rPr lang="en-IN" sz="1400" dirty="0">
                <a:solidFill>
                  <a:schemeClr val="bg1"/>
                </a:solidFill>
              </a:rPr>
              <a:t>Bangalore- 560030</a:t>
            </a:r>
          </a:p>
          <a:p>
            <a:r>
              <a:rPr lang="en-US" sz="1100" dirty="0" smtClean="0">
                <a:solidFill>
                  <a:schemeClr val="bg1"/>
                </a:solidFill>
              </a:rPr>
              <a:t>India</a:t>
            </a:r>
          </a:p>
          <a:p>
            <a:endParaRPr lang="en-US" sz="1400" b="1" i="1" dirty="0" smtClean="0">
              <a:solidFill>
                <a:schemeClr val="bg1"/>
              </a:solidFill>
            </a:endParaRPr>
          </a:p>
        </p:txBody>
      </p:sp>
      <p:sp>
        <p:nvSpPr>
          <p:cNvPr id="14" name="TextBox 13"/>
          <p:cNvSpPr txBox="1"/>
          <p:nvPr/>
        </p:nvSpPr>
        <p:spPr>
          <a:xfrm>
            <a:off x="6705600" y="5862683"/>
            <a:ext cx="2819400" cy="646331"/>
          </a:xfrm>
          <a:prstGeom prst="rect">
            <a:avLst/>
          </a:prstGeom>
          <a:noFill/>
        </p:spPr>
        <p:txBody>
          <a:bodyPr wrap="square" rtlCol="0">
            <a:spAutoFit/>
          </a:bodyPr>
          <a:lstStyle/>
          <a:p>
            <a:r>
              <a:rPr lang="en-US" sz="1200" b="1" dirty="0" smtClean="0">
                <a:solidFill>
                  <a:schemeClr val="bg1"/>
                </a:solidFill>
              </a:rPr>
              <a:t>Phone: </a:t>
            </a:r>
            <a:r>
              <a:rPr lang="en-US" sz="1200" dirty="0" smtClean="0">
                <a:solidFill>
                  <a:schemeClr val="bg1"/>
                </a:solidFill>
              </a:rPr>
              <a:t>+91 80 3070 5102</a:t>
            </a:r>
          </a:p>
          <a:p>
            <a:r>
              <a:rPr lang="en-US" sz="1200" b="1" dirty="0" smtClean="0">
                <a:solidFill>
                  <a:schemeClr val="bg1"/>
                </a:solidFill>
              </a:rPr>
              <a:t>Fax: </a:t>
            </a:r>
            <a:r>
              <a:rPr lang="en-US" sz="1200" dirty="0" smtClean="0">
                <a:solidFill>
                  <a:schemeClr val="bg1"/>
                </a:solidFill>
              </a:rPr>
              <a:t>+91 80 2841 3299</a:t>
            </a:r>
            <a:endParaRPr lang="en-US" sz="1050" dirty="0" smtClean="0">
              <a:solidFill>
                <a:schemeClr val="bg1"/>
              </a:solidFill>
            </a:endParaRPr>
          </a:p>
          <a:p>
            <a:endParaRPr lang="en-US" sz="1200" b="1" i="1" dirty="0" smtClean="0">
              <a:solidFill>
                <a:schemeClr val="bg1"/>
              </a:solidFill>
            </a:endParaRPr>
          </a:p>
        </p:txBody>
      </p:sp>
      <p:cxnSp>
        <p:nvCxnSpPr>
          <p:cNvPr id="17" name="Straight Connector 16"/>
          <p:cNvCxnSpPr/>
          <p:nvPr/>
        </p:nvCxnSpPr>
        <p:spPr>
          <a:xfrm>
            <a:off x="3200400" y="5562600"/>
            <a:ext cx="0" cy="990600"/>
          </a:xfrm>
          <a:prstGeom prst="line">
            <a:avLst/>
          </a:prstGeom>
          <a:ln>
            <a:solidFill>
              <a:srgbClr val="FFFFFF">
                <a:alpha val="27843"/>
              </a:srgb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00800" y="5562600"/>
            <a:ext cx="0" cy="990600"/>
          </a:xfrm>
          <a:prstGeom prst="line">
            <a:avLst/>
          </a:prstGeom>
          <a:ln>
            <a:solidFill>
              <a:srgbClr val="FFFFFF">
                <a:alpha val="27843"/>
              </a:srgbClr>
            </a:solidFill>
            <a:prstDash val="dash"/>
          </a:ln>
        </p:spPr>
        <p:style>
          <a:lnRef idx="1">
            <a:schemeClr val="accent1"/>
          </a:lnRef>
          <a:fillRef idx="0">
            <a:schemeClr val="accent1"/>
          </a:fillRef>
          <a:effectRef idx="0">
            <a:schemeClr val="accent1"/>
          </a:effectRef>
          <a:fontRef idx="minor">
            <a:schemeClr val="tx1"/>
          </a:fontRef>
        </p:style>
      </p:cxnSp>
      <p:sp>
        <p:nvSpPr>
          <p:cNvPr id="173062" name="Freeform 6"/>
          <p:cNvSpPr>
            <a:spLocks noEditPoints="1"/>
          </p:cNvSpPr>
          <p:nvPr/>
        </p:nvSpPr>
        <p:spPr bwMode="auto">
          <a:xfrm>
            <a:off x="308966" y="5764212"/>
            <a:ext cx="681634" cy="802500"/>
          </a:xfrm>
          <a:custGeom>
            <a:avLst/>
            <a:gdLst/>
            <a:ahLst/>
            <a:cxnLst>
              <a:cxn ang="0">
                <a:pos x="192" y="176"/>
              </a:cxn>
              <a:cxn ang="0">
                <a:pos x="173" y="97"/>
              </a:cxn>
              <a:cxn ang="0">
                <a:pos x="211" y="75"/>
              </a:cxn>
              <a:cxn ang="0">
                <a:pos x="217" y="151"/>
              </a:cxn>
              <a:cxn ang="0">
                <a:pos x="234" y="156"/>
              </a:cxn>
              <a:cxn ang="0">
                <a:pos x="120" y="0"/>
              </a:cxn>
              <a:cxn ang="0">
                <a:pos x="51" y="219"/>
              </a:cxn>
              <a:cxn ang="0">
                <a:pos x="64" y="217"/>
              </a:cxn>
              <a:cxn ang="0">
                <a:pos x="36" y="178"/>
              </a:cxn>
              <a:cxn ang="0">
                <a:pos x="78" y="196"/>
              </a:cxn>
              <a:cxn ang="0">
                <a:pos x="120" y="178"/>
              </a:cxn>
              <a:cxn ang="0">
                <a:pos x="120" y="166"/>
              </a:cxn>
              <a:cxn ang="0">
                <a:pos x="80" y="148"/>
              </a:cxn>
              <a:cxn ang="0">
                <a:pos x="114" y="126"/>
              </a:cxn>
              <a:cxn ang="0">
                <a:pos x="120" y="148"/>
              </a:cxn>
              <a:cxn ang="0">
                <a:pos x="126" y="75"/>
              </a:cxn>
              <a:cxn ang="0">
                <a:pos x="161" y="98"/>
              </a:cxn>
              <a:cxn ang="0">
                <a:pos x="144" y="230"/>
              </a:cxn>
              <a:cxn ang="0">
                <a:pos x="99" y="209"/>
              </a:cxn>
              <a:cxn ang="0">
                <a:pos x="141" y="310"/>
              </a:cxn>
              <a:cxn ang="0">
                <a:pos x="235" y="312"/>
              </a:cxn>
              <a:cxn ang="0">
                <a:pos x="264" y="228"/>
              </a:cxn>
              <a:cxn ang="0">
                <a:pos x="94" y="22"/>
              </a:cxn>
              <a:cxn ang="0">
                <a:pos x="78" y="45"/>
              </a:cxn>
              <a:cxn ang="0">
                <a:pos x="36" y="63"/>
              </a:cxn>
              <a:cxn ang="0">
                <a:pos x="78" y="81"/>
              </a:cxn>
              <a:cxn ang="0">
                <a:pos x="78" y="57"/>
              </a:cxn>
              <a:cxn ang="0">
                <a:pos x="78" y="81"/>
              </a:cxn>
              <a:cxn ang="0">
                <a:pos x="55" y="75"/>
              </a:cxn>
              <a:cxn ang="0">
                <a:pos x="66" y="114"/>
              </a:cxn>
              <a:cxn ang="0">
                <a:pos x="29" y="75"/>
              </a:cxn>
              <a:cxn ang="0">
                <a:pos x="18" y="126"/>
              </a:cxn>
              <a:cxn ang="0">
                <a:pos x="68" y="150"/>
              </a:cxn>
              <a:cxn ang="0">
                <a:pos x="29" y="166"/>
              </a:cxn>
              <a:cxn ang="0">
                <a:pos x="78" y="184"/>
              </a:cxn>
              <a:cxn ang="0">
                <a:pos x="78" y="160"/>
              </a:cxn>
              <a:cxn ang="0">
                <a:pos x="114" y="114"/>
              </a:cxn>
              <a:cxn ang="0">
                <a:pos x="80" y="93"/>
              </a:cxn>
              <a:cxn ang="0">
                <a:pos x="114" y="75"/>
              </a:cxn>
              <a:cxn ang="0">
                <a:pos x="114" y="63"/>
              </a:cxn>
              <a:cxn ang="0">
                <a:pos x="91" y="49"/>
              </a:cxn>
              <a:cxn ang="0">
                <a:pos x="114" y="63"/>
              </a:cxn>
              <a:cxn ang="0">
                <a:pos x="126" y="21"/>
              </a:cxn>
              <a:cxn ang="0">
                <a:pos x="126" y="63"/>
              </a:cxn>
              <a:cxn ang="0">
                <a:pos x="204" y="63"/>
              </a:cxn>
              <a:cxn ang="0">
                <a:pos x="146" y="22"/>
              </a:cxn>
            </a:cxnLst>
            <a:rect l="0" t="0" r="r" b="b"/>
            <a:pathLst>
              <a:path w="265" h="312">
                <a:moveTo>
                  <a:pt x="262" y="222"/>
                </a:moveTo>
                <a:cubicBezTo>
                  <a:pt x="192" y="176"/>
                  <a:pt x="192" y="176"/>
                  <a:pt x="192" y="176"/>
                </a:cubicBezTo>
                <a:cubicBezTo>
                  <a:pt x="192" y="121"/>
                  <a:pt x="192" y="121"/>
                  <a:pt x="192" y="121"/>
                </a:cubicBezTo>
                <a:cubicBezTo>
                  <a:pt x="192" y="109"/>
                  <a:pt x="184" y="99"/>
                  <a:pt x="173" y="97"/>
                </a:cubicBezTo>
                <a:cubicBezTo>
                  <a:pt x="172" y="89"/>
                  <a:pt x="171" y="82"/>
                  <a:pt x="170" y="75"/>
                </a:cubicBezTo>
                <a:cubicBezTo>
                  <a:pt x="211" y="75"/>
                  <a:pt x="211" y="75"/>
                  <a:pt x="211" y="75"/>
                </a:cubicBezTo>
                <a:cubicBezTo>
                  <a:pt x="218" y="89"/>
                  <a:pt x="222" y="104"/>
                  <a:pt x="222" y="120"/>
                </a:cubicBezTo>
                <a:cubicBezTo>
                  <a:pt x="222" y="131"/>
                  <a:pt x="220" y="141"/>
                  <a:pt x="217" y="151"/>
                </a:cubicBezTo>
                <a:cubicBezTo>
                  <a:pt x="216" y="156"/>
                  <a:pt x="218" y="161"/>
                  <a:pt x="223" y="162"/>
                </a:cubicBezTo>
                <a:cubicBezTo>
                  <a:pt x="228" y="164"/>
                  <a:pt x="233" y="161"/>
                  <a:pt x="234" y="156"/>
                </a:cubicBezTo>
                <a:cubicBezTo>
                  <a:pt x="238" y="145"/>
                  <a:pt x="240" y="133"/>
                  <a:pt x="240" y="120"/>
                </a:cubicBezTo>
                <a:cubicBezTo>
                  <a:pt x="240" y="54"/>
                  <a:pt x="186" y="0"/>
                  <a:pt x="120" y="0"/>
                </a:cubicBezTo>
                <a:cubicBezTo>
                  <a:pt x="54" y="0"/>
                  <a:pt x="0" y="54"/>
                  <a:pt x="0" y="120"/>
                </a:cubicBezTo>
                <a:cubicBezTo>
                  <a:pt x="0" y="159"/>
                  <a:pt x="19" y="196"/>
                  <a:pt x="51" y="219"/>
                </a:cubicBezTo>
                <a:cubicBezTo>
                  <a:pt x="53" y="220"/>
                  <a:pt x="55" y="220"/>
                  <a:pt x="56" y="220"/>
                </a:cubicBezTo>
                <a:cubicBezTo>
                  <a:pt x="59" y="220"/>
                  <a:pt x="62" y="219"/>
                  <a:pt x="64" y="217"/>
                </a:cubicBezTo>
                <a:cubicBezTo>
                  <a:pt x="67" y="212"/>
                  <a:pt x="66" y="207"/>
                  <a:pt x="62" y="204"/>
                </a:cubicBezTo>
                <a:cubicBezTo>
                  <a:pt x="51" y="197"/>
                  <a:pt x="43" y="188"/>
                  <a:pt x="36" y="178"/>
                </a:cubicBezTo>
                <a:cubicBezTo>
                  <a:pt x="55" y="178"/>
                  <a:pt x="55" y="178"/>
                  <a:pt x="55" y="178"/>
                </a:cubicBezTo>
                <a:cubicBezTo>
                  <a:pt x="57" y="188"/>
                  <a:pt x="67" y="196"/>
                  <a:pt x="78" y="196"/>
                </a:cubicBezTo>
                <a:cubicBezTo>
                  <a:pt x="89" y="196"/>
                  <a:pt x="99" y="188"/>
                  <a:pt x="101" y="178"/>
                </a:cubicBezTo>
                <a:cubicBezTo>
                  <a:pt x="120" y="178"/>
                  <a:pt x="120" y="178"/>
                  <a:pt x="120" y="178"/>
                </a:cubicBezTo>
                <a:cubicBezTo>
                  <a:pt x="123" y="178"/>
                  <a:pt x="126" y="175"/>
                  <a:pt x="126" y="172"/>
                </a:cubicBezTo>
                <a:cubicBezTo>
                  <a:pt x="126" y="168"/>
                  <a:pt x="123" y="166"/>
                  <a:pt x="120" y="166"/>
                </a:cubicBezTo>
                <a:cubicBezTo>
                  <a:pt x="101" y="166"/>
                  <a:pt x="101" y="166"/>
                  <a:pt x="101" y="166"/>
                </a:cubicBezTo>
                <a:cubicBezTo>
                  <a:pt x="99" y="156"/>
                  <a:pt x="90" y="149"/>
                  <a:pt x="80" y="148"/>
                </a:cubicBezTo>
                <a:cubicBezTo>
                  <a:pt x="79" y="141"/>
                  <a:pt x="78" y="134"/>
                  <a:pt x="78" y="126"/>
                </a:cubicBezTo>
                <a:cubicBezTo>
                  <a:pt x="114" y="126"/>
                  <a:pt x="114" y="126"/>
                  <a:pt x="114" y="126"/>
                </a:cubicBezTo>
                <a:cubicBezTo>
                  <a:pt x="114" y="142"/>
                  <a:pt x="114" y="142"/>
                  <a:pt x="114" y="142"/>
                </a:cubicBezTo>
                <a:cubicBezTo>
                  <a:pt x="114" y="146"/>
                  <a:pt x="117" y="148"/>
                  <a:pt x="120" y="148"/>
                </a:cubicBezTo>
                <a:cubicBezTo>
                  <a:pt x="123" y="148"/>
                  <a:pt x="126" y="146"/>
                  <a:pt x="126" y="142"/>
                </a:cubicBezTo>
                <a:cubicBezTo>
                  <a:pt x="126" y="75"/>
                  <a:pt x="126" y="75"/>
                  <a:pt x="126" y="75"/>
                </a:cubicBezTo>
                <a:cubicBezTo>
                  <a:pt x="157" y="75"/>
                  <a:pt x="157" y="75"/>
                  <a:pt x="157" y="75"/>
                </a:cubicBezTo>
                <a:cubicBezTo>
                  <a:pt x="159" y="82"/>
                  <a:pt x="160" y="90"/>
                  <a:pt x="161" y="98"/>
                </a:cubicBezTo>
                <a:cubicBezTo>
                  <a:pt x="151" y="101"/>
                  <a:pt x="144" y="110"/>
                  <a:pt x="144" y="121"/>
                </a:cubicBezTo>
                <a:cubicBezTo>
                  <a:pt x="144" y="230"/>
                  <a:pt x="144" y="230"/>
                  <a:pt x="144" y="230"/>
                </a:cubicBezTo>
                <a:cubicBezTo>
                  <a:pt x="132" y="215"/>
                  <a:pt x="132" y="215"/>
                  <a:pt x="132" y="215"/>
                </a:cubicBezTo>
                <a:cubicBezTo>
                  <a:pt x="125" y="204"/>
                  <a:pt x="110" y="201"/>
                  <a:pt x="99" y="209"/>
                </a:cubicBezTo>
                <a:cubicBezTo>
                  <a:pt x="88" y="216"/>
                  <a:pt x="85" y="231"/>
                  <a:pt x="93" y="242"/>
                </a:cubicBezTo>
                <a:cubicBezTo>
                  <a:pt x="141" y="310"/>
                  <a:pt x="141" y="310"/>
                  <a:pt x="141" y="310"/>
                </a:cubicBezTo>
                <a:cubicBezTo>
                  <a:pt x="142" y="311"/>
                  <a:pt x="144" y="312"/>
                  <a:pt x="146" y="312"/>
                </a:cubicBezTo>
                <a:cubicBezTo>
                  <a:pt x="235" y="312"/>
                  <a:pt x="235" y="312"/>
                  <a:pt x="235" y="312"/>
                </a:cubicBezTo>
                <a:cubicBezTo>
                  <a:pt x="238" y="312"/>
                  <a:pt x="240" y="310"/>
                  <a:pt x="241" y="308"/>
                </a:cubicBezTo>
                <a:cubicBezTo>
                  <a:pt x="264" y="228"/>
                  <a:pt x="264" y="228"/>
                  <a:pt x="264" y="228"/>
                </a:cubicBezTo>
                <a:cubicBezTo>
                  <a:pt x="265" y="226"/>
                  <a:pt x="264" y="223"/>
                  <a:pt x="262" y="222"/>
                </a:cubicBezTo>
                <a:close/>
                <a:moveTo>
                  <a:pt x="94" y="22"/>
                </a:moveTo>
                <a:cubicBezTo>
                  <a:pt x="88" y="28"/>
                  <a:pt x="84" y="36"/>
                  <a:pt x="80" y="45"/>
                </a:cubicBezTo>
                <a:cubicBezTo>
                  <a:pt x="79" y="45"/>
                  <a:pt x="79" y="45"/>
                  <a:pt x="78" y="45"/>
                </a:cubicBezTo>
                <a:cubicBezTo>
                  <a:pt x="67" y="45"/>
                  <a:pt x="57" y="53"/>
                  <a:pt x="55" y="63"/>
                </a:cubicBezTo>
                <a:cubicBezTo>
                  <a:pt x="36" y="63"/>
                  <a:pt x="36" y="63"/>
                  <a:pt x="36" y="63"/>
                </a:cubicBezTo>
                <a:cubicBezTo>
                  <a:pt x="49" y="43"/>
                  <a:pt x="70" y="28"/>
                  <a:pt x="94" y="22"/>
                </a:cubicBezTo>
                <a:close/>
                <a:moveTo>
                  <a:pt x="78" y="81"/>
                </a:moveTo>
                <a:cubicBezTo>
                  <a:pt x="71" y="81"/>
                  <a:pt x="66" y="76"/>
                  <a:pt x="66" y="69"/>
                </a:cubicBezTo>
                <a:cubicBezTo>
                  <a:pt x="66" y="62"/>
                  <a:pt x="71" y="57"/>
                  <a:pt x="78" y="57"/>
                </a:cubicBezTo>
                <a:cubicBezTo>
                  <a:pt x="85" y="57"/>
                  <a:pt x="90" y="62"/>
                  <a:pt x="90" y="69"/>
                </a:cubicBezTo>
                <a:cubicBezTo>
                  <a:pt x="90" y="76"/>
                  <a:pt x="85" y="81"/>
                  <a:pt x="78" y="81"/>
                </a:cubicBezTo>
                <a:close/>
                <a:moveTo>
                  <a:pt x="29" y="75"/>
                </a:moveTo>
                <a:cubicBezTo>
                  <a:pt x="55" y="75"/>
                  <a:pt x="55" y="75"/>
                  <a:pt x="55" y="75"/>
                </a:cubicBezTo>
                <a:cubicBezTo>
                  <a:pt x="57" y="82"/>
                  <a:pt x="61" y="88"/>
                  <a:pt x="68" y="91"/>
                </a:cubicBezTo>
                <a:cubicBezTo>
                  <a:pt x="67" y="98"/>
                  <a:pt x="66" y="106"/>
                  <a:pt x="66" y="114"/>
                </a:cubicBezTo>
                <a:cubicBezTo>
                  <a:pt x="18" y="114"/>
                  <a:pt x="18" y="114"/>
                  <a:pt x="18" y="114"/>
                </a:cubicBezTo>
                <a:cubicBezTo>
                  <a:pt x="19" y="100"/>
                  <a:pt x="23" y="87"/>
                  <a:pt x="29" y="75"/>
                </a:cubicBezTo>
                <a:close/>
                <a:moveTo>
                  <a:pt x="29" y="166"/>
                </a:moveTo>
                <a:cubicBezTo>
                  <a:pt x="23" y="154"/>
                  <a:pt x="19" y="140"/>
                  <a:pt x="18" y="126"/>
                </a:cubicBezTo>
                <a:cubicBezTo>
                  <a:pt x="66" y="126"/>
                  <a:pt x="66" y="126"/>
                  <a:pt x="66" y="126"/>
                </a:cubicBezTo>
                <a:cubicBezTo>
                  <a:pt x="66" y="134"/>
                  <a:pt x="67" y="142"/>
                  <a:pt x="68" y="150"/>
                </a:cubicBezTo>
                <a:cubicBezTo>
                  <a:pt x="61" y="153"/>
                  <a:pt x="57" y="159"/>
                  <a:pt x="55" y="166"/>
                </a:cubicBezTo>
                <a:lnTo>
                  <a:pt x="29" y="166"/>
                </a:lnTo>
                <a:close/>
                <a:moveTo>
                  <a:pt x="90" y="172"/>
                </a:moveTo>
                <a:cubicBezTo>
                  <a:pt x="90" y="178"/>
                  <a:pt x="85" y="184"/>
                  <a:pt x="78" y="184"/>
                </a:cubicBezTo>
                <a:cubicBezTo>
                  <a:pt x="71" y="184"/>
                  <a:pt x="66" y="178"/>
                  <a:pt x="66" y="172"/>
                </a:cubicBezTo>
                <a:cubicBezTo>
                  <a:pt x="66" y="165"/>
                  <a:pt x="71" y="160"/>
                  <a:pt x="78" y="160"/>
                </a:cubicBezTo>
                <a:cubicBezTo>
                  <a:pt x="85" y="160"/>
                  <a:pt x="90" y="165"/>
                  <a:pt x="90" y="172"/>
                </a:cubicBezTo>
                <a:close/>
                <a:moveTo>
                  <a:pt x="114" y="114"/>
                </a:moveTo>
                <a:cubicBezTo>
                  <a:pt x="78" y="114"/>
                  <a:pt x="78" y="114"/>
                  <a:pt x="78" y="114"/>
                </a:cubicBezTo>
                <a:cubicBezTo>
                  <a:pt x="78" y="107"/>
                  <a:pt x="79" y="100"/>
                  <a:pt x="80" y="93"/>
                </a:cubicBezTo>
                <a:cubicBezTo>
                  <a:pt x="90" y="92"/>
                  <a:pt x="99" y="85"/>
                  <a:pt x="101" y="75"/>
                </a:cubicBezTo>
                <a:cubicBezTo>
                  <a:pt x="114" y="75"/>
                  <a:pt x="114" y="75"/>
                  <a:pt x="114" y="75"/>
                </a:cubicBezTo>
                <a:lnTo>
                  <a:pt x="114" y="114"/>
                </a:lnTo>
                <a:close/>
                <a:moveTo>
                  <a:pt x="114" y="63"/>
                </a:moveTo>
                <a:cubicBezTo>
                  <a:pt x="101" y="63"/>
                  <a:pt x="101" y="63"/>
                  <a:pt x="101" y="63"/>
                </a:cubicBezTo>
                <a:cubicBezTo>
                  <a:pt x="100" y="57"/>
                  <a:pt x="96" y="52"/>
                  <a:pt x="91" y="49"/>
                </a:cubicBezTo>
                <a:cubicBezTo>
                  <a:pt x="97" y="34"/>
                  <a:pt x="106" y="25"/>
                  <a:pt x="114" y="21"/>
                </a:cubicBezTo>
                <a:lnTo>
                  <a:pt x="114" y="63"/>
                </a:lnTo>
                <a:close/>
                <a:moveTo>
                  <a:pt x="126" y="63"/>
                </a:moveTo>
                <a:cubicBezTo>
                  <a:pt x="126" y="21"/>
                  <a:pt x="126" y="21"/>
                  <a:pt x="126" y="21"/>
                </a:cubicBezTo>
                <a:cubicBezTo>
                  <a:pt x="137" y="25"/>
                  <a:pt x="147" y="40"/>
                  <a:pt x="154" y="63"/>
                </a:cubicBezTo>
                <a:lnTo>
                  <a:pt x="126" y="63"/>
                </a:lnTo>
                <a:close/>
                <a:moveTo>
                  <a:pt x="146" y="22"/>
                </a:moveTo>
                <a:cubicBezTo>
                  <a:pt x="170" y="28"/>
                  <a:pt x="191" y="43"/>
                  <a:pt x="204" y="63"/>
                </a:cubicBezTo>
                <a:cubicBezTo>
                  <a:pt x="167" y="63"/>
                  <a:pt x="167" y="63"/>
                  <a:pt x="167" y="63"/>
                </a:cubicBezTo>
                <a:cubicBezTo>
                  <a:pt x="162" y="46"/>
                  <a:pt x="155" y="31"/>
                  <a:pt x="146" y="2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063" name="Freeform 7"/>
          <p:cNvSpPr>
            <a:spLocks noEditPoints="1"/>
          </p:cNvSpPr>
          <p:nvPr/>
        </p:nvSpPr>
        <p:spPr bwMode="auto">
          <a:xfrm>
            <a:off x="3429000" y="5791200"/>
            <a:ext cx="685800" cy="685800"/>
          </a:xfrm>
          <a:custGeom>
            <a:avLst/>
            <a:gdLst/>
            <a:ahLst/>
            <a:cxnLst>
              <a:cxn ang="0">
                <a:pos x="123" y="0"/>
              </a:cxn>
              <a:cxn ang="0">
                <a:pos x="0" y="123"/>
              </a:cxn>
              <a:cxn ang="0">
                <a:pos x="123" y="246"/>
              </a:cxn>
              <a:cxn ang="0">
                <a:pos x="246" y="123"/>
              </a:cxn>
              <a:cxn ang="0">
                <a:pos x="123" y="0"/>
              </a:cxn>
              <a:cxn ang="0">
                <a:pos x="97" y="21"/>
              </a:cxn>
              <a:cxn ang="0">
                <a:pos x="67" y="85"/>
              </a:cxn>
              <a:cxn ang="0">
                <a:pos x="25" y="85"/>
              </a:cxn>
              <a:cxn ang="0">
                <a:pos x="97" y="21"/>
              </a:cxn>
              <a:cxn ang="0">
                <a:pos x="18" y="123"/>
              </a:cxn>
              <a:cxn ang="0">
                <a:pos x="21" y="97"/>
              </a:cxn>
              <a:cxn ang="0">
                <a:pos x="65" y="97"/>
              </a:cxn>
              <a:cxn ang="0">
                <a:pos x="64" y="123"/>
              </a:cxn>
              <a:cxn ang="0">
                <a:pos x="65" y="149"/>
              </a:cxn>
              <a:cxn ang="0">
                <a:pos x="21" y="149"/>
              </a:cxn>
              <a:cxn ang="0">
                <a:pos x="18" y="123"/>
              </a:cxn>
              <a:cxn ang="0">
                <a:pos x="25" y="161"/>
              </a:cxn>
              <a:cxn ang="0">
                <a:pos x="67" y="161"/>
              </a:cxn>
              <a:cxn ang="0">
                <a:pos x="97" y="225"/>
              </a:cxn>
              <a:cxn ang="0">
                <a:pos x="25" y="161"/>
              </a:cxn>
              <a:cxn ang="0">
                <a:pos x="117" y="222"/>
              </a:cxn>
              <a:cxn ang="0">
                <a:pos x="79" y="161"/>
              </a:cxn>
              <a:cxn ang="0">
                <a:pos x="117" y="161"/>
              </a:cxn>
              <a:cxn ang="0">
                <a:pos x="117" y="222"/>
              </a:cxn>
              <a:cxn ang="0">
                <a:pos x="117" y="149"/>
              </a:cxn>
              <a:cxn ang="0">
                <a:pos x="77" y="149"/>
              </a:cxn>
              <a:cxn ang="0">
                <a:pos x="76" y="123"/>
              </a:cxn>
              <a:cxn ang="0">
                <a:pos x="77" y="97"/>
              </a:cxn>
              <a:cxn ang="0">
                <a:pos x="117" y="97"/>
              </a:cxn>
              <a:cxn ang="0">
                <a:pos x="117" y="149"/>
              </a:cxn>
              <a:cxn ang="0">
                <a:pos x="117" y="85"/>
              </a:cxn>
              <a:cxn ang="0">
                <a:pos x="79" y="85"/>
              </a:cxn>
              <a:cxn ang="0">
                <a:pos x="117" y="23"/>
              </a:cxn>
              <a:cxn ang="0">
                <a:pos x="117" y="85"/>
              </a:cxn>
              <a:cxn ang="0">
                <a:pos x="221" y="85"/>
              </a:cxn>
              <a:cxn ang="0">
                <a:pos x="179" y="85"/>
              </a:cxn>
              <a:cxn ang="0">
                <a:pos x="148" y="21"/>
              </a:cxn>
              <a:cxn ang="0">
                <a:pos x="221" y="85"/>
              </a:cxn>
              <a:cxn ang="0">
                <a:pos x="129" y="23"/>
              </a:cxn>
              <a:cxn ang="0">
                <a:pos x="166" y="85"/>
              </a:cxn>
              <a:cxn ang="0">
                <a:pos x="129" y="85"/>
              </a:cxn>
              <a:cxn ang="0">
                <a:pos x="129" y="23"/>
              </a:cxn>
              <a:cxn ang="0">
                <a:pos x="129" y="97"/>
              </a:cxn>
              <a:cxn ang="0">
                <a:pos x="168" y="97"/>
              </a:cxn>
              <a:cxn ang="0">
                <a:pos x="170" y="123"/>
              </a:cxn>
              <a:cxn ang="0">
                <a:pos x="168" y="149"/>
              </a:cxn>
              <a:cxn ang="0">
                <a:pos x="129" y="149"/>
              </a:cxn>
              <a:cxn ang="0">
                <a:pos x="129" y="97"/>
              </a:cxn>
              <a:cxn ang="0">
                <a:pos x="129" y="222"/>
              </a:cxn>
              <a:cxn ang="0">
                <a:pos x="129" y="161"/>
              </a:cxn>
              <a:cxn ang="0">
                <a:pos x="166" y="161"/>
              </a:cxn>
              <a:cxn ang="0">
                <a:pos x="129" y="222"/>
              </a:cxn>
              <a:cxn ang="0">
                <a:pos x="148" y="225"/>
              </a:cxn>
              <a:cxn ang="0">
                <a:pos x="179" y="161"/>
              </a:cxn>
              <a:cxn ang="0">
                <a:pos x="221" y="161"/>
              </a:cxn>
              <a:cxn ang="0">
                <a:pos x="148" y="225"/>
              </a:cxn>
              <a:cxn ang="0">
                <a:pos x="180" y="149"/>
              </a:cxn>
              <a:cxn ang="0">
                <a:pos x="182" y="123"/>
              </a:cxn>
              <a:cxn ang="0">
                <a:pos x="180" y="97"/>
              </a:cxn>
              <a:cxn ang="0">
                <a:pos x="225" y="97"/>
              </a:cxn>
              <a:cxn ang="0">
                <a:pos x="228" y="123"/>
              </a:cxn>
              <a:cxn ang="0">
                <a:pos x="225" y="149"/>
              </a:cxn>
              <a:cxn ang="0">
                <a:pos x="180" y="149"/>
              </a:cxn>
            </a:cxnLst>
            <a:rect l="0" t="0" r="r" b="b"/>
            <a:pathLst>
              <a:path w="246" h="246">
                <a:moveTo>
                  <a:pt x="123" y="0"/>
                </a:moveTo>
                <a:cubicBezTo>
                  <a:pt x="55" y="0"/>
                  <a:pt x="0" y="55"/>
                  <a:pt x="0" y="123"/>
                </a:cubicBezTo>
                <a:cubicBezTo>
                  <a:pt x="0" y="191"/>
                  <a:pt x="55" y="246"/>
                  <a:pt x="123" y="246"/>
                </a:cubicBezTo>
                <a:cubicBezTo>
                  <a:pt x="191" y="246"/>
                  <a:pt x="246" y="191"/>
                  <a:pt x="246" y="123"/>
                </a:cubicBezTo>
                <a:cubicBezTo>
                  <a:pt x="246" y="55"/>
                  <a:pt x="191" y="0"/>
                  <a:pt x="123" y="0"/>
                </a:cubicBezTo>
                <a:close/>
                <a:moveTo>
                  <a:pt x="97" y="21"/>
                </a:moveTo>
                <a:cubicBezTo>
                  <a:pt x="83" y="33"/>
                  <a:pt x="72" y="56"/>
                  <a:pt x="67" y="85"/>
                </a:cubicBezTo>
                <a:cubicBezTo>
                  <a:pt x="25" y="85"/>
                  <a:pt x="25" y="85"/>
                  <a:pt x="25" y="85"/>
                </a:cubicBezTo>
                <a:cubicBezTo>
                  <a:pt x="37" y="53"/>
                  <a:pt x="64" y="29"/>
                  <a:pt x="97" y="21"/>
                </a:cubicBezTo>
                <a:close/>
                <a:moveTo>
                  <a:pt x="18" y="123"/>
                </a:moveTo>
                <a:cubicBezTo>
                  <a:pt x="18" y="114"/>
                  <a:pt x="19" y="105"/>
                  <a:pt x="21" y="97"/>
                </a:cubicBezTo>
                <a:cubicBezTo>
                  <a:pt x="65" y="97"/>
                  <a:pt x="65" y="97"/>
                  <a:pt x="65" y="97"/>
                </a:cubicBezTo>
                <a:cubicBezTo>
                  <a:pt x="64" y="105"/>
                  <a:pt x="64" y="114"/>
                  <a:pt x="64" y="123"/>
                </a:cubicBezTo>
                <a:cubicBezTo>
                  <a:pt x="64" y="132"/>
                  <a:pt x="64" y="140"/>
                  <a:pt x="65" y="149"/>
                </a:cubicBezTo>
                <a:cubicBezTo>
                  <a:pt x="21" y="149"/>
                  <a:pt x="21" y="149"/>
                  <a:pt x="21" y="149"/>
                </a:cubicBezTo>
                <a:cubicBezTo>
                  <a:pt x="19" y="140"/>
                  <a:pt x="18" y="132"/>
                  <a:pt x="18" y="123"/>
                </a:cubicBezTo>
                <a:close/>
                <a:moveTo>
                  <a:pt x="25" y="161"/>
                </a:moveTo>
                <a:cubicBezTo>
                  <a:pt x="67" y="161"/>
                  <a:pt x="67" y="161"/>
                  <a:pt x="67" y="161"/>
                </a:cubicBezTo>
                <a:cubicBezTo>
                  <a:pt x="72" y="189"/>
                  <a:pt x="83" y="212"/>
                  <a:pt x="97" y="225"/>
                </a:cubicBezTo>
                <a:cubicBezTo>
                  <a:pt x="64" y="216"/>
                  <a:pt x="37" y="192"/>
                  <a:pt x="25" y="161"/>
                </a:cubicBezTo>
                <a:close/>
                <a:moveTo>
                  <a:pt x="117" y="222"/>
                </a:moveTo>
                <a:cubicBezTo>
                  <a:pt x="100" y="217"/>
                  <a:pt x="86" y="193"/>
                  <a:pt x="79" y="161"/>
                </a:cubicBezTo>
                <a:cubicBezTo>
                  <a:pt x="117" y="161"/>
                  <a:pt x="117" y="161"/>
                  <a:pt x="117" y="161"/>
                </a:cubicBezTo>
                <a:lnTo>
                  <a:pt x="117" y="222"/>
                </a:lnTo>
                <a:close/>
                <a:moveTo>
                  <a:pt x="117" y="149"/>
                </a:moveTo>
                <a:cubicBezTo>
                  <a:pt x="77" y="149"/>
                  <a:pt x="77" y="149"/>
                  <a:pt x="77" y="149"/>
                </a:cubicBezTo>
                <a:cubicBezTo>
                  <a:pt x="76" y="140"/>
                  <a:pt x="76" y="132"/>
                  <a:pt x="76" y="123"/>
                </a:cubicBezTo>
                <a:cubicBezTo>
                  <a:pt x="76" y="114"/>
                  <a:pt x="76" y="105"/>
                  <a:pt x="77" y="97"/>
                </a:cubicBezTo>
                <a:cubicBezTo>
                  <a:pt x="117" y="97"/>
                  <a:pt x="117" y="97"/>
                  <a:pt x="117" y="97"/>
                </a:cubicBezTo>
                <a:lnTo>
                  <a:pt x="117" y="149"/>
                </a:lnTo>
                <a:close/>
                <a:moveTo>
                  <a:pt x="117" y="85"/>
                </a:moveTo>
                <a:cubicBezTo>
                  <a:pt x="79" y="85"/>
                  <a:pt x="79" y="85"/>
                  <a:pt x="79" y="85"/>
                </a:cubicBezTo>
                <a:cubicBezTo>
                  <a:pt x="86" y="52"/>
                  <a:pt x="100" y="28"/>
                  <a:pt x="117" y="23"/>
                </a:cubicBezTo>
                <a:lnTo>
                  <a:pt x="117" y="85"/>
                </a:lnTo>
                <a:close/>
                <a:moveTo>
                  <a:pt x="221" y="85"/>
                </a:moveTo>
                <a:cubicBezTo>
                  <a:pt x="179" y="85"/>
                  <a:pt x="179" y="85"/>
                  <a:pt x="179" y="85"/>
                </a:cubicBezTo>
                <a:cubicBezTo>
                  <a:pt x="173" y="56"/>
                  <a:pt x="162" y="33"/>
                  <a:pt x="148" y="21"/>
                </a:cubicBezTo>
                <a:cubicBezTo>
                  <a:pt x="181" y="29"/>
                  <a:pt x="208" y="53"/>
                  <a:pt x="221" y="85"/>
                </a:cubicBezTo>
                <a:close/>
                <a:moveTo>
                  <a:pt x="129" y="23"/>
                </a:moveTo>
                <a:cubicBezTo>
                  <a:pt x="146" y="28"/>
                  <a:pt x="160" y="52"/>
                  <a:pt x="166" y="85"/>
                </a:cubicBezTo>
                <a:cubicBezTo>
                  <a:pt x="129" y="85"/>
                  <a:pt x="129" y="85"/>
                  <a:pt x="129" y="85"/>
                </a:cubicBezTo>
                <a:lnTo>
                  <a:pt x="129" y="23"/>
                </a:lnTo>
                <a:close/>
                <a:moveTo>
                  <a:pt x="129" y="97"/>
                </a:moveTo>
                <a:cubicBezTo>
                  <a:pt x="168" y="97"/>
                  <a:pt x="168" y="97"/>
                  <a:pt x="168" y="97"/>
                </a:cubicBezTo>
                <a:cubicBezTo>
                  <a:pt x="169" y="105"/>
                  <a:pt x="170" y="114"/>
                  <a:pt x="170" y="123"/>
                </a:cubicBezTo>
                <a:cubicBezTo>
                  <a:pt x="170" y="132"/>
                  <a:pt x="169" y="140"/>
                  <a:pt x="168" y="149"/>
                </a:cubicBezTo>
                <a:cubicBezTo>
                  <a:pt x="129" y="149"/>
                  <a:pt x="129" y="149"/>
                  <a:pt x="129" y="149"/>
                </a:cubicBezTo>
                <a:lnTo>
                  <a:pt x="129" y="97"/>
                </a:lnTo>
                <a:close/>
                <a:moveTo>
                  <a:pt x="129" y="222"/>
                </a:moveTo>
                <a:cubicBezTo>
                  <a:pt x="129" y="161"/>
                  <a:pt x="129" y="161"/>
                  <a:pt x="129" y="161"/>
                </a:cubicBezTo>
                <a:cubicBezTo>
                  <a:pt x="166" y="161"/>
                  <a:pt x="166" y="161"/>
                  <a:pt x="166" y="161"/>
                </a:cubicBezTo>
                <a:cubicBezTo>
                  <a:pt x="160" y="193"/>
                  <a:pt x="146" y="217"/>
                  <a:pt x="129" y="222"/>
                </a:cubicBezTo>
                <a:close/>
                <a:moveTo>
                  <a:pt x="148" y="225"/>
                </a:moveTo>
                <a:cubicBezTo>
                  <a:pt x="162" y="212"/>
                  <a:pt x="173" y="189"/>
                  <a:pt x="179" y="161"/>
                </a:cubicBezTo>
                <a:cubicBezTo>
                  <a:pt x="221" y="161"/>
                  <a:pt x="221" y="161"/>
                  <a:pt x="221" y="161"/>
                </a:cubicBezTo>
                <a:cubicBezTo>
                  <a:pt x="208" y="192"/>
                  <a:pt x="181" y="216"/>
                  <a:pt x="148" y="225"/>
                </a:cubicBezTo>
                <a:close/>
                <a:moveTo>
                  <a:pt x="180" y="149"/>
                </a:moveTo>
                <a:cubicBezTo>
                  <a:pt x="181" y="140"/>
                  <a:pt x="182" y="132"/>
                  <a:pt x="182" y="123"/>
                </a:cubicBezTo>
                <a:cubicBezTo>
                  <a:pt x="182" y="114"/>
                  <a:pt x="181" y="105"/>
                  <a:pt x="180" y="97"/>
                </a:cubicBezTo>
                <a:cubicBezTo>
                  <a:pt x="225" y="97"/>
                  <a:pt x="225" y="97"/>
                  <a:pt x="225" y="97"/>
                </a:cubicBezTo>
                <a:cubicBezTo>
                  <a:pt x="227" y="105"/>
                  <a:pt x="228" y="114"/>
                  <a:pt x="228" y="123"/>
                </a:cubicBezTo>
                <a:cubicBezTo>
                  <a:pt x="228" y="132"/>
                  <a:pt x="227" y="140"/>
                  <a:pt x="225" y="149"/>
                </a:cubicBezTo>
                <a:lnTo>
                  <a:pt x="180" y="14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4" name="Picture 2" descr="C:\Users\bwebb.CORPORATE\Desktop\!EASi_Logo_CMYK_060414-01.png"/>
          <p:cNvPicPr>
            <a:picLocks noChangeAspect="1" noChangeArrowheads="1"/>
          </p:cNvPicPr>
          <p:nvPr/>
        </p:nvPicPr>
        <p:blipFill>
          <a:blip r:embed="rId4" cstate="print"/>
          <a:srcRect l="11341" t="20031" r="7650" b="24883"/>
          <a:stretch>
            <a:fillRect/>
          </a:stretch>
        </p:blipFill>
        <p:spPr bwMode="auto">
          <a:xfrm>
            <a:off x="914400" y="838200"/>
            <a:ext cx="2722418" cy="1197864"/>
          </a:xfrm>
          <a:prstGeom prst="rect">
            <a:avLst/>
          </a:prstGeom>
          <a:noFill/>
        </p:spPr>
      </p:pic>
    </p:spTree>
    <p:extLst>
      <p:ext uri="{BB962C8B-B14F-4D97-AF65-F5344CB8AC3E}">
        <p14:creationId xmlns:p14="http://schemas.microsoft.com/office/powerpoint/2010/main" val="3993677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latin typeface="Century Gothic" pitchFamily="34" charset="0"/>
              </a:rPr>
              <a:t>Agenda</a:t>
            </a:r>
            <a:endParaRPr lang="en-US" b="1" dirty="0">
              <a:latin typeface="Century Gothic" pitchFamily="34" charset="0"/>
            </a:endParaRPr>
          </a:p>
        </p:txBody>
      </p:sp>
      <p:sp>
        <p:nvSpPr>
          <p:cNvPr id="3" name="Text Box 5"/>
          <p:cNvSpPr txBox="1">
            <a:spLocks noChangeArrowheads="1"/>
          </p:cNvSpPr>
          <p:nvPr/>
        </p:nvSpPr>
        <p:spPr bwMode="auto">
          <a:xfrm>
            <a:off x="381000" y="1310819"/>
            <a:ext cx="8305800" cy="4708981"/>
          </a:xfrm>
          <a:prstGeom prst="rect">
            <a:avLst/>
          </a:prstGeom>
          <a:noFill/>
          <a:ln w="9525">
            <a:noFill/>
            <a:miter lim="800000"/>
            <a:headEnd/>
            <a:tailEnd/>
          </a:ln>
        </p:spPr>
        <p:txBody>
          <a:bodyPr>
            <a:spAutoFit/>
          </a:bodyPr>
          <a:lstStyle/>
          <a:p>
            <a:pPr marL="569913" indent="-569913" algn="l">
              <a:spcBef>
                <a:spcPts val="300"/>
              </a:spcBef>
              <a:spcAft>
                <a:spcPts val="600"/>
              </a:spcAft>
              <a:buFontTx/>
              <a:buAutoNum type="arabicPeriod"/>
            </a:pPr>
            <a:r>
              <a:rPr lang="en-US" sz="1300" dirty="0">
                <a:latin typeface="Century Gothic" pitchFamily="34" charset="0"/>
              </a:rPr>
              <a:t>Customer profile</a:t>
            </a:r>
          </a:p>
          <a:p>
            <a:pPr marL="569913" indent="-569913">
              <a:spcBef>
                <a:spcPts val="300"/>
              </a:spcBef>
              <a:spcAft>
                <a:spcPts val="600"/>
              </a:spcAft>
              <a:buFontTx/>
              <a:buAutoNum type="arabicPeriod"/>
            </a:pPr>
            <a:r>
              <a:rPr lang="en-IN" sz="1300" dirty="0" smtClean="0">
                <a:latin typeface="Century Gothic" pitchFamily="34" charset="0"/>
              </a:rPr>
              <a:t>Project </a:t>
            </a:r>
            <a:r>
              <a:rPr lang="en-IN" sz="1300" dirty="0">
                <a:latin typeface="Century Gothic" pitchFamily="34" charset="0"/>
              </a:rPr>
              <a:t>Scope</a:t>
            </a:r>
          </a:p>
          <a:p>
            <a:pPr marL="569913" indent="-569913">
              <a:spcBef>
                <a:spcPts val="300"/>
              </a:spcBef>
              <a:spcAft>
                <a:spcPts val="600"/>
              </a:spcAft>
              <a:buFontTx/>
              <a:buAutoNum type="arabicPeriod"/>
            </a:pPr>
            <a:r>
              <a:rPr lang="en-IN" sz="1300" dirty="0">
                <a:latin typeface="Century Gothic" pitchFamily="34" charset="0"/>
              </a:rPr>
              <a:t>Project Description</a:t>
            </a:r>
          </a:p>
          <a:p>
            <a:pPr marL="569913" indent="-569913">
              <a:spcBef>
                <a:spcPts val="300"/>
              </a:spcBef>
              <a:spcAft>
                <a:spcPts val="600"/>
              </a:spcAft>
              <a:buFontTx/>
              <a:buAutoNum type="arabicPeriod"/>
            </a:pPr>
            <a:r>
              <a:rPr lang="en-IN" sz="1300" dirty="0">
                <a:latin typeface="Century Gothic" pitchFamily="34" charset="0"/>
              </a:rPr>
              <a:t>Customer requirements</a:t>
            </a:r>
          </a:p>
          <a:p>
            <a:pPr marL="569913" indent="-569913">
              <a:spcBef>
                <a:spcPts val="300"/>
              </a:spcBef>
              <a:spcAft>
                <a:spcPts val="600"/>
              </a:spcAft>
              <a:buFontTx/>
              <a:buAutoNum type="arabicPeriod"/>
            </a:pPr>
            <a:r>
              <a:rPr lang="en-IN" sz="1300" dirty="0">
                <a:latin typeface="Century Gothic" pitchFamily="34" charset="0"/>
              </a:rPr>
              <a:t>Customer supplied material</a:t>
            </a:r>
          </a:p>
          <a:p>
            <a:pPr marL="569913" indent="-569913">
              <a:spcBef>
                <a:spcPts val="300"/>
              </a:spcBef>
              <a:spcAft>
                <a:spcPts val="600"/>
              </a:spcAft>
              <a:buFontTx/>
              <a:buAutoNum type="arabicPeriod"/>
            </a:pPr>
            <a:r>
              <a:rPr lang="en-IN" sz="1300" dirty="0">
                <a:latin typeface="Century Gothic" pitchFamily="34" charset="0"/>
              </a:rPr>
              <a:t>Project Execution approach</a:t>
            </a:r>
          </a:p>
          <a:p>
            <a:pPr marL="569913" indent="-569913">
              <a:spcBef>
                <a:spcPts val="300"/>
              </a:spcBef>
              <a:spcAft>
                <a:spcPts val="600"/>
              </a:spcAft>
              <a:buFontTx/>
              <a:buAutoNum type="arabicPeriod"/>
            </a:pPr>
            <a:r>
              <a:rPr lang="en-IN" sz="1300" dirty="0">
                <a:latin typeface="Century Gothic" pitchFamily="34" charset="0"/>
              </a:rPr>
              <a:t>Project plan</a:t>
            </a:r>
          </a:p>
          <a:p>
            <a:pPr marL="569913" indent="-569913">
              <a:spcBef>
                <a:spcPts val="300"/>
              </a:spcBef>
              <a:spcAft>
                <a:spcPts val="600"/>
              </a:spcAft>
              <a:buFontTx/>
              <a:buAutoNum type="arabicPeriod"/>
            </a:pPr>
            <a:r>
              <a:rPr lang="en-IN" sz="1300" dirty="0">
                <a:latin typeface="Century Gothic" pitchFamily="34" charset="0"/>
              </a:rPr>
              <a:t>Resource plan [Hardware / Software / People etc</a:t>
            </a:r>
            <a:r>
              <a:rPr lang="en-IN" sz="1300" dirty="0" smtClean="0">
                <a:latin typeface="Century Gothic" pitchFamily="34" charset="0"/>
              </a:rPr>
              <a:t>.]</a:t>
            </a:r>
            <a:endParaRPr lang="en-IN" sz="1300" dirty="0">
              <a:latin typeface="Century Gothic" pitchFamily="34" charset="0"/>
            </a:endParaRPr>
          </a:p>
          <a:p>
            <a:pPr marL="569913" indent="-569913">
              <a:spcBef>
                <a:spcPts val="300"/>
              </a:spcBef>
              <a:spcAft>
                <a:spcPts val="600"/>
              </a:spcAft>
              <a:buFontTx/>
              <a:buAutoNum type="arabicPeriod"/>
            </a:pPr>
            <a:r>
              <a:rPr lang="en-IN" sz="1300" dirty="0">
                <a:latin typeface="Century Gothic" pitchFamily="34" charset="0"/>
              </a:rPr>
              <a:t>Communication plan</a:t>
            </a:r>
          </a:p>
          <a:p>
            <a:pPr marL="569913" indent="-569913">
              <a:spcBef>
                <a:spcPts val="300"/>
              </a:spcBef>
              <a:spcAft>
                <a:spcPts val="600"/>
              </a:spcAft>
              <a:buFontTx/>
              <a:buAutoNum type="arabicPeriod"/>
            </a:pPr>
            <a:r>
              <a:rPr lang="en-IN" sz="1300" dirty="0">
                <a:latin typeface="Century Gothic" pitchFamily="34" charset="0"/>
              </a:rPr>
              <a:t>Quality requirements</a:t>
            </a:r>
          </a:p>
          <a:p>
            <a:pPr marL="569913" indent="-569913">
              <a:spcBef>
                <a:spcPts val="300"/>
              </a:spcBef>
              <a:spcAft>
                <a:spcPts val="600"/>
              </a:spcAft>
              <a:buFontTx/>
              <a:buAutoNum type="arabicPeriod"/>
            </a:pPr>
            <a:r>
              <a:rPr lang="en-IN" sz="1300" dirty="0">
                <a:latin typeface="Century Gothic" pitchFamily="34" charset="0"/>
              </a:rPr>
              <a:t>Assumptions</a:t>
            </a:r>
          </a:p>
          <a:p>
            <a:pPr marL="569913" indent="-569913">
              <a:spcBef>
                <a:spcPts val="300"/>
              </a:spcBef>
              <a:spcAft>
                <a:spcPts val="600"/>
              </a:spcAft>
              <a:buFontTx/>
              <a:buAutoNum type="arabicPeriod"/>
            </a:pPr>
            <a:r>
              <a:rPr lang="en-IN" sz="1300" dirty="0">
                <a:latin typeface="Century Gothic" pitchFamily="34" charset="0"/>
              </a:rPr>
              <a:t>Risk Management</a:t>
            </a:r>
          </a:p>
          <a:p>
            <a:pPr marL="569913" indent="-569913">
              <a:spcBef>
                <a:spcPts val="300"/>
              </a:spcBef>
              <a:spcAft>
                <a:spcPts val="600"/>
              </a:spcAft>
              <a:buFontTx/>
              <a:buAutoNum type="arabicPeriod"/>
            </a:pPr>
            <a:r>
              <a:rPr lang="en-IN" sz="1300" dirty="0">
                <a:latin typeface="Century Gothic" pitchFamily="34" charset="0"/>
              </a:rPr>
              <a:t>Change Management</a:t>
            </a:r>
          </a:p>
          <a:p>
            <a:pPr marL="569913" indent="-569913">
              <a:spcBef>
                <a:spcPts val="300"/>
              </a:spcBef>
              <a:spcAft>
                <a:spcPts val="600"/>
              </a:spcAft>
              <a:buFontTx/>
              <a:buAutoNum type="arabicPeriod"/>
            </a:pPr>
            <a:r>
              <a:rPr lang="en-IN" sz="1300" dirty="0">
                <a:latin typeface="Century Gothic" pitchFamily="34" charset="0"/>
              </a:rPr>
              <a:t>Project Governance and Escalation Mechanism</a:t>
            </a:r>
          </a:p>
          <a:p>
            <a:pPr marL="569913" indent="-569913">
              <a:spcBef>
                <a:spcPts val="300"/>
              </a:spcBef>
              <a:spcAft>
                <a:spcPts val="600"/>
              </a:spcAft>
              <a:buFontTx/>
              <a:buAutoNum type="arabicPeriod"/>
            </a:pPr>
            <a:r>
              <a:rPr lang="en-IN" sz="1300" dirty="0">
                <a:latin typeface="Century Gothic" pitchFamily="34" charset="0"/>
              </a:rPr>
              <a:t>Project Deliverables</a:t>
            </a:r>
            <a:endParaRPr lang="en-US" sz="1300" dirty="0">
              <a:latin typeface="Century Gothic" pitchFamily="34" charset="0"/>
            </a:endParaRPr>
          </a:p>
        </p:txBody>
      </p:sp>
    </p:spTree>
    <p:extLst>
      <p:ext uri="{BB962C8B-B14F-4D97-AF65-F5344CB8AC3E}">
        <p14:creationId xmlns:p14="http://schemas.microsoft.com/office/powerpoint/2010/main" val="35419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Century Gothic" pitchFamily="34" charset="0"/>
              </a:rPr>
              <a:t>Customer Profile</a:t>
            </a:r>
            <a:endParaRPr lang="en-US" sz="2400" b="1" dirty="0">
              <a:latin typeface="Century Gothic" pitchFamily="34" charset="0"/>
            </a:endParaRPr>
          </a:p>
        </p:txBody>
      </p:sp>
      <p:sp>
        <p:nvSpPr>
          <p:cNvPr id="3" name="Rectangle 4"/>
          <p:cNvSpPr>
            <a:spLocks noChangeArrowheads="1"/>
          </p:cNvSpPr>
          <p:nvPr/>
        </p:nvSpPr>
        <p:spPr bwMode="auto">
          <a:xfrm>
            <a:off x="228600" y="1066800"/>
            <a:ext cx="8534400" cy="3139321"/>
          </a:xfrm>
          <a:prstGeom prst="rect">
            <a:avLst/>
          </a:prstGeom>
          <a:noFill/>
          <a:ln w="9525">
            <a:noFill/>
            <a:miter lim="800000"/>
            <a:headEnd/>
            <a:tailEnd/>
          </a:ln>
        </p:spPr>
        <p:txBody>
          <a:bodyPr>
            <a:spAutoFit/>
          </a:bodyPr>
          <a:lstStyle/>
          <a:p>
            <a:pPr marL="342900" indent="-342900" algn="l" eaLnBrk="0" hangingPunct="0">
              <a:spcBef>
                <a:spcPct val="50000"/>
              </a:spcBef>
              <a:buFontTx/>
              <a:buChar char="•"/>
            </a:pPr>
            <a:r>
              <a:rPr lang="en-US" dirty="0">
                <a:latin typeface="Century Gothic" pitchFamily="34" charset="0"/>
              </a:rPr>
              <a:t>Name:	</a:t>
            </a:r>
            <a:r>
              <a:rPr lang="en-US" dirty="0" smtClean="0">
                <a:latin typeface="Century Gothic" pitchFamily="34" charset="0"/>
              </a:rPr>
              <a:t>EASi engineering (In-house)</a:t>
            </a:r>
            <a:endParaRPr lang="en-US" dirty="0">
              <a:latin typeface="Century Gothic" pitchFamily="34" charset="0"/>
            </a:endParaRPr>
          </a:p>
          <a:p>
            <a:pPr marL="342900" indent="-342900" eaLnBrk="0" hangingPunct="0">
              <a:spcBef>
                <a:spcPct val="50000"/>
              </a:spcBef>
              <a:buFontTx/>
              <a:buChar char="•"/>
            </a:pPr>
            <a:r>
              <a:rPr lang="en-US" dirty="0">
                <a:latin typeface="Century Gothic" pitchFamily="34" charset="0"/>
              </a:rPr>
              <a:t>Location: 	</a:t>
            </a:r>
            <a:r>
              <a:rPr lang="en-US" dirty="0" smtClean="0">
                <a:latin typeface="Century Gothic" pitchFamily="34" charset="0"/>
              </a:rPr>
              <a:t>India</a:t>
            </a:r>
            <a:endParaRPr lang="en-US" dirty="0">
              <a:latin typeface="Century Gothic" pitchFamily="34" charset="0"/>
            </a:endParaRPr>
          </a:p>
          <a:p>
            <a:pPr marL="342900" indent="-342900" algn="l" eaLnBrk="0" hangingPunct="0">
              <a:spcBef>
                <a:spcPct val="50000"/>
              </a:spcBef>
              <a:buFontTx/>
              <a:buChar char="•"/>
            </a:pPr>
            <a:r>
              <a:rPr lang="en-US" dirty="0">
                <a:latin typeface="Century Gothic" pitchFamily="34" charset="0"/>
              </a:rPr>
              <a:t>Overview about customer products / business</a:t>
            </a:r>
            <a:r>
              <a:rPr lang="en-US" dirty="0" smtClean="0">
                <a:latin typeface="Century Gothic" pitchFamily="34" charset="0"/>
              </a:rPr>
              <a:t>:</a:t>
            </a:r>
          </a:p>
          <a:p>
            <a:pPr lvl="3" eaLnBrk="0" hangingPunct="0">
              <a:spcBef>
                <a:spcPct val="50000"/>
              </a:spcBef>
            </a:pPr>
            <a:r>
              <a:rPr lang="en-US" dirty="0">
                <a:latin typeface="Century Gothic" pitchFamily="34" charset="0"/>
              </a:rPr>
              <a:t>EASi provides critical, innovative engineering solutions around the g</a:t>
            </a:r>
            <a:r>
              <a:rPr lang="en-US" dirty="0" smtClean="0">
                <a:latin typeface="Century Gothic" pitchFamily="34" charset="0"/>
              </a:rPr>
              <a:t>lobe. Unparalleled </a:t>
            </a:r>
            <a:r>
              <a:rPr lang="en-US" dirty="0">
                <a:latin typeface="Century Gothic" pitchFamily="34" charset="0"/>
              </a:rPr>
              <a:t>ability to build specialized teams of world-class experts, leveraging cutting-edge technology, training and processes, allows EASi to constantly improve and innovate to deliver as per customers need.</a:t>
            </a:r>
          </a:p>
          <a:p>
            <a:pPr marL="1800225" algn="just" eaLnBrk="0" hangingPunct="0">
              <a:spcBef>
                <a:spcPct val="50000"/>
              </a:spcBef>
            </a:pPr>
            <a:endParaRPr lang="en-US" dirty="0">
              <a:latin typeface="Century Gothic" pitchFamily="34" charset="0"/>
            </a:endParaRPr>
          </a:p>
        </p:txBody>
      </p:sp>
    </p:spTree>
    <p:extLst>
      <p:ext uri="{BB962C8B-B14F-4D97-AF65-F5344CB8AC3E}">
        <p14:creationId xmlns:p14="http://schemas.microsoft.com/office/powerpoint/2010/main" val="1559235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69913" indent="-569913"/>
            <a:r>
              <a:rPr lang="en-IN" sz="2400" dirty="0">
                <a:latin typeface="Century Gothic" pitchFamily="34" charset="0"/>
              </a:rPr>
              <a:t>Project Scope</a:t>
            </a:r>
          </a:p>
        </p:txBody>
      </p:sp>
      <p:sp>
        <p:nvSpPr>
          <p:cNvPr id="3" name="TextBox 2"/>
          <p:cNvSpPr txBox="1"/>
          <p:nvPr/>
        </p:nvSpPr>
        <p:spPr>
          <a:xfrm>
            <a:off x="228600" y="1295400"/>
            <a:ext cx="8686800" cy="3385542"/>
          </a:xfrm>
          <a:prstGeom prst="rect">
            <a:avLst/>
          </a:prstGeom>
          <a:noFill/>
        </p:spPr>
        <p:txBody>
          <a:bodyPr wrap="square" rtlCol="0">
            <a:spAutoFit/>
          </a:bodyPr>
          <a:lstStyle/>
          <a:p>
            <a:pPr algn="just">
              <a:spcAft>
                <a:spcPts val="600"/>
              </a:spcAft>
            </a:pPr>
            <a:r>
              <a:rPr lang="en-US" sz="2400" dirty="0">
                <a:latin typeface="Century Gothic" pitchFamily="34" charset="0"/>
              </a:rPr>
              <a:t>The project entails</a:t>
            </a:r>
            <a:r>
              <a:rPr lang="en-US" sz="2400" dirty="0" smtClean="0">
                <a:latin typeface="Century Gothic" pitchFamily="34" charset="0"/>
              </a:rPr>
              <a:t>:</a:t>
            </a:r>
          </a:p>
          <a:p>
            <a:pPr algn="just">
              <a:spcAft>
                <a:spcPts val="600"/>
              </a:spcAft>
            </a:pPr>
            <a:endParaRPr lang="en-US" sz="2400" dirty="0">
              <a:latin typeface="Century Gothic" pitchFamily="34" charset="0"/>
            </a:endParaRPr>
          </a:p>
          <a:p>
            <a:pPr marL="742950" lvl="1" indent="-285750" algn="just">
              <a:spcAft>
                <a:spcPts val="600"/>
              </a:spcAft>
              <a:buFont typeface="Arial" pitchFamily="34" charset="0"/>
              <a:buChar char="•"/>
            </a:pPr>
            <a:r>
              <a:rPr lang="en-US" dirty="0" smtClean="0">
                <a:latin typeface="Century Gothic" pitchFamily="34" charset="0"/>
              </a:rPr>
              <a:t>Android &amp; iOS application development</a:t>
            </a:r>
            <a:r>
              <a:rPr lang="en-US" dirty="0">
                <a:latin typeface="Century Gothic" pitchFamily="34" charset="0"/>
              </a:rPr>
              <a:t>. </a:t>
            </a:r>
            <a:r>
              <a:rPr lang="en-US" dirty="0" smtClean="0">
                <a:latin typeface="Century Gothic" pitchFamily="34" charset="0"/>
              </a:rPr>
              <a:t>(UI</a:t>
            </a:r>
            <a:r>
              <a:rPr lang="en-US" dirty="0">
                <a:latin typeface="Century Gothic" pitchFamily="34" charset="0"/>
              </a:rPr>
              <a:t>/ </a:t>
            </a:r>
            <a:r>
              <a:rPr lang="en-US" dirty="0" smtClean="0">
                <a:latin typeface="Century Gothic" pitchFamily="34" charset="0"/>
              </a:rPr>
              <a:t>Functionalities)</a:t>
            </a:r>
          </a:p>
          <a:p>
            <a:pPr marL="742950" lvl="1" indent="-285750" algn="just">
              <a:spcAft>
                <a:spcPts val="600"/>
              </a:spcAft>
              <a:buFont typeface="Arial" pitchFamily="34" charset="0"/>
              <a:buChar char="•"/>
            </a:pPr>
            <a:r>
              <a:rPr lang="en-US" dirty="0" smtClean="0">
                <a:latin typeface="Century Gothic" pitchFamily="34" charset="0"/>
              </a:rPr>
              <a:t>Call and SMS</a:t>
            </a:r>
          </a:p>
          <a:p>
            <a:pPr marL="742950" lvl="1" indent="-285750" algn="just">
              <a:spcAft>
                <a:spcPts val="600"/>
              </a:spcAft>
              <a:buFont typeface="Arial" pitchFamily="34" charset="0"/>
              <a:buChar char="•"/>
            </a:pPr>
            <a:r>
              <a:rPr lang="en-US" dirty="0" smtClean="0">
                <a:latin typeface="Century Gothic" pitchFamily="34" charset="0"/>
              </a:rPr>
              <a:t>SOS and Camera</a:t>
            </a:r>
          </a:p>
          <a:p>
            <a:pPr marL="742950" lvl="1" indent="-285750" algn="just">
              <a:spcAft>
                <a:spcPts val="600"/>
              </a:spcAft>
              <a:buFont typeface="Arial" pitchFamily="34" charset="0"/>
              <a:buChar char="•"/>
            </a:pPr>
            <a:r>
              <a:rPr lang="en-US" dirty="0" smtClean="0">
                <a:latin typeface="Century Gothic" pitchFamily="34" charset="0"/>
              </a:rPr>
              <a:t>Live tracking</a:t>
            </a:r>
          </a:p>
          <a:p>
            <a:pPr marL="742950" lvl="1" indent="-285750" algn="just">
              <a:spcAft>
                <a:spcPts val="600"/>
              </a:spcAft>
              <a:buFont typeface="Arial" pitchFamily="34" charset="0"/>
              <a:buChar char="•"/>
            </a:pPr>
            <a:r>
              <a:rPr lang="en-US" dirty="0" smtClean="0">
                <a:latin typeface="Century Gothic" pitchFamily="34" charset="0"/>
              </a:rPr>
              <a:t>Manual testing</a:t>
            </a:r>
          </a:p>
          <a:p>
            <a:pPr marL="742950" lvl="1" indent="-285750" algn="just">
              <a:spcAft>
                <a:spcPts val="600"/>
              </a:spcAft>
              <a:buFont typeface="Arial" pitchFamily="34" charset="0"/>
              <a:buChar char="•"/>
            </a:pPr>
            <a:r>
              <a:rPr lang="en-US" dirty="0" smtClean="0">
                <a:latin typeface="Century Gothic" pitchFamily="34" charset="0"/>
              </a:rPr>
              <a:t>Web services </a:t>
            </a:r>
          </a:p>
          <a:p>
            <a:pPr marL="742950" lvl="1" indent="-285750" algn="just">
              <a:spcAft>
                <a:spcPts val="600"/>
              </a:spcAft>
              <a:buFont typeface="Arial" pitchFamily="34" charset="0"/>
              <a:buChar char="•"/>
            </a:pPr>
            <a:r>
              <a:rPr lang="en-US" dirty="0" smtClean="0">
                <a:latin typeface="Century Gothic" pitchFamily="34" charset="0"/>
              </a:rPr>
              <a:t>Voice </a:t>
            </a:r>
            <a:r>
              <a:rPr lang="en-US" dirty="0">
                <a:latin typeface="Century Gothic" pitchFamily="34" charset="0"/>
              </a:rPr>
              <a:t>recognition </a:t>
            </a:r>
          </a:p>
        </p:txBody>
      </p:sp>
    </p:spTree>
    <p:extLst>
      <p:ext uri="{BB962C8B-B14F-4D97-AF65-F5344CB8AC3E}">
        <p14:creationId xmlns:p14="http://schemas.microsoft.com/office/powerpoint/2010/main" val="472797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69913" indent="-569913"/>
            <a:r>
              <a:rPr lang="en-IN" sz="2400" dirty="0">
                <a:latin typeface="Century Gothic" pitchFamily="34" charset="0"/>
              </a:rPr>
              <a:t>Project Description</a:t>
            </a:r>
          </a:p>
        </p:txBody>
      </p:sp>
      <p:sp>
        <p:nvSpPr>
          <p:cNvPr id="3" name="TextBox 2"/>
          <p:cNvSpPr txBox="1"/>
          <p:nvPr/>
        </p:nvSpPr>
        <p:spPr>
          <a:xfrm>
            <a:off x="301388" y="1419285"/>
            <a:ext cx="8763000" cy="4524315"/>
          </a:xfrm>
          <a:prstGeom prst="rect">
            <a:avLst/>
          </a:prstGeom>
          <a:noFill/>
        </p:spPr>
        <p:txBody>
          <a:bodyPr wrap="square" rtlCol="0">
            <a:spAutoFit/>
          </a:bodyPr>
          <a:lstStyle/>
          <a:p>
            <a:r>
              <a:rPr lang="en-US" dirty="0" smtClean="0"/>
              <a:t>Simple and easy smart phone application to control the EASi cab facilities.</a:t>
            </a:r>
          </a:p>
          <a:p>
            <a:r>
              <a:rPr lang="en-US" dirty="0" smtClean="0"/>
              <a:t>No </a:t>
            </a:r>
            <a:r>
              <a:rPr lang="en-US" dirty="0"/>
              <a:t>need to wait for cab. Easily manage the cab facilities by smartphones</a:t>
            </a:r>
            <a:r>
              <a:rPr lang="en-US" dirty="0" smtClean="0"/>
              <a:t>.</a:t>
            </a:r>
          </a:p>
          <a:p>
            <a:endParaRPr lang="en-US" dirty="0" smtClean="0"/>
          </a:p>
          <a:p>
            <a:r>
              <a:rPr lang="en-US" b="1" dirty="0" smtClean="0"/>
              <a:t>Module 1: (Demo)</a:t>
            </a:r>
          </a:p>
          <a:p>
            <a:pPr marL="285750" indent="-285750">
              <a:buFont typeface="Arial" panose="020B0604020202020204" pitchFamily="34" charset="0"/>
              <a:buChar char="•"/>
            </a:pPr>
            <a:r>
              <a:rPr lang="en-US" dirty="0" smtClean="0"/>
              <a:t>Static flow between all screens in android application.</a:t>
            </a:r>
          </a:p>
          <a:p>
            <a:pPr marL="285750" indent="-285750">
              <a:buFont typeface="Arial" panose="020B0604020202020204" pitchFamily="34" charset="0"/>
              <a:buChar char="•"/>
            </a:pPr>
            <a:r>
              <a:rPr lang="en-US" dirty="0" smtClean="0"/>
              <a:t>Simple Google map integration with current location.</a:t>
            </a:r>
          </a:p>
          <a:p>
            <a:endParaRPr lang="en-US" dirty="0"/>
          </a:p>
          <a:p>
            <a:pPr lvl="0"/>
            <a:r>
              <a:rPr lang="en-US" b="1" dirty="0" smtClean="0"/>
              <a:t>Module 2: (</a:t>
            </a:r>
            <a:r>
              <a:rPr lang="en-US" b="1" dirty="0"/>
              <a:t>Local </a:t>
            </a:r>
            <a:r>
              <a:rPr lang="en-US" b="1" dirty="0" smtClean="0"/>
              <a:t>Services)</a:t>
            </a:r>
          </a:p>
          <a:p>
            <a:pPr lvl="0"/>
            <a:endParaRPr lang="en-US" b="1" dirty="0" smtClean="0"/>
          </a:p>
          <a:p>
            <a:pPr marL="285750" lvl="0" indent="-285750">
              <a:buFont typeface="Arial" panose="020B0604020202020204" pitchFamily="34" charset="0"/>
              <a:buChar char="•"/>
            </a:pPr>
            <a:r>
              <a:rPr lang="en-US" dirty="0" smtClean="0"/>
              <a:t>UI  </a:t>
            </a:r>
            <a:r>
              <a:rPr lang="en-US" dirty="0"/>
              <a:t>for three different role </a:t>
            </a:r>
            <a:r>
              <a:rPr lang="en-US" dirty="0" smtClean="0"/>
              <a:t>( Admin, Driver, Employee</a:t>
            </a:r>
            <a:r>
              <a:rPr lang="en-US" dirty="0"/>
              <a:t>) </a:t>
            </a:r>
            <a:r>
              <a:rPr lang="en-US" dirty="0" smtClean="0"/>
              <a:t>with supporting multiple screen sizes</a:t>
            </a:r>
            <a:endParaRPr lang="en-US" dirty="0"/>
          </a:p>
          <a:p>
            <a:pPr marL="285750" indent="-285750">
              <a:buFont typeface="Arial" panose="020B0604020202020204" pitchFamily="34" charset="0"/>
              <a:buChar char="•"/>
            </a:pPr>
            <a:r>
              <a:rPr lang="en-US" dirty="0" smtClean="0"/>
              <a:t>Log in, Registration, settings and </a:t>
            </a:r>
            <a:r>
              <a:rPr lang="en-US" dirty="0"/>
              <a:t>Check-in and Check-out  </a:t>
            </a:r>
            <a:r>
              <a:rPr lang="en-US" dirty="0" smtClean="0"/>
              <a:t>functionalities</a:t>
            </a:r>
            <a:endParaRPr lang="en-US" dirty="0"/>
          </a:p>
          <a:p>
            <a:pPr marL="285750" indent="-285750">
              <a:buFont typeface="Arial" panose="020B0604020202020204" pitchFamily="34" charset="0"/>
              <a:buChar char="•"/>
            </a:pPr>
            <a:r>
              <a:rPr lang="en-US" dirty="0" smtClean="0"/>
              <a:t>Live </a:t>
            </a:r>
            <a:r>
              <a:rPr lang="en-US" dirty="0" smtClean="0"/>
              <a:t>tracking and Google map</a:t>
            </a:r>
          </a:p>
          <a:p>
            <a:pPr marL="285750" lvl="0" indent="-285750">
              <a:buFont typeface="Arial" panose="020B0604020202020204" pitchFamily="34" charset="0"/>
              <a:buChar char="•"/>
            </a:pPr>
            <a:r>
              <a:rPr lang="en-US" dirty="0" smtClean="0"/>
              <a:t>Call </a:t>
            </a:r>
            <a:r>
              <a:rPr lang="en-US" dirty="0"/>
              <a:t>and SMS service </a:t>
            </a:r>
          </a:p>
          <a:p>
            <a:pPr marL="285750" lvl="0" indent="-285750">
              <a:buFont typeface="Arial" panose="020B0604020202020204" pitchFamily="34" charset="0"/>
              <a:buChar char="•"/>
            </a:pPr>
            <a:r>
              <a:rPr lang="en-US" dirty="0" smtClean="0"/>
              <a:t>SOS </a:t>
            </a:r>
            <a:r>
              <a:rPr lang="en-US" dirty="0"/>
              <a:t>(Emergency Button) </a:t>
            </a:r>
          </a:p>
          <a:p>
            <a:pPr marL="285750" lvl="0" indent="-285750">
              <a:buFont typeface="Arial" panose="020B0604020202020204" pitchFamily="34" charset="0"/>
              <a:buChar char="•"/>
            </a:pPr>
            <a:r>
              <a:rPr lang="en-US" dirty="0" smtClean="0"/>
              <a:t>Voice </a:t>
            </a:r>
            <a:r>
              <a:rPr lang="en-US" dirty="0"/>
              <a:t>recognition integration (R&amp;D) </a:t>
            </a:r>
          </a:p>
        </p:txBody>
      </p:sp>
    </p:spTree>
    <p:extLst>
      <p:ext uri="{BB962C8B-B14F-4D97-AF65-F5344CB8AC3E}">
        <p14:creationId xmlns:p14="http://schemas.microsoft.com/office/powerpoint/2010/main" val="239128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69913" indent="-569913"/>
            <a:r>
              <a:rPr lang="en-IN" sz="2400" dirty="0">
                <a:latin typeface="Century Gothic" pitchFamily="34" charset="0"/>
              </a:rPr>
              <a:t>Project Description</a:t>
            </a:r>
          </a:p>
        </p:txBody>
      </p:sp>
      <p:sp>
        <p:nvSpPr>
          <p:cNvPr id="3" name="TextBox 2"/>
          <p:cNvSpPr txBox="1"/>
          <p:nvPr/>
        </p:nvSpPr>
        <p:spPr>
          <a:xfrm>
            <a:off x="301388" y="1219200"/>
            <a:ext cx="8763000" cy="1754326"/>
          </a:xfrm>
          <a:prstGeom prst="rect">
            <a:avLst/>
          </a:prstGeom>
          <a:noFill/>
        </p:spPr>
        <p:txBody>
          <a:bodyPr wrap="square" rtlCol="0">
            <a:spAutoFit/>
          </a:bodyPr>
          <a:lstStyle/>
          <a:p>
            <a:r>
              <a:rPr lang="en-US" b="1" dirty="0" smtClean="0"/>
              <a:t>Module 3: (Global)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Web service Integration in  the application.</a:t>
            </a:r>
          </a:p>
          <a:p>
            <a:pPr marL="285750" indent="-285750">
              <a:buFont typeface="Arial" panose="020B0604020202020204" pitchFamily="34" charset="0"/>
              <a:buChar char="•"/>
            </a:pPr>
            <a:r>
              <a:rPr lang="en-US" dirty="0" smtClean="0"/>
              <a:t>Tracking with real GPS device</a:t>
            </a:r>
            <a:r>
              <a:rPr lang="en-US" dirty="0" smtClean="0"/>
              <a:t>.</a:t>
            </a:r>
          </a:p>
          <a:p>
            <a:pPr marL="285750" indent="-285750">
              <a:buFont typeface="Arial" panose="020B0604020202020204" pitchFamily="34" charset="0"/>
              <a:buChar char="•"/>
            </a:pPr>
            <a:r>
              <a:rPr lang="en-US" dirty="0"/>
              <a:t>Push Notification</a:t>
            </a:r>
            <a:endParaRPr lang="en-US" dirty="0" smtClean="0"/>
          </a:p>
          <a:p>
            <a:pPr marL="285750" lvl="0" indent="-285750">
              <a:buFont typeface="Arial" panose="020B0604020202020204" pitchFamily="34" charset="0"/>
              <a:buChar char="•"/>
            </a:pPr>
            <a:r>
              <a:rPr lang="en-US" dirty="0"/>
              <a:t>E</a:t>
            </a:r>
            <a:r>
              <a:rPr lang="en-US" dirty="0" smtClean="0"/>
              <a:t>xport </a:t>
            </a:r>
            <a:r>
              <a:rPr lang="en-US" dirty="0"/>
              <a:t>reports in excel </a:t>
            </a:r>
            <a:r>
              <a:rPr lang="en-US" dirty="0" smtClean="0"/>
              <a:t>format</a:t>
            </a:r>
            <a:endParaRPr lang="en-US" dirty="0"/>
          </a:p>
        </p:txBody>
      </p:sp>
    </p:spTree>
    <p:extLst>
      <p:ext uri="{BB962C8B-B14F-4D97-AF65-F5344CB8AC3E}">
        <p14:creationId xmlns:p14="http://schemas.microsoft.com/office/powerpoint/2010/main" val="1264490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Century Gothic" pitchFamily="34" charset="0"/>
              </a:rPr>
              <a:t>Customer Requirements</a:t>
            </a:r>
            <a:endParaRPr lang="en-US" sz="2400" b="1" dirty="0">
              <a:latin typeface="Century Gothic" pitchFamily="34" charset="0"/>
            </a:endParaRPr>
          </a:p>
        </p:txBody>
      </p:sp>
      <p:sp>
        <p:nvSpPr>
          <p:cNvPr id="3" name="TextBox 2"/>
          <p:cNvSpPr txBox="1"/>
          <p:nvPr/>
        </p:nvSpPr>
        <p:spPr>
          <a:xfrm>
            <a:off x="533400" y="1371600"/>
            <a:ext cx="7924800" cy="4308872"/>
          </a:xfrm>
          <a:prstGeom prst="rect">
            <a:avLst/>
          </a:prstGeom>
          <a:noFill/>
        </p:spPr>
        <p:txBody>
          <a:bodyPr wrap="square" rtlCol="0">
            <a:spAutoFit/>
          </a:bodyPr>
          <a:lstStyle/>
          <a:p>
            <a:pPr>
              <a:spcAft>
                <a:spcPts val="600"/>
              </a:spcAft>
            </a:pPr>
            <a:r>
              <a:rPr lang="en-IN" b="1" dirty="0" smtClean="0">
                <a:latin typeface="Century Gothic" pitchFamily="34" charset="0"/>
              </a:rPr>
              <a:t>UI :</a:t>
            </a:r>
          </a:p>
          <a:p>
            <a:pPr>
              <a:spcAft>
                <a:spcPts val="600"/>
              </a:spcAft>
            </a:pPr>
            <a:r>
              <a:rPr lang="en-IN" dirty="0" smtClean="0">
                <a:latin typeface="Century Gothic" pitchFamily="34" charset="0"/>
              </a:rPr>
              <a:t>UI for different role based app modules e.g. Driver, Employee and Admin for smartphone supporting all screen sizes as per UI/UX doc.</a:t>
            </a:r>
          </a:p>
          <a:p>
            <a:pPr>
              <a:spcAft>
                <a:spcPts val="600"/>
              </a:spcAft>
            </a:pPr>
            <a:r>
              <a:rPr lang="en-IN" dirty="0" smtClean="0">
                <a:latin typeface="Century Gothic" pitchFamily="34" charset="0"/>
              </a:rPr>
              <a:t>Check :</a:t>
            </a:r>
          </a:p>
          <a:p>
            <a:pPr>
              <a:spcAft>
                <a:spcPts val="600"/>
              </a:spcAft>
            </a:pPr>
            <a:r>
              <a:rPr lang="en-US" dirty="0">
                <a:hlinkClick r:id="rId2"/>
              </a:rPr>
              <a:t>https://projects.invisionapp.com/d/login</a:t>
            </a:r>
            <a:r>
              <a:rPr lang="en-US" dirty="0"/>
              <a:t/>
            </a:r>
            <a:br>
              <a:rPr lang="en-US" dirty="0"/>
            </a:br>
            <a:endParaRPr lang="en-IN" dirty="0" smtClean="0">
              <a:latin typeface="Century Gothic" pitchFamily="34" charset="0"/>
            </a:endParaRPr>
          </a:p>
          <a:p>
            <a:pPr>
              <a:spcAft>
                <a:spcPts val="600"/>
              </a:spcAft>
            </a:pPr>
            <a:r>
              <a:rPr lang="en-IN" b="1" dirty="0" smtClean="0">
                <a:latin typeface="Century Gothic" pitchFamily="34" charset="0"/>
              </a:rPr>
              <a:t>Functionalities :</a:t>
            </a:r>
          </a:p>
          <a:p>
            <a:pPr marL="342900" indent="-342900">
              <a:spcAft>
                <a:spcPts val="600"/>
              </a:spcAft>
              <a:buFont typeface="+mj-lt"/>
              <a:buAutoNum type="arabicPeriod"/>
            </a:pPr>
            <a:r>
              <a:rPr lang="en-IN" dirty="0" smtClean="0">
                <a:latin typeface="Century Gothic" pitchFamily="34" charset="0"/>
              </a:rPr>
              <a:t>Develop required functionality </a:t>
            </a:r>
            <a:r>
              <a:rPr lang="en-IN" dirty="0">
                <a:latin typeface="Century Gothic" pitchFamily="34" charset="0"/>
              </a:rPr>
              <a:t> </a:t>
            </a:r>
            <a:r>
              <a:rPr lang="en-IN" dirty="0" smtClean="0">
                <a:latin typeface="Century Gothic" pitchFamily="34" charset="0"/>
              </a:rPr>
              <a:t>far easy and safety management for the different role based modules e.g. Driver, Employee &amp; Admin</a:t>
            </a:r>
          </a:p>
          <a:p>
            <a:pPr marL="342900" indent="-342900">
              <a:spcAft>
                <a:spcPts val="600"/>
              </a:spcAft>
              <a:buFont typeface="+mj-lt"/>
              <a:buAutoNum type="arabicPeriod"/>
            </a:pPr>
            <a:r>
              <a:rPr lang="en-IN" dirty="0" smtClean="0">
                <a:latin typeface="Century Gothic" pitchFamily="34" charset="0"/>
              </a:rPr>
              <a:t>Web Service development for the whole app module</a:t>
            </a:r>
          </a:p>
          <a:p>
            <a:pPr marL="342900" indent="-342900">
              <a:spcAft>
                <a:spcPts val="600"/>
              </a:spcAft>
              <a:buFont typeface="+mj-lt"/>
              <a:buAutoNum type="arabicPeriod"/>
            </a:pPr>
            <a:r>
              <a:rPr lang="en-IN" dirty="0" smtClean="0">
                <a:latin typeface="Century Gothic" pitchFamily="34" charset="0"/>
              </a:rPr>
              <a:t>Web Service integration with the mobile app</a:t>
            </a:r>
          </a:p>
          <a:p>
            <a:pPr marL="342900" indent="-342900">
              <a:spcAft>
                <a:spcPts val="600"/>
              </a:spcAft>
              <a:buFont typeface="+mj-lt"/>
              <a:buAutoNum type="arabicPeriod"/>
            </a:pPr>
            <a:r>
              <a:rPr lang="en-IN" dirty="0" smtClean="0">
                <a:latin typeface="Century Gothic" pitchFamily="34" charset="0"/>
              </a:rPr>
              <a:t>Manual test Reports</a:t>
            </a:r>
          </a:p>
        </p:txBody>
      </p:sp>
    </p:spTree>
    <p:extLst>
      <p:ext uri="{BB962C8B-B14F-4D97-AF65-F5344CB8AC3E}">
        <p14:creationId xmlns:p14="http://schemas.microsoft.com/office/powerpoint/2010/main" val="151516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Aft>
                <a:spcPts val="600"/>
              </a:spcAft>
            </a:pPr>
            <a:r>
              <a:rPr lang="en-US" dirty="0">
                <a:latin typeface="Century Gothic" pitchFamily="34" charset="0"/>
                <a:ea typeface="+mn-ea"/>
                <a:cs typeface="+mn-cs"/>
              </a:rPr>
              <a:t>Customer Supplied Material</a:t>
            </a:r>
          </a:p>
        </p:txBody>
      </p:sp>
      <p:sp>
        <p:nvSpPr>
          <p:cNvPr id="3" name="TextBox 2"/>
          <p:cNvSpPr txBox="1"/>
          <p:nvPr/>
        </p:nvSpPr>
        <p:spPr>
          <a:xfrm>
            <a:off x="220639" y="1066799"/>
            <a:ext cx="8686800" cy="4262705"/>
          </a:xfrm>
          <a:prstGeom prst="rect">
            <a:avLst/>
          </a:prstGeom>
          <a:noFill/>
        </p:spPr>
        <p:txBody>
          <a:bodyPr wrap="square" rtlCol="0">
            <a:spAutoFit/>
          </a:bodyPr>
          <a:lstStyle/>
          <a:p>
            <a:pPr>
              <a:spcAft>
                <a:spcPts val="600"/>
              </a:spcAft>
            </a:pPr>
            <a:r>
              <a:rPr lang="en-US" b="1" dirty="0" smtClean="0">
                <a:latin typeface="Century Gothic" pitchFamily="34" charset="0"/>
              </a:rPr>
              <a:t>Provided :</a:t>
            </a:r>
            <a:endParaRPr lang="en-US" b="1" dirty="0" smtClean="0">
              <a:latin typeface="Century Gothic" pitchFamily="34" charset="0"/>
            </a:endParaRPr>
          </a:p>
          <a:p>
            <a:pPr marL="806450" indent="-342900">
              <a:spcAft>
                <a:spcPts val="600"/>
              </a:spcAft>
              <a:buFont typeface="+mj-lt"/>
              <a:buAutoNum type="arabicPeriod"/>
            </a:pPr>
            <a:r>
              <a:rPr lang="en-IN" dirty="0" smtClean="0">
                <a:latin typeface="Century Gothic" pitchFamily="34" charset="0"/>
              </a:rPr>
              <a:t>Requirement UI/UX flow</a:t>
            </a:r>
          </a:p>
          <a:p>
            <a:pPr marL="806450" indent="-342900">
              <a:spcAft>
                <a:spcPts val="600"/>
              </a:spcAft>
              <a:buFont typeface="+mj-lt"/>
              <a:buAutoNum type="arabicPeriod"/>
            </a:pPr>
            <a:r>
              <a:rPr lang="en-IN" dirty="0" smtClean="0">
                <a:latin typeface="Century Gothic" pitchFamily="34" charset="0"/>
              </a:rPr>
              <a:t>Android devices for testing</a:t>
            </a:r>
            <a:endParaRPr lang="en-US" dirty="0" smtClean="0">
              <a:latin typeface="Century Gothic" pitchFamily="34" charset="0"/>
            </a:endParaRPr>
          </a:p>
          <a:p>
            <a:pPr marL="806450" indent="-342900">
              <a:spcAft>
                <a:spcPts val="600"/>
              </a:spcAft>
              <a:buFont typeface="+mj-lt"/>
              <a:buAutoNum type="arabicPeriod"/>
            </a:pPr>
            <a:r>
              <a:rPr lang="en-US" dirty="0" smtClean="0">
                <a:latin typeface="Century Gothic" pitchFamily="34" charset="0"/>
              </a:rPr>
              <a:t>Credential for SVN </a:t>
            </a:r>
          </a:p>
          <a:p>
            <a:pPr marL="806450" indent="-342900">
              <a:spcAft>
                <a:spcPts val="600"/>
              </a:spcAft>
              <a:buFont typeface="+mj-lt"/>
              <a:buAutoNum type="arabicPeriod"/>
            </a:pPr>
            <a:r>
              <a:rPr lang="en-US" dirty="0" smtClean="0">
                <a:latin typeface="Century Gothic" pitchFamily="34" charset="0"/>
              </a:rPr>
              <a:t>Requirement </a:t>
            </a:r>
            <a:r>
              <a:rPr lang="en-US" dirty="0" smtClean="0">
                <a:latin typeface="Century Gothic" pitchFamily="34" charset="0"/>
              </a:rPr>
              <a:t>document</a:t>
            </a:r>
          </a:p>
          <a:p>
            <a:pPr marL="806450" indent="-342900">
              <a:spcAft>
                <a:spcPts val="600"/>
              </a:spcAft>
              <a:buFont typeface="+mj-lt"/>
              <a:buAutoNum type="arabicPeriod"/>
            </a:pPr>
            <a:endParaRPr lang="en-US" dirty="0" smtClean="0">
              <a:latin typeface="Century Gothic" pitchFamily="34" charset="0"/>
            </a:endParaRPr>
          </a:p>
          <a:p>
            <a:pPr>
              <a:spcAft>
                <a:spcPts val="600"/>
              </a:spcAft>
            </a:pPr>
            <a:r>
              <a:rPr lang="en-US" b="1" dirty="0" smtClean="0">
                <a:latin typeface="Century Gothic" pitchFamily="34" charset="0"/>
              </a:rPr>
              <a:t>Request to provide :</a:t>
            </a:r>
          </a:p>
          <a:p>
            <a:pPr marL="800100" lvl="1" indent="-342900">
              <a:spcAft>
                <a:spcPts val="600"/>
              </a:spcAft>
              <a:buFont typeface="+mj-lt"/>
              <a:buAutoNum type="arabicPeriod"/>
            </a:pPr>
            <a:r>
              <a:rPr lang="en-US" dirty="0" smtClean="0">
                <a:latin typeface="Century Gothic" pitchFamily="34" charset="0"/>
              </a:rPr>
              <a:t>iOS developer credentials</a:t>
            </a:r>
          </a:p>
          <a:p>
            <a:pPr>
              <a:spcAft>
                <a:spcPts val="600"/>
              </a:spcAft>
            </a:pPr>
            <a:endParaRPr lang="en-US" dirty="0" smtClean="0">
              <a:latin typeface="Century Gothic" pitchFamily="34" charset="0"/>
            </a:endParaRPr>
          </a:p>
          <a:p>
            <a:pPr>
              <a:spcAft>
                <a:spcPts val="600"/>
              </a:spcAft>
            </a:pPr>
            <a:r>
              <a:rPr lang="en-US" b="1" dirty="0" smtClean="0">
                <a:latin typeface="Century Gothic" pitchFamily="34" charset="0"/>
              </a:rPr>
              <a:t>R&amp;D required :</a:t>
            </a:r>
            <a:endParaRPr lang="en-US" b="1" dirty="0" smtClean="0">
              <a:latin typeface="Century Gothic" pitchFamily="34" charset="0"/>
            </a:endParaRPr>
          </a:p>
          <a:p>
            <a:pPr marL="800100" lvl="1" indent="-342900">
              <a:spcAft>
                <a:spcPts val="600"/>
              </a:spcAft>
              <a:buFont typeface="+mj-lt"/>
              <a:buAutoNum type="arabicPeriod"/>
            </a:pPr>
            <a:r>
              <a:rPr lang="en-US" dirty="0" smtClean="0">
                <a:latin typeface="Century Gothic" pitchFamily="34" charset="0"/>
              </a:rPr>
              <a:t>Web services in java</a:t>
            </a:r>
          </a:p>
          <a:p>
            <a:pPr marL="800100" lvl="1" indent="-342900">
              <a:spcAft>
                <a:spcPts val="600"/>
              </a:spcAft>
              <a:buFont typeface="+mj-lt"/>
              <a:buAutoNum type="arabicPeriod"/>
            </a:pPr>
            <a:r>
              <a:rPr lang="en-US" dirty="0" smtClean="0">
                <a:latin typeface="Century Gothic" pitchFamily="34" charset="0"/>
              </a:rPr>
              <a:t>Voice recognition </a:t>
            </a:r>
            <a:r>
              <a:rPr lang="en-US" dirty="0" smtClean="0">
                <a:latin typeface="Century Gothic" pitchFamily="34" charset="0"/>
              </a:rPr>
              <a:t>module</a:t>
            </a:r>
            <a:endParaRPr lang="en-US" dirty="0" smtClean="0">
              <a:latin typeface="Century Gothic" pitchFamily="34" charset="0"/>
            </a:endParaRPr>
          </a:p>
        </p:txBody>
      </p:sp>
    </p:spTree>
    <p:extLst>
      <p:ext uri="{BB962C8B-B14F-4D97-AF65-F5344CB8AC3E}">
        <p14:creationId xmlns:p14="http://schemas.microsoft.com/office/powerpoint/2010/main" val="2686421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69913" indent="-569913">
              <a:spcBef>
                <a:spcPts val="300"/>
              </a:spcBef>
              <a:spcAft>
                <a:spcPts val="600"/>
              </a:spcAft>
            </a:pPr>
            <a:r>
              <a:rPr lang="en-IN" sz="2400" dirty="0">
                <a:latin typeface="Century Gothic" pitchFamily="34" charset="0"/>
              </a:rPr>
              <a:t>Project Execution </a:t>
            </a:r>
            <a:r>
              <a:rPr lang="en-IN" sz="2400" dirty="0" smtClean="0">
                <a:latin typeface="Century Gothic" pitchFamily="34" charset="0"/>
              </a:rPr>
              <a:t>Approach</a:t>
            </a:r>
            <a:endParaRPr lang="en-IN" sz="2400" dirty="0">
              <a:latin typeface="Century Gothic" pitchFamily="34" charset="0"/>
            </a:endParaRPr>
          </a:p>
        </p:txBody>
      </p:sp>
      <p:grpSp>
        <p:nvGrpSpPr>
          <p:cNvPr id="3" name="Group 2"/>
          <p:cNvGrpSpPr/>
          <p:nvPr/>
        </p:nvGrpSpPr>
        <p:grpSpPr>
          <a:xfrm>
            <a:off x="153875" y="1433163"/>
            <a:ext cx="8837725" cy="4053237"/>
            <a:chOff x="153876" y="1737963"/>
            <a:chExt cx="7235805" cy="4053237"/>
          </a:xfrm>
        </p:grpSpPr>
        <p:sp>
          <p:nvSpPr>
            <p:cNvPr id="4" name="Freeform 3"/>
            <p:cNvSpPr/>
            <p:nvPr/>
          </p:nvSpPr>
          <p:spPr>
            <a:xfrm>
              <a:off x="153877" y="1752600"/>
              <a:ext cx="1940049" cy="903343"/>
            </a:xfrm>
            <a:custGeom>
              <a:avLst/>
              <a:gdLst>
                <a:gd name="connsiteX0" fmla="*/ 0 w 1940049"/>
                <a:gd name="connsiteY0" fmla="*/ 0 h 729739"/>
                <a:gd name="connsiteX1" fmla="*/ 1575180 w 1940049"/>
                <a:gd name="connsiteY1" fmla="*/ 0 h 729739"/>
                <a:gd name="connsiteX2" fmla="*/ 1940049 w 1940049"/>
                <a:gd name="connsiteY2" fmla="*/ 364870 h 729739"/>
                <a:gd name="connsiteX3" fmla="*/ 1575180 w 1940049"/>
                <a:gd name="connsiteY3" fmla="*/ 729739 h 729739"/>
                <a:gd name="connsiteX4" fmla="*/ 0 w 1940049"/>
                <a:gd name="connsiteY4" fmla="*/ 729739 h 729739"/>
                <a:gd name="connsiteX5" fmla="*/ 364870 w 1940049"/>
                <a:gd name="connsiteY5" fmla="*/ 364870 h 729739"/>
                <a:gd name="connsiteX6" fmla="*/ 0 w 1940049"/>
                <a:gd name="connsiteY6" fmla="*/ 0 h 72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0049" h="729739">
                  <a:moveTo>
                    <a:pt x="0" y="0"/>
                  </a:moveTo>
                  <a:lnTo>
                    <a:pt x="1575180" y="0"/>
                  </a:lnTo>
                  <a:lnTo>
                    <a:pt x="1940049" y="364870"/>
                  </a:lnTo>
                  <a:lnTo>
                    <a:pt x="1575180" y="729739"/>
                  </a:lnTo>
                  <a:lnTo>
                    <a:pt x="0" y="729739"/>
                  </a:lnTo>
                  <a:lnTo>
                    <a:pt x="364870" y="36487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4880" tIns="26670" rIns="391539" bIns="26670" numCol="1" spcCol="1270" anchor="ctr" anchorCtr="0">
              <a:noAutofit/>
            </a:bodyPr>
            <a:lstStyle/>
            <a:p>
              <a:pPr lvl="0" algn="ctr" defTabSz="889000">
                <a:lnSpc>
                  <a:spcPct val="90000"/>
                </a:lnSpc>
                <a:spcBef>
                  <a:spcPct val="0"/>
                </a:spcBef>
                <a:spcAft>
                  <a:spcPct val="35000"/>
                </a:spcAft>
              </a:pPr>
              <a:r>
                <a:rPr lang="en-US" sz="1500" b="1" dirty="0" smtClean="0"/>
                <a:t>Planning</a:t>
              </a:r>
              <a:endParaRPr lang="en-US" sz="1500" b="1" dirty="0"/>
            </a:p>
          </p:txBody>
        </p:sp>
        <p:sp>
          <p:nvSpPr>
            <p:cNvPr id="5" name="Freeform 4"/>
            <p:cNvSpPr/>
            <p:nvPr/>
          </p:nvSpPr>
          <p:spPr>
            <a:xfrm>
              <a:off x="153876" y="2790156"/>
              <a:ext cx="1683269" cy="2239044"/>
            </a:xfrm>
            <a:custGeom>
              <a:avLst/>
              <a:gdLst>
                <a:gd name="connsiteX0" fmla="*/ 0 w 1552039"/>
                <a:gd name="connsiteY0" fmla="*/ 0 h 3535896"/>
                <a:gd name="connsiteX1" fmla="*/ 1552039 w 1552039"/>
                <a:gd name="connsiteY1" fmla="*/ 0 h 3535896"/>
                <a:gd name="connsiteX2" fmla="*/ 1552039 w 1552039"/>
                <a:gd name="connsiteY2" fmla="*/ 3535896 h 3535896"/>
                <a:gd name="connsiteX3" fmla="*/ 0 w 1552039"/>
                <a:gd name="connsiteY3" fmla="*/ 3535896 h 3535896"/>
                <a:gd name="connsiteX4" fmla="*/ 0 w 1552039"/>
                <a:gd name="connsiteY4" fmla="*/ 0 h 353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039" h="3535896">
                  <a:moveTo>
                    <a:pt x="0" y="0"/>
                  </a:moveTo>
                  <a:lnTo>
                    <a:pt x="1552039" y="0"/>
                  </a:lnTo>
                  <a:lnTo>
                    <a:pt x="1552039" y="3535896"/>
                  </a:lnTo>
                  <a:lnTo>
                    <a:pt x="0" y="35358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14300" lvl="2" indent="-57150" algn="l" defTabSz="444500">
                <a:lnSpc>
                  <a:spcPct val="90000"/>
                </a:lnSpc>
                <a:spcBef>
                  <a:spcPct val="0"/>
                </a:spcBef>
                <a:spcAft>
                  <a:spcPct val="15000"/>
                </a:spcAft>
                <a:buChar char="••"/>
              </a:pPr>
              <a:r>
                <a:rPr lang="en-US" dirty="0" smtClean="0"/>
                <a:t>Study of code </a:t>
              </a:r>
            </a:p>
            <a:p>
              <a:pPr marL="114300" lvl="2" indent="-57150" algn="l" defTabSz="444500">
                <a:lnSpc>
                  <a:spcPct val="90000"/>
                </a:lnSpc>
                <a:spcBef>
                  <a:spcPct val="0"/>
                </a:spcBef>
                <a:spcAft>
                  <a:spcPct val="15000"/>
                </a:spcAft>
                <a:buChar char="••"/>
              </a:pPr>
              <a:r>
                <a:rPr lang="en-US" dirty="0" smtClean="0"/>
                <a:t>Create effort estimation</a:t>
              </a:r>
            </a:p>
            <a:p>
              <a:pPr marL="114300" lvl="2" indent="-57150" algn="l" defTabSz="444500">
                <a:lnSpc>
                  <a:spcPct val="90000"/>
                </a:lnSpc>
                <a:spcBef>
                  <a:spcPct val="0"/>
                </a:spcBef>
                <a:spcAft>
                  <a:spcPct val="15000"/>
                </a:spcAft>
                <a:buChar char="••"/>
              </a:pPr>
              <a:r>
                <a:rPr lang="en-US" kern="1200" dirty="0" smtClean="0"/>
                <a:t>Create and submit Project Proposal </a:t>
              </a:r>
            </a:p>
            <a:p>
              <a:pPr marL="114300" lvl="2" indent="-57150" algn="l" defTabSz="444500">
                <a:lnSpc>
                  <a:spcPct val="90000"/>
                </a:lnSpc>
                <a:spcBef>
                  <a:spcPct val="0"/>
                </a:spcBef>
                <a:spcAft>
                  <a:spcPct val="15000"/>
                </a:spcAft>
                <a:buChar char="••"/>
              </a:pPr>
              <a:r>
                <a:rPr lang="en-US" kern="1200" dirty="0" smtClean="0"/>
                <a:t>Review of Milestones and Risk tracker</a:t>
              </a:r>
              <a:endParaRPr lang="en-US" dirty="0"/>
            </a:p>
          </p:txBody>
        </p:sp>
        <p:sp>
          <p:nvSpPr>
            <p:cNvPr id="7" name="Freeform 6"/>
            <p:cNvSpPr/>
            <p:nvPr/>
          </p:nvSpPr>
          <p:spPr>
            <a:xfrm>
              <a:off x="1950874" y="2786175"/>
              <a:ext cx="1820300" cy="3005025"/>
            </a:xfrm>
            <a:custGeom>
              <a:avLst/>
              <a:gdLst>
                <a:gd name="connsiteX0" fmla="*/ 0 w 1552039"/>
                <a:gd name="connsiteY0" fmla="*/ 0 h 3459455"/>
                <a:gd name="connsiteX1" fmla="*/ 1552039 w 1552039"/>
                <a:gd name="connsiteY1" fmla="*/ 0 h 3459455"/>
                <a:gd name="connsiteX2" fmla="*/ 1552039 w 1552039"/>
                <a:gd name="connsiteY2" fmla="*/ 3459455 h 3459455"/>
                <a:gd name="connsiteX3" fmla="*/ 0 w 1552039"/>
                <a:gd name="connsiteY3" fmla="*/ 3459455 h 3459455"/>
                <a:gd name="connsiteX4" fmla="*/ 0 w 1552039"/>
                <a:gd name="connsiteY4" fmla="*/ 0 h 345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039" h="3459455">
                  <a:moveTo>
                    <a:pt x="0" y="0"/>
                  </a:moveTo>
                  <a:lnTo>
                    <a:pt x="1552039" y="0"/>
                  </a:lnTo>
                  <a:lnTo>
                    <a:pt x="1552039" y="3459455"/>
                  </a:lnTo>
                  <a:lnTo>
                    <a:pt x="0" y="3459455"/>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14300" lvl="2" indent="-57150" algn="l" defTabSz="444500">
                <a:lnSpc>
                  <a:spcPct val="90000"/>
                </a:lnSpc>
                <a:spcBef>
                  <a:spcPct val="0"/>
                </a:spcBef>
                <a:spcAft>
                  <a:spcPct val="15000"/>
                </a:spcAft>
                <a:buChar char="••"/>
              </a:pPr>
              <a:r>
                <a:rPr lang="en-US" kern="1200" dirty="0" smtClean="0">
                  <a:solidFill>
                    <a:schemeClr val="tx1"/>
                  </a:solidFill>
                </a:rPr>
                <a:t>Study the code and requirements spec</a:t>
              </a:r>
            </a:p>
            <a:p>
              <a:pPr marL="114300" lvl="2" indent="-57150" algn="l" defTabSz="444500">
                <a:lnSpc>
                  <a:spcPct val="90000"/>
                </a:lnSpc>
                <a:spcBef>
                  <a:spcPct val="0"/>
                </a:spcBef>
                <a:spcAft>
                  <a:spcPct val="15000"/>
                </a:spcAft>
                <a:buChar char="••"/>
              </a:pPr>
              <a:r>
                <a:rPr lang="en-US" dirty="0">
                  <a:solidFill>
                    <a:schemeClr val="tx1"/>
                  </a:solidFill>
                </a:rPr>
                <a:t> </a:t>
              </a:r>
              <a:r>
                <a:rPr lang="en-US" dirty="0" smtClean="0">
                  <a:solidFill>
                    <a:schemeClr val="tx1"/>
                  </a:solidFill>
                </a:rPr>
                <a:t>Code development</a:t>
              </a:r>
            </a:p>
            <a:p>
              <a:pPr marL="114300" lvl="2" indent="-57150" defTabSz="444500">
                <a:lnSpc>
                  <a:spcPct val="90000"/>
                </a:lnSpc>
                <a:spcAft>
                  <a:spcPct val="15000"/>
                </a:spcAft>
                <a:buFontTx/>
                <a:buChar char="••"/>
              </a:pPr>
              <a:r>
                <a:rPr lang="en-US" dirty="0">
                  <a:solidFill>
                    <a:schemeClr val="tx1"/>
                  </a:solidFill>
                </a:rPr>
                <a:t> </a:t>
              </a:r>
              <a:r>
                <a:rPr lang="en-US" dirty="0" smtClean="0">
                  <a:solidFill>
                    <a:schemeClr val="tx1"/>
                  </a:solidFill>
                </a:rPr>
                <a:t>Manual </a:t>
              </a:r>
              <a:r>
                <a:rPr lang="en-US" dirty="0">
                  <a:solidFill>
                    <a:schemeClr val="tx1"/>
                  </a:solidFill>
                </a:rPr>
                <a:t>test plan </a:t>
              </a:r>
              <a:r>
                <a:rPr lang="en-US" dirty="0" smtClean="0">
                  <a:solidFill>
                    <a:schemeClr val="tx1"/>
                  </a:solidFill>
                </a:rPr>
                <a:t> for new functionality</a:t>
              </a:r>
            </a:p>
            <a:p>
              <a:pPr marL="114300" lvl="2" indent="-57150" defTabSz="444500">
                <a:lnSpc>
                  <a:spcPct val="90000"/>
                </a:lnSpc>
                <a:spcAft>
                  <a:spcPct val="15000"/>
                </a:spcAft>
                <a:buFontTx/>
                <a:buChar char="••"/>
              </a:pPr>
              <a:r>
                <a:rPr lang="en-US" dirty="0" smtClean="0">
                  <a:solidFill>
                    <a:schemeClr val="tx1"/>
                  </a:solidFill>
                </a:rPr>
                <a:t>Perform static analysis of code</a:t>
              </a:r>
              <a:endParaRPr lang="en-US" dirty="0">
                <a:solidFill>
                  <a:schemeClr val="tx1"/>
                </a:solidFill>
              </a:endParaRPr>
            </a:p>
            <a:p>
              <a:pPr marL="114300" lvl="2" indent="-57150" algn="l" defTabSz="444500">
                <a:lnSpc>
                  <a:spcPct val="90000"/>
                </a:lnSpc>
                <a:spcBef>
                  <a:spcPct val="0"/>
                </a:spcBef>
                <a:spcAft>
                  <a:spcPct val="15000"/>
                </a:spcAft>
                <a:buChar char="••"/>
              </a:pPr>
              <a:r>
                <a:rPr lang="en-US" dirty="0" smtClean="0">
                  <a:solidFill>
                    <a:schemeClr val="tx1"/>
                  </a:solidFill>
                </a:rPr>
                <a:t>Perform manual test</a:t>
              </a:r>
            </a:p>
            <a:p>
              <a:pPr marL="114300" lvl="2" indent="-57150" algn="l" defTabSz="444500">
                <a:lnSpc>
                  <a:spcPct val="90000"/>
                </a:lnSpc>
                <a:spcBef>
                  <a:spcPct val="0"/>
                </a:spcBef>
                <a:spcAft>
                  <a:spcPct val="15000"/>
                </a:spcAft>
                <a:buChar char="••"/>
              </a:pPr>
              <a:r>
                <a:rPr lang="en-US" kern="1200" dirty="0" smtClean="0">
                  <a:solidFill>
                    <a:schemeClr val="tx1"/>
                  </a:solidFill>
                </a:rPr>
                <a:t>Create Checklist for internal review</a:t>
              </a:r>
            </a:p>
            <a:p>
              <a:pPr marL="114300" lvl="2" indent="-57150" algn="l" defTabSz="444500">
                <a:lnSpc>
                  <a:spcPct val="90000"/>
                </a:lnSpc>
                <a:spcBef>
                  <a:spcPct val="0"/>
                </a:spcBef>
                <a:spcAft>
                  <a:spcPct val="15000"/>
                </a:spcAft>
                <a:buChar char="••"/>
              </a:pPr>
              <a:r>
                <a:rPr lang="en-US" dirty="0" smtClean="0">
                  <a:solidFill>
                    <a:schemeClr val="tx1"/>
                  </a:solidFill>
                </a:rPr>
                <a:t>Create defect logs</a:t>
              </a:r>
            </a:p>
          </p:txBody>
        </p:sp>
        <p:sp>
          <p:nvSpPr>
            <p:cNvPr id="8" name="Freeform 7"/>
            <p:cNvSpPr/>
            <p:nvPr/>
          </p:nvSpPr>
          <p:spPr>
            <a:xfrm>
              <a:off x="1950874" y="1741836"/>
              <a:ext cx="1940049" cy="924868"/>
            </a:xfrm>
            <a:custGeom>
              <a:avLst/>
              <a:gdLst>
                <a:gd name="connsiteX0" fmla="*/ 0 w 1940049"/>
                <a:gd name="connsiteY0" fmla="*/ 0 h 729721"/>
                <a:gd name="connsiteX1" fmla="*/ 1575189 w 1940049"/>
                <a:gd name="connsiteY1" fmla="*/ 0 h 729721"/>
                <a:gd name="connsiteX2" fmla="*/ 1940049 w 1940049"/>
                <a:gd name="connsiteY2" fmla="*/ 364861 h 729721"/>
                <a:gd name="connsiteX3" fmla="*/ 1575189 w 1940049"/>
                <a:gd name="connsiteY3" fmla="*/ 729721 h 729721"/>
                <a:gd name="connsiteX4" fmla="*/ 0 w 1940049"/>
                <a:gd name="connsiteY4" fmla="*/ 729721 h 729721"/>
                <a:gd name="connsiteX5" fmla="*/ 364861 w 1940049"/>
                <a:gd name="connsiteY5" fmla="*/ 364861 h 729721"/>
                <a:gd name="connsiteX6" fmla="*/ 0 w 1940049"/>
                <a:gd name="connsiteY6" fmla="*/ 0 h 72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0049" h="729721">
                  <a:moveTo>
                    <a:pt x="0" y="0"/>
                  </a:moveTo>
                  <a:lnTo>
                    <a:pt x="1575189" y="0"/>
                  </a:lnTo>
                  <a:lnTo>
                    <a:pt x="1940049" y="364861"/>
                  </a:lnTo>
                  <a:lnTo>
                    <a:pt x="1575189" y="729721"/>
                  </a:lnTo>
                  <a:lnTo>
                    <a:pt x="0" y="729721"/>
                  </a:lnTo>
                  <a:lnTo>
                    <a:pt x="364861" y="36486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4869" tIns="20003" rIns="384863" bIns="20003" numCol="1" spcCol="1270" anchor="ctr" anchorCtr="0">
              <a:noAutofit/>
            </a:bodyPr>
            <a:lstStyle/>
            <a:p>
              <a:pPr lvl="0" algn="ctr" defTabSz="666750">
                <a:lnSpc>
                  <a:spcPct val="90000"/>
                </a:lnSpc>
                <a:spcBef>
                  <a:spcPct val="0"/>
                </a:spcBef>
                <a:spcAft>
                  <a:spcPct val="35000"/>
                </a:spcAft>
              </a:pPr>
              <a:r>
                <a:rPr lang="en-US" sz="1500" b="1" kern="1200" dirty="0" smtClean="0"/>
                <a:t>Execution</a:t>
              </a:r>
            </a:p>
          </p:txBody>
        </p:sp>
        <p:sp>
          <p:nvSpPr>
            <p:cNvPr id="9" name="Freeform 8"/>
            <p:cNvSpPr/>
            <p:nvPr/>
          </p:nvSpPr>
          <p:spPr>
            <a:xfrm>
              <a:off x="3858168" y="2786313"/>
              <a:ext cx="1787534" cy="943643"/>
            </a:xfrm>
            <a:custGeom>
              <a:avLst/>
              <a:gdLst>
                <a:gd name="connsiteX0" fmla="*/ 0 w 1552039"/>
                <a:gd name="connsiteY0" fmla="*/ 0 h 3444447"/>
                <a:gd name="connsiteX1" fmla="*/ 1552039 w 1552039"/>
                <a:gd name="connsiteY1" fmla="*/ 0 h 3444447"/>
                <a:gd name="connsiteX2" fmla="*/ 1552039 w 1552039"/>
                <a:gd name="connsiteY2" fmla="*/ 3444447 h 3444447"/>
                <a:gd name="connsiteX3" fmla="*/ 0 w 1552039"/>
                <a:gd name="connsiteY3" fmla="*/ 3444447 h 3444447"/>
                <a:gd name="connsiteX4" fmla="*/ 0 w 1552039"/>
                <a:gd name="connsiteY4" fmla="*/ 0 h 3444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039" h="3444447">
                  <a:moveTo>
                    <a:pt x="0" y="0"/>
                  </a:moveTo>
                  <a:lnTo>
                    <a:pt x="1552039" y="0"/>
                  </a:lnTo>
                  <a:lnTo>
                    <a:pt x="1552039" y="3444447"/>
                  </a:lnTo>
                  <a:lnTo>
                    <a:pt x="0" y="3444447"/>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14300" lvl="2" indent="-57150" algn="l" defTabSz="444500">
                <a:lnSpc>
                  <a:spcPct val="90000"/>
                </a:lnSpc>
                <a:spcBef>
                  <a:spcPct val="0"/>
                </a:spcBef>
                <a:spcAft>
                  <a:spcPct val="15000"/>
                </a:spcAft>
                <a:buChar char="••"/>
              </a:pPr>
              <a:r>
                <a:rPr lang="en-US" kern="1200" dirty="0" smtClean="0"/>
                <a:t>Create Review log for all files.</a:t>
              </a:r>
            </a:p>
            <a:p>
              <a:pPr marL="114300" lvl="2" indent="-57150" algn="l" defTabSz="444500">
                <a:lnSpc>
                  <a:spcPct val="90000"/>
                </a:lnSpc>
                <a:spcBef>
                  <a:spcPct val="0"/>
                </a:spcBef>
                <a:spcAft>
                  <a:spcPct val="15000"/>
                </a:spcAft>
                <a:buChar char="••"/>
              </a:pPr>
              <a:r>
                <a:rPr lang="en-US" dirty="0" smtClean="0"/>
                <a:t>Internal review and approval of all work products</a:t>
              </a:r>
              <a:endParaRPr lang="en-US" kern="1200" dirty="0"/>
            </a:p>
          </p:txBody>
        </p:sp>
        <p:sp>
          <p:nvSpPr>
            <p:cNvPr id="10" name="Freeform 9"/>
            <p:cNvSpPr/>
            <p:nvPr/>
          </p:nvSpPr>
          <p:spPr>
            <a:xfrm>
              <a:off x="3735119" y="1752599"/>
              <a:ext cx="1940049" cy="903343"/>
            </a:xfrm>
            <a:custGeom>
              <a:avLst/>
              <a:gdLst>
                <a:gd name="connsiteX0" fmla="*/ 0 w 1940049"/>
                <a:gd name="connsiteY0" fmla="*/ 0 h 698878"/>
                <a:gd name="connsiteX1" fmla="*/ 1590610 w 1940049"/>
                <a:gd name="connsiteY1" fmla="*/ 0 h 698878"/>
                <a:gd name="connsiteX2" fmla="*/ 1940049 w 1940049"/>
                <a:gd name="connsiteY2" fmla="*/ 349439 h 698878"/>
                <a:gd name="connsiteX3" fmla="*/ 1590610 w 1940049"/>
                <a:gd name="connsiteY3" fmla="*/ 698878 h 698878"/>
                <a:gd name="connsiteX4" fmla="*/ 0 w 1940049"/>
                <a:gd name="connsiteY4" fmla="*/ 698878 h 698878"/>
                <a:gd name="connsiteX5" fmla="*/ 349439 w 1940049"/>
                <a:gd name="connsiteY5" fmla="*/ 349439 h 698878"/>
                <a:gd name="connsiteX6" fmla="*/ 0 w 1940049"/>
                <a:gd name="connsiteY6" fmla="*/ 0 h 69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0049" h="698878">
                  <a:moveTo>
                    <a:pt x="0" y="0"/>
                  </a:moveTo>
                  <a:lnTo>
                    <a:pt x="1590610" y="0"/>
                  </a:lnTo>
                  <a:lnTo>
                    <a:pt x="1940049" y="349439"/>
                  </a:lnTo>
                  <a:lnTo>
                    <a:pt x="1590610" y="698878"/>
                  </a:lnTo>
                  <a:lnTo>
                    <a:pt x="0" y="698878"/>
                  </a:lnTo>
                  <a:lnTo>
                    <a:pt x="349439" y="34943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9447" tIns="20003" rIns="369442" bIns="20003" numCol="1" spcCol="1270" anchor="ctr" anchorCtr="0">
              <a:noAutofit/>
            </a:bodyPr>
            <a:lstStyle/>
            <a:p>
              <a:pPr lvl="0" algn="ctr" defTabSz="666750">
                <a:lnSpc>
                  <a:spcPct val="90000"/>
                </a:lnSpc>
                <a:spcBef>
                  <a:spcPct val="0"/>
                </a:spcBef>
                <a:spcAft>
                  <a:spcPct val="35000"/>
                </a:spcAft>
              </a:pPr>
              <a:r>
                <a:rPr lang="en-US" sz="1500" b="1" kern="1200" dirty="0" smtClean="0"/>
                <a:t>Review and approval</a:t>
              </a:r>
            </a:p>
          </p:txBody>
        </p:sp>
        <p:sp>
          <p:nvSpPr>
            <p:cNvPr id="11" name="Freeform 10"/>
            <p:cNvSpPr/>
            <p:nvPr/>
          </p:nvSpPr>
          <p:spPr>
            <a:xfrm>
              <a:off x="5410207" y="2677468"/>
              <a:ext cx="1552039" cy="2917883"/>
            </a:xfrm>
            <a:custGeom>
              <a:avLst/>
              <a:gdLst>
                <a:gd name="connsiteX0" fmla="*/ 0 w 1552039"/>
                <a:gd name="connsiteY0" fmla="*/ 0 h 2917883"/>
                <a:gd name="connsiteX1" fmla="*/ 1552039 w 1552039"/>
                <a:gd name="connsiteY1" fmla="*/ 0 h 2917883"/>
                <a:gd name="connsiteX2" fmla="*/ 1552039 w 1552039"/>
                <a:gd name="connsiteY2" fmla="*/ 2917883 h 2917883"/>
                <a:gd name="connsiteX3" fmla="*/ 0 w 1552039"/>
                <a:gd name="connsiteY3" fmla="*/ 2917883 h 2917883"/>
                <a:gd name="connsiteX4" fmla="*/ 0 w 1552039"/>
                <a:gd name="connsiteY4" fmla="*/ 0 h 291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039" h="2917883">
                  <a:moveTo>
                    <a:pt x="0" y="0"/>
                  </a:moveTo>
                  <a:lnTo>
                    <a:pt x="1552039" y="0"/>
                  </a:lnTo>
                  <a:lnTo>
                    <a:pt x="1552039" y="2917883"/>
                  </a:lnTo>
                  <a:lnTo>
                    <a:pt x="0" y="2917883"/>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57150" lvl="2" algn="l" defTabSz="444500">
                <a:lnSpc>
                  <a:spcPct val="90000"/>
                </a:lnSpc>
                <a:spcBef>
                  <a:spcPct val="0"/>
                </a:spcBef>
                <a:spcAft>
                  <a:spcPct val="15000"/>
                </a:spcAft>
              </a:pPr>
              <a:endParaRPr lang="en-US" sz="1000" kern="1200" dirty="0"/>
            </a:p>
          </p:txBody>
        </p:sp>
        <p:sp>
          <p:nvSpPr>
            <p:cNvPr id="12" name="Freeform 11"/>
            <p:cNvSpPr/>
            <p:nvPr/>
          </p:nvSpPr>
          <p:spPr>
            <a:xfrm>
              <a:off x="5449632" y="1737963"/>
              <a:ext cx="1940049" cy="903341"/>
            </a:xfrm>
            <a:custGeom>
              <a:avLst/>
              <a:gdLst>
                <a:gd name="connsiteX0" fmla="*/ 0 w 1940049"/>
                <a:gd name="connsiteY0" fmla="*/ 0 h 776019"/>
                <a:gd name="connsiteX1" fmla="*/ 1552040 w 1940049"/>
                <a:gd name="connsiteY1" fmla="*/ 0 h 776019"/>
                <a:gd name="connsiteX2" fmla="*/ 1940049 w 1940049"/>
                <a:gd name="connsiteY2" fmla="*/ 388010 h 776019"/>
                <a:gd name="connsiteX3" fmla="*/ 1552040 w 1940049"/>
                <a:gd name="connsiteY3" fmla="*/ 776019 h 776019"/>
                <a:gd name="connsiteX4" fmla="*/ 0 w 1940049"/>
                <a:gd name="connsiteY4" fmla="*/ 776019 h 776019"/>
                <a:gd name="connsiteX5" fmla="*/ 388010 w 1940049"/>
                <a:gd name="connsiteY5" fmla="*/ 388010 h 776019"/>
                <a:gd name="connsiteX6" fmla="*/ 0 w 1940049"/>
                <a:gd name="connsiteY6" fmla="*/ 0 h 77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0049" h="776019">
                  <a:moveTo>
                    <a:pt x="0" y="0"/>
                  </a:moveTo>
                  <a:lnTo>
                    <a:pt x="1552040" y="0"/>
                  </a:lnTo>
                  <a:lnTo>
                    <a:pt x="1940049" y="388010"/>
                  </a:lnTo>
                  <a:lnTo>
                    <a:pt x="1552040" y="776019"/>
                  </a:lnTo>
                  <a:lnTo>
                    <a:pt x="0" y="776019"/>
                  </a:lnTo>
                  <a:lnTo>
                    <a:pt x="388010" y="38801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8018" tIns="20003" rIns="408012" bIns="20003" numCol="1" spcCol="1270" anchor="ctr" anchorCtr="0">
              <a:noAutofit/>
            </a:bodyPr>
            <a:lstStyle/>
            <a:p>
              <a:pPr lvl="0" algn="ctr" defTabSz="666750">
                <a:lnSpc>
                  <a:spcPct val="90000"/>
                </a:lnSpc>
                <a:spcBef>
                  <a:spcPct val="0"/>
                </a:spcBef>
                <a:spcAft>
                  <a:spcPct val="35000"/>
                </a:spcAft>
              </a:pPr>
              <a:r>
                <a:rPr lang="en-US" sz="1500" b="1" kern="1200" dirty="0" smtClean="0"/>
                <a:t>Acceptance &amp; Closure</a:t>
              </a:r>
              <a:endParaRPr lang="en-US" sz="1500" b="1" kern="1200" dirty="0"/>
            </a:p>
          </p:txBody>
        </p:sp>
      </p:grpSp>
      <p:sp>
        <p:nvSpPr>
          <p:cNvPr id="15" name="Freeform 14"/>
          <p:cNvSpPr/>
          <p:nvPr/>
        </p:nvSpPr>
        <p:spPr>
          <a:xfrm>
            <a:off x="6861525" y="2485357"/>
            <a:ext cx="1977675" cy="548022"/>
          </a:xfrm>
          <a:custGeom>
            <a:avLst/>
            <a:gdLst>
              <a:gd name="connsiteX0" fmla="*/ 0 w 1552039"/>
              <a:gd name="connsiteY0" fmla="*/ 0 h 3444447"/>
              <a:gd name="connsiteX1" fmla="*/ 1552039 w 1552039"/>
              <a:gd name="connsiteY1" fmla="*/ 0 h 3444447"/>
              <a:gd name="connsiteX2" fmla="*/ 1552039 w 1552039"/>
              <a:gd name="connsiteY2" fmla="*/ 3444447 h 3444447"/>
              <a:gd name="connsiteX3" fmla="*/ 0 w 1552039"/>
              <a:gd name="connsiteY3" fmla="*/ 3444447 h 3444447"/>
              <a:gd name="connsiteX4" fmla="*/ 0 w 1552039"/>
              <a:gd name="connsiteY4" fmla="*/ 0 h 3444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039" h="3444447">
                <a:moveTo>
                  <a:pt x="0" y="0"/>
                </a:moveTo>
                <a:lnTo>
                  <a:pt x="1552039" y="0"/>
                </a:lnTo>
                <a:lnTo>
                  <a:pt x="1552039" y="3444447"/>
                </a:lnTo>
                <a:lnTo>
                  <a:pt x="0" y="3444447"/>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14300" lvl="2" indent="-57150" algn="l" defTabSz="444500">
              <a:lnSpc>
                <a:spcPct val="90000"/>
              </a:lnSpc>
              <a:spcBef>
                <a:spcPct val="0"/>
              </a:spcBef>
              <a:spcAft>
                <a:spcPct val="15000"/>
              </a:spcAft>
              <a:buChar char="••"/>
            </a:pPr>
            <a:r>
              <a:rPr lang="en-US" kern="1200" dirty="0" smtClean="0">
                <a:solidFill>
                  <a:srgbClr val="014A8E"/>
                </a:solidFill>
              </a:rPr>
              <a:t>Project acceptance signoff</a:t>
            </a:r>
            <a:endParaRPr lang="en-US" kern="1200" dirty="0">
              <a:solidFill>
                <a:srgbClr val="014A8E"/>
              </a:solidFill>
            </a:endParaRPr>
          </a:p>
        </p:txBody>
      </p:sp>
      <p:sp>
        <p:nvSpPr>
          <p:cNvPr id="13" name="TextBox 12"/>
          <p:cNvSpPr txBox="1"/>
          <p:nvPr/>
        </p:nvSpPr>
        <p:spPr>
          <a:xfrm>
            <a:off x="359479" y="5924490"/>
            <a:ext cx="1483804" cy="632481"/>
          </a:xfrm>
          <a:prstGeom prst="rect">
            <a:avLst/>
          </a:prstGeom>
          <a:noFill/>
        </p:spPr>
        <p:txBody>
          <a:bodyPr wrap="none" rtlCol="0">
            <a:spAutoFit/>
          </a:bodyPr>
          <a:lstStyle/>
          <a:p>
            <a:pPr marL="114300" lvl="2" indent="-57150" defTabSz="444500">
              <a:lnSpc>
                <a:spcPct val="90000"/>
              </a:lnSpc>
              <a:spcAft>
                <a:spcPct val="15000"/>
              </a:spcAft>
              <a:buChar char="••"/>
            </a:pPr>
            <a:r>
              <a:rPr lang="en-US" dirty="0">
                <a:solidFill>
                  <a:schemeClr val="tx1">
                    <a:hueOff val="0"/>
                    <a:satOff val="0"/>
                    <a:lumOff val="0"/>
                    <a:alphaOff val="0"/>
                  </a:schemeClr>
                </a:solidFill>
                <a:latin typeface="+mn-lt"/>
              </a:rPr>
              <a:t>Legend:</a:t>
            </a:r>
          </a:p>
          <a:p>
            <a:pPr marL="114300" lvl="2" indent="-57150" defTabSz="444500">
              <a:lnSpc>
                <a:spcPct val="90000"/>
              </a:lnSpc>
              <a:spcAft>
                <a:spcPct val="15000"/>
              </a:spcAft>
              <a:buChar char="••"/>
            </a:pPr>
            <a:r>
              <a:rPr lang="en-US" dirty="0">
                <a:solidFill>
                  <a:schemeClr val="tx1">
                    <a:hueOff val="0"/>
                    <a:satOff val="0"/>
                    <a:lumOff val="0"/>
                    <a:alphaOff val="0"/>
                  </a:schemeClr>
                </a:solidFill>
                <a:latin typeface="+mn-lt"/>
              </a:rPr>
              <a:t>EASi actions</a:t>
            </a:r>
          </a:p>
        </p:txBody>
      </p:sp>
    </p:spTree>
    <p:extLst>
      <p:ext uri="{BB962C8B-B14F-4D97-AF65-F5344CB8AC3E}">
        <p14:creationId xmlns:p14="http://schemas.microsoft.com/office/powerpoint/2010/main" val="2993748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8C7D7ED600D4A4B805825F3FAA46D23" ma:contentTypeVersion="14" ma:contentTypeDescription="Create a new document." ma:contentTypeScope="" ma:versionID="f635da6d54bfa9aa569b4f0d5c2e8e07">
  <xsd:schema xmlns:xsd="http://www.w3.org/2001/XMLSchema" xmlns:xs="http://www.w3.org/2001/XMLSchema" xmlns:p="http://schemas.microsoft.com/office/2006/metadata/properties" xmlns:ns2="8dfcacdb-cda6-4c25-befc-f25d51452347" xmlns:ns3="fa564e0f-0c70-4ab9-b863-0177e6ddd247" targetNamespace="http://schemas.microsoft.com/office/2006/metadata/properties" ma:root="true" ma:fieldsID="5fd79b9e4d6a53c17304c0bf6e31158d" ns2:_="" ns3:_="">
    <xsd:import namespace="8dfcacdb-cda6-4c25-befc-f25d51452347"/>
    <xsd:import namespace="fa564e0f-0c70-4ab9-b863-0177e6ddd247"/>
    <xsd:element name="properties">
      <xsd:complexType>
        <xsd:sequence>
          <xsd:element name="documentManagement">
            <xsd:complexType>
              <xsd:all>
                <xsd:element ref="ns2:_dlc_DocId" minOccurs="0"/>
                <xsd:element ref="ns2:_dlc_DocIdUrl" minOccurs="0"/>
                <xsd:element ref="ns2:_dlc_DocIdPersistId" minOccurs="0"/>
                <xsd:element ref="ns2:AeroDepartment" minOccurs="0"/>
                <xsd:element ref="ns2:AeroDivision" minOccurs="0"/>
                <xsd:element ref="ns2:AeroDocumentType" minOccurs="0"/>
                <xsd:element ref="ns3:AGCountry" minOccurs="0"/>
                <xsd:element ref="ns2:Heading" minOccurs="0"/>
                <xsd:element ref="ns2:Aerotek_x0020_Segments" minOccurs="0"/>
                <xsd:element ref="ns2:Accounts" minOccurs="0"/>
                <xsd:element ref="ns2:Aerotek_x0020_Accou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fcacdb-cda6-4c25-befc-f25d5145234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eroDepartment" ma:index="11" nillable="true" ma:displayName="Aerotek Department" ma:list="{6d3d7774-7e5f-497f-8dc5-d551ebe9387a}" ma:internalName="AeroDepartment" ma:showField="Title" ma:web="8dfcacdb-cda6-4c25-befc-f25d51452347">
      <xsd:simpleType>
        <xsd:restriction base="dms:Lookup"/>
      </xsd:simpleType>
    </xsd:element>
    <xsd:element name="AeroDivision" ma:index="12" nillable="true" ma:displayName="Aerotek Division" ma:list="{4ada75fe-67c7-4a75-a45d-1a131a98e35a}" ma:internalName="AeroDivision" ma:showField="Title" ma:web="8dfcacdb-cda6-4c25-befc-f25d51452347">
      <xsd:simpleType>
        <xsd:restriction base="dms:Lookup"/>
      </xsd:simpleType>
    </xsd:element>
    <xsd:element name="AeroDocumentType" ma:index="13" nillable="true" ma:displayName="Aerotek Document Type" ma:list="{5323a3a9-7113-4255-ab46-3806ae0cc974}" ma:internalName="AeroDocumentType" ma:showField="Title" ma:web="8dfcacdb-cda6-4c25-befc-f25d51452347">
      <xsd:simpleType>
        <xsd:restriction base="dms:Lookup"/>
      </xsd:simpleType>
    </xsd:element>
    <xsd:element name="Heading" ma:index="16" nillable="true" ma:displayName="Heading" ma:list="{ea7c4848-3424-45ab-9c2e-8e31f8314ff6}" ma:internalName="Heading" ma:showField="Title" ma:web="8dfcacdb-cda6-4c25-befc-f25d51452347">
      <xsd:simpleType>
        <xsd:restriction base="dms:Lookup"/>
      </xsd:simpleType>
    </xsd:element>
    <xsd:element name="Aerotek_x0020_Segments" ma:index="17" nillable="true" ma:displayName="Aerotek Segments" ma:list="{45c52a42-e774-4921-bb47-f2845f10a07a}" ma:internalName="Aerotek_x0020_Segments" ma:showField="Title" ma:web="8dfcacdb-cda6-4c25-befc-f25d51452347">
      <xsd:simpleType>
        <xsd:restriction base="dms:Lookup"/>
      </xsd:simpleType>
    </xsd:element>
    <xsd:element name="Accounts" ma:index="18" nillable="true" ma:displayName="Accounts" ma:list="{C6A7A220-C549-46AD-9E25-EDDF9BCD05B2}" ma:internalName="Accounts" ma:showField="Title" ma:web="8dfcacdb-cda6-4c25-befc-f25d51452347">
      <xsd:simpleType>
        <xsd:restriction base="dms:Lookup"/>
      </xsd:simpleType>
    </xsd:element>
    <xsd:element name="Aerotek_x0020_Accounts" ma:index="19" nillable="true" ma:displayName="Aerotek Accounts" ma:list="{aa3994f9-31ca-443f-85ea-f0c187b86a34}" ma:internalName="Aerotek_x0020_Accounts0" ma:showField="Title" ma:web="8dfcacdb-cda6-4c25-befc-f25d51452347">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fa564e0f-0c70-4ab9-b863-0177e6ddd247" elementFormDefault="qualified">
    <xsd:import namespace="http://schemas.microsoft.com/office/2006/documentManagement/types"/>
    <xsd:import namespace="http://schemas.microsoft.com/office/infopath/2007/PartnerControls"/>
    <xsd:element name="AGCountry" ma:index="15" nillable="true" ma:displayName="Country" ma:list="{46b947e0-f9c2-4081-91b2-615dddbaefbc}" ma:internalName="AGCountry" ma:showField="Title" ma:web="8dfcacdb-cda6-4c25-befc-f25d51452347">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4"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AeroDocumentType xmlns="8dfcacdb-cda6-4c25-befc-f25d51452347" xsi:nil="true"/>
    <Accounts xmlns="8dfcacdb-cda6-4c25-befc-f25d51452347" xsi:nil="true"/>
    <AeroDivision xmlns="8dfcacdb-cda6-4c25-befc-f25d51452347" xsi:nil="true"/>
    <Heading xmlns="8dfcacdb-cda6-4c25-befc-f25d51452347">17</Heading>
    <Aerotek_x0020_Segments xmlns="8dfcacdb-cda6-4c25-befc-f25d51452347" xsi:nil="true"/>
    <AeroDepartment xmlns="8dfcacdb-cda6-4c25-befc-f25d51452347">15</AeroDepartment>
    <Aerotek_x0020_Accounts xmlns="8dfcacdb-cda6-4c25-befc-f25d51452347" xsi:nil="true"/>
    <AGCountry xmlns="fa564e0f-0c70-4ab9-b863-0177e6ddd247" xsi:nil="true"/>
  </documentManagement>
</p:properties>
</file>

<file path=customXml/itemProps1.xml><?xml version="1.0" encoding="utf-8"?>
<ds:datastoreItem xmlns:ds="http://schemas.openxmlformats.org/officeDocument/2006/customXml" ds:itemID="{290D2613-A0A1-40DF-8D1A-CFA55E82CC3C}">
  <ds:schemaRefs>
    <ds:schemaRef ds:uri="http://schemas.microsoft.com/sharepoint/v3/contenttype/forms"/>
  </ds:schemaRefs>
</ds:datastoreItem>
</file>

<file path=customXml/itemProps2.xml><?xml version="1.0" encoding="utf-8"?>
<ds:datastoreItem xmlns:ds="http://schemas.openxmlformats.org/officeDocument/2006/customXml" ds:itemID="{4ADE1A56-53B7-4E5F-A511-03EBCB17DDDC}">
  <ds:schemaRefs>
    <ds:schemaRef ds:uri="http://schemas.microsoft.com/sharepoint/events"/>
  </ds:schemaRefs>
</ds:datastoreItem>
</file>

<file path=customXml/itemProps3.xml><?xml version="1.0" encoding="utf-8"?>
<ds:datastoreItem xmlns:ds="http://schemas.openxmlformats.org/officeDocument/2006/customXml" ds:itemID="{C2CF4D8A-FDC8-46C3-8C2E-E50B0DA79627}">
  <ds:schemaRefs>
    <ds:schemaRef ds:uri="http://schemas.microsoft.com/office/2006/metadata/longProperties"/>
  </ds:schemaRefs>
</ds:datastoreItem>
</file>

<file path=customXml/itemProps4.xml><?xml version="1.0" encoding="utf-8"?>
<ds:datastoreItem xmlns:ds="http://schemas.openxmlformats.org/officeDocument/2006/customXml" ds:itemID="{9C8F4C55-7593-4574-B35D-D88F97AEB9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fcacdb-cda6-4c25-befc-f25d51452347"/>
    <ds:schemaRef ds:uri="fa564e0f-0c70-4ab9-b863-0177e6ddd2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A12C1F7-2B82-43E3-AD03-769D0BABE38B}">
  <ds:schemaRefs>
    <ds:schemaRef ds:uri="http://schemas.microsoft.com/office/infopath/2007/PartnerControls"/>
    <ds:schemaRef ds:uri="http://purl.org/dc/dcmitype/"/>
    <ds:schemaRef ds:uri="fa564e0f-0c70-4ab9-b863-0177e6ddd247"/>
    <ds:schemaRef ds:uri="http://purl.org/dc/elements/1.1/"/>
    <ds:schemaRef ds:uri="http://schemas.microsoft.com/office/2006/documentManagement/types"/>
    <ds:schemaRef ds:uri="http://purl.org/dc/terms/"/>
    <ds:schemaRef ds:uri="http://schemas.microsoft.com/office/2006/metadata/properties"/>
    <ds:schemaRef ds:uri="http://schemas.openxmlformats.org/package/2006/metadata/core-properties"/>
    <ds:schemaRef ds:uri="8dfcacdb-cda6-4c25-befc-f25d5145234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5555</TotalTime>
  <Words>1209</Words>
  <Application>Microsoft Office PowerPoint</Application>
  <PresentationFormat>On-screen Show (4:3)</PresentationFormat>
  <Paragraphs>279</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Project Kick-off Meeting</vt:lpstr>
      <vt:lpstr>Agenda</vt:lpstr>
      <vt:lpstr>Customer Profile</vt:lpstr>
      <vt:lpstr>Project Scope</vt:lpstr>
      <vt:lpstr>Project Description</vt:lpstr>
      <vt:lpstr>Project Description</vt:lpstr>
      <vt:lpstr>Customer Requirements</vt:lpstr>
      <vt:lpstr>Customer Supplied Material</vt:lpstr>
      <vt:lpstr>Project Execution Approach</vt:lpstr>
      <vt:lpstr>Project Plan</vt:lpstr>
      <vt:lpstr> Resource Plan [Software / Hardware / People]</vt:lpstr>
      <vt:lpstr>Communication Plan</vt:lpstr>
      <vt:lpstr>Quality Requirements</vt:lpstr>
      <vt:lpstr>Assumptions</vt:lpstr>
      <vt:lpstr>Risk Management</vt:lpstr>
      <vt:lpstr>Change Management</vt:lpstr>
      <vt:lpstr>Project Governance &amp; Escalation Mechanism</vt:lpstr>
      <vt:lpstr>Project Deliverables</vt:lpstr>
      <vt:lpstr>PowerPoint Presentation</vt:lpstr>
    </vt:vector>
  </TitlesOfParts>
  <Company>Allegis Group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EASI Presentation Template</dc:title>
  <dc:creator>ikim</dc:creator>
  <dc:description>This is the EASi PowerPoint Template.</dc:description>
  <cp:lastModifiedBy>Subhalaxmi Nayak</cp:lastModifiedBy>
  <cp:revision>308</cp:revision>
  <dcterms:created xsi:type="dcterms:W3CDTF">2012-06-28T20:13:49Z</dcterms:created>
  <dcterms:modified xsi:type="dcterms:W3CDTF">2016-07-28T11:54:00Z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6KM42JA3DE4K-33-996</vt:lpwstr>
  </property>
  <property fmtid="{D5CDD505-2E9C-101B-9397-08002B2CF9AE}" pid="3" name="_dlc_DocIdItemGuid">
    <vt:lpwstr>aa882e7f-150b-454b-a332-f02fff536fac</vt:lpwstr>
  </property>
  <property fmtid="{D5CDD505-2E9C-101B-9397-08002B2CF9AE}" pid="4" name="_dlc_DocIdUrl">
    <vt:lpwstr>http://aerotek.allegisgroup.com/Docs/_layouts/DocIdRedir.aspx?ID=6KM42JA3DE4K-33-996, 6KM42JA3DE4K-33-996</vt:lpwstr>
  </property>
  <property fmtid="{D5CDD505-2E9C-101B-9397-08002B2CF9AE}" pid="5" name="Order">
    <vt:lpwstr>99600.0000000000</vt:lpwstr>
  </property>
</Properties>
</file>