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89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90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F53"/>
    <a:srgbClr val="0195D3"/>
    <a:srgbClr val="9B9B9C"/>
    <a:srgbClr val="021A32"/>
    <a:srgbClr val="F8971D"/>
    <a:srgbClr val="A4D7F4"/>
    <a:srgbClr val="FFB612"/>
    <a:srgbClr val="8DC63F"/>
    <a:srgbClr val="007698"/>
    <a:srgbClr val="F68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37" autoAdjust="0"/>
    <p:restoredTop sz="50000" autoAdjust="0"/>
  </p:normalViewPr>
  <p:slideViewPr>
    <p:cSldViewPr snapToGrid="0">
      <p:cViewPr>
        <p:scale>
          <a:sx n="70" d="100"/>
          <a:sy n="70" d="100"/>
        </p:scale>
        <p:origin x="-1152" y="-180"/>
      </p:cViewPr>
      <p:guideLst>
        <p:guide orient="horz" pos="2592"/>
        <p:guide orient="horz" pos="2160"/>
        <p:guide pos="34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47AE1-0D1D-3A4D-8566-358FA96FF472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532FD-6E4A-DF4A-8B4E-348A99EFE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608FB-558C-E448-AAE5-74BFB92C58FE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D15B8-50CB-D44F-846D-DDABF29B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0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76" t="1" r="12867" b="152"/>
          <a:stretch/>
        </p:blipFill>
        <p:spPr>
          <a:xfrm>
            <a:off x="-114300" y="0"/>
            <a:ext cx="9144000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3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 marL="72427" indent="-72427">
              <a:spcBef>
                <a:spcPts val="0"/>
              </a:spcBef>
              <a:buFont typeface="Arial"/>
              <a:buChar char="•"/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6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ullets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844978" y="0"/>
            <a:ext cx="3299023" cy="21031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44978" y="2093976"/>
            <a:ext cx="3299023" cy="21031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844978" y="4187952"/>
            <a:ext cx="3299023" cy="213055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5" y="201290"/>
            <a:ext cx="4720398" cy="1143000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39218"/>
            <a:ext cx="3486150" cy="4612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217545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493310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93310" y="1835777"/>
            <a:ext cx="321754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2426474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2426474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11985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511985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81767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81767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5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, Bullets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079800" y="685800"/>
            <a:ext cx="4064201" cy="55903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3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&amp;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" y="685800"/>
            <a:ext cx="9143999" cy="55903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4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359"/>
            <a:ext cx="9144000" cy="6321227"/>
          </a:xfrm>
          <a:prstGeom prst="rect">
            <a:avLst/>
          </a:prstGeom>
          <a:solidFill>
            <a:srgbClr val="021A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6" y="3032760"/>
            <a:ext cx="7822304" cy="686027"/>
          </a:xfrm>
        </p:spPr>
        <p:txBody>
          <a:bodyPr/>
          <a:lstStyle>
            <a:lvl1pPr algn="ctr">
              <a:defRPr sz="2900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55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6506"/>
            <a:ext cx="9144000" cy="548640"/>
          </a:xfrm>
          <a:prstGeom prst="rect">
            <a:avLst/>
          </a:prstGeom>
          <a:solidFill>
            <a:srgbClr val="9B9B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6042967"/>
            <a:ext cx="9144000" cy="213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630271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13" y="6310298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0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35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28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01_end slid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459"/>
          <a:stretch/>
        </p:blipFill>
        <p:spPr>
          <a:xfrm>
            <a:off x="1" y="0"/>
            <a:ext cx="9143429" cy="2986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2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-509"/>
            <a:ext cx="9144000" cy="295351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7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571" y="6177921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63757"/>
          <a:stretch/>
        </p:blipFill>
        <p:spPr>
          <a:xfrm>
            <a:off x="0" y="-7989"/>
            <a:ext cx="9144001" cy="294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-8002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15640"/>
          <a:stretch/>
        </p:blipFill>
        <p:spPr>
          <a:xfrm>
            <a:off x="-1" y="-16933"/>
            <a:ext cx="9180577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11442"/>
            <a:ext cx="9144000" cy="686944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630"/>
          <a:stretch/>
        </p:blipFill>
        <p:spPr>
          <a:xfrm>
            <a:off x="0" y="1"/>
            <a:ext cx="9144000" cy="711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7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814"/>
          <a:stretch/>
        </p:blipFill>
        <p:spPr>
          <a:xfrm>
            <a:off x="0" y="0"/>
            <a:ext cx="9144000" cy="69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035" y="6408848"/>
            <a:ext cx="607701" cy="365125"/>
          </a:xfrm>
        </p:spPr>
        <p:txBody>
          <a:bodyPr/>
          <a:lstStyle>
            <a:lvl1pPr>
              <a:defRPr sz="600"/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" r="44464" b="93732"/>
          <a:stretch/>
        </p:blipFill>
        <p:spPr>
          <a:xfrm>
            <a:off x="1" y="1"/>
            <a:ext cx="9143999" cy="688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08111"/>
            <a:ext cx="9144000" cy="548640"/>
          </a:xfrm>
          <a:prstGeom prst="rect">
            <a:avLst/>
          </a:prstGeom>
          <a:solidFill>
            <a:srgbClr val="9B9B9C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2060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65" y="6398264"/>
            <a:ext cx="607701" cy="365125"/>
          </a:xfrm>
          <a:prstGeom prst="rect">
            <a:avLst/>
          </a:prstGeom>
        </p:spPr>
        <p:txBody>
          <a:bodyPr vert="horz" lIns="108847" tIns="54424" rIns="108847" bIns="54424" rtlCol="0" anchor="ctr"/>
          <a:lstStyle>
            <a:lvl1pPr algn="l">
              <a:defRPr sz="6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496" y="201290"/>
            <a:ext cx="7822304" cy="1143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36" y="1453505"/>
            <a:ext cx="348615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79" r:id="rId9"/>
    <p:sldLayoutId id="2147483650" r:id="rId10"/>
    <p:sldLayoutId id="2147483677" r:id="rId11"/>
    <p:sldLayoutId id="2147483678" r:id="rId12"/>
    <p:sldLayoutId id="2147483675" r:id="rId13"/>
    <p:sldLayoutId id="2147483676" r:id="rId14"/>
    <p:sldLayoutId id="2147483672" r:id="rId15"/>
    <p:sldLayoutId id="2147483673" r:id="rId16"/>
    <p:sldLayoutId id="2147483674" r:id="rId17"/>
    <p:sldLayoutId id="2147483667" r:id="rId18"/>
    <p:sldLayoutId id="2147483654" r:id="rId19"/>
    <p:sldLayoutId id="2147483655" r:id="rId20"/>
    <p:sldLayoutId id="2147483680" r:id="rId21"/>
    <p:sldLayoutId id="2147483669" r:id="rId22"/>
    <p:sldLayoutId id="2147483670" r:id="rId23"/>
    <p:sldLayoutId id="2147483671" r:id="rId24"/>
  </p:sldLayoutIdLst>
  <p:hf hdr="0" ftr="0" dt="0"/>
  <p:txStyles>
    <p:titleStyle>
      <a:lvl1pPr algn="l" defTabSz="408178" rtl="0" eaLnBrk="1" latinLnBrk="0" hangingPunct="1">
        <a:spcBef>
          <a:spcPct val="0"/>
        </a:spcBef>
        <a:buNone/>
        <a:defRPr sz="2000" kern="0" cap="all" spc="119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08178" rtl="0" eaLnBrk="1" latinLnBrk="0" hangingPunct="1">
        <a:spcBef>
          <a:spcPct val="20000"/>
        </a:spcBef>
        <a:buFont typeface="Arial"/>
        <a:buNone/>
        <a:defRPr sz="1200" kern="1200" spc="0">
          <a:solidFill>
            <a:srgbClr val="0195D3"/>
          </a:solidFill>
          <a:latin typeface="Arial"/>
          <a:ea typeface="+mn-ea"/>
          <a:cs typeface="Arial"/>
        </a:defRPr>
      </a:lvl1pPr>
      <a:lvl2pPr marL="0" indent="0" algn="l" defTabSz="408178" rtl="0" eaLnBrk="1" latinLnBrk="0" hangingPunct="1">
        <a:spcBef>
          <a:spcPts val="625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2pPr>
      <a:lvl3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3pPr>
      <a:lvl4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4pPr>
      <a:lvl5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5pPr>
      <a:lvl6pPr marL="2244977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54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2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10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33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1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8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6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42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2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si-storage07.blr.allegisindia.com/svn/EASi_App-POC/" TargetMode="Externa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s.invisionapp.com/d/login" TargetMode="Externa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6263" y="3712199"/>
            <a:ext cx="5901265" cy="791570"/>
          </a:xfrm>
        </p:spPr>
        <p:txBody>
          <a:bodyPr/>
          <a:lstStyle/>
          <a:p>
            <a:r>
              <a:rPr lang="en-US" sz="2700" dirty="0" smtClean="0">
                <a:latin typeface="+mn-lt"/>
              </a:rPr>
              <a:t>EASIcab </a:t>
            </a:r>
            <a:r>
              <a:rPr lang="en-US" sz="2700" dirty="0">
                <a:latin typeface="+mn-lt"/>
              </a:rPr>
              <a:t>Kick-off Meeting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In house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200" dirty="0" smtClean="0"/>
              <a:t>Date : 29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July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19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Supplied Material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59809" y="957942"/>
            <a:ext cx="7560859" cy="4596697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Provided :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Requirement UI/UX flow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Android devices for testing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Credential for SVN 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Requirement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Request to provide 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iOS developer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credentials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R&amp;D required 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services in java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Voice recognition module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Project Execution Approach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6161" y="874584"/>
            <a:ext cx="7685458" cy="4053237"/>
            <a:chOff x="153876" y="1737963"/>
            <a:chExt cx="7235805" cy="4053237"/>
          </a:xfrm>
        </p:grpSpPr>
        <p:sp>
          <p:nvSpPr>
            <p:cNvPr id="8" name="Freeform 7"/>
            <p:cNvSpPr/>
            <p:nvPr/>
          </p:nvSpPr>
          <p:spPr>
            <a:xfrm>
              <a:off x="153877" y="1752600"/>
              <a:ext cx="1940049" cy="903343"/>
            </a:xfrm>
            <a:custGeom>
              <a:avLst/>
              <a:gdLst>
                <a:gd name="connsiteX0" fmla="*/ 0 w 1940049"/>
                <a:gd name="connsiteY0" fmla="*/ 0 h 729739"/>
                <a:gd name="connsiteX1" fmla="*/ 1575180 w 1940049"/>
                <a:gd name="connsiteY1" fmla="*/ 0 h 729739"/>
                <a:gd name="connsiteX2" fmla="*/ 1940049 w 1940049"/>
                <a:gd name="connsiteY2" fmla="*/ 364870 h 729739"/>
                <a:gd name="connsiteX3" fmla="*/ 1575180 w 1940049"/>
                <a:gd name="connsiteY3" fmla="*/ 729739 h 729739"/>
                <a:gd name="connsiteX4" fmla="*/ 0 w 1940049"/>
                <a:gd name="connsiteY4" fmla="*/ 729739 h 729739"/>
                <a:gd name="connsiteX5" fmla="*/ 364870 w 1940049"/>
                <a:gd name="connsiteY5" fmla="*/ 364870 h 729739"/>
                <a:gd name="connsiteX6" fmla="*/ 0 w 1940049"/>
                <a:gd name="connsiteY6" fmla="*/ 0 h 72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39">
                  <a:moveTo>
                    <a:pt x="0" y="0"/>
                  </a:moveTo>
                  <a:lnTo>
                    <a:pt x="1575180" y="0"/>
                  </a:lnTo>
                  <a:lnTo>
                    <a:pt x="1940049" y="364870"/>
                  </a:lnTo>
                  <a:lnTo>
                    <a:pt x="1575180" y="729739"/>
                  </a:lnTo>
                  <a:lnTo>
                    <a:pt x="0" y="729739"/>
                  </a:lnTo>
                  <a:lnTo>
                    <a:pt x="364870" y="3648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880" tIns="26670" rIns="391539" bIns="2667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 smtClean="0"/>
                <a:t>Planning</a:t>
              </a:r>
              <a:endParaRPr lang="en-US" sz="1500" b="1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153876" y="2790156"/>
              <a:ext cx="1683269" cy="2239044"/>
            </a:xfrm>
            <a:custGeom>
              <a:avLst/>
              <a:gdLst>
                <a:gd name="connsiteX0" fmla="*/ 0 w 1552039"/>
                <a:gd name="connsiteY0" fmla="*/ 0 h 3535896"/>
                <a:gd name="connsiteX1" fmla="*/ 1552039 w 1552039"/>
                <a:gd name="connsiteY1" fmla="*/ 0 h 3535896"/>
                <a:gd name="connsiteX2" fmla="*/ 1552039 w 1552039"/>
                <a:gd name="connsiteY2" fmla="*/ 3535896 h 3535896"/>
                <a:gd name="connsiteX3" fmla="*/ 0 w 1552039"/>
                <a:gd name="connsiteY3" fmla="*/ 3535896 h 3535896"/>
                <a:gd name="connsiteX4" fmla="*/ 0 w 1552039"/>
                <a:gd name="connsiteY4" fmla="*/ 0 h 353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535896">
                  <a:moveTo>
                    <a:pt x="0" y="0"/>
                  </a:moveTo>
                  <a:lnTo>
                    <a:pt x="1552039" y="0"/>
                  </a:lnTo>
                  <a:lnTo>
                    <a:pt x="1552039" y="3535896"/>
                  </a:lnTo>
                  <a:lnTo>
                    <a:pt x="0" y="353589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Study of code 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effort estimation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and submit Project Proposal 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Review of Milestones and Risk tracker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950874" y="2786175"/>
              <a:ext cx="1686528" cy="3005025"/>
            </a:xfrm>
            <a:custGeom>
              <a:avLst/>
              <a:gdLst>
                <a:gd name="connsiteX0" fmla="*/ 0 w 1552039"/>
                <a:gd name="connsiteY0" fmla="*/ 0 h 3459455"/>
                <a:gd name="connsiteX1" fmla="*/ 1552039 w 1552039"/>
                <a:gd name="connsiteY1" fmla="*/ 0 h 3459455"/>
                <a:gd name="connsiteX2" fmla="*/ 1552039 w 1552039"/>
                <a:gd name="connsiteY2" fmla="*/ 3459455 h 3459455"/>
                <a:gd name="connsiteX3" fmla="*/ 0 w 1552039"/>
                <a:gd name="connsiteY3" fmla="*/ 3459455 h 3459455"/>
                <a:gd name="connsiteX4" fmla="*/ 0 w 1552039"/>
                <a:gd name="connsiteY4" fmla="*/ 0 h 345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59455">
                  <a:moveTo>
                    <a:pt x="0" y="0"/>
                  </a:moveTo>
                  <a:lnTo>
                    <a:pt x="1552039" y="0"/>
                  </a:lnTo>
                  <a:lnTo>
                    <a:pt x="1552039" y="3459455"/>
                  </a:lnTo>
                  <a:lnTo>
                    <a:pt x="0" y="3459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Study the code and requirements spec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Code development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Manual </a:t>
              </a:r>
              <a:r>
                <a:rPr lang="en-US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 plan </a:t>
              </a:r>
              <a:r>
                <a:rPr lang="en-US" sz="18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for new functionality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8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Perform static analysis of code</a:t>
              </a:r>
              <a:endPara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Perform manual test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Create Checklist for internal review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Create defect logs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950874" y="1741836"/>
              <a:ext cx="1940049" cy="924868"/>
            </a:xfrm>
            <a:custGeom>
              <a:avLst/>
              <a:gdLst>
                <a:gd name="connsiteX0" fmla="*/ 0 w 1940049"/>
                <a:gd name="connsiteY0" fmla="*/ 0 h 729721"/>
                <a:gd name="connsiteX1" fmla="*/ 1575189 w 1940049"/>
                <a:gd name="connsiteY1" fmla="*/ 0 h 729721"/>
                <a:gd name="connsiteX2" fmla="*/ 1940049 w 1940049"/>
                <a:gd name="connsiteY2" fmla="*/ 364861 h 729721"/>
                <a:gd name="connsiteX3" fmla="*/ 1575189 w 1940049"/>
                <a:gd name="connsiteY3" fmla="*/ 729721 h 729721"/>
                <a:gd name="connsiteX4" fmla="*/ 0 w 1940049"/>
                <a:gd name="connsiteY4" fmla="*/ 729721 h 729721"/>
                <a:gd name="connsiteX5" fmla="*/ 364861 w 1940049"/>
                <a:gd name="connsiteY5" fmla="*/ 364861 h 729721"/>
                <a:gd name="connsiteX6" fmla="*/ 0 w 1940049"/>
                <a:gd name="connsiteY6" fmla="*/ 0 h 72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21">
                  <a:moveTo>
                    <a:pt x="0" y="0"/>
                  </a:moveTo>
                  <a:lnTo>
                    <a:pt x="1575189" y="0"/>
                  </a:lnTo>
                  <a:lnTo>
                    <a:pt x="1940049" y="364861"/>
                  </a:lnTo>
                  <a:lnTo>
                    <a:pt x="1575189" y="729721"/>
                  </a:lnTo>
                  <a:lnTo>
                    <a:pt x="0" y="729721"/>
                  </a:lnTo>
                  <a:lnTo>
                    <a:pt x="364861" y="36486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4869" tIns="20003" rIns="384863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Execution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858168" y="2786313"/>
              <a:ext cx="1591464" cy="943643"/>
            </a:xfrm>
            <a:custGeom>
              <a:avLst/>
              <a:gdLst>
                <a:gd name="connsiteX0" fmla="*/ 0 w 1552039"/>
                <a:gd name="connsiteY0" fmla="*/ 0 h 3444447"/>
                <a:gd name="connsiteX1" fmla="*/ 1552039 w 1552039"/>
                <a:gd name="connsiteY1" fmla="*/ 0 h 3444447"/>
                <a:gd name="connsiteX2" fmla="*/ 1552039 w 1552039"/>
                <a:gd name="connsiteY2" fmla="*/ 3444447 h 3444447"/>
                <a:gd name="connsiteX3" fmla="*/ 0 w 1552039"/>
                <a:gd name="connsiteY3" fmla="*/ 3444447 h 3444447"/>
                <a:gd name="connsiteX4" fmla="*/ 0 w 1552039"/>
                <a:gd name="connsiteY4" fmla="*/ 0 h 344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44447">
                  <a:moveTo>
                    <a:pt x="0" y="0"/>
                  </a:moveTo>
                  <a:lnTo>
                    <a:pt x="1552039" y="0"/>
                  </a:lnTo>
                  <a:lnTo>
                    <a:pt x="1552039" y="3444447"/>
                  </a:lnTo>
                  <a:lnTo>
                    <a:pt x="0" y="344444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Review log for all files.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Internal review and approval of all work products</a:t>
              </a:r>
              <a:endParaRPr lang="en-US" sz="18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735119" y="1752599"/>
              <a:ext cx="1940049" cy="903343"/>
            </a:xfrm>
            <a:custGeom>
              <a:avLst/>
              <a:gdLst>
                <a:gd name="connsiteX0" fmla="*/ 0 w 1940049"/>
                <a:gd name="connsiteY0" fmla="*/ 0 h 698878"/>
                <a:gd name="connsiteX1" fmla="*/ 1590610 w 1940049"/>
                <a:gd name="connsiteY1" fmla="*/ 0 h 698878"/>
                <a:gd name="connsiteX2" fmla="*/ 1940049 w 1940049"/>
                <a:gd name="connsiteY2" fmla="*/ 349439 h 698878"/>
                <a:gd name="connsiteX3" fmla="*/ 1590610 w 1940049"/>
                <a:gd name="connsiteY3" fmla="*/ 698878 h 698878"/>
                <a:gd name="connsiteX4" fmla="*/ 0 w 1940049"/>
                <a:gd name="connsiteY4" fmla="*/ 698878 h 698878"/>
                <a:gd name="connsiteX5" fmla="*/ 349439 w 1940049"/>
                <a:gd name="connsiteY5" fmla="*/ 349439 h 698878"/>
                <a:gd name="connsiteX6" fmla="*/ 0 w 1940049"/>
                <a:gd name="connsiteY6" fmla="*/ 0 h 698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698878">
                  <a:moveTo>
                    <a:pt x="0" y="0"/>
                  </a:moveTo>
                  <a:lnTo>
                    <a:pt x="1590610" y="0"/>
                  </a:lnTo>
                  <a:lnTo>
                    <a:pt x="1940049" y="349439"/>
                  </a:lnTo>
                  <a:lnTo>
                    <a:pt x="1590610" y="698878"/>
                  </a:lnTo>
                  <a:lnTo>
                    <a:pt x="0" y="698878"/>
                  </a:lnTo>
                  <a:lnTo>
                    <a:pt x="349439" y="349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9447" tIns="20003" rIns="36944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Review and approval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410207" y="2677468"/>
              <a:ext cx="1552039" cy="2917883"/>
            </a:xfrm>
            <a:custGeom>
              <a:avLst/>
              <a:gdLst>
                <a:gd name="connsiteX0" fmla="*/ 0 w 1552039"/>
                <a:gd name="connsiteY0" fmla="*/ 0 h 2917883"/>
                <a:gd name="connsiteX1" fmla="*/ 1552039 w 1552039"/>
                <a:gd name="connsiteY1" fmla="*/ 0 h 2917883"/>
                <a:gd name="connsiteX2" fmla="*/ 1552039 w 1552039"/>
                <a:gd name="connsiteY2" fmla="*/ 2917883 h 2917883"/>
                <a:gd name="connsiteX3" fmla="*/ 0 w 1552039"/>
                <a:gd name="connsiteY3" fmla="*/ 2917883 h 2917883"/>
                <a:gd name="connsiteX4" fmla="*/ 0 w 1552039"/>
                <a:gd name="connsiteY4" fmla="*/ 0 h 291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2917883">
                  <a:moveTo>
                    <a:pt x="0" y="0"/>
                  </a:moveTo>
                  <a:lnTo>
                    <a:pt x="1552039" y="0"/>
                  </a:lnTo>
                  <a:lnTo>
                    <a:pt x="1552039" y="2917883"/>
                  </a:lnTo>
                  <a:lnTo>
                    <a:pt x="0" y="291788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57150" lvl="2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0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449632" y="1737963"/>
              <a:ext cx="1940049" cy="903341"/>
            </a:xfrm>
            <a:custGeom>
              <a:avLst/>
              <a:gdLst>
                <a:gd name="connsiteX0" fmla="*/ 0 w 1940049"/>
                <a:gd name="connsiteY0" fmla="*/ 0 h 776019"/>
                <a:gd name="connsiteX1" fmla="*/ 1552040 w 1940049"/>
                <a:gd name="connsiteY1" fmla="*/ 0 h 776019"/>
                <a:gd name="connsiteX2" fmla="*/ 1940049 w 1940049"/>
                <a:gd name="connsiteY2" fmla="*/ 388010 h 776019"/>
                <a:gd name="connsiteX3" fmla="*/ 1552040 w 1940049"/>
                <a:gd name="connsiteY3" fmla="*/ 776019 h 776019"/>
                <a:gd name="connsiteX4" fmla="*/ 0 w 1940049"/>
                <a:gd name="connsiteY4" fmla="*/ 776019 h 776019"/>
                <a:gd name="connsiteX5" fmla="*/ 388010 w 1940049"/>
                <a:gd name="connsiteY5" fmla="*/ 388010 h 776019"/>
                <a:gd name="connsiteX6" fmla="*/ 0 w 1940049"/>
                <a:gd name="connsiteY6" fmla="*/ 0 h 77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76019">
                  <a:moveTo>
                    <a:pt x="0" y="0"/>
                  </a:moveTo>
                  <a:lnTo>
                    <a:pt x="1552040" y="0"/>
                  </a:lnTo>
                  <a:lnTo>
                    <a:pt x="1940049" y="388010"/>
                  </a:lnTo>
                  <a:lnTo>
                    <a:pt x="1552040" y="776019"/>
                  </a:lnTo>
                  <a:lnTo>
                    <a:pt x="0" y="776019"/>
                  </a:lnTo>
                  <a:lnTo>
                    <a:pt x="388010" y="3880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8018" tIns="20003" rIns="40801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Acceptance &amp; Closure</a:t>
              </a:r>
              <a:endParaRPr lang="en-US" sz="1500" b="1" kern="1200" dirty="0"/>
            </a:p>
          </p:txBody>
        </p:sp>
      </p:grpSp>
      <p:sp>
        <p:nvSpPr>
          <p:cNvPr id="17" name="Freeform 16"/>
          <p:cNvSpPr/>
          <p:nvPr/>
        </p:nvSpPr>
        <p:spPr>
          <a:xfrm>
            <a:off x="6970709" y="1857549"/>
            <a:ext cx="1977675" cy="548022"/>
          </a:xfrm>
          <a:custGeom>
            <a:avLst/>
            <a:gdLst>
              <a:gd name="connsiteX0" fmla="*/ 0 w 1552039"/>
              <a:gd name="connsiteY0" fmla="*/ 0 h 3444447"/>
              <a:gd name="connsiteX1" fmla="*/ 1552039 w 1552039"/>
              <a:gd name="connsiteY1" fmla="*/ 0 h 3444447"/>
              <a:gd name="connsiteX2" fmla="*/ 1552039 w 1552039"/>
              <a:gd name="connsiteY2" fmla="*/ 3444447 h 3444447"/>
              <a:gd name="connsiteX3" fmla="*/ 0 w 1552039"/>
              <a:gd name="connsiteY3" fmla="*/ 3444447 h 3444447"/>
              <a:gd name="connsiteX4" fmla="*/ 0 w 1552039"/>
              <a:gd name="connsiteY4" fmla="*/ 0 h 344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039" h="3444447">
                <a:moveTo>
                  <a:pt x="0" y="0"/>
                </a:moveTo>
                <a:lnTo>
                  <a:pt x="1552039" y="0"/>
                </a:lnTo>
                <a:lnTo>
                  <a:pt x="1552039" y="3444447"/>
                </a:lnTo>
                <a:lnTo>
                  <a:pt x="0" y="34444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14300" lvl="2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 smtClean="0">
                <a:solidFill>
                  <a:srgbClr val="014A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Project acceptance signoff</a:t>
            </a:r>
            <a:endParaRPr lang="en-US" sz="1800" kern="1200" dirty="0">
              <a:solidFill>
                <a:srgbClr val="014A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Project Plan</a:t>
            </a:r>
            <a:endParaRPr lang="en-IN" sz="2000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945870"/>
              </p:ext>
            </p:extLst>
          </p:nvPr>
        </p:nvGraphicFramePr>
        <p:xfrm>
          <a:off x="846160" y="1537652"/>
          <a:ext cx="7889542" cy="41551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95763"/>
                <a:gridCol w="2793779"/>
              </a:tblGrid>
              <a:tr h="6119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Milestone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en-IN" sz="22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864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Kick-off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29-july-2016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start date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03-August-2016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60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Issues /Bug found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408178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304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SW Code review</a:t>
                      </a:r>
                      <a:r>
                        <a:rPr lang="en-IN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report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Manual 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Report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 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9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Resource Plan [Software / Hardware / People]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570" y="738332"/>
            <a:ext cx="7574508" cy="5909310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Tool &amp; Software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Studio –                 Android 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X-code –                               iOS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Eclipse, Apache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Tomcat Server &amp;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 Database –            Web Service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  --                                 Source control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Simulator –                         For application Testing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Programming Languages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 (Web Service &amp; Android)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Swift (iOS)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devices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Manager –                                                          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Deepa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Shastry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Developer engineer –                        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Subhalaxmi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ilshad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Nitesh,  India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iOS Developer engineer -                                 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Nagarjun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Rohit</a:t>
            </a:r>
          </a:p>
        </p:txBody>
      </p:sp>
    </p:spTree>
    <p:extLst>
      <p:ext uri="{BB962C8B-B14F-4D97-AF65-F5344CB8AC3E}">
        <p14:creationId xmlns:p14="http://schemas.microsoft.com/office/powerpoint/2010/main" val="32701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496" y="83820"/>
            <a:ext cx="7610764" cy="458838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Communication Plan</a:t>
            </a:r>
            <a:endParaRPr lang="en-IN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1200" y="1050521"/>
            <a:ext cx="7171922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Deliverables shall be sent via  SVN  source control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Weekly status update will be maintained in team.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Queries and responses will be collated on a query tracker and updated  to SVN on a daily basis, if any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All status, MOMs and required documents need to be maintained in SVN. 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496" y="83820"/>
            <a:ext cx="7324161" cy="458838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Quality Requirements</a:t>
            </a:r>
            <a:endParaRPr lang="en-IN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514" y="1124660"/>
            <a:ext cx="700130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Minimum 95% FTR and 90% OTD have to be achieved and all work products shall be stored in SVN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Benchmark target is (+/-) 10%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Internal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all work products shall take place and be maintained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checklist shall be used for all Internal reviews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Weekly quality metrics shall be maintained and published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communication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team or with manager will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 maintained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Assumptions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59808" y="954200"/>
            <a:ext cx="7966887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Module 1 :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will be working on the local database(android preferences) inside mobile till web service is ready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will be the static flow for basic demo purpose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Module 2 :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 will be working on the local database inside mobile till web service is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ready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iOS mobile application, we’ll be using the simulator for debugging, as we don’t have the apple developer membership (account) for profiles and certificates for testing in the real device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Module 3 :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web service, we will be using local host and the local MySQL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Risk Management</a:t>
            </a:r>
            <a:endParaRPr lang="en-IN" sz="2000" dirty="0"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972316"/>
              </p:ext>
            </p:extLst>
          </p:nvPr>
        </p:nvGraphicFramePr>
        <p:xfrm>
          <a:off x="97821" y="839505"/>
          <a:ext cx="8909702" cy="5943432"/>
        </p:xfrm>
        <a:graphic>
          <a:graphicData uri="http://schemas.openxmlformats.org/drawingml/2006/table">
            <a:tbl>
              <a:tblPr firstRow="1" firstCol="1" bandRow="1"/>
              <a:tblGrid>
                <a:gridCol w="1735944"/>
                <a:gridCol w="813945"/>
                <a:gridCol w="1324384"/>
                <a:gridCol w="2759134"/>
                <a:gridCol w="2276295"/>
              </a:tblGrid>
              <a:tr h="10115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Risk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Description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Probability of Occurrence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Impact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Mitigation Plan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Contingency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Plan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</a:tr>
              <a:tr h="8647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Skill set mismatch(Project preferred skill set)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Low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High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Skill set mismatch will be raise to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PM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en-IN" sz="1800" dirty="0" smtClean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Use one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resource for R&amp;D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02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If any Resource is absent due to emergency, it may hamper the deliverables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NA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Back up Resource will be used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50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Delay in response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regarding issue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High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We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will do follow-up and move to next task.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Work out an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intermediate plan of what work can still progress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5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iOS  developer 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account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High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We will test in simulator.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Try to apply it in later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version.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3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Change Management</a:t>
            </a:r>
            <a:endParaRPr lang="en-IN" sz="2000" dirty="0"/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5"/>
          </p:nvPr>
        </p:nvSpPr>
        <p:spPr>
          <a:xfrm>
            <a:off x="868680" y="1435620"/>
            <a:ext cx="72790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Any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functionality or activities that are not specifically mentioned in the scope are considered excluded from the scope of this proposal. If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EasiCab so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requires, such functionalities or activities can be considered as a change of scope and routed through EASi’s Change Management Process as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illustrated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9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Change Management</a:t>
            </a:r>
            <a:endParaRPr lang="en-IN" sz="2000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969380" y="1018871"/>
            <a:ext cx="7696947" cy="5401310"/>
            <a:chOff x="1474" y="4310"/>
            <a:chExt cx="8244" cy="8770"/>
          </a:xfrm>
        </p:grpSpPr>
        <p:sp>
          <p:nvSpPr>
            <p:cNvPr id="8" name="AutoShape 167"/>
            <p:cNvSpPr>
              <a:spLocks noChangeArrowheads="1"/>
            </p:cNvSpPr>
            <p:nvPr/>
          </p:nvSpPr>
          <p:spPr bwMode="auto">
            <a:xfrm>
              <a:off x="1474" y="4574"/>
              <a:ext cx="1613" cy="62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Receive Change Request (CR)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sp>
          <p:nvSpPr>
            <p:cNvPr id="9" name="AutoShape 168"/>
            <p:cNvSpPr>
              <a:spLocks noChangeArrowheads="1"/>
            </p:cNvSpPr>
            <p:nvPr/>
          </p:nvSpPr>
          <p:spPr bwMode="auto">
            <a:xfrm>
              <a:off x="3658" y="4466"/>
              <a:ext cx="1896" cy="81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Register CR in CR Log with CR Priority and Status: Open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0" name="AutoShape 169"/>
            <p:cNvCxnSpPr>
              <a:cxnSpLocks noChangeShapeType="1"/>
            </p:cNvCxnSpPr>
            <p:nvPr/>
          </p:nvCxnSpPr>
          <p:spPr bwMode="auto">
            <a:xfrm>
              <a:off x="3087" y="4884"/>
              <a:ext cx="576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AutoShape 170"/>
            <p:cNvSpPr>
              <a:spLocks noChangeArrowheads="1"/>
            </p:cNvSpPr>
            <p:nvPr/>
          </p:nvSpPr>
          <p:spPr bwMode="auto">
            <a:xfrm>
              <a:off x="6118" y="4310"/>
              <a:ext cx="3600" cy="145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Perform CR Impact Analysis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effort and cost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impact on schedule, if any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Check for additional specifications, if required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2" name="AutoShape 171"/>
            <p:cNvCxnSpPr>
              <a:cxnSpLocks noChangeShapeType="1"/>
            </p:cNvCxnSpPr>
            <p:nvPr/>
          </p:nvCxnSpPr>
          <p:spPr bwMode="auto">
            <a:xfrm>
              <a:off x="5547" y="4884"/>
              <a:ext cx="576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AutoShape 172"/>
            <p:cNvSpPr>
              <a:spLocks noChangeArrowheads="1"/>
            </p:cNvSpPr>
            <p:nvPr/>
          </p:nvSpPr>
          <p:spPr bwMode="auto">
            <a:xfrm>
              <a:off x="6118" y="6050"/>
              <a:ext cx="3600" cy="144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Communicate CR Impact to Customer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effort and cost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impact on schedule, if any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Request additional specifications, if required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4" name="AutoShape 173"/>
            <p:cNvCxnSpPr>
              <a:cxnSpLocks noChangeShapeType="1"/>
            </p:cNvCxnSpPr>
            <p:nvPr/>
          </p:nvCxnSpPr>
          <p:spPr bwMode="auto">
            <a:xfrm>
              <a:off x="7917" y="5477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74"/>
            <p:cNvCxnSpPr>
              <a:cxnSpLocks noChangeShapeType="1"/>
              <a:stCxn id="13" idx="2"/>
            </p:cNvCxnSpPr>
            <p:nvPr/>
          </p:nvCxnSpPr>
          <p:spPr bwMode="auto">
            <a:xfrm flipH="1">
              <a:off x="7917" y="7497"/>
              <a:ext cx="1" cy="3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AutoShape 175"/>
            <p:cNvSpPr>
              <a:spLocks noChangeArrowheads="1"/>
            </p:cNvSpPr>
            <p:nvPr/>
          </p:nvSpPr>
          <p:spPr bwMode="auto">
            <a:xfrm>
              <a:off x="2530" y="7785"/>
              <a:ext cx="3354" cy="105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342900" lvl="0" indent="-342900">
                <a:spcAft>
                  <a:spcPts val="60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Impacted activity and work products (including Specifications, if any)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Aft>
                  <a:spcPts val="60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Communicate to CR Stakeholders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148590">
                <a:spcAft>
                  <a:spcPts val="40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 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7" name="AutoShape 176"/>
            <p:cNvCxnSpPr>
              <a:cxnSpLocks noChangeShapeType="1"/>
            </p:cNvCxnSpPr>
            <p:nvPr/>
          </p:nvCxnSpPr>
          <p:spPr bwMode="auto">
            <a:xfrm flipH="1" flipV="1">
              <a:off x="5896" y="8344"/>
              <a:ext cx="853" cy="384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AutoShape 177"/>
            <p:cNvSpPr>
              <a:spLocks noChangeArrowheads="1"/>
            </p:cNvSpPr>
            <p:nvPr/>
          </p:nvSpPr>
          <p:spPr bwMode="auto">
            <a:xfrm>
              <a:off x="2338" y="9129"/>
              <a:ext cx="3744" cy="143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Execute Change Request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Log the CR activity as a New Task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the necessary revision details / attributes for the impacted  change and functionality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 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148590">
                <a:spcAft>
                  <a:spcPts val="40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 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9" name="AutoShape 178"/>
            <p:cNvCxnSpPr>
              <a:cxnSpLocks noChangeShapeType="1"/>
            </p:cNvCxnSpPr>
            <p:nvPr/>
          </p:nvCxnSpPr>
          <p:spPr bwMode="auto">
            <a:xfrm>
              <a:off x="4206" y="8841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AutoShape 179"/>
            <p:cNvSpPr>
              <a:spLocks noChangeArrowheads="1"/>
            </p:cNvSpPr>
            <p:nvPr/>
          </p:nvSpPr>
          <p:spPr bwMode="auto">
            <a:xfrm>
              <a:off x="3253" y="11130"/>
              <a:ext cx="1904" cy="69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CR Log with CR Status: Closed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21" name="AutoShape 180"/>
            <p:cNvCxnSpPr>
              <a:cxnSpLocks noChangeShapeType="1"/>
            </p:cNvCxnSpPr>
            <p:nvPr/>
          </p:nvCxnSpPr>
          <p:spPr bwMode="auto">
            <a:xfrm>
              <a:off x="4206" y="10557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AutoShape 181"/>
            <p:cNvSpPr>
              <a:spLocks noChangeArrowheads="1"/>
            </p:cNvSpPr>
            <p:nvPr/>
          </p:nvSpPr>
          <p:spPr bwMode="auto">
            <a:xfrm>
              <a:off x="6961" y="11130"/>
              <a:ext cx="1904" cy="69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CR Log with CR Status: Dropped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23" name="AutoShape 182"/>
            <p:cNvCxnSpPr>
              <a:cxnSpLocks noChangeShapeType="1"/>
            </p:cNvCxnSpPr>
            <p:nvPr/>
          </p:nvCxnSpPr>
          <p:spPr bwMode="auto">
            <a:xfrm>
              <a:off x="7917" y="8913"/>
              <a:ext cx="0" cy="2217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AutoShape 183"/>
            <p:cNvSpPr>
              <a:spLocks noChangeArrowheads="1"/>
            </p:cNvSpPr>
            <p:nvPr/>
          </p:nvSpPr>
          <p:spPr bwMode="auto">
            <a:xfrm>
              <a:off x="6749" y="7809"/>
              <a:ext cx="2383" cy="1837"/>
            </a:xfrm>
            <a:prstGeom prst="diamond">
              <a:avLst/>
            </a:prstGeom>
            <a:solidFill>
              <a:srgbClr val="FFFFFF"/>
            </a:solidFill>
            <a:ln w="22225">
              <a:solidFill>
                <a:schemeClr val="tx2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Seek Approval from Customer </a:t>
              </a:r>
              <a:r>
                <a:rPr lang="en-US" sz="1000" b="1" dirty="0" smtClean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   </a:t>
              </a:r>
              <a:r>
                <a:rPr lang="en-US" sz="1000" b="1" dirty="0" err="1" smtClean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CRequestor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sp>
          <p:nvSpPr>
            <p:cNvPr id="25" name="Text Box 2"/>
            <p:cNvSpPr txBox="1">
              <a:spLocks noChangeArrowheads="1"/>
            </p:cNvSpPr>
            <p:nvPr/>
          </p:nvSpPr>
          <p:spPr bwMode="auto">
            <a:xfrm>
              <a:off x="5956" y="8554"/>
              <a:ext cx="853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1200" b="1" dirty="0">
                  <a:solidFill>
                    <a:srgbClr val="262626"/>
                  </a:solidFill>
                  <a:effectLst/>
                  <a:latin typeface="Calibri"/>
                  <a:ea typeface="Times New Roman"/>
                  <a:cs typeface="Calibri"/>
                </a:rPr>
                <a:t>Yes</a:t>
              </a:r>
              <a:endParaRPr lang="en-IN" sz="1200" dirty="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7" name="AutoShape 186"/>
            <p:cNvSpPr>
              <a:spLocks noChangeArrowheads="1"/>
            </p:cNvSpPr>
            <p:nvPr/>
          </p:nvSpPr>
          <p:spPr bwMode="auto">
            <a:xfrm>
              <a:off x="3253" y="12390"/>
              <a:ext cx="1904" cy="69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Amend SOW / PO to Incorporate CR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28" name="AutoShape 187"/>
            <p:cNvCxnSpPr>
              <a:cxnSpLocks noChangeShapeType="1"/>
            </p:cNvCxnSpPr>
            <p:nvPr/>
          </p:nvCxnSpPr>
          <p:spPr bwMode="auto">
            <a:xfrm>
              <a:off x="1774" y="12739"/>
              <a:ext cx="1479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88"/>
            <p:cNvCxnSpPr>
              <a:cxnSpLocks noChangeShapeType="1"/>
            </p:cNvCxnSpPr>
            <p:nvPr/>
          </p:nvCxnSpPr>
          <p:spPr bwMode="auto">
            <a:xfrm>
              <a:off x="1777" y="8332"/>
              <a:ext cx="0" cy="4421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89"/>
            <p:cNvCxnSpPr>
              <a:cxnSpLocks noChangeShapeType="1"/>
            </p:cNvCxnSpPr>
            <p:nvPr/>
          </p:nvCxnSpPr>
          <p:spPr bwMode="auto">
            <a:xfrm>
              <a:off x="1777" y="8356"/>
              <a:ext cx="753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6433068" y="4574990"/>
            <a:ext cx="633943" cy="26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1200" b="1" dirty="0">
                <a:solidFill>
                  <a:srgbClr val="262626"/>
                </a:solidFill>
                <a:effectLst/>
                <a:latin typeface="Calibri"/>
                <a:ea typeface="Times New Roman"/>
                <a:cs typeface="Calibri"/>
              </a:rPr>
              <a:t>No</a:t>
            </a:r>
            <a:endParaRPr lang="en-IN" sz="1200" dirty="0">
              <a:solidFill>
                <a:srgbClr val="262626"/>
              </a:solidFill>
              <a:effectLst/>
              <a:latin typeface="Arial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71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AGENDA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805219"/>
            <a:ext cx="6146269" cy="5404511"/>
          </a:xfrm>
        </p:spPr>
        <p:txBody>
          <a:bodyPr/>
          <a:lstStyle/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Customer profile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Scope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Description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Flow Diagram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Customer supplied material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Execution approach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plan 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Resource plan [Hardware / Software / People etc.]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Communication plan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Quality 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Risk Management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Change Management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Deliverables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 to use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6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Project Deliverables</a:t>
            </a:r>
            <a:endParaRPr lang="en-IN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8496" y="1142167"/>
            <a:ext cx="67761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Working  Code (UI/Functionalities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apk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 of android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ipa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 of iOS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Manual test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032" y="3452884"/>
            <a:ext cx="6796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Note: 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reports, documents and source code will available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 Path:  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://asi-storage07.blr.allegisindia.com/svn/EASi_App-POC/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452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How to use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8" y="1848345"/>
            <a:ext cx="7724633" cy="31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6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Calibri" pitchFamily="34" charset="0"/>
                <a:cs typeface="Calibri" pitchFamily="34" charset="0"/>
              </a:rPr>
              <a:t>Thank you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4156" y="4394579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u="sng" dirty="0" smtClean="0">
                <a:latin typeface="Calibri" pitchFamily="34" charset="0"/>
                <a:cs typeface="Calibri" pitchFamily="34" charset="0"/>
              </a:rPr>
              <a:t>For more details, please contact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algn="r"/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EASi Embedded</a:t>
            </a:r>
          </a:p>
          <a:p>
            <a:pPr algn="r"/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angalore</a:t>
            </a:r>
          </a:p>
        </p:txBody>
      </p:sp>
    </p:spTree>
    <p:extLst>
      <p:ext uri="{BB962C8B-B14F-4D97-AF65-F5344CB8AC3E}">
        <p14:creationId xmlns:p14="http://schemas.microsoft.com/office/powerpoint/2010/main" val="31360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Profile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1285492"/>
            <a:ext cx="7647523" cy="3619337"/>
          </a:xfrm>
        </p:spPr>
        <p:txBody>
          <a:bodyPr/>
          <a:lstStyle/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EASi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engineering (In-house)</a:t>
            </a: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Location: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India</a:t>
            </a: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Overview about customer products / business: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EASi provides critical, innovative engineering solutions around the globe. Unparalleled ability to build specialized teams of world-class experts, leveraging cutting-edge technology, training and processes, allows EASi to constantly improve and innovate to deliver as per customers need.</a:t>
            </a:r>
          </a:p>
          <a:p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Project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2513" y="1182231"/>
            <a:ext cx="567747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project entails:</a:t>
            </a:r>
          </a:p>
          <a:p>
            <a:pPr algn="just">
              <a:spcAft>
                <a:spcPts val="600"/>
              </a:spcAft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Android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&amp; iOS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application development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 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UI/ Functionalities)</a:t>
            </a:r>
          </a:p>
          <a:p>
            <a:pPr marL="742950" lvl="1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Call and SMS</a:t>
            </a:r>
          </a:p>
          <a:p>
            <a:pPr marL="742950" lvl="1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SOS and Camera</a:t>
            </a:r>
          </a:p>
          <a:p>
            <a:pPr marL="742950" lvl="1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Live tracking</a:t>
            </a:r>
          </a:p>
          <a:p>
            <a:pPr marL="742950" lvl="1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Manual testing</a:t>
            </a:r>
          </a:p>
          <a:p>
            <a:pPr marL="742950" lvl="1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services </a:t>
            </a:r>
          </a:p>
          <a:p>
            <a:pPr marL="742950" lvl="1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Voice recognition </a:t>
            </a:r>
          </a:p>
        </p:txBody>
      </p:sp>
    </p:spTree>
    <p:extLst>
      <p:ext uri="{BB962C8B-B14F-4D97-AF65-F5344CB8AC3E}">
        <p14:creationId xmlns:p14="http://schemas.microsoft.com/office/powerpoint/2010/main" val="39238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Project Scope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6" y="887104"/>
            <a:ext cx="7369791" cy="54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56636" y="948528"/>
            <a:ext cx="7946170" cy="880271"/>
          </a:xfrm>
        </p:spPr>
        <p:txBody>
          <a:bodyPr/>
          <a:lstStyle/>
          <a:p>
            <a:r>
              <a:rPr lang="en-US" sz="1800" dirty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and easy smart phone application to control the EASi cab facilities.</a:t>
            </a:r>
          </a:p>
          <a:p>
            <a:r>
              <a:rPr lang="en-US" sz="1800" dirty="0" smtClean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Easily </a:t>
            </a:r>
            <a:r>
              <a:rPr lang="en-US" sz="1800" dirty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 the cab facilities by smartphones</a:t>
            </a:r>
            <a:r>
              <a:rPr lang="en-US" sz="1800" dirty="0" smtClean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800" dirty="0" smtClean="0">
              <a:solidFill>
                <a:srgbClr val="4D4F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4D4F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Project Description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1801505"/>
            <a:ext cx="7824944" cy="424445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1: (Demo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Static flow between all screens in android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Google map integration with current location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2: (Local Services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UI  for three different role ( Admin, Driver, Employee) with supporting multiple screen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Log in, Registration, settings and Check-in and Check-out  functionalities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Live tracking and Google map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Call and SMS service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SOS (Emergency Button)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Voice recognition integration (R&amp;D) </a:t>
            </a:r>
          </a:p>
        </p:txBody>
      </p:sp>
    </p:spTree>
    <p:extLst>
      <p:ext uri="{BB962C8B-B14F-4D97-AF65-F5344CB8AC3E}">
        <p14:creationId xmlns:p14="http://schemas.microsoft.com/office/powerpoint/2010/main" val="30603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Project Description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1026180"/>
            <a:ext cx="7824944" cy="3619337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Module 3: (Global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Integration in 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Tracking with real GPS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Push Notification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Export reports in excel format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Requirements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887104"/>
            <a:ext cx="8002365" cy="478201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for different role based app modules e.g. Driver, Employee and Admin for smartphone supporting all screen sizes as per UI/UX doc.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Check  Web URL: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https://projects.invisionapp.com/d/login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Functionalities 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Develop required functionality  far easy and safety management for the different role based modules e.g. Driver, Employee &amp; Admin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development for the whole app module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integration with the mobile app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Manual test Reports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Project Flow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371599"/>
            <a:ext cx="7334250" cy="463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1103</Words>
  <Application>Microsoft Office PowerPoint</Application>
  <PresentationFormat>On-screen Show (4:3)</PresentationFormat>
  <Paragraphs>242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EASIcab Kick-off Meeting</vt:lpstr>
      <vt:lpstr>AGENDA</vt:lpstr>
      <vt:lpstr>Customer Profile</vt:lpstr>
      <vt:lpstr>Project Scope</vt:lpstr>
      <vt:lpstr>Project Scope</vt:lpstr>
      <vt:lpstr>Project Description</vt:lpstr>
      <vt:lpstr>Project Description</vt:lpstr>
      <vt:lpstr>Customer Requirements</vt:lpstr>
      <vt:lpstr>Project Flow</vt:lpstr>
      <vt:lpstr>Customer Supplied Material</vt:lpstr>
      <vt:lpstr>Project Execution Approach</vt:lpstr>
      <vt:lpstr>Project Plan</vt:lpstr>
      <vt:lpstr>Resource Plan [Software / Hardware / People]</vt:lpstr>
      <vt:lpstr>Communication Plan</vt:lpstr>
      <vt:lpstr>Quality Requirements</vt:lpstr>
      <vt:lpstr>Assumptions</vt:lpstr>
      <vt:lpstr>Risk Management</vt:lpstr>
      <vt:lpstr>Change Management</vt:lpstr>
      <vt:lpstr>Change Management</vt:lpstr>
      <vt:lpstr>Project Deliverables</vt:lpstr>
      <vt:lpstr>How to use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NEWMARK</dc:creator>
  <cp:lastModifiedBy>Subhalaxmi Nayak</cp:lastModifiedBy>
  <cp:revision>153</cp:revision>
  <dcterms:created xsi:type="dcterms:W3CDTF">2016-05-21T22:23:15Z</dcterms:created>
  <dcterms:modified xsi:type="dcterms:W3CDTF">2016-07-29T10:28:55Z</dcterms:modified>
</cp:coreProperties>
</file>