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71" r:id="rId3"/>
    <p:sldId id="272" r:id="rId4"/>
    <p:sldId id="273" r:id="rId5"/>
    <p:sldId id="274" r:id="rId6"/>
    <p:sldId id="291" r:id="rId7"/>
    <p:sldId id="276" r:id="rId8"/>
    <p:sldId id="292" r:id="rId9"/>
    <p:sldId id="277" r:id="rId10"/>
    <p:sldId id="289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93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37" autoAdjust="0"/>
    <p:restoredTop sz="50000" autoAdjust="0"/>
  </p:normalViewPr>
  <p:slideViewPr>
    <p:cSldViewPr snapToGrid="0">
      <p:cViewPr>
        <p:scale>
          <a:sx n="70" d="100"/>
          <a:sy n="70" d="100"/>
        </p:scale>
        <p:origin x="-1152" y="-180"/>
      </p:cViewPr>
      <p:guideLst>
        <p:guide orient="horz" pos="2592"/>
        <p:guide orient="horz" pos="2160"/>
        <p:guide pos="3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si-storage07.blr.allegisindia.com/svn/EASi_App-POC/" TargetMode="Externa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6263" y="3712199"/>
            <a:ext cx="5901265" cy="791570"/>
          </a:xfrm>
        </p:spPr>
        <p:txBody>
          <a:bodyPr/>
          <a:lstStyle/>
          <a:p>
            <a:r>
              <a:rPr lang="en-US" sz="2700" dirty="0" smtClean="0">
                <a:latin typeface="+mn-lt"/>
              </a:rPr>
              <a:t>EASIcab </a:t>
            </a:r>
            <a:r>
              <a:rPr lang="en-US" sz="2700" dirty="0">
                <a:latin typeface="+mn-lt"/>
              </a:rPr>
              <a:t>Kick-off Meeting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In house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 smtClean="0"/>
              <a:t>Date : 29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July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Project Flow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2" y="1110727"/>
            <a:ext cx="7738281" cy="49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Supplied Material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59809" y="957942"/>
            <a:ext cx="7560859" cy="459669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Provided 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&amp; iOS 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devices for testing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Credential for SVN 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Requirement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Request to provide 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iOS developer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credentials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R&amp;D required 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services in java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Voice recognition module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Execution Approach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6161" y="874584"/>
            <a:ext cx="7685458" cy="4053237"/>
            <a:chOff x="153876" y="1737963"/>
            <a:chExt cx="7235805" cy="4053237"/>
          </a:xfrm>
        </p:grpSpPr>
        <p:sp>
          <p:nvSpPr>
            <p:cNvPr id="8" name="Freeform 7"/>
            <p:cNvSpPr/>
            <p:nvPr/>
          </p:nvSpPr>
          <p:spPr>
            <a:xfrm>
              <a:off x="153877" y="1752600"/>
              <a:ext cx="1940049" cy="903343"/>
            </a:xfrm>
            <a:custGeom>
              <a:avLst/>
              <a:gdLst>
                <a:gd name="connsiteX0" fmla="*/ 0 w 1940049"/>
                <a:gd name="connsiteY0" fmla="*/ 0 h 729739"/>
                <a:gd name="connsiteX1" fmla="*/ 1575180 w 1940049"/>
                <a:gd name="connsiteY1" fmla="*/ 0 h 729739"/>
                <a:gd name="connsiteX2" fmla="*/ 1940049 w 1940049"/>
                <a:gd name="connsiteY2" fmla="*/ 364870 h 729739"/>
                <a:gd name="connsiteX3" fmla="*/ 1575180 w 1940049"/>
                <a:gd name="connsiteY3" fmla="*/ 729739 h 729739"/>
                <a:gd name="connsiteX4" fmla="*/ 0 w 1940049"/>
                <a:gd name="connsiteY4" fmla="*/ 729739 h 729739"/>
                <a:gd name="connsiteX5" fmla="*/ 364870 w 1940049"/>
                <a:gd name="connsiteY5" fmla="*/ 364870 h 729739"/>
                <a:gd name="connsiteX6" fmla="*/ 0 w 1940049"/>
                <a:gd name="connsiteY6" fmla="*/ 0 h 7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39">
                  <a:moveTo>
                    <a:pt x="0" y="0"/>
                  </a:moveTo>
                  <a:lnTo>
                    <a:pt x="1575180" y="0"/>
                  </a:lnTo>
                  <a:lnTo>
                    <a:pt x="1940049" y="364870"/>
                  </a:lnTo>
                  <a:lnTo>
                    <a:pt x="1575180" y="729739"/>
                  </a:lnTo>
                  <a:lnTo>
                    <a:pt x="0" y="729739"/>
                  </a:lnTo>
                  <a:lnTo>
                    <a:pt x="364870" y="3648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880" tIns="26670" rIns="391539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/>
                <a:t>Planning</a:t>
              </a:r>
              <a:endParaRPr lang="en-US" sz="1500" b="1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3876" y="2790156"/>
              <a:ext cx="1683269" cy="2239044"/>
            </a:xfrm>
            <a:custGeom>
              <a:avLst/>
              <a:gdLst>
                <a:gd name="connsiteX0" fmla="*/ 0 w 1552039"/>
                <a:gd name="connsiteY0" fmla="*/ 0 h 3535896"/>
                <a:gd name="connsiteX1" fmla="*/ 1552039 w 1552039"/>
                <a:gd name="connsiteY1" fmla="*/ 0 h 3535896"/>
                <a:gd name="connsiteX2" fmla="*/ 1552039 w 1552039"/>
                <a:gd name="connsiteY2" fmla="*/ 3535896 h 3535896"/>
                <a:gd name="connsiteX3" fmla="*/ 0 w 1552039"/>
                <a:gd name="connsiteY3" fmla="*/ 3535896 h 3535896"/>
                <a:gd name="connsiteX4" fmla="*/ 0 w 1552039"/>
                <a:gd name="connsiteY4" fmla="*/ 0 h 353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535896">
                  <a:moveTo>
                    <a:pt x="0" y="0"/>
                  </a:moveTo>
                  <a:lnTo>
                    <a:pt x="1552039" y="0"/>
                  </a:lnTo>
                  <a:lnTo>
                    <a:pt x="1552039" y="3535896"/>
                  </a:lnTo>
                  <a:lnTo>
                    <a:pt x="0" y="35358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Requirement gathering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UI/UX design flow &amp;  document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effort estimation of version 1 &amp; 2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and submit Project Proposal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50874" y="2786175"/>
              <a:ext cx="1686528" cy="3005025"/>
            </a:xfrm>
            <a:custGeom>
              <a:avLst/>
              <a:gdLst>
                <a:gd name="connsiteX0" fmla="*/ 0 w 1552039"/>
                <a:gd name="connsiteY0" fmla="*/ 0 h 3459455"/>
                <a:gd name="connsiteX1" fmla="*/ 1552039 w 1552039"/>
                <a:gd name="connsiteY1" fmla="*/ 0 h 3459455"/>
                <a:gd name="connsiteX2" fmla="*/ 1552039 w 1552039"/>
                <a:gd name="connsiteY2" fmla="*/ 3459455 h 3459455"/>
                <a:gd name="connsiteX3" fmla="*/ 0 w 1552039"/>
                <a:gd name="connsiteY3" fmla="*/ 3459455 h 3459455"/>
                <a:gd name="connsiteX4" fmla="*/ 0 w 1552039"/>
                <a:gd name="connsiteY4" fmla="*/ 0 h 345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59455">
                  <a:moveTo>
                    <a:pt x="0" y="0"/>
                  </a:moveTo>
                  <a:lnTo>
                    <a:pt x="1552039" y="0"/>
                  </a:lnTo>
                  <a:lnTo>
                    <a:pt x="1552039" y="3459455"/>
                  </a:lnTo>
                  <a:lnTo>
                    <a:pt x="0" y="3459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Study of requirements spec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Code development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Manual </a:t>
              </a: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plan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for new functionality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Perform static analysis of code</a:t>
              </a: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Checklist for internal review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Create user manual guide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50874" y="1741836"/>
              <a:ext cx="1940049" cy="924868"/>
            </a:xfrm>
            <a:custGeom>
              <a:avLst/>
              <a:gdLst>
                <a:gd name="connsiteX0" fmla="*/ 0 w 1940049"/>
                <a:gd name="connsiteY0" fmla="*/ 0 h 729721"/>
                <a:gd name="connsiteX1" fmla="*/ 1575189 w 1940049"/>
                <a:gd name="connsiteY1" fmla="*/ 0 h 729721"/>
                <a:gd name="connsiteX2" fmla="*/ 1940049 w 1940049"/>
                <a:gd name="connsiteY2" fmla="*/ 364861 h 729721"/>
                <a:gd name="connsiteX3" fmla="*/ 1575189 w 1940049"/>
                <a:gd name="connsiteY3" fmla="*/ 729721 h 729721"/>
                <a:gd name="connsiteX4" fmla="*/ 0 w 1940049"/>
                <a:gd name="connsiteY4" fmla="*/ 729721 h 729721"/>
                <a:gd name="connsiteX5" fmla="*/ 364861 w 1940049"/>
                <a:gd name="connsiteY5" fmla="*/ 364861 h 729721"/>
                <a:gd name="connsiteX6" fmla="*/ 0 w 1940049"/>
                <a:gd name="connsiteY6" fmla="*/ 0 h 72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21">
                  <a:moveTo>
                    <a:pt x="0" y="0"/>
                  </a:moveTo>
                  <a:lnTo>
                    <a:pt x="1575189" y="0"/>
                  </a:lnTo>
                  <a:lnTo>
                    <a:pt x="1940049" y="364861"/>
                  </a:lnTo>
                  <a:lnTo>
                    <a:pt x="1575189" y="729721"/>
                  </a:lnTo>
                  <a:lnTo>
                    <a:pt x="0" y="729721"/>
                  </a:lnTo>
                  <a:lnTo>
                    <a:pt x="364861" y="3648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869" tIns="20003" rIns="384863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Execution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58168" y="2786313"/>
              <a:ext cx="1591464" cy="943643"/>
            </a:xfrm>
            <a:custGeom>
              <a:avLst/>
              <a:gdLst>
                <a:gd name="connsiteX0" fmla="*/ 0 w 1552039"/>
                <a:gd name="connsiteY0" fmla="*/ 0 h 3444447"/>
                <a:gd name="connsiteX1" fmla="*/ 1552039 w 1552039"/>
                <a:gd name="connsiteY1" fmla="*/ 0 h 3444447"/>
                <a:gd name="connsiteX2" fmla="*/ 1552039 w 1552039"/>
                <a:gd name="connsiteY2" fmla="*/ 3444447 h 3444447"/>
                <a:gd name="connsiteX3" fmla="*/ 0 w 1552039"/>
                <a:gd name="connsiteY3" fmla="*/ 3444447 h 3444447"/>
                <a:gd name="connsiteX4" fmla="*/ 0 w 1552039"/>
                <a:gd name="connsiteY4" fmla="*/ 0 h 344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44447">
                  <a:moveTo>
                    <a:pt x="0" y="0"/>
                  </a:moveTo>
                  <a:lnTo>
                    <a:pt x="1552039" y="0"/>
                  </a:lnTo>
                  <a:lnTo>
                    <a:pt x="1552039" y="3444447"/>
                  </a:lnTo>
                  <a:lnTo>
                    <a:pt x="0" y="34444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Review log for all files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Internal review and approval of all work products</a:t>
              </a:r>
              <a:endParaRPr lang="en-US" sz="16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35119" y="1752599"/>
              <a:ext cx="1940049" cy="903343"/>
            </a:xfrm>
            <a:custGeom>
              <a:avLst/>
              <a:gdLst>
                <a:gd name="connsiteX0" fmla="*/ 0 w 1940049"/>
                <a:gd name="connsiteY0" fmla="*/ 0 h 698878"/>
                <a:gd name="connsiteX1" fmla="*/ 1590610 w 1940049"/>
                <a:gd name="connsiteY1" fmla="*/ 0 h 698878"/>
                <a:gd name="connsiteX2" fmla="*/ 1940049 w 1940049"/>
                <a:gd name="connsiteY2" fmla="*/ 349439 h 698878"/>
                <a:gd name="connsiteX3" fmla="*/ 1590610 w 1940049"/>
                <a:gd name="connsiteY3" fmla="*/ 698878 h 698878"/>
                <a:gd name="connsiteX4" fmla="*/ 0 w 1940049"/>
                <a:gd name="connsiteY4" fmla="*/ 698878 h 698878"/>
                <a:gd name="connsiteX5" fmla="*/ 349439 w 1940049"/>
                <a:gd name="connsiteY5" fmla="*/ 349439 h 698878"/>
                <a:gd name="connsiteX6" fmla="*/ 0 w 1940049"/>
                <a:gd name="connsiteY6" fmla="*/ 0 h 69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698878">
                  <a:moveTo>
                    <a:pt x="0" y="0"/>
                  </a:moveTo>
                  <a:lnTo>
                    <a:pt x="1590610" y="0"/>
                  </a:lnTo>
                  <a:lnTo>
                    <a:pt x="1940049" y="349439"/>
                  </a:lnTo>
                  <a:lnTo>
                    <a:pt x="1590610" y="698878"/>
                  </a:lnTo>
                  <a:lnTo>
                    <a:pt x="0" y="698878"/>
                  </a:lnTo>
                  <a:lnTo>
                    <a:pt x="349439" y="349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447" tIns="20003" rIns="36944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Review and approval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10207" y="2677468"/>
              <a:ext cx="1552039" cy="2917883"/>
            </a:xfrm>
            <a:custGeom>
              <a:avLst/>
              <a:gdLst>
                <a:gd name="connsiteX0" fmla="*/ 0 w 1552039"/>
                <a:gd name="connsiteY0" fmla="*/ 0 h 2917883"/>
                <a:gd name="connsiteX1" fmla="*/ 1552039 w 1552039"/>
                <a:gd name="connsiteY1" fmla="*/ 0 h 2917883"/>
                <a:gd name="connsiteX2" fmla="*/ 1552039 w 1552039"/>
                <a:gd name="connsiteY2" fmla="*/ 2917883 h 2917883"/>
                <a:gd name="connsiteX3" fmla="*/ 0 w 1552039"/>
                <a:gd name="connsiteY3" fmla="*/ 2917883 h 2917883"/>
                <a:gd name="connsiteX4" fmla="*/ 0 w 1552039"/>
                <a:gd name="connsiteY4" fmla="*/ 0 h 291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2917883">
                  <a:moveTo>
                    <a:pt x="0" y="0"/>
                  </a:moveTo>
                  <a:lnTo>
                    <a:pt x="1552039" y="0"/>
                  </a:lnTo>
                  <a:lnTo>
                    <a:pt x="1552039" y="2917883"/>
                  </a:lnTo>
                  <a:lnTo>
                    <a:pt x="0" y="291788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7150" lvl="2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449632" y="1737963"/>
              <a:ext cx="1940049" cy="903341"/>
            </a:xfrm>
            <a:custGeom>
              <a:avLst/>
              <a:gdLst>
                <a:gd name="connsiteX0" fmla="*/ 0 w 1940049"/>
                <a:gd name="connsiteY0" fmla="*/ 0 h 776019"/>
                <a:gd name="connsiteX1" fmla="*/ 1552040 w 1940049"/>
                <a:gd name="connsiteY1" fmla="*/ 0 h 776019"/>
                <a:gd name="connsiteX2" fmla="*/ 1940049 w 1940049"/>
                <a:gd name="connsiteY2" fmla="*/ 388010 h 776019"/>
                <a:gd name="connsiteX3" fmla="*/ 1552040 w 1940049"/>
                <a:gd name="connsiteY3" fmla="*/ 776019 h 776019"/>
                <a:gd name="connsiteX4" fmla="*/ 0 w 1940049"/>
                <a:gd name="connsiteY4" fmla="*/ 776019 h 776019"/>
                <a:gd name="connsiteX5" fmla="*/ 388010 w 1940049"/>
                <a:gd name="connsiteY5" fmla="*/ 388010 h 776019"/>
                <a:gd name="connsiteX6" fmla="*/ 0 w 1940049"/>
                <a:gd name="connsiteY6" fmla="*/ 0 h 77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76019">
                  <a:moveTo>
                    <a:pt x="0" y="0"/>
                  </a:moveTo>
                  <a:lnTo>
                    <a:pt x="1552040" y="0"/>
                  </a:lnTo>
                  <a:lnTo>
                    <a:pt x="1940049" y="388010"/>
                  </a:lnTo>
                  <a:lnTo>
                    <a:pt x="1552040" y="776019"/>
                  </a:lnTo>
                  <a:lnTo>
                    <a:pt x="0" y="776019"/>
                  </a:lnTo>
                  <a:lnTo>
                    <a:pt x="388010" y="3880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018" tIns="20003" rIns="40801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Acceptance &amp; Closure</a:t>
              </a:r>
              <a:endParaRPr lang="en-US" sz="1500" b="1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970709" y="1857549"/>
            <a:ext cx="1977675" cy="548022"/>
          </a:xfrm>
          <a:custGeom>
            <a:avLst/>
            <a:gdLst>
              <a:gd name="connsiteX0" fmla="*/ 0 w 1552039"/>
              <a:gd name="connsiteY0" fmla="*/ 0 h 3444447"/>
              <a:gd name="connsiteX1" fmla="*/ 1552039 w 1552039"/>
              <a:gd name="connsiteY1" fmla="*/ 0 h 3444447"/>
              <a:gd name="connsiteX2" fmla="*/ 1552039 w 1552039"/>
              <a:gd name="connsiteY2" fmla="*/ 3444447 h 3444447"/>
              <a:gd name="connsiteX3" fmla="*/ 0 w 1552039"/>
              <a:gd name="connsiteY3" fmla="*/ 3444447 h 3444447"/>
              <a:gd name="connsiteX4" fmla="*/ 0 w 1552039"/>
              <a:gd name="connsiteY4" fmla="*/ 0 h 344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039" h="3444447">
                <a:moveTo>
                  <a:pt x="0" y="0"/>
                </a:moveTo>
                <a:lnTo>
                  <a:pt x="1552039" y="0"/>
                </a:lnTo>
                <a:lnTo>
                  <a:pt x="1552039" y="3444447"/>
                </a:lnTo>
                <a:lnTo>
                  <a:pt x="0" y="34444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2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acceptance signoff</a:t>
            </a:r>
            <a:endParaRPr lang="en-US" sz="1600" kern="1200" dirty="0">
              <a:solidFill>
                <a:srgbClr val="014A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Plan</a:t>
            </a:r>
            <a:endParaRPr lang="en-IN" sz="20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54577"/>
              </p:ext>
            </p:extLst>
          </p:nvPr>
        </p:nvGraphicFramePr>
        <p:xfrm>
          <a:off x="846160" y="1182804"/>
          <a:ext cx="7889542" cy="4955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5763"/>
                <a:gridCol w="2793779"/>
              </a:tblGrid>
              <a:tr h="611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en-IN" sz="2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Kick-off (Internal)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29-july-2016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Kick-off</a:t>
                      </a:r>
                      <a:endParaRPr lang="en-IN" sz="1800" b="1" kern="1200" dirty="0" smtClean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start date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0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 manual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631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Code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development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Review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Report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9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Resource Plan [Software / Hardware / People]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570" y="738332"/>
            <a:ext cx="7574508" cy="5632311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&amp; Software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Studio –                 Android 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X-code –                               iOS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Eclipse, Apache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Tomcat Server &amp;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 Database –            Web Service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 --                                 Source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Simulator –                         For application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 Tool-                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Bugzilla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Languages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(Web Service &amp; Android)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Swift (iOS)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iOS devices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Developer engineer –       Subhalaxmi, Nitesh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iOS Developer engineer -                 Rohit</a:t>
            </a:r>
          </a:p>
        </p:txBody>
      </p:sp>
    </p:spTree>
    <p:extLst>
      <p:ext uri="{BB962C8B-B14F-4D97-AF65-F5344CB8AC3E}">
        <p14:creationId xmlns:p14="http://schemas.microsoft.com/office/powerpoint/2010/main" val="32701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610764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Communication Plan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200" y="1050521"/>
            <a:ext cx="717192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Deliverables shall be sent via  SVN  source control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Weekly status update will be maintained in team.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Queries and responses will be collated on a query tracker and updated  to SVN on a daily basis, if any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status, MOMs and required documents need to be maintained in SVN.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324161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Quality Requirements</a:t>
            </a:r>
            <a:endParaRPr lang="en-IN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514" y="1124660"/>
            <a:ext cx="700130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95% FTR and 90% OTD have to be achieved and all work products shall be stored in 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Benchmark target is (+/-) 10%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all work products shall take place and 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checklist shall be used for all Internal reviews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Weekly quality metrics shall be maintained and published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team or with manager will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Assumptions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9808" y="954200"/>
            <a:ext cx="79668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1 :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work on the local database(android preferences) inside mobile till web service is ready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will be the static flow for basic demo purpose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iOS mobile application, we’ll be using the simulator for debugging, as we don’t have the apple developer membership (account) for profiles and certificates for testing in the real device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Phase 3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 web service and MySQL Database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Risk Management</a:t>
            </a:r>
            <a:endParaRPr lang="en-IN" sz="2000" dirty="0"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17320"/>
              </p:ext>
            </p:extLst>
          </p:nvPr>
        </p:nvGraphicFramePr>
        <p:xfrm>
          <a:off x="177421" y="818866"/>
          <a:ext cx="8679976" cy="3735221"/>
        </p:xfrm>
        <a:graphic>
          <a:graphicData uri="http://schemas.openxmlformats.org/drawingml/2006/table">
            <a:tbl>
              <a:tblPr firstRow="1" firstCol="1" bandRow="1"/>
              <a:tblGrid>
                <a:gridCol w="1691185"/>
                <a:gridCol w="1018946"/>
                <a:gridCol w="1064249"/>
                <a:gridCol w="2687993"/>
                <a:gridCol w="2217603"/>
              </a:tblGrid>
              <a:tr h="1016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Risk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Probability of Occurrence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Impact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Mitigation 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Contingency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</a:tr>
              <a:tr h="1587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If any Resource is absent due to emergency, it may hamper the deliverables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NA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Back up Resource will be used. Internal Training/KT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in team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iOS  developer 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account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We will test in simulator.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Try to apply it in later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version.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Change Management</a:t>
            </a:r>
            <a:endParaRPr lang="en-IN" sz="2000" dirty="0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5"/>
          </p:nvPr>
        </p:nvSpPr>
        <p:spPr>
          <a:xfrm>
            <a:off x="868680" y="1435620"/>
            <a:ext cx="7279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functionality or activities that are not specifically mentioned in the scope are considered excluded from the scope of this proposal. If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EasiCab so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requires, such functionalities or activities can be considered as a change of scope and routed through EASi’s Change Management Process as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illustrated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146269" cy="5404511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Customer profile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Flow Diagram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Customer supplied material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Execution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Resource plan [Hardware / Software / People etc.]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plan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Quality 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Risk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Change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Deliverables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use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Change Management</a:t>
            </a:r>
            <a:endParaRPr lang="en-IN" sz="2000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69380" y="1018871"/>
            <a:ext cx="7696947" cy="5401310"/>
            <a:chOff x="1474" y="4310"/>
            <a:chExt cx="8244" cy="8770"/>
          </a:xfrm>
        </p:grpSpPr>
        <p:sp>
          <p:nvSpPr>
            <p:cNvPr id="8" name="AutoShape 167"/>
            <p:cNvSpPr>
              <a:spLocks noChangeArrowheads="1"/>
            </p:cNvSpPr>
            <p:nvPr/>
          </p:nvSpPr>
          <p:spPr bwMode="auto">
            <a:xfrm>
              <a:off x="1474" y="4574"/>
              <a:ext cx="1613" cy="62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Receive Change Request (CR)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sp>
          <p:nvSpPr>
            <p:cNvPr id="9" name="AutoShape 168"/>
            <p:cNvSpPr>
              <a:spLocks noChangeArrowheads="1"/>
            </p:cNvSpPr>
            <p:nvPr/>
          </p:nvSpPr>
          <p:spPr bwMode="auto">
            <a:xfrm>
              <a:off x="3658" y="4466"/>
              <a:ext cx="1896" cy="8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Register CR in CR Log with CR Priority and Status: Open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0" name="AutoShape 169"/>
            <p:cNvCxnSpPr>
              <a:cxnSpLocks noChangeShapeType="1"/>
            </p:cNvCxnSpPr>
            <p:nvPr/>
          </p:nvCxnSpPr>
          <p:spPr bwMode="auto">
            <a:xfrm>
              <a:off x="3087" y="4884"/>
              <a:ext cx="576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utoShape 170"/>
            <p:cNvSpPr>
              <a:spLocks noChangeArrowheads="1"/>
            </p:cNvSpPr>
            <p:nvPr/>
          </p:nvSpPr>
          <p:spPr bwMode="auto">
            <a:xfrm>
              <a:off x="6118" y="4310"/>
              <a:ext cx="3600" cy="145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Perform CR Impact Analysis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effort and cost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impact on schedule, if any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Check for additional specifications, if required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2" name="AutoShape 171"/>
            <p:cNvCxnSpPr>
              <a:cxnSpLocks noChangeShapeType="1"/>
            </p:cNvCxnSpPr>
            <p:nvPr/>
          </p:nvCxnSpPr>
          <p:spPr bwMode="auto">
            <a:xfrm>
              <a:off x="5547" y="4884"/>
              <a:ext cx="576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utoShape 172"/>
            <p:cNvSpPr>
              <a:spLocks noChangeArrowheads="1"/>
            </p:cNvSpPr>
            <p:nvPr/>
          </p:nvSpPr>
          <p:spPr bwMode="auto">
            <a:xfrm>
              <a:off x="6118" y="6050"/>
              <a:ext cx="3600" cy="144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Communicate CR Impact to Customer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effort and cost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impact on schedule, if any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Request additional specifications, if required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4" name="AutoShape 173"/>
            <p:cNvCxnSpPr>
              <a:cxnSpLocks noChangeShapeType="1"/>
            </p:cNvCxnSpPr>
            <p:nvPr/>
          </p:nvCxnSpPr>
          <p:spPr bwMode="auto">
            <a:xfrm>
              <a:off x="7917" y="5477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74"/>
            <p:cNvCxnSpPr>
              <a:cxnSpLocks noChangeShapeType="1"/>
              <a:stCxn id="13" idx="2"/>
            </p:cNvCxnSpPr>
            <p:nvPr/>
          </p:nvCxnSpPr>
          <p:spPr bwMode="auto">
            <a:xfrm flipH="1">
              <a:off x="7917" y="7497"/>
              <a:ext cx="1" cy="3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AutoShape 175"/>
            <p:cNvSpPr>
              <a:spLocks noChangeArrowheads="1"/>
            </p:cNvSpPr>
            <p:nvPr/>
          </p:nvSpPr>
          <p:spPr bwMode="auto">
            <a:xfrm>
              <a:off x="2530" y="7785"/>
              <a:ext cx="3354" cy="105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342900" lvl="0" indent="-342900">
                <a:spcAft>
                  <a:spcPts val="60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Impacted activity and work products (including Specifications, if any)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Aft>
                  <a:spcPts val="60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Communicate to CR Stakeholders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148590">
                <a:spcAft>
                  <a:spcPts val="40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7" name="AutoShape 176"/>
            <p:cNvCxnSpPr>
              <a:cxnSpLocks noChangeShapeType="1"/>
            </p:cNvCxnSpPr>
            <p:nvPr/>
          </p:nvCxnSpPr>
          <p:spPr bwMode="auto">
            <a:xfrm flipH="1" flipV="1">
              <a:off x="5896" y="8344"/>
              <a:ext cx="853" cy="384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AutoShape 177"/>
            <p:cNvSpPr>
              <a:spLocks noChangeArrowheads="1"/>
            </p:cNvSpPr>
            <p:nvPr/>
          </p:nvSpPr>
          <p:spPr bwMode="auto">
            <a:xfrm>
              <a:off x="2338" y="9129"/>
              <a:ext cx="3744" cy="14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Execute Change Request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Log the CR activity as a New Task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the necessary revision details / attributes for the impacted  change and functionality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148590">
                <a:spcAft>
                  <a:spcPts val="40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9" name="AutoShape 178"/>
            <p:cNvCxnSpPr>
              <a:cxnSpLocks noChangeShapeType="1"/>
            </p:cNvCxnSpPr>
            <p:nvPr/>
          </p:nvCxnSpPr>
          <p:spPr bwMode="auto">
            <a:xfrm>
              <a:off x="4206" y="8841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AutoShape 179"/>
            <p:cNvSpPr>
              <a:spLocks noChangeArrowheads="1"/>
            </p:cNvSpPr>
            <p:nvPr/>
          </p:nvSpPr>
          <p:spPr bwMode="auto">
            <a:xfrm>
              <a:off x="3253" y="1113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CR Log with CR Status: Closed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1" name="AutoShape 180"/>
            <p:cNvCxnSpPr>
              <a:cxnSpLocks noChangeShapeType="1"/>
            </p:cNvCxnSpPr>
            <p:nvPr/>
          </p:nvCxnSpPr>
          <p:spPr bwMode="auto">
            <a:xfrm>
              <a:off x="4206" y="10557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utoShape 181"/>
            <p:cNvSpPr>
              <a:spLocks noChangeArrowheads="1"/>
            </p:cNvSpPr>
            <p:nvPr/>
          </p:nvSpPr>
          <p:spPr bwMode="auto">
            <a:xfrm>
              <a:off x="6961" y="1113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CR Log with CR Status: Dropped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3" name="AutoShape 182"/>
            <p:cNvCxnSpPr>
              <a:cxnSpLocks noChangeShapeType="1"/>
            </p:cNvCxnSpPr>
            <p:nvPr/>
          </p:nvCxnSpPr>
          <p:spPr bwMode="auto">
            <a:xfrm>
              <a:off x="7917" y="8913"/>
              <a:ext cx="0" cy="2217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AutoShape 183"/>
            <p:cNvSpPr>
              <a:spLocks noChangeArrowheads="1"/>
            </p:cNvSpPr>
            <p:nvPr/>
          </p:nvSpPr>
          <p:spPr bwMode="auto">
            <a:xfrm>
              <a:off x="6749" y="7809"/>
              <a:ext cx="2383" cy="1837"/>
            </a:xfrm>
            <a:prstGeom prst="diamond">
              <a:avLst/>
            </a:prstGeom>
            <a:solidFill>
              <a:srgbClr val="FFFFFF"/>
            </a:solidFill>
            <a:ln w="22225">
              <a:solidFill>
                <a:schemeClr val="tx2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Seek Approval from Customer </a:t>
              </a:r>
              <a:r>
                <a:rPr lang="en-US" sz="1000" b="1" dirty="0" smtClean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   </a:t>
              </a:r>
              <a:r>
                <a:rPr lang="en-US" sz="1000" b="1" dirty="0" err="1" smtClean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CRequestor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5956" y="8554"/>
              <a:ext cx="85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200" b="1" dirty="0">
                  <a:solidFill>
                    <a:srgbClr val="262626"/>
                  </a:solidFill>
                  <a:effectLst/>
                  <a:latin typeface="Calibri"/>
                  <a:ea typeface="Times New Roman"/>
                  <a:cs typeface="Calibri"/>
                </a:rPr>
                <a:t>Yes</a:t>
              </a:r>
              <a:endParaRPr lang="en-IN" sz="1200" dirty="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7" name="AutoShape 186"/>
            <p:cNvSpPr>
              <a:spLocks noChangeArrowheads="1"/>
            </p:cNvSpPr>
            <p:nvPr/>
          </p:nvSpPr>
          <p:spPr bwMode="auto">
            <a:xfrm>
              <a:off x="3253" y="1239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Amend SOW / PO to Incorporate CR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8" name="AutoShape 187"/>
            <p:cNvCxnSpPr>
              <a:cxnSpLocks noChangeShapeType="1"/>
            </p:cNvCxnSpPr>
            <p:nvPr/>
          </p:nvCxnSpPr>
          <p:spPr bwMode="auto">
            <a:xfrm>
              <a:off x="1774" y="12739"/>
              <a:ext cx="1479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88"/>
            <p:cNvCxnSpPr>
              <a:cxnSpLocks noChangeShapeType="1"/>
            </p:cNvCxnSpPr>
            <p:nvPr/>
          </p:nvCxnSpPr>
          <p:spPr bwMode="auto">
            <a:xfrm>
              <a:off x="1777" y="8332"/>
              <a:ext cx="0" cy="4421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89"/>
            <p:cNvCxnSpPr>
              <a:cxnSpLocks noChangeShapeType="1"/>
            </p:cNvCxnSpPr>
            <p:nvPr/>
          </p:nvCxnSpPr>
          <p:spPr bwMode="auto">
            <a:xfrm>
              <a:off x="1777" y="8356"/>
              <a:ext cx="753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6433068" y="4574990"/>
            <a:ext cx="633943" cy="26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200" b="1" dirty="0">
                <a:solidFill>
                  <a:srgbClr val="262626"/>
                </a:solidFill>
                <a:effectLst/>
                <a:latin typeface="Calibri"/>
                <a:ea typeface="Times New Roman"/>
                <a:cs typeface="Calibri"/>
              </a:rPr>
              <a:t>No</a:t>
            </a:r>
            <a:endParaRPr lang="en-IN" sz="1200" dirty="0">
              <a:solidFill>
                <a:srgbClr val="262626"/>
              </a:solidFill>
              <a:effectLst/>
              <a:latin typeface="Arial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71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Deliverables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8496" y="1142167"/>
            <a:ext cx="6776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 Code (UI/Functionalities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apk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android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iOS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manual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032" y="3452884"/>
            <a:ext cx="679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Note: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reports, documents and source code will available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Path: 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://asi-storage07.blr.allegisindia.com/svn/EASi_App-POC/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52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How to use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848345"/>
            <a:ext cx="7724633" cy="3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will work..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9" y="1214651"/>
            <a:ext cx="7806519" cy="48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5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4156" y="4394579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For more details, please contact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EASi Embedded</a:t>
            </a:r>
          </a:p>
          <a:p>
            <a:pPr algn="r"/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angalore</a:t>
            </a:r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Profile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1285492"/>
            <a:ext cx="7647523" cy="3619337"/>
          </a:xfrm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engineering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Travel Desk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India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about customer products / business: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EASi provides critical, innovative engineering solutions around the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globe for customer as well as employees.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Cab management system plays a vital role for employee in point of safe &amp; secure transportation.  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Project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2513" y="1182231"/>
            <a:ext cx="7779224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and easy smart phone application to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and manage the </a:t>
            </a:r>
            <a:r>
              <a:rPr lang="en-US" sz="1800" dirty="0" err="1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cab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facilities</a:t>
            </a:r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 manage the cab facilities by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smartphones</a:t>
            </a:r>
          </a:p>
          <a:p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project entails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smartphone applications(android)  for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easy and safety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development for the whole app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Integrate the application with web services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>
                <a:latin typeface="+mn-lt"/>
              </a:rPr>
              <a:t>Project Overview</a:t>
            </a:r>
            <a:endParaRPr lang="en-IN" sz="20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" y="887104"/>
            <a:ext cx="7369791" cy="54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2170" y="982639"/>
            <a:ext cx="7686862" cy="973786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1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flow between all screens in android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map integration with current location.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 smtClean="0"/>
              <a:t>Development Approach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4290174" cy="3668632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2.1: 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sizes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monitoring &amp; 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excel format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09228" y="2011107"/>
            <a:ext cx="3029803" cy="3707305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 marL="70443" indent="-70443" algn="l" defTabSz="408178" rtl="0" eaLnBrk="1" latinLnBrk="0" hangingPunct="1">
              <a:spcBef>
                <a:spcPts val="875"/>
              </a:spcBef>
              <a:buFont typeface="Arial"/>
              <a:buChar char="•"/>
              <a:defRPr sz="800" kern="1200" spc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141878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80571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51014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322449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77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154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2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510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2.2: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Voice recognition module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It’s a separate module , If success it can be combined in the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6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Description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1026180"/>
            <a:ext cx="7824944" cy="36193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3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Tracking with real GPS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Publishing the application to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947391"/>
            <a:ext cx="787475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9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Requirements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887104"/>
            <a:ext cx="7620228" cy="478201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different role based app modules e.g. Driver, Employee and Admin for smartphone supporting all screen sizes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Functionalities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sizes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monitoring &amp; Google 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excel format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1080</Words>
  <Application>Microsoft Office PowerPoint</Application>
  <PresentationFormat>On-screen Show (4:3)</PresentationFormat>
  <Paragraphs>239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EASIcab Kick-off Meeting</vt:lpstr>
      <vt:lpstr>AGENDA</vt:lpstr>
      <vt:lpstr>Customer Profile</vt:lpstr>
      <vt:lpstr>Project Scope</vt:lpstr>
      <vt:lpstr>Project Overview</vt:lpstr>
      <vt:lpstr>Development Approach</vt:lpstr>
      <vt:lpstr>Project Description</vt:lpstr>
      <vt:lpstr>Block diagram</vt:lpstr>
      <vt:lpstr>Customer Requirements</vt:lpstr>
      <vt:lpstr>Project Flow</vt:lpstr>
      <vt:lpstr>Customer Supplied Material</vt:lpstr>
      <vt:lpstr>Project Execution Approach</vt:lpstr>
      <vt:lpstr>Project Plan</vt:lpstr>
      <vt:lpstr>Resource Plan [Software / Hardware / People]</vt:lpstr>
      <vt:lpstr>Communication Plan</vt:lpstr>
      <vt:lpstr>Quality Requirements</vt:lpstr>
      <vt:lpstr>Assumptions</vt:lpstr>
      <vt:lpstr>Risk Management</vt:lpstr>
      <vt:lpstr>Change Management</vt:lpstr>
      <vt:lpstr>Change Management</vt:lpstr>
      <vt:lpstr>Project Deliverables</vt:lpstr>
      <vt:lpstr>How to use</vt:lpstr>
      <vt:lpstr>How it will work..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Subhalaxmi Nayak</cp:lastModifiedBy>
  <cp:revision>167</cp:revision>
  <dcterms:created xsi:type="dcterms:W3CDTF">2016-05-21T22:23:15Z</dcterms:created>
  <dcterms:modified xsi:type="dcterms:W3CDTF">2016-08-02T07:21:07Z</dcterms:modified>
</cp:coreProperties>
</file>